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18" r:id="rId2"/>
    <p:sldMasterId id="2147483730" r:id="rId3"/>
    <p:sldMasterId id="2147483820" r:id="rId4"/>
    <p:sldMasterId id="2147483826" r:id="rId5"/>
  </p:sldMasterIdLst>
  <p:notesMasterIdLst>
    <p:notesMasterId r:id="rId48"/>
  </p:notesMasterIdLst>
  <p:handoutMasterIdLst>
    <p:handoutMasterId r:id="rId49"/>
  </p:handoutMasterIdLst>
  <p:sldIdLst>
    <p:sldId id="16889" r:id="rId6"/>
    <p:sldId id="16907" r:id="rId7"/>
    <p:sldId id="16909" r:id="rId8"/>
    <p:sldId id="16894" r:id="rId9"/>
    <p:sldId id="16895" r:id="rId10"/>
    <p:sldId id="16910" r:id="rId11"/>
    <p:sldId id="16911" r:id="rId12"/>
    <p:sldId id="16912" r:id="rId13"/>
    <p:sldId id="16913" r:id="rId14"/>
    <p:sldId id="16914" r:id="rId15"/>
    <p:sldId id="16917" r:id="rId16"/>
    <p:sldId id="16896" r:id="rId17"/>
    <p:sldId id="16897" r:id="rId18"/>
    <p:sldId id="16918" r:id="rId19"/>
    <p:sldId id="16922" r:id="rId20"/>
    <p:sldId id="16923" r:id="rId21"/>
    <p:sldId id="16924" r:id="rId22"/>
    <p:sldId id="16902" r:id="rId23"/>
    <p:sldId id="16926" r:id="rId24"/>
    <p:sldId id="16903" r:id="rId25"/>
    <p:sldId id="16929" r:id="rId26"/>
    <p:sldId id="16932" r:id="rId27"/>
    <p:sldId id="16933" r:id="rId28"/>
    <p:sldId id="16934" r:id="rId29"/>
    <p:sldId id="16898" r:id="rId30"/>
    <p:sldId id="16726" r:id="rId31"/>
    <p:sldId id="16944" r:id="rId32"/>
    <p:sldId id="16872" r:id="rId33"/>
    <p:sldId id="16935" r:id="rId34"/>
    <p:sldId id="16936" r:id="rId35"/>
    <p:sldId id="16945" r:id="rId36"/>
    <p:sldId id="16946" r:id="rId37"/>
    <p:sldId id="16937" r:id="rId38"/>
    <p:sldId id="16947" r:id="rId39"/>
    <p:sldId id="16948" r:id="rId40"/>
    <p:sldId id="16949" r:id="rId41"/>
    <p:sldId id="16950" r:id="rId42"/>
    <p:sldId id="16951" r:id="rId43"/>
    <p:sldId id="16952" r:id="rId44"/>
    <p:sldId id="16955" r:id="rId45"/>
    <p:sldId id="1046" r:id="rId46"/>
    <p:sldId id="1240" r:id="rId47"/>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51"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guide id="3" pos="22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口 真佐子" initials="山口"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33"/>
    <a:srgbClr val="D49998"/>
    <a:srgbClr val="3A808A"/>
    <a:srgbClr val="B95957"/>
    <a:srgbClr val="7D9541"/>
    <a:srgbClr val="77943C"/>
    <a:srgbClr val="4184F1"/>
    <a:srgbClr val="45979D"/>
    <a:srgbClr val="BFD094"/>
    <a:srgbClr val="FF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30" autoAdjust="0"/>
    <p:restoredTop sz="67093" autoAdjust="0"/>
  </p:normalViewPr>
  <p:slideViewPr>
    <p:cSldViewPr snapToGrid="0">
      <p:cViewPr varScale="1">
        <p:scale>
          <a:sx n="73" d="100"/>
          <a:sy n="73" d="100"/>
        </p:scale>
        <p:origin x="924" y="78"/>
      </p:cViewPr>
      <p:guideLst>
        <p:guide orient="horz" pos="5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314"/>
    </p:cViewPr>
  </p:sorterViewPr>
  <p:notesViewPr>
    <p:cSldViewPr snapToGrid="0">
      <p:cViewPr>
        <p:scale>
          <a:sx n="70" d="100"/>
          <a:sy n="70" d="100"/>
        </p:scale>
        <p:origin x="840" y="270"/>
      </p:cViewPr>
      <p:guideLst>
        <p:guide orient="horz" pos="3224"/>
        <p:guide pos="2235"/>
        <p:guide pos="22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komo\Desktop\&#20154;&#26448;&#32946;&#25104;\0_&#12464;&#12521;&#12501;&#20316;&#25104;\&#28040;&#36027;&#32773;&#34987;&#2347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sakur\Desktop\&#20154;&#26448;&#32946;&#25104;\0_&#12464;&#12521;&#12501;&#20316;&#25104;\&#34384;&#24453;&#12464;&#12521;&#125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kur\Desktop\&#20154;&#26448;&#32946;&#25104;\0_&#12464;&#12521;&#12501;&#20316;&#25104;\&#34384;&#24453;&#12464;&#12521;&#125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46853755329023"/>
          <c:y val="0.17475562362376518"/>
          <c:w val="0.51037541565224609"/>
          <c:h val="0.65264274964142144"/>
        </c:manualLayout>
      </c:layout>
      <c:pieChart>
        <c:varyColors val="1"/>
        <c:ser>
          <c:idx val="0"/>
          <c:order val="0"/>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EC90-4D85-A32A-5112751301FF}"/>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EC90-4D85-A32A-5112751301FF}"/>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EC90-4D85-A32A-5112751301FF}"/>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EC90-4D85-A32A-5112751301FF}"/>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EC90-4D85-A32A-5112751301FF}"/>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EC90-4D85-A32A-5112751301FF}"/>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EC90-4D85-A32A-5112751301FF}"/>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EC90-4D85-A32A-5112751301FF}"/>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EC90-4D85-A32A-5112751301FF}"/>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EC90-4D85-A32A-5112751301FF}"/>
              </c:ext>
            </c:extLst>
          </c:dPt>
          <c:dLbls>
            <c:dLbl>
              <c:idx val="0"/>
              <c:layout>
                <c:manualLayout>
                  <c:x val="4.2321056940932765E-2"/>
                  <c:y val="-5.5396608149330779E-4"/>
                </c:manualLayout>
              </c:layout>
              <c:spPr>
                <a:noFill/>
                <a:ln>
                  <a:noFill/>
                </a:ln>
                <a:effectLst/>
              </c:spPr>
              <c:txPr>
                <a:bodyPr rot="0" spcFirstLastPara="1" vertOverflow="ellipsis" vert="horz" wrap="square" lIns="38100" tIns="19050" rIns="38100" bIns="19050" anchor="ctr" anchorCtr="0">
                  <a:noAutofit/>
                </a:bodyPr>
                <a:lstStyle/>
                <a:p>
                  <a:pPr algn="l">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536229719712586"/>
                      <c:h val="0.15866251439364862"/>
                    </c:manualLayout>
                  </c15:layout>
                </c:ext>
                <c:ext xmlns:c16="http://schemas.microsoft.com/office/drawing/2014/chart" uri="{C3380CC4-5D6E-409C-BE32-E72D297353CC}">
                  <c16:uniqueId val="{00000001-EC90-4D85-A32A-5112751301FF}"/>
                </c:ext>
              </c:extLst>
            </c:dLbl>
            <c:dLbl>
              <c:idx val="1"/>
              <c:layout>
                <c:manualLayout>
                  <c:x val="-4.0753729237752334E-2"/>
                  <c:y val="-5.0356937233591241E-2"/>
                </c:manualLayout>
              </c:layout>
              <c:spPr>
                <a:solidFill>
                  <a:srgbClr val="FF0000"/>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effectLst/>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6704356255228434"/>
                      <c:h val="0.24555185753823155"/>
                    </c:manualLayout>
                  </c15:layout>
                </c:ext>
                <c:ext xmlns:c16="http://schemas.microsoft.com/office/drawing/2014/chart" uri="{C3380CC4-5D6E-409C-BE32-E72D297353CC}">
                  <c16:uniqueId val="{00000003-EC90-4D85-A32A-5112751301FF}"/>
                </c:ext>
              </c:extLst>
            </c:dLbl>
            <c:dLbl>
              <c:idx val="2"/>
              <c:layout>
                <c:manualLayout>
                  <c:x val="-3.0534565012565528E-2"/>
                  <c:y val="-1.2026272196521283E-2"/>
                </c:manualLayout>
              </c:layout>
              <c:spPr>
                <a:solidFill>
                  <a:srgbClr val="FF0000"/>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effectLst/>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4763572830814254"/>
                      <c:h val="0.1864406779661017"/>
                    </c:manualLayout>
                  </c15:layout>
                </c:ext>
                <c:ext xmlns:c16="http://schemas.microsoft.com/office/drawing/2014/chart" uri="{C3380CC4-5D6E-409C-BE32-E72D297353CC}">
                  <c16:uniqueId val="{00000005-EC90-4D85-A32A-5112751301FF}"/>
                </c:ext>
              </c:extLst>
            </c:dLbl>
            <c:dLbl>
              <c:idx val="4"/>
              <c:layout>
                <c:manualLayout>
                  <c:x val="-3.6392213604706139E-2"/>
                  <c:y val="5.3547275603681561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9791668583370023"/>
                      <c:h val="0.39504870827791266"/>
                    </c:manualLayout>
                  </c15:layout>
                </c:ext>
                <c:ext xmlns:c16="http://schemas.microsoft.com/office/drawing/2014/chart" uri="{C3380CC4-5D6E-409C-BE32-E72D297353CC}">
                  <c16:uniqueId val="{00000009-EC90-4D85-A32A-5112751301FF}"/>
                </c:ext>
              </c:extLst>
            </c:dLbl>
            <c:dLbl>
              <c:idx val="5"/>
              <c:layout>
                <c:manualLayout>
                  <c:x val="-8.6971321568645853E-3"/>
                  <c:y val="-1.3240894123351044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960616494572052"/>
                      <c:h val="0.18579012292680955"/>
                    </c:manualLayout>
                  </c15:layout>
                </c:ext>
                <c:ext xmlns:c16="http://schemas.microsoft.com/office/drawing/2014/chart" uri="{C3380CC4-5D6E-409C-BE32-E72D297353CC}">
                  <c16:uniqueId val="{0000000B-EC90-4D85-A32A-5112751301FF}"/>
                </c:ext>
              </c:extLst>
            </c:dLbl>
            <c:dLbl>
              <c:idx val="9"/>
              <c:layout>
                <c:manualLayout>
                  <c:x val="-2.4319606191051689E-2"/>
                  <c:y val="1.4017355012139222E-2"/>
                </c:manualLayout>
              </c:layout>
              <c:spPr>
                <a:noFill/>
                <a:ln>
                  <a:noFill/>
                </a:ln>
                <a:effectLst/>
              </c:spPr>
              <c:txPr>
                <a:bodyPr rot="0" spcFirstLastPara="1" vertOverflow="ellipsis" vert="horz" wrap="square" lIns="0" tIns="19050" rIns="0" bIns="19050" anchor="ctr" anchorCtr="0">
                  <a:noAutofit/>
                </a:bodyPr>
                <a:lstStyle/>
                <a:p>
                  <a:pPr algn="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7006210118879418"/>
                      <c:h val="0.18333940174324362"/>
                    </c:manualLayout>
                  </c15:layout>
                </c:ext>
                <c:ext xmlns:c16="http://schemas.microsoft.com/office/drawing/2014/chart" uri="{C3380CC4-5D6E-409C-BE32-E72D297353CC}">
                  <c16:uniqueId val="{00000013-EC90-4D85-A32A-5112751301F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Sheet1!$C$5:$C$14</c:f>
              <c:strCache>
                <c:ptCount val="10"/>
                <c:pt idx="0">
                  <c:v>店舗購入</c:v>
                </c:pt>
                <c:pt idx="1">
                  <c:v>訪問販売</c:v>
                </c:pt>
                <c:pt idx="2">
                  <c:v>電話勧誘販売</c:v>
                </c:pt>
                <c:pt idx="4">
                  <c:v>インターネット通販・以外の通信販売</c:v>
                </c:pt>
                <c:pt idx="5">
                  <c:v>その他</c:v>
                </c:pt>
                <c:pt idx="9">
                  <c:v>不明・無関係</c:v>
                </c:pt>
              </c:strCache>
            </c:strRef>
          </c:cat>
          <c:val>
            <c:numRef>
              <c:f>Sheet1!$D$5:$D$14</c:f>
              <c:numCache>
                <c:formatCode>0.0%</c:formatCode>
                <c:ptCount val="10"/>
                <c:pt idx="0">
                  <c:v>0.128</c:v>
                </c:pt>
                <c:pt idx="1">
                  <c:v>0.373</c:v>
                </c:pt>
                <c:pt idx="2">
                  <c:v>0.184</c:v>
                </c:pt>
                <c:pt idx="4">
                  <c:v>0.115</c:v>
                </c:pt>
                <c:pt idx="5">
                  <c:v>4.5999999999999999E-2</c:v>
                </c:pt>
                <c:pt idx="9">
                  <c:v>0.154</c:v>
                </c:pt>
              </c:numCache>
            </c:numRef>
          </c:val>
          <c:extLst>
            <c:ext xmlns:c16="http://schemas.microsoft.com/office/drawing/2014/chart" uri="{C3380CC4-5D6E-409C-BE32-E72D297353CC}">
              <c16:uniqueId val="{00000014-EC90-4D85-A32A-5112751301F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52412681336109"/>
          <c:y val="8.1934690954603664E-2"/>
          <c:w val="0.83922465209996333"/>
          <c:h val="0.83293516514356314"/>
        </c:manualLayout>
      </c:layout>
      <c:barChart>
        <c:barDir val="col"/>
        <c:grouping val="clustered"/>
        <c:varyColors val="0"/>
        <c:ser>
          <c:idx val="0"/>
          <c:order val="0"/>
          <c:spPr>
            <a:solidFill>
              <a:srgbClr val="996633"/>
            </a:solidFill>
            <a:ln>
              <a:noFill/>
            </a:ln>
            <a:effectLst/>
          </c:spPr>
          <c:invertIfNegative val="0"/>
          <c:dLbls>
            <c:dLbl>
              <c:idx val="1"/>
              <c:layout>
                <c:manualLayout>
                  <c:x val="2.6592019169705276E-3"/>
                  <c:y val="-8.19346909546036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B0-45DC-AB93-684B4D8C89E4}"/>
                </c:ext>
              </c:extLst>
            </c:dLbl>
            <c:dLbl>
              <c:idx val="2"/>
              <c:layout>
                <c:manualLayout>
                  <c:x val="7.9776057509115088E-3"/>
                  <c:y val="-3.6870610929571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B0-45DC-AB93-684B4D8C89E4}"/>
                </c:ext>
              </c:extLst>
            </c:dLbl>
            <c:dLbl>
              <c:idx val="3"/>
              <c:layout>
                <c:manualLayout>
                  <c:x val="-1.5955211501823066E-2"/>
                  <c:y val="-5.7354283668222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B0-45DC-AB93-684B4D8C89E4}"/>
                </c:ext>
              </c:extLst>
            </c:dLbl>
            <c:dLbl>
              <c:idx val="4"/>
              <c:layout>
                <c:manualLayout>
                  <c:x val="2.6592019169705034E-3"/>
                  <c:y val="-2.0483672738650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B0-45DC-AB93-684B4D8C89E4}"/>
                </c:ext>
              </c:extLst>
            </c:dLbl>
            <c:dLbl>
              <c:idx val="5"/>
              <c:layout>
                <c:manualLayout>
                  <c:x val="1.0636807667882013E-2"/>
                  <c:y val="-5.7711292820056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B0-45DC-AB93-684B4D8C89E4}"/>
                </c:ext>
              </c:extLst>
            </c:dLbl>
            <c:dLbl>
              <c:idx val="6"/>
              <c:layout>
                <c:manualLayout>
                  <c:x val="-1.5955211501823018E-2"/>
                  <c:y val="4.63092292655228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B0-45DC-AB93-684B4D8C89E4}"/>
                </c:ext>
              </c:extLst>
            </c:dLbl>
            <c:dLbl>
              <c:idx val="8"/>
              <c:layout>
                <c:manualLayout>
                  <c:x val="-9.7502943926589959E-17"/>
                  <c:y val="-4.8092744016713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B0-45DC-AB93-684B4D8C89E4}"/>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Sheet1!$K$64:$K$73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Sheet1!$L$64:$L$73</c:f>
              <c:numCache>
                <c:formatCode>#,##0_);[Red]\(#,##0\)</c:formatCode>
                <c:ptCount val="10"/>
                <c:pt idx="0">
                  <c:v>6683</c:v>
                </c:pt>
                <c:pt idx="1">
                  <c:v>7292</c:v>
                </c:pt>
                <c:pt idx="2">
                  <c:v>7774</c:v>
                </c:pt>
                <c:pt idx="3">
                  <c:v>8553</c:v>
                </c:pt>
                <c:pt idx="4">
                  <c:v>11018</c:v>
                </c:pt>
                <c:pt idx="5">
                  <c:v>9599</c:v>
                </c:pt>
                <c:pt idx="6">
                  <c:v>9463</c:v>
                </c:pt>
                <c:pt idx="7">
                  <c:v>8881</c:v>
                </c:pt>
                <c:pt idx="8">
                  <c:v>9052</c:v>
                </c:pt>
                <c:pt idx="9">
                  <c:v>8831</c:v>
                </c:pt>
              </c:numCache>
            </c:numRef>
          </c:val>
          <c:extLst>
            <c:ext xmlns:c16="http://schemas.microsoft.com/office/drawing/2014/chart" uri="{C3380CC4-5D6E-409C-BE32-E72D297353CC}">
              <c16:uniqueId val="{00000007-C8B0-45DC-AB93-684B4D8C89E4}"/>
            </c:ext>
          </c:extLst>
        </c:ser>
        <c:dLbls>
          <c:showLegendKey val="0"/>
          <c:showVal val="0"/>
          <c:showCatName val="0"/>
          <c:showSerName val="0"/>
          <c:showPercent val="0"/>
          <c:showBubbleSize val="0"/>
        </c:dLbls>
        <c:gapWidth val="89"/>
        <c:overlap val="-27"/>
        <c:axId val="16443672"/>
        <c:axId val="352714152"/>
      </c:barChart>
      <c:catAx>
        <c:axId val="16443672"/>
        <c:scaling>
          <c:orientation val="minMax"/>
        </c:scaling>
        <c:delete val="0"/>
        <c:axPos val="b"/>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9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52714152"/>
        <c:crosses val="autoZero"/>
        <c:auto val="1"/>
        <c:lblAlgn val="ctr"/>
        <c:lblOffset val="100"/>
        <c:noMultiLvlLbl val="0"/>
      </c:catAx>
      <c:valAx>
        <c:axId val="352714152"/>
        <c:scaling>
          <c:orientation val="minMax"/>
        </c:scaling>
        <c:delete val="0"/>
        <c:axPos val="l"/>
        <c:majorGridlines>
          <c:spPr>
            <a:ln w="9525" cap="flat" cmpd="sng" algn="ctr">
              <a:solidFill>
                <a:schemeClr val="tx1">
                  <a:lumMod val="50000"/>
                  <a:lumOff val="50000"/>
                </a:schemeClr>
              </a:solidFill>
              <a:prstDash val="dash"/>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6443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282802251199918"/>
          <c:y val="0.11237644234866456"/>
          <c:w val="0.53437492386363949"/>
          <c:h val="0.7752471153026708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ED-431F-BCD0-10398041B7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ED-431F-BCD0-10398041B7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ED-431F-BCD0-10398041B7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CED-431F-BCD0-10398041B74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CED-431F-BCD0-10398041B74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CED-431F-BCD0-10398041B744}"/>
              </c:ext>
            </c:extLst>
          </c:dPt>
          <c:dLbls>
            <c:dLbl>
              <c:idx val="0"/>
              <c:layout>
                <c:manualLayout>
                  <c:x val="-0.10142039994261011"/>
                  <c:y val="5.888902285333001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1844570834562796"/>
                      <c:h val="0.22070423492144034"/>
                    </c:manualLayout>
                  </c15:layout>
                </c:ext>
                <c:ext xmlns:c16="http://schemas.microsoft.com/office/drawing/2014/chart" uri="{C3380CC4-5D6E-409C-BE32-E72D297353CC}">
                  <c16:uniqueId val="{00000001-ACED-431F-BCD0-10398041B744}"/>
                </c:ext>
              </c:extLst>
            </c:dLbl>
            <c:dLbl>
              <c:idx val="1"/>
              <c:layout>
                <c:manualLayout>
                  <c:x val="6.9080110340197495E-2"/>
                  <c:y val="-7.931273099866048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4783312534007576"/>
                      <c:h val="0.17057818834606234"/>
                    </c:manualLayout>
                  </c15:layout>
                </c:ext>
                <c:ext xmlns:c16="http://schemas.microsoft.com/office/drawing/2014/chart" uri="{C3380CC4-5D6E-409C-BE32-E72D297353CC}">
                  <c16:uniqueId val="{00000003-ACED-431F-BCD0-10398041B744}"/>
                </c:ext>
              </c:extLst>
            </c:dLbl>
            <c:dLbl>
              <c:idx val="2"/>
              <c:layout>
                <c:manualLayout>
                  <c:x val="-8.6719635835811552E-3"/>
                  <c:y val="0.1538312150151533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5814706431729034"/>
                      <c:h val="0.17057818834606234"/>
                    </c:manualLayout>
                  </c15:layout>
                </c:ext>
                <c:ext xmlns:c16="http://schemas.microsoft.com/office/drawing/2014/chart" uri="{C3380CC4-5D6E-409C-BE32-E72D297353CC}">
                  <c16:uniqueId val="{00000005-ACED-431F-BCD0-10398041B744}"/>
                </c:ext>
              </c:extLst>
            </c:dLbl>
            <c:dLbl>
              <c:idx val="3"/>
              <c:layout>
                <c:manualLayout>
                  <c:x val="-3.4379796590715286E-2"/>
                  <c:y val="8.75064456750845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6932049820927281"/>
                      <c:h val="0.17207448824383484"/>
                    </c:manualLayout>
                  </c15:layout>
                </c:ext>
                <c:ext xmlns:c16="http://schemas.microsoft.com/office/drawing/2014/chart" uri="{C3380CC4-5D6E-409C-BE32-E72D297353CC}">
                  <c16:uniqueId val="{00000007-ACED-431F-BCD0-10398041B744}"/>
                </c:ext>
              </c:extLst>
            </c:dLbl>
            <c:dLbl>
              <c:idx val="4"/>
              <c:layout>
                <c:manualLayout>
                  <c:x val="3.1221748203555187E-2"/>
                  <c:y val="-1.9950665303633024E-2"/>
                </c:manualLayout>
              </c:layout>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6214594900420407"/>
                      <c:h val="0.27681548108790821"/>
                    </c:manualLayout>
                  </c15:layout>
                </c:ext>
                <c:ext xmlns:c16="http://schemas.microsoft.com/office/drawing/2014/chart" uri="{C3380CC4-5D6E-409C-BE32-E72D297353CC}">
                  <c16:uniqueId val="{00000009-ACED-431F-BCD0-10398041B744}"/>
                </c:ext>
              </c:extLst>
            </c:dLbl>
            <c:dLbl>
              <c:idx val="5"/>
              <c:layout>
                <c:manualLayout>
                  <c:x val="7.582992016848808E-2"/>
                  <c:y val="9.726184973300275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ACED-431F-BCD0-10398041B744}"/>
                </c:ext>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Sheet1!$A$18:$A$23</c:f>
              <c:strCache>
                <c:ptCount val="6"/>
                <c:pt idx="0">
                  <c:v>アルツハイマー型認知症</c:v>
                </c:pt>
                <c:pt idx="1">
                  <c:v>脳血管性認知症</c:v>
                </c:pt>
                <c:pt idx="2">
                  <c:v>前頭側頭型認知症</c:v>
                </c:pt>
                <c:pt idx="3">
                  <c:v>外傷による認知症</c:v>
                </c:pt>
                <c:pt idx="4">
                  <c:v>レビー小体型認知症／パーキンソン病による認知症</c:v>
                </c:pt>
                <c:pt idx="5">
                  <c:v>その他</c:v>
                </c:pt>
              </c:strCache>
            </c:strRef>
          </c:cat>
          <c:val>
            <c:numRef>
              <c:f>Sheet1!$B$18:$B$23</c:f>
              <c:numCache>
                <c:formatCode>0.0%</c:formatCode>
                <c:ptCount val="6"/>
                <c:pt idx="0">
                  <c:v>0.52600000000000002</c:v>
                </c:pt>
                <c:pt idx="1">
                  <c:v>0.17</c:v>
                </c:pt>
                <c:pt idx="2">
                  <c:v>9.4E-2</c:v>
                </c:pt>
                <c:pt idx="3">
                  <c:v>4.2000000000000003E-2</c:v>
                </c:pt>
                <c:pt idx="4">
                  <c:v>4.1000000000000002E-2</c:v>
                </c:pt>
                <c:pt idx="5">
                  <c:v>0.127</c:v>
                </c:pt>
              </c:numCache>
            </c:numRef>
          </c:val>
          <c:extLst>
            <c:ext xmlns:c16="http://schemas.microsoft.com/office/drawing/2014/chart" uri="{C3380CC4-5D6E-409C-BE32-E72D297353CC}">
              <c16:uniqueId val="{0000000C-ACED-431F-BCD0-10398041B74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01380245183568"/>
          <c:y val="6.9444444444444448E-2"/>
          <c:w val="0.60783405917560807"/>
          <c:h val="0.87469849484131279"/>
        </c:manualLayout>
      </c:layout>
      <c:barChart>
        <c:barDir val="bar"/>
        <c:grouping val="clustered"/>
        <c:varyColors val="0"/>
        <c:ser>
          <c:idx val="0"/>
          <c:order val="0"/>
          <c:spPr>
            <a:solidFill>
              <a:srgbClr val="99663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[虐待グラフ.xlsx]養護者!$B$57:$B$61</c:f>
              <c:strCache>
                <c:ptCount val="5"/>
                <c:pt idx="0">
                  <c:v>身体的虐待</c:v>
                </c:pt>
                <c:pt idx="1">
                  <c:v>心理的虐待</c:v>
                </c:pt>
                <c:pt idx="2">
                  <c:v>介護等放棄</c:v>
                </c:pt>
                <c:pt idx="3">
                  <c:v>経済的虐待</c:v>
                </c:pt>
                <c:pt idx="4">
                  <c:v>性的虐待</c:v>
                </c:pt>
              </c:strCache>
            </c:strRef>
          </c:cat>
          <c:val>
            <c:numRef>
              <c:f>[虐待グラフ.xlsx]養護者!$C$57:$C$61</c:f>
              <c:numCache>
                <c:formatCode>0.0%</c:formatCode>
                <c:ptCount val="5"/>
                <c:pt idx="0">
                  <c:v>0.68200000000000005</c:v>
                </c:pt>
                <c:pt idx="1">
                  <c:v>0.41399999999999998</c:v>
                </c:pt>
                <c:pt idx="2">
                  <c:v>0.187</c:v>
                </c:pt>
                <c:pt idx="3">
                  <c:v>0.14599999999999999</c:v>
                </c:pt>
                <c:pt idx="4">
                  <c:v>5.0000000000000001E-3</c:v>
                </c:pt>
              </c:numCache>
            </c:numRef>
          </c:val>
          <c:extLst>
            <c:ext xmlns:c16="http://schemas.microsoft.com/office/drawing/2014/chart" uri="{C3380CC4-5D6E-409C-BE32-E72D297353CC}">
              <c16:uniqueId val="{00000000-4F60-47CF-9F4A-3AC559597A06}"/>
            </c:ext>
          </c:extLst>
        </c:ser>
        <c:dLbls>
          <c:showLegendKey val="0"/>
          <c:showVal val="0"/>
          <c:showCatName val="0"/>
          <c:showSerName val="0"/>
          <c:showPercent val="0"/>
          <c:showBubbleSize val="0"/>
        </c:dLbls>
        <c:gapWidth val="70"/>
        <c:axId val="192523120"/>
        <c:axId val="192523952"/>
      </c:barChart>
      <c:catAx>
        <c:axId val="192523120"/>
        <c:scaling>
          <c:orientation val="maxMin"/>
        </c:scaling>
        <c:delete val="0"/>
        <c:axPos val="l"/>
        <c:numFmt formatCode="General" sourceLinked="1"/>
        <c:majorTickMark val="cross"/>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92523952"/>
        <c:crosses val="autoZero"/>
        <c:auto val="1"/>
        <c:lblAlgn val="ctr"/>
        <c:lblOffset val="100"/>
        <c:noMultiLvlLbl val="0"/>
      </c:catAx>
      <c:valAx>
        <c:axId val="192523952"/>
        <c:scaling>
          <c:orientation val="minMax"/>
        </c:scaling>
        <c:delete val="1"/>
        <c:axPos val="t"/>
        <c:numFmt formatCode="0.0%" sourceLinked="1"/>
        <c:majorTickMark val="none"/>
        <c:minorTickMark val="none"/>
        <c:tickLblPos val="nextTo"/>
        <c:crossAx val="1925231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187423265172394"/>
          <c:y val="0.32274056682589997"/>
          <c:w val="0.3963157354795368"/>
          <c:h val="0.58710148947756957"/>
        </c:manualLayout>
      </c:layout>
      <c:pieChart>
        <c:varyColors val="1"/>
        <c:ser>
          <c:idx val="0"/>
          <c:order val="0"/>
          <c:dPt>
            <c:idx val="0"/>
            <c:bubble3D val="0"/>
            <c:spPr>
              <a:solidFill>
                <a:srgbClr val="996633"/>
              </a:solidFill>
              <a:ln w="19050">
                <a:solidFill>
                  <a:schemeClr val="lt1"/>
                </a:solidFill>
              </a:ln>
              <a:effectLst/>
            </c:spPr>
            <c:extLst>
              <c:ext xmlns:c16="http://schemas.microsoft.com/office/drawing/2014/chart" uri="{C3380CC4-5D6E-409C-BE32-E72D297353CC}">
                <c16:uniqueId val="{00000001-07A0-46C4-BCC2-F885D78C32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A0-46C4-BCC2-F885D78C32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A0-46C4-BCC2-F885D78C327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A0-46C4-BCC2-F885D78C327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A0-46C4-BCC2-F885D78C327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7A0-46C4-BCC2-F885D78C327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7A0-46C4-BCC2-F885D78C3277}"/>
              </c:ext>
            </c:extLst>
          </c:dPt>
          <c:dLbls>
            <c:dLbl>
              <c:idx val="0"/>
              <c:layout>
                <c:manualLayout>
                  <c:x val="-2.4224488737836874E-2"/>
                  <c:y val="-1.341833039120081E-2"/>
                </c:manualLayout>
              </c:layout>
              <c:tx>
                <c:rich>
                  <a:bodyPr rot="0" spcFirstLastPara="1" vertOverflow="ellipsis" vert="horz" wrap="square" lIns="38100" tIns="19050" rIns="38100" bIns="19050" anchor="ctr" anchorCtr="1">
                    <a:spAutoFit/>
                  </a:bodyPr>
                  <a:lstStyle/>
                  <a:p>
                    <a:pPr>
                      <a:defRPr sz="1500" b="1"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fld id="{3531A5F4-8A9C-4139-9EBA-D318807F1174}" type="CATEGORYNAME">
                      <a:rPr lang="ja-JP" altLang="en-US" sz="1500" b="1" smtClean="0">
                        <a:solidFill>
                          <a:schemeClr val="tx1"/>
                        </a:solidFill>
                        <a:effectLst/>
                        <a:latin typeface="BIZ UDPゴシック" panose="020B0400000000000000" pitchFamily="50" charset="-128"/>
                        <a:ea typeface="BIZ UDPゴシック" panose="020B0400000000000000" pitchFamily="50" charset="-128"/>
                      </a:rPr>
                      <a:pPr>
                        <a:defRPr sz="1500" b="1">
                          <a:solidFill>
                            <a:schemeClr val="tx1"/>
                          </a:solidFill>
                          <a:effectLst/>
                          <a:latin typeface="BIZ UDPゴシック" panose="020B0400000000000000" pitchFamily="50" charset="-128"/>
                          <a:ea typeface="BIZ UDPゴシック" panose="020B0400000000000000" pitchFamily="50" charset="-128"/>
                        </a:defRPr>
                      </a:pPr>
                      <a:t>[分類名]</a:t>
                    </a:fld>
                    <a:r>
                      <a:rPr lang="ja-JP" altLang="en-US" sz="1500" b="1" baseline="0" dirty="0">
                        <a:solidFill>
                          <a:schemeClr val="tx1"/>
                        </a:solidFill>
                        <a:effectLst/>
                        <a:latin typeface="BIZ UDPゴシック" panose="020B0400000000000000" pitchFamily="50" charset="-128"/>
                        <a:ea typeface="BIZ UDPゴシック" panose="020B0400000000000000" pitchFamily="50" charset="-128"/>
                      </a:rPr>
                      <a:t> </a:t>
                    </a:r>
                    <a:fld id="{B882A413-C1DF-4907-94AF-27D06E45EB04}" type="VALUE">
                      <a:rPr lang="en-US" altLang="ja-JP" sz="1500" b="1" baseline="0">
                        <a:solidFill>
                          <a:schemeClr val="tx1"/>
                        </a:solidFill>
                        <a:effectLst/>
                        <a:latin typeface="BIZ UDPゴシック" panose="020B0400000000000000" pitchFamily="50" charset="-128"/>
                        <a:ea typeface="BIZ UDPゴシック" panose="020B0400000000000000" pitchFamily="50" charset="-128"/>
                      </a:rPr>
                      <a:pPr>
                        <a:defRPr sz="1500" b="1">
                          <a:solidFill>
                            <a:schemeClr val="tx1"/>
                          </a:solidFill>
                          <a:effectLst/>
                          <a:latin typeface="BIZ UDPゴシック" panose="020B0400000000000000" pitchFamily="50" charset="-128"/>
                          <a:ea typeface="BIZ UDPゴシック" panose="020B0400000000000000" pitchFamily="50" charset="-128"/>
                        </a:defRPr>
                      </a:pPr>
                      <a:t>[値]</a:t>
                    </a:fld>
                    <a:endParaRPr lang="ja-JP" altLang="en-US" sz="1500" b="1" baseline="0" dirty="0">
                      <a:solidFill>
                        <a:schemeClr val="tx1"/>
                      </a:solidFill>
                      <a:effectLst/>
                      <a:latin typeface="BIZ UDPゴシック" panose="020B0400000000000000" pitchFamily="50" charset="-128"/>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A0-46C4-BCC2-F885D78C3277}"/>
                </c:ext>
              </c:extLst>
            </c:dLbl>
            <c:dLbl>
              <c:idx val="1"/>
              <c:layout>
                <c:manualLayout>
                  <c:x val="2.4715371013236107E-2"/>
                  <c:y val="-3.8075865757049986E-2"/>
                </c:manualLayout>
              </c:layout>
              <c:tx>
                <c:rich>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fld id="{4177FA32-F553-4964-B62B-450772CDF109}" type="CATEGORYNAME">
                      <a:rPr lang="ja-JP" altLang="en-US" sz="1500" b="1" smtClean="0">
                        <a:solidFill>
                          <a:schemeClr val="tx1"/>
                        </a:solidFill>
                        <a:latin typeface="BIZ UDPゴシック" panose="020B0400000000000000" pitchFamily="50" charset="-128"/>
                        <a:ea typeface="BIZ UDPゴシック" panose="020B0400000000000000" pitchFamily="50" charset="-128"/>
                      </a:rPr>
                      <a:pPr>
                        <a:defRPr sz="1500" b="1">
                          <a:solidFill>
                            <a:schemeClr val="tx1"/>
                          </a:solidFill>
                          <a:latin typeface="BIZ UDPゴシック" panose="020B0400000000000000" pitchFamily="50" charset="-128"/>
                          <a:ea typeface="BIZ UDPゴシック" panose="020B0400000000000000" pitchFamily="50" charset="-128"/>
                        </a:defRPr>
                      </a:pPr>
                      <a:t>[分類名]</a:t>
                    </a:fld>
                    <a:r>
                      <a:rPr lang="ja-JP" altLang="en-US" sz="1500" b="1" baseline="0" dirty="0">
                        <a:solidFill>
                          <a:schemeClr val="tx1"/>
                        </a:solidFill>
                        <a:latin typeface="BIZ UDPゴシック" panose="020B0400000000000000" pitchFamily="50" charset="-128"/>
                        <a:ea typeface="BIZ UDPゴシック" panose="020B0400000000000000" pitchFamily="50" charset="-128"/>
                      </a:rPr>
                      <a:t> </a:t>
                    </a:r>
                    <a:fld id="{6399EADA-8D97-428D-B760-7BA2A1B8403A}" type="VALUE">
                      <a:rPr lang="en-US" altLang="ja-JP" sz="1500" b="1" baseline="0">
                        <a:solidFill>
                          <a:schemeClr val="tx1"/>
                        </a:solidFill>
                        <a:latin typeface="BIZ UDPゴシック" panose="020B0400000000000000" pitchFamily="50" charset="-128"/>
                        <a:ea typeface="BIZ UDPゴシック" panose="020B0400000000000000" pitchFamily="50" charset="-128"/>
                      </a:rPr>
                      <a:pPr>
                        <a:defRPr sz="1500" b="1">
                          <a:solidFill>
                            <a:schemeClr val="tx1"/>
                          </a:solidFill>
                          <a:latin typeface="BIZ UDPゴシック" panose="020B0400000000000000" pitchFamily="50" charset="-128"/>
                          <a:ea typeface="BIZ UDPゴシック" panose="020B0400000000000000" pitchFamily="50" charset="-128"/>
                        </a:defRPr>
                      </a:pPr>
                      <a:t>[値]</a:t>
                    </a:fld>
                    <a:endParaRPr lang="ja-JP" altLang="en-US" sz="1500" b="1" baseline="0" dirty="0">
                      <a:solidFill>
                        <a:schemeClr val="tx1"/>
                      </a:solidFill>
                      <a:latin typeface="BIZ UDPゴシック" panose="020B0400000000000000" pitchFamily="50" charset="-128"/>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4563804216292659"/>
                      <c:h val="0.31908622170946549"/>
                    </c:manualLayout>
                  </c15:layout>
                  <c15:dlblFieldTable/>
                  <c15:showDataLabelsRange val="0"/>
                </c:ext>
                <c:ext xmlns:c16="http://schemas.microsoft.com/office/drawing/2014/chart" uri="{C3380CC4-5D6E-409C-BE32-E72D297353CC}">
                  <c16:uniqueId val="{00000003-07A0-46C4-BCC2-F885D78C3277}"/>
                </c:ext>
              </c:extLst>
            </c:dLbl>
            <c:dLbl>
              <c:idx val="2"/>
              <c:layout>
                <c:manualLayout>
                  <c:x val="-1.7403276102696357E-2"/>
                  <c:y val="0.1198869999611380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fld id="{538045A7-DB40-47EF-8BEC-9462C9C94D40}" type="CATEGORYNAME">
                      <a:rPr lang="ja-JP" altLang="en-US" sz="1400" smtClean="0">
                        <a:solidFill>
                          <a:schemeClr val="tx1"/>
                        </a:solidFill>
                        <a:latin typeface="BIZ UDPゴシック" panose="020B0400000000000000" pitchFamily="50" charset="-128"/>
                        <a:ea typeface="BIZ UDPゴシック" panose="020B0400000000000000" pitchFamily="50" charset="-128"/>
                      </a:rPr>
                      <a:pPr>
                        <a:defRPr sz="1400">
                          <a:solidFill>
                            <a:schemeClr val="tx1"/>
                          </a:solidFill>
                          <a:latin typeface="BIZ UDPゴシック" panose="020B0400000000000000" pitchFamily="50" charset="-128"/>
                          <a:ea typeface="BIZ UDPゴシック" panose="020B0400000000000000" pitchFamily="50" charset="-128"/>
                        </a:defRPr>
                      </a:pPr>
                      <a:t>[分類名]</a:t>
                    </a:fld>
                    <a:r>
                      <a:rPr lang="ja-JP" altLang="en-US" sz="1400" baseline="0" dirty="0">
                        <a:solidFill>
                          <a:schemeClr val="tx1"/>
                        </a:solidFill>
                        <a:latin typeface="BIZ UDPゴシック" panose="020B0400000000000000" pitchFamily="50" charset="-128"/>
                        <a:ea typeface="BIZ UDPゴシック" panose="020B0400000000000000" pitchFamily="50" charset="-128"/>
                      </a:rPr>
                      <a:t> </a:t>
                    </a:r>
                    <a:fld id="{C44E7F02-5A01-4385-BD6D-CFE6853CE434}" type="VALUE">
                      <a:rPr lang="en-US" altLang="ja-JP" sz="1400" baseline="0">
                        <a:solidFill>
                          <a:schemeClr val="tx1"/>
                        </a:solidFill>
                        <a:latin typeface="BIZ UDPゴシック" panose="020B0400000000000000" pitchFamily="50" charset="-128"/>
                        <a:ea typeface="BIZ UDPゴシック" panose="020B0400000000000000" pitchFamily="50" charset="-128"/>
                      </a:rPr>
                      <a:pPr>
                        <a:defRPr sz="1400">
                          <a:solidFill>
                            <a:schemeClr val="tx1"/>
                          </a:solidFill>
                          <a:latin typeface="BIZ UDPゴシック" panose="020B0400000000000000" pitchFamily="50" charset="-128"/>
                          <a:ea typeface="BIZ UDPゴシック" panose="020B0400000000000000" pitchFamily="50" charset="-128"/>
                        </a:defRPr>
                      </a:pPr>
                      <a:t>[値]</a:t>
                    </a:fld>
                    <a:endParaRPr lang="ja-JP" altLang="en-US" sz="1400" baseline="0" dirty="0">
                      <a:solidFill>
                        <a:schemeClr val="tx1"/>
                      </a:solidFill>
                      <a:latin typeface="BIZ UDPゴシック" panose="020B0400000000000000" pitchFamily="50" charset="-128"/>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805469421343561"/>
                      <c:h val="0.13191838615622131"/>
                    </c:manualLayout>
                  </c15:layout>
                  <c15:dlblFieldTable/>
                  <c15:showDataLabelsRange val="0"/>
                </c:ext>
                <c:ext xmlns:c16="http://schemas.microsoft.com/office/drawing/2014/chart" uri="{C3380CC4-5D6E-409C-BE32-E72D297353CC}">
                  <c16:uniqueId val="{00000005-07A0-46C4-BCC2-F885D78C3277}"/>
                </c:ext>
              </c:extLst>
            </c:dLbl>
            <c:dLbl>
              <c:idx val="3"/>
              <c:layout>
                <c:manualLayout>
                  <c:x val="-7.9176249700597265E-2"/>
                  <c:y val="0.18922251309825369"/>
                </c:manualLayout>
              </c:layout>
              <c:tx>
                <c:rich>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fld id="{9B0D9FFD-6FCA-47F3-A1EC-49EFC704B20C}" type="CATEGORYNAME">
                      <a:rPr lang="ja-JP" altLang="en-US" sz="1300" smtClean="0">
                        <a:latin typeface="BIZ UDPゴシック" panose="020B0400000000000000" pitchFamily="50" charset="-128"/>
                        <a:ea typeface="BIZ UDPゴシック" panose="020B0400000000000000" pitchFamily="50" charset="-128"/>
                      </a:rPr>
                      <a:pPr>
                        <a:defRPr sz="1300">
                          <a:solidFill>
                            <a:schemeClr val="tx1"/>
                          </a:solidFill>
                          <a:latin typeface="BIZ UDPゴシック" panose="020B0400000000000000" pitchFamily="50" charset="-128"/>
                          <a:ea typeface="BIZ UDPゴシック" panose="020B0400000000000000" pitchFamily="50" charset="-128"/>
                        </a:defRPr>
                      </a:pPr>
                      <a:t>[分類名]</a:t>
                    </a:fld>
                    <a:r>
                      <a:rPr lang="ja-JP" altLang="en-US" sz="1300" baseline="0" dirty="0">
                        <a:latin typeface="BIZ UDPゴシック" panose="020B0400000000000000" pitchFamily="50" charset="-128"/>
                        <a:ea typeface="BIZ UDPゴシック" panose="020B0400000000000000" pitchFamily="50" charset="-128"/>
                      </a:rPr>
                      <a:t> </a:t>
                    </a:r>
                    <a:fld id="{B750183B-2547-4D1A-AB8B-4E0745D52AE2}" type="VALUE">
                      <a:rPr lang="en-US" altLang="ja-JP" sz="1300" baseline="0">
                        <a:latin typeface="BIZ UDPゴシック" panose="020B0400000000000000" pitchFamily="50" charset="-128"/>
                        <a:ea typeface="BIZ UDPゴシック" panose="020B0400000000000000" pitchFamily="50" charset="-128"/>
                      </a:rPr>
                      <a:pPr>
                        <a:defRPr sz="1300">
                          <a:solidFill>
                            <a:schemeClr val="tx1"/>
                          </a:solidFill>
                          <a:latin typeface="BIZ UDPゴシック" panose="020B0400000000000000" pitchFamily="50" charset="-128"/>
                          <a:ea typeface="BIZ UDPゴシック" panose="020B0400000000000000" pitchFamily="50" charset="-128"/>
                        </a:defRPr>
                      </a:pPr>
                      <a:t>[値]</a:t>
                    </a:fld>
                    <a:endParaRPr lang="ja-JP" altLang="en-US" sz="1300" baseline="0" dirty="0">
                      <a:latin typeface="BIZ UDPゴシック" panose="020B0400000000000000" pitchFamily="50" charset="-128"/>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934061273139032"/>
                      <c:h val="0.11338969209129449"/>
                    </c:manualLayout>
                  </c15:layout>
                  <c15:dlblFieldTable/>
                  <c15:showDataLabelsRange val="0"/>
                </c:ext>
                <c:ext xmlns:c16="http://schemas.microsoft.com/office/drawing/2014/chart" uri="{C3380CC4-5D6E-409C-BE32-E72D297353CC}">
                  <c16:uniqueId val="{00000007-07A0-46C4-BCC2-F885D78C3277}"/>
                </c:ext>
              </c:extLst>
            </c:dLbl>
            <c:dLbl>
              <c:idx val="4"/>
              <c:layout>
                <c:manualLayout>
                  <c:x val="-0.16531767310343209"/>
                  <c:y val="0.1276927377558266"/>
                </c:manualLayout>
              </c:layout>
              <c:tx>
                <c:rich>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fld id="{589BEE3E-78AF-4D3F-8E33-3A7CA4C93F9A}" type="CATEGORYNAME">
                      <a:rPr lang="ja-JP" altLang="en-US" sz="1300" smtClean="0">
                        <a:solidFill>
                          <a:schemeClr val="tx1"/>
                        </a:solidFill>
                        <a:latin typeface="BIZ UDPゴシック" panose="020B0400000000000000" pitchFamily="50" charset="-128"/>
                        <a:ea typeface="BIZ UDPゴシック" panose="020B0400000000000000" pitchFamily="50" charset="-128"/>
                      </a:rPr>
                      <a:pPr>
                        <a:defRPr sz="1300">
                          <a:solidFill>
                            <a:schemeClr val="tx1"/>
                          </a:solidFill>
                          <a:latin typeface="BIZ UDPゴシック" panose="020B0400000000000000" pitchFamily="50" charset="-128"/>
                          <a:ea typeface="BIZ UDPゴシック" panose="020B0400000000000000" pitchFamily="50" charset="-128"/>
                        </a:defRPr>
                      </a:pPr>
                      <a:t>[分類名]</a:t>
                    </a:fld>
                    <a:r>
                      <a:rPr lang="ja-JP" altLang="en-US" sz="1300" baseline="0" dirty="0">
                        <a:solidFill>
                          <a:schemeClr val="tx1"/>
                        </a:solidFill>
                        <a:latin typeface="BIZ UDPゴシック" panose="020B0400000000000000" pitchFamily="50" charset="-128"/>
                        <a:ea typeface="BIZ UDPゴシック" panose="020B0400000000000000" pitchFamily="50" charset="-128"/>
                      </a:rPr>
                      <a:t> </a:t>
                    </a:r>
                    <a:fld id="{B6AC5B48-82FF-45D3-9CEF-4E4F12DF43CA}" type="VALUE">
                      <a:rPr lang="en-US" altLang="ja-JP" sz="1300" baseline="0">
                        <a:solidFill>
                          <a:schemeClr val="tx1"/>
                        </a:solidFill>
                        <a:latin typeface="BIZ UDPゴシック" panose="020B0400000000000000" pitchFamily="50" charset="-128"/>
                        <a:ea typeface="BIZ UDPゴシック" panose="020B0400000000000000" pitchFamily="50" charset="-128"/>
                      </a:rPr>
                      <a:pPr>
                        <a:defRPr sz="1300">
                          <a:solidFill>
                            <a:schemeClr val="tx1"/>
                          </a:solidFill>
                          <a:latin typeface="BIZ UDPゴシック" panose="020B0400000000000000" pitchFamily="50" charset="-128"/>
                          <a:ea typeface="BIZ UDPゴシック" panose="020B0400000000000000" pitchFamily="50" charset="-128"/>
                        </a:defRPr>
                      </a:pPr>
                      <a:t>[値]</a:t>
                    </a:fld>
                    <a:endParaRPr lang="ja-JP" altLang="en-US" sz="1300" baseline="0" dirty="0">
                      <a:solidFill>
                        <a:schemeClr val="tx1"/>
                      </a:solidFill>
                      <a:latin typeface="BIZ UDPゴシック" panose="020B0400000000000000" pitchFamily="50" charset="-128"/>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8142529047544979"/>
                      <c:h val="0.13224194583561943"/>
                    </c:manualLayout>
                  </c15:layout>
                  <c15:dlblFieldTable/>
                  <c15:showDataLabelsRange val="0"/>
                </c:ext>
                <c:ext xmlns:c16="http://schemas.microsoft.com/office/drawing/2014/chart" uri="{C3380CC4-5D6E-409C-BE32-E72D297353CC}">
                  <c16:uniqueId val="{00000009-07A0-46C4-BCC2-F885D78C3277}"/>
                </c:ext>
              </c:extLst>
            </c:dLbl>
            <c:dLbl>
              <c:idx val="5"/>
              <c:layout>
                <c:manualLayout>
                  <c:x val="-4.0510871932320246E-2"/>
                  <c:y val="1.1926432505573136E-2"/>
                </c:manualLayout>
              </c:layout>
              <c:tx>
                <c:rich>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fld id="{63277965-4823-4A81-A58F-4070771D8B81}" type="CATEGORYNAME">
                      <a:rPr lang="ja-JP" altLang="en-US" sz="1300" smtClean="0">
                        <a:solidFill>
                          <a:schemeClr val="tx1"/>
                        </a:solidFill>
                        <a:latin typeface="BIZ UDPゴシック" panose="020B0400000000000000" pitchFamily="50" charset="-128"/>
                        <a:ea typeface="BIZ UDPゴシック" panose="020B0400000000000000" pitchFamily="50" charset="-128"/>
                      </a:rPr>
                      <a:pPr>
                        <a:defRPr sz="1300">
                          <a:solidFill>
                            <a:schemeClr val="tx1"/>
                          </a:solidFill>
                          <a:latin typeface="BIZ UDPゴシック" panose="020B0400000000000000" pitchFamily="50" charset="-128"/>
                          <a:ea typeface="BIZ UDPゴシック" panose="020B0400000000000000" pitchFamily="50" charset="-128"/>
                        </a:defRPr>
                      </a:pPr>
                      <a:t>[分類名]</a:t>
                    </a:fld>
                    <a:fld id="{6D7D33DD-81BC-47AC-9F64-D8E1A0E875D1}" type="VALUE">
                      <a:rPr lang="en-US" altLang="ja-JP" sz="1300" baseline="0" smtClean="0">
                        <a:solidFill>
                          <a:schemeClr val="tx1"/>
                        </a:solidFill>
                        <a:latin typeface="BIZ UDPゴシック" panose="020B0400000000000000" pitchFamily="50" charset="-128"/>
                        <a:ea typeface="BIZ UDPゴシック" panose="020B0400000000000000" pitchFamily="50" charset="-128"/>
                      </a:rPr>
                      <a:pPr>
                        <a:defRPr sz="1300">
                          <a:solidFill>
                            <a:schemeClr val="tx1"/>
                          </a:solidFill>
                          <a:latin typeface="BIZ UDPゴシック" panose="020B0400000000000000" pitchFamily="50" charset="-128"/>
                          <a:ea typeface="BIZ UDPゴシック" panose="020B0400000000000000" pitchFamily="50" charset="-128"/>
                        </a:defRPr>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47134212729625352"/>
                      <c:h val="0.20902486384551491"/>
                    </c:manualLayout>
                  </c15:layout>
                  <c15:dlblFieldTable/>
                  <c15:showDataLabelsRange val="0"/>
                </c:ext>
                <c:ext xmlns:c16="http://schemas.microsoft.com/office/drawing/2014/chart" uri="{C3380CC4-5D6E-409C-BE32-E72D297353CC}">
                  <c16:uniqueId val="{0000000B-07A0-46C4-BCC2-F885D78C3277}"/>
                </c:ext>
              </c:extLst>
            </c:dLbl>
            <c:dLbl>
              <c:idx val="6"/>
              <c:layout>
                <c:manualLayout>
                  <c:x val="0.1587923388383374"/>
                  <c:y val="-6.160153752124160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fld id="{20D0A192-8E07-441B-9B97-0C69B3013962}" type="CATEGORYNAME">
                      <a:rPr lang="ja-JP" altLang="en-US" sz="1200" smtClean="0">
                        <a:solidFill>
                          <a:schemeClr val="tx1"/>
                        </a:solidFill>
                        <a:latin typeface="BIZ UDPゴシック" panose="020B0400000000000000" pitchFamily="50" charset="-128"/>
                        <a:ea typeface="BIZ UDPゴシック" panose="020B0400000000000000" pitchFamily="50" charset="-128"/>
                      </a:rPr>
                      <a:pPr>
                        <a:defRPr sz="1200">
                          <a:solidFill>
                            <a:schemeClr val="tx1"/>
                          </a:solidFill>
                          <a:latin typeface="BIZ UDPゴシック" panose="020B0400000000000000" pitchFamily="50" charset="-128"/>
                          <a:ea typeface="BIZ UDPゴシック" panose="020B0400000000000000" pitchFamily="50" charset="-128"/>
                        </a:defRPr>
                      </a:pPr>
                      <a:t>[分類名]</a:t>
                    </a:fld>
                    <a:r>
                      <a:rPr lang="ja-JP" altLang="en-US" sz="1200" baseline="0" dirty="0">
                        <a:solidFill>
                          <a:schemeClr val="tx1"/>
                        </a:solidFill>
                        <a:latin typeface="BIZ UDPゴシック" panose="020B0400000000000000" pitchFamily="50" charset="-128"/>
                        <a:ea typeface="BIZ UDPゴシック" panose="020B0400000000000000" pitchFamily="50" charset="-128"/>
                      </a:rPr>
                      <a:t> </a:t>
                    </a:r>
                    <a:fld id="{AE2B4AF2-A23F-4CC0-9794-5B96D6FA5ACC}" type="VALUE">
                      <a:rPr lang="en-US" altLang="ja-JP" sz="1200" baseline="0">
                        <a:solidFill>
                          <a:schemeClr val="tx1"/>
                        </a:solidFill>
                        <a:latin typeface="BIZ UDPゴシック" panose="020B0400000000000000" pitchFamily="50" charset="-128"/>
                        <a:ea typeface="BIZ UDPゴシック" panose="020B0400000000000000" pitchFamily="50" charset="-128"/>
                      </a:rPr>
                      <a:pPr>
                        <a:defRPr sz="1200">
                          <a:solidFill>
                            <a:schemeClr val="tx1"/>
                          </a:solidFill>
                          <a:latin typeface="BIZ UDPゴシック" panose="020B0400000000000000" pitchFamily="50" charset="-128"/>
                          <a:ea typeface="BIZ UDPゴシック" panose="020B0400000000000000" pitchFamily="50" charset="-128"/>
                        </a:defRPr>
                      </a:pPr>
                      <a:t>[値]</a:t>
                    </a:fld>
                    <a:endParaRPr lang="ja-JP" altLang="en-US" sz="1200" baseline="0" dirty="0">
                      <a:solidFill>
                        <a:schemeClr val="tx1"/>
                      </a:solidFill>
                      <a:latin typeface="BIZ UDPゴシック" panose="020B0400000000000000" pitchFamily="50" charset="-128"/>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2042775172222754"/>
                      <c:h val="0.11919410852384536"/>
                    </c:manualLayout>
                  </c15:layout>
                  <c15:dlblFieldTable/>
                  <c15:showDataLabelsRange val="0"/>
                </c:ext>
                <c:ext xmlns:c16="http://schemas.microsoft.com/office/drawing/2014/chart" uri="{C3380CC4-5D6E-409C-BE32-E72D297353CC}">
                  <c16:uniqueId val="{0000000D-07A0-46C4-BCC2-F885D78C32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howLeaderLines val="1"/>
            <c:leaderLines>
              <c:spPr>
                <a:ln w="6350" cap="flat" cmpd="sng" algn="ctr">
                  <a:solidFill>
                    <a:schemeClr val="tx1"/>
                  </a:solidFill>
                  <a:round/>
                </a:ln>
                <a:effectLst/>
              </c:spPr>
            </c:leaderLines>
            <c:extLst>
              <c:ext xmlns:c15="http://schemas.microsoft.com/office/drawing/2012/chart" uri="{CE6537A1-D6FC-4f65-9D91-7224C49458BB}"/>
            </c:extLst>
          </c:dLbls>
          <c:cat>
            <c:strRef>
              <c:f>養護者!$B$36:$B$42</c:f>
              <c:strCache>
                <c:ptCount val="7"/>
                <c:pt idx="0">
                  <c:v>息子</c:v>
                </c:pt>
                <c:pt idx="1">
                  <c:v>夫</c:v>
                </c:pt>
                <c:pt idx="2">
                  <c:v>娘</c:v>
                </c:pt>
                <c:pt idx="3">
                  <c:v>妻</c:v>
                </c:pt>
                <c:pt idx="4">
                  <c:v>孫</c:v>
                </c:pt>
                <c:pt idx="5">
                  <c:v>息子の配偶者（嫁）</c:v>
                </c:pt>
                <c:pt idx="6">
                  <c:v>その他</c:v>
                </c:pt>
              </c:strCache>
            </c:strRef>
          </c:cat>
          <c:val>
            <c:numRef>
              <c:f>養護者!$C$36:$C$42</c:f>
              <c:numCache>
                <c:formatCode>0.0%</c:formatCode>
                <c:ptCount val="7"/>
                <c:pt idx="0">
                  <c:v>0.39900000000000002</c:v>
                </c:pt>
                <c:pt idx="1">
                  <c:v>0.224</c:v>
                </c:pt>
                <c:pt idx="2">
                  <c:v>0.17799999999999999</c:v>
                </c:pt>
                <c:pt idx="3">
                  <c:v>7.0000000000000007E-2</c:v>
                </c:pt>
                <c:pt idx="4">
                  <c:v>0.03</c:v>
                </c:pt>
                <c:pt idx="5">
                  <c:v>2.8000000000000001E-2</c:v>
                </c:pt>
                <c:pt idx="6">
                  <c:v>7.0000000000000007E-2</c:v>
                </c:pt>
              </c:numCache>
            </c:numRef>
          </c:val>
          <c:extLst>
            <c:ext xmlns:c16="http://schemas.microsoft.com/office/drawing/2014/chart" uri="{C3380CC4-5D6E-409C-BE32-E72D297353CC}">
              <c16:uniqueId val="{0000000E-07A0-46C4-BCC2-F885D78C32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84151324815241"/>
          <c:y val="8.1925230003470531E-2"/>
          <c:w val="0.7723607890129075"/>
          <c:h val="0.70478920702828163"/>
        </c:manualLayout>
      </c:layout>
      <c:lineChart>
        <c:grouping val="standard"/>
        <c:varyColors val="0"/>
        <c:ser>
          <c:idx val="0"/>
          <c:order val="0"/>
          <c:tx>
            <c:strRef>
              <c:f>'[Microsoft PowerPoint 内のグラフ]Sheet1'!$K$81</c:f>
              <c:strCache>
                <c:ptCount val="1"/>
                <c:pt idx="0">
                  <c:v>相談・通報件数</c:v>
                </c:pt>
              </c:strCache>
            </c:strRef>
          </c:tx>
          <c:spPr>
            <a:ln w="25400" cap="rnd">
              <a:solidFill>
                <a:srgbClr val="996633"/>
              </a:solidFill>
              <a:round/>
            </a:ln>
            <a:effectLst/>
          </c:spPr>
          <c:marker>
            <c:symbol val="diamond"/>
            <c:size val="10"/>
            <c:spPr>
              <a:solidFill>
                <a:schemeClr val="bg1"/>
              </a:solidFill>
              <a:ln w="19050">
                <a:solidFill>
                  <a:srgbClr val="996633"/>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'[Microsoft PowerPoint 内のグラフ]Sheet1'!$J$82:$J$89</c:f>
              <c:numCache>
                <c:formatCode>General</c:formatCode>
                <c:ptCount val="8"/>
                <c:pt idx="0">
                  <c:v>2006</c:v>
                </c:pt>
                <c:pt idx="1">
                  <c:v>2008</c:v>
                </c:pt>
                <c:pt idx="2">
                  <c:v>2010</c:v>
                </c:pt>
                <c:pt idx="3">
                  <c:v>2012</c:v>
                </c:pt>
                <c:pt idx="4">
                  <c:v>2014</c:v>
                </c:pt>
                <c:pt idx="5">
                  <c:v>2016</c:v>
                </c:pt>
                <c:pt idx="6">
                  <c:v>2018</c:v>
                </c:pt>
                <c:pt idx="7">
                  <c:v>2020</c:v>
                </c:pt>
              </c:numCache>
            </c:numRef>
          </c:cat>
          <c:val>
            <c:numRef>
              <c:f>'[Microsoft PowerPoint 内のグラフ]Sheet1'!$K$82:$K$89</c:f>
              <c:numCache>
                <c:formatCode>#,##0_);[Red]\(#,##0\)</c:formatCode>
                <c:ptCount val="8"/>
                <c:pt idx="0">
                  <c:v>18390</c:v>
                </c:pt>
                <c:pt idx="1">
                  <c:v>21692</c:v>
                </c:pt>
                <c:pt idx="2">
                  <c:v>25315</c:v>
                </c:pt>
                <c:pt idx="3">
                  <c:v>23843</c:v>
                </c:pt>
                <c:pt idx="4">
                  <c:v>25791</c:v>
                </c:pt>
                <c:pt idx="5">
                  <c:v>27940</c:v>
                </c:pt>
                <c:pt idx="6">
                  <c:v>32231</c:v>
                </c:pt>
                <c:pt idx="7">
                  <c:v>35774</c:v>
                </c:pt>
              </c:numCache>
            </c:numRef>
          </c:val>
          <c:smooth val="0"/>
          <c:extLst>
            <c:ext xmlns:c16="http://schemas.microsoft.com/office/drawing/2014/chart" uri="{C3380CC4-5D6E-409C-BE32-E72D297353CC}">
              <c16:uniqueId val="{00000000-AD1F-45BC-864B-6A85359E400A}"/>
            </c:ext>
          </c:extLst>
        </c:ser>
        <c:ser>
          <c:idx val="1"/>
          <c:order val="1"/>
          <c:tx>
            <c:strRef>
              <c:f>'[Microsoft PowerPoint 内のグラフ]Sheet1'!$L$81</c:f>
              <c:strCache>
                <c:ptCount val="1"/>
                <c:pt idx="0">
                  <c:v>虐待判断件数</c:v>
                </c:pt>
              </c:strCache>
            </c:strRef>
          </c:tx>
          <c:spPr>
            <a:ln w="25400" cap="rnd">
              <a:solidFill>
                <a:schemeClr val="accent2"/>
              </a:solidFill>
              <a:round/>
            </a:ln>
            <a:effectLst/>
          </c:spPr>
          <c:marker>
            <c:symbol val="circle"/>
            <c:size val="8"/>
            <c:spPr>
              <a:solidFill>
                <a:schemeClr val="accent2"/>
              </a:solidFill>
              <a:ln w="12700">
                <a:solidFill>
                  <a:schemeClr val="accent2"/>
                </a:solidFill>
              </a:ln>
              <a:effectLst/>
            </c:spPr>
          </c:marker>
          <c:dLbls>
            <c:dLbl>
              <c:idx val="3"/>
              <c:layout>
                <c:manualLayout>
                  <c:x val="-6.7866759213752376E-2"/>
                  <c:y val="-5.5999929448907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CE-4ECF-A478-0E6233F35FD7}"/>
                </c:ext>
              </c:extLst>
            </c:dLbl>
            <c:dLbl>
              <c:idx val="5"/>
              <c:layout>
                <c:manualLayout>
                  <c:x val="-7.2912614917377092E-2"/>
                  <c:y val="-5.5999929448907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CE-4ECF-A478-0E6233F35FD7}"/>
                </c:ext>
              </c:extLst>
            </c:dLbl>
            <c:dLbl>
              <c:idx val="7"/>
              <c:layout>
                <c:manualLayout>
                  <c:x val="-2.8458030201234288E-2"/>
                  <c:y val="-6.8922990090963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CE-4ECF-A478-0E6233F35FD7}"/>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'[Microsoft PowerPoint 内のグラフ]Sheet1'!$J$82:$J$89</c:f>
              <c:numCache>
                <c:formatCode>General</c:formatCode>
                <c:ptCount val="8"/>
                <c:pt idx="0">
                  <c:v>2006</c:v>
                </c:pt>
                <c:pt idx="1">
                  <c:v>2008</c:v>
                </c:pt>
                <c:pt idx="2">
                  <c:v>2010</c:v>
                </c:pt>
                <c:pt idx="3">
                  <c:v>2012</c:v>
                </c:pt>
                <c:pt idx="4">
                  <c:v>2014</c:v>
                </c:pt>
                <c:pt idx="5">
                  <c:v>2016</c:v>
                </c:pt>
                <c:pt idx="6">
                  <c:v>2018</c:v>
                </c:pt>
                <c:pt idx="7">
                  <c:v>2020</c:v>
                </c:pt>
              </c:numCache>
            </c:numRef>
          </c:cat>
          <c:val>
            <c:numRef>
              <c:f>'[Microsoft PowerPoint 内のグラフ]Sheet1'!$L$82:$L$89</c:f>
              <c:numCache>
                <c:formatCode>#,##0_);[Red]\(#,##0\)</c:formatCode>
                <c:ptCount val="8"/>
                <c:pt idx="0">
                  <c:v>12569</c:v>
                </c:pt>
                <c:pt idx="1">
                  <c:v>14889</c:v>
                </c:pt>
                <c:pt idx="2">
                  <c:v>16668</c:v>
                </c:pt>
                <c:pt idx="3">
                  <c:v>15202</c:v>
                </c:pt>
                <c:pt idx="4">
                  <c:v>15739</c:v>
                </c:pt>
                <c:pt idx="5">
                  <c:v>16384</c:v>
                </c:pt>
                <c:pt idx="6">
                  <c:v>17249</c:v>
                </c:pt>
                <c:pt idx="7">
                  <c:v>17281</c:v>
                </c:pt>
              </c:numCache>
            </c:numRef>
          </c:val>
          <c:smooth val="0"/>
          <c:extLst>
            <c:ext xmlns:c16="http://schemas.microsoft.com/office/drawing/2014/chart" uri="{C3380CC4-5D6E-409C-BE32-E72D297353CC}">
              <c16:uniqueId val="{00000001-AD1F-45BC-864B-6A85359E400A}"/>
            </c:ext>
          </c:extLst>
        </c:ser>
        <c:dLbls>
          <c:showLegendKey val="0"/>
          <c:showVal val="0"/>
          <c:showCatName val="0"/>
          <c:showSerName val="0"/>
          <c:showPercent val="0"/>
          <c:showBubbleSize val="0"/>
        </c:dLbls>
        <c:marker val="1"/>
        <c:smooth val="0"/>
        <c:axId val="464663064"/>
        <c:axId val="464665024"/>
      </c:lineChart>
      <c:catAx>
        <c:axId val="4646630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a:t>（年度）</a:t>
                </a:r>
              </a:p>
            </c:rich>
          </c:tx>
          <c:layout>
            <c:manualLayout>
              <c:xMode val="edge"/>
              <c:yMode val="edge"/>
              <c:x val="0.53334774249607753"/>
              <c:y val="0.857852630057915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cross"/>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64665024"/>
        <c:crosses val="autoZero"/>
        <c:auto val="1"/>
        <c:lblAlgn val="ctr"/>
        <c:lblOffset val="100"/>
        <c:noMultiLvlLbl val="0"/>
      </c:catAx>
      <c:valAx>
        <c:axId val="464665024"/>
        <c:scaling>
          <c:orientation val="minMax"/>
          <c:min val="0"/>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sz="1050"/>
                  <a:t>（件数）</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646630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egendEntry>
        <c:idx val="1"/>
        <c:txPr>
          <a:bodyPr rot="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ayout>
        <c:manualLayout>
          <c:xMode val="edge"/>
          <c:yMode val="edge"/>
          <c:x val="0.17992627488312091"/>
          <c:y val="0.10343028033910595"/>
          <c:w val="0.2834008097165992"/>
          <c:h val="0.1469538651291386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00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3" y="9722478"/>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b" anchorCtr="0" compatLnSpc="1">
            <a:prstTxWarp prst="textNoShape">
              <a:avLst/>
            </a:prstTxWarp>
          </a:bodyPr>
          <a:lstStyle>
            <a:lvl1pPr algn="ctr" eaLnBrk="1" hangingPunct="1">
              <a:defRPr sz="1300">
                <a:latin typeface="Century" pitchFamily="18" charset="0"/>
              </a:defRPr>
            </a:lvl1pPr>
          </a:lstStyle>
          <a:p>
            <a:endParaRPr lang="en-US" altLang="ja-JP" dirty="0"/>
          </a:p>
        </p:txBody>
      </p:sp>
      <p:sp>
        <p:nvSpPr>
          <p:cNvPr id="3075" name="Text Box 6"/>
          <p:cNvSpPr txBox="1">
            <a:spLocks noChangeArrowheads="1"/>
          </p:cNvSpPr>
          <p:nvPr/>
        </p:nvSpPr>
        <p:spPr bwMode="auto">
          <a:xfrm>
            <a:off x="127161" y="716345"/>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41" tIns="6371" rIns="53241" bIns="6371"/>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4" name="Rectangle 4"/>
          <p:cNvSpPr>
            <a:spLocks noGrp="1" noRot="1" noChangeAspect="1" noChangeArrowheads="1" noTextEdit="1"/>
          </p:cNvSpPr>
          <p:nvPr>
            <p:ph type="sldImg" idx="2"/>
          </p:nvPr>
        </p:nvSpPr>
        <p:spPr bwMode="auto">
          <a:xfrm>
            <a:off x="998538"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3" y="4861238"/>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1pPr>
    <a:lvl2pPr marL="4572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2pPr>
    <a:lvl3pPr marL="9144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3pPr>
    <a:lvl4pPr marL="13716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4pPr>
    <a:lvl5pPr marL="18288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999CB8-85BD-49C0-932E-337EEE53F5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FED579-1C62-42C8-A672-01CC6AA322D1}"/>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7192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6"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2B20EDD9-6F2E-4C74-AEF3-6F21292246CA}"/>
              </a:ext>
            </a:extLst>
          </p:cNvPr>
          <p:cNvSpPr>
            <a:spLocks noGrp="1" noRot="1" noChangeAspect="1"/>
          </p:cNvSpPr>
          <p:nvPr>
            <p:ph type="sldImg"/>
          </p:nvPr>
        </p:nvSpPr>
        <p:spPr/>
      </p:sp>
    </p:spTree>
    <p:extLst>
      <p:ext uri="{BB962C8B-B14F-4D97-AF65-F5344CB8AC3E}">
        <p14:creationId xmlns:p14="http://schemas.microsoft.com/office/powerpoint/2010/main" val="1672633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14A9D1A5-F4C9-4EDB-844E-0AB85C0F3869}"/>
              </a:ext>
            </a:extLst>
          </p:cNvPr>
          <p:cNvSpPr>
            <a:spLocks noGrp="1" noRot="1" noChangeAspect="1"/>
          </p:cNvSpPr>
          <p:nvPr>
            <p:ph type="sldImg"/>
          </p:nvPr>
        </p:nvSpPr>
        <p:spPr/>
      </p:sp>
    </p:spTree>
    <p:extLst>
      <p:ext uri="{BB962C8B-B14F-4D97-AF65-F5344CB8AC3E}">
        <p14:creationId xmlns:p14="http://schemas.microsoft.com/office/powerpoint/2010/main" val="380829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ノート プレースホルダー 2"/>
          <p:cNvSpPr>
            <a:spLocks noGrp="1"/>
          </p:cNvSpPr>
          <p:nvPr>
            <p:ph type="body" idx="1"/>
          </p:nvPr>
        </p:nvSpPr>
        <p:spPr/>
        <p:txBody>
          <a:bodyPr/>
          <a:lstStyle/>
          <a:p>
            <a:endParaRPr lang="ja-JP" altLang="ja-JP" dirty="0"/>
          </a:p>
        </p:txBody>
      </p:sp>
      <p:sp>
        <p:nvSpPr>
          <p:cNvPr id="4" name="スライド イメージ プレースホルダー 3">
            <a:extLst>
              <a:ext uri="{FF2B5EF4-FFF2-40B4-BE49-F238E27FC236}">
                <a16:creationId xmlns:a16="http://schemas.microsoft.com/office/drawing/2014/main" id="{0D4F4A4B-8157-4B8F-B03C-34C6967836E8}"/>
              </a:ext>
            </a:extLst>
          </p:cNvPr>
          <p:cNvSpPr>
            <a:spLocks noGrp="1" noRot="1" noChangeAspect="1"/>
          </p:cNvSpPr>
          <p:nvPr>
            <p:ph type="sldImg"/>
          </p:nvPr>
        </p:nvSpPr>
        <p:spPr/>
      </p:sp>
    </p:spTree>
    <p:extLst>
      <p:ext uri="{BB962C8B-B14F-4D97-AF65-F5344CB8AC3E}">
        <p14:creationId xmlns:p14="http://schemas.microsoft.com/office/powerpoint/2010/main" val="1173394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4A86A012-7ADF-4EC3-B5F7-78F9FD48112D}"/>
              </a:ext>
            </a:extLst>
          </p:cNvPr>
          <p:cNvSpPr>
            <a:spLocks noGrp="1" noRot="1" noChangeAspect="1"/>
          </p:cNvSpPr>
          <p:nvPr>
            <p:ph type="sldImg"/>
          </p:nvPr>
        </p:nvSpPr>
        <p:spPr/>
      </p:sp>
    </p:spTree>
    <p:extLst>
      <p:ext uri="{BB962C8B-B14F-4D97-AF65-F5344CB8AC3E}">
        <p14:creationId xmlns:p14="http://schemas.microsoft.com/office/powerpoint/2010/main" val="2055227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13A0D3AF-7F8B-439E-8F6A-DBB5D2CFF8F9}"/>
              </a:ext>
            </a:extLst>
          </p:cNvPr>
          <p:cNvSpPr>
            <a:spLocks noGrp="1" noRot="1" noChangeAspect="1"/>
          </p:cNvSpPr>
          <p:nvPr>
            <p:ph type="sldImg"/>
          </p:nvPr>
        </p:nvSpPr>
        <p:spPr/>
      </p:sp>
    </p:spTree>
    <p:extLst>
      <p:ext uri="{BB962C8B-B14F-4D97-AF65-F5344CB8AC3E}">
        <p14:creationId xmlns:p14="http://schemas.microsoft.com/office/powerpoint/2010/main" val="26499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F55B038E-185E-4448-B9DA-E4214541F003}"/>
              </a:ext>
            </a:extLst>
          </p:cNvPr>
          <p:cNvSpPr>
            <a:spLocks noGrp="1" noRot="1" noChangeAspect="1"/>
          </p:cNvSpPr>
          <p:nvPr>
            <p:ph type="sldImg"/>
          </p:nvPr>
        </p:nvSpPr>
        <p:spPr/>
      </p:sp>
    </p:spTree>
    <p:extLst>
      <p:ext uri="{BB962C8B-B14F-4D97-AF65-F5344CB8AC3E}">
        <p14:creationId xmlns:p14="http://schemas.microsoft.com/office/powerpoint/2010/main" val="4261624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D7957BAD-E9BE-4632-98B8-071ADD05FA03}"/>
              </a:ext>
            </a:extLst>
          </p:cNvPr>
          <p:cNvSpPr>
            <a:spLocks noGrp="1" noRot="1" noChangeAspect="1"/>
          </p:cNvSpPr>
          <p:nvPr>
            <p:ph type="sldImg"/>
          </p:nvPr>
        </p:nvSpPr>
        <p:spPr/>
      </p:sp>
    </p:spTree>
    <p:extLst>
      <p:ext uri="{BB962C8B-B14F-4D97-AF65-F5344CB8AC3E}">
        <p14:creationId xmlns:p14="http://schemas.microsoft.com/office/powerpoint/2010/main" val="2822889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3E28C307-4BC9-4965-B8CD-55DE08142BC9}"/>
              </a:ext>
            </a:extLst>
          </p:cNvPr>
          <p:cNvSpPr>
            <a:spLocks noGrp="1" noRot="1" noChangeAspect="1"/>
          </p:cNvSpPr>
          <p:nvPr>
            <p:ph type="sldImg"/>
          </p:nvPr>
        </p:nvSpPr>
        <p:spPr/>
      </p:sp>
    </p:spTree>
    <p:extLst>
      <p:ext uri="{BB962C8B-B14F-4D97-AF65-F5344CB8AC3E}">
        <p14:creationId xmlns:p14="http://schemas.microsoft.com/office/powerpoint/2010/main" val="985394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A2934B51-203C-45B7-85EB-86A305FA0614}"/>
              </a:ext>
            </a:extLst>
          </p:cNvPr>
          <p:cNvSpPr>
            <a:spLocks noGrp="1" noRot="1" noChangeAspect="1"/>
          </p:cNvSpPr>
          <p:nvPr>
            <p:ph type="sldImg"/>
          </p:nvPr>
        </p:nvSpPr>
        <p:spPr/>
      </p:sp>
    </p:spTree>
    <p:extLst>
      <p:ext uri="{BB962C8B-B14F-4D97-AF65-F5344CB8AC3E}">
        <p14:creationId xmlns:p14="http://schemas.microsoft.com/office/powerpoint/2010/main" val="39504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90828080-6FF5-40B7-A42E-BDFCA0FC994F}"/>
              </a:ext>
            </a:extLst>
          </p:cNvPr>
          <p:cNvSpPr>
            <a:spLocks noGrp="1" noRot="1" noChangeAspect="1"/>
          </p:cNvSpPr>
          <p:nvPr>
            <p:ph type="sldImg"/>
          </p:nvPr>
        </p:nvSpPr>
        <p:spPr/>
      </p:sp>
    </p:spTree>
    <p:extLst>
      <p:ext uri="{BB962C8B-B14F-4D97-AF65-F5344CB8AC3E}">
        <p14:creationId xmlns:p14="http://schemas.microsoft.com/office/powerpoint/2010/main" val="352486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140F7F4A-E4E2-4AC1-AB29-0A6FEBCA0A6E}"/>
              </a:ext>
            </a:extLst>
          </p:cNvPr>
          <p:cNvSpPr>
            <a:spLocks noGrp="1" noRot="1" noChangeAspect="1"/>
          </p:cNvSpPr>
          <p:nvPr>
            <p:ph type="sldImg"/>
          </p:nvPr>
        </p:nvSpPr>
        <p:spPr/>
      </p:sp>
    </p:spTree>
    <p:extLst>
      <p:ext uri="{BB962C8B-B14F-4D97-AF65-F5344CB8AC3E}">
        <p14:creationId xmlns:p14="http://schemas.microsoft.com/office/powerpoint/2010/main" val="1805501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43C388F1-9E9A-4E31-9C13-9F82D606DC0C}"/>
              </a:ext>
            </a:extLst>
          </p:cNvPr>
          <p:cNvSpPr>
            <a:spLocks noGrp="1" noRot="1" noChangeAspect="1"/>
          </p:cNvSpPr>
          <p:nvPr>
            <p:ph type="sldImg"/>
          </p:nvPr>
        </p:nvSpPr>
        <p:spPr/>
      </p:sp>
    </p:spTree>
    <p:extLst>
      <p:ext uri="{BB962C8B-B14F-4D97-AF65-F5344CB8AC3E}">
        <p14:creationId xmlns:p14="http://schemas.microsoft.com/office/powerpoint/2010/main" val="22811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5AFA3A75-D4F0-4CA4-9B90-A9663A858348}"/>
              </a:ext>
            </a:extLst>
          </p:cNvPr>
          <p:cNvSpPr>
            <a:spLocks noGrp="1" noRot="1" noChangeAspect="1"/>
          </p:cNvSpPr>
          <p:nvPr>
            <p:ph type="sldImg"/>
          </p:nvPr>
        </p:nvSpPr>
        <p:spPr/>
      </p:sp>
    </p:spTree>
    <p:extLst>
      <p:ext uri="{BB962C8B-B14F-4D97-AF65-F5344CB8AC3E}">
        <p14:creationId xmlns:p14="http://schemas.microsoft.com/office/powerpoint/2010/main" val="2513635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4BB70BDC-C303-4E2C-9FA8-04B2E908C97A}"/>
              </a:ext>
            </a:extLst>
          </p:cNvPr>
          <p:cNvSpPr>
            <a:spLocks noGrp="1" noRot="1" noChangeAspect="1"/>
          </p:cNvSpPr>
          <p:nvPr>
            <p:ph type="sldImg"/>
          </p:nvPr>
        </p:nvSpPr>
        <p:spPr/>
      </p:sp>
    </p:spTree>
    <p:extLst>
      <p:ext uri="{BB962C8B-B14F-4D97-AF65-F5344CB8AC3E}">
        <p14:creationId xmlns:p14="http://schemas.microsoft.com/office/powerpoint/2010/main" val="1066893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F022A32-F31A-47F0-AB5F-C3BD26FFD7F3}"/>
              </a:ext>
            </a:extLst>
          </p:cNvPr>
          <p:cNvSpPr>
            <a:spLocks noGrp="1" noRot="1" noChangeAspect="1"/>
          </p:cNvSpPr>
          <p:nvPr>
            <p:ph type="sldImg"/>
          </p:nvPr>
        </p:nvSpPr>
        <p:spPr/>
      </p:sp>
    </p:spTree>
    <p:extLst>
      <p:ext uri="{BB962C8B-B14F-4D97-AF65-F5344CB8AC3E}">
        <p14:creationId xmlns:p14="http://schemas.microsoft.com/office/powerpoint/2010/main" val="2275525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1F96A8F4-3A06-485D-865A-61DF6FBF3EAE}"/>
              </a:ext>
            </a:extLst>
          </p:cNvPr>
          <p:cNvSpPr>
            <a:spLocks noGrp="1" noRot="1" noChangeAspect="1"/>
          </p:cNvSpPr>
          <p:nvPr>
            <p:ph type="sldImg"/>
          </p:nvPr>
        </p:nvSpPr>
        <p:spPr/>
      </p:sp>
    </p:spTree>
    <p:extLst>
      <p:ext uri="{BB962C8B-B14F-4D97-AF65-F5344CB8AC3E}">
        <p14:creationId xmlns:p14="http://schemas.microsoft.com/office/powerpoint/2010/main" val="4035283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ja-JP" dirty="0"/>
          </a:p>
        </p:txBody>
      </p:sp>
      <p:sp>
        <p:nvSpPr>
          <p:cNvPr id="5" name="スライド イメージ プレースホルダー 4">
            <a:extLst>
              <a:ext uri="{FF2B5EF4-FFF2-40B4-BE49-F238E27FC236}">
                <a16:creationId xmlns:a16="http://schemas.microsoft.com/office/drawing/2014/main" id="{D08C5E4A-F1C2-4B88-BCD4-24A9733F4630}"/>
              </a:ext>
            </a:extLst>
          </p:cNvPr>
          <p:cNvSpPr>
            <a:spLocks noGrp="1" noRot="1" noChangeAspect="1"/>
          </p:cNvSpPr>
          <p:nvPr>
            <p:ph type="sldImg"/>
          </p:nvPr>
        </p:nvSpPr>
        <p:spPr/>
      </p:sp>
    </p:spTree>
    <p:extLst>
      <p:ext uri="{BB962C8B-B14F-4D97-AF65-F5344CB8AC3E}">
        <p14:creationId xmlns:p14="http://schemas.microsoft.com/office/powerpoint/2010/main" val="945522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ja-JP" dirty="0"/>
          </a:p>
        </p:txBody>
      </p:sp>
      <p:sp>
        <p:nvSpPr>
          <p:cNvPr id="7" name="スライド イメージ プレースホルダー 6">
            <a:extLst>
              <a:ext uri="{FF2B5EF4-FFF2-40B4-BE49-F238E27FC236}">
                <a16:creationId xmlns:a16="http://schemas.microsoft.com/office/drawing/2014/main" id="{967C3DED-782C-402E-B07B-A3E89529985C}"/>
              </a:ext>
            </a:extLst>
          </p:cNvPr>
          <p:cNvSpPr>
            <a:spLocks noGrp="1" noRot="1" noChangeAspect="1"/>
          </p:cNvSpPr>
          <p:nvPr>
            <p:ph type="sldImg"/>
          </p:nvPr>
        </p:nvSpPr>
        <p:spPr/>
      </p:sp>
    </p:spTree>
    <p:extLst>
      <p:ext uri="{BB962C8B-B14F-4D97-AF65-F5344CB8AC3E}">
        <p14:creationId xmlns:p14="http://schemas.microsoft.com/office/powerpoint/2010/main" val="2251285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9FD7082D-57FA-4DE3-8E3B-7262EE25B5F9}"/>
              </a:ext>
            </a:extLst>
          </p:cNvPr>
          <p:cNvSpPr>
            <a:spLocks noGrp="1" noRot="1" noChangeAspect="1"/>
          </p:cNvSpPr>
          <p:nvPr>
            <p:ph type="sldImg"/>
          </p:nvPr>
        </p:nvSpPr>
        <p:spPr/>
      </p:sp>
    </p:spTree>
    <p:extLst>
      <p:ext uri="{BB962C8B-B14F-4D97-AF65-F5344CB8AC3E}">
        <p14:creationId xmlns:p14="http://schemas.microsoft.com/office/powerpoint/2010/main" val="3451167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19CECDBF-E2B4-46D0-8616-4DC6EDF2C265}"/>
              </a:ext>
            </a:extLst>
          </p:cNvPr>
          <p:cNvSpPr>
            <a:spLocks noGrp="1" noRot="1" noChangeAspect="1"/>
          </p:cNvSpPr>
          <p:nvPr>
            <p:ph type="sldImg"/>
          </p:nvPr>
        </p:nvSpPr>
        <p:spPr/>
      </p:sp>
    </p:spTree>
    <p:extLst>
      <p:ext uri="{BB962C8B-B14F-4D97-AF65-F5344CB8AC3E}">
        <p14:creationId xmlns:p14="http://schemas.microsoft.com/office/powerpoint/2010/main" val="1443698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68D227BE-2616-48DD-8A78-AE9A31115AA2}"/>
              </a:ext>
            </a:extLst>
          </p:cNvPr>
          <p:cNvSpPr>
            <a:spLocks noGrp="1" noRot="1" noChangeAspect="1"/>
          </p:cNvSpPr>
          <p:nvPr>
            <p:ph type="sldImg"/>
          </p:nvPr>
        </p:nvSpPr>
        <p:spPr/>
      </p:sp>
    </p:spTree>
    <p:extLst>
      <p:ext uri="{BB962C8B-B14F-4D97-AF65-F5344CB8AC3E}">
        <p14:creationId xmlns:p14="http://schemas.microsoft.com/office/powerpoint/2010/main" val="166924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p:txBody>
          <a:bodyPr/>
          <a:lstStyle/>
          <a:p>
            <a:endParaRPr lang="ja-JP" altLang="ja-JP" dirty="0"/>
          </a:p>
        </p:txBody>
      </p:sp>
      <p:sp>
        <p:nvSpPr>
          <p:cNvPr id="4" name="スライド イメージ プレースホルダー 3">
            <a:extLst>
              <a:ext uri="{FF2B5EF4-FFF2-40B4-BE49-F238E27FC236}">
                <a16:creationId xmlns:a16="http://schemas.microsoft.com/office/drawing/2014/main" id="{DF39A87D-1B15-42E4-AD99-0988AC495EB9}"/>
              </a:ext>
            </a:extLst>
          </p:cNvPr>
          <p:cNvSpPr>
            <a:spLocks noGrp="1" noRot="1" noChangeAspect="1"/>
          </p:cNvSpPr>
          <p:nvPr>
            <p:ph type="sldImg"/>
          </p:nvPr>
        </p:nvSpPr>
        <p:spPr/>
      </p:sp>
    </p:spTree>
    <p:extLst>
      <p:ext uri="{BB962C8B-B14F-4D97-AF65-F5344CB8AC3E}">
        <p14:creationId xmlns:p14="http://schemas.microsoft.com/office/powerpoint/2010/main" val="2028538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CC063FFE-98EB-418A-9FEE-41604B2DFB66}"/>
              </a:ext>
            </a:extLst>
          </p:cNvPr>
          <p:cNvSpPr>
            <a:spLocks noGrp="1" noRot="1" noChangeAspect="1"/>
          </p:cNvSpPr>
          <p:nvPr>
            <p:ph type="sldImg"/>
          </p:nvPr>
        </p:nvSpPr>
        <p:spPr/>
      </p:sp>
    </p:spTree>
    <p:extLst>
      <p:ext uri="{BB962C8B-B14F-4D97-AF65-F5344CB8AC3E}">
        <p14:creationId xmlns:p14="http://schemas.microsoft.com/office/powerpoint/2010/main" val="111654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u="none" dirty="0"/>
          </a:p>
        </p:txBody>
      </p:sp>
      <p:sp>
        <p:nvSpPr>
          <p:cNvPr id="5" name="スライド イメージ プレースホルダー 4">
            <a:extLst>
              <a:ext uri="{FF2B5EF4-FFF2-40B4-BE49-F238E27FC236}">
                <a16:creationId xmlns:a16="http://schemas.microsoft.com/office/drawing/2014/main" id="{8C199FBE-B3A3-45BF-8C32-386784A80AF1}"/>
              </a:ext>
            </a:extLst>
          </p:cNvPr>
          <p:cNvSpPr>
            <a:spLocks noGrp="1" noRot="1" noChangeAspect="1"/>
          </p:cNvSpPr>
          <p:nvPr>
            <p:ph type="sldImg"/>
          </p:nvPr>
        </p:nvSpPr>
        <p:spPr/>
      </p:sp>
    </p:spTree>
    <p:extLst>
      <p:ext uri="{BB962C8B-B14F-4D97-AF65-F5344CB8AC3E}">
        <p14:creationId xmlns:p14="http://schemas.microsoft.com/office/powerpoint/2010/main" val="2376851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5AC85889-07DA-4670-A5A6-54ADC52D2E6A}"/>
              </a:ext>
            </a:extLst>
          </p:cNvPr>
          <p:cNvSpPr>
            <a:spLocks noGrp="1" noRot="1" noChangeAspect="1"/>
          </p:cNvSpPr>
          <p:nvPr>
            <p:ph type="sldImg"/>
          </p:nvPr>
        </p:nvSpPr>
        <p:spPr/>
      </p:sp>
    </p:spTree>
    <p:extLst>
      <p:ext uri="{BB962C8B-B14F-4D97-AF65-F5344CB8AC3E}">
        <p14:creationId xmlns:p14="http://schemas.microsoft.com/office/powerpoint/2010/main" val="1464468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04755CDC-9476-4B43-8EAF-B9A6644838A3}"/>
              </a:ext>
            </a:extLst>
          </p:cNvPr>
          <p:cNvSpPr>
            <a:spLocks noGrp="1" noRot="1" noChangeAspect="1"/>
          </p:cNvSpPr>
          <p:nvPr>
            <p:ph type="sldImg"/>
          </p:nvPr>
        </p:nvSpPr>
        <p:spPr/>
      </p:sp>
    </p:spTree>
    <p:extLst>
      <p:ext uri="{BB962C8B-B14F-4D97-AF65-F5344CB8AC3E}">
        <p14:creationId xmlns:p14="http://schemas.microsoft.com/office/powerpoint/2010/main" val="2220784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44039A2C-F979-400A-B186-E90CCC7D4A45}"/>
              </a:ext>
            </a:extLst>
          </p:cNvPr>
          <p:cNvSpPr>
            <a:spLocks noGrp="1" noRot="1" noChangeAspect="1"/>
          </p:cNvSpPr>
          <p:nvPr>
            <p:ph type="sldImg"/>
          </p:nvPr>
        </p:nvSpPr>
        <p:spPr/>
      </p:sp>
    </p:spTree>
    <p:extLst>
      <p:ext uri="{BB962C8B-B14F-4D97-AF65-F5344CB8AC3E}">
        <p14:creationId xmlns:p14="http://schemas.microsoft.com/office/powerpoint/2010/main" val="2190079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3CA14D66-7F46-43A5-B2F5-1A90B85E8A7A}"/>
              </a:ext>
            </a:extLst>
          </p:cNvPr>
          <p:cNvSpPr>
            <a:spLocks noGrp="1" noRot="1" noChangeAspect="1"/>
          </p:cNvSpPr>
          <p:nvPr>
            <p:ph type="sldImg"/>
          </p:nvPr>
        </p:nvSpPr>
        <p:spPr/>
      </p:sp>
    </p:spTree>
    <p:extLst>
      <p:ext uri="{BB962C8B-B14F-4D97-AF65-F5344CB8AC3E}">
        <p14:creationId xmlns:p14="http://schemas.microsoft.com/office/powerpoint/2010/main" val="725041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F97A8795-6F50-4FF2-9641-0FD310E0D225}"/>
              </a:ext>
            </a:extLst>
          </p:cNvPr>
          <p:cNvSpPr>
            <a:spLocks noGrp="1" noRot="1" noChangeAspect="1"/>
          </p:cNvSpPr>
          <p:nvPr>
            <p:ph type="sldImg"/>
          </p:nvPr>
        </p:nvSpPr>
        <p:spPr/>
      </p:sp>
    </p:spTree>
    <p:extLst>
      <p:ext uri="{BB962C8B-B14F-4D97-AF65-F5344CB8AC3E}">
        <p14:creationId xmlns:p14="http://schemas.microsoft.com/office/powerpoint/2010/main" val="2872826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417D75FD-2A5A-43F1-92A4-CE6B28B3C7A0}"/>
              </a:ext>
            </a:extLst>
          </p:cNvPr>
          <p:cNvSpPr>
            <a:spLocks noGrp="1" noRot="1" noChangeAspect="1"/>
          </p:cNvSpPr>
          <p:nvPr>
            <p:ph type="sldImg"/>
          </p:nvPr>
        </p:nvSpPr>
        <p:spPr/>
      </p:sp>
    </p:spTree>
    <p:extLst>
      <p:ext uri="{BB962C8B-B14F-4D97-AF65-F5344CB8AC3E}">
        <p14:creationId xmlns:p14="http://schemas.microsoft.com/office/powerpoint/2010/main" val="3703520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6233263F-D384-46DE-9523-9F5BAFE71272}"/>
              </a:ext>
            </a:extLst>
          </p:cNvPr>
          <p:cNvSpPr>
            <a:spLocks noGrp="1" noRot="1" noChangeAspect="1"/>
          </p:cNvSpPr>
          <p:nvPr>
            <p:ph type="sldImg"/>
          </p:nvPr>
        </p:nvSpPr>
        <p:spPr/>
      </p:sp>
    </p:spTree>
    <p:extLst>
      <p:ext uri="{BB962C8B-B14F-4D97-AF65-F5344CB8AC3E}">
        <p14:creationId xmlns:p14="http://schemas.microsoft.com/office/powerpoint/2010/main" val="442388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F3D95A7D-FF9D-4E05-816E-8992A27860EC}"/>
              </a:ext>
            </a:extLst>
          </p:cNvPr>
          <p:cNvSpPr>
            <a:spLocks noGrp="1" noRot="1" noChangeAspect="1"/>
          </p:cNvSpPr>
          <p:nvPr>
            <p:ph type="sldImg"/>
          </p:nvPr>
        </p:nvSpPr>
        <p:spPr/>
      </p:sp>
    </p:spTree>
    <p:extLst>
      <p:ext uri="{BB962C8B-B14F-4D97-AF65-F5344CB8AC3E}">
        <p14:creationId xmlns:p14="http://schemas.microsoft.com/office/powerpoint/2010/main" val="97913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p:txBody>
          <a:bodyPr/>
          <a:lstStyle/>
          <a:p>
            <a:pPr lvl="0"/>
            <a:endParaRPr lang="ja-JP" altLang="ja-JP" dirty="0"/>
          </a:p>
        </p:txBody>
      </p:sp>
      <p:sp>
        <p:nvSpPr>
          <p:cNvPr id="3" name="スライド イメージ プレースホルダー 2">
            <a:extLst>
              <a:ext uri="{FF2B5EF4-FFF2-40B4-BE49-F238E27FC236}">
                <a16:creationId xmlns:a16="http://schemas.microsoft.com/office/drawing/2014/main" id="{7A5E3498-B80B-478E-8926-B45D8A1B19AB}"/>
              </a:ext>
            </a:extLst>
          </p:cNvPr>
          <p:cNvSpPr>
            <a:spLocks noGrp="1" noRot="1" noChangeAspect="1"/>
          </p:cNvSpPr>
          <p:nvPr>
            <p:ph type="sldImg"/>
          </p:nvPr>
        </p:nvSpPr>
        <p:spPr/>
      </p:sp>
    </p:spTree>
    <p:extLst>
      <p:ext uri="{BB962C8B-B14F-4D97-AF65-F5344CB8AC3E}">
        <p14:creationId xmlns:p14="http://schemas.microsoft.com/office/powerpoint/2010/main" val="916105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81D26B84-7032-46D7-A686-49F8DC590C7E}"/>
              </a:ext>
            </a:extLst>
          </p:cNvPr>
          <p:cNvSpPr>
            <a:spLocks noGrp="1" noRot="1" noChangeAspect="1"/>
          </p:cNvSpPr>
          <p:nvPr>
            <p:ph type="sldImg"/>
          </p:nvPr>
        </p:nvSpPr>
        <p:spPr/>
      </p:sp>
    </p:spTree>
    <p:extLst>
      <p:ext uri="{BB962C8B-B14F-4D97-AF65-F5344CB8AC3E}">
        <p14:creationId xmlns:p14="http://schemas.microsoft.com/office/powerpoint/2010/main" val="346543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7BF5B909-74D3-4B9F-A8F5-7879E8D78984}"/>
              </a:ext>
            </a:extLst>
          </p:cNvPr>
          <p:cNvSpPr>
            <a:spLocks noGrp="1" noRot="1" noChangeAspect="1"/>
          </p:cNvSpPr>
          <p:nvPr>
            <p:ph type="sldImg"/>
          </p:nvPr>
        </p:nvSpPr>
        <p:spPr/>
      </p:sp>
    </p:spTree>
    <p:extLst>
      <p:ext uri="{BB962C8B-B14F-4D97-AF65-F5344CB8AC3E}">
        <p14:creationId xmlns:p14="http://schemas.microsoft.com/office/powerpoint/2010/main" val="2976781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8AF2544-1A3E-4F36-9B71-7B52932DDC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34F129C-2AAA-4999-95CD-5D4B3490CB9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81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ja-JP" dirty="0"/>
          </a:p>
        </p:txBody>
      </p:sp>
      <p:sp>
        <p:nvSpPr>
          <p:cNvPr id="7" name="スライド イメージ プレースホルダー 6">
            <a:extLst>
              <a:ext uri="{FF2B5EF4-FFF2-40B4-BE49-F238E27FC236}">
                <a16:creationId xmlns:a16="http://schemas.microsoft.com/office/drawing/2014/main" id="{E3A59D0D-F02C-48A6-8512-9D3BA7F9C575}"/>
              </a:ext>
            </a:extLst>
          </p:cNvPr>
          <p:cNvSpPr>
            <a:spLocks noGrp="1" noRot="1" noChangeAspect="1"/>
          </p:cNvSpPr>
          <p:nvPr>
            <p:ph type="sldImg"/>
          </p:nvPr>
        </p:nvSpPr>
        <p:spPr/>
      </p:sp>
    </p:spTree>
    <p:extLst>
      <p:ext uri="{BB962C8B-B14F-4D97-AF65-F5344CB8AC3E}">
        <p14:creationId xmlns:p14="http://schemas.microsoft.com/office/powerpoint/2010/main" val="337944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CAF3A234-7FE1-4787-B31D-AB918E4CB899}"/>
              </a:ext>
            </a:extLst>
          </p:cNvPr>
          <p:cNvSpPr>
            <a:spLocks noGrp="1" noRot="1" noChangeAspect="1"/>
          </p:cNvSpPr>
          <p:nvPr>
            <p:ph type="sldImg"/>
          </p:nvPr>
        </p:nvSpPr>
        <p:spPr/>
      </p:sp>
    </p:spTree>
    <p:extLst>
      <p:ext uri="{BB962C8B-B14F-4D97-AF65-F5344CB8AC3E}">
        <p14:creationId xmlns:p14="http://schemas.microsoft.com/office/powerpoint/2010/main" val="37958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ノート プレースホルダ 2"/>
          <p:cNvSpPr>
            <a:spLocks noGrp="1"/>
          </p:cNvSpPr>
          <p:nvPr>
            <p:ph type="body" idx="1"/>
          </p:nvPr>
        </p:nvSpPr>
        <p:spPr/>
        <p:txBody>
          <a:bodyPr/>
          <a:lstStyle/>
          <a:p>
            <a:endParaRPr lang="ja-JP" altLang="en-US" dirty="0"/>
          </a:p>
        </p:txBody>
      </p:sp>
      <p:sp>
        <p:nvSpPr>
          <p:cNvPr id="319492" name="ヘッダー プレースホルダ 3"/>
          <p:cNvSpPr txBox="1">
            <a:spLocks noGrp="1"/>
          </p:cNvSpPr>
          <p:nvPr/>
        </p:nvSpPr>
        <p:spPr bwMode="auto">
          <a:xfrm>
            <a:off x="2" y="4"/>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61" tIns="47682" rIns="95361" bIns="47682"/>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defTabSz="914185" eaLnBrk="1" hangingPunct="1">
              <a:defRPr/>
            </a:pPr>
            <a:endParaRPr lang="ja-JP" altLang="en-US" sz="1300">
              <a:solidFill>
                <a:srgbClr val="000000"/>
              </a:solidFill>
            </a:endParaRPr>
          </a:p>
        </p:txBody>
      </p:sp>
      <p:sp>
        <p:nvSpPr>
          <p:cNvPr id="5" name="スライド イメージ プレースホルダー 4">
            <a:extLst>
              <a:ext uri="{FF2B5EF4-FFF2-40B4-BE49-F238E27FC236}">
                <a16:creationId xmlns:a16="http://schemas.microsoft.com/office/drawing/2014/main" id="{DA8D3EEC-D610-4E5C-97D2-B51CC61FDD5C}"/>
              </a:ext>
            </a:extLst>
          </p:cNvPr>
          <p:cNvSpPr>
            <a:spLocks noGrp="1" noRot="1" noChangeAspect="1"/>
          </p:cNvSpPr>
          <p:nvPr>
            <p:ph type="sldImg"/>
          </p:nvPr>
        </p:nvSpPr>
        <p:spPr/>
      </p:sp>
    </p:spTree>
    <p:extLst>
      <p:ext uri="{BB962C8B-B14F-4D97-AF65-F5344CB8AC3E}">
        <p14:creationId xmlns:p14="http://schemas.microsoft.com/office/powerpoint/2010/main" val="294898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Grp="1" noChangeArrowheads="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89412FEC-FFA9-427F-ACAD-A910D21C97AE}"/>
              </a:ext>
            </a:extLst>
          </p:cNvPr>
          <p:cNvSpPr>
            <a:spLocks noGrp="1" noRot="1" noChangeAspect="1"/>
          </p:cNvSpPr>
          <p:nvPr>
            <p:ph type="sldImg"/>
          </p:nvPr>
        </p:nvSpPr>
        <p:spPr/>
      </p:sp>
    </p:spTree>
    <p:extLst>
      <p:ext uri="{BB962C8B-B14F-4D97-AF65-F5344CB8AC3E}">
        <p14:creationId xmlns:p14="http://schemas.microsoft.com/office/powerpoint/2010/main" val="142844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ノート プレースホルダ 2"/>
          <p:cNvSpPr>
            <a:spLocks noGrp="1"/>
          </p:cNvSpPr>
          <p:nvPr>
            <p:ph type="body" idx="1"/>
          </p:nvPr>
        </p:nvSpPr>
        <p:spPr/>
        <p:txBody>
          <a:bodyPr/>
          <a:lstStyle/>
          <a:p>
            <a:endParaRPr lang="ja-JP" altLang="ja-JP" dirty="0"/>
          </a:p>
        </p:txBody>
      </p:sp>
      <p:sp>
        <p:nvSpPr>
          <p:cNvPr id="4" name="スライド イメージ プレースホルダー 3">
            <a:extLst>
              <a:ext uri="{FF2B5EF4-FFF2-40B4-BE49-F238E27FC236}">
                <a16:creationId xmlns:a16="http://schemas.microsoft.com/office/drawing/2014/main" id="{775FD994-C5C7-4DBB-A3BD-C8589A5D92A8}"/>
              </a:ext>
            </a:extLst>
          </p:cNvPr>
          <p:cNvSpPr>
            <a:spLocks noGrp="1" noRot="1" noChangeAspect="1"/>
          </p:cNvSpPr>
          <p:nvPr>
            <p:ph type="sldImg"/>
          </p:nvPr>
        </p:nvSpPr>
        <p:spPr/>
      </p:sp>
    </p:spTree>
    <p:extLst>
      <p:ext uri="{BB962C8B-B14F-4D97-AF65-F5344CB8AC3E}">
        <p14:creationId xmlns:p14="http://schemas.microsoft.com/office/powerpoint/2010/main" val="162601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dirty="0"/>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dirty="0"/>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dirty="0"/>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dirty="0"/>
          </a:p>
        </p:txBody>
      </p:sp>
    </p:spTree>
    <p:extLst>
      <p:ext uri="{BB962C8B-B14F-4D97-AF65-F5344CB8AC3E}">
        <p14:creationId xmlns:p14="http://schemas.microsoft.com/office/powerpoint/2010/main" val="11872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F801FB-1A5F-48B6-82EF-A83D64F8AEA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212BF56-8713-4FE7-81C7-D7CA23A01C3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3DBE40-9342-4966-AA96-672734679272}"/>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2022/3/20</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2D853246-74D9-4102-BD63-6DAA3ADCC4C8}"/>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6C152EDC-F3E2-43C6-BEB6-4E9186A34FE1}"/>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0303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EA828D-C6E3-4B25-B3F5-42C3AB280C6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A2E047-BCA0-431A-912A-060E9243A9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CF1E98-1941-4F03-957C-454132443DF1}"/>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2022/3/20</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A525B9AD-AD5A-4968-AB22-109A9D2FA965}"/>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54497D9C-1000-4D91-A97A-4C25B2C8EF35}"/>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0490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32793E-0309-4603-8D38-91AD22E6F653}"/>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A3CE1C-8608-41BF-8F45-6222387C7A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2EAC1C8-D5CB-4FC2-BC79-BA4699660A4C}"/>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2022/3/20</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87F1C4FB-5301-4DD0-9BB1-0F90952F1162}"/>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9396B3AF-82A7-4D88-A572-0E38ACCDEAFD}"/>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9630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3F5D7D-11A7-4140-A28F-347081BD5A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B61782-20EF-4355-85DF-22E4249D14F1}"/>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794FCE4-8F93-44ED-B5B8-B4DC5AD86F8A}"/>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8273EB7-3616-4134-B7CB-CCD174EE1EF5}"/>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2022/3/20</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8B16062F-2CAC-4177-9438-8DEC0833613C}"/>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8771CC2E-C364-4BF9-9522-5B3CED8271B1}"/>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1807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73A27F-07E6-4547-BFD4-034DF9DDC01B}"/>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75CDF6-49A2-4B92-8444-3E4C6F8BC3C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0D29565-DF6A-40B6-A939-109500876C48}"/>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87008BA-32D9-47E7-BDC9-4F1A4069F86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7027E77-24AC-4939-84F3-8BD7F37EDE28}"/>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72D513B-6D9E-4B47-866D-DD7FDFE8DED8}"/>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2022/3/20</a:t>
            </a:fld>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4D46346B-7B60-4B82-BDD1-313453E4DCFF}"/>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a:extLst>
              <a:ext uri="{FF2B5EF4-FFF2-40B4-BE49-F238E27FC236}">
                <a16:creationId xmlns:a16="http://schemas.microsoft.com/office/drawing/2014/main" id="{D928B1A7-8EE1-4EA0-B0DA-0A103EB839BB}"/>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3040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88C2E-A928-4718-BF00-5E7F6536774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A853FF-CAC9-4761-8A50-C6EFEF73CEB4}"/>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2022/3/20</a:t>
            </a:fld>
            <a:endParaRPr lang="ja-JP" altLang="en-US">
              <a:solidFill>
                <a:prstClr val="black">
                  <a:tint val="75000"/>
                </a:prstClr>
              </a:solidFill>
            </a:endParaRPr>
          </a:p>
        </p:txBody>
      </p:sp>
      <p:sp>
        <p:nvSpPr>
          <p:cNvPr id="4" name="フッター プレースホルダー 3">
            <a:extLst>
              <a:ext uri="{FF2B5EF4-FFF2-40B4-BE49-F238E27FC236}">
                <a16:creationId xmlns:a16="http://schemas.microsoft.com/office/drawing/2014/main" id="{59FB1163-5302-4F35-AE62-F8061E024324}"/>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a:extLst>
              <a:ext uri="{FF2B5EF4-FFF2-40B4-BE49-F238E27FC236}">
                <a16:creationId xmlns:a16="http://schemas.microsoft.com/office/drawing/2014/main" id="{5FABFF17-08FF-49EB-94F8-B8C1DA830111}"/>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998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FE65DFC-E3DA-4113-82CB-61BF4F7A9B2D}"/>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2022/3/20</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EF47DCA2-6D8C-4357-BAD8-89C2B142D780}"/>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88921411-64CD-404E-9821-0FF3C7BB3E6A}"/>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188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dirty="0"/>
          </a:p>
        </p:txBody>
      </p:sp>
    </p:spTree>
    <p:extLst>
      <p:ext uri="{BB962C8B-B14F-4D97-AF65-F5344CB8AC3E}">
        <p14:creationId xmlns:p14="http://schemas.microsoft.com/office/powerpoint/2010/main" val="313373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1236F-0FEC-4764-BE9F-0E249C2C6DB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C41A6B-33B6-4F93-9094-B31BA7CBCE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FD4B3E3-4DDC-4A24-8801-00283DD7C5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72B5235-97C4-4A3A-BE5A-B234C9EDE226}"/>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2022/3/20</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22545244-F668-461C-AA8D-CC4DA97F165C}"/>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294C73BE-3871-4EA5-8C73-FFE35DB5B19D}"/>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505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05EFBB-8153-4E71-830F-FB221D96727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3B1C53C-E0EA-4563-9198-0BE6569062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9D01AA5-EA8A-4085-A8BF-2CE9628A06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3A0F46E-952A-493B-A65F-57E381FF5C1D}"/>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2022/3/20</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10DF866D-594B-413B-AF9E-C1CE69236EFE}"/>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12A2F18D-5AAB-47BB-9C58-9FA1747935BD}"/>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2778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6879BA-F331-42D3-BA18-A139BA0D742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9DB1A5-3D5B-41D3-A910-726E86A9F69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C56C76-31F6-4196-8065-8AE482FE1908}"/>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2022/3/20</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7D4E56DB-B6E8-43F4-9515-F9EF560532D4}"/>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9851096E-772A-41A7-8C71-6BD4FE36231A}"/>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5804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5F49A94-A858-4CB3-8727-61FBEE6B257A}"/>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2DBF464-F6CB-449F-A6EB-125A5FE1C73E}"/>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2D5F4D-CBD1-492E-837E-C8A7CC739CEE}"/>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2022/3/20</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9BA1605D-F5E6-4BC7-AC9B-F3F733C609AC}"/>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65D0C442-1E21-464C-9F2C-298A41E7301B}"/>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5218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dirty="0"/>
          </a:p>
        </p:txBody>
      </p:sp>
    </p:spTree>
    <p:extLst>
      <p:ext uri="{BB962C8B-B14F-4D97-AF65-F5344CB8AC3E}">
        <p14:creationId xmlns:p14="http://schemas.microsoft.com/office/powerpoint/2010/main" val="2396132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dirty="0"/>
          </a:p>
        </p:txBody>
      </p:sp>
    </p:spTree>
    <p:extLst>
      <p:ext uri="{BB962C8B-B14F-4D97-AF65-F5344CB8AC3E}">
        <p14:creationId xmlns:p14="http://schemas.microsoft.com/office/powerpoint/2010/main" val="557280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dirty="0"/>
          </a:p>
        </p:txBody>
      </p:sp>
    </p:spTree>
    <p:extLst>
      <p:ext uri="{BB962C8B-B14F-4D97-AF65-F5344CB8AC3E}">
        <p14:creationId xmlns:p14="http://schemas.microsoft.com/office/powerpoint/2010/main" val="3043949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dirty="0"/>
          </a:p>
        </p:txBody>
      </p:sp>
    </p:spTree>
    <p:extLst>
      <p:ext uri="{BB962C8B-B14F-4D97-AF65-F5344CB8AC3E}">
        <p14:creationId xmlns:p14="http://schemas.microsoft.com/office/powerpoint/2010/main" val="2089224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dirty="0"/>
          </a:p>
        </p:txBody>
      </p:sp>
    </p:spTree>
    <p:extLst>
      <p:ext uri="{BB962C8B-B14F-4D97-AF65-F5344CB8AC3E}">
        <p14:creationId xmlns:p14="http://schemas.microsoft.com/office/powerpoint/2010/main" val="4006265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dirty="0"/>
          </a:p>
        </p:txBody>
      </p:sp>
    </p:spTree>
    <p:extLst>
      <p:ext uri="{BB962C8B-B14F-4D97-AF65-F5344CB8AC3E}">
        <p14:creationId xmlns:p14="http://schemas.microsoft.com/office/powerpoint/2010/main" val="247689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dirty="0"/>
          </a:p>
        </p:txBody>
      </p:sp>
    </p:spTree>
    <p:extLst>
      <p:ext uri="{BB962C8B-B14F-4D97-AF65-F5344CB8AC3E}">
        <p14:creationId xmlns:p14="http://schemas.microsoft.com/office/powerpoint/2010/main" val="1957386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dirty="0"/>
          </a:p>
        </p:txBody>
      </p:sp>
    </p:spTree>
    <p:extLst>
      <p:ext uri="{BB962C8B-B14F-4D97-AF65-F5344CB8AC3E}">
        <p14:creationId xmlns:p14="http://schemas.microsoft.com/office/powerpoint/2010/main" val="2251474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dirty="0"/>
          </a:p>
        </p:txBody>
      </p:sp>
    </p:spTree>
    <p:extLst>
      <p:ext uri="{BB962C8B-B14F-4D97-AF65-F5344CB8AC3E}">
        <p14:creationId xmlns:p14="http://schemas.microsoft.com/office/powerpoint/2010/main" val="209624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dirty="0"/>
          </a:p>
        </p:txBody>
      </p:sp>
    </p:spTree>
    <p:extLst>
      <p:ext uri="{BB962C8B-B14F-4D97-AF65-F5344CB8AC3E}">
        <p14:creationId xmlns:p14="http://schemas.microsoft.com/office/powerpoint/2010/main" val="3644340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dirty="0"/>
          </a:p>
        </p:txBody>
      </p:sp>
    </p:spTree>
    <p:extLst>
      <p:ext uri="{BB962C8B-B14F-4D97-AF65-F5344CB8AC3E}">
        <p14:creationId xmlns:p14="http://schemas.microsoft.com/office/powerpoint/2010/main" val="1303493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dirty="0"/>
          </a:p>
        </p:txBody>
      </p:sp>
    </p:spTree>
    <p:extLst>
      <p:ext uri="{BB962C8B-B14F-4D97-AF65-F5344CB8AC3E}">
        <p14:creationId xmlns:p14="http://schemas.microsoft.com/office/powerpoint/2010/main" val="3684444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dirty="0"/>
          </a:p>
        </p:txBody>
      </p:sp>
    </p:spTree>
    <p:extLst>
      <p:ext uri="{BB962C8B-B14F-4D97-AF65-F5344CB8AC3E}">
        <p14:creationId xmlns:p14="http://schemas.microsoft.com/office/powerpoint/2010/main" val="3400121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3107" name="Rectangle 2"/>
          <p:cNvSpPr>
            <a:spLocks noGrp="1" noChangeArrowheads="1"/>
          </p:cNvSpPr>
          <p:nvPr>
            <p:ph type="ctrTitle"/>
          </p:nvPr>
        </p:nvSpPr>
        <p:spPr>
          <a:xfrm>
            <a:off x="685800" y="2130427"/>
            <a:ext cx="7772400" cy="1470025"/>
          </a:xfrm>
        </p:spPr>
        <p:txBody>
          <a:bodyPr/>
          <a:lstStyle>
            <a:lvl1pPr>
              <a:defRPr sz="3323"/>
            </a:lvl1pPr>
          </a:lstStyle>
          <a:p>
            <a:pPr lvl="0"/>
            <a:r>
              <a:rPr lang="ja-JP" altLang="en-US" noProof="0"/>
              <a:t>マスタ タイトルの書式設定</a:t>
            </a:r>
          </a:p>
        </p:txBody>
      </p:sp>
      <p:sp>
        <p:nvSpPr>
          <p:cNvPr id="303108" name="Rectangle 3"/>
          <p:cNvSpPr>
            <a:spLocks noGrp="1" noChangeArrowheads="1"/>
          </p:cNvSpPr>
          <p:nvPr>
            <p:ph type="subTitle" idx="1"/>
          </p:nvPr>
        </p:nvSpPr>
        <p:spPr>
          <a:xfrm>
            <a:off x="1371600" y="4684713"/>
            <a:ext cx="64008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4" name="Rectangle 6"/>
          <p:cNvSpPr>
            <a:spLocks noGrp="1" noChangeArrowheads="1"/>
          </p:cNvSpPr>
          <p:nvPr>
            <p:ph type="sldNum" sz="quarter" idx="10"/>
          </p:nvPr>
        </p:nvSpPr>
        <p:spPr/>
        <p:txBody>
          <a:bodyPr/>
          <a:lstStyle>
            <a:lvl1pPr eaLnBrk="0" hangingPunct="0">
              <a:defRPr lang="en-US" altLang="ja-JP">
                <a:ea typeface="HGPｺﾞｼｯｸM" panose="020B0600000000000000" pitchFamily="50" charset="-128"/>
              </a:defRPr>
            </a:lvl1pPr>
          </a:lstStyle>
          <a:p>
            <a:pPr>
              <a:defRPr/>
            </a:pPr>
            <a:fld id="{BA6EF5B8-5736-4CCA-9526-6A64324F958C}" type="slidenum">
              <a:rPr/>
              <a:pPr>
                <a:defRPr/>
              </a:pPr>
              <a:t>‹#›</a:t>
            </a:fld>
            <a:endParaRPr dirty="0"/>
          </a:p>
        </p:txBody>
      </p:sp>
    </p:spTree>
    <p:extLst>
      <p:ext uri="{BB962C8B-B14F-4D97-AF65-F5344CB8AC3E}">
        <p14:creationId xmlns:p14="http://schemas.microsoft.com/office/powerpoint/2010/main" val="3270147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p:txBody>
          <a:bodyPr/>
          <a:lstStyle>
            <a:lvl1pPr eaLnBrk="0" hangingPunct="0">
              <a:defRPr lang="en-US" altLang="ja-JP">
                <a:ea typeface="HGPｺﾞｼｯｸM" panose="020B0600000000000000" pitchFamily="50" charset="-128"/>
              </a:defRPr>
            </a:lvl1pPr>
          </a:lstStyle>
          <a:p>
            <a:pPr>
              <a:defRPr/>
            </a:pPr>
            <a:fld id="{53232DA0-79A0-47E8-AC06-A7114DFB6734}" type="slidenum">
              <a:rPr/>
              <a:pPr>
                <a:defRPr/>
              </a:pPr>
              <a:t>‹#›</a:t>
            </a:fld>
            <a:endParaRPr dirty="0"/>
          </a:p>
        </p:txBody>
      </p:sp>
    </p:spTree>
    <p:extLst>
      <p:ext uri="{BB962C8B-B14F-4D97-AF65-F5344CB8AC3E}">
        <p14:creationId xmlns:p14="http://schemas.microsoft.com/office/powerpoint/2010/main" val="75953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
        <p:nvSpPr>
          <p:cNvPr id="4"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F8F4B572-99FE-49A6-88B7-C60613CB08D5}" type="slidenum">
              <a:rPr lang="en-US" altLang="ja-JP"/>
              <a:pPr>
                <a:defRPr/>
              </a:pPr>
              <a:t>‹#›</a:t>
            </a:fld>
            <a:endParaRPr lang="en-US" altLang="ja-JP" dirty="0"/>
          </a:p>
        </p:txBody>
      </p:sp>
    </p:spTree>
    <p:extLst>
      <p:ext uri="{BB962C8B-B14F-4D97-AF65-F5344CB8AC3E}">
        <p14:creationId xmlns:p14="http://schemas.microsoft.com/office/powerpoint/2010/main" val="2172211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BFC004B3-1365-4E6B-892B-20C63BF9F665}" type="slidenum">
              <a:rPr lang="en-US" altLang="ja-JP"/>
              <a:pPr>
                <a:defRPr/>
              </a:pPr>
              <a:t>‹#›</a:t>
            </a:fld>
            <a:endParaRPr lang="en-US" altLang="ja-JP" dirty="0"/>
          </a:p>
        </p:txBody>
      </p:sp>
    </p:spTree>
    <p:extLst>
      <p:ext uri="{BB962C8B-B14F-4D97-AF65-F5344CB8AC3E}">
        <p14:creationId xmlns:p14="http://schemas.microsoft.com/office/powerpoint/2010/main" val="3295177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dirty="0"/>
          </a:p>
        </p:txBody>
      </p:sp>
    </p:spTree>
    <p:extLst>
      <p:ext uri="{BB962C8B-B14F-4D97-AF65-F5344CB8AC3E}">
        <p14:creationId xmlns:p14="http://schemas.microsoft.com/office/powerpoint/2010/main" val="3905170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DED3FC40-8892-444F-8133-946031BFC3BB}" type="slidenum">
              <a:rPr lang="en-US" altLang="ja-JP"/>
              <a:pPr>
                <a:defRPr/>
              </a:pPr>
              <a:t>‹#›</a:t>
            </a:fld>
            <a:endParaRPr lang="en-US" altLang="ja-JP" dirty="0"/>
          </a:p>
        </p:txBody>
      </p:sp>
    </p:spTree>
    <p:extLst>
      <p:ext uri="{BB962C8B-B14F-4D97-AF65-F5344CB8AC3E}">
        <p14:creationId xmlns:p14="http://schemas.microsoft.com/office/powerpoint/2010/main" val="2010142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90C1BAB-4750-4EA6-8D35-6377D2B3404B}" type="datetimeFigureOut">
              <a:rPr kumimoji="1" lang="ja-JP" altLang="en-US" smtClean="0"/>
              <a:t>2022/3/20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9E8EBB-914D-400F-95F7-BFDA2B0E5800}" type="slidenum">
              <a:rPr kumimoji="1" lang="ja-JP" altLang="en-US" smtClean="0"/>
              <a:t>‹#›</a:t>
            </a:fld>
            <a:endParaRPr kumimoji="1" lang="ja-JP" altLang="en-US"/>
          </a:p>
        </p:txBody>
      </p:sp>
    </p:spTree>
    <p:extLst>
      <p:ext uri="{BB962C8B-B14F-4D97-AF65-F5344CB8AC3E}">
        <p14:creationId xmlns:p14="http://schemas.microsoft.com/office/powerpoint/2010/main" val="328672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0C1BAB-4750-4EA6-8D35-6377D2B3404B}" type="datetimeFigureOut">
              <a:rPr kumimoji="1" lang="ja-JP" altLang="en-US" smtClean="0"/>
              <a:t>2022/3/20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9E8EBB-914D-400F-95F7-BFDA2B0E5800}" type="slidenum">
              <a:rPr kumimoji="1" lang="ja-JP" altLang="en-US" smtClean="0"/>
              <a:t>‹#›</a:t>
            </a:fld>
            <a:endParaRPr kumimoji="1" lang="ja-JP" altLang="en-US"/>
          </a:p>
        </p:txBody>
      </p:sp>
    </p:spTree>
    <p:extLst>
      <p:ext uri="{BB962C8B-B14F-4D97-AF65-F5344CB8AC3E}">
        <p14:creationId xmlns:p14="http://schemas.microsoft.com/office/powerpoint/2010/main" val="3635865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90C1BAB-4750-4EA6-8D35-6377D2B3404B}" type="datetimeFigureOut">
              <a:rPr kumimoji="1" lang="ja-JP" altLang="en-US" smtClean="0"/>
              <a:t>2022/3/20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9E8EBB-914D-400F-95F7-BFDA2B0E5800}" type="slidenum">
              <a:rPr kumimoji="1" lang="ja-JP" altLang="en-US" smtClean="0"/>
              <a:t>‹#›</a:t>
            </a:fld>
            <a:endParaRPr kumimoji="1" lang="ja-JP" altLang="en-US"/>
          </a:p>
        </p:txBody>
      </p:sp>
    </p:spTree>
    <p:extLst>
      <p:ext uri="{BB962C8B-B14F-4D97-AF65-F5344CB8AC3E}">
        <p14:creationId xmlns:p14="http://schemas.microsoft.com/office/powerpoint/2010/main" val="1739088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0C1BAB-4750-4EA6-8D35-6377D2B3404B}" type="datetimeFigureOut">
              <a:rPr kumimoji="1" lang="ja-JP" altLang="en-US" smtClean="0"/>
              <a:t>2022/3/20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89E8EBB-914D-400F-95F7-BFDA2B0E5800}" type="slidenum">
              <a:rPr kumimoji="1" lang="ja-JP" altLang="en-US" smtClean="0"/>
              <a:t>‹#›</a:t>
            </a:fld>
            <a:endParaRPr kumimoji="1" lang="ja-JP" altLang="en-US"/>
          </a:p>
        </p:txBody>
      </p:sp>
    </p:spTree>
    <p:extLst>
      <p:ext uri="{BB962C8B-B14F-4D97-AF65-F5344CB8AC3E}">
        <p14:creationId xmlns:p14="http://schemas.microsoft.com/office/powerpoint/2010/main" val="1946030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90C1BAB-4750-4EA6-8D35-6377D2B3404B}" type="datetimeFigureOut">
              <a:rPr kumimoji="1" lang="ja-JP" altLang="en-US" smtClean="0"/>
              <a:t>2022/3/20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89E8EBB-914D-400F-95F7-BFDA2B0E5800}" type="slidenum">
              <a:rPr kumimoji="1" lang="ja-JP" altLang="en-US" smtClean="0"/>
              <a:t>‹#›</a:t>
            </a:fld>
            <a:endParaRPr kumimoji="1" lang="ja-JP" altLang="en-US"/>
          </a:p>
        </p:txBody>
      </p:sp>
    </p:spTree>
    <p:extLst>
      <p:ext uri="{BB962C8B-B14F-4D97-AF65-F5344CB8AC3E}">
        <p14:creationId xmlns:p14="http://schemas.microsoft.com/office/powerpoint/2010/main" val="1759803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90C1BAB-4750-4EA6-8D35-6377D2B3404B}" type="datetimeFigureOut">
              <a:rPr kumimoji="1" lang="ja-JP" altLang="en-US" smtClean="0"/>
              <a:t>2022/3/20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89E8EBB-914D-400F-95F7-BFDA2B0E5800}" type="slidenum">
              <a:rPr kumimoji="1" lang="ja-JP" altLang="en-US" smtClean="0"/>
              <a:t>‹#›</a:t>
            </a:fld>
            <a:endParaRPr kumimoji="1" lang="ja-JP" altLang="en-US"/>
          </a:p>
        </p:txBody>
      </p:sp>
    </p:spTree>
    <p:extLst>
      <p:ext uri="{BB962C8B-B14F-4D97-AF65-F5344CB8AC3E}">
        <p14:creationId xmlns:p14="http://schemas.microsoft.com/office/powerpoint/2010/main" val="3313458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C1BAB-4750-4EA6-8D35-6377D2B3404B}" type="datetimeFigureOut">
              <a:rPr kumimoji="1" lang="ja-JP" altLang="en-US" smtClean="0"/>
              <a:t>2022/3/20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89E8EBB-914D-400F-95F7-BFDA2B0E5800}" type="slidenum">
              <a:rPr kumimoji="1" lang="ja-JP" altLang="en-US" smtClean="0"/>
              <a:t>‹#›</a:t>
            </a:fld>
            <a:endParaRPr kumimoji="1" lang="ja-JP" altLang="en-US"/>
          </a:p>
        </p:txBody>
      </p:sp>
    </p:spTree>
    <p:extLst>
      <p:ext uri="{BB962C8B-B14F-4D97-AF65-F5344CB8AC3E}">
        <p14:creationId xmlns:p14="http://schemas.microsoft.com/office/powerpoint/2010/main" val="2299646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90C1BAB-4750-4EA6-8D35-6377D2B3404B}" type="datetimeFigureOut">
              <a:rPr kumimoji="1" lang="ja-JP" altLang="en-US" smtClean="0"/>
              <a:t>2022/3/20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89E8EBB-914D-400F-95F7-BFDA2B0E5800}" type="slidenum">
              <a:rPr kumimoji="1" lang="ja-JP" altLang="en-US" smtClean="0"/>
              <a:t>‹#›</a:t>
            </a:fld>
            <a:endParaRPr kumimoji="1" lang="ja-JP" altLang="en-US"/>
          </a:p>
        </p:txBody>
      </p:sp>
    </p:spTree>
    <p:extLst>
      <p:ext uri="{BB962C8B-B14F-4D97-AF65-F5344CB8AC3E}">
        <p14:creationId xmlns:p14="http://schemas.microsoft.com/office/powerpoint/2010/main" val="14420058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90C1BAB-4750-4EA6-8D35-6377D2B3404B}" type="datetimeFigureOut">
              <a:rPr kumimoji="1" lang="ja-JP" altLang="en-US" smtClean="0"/>
              <a:t>2022/3/20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89E8EBB-914D-400F-95F7-BFDA2B0E5800}" type="slidenum">
              <a:rPr kumimoji="1" lang="ja-JP" altLang="en-US" smtClean="0"/>
              <a:t>‹#›</a:t>
            </a:fld>
            <a:endParaRPr kumimoji="1" lang="ja-JP" altLang="en-US"/>
          </a:p>
        </p:txBody>
      </p:sp>
    </p:spTree>
    <p:extLst>
      <p:ext uri="{BB962C8B-B14F-4D97-AF65-F5344CB8AC3E}">
        <p14:creationId xmlns:p14="http://schemas.microsoft.com/office/powerpoint/2010/main" val="143511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dirty="0"/>
          </a:p>
        </p:txBody>
      </p:sp>
    </p:spTree>
    <p:extLst>
      <p:ext uri="{BB962C8B-B14F-4D97-AF65-F5344CB8AC3E}">
        <p14:creationId xmlns:p14="http://schemas.microsoft.com/office/powerpoint/2010/main" val="2019505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0C1BAB-4750-4EA6-8D35-6377D2B3404B}" type="datetimeFigureOut">
              <a:rPr kumimoji="1" lang="ja-JP" altLang="en-US" smtClean="0"/>
              <a:t>2022/3/20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9E8EBB-914D-400F-95F7-BFDA2B0E5800}" type="slidenum">
              <a:rPr kumimoji="1" lang="ja-JP" altLang="en-US" smtClean="0"/>
              <a:t>‹#›</a:t>
            </a:fld>
            <a:endParaRPr kumimoji="1" lang="ja-JP" altLang="en-US"/>
          </a:p>
        </p:txBody>
      </p:sp>
    </p:spTree>
    <p:extLst>
      <p:ext uri="{BB962C8B-B14F-4D97-AF65-F5344CB8AC3E}">
        <p14:creationId xmlns:p14="http://schemas.microsoft.com/office/powerpoint/2010/main" val="3119122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0C1BAB-4750-4EA6-8D35-6377D2B3404B}" type="datetimeFigureOut">
              <a:rPr kumimoji="1" lang="ja-JP" altLang="en-US" smtClean="0"/>
              <a:t>2022/3/20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9E8EBB-914D-400F-95F7-BFDA2B0E5800}" type="slidenum">
              <a:rPr kumimoji="1" lang="ja-JP" altLang="en-US" smtClean="0"/>
              <a:t>‹#›</a:t>
            </a:fld>
            <a:endParaRPr kumimoji="1" lang="ja-JP" altLang="en-US"/>
          </a:p>
        </p:txBody>
      </p:sp>
    </p:spTree>
    <p:extLst>
      <p:ext uri="{BB962C8B-B14F-4D97-AF65-F5344CB8AC3E}">
        <p14:creationId xmlns:p14="http://schemas.microsoft.com/office/powerpoint/2010/main" val="257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dirty="0"/>
          </a:p>
        </p:txBody>
      </p:sp>
    </p:spTree>
    <p:extLst>
      <p:ext uri="{BB962C8B-B14F-4D97-AF65-F5344CB8AC3E}">
        <p14:creationId xmlns:p14="http://schemas.microsoft.com/office/powerpoint/2010/main" val="3891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dirty="0"/>
          </a:p>
        </p:txBody>
      </p:sp>
    </p:spTree>
    <p:extLst>
      <p:ext uri="{BB962C8B-B14F-4D97-AF65-F5344CB8AC3E}">
        <p14:creationId xmlns:p14="http://schemas.microsoft.com/office/powerpoint/2010/main" val="25210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dirty="0"/>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dirty="0"/>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4.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dirty="0"/>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dirty="0"/>
              <a:t>25</a:t>
            </a:r>
            <a:r>
              <a:rPr lang="zh-TW" altLang="en-US"/>
              <a:t>年度 報告書版</a:t>
            </a:r>
            <a:endParaRPr lang="en-US" altLang="ja-JP" dirty="0"/>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EC52A1A-B2A7-4263-BC08-6754F8D1664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E97F482-6345-4CBA-A427-52ACBD8BA7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5601E0-0C08-4B8F-B994-48CBF64AFDC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76E48A-C3BB-452C-8DE3-421B8EE0E456}" type="datetimeFigureOut">
              <a:rPr lang="ja-JP" altLang="en-US" smtClean="0">
                <a:solidFill>
                  <a:prstClr val="black">
                    <a:tint val="75000"/>
                  </a:prstClr>
                </a:solidFill>
              </a:rPr>
              <a:pPr/>
              <a:t>2022/3/20</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3D67306E-10F3-448C-BBB8-32D1464765C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62C96CAC-35AA-4B4F-8F2D-BCBC65F0BFD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38342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dirty="0"/>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dirty="0"/>
              <a:t>25</a:t>
            </a:r>
            <a:r>
              <a:rPr lang="zh-TW" altLang="en-US"/>
              <a:t>年度 報告書版</a:t>
            </a:r>
            <a:endParaRPr lang="en-US" altLang="ja-JP" dirty="0"/>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dirty="0"/>
          </a:p>
        </p:txBody>
      </p:sp>
    </p:spTree>
    <p:extLst>
      <p:ext uri="{BB962C8B-B14F-4D97-AF65-F5344CB8AC3E}">
        <p14:creationId xmlns:p14="http://schemas.microsoft.com/office/powerpoint/2010/main" val="288007174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23851" y="188914"/>
            <a:ext cx="84963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21507" name="Rectangle 3"/>
          <p:cNvSpPr>
            <a:spLocks noGrp="1" noChangeArrowheads="1"/>
          </p:cNvSpPr>
          <p:nvPr>
            <p:ph type="body" idx="1"/>
          </p:nvPr>
        </p:nvSpPr>
        <p:spPr bwMode="auto">
          <a:xfrm>
            <a:off x="323851" y="1484314"/>
            <a:ext cx="8496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p:cNvSpPr>
            <a:spLocks noGrp="1" noChangeArrowheads="1"/>
          </p:cNvSpPr>
          <p:nvPr>
            <p:ph type="sldNum" sz="quarter" idx="4"/>
          </p:nvPr>
        </p:nvSpPr>
        <p:spPr bwMode="auto">
          <a:xfrm>
            <a:off x="0" y="6595172"/>
            <a:ext cx="423514" cy="262829"/>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lgn="l" eaLnBrk="1" hangingPunct="1">
              <a:defRPr sz="1108">
                <a:solidFill>
                  <a:srgbClr val="000000"/>
                </a:solidFill>
                <a:latin typeface="+mn-lt"/>
                <a:ea typeface="HGPｺﾞｼｯｸE" pitchFamily="50" charset="-128"/>
              </a:defRPr>
            </a:lvl1pPr>
          </a:lstStyle>
          <a:p>
            <a:pPr>
              <a:defRPr/>
            </a:pPr>
            <a:fld id="{F5714E5A-4DC6-49E3-91B8-4116CB45D24D}" type="slidenum">
              <a:rPr lang="en-US" altLang="ja-JP"/>
              <a:pPr>
                <a:defRPr/>
              </a:pPr>
              <a:t>‹#›</a:t>
            </a:fld>
            <a:endParaRPr lang="en-US" altLang="ja-JP" dirty="0"/>
          </a:p>
        </p:txBody>
      </p:sp>
    </p:spTree>
    <p:extLst>
      <p:ext uri="{BB962C8B-B14F-4D97-AF65-F5344CB8AC3E}">
        <p14:creationId xmlns:p14="http://schemas.microsoft.com/office/powerpoint/2010/main" val="382426766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eaLnBrk="0" fontAlgn="base" hangingPunct="0">
        <a:spcBef>
          <a:spcPct val="0"/>
        </a:spcBef>
        <a:spcAft>
          <a:spcPct val="0"/>
        </a:spcAft>
        <a:defRPr kumimoji="1" sz="2954" b="1">
          <a:solidFill>
            <a:schemeClr val="tx2"/>
          </a:solidFill>
          <a:latin typeface="+mj-lt"/>
          <a:ea typeface="+mj-ea"/>
          <a:cs typeface="+mj-cs"/>
        </a:defRPr>
      </a:lvl1pPr>
      <a:lvl2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2pPr>
      <a:lvl3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3pPr>
      <a:lvl4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4pPr>
      <a:lvl5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5pPr>
      <a:lvl6pPr marL="422041"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6pPr>
      <a:lvl7pPr marL="844083"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7pPr>
      <a:lvl8pPr marL="1266124"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8pPr>
      <a:lvl9pPr marL="1688165"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9pPr>
    </p:titleStyle>
    <p:bodyStyle>
      <a:lvl1pPr marL="316531" indent="-316531" algn="l" rtl="0" eaLnBrk="0" fontAlgn="base" hangingPunct="0">
        <a:spcBef>
          <a:spcPct val="50000"/>
        </a:spcBef>
        <a:spcAft>
          <a:spcPct val="0"/>
        </a:spcAft>
        <a:buClr>
          <a:srgbClr val="9966FF"/>
        </a:buClr>
        <a:buFont typeface="Wingdings" panose="05000000000000000000" pitchFamily="2" charset="2"/>
        <a:buChar char="l"/>
        <a:defRPr kumimoji="1" sz="2585">
          <a:solidFill>
            <a:schemeClr val="tx1"/>
          </a:solidFill>
          <a:latin typeface="+mn-lt"/>
          <a:ea typeface="+mn-ea"/>
          <a:cs typeface="+mn-cs"/>
        </a:defRPr>
      </a:lvl1pPr>
      <a:lvl2pPr marL="685817" indent="-263776" algn="l" rtl="0" eaLnBrk="0" fontAlgn="base" hangingPunct="0">
        <a:spcBef>
          <a:spcPct val="20000"/>
        </a:spcBef>
        <a:spcAft>
          <a:spcPct val="0"/>
        </a:spcAft>
        <a:buClr>
          <a:srgbClr val="9966FF"/>
        </a:buClr>
        <a:buFont typeface="Arial" panose="020B0604020202020204" pitchFamily="34" charset="0"/>
        <a:buChar char="–"/>
        <a:defRPr kumimoji="1" sz="2215">
          <a:solidFill>
            <a:schemeClr val="tx1"/>
          </a:solidFill>
          <a:latin typeface="+mn-lt"/>
          <a:ea typeface="+mn-ea"/>
        </a:defRPr>
      </a:lvl2pPr>
      <a:lvl3pPr marL="1055103"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3pPr>
      <a:lvl4pPr marL="1477145"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5pPr>
      <a:lvl6pPr marL="2321227"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6pPr>
      <a:lvl7pPr marL="2743269"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7pPr>
      <a:lvl8pPr marL="3165310"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8pPr>
      <a:lvl9pPr marL="3587351"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C1BAB-4750-4EA6-8D35-6377D2B3404B}" type="datetimeFigureOut">
              <a:rPr kumimoji="1" lang="ja-JP" altLang="en-US" smtClean="0"/>
              <a:t>2022/3/20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E8EBB-914D-400F-95F7-BFDA2B0E5800}" type="slidenum">
              <a:rPr kumimoji="1" lang="ja-JP" altLang="en-US" smtClean="0"/>
              <a:t>‹#›</a:t>
            </a:fld>
            <a:endParaRPr kumimoji="1" lang="ja-JP" altLang="en-US"/>
          </a:p>
        </p:txBody>
      </p:sp>
    </p:spTree>
    <p:extLst>
      <p:ext uri="{BB962C8B-B14F-4D97-AF65-F5344CB8AC3E}">
        <p14:creationId xmlns:p14="http://schemas.microsoft.com/office/powerpoint/2010/main" val="108490424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0.xml"/><Relationship Id="rId1" Type="http://schemas.openxmlformats.org/officeDocument/2006/relationships/slideLayout" Target="../slideLayouts/slideLayout41.xml"/><Relationship Id="rId5" Type="http://schemas.openxmlformats.org/officeDocument/2006/relationships/chart" Target="../charts/chart6.xml"/><Relationship Id="rId4" Type="http://schemas.openxmlformats.org/officeDocument/2006/relationships/chart" Target="../charts/char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71CA9FF-7E73-4012-B469-24692D164026}"/>
              </a:ext>
            </a:extLst>
          </p:cNvPr>
          <p:cNvSpPr/>
          <p:nvPr/>
        </p:nvSpPr>
        <p:spPr bwMode="auto">
          <a:xfrm>
            <a:off x="0" y="517209"/>
            <a:ext cx="9144000" cy="1411257"/>
          </a:xfrm>
          <a:prstGeom prst="rect">
            <a:avLst/>
          </a:prstGeom>
          <a:solidFill>
            <a:srgbClr val="99663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 name="Rectangle 2"/>
          <p:cNvSpPr txBox="1">
            <a:spLocks noChangeArrowheads="1"/>
          </p:cNvSpPr>
          <p:nvPr/>
        </p:nvSpPr>
        <p:spPr bwMode="auto">
          <a:xfrm>
            <a:off x="85726" y="875244"/>
            <a:ext cx="8924924"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2" tIns="45395" rIns="90792" bIns="45395"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09638"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地域・生活における実践  編</a:t>
            </a:r>
          </a:p>
        </p:txBody>
      </p:sp>
      <p:sp>
        <p:nvSpPr>
          <p:cNvPr id="7" name="Rectangle 4">
            <a:extLst>
              <a:ext uri="{FF2B5EF4-FFF2-40B4-BE49-F238E27FC236}">
                <a16:creationId xmlns:a16="http://schemas.microsoft.com/office/drawing/2014/main" id="{1C9E01F3-B4B6-43F4-AEBF-1F908CCDF79B}"/>
              </a:ext>
            </a:extLst>
          </p:cNvPr>
          <p:cNvSpPr>
            <a:spLocks noChangeArrowheads="1"/>
          </p:cNvSpPr>
          <p:nvPr/>
        </p:nvSpPr>
        <p:spPr bwMode="auto">
          <a:xfrm>
            <a:off x="392745" y="2181726"/>
            <a:ext cx="8358510" cy="40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spcBef>
                <a:spcPts val="0"/>
              </a:spcBef>
            </a:pP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ねらい ： 認知症の人の地域における生活を支える</a:t>
            </a:r>
            <a:endPar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ために必要な支援の基本、活用できる医療･</a:t>
            </a:r>
            <a:endPar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介護等の施策、地域連携の重要性を理解する</a:t>
            </a:r>
          </a:p>
          <a:p>
            <a:pPr defTabSz="909638" eaLnBrk="1" hangingPunct="1">
              <a:spcBef>
                <a:spcPct val="5000"/>
              </a:spcBef>
            </a:pPr>
            <a:endParaRPr lang="ja-JP" altLang="en-US" sz="900" b="1" dirty="0">
              <a:solidFill>
                <a:srgbClr val="4D4D4D"/>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800"/>
              </a:spcBef>
            </a:pPr>
            <a:r>
              <a:rPr lang="ja-JP" altLang="en-US" sz="2500" b="1" dirty="0">
                <a:solidFill>
                  <a:srgbClr val="4D4D4D"/>
                </a:solidFill>
                <a:latin typeface="BIZ UDPゴシック" panose="020B0400000000000000" pitchFamily="50" charset="-128"/>
                <a:ea typeface="BIZ UDPゴシック" panose="020B0400000000000000" pitchFamily="50" charset="-128"/>
                <a:cs typeface="Meiryo UI" pitchFamily="50" charset="-128"/>
              </a:rPr>
              <a:t> 到達目標：</a:t>
            </a:r>
            <a:endParaRPr lang="en-US" altLang="ja-JP" sz="2500" b="1" dirty="0">
              <a:solidFill>
                <a:srgbClr val="4D4D4D"/>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latin typeface="BIZ UDPゴシック" panose="020B0400000000000000" pitchFamily="50" charset="-128"/>
                <a:ea typeface="BIZ UDPゴシック" panose="020B0400000000000000" pitchFamily="50" charset="-128"/>
                <a:cs typeface="Meiryo UI" pitchFamily="50" charset="-128"/>
              </a:rPr>
              <a:t>認知症ケアの考え方とかかりつけ薬剤師の役割を</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理解する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latin typeface="BIZ UDPゴシック" panose="020B0400000000000000" pitchFamily="50" charset="-128"/>
                <a:ea typeface="BIZ UDPゴシック" panose="020B0400000000000000" pitchFamily="50" charset="-128"/>
                <a:cs typeface="Meiryo UI" pitchFamily="50" charset="-128"/>
              </a:rPr>
              <a:t>認知症の人が医療・介護等の施策や制度を活用する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ために必要な情報やポイントを理解する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2598800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4"/>
          <p:cNvSpPr>
            <a:spLocks noChangeArrowheads="1"/>
          </p:cNvSpPr>
          <p:nvPr/>
        </p:nvSpPr>
        <p:spPr bwMode="auto">
          <a:xfrm>
            <a:off x="5634832" y="2534617"/>
            <a:ext cx="2817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ja-JP" altLang="en-US" sz="2000">
                <a:solidFill>
                  <a:srgbClr val="FFFFFF"/>
                </a:solidFill>
                <a:latin typeface="BIZ UDPゴシック" panose="020B0400000000000000" pitchFamily="50" charset="-128"/>
                <a:ea typeface="BIZ UDPゴシック" panose="020B0400000000000000" pitchFamily="50" charset="-128"/>
              </a:rPr>
              <a:t>専門医</a:t>
            </a:r>
          </a:p>
          <a:p>
            <a:pPr algn="ctr" eaLnBrk="1" hangingPunct="1">
              <a:defRPr/>
            </a:pPr>
            <a:r>
              <a:rPr lang="ja-JP" altLang="en-US" sz="2000">
                <a:solidFill>
                  <a:srgbClr val="FFFFFF"/>
                </a:solidFill>
                <a:latin typeface="BIZ UDPゴシック" panose="020B0400000000000000" pitchFamily="50" charset="-128"/>
                <a:ea typeface="BIZ UDPゴシック" panose="020B0400000000000000" pitchFamily="50" charset="-128"/>
              </a:rPr>
              <a:t>の機能</a:t>
            </a:r>
            <a:endParaRPr lang="en-US" altLang="ja-JP" sz="2000" dirty="0">
              <a:solidFill>
                <a:srgbClr val="FFFFFF"/>
              </a:solidFill>
              <a:latin typeface="BIZ UDPゴシック" panose="020B0400000000000000" pitchFamily="50" charset="-128"/>
              <a:ea typeface="BIZ UDPゴシック" panose="020B0400000000000000" pitchFamily="50" charset="-128"/>
            </a:endParaRPr>
          </a:p>
        </p:txBody>
      </p:sp>
      <p:sp>
        <p:nvSpPr>
          <p:cNvPr id="153604" name="Rectangle 4"/>
          <p:cNvSpPr>
            <a:spLocks noChangeArrowheads="1"/>
          </p:cNvSpPr>
          <p:nvPr/>
        </p:nvSpPr>
        <p:spPr bwMode="auto">
          <a:xfrm>
            <a:off x="459797" y="1526554"/>
            <a:ext cx="4049497" cy="2424618"/>
          </a:xfrm>
          <a:prstGeom prst="rect">
            <a:avLst/>
          </a:prstGeom>
          <a:gradFill rotWithShape="1">
            <a:gsLst>
              <a:gs pos="0">
                <a:srgbClr val="E5851B"/>
              </a:gs>
              <a:gs pos="100000">
                <a:schemeClr val="bg1"/>
              </a:gs>
            </a:gsLst>
            <a:lin ang="0" scaled="1"/>
          </a:gradFill>
          <a:ln>
            <a:noFill/>
          </a:ln>
          <a:effectLst/>
        </p:spPr>
        <p:txBody>
          <a:bodyPr wrap="none" anchor="ctr"/>
          <a:lstStyle/>
          <a:p>
            <a:pPr eaLnBrk="1" hangingPunct="1">
              <a:defRPr/>
            </a:pPr>
            <a:endParaRPr lang="ja-JP" altLang="en-US" sz="3200">
              <a:solidFill>
                <a:srgbClr val="000000"/>
              </a:solidFill>
              <a:latin typeface="BIZ UDPゴシック" panose="020B0400000000000000" pitchFamily="50" charset="-128"/>
              <a:ea typeface="BIZ UDPゴシック" panose="020B0400000000000000" pitchFamily="50" charset="-128"/>
            </a:endParaRPr>
          </a:p>
        </p:txBody>
      </p:sp>
      <p:sp>
        <p:nvSpPr>
          <p:cNvPr id="153605" name="Rectangle 4"/>
          <p:cNvSpPr>
            <a:spLocks noChangeArrowheads="1"/>
          </p:cNvSpPr>
          <p:nvPr/>
        </p:nvSpPr>
        <p:spPr bwMode="auto">
          <a:xfrm>
            <a:off x="500936" y="1666653"/>
            <a:ext cx="2937726"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ja-JP" altLang="en-US" sz="2400" b="1" dirty="0">
                <a:solidFill>
                  <a:srgbClr val="975711"/>
                </a:solidFill>
                <a:latin typeface="BIZ UDPゴシック" panose="020B0400000000000000" pitchFamily="50" charset="-128"/>
                <a:ea typeface="BIZ UDPゴシック" panose="020B0400000000000000" pitchFamily="50" charset="-128"/>
                <a:cs typeface="Meiryo UI" pitchFamily="50" charset="-128"/>
              </a:rPr>
              <a:t>かかりつけ医の機能</a:t>
            </a:r>
            <a:endParaRPr lang="en-US" altLang="ja-JP" sz="2400" b="1" dirty="0">
              <a:solidFill>
                <a:srgbClr val="975711"/>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3606" name="Rectangle 6"/>
          <p:cNvSpPr>
            <a:spLocks noChangeArrowheads="1"/>
          </p:cNvSpPr>
          <p:nvPr/>
        </p:nvSpPr>
        <p:spPr bwMode="auto">
          <a:xfrm>
            <a:off x="4571999" y="1542429"/>
            <a:ext cx="4172755" cy="2424618"/>
          </a:xfrm>
          <a:prstGeom prst="rect">
            <a:avLst/>
          </a:prstGeom>
          <a:gradFill rotWithShape="1">
            <a:gsLst>
              <a:gs pos="0">
                <a:srgbClr val="FFFFFF"/>
              </a:gs>
              <a:gs pos="100000">
                <a:srgbClr val="53A9FF"/>
              </a:gs>
            </a:gsLst>
            <a:lin ang="0" scaled="1"/>
          </a:gradFill>
          <a:ln>
            <a:noFill/>
          </a:ln>
          <a:effectLst/>
        </p:spPr>
        <p:txBody>
          <a:bodyPr wrap="none" anchor="ctr"/>
          <a:lstStyle/>
          <a:p>
            <a:pPr eaLnBrk="1" hangingPunct="1">
              <a:defRPr/>
            </a:pPr>
            <a:endParaRPr lang="ja-JP" altLang="en-US" sz="3200">
              <a:solidFill>
                <a:srgbClr val="000000"/>
              </a:solidFill>
              <a:latin typeface="BIZ UDPゴシック" panose="020B0400000000000000" pitchFamily="50" charset="-128"/>
              <a:ea typeface="BIZ UDPゴシック" panose="020B0400000000000000" pitchFamily="50" charset="-128"/>
            </a:endParaRPr>
          </a:p>
        </p:txBody>
      </p:sp>
      <p:sp>
        <p:nvSpPr>
          <p:cNvPr id="153607" name="Rectangle 4"/>
          <p:cNvSpPr>
            <a:spLocks noChangeArrowheads="1"/>
          </p:cNvSpPr>
          <p:nvPr/>
        </p:nvSpPr>
        <p:spPr bwMode="auto">
          <a:xfrm>
            <a:off x="6345437" y="1657131"/>
            <a:ext cx="2392053" cy="51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ja-JP" altLang="en-US" sz="2400" b="1" dirty="0">
                <a:solidFill>
                  <a:srgbClr val="002060"/>
                </a:solidFill>
                <a:latin typeface="BIZ UDPゴシック" panose="020B0400000000000000" pitchFamily="50" charset="-128"/>
                <a:ea typeface="BIZ UDPゴシック" panose="020B0400000000000000" pitchFamily="50" charset="-128"/>
                <a:cs typeface="Meiryo UI" pitchFamily="50" charset="-128"/>
              </a:rPr>
              <a:t>専門医の機能</a:t>
            </a:r>
            <a:endParaRPr lang="en-US" altLang="ja-JP" sz="2400" b="1" dirty="0">
              <a:solidFill>
                <a:srgbClr val="00206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3608" name="Rectangle 4"/>
          <p:cNvSpPr>
            <a:spLocks noChangeArrowheads="1"/>
          </p:cNvSpPr>
          <p:nvPr/>
        </p:nvSpPr>
        <p:spPr bwMode="auto">
          <a:xfrm>
            <a:off x="6085465" y="2115046"/>
            <a:ext cx="2598738"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鑑別診断</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若年性認知症の診断</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急激な症状の進行や</a:t>
            </a:r>
          </a:p>
          <a:p>
            <a:pPr marL="285750" indent="-285750" eaLnBrk="1" hangingPunct="1">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重篤な身体合併症の</a:t>
            </a:r>
          </a:p>
          <a:p>
            <a:pPr eaLnBrk="1" hangingPunct="1">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対応　　        　　等</a:t>
            </a:r>
          </a:p>
        </p:txBody>
      </p:sp>
      <p:sp>
        <p:nvSpPr>
          <p:cNvPr id="153609" name="Rectangle 4"/>
          <p:cNvSpPr>
            <a:spLocks noChangeArrowheads="1"/>
          </p:cNvSpPr>
          <p:nvPr/>
        </p:nvSpPr>
        <p:spPr bwMode="auto">
          <a:xfrm>
            <a:off x="648100" y="2188289"/>
            <a:ext cx="24971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日常の医学管理</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早期発見・早期対応</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本人・家族支援</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多職種連携　　　等</a:t>
            </a:r>
          </a:p>
        </p:txBody>
      </p:sp>
      <p:sp>
        <p:nvSpPr>
          <p:cNvPr id="153610" name="Rectangle 4"/>
          <p:cNvSpPr>
            <a:spLocks noChangeArrowheads="1"/>
          </p:cNvSpPr>
          <p:nvPr/>
        </p:nvSpPr>
        <p:spPr bwMode="auto">
          <a:xfrm>
            <a:off x="459798" y="4453579"/>
            <a:ext cx="8224406" cy="2108203"/>
          </a:xfrm>
          <a:prstGeom prst="rect">
            <a:avLst/>
          </a:prstGeom>
          <a:noFill/>
          <a:ln w="50800" cap="rnd">
            <a:solidFill>
              <a:srgbClr val="996633"/>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0"/>
          <a:lstStyle/>
          <a:p>
            <a:pPr marL="450850" indent="-450850" eaLnBrk="1" hangingPunct="1">
              <a:spcBef>
                <a:spcPts val="900"/>
              </a:spcBef>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① 認知症の人の医療・介護に関わる </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かかりつけ医や介護専門職に対するサポート</a:t>
            </a:r>
            <a:endPar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marL="450850" indent="-450850" eaLnBrk="1" hangingPunct="1">
              <a:spcBef>
                <a:spcPts val="900"/>
              </a:spcBef>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② 地域包括支援センターを中心とした</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多職種の連携作り</a:t>
            </a:r>
          </a:p>
          <a:p>
            <a:pPr marL="450850" indent="-450850" eaLnBrk="1" hangingPunct="1">
              <a:spcBef>
                <a:spcPts val="900"/>
              </a:spcBef>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③ かかりつけ医認知症対応力向上</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研修の講師</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や住民等への</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啓発</a:t>
            </a:r>
          </a:p>
        </p:txBody>
      </p:sp>
      <p:sp>
        <p:nvSpPr>
          <p:cNvPr id="153611" name="Rectangle 4"/>
          <p:cNvSpPr>
            <a:spLocks noChangeArrowheads="1"/>
          </p:cNvSpPr>
          <p:nvPr/>
        </p:nvSpPr>
        <p:spPr bwMode="auto">
          <a:xfrm>
            <a:off x="2434109" y="4216032"/>
            <a:ext cx="4264607" cy="481012"/>
          </a:xfrm>
          <a:prstGeom prst="rect">
            <a:avLst/>
          </a:prstGeom>
          <a:solidFill>
            <a:schemeClr val="bg1"/>
          </a:solidFill>
          <a:ln>
            <a:noFill/>
          </a:ln>
        </p:spPr>
        <p:txBody>
          <a:bodyPr/>
          <a:lstStyle/>
          <a:p>
            <a:pPr algn="ctr" eaLnBrk="1" hangingPunct="1">
              <a:defRPr/>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認知症サポート医の機能・役割</a:t>
            </a:r>
            <a:endPar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3612" name="Oval 15"/>
          <p:cNvSpPr>
            <a:spLocks noChangeArrowheads="1"/>
          </p:cNvSpPr>
          <p:nvPr/>
        </p:nvSpPr>
        <p:spPr bwMode="auto">
          <a:xfrm>
            <a:off x="3349796" y="1583703"/>
            <a:ext cx="2459036" cy="2257425"/>
          </a:xfrm>
          <a:prstGeom prst="ellipse">
            <a:avLst/>
          </a:prstGeom>
          <a:noFill/>
          <a:ln w="50800">
            <a:solidFill>
              <a:schemeClr val="tx1"/>
            </a:solidFill>
            <a:prstDash val="sysDot"/>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3613" name="Rectangle 4"/>
          <p:cNvSpPr>
            <a:spLocks noChangeArrowheads="1"/>
          </p:cNvSpPr>
          <p:nvPr/>
        </p:nvSpPr>
        <p:spPr bwMode="auto">
          <a:xfrm>
            <a:off x="3262280" y="2107563"/>
            <a:ext cx="260826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p>
            <a:pPr algn="ctr" eaLnBrk="1" hangingPunct="1">
              <a:defRPr/>
            </a:pP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a:t>
            </a:r>
          </a:p>
          <a:p>
            <a:pPr algn="ctr" eaLnBrk="1" hangingPunct="1">
              <a:defRPr/>
            </a:pP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サポート医</a:t>
            </a:r>
            <a:endParaRPr lang="en-US" altLang="ja-JP" sz="28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7" name="正方形/長方形 16">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53602" name="Rectangle 4"/>
          <p:cNvSpPr>
            <a:spLocks noChangeArrowheads="1"/>
          </p:cNvSpPr>
          <p:nvPr/>
        </p:nvSpPr>
        <p:spPr bwMode="auto">
          <a:xfrm>
            <a:off x="596117" y="63501"/>
            <a:ext cx="79422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認知症サポート医</a:t>
            </a:r>
            <a:endParaRPr lang="en-US" altLang="ja-JP" sz="32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8" name="Rectangle 4">
            <a:extLst>
              <a:ext uri="{FF2B5EF4-FFF2-40B4-BE49-F238E27FC236}">
                <a16:creationId xmlns:a16="http://schemas.microsoft.com/office/drawing/2014/main" id="{4EADDFB4-DD3C-4A76-9F01-BF3376ECB938}"/>
              </a:ext>
            </a:extLst>
          </p:cNvPr>
          <p:cNvSpPr>
            <a:spLocks noChangeArrowheads="1"/>
          </p:cNvSpPr>
          <p:nvPr/>
        </p:nvSpPr>
        <p:spPr bwMode="auto">
          <a:xfrm>
            <a:off x="1291106" y="880100"/>
            <a:ext cx="656178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ja-JP" altLang="en-US" sz="222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地域における「連携の推進役」を期待されている</a:t>
            </a:r>
            <a:endParaRPr lang="en-US" altLang="ja-JP" sz="222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6" name="テキスト ボックス 15">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9〕</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154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7"/>
          <p:cNvSpPr>
            <a:spLocks noChangeArrowheads="1"/>
          </p:cNvSpPr>
          <p:nvPr/>
        </p:nvSpPr>
        <p:spPr bwMode="auto">
          <a:xfrm>
            <a:off x="336550" y="3147484"/>
            <a:ext cx="8470900" cy="3412266"/>
          </a:xfrm>
          <a:prstGeom prst="roundRect">
            <a:avLst>
              <a:gd name="adj" fmla="val 15641"/>
            </a:avLst>
          </a:prstGeom>
          <a:noFill/>
          <a:ln w="57150" algn="ctr">
            <a:solidFill>
              <a:srgbClr val="B95957"/>
            </a:solidFill>
            <a:round/>
            <a:headEnd/>
            <a:tailEnd/>
          </a:ln>
          <a:extLst>
            <a:ext uri="{909E8E84-426E-40DD-AFC4-6F175D3DCCD1}">
              <a14:hiddenFill xmlns:a14="http://schemas.microsoft.com/office/drawing/2010/main">
                <a:solidFill>
                  <a:srgbClr val="CCC1D9">
                    <a:alpha val="70195"/>
                  </a:srgbClr>
                </a:solidFill>
              </a14:hiddenFill>
            </a:ext>
          </a:extLst>
        </p:spPr>
        <p:txBody>
          <a:bodyPr lIns="66462" tIns="66462" bIns="66462" anchor="ctr" anchorCtr="0"/>
          <a:lstStyle/>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 name="角丸四角形 1"/>
          <p:cNvSpPr/>
          <p:nvPr/>
        </p:nvSpPr>
        <p:spPr bwMode="auto">
          <a:xfrm>
            <a:off x="279400" y="1135788"/>
            <a:ext cx="8604250" cy="1724511"/>
          </a:xfrm>
          <a:prstGeom prst="roundRect">
            <a:avLst>
              <a:gd name="adj" fmla="val 50000"/>
            </a:avLst>
          </a:prstGeom>
          <a:solidFill>
            <a:srgbClr val="D49998"/>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lnSpc>
                <a:spcPct val="110000"/>
              </a:lnSpc>
              <a:defRPr/>
            </a:pPr>
            <a:endPar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lgn="ctr" defTabSz="844083">
              <a:lnSpc>
                <a:spcPct val="110000"/>
              </a:lnSpc>
              <a:defRPr/>
            </a:pPr>
            <a:endParaRPr lang="ja-JP" altLang="en-US" sz="20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4" name="グループ化 3"/>
          <p:cNvGrpSpPr/>
          <p:nvPr/>
        </p:nvGrpSpPr>
        <p:grpSpPr>
          <a:xfrm>
            <a:off x="3517124" y="2538486"/>
            <a:ext cx="2089925" cy="899328"/>
            <a:chOff x="3152043" y="2770315"/>
            <a:chExt cx="2866391" cy="460375"/>
          </a:xfrm>
        </p:grpSpPr>
        <p:sp>
          <p:nvSpPr>
            <p:cNvPr id="76" name="AutoShape 29"/>
            <p:cNvSpPr>
              <a:spLocks noChangeArrowheads="1"/>
            </p:cNvSpPr>
            <p:nvPr/>
          </p:nvSpPr>
          <p:spPr bwMode="auto">
            <a:xfrm>
              <a:off x="3152043" y="2770315"/>
              <a:ext cx="2866391" cy="460375"/>
            </a:xfrm>
            <a:prstGeom prst="upDownArrow">
              <a:avLst>
                <a:gd name="adj1" fmla="val 45030"/>
                <a:gd name="adj2" fmla="val 33896"/>
              </a:avLst>
            </a:prstGeom>
            <a:solidFill>
              <a:srgbClr val="5F5F5F"/>
            </a:solidFill>
            <a:ln w="44450">
              <a:solidFill>
                <a:schemeClr val="bg1"/>
              </a:solidFill>
              <a:miter lim="800000"/>
              <a:headEnd/>
              <a:tailEnd/>
            </a:ln>
          </p:spPr>
          <p:txBody>
            <a:bodyPr wrap="none" anchor="ctr"/>
            <a:lstStyle/>
            <a:p>
              <a:pPr algn="r" defTabSz="844083">
                <a:defRPr/>
              </a:pPr>
              <a:endParaRPr lang="ja-JP" altLang="en-US" sz="2000">
                <a:solidFill>
                  <a:srgbClr val="000000"/>
                </a:solidFill>
                <a:latin typeface="BIZ UDPゴシック" panose="020B0400000000000000" pitchFamily="50" charset="-128"/>
                <a:ea typeface="BIZ UDPゴシック" panose="020B0400000000000000" pitchFamily="50" charset="-128"/>
              </a:endParaRPr>
            </a:p>
          </p:txBody>
        </p:sp>
        <p:sp>
          <p:nvSpPr>
            <p:cNvPr id="77" name="Text Box 4"/>
            <p:cNvSpPr txBox="1">
              <a:spLocks noChangeArrowheads="1"/>
            </p:cNvSpPr>
            <p:nvPr/>
          </p:nvSpPr>
          <p:spPr bwMode="auto">
            <a:xfrm>
              <a:off x="4048556" y="2917808"/>
              <a:ext cx="1059503" cy="20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3" tIns="42201" rIns="84403" bIns="4220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defTabSz="844083">
                <a:spcBef>
                  <a:spcPct val="5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連 携</a:t>
              </a:r>
              <a:endParaRPr lang="ja-JP" altLang="en-US" sz="2000" b="1" dirty="0">
                <a:solidFill>
                  <a:srgbClr val="808080"/>
                </a:solidFill>
                <a:latin typeface="BIZ UDPゴシック" panose="020B0400000000000000" pitchFamily="50" charset="-128"/>
                <a:ea typeface="BIZ UDPゴシック" panose="020B0400000000000000" pitchFamily="50" charset="-128"/>
                <a:cs typeface="Meiryo UI" pitchFamily="50" charset="-128"/>
              </a:endParaRPr>
            </a:p>
          </p:txBody>
        </p:sp>
      </p:grpSp>
      <p:sp>
        <p:nvSpPr>
          <p:cNvPr id="3" name="円/楕円 2"/>
          <p:cNvSpPr/>
          <p:nvPr/>
        </p:nvSpPr>
        <p:spPr bwMode="auto">
          <a:xfrm>
            <a:off x="762735" y="1713777"/>
            <a:ext cx="1800000" cy="955802"/>
          </a:xfrm>
          <a:prstGeom prst="ellipse">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認知症初期集中</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支援チーム</a:t>
            </a:r>
            <a:endParaRPr lang="ja-JP" altLang="en-US" sz="16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7" name="円/楕円 36"/>
          <p:cNvSpPr/>
          <p:nvPr/>
        </p:nvSpPr>
        <p:spPr bwMode="auto">
          <a:xfrm>
            <a:off x="2707754" y="1713777"/>
            <a:ext cx="1800000" cy="955802"/>
          </a:xfrm>
          <a:prstGeom prst="ellipse">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地域包括支援</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センター</a:t>
            </a:r>
          </a:p>
        </p:txBody>
      </p:sp>
      <p:sp>
        <p:nvSpPr>
          <p:cNvPr id="38" name="円/楕円 37"/>
          <p:cNvSpPr/>
          <p:nvPr/>
        </p:nvSpPr>
        <p:spPr bwMode="auto">
          <a:xfrm>
            <a:off x="4755178" y="1713777"/>
            <a:ext cx="1800000" cy="955802"/>
          </a:xfrm>
          <a:prstGeom prst="ellipse">
            <a:avLst/>
          </a:prstGeom>
          <a:solidFill>
            <a:srgbClr val="996633">
              <a:alpha val="89804"/>
            </a:srgbClr>
          </a:solidFill>
          <a:ln w="38100" cap="flat" cmpd="sng" algn="ctr">
            <a:solidFill>
              <a:schemeClr val="bg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spcAft>
                <a:spcPts val="0"/>
              </a:spcAft>
              <a:defRPr/>
            </a:pP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かかりつけ医・</a:t>
            </a:r>
            <a:endParaRPr lang="en-US" altLang="ja-JP" sz="16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0"/>
              </a:spcAft>
              <a:defRPr/>
            </a:pP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rPr>
              <a:t>歯科医・薬剤師</a:t>
            </a:r>
            <a:endParaRPr lang="en-US" altLang="ja-JP" sz="16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39" name="円/楕円 38"/>
          <p:cNvSpPr/>
          <p:nvPr/>
        </p:nvSpPr>
        <p:spPr bwMode="auto">
          <a:xfrm>
            <a:off x="6762579" y="1713777"/>
            <a:ext cx="1800000" cy="955802"/>
          </a:xfrm>
          <a:prstGeom prst="ellipse">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サポート医</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grpSp>
        <p:nvGrpSpPr>
          <p:cNvPr id="11" name="グループ化 10">
            <a:extLst>
              <a:ext uri="{FF2B5EF4-FFF2-40B4-BE49-F238E27FC236}">
                <a16:creationId xmlns:a16="http://schemas.microsoft.com/office/drawing/2014/main" id="{C1C11EFB-F42C-473B-BF0B-D95D4E034A73}"/>
              </a:ext>
            </a:extLst>
          </p:cNvPr>
          <p:cNvGrpSpPr/>
          <p:nvPr/>
        </p:nvGrpSpPr>
        <p:grpSpPr>
          <a:xfrm>
            <a:off x="686535" y="3871496"/>
            <a:ext cx="7708166" cy="2375385"/>
            <a:chOff x="1019052" y="3839928"/>
            <a:chExt cx="7063133" cy="2040161"/>
          </a:xfrm>
        </p:grpSpPr>
        <p:sp>
          <p:nvSpPr>
            <p:cNvPr id="13" name="正方形/長方形 12"/>
            <p:cNvSpPr/>
            <p:nvPr/>
          </p:nvSpPr>
          <p:spPr>
            <a:xfrm>
              <a:off x="1595134" y="4083196"/>
              <a:ext cx="1256000" cy="478701"/>
            </a:xfrm>
            <a:prstGeom prst="rect">
              <a:avLst/>
            </a:prstGeom>
            <a:solidFill>
              <a:srgbClr val="75974B"/>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44083">
                <a:defRPr/>
              </a:pPr>
              <a:r>
                <a:rPr lang="ja-JP" altLang="en-US"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連携型</a:t>
              </a:r>
              <a:endParaRPr lang="en-US" altLang="ja-JP"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正方形/長方形 11"/>
            <p:cNvSpPr/>
            <p:nvPr/>
          </p:nvSpPr>
          <p:spPr>
            <a:xfrm>
              <a:off x="1595134" y="4696817"/>
              <a:ext cx="1256000" cy="474970"/>
            </a:xfrm>
            <a:prstGeom prst="rect">
              <a:avLst/>
            </a:prstGeom>
            <a:solidFill>
              <a:schemeClr val="accent1">
                <a:lumMod val="50000"/>
              </a:schemeClr>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44083">
                <a:defRPr/>
              </a:pPr>
              <a:r>
                <a:rPr lang="ja-JP" altLang="en-US"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地域型                      </a:t>
              </a:r>
              <a:endParaRPr lang="en-US" altLang="ja-JP"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正方形/長方形 9"/>
            <p:cNvSpPr/>
            <p:nvPr/>
          </p:nvSpPr>
          <p:spPr>
            <a:xfrm>
              <a:off x="1595134" y="5304515"/>
              <a:ext cx="1260340" cy="477366"/>
            </a:xfrm>
            <a:prstGeom prst="rect">
              <a:avLst/>
            </a:prstGeom>
            <a:solidFill>
              <a:srgbClr val="AD4B49"/>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44083">
                <a:defRPr/>
              </a:pPr>
              <a:r>
                <a:rPr lang="ja-JP" altLang="en-US"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基幹型</a:t>
              </a:r>
              <a:endParaRPr lang="en-US" altLang="ja-JP"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下カーブ矢印 6"/>
            <p:cNvSpPr/>
            <p:nvPr/>
          </p:nvSpPr>
          <p:spPr bwMode="auto">
            <a:xfrm>
              <a:off x="1019052" y="4415774"/>
              <a:ext cx="531063" cy="386526"/>
            </a:xfrm>
            <a:prstGeom prst="curvedDown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algn="r" defTabSz="844083">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2" name="上カーブ矢印 21"/>
            <p:cNvSpPr/>
            <p:nvPr/>
          </p:nvSpPr>
          <p:spPr bwMode="auto">
            <a:xfrm rot="10800000" flipV="1">
              <a:off x="2897963" y="4455109"/>
              <a:ext cx="542214" cy="405456"/>
            </a:xfrm>
            <a:prstGeom prst="curvedUp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algn="r" defTabSz="844083">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8" name="下カーブ矢印 27"/>
            <p:cNvSpPr/>
            <p:nvPr/>
          </p:nvSpPr>
          <p:spPr bwMode="auto">
            <a:xfrm>
              <a:off x="1025639" y="5081554"/>
              <a:ext cx="531063" cy="386526"/>
            </a:xfrm>
            <a:prstGeom prst="curvedDown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algn="r" defTabSz="844083">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9" name="上カーブ矢印 28"/>
            <p:cNvSpPr/>
            <p:nvPr/>
          </p:nvSpPr>
          <p:spPr bwMode="auto">
            <a:xfrm rot="10800000" flipV="1">
              <a:off x="2904550" y="5120890"/>
              <a:ext cx="542214" cy="405456"/>
            </a:xfrm>
            <a:prstGeom prst="curvedUp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algn="r" defTabSz="844083">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4A3A92AE-BDDB-47B4-B396-E137133035C2}"/>
                </a:ext>
              </a:extLst>
            </p:cNvPr>
            <p:cNvGrpSpPr/>
            <p:nvPr/>
          </p:nvGrpSpPr>
          <p:grpSpPr>
            <a:xfrm>
              <a:off x="3514231" y="3839928"/>
              <a:ext cx="2187332" cy="2040161"/>
              <a:chOff x="7185361" y="2732750"/>
              <a:chExt cx="1893639" cy="1726373"/>
            </a:xfrm>
          </p:grpSpPr>
          <p:sp>
            <p:nvSpPr>
              <p:cNvPr id="16" name="テキスト ボックス 15"/>
              <p:cNvSpPr txBox="1"/>
              <p:nvPr/>
            </p:nvSpPr>
            <p:spPr>
              <a:xfrm>
                <a:off x="7308468" y="3008074"/>
                <a:ext cx="1770532" cy="1364477"/>
              </a:xfrm>
              <a:prstGeom prst="rect">
                <a:avLst/>
              </a:prstGeom>
              <a:noFill/>
            </p:spPr>
            <p:txBody>
              <a:bodyPr wrap="square" rtlCol="0">
                <a:spAutoFit/>
              </a:bodyPr>
              <a:lstStyle/>
              <a:p>
                <a:pPr marL="167058" indent="-16705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・速やかな鑑別診断</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67058" indent="-16705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・診断後のフォロー</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67058" indent="-16705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・症状増悪期の対応</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90488" indent="-9048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a:t>
                </a:r>
                <a:r>
                  <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BPSD</a:t>
                </a: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・身体合併症への急性期対応</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67058" indent="-16705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・専門医療相談</a:t>
                </a:r>
              </a:p>
            </p:txBody>
          </p:sp>
          <p:sp>
            <p:nvSpPr>
              <p:cNvPr id="49" name="角丸四角形 48"/>
              <p:cNvSpPr/>
              <p:nvPr/>
            </p:nvSpPr>
            <p:spPr bwMode="auto">
              <a:xfrm>
                <a:off x="7185361" y="2859829"/>
                <a:ext cx="1856286" cy="1599294"/>
              </a:xfrm>
              <a:prstGeom prst="roundRect">
                <a:avLst>
                  <a:gd name="adj" fmla="val 10659"/>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algn="r" defTabSz="844083">
                  <a:defRPr/>
                </a:pPr>
                <a:endParaRPr lang="ja-JP" altLang="en-US" sz="3692"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7372037" y="2732750"/>
                <a:ext cx="1460877" cy="246053"/>
              </a:xfrm>
              <a:prstGeom prst="rect">
                <a:avLst/>
              </a:prstGeom>
              <a:solidFill>
                <a:schemeClr val="bg1"/>
              </a:solidFill>
            </p:spPr>
            <p:txBody>
              <a:bodyPr wrap="square" rtlCol="0">
                <a:spAutoFit/>
              </a:bodyPr>
              <a:lstStyle/>
              <a:p>
                <a:pPr algn="ct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⑴専門的医療機能</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6" name="グループ化 5">
              <a:extLst>
                <a:ext uri="{FF2B5EF4-FFF2-40B4-BE49-F238E27FC236}">
                  <a16:creationId xmlns:a16="http://schemas.microsoft.com/office/drawing/2014/main" id="{726B3729-1001-4E34-B310-85921AE43581}"/>
                </a:ext>
              </a:extLst>
            </p:cNvPr>
            <p:cNvGrpSpPr/>
            <p:nvPr/>
          </p:nvGrpSpPr>
          <p:grpSpPr>
            <a:xfrm>
              <a:off x="5763443" y="3862147"/>
              <a:ext cx="2318742" cy="979081"/>
              <a:chOff x="6377760" y="4415444"/>
              <a:chExt cx="1613782" cy="1060674"/>
            </a:xfrm>
          </p:grpSpPr>
          <p:sp>
            <p:nvSpPr>
              <p:cNvPr id="50" name="テキスト ボックス 49"/>
              <p:cNvSpPr txBox="1"/>
              <p:nvPr/>
            </p:nvSpPr>
            <p:spPr>
              <a:xfrm>
                <a:off x="6457686" y="4732094"/>
                <a:ext cx="1533856" cy="615696"/>
              </a:xfrm>
              <a:prstGeom prst="rect">
                <a:avLst/>
              </a:prstGeom>
              <a:noFill/>
            </p:spPr>
            <p:txBody>
              <a:bodyPr wrap="square" rtlCol="0">
                <a:spAutoFit/>
              </a:bodyPr>
              <a:lstStyle/>
              <a:p>
                <a:pP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・連携協議会の設置</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・研修会の開催</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65" name="角丸四角形 64"/>
              <p:cNvSpPr/>
              <p:nvPr/>
            </p:nvSpPr>
            <p:spPr bwMode="auto">
              <a:xfrm>
                <a:off x="6377760" y="4554273"/>
                <a:ext cx="1492295" cy="921845"/>
              </a:xfrm>
              <a:prstGeom prst="roundRect">
                <a:avLst>
                  <a:gd name="adj" fmla="val 19231"/>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algn="r" defTabSz="844083">
                  <a:defRPr/>
                </a:pPr>
                <a:endParaRPr lang="ja-JP" altLang="en-US" sz="3692">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9" name="テキスト ボックス 58"/>
              <p:cNvSpPr txBox="1"/>
              <p:nvPr/>
            </p:nvSpPr>
            <p:spPr>
              <a:xfrm>
                <a:off x="6490373" y="4415444"/>
                <a:ext cx="1298683" cy="315007"/>
              </a:xfrm>
              <a:prstGeom prst="rect">
                <a:avLst/>
              </a:prstGeom>
              <a:solidFill>
                <a:schemeClr val="bg1"/>
              </a:solidFill>
            </p:spPr>
            <p:txBody>
              <a:bodyPr wrap="square" rtlCol="0">
                <a:spAutoFit/>
              </a:bodyPr>
              <a:lstStyle/>
              <a:p>
                <a:pPr algn="ct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⑵地域連携拠点機能</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31" name="グループ化 30">
              <a:extLst>
                <a:ext uri="{FF2B5EF4-FFF2-40B4-BE49-F238E27FC236}">
                  <a16:creationId xmlns:a16="http://schemas.microsoft.com/office/drawing/2014/main" id="{0F98B855-CCD8-406A-B3F7-177D67A585D4}"/>
                </a:ext>
              </a:extLst>
            </p:cNvPr>
            <p:cNvGrpSpPr/>
            <p:nvPr/>
          </p:nvGrpSpPr>
          <p:grpSpPr>
            <a:xfrm>
              <a:off x="5771985" y="5052590"/>
              <a:ext cx="2144185" cy="827498"/>
              <a:chOff x="6287521" y="4379122"/>
              <a:chExt cx="1815529" cy="891467"/>
            </a:xfrm>
          </p:grpSpPr>
          <p:sp>
            <p:nvSpPr>
              <p:cNvPr id="33" name="テキスト ボックス 32">
                <a:extLst>
                  <a:ext uri="{FF2B5EF4-FFF2-40B4-BE49-F238E27FC236}">
                    <a16:creationId xmlns:a16="http://schemas.microsoft.com/office/drawing/2014/main" id="{9A7D96A5-EC1A-42D8-808D-BFCBA45BB39C}"/>
                  </a:ext>
                </a:extLst>
              </p:cNvPr>
              <p:cNvSpPr txBox="1"/>
              <p:nvPr/>
            </p:nvSpPr>
            <p:spPr>
              <a:xfrm>
                <a:off x="6405727" y="4774251"/>
                <a:ext cx="1690091" cy="313254"/>
              </a:xfrm>
              <a:prstGeom prst="rect">
                <a:avLst/>
              </a:prstGeom>
              <a:noFill/>
            </p:spPr>
            <p:txBody>
              <a:bodyPr wrap="square" rtlCol="0">
                <a:spAutoFit/>
              </a:bodyPr>
              <a:lstStyle/>
              <a:p>
                <a:pP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・診断後の相談支援</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34" name="角丸四角形 64">
                <a:extLst>
                  <a:ext uri="{FF2B5EF4-FFF2-40B4-BE49-F238E27FC236}">
                    <a16:creationId xmlns:a16="http://schemas.microsoft.com/office/drawing/2014/main" id="{E83361B2-D1F8-42AA-BEBF-35F808FAA6AA}"/>
                  </a:ext>
                </a:extLst>
              </p:cNvPr>
              <p:cNvSpPr/>
              <p:nvPr/>
            </p:nvSpPr>
            <p:spPr bwMode="auto">
              <a:xfrm>
                <a:off x="6287521" y="4515848"/>
                <a:ext cx="1815529" cy="754741"/>
              </a:xfrm>
              <a:prstGeom prst="roundRect">
                <a:avLst>
                  <a:gd name="adj" fmla="val 23703"/>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algn="r" defTabSz="844083">
                  <a:defRPr/>
                </a:pPr>
                <a:endParaRPr lang="ja-JP" altLang="en-US" sz="3692">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52A2EF56-A191-4559-88F1-89726C091956}"/>
                  </a:ext>
                </a:extLst>
              </p:cNvPr>
              <p:cNvSpPr txBox="1"/>
              <p:nvPr/>
            </p:nvSpPr>
            <p:spPr>
              <a:xfrm>
                <a:off x="6392308" y="4379122"/>
                <a:ext cx="1565559" cy="313254"/>
              </a:xfrm>
              <a:prstGeom prst="rect">
                <a:avLst/>
              </a:prstGeom>
              <a:solidFill>
                <a:schemeClr val="bg1"/>
              </a:solidFill>
            </p:spPr>
            <p:txBody>
              <a:bodyPr wrap="square" rtlCol="0">
                <a:spAutoFit/>
              </a:bodyPr>
              <a:lstStyle/>
              <a:p>
                <a:pPr algn="ct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⑶日常生活支援機能</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grpSp>
      <p:sp>
        <p:nvSpPr>
          <p:cNvPr id="45" name="テキスト ボックス 44">
            <a:extLst>
              <a:ext uri="{FF2B5EF4-FFF2-40B4-BE49-F238E27FC236}">
                <a16:creationId xmlns:a16="http://schemas.microsoft.com/office/drawing/2014/main" id="{47376A05-5F10-4308-AFC0-14B43C7A5F6A}"/>
              </a:ext>
            </a:extLst>
          </p:cNvPr>
          <p:cNvSpPr txBox="1"/>
          <p:nvPr/>
        </p:nvSpPr>
        <p:spPr>
          <a:xfrm>
            <a:off x="957435" y="1244212"/>
            <a:ext cx="7311582" cy="383182"/>
          </a:xfrm>
          <a:prstGeom prst="rect">
            <a:avLst/>
          </a:prstGeom>
          <a:noFill/>
          <a:ln w="25400">
            <a:noFill/>
          </a:ln>
        </p:spPr>
        <p:txBody>
          <a:bodyPr wrap="square">
            <a:spAutoFit/>
          </a:bodyPr>
          <a:lstStyle/>
          <a:p>
            <a:pPr algn="ctr" defTabSz="844083">
              <a:lnSpc>
                <a:spcPct val="110000"/>
              </a:lnSpc>
              <a:defRPr/>
            </a:pPr>
            <a:r>
              <a:rPr lang="ja-JP" altLang="en-US" sz="2000" b="1" dirty="0">
                <a:latin typeface="BIZ UDPゴシック" panose="020B0400000000000000" pitchFamily="50" charset="-128"/>
                <a:ea typeface="BIZ UDPゴシック" panose="020B0400000000000000" pitchFamily="50" charset="-128"/>
                <a:cs typeface="Meiryo UI" pitchFamily="50" charset="-128"/>
              </a:rPr>
              <a:t>地域における認知症医療体制・日常生活支援に関する相談支援</a:t>
            </a:r>
            <a:endParaRPr lang="en-US" altLang="ja-JP" sz="2000" b="1" dirty="0">
              <a:latin typeface="BIZ UDPゴシック" panose="020B0400000000000000" pitchFamily="50" charset="-128"/>
              <a:ea typeface="BIZ UDPゴシック" panose="020B0400000000000000" pitchFamily="50" charset="-128"/>
              <a:cs typeface="Meiryo UI" pitchFamily="50" charset="-128"/>
            </a:endParaRPr>
          </a:p>
        </p:txBody>
      </p:sp>
      <p:sp>
        <p:nvSpPr>
          <p:cNvPr id="36" name="正方形/長方形 35">
            <a:extLst>
              <a:ext uri="{FF2B5EF4-FFF2-40B4-BE49-F238E27FC236}">
                <a16:creationId xmlns:a16="http://schemas.microsoft.com/office/drawing/2014/main" id="{5DD07F6A-70B3-49A4-BEA9-ABDD9EED1BB6}"/>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latin typeface="BIZ UDPゴシック" panose="020B0400000000000000" pitchFamily="50" charset="-128"/>
              <a:ea typeface="BIZ UDPゴシック" panose="020B0400000000000000" pitchFamily="50" charset="-128"/>
            </a:endParaRPr>
          </a:p>
        </p:txBody>
      </p:sp>
      <p:sp>
        <p:nvSpPr>
          <p:cNvPr id="40" name="Rectangle 2">
            <a:extLst>
              <a:ext uri="{FF2B5EF4-FFF2-40B4-BE49-F238E27FC236}">
                <a16:creationId xmlns:a16="http://schemas.microsoft.com/office/drawing/2014/main" id="{C319F087-A6AC-4EDB-95FD-685F4F99C21D}"/>
              </a:ext>
            </a:extLst>
          </p:cNvPr>
          <p:cNvSpPr txBox="1">
            <a:spLocks noChangeArrowheads="1"/>
          </p:cNvSpPr>
          <p:nvPr/>
        </p:nvSpPr>
        <p:spPr bwMode="auto">
          <a:xfrm>
            <a:off x="698970" y="59021"/>
            <a:ext cx="7891854" cy="54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認知症疾患医療センター</a:t>
            </a:r>
          </a:p>
        </p:txBody>
      </p:sp>
      <p:sp>
        <p:nvSpPr>
          <p:cNvPr id="41" name="テキスト ボックス 40">
            <a:extLst>
              <a:ext uri="{FF2B5EF4-FFF2-40B4-BE49-F238E27FC236}">
                <a16:creationId xmlns:a16="http://schemas.microsoft.com/office/drawing/2014/main" id="{123B417F-F9E8-4A87-8D17-7D77CC149509}"/>
              </a:ext>
            </a:extLst>
          </p:cNvPr>
          <p:cNvSpPr txBox="1"/>
          <p:nvPr/>
        </p:nvSpPr>
        <p:spPr>
          <a:xfrm>
            <a:off x="1069511" y="3412918"/>
            <a:ext cx="7371334" cy="430887"/>
          </a:xfrm>
          <a:prstGeom prst="rect">
            <a:avLst/>
          </a:prstGeom>
          <a:noFill/>
          <a:ln w="25400">
            <a:noFill/>
          </a:ln>
        </p:spPr>
        <p:txBody>
          <a:bodyPr wrap="square">
            <a:spAutoFit/>
          </a:bodyPr>
          <a:lstStyle/>
          <a:p>
            <a:pPr algn="ctr" defTabSz="844083">
              <a:spcAft>
                <a:spcPts val="554"/>
              </a:spcAft>
              <a:defRPr/>
            </a:pPr>
            <a:r>
              <a:rPr lang="ja-JP" altLang="en-US" sz="2200" b="1" dirty="0">
                <a:solidFill>
                  <a:srgbClr val="B95957"/>
                </a:solidFill>
                <a:latin typeface="BIZ UDPゴシック" panose="020B0400000000000000" pitchFamily="50" charset="-128"/>
                <a:ea typeface="BIZ UDPゴシック" panose="020B0400000000000000" pitchFamily="50" charset="-128"/>
                <a:cs typeface="Meiryo UI" pitchFamily="50" charset="-128"/>
              </a:rPr>
              <a:t>認知症疾患医療センター（早期診断等を担う医療機関）</a:t>
            </a:r>
            <a:endParaRPr lang="en-US" altLang="ja-JP" sz="2200" b="1" dirty="0">
              <a:solidFill>
                <a:srgbClr val="B95957"/>
              </a:solidFill>
              <a:latin typeface="BIZ UDPゴシック" panose="020B0400000000000000" pitchFamily="50" charset="-128"/>
              <a:ea typeface="BIZ UDPゴシック" panose="020B0400000000000000" pitchFamily="50" charset="-128"/>
              <a:cs typeface="Meiryo UI" pitchFamily="50" charset="-128"/>
            </a:endParaRPr>
          </a:p>
        </p:txBody>
      </p:sp>
      <p:sp>
        <p:nvSpPr>
          <p:cNvPr id="44" name="テキスト ボックス 43">
            <a:extLst>
              <a:ext uri="{FF2B5EF4-FFF2-40B4-BE49-F238E27FC236}">
                <a16:creationId xmlns:a16="http://schemas.microsoft.com/office/drawing/2014/main" id="{0907EFE7-A0E4-4170-B46C-AB7C97D6AF89}"/>
              </a:ext>
            </a:extLst>
          </p:cNvPr>
          <p:cNvSpPr txBox="1"/>
          <p:nvPr/>
        </p:nvSpPr>
        <p:spPr>
          <a:xfrm>
            <a:off x="2948928" y="6312918"/>
            <a:ext cx="3463585" cy="400110"/>
          </a:xfrm>
          <a:prstGeom prst="rect">
            <a:avLst/>
          </a:prstGeom>
          <a:solidFill>
            <a:schemeClr val="bg1"/>
          </a:solidFill>
          <a:ln w="25400">
            <a:noFill/>
          </a:ln>
        </p:spPr>
        <p:txBody>
          <a:bodyPr wrap="square">
            <a:spAutoFit/>
          </a:bodyPr>
          <a:lstStyle/>
          <a:p>
            <a:pPr algn="ctr">
              <a:defRPr/>
            </a:pPr>
            <a:r>
              <a:rPr lang="ja-JP" altLang="en-US" sz="2000" dirty="0">
                <a:solidFill>
                  <a:srgbClr val="000000"/>
                </a:solidFill>
                <a:latin typeface="BIZ UDPゴシック" panose="020B0400000000000000" pitchFamily="50" charset="-128"/>
                <a:ea typeface="BIZ UDPゴシック" panose="020B0400000000000000" pitchFamily="50" charset="-128"/>
              </a:rPr>
              <a:t>地域の医療提供体制の中核</a:t>
            </a:r>
          </a:p>
        </p:txBody>
      </p:sp>
      <p:sp>
        <p:nvSpPr>
          <p:cNvPr id="42" name="テキスト ボックス 41">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10〕</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3220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四角形: 角を丸くする 9">
            <a:extLst>
              <a:ext uri="{FF2B5EF4-FFF2-40B4-BE49-F238E27FC236}">
                <a16:creationId xmlns:a16="http://schemas.microsoft.com/office/drawing/2014/main" id="{76CA9C53-C4B6-441A-8479-E69C6CC41C73}"/>
              </a:ext>
            </a:extLst>
          </p:cNvPr>
          <p:cNvSpPr/>
          <p:nvPr/>
        </p:nvSpPr>
        <p:spPr bwMode="auto">
          <a:xfrm>
            <a:off x="497305" y="1186578"/>
            <a:ext cx="8209764" cy="5229712"/>
          </a:xfrm>
          <a:prstGeom prst="roundRect">
            <a:avLst>
              <a:gd name="adj" fmla="val 5999"/>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3360"/>
              </a:lnSpc>
              <a:spcBef>
                <a:spcPct val="0"/>
              </a:spcBef>
              <a:spcAft>
                <a:spcPct val="0"/>
              </a:spcAft>
              <a:buClrTx/>
              <a:buSzTx/>
              <a:buFontTx/>
              <a:buNone/>
              <a:tabLst/>
              <a:defRPr/>
            </a:pPr>
            <a:endPar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円/楕円 1"/>
          <p:cNvSpPr/>
          <p:nvPr/>
        </p:nvSpPr>
        <p:spPr>
          <a:xfrm>
            <a:off x="2276429" y="2203443"/>
            <a:ext cx="3022479" cy="2990425"/>
          </a:xfrm>
          <a:prstGeom prst="ellipse">
            <a:avLst/>
          </a:prstGeom>
          <a:noFill/>
          <a:ln w="34925">
            <a:solidFill>
              <a:srgbClr val="5C8F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2203"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円/楕円 6"/>
          <p:cNvSpPr/>
          <p:nvPr/>
        </p:nvSpPr>
        <p:spPr>
          <a:xfrm>
            <a:off x="6005620" y="1660410"/>
            <a:ext cx="1059935" cy="994051"/>
          </a:xfrm>
          <a:prstGeom prst="ellipse">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3146"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5893" name="正方形/長方形 9"/>
          <p:cNvSpPr>
            <a:spLocks noChangeArrowheads="1"/>
          </p:cNvSpPr>
          <p:nvPr/>
        </p:nvSpPr>
        <p:spPr bwMode="auto">
          <a:xfrm>
            <a:off x="6833166" y="2013188"/>
            <a:ext cx="220881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認知症専門医</a:t>
            </a:r>
            <a:endParaRPr kumimoji="1" lang="en-US" altLang="ja-JP" sz="1846"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65897" name="グループ化 3"/>
          <p:cNvGrpSpPr>
            <a:grpSpLocks/>
          </p:cNvGrpSpPr>
          <p:nvPr/>
        </p:nvGrpSpPr>
        <p:grpSpPr bwMode="auto">
          <a:xfrm>
            <a:off x="4602187" y="1865562"/>
            <a:ext cx="1766008" cy="1710598"/>
            <a:chOff x="4979116" y="1772816"/>
            <a:chExt cx="2791403" cy="2664296"/>
          </a:xfrm>
        </p:grpSpPr>
        <p:sp>
          <p:nvSpPr>
            <p:cNvPr id="8" name="円/楕円 7"/>
            <p:cNvSpPr/>
            <p:nvPr/>
          </p:nvSpPr>
          <p:spPr>
            <a:xfrm>
              <a:off x="5048934" y="1772816"/>
              <a:ext cx="2721585" cy="2664296"/>
            </a:xfrm>
            <a:prstGeom prst="ellipse">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1846"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5901" name="正方形/長方形 10"/>
            <p:cNvSpPr>
              <a:spLocks noChangeArrowheads="1"/>
            </p:cNvSpPr>
            <p:nvPr/>
          </p:nvSpPr>
          <p:spPr bwMode="auto">
            <a:xfrm>
              <a:off x="4979116" y="2004241"/>
              <a:ext cx="2493173" cy="102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認知症</a:t>
              </a:r>
              <a:endParaRPr kumimoji="1" lang="en-US" altLang="ja-JP" sz="1846"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サポート医</a:t>
              </a:r>
            </a:p>
          </p:txBody>
        </p:sp>
      </p:grpSp>
      <p:sp>
        <p:nvSpPr>
          <p:cNvPr id="15" name="Rectangle 17"/>
          <p:cNvSpPr>
            <a:spLocks noChangeArrowheads="1"/>
          </p:cNvSpPr>
          <p:nvPr/>
        </p:nvSpPr>
        <p:spPr bwMode="auto">
          <a:xfrm>
            <a:off x="4563129" y="6474099"/>
            <a:ext cx="4336444"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3011" marR="0" lvl="0" indent="-303011" algn="r" defTabSz="779173" rtl="0" eaLnBrk="1" fontAlgn="base" latinLnBrk="0" hangingPunct="1">
              <a:lnSpc>
                <a:spcPct val="80000"/>
              </a:lnSpc>
              <a:spcBef>
                <a:spcPct val="2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認知症サポート医養成研修テキストを一部改変</a:t>
            </a:r>
          </a:p>
        </p:txBody>
      </p:sp>
      <p:sp>
        <p:nvSpPr>
          <p:cNvPr id="12" name="円/楕円 11"/>
          <p:cNvSpPr/>
          <p:nvPr/>
        </p:nvSpPr>
        <p:spPr>
          <a:xfrm>
            <a:off x="6582170" y="1706087"/>
            <a:ext cx="310618" cy="304515"/>
          </a:xfrm>
          <a:prstGeom prst="ellipse">
            <a:avLst/>
          </a:prstGeom>
          <a:noFill/>
          <a:ln w="349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2517"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9"/>
          <p:cNvSpPr>
            <a:spLocks noChangeArrowheads="1"/>
          </p:cNvSpPr>
          <p:nvPr/>
        </p:nvSpPr>
        <p:spPr bwMode="auto">
          <a:xfrm>
            <a:off x="5932880" y="1310251"/>
            <a:ext cx="2774189"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n-cs"/>
              </a:rPr>
              <a:t>認知症疾患医療センター</a:t>
            </a:r>
          </a:p>
        </p:txBody>
      </p:sp>
      <p:sp>
        <p:nvSpPr>
          <p:cNvPr id="18" name="テキスト ボックス 17">
            <a:extLst>
              <a:ext uri="{FF2B5EF4-FFF2-40B4-BE49-F238E27FC236}">
                <a16:creationId xmlns:a16="http://schemas.microsoft.com/office/drawing/2014/main" id="{010669F8-95DA-4FB0-8A01-BD75AF5C0346}"/>
              </a:ext>
            </a:extLst>
          </p:cNvPr>
          <p:cNvSpPr txBox="1"/>
          <p:nvPr/>
        </p:nvSpPr>
        <p:spPr>
          <a:xfrm>
            <a:off x="7231600" y="2386788"/>
            <a:ext cx="1721837" cy="1115434"/>
          </a:xfrm>
          <a:prstGeom prst="rect">
            <a:avLst/>
          </a:prstGeom>
          <a:noFill/>
        </p:spPr>
        <p:txBody>
          <a:bodyPr wrap="square">
            <a:spAutoFit/>
          </a:bodyPr>
          <a:lstStyle/>
          <a:p>
            <a:pPr marL="331185" marR="0" lvl="0" indent="-165593" algn="l" defTabSz="77917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ja-JP" altLang="en-US"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脳神経外科</a:t>
            </a:r>
            <a:endParaRPr kumimoji="0" lang="en-US" altLang="ja-JP"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a:p>
            <a:pPr marL="331185" marR="0" lvl="0" indent="-165593" algn="l" defTabSz="77917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ja-JP" altLang="en-US"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神経内科</a:t>
            </a:r>
            <a:endParaRPr kumimoji="0" lang="en-US" altLang="ja-JP"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a:p>
            <a:pPr marL="331185" marR="0" lvl="0" indent="-165593" algn="l" defTabSz="77917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ja-JP" altLang="en-US"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精神科</a:t>
            </a:r>
            <a:endParaRPr kumimoji="0" lang="en-US" altLang="ja-JP"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a:p>
            <a:pPr marL="331185" marR="0" lvl="0" indent="-165593" algn="l" defTabSz="77917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ja-JP" altLang="en-US"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老年科</a:t>
            </a:r>
          </a:p>
        </p:txBody>
      </p:sp>
      <p:sp>
        <p:nvSpPr>
          <p:cNvPr id="5" name="矢印: 左右 4">
            <a:extLst>
              <a:ext uri="{FF2B5EF4-FFF2-40B4-BE49-F238E27FC236}">
                <a16:creationId xmlns:a16="http://schemas.microsoft.com/office/drawing/2014/main" id="{23324E20-CB5F-46DF-8CC1-30432869391F}"/>
              </a:ext>
            </a:extLst>
          </p:cNvPr>
          <p:cNvSpPr/>
          <p:nvPr/>
        </p:nvSpPr>
        <p:spPr>
          <a:xfrm rot="19523989">
            <a:off x="4626200" y="3067524"/>
            <a:ext cx="893293" cy="390862"/>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矢印: 左右 5">
            <a:extLst>
              <a:ext uri="{FF2B5EF4-FFF2-40B4-BE49-F238E27FC236}">
                <a16:creationId xmlns:a16="http://schemas.microsoft.com/office/drawing/2014/main" id="{A6AD28E7-B2A3-4F2E-8BCE-EEA8751055E0}"/>
              </a:ext>
            </a:extLst>
          </p:cNvPr>
          <p:cNvSpPr/>
          <p:nvPr/>
        </p:nvSpPr>
        <p:spPr>
          <a:xfrm rot="19430898">
            <a:off x="5946279" y="2288460"/>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円/楕円 1">
            <a:extLst>
              <a:ext uri="{FF2B5EF4-FFF2-40B4-BE49-F238E27FC236}">
                <a16:creationId xmlns:a16="http://schemas.microsoft.com/office/drawing/2014/main" id="{A1084178-1C45-4316-B614-2271379324D2}"/>
              </a:ext>
            </a:extLst>
          </p:cNvPr>
          <p:cNvSpPr/>
          <p:nvPr/>
        </p:nvSpPr>
        <p:spPr>
          <a:xfrm>
            <a:off x="730624" y="3041424"/>
            <a:ext cx="1937837" cy="1872636"/>
          </a:xfrm>
          <a:prstGeom prst="ellipse">
            <a:avLst/>
          </a:prstGeom>
          <a:noFill/>
          <a:ln w="412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2203"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円/楕円 1">
            <a:extLst>
              <a:ext uri="{FF2B5EF4-FFF2-40B4-BE49-F238E27FC236}">
                <a16:creationId xmlns:a16="http://schemas.microsoft.com/office/drawing/2014/main" id="{3FB65A5A-7698-4CAB-A44F-BFEEACA59066}"/>
              </a:ext>
            </a:extLst>
          </p:cNvPr>
          <p:cNvSpPr/>
          <p:nvPr/>
        </p:nvSpPr>
        <p:spPr>
          <a:xfrm>
            <a:off x="1703497" y="4439291"/>
            <a:ext cx="1824826" cy="1795659"/>
          </a:xfrm>
          <a:prstGeom prst="ellipse">
            <a:avLst/>
          </a:prstGeom>
          <a:noFill/>
          <a:ln w="412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2203"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8">
            <a:extLst>
              <a:ext uri="{FF2B5EF4-FFF2-40B4-BE49-F238E27FC236}">
                <a16:creationId xmlns:a16="http://schemas.microsoft.com/office/drawing/2014/main" id="{4B194EE4-F9CE-4A10-A143-4403C8AE02F8}"/>
              </a:ext>
            </a:extLst>
          </p:cNvPr>
          <p:cNvSpPr>
            <a:spLocks noChangeArrowheads="1"/>
          </p:cNvSpPr>
          <p:nvPr/>
        </p:nvSpPr>
        <p:spPr bwMode="auto">
          <a:xfrm>
            <a:off x="1397265" y="5094124"/>
            <a:ext cx="2437290" cy="7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DAEDEF">
                    <a:lumMod val="50000"/>
                  </a:srgbClr>
                </a:solidFill>
                <a:effectLst/>
                <a:uLnTx/>
                <a:uFillTx/>
                <a:latin typeface="BIZ UDPゴシック" panose="020B0400000000000000" pitchFamily="50" charset="-128"/>
                <a:ea typeface="BIZ UDPゴシック" panose="020B0400000000000000" pitchFamily="50" charset="-128"/>
                <a:cs typeface="+mn-cs"/>
              </a:rPr>
              <a:t>かかりつけ</a:t>
            </a:r>
            <a:endParaRPr kumimoji="1" lang="en-US" altLang="ja-JP" sz="2215" b="1" i="0" u="none" strike="noStrike" kern="1200" cap="none" spc="0" normalizeH="0" baseline="0" noProof="0" dirty="0">
              <a:ln>
                <a:noFill/>
              </a:ln>
              <a:solidFill>
                <a:srgbClr val="DAEDEF">
                  <a:lumMod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DAEDEF">
                    <a:lumMod val="50000"/>
                  </a:srgbClr>
                </a:solidFill>
                <a:effectLst/>
                <a:uLnTx/>
                <a:uFillTx/>
                <a:latin typeface="BIZ UDPゴシック" panose="020B0400000000000000" pitchFamily="50" charset="-128"/>
                <a:ea typeface="BIZ UDPゴシック" panose="020B0400000000000000" pitchFamily="50" charset="-128"/>
                <a:cs typeface="+mn-cs"/>
              </a:rPr>
              <a:t>歯科医</a:t>
            </a:r>
          </a:p>
        </p:txBody>
      </p:sp>
      <p:sp>
        <p:nvSpPr>
          <p:cNvPr id="13" name="矢印: 左右 12">
            <a:extLst>
              <a:ext uri="{FF2B5EF4-FFF2-40B4-BE49-F238E27FC236}">
                <a16:creationId xmlns:a16="http://schemas.microsoft.com/office/drawing/2014/main" id="{F3F00EDE-61B0-49B4-A2F1-37046EEA6772}"/>
              </a:ext>
            </a:extLst>
          </p:cNvPr>
          <p:cNvSpPr/>
          <p:nvPr/>
        </p:nvSpPr>
        <p:spPr>
          <a:xfrm rot="3060000">
            <a:off x="1992864" y="4458669"/>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矢印: 左右 16">
            <a:extLst>
              <a:ext uri="{FF2B5EF4-FFF2-40B4-BE49-F238E27FC236}">
                <a16:creationId xmlns:a16="http://schemas.microsoft.com/office/drawing/2014/main" id="{06364400-B7A1-422A-9ECB-B3831361CF5D}"/>
              </a:ext>
            </a:extLst>
          </p:cNvPr>
          <p:cNvSpPr/>
          <p:nvPr/>
        </p:nvSpPr>
        <p:spPr>
          <a:xfrm>
            <a:off x="2233367" y="3966168"/>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矢印: 左右 20">
            <a:extLst>
              <a:ext uri="{FF2B5EF4-FFF2-40B4-BE49-F238E27FC236}">
                <a16:creationId xmlns:a16="http://schemas.microsoft.com/office/drawing/2014/main" id="{D2B59C62-D22D-4F77-91FE-AEB120DD84D5}"/>
              </a:ext>
            </a:extLst>
          </p:cNvPr>
          <p:cNvSpPr/>
          <p:nvPr/>
        </p:nvSpPr>
        <p:spPr>
          <a:xfrm rot="18440588">
            <a:off x="2551223" y="4473881"/>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65892" name="正方形/長方形 8"/>
          <p:cNvSpPr>
            <a:spLocks noChangeArrowheads="1"/>
          </p:cNvSpPr>
          <p:nvPr/>
        </p:nvSpPr>
        <p:spPr bwMode="auto">
          <a:xfrm>
            <a:off x="2406182" y="3011380"/>
            <a:ext cx="2437290"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585"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rPr>
              <a:t>かかりつけ医</a:t>
            </a:r>
          </a:p>
        </p:txBody>
      </p:sp>
      <p:sp>
        <p:nvSpPr>
          <p:cNvPr id="3" name="正方形/長方形 9">
            <a:extLst>
              <a:ext uri="{FF2B5EF4-FFF2-40B4-BE49-F238E27FC236}">
                <a16:creationId xmlns:a16="http://schemas.microsoft.com/office/drawing/2014/main" id="{858AE06F-7029-49B2-861B-396880103836}"/>
              </a:ext>
            </a:extLst>
          </p:cNvPr>
          <p:cNvSpPr>
            <a:spLocks noChangeArrowheads="1"/>
          </p:cNvSpPr>
          <p:nvPr/>
        </p:nvSpPr>
        <p:spPr bwMode="auto">
          <a:xfrm>
            <a:off x="3952202" y="5462353"/>
            <a:ext cx="4606028"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34116" marR="0" lvl="0" indent="-334116" algn="l" defTabSz="779173" rtl="0" eaLnBrk="0" fontAlgn="base" latinLnBrk="0" hangingPunct="0">
              <a:lnSpc>
                <a:spcPct val="100000"/>
              </a:lnSpc>
              <a:spcBef>
                <a:spcPct val="0"/>
              </a:spcBef>
              <a:spcAft>
                <a:spcPct val="0"/>
              </a:spcAft>
              <a:buClrTx/>
              <a:buSzTx/>
              <a:buFontTx/>
              <a:buNone/>
              <a:tabLst/>
              <a:defRPr/>
            </a:pPr>
            <a:r>
              <a:rPr kumimoji="1" lang="en-US" altLang="ja-JP" sz="1846"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46"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それぞれの地域で医師会、歯科医師会、</a:t>
            </a:r>
            <a:endParaRPr kumimoji="1" lang="en-US" altLang="ja-JP" sz="1846"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334116" marR="0" lvl="0" indent="-334116" algn="l"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薬剤師会の協働が不可欠</a:t>
            </a:r>
          </a:p>
        </p:txBody>
      </p:sp>
      <p:sp>
        <p:nvSpPr>
          <p:cNvPr id="26" name="正方形/長方形 25">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0" name="Rectangle 4">
            <a:extLst>
              <a:ext uri="{FF2B5EF4-FFF2-40B4-BE49-F238E27FC236}">
                <a16:creationId xmlns:a16="http://schemas.microsoft.com/office/drawing/2014/main" id="{31984A71-7A52-476F-BDEC-9120BDA376A6}"/>
              </a:ext>
            </a:extLst>
          </p:cNvPr>
          <p:cNvSpPr>
            <a:spLocks noChangeArrowheads="1"/>
          </p:cNvSpPr>
          <p:nvPr/>
        </p:nvSpPr>
        <p:spPr bwMode="auto">
          <a:xfrm>
            <a:off x="838758" y="73419"/>
            <a:ext cx="7466483"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認知症医療連携のイメージ</a:t>
            </a:r>
          </a:p>
        </p:txBody>
      </p:sp>
      <p:sp>
        <p:nvSpPr>
          <p:cNvPr id="29" name="正方形/長方形 28">
            <a:extLst>
              <a:ext uri="{FF2B5EF4-FFF2-40B4-BE49-F238E27FC236}">
                <a16:creationId xmlns:a16="http://schemas.microsoft.com/office/drawing/2014/main" id="{6C7E19B0-84D4-4456-AA52-BD4BD6EA2AAF}"/>
              </a:ext>
            </a:extLst>
          </p:cNvPr>
          <p:cNvSpPr/>
          <p:nvPr/>
        </p:nvSpPr>
        <p:spPr>
          <a:xfrm>
            <a:off x="681371" y="1438874"/>
            <a:ext cx="4388104" cy="546544"/>
          </a:xfrm>
          <a:prstGeom prst="rect">
            <a:avLst/>
          </a:prstGeom>
          <a:solidFill>
            <a:schemeClr val="tx1">
              <a:lumMod val="65000"/>
              <a:lumOff val="35000"/>
            </a:schemeClr>
          </a:solidFill>
        </p:spPr>
        <p:txBody>
          <a:bodyPr wrap="square" anchor="ctr" anchorCtr="0">
            <a:noAutofit/>
          </a:bodyPr>
          <a:lstStyle/>
          <a:p>
            <a:pPr marL="414715" marR="0" lvl="0" indent="-414715" algn="ctr" defTabSz="779173" rtl="0" eaLnBrk="0" fontAlgn="base" latinLnBrk="0" hangingPunct="0">
              <a:lnSpc>
                <a:spcPct val="100000"/>
              </a:lnSpc>
              <a:spcBef>
                <a:spcPts val="1108"/>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医療従事者による普及啓発・合同研修会</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8"/>
          <p:cNvSpPr>
            <a:spLocks noChangeArrowheads="1"/>
          </p:cNvSpPr>
          <p:nvPr/>
        </p:nvSpPr>
        <p:spPr bwMode="auto">
          <a:xfrm>
            <a:off x="3326620" y="3698203"/>
            <a:ext cx="2877423" cy="1015332"/>
          </a:xfrm>
          <a:prstGeom prst="rect">
            <a:avLst/>
          </a:prstGeom>
          <a:solidFill>
            <a:srgbClr val="5C8F01"/>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日常診療と健康管理</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適切な対応とつなぎ</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認知症サポート医との連携</a:t>
            </a:r>
          </a:p>
        </p:txBody>
      </p:sp>
      <p:sp>
        <p:nvSpPr>
          <p:cNvPr id="31" name="正方形/長方形 8"/>
          <p:cNvSpPr>
            <a:spLocks noChangeArrowheads="1"/>
          </p:cNvSpPr>
          <p:nvPr/>
        </p:nvSpPr>
        <p:spPr bwMode="auto">
          <a:xfrm>
            <a:off x="275270" y="2714212"/>
            <a:ext cx="1983423" cy="671864"/>
          </a:xfrm>
          <a:prstGeom prst="rect">
            <a:avLst/>
          </a:prstGeom>
          <a:solidFill>
            <a:srgbClr val="996633"/>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服薬指導</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薬物療法の適正化</a:t>
            </a:r>
          </a:p>
        </p:txBody>
      </p:sp>
      <p:sp>
        <p:nvSpPr>
          <p:cNvPr id="32" name="正方形/長方形 8"/>
          <p:cNvSpPr>
            <a:spLocks noChangeArrowheads="1"/>
          </p:cNvSpPr>
          <p:nvPr/>
        </p:nvSpPr>
        <p:spPr bwMode="auto">
          <a:xfrm>
            <a:off x="1622667" y="5961371"/>
            <a:ext cx="1730497" cy="512728"/>
          </a:xfrm>
          <a:prstGeom prst="rect">
            <a:avLst/>
          </a:prstGeom>
          <a:solidFill>
            <a:schemeClr val="accent5">
              <a:lumMod val="50000"/>
            </a:schemeClr>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口腔状態の管理</a:t>
            </a:r>
          </a:p>
        </p:txBody>
      </p:sp>
      <p:sp>
        <p:nvSpPr>
          <p:cNvPr id="33" name="正方形/長方形 8"/>
          <p:cNvSpPr>
            <a:spLocks noChangeArrowheads="1"/>
          </p:cNvSpPr>
          <p:nvPr/>
        </p:nvSpPr>
        <p:spPr bwMode="auto">
          <a:xfrm>
            <a:off x="5586944" y="2923363"/>
            <a:ext cx="1574320" cy="671864"/>
          </a:xfrm>
          <a:prstGeom prst="rect">
            <a:avLst/>
          </a:prstGeom>
          <a:solidFill>
            <a:srgbClr val="0070C0"/>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かかりつけ医</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との連携</a:t>
            </a:r>
          </a:p>
        </p:txBody>
      </p:sp>
      <p:sp>
        <p:nvSpPr>
          <p:cNvPr id="34" name="テキスト ボックス 33">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正方形/長方形 8">
            <a:extLst>
              <a:ext uri="{FF2B5EF4-FFF2-40B4-BE49-F238E27FC236}">
                <a16:creationId xmlns:a16="http://schemas.microsoft.com/office/drawing/2014/main" id="{4491AF46-3170-4DB5-825C-4DDE3EAA510D}"/>
              </a:ext>
            </a:extLst>
          </p:cNvPr>
          <p:cNvSpPr>
            <a:spLocks noChangeArrowheads="1"/>
          </p:cNvSpPr>
          <p:nvPr/>
        </p:nvSpPr>
        <p:spPr bwMode="auto">
          <a:xfrm>
            <a:off x="617833" y="3464805"/>
            <a:ext cx="2100383" cy="11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かかりつけ</a:t>
            </a:r>
            <a:endParaRPr kumimoji="1" lang="en-US" altLang="ja-JP"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薬剤師</a:t>
            </a:r>
            <a:endParaRPr kumimoji="1" lang="en-US" altLang="ja-JP"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・薬局</a:t>
            </a:r>
          </a:p>
        </p:txBody>
      </p:sp>
    </p:spTree>
    <p:extLst>
      <p:ext uri="{BB962C8B-B14F-4D97-AF65-F5344CB8AC3E}">
        <p14:creationId xmlns:p14="http://schemas.microsoft.com/office/powerpoint/2010/main" val="376782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コンテンツ プレースホルダー 4"/>
          <p:cNvSpPr>
            <a:spLocks noGrp="1"/>
          </p:cNvSpPr>
          <p:nvPr>
            <p:ph idx="4294967295"/>
          </p:nvPr>
        </p:nvSpPr>
        <p:spPr>
          <a:xfrm>
            <a:off x="815873" y="3112513"/>
            <a:ext cx="7259236" cy="1976547"/>
          </a:xfrm>
        </p:spPr>
        <p:txBody>
          <a:bodyPr/>
          <a:lstStyle/>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生活状況に関する具体的・客観的な情報を得られる。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a:t>
            </a:r>
            <a:r>
              <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BPSD</a:t>
            </a: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に関連する要因についての情報が得られる。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服薬状況の確認ができる。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治療に関する本人</a:t>
            </a:r>
            <a:r>
              <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家族の満足度がより上がる。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具体的に薬剤の副作用の説明ができる。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554"/>
              </a:spcBef>
              <a:buNone/>
            </a:pPr>
            <a:endParaRPr lang="en-US" altLang="ja-JP" sz="2000" b="1" dirty="0">
              <a:latin typeface="BIZ UDPゴシック" panose="020B0400000000000000" pitchFamily="50" charset="-128"/>
              <a:ea typeface="BIZ UDPゴシック" panose="020B0400000000000000" pitchFamily="50" charset="-128"/>
              <a:cs typeface="Meiryo UI" pitchFamily="50" charset="-128"/>
            </a:endParaRPr>
          </a:p>
        </p:txBody>
      </p:sp>
      <p:sp>
        <p:nvSpPr>
          <p:cNvPr id="4" name="角丸四角形 7">
            <a:extLst>
              <a:ext uri="{FF2B5EF4-FFF2-40B4-BE49-F238E27FC236}">
                <a16:creationId xmlns:a16="http://schemas.microsoft.com/office/drawing/2014/main" id="{6E3F6A69-7AD1-4FAC-8871-3987E210E25F}"/>
              </a:ext>
            </a:extLst>
          </p:cNvPr>
          <p:cNvSpPr>
            <a:spLocks noChangeArrowheads="1"/>
          </p:cNvSpPr>
          <p:nvPr/>
        </p:nvSpPr>
        <p:spPr bwMode="auto">
          <a:xfrm>
            <a:off x="493294" y="2924152"/>
            <a:ext cx="8105489" cy="2159526"/>
          </a:xfrm>
          <a:prstGeom prst="roundRect">
            <a:avLst>
              <a:gd name="adj" fmla="val 9378"/>
            </a:avLst>
          </a:prstGeom>
          <a:noFill/>
          <a:ln w="28575" algn="ctr">
            <a:solidFill>
              <a:srgbClr val="649600"/>
            </a:solidFill>
            <a:round/>
            <a:headEnd/>
            <a:tailEnd/>
          </a:ln>
          <a:extLst>
            <a:ext uri="{909E8E84-426E-40DD-AFC4-6F175D3DCCD1}">
              <a14:hiddenFill xmlns:a14="http://schemas.microsoft.com/office/drawing/2010/main">
                <a:solidFill>
                  <a:srgbClr val="CCC1D9">
                    <a:alpha val="70195"/>
                  </a:srgbClr>
                </a:solidFill>
              </a14:hiddenFill>
            </a:ext>
          </a:extLst>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コンテンツ プレースホルダー 4">
            <a:extLst>
              <a:ext uri="{FF2B5EF4-FFF2-40B4-BE49-F238E27FC236}">
                <a16:creationId xmlns:a16="http://schemas.microsoft.com/office/drawing/2014/main" id="{EB081FDF-ACF0-4109-BCC8-49DC0CDAD61A}"/>
              </a:ext>
            </a:extLst>
          </p:cNvPr>
          <p:cNvSpPr txBox="1">
            <a:spLocks/>
          </p:cNvSpPr>
          <p:nvPr/>
        </p:nvSpPr>
        <p:spPr bwMode="auto">
          <a:xfrm>
            <a:off x="815873" y="1644669"/>
            <a:ext cx="7560082" cy="75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6531" marR="0" lvl="0" indent="-316531" algn="l" defTabSz="844083" rtl="0" eaLnBrk="0" fontAlgn="base" latinLnBrk="0" hangingPunct="0">
              <a:lnSpc>
                <a:spcPct val="100000"/>
              </a:lnSpc>
              <a:spcBef>
                <a:spcPts val="462"/>
              </a:spcBef>
              <a:spcAft>
                <a:spcPct val="0"/>
              </a:spcAft>
              <a:buClrTx/>
              <a:buSzTx/>
              <a:buFontTx/>
              <a:buNone/>
              <a:tabLst/>
              <a:defRPr/>
            </a:pP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 服薬遵守の意義について共有することができる。</a:t>
            </a:r>
            <a:endPar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16531" marR="0" lvl="0" indent="-316531" algn="l" defTabSz="844083" rtl="0" eaLnBrk="0" fontAlgn="base" latinLnBrk="0" hangingPunct="0">
              <a:lnSpc>
                <a:spcPct val="100000"/>
              </a:lnSpc>
              <a:spcBef>
                <a:spcPts val="462"/>
              </a:spcBef>
              <a:spcAft>
                <a:spcPct val="0"/>
              </a:spcAft>
              <a:buClrTx/>
              <a:buSzTx/>
              <a:buFontTx/>
              <a:buNone/>
              <a:tabLst/>
              <a:defRPr/>
            </a:pP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 薬剤の副作用や日常生活に対する影響の説明ができる。</a:t>
            </a:r>
          </a:p>
          <a:p>
            <a:pPr marL="316531" marR="0" lvl="0" indent="-316531" algn="l" defTabSz="844083" rtl="0" eaLnBrk="0" fontAlgn="base" latinLnBrk="0" hangingPunct="0">
              <a:lnSpc>
                <a:spcPct val="100000"/>
              </a:lnSpc>
              <a:spcBef>
                <a:spcPts val="462"/>
              </a:spcBef>
              <a:spcAft>
                <a:spcPct val="0"/>
              </a:spcAft>
              <a:buClrTx/>
              <a:buSzTx/>
              <a:buFontTx/>
              <a:buNone/>
              <a:tabLst/>
              <a:defRPr/>
            </a:pPr>
            <a:endPar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 name="コンテンツ プレースホルダー 4">
            <a:extLst>
              <a:ext uri="{FF2B5EF4-FFF2-40B4-BE49-F238E27FC236}">
                <a16:creationId xmlns:a16="http://schemas.microsoft.com/office/drawing/2014/main" id="{C3483C0C-F690-4F10-81C8-C227B8A3ABAA}"/>
              </a:ext>
            </a:extLst>
          </p:cNvPr>
          <p:cNvSpPr txBox="1">
            <a:spLocks/>
          </p:cNvSpPr>
          <p:nvPr/>
        </p:nvSpPr>
        <p:spPr bwMode="auto">
          <a:xfrm>
            <a:off x="815873" y="5742358"/>
            <a:ext cx="7782909" cy="78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6531" marR="0" lvl="0" indent="-316531" algn="l" defTabSz="844083" rtl="0" eaLnBrk="0" fontAlgn="base" latinLnBrk="0" hangingPunct="0">
              <a:lnSpc>
                <a:spcPct val="100000"/>
              </a:lnSpc>
              <a:spcBef>
                <a:spcPts val="554"/>
              </a:spcBef>
              <a:spcAft>
                <a:spcPct val="0"/>
              </a:spcAft>
              <a:buClrTx/>
              <a:buSzTx/>
              <a:buFontTx/>
              <a:buNone/>
              <a:tabLst/>
              <a:defRPr/>
            </a:pP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 口腔健康管理</a:t>
            </a:r>
            <a:r>
              <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口腔ケア・セルフケアを含む</a:t>
            </a:r>
            <a:r>
              <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の確認ができる。</a:t>
            </a:r>
            <a:endPar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16531" marR="0" lvl="0" indent="-316531" algn="l" defTabSz="844083" rtl="0" eaLnBrk="0" fontAlgn="base" latinLnBrk="0" hangingPunct="0">
              <a:lnSpc>
                <a:spcPct val="100000"/>
              </a:lnSpc>
              <a:spcBef>
                <a:spcPts val="462"/>
              </a:spcBef>
              <a:spcAft>
                <a:spcPct val="0"/>
              </a:spcAft>
              <a:buClrTx/>
              <a:buSzTx/>
              <a:buFontTx/>
              <a:buNone/>
              <a:tabLst/>
              <a:defRPr/>
            </a:pP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 歯科治療に関する本人</a:t>
            </a:r>
            <a:r>
              <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家族の協力や満足度が向上する。</a:t>
            </a:r>
            <a:endPar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角丸四角形 7">
            <a:extLst>
              <a:ext uri="{FF2B5EF4-FFF2-40B4-BE49-F238E27FC236}">
                <a16:creationId xmlns:a16="http://schemas.microsoft.com/office/drawing/2014/main" id="{CD968F96-A4E8-439E-85CC-96FDDCE08C2E}"/>
              </a:ext>
            </a:extLst>
          </p:cNvPr>
          <p:cNvSpPr>
            <a:spLocks noChangeArrowheads="1"/>
          </p:cNvSpPr>
          <p:nvPr/>
        </p:nvSpPr>
        <p:spPr bwMode="auto">
          <a:xfrm>
            <a:off x="493294" y="5531569"/>
            <a:ext cx="8105489" cy="1085344"/>
          </a:xfrm>
          <a:prstGeom prst="roundRect">
            <a:avLst>
              <a:gd name="adj" fmla="val 15214"/>
            </a:avLst>
          </a:prstGeom>
          <a:noFill/>
          <a:ln w="28575" algn="ctr">
            <a:solidFill>
              <a:schemeClr val="accent1">
                <a:lumMod val="50000"/>
              </a:schemeClr>
            </a:solidFill>
            <a:round/>
            <a:headEnd/>
            <a:tailEnd/>
          </a:ln>
          <a:extLst>
            <a:ext uri="{909E8E84-426E-40DD-AFC4-6F175D3DCCD1}">
              <a14:hiddenFill xmlns:a14="http://schemas.microsoft.com/office/drawing/2010/main">
                <a:solidFill>
                  <a:srgbClr val="CCC1D9">
                    <a:alpha val="70195"/>
                  </a:srgbClr>
                </a:solidFill>
              </a14:hiddenFill>
            </a:ext>
          </a:extLst>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角丸四角形 7">
            <a:extLst>
              <a:ext uri="{FF2B5EF4-FFF2-40B4-BE49-F238E27FC236}">
                <a16:creationId xmlns:a16="http://schemas.microsoft.com/office/drawing/2014/main" id="{0792F95E-949E-4084-871A-A7DDBDCD5756}"/>
              </a:ext>
            </a:extLst>
          </p:cNvPr>
          <p:cNvSpPr>
            <a:spLocks noChangeArrowheads="1"/>
          </p:cNvSpPr>
          <p:nvPr/>
        </p:nvSpPr>
        <p:spPr bwMode="auto">
          <a:xfrm>
            <a:off x="493294" y="1375219"/>
            <a:ext cx="8105489" cy="1079912"/>
          </a:xfrm>
          <a:prstGeom prst="roundRect">
            <a:avLst>
              <a:gd name="adj" fmla="val 15194"/>
            </a:avLst>
          </a:prstGeom>
          <a:noFill/>
          <a:ln w="28575" algn="ctr">
            <a:solidFill>
              <a:srgbClr val="996633"/>
            </a:solidFill>
            <a:round/>
            <a:headEnd/>
            <a:tailEnd/>
          </a:ln>
          <a:extLst>
            <a:ext uri="{909E8E84-426E-40DD-AFC4-6F175D3DCCD1}">
              <a14:hiddenFill xmlns:a14="http://schemas.microsoft.com/office/drawing/2010/main">
                <a:solidFill>
                  <a:srgbClr val="CCC1D9">
                    <a:alpha val="70195"/>
                  </a:srgbClr>
                </a:solidFill>
              </a14:hiddenFill>
            </a:ext>
          </a:extLst>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角丸四角形 7">
            <a:extLst>
              <a:ext uri="{FF2B5EF4-FFF2-40B4-BE49-F238E27FC236}">
                <a16:creationId xmlns:a16="http://schemas.microsoft.com/office/drawing/2014/main" id="{EE3EE16D-08F5-4A2E-A407-D379D424F0FA}"/>
              </a:ext>
            </a:extLst>
          </p:cNvPr>
          <p:cNvSpPr>
            <a:spLocks noChangeArrowheads="1"/>
          </p:cNvSpPr>
          <p:nvPr/>
        </p:nvSpPr>
        <p:spPr bwMode="auto">
          <a:xfrm>
            <a:off x="743874" y="2648810"/>
            <a:ext cx="2650447" cy="427552"/>
          </a:xfrm>
          <a:prstGeom prst="roundRect">
            <a:avLst>
              <a:gd name="adj" fmla="val 50000"/>
            </a:avLst>
          </a:prstGeom>
          <a:solidFill>
            <a:srgbClr val="649600"/>
          </a:solidFill>
          <a:ln w="28575" algn="ctr">
            <a:noFill/>
            <a:round/>
            <a:headEnd/>
            <a:tailEnd/>
          </a:ln>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角丸四角形 7">
            <a:extLst>
              <a:ext uri="{FF2B5EF4-FFF2-40B4-BE49-F238E27FC236}">
                <a16:creationId xmlns:a16="http://schemas.microsoft.com/office/drawing/2014/main" id="{722534A9-64AF-423A-A26E-5BA26BE4BC57}"/>
              </a:ext>
            </a:extLst>
          </p:cNvPr>
          <p:cNvSpPr>
            <a:spLocks noChangeArrowheads="1"/>
          </p:cNvSpPr>
          <p:nvPr/>
        </p:nvSpPr>
        <p:spPr bwMode="auto">
          <a:xfrm>
            <a:off x="743874" y="5276854"/>
            <a:ext cx="3054174" cy="461665"/>
          </a:xfrm>
          <a:prstGeom prst="roundRect">
            <a:avLst>
              <a:gd name="adj" fmla="val 50000"/>
            </a:avLst>
          </a:prstGeom>
          <a:solidFill>
            <a:schemeClr val="accent1">
              <a:lumMod val="50000"/>
            </a:schemeClr>
          </a:solidFill>
          <a:ln w="28575" algn="ctr">
            <a:noFill/>
            <a:round/>
            <a:headEnd/>
            <a:tailEnd/>
          </a:ln>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角丸四角形 7">
            <a:extLst>
              <a:ext uri="{FF2B5EF4-FFF2-40B4-BE49-F238E27FC236}">
                <a16:creationId xmlns:a16="http://schemas.microsoft.com/office/drawing/2014/main" id="{0079467C-53FE-4ECA-A420-DE70B7E2ECB8}"/>
              </a:ext>
            </a:extLst>
          </p:cNvPr>
          <p:cNvSpPr>
            <a:spLocks noChangeArrowheads="1"/>
          </p:cNvSpPr>
          <p:nvPr/>
        </p:nvSpPr>
        <p:spPr bwMode="auto">
          <a:xfrm>
            <a:off x="743874" y="1122520"/>
            <a:ext cx="4031012" cy="457235"/>
          </a:xfrm>
          <a:prstGeom prst="roundRect">
            <a:avLst>
              <a:gd name="adj" fmla="val 50000"/>
            </a:avLst>
          </a:prstGeom>
          <a:solidFill>
            <a:srgbClr val="996633"/>
          </a:solidFill>
          <a:ln w="28575" algn="ctr">
            <a:noFill/>
            <a:round/>
            <a:headEnd/>
            <a:tailEnd/>
          </a:ln>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AD1F31C5-6635-4C15-825A-A22CEBB1307D}"/>
              </a:ext>
            </a:extLst>
          </p:cNvPr>
          <p:cNvSpPr txBox="1"/>
          <p:nvPr/>
        </p:nvSpPr>
        <p:spPr>
          <a:xfrm>
            <a:off x="986120" y="1089514"/>
            <a:ext cx="3788765" cy="461665"/>
          </a:xfrm>
          <a:prstGeom prst="rect">
            <a:avLst/>
          </a:prstGeom>
          <a:noFill/>
          <a:ln w="25400">
            <a:noFill/>
          </a:ln>
        </p:spPr>
        <p:txBody>
          <a:bodyPr wrap="square">
            <a:spAutoFit/>
          </a:bodyPr>
          <a:lstStyle/>
          <a:p>
            <a:pPr marL="0" marR="0" lvl="0" indent="0" algn="l" defTabSz="844083" rtl="0" eaLnBrk="1" fontAlgn="auto" latinLnBrk="0" hangingPunct="1">
              <a:lnSpc>
                <a:spcPct val="100000"/>
              </a:lnSpc>
              <a:spcBef>
                <a:spcPts val="2215"/>
              </a:spcBef>
              <a:spcAft>
                <a:spcPts val="0"/>
              </a:spcAft>
              <a:buClrTx/>
              <a:buSzTx/>
              <a:buFontTx/>
              <a:buNone/>
              <a:tabLst/>
              <a:defRPr/>
            </a:pPr>
            <a:r>
              <a:rPr kumimoji="0"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かかりつけ薬剤師・</a:t>
            </a:r>
            <a:r>
              <a:rPr kumimoji="0" lang="ja-JP" altLang="en-US" sz="2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薬局</a:t>
            </a:r>
            <a:endParaRPr kumimoji="0"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テキスト ボックス 7">
            <a:extLst>
              <a:ext uri="{FF2B5EF4-FFF2-40B4-BE49-F238E27FC236}">
                <a16:creationId xmlns:a16="http://schemas.microsoft.com/office/drawing/2014/main" id="{A280004E-41A9-428A-8732-68029FC8CA01}"/>
              </a:ext>
            </a:extLst>
          </p:cNvPr>
          <p:cNvSpPr txBox="1"/>
          <p:nvPr/>
        </p:nvSpPr>
        <p:spPr>
          <a:xfrm>
            <a:off x="1092277" y="2622612"/>
            <a:ext cx="2398161" cy="461665"/>
          </a:xfrm>
          <a:prstGeom prst="rect">
            <a:avLst/>
          </a:prstGeom>
          <a:noFill/>
          <a:ln w="25400">
            <a:noFill/>
          </a:ln>
        </p:spPr>
        <p:txBody>
          <a:bodyPr wrap="square">
            <a:spAutoFit/>
          </a:bodyPr>
          <a:lstStyle/>
          <a:p>
            <a:pPr marL="0" marR="0" lvl="0" indent="0" algn="l" defTabSz="422041" rtl="0" eaLnBrk="1" fontAlgn="auto" latinLnBrk="0" hangingPunct="1">
              <a:lnSpc>
                <a:spcPct val="100000"/>
              </a:lnSpc>
              <a:spcBef>
                <a:spcPts val="554"/>
              </a:spcBef>
              <a:spcAft>
                <a:spcPts val="0"/>
              </a:spcAft>
              <a:buClrTx/>
              <a:buSzTx/>
              <a:buFontTx/>
              <a:buNone/>
              <a:tabLst/>
              <a:defRPr/>
            </a:pPr>
            <a:r>
              <a:rPr kumimoji="0"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a:t>
            </a:r>
            <a:endParaRPr kumimoji="0"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1250925B-73F3-4994-8279-35983956CD62}"/>
              </a:ext>
            </a:extLst>
          </p:cNvPr>
          <p:cNvSpPr txBox="1"/>
          <p:nvPr/>
        </p:nvSpPr>
        <p:spPr>
          <a:xfrm>
            <a:off x="1039394" y="5251473"/>
            <a:ext cx="3054174" cy="461665"/>
          </a:xfrm>
          <a:prstGeom prst="rect">
            <a:avLst/>
          </a:prstGeom>
          <a:noFill/>
          <a:ln w="25400">
            <a:noFill/>
          </a:ln>
        </p:spPr>
        <p:txBody>
          <a:bodyPr wrap="square">
            <a:spAutoFit/>
          </a:bodyPr>
          <a:lstStyle/>
          <a:p>
            <a:pPr marL="0" marR="0" lvl="0" indent="0" algn="l" defTabSz="422041" rtl="0" eaLnBrk="1" fontAlgn="auto" latinLnBrk="0" hangingPunct="1">
              <a:lnSpc>
                <a:spcPct val="100000"/>
              </a:lnSpc>
              <a:spcBef>
                <a:spcPts val="2215"/>
              </a:spcBef>
              <a:spcAft>
                <a:spcPts val="0"/>
              </a:spcAft>
              <a:buClrTx/>
              <a:buSzTx/>
              <a:buFontTx/>
              <a:buNone/>
              <a:tabLst/>
              <a:defRPr/>
            </a:pPr>
            <a:r>
              <a:rPr kumimoji="0"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かかりつけ歯科医</a:t>
            </a:r>
            <a:endParaRPr kumimoji="0"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0" name="正方形/長方形 19">
            <a:extLst>
              <a:ext uri="{FF2B5EF4-FFF2-40B4-BE49-F238E27FC236}">
                <a16:creationId xmlns:a16="http://schemas.microsoft.com/office/drawing/2014/main" id="{C8C6E3FF-3C50-42DC-8AFF-A4CD2D0BD645}"/>
              </a:ext>
            </a:extLst>
          </p:cNvPr>
          <p:cNvSpPr/>
          <p:nvPr/>
        </p:nvSpPr>
        <p:spPr>
          <a:xfrm>
            <a:off x="0" y="262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Rectangle 4">
            <a:extLst>
              <a:ext uri="{FF2B5EF4-FFF2-40B4-BE49-F238E27FC236}">
                <a16:creationId xmlns:a16="http://schemas.microsoft.com/office/drawing/2014/main" id="{1B594561-F78E-4C41-AECF-BC31AA88F949}"/>
              </a:ext>
            </a:extLst>
          </p:cNvPr>
          <p:cNvSpPr>
            <a:spLocks noChangeArrowheads="1"/>
          </p:cNvSpPr>
          <p:nvPr/>
        </p:nvSpPr>
        <p:spPr bwMode="auto">
          <a:xfrm>
            <a:off x="132907" y="-57336"/>
            <a:ext cx="8878186" cy="78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医師・歯科医師・薬剤師の連携の意義</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7D8B5EAB-D574-4DF2-A8FE-C7DCFE28274A}"/>
              </a:ext>
            </a:extLst>
          </p:cNvPr>
          <p:cNvSpPr txBox="1"/>
          <p:nvPr/>
        </p:nvSpPr>
        <p:spPr>
          <a:xfrm>
            <a:off x="0" y="722085"/>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5270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45"/>
          <p:cNvSpPr>
            <a:spLocks noChangeShapeType="1"/>
          </p:cNvSpPr>
          <p:nvPr/>
        </p:nvSpPr>
        <p:spPr bwMode="auto">
          <a:xfrm>
            <a:off x="1625149" y="2360504"/>
            <a:ext cx="0" cy="57321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4" name="Line 45"/>
          <p:cNvSpPr>
            <a:spLocks noChangeShapeType="1"/>
          </p:cNvSpPr>
          <p:nvPr/>
        </p:nvSpPr>
        <p:spPr bwMode="auto">
          <a:xfrm flipH="1">
            <a:off x="1612633" y="4629459"/>
            <a:ext cx="641" cy="1532583"/>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5" name="Line 45"/>
          <p:cNvSpPr>
            <a:spLocks noChangeShapeType="1"/>
          </p:cNvSpPr>
          <p:nvPr/>
        </p:nvSpPr>
        <p:spPr bwMode="auto">
          <a:xfrm flipV="1">
            <a:off x="1289937" y="2366796"/>
            <a:ext cx="754709"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34" name="Line 45"/>
          <p:cNvSpPr>
            <a:spLocks noChangeShapeType="1"/>
          </p:cNvSpPr>
          <p:nvPr/>
        </p:nvSpPr>
        <p:spPr bwMode="auto">
          <a:xfrm flipV="1">
            <a:off x="1099564" y="3740091"/>
            <a:ext cx="359757"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29" name="Line 40"/>
          <p:cNvSpPr>
            <a:spLocks noChangeShapeType="1"/>
          </p:cNvSpPr>
          <p:nvPr/>
        </p:nvSpPr>
        <p:spPr bwMode="auto">
          <a:xfrm>
            <a:off x="503134" y="3739205"/>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4" name="AutoShape 33"/>
          <p:cNvSpPr>
            <a:spLocks noChangeArrowheads="1"/>
          </p:cNvSpPr>
          <p:nvPr/>
        </p:nvSpPr>
        <p:spPr bwMode="auto">
          <a:xfrm>
            <a:off x="1459321" y="2905976"/>
            <a:ext cx="331657" cy="1723484"/>
          </a:xfrm>
          <a:prstGeom prst="roundRect">
            <a:avLst>
              <a:gd name="adj" fmla="val 20764"/>
            </a:avLst>
          </a:prstGeom>
          <a:solidFill>
            <a:schemeClr val="bg1"/>
          </a:solidFill>
          <a:ln w="28575">
            <a:solidFill>
              <a:srgbClr val="5F5F5F"/>
            </a:solidFill>
            <a:round/>
            <a:headEnd/>
            <a:tailEnd/>
          </a:ln>
          <a:effec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2" name="AutoShape 33"/>
          <p:cNvSpPr>
            <a:spLocks noChangeArrowheads="1"/>
          </p:cNvSpPr>
          <p:nvPr/>
        </p:nvSpPr>
        <p:spPr bwMode="auto">
          <a:xfrm>
            <a:off x="786556" y="2657223"/>
            <a:ext cx="372384" cy="2270507"/>
          </a:xfrm>
          <a:prstGeom prst="roundRect">
            <a:avLst>
              <a:gd name="adj" fmla="val 26121"/>
            </a:avLst>
          </a:prstGeom>
          <a:solidFill>
            <a:schemeClr val="bg1"/>
          </a:solidFill>
          <a:ln w="28575">
            <a:solidFill>
              <a:srgbClr val="5F5F5F"/>
            </a:solidFill>
            <a:round/>
            <a:headEnd/>
            <a:tailEnd/>
          </a:ln>
          <a:effectLst/>
        </p:spPr>
        <p:txBody>
          <a:bodyPr wrap="none" anchor="ctr"/>
          <a:lstStyle/>
          <a:p>
            <a:pPr>
              <a:defRPr/>
            </a:pPr>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25623" name="AutoShape 31"/>
          <p:cNvSpPr>
            <a:spLocks noChangeArrowheads="1"/>
          </p:cNvSpPr>
          <p:nvPr/>
        </p:nvSpPr>
        <p:spPr bwMode="auto">
          <a:xfrm>
            <a:off x="242231" y="3177169"/>
            <a:ext cx="327785" cy="1057275"/>
          </a:xfrm>
          <a:prstGeom prst="roundRect">
            <a:avLst>
              <a:gd name="adj" fmla="val 26200"/>
            </a:avLst>
          </a:prstGeom>
          <a:solidFill>
            <a:schemeClr val="bg1"/>
          </a:solidFill>
          <a:ln w="28575">
            <a:solidFill>
              <a:srgbClr val="5F5F5F"/>
            </a:solidFill>
            <a:round/>
            <a:headEnd/>
            <a:tailEnd/>
          </a:ln>
          <a:effec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02" name="AutoShape 24"/>
          <p:cNvSpPr>
            <a:spLocks noChangeArrowheads="1"/>
          </p:cNvSpPr>
          <p:nvPr/>
        </p:nvSpPr>
        <p:spPr bwMode="auto">
          <a:xfrm>
            <a:off x="5478121" y="4892106"/>
            <a:ext cx="3081536" cy="1670604"/>
          </a:xfrm>
          <a:prstGeom prst="roundRect">
            <a:avLst>
              <a:gd name="adj" fmla="val 10738"/>
            </a:avLst>
          </a:prstGeom>
          <a:solidFill>
            <a:srgbClr val="F8D8AE"/>
          </a:solidFill>
          <a:ln>
            <a:noFill/>
          </a:ln>
          <a:effec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03" name="AutoShape 23"/>
          <p:cNvSpPr>
            <a:spLocks noChangeArrowheads="1"/>
          </p:cNvSpPr>
          <p:nvPr/>
        </p:nvSpPr>
        <p:spPr bwMode="auto">
          <a:xfrm>
            <a:off x="5478121" y="3398574"/>
            <a:ext cx="3081536" cy="1393422"/>
          </a:xfrm>
          <a:prstGeom prst="roundRect">
            <a:avLst>
              <a:gd name="adj" fmla="val 13381"/>
            </a:avLst>
          </a:prstGeom>
          <a:solidFill>
            <a:srgbClr val="B7DB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04" name="AutoShape 22"/>
          <p:cNvSpPr>
            <a:spLocks noChangeArrowheads="1"/>
          </p:cNvSpPr>
          <p:nvPr/>
        </p:nvSpPr>
        <p:spPr bwMode="auto">
          <a:xfrm>
            <a:off x="5498273" y="1066045"/>
            <a:ext cx="3061384" cy="2212414"/>
          </a:xfrm>
          <a:prstGeom prst="roundRect">
            <a:avLst>
              <a:gd name="adj" fmla="val 7866"/>
            </a:avLst>
          </a:prstGeom>
          <a:solidFill>
            <a:srgbClr val="D2E7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08" name="Text Box 6"/>
          <p:cNvSpPr txBox="1">
            <a:spLocks noChangeArrowheads="1"/>
          </p:cNvSpPr>
          <p:nvPr/>
        </p:nvSpPr>
        <p:spPr bwMode="auto">
          <a:xfrm>
            <a:off x="190679" y="3373458"/>
            <a:ext cx="430887" cy="88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利用者</a:t>
            </a:r>
          </a:p>
        </p:txBody>
      </p:sp>
      <p:sp>
        <p:nvSpPr>
          <p:cNvPr id="25613" name="Text Box 12"/>
          <p:cNvSpPr txBox="1">
            <a:spLocks noChangeArrowheads="1"/>
          </p:cNvSpPr>
          <p:nvPr/>
        </p:nvSpPr>
        <p:spPr bwMode="auto">
          <a:xfrm>
            <a:off x="4261775" y="1860525"/>
            <a:ext cx="8408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defRPr/>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要介護</a:t>
            </a:r>
          </a:p>
          <a:p>
            <a:pPr algn="ctr">
              <a:spcBef>
                <a:spcPts val="0"/>
              </a:spcBef>
              <a:defRPr/>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１～５</a:t>
            </a:r>
            <a:endParaRPr lang="en-US" altLang="ja-JP" sz="1400" b="1" dirty="0">
              <a:solidFill>
                <a:srgbClr val="6699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4" name="Text Box 15"/>
          <p:cNvSpPr txBox="1">
            <a:spLocks noChangeArrowheads="1"/>
          </p:cNvSpPr>
          <p:nvPr/>
        </p:nvSpPr>
        <p:spPr bwMode="auto">
          <a:xfrm>
            <a:off x="3231380" y="4385833"/>
            <a:ext cx="175819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r">
              <a:spcBef>
                <a:spcPts val="0"/>
              </a:spcBef>
              <a:spcAft>
                <a:spcPts val="300"/>
              </a:spcAft>
              <a:defRPr/>
            </a:pPr>
            <a:r>
              <a:rPr lang="ja-JP" altLang="en-US" sz="1400" b="1" dirty="0">
                <a:solidFill>
                  <a:srgbClr val="E5851B"/>
                </a:solidFill>
                <a:latin typeface="BIZ UDPゴシック" panose="020B0400000000000000" pitchFamily="50" charset="-128"/>
                <a:ea typeface="BIZ UDPゴシック" panose="020B0400000000000000" pitchFamily="50" charset="-128"/>
                <a:cs typeface="Meiryo UI" pitchFamily="50" charset="-128"/>
              </a:rPr>
              <a:t>非該当</a:t>
            </a:r>
            <a:endParaRPr lang="en-US" altLang="ja-JP" sz="14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a:p>
            <a:pPr algn="r">
              <a:spcBef>
                <a:spcPts val="0"/>
              </a:spcBef>
              <a:defRPr/>
            </a:pP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サービス事業対象者</a:t>
            </a: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endPar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5" name="Text Box 16"/>
          <p:cNvSpPr txBox="1">
            <a:spLocks noChangeArrowheads="1"/>
          </p:cNvSpPr>
          <p:nvPr/>
        </p:nvSpPr>
        <p:spPr bwMode="auto">
          <a:xfrm>
            <a:off x="4156045" y="3457949"/>
            <a:ext cx="981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defRPr/>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要支援</a:t>
            </a:r>
          </a:p>
          <a:p>
            <a:pPr algn="ctr">
              <a:spcBef>
                <a:spcPts val="0"/>
              </a:spcBef>
              <a:defRPr/>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１</a:t>
            </a:r>
            <a:r>
              <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２</a:t>
            </a:r>
            <a:endPar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7" name="Text Box 19"/>
          <p:cNvSpPr txBox="1">
            <a:spLocks noChangeArrowheads="1"/>
          </p:cNvSpPr>
          <p:nvPr/>
        </p:nvSpPr>
        <p:spPr bwMode="auto">
          <a:xfrm>
            <a:off x="5598717" y="1160667"/>
            <a:ext cx="2766381" cy="206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施設サービス</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特養</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老健</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介護医療院 等</a:t>
            </a:r>
            <a:endParaRPr lang="ja-JP" altLang="en-US" sz="9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spcBef>
                <a:spcPts val="16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居宅サービス</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訪問介護</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訪問看護</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通所介護</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短期入所 等</a:t>
            </a:r>
            <a:r>
              <a:rPr lang="ja-JP" altLang="en-US" sz="9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a:t>
            </a:r>
          </a:p>
          <a:p>
            <a:pPr>
              <a:spcBef>
                <a:spcPts val="12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地域密着型サービス</a:t>
            </a:r>
          </a:p>
          <a:p>
            <a:pPr>
              <a:spcBef>
                <a:spcPct val="5000"/>
              </a:spcBef>
              <a:defRPr/>
            </a:pPr>
            <a:r>
              <a:rPr lang="ja-JP" altLang="en-US" sz="1200" b="1" dirty="0">
                <a:solidFill>
                  <a:srgbClr val="808080"/>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小規模多機能型居宅介護</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認知症対応型共同生活介護  等</a:t>
            </a:r>
          </a:p>
        </p:txBody>
      </p:sp>
      <p:sp>
        <p:nvSpPr>
          <p:cNvPr id="25618" name="Text Box 20"/>
          <p:cNvSpPr txBox="1">
            <a:spLocks noChangeArrowheads="1"/>
          </p:cNvSpPr>
          <p:nvPr/>
        </p:nvSpPr>
        <p:spPr bwMode="auto">
          <a:xfrm>
            <a:off x="5498273" y="3440087"/>
            <a:ext cx="3061383" cy="13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介護予防サービス</a:t>
            </a:r>
          </a:p>
          <a:p>
            <a:pPr>
              <a:spcBef>
                <a:spcPct val="5000"/>
              </a:spcBef>
              <a:defRPr/>
            </a:pPr>
            <a:r>
              <a:rPr lang="ja-JP" altLang="en-US" sz="1400" b="1" dirty="0">
                <a:solidFill>
                  <a:srgbClr val="808080"/>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介護予防訪問看護  等</a:t>
            </a:r>
          </a:p>
          <a:p>
            <a:pPr>
              <a:spcBef>
                <a:spcPct val="5000"/>
              </a:spcBef>
              <a:defRPr/>
            </a:pPr>
            <a:endParaRPr lang="ja-JP" altLang="en-US" sz="9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地域密着型介護予防サービス</a:t>
            </a:r>
          </a:p>
          <a:p>
            <a:pPr>
              <a:spcBef>
                <a:spcPts val="2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介護予防小規模多機能型居宅介護</a:t>
            </a:r>
            <a:endPar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介護予防認知症対応型通所介護   等</a:t>
            </a:r>
          </a:p>
        </p:txBody>
      </p:sp>
      <p:sp>
        <p:nvSpPr>
          <p:cNvPr id="25620" name="Text Box 27"/>
          <p:cNvSpPr txBox="1">
            <a:spLocks noChangeArrowheads="1"/>
          </p:cNvSpPr>
          <p:nvPr/>
        </p:nvSpPr>
        <p:spPr bwMode="auto">
          <a:xfrm>
            <a:off x="8555153" y="1684919"/>
            <a:ext cx="46166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8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介護給付</a:t>
            </a:r>
          </a:p>
        </p:txBody>
      </p:sp>
      <p:sp>
        <p:nvSpPr>
          <p:cNvPr id="25621" name="Text Box 28"/>
          <p:cNvSpPr txBox="1">
            <a:spLocks noChangeArrowheads="1"/>
          </p:cNvSpPr>
          <p:nvPr/>
        </p:nvSpPr>
        <p:spPr bwMode="auto">
          <a:xfrm>
            <a:off x="8555164" y="3573805"/>
            <a:ext cx="46166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800" b="1" dirty="0">
                <a:solidFill>
                  <a:srgbClr val="3399FF"/>
                </a:solidFill>
                <a:latin typeface="BIZ UDPゴシック" panose="020B0400000000000000" pitchFamily="50" charset="-128"/>
                <a:ea typeface="BIZ UDPゴシック" panose="020B0400000000000000" pitchFamily="50" charset="-128"/>
                <a:cs typeface="Meiryo UI" pitchFamily="50" charset="-128"/>
              </a:rPr>
              <a:t>予防給付</a:t>
            </a:r>
          </a:p>
        </p:txBody>
      </p:sp>
      <p:sp>
        <p:nvSpPr>
          <p:cNvPr id="25622" name="Text Box 29"/>
          <p:cNvSpPr txBox="1">
            <a:spLocks noChangeArrowheads="1"/>
          </p:cNvSpPr>
          <p:nvPr/>
        </p:nvSpPr>
        <p:spPr bwMode="auto">
          <a:xfrm>
            <a:off x="8583573" y="5027816"/>
            <a:ext cx="447815" cy="132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lnSpc>
                <a:spcPct val="95000"/>
              </a:lnSpc>
              <a:defRPr/>
            </a:pPr>
            <a:r>
              <a:rPr lang="ja-JP" altLang="en-US" sz="1800" b="1" dirty="0">
                <a:solidFill>
                  <a:srgbClr val="E5851B"/>
                </a:solidFill>
                <a:latin typeface="BIZ UDPゴシック" panose="020B0400000000000000" pitchFamily="50" charset="-128"/>
                <a:ea typeface="BIZ UDPゴシック" panose="020B0400000000000000" pitchFamily="50" charset="-128"/>
                <a:cs typeface="Meiryo UI" pitchFamily="50" charset="-128"/>
              </a:rPr>
              <a:t>総合事業</a:t>
            </a:r>
          </a:p>
        </p:txBody>
      </p:sp>
      <p:sp>
        <p:nvSpPr>
          <p:cNvPr id="25630" name="Line 41"/>
          <p:cNvSpPr>
            <a:spLocks noChangeShapeType="1"/>
          </p:cNvSpPr>
          <p:nvPr/>
        </p:nvSpPr>
        <p:spPr bwMode="auto">
          <a:xfrm>
            <a:off x="5007498" y="2140267"/>
            <a:ext cx="455150" cy="0"/>
          </a:xfrm>
          <a:prstGeom prst="line">
            <a:avLst/>
          </a:prstGeom>
          <a:noFill/>
          <a:ln w="31750">
            <a:solidFill>
              <a:srgbClr val="669900"/>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1" name="Text Box 7"/>
          <p:cNvSpPr txBox="1">
            <a:spLocks noChangeArrowheads="1"/>
          </p:cNvSpPr>
          <p:nvPr/>
        </p:nvSpPr>
        <p:spPr bwMode="auto">
          <a:xfrm>
            <a:off x="769834" y="2671935"/>
            <a:ext cx="430887" cy="225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ct val="5000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市町村の窓口に相談</a:t>
            </a:r>
          </a:p>
        </p:txBody>
      </p:sp>
      <p:sp>
        <p:nvSpPr>
          <p:cNvPr id="43" name="Text Box 7"/>
          <p:cNvSpPr txBox="1">
            <a:spLocks noChangeArrowheads="1"/>
          </p:cNvSpPr>
          <p:nvPr/>
        </p:nvSpPr>
        <p:spPr bwMode="auto">
          <a:xfrm>
            <a:off x="1420938" y="3024435"/>
            <a:ext cx="430887"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チェックリスト</a:t>
            </a:r>
          </a:p>
        </p:txBody>
      </p:sp>
      <p:sp>
        <p:nvSpPr>
          <p:cNvPr id="45" name="Text Box 7"/>
          <p:cNvSpPr txBox="1">
            <a:spLocks noChangeArrowheads="1"/>
          </p:cNvSpPr>
          <p:nvPr/>
        </p:nvSpPr>
        <p:spPr bwMode="auto">
          <a:xfrm>
            <a:off x="2088482" y="5117735"/>
            <a:ext cx="1213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defRPr/>
            </a:pPr>
            <a:r>
              <a:rPr lang="ja-JP" altLang="en-US" sz="14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サービス</a:t>
            </a:r>
            <a:endParaRPr lang="en-US" altLang="ja-JP" sz="14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lgn="ctr">
              <a:spcBef>
                <a:spcPts val="0"/>
              </a:spcBef>
              <a:defRPr/>
            </a:pPr>
            <a:r>
              <a:rPr lang="ja-JP" altLang="en-US" sz="14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事業対象者</a:t>
            </a:r>
          </a:p>
        </p:txBody>
      </p:sp>
      <p:grpSp>
        <p:nvGrpSpPr>
          <p:cNvPr id="3" name="グループ化 2"/>
          <p:cNvGrpSpPr/>
          <p:nvPr/>
        </p:nvGrpSpPr>
        <p:grpSpPr>
          <a:xfrm>
            <a:off x="2055464" y="1032395"/>
            <a:ext cx="1971104" cy="3353435"/>
            <a:chOff x="2055464" y="998026"/>
            <a:chExt cx="1971104" cy="3353435"/>
          </a:xfrm>
        </p:grpSpPr>
        <p:sp>
          <p:nvSpPr>
            <p:cNvPr id="25609" name="Text Box 7"/>
            <p:cNvSpPr txBox="1">
              <a:spLocks noChangeArrowheads="1"/>
            </p:cNvSpPr>
            <p:nvPr/>
          </p:nvSpPr>
          <p:spPr bwMode="auto">
            <a:xfrm>
              <a:off x="2055464" y="1610625"/>
              <a:ext cx="430887" cy="163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要介護認定申請</a:t>
              </a:r>
            </a:p>
          </p:txBody>
        </p:sp>
        <p:sp>
          <p:nvSpPr>
            <p:cNvPr id="25610" name="Text Box 9"/>
            <p:cNvSpPr txBox="1">
              <a:spLocks noChangeArrowheads="1"/>
            </p:cNvSpPr>
            <p:nvPr/>
          </p:nvSpPr>
          <p:spPr bwMode="auto">
            <a:xfrm>
              <a:off x="2796494" y="2911225"/>
              <a:ext cx="446276" cy="144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7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主治医意見書</a:t>
              </a:r>
            </a:p>
          </p:txBody>
        </p:sp>
        <p:sp>
          <p:nvSpPr>
            <p:cNvPr id="25611" name="Text Box 10"/>
            <p:cNvSpPr txBox="1">
              <a:spLocks noChangeArrowheads="1"/>
            </p:cNvSpPr>
            <p:nvPr/>
          </p:nvSpPr>
          <p:spPr bwMode="auto">
            <a:xfrm>
              <a:off x="2948917" y="1047762"/>
              <a:ext cx="400110" cy="180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コンピュータ判定</a:t>
              </a: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endPar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2" name="Text Box 11"/>
            <p:cNvSpPr txBox="1">
              <a:spLocks noChangeArrowheads="1"/>
            </p:cNvSpPr>
            <p:nvPr/>
          </p:nvSpPr>
          <p:spPr bwMode="auto">
            <a:xfrm>
              <a:off x="3595681" y="1507794"/>
              <a:ext cx="430887" cy="271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介護認定審査会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二次判定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endPar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38" name="Text Box 8"/>
            <p:cNvSpPr txBox="1">
              <a:spLocks noChangeArrowheads="1"/>
            </p:cNvSpPr>
            <p:nvPr/>
          </p:nvSpPr>
          <p:spPr bwMode="auto">
            <a:xfrm>
              <a:off x="2698300" y="1400919"/>
              <a:ext cx="430887" cy="95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FF6363"/>
                  </a:solidFill>
                  <a:latin typeface="BIZ UDPゴシック" panose="020B0400000000000000" pitchFamily="50" charset="-128"/>
                  <a:ea typeface="BIZ UDPゴシック" panose="020B0400000000000000" pitchFamily="50" charset="-128"/>
                  <a:cs typeface="Meiryo UI" pitchFamily="50" charset="-128"/>
                </a:rPr>
                <a:t>認定調査</a:t>
              </a:r>
            </a:p>
          </p:txBody>
        </p:sp>
        <p:sp>
          <p:nvSpPr>
            <p:cNvPr id="25624" name="AutoShape 32"/>
            <p:cNvSpPr>
              <a:spLocks noChangeArrowheads="1"/>
            </p:cNvSpPr>
            <p:nvPr/>
          </p:nvSpPr>
          <p:spPr bwMode="auto">
            <a:xfrm>
              <a:off x="2723178" y="998026"/>
              <a:ext cx="578348" cy="1762802"/>
            </a:xfrm>
            <a:prstGeom prst="roundRect">
              <a:avLst>
                <a:gd name="adj" fmla="val 16557"/>
              </a:avLst>
            </a:prstGeom>
            <a:noFill/>
            <a:ln w="28575">
              <a:solidFill>
                <a:srgbClr val="FF636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25" name="AutoShape 33"/>
            <p:cNvSpPr>
              <a:spLocks noChangeArrowheads="1"/>
            </p:cNvSpPr>
            <p:nvPr/>
          </p:nvSpPr>
          <p:spPr bwMode="auto">
            <a:xfrm>
              <a:off x="2070924" y="1329668"/>
              <a:ext cx="363515" cy="2255669"/>
            </a:xfrm>
            <a:prstGeom prst="roundRect">
              <a:avLst>
                <a:gd name="adj" fmla="val 19066"/>
              </a:avLst>
            </a:prstGeom>
            <a:noFill/>
            <a:ln w="28575">
              <a:solidFill>
                <a:srgbClr val="5F5F5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26" name="AutoShape 34"/>
            <p:cNvSpPr>
              <a:spLocks noChangeArrowheads="1"/>
            </p:cNvSpPr>
            <p:nvPr/>
          </p:nvSpPr>
          <p:spPr bwMode="auto">
            <a:xfrm>
              <a:off x="3591729" y="1250447"/>
              <a:ext cx="412537" cy="2989043"/>
            </a:xfrm>
            <a:prstGeom prst="roundRect">
              <a:avLst>
                <a:gd name="adj" fmla="val 23706"/>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28" name="AutoShape 36"/>
            <p:cNvSpPr>
              <a:spLocks noChangeArrowheads="1"/>
            </p:cNvSpPr>
            <p:nvPr/>
          </p:nvSpPr>
          <p:spPr bwMode="auto">
            <a:xfrm>
              <a:off x="2709230" y="2867703"/>
              <a:ext cx="592296" cy="1462998"/>
            </a:xfrm>
            <a:prstGeom prst="roundRect">
              <a:avLst>
                <a:gd name="adj" fmla="val 17329"/>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31" name="Line 42"/>
            <p:cNvSpPr>
              <a:spLocks noChangeShapeType="1"/>
            </p:cNvSpPr>
            <p:nvPr/>
          </p:nvSpPr>
          <p:spPr bwMode="auto">
            <a:xfrm>
              <a:off x="3301526"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32" name="Line 43"/>
            <p:cNvSpPr>
              <a:spLocks noChangeShapeType="1"/>
            </p:cNvSpPr>
            <p:nvPr/>
          </p:nvSpPr>
          <p:spPr bwMode="auto">
            <a:xfrm>
              <a:off x="2434439" y="1999023"/>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6" name="Line 43"/>
            <p:cNvSpPr>
              <a:spLocks noChangeShapeType="1"/>
            </p:cNvSpPr>
            <p:nvPr/>
          </p:nvSpPr>
          <p:spPr bwMode="auto">
            <a:xfrm>
              <a:off x="2434439"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7" name="Line 42"/>
            <p:cNvSpPr>
              <a:spLocks noChangeShapeType="1"/>
            </p:cNvSpPr>
            <p:nvPr/>
          </p:nvSpPr>
          <p:spPr bwMode="auto">
            <a:xfrm>
              <a:off x="3301526" y="1977946"/>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grpSp>
      <p:sp>
        <p:nvSpPr>
          <p:cNvPr id="48" name="Line 41"/>
          <p:cNvSpPr>
            <a:spLocks noChangeShapeType="1"/>
          </p:cNvSpPr>
          <p:nvPr/>
        </p:nvSpPr>
        <p:spPr bwMode="auto">
          <a:xfrm>
            <a:off x="5661599" y="1715316"/>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0" name="Text Box 20"/>
          <p:cNvSpPr txBox="1">
            <a:spLocks noChangeArrowheads="1"/>
          </p:cNvSpPr>
          <p:nvPr/>
        </p:nvSpPr>
        <p:spPr bwMode="auto">
          <a:xfrm>
            <a:off x="5547720" y="4956006"/>
            <a:ext cx="3061383" cy="155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介護予防・生活支援サービス事業</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訪問型サービス・通所型サービス</a:t>
            </a:r>
            <a:endPar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その他 生活支援サービス</a:t>
            </a:r>
          </a:p>
          <a:p>
            <a:pPr>
              <a:spcBef>
                <a:spcPct val="5000"/>
              </a:spcBef>
              <a:defRPr/>
            </a:pPr>
            <a:endParaRPr lang="ja-JP" altLang="en-US" sz="9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一般介護予防事業</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全ての高齢者が利用可</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地域介護予防活動支援事業   等</a:t>
            </a:r>
          </a:p>
        </p:txBody>
      </p:sp>
      <p:sp>
        <p:nvSpPr>
          <p:cNvPr id="51" name="Line 41"/>
          <p:cNvSpPr>
            <a:spLocks noChangeShapeType="1"/>
          </p:cNvSpPr>
          <p:nvPr/>
        </p:nvSpPr>
        <p:spPr bwMode="auto">
          <a:xfrm>
            <a:off x="4970070" y="3719559"/>
            <a:ext cx="455151" cy="0"/>
          </a:xfrm>
          <a:prstGeom prst="line">
            <a:avLst/>
          </a:prstGeom>
          <a:noFill/>
          <a:ln w="31750">
            <a:solidFill>
              <a:srgbClr val="3399F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3" name="Line 41"/>
          <p:cNvSpPr>
            <a:spLocks noChangeShapeType="1"/>
          </p:cNvSpPr>
          <p:nvPr/>
        </p:nvSpPr>
        <p:spPr bwMode="auto">
          <a:xfrm>
            <a:off x="4995622" y="4764292"/>
            <a:ext cx="433348" cy="527853"/>
          </a:xfrm>
          <a:prstGeom prst="line">
            <a:avLst/>
          </a:prstGeom>
          <a:noFill/>
          <a:ln w="31750">
            <a:solidFill>
              <a:srgbClr val="E5851B"/>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6" name="Line 45"/>
          <p:cNvSpPr>
            <a:spLocks noChangeShapeType="1"/>
          </p:cNvSpPr>
          <p:nvPr/>
        </p:nvSpPr>
        <p:spPr bwMode="auto">
          <a:xfrm>
            <a:off x="3301525" y="5409750"/>
            <a:ext cx="1680420" cy="3361"/>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7" name="Line 41"/>
          <p:cNvSpPr>
            <a:spLocks noChangeShapeType="1"/>
          </p:cNvSpPr>
          <p:nvPr/>
        </p:nvSpPr>
        <p:spPr bwMode="auto">
          <a:xfrm>
            <a:off x="4981945" y="3719559"/>
            <a:ext cx="421471" cy="1236447"/>
          </a:xfrm>
          <a:prstGeom prst="line">
            <a:avLst/>
          </a:prstGeom>
          <a:noFill/>
          <a:ln w="31750" cmpd="sng">
            <a:solidFill>
              <a:srgbClr val="3399F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8" name="Line 41"/>
          <p:cNvSpPr>
            <a:spLocks noChangeShapeType="1"/>
          </p:cNvSpPr>
          <p:nvPr/>
        </p:nvSpPr>
        <p:spPr bwMode="auto">
          <a:xfrm>
            <a:off x="5595220" y="5713156"/>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9" name="Line 41"/>
          <p:cNvSpPr>
            <a:spLocks noChangeShapeType="1"/>
          </p:cNvSpPr>
          <p:nvPr/>
        </p:nvSpPr>
        <p:spPr bwMode="auto">
          <a:xfrm>
            <a:off x="4981208" y="4751597"/>
            <a:ext cx="398459" cy="1179643"/>
          </a:xfrm>
          <a:prstGeom prst="line">
            <a:avLst/>
          </a:prstGeom>
          <a:noFill/>
          <a:ln w="31750" cmpd="sng">
            <a:solidFill>
              <a:srgbClr val="E5851B"/>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0" name="Line 45"/>
          <p:cNvSpPr>
            <a:spLocks noChangeShapeType="1"/>
          </p:cNvSpPr>
          <p:nvPr/>
        </p:nvSpPr>
        <p:spPr bwMode="auto">
          <a:xfrm flipV="1">
            <a:off x="1613274" y="5403211"/>
            <a:ext cx="52274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2" name="Line 45"/>
          <p:cNvSpPr>
            <a:spLocks noChangeShapeType="1"/>
          </p:cNvSpPr>
          <p:nvPr/>
        </p:nvSpPr>
        <p:spPr bwMode="auto">
          <a:xfrm flipH="1">
            <a:off x="1290880" y="4010838"/>
            <a:ext cx="0" cy="2151205"/>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3" name="Line 45"/>
          <p:cNvSpPr>
            <a:spLocks noChangeShapeType="1"/>
          </p:cNvSpPr>
          <p:nvPr/>
        </p:nvSpPr>
        <p:spPr bwMode="auto">
          <a:xfrm>
            <a:off x="1290880" y="2351492"/>
            <a:ext cx="0" cy="1115440"/>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8" name="Line 45"/>
          <p:cNvSpPr>
            <a:spLocks noChangeShapeType="1"/>
          </p:cNvSpPr>
          <p:nvPr/>
        </p:nvSpPr>
        <p:spPr bwMode="auto">
          <a:xfrm>
            <a:off x="3324625" y="5412461"/>
            <a:ext cx="1658471" cy="507701"/>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9" name="Line 45"/>
          <p:cNvSpPr>
            <a:spLocks noChangeShapeType="1"/>
          </p:cNvSpPr>
          <p:nvPr/>
        </p:nvSpPr>
        <p:spPr bwMode="auto">
          <a:xfrm flipV="1">
            <a:off x="1289938" y="6151338"/>
            <a:ext cx="4089729" cy="0"/>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71" name="Rectangle 56"/>
          <p:cNvSpPr>
            <a:spLocks noChangeArrowheads="1"/>
          </p:cNvSpPr>
          <p:nvPr/>
        </p:nvSpPr>
        <p:spPr bwMode="auto">
          <a:xfrm>
            <a:off x="253649" y="1359160"/>
            <a:ext cx="1743888" cy="9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defRPr/>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明らかに要介護認定</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が必要な場合</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spcBef>
                <a:spcPts val="600"/>
              </a:spcBef>
              <a:defRPr/>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予防給付や介護給付</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によるサービスを希望</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する場合　等</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2" name="Rectangle 56"/>
          <p:cNvSpPr>
            <a:spLocks noChangeArrowheads="1"/>
          </p:cNvSpPr>
          <p:nvPr/>
        </p:nvSpPr>
        <p:spPr bwMode="auto">
          <a:xfrm>
            <a:off x="265981" y="6249761"/>
            <a:ext cx="2682936"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defRPr/>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明らかに介護予防・生活支援サービス</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defRPr/>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事業の対象外と判断できる場合</a:t>
            </a:r>
          </a:p>
        </p:txBody>
      </p:sp>
      <p:sp>
        <p:nvSpPr>
          <p:cNvPr id="4" name="二等辺三角形 3"/>
          <p:cNvSpPr/>
          <p:nvPr/>
        </p:nvSpPr>
        <p:spPr bwMode="auto">
          <a:xfrm rot="5400000">
            <a:off x="4009725" y="1969519"/>
            <a:ext cx="311140" cy="192959"/>
          </a:xfrm>
          <a:prstGeom prst="triangle">
            <a:avLst/>
          </a:prstGeom>
          <a:solidFill>
            <a:srgbClr val="66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4" name="二等辺三角形 73"/>
          <p:cNvSpPr/>
          <p:nvPr/>
        </p:nvSpPr>
        <p:spPr bwMode="auto">
          <a:xfrm rot="5400000">
            <a:off x="4013398" y="3573002"/>
            <a:ext cx="325343" cy="206301"/>
          </a:xfrm>
          <a:prstGeom prst="triangle">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5" name="二等辺三角形 74"/>
          <p:cNvSpPr/>
          <p:nvPr/>
        </p:nvSpPr>
        <p:spPr bwMode="auto">
          <a:xfrm rot="7339330">
            <a:off x="4015253" y="4237200"/>
            <a:ext cx="251234" cy="243078"/>
          </a:xfrm>
          <a:prstGeom prst="triangle">
            <a:avLst/>
          </a:prstGeom>
          <a:solidFill>
            <a:srgbClr val="E585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64" name="Rectangle 7"/>
          <p:cNvSpPr txBox="1">
            <a:spLocks noChangeArrowheads="1"/>
          </p:cNvSpPr>
          <p:nvPr/>
        </p:nvSpPr>
        <p:spPr>
          <a:xfrm>
            <a:off x="406122" y="42915"/>
            <a:ext cx="8229600" cy="566984"/>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介護サービスの利用の手続き</a:t>
            </a:r>
          </a:p>
        </p:txBody>
      </p:sp>
      <p:sp>
        <p:nvSpPr>
          <p:cNvPr id="65" name="テキスト ボックス 64">
            <a:extLst>
              <a:ext uri="{FF2B5EF4-FFF2-40B4-BE49-F238E27FC236}">
                <a16:creationId xmlns:a16="http://schemas.microsoft.com/office/drawing/2014/main" id="{7D8B5EAB-D574-4DF2-A8FE-C7DCFE28274A}"/>
              </a:ext>
            </a:extLst>
          </p:cNvPr>
          <p:cNvSpPr txBox="1"/>
          <p:nvPr/>
        </p:nvSpPr>
        <p:spPr>
          <a:xfrm>
            <a:off x="2589" y="723456"/>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13〕</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0923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4294967295"/>
          </p:nvPr>
        </p:nvSpPr>
        <p:spPr>
          <a:xfrm>
            <a:off x="692940" y="1718697"/>
            <a:ext cx="7280759" cy="1209675"/>
          </a:xfrm>
        </p:spPr>
        <p:txBody>
          <a:bodyPr/>
          <a:lstStyle/>
          <a:p>
            <a:pPr marL="723900" indent="-368300" eaLnBrk="1" hangingPunct="1">
              <a:lnSpc>
                <a:spcPct val="80000"/>
              </a:lnSpc>
              <a:spcBef>
                <a:spcPts val="900"/>
              </a:spcBef>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訪問サービス、通所サービス</a:t>
            </a:r>
          </a:p>
          <a:p>
            <a:pPr marL="723900" indent="-368300" eaLnBrk="1" hangingPunct="1">
              <a:lnSpc>
                <a:spcPct val="80000"/>
              </a:lnSpc>
              <a:spcBef>
                <a:spcPts val="800"/>
              </a:spcBef>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短期入所サービス、福祉用具貸与サービス</a:t>
            </a:r>
          </a:p>
          <a:p>
            <a:pPr marL="723900" indent="-368300" eaLnBrk="1" hangingPunct="1">
              <a:lnSpc>
                <a:spcPct val="80000"/>
              </a:lnSpc>
              <a:spcBef>
                <a:spcPts val="800"/>
              </a:spcBef>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福祉用具と住宅改修に関する費用支給     など　</a:t>
            </a:r>
          </a:p>
        </p:txBody>
      </p:sp>
      <p:sp>
        <p:nvSpPr>
          <p:cNvPr id="161798" name="Rectangle 7"/>
          <p:cNvSpPr>
            <a:spLocks noChangeArrowheads="1"/>
          </p:cNvSpPr>
          <p:nvPr/>
        </p:nvSpPr>
        <p:spPr bwMode="auto">
          <a:xfrm>
            <a:off x="692940" y="5812209"/>
            <a:ext cx="828523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eaLnBrk="1" hangingPunct="1">
              <a:spcBef>
                <a:spcPts val="9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介護老人福祉施設、介護老人保健施設、介護医療院（</a:t>
            </a:r>
            <a:r>
              <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H30</a:t>
            </a: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a:p>
            <a:pPr marL="723900" indent="-368300" eaLnBrk="1" hangingPunct="1">
              <a:spcBef>
                <a:spcPts val="8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介護療養型医療施設（～</a:t>
            </a:r>
            <a:r>
              <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R5</a:t>
            </a: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p:txBody>
      </p:sp>
      <p:sp>
        <p:nvSpPr>
          <p:cNvPr id="161799" name="Rectangle 8"/>
          <p:cNvSpPr>
            <a:spLocks noChangeArrowheads="1"/>
          </p:cNvSpPr>
          <p:nvPr/>
        </p:nvSpPr>
        <p:spPr bwMode="auto">
          <a:xfrm>
            <a:off x="733878" y="3516098"/>
            <a:ext cx="8078785" cy="173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eaLnBrk="1" hangingPunct="1">
              <a:lnSpc>
                <a:spcPct val="90000"/>
              </a:lnSpc>
              <a:spcBef>
                <a:spcPts val="9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定期巡回</a:t>
            </a:r>
            <a:r>
              <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随時対応型訪問介護看護</a:t>
            </a:r>
          </a:p>
          <a:p>
            <a:pPr marL="723900" indent="-368300" eaLnBrk="1" hangingPunct="1">
              <a:lnSpc>
                <a:spcPct val="90000"/>
              </a:lnSpc>
              <a:spcBef>
                <a:spcPts val="8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小規模多機能型居宅介護、看護小規模多機能型居宅介護</a:t>
            </a:r>
            <a:endPar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723900" indent="-368300" eaLnBrk="1" hangingPunct="1">
              <a:lnSpc>
                <a:spcPct val="90000"/>
              </a:lnSpc>
              <a:spcBef>
                <a:spcPts val="8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認知症対応型通所介護、地域密着型通所介護（</a:t>
            </a:r>
            <a:r>
              <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H28</a:t>
            </a: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a:p>
            <a:pPr marL="723900" indent="-368300" eaLnBrk="1" hangingPunct="1">
              <a:lnSpc>
                <a:spcPct val="90000"/>
              </a:lnSpc>
              <a:spcBef>
                <a:spcPts val="8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認知症対応型共同生活介護（グループホーム） など</a:t>
            </a:r>
          </a:p>
        </p:txBody>
      </p:sp>
      <p:sp>
        <p:nvSpPr>
          <p:cNvPr id="2" name="角丸四角形 1"/>
          <p:cNvSpPr/>
          <p:nvPr/>
        </p:nvSpPr>
        <p:spPr bwMode="auto">
          <a:xfrm>
            <a:off x="692940" y="1153326"/>
            <a:ext cx="2469402" cy="486809"/>
          </a:xfrm>
          <a:prstGeom prst="roundRect">
            <a:avLst>
              <a:gd name="adj" fmla="val 50000"/>
            </a:avLst>
          </a:prstGeom>
          <a:solidFill>
            <a:srgbClr val="32729E"/>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eaLnBrk="1" hangingPunct="1">
              <a:lnSpc>
                <a:spcPts val="2400"/>
              </a:lnSpc>
              <a:defRPr/>
            </a:pPr>
            <a:r>
              <a:rPr lang="ja-JP" altLang="en-US" sz="2400" b="1" dirty="0">
                <a:solidFill>
                  <a:srgbClr val="FFFFFF"/>
                </a:solidFill>
                <a:latin typeface="BIZ UDPゴシック" panose="020B0400000000000000" pitchFamily="50" charset="-128"/>
                <a:ea typeface="BIZ UDPゴシック" panose="020B0400000000000000" pitchFamily="50" charset="-128"/>
              </a:rPr>
              <a:t>  居宅サービス</a:t>
            </a:r>
          </a:p>
        </p:txBody>
      </p:sp>
      <p:sp>
        <p:nvSpPr>
          <p:cNvPr id="12" name="角丸四角形 11"/>
          <p:cNvSpPr/>
          <p:nvPr/>
        </p:nvSpPr>
        <p:spPr bwMode="auto">
          <a:xfrm>
            <a:off x="692940" y="2974215"/>
            <a:ext cx="3312970" cy="486809"/>
          </a:xfrm>
          <a:prstGeom prst="roundRect">
            <a:avLst>
              <a:gd name="adj" fmla="val 50000"/>
            </a:avLst>
          </a:prstGeom>
          <a:solidFill>
            <a:srgbClr val="5E813B"/>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eaLnBrk="1" hangingPunct="1">
              <a:lnSpc>
                <a:spcPts val="2400"/>
              </a:lnSpc>
              <a:defRPr/>
            </a:pPr>
            <a:r>
              <a:rPr lang="ja-JP" altLang="en-US" sz="2400" b="1" dirty="0">
                <a:solidFill>
                  <a:srgbClr val="FFFFFF"/>
                </a:solidFill>
                <a:latin typeface="BIZ UDPゴシック" panose="020B0400000000000000" pitchFamily="50" charset="-128"/>
                <a:ea typeface="BIZ UDPゴシック" panose="020B0400000000000000" pitchFamily="50" charset="-128"/>
              </a:rPr>
              <a:t>  地域密着型サービス</a:t>
            </a:r>
          </a:p>
        </p:txBody>
      </p:sp>
      <p:sp>
        <p:nvSpPr>
          <p:cNvPr id="15" name="角丸四角形 14"/>
          <p:cNvSpPr/>
          <p:nvPr/>
        </p:nvSpPr>
        <p:spPr bwMode="auto">
          <a:xfrm>
            <a:off x="692940" y="5286993"/>
            <a:ext cx="2572434" cy="486809"/>
          </a:xfrm>
          <a:prstGeom prst="roundRect">
            <a:avLst>
              <a:gd name="adj" fmla="val 50000"/>
            </a:avLst>
          </a:prstGeom>
          <a:solidFill>
            <a:srgbClr val="E18223"/>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eaLnBrk="1" hangingPunct="1">
              <a:lnSpc>
                <a:spcPts val="2400"/>
              </a:lnSpc>
              <a:defRPr/>
            </a:pPr>
            <a:r>
              <a:rPr lang="ja-JP" altLang="en-US" sz="2400" b="1" dirty="0">
                <a:solidFill>
                  <a:srgbClr val="FFFFFF"/>
                </a:solidFill>
                <a:latin typeface="BIZ UDPゴシック" panose="020B0400000000000000" pitchFamily="50" charset="-128"/>
                <a:ea typeface="BIZ UDPゴシック" panose="020B0400000000000000" pitchFamily="50" charset="-128"/>
              </a:rPr>
              <a:t>  施設サービス</a:t>
            </a:r>
          </a:p>
        </p:txBody>
      </p:sp>
      <p:sp>
        <p:nvSpPr>
          <p:cNvPr id="13" name="正方形/長方形 12">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1" name="Rectangle 2"/>
          <p:cNvSpPr txBox="1">
            <a:spLocks noChangeArrowheads="1"/>
          </p:cNvSpPr>
          <p:nvPr/>
        </p:nvSpPr>
        <p:spPr bwMode="auto">
          <a:xfrm>
            <a:off x="692940" y="18389"/>
            <a:ext cx="7758113" cy="6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defRPr/>
            </a:pPr>
            <a:r>
              <a:rPr lang="ja-JP" altLang="en-US" sz="3200" b="1" kern="0">
                <a:solidFill>
                  <a:srgbClr val="FFFFFF"/>
                </a:solidFill>
                <a:latin typeface="BIZ UDPゴシック" panose="020B0400000000000000" pitchFamily="50" charset="-128"/>
                <a:ea typeface="BIZ UDPゴシック" panose="020B0400000000000000" pitchFamily="50" charset="-128"/>
                <a:cs typeface="Meiryo UI" pitchFamily="50" charset="-128"/>
              </a:rPr>
              <a:t>介護給付（介護保険サービス）</a:t>
            </a:r>
            <a:endParaRPr lang="ja-JP" altLang="en-US" sz="3200" b="1" kern="0"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14〕</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5906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角丸四角形 1"/>
          <p:cNvSpPr/>
          <p:nvPr/>
        </p:nvSpPr>
        <p:spPr bwMode="auto">
          <a:xfrm>
            <a:off x="965915" y="2955671"/>
            <a:ext cx="7277972" cy="3670479"/>
          </a:xfrm>
          <a:prstGeom prst="roundRect">
            <a:avLst>
              <a:gd name="adj" fmla="val 23817"/>
            </a:avLst>
          </a:prstGeom>
          <a:solidFill>
            <a:srgbClr val="B959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FFFFFF"/>
              </a:solidFill>
              <a:effectLst>
                <a:outerShdw blurRad="38100" dist="38100" dir="2700000" algn="tl">
                  <a:srgbClr val="000000">
                    <a:alpha val="43137"/>
                  </a:srgbClr>
                </a:outerShdw>
              </a:effectLst>
              <a:latin typeface="Arial" charset="0"/>
            </a:endParaRPr>
          </a:p>
        </p:txBody>
      </p:sp>
      <p:sp>
        <p:nvSpPr>
          <p:cNvPr id="164866" name="AutoShape 2"/>
          <p:cNvSpPr>
            <a:spLocks noChangeArrowheads="1"/>
          </p:cNvSpPr>
          <p:nvPr/>
        </p:nvSpPr>
        <p:spPr bwMode="auto">
          <a:xfrm>
            <a:off x="900113" y="1296988"/>
            <a:ext cx="7677150" cy="2719387"/>
          </a:xfrm>
          <a:prstGeom prst="roundRect">
            <a:avLst>
              <a:gd name="adj" fmla="val 484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120000"/>
              </a:lnSpc>
              <a:spcBef>
                <a:spcPct val="50000"/>
              </a:spcBef>
              <a:defRPr/>
            </a:pPr>
            <a:endParaRPr lang="en-US" altLang="ja-JP" sz="600" dirty="0">
              <a:solidFill>
                <a:srgbClr val="000000"/>
              </a:solidFill>
              <a:latin typeface="HGPｺﾞｼｯｸM" pitchFamily="50" charset="-128"/>
              <a:ea typeface="HGPｺﾞｼｯｸM" pitchFamily="50" charset="-128"/>
            </a:endParaRPr>
          </a:p>
          <a:p>
            <a:pPr eaLnBrk="1" hangingPunct="1">
              <a:lnSpc>
                <a:spcPct val="110000"/>
              </a:lnSpc>
              <a:defRPr/>
            </a:pPr>
            <a:endParaRPr lang="ja-JP" altLang="en-US" sz="2800">
              <a:solidFill>
                <a:srgbClr val="000000"/>
              </a:solidFill>
              <a:latin typeface="HGP創英角ｺﾞｼｯｸUB" pitchFamily="50" charset="-128"/>
              <a:ea typeface="HGP創英角ｺﾞｼｯｸUB" pitchFamily="50" charset="-128"/>
            </a:endParaRPr>
          </a:p>
        </p:txBody>
      </p:sp>
      <p:sp>
        <p:nvSpPr>
          <p:cNvPr id="164869" name="Rectangle 3"/>
          <p:cNvSpPr>
            <a:spLocks noChangeArrowheads="1"/>
          </p:cNvSpPr>
          <p:nvPr/>
        </p:nvSpPr>
        <p:spPr bwMode="auto">
          <a:xfrm>
            <a:off x="1101309" y="971550"/>
            <a:ext cx="6941382" cy="1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12800" indent="-457200">
              <a:spcBef>
                <a:spcPts val="500"/>
              </a:spcBef>
              <a:buFont typeface="+mj-lt"/>
              <a:buAutoNum type="arabicPeriod"/>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市区町村長が事業者の指定・指導監督</a:t>
            </a:r>
            <a:endParaRPr lang="ja-JP" altLang="en-US" sz="2400" b="1" dirty="0">
              <a:solidFill>
                <a:srgbClr val="009999"/>
              </a:solidFill>
              <a:latin typeface="BIZ UDPゴシック" panose="020B0400000000000000" pitchFamily="50" charset="-128"/>
              <a:ea typeface="BIZ UDPゴシック" panose="020B0400000000000000" pitchFamily="50" charset="-128"/>
              <a:cs typeface="Meiryo UI" pitchFamily="50" charset="-128"/>
            </a:endParaRPr>
          </a:p>
          <a:p>
            <a:pPr marL="812800" indent="-457200">
              <a:spcBef>
                <a:spcPts val="500"/>
              </a:spcBef>
              <a:buFont typeface="+mj-lt"/>
              <a:buAutoNum type="arabicPeriod"/>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原則、市区町村の被保険者が利用可能</a:t>
            </a:r>
          </a:p>
          <a:p>
            <a:pPr marL="812800" indent="-457200">
              <a:spcBef>
                <a:spcPts val="500"/>
              </a:spcBef>
              <a:buFont typeface="+mj-lt"/>
              <a:buAutoNum type="arabicPeriod"/>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住民に身近な生活圏域単位で整備</a:t>
            </a:r>
          </a:p>
          <a:p>
            <a:pPr marL="812800" indent="-457200">
              <a:spcBef>
                <a:spcPts val="500"/>
              </a:spcBef>
              <a:buFont typeface="+mj-lt"/>
              <a:buAutoNum type="arabicPeriod"/>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地域ごとの指定基準、介護報酬設定が可能</a:t>
            </a:r>
            <a:endParaRPr lang="ja-JP" altLang="en-US" sz="240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64870" name="Rectangle 3"/>
          <p:cNvSpPr>
            <a:spLocks noChangeArrowheads="1"/>
          </p:cNvSpPr>
          <p:nvPr/>
        </p:nvSpPr>
        <p:spPr bwMode="auto">
          <a:xfrm>
            <a:off x="1520537" y="3080255"/>
            <a:ext cx="6320402"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定期巡回</a:t>
            </a:r>
            <a:r>
              <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随時対応型訪問介護看護</a:t>
            </a: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夜間対応型訪問介護</a:t>
            </a:r>
            <a:endPar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地域密着型通所介護</a:t>
            </a:r>
            <a:endParaRPr lang="en-US" altLang="ja-JP" sz="1800" b="1" dirty="0">
              <a:solidFill>
                <a:srgbClr val="FFFFFF"/>
              </a:solidFill>
              <a:latin typeface="BIZ UDPゴシック" panose="020B0400000000000000" pitchFamily="50" charset="-128"/>
              <a:ea typeface="BIZ UDPゴシック" panose="020B0400000000000000" pitchFamily="50" charset="-128"/>
              <a:cs typeface="Segoe UI" panose="020B0502040204020203" pitchFamily="34" charset="0"/>
            </a:endParaRP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認知症対応型通所介護　</a:t>
            </a: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小規模多機能型居宅介護　</a:t>
            </a: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看護小規模多機能型居宅介護</a:t>
            </a: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認知症対応型共同生活介護</a:t>
            </a:r>
            <a:endPar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地域密着型特定施設入居者生活介護</a:t>
            </a:r>
            <a:endPar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地域密着型介護老人福祉施設入所者生活介護</a:t>
            </a:r>
            <a:r>
              <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9" name="正方形/長方形 8">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8" name="Rectangle 3"/>
          <p:cNvSpPr>
            <a:spLocks noChangeArrowheads="1"/>
          </p:cNvSpPr>
          <p:nvPr/>
        </p:nvSpPr>
        <p:spPr bwMode="auto">
          <a:xfrm>
            <a:off x="2599741" y="0"/>
            <a:ext cx="4277894"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地域密着型サービス</a:t>
            </a: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15〕</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5181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696278" y="4265417"/>
            <a:ext cx="6932566" cy="1671359"/>
          </a:xfrm>
          <a:prstGeom prst="rect">
            <a:avLst/>
          </a:prstGeom>
          <a:solidFill>
            <a:srgbClr val="FFCCCC"/>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defTabSz="913575" eaLnBrk="1" fontAlgn="auto" hangingPunct="1">
              <a:spcBef>
                <a:spcPts val="600"/>
              </a:spcBef>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包括的支援事業</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9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地域包括支援センターの運営 </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（従来</a:t>
            </a: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事業に加え、地域ケア会議の充実）</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在宅医療・介護連携推進事業</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（医療・介護の情報共有と切れ目のない提供体制等）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認知症総合支援事業</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（認知症初期集中支援推進事業、認知症地域支援・ケア向上事業 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生活支援体制整備事業 </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（生活支援コーディネーターの配置、協議体の設置 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正方形/長方形 7"/>
          <p:cNvSpPr/>
          <p:nvPr/>
        </p:nvSpPr>
        <p:spPr>
          <a:xfrm>
            <a:off x="1696279" y="2083481"/>
            <a:ext cx="6932566" cy="2075270"/>
          </a:xfrm>
          <a:prstGeom prst="rect">
            <a:avLst/>
          </a:prstGeom>
          <a:solidFill>
            <a:srgbClr val="CFE7B3"/>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defTabSz="913575" eaLnBrk="1" fontAlgn="auto" hangingPunct="1">
              <a:spcBef>
                <a:spcPts val="0"/>
              </a:spcBef>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新しい介護予防・日常生活支援総合事業 </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（要支援</a:t>
            </a: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・２、それ以外の者）</a:t>
            </a:r>
            <a:endParaRPr lang="en-US" altLang="ja-JP" sz="1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9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介護予防・生活支援サービス事業</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・訪問型サービス</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・通所型サービス</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・生活支援サービス（配食等）</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多様な民間事業者・非営利団体等の地域資源を活用</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・介護予防支援事業（ケアマネジメント）</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12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一般介護予防事業    </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正方形/長方形 9"/>
          <p:cNvSpPr/>
          <p:nvPr/>
        </p:nvSpPr>
        <p:spPr>
          <a:xfrm>
            <a:off x="735983" y="1609304"/>
            <a:ext cx="7932765" cy="365819"/>
          </a:xfrm>
          <a:prstGeom prst="rect">
            <a:avLst/>
          </a:prstGeom>
          <a:solidFill>
            <a:schemeClr val="bg1">
              <a:lumMod val="75000"/>
            </a:schemeClr>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3575" eaLnBrk="1" fontAlgn="auto" hangingPunct="1">
              <a:spcBef>
                <a:spcPts val="0"/>
              </a:spcBef>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予防給付 </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（要支援</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・２）</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正方形/長方形 10"/>
          <p:cNvSpPr/>
          <p:nvPr/>
        </p:nvSpPr>
        <p:spPr>
          <a:xfrm>
            <a:off x="1696279" y="6043442"/>
            <a:ext cx="6932566" cy="512202"/>
          </a:xfrm>
          <a:prstGeom prst="rect">
            <a:avLst/>
          </a:prstGeom>
          <a:solidFill>
            <a:srgbClr val="8FD5F5"/>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defTabSz="913575" eaLnBrk="1" fontAlgn="auto" hangingPunct="1">
              <a:spcBef>
                <a:spcPts val="0"/>
              </a:spcBef>
              <a:spcAft>
                <a:spcPts val="0"/>
              </a:spcAft>
              <a:defRPr/>
            </a:pPr>
            <a:r>
              <a:rPr lang="ja-JP" altLang="en-US" sz="15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任意事業</a:t>
            </a:r>
            <a:endParaRPr lang="en-US" altLang="ja-JP" sz="15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正方形/長方形 11"/>
          <p:cNvSpPr/>
          <p:nvPr/>
        </p:nvSpPr>
        <p:spPr>
          <a:xfrm>
            <a:off x="735984" y="2083480"/>
            <a:ext cx="415050" cy="4472163"/>
          </a:xfrm>
          <a:prstGeom prst="rect">
            <a:avLst/>
          </a:prstGeom>
          <a:solidFill>
            <a:srgbClr val="00A1DA"/>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3575" eaLnBrk="1" fontAlgn="auto" hangingPunct="1">
              <a:spcBef>
                <a:spcPts val="0"/>
              </a:spcBef>
              <a:spcAft>
                <a:spcPts val="0"/>
              </a:spcAft>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地域支援事業</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 name="正方形/長方形 15"/>
          <p:cNvSpPr/>
          <p:nvPr/>
        </p:nvSpPr>
        <p:spPr>
          <a:xfrm>
            <a:off x="735983" y="1136819"/>
            <a:ext cx="7932765" cy="365819"/>
          </a:xfrm>
          <a:prstGeom prst="rect">
            <a:avLst/>
          </a:prstGeom>
          <a:solidFill>
            <a:schemeClr val="bg1">
              <a:lumMod val="75000"/>
            </a:schemeClr>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3575" eaLnBrk="1" fontAlgn="auto" hangingPunct="1">
              <a:spcBef>
                <a:spcPts val="0"/>
              </a:spcBef>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介護給付 </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（要介護</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63844" name="Rectangle 7"/>
          <p:cNvSpPr>
            <a:spLocks noChangeArrowheads="1"/>
          </p:cNvSpPr>
          <p:nvPr/>
        </p:nvSpPr>
        <p:spPr bwMode="auto">
          <a:xfrm>
            <a:off x="457200" y="17936"/>
            <a:ext cx="8229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予防給付と地域支援事業</a:t>
            </a:r>
            <a:endParaRPr lang="en-US" altLang="ja-JP" sz="32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4" name="正方形/長方形 13">
            <a:extLst>
              <a:ext uri="{FF2B5EF4-FFF2-40B4-BE49-F238E27FC236}">
                <a16:creationId xmlns:a16="http://schemas.microsoft.com/office/drawing/2014/main" id="{F5D30D2E-123B-4DF1-9A6A-55BFECBF8623}"/>
              </a:ext>
            </a:extLst>
          </p:cNvPr>
          <p:cNvSpPr/>
          <p:nvPr/>
        </p:nvSpPr>
        <p:spPr>
          <a:xfrm>
            <a:off x="1216131" y="2083481"/>
            <a:ext cx="415050" cy="4472162"/>
          </a:xfrm>
          <a:prstGeom prst="rect">
            <a:avLst/>
          </a:prstGeom>
          <a:solidFill>
            <a:srgbClr val="00A1DA"/>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3575" eaLnBrk="1" fontAlgn="auto" hangingPunct="1">
              <a:spcBef>
                <a:spcPts val="0"/>
              </a:spcBef>
              <a:spcAft>
                <a:spcPts val="0"/>
              </a:spcAft>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対象：</a:t>
            </a:r>
            <a:r>
              <a:rPr lang="ja-JP" altLang="en-US" sz="1200"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身体介護・機能訓練等を必要としない要支援高齢者</a:t>
            </a:r>
            <a:endParaRPr lang="en-US" altLang="ja-JP" sz="1600"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16〕</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08439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AutoShape 32"/>
          <p:cNvSpPr>
            <a:spLocks noChangeArrowheads="1"/>
          </p:cNvSpPr>
          <p:nvPr/>
        </p:nvSpPr>
        <p:spPr bwMode="auto">
          <a:xfrm>
            <a:off x="2589793" y="4133393"/>
            <a:ext cx="419100" cy="215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marL="0" marR="0" lvl="0" indent="0" algn="ctr" defTabSz="935038"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支援</a:t>
            </a:r>
          </a:p>
        </p:txBody>
      </p:sp>
      <p:sp>
        <p:nvSpPr>
          <p:cNvPr id="148516" name="Oval 43"/>
          <p:cNvSpPr>
            <a:spLocks noChangeArrowheads="1"/>
          </p:cNvSpPr>
          <p:nvPr/>
        </p:nvSpPr>
        <p:spPr bwMode="auto">
          <a:xfrm>
            <a:off x="3798224" y="3140349"/>
            <a:ext cx="1547551" cy="1381125"/>
          </a:xfrm>
          <a:prstGeom prst="ellipse">
            <a:avLst/>
          </a:prstGeom>
          <a:noFill/>
          <a:ln w="5715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8509" name="Rectangle 42"/>
          <p:cNvSpPr>
            <a:spLocks noChangeArrowheads="1"/>
          </p:cNvSpPr>
          <p:nvPr/>
        </p:nvSpPr>
        <p:spPr bwMode="auto">
          <a:xfrm>
            <a:off x="4086781" y="3433767"/>
            <a:ext cx="907913" cy="731521"/>
          </a:xfrm>
          <a:prstGeom prst="rect">
            <a:avLst/>
          </a:prstGeom>
          <a:noFill/>
          <a:ln>
            <a:noFill/>
          </a:ln>
        </p:spPr>
        <p:txBody>
          <a:bodyPr wrap="square" lIns="93511" tIns="46755" rIns="93511" bIns="46755">
            <a:spAutoFit/>
          </a:bodyPr>
          <a:lstStyle/>
          <a:p>
            <a:pPr marL="0" marR="0" lvl="0" indent="0" algn="ctr" defTabSz="935038" rtl="0" eaLnBrk="1" fontAlgn="base" latinLnBrk="0" hangingPunct="1">
              <a:lnSpc>
                <a:spcPct val="100000"/>
              </a:lnSpc>
              <a:spcBef>
                <a:spcPct val="3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本人</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35038" rtl="0" eaLnBrk="1" fontAlgn="base" latinLnBrk="0" hangingPunct="1">
              <a:lnSpc>
                <a:spcPct val="100000"/>
              </a:lnSpc>
              <a:spcBef>
                <a:spcPct val="3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a:t>
            </a:r>
          </a:p>
        </p:txBody>
      </p:sp>
      <p:sp>
        <p:nvSpPr>
          <p:cNvPr id="148497" name="Text Box 74"/>
          <p:cNvSpPr txBox="1">
            <a:spLocks noChangeArrowheads="1"/>
          </p:cNvSpPr>
          <p:nvPr/>
        </p:nvSpPr>
        <p:spPr bwMode="auto">
          <a:xfrm>
            <a:off x="1760724" y="3382468"/>
            <a:ext cx="13096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a:t>
            </a:r>
          </a:p>
        </p:txBody>
      </p:sp>
      <p:sp>
        <p:nvSpPr>
          <p:cNvPr id="69" name="Text Box 74"/>
          <p:cNvSpPr txBox="1">
            <a:spLocks noChangeArrowheads="1"/>
          </p:cNvSpPr>
          <p:nvPr/>
        </p:nvSpPr>
        <p:spPr bwMode="auto">
          <a:xfrm>
            <a:off x="1843368" y="2647061"/>
            <a:ext cx="1821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（訪問）看護師</a:t>
            </a:r>
          </a:p>
        </p:txBody>
      </p:sp>
      <p:sp>
        <p:nvSpPr>
          <p:cNvPr id="73" name="Text Box 74"/>
          <p:cNvSpPr txBox="1">
            <a:spLocks noChangeArrowheads="1"/>
          </p:cNvSpPr>
          <p:nvPr/>
        </p:nvSpPr>
        <p:spPr bwMode="auto">
          <a:xfrm>
            <a:off x="5882643" y="3472159"/>
            <a:ext cx="12421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薬剤師</a:t>
            </a:r>
          </a:p>
        </p:txBody>
      </p:sp>
      <p:sp>
        <p:nvSpPr>
          <p:cNvPr id="75" name="Text Box 74"/>
          <p:cNvSpPr txBox="1">
            <a:spLocks noChangeArrowheads="1"/>
          </p:cNvSpPr>
          <p:nvPr/>
        </p:nvSpPr>
        <p:spPr bwMode="auto">
          <a:xfrm>
            <a:off x="1649173" y="4924672"/>
            <a:ext cx="1792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リハ職（</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OT</a:t>
            </a:r>
            <a:r>
              <a:rPr kumimoji="1" lang="ja-JP" altLang="en-US" sz="1400" b="1"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PT</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等）</a:t>
            </a:r>
          </a:p>
        </p:txBody>
      </p:sp>
      <p:sp>
        <p:nvSpPr>
          <p:cNvPr id="77" name="Text Box 74"/>
          <p:cNvSpPr txBox="1">
            <a:spLocks noChangeArrowheads="1"/>
          </p:cNvSpPr>
          <p:nvPr/>
        </p:nvSpPr>
        <p:spPr bwMode="auto">
          <a:xfrm>
            <a:off x="5345775" y="4922221"/>
            <a:ext cx="34607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相談員（社会福祉士・精神保健福祉士）</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8" name="Text Box 94"/>
          <p:cNvSpPr txBox="1">
            <a:spLocks noChangeArrowheads="1"/>
          </p:cNvSpPr>
          <p:nvPr/>
        </p:nvSpPr>
        <p:spPr bwMode="auto">
          <a:xfrm>
            <a:off x="6000909" y="1055941"/>
            <a:ext cx="281016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2D2D8A">
                    <a:lumMod val="60000"/>
                    <a:lumOff val="40000"/>
                  </a:srgbClr>
                </a:solidFill>
                <a:effectLst/>
                <a:uLnTx/>
                <a:uFillTx/>
                <a:latin typeface="BIZ UDPゴシック" panose="020B0400000000000000" pitchFamily="50" charset="-128"/>
                <a:ea typeface="BIZ UDPゴシック" panose="020B0400000000000000" pitchFamily="50" charset="-128"/>
                <a:cs typeface="Meiryo UI" pitchFamily="50" charset="-128"/>
              </a:rPr>
              <a:t>⦿歯科口腔疾患に対する治療と指導、意思決定支援</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2D2D8A">
                    <a:lumMod val="60000"/>
                    <a:lumOff val="40000"/>
                  </a:srgbClr>
                </a:solidFill>
                <a:effectLst/>
                <a:uLnTx/>
                <a:uFillTx/>
                <a:latin typeface="BIZ UDPゴシック" panose="020B0400000000000000" pitchFamily="50" charset="-128"/>
                <a:ea typeface="BIZ UDPゴシック" panose="020B0400000000000000" pitchFamily="50" charset="-128"/>
                <a:cs typeface="Meiryo UI" pitchFamily="50" charset="-128"/>
              </a:rPr>
              <a:t>⦿口腔健康管理（認知症があることによって変化する口腔機能や口腔衛生状態、摂食嚥下機能への対応）</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2D2D8A">
                    <a:lumMod val="60000"/>
                    <a:lumOff val="40000"/>
                  </a:srgbClr>
                </a:solidFill>
                <a:effectLst/>
                <a:uLnTx/>
                <a:uFillTx/>
                <a:latin typeface="BIZ UDPゴシック" panose="020B0400000000000000" pitchFamily="50" charset="-128"/>
                <a:ea typeface="BIZ UDPゴシック" panose="020B0400000000000000" pitchFamily="50" charset="-128"/>
                <a:cs typeface="Meiryo UI" pitchFamily="50" charset="-128"/>
              </a:rPr>
              <a:t>⦿歯科口腔疾患に関する二次医療機関等との連携・受療支援　など</a:t>
            </a:r>
          </a:p>
        </p:txBody>
      </p:sp>
      <p:sp>
        <p:nvSpPr>
          <p:cNvPr id="79" name="Text Box 94"/>
          <p:cNvSpPr txBox="1">
            <a:spLocks noChangeArrowheads="1"/>
          </p:cNvSpPr>
          <p:nvPr/>
        </p:nvSpPr>
        <p:spPr bwMode="auto">
          <a:xfrm>
            <a:off x="139614" y="3798144"/>
            <a:ext cx="2997416"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⦿身体疾患に対する治療</a:t>
            </a: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⦿認知症の症状やせん妄への対応</a:t>
            </a: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⦿認知症の人とその家族に対する、</a:t>
            </a:r>
            <a:endParaRPr kumimoji="1" lang="en-US" altLang="ja-JP"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  適切な情報提供と意思決定支援　など</a:t>
            </a:r>
            <a:endParaRPr kumimoji="1" lang="en-US" altLang="ja-JP"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0" name="Text Box 94"/>
          <p:cNvSpPr txBox="1">
            <a:spLocks noChangeArrowheads="1"/>
          </p:cNvSpPr>
          <p:nvPr/>
        </p:nvSpPr>
        <p:spPr bwMode="auto">
          <a:xfrm>
            <a:off x="6116382" y="3855967"/>
            <a:ext cx="283035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⦿残薬確認を含む服薬アドヒアランスの確認</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⦿服薬指導を含む薬剤管理支援</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⦿薬物療法の効果・副作用の確認　など</a:t>
            </a:r>
          </a:p>
        </p:txBody>
      </p:sp>
      <p:sp>
        <p:nvSpPr>
          <p:cNvPr id="7" name="左右矢印 6"/>
          <p:cNvSpPr/>
          <p:nvPr/>
        </p:nvSpPr>
        <p:spPr bwMode="auto">
          <a:xfrm rot="18639031">
            <a:off x="5189667" y="2921466"/>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87" name="左右矢印 86"/>
          <p:cNvSpPr/>
          <p:nvPr/>
        </p:nvSpPr>
        <p:spPr bwMode="auto">
          <a:xfrm>
            <a:off x="3216508" y="3625623"/>
            <a:ext cx="461618"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88" name="左右矢印 87"/>
          <p:cNvSpPr/>
          <p:nvPr/>
        </p:nvSpPr>
        <p:spPr bwMode="auto">
          <a:xfrm rot="13298972">
            <a:off x="3403280" y="2966049"/>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89" name="左右矢印 88"/>
          <p:cNvSpPr/>
          <p:nvPr/>
        </p:nvSpPr>
        <p:spPr bwMode="auto">
          <a:xfrm>
            <a:off x="5465874" y="3625623"/>
            <a:ext cx="473186"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1" name="正方形/長方形 50">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48484" name="Rectangle 3"/>
          <p:cNvSpPr>
            <a:spLocks noGrp="1" noChangeArrowheads="1"/>
          </p:cNvSpPr>
          <p:nvPr>
            <p:ph type="title" idx="4294967295"/>
          </p:nvPr>
        </p:nvSpPr>
        <p:spPr>
          <a:xfrm>
            <a:off x="539819" y="82293"/>
            <a:ext cx="8229600" cy="552053"/>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地域の多職種の役割</a:t>
            </a:r>
          </a:p>
        </p:txBody>
      </p:sp>
      <p:grpSp>
        <p:nvGrpSpPr>
          <p:cNvPr id="59" name="グループ化 58"/>
          <p:cNvGrpSpPr/>
          <p:nvPr/>
        </p:nvGrpSpPr>
        <p:grpSpPr>
          <a:xfrm>
            <a:off x="3957904" y="3607150"/>
            <a:ext cx="228600" cy="497010"/>
            <a:chOff x="5726649" y="2437966"/>
            <a:chExt cx="228600" cy="497010"/>
          </a:xfrm>
        </p:grpSpPr>
        <p:sp>
          <p:nvSpPr>
            <p:cNvPr id="60" name="円/楕円 59"/>
            <p:cNvSpPr/>
            <p:nvPr/>
          </p:nvSpPr>
          <p:spPr bwMode="auto">
            <a:xfrm>
              <a:off x="5743575" y="2437966"/>
              <a:ext cx="200025" cy="195897"/>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1" name="円弧 60"/>
            <p:cNvSpPr/>
            <p:nvPr/>
          </p:nvSpPr>
          <p:spPr bwMode="auto">
            <a:xfrm>
              <a:off x="5726649" y="2633863"/>
              <a:ext cx="228600" cy="301113"/>
            </a:xfrm>
            <a:prstGeom prst="arc">
              <a:avLst>
                <a:gd name="adj1" fmla="val 10715292"/>
                <a:gd name="adj2" fmla="val 0"/>
              </a:avLst>
            </a:prstGeom>
            <a:noFill/>
            <a:ln w="412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grpSp>
        <p:nvGrpSpPr>
          <p:cNvPr id="62" name="グループ化 61"/>
          <p:cNvGrpSpPr/>
          <p:nvPr/>
        </p:nvGrpSpPr>
        <p:grpSpPr>
          <a:xfrm>
            <a:off x="4957111" y="3607150"/>
            <a:ext cx="228600" cy="497010"/>
            <a:chOff x="5726649" y="2437966"/>
            <a:chExt cx="228600" cy="497010"/>
          </a:xfrm>
        </p:grpSpPr>
        <p:sp>
          <p:nvSpPr>
            <p:cNvPr id="63" name="円/楕円 62"/>
            <p:cNvSpPr/>
            <p:nvPr/>
          </p:nvSpPr>
          <p:spPr bwMode="auto">
            <a:xfrm>
              <a:off x="5743575" y="2437966"/>
              <a:ext cx="200025" cy="195897"/>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4" name="円弧 63"/>
            <p:cNvSpPr/>
            <p:nvPr/>
          </p:nvSpPr>
          <p:spPr bwMode="auto">
            <a:xfrm>
              <a:off x="5726649" y="2633863"/>
              <a:ext cx="228600" cy="301113"/>
            </a:xfrm>
            <a:prstGeom prst="arc">
              <a:avLst>
                <a:gd name="adj1" fmla="val 10715292"/>
                <a:gd name="adj2" fmla="val 0"/>
              </a:avLst>
            </a:prstGeom>
            <a:noFill/>
            <a:ln w="412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sp>
        <p:nvSpPr>
          <p:cNvPr id="50" name="左右矢印 6">
            <a:extLst>
              <a:ext uri="{FF2B5EF4-FFF2-40B4-BE49-F238E27FC236}">
                <a16:creationId xmlns:a16="http://schemas.microsoft.com/office/drawing/2014/main" id="{13DFA5C3-9BD7-4945-9017-DA9564D17B12}"/>
              </a:ext>
            </a:extLst>
          </p:cNvPr>
          <p:cNvSpPr/>
          <p:nvPr/>
        </p:nvSpPr>
        <p:spPr bwMode="auto">
          <a:xfrm rot="18963138">
            <a:off x="3347993" y="4469175"/>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2" name="左右矢印 87">
            <a:extLst>
              <a:ext uri="{FF2B5EF4-FFF2-40B4-BE49-F238E27FC236}">
                <a16:creationId xmlns:a16="http://schemas.microsoft.com/office/drawing/2014/main" id="{BEB123E7-F71E-42DA-99F9-3242C4473BEC}"/>
              </a:ext>
            </a:extLst>
          </p:cNvPr>
          <p:cNvSpPr/>
          <p:nvPr/>
        </p:nvSpPr>
        <p:spPr bwMode="auto">
          <a:xfrm rot="13224174">
            <a:off x="5177632" y="4427861"/>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3" name="Text Box 94">
            <a:extLst>
              <a:ext uri="{FF2B5EF4-FFF2-40B4-BE49-F238E27FC236}">
                <a16:creationId xmlns:a16="http://schemas.microsoft.com/office/drawing/2014/main" id="{7834D865-0875-4005-B0C7-4D553655E2BA}"/>
              </a:ext>
            </a:extLst>
          </p:cNvPr>
          <p:cNvSpPr txBox="1">
            <a:spLocks noChangeArrowheads="1"/>
          </p:cNvSpPr>
          <p:nvPr/>
        </p:nvSpPr>
        <p:spPr bwMode="auto">
          <a:xfrm>
            <a:off x="438687" y="5329624"/>
            <a:ext cx="2432791"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⦿基本的動作能力の回復</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⦿応用的動作能力、社会的適応能力の回復</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⦿言語聴覚能力の回復</a:t>
            </a:r>
            <a:endParaRPr kumimoji="1" lang="en-US" altLang="ja-JP"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日常生活活動や社会参加機能の評価情報の提供</a:t>
            </a: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　など</a:t>
            </a:r>
          </a:p>
        </p:txBody>
      </p:sp>
      <p:sp>
        <p:nvSpPr>
          <p:cNvPr id="55" name="左右矢印 86">
            <a:extLst>
              <a:ext uri="{FF2B5EF4-FFF2-40B4-BE49-F238E27FC236}">
                <a16:creationId xmlns:a16="http://schemas.microsoft.com/office/drawing/2014/main" id="{0B81806E-938A-4C63-A43C-D1BED2F63BD5}"/>
              </a:ext>
            </a:extLst>
          </p:cNvPr>
          <p:cNvSpPr/>
          <p:nvPr/>
        </p:nvSpPr>
        <p:spPr bwMode="auto">
          <a:xfrm rot="5400000">
            <a:off x="4327795" y="4721757"/>
            <a:ext cx="455435"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8" name="テキスト ボックス 57">
            <a:extLst>
              <a:ext uri="{FF2B5EF4-FFF2-40B4-BE49-F238E27FC236}">
                <a16:creationId xmlns:a16="http://schemas.microsoft.com/office/drawing/2014/main" id="{5207F0AF-5707-4828-B016-D58B807D7A9B}"/>
              </a:ext>
            </a:extLst>
          </p:cNvPr>
          <p:cNvSpPr txBox="1"/>
          <p:nvPr/>
        </p:nvSpPr>
        <p:spPr>
          <a:xfrm>
            <a:off x="3412670" y="5385354"/>
            <a:ext cx="2176818"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介護職員</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（介護福祉士）</a:t>
            </a: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71" name="Text Box 74"/>
          <p:cNvSpPr txBox="1">
            <a:spLocks noChangeArrowheads="1"/>
          </p:cNvSpPr>
          <p:nvPr/>
        </p:nvSpPr>
        <p:spPr bwMode="auto">
          <a:xfrm>
            <a:off x="3753887" y="2059715"/>
            <a:ext cx="15875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ケアマネジャー</a:t>
            </a:r>
          </a:p>
        </p:txBody>
      </p:sp>
      <p:sp>
        <p:nvSpPr>
          <p:cNvPr id="67" name="Text Box 74">
            <a:extLst>
              <a:ext uri="{FF2B5EF4-FFF2-40B4-BE49-F238E27FC236}">
                <a16:creationId xmlns:a16="http://schemas.microsoft.com/office/drawing/2014/main" id="{AA51ABD9-DA8C-48DC-A5D6-7318C460619B}"/>
              </a:ext>
            </a:extLst>
          </p:cNvPr>
          <p:cNvSpPr txBox="1">
            <a:spLocks noChangeArrowheads="1"/>
          </p:cNvSpPr>
          <p:nvPr/>
        </p:nvSpPr>
        <p:spPr bwMode="auto">
          <a:xfrm>
            <a:off x="5838223" y="2655383"/>
            <a:ext cx="10008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歯科医師</a:t>
            </a:r>
          </a:p>
        </p:txBody>
      </p:sp>
      <p:sp>
        <p:nvSpPr>
          <p:cNvPr id="84" name="Text Box 94">
            <a:extLst>
              <a:ext uri="{FF2B5EF4-FFF2-40B4-BE49-F238E27FC236}">
                <a16:creationId xmlns:a16="http://schemas.microsoft.com/office/drawing/2014/main" id="{1F149520-70D8-43A3-B177-912D9AE0555F}"/>
              </a:ext>
            </a:extLst>
          </p:cNvPr>
          <p:cNvSpPr txBox="1">
            <a:spLocks noChangeArrowheads="1"/>
          </p:cNvSpPr>
          <p:nvPr/>
        </p:nvSpPr>
        <p:spPr bwMode="auto">
          <a:xfrm>
            <a:off x="6000909" y="5366037"/>
            <a:ext cx="2656050" cy="12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⦿アドボカシー</a:t>
            </a:r>
            <a:r>
              <a:rPr kumimoji="1" lang="en-US" altLang="ja-JP"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本人・家族の考え・気持ちの代弁</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⦿退院計画の支援</a:t>
            </a:r>
            <a:r>
              <a:rPr kumimoji="1" lang="en-US" altLang="ja-JP"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退院後の生活設計の支援援</a:t>
            </a:r>
            <a:endParaRPr kumimoji="1" lang="en-US" altLang="ja-JP"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⦿利用可能なフォーマル・インフォーマルサービスを紹介・仲介　など</a:t>
            </a:r>
            <a:endParaRPr kumimoji="1" lang="en-US" altLang="ja-JP"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6" name="Text Box 94">
            <a:extLst>
              <a:ext uri="{FF2B5EF4-FFF2-40B4-BE49-F238E27FC236}">
                <a16:creationId xmlns:a16="http://schemas.microsoft.com/office/drawing/2014/main" id="{DF183487-AB4B-4FE2-822A-BB7F32521EE5}"/>
              </a:ext>
            </a:extLst>
          </p:cNvPr>
          <p:cNvSpPr txBox="1">
            <a:spLocks noChangeArrowheads="1"/>
          </p:cNvSpPr>
          <p:nvPr/>
        </p:nvSpPr>
        <p:spPr bwMode="auto">
          <a:xfrm>
            <a:off x="2902714" y="776374"/>
            <a:ext cx="2979929"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4BADB5"/>
                </a:solidFill>
                <a:effectLst/>
                <a:uLnTx/>
                <a:uFillTx/>
                <a:latin typeface="BIZ UDPゴシック" panose="020B0400000000000000" pitchFamily="50" charset="-128"/>
                <a:ea typeface="BIZ UDPゴシック" panose="020B0400000000000000" pitchFamily="50" charset="-128"/>
                <a:cs typeface="Meiryo UI" pitchFamily="50" charset="-128"/>
              </a:rPr>
              <a:t>⦿介護予防・日常生活支援総合事業の対象者及び要支援者アセスメントやマネジメント、ケアプランづくり</a:t>
            </a:r>
            <a:endParaRPr kumimoji="1" lang="en-US" altLang="ja-JP" sz="1200" b="1" i="0" u="none" strike="noStrike" kern="1200" cap="none" spc="0" normalizeH="0" baseline="0" noProof="0" dirty="0">
              <a:ln>
                <a:noFill/>
              </a:ln>
              <a:solidFill>
                <a:srgbClr val="4BADB5"/>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4BADB5"/>
                </a:solidFill>
                <a:effectLst/>
                <a:uLnTx/>
                <a:uFillTx/>
                <a:latin typeface="BIZ UDPゴシック" panose="020B0400000000000000" pitchFamily="50" charset="-128"/>
                <a:ea typeface="BIZ UDPゴシック" panose="020B0400000000000000" pitchFamily="50" charset="-128"/>
                <a:cs typeface="Meiryo UI" pitchFamily="50" charset="-128"/>
              </a:rPr>
              <a:t>⦿ケアチームをコーディネート、総合相談、個別相談、困難事例等対応、虐待対応等の権利擁護　など</a:t>
            </a:r>
          </a:p>
        </p:txBody>
      </p:sp>
      <p:sp>
        <p:nvSpPr>
          <p:cNvPr id="90" name="Text Box 94">
            <a:extLst>
              <a:ext uri="{FF2B5EF4-FFF2-40B4-BE49-F238E27FC236}">
                <a16:creationId xmlns:a16="http://schemas.microsoft.com/office/drawing/2014/main" id="{9613D8B9-F347-445A-87C7-A7C9FA3AB1B7}"/>
              </a:ext>
            </a:extLst>
          </p:cNvPr>
          <p:cNvSpPr txBox="1">
            <a:spLocks noChangeArrowheads="1"/>
          </p:cNvSpPr>
          <p:nvPr/>
        </p:nvSpPr>
        <p:spPr bwMode="auto">
          <a:xfrm>
            <a:off x="3031266" y="5788537"/>
            <a:ext cx="2907794"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FF9966"/>
                </a:solidFill>
                <a:effectLst/>
                <a:uLnTx/>
                <a:uFillTx/>
                <a:latin typeface="BIZ UDPゴシック" panose="020B0400000000000000" pitchFamily="50" charset="-128"/>
                <a:ea typeface="BIZ UDPゴシック" panose="020B0400000000000000" pitchFamily="50" charset="-128"/>
                <a:cs typeface="Meiryo UI" pitchFamily="50" charset="-128"/>
              </a:rPr>
              <a:t>⦿食事、排泄、入浴、身支度など身体･心理等の状況に合わせた日常生活のケアの提供</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FF9966"/>
                </a:solidFill>
                <a:effectLst/>
                <a:uLnTx/>
                <a:uFillTx/>
                <a:latin typeface="BIZ UDPゴシック" panose="020B0400000000000000" pitchFamily="50" charset="-128"/>
                <a:ea typeface="BIZ UDPゴシック" panose="020B0400000000000000" pitchFamily="50" charset="-128"/>
                <a:cs typeface="Meiryo UI" pitchFamily="50" charset="-128"/>
              </a:rPr>
              <a:t>⦿生活に必要な居心地のよい環境を提供　など</a:t>
            </a:r>
          </a:p>
        </p:txBody>
      </p:sp>
      <p:sp>
        <p:nvSpPr>
          <p:cNvPr id="148510" name="Text Box 94"/>
          <p:cNvSpPr txBox="1">
            <a:spLocks noChangeArrowheads="1"/>
          </p:cNvSpPr>
          <p:nvPr/>
        </p:nvSpPr>
        <p:spPr bwMode="auto">
          <a:xfrm>
            <a:off x="268112" y="1331675"/>
            <a:ext cx="2291846" cy="14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⦿日々の健康状態の把握</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⦿本人のニーズに応じた生活の支援、環境調整</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⦿本人の主体性の保持、自己決定の支援</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⦿家族の介護負担感、健康状態などの把握　　など</a:t>
            </a:r>
          </a:p>
        </p:txBody>
      </p:sp>
      <p:sp>
        <p:nvSpPr>
          <p:cNvPr id="47" name="左右矢印 86">
            <a:extLst>
              <a:ext uri="{FF2B5EF4-FFF2-40B4-BE49-F238E27FC236}">
                <a16:creationId xmlns:a16="http://schemas.microsoft.com/office/drawing/2014/main" id="{0B81806E-938A-4C63-A43C-D1BED2F63BD5}"/>
              </a:ext>
            </a:extLst>
          </p:cNvPr>
          <p:cNvSpPr/>
          <p:nvPr/>
        </p:nvSpPr>
        <p:spPr bwMode="auto">
          <a:xfrm rot="5400000">
            <a:off x="4349015" y="2570220"/>
            <a:ext cx="455435"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 name="角丸四角形 1"/>
          <p:cNvSpPr/>
          <p:nvPr/>
        </p:nvSpPr>
        <p:spPr bwMode="auto">
          <a:xfrm>
            <a:off x="1649173" y="3370604"/>
            <a:ext cx="1479032"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9" name="角丸四角形 48"/>
          <p:cNvSpPr/>
          <p:nvPr/>
        </p:nvSpPr>
        <p:spPr bwMode="auto">
          <a:xfrm>
            <a:off x="2131424" y="2624383"/>
            <a:ext cx="1293283"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4" name="角丸四角形 53"/>
          <p:cNvSpPr/>
          <p:nvPr/>
        </p:nvSpPr>
        <p:spPr bwMode="auto">
          <a:xfrm>
            <a:off x="3738174" y="2050788"/>
            <a:ext cx="1628250"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5" name="角丸四角形 64"/>
          <p:cNvSpPr/>
          <p:nvPr/>
        </p:nvSpPr>
        <p:spPr bwMode="auto">
          <a:xfrm>
            <a:off x="1638322" y="4909353"/>
            <a:ext cx="1819196" cy="343987"/>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6" name="角丸四角形 65"/>
          <p:cNvSpPr/>
          <p:nvPr/>
        </p:nvSpPr>
        <p:spPr bwMode="auto">
          <a:xfrm>
            <a:off x="5779272" y="2639899"/>
            <a:ext cx="1111322"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1" name="角丸四角形 80"/>
          <p:cNvSpPr/>
          <p:nvPr/>
        </p:nvSpPr>
        <p:spPr bwMode="auto">
          <a:xfrm>
            <a:off x="6000909" y="3447733"/>
            <a:ext cx="1056714"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2" name="角丸四角形 81"/>
          <p:cNvSpPr/>
          <p:nvPr/>
        </p:nvSpPr>
        <p:spPr bwMode="auto">
          <a:xfrm>
            <a:off x="5366424" y="4919482"/>
            <a:ext cx="3419467" cy="336381"/>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3" name="角丸四角形 82"/>
          <p:cNvSpPr/>
          <p:nvPr/>
        </p:nvSpPr>
        <p:spPr bwMode="auto">
          <a:xfrm>
            <a:off x="3401676" y="5356473"/>
            <a:ext cx="2187812"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5" name="テキスト ボックス 4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72392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6" name="Text Box 4"/>
          <p:cNvSpPr txBox="1">
            <a:spLocks noChangeArrowheads="1"/>
          </p:cNvSpPr>
          <p:nvPr/>
        </p:nvSpPr>
        <p:spPr bwMode="auto">
          <a:xfrm>
            <a:off x="211292" y="60138"/>
            <a:ext cx="8569325" cy="584771"/>
          </a:xfrm>
          <a:prstGeom prst="rect">
            <a:avLst/>
          </a:prstGeom>
          <a:noFill/>
          <a:ln w="9525">
            <a:noFill/>
            <a:miter lim="800000"/>
            <a:headEnd/>
            <a:tailEnd/>
          </a:ln>
          <a:effectLst/>
        </p:spPr>
        <p:txBody>
          <a:bodyPr lIns="91437" tIns="45718" rIns="91437" bIns="45718">
            <a:spAutoFit/>
          </a:bodyP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情報共有ツール</a:t>
            </a:r>
            <a:endParaRPr lang="ja-JP" altLang="en-US" sz="3200" b="1" dirty="0">
              <a:solidFill>
                <a:srgbClr val="FFFFFF"/>
              </a:solidFill>
              <a:effectLst>
                <a:outerShdw blurRad="38100" dist="38100" dir="2700000" algn="tl">
                  <a:srgbClr val="C0C0C0"/>
                </a:outerShdw>
              </a:effectLst>
              <a:latin typeface="BIZ UDPゴシック" panose="020B0400000000000000" pitchFamily="50" charset="-128"/>
              <a:ea typeface="BIZ UDPゴシック" panose="020B0400000000000000" pitchFamily="50" charset="-128"/>
              <a:cs typeface="Meiryo UI" pitchFamily="50" charset="-128"/>
            </a:endParaRPr>
          </a:p>
        </p:txBody>
      </p:sp>
      <p:sp>
        <p:nvSpPr>
          <p:cNvPr id="4" name="正方形/長方形 3"/>
          <p:cNvSpPr/>
          <p:nvPr/>
        </p:nvSpPr>
        <p:spPr bwMode="auto">
          <a:xfrm>
            <a:off x="8446168" y="6172200"/>
            <a:ext cx="613611" cy="54142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 name="正方形/長方形 1"/>
          <p:cNvSpPr/>
          <p:nvPr/>
        </p:nvSpPr>
        <p:spPr bwMode="auto">
          <a:xfrm>
            <a:off x="108286" y="1293955"/>
            <a:ext cx="8951493" cy="437953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7" name="Rectangle 2">
            <a:extLst>
              <a:ext uri="{FF2B5EF4-FFF2-40B4-BE49-F238E27FC236}">
                <a16:creationId xmlns:a16="http://schemas.microsoft.com/office/drawing/2014/main" id="{097D6ED9-9505-4069-97A9-F0EB86750EC1}"/>
              </a:ext>
            </a:extLst>
          </p:cNvPr>
          <p:cNvSpPr>
            <a:spLocks noChangeArrowheads="1"/>
          </p:cNvSpPr>
          <p:nvPr/>
        </p:nvSpPr>
        <p:spPr bwMode="auto">
          <a:xfrm>
            <a:off x="316860" y="905695"/>
            <a:ext cx="8358187"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認知症の医療介護連携の推進のための情報共有ツールのひな形</a:t>
            </a:r>
          </a:p>
        </p:txBody>
      </p:sp>
      <p:sp>
        <p:nvSpPr>
          <p:cNvPr id="11" name="角丸四角形 10"/>
          <p:cNvSpPr/>
          <p:nvPr/>
        </p:nvSpPr>
        <p:spPr bwMode="auto">
          <a:xfrm>
            <a:off x="211292" y="1456083"/>
            <a:ext cx="3383811" cy="2960138"/>
          </a:xfrm>
          <a:prstGeom prst="roundRect">
            <a:avLst>
              <a:gd name="adj" fmla="val 6235"/>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2" name="角丸四角形 11"/>
          <p:cNvSpPr/>
          <p:nvPr/>
        </p:nvSpPr>
        <p:spPr bwMode="auto">
          <a:xfrm>
            <a:off x="3727450" y="1456083"/>
            <a:ext cx="5199982" cy="4054408"/>
          </a:xfrm>
          <a:prstGeom prst="roundRect">
            <a:avLst>
              <a:gd name="adj" fmla="val 5016"/>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8" name="角丸四角形 7"/>
          <p:cNvSpPr/>
          <p:nvPr/>
        </p:nvSpPr>
        <p:spPr bwMode="auto">
          <a:xfrm>
            <a:off x="211292" y="1457748"/>
            <a:ext cx="3383811" cy="390449"/>
          </a:xfrm>
          <a:prstGeom prst="roundRect">
            <a:avLst>
              <a:gd name="adj" fmla="val 50000"/>
            </a:avLst>
          </a:prstGeom>
          <a:solidFill>
            <a:srgbClr val="5C8F01"/>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400" b="1" dirty="0">
                <a:solidFill>
                  <a:srgbClr val="FFFFFF"/>
                </a:solidFill>
                <a:latin typeface="BIZ UDPゴシック" panose="020B0400000000000000" pitchFamily="50" charset="-128"/>
                <a:ea typeface="BIZ UDPゴシック" panose="020B0400000000000000" pitchFamily="50" charset="-128"/>
              </a:rPr>
              <a:t>「情報共有ツール」のコンセプト</a:t>
            </a:r>
            <a:endParaRPr lang="en-US" altLang="ja-JP" sz="1400" b="1" dirty="0">
              <a:solidFill>
                <a:srgbClr val="FFFFFF"/>
              </a:solidFill>
              <a:latin typeface="BIZ UDPゴシック" panose="020B0400000000000000" pitchFamily="50" charset="-128"/>
              <a:ea typeface="BIZ UDPゴシック" panose="020B0400000000000000" pitchFamily="50" charset="-128"/>
            </a:endParaRPr>
          </a:p>
        </p:txBody>
      </p:sp>
      <p:sp>
        <p:nvSpPr>
          <p:cNvPr id="9" name="角丸四角形 8"/>
          <p:cNvSpPr/>
          <p:nvPr/>
        </p:nvSpPr>
        <p:spPr bwMode="auto">
          <a:xfrm>
            <a:off x="3727450" y="1456083"/>
            <a:ext cx="5199982" cy="392114"/>
          </a:xfrm>
          <a:prstGeom prst="roundRect">
            <a:avLst>
              <a:gd name="adj" fmla="val 50000"/>
            </a:avLst>
          </a:prstGeom>
          <a:solidFill>
            <a:srgbClr val="FF6600"/>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400" b="1" dirty="0">
                <a:solidFill>
                  <a:srgbClr val="FFFFFF"/>
                </a:solidFill>
                <a:latin typeface="BIZ UDPゴシック" panose="020B0400000000000000" pitchFamily="50" charset="-128"/>
                <a:ea typeface="BIZ UDPゴシック" panose="020B0400000000000000" pitchFamily="50" charset="-128"/>
              </a:rPr>
              <a:t>情報項目</a:t>
            </a:r>
            <a:endParaRPr lang="en-US" altLang="ja-JP" sz="1400" b="1" dirty="0">
              <a:solidFill>
                <a:srgbClr val="FFFFFF"/>
              </a:solidFill>
              <a:latin typeface="BIZ UDPゴシック" panose="020B0400000000000000" pitchFamily="50" charset="-128"/>
              <a:ea typeface="BIZ UDPゴシック" panose="020B0400000000000000" pitchFamily="50" charset="-128"/>
            </a:endParaRPr>
          </a:p>
        </p:txBody>
      </p:sp>
      <p:sp>
        <p:nvSpPr>
          <p:cNvPr id="13" name="Text Box 94">
            <a:extLst>
              <a:ext uri="{FF2B5EF4-FFF2-40B4-BE49-F238E27FC236}">
                <a16:creationId xmlns:a16="http://schemas.microsoft.com/office/drawing/2014/main" id="{7834D865-0875-4005-B0C7-4D553655E2BA}"/>
              </a:ext>
            </a:extLst>
          </p:cNvPr>
          <p:cNvSpPr txBox="1">
            <a:spLocks noChangeArrowheads="1"/>
          </p:cNvSpPr>
          <p:nvPr/>
        </p:nvSpPr>
        <p:spPr bwMode="auto">
          <a:xfrm>
            <a:off x="211292" y="1950137"/>
            <a:ext cx="3295071" cy="205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indent="-180975" eaLnBrk="1" hangingPunct="1">
              <a:lnSpc>
                <a:spcPts val="1800"/>
              </a:lnSpc>
              <a:spcBef>
                <a:spcPts val="0"/>
              </a:spcBef>
            </a:pPr>
            <a:r>
              <a:rPr lang="ja-JP" altLang="en-US" sz="115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の人にとって使いやすい、持つことで安心する、必要な情報を支援者と共有できる「ご本人の視点」を重視した情報共有ツールを目指して、全国の先進地域を調査し、ご本人・ご家族・有識者との議論をもとに作成。</a:t>
            </a:r>
            <a:endParaRPr lang="en-US" altLang="ja-JP" sz="115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1200"/>
              </a:spcBef>
            </a:pPr>
            <a:r>
              <a:rPr lang="ja-JP" altLang="en-US" sz="1150" b="1" dirty="0">
                <a:solidFill>
                  <a:srgbClr val="000000"/>
                </a:solidFill>
                <a:latin typeface="BIZ UDPゴシック" panose="020B0400000000000000" pitchFamily="50" charset="-128"/>
                <a:ea typeface="BIZ UDPゴシック" panose="020B0400000000000000" pitchFamily="50" charset="-128"/>
                <a:cs typeface="Meiryo UI" pitchFamily="50" charset="-128"/>
              </a:rPr>
              <a:t>✔ ひな形を参考に各自治体を中心に関係機関と協働しながら地域の実状に合わせた情報共有ツールを作成し、運用。</a:t>
            </a:r>
          </a:p>
        </p:txBody>
      </p:sp>
      <p:sp>
        <p:nvSpPr>
          <p:cNvPr id="14" name="Text Box 94">
            <a:extLst>
              <a:ext uri="{FF2B5EF4-FFF2-40B4-BE49-F238E27FC236}">
                <a16:creationId xmlns:a16="http://schemas.microsoft.com/office/drawing/2014/main" id="{7834D865-0875-4005-B0C7-4D553655E2BA}"/>
              </a:ext>
            </a:extLst>
          </p:cNvPr>
          <p:cNvSpPr txBox="1">
            <a:spLocks noChangeArrowheads="1"/>
          </p:cNvSpPr>
          <p:nvPr/>
        </p:nvSpPr>
        <p:spPr bwMode="auto">
          <a:xfrm>
            <a:off x="3841380" y="1919576"/>
            <a:ext cx="50258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⑴ 使い方（内容の目録と記入に当たっての注意）</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⑵ 同意書</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⑶ わたし自身① ：ご本人の基本情報</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⑷ わたし自身② ：ご本人の経歴・趣味等その人らしさを示す項目</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⑸ わたしの医療・介護① ：医療機関</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⑹ わたしの医療・介護② ：支援に関わる者・機関のリスト</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⑺ わたしの医療・介護③ ：病名と医療機関</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⑻ わたしの医療・介護④ ：処方内容と処方の目的</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⑼ わたしの医療・介護⑤ ：血圧、体重</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⑽ わたしの医療・介護⑥ ：利用しているサービス状況</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⑾ わたしの認知症の状況① ：認知機能検査（</a:t>
            </a: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MMSE</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又は</a:t>
            </a: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HDS-R</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⑿ わたしの認知症の状況② ：日常生活活動の変化</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⒀ わたしの認知症の状況③ ： 最近気になっていること、困っていること</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⒁ わたしのこれからのこと①② ：今後の医療・介護への希望</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⒂ 通信欄</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pic>
        <p:nvPicPr>
          <p:cNvPr id="10" name="図 9"/>
          <p:cNvPicPr>
            <a:picLocks noChangeAspect="1"/>
          </p:cNvPicPr>
          <p:nvPr/>
        </p:nvPicPr>
        <p:blipFill rotWithShape="1">
          <a:blip r:embed="rId3"/>
          <a:srcRect l="3323" t="3787" r="3817" b="6198"/>
          <a:stretch/>
        </p:blipFill>
        <p:spPr>
          <a:xfrm>
            <a:off x="421106" y="4067086"/>
            <a:ext cx="1858070" cy="2558028"/>
          </a:xfrm>
          <a:prstGeom prst="rect">
            <a:avLst/>
          </a:prstGeom>
          <a:ln>
            <a:solidFill>
              <a:schemeClr val="tx1">
                <a:lumMod val="65000"/>
                <a:lumOff val="35000"/>
              </a:schemeClr>
            </a:solidFill>
          </a:ln>
        </p:spPr>
      </p:pic>
      <p:sp>
        <p:nvSpPr>
          <p:cNvPr id="16" name="テキスト ボックス 15"/>
          <p:cNvSpPr txBox="1"/>
          <p:nvPr/>
        </p:nvSpPr>
        <p:spPr>
          <a:xfrm flipH="1">
            <a:off x="2514601" y="5925978"/>
            <a:ext cx="6412831" cy="579646"/>
          </a:xfrm>
          <a:prstGeom prst="rect">
            <a:avLst/>
          </a:prstGeom>
          <a:noFill/>
        </p:spPr>
        <p:txBody>
          <a:bodyPr wrap="square" rtlCol="0">
            <a:spAutoFit/>
          </a:bodyPr>
          <a:lstStyle/>
          <a:p>
            <a:pPr>
              <a:lnSpc>
                <a:spcPts val="1900"/>
              </a:lnSpc>
              <a:defRPr/>
            </a:pPr>
            <a:r>
              <a:rPr lang="ja-JP" altLang="en-US" sz="1300"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認知症の医療介護連携、情報共有ツールの開発に関する調査研究事業</a:t>
            </a:r>
            <a:endParaRPr lang="en-US" altLang="ja-JP" sz="130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nSpc>
                <a:spcPts val="1900"/>
              </a:lnSpc>
              <a:defRPr/>
            </a:pPr>
            <a:r>
              <a:rPr lang="ja-JP" altLang="en-US" sz="1300" dirty="0">
                <a:solidFill>
                  <a:srgbClr val="000000"/>
                </a:solidFill>
                <a:latin typeface="BIZ UDPゴシック" panose="020B0400000000000000" pitchFamily="50" charset="-128"/>
                <a:ea typeface="BIZ UDPゴシック" panose="020B0400000000000000" pitchFamily="50" charset="-128"/>
                <a:cs typeface="Meiryo UI" pitchFamily="50" charset="-128"/>
              </a:rPr>
              <a:t>情報共有ツール等は 国立長寿医療研究センターのホームページからダウンロード可能</a:t>
            </a: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18〕</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5899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0"/>
          <p:cNvSpPr>
            <a:spLocks noChangeArrowheads="1"/>
          </p:cNvSpPr>
          <p:nvPr/>
        </p:nvSpPr>
        <p:spPr bwMode="auto">
          <a:xfrm>
            <a:off x="1018728" y="1775695"/>
            <a:ext cx="7971849" cy="3954929"/>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358775" indent="-3587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5717" indent="-305717" defTabSz="779173" eaLnBrk="1" hangingPunct="1">
              <a:spcBef>
                <a:spcPts val="1108"/>
              </a:spcBef>
              <a:buNone/>
              <a:defRPr/>
            </a:pPr>
            <a:r>
              <a:rPr lang="en-US" altLang="ja-JP" sz="2800" b="1" dirty="0">
                <a:solidFill>
                  <a:prstClr val="black"/>
                </a:solidFill>
                <a:latin typeface="BIZ UDPゴシック" panose="020B0400000000000000" pitchFamily="50" charset="-128"/>
                <a:ea typeface="BIZ UDPゴシック" panose="020B0400000000000000" pitchFamily="50" charset="-128"/>
              </a:rPr>
              <a:t>1. </a:t>
            </a:r>
            <a:r>
              <a:rPr lang="ja-JP" altLang="en-US" sz="2800" b="1" dirty="0">
                <a:solidFill>
                  <a:prstClr val="black"/>
                </a:solidFill>
                <a:latin typeface="BIZ UDPゴシック" panose="020B0400000000000000" pitchFamily="50" charset="-128"/>
                <a:ea typeface="BIZ UDPゴシック" panose="020B0400000000000000" pitchFamily="50" charset="-128"/>
              </a:rPr>
              <a:t>「高齢者の</a:t>
            </a:r>
            <a:r>
              <a:rPr lang="ja-JP" altLang="en-US" sz="2800" b="1" dirty="0">
                <a:solidFill>
                  <a:srgbClr val="996633"/>
                </a:solidFill>
                <a:latin typeface="BIZ UDPゴシック" panose="020B0400000000000000" pitchFamily="50" charset="-128"/>
                <a:ea typeface="BIZ UDPゴシック" panose="020B0400000000000000" pitchFamily="50" charset="-128"/>
              </a:rPr>
              <a:t>多病と多様性</a:t>
            </a:r>
            <a:r>
              <a:rPr lang="ja-JP" altLang="en-US" sz="2800" b="1" dirty="0">
                <a:solidFill>
                  <a:prstClr val="black"/>
                </a:solidFill>
                <a:latin typeface="BIZ UDPゴシック" panose="020B0400000000000000" pitchFamily="50" charset="-128"/>
                <a:ea typeface="BIZ UDPゴシック" panose="020B0400000000000000" pitchFamily="50" charset="-128"/>
              </a:rPr>
              <a:t>」</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2. </a:t>
            </a:r>
            <a:r>
              <a:rPr lang="ja-JP" altLang="en-US" sz="2800" b="1" dirty="0">
                <a:solidFill>
                  <a:srgbClr val="000000"/>
                </a:solidFill>
                <a:latin typeface="BIZ UDPゴシック" panose="020B0400000000000000" pitchFamily="50" charset="-128"/>
                <a:ea typeface="BIZ UDPゴシック" panose="020B0400000000000000" pitchFamily="50" charset="-128"/>
              </a:rPr>
              <a:t>「</a:t>
            </a:r>
            <a:r>
              <a:rPr lang="en-US" altLang="ja-JP" sz="2800" b="1" dirty="0">
                <a:solidFill>
                  <a:srgbClr val="996633"/>
                </a:solidFill>
                <a:latin typeface="BIZ UDPゴシック" panose="020B0400000000000000" pitchFamily="50" charset="-128"/>
                <a:ea typeface="BIZ UDPゴシック" panose="020B0400000000000000" pitchFamily="50" charset="-128"/>
              </a:rPr>
              <a:t>QOL</a:t>
            </a:r>
            <a:r>
              <a:rPr lang="ja-JP" altLang="en-US" sz="2800" b="1" dirty="0">
                <a:solidFill>
                  <a:srgbClr val="996633"/>
                </a:solidFill>
                <a:latin typeface="BIZ UDPゴシック" panose="020B0400000000000000" pitchFamily="50" charset="-128"/>
                <a:ea typeface="BIZ UDPゴシック" panose="020B0400000000000000" pitchFamily="50" charset="-128"/>
              </a:rPr>
              <a:t>維持・向上</a:t>
            </a:r>
            <a:r>
              <a:rPr lang="ja-JP" altLang="en-US" sz="2800" b="1" dirty="0">
                <a:solidFill>
                  <a:srgbClr val="000000"/>
                </a:solidFill>
                <a:latin typeface="BIZ UDPゴシック" panose="020B0400000000000000" pitchFamily="50" charset="-128"/>
                <a:ea typeface="BIZ UDPゴシック" panose="020B0400000000000000" pitchFamily="50" charset="-128"/>
              </a:rPr>
              <a:t>を目指したケア」</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3. </a:t>
            </a:r>
            <a:r>
              <a:rPr lang="ja-JP" altLang="en-US" sz="2800" b="1" dirty="0">
                <a:solidFill>
                  <a:srgbClr val="000000"/>
                </a:solidFill>
                <a:latin typeface="BIZ UDPゴシック" panose="020B0400000000000000" pitchFamily="50" charset="-128"/>
                <a:ea typeface="BIZ UDPゴシック" panose="020B0400000000000000" pitchFamily="50" charset="-128"/>
              </a:rPr>
              <a:t>「</a:t>
            </a:r>
            <a:r>
              <a:rPr lang="ja-JP" altLang="en-US" sz="2800" b="1" dirty="0">
                <a:solidFill>
                  <a:srgbClr val="996633"/>
                </a:solidFill>
                <a:latin typeface="BIZ UDPゴシック" panose="020B0400000000000000" pitchFamily="50" charset="-128"/>
                <a:ea typeface="BIZ UDPゴシック" panose="020B0400000000000000" pitchFamily="50" charset="-128"/>
              </a:rPr>
              <a:t>生活の場</a:t>
            </a:r>
            <a:r>
              <a:rPr lang="ja-JP" altLang="en-US" sz="2800" b="1" dirty="0">
                <a:solidFill>
                  <a:srgbClr val="000000"/>
                </a:solidFill>
                <a:latin typeface="BIZ UDPゴシック" panose="020B0400000000000000" pitchFamily="50" charset="-128"/>
                <a:ea typeface="BIZ UDPゴシック" panose="020B0400000000000000" pitchFamily="50" charset="-128"/>
              </a:rPr>
              <a:t>に則した医療提供」</a:t>
            </a:r>
          </a:p>
          <a:p>
            <a:pPr marL="305717" indent="-305717" defTabSz="779173" eaLnBrk="1" hangingPunct="1">
              <a:spcBef>
                <a:spcPts val="1108"/>
              </a:spcBef>
              <a:buNone/>
              <a:defRPr/>
            </a:pPr>
            <a:r>
              <a:rPr lang="en-US" altLang="ja-JP" sz="2800" b="1" dirty="0">
                <a:solidFill>
                  <a:prstClr val="black"/>
                </a:solidFill>
                <a:latin typeface="BIZ UDPゴシック" panose="020B0400000000000000" pitchFamily="50" charset="-128"/>
                <a:ea typeface="BIZ UDPゴシック" panose="020B0400000000000000" pitchFamily="50" charset="-128"/>
              </a:rPr>
              <a:t>4. </a:t>
            </a:r>
            <a:r>
              <a:rPr lang="ja-JP" altLang="en-US" sz="2800" b="1" dirty="0">
                <a:solidFill>
                  <a:prstClr val="black"/>
                </a:solidFill>
                <a:latin typeface="BIZ UDPゴシック" panose="020B0400000000000000" pitchFamily="50" charset="-128"/>
                <a:ea typeface="BIZ UDPゴシック" panose="020B0400000000000000" pitchFamily="50" charset="-128"/>
              </a:rPr>
              <a:t>「</a:t>
            </a:r>
            <a:r>
              <a:rPr lang="ja-JP" altLang="en-US" sz="2800" b="1" dirty="0">
                <a:solidFill>
                  <a:srgbClr val="996633"/>
                </a:solidFill>
                <a:latin typeface="BIZ UDPゴシック" panose="020B0400000000000000" pitchFamily="50" charset="-128"/>
                <a:ea typeface="BIZ UDPゴシック" panose="020B0400000000000000" pitchFamily="50" charset="-128"/>
              </a:rPr>
              <a:t>高齢者に対する薬物療法</a:t>
            </a:r>
            <a:r>
              <a:rPr lang="ja-JP" altLang="en-US" sz="2800" b="1" dirty="0">
                <a:solidFill>
                  <a:prstClr val="black"/>
                </a:solidFill>
                <a:latin typeface="BIZ UDPゴシック" panose="020B0400000000000000" pitchFamily="50" charset="-128"/>
                <a:ea typeface="BIZ UDPゴシック" panose="020B0400000000000000" pitchFamily="50" charset="-128"/>
              </a:rPr>
              <a:t>の基本的な考え方」</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5. </a:t>
            </a:r>
            <a:r>
              <a:rPr lang="ja-JP" altLang="en-US" sz="2800" b="1" dirty="0">
                <a:solidFill>
                  <a:srgbClr val="000000"/>
                </a:solidFill>
                <a:latin typeface="BIZ UDPゴシック" panose="020B0400000000000000" pitchFamily="50" charset="-128"/>
                <a:ea typeface="BIZ UDPゴシック" panose="020B0400000000000000" pitchFamily="50" charset="-128"/>
              </a:rPr>
              <a:t>「</a:t>
            </a:r>
            <a:r>
              <a:rPr lang="ja-JP" altLang="en-US" sz="2800" b="1" dirty="0">
                <a:solidFill>
                  <a:srgbClr val="996633"/>
                </a:solidFill>
                <a:latin typeface="BIZ UDPゴシック" panose="020B0400000000000000" pitchFamily="50" charset="-128"/>
                <a:ea typeface="BIZ UDPゴシック" panose="020B0400000000000000" pitchFamily="50" charset="-128"/>
              </a:rPr>
              <a:t>患者の意思決定</a:t>
            </a:r>
            <a:r>
              <a:rPr lang="ja-JP" altLang="en-US" sz="2800" b="1" dirty="0">
                <a:solidFill>
                  <a:srgbClr val="000000"/>
                </a:solidFill>
                <a:latin typeface="BIZ UDPゴシック" panose="020B0400000000000000" pitchFamily="50" charset="-128"/>
                <a:ea typeface="BIZ UDPゴシック" panose="020B0400000000000000" pitchFamily="50" charset="-128"/>
              </a:rPr>
              <a:t>を支援」</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6. </a:t>
            </a:r>
            <a:r>
              <a:rPr lang="ja-JP" altLang="en-US" sz="2800" b="1" dirty="0">
                <a:solidFill>
                  <a:srgbClr val="000000"/>
                </a:solidFill>
                <a:latin typeface="BIZ UDPゴシック" panose="020B0400000000000000" pitchFamily="50" charset="-128"/>
                <a:ea typeface="BIZ UDPゴシック" panose="020B0400000000000000" pitchFamily="50" charset="-128"/>
              </a:rPr>
              <a:t>「家族などの</a:t>
            </a:r>
            <a:r>
              <a:rPr lang="ja-JP" altLang="en-US" sz="2800" b="1" dirty="0">
                <a:solidFill>
                  <a:srgbClr val="996633"/>
                </a:solidFill>
                <a:latin typeface="BIZ UDPゴシック" panose="020B0400000000000000" pitchFamily="50" charset="-128"/>
                <a:ea typeface="BIZ UDPゴシック" panose="020B0400000000000000" pitchFamily="50" charset="-128"/>
              </a:rPr>
              <a:t>介護者</a:t>
            </a:r>
            <a:r>
              <a:rPr lang="ja-JP" altLang="en-US" sz="2800" b="1" dirty="0">
                <a:solidFill>
                  <a:srgbClr val="000000"/>
                </a:solidFill>
                <a:latin typeface="BIZ UDPゴシック" panose="020B0400000000000000" pitchFamily="50" charset="-128"/>
                <a:ea typeface="BIZ UDPゴシック" panose="020B0400000000000000" pitchFamily="50" charset="-128"/>
              </a:rPr>
              <a:t>もケアの対象に」</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7. </a:t>
            </a:r>
            <a:r>
              <a:rPr lang="ja-JP" altLang="en-US" sz="2800" b="1" dirty="0">
                <a:solidFill>
                  <a:srgbClr val="000000"/>
                </a:solidFill>
                <a:latin typeface="BIZ UDPゴシック" panose="020B0400000000000000" pitchFamily="50" charset="-128"/>
                <a:ea typeface="BIZ UDPゴシック" panose="020B0400000000000000" pitchFamily="50" charset="-128"/>
              </a:rPr>
              <a:t>「</a:t>
            </a:r>
            <a:r>
              <a:rPr lang="ja-JP" altLang="en-US" sz="2800" b="1" dirty="0">
                <a:solidFill>
                  <a:srgbClr val="996633"/>
                </a:solidFill>
                <a:latin typeface="BIZ UDPゴシック" panose="020B0400000000000000" pitchFamily="50" charset="-128"/>
                <a:ea typeface="BIZ UDPゴシック" panose="020B0400000000000000" pitchFamily="50" charset="-128"/>
              </a:rPr>
              <a:t>患者本人の視点に立ったチーム医療</a:t>
            </a:r>
            <a:r>
              <a:rPr lang="ja-JP" altLang="en-US" sz="2800" b="1" dirty="0">
                <a:solidFill>
                  <a:srgbClr val="000000"/>
                </a:solidFill>
                <a:latin typeface="BIZ UDPゴシック" panose="020B0400000000000000" pitchFamily="50" charset="-128"/>
                <a:ea typeface="BIZ UDPゴシック" panose="020B0400000000000000" pitchFamily="50" charset="-128"/>
              </a:rPr>
              <a:t>」</a:t>
            </a:r>
          </a:p>
        </p:txBody>
      </p:sp>
      <p:sp>
        <p:nvSpPr>
          <p:cNvPr id="137220" name="Rectangle 17"/>
          <p:cNvSpPr>
            <a:spLocks noChangeArrowheads="1"/>
          </p:cNvSpPr>
          <p:nvPr/>
        </p:nvSpPr>
        <p:spPr bwMode="auto">
          <a:xfrm>
            <a:off x="746974" y="6487997"/>
            <a:ext cx="83488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3011" indent="-303011" algn="r" defTabSz="779173" eaLnBrk="1" hangingPunct="1">
              <a:spcBef>
                <a:spcPct val="0"/>
              </a:spcBef>
              <a:buNone/>
              <a:defRPr/>
            </a:pPr>
            <a:r>
              <a:rPr lang="ja-JP" altLang="en-US" sz="1400" dirty="0">
                <a:solidFill>
                  <a:srgbClr val="000000"/>
                </a:solidFill>
                <a:latin typeface="BIZ UDPゴシック" panose="020B0400000000000000" pitchFamily="50" charset="-128"/>
                <a:ea typeface="BIZ UDPゴシック" panose="020B0400000000000000" pitchFamily="50" charset="-128"/>
              </a:rPr>
              <a:t>厚生労働科学研究費補助金（長寿科学総合研究事業）（</a:t>
            </a:r>
            <a:r>
              <a:rPr lang="en-US" altLang="ja-JP" sz="1400" dirty="0">
                <a:solidFill>
                  <a:srgbClr val="000000"/>
                </a:solidFill>
                <a:latin typeface="BIZ UDPゴシック" panose="020B0400000000000000" pitchFamily="50" charset="-128"/>
                <a:ea typeface="BIZ UDPゴシック" panose="020B0400000000000000" pitchFamily="50" charset="-128"/>
              </a:rPr>
              <a:t>H22-</a:t>
            </a:r>
            <a:r>
              <a:rPr lang="ja-JP" altLang="en-US" sz="1400" dirty="0">
                <a:solidFill>
                  <a:srgbClr val="000000"/>
                </a:solidFill>
                <a:latin typeface="BIZ UDPゴシック" panose="020B0400000000000000" pitchFamily="50" charset="-128"/>
                <a:ea typeface="BIZ UDPゴシック" panose="020B0400000000000000" pitchFamily="50" charset="-128"/>
              </a:rPr>
              <a:t>長寿</a:t>
            </a:r>
            <a:r>
              <a:rPr lang="en-US" altLang="ja-JP" sz="1400" dirty="0">
                <a:solidFill>
                  <a:srgbClr val="000000"/>
                </a:solidFill>
                <a:latin typeface="BIZ UDPゴシック" panose="020B0400000000000000" pitchFamily="50" charset="-128"/>
                <a:ea typeface="BIZ UDPゴシック" panose="020B0400000000000000" pitchFamily="50" charset="-128"/>
              </a:rPr>
              <a:t>-</a:t>
            </a:r>
            <a:r>
              <a:rPr lang="ja-JP" altLang="en-US" sz="1400" dirty="0">
                <a:solidFill>
                  <a:srgbClr val="000000"/>
                </a:solidFill>
                <a:latin typeface="BIZ UDPゴシック" panose="020B0400000000000000" pitchFamily="50" charset="-128"/>
                <a:ea typeface="BIZ UDPゴシック" panose="020B0400000000000000" pitchFamily="50" charset="-128"/>
              </a:rPr>
              <a:t>指定</a:t>
            </a:r>
            <a:r>
              <a:rPr lang="en-US" altLang="ja-JP" sz="1400" dirty="0">
                <a:solidFill>
                  <a:srgbClr val="000000"/>
                </a:solidFill>
                <a:latin typeface="BIZ UDPゴシック" panose="020B0400000000000000" pitchFamily="50" charset="-128"/>
                <a:ea typeface="BIZ UDPゴシック" panose="020B0400000000000000" pitchFamily="50" charset="-128"/>
              </a:rPr>
              <a:t>-009</a:t>
            </a:r>
            <a:r>
              <a:rPr lang="ja-JP" altLang="en-US" sz="1400" dirty="0">
                <a:solidFill>
                  <a:srgbClr val="000000"/>
                </a:solidFill>
                <a:latin typeface="BIZ UDPゴシック" panose="020B0400000000000000" pitchFamily="50" charset="-128"/>
                <a:ea typeface="BIZ UDPゴシック" panose="020B0400000000000000" pitchFamily="50" charset="-128"/>
              </a:rPr>
              <a:t>）」研究班</a:t>
            </a:r>
          </a:p>
        </p:txBody>
      </p:sp>
      <p:sp>
        <p:nvSpPr>
          <p:cNvPr id="9" name="正方形/長方形 8">
            <a:extLst>
              <a:ext uri="{FF2B5EF4-FFF2-40B4-BE49-F238E27FC236}">
                <a16:creationId xmlns:a16="http://schemas.microsoft.com/office/drawing/2014/main" id="{A2A40A10-D787-433F-B8FB-C5A0DD782FBF}"/>
              </a:ext>
            </a:extLst>
          </p:cNvPr>
          <p:cNvSpPr/>
          <p:nvPr/>
        </p:nvSpPr>
        <p:spPr>
          <a:xfrm>
            <a:off x="0" y="0"/>
            <a:ext cx="9144000" cy="1018322"/>
          </a:xfrm>
          <a:prstGeom prst="rect">
            <a:avLst/>
          </a:prstGeom>
          <a:solidFill>
            <a:srgbClr val="99663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Rectangle 4">
            <a:extLst>
              <a:ext uri="{FF2B5EF4-FFF2-40B4-BE49-F238E27FC236}">
                <a16:creationId xmlns:a16="http://schemas.microsoft.com/office/drawing/2014/main" id="{45958134-0011-4DAC-8086-8E4E128FA7A8}"/>
              </a:ext>
            </a:extLst>
          </p:cNvPr>
          <p:cNvSpPr txBox="1">
            <a:spLocks noChangeArrowheads="1"/>
          </p:cNvSpPr>
          <p:nvPr/>
        </p:nvSpPr>
        <p:spPr bwMode="auto">
          <a:xfrm>
            <a:off x="296862" y="24954"/>
            <a:ext cx="8550275" cy="92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rPr>
              <a:t>高齢者に対する適切な医療提供の指針</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a:p>
            <a:pPr eaLnBrk="1" hangingPunct="1">
              <a:spcBef>
                <a:spcPts val="300"/>
              </a:spcBef>
            </a:pPr>
            <a:r>
              <a:rPr lang="ja-JP" altLang="en-US" sz="24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～認知症高齢者の医療とケアの基本～</a:t>
            </a:r>
            <a:endParaRPr lang="ja-JP" altLang="en-US" sz="1800" b="1" kern="0"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1018322"/>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a:t>
            </a:r>
            <a:r>
              <a:rPr lang="en-US" altLang="ja-JP" sz="1600" b="1" dirty="0">
                <a:latin typeface="BIZ UDPゴシック" panose="020B0400000000000000" pitchFamily="50" charset="-128"/>
                <a:ea typeface="BIZ UDPゴシック" panose="020B0400000000000000" pitchFamily="50" charset="-128"/>
              </a:rPr>
              <a:t>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58199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18">
            <a:extLst>
              <a:ext uri="{FF2B5EF4-FFF2-40B4-BE49-F238E27FC236}">
                <a16:creationId xmlns:a16="http://schemas.microsoft.com/office/drawing/2014/main" id="{23EBB9AA-C0BD-44AA-B202-1E6EADCF0EAF}"/>
              </a:ext>
            </a:extLst>
          </p:cNvPr>
          <p:cNvSpPr/>
          <p:nvPr/>
        </p:nvSpPr>
        <p:spPr bwMode="auto">
          <a:xfrm>
            <a:off x="2386096" y="2569796"/>
            <a:ext cx="4418645" cy="3070540"/>
          </a:xfrm>
          <a:prstGeom prst="ellipse">
            <a:avLst/>
          </a:prstGeom>
          <a:solidFill>
            <a:schemeClr val="bg1">
              <a:lumMod val="85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a:extLst>
              <a:ext uri="{FF2B5EF4-FFF2-40B4-BE49-F238E27FC236}">
                <a16:creationId xmlns:a16="http://schemas.microsoft.com/office/drawing/2014/main" id="{C8C6E3FF-3C50-42DC-8AFF-A4CD2D0BD645}"/>
              </a:ext>
            </a:extLst>
          </p:cNvPr>
          <p:cNvSpPr/>
          <p:nvPr/>
        </p:nvSpPr>
        <p:spPr>
          <a:xfrm>
            <a:off x="0" y="-742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42351" name="Rectangle 7"/>
          <p:cNvSpPr>
            <a:spLocks noChangeArrowheads="1"/>
          </p:cNvSpPr>
          <p:nvPr/>
        </p:nvSpPr>
        <p:spPr bwMode="auto">
          <a:xfrm>
            <a:off x="1275602" y="-1120"/>
            <a:ext cx="6485021"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ケアマネジャーと多職種の連携</a:t>
            </a:r>
          </a:p>
        </p:txBody>
      </p:sp>
      <p:sp>
        <p:nvSpPr>
          <p:cNvPr id="3" name="AutoShape 11">
            <a:extLst>
              <a:ext uri="{FF2B5EF4-FFF2-40B4-BE49-F238E27FC236}">
                <a16:creationId xmlns:a16="http://schemas.microsoft.com/office/drawing/2014/main" id="{98CC67ED-9B30-47D5-9302-5E9852A960D3}"/>
              </a:ext>
            </a:extLst>
          </p:cNvPr>
          <p:cNvSpPr>
            <a:spLocks noChangeArrowheads="1"/>
          </p:cNvSpPr>
          <p:nvPr/>
        </p:nvSpPr>
        <p:spPr bwMode="auto">
          <a:xfrm rot="7664856">
            <a:off x="2781317" y="2334100"/>
            <a:ext cx="529748" cy="742628"/>
          </a:xfrm>
          <a:prstGeom prst="upDownArrow">
            <a:avLst>
              <a:gd name="adj1" fmla="val 47306"/>
              <a:gd name="adj2" fmla="val 30528"/>
            </a:avLst>
          </a:prstGeom>
          <a:solidFill>
            <a:srgbClr val="7D9541"/>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8" name="AutoShape 11"/>
          <p:cNvSpPr>
            <a:spLocks noChangeArrowheads="1"/>
          </p:cNvSpPr>
          <p:nvPr/>
        </p:nvSpPr>
        <p:spPr bwMode="auto">
          <a:xfrm rot="7043188">
            <a:off x="6083918" y="4481738"/>
            <a:ext cx="529748" cy="742628"/>
          </a:xfrm>
          <a:prstGeom prst="upDownArrow">
            <a:avLst>
              <a:gd name="adj1" fmla="val 47306"/>
              <a:gd name="adj2" fmla="val 30528"/>
            </a:avLst>
          </a:prstGeom>
          <a:solidFill>
            <a:srgbClr val="7D9541"/>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9" name="円/楕円 18"/>
          <p:cNvSpPr/>
          <p:nvPr/>
        </p:nvSpPr>
        <p:spPr bwMode="auto">
          <a:xfrm>
            <a:off x="1310626" y="1799046"/>
            <a:ext cx="6474061" cy="4485054"/>
          </a:xfrm>
          <a:prstGeom prst="ellipse">
            <a:avLst/>
          </a:prstGeom>
          <a:noFill/>
          <a:ln w="50800" cap="flat" cmpd="sng" algn="ctr">
            <a:solidFill>
              <a:srgbClr val="996633"/>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5" name="Text Box 12"/>
          <p:cNvSpPr txBox="1">
            <a:spLocks noChangeArrowheads="1"/>
          </p:cNvSpPr>
          <p:nvPr/>
        </p:nvSpPr>
        <p:spPr bwMode="auto">
          <a:xfrm>
            <a:off x="2791237" y="3553998"/>
            <a:ext cx="3564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B95957"/>
                </a:solidFill>
                <a:effectLst/>
                <a:uLnTx/>
                <a:uFillTx/>
                <a:latin typeface="BIZ UDPゴシック" panose="020B0400000000000000" pitchFamily="50" charset="-128"/>
                <a:ea typeface="BIZ UDPゴシック" panose="020B0400000000000000" pitchFamily="50" charset="-128"/>
                <a:cs typeface="Meiryo UI" pitchFamily="50" charset="-128"/>
              </a:rPr>
              <a:t>  本人・家族の        希望</a:t>
            </a:r>
            <a:r>
              <a:rPr kumimoji="1" lang="en-US" altLang="ja-JP" sz="1800" b="1" i="0" u="none" strike="noStrike" kern="1200" cap="none" spc="0" normalizeH="0" baseline="0" noProof="0" dirty="0">
                <a:ln>
                  <a:noFill/>
                </a:ln>
                <a:solidFill>
                  <a:srgbClr val="B95957"/>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800" b="1" i="0" u="none" strike="noStrike" kern="1200" cap="none" spc="0" normalizeH="0" baseline="0" noProof="0" dirty="0">
                <a:ln>
                  <a:noFill/>
                </a:ln>
                <a:solidFill>
                  <a:srgbClr val="B95957"/>
                </a:solidFill>
                <a:effectLst/>
                <a:uLnTx/>
                <a:uFillTx/>
                <a:latin typeface="BIZ UDPゴシック" panose="020B0400000000000000" pitchFamily="50" charset="-128"/>
                <a:ea typeface="BIZ UDPゴシック" panose="020B0400000000000000" pitchFamily="50" charset="-128"/>
                <a:cs typeface="Meiryo UI" pitchFamily="50" charset="-128"/>
              </a:rPr>
              <a:t>意見</a:t>
            </a:r>
          </a:p>
        </p:txBody>
      </p:sp>
      <p:sp>
        <p:nvSpPr>
          <p:cNvPr id="26" name="Text Box 14"/>
          <p:cNvSpPr txBox="1">
            <a:spLocks noChangeArrowheads="1"/>
          </p:cNvSpPr>
          <p:nvPr/>
        </p:nvSpPr>
        <p:spPr bwMode="auto">
          <a:xfrm>
            <a:off x="3337779" y="4645387"/>
            <a:ext cx="2545005" cy="65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3A808A"/>
                </a:solidFill>
                <a:effectLst/>
                <a:uLnTx/>
                <a:uFillTx/>
                <a:latin typeface="BIZ UDPゴシック" panose="020B0400000000000000" pitchFamily="50" charset="-128"/>
                <a:ea typeface="BIZ UDPゴシック" panose="020B0400000000000000" pitchFamily="50" charset="-128"/>
                <a:cs typeface="Meiryo UI" pitchFamily="50" charset="-128"/>
              </a:rPr>
              <a:t>サービス担当者会議の</a:t>
            </a:r>
            <a:endParaRPr kumimoji="1" lang="en-US" altLang="ja-JP" sz="1800" b="1" i="0" u="none" strike="noStrike" kern="1200" cap="none" spc="0" normalizeH="0" baseline="0" noProof="0" dirty="0">
              <a:ln>
                <a:noFill/>
              </a:ln>
              <a:solidFill>
                <a:srgbClr val="3A808A"/>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3A808A"/>
                </a:solidFill>
                <a:effectLst/>
                <a:uLnTx/>
                <a:uFillTx/>
                <a:latin typeface="BIZ UDPゴシック" panose="020B0400000000000000" pitchFamily="50" charset="-128"/>
                <a:ea typeface="BIZ UDPゴシック" panose="020B0400000000000000" pitchFamily="50" charset="-128"/>
                <a:cs typeface="Meiryo UI" pitchFamily="50" charset="-128"/>
              </a:rPr>
              <a:t>コーディネート</a:t>
            </a:r>
          </a:p>
        </p:txBody>
      </p:sp>
      <p:sp>
        <p:nvSpPr>
          <p:cNvPr id="31" name="AutoShape 11"/>
          <p:cNvSpPr>
            <a:spLocks noChangeArrowheads="1"/>
          </p:cNvSpPr>
          <p:nvPr/>
        </p:nvSpPr>
        <p:spPr bwMode="auto">
          <a:xfrm rot="16200000">
            <a:off x="2228825" y="3432548"/>
            <a:ext cx="529748" cy="742628"/>
          </a:xfrm>
          <a:prstGeom prst="upDownArrow">
            <a:avLst>
              <a:gd name="adj1" fmla="val 47306"/>
              <a:gd name="adj2" fmla="val 30528"/>
            </a:avLst>
          </a:prstGeom>
          <a:solidFill>
            <a:srgbClr val="7D9541"/>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AutoShape 11"/>
          <p:cNvSpPr>
            <a:spLocks noChangeArrowheads="1"/>
          </p:cNvSpPr>
          <p:nvPr/>
        </p:nvSpPr>
        <p:spPr bwMode="auto">
          <a:xfrm rot="13039130">
            <a:off x="3414703" y="5172699"/>
            <a:ext cx="540093" cy="728404"/>
          </a:xfrm>
          <a:prstGeom prst="upDownArrow">
            <a:avLst>
              <a:gd name="adj1" fmla="val 47306"/>
              <a:gd name="adj2" fmla="val 30528"/>
            </a:avLst>
          </a:prstGeom>
          <a:solidFill>
            <a:srgbClr val="7D9541"/>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4" name="AutoShape 11"/>
          <p:cNvSpPr>
            <a:spLocks noChangeArrowheads="1"/>
          </p:cNvSpPr>
          <p:nvPr/>
        </p:nvSpPr>
        <p:spPr bwMode="auto">
          <a:xfrm rot="8378561">
            <a:off x="5093404" y="5169699"/>
            <a:ext cx="540093" cy="728404"/>
          </a:xfrm>
          <a:prstGeom prst="upDownArrow">
            <a:avLst>
              <a:gd name="adj1" fmla="val 47306"/>
              <a:gd name="adj2" fmla="val 30528"/>
            </a:avLst>
          </a:prstGeom>
          <a:solidFill>
            <a:srgbClr val="7D9541"/>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5" name="Text Box 13"/>
          <p:cNvSpPr txBox="1">
            <a:spLocks noChangeArrowheads="1"/>
          </p:cNvSpPr>
          <p:nvPr/>
        </p:nvSpPr>
        <p:spPr bwMode="auto">
          <a:xfrm>
            <a:off x="1807716" y="5296432"/>
            <a:ext cx="2276960"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a:t>
            </a:r>
            <a:endParaRPr kumimoji="1" lang="en-US" altLang="ja-JP"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サービス</a:t>
            </a:r>
          </a:p>
        </p:txBody>
      </p:sp>
      <p:sp>
        <p:nvSpPr>
          <p:cNvPr id="36" name="角丸四角形 35"/>
          <p:cNvSpPr/>
          <p:nvPr/>
        </p:nvSpPr>
        <p:spPr bwMode="auto">
          <a:xfrm>
            <a:off x="3256393" y="3017277"/>
            <a:ext cx="2636938" cy="528103"/>
          </a:xfrm>
          <a:prstGeom prst="roundRect">
            <a:avLst>
              <a:gd name="adj" fmla="val 50000"/>
            </a:avLst>
          </a:prstGeom>
          <a:solidFill>
            <a:srgbClr val="B959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p:cNvSpPr txBox="1"/>
          <p:nvPr/>
        </p:nvSpPr>
        <p:spPr>
          <a:xfrm>
            <a:off x="3129076" y="3065165"/>
            <a:ext cx="2903913" cy="400110"/>
          </a:xfrm>
          <a:prstGeom prst="rect">
            <a:avLst/>
          </a:prstGeom>
          <a:noFill/>
          <a:ln w="254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本人・家族・介護者</a:t>
            </a:r>
          </a:p>
        </p:txBody>
      </p:sp>
      <p:sp>
        <p:nvSpPr>
          <p:cNvPr id="39" name="角丸四角形 38"/>
          <p:cNvSpPr/>
          <p:nvPr/>
        </p:nvSpPr>
        <p:spPr bwMode="auto">
          <a:xfrm>
            <a:off x="3522340" y="4102849"/>
            <a:ext cx="2133468" cy="549467"/>
          </a:xfrm>
          <a:prstGeom prst="roundRect">
            <a:avLst>
              <a:gd name="adj" fmla="val 50000"/>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40" name="テキスト ボックス 39"/>
          <p:cNvSpPr txBox="1"/>
          <p:nvPr/>
        </p:nvSpPr>
        <p:spPr>
          <a:xfrm>
            <a:off x="3427605" y="4180724"/>
            <a:ext cx="2249954" cy="400110"/>
          </a:xfrm>
          <a:prstGeom prst="rect">
            <a:avLst/>
          </a:prstGeom>
          <a:noFill/>
          <a:ln w="254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ケアマネジャー </a:t>
            </a:r>
          </a:p>
        </p:txBody>
      </p:sp>
      <p:sp>
        <p:nvSpPr>
          <p:cNvPr id="41" name="Text Box 13"/>
          <p:cNvSpPr txBox="1">
            <a:spLocks noChangeArrowheads="1"/>
          </p:cNvSpPr>
          <p:nvPr/>
        </p:nvSpPr>
        <p:spPr bwMode="auto">
          <a:xfrm>
            <a:off x="4676543" y="2013619"/>
            <a:ext cx="1945767"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情報提供・助言</a:t>
            </a:r>
          </a:p>
        </p:txBody>
      </p:sp>
      <p:sp>
        <p:nvSpPr>
          <p:cNvPr id="7" name="AutoShape 11">
            <a:extLst>
              <a:ext uri="{FF2B5EF4-FFF2-40B4-BE49-F238E27FC236}">
                <a16:creationId xmlns:a16="http://schemas.microsoft.com/office/drawing/2014/main" id="{4D25E38C-0CF8-43EE-91DA-297B42A0108D}"/>
              </a:ext>
            </a:extLst>
          </p:cNvPr>
          <p:cNvSpPr>
            <a:spLocks noChangeArrowheads="1"/>
          </p:cNvSpPr>
          <p:nvPr/>
        </p:nvSpPr>
        <p:spPr bwMode="auto">
          <a:xfrm rot="14224112">
            <a:off x="5919029" y="2403192"/>
            <a:ext cx="529748" cy="742628"/>
          </a:xfrm>
          <a:prstGeom prst="upDownArrow">
            <a:avLst>
              <a:gd name="adj1" fmla="val 47306"/>
              <a:gd name="adj2" fmla="val 30528"/>
            </a:avLst>
          </a:prstGeom>
          <a:solidFill>
            <a:srgbClr val="7D9541"/>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AutoShape 11">
            <a:extLst>
              <a:ext uri="{FF2B5EF4-FFF2-40B4-BE49-F238E27FC236}">
                <a16:creationId xmlns:a16="http://schemas.microsoft.com/office/drawing/2014/main" id="{6C9C9F81-8E66-4E27-9CE3-4178DBEF1240}"/>
              </a:ext>
            </a:extLst>
          </p:cNvPr>
          <p:cNvSpPr>
            <a:spLocks noChangeArrowheads="1"/>
          </p:cNvSpPr>
          <p:nvPr/>
        </p:nvSpPr>
        <p:spPr bwMode="auto">
          <a:xfrm rot="16200000">
            <a:off x="6539679" y="3432547"/>
            <a:ext cx="529748" cy="742628"/>
          </a:xfrm>
          <a:prstGeom prst="upDownArrow">
            <a:avLst>
              <a:gd name="adj1" fmla="val 47306"/>
              <a:gd name="adj2" fmla="val 30528"/>
            </a:avLst>
          </a:prstGeom>
          <a:solidFill>
            <a:srgbClr val="7D9541"/>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AutoShape 11">
            <a:extLst>
              <a:ext uri="{FF2B5EF4-FFF2-40B4-BE49-F238E27FC236}">
                <a16:creationId xmlns:a16="http://schemas.microsoft.com/office/drawing/2014/main" id="{0D320B0E-B321-4E54-BD50-A7FC21C7F51B}"/>
              </a:ext>
            </a:extLst>
          </p:cNvPr>
          <p:cNvSpPr>
            <a:spLocks noChangeArrowheads="1"/>
          </p:cNvSpPr>
          <p:nvPr/>
        </p:nvSpPr>
        <p:spPr bwMode="auto">
          <a:xfrm rot="10800000">
            <a:off x="4310985" y="2117742"/>
            <a:ext cx="540093" cy="654423"/>
          </a:xfrm>
          <a:prstGeom prst="upDownArrow">
            <a:avLst>
              <a:gd name="adj1" fmla="val 47306"/>
              <a:gd name="adj2" fmla="val 30528"/>
            </a:avLst>
          </a:prstGeom>
          <a:solidFill>
            <a:srgbClr val="7D9541"/>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2" name="AutoShape 11">
            <a:extLst>
              <a:ext uri="{FF2B5EF4-FFF2-40B4-BE49-F238E27FC236}">
                <a16:creationId xmlns:a16="http://schemas.microsoft.com/office/drawing/2014/main" id="{D53FA9D9-3DF0-4DD1-A206-518DAC419FE9}"/>
              </a:ext>
            </a:extLst>
          </p:cNvPr>
          <p:cNvSpPr>
            <a:spLocks noChangeArrowheads="1"/>
          </p:cNvSpPr>
          <p:nvPr/>
        </p:nvSpPr>
        <p:spPr bwMode="auto">
          <a:xfrm rot="14407495">
            <a:off x="2518965" y="4487828"/>
            <a:ext cx="529748" cy="742628"/>
          </a:xfrm>
          <a:prstGeom prst="upDownArrow">
            <a:avLst>
              <a:gd name="adj1" fmla="val 47306"/>
              <a:gd name="adj2" fmla="val 30528"/>
            </a:avLst>
          </a:prstGeom>
          <a:solidFill>
            <a:srgbClr val="7D9541"/>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3" name="Text Box 13">
            <a:extLst>
              <a:ext uri="{FF2B5EF4-FFF2-40B4-BE49-F238E27FC236}">
                <a16:creationId xmlns:a16="http://schemas.microsoft.com/office/drawing/2014/main" id="{02B55981-370C-477D-A2A9-259AEE0DB5CC}"/>
              </a:ext>
            </a:extLst>
          </p:cNvPr>
          <p:cNvSpPr txBox="1">
            <a:spLocks noChangeArrowheads="1"/>
          </p:cNvSpPr>
          <p:nvPr/>
        </p:nvSpPr>
        <p:spPr bwMode="auto">
          <a:xfrm>
            <a:off x="6360907" y="2882614"/>
            <a:ext cx="2075976"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情報提供・服薬支援</a:t>
            </a:r>
          </a:p>
        </p:txBody>
      </p:sp>
      <p:sp>
        <p:nvSpPr>
          <p:cNvPr id="14" name="Text Box 13">
            <a:extLst>
              <a:ext uri="{FF2B5EF4-FFF2-40B4-BE49-F238E27FC236}">
                <a16:creationId xmlns:a16="http://schemas.microsoft.com/office/drawing/2014/main" id="{3F79F7BF-938F-41F1-8A30-55B1E3E2B153}"/>
              </a:ext>
            </a:extLst>
          </p:cNvPr>
          <p:cNvSpPr txBox="1">
            <a:spLocks noChangeArrowheads="1"/>
          </p:cNvSpPr>
          <p:nvPr/>
        </p:nvSpPr>
        <p:spPr bwMode="auto">
          <a:xfrm>
            <a:off x="6547588" y="4276530"/>
            <a:ext cx="2075976"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情報提供・口腔ケア</a:t>
            </a:r>
          </a:p>
        </p:txBody>
      </p:sp>
      <p:sp>
        <p:nvSpPr>
          <p:cNvPr id="38" name="AutoShape 11">
            <a:extLst>
              <a:ext uri="{FF2B5EF4-FFF2-40B4-BE49-F238E27FC236}">
                <a16:creationId xmlns:a16="http://schemas.microsoft.com/office/drawing/2014/main" id="{7E7E88C2-F3B8-440C-AE3F-8A8E71C87C08}"/>
              </a:ext>
            </a:extLst>
          </p:cNvPr>
          <p:cNvSpPr>
            <a:spLocks noChangeArrowheads="1"/>
          </p:cNvSpPr>
          <p:nvPr/>
        </p:nvSpPr>
        <p:spPr bwMode="auto">
          <a:xfrm rot="10800000">
            <a:off x="4277609" y="3568453"/>
            <a:ext cx="540093" cy="494900"/>
          </a:xfrm>
          <a:prstGeom prst="upDownArrow">
            <a:avLst>
              <a:gd name="adj1" fmla="val 47306"/>
              <a:gd name="adj2" fmla="val 30528"/>
            </a:avLst>
          </a:prstGeom>
          <a:solidFill>
            <a:schemeClr val="bg2"/>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2" name="角丸四角形 1">
            <a:extLst>
              <a:ext uri="{FF2B5EF4-FFF2-40B4-BE49-F238E27FC236}">
                <a16:creationId xmlns:a16="http://schemas.microsoft.com/office/drawing/2014/main" id="{FB63565C-7436-4520-BD4E-A12435FB0860}"/>
              </a:ext>
            </a:extLst>
          </p:cNvPr>
          <p:cNvSpPr/>
          <p:nvPr/>
        </p:nvSpPr>
        <p:spPr bwMode="auto">
          <a:xfrm>
            <a:off x="535244" y="3652769"/>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3" name="角丸四角形 1">
            <a:extLst>
              <a:ext uri="{FF2B5EF4-FFF2-40B4-BE49-F238E27FC236}">
                <a16:creationId xmlns:a16="http://schemas.microsoft.com/office/drawing/2014/main" id="{7AFD9E6E-850B-40F3-882B-7E78BB37CEB6}"/>
              </a:ext>
            </a:extLst>
          </p:cNvPr>
          <p:cNvSpPr/>
          <p:nvPr/>
        </p:nvSpPr>
        <p:spPr bwMode="auto">
          <a:xfrm>
            <a:off x="1061107" y="2073446"/>
            <a:ext cx="1569664"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4" name="角丸四角形 1">
            <a:extLst>
              <a:ext uri="{FF2B5EF4-FFF2-40B4-BE49-F238E27FC236}">
                <a16:creationId xmlns:a16="http://schemas.microsoft.com/office/drawing/2014/main" id="{F3C99DE4-DB29-4DDB-9217-ECB2EA710053}"/>
              </a:ext>
            </a:extLst>
          </p:cNvPr>
          <p:cNvSpPr/>
          <p:nvPr/>
        </p:nvSpPr>
        <p:spPr bwMode="auto">
          <a:xfrm>
            <a:off x="3767501" y="1547838"/>
            <a:ext cx="1595949"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5" name="角丸四角形 1">
            <a:extLst>
              <a:ext uri="{FF2B5EF4-FFF2-40B4-BE49-F238E27FC236}">
                <a16:creationId xmlns:a16="http://schemas.microsoft.com/office/drawing/2014/main" id="{5685A1DC-312A-4429-A281-6AEB0CF9A81B}"/>
              </a:ext>
            </a:extLst>
          </p:cNvPr>
          <p:cNvSpPr/>
          <p:nvPr/>
        </p:nvSpPr>
        <p:spPr bwMode="auto">
          <a:xfrm>
            <a:off x="6635603" y="2069046"/>
            <a:ext cx="1221834"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6" name="角丸四角形 1">
            <a:extLst>
              <a:ext uri="{FF2B5EF4-FFF2-40B4-BE49-F238E27FC236}">
                <a16:creationId xmlns:a16="http://schemas.microsoft.com/office/drawing/2014/main" id="{780C71E6-0955-4411-84CB-077402C71BC3}"/>
              </a:ext>
            </a:extLst>
          </p:cNvPr>
          <p:cNvSpPr/>
          <p:nvPr/>
        </p:nvSpPr>
        <p:spPr bwMode="auto">
          <a:xfrm>
            <a:off x="7263990" y="3611629"/>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7" name="角丸四角形 1">
            <a:extLst>
              <a:ext uri="{FF2B5EF4-FFF2-40B4-BE49-F238E27FC236}">
                <a16:creationId xmlns:a16="http://schemas.microsoft.com/office/drawing/2014/main" id="{DFDA6F0C-34B1-456A-9129-8977D275CC23}"/>
              </a:ext>
            </a:extLst>
          </p:cNvPr>
          <p:cNvSpPr/>
          <p:nvPr/>
        </p:nvSpPr>
        <p:spPr bwMode="auto">
          <a:xfrm>
            <a:off x="6756868" y="5273774"/>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8" name="角丸四角形 1">
            <a:extLst>
              <a:ext uri="{FF2B5EF4-FFF2-40B4-BE49-F238E27FC236}">
                <a16:creationId xmlns:a16="http://schemas.microsoft.com/office/drawing/2014/main" id="{41131CE1-308E-4157-836E-4A10F18A3082}"/>
              </a:ext>
            </a:extLst>
          </p:cNvPr>
          <p:cNvSpPr/>
          <p:nvPr/>
        </p:nvSpPr>
        <p:spPr bwMode="auto">
          <a:xfrm>
            <a:off x="5027546" y="5892481"/>
            <a:ext cx="1649787" cy="599324"/>
          </a:xfrm>
          <a:prstGeom prst="roundRect">
            <a:avLst>
              <a:gd name="adj" fmla="val 31031"/>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9" name="角丸四角形 1">
            <a:extLst>
              <a:ext uri="{FF2B5EF4-FFF2-40B4-BE49-F238E27FC236}">
                <a16:creationId xmlns:a16="http://schemas.microsoft.com/office/drawing/2014/main" id="{057CFB7B-BDFE-4252-AB6F-8F0B9E00E37E}"/>
              </a:ext>
            </a:extLst>
          </p:cNvPr>
          <p:cNvSpPr/>
          <p:nvPr/>
        </p:nvSpPr>
        <p:spPr bwMode="auto">
          <a:xfrm>
            <a:off x="2549393" y="6079863"/>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0" name="角丸四角形 1">
            <a:extLst>
              <a:ext uri="{FF2B5EF4-FFF2-40B4-BE49-F238E27FC236}">
                <a16:creationId xmlns:a16="http://schemas.microsoft.com/office/drawing/2014/main" id="{9AEB8E38-7D23-4914-90F5-A03EDAF16821}"/>
              </a:ext>
            </a:extLst>
          </p:cNvPr>
          <p:cNvSpPr/>
          <p:nvPr/>
        </p:nvSpPr>
        <p:spPr bwMode="auto">
          <a:xfrm>
            <a:off x="1000173" y="5107211"/>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2" name="Oval 5"/>
          <p:cNvSpPr>
            <a:spLocks noChangeArrowheads="1"/>
          </p:cNvSpPr>
          <p:nvPr/>
        </p:nvSpPr>
        <p:spPr bwMode="auto">
          <a:xfrm>
            <a:off x="7194488" y="3475334"/>
            <a:ext cx="1577124"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歯科医師</a:t>
            </a:r>
          </a:p>
        </p:txBody>
      </p:sp>
      <p:sp>
        <p:nvSpPr>
          <p:cNvPr id="23" name="Oval 6"/>
          <p:cNvSpPr>
            <a:spLocks noChangeArrowheads="1"/>
          </p:cNvSpPr>
          <p:nvPr/>
        </p:nvSpPr>
        <p:spPr bwMode="auto">
          <a:xfrm>
            <a:off x="3784500" y="1535828"/>
            <a:ext cx="1595949" cy="411707"/>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a:t>
            </a:r>
          </a:p>
        </p:txBody>
      </p:sp>
      <p:sp>
        <p:nvSpPr>
          <p:cNvPr id="27" name="Oval 5"/>
          <p:cNvSpPr>
            <a:spLocks noChangeArrowheads="1"/>
          </p:cNvSpPr>
          <p:nvPr/>
        </p:nvSpPr>
        <p:spPr bwMode="auto">
          <a:xfrm>
            <a:off x="2526074" y="5950756"/>
            <a:ext cx="1577124"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訪問看護</a:t>
            </a:r>
          </a:p>
        </p:txBody>
      </p:sp>
      <p:sp>
        <p:nvSpPr>
          <p:cNvPr id="28" name="Oval 5"/>
          <p:cNvSpPr>
            <a:spLocks noChangeArrowheads="1"/>
          </p:cNvSpPr>
          <p:nvPr/>
        </p:nvSpPr>
        <p:spPr bwMode="auto">
          <a:xfrm>
            <a:off x="978365" y="4954842"/>
            <a:ext cx="1595949" cy="670380"/>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訪問介護</a:t>
            </a:r>
          </a:p>
        </p:txBody>
      </p:sp>
      <p:sp>
        <p:nvSpPr>
          <p:cNvPr id="2" name="Oval 5">
            <a:extLst>
              <a:ext uri="{FF2B5EF4-FFF2-40B4-BE49-F238E27FC236}">
                <a16:creationId xmlns:a16="http://schemas.microsoft.com/office/drawing/2014/main" id="{7296BE81-6252-46E8-9314-FF8B5C642EBC}"/>
              </a:ext>
            </a:extLst>
          </p:cNvPr>
          <p:cNvSpPr>
            <a:spLocks noChangeArrowheads="1"/>
          </p:cNvSpPr>
          <p:nvPr/>
        </p:nvSpPr>
        <p:spPr bwMode="auto">
          <a:xfrm>
            <a:off x="6721244" y="5154115"/>
            <a:ext cx="1577124"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歯科衛生士</a:t>
            </a:r>
          </a:p>
        </p:txBody>
      </p:sp>
      <p:sp>
        <p:nvSpPr>
          <p:cNvPr id="4" name="Oval 5">
            <a:extLst>
              <a:ext uri="{FF2B5EF4-FFF2-40B4-BE49-F238E27FC236}">
                <a16:creationId xmlns:a16="http://schemas.microsoft.com/office/drawing/2014/main" id="{AC5ADDE5-0518-4624-BE88-CA8E1A9BCF9C}"/>
              </a:ext>
            </a:extLst>
          </p:cNvPr>
          <p:cNvSpPr>
            <a:spLocks noChangeArrowheads="1"/>
          </p:cNvSpPr>
          <p:nvPr/>
        </p:nvSpPr>
        <p:spPr bwMode="auto">
          <a:xfrm>
            <a:off x="1068040" y="1961199"/>
            <a:ext cx="1595950"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管理栄養士</a:t>
            </a:r>
          </a:p>
        </p:txBody>
      </p:sp>
      <p:sp>
        <p:nvSpPr>
          <p:cNvPr id="6" name="Oval 5">
            <a:extLst>
              <a:ext uri="{FF2B5EF4-FFF2-40B4-BE49-F238E27FC236}">
                <a16:creationId xmlns:a16="http://schemas.microsoft.com/office/drawing/2014/main" id="{6095E81E-876A-4FF4-BD81-13936E480400}"/>
              </a:ext>
            </a:extLst>
          </p:cNvPr>
          <p:cNvSpPr>
            <a:spLocks noChangeArrowheads="1"/>
          </p:cNvSpPr>
          <p:nvPr/>
        </p:nvSpPr>
        <p:spPr bwMode="auto">
          <a:xfrm>
            <a:off x="6469834" y="1931901"/>
            <a:ext cx="1595950"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薬剤師</a:t>
            </a:r>
          </a:p>
        </p:txBody>
      </p:sp>
      <p:sp>
        <p:nvSpPr>
          <p:cNvPr id="9" name="Oval 5">
            <a:extLst>
              <a:ext uri="{FF2B5EF4-FFF2-40B4-BE49-F238E27FC236}">
                <a16:creationId xmlns:a16="http://schemas.microsoft.com/office/drawing/2014/main" id="{38A9C58C-10B3-43D5-889A-D910A057F2F4}"/>
              </a:ext>
            </a:extLst>
          </p:cNvPr>
          <p:cNvSpPr>
            <a:spLocks noChangeArrowheads="1"/>
          </p:cNvSpPr>
          <p:nvPr/>
        </p:nvSpPr>
        <p:spPr bwMode="auto">
          <a:xfrm>
            <a:off x="5085779" y="5831761"/>
            <a:ext cx="1595949" cy="670380"/>
          </a:xfrm>
          <a:prstGeom prst="ellipse">
            <a:avLst/>
          </a:prstGeom>
          <a:noFill/>
          <a:ln>
            <a:noFill/>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通所介護・</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通所リハビリ</a:t>
            </a:r>
          </a:p>
        </p:txBody>
      </p:sp>
      <p:sp>
        <p:nvSpPr>
          <p:cNvPr id="29" name="Oval 5"/>
          <p:cNvSpPr>
            <a:spLocks noChangeArrowheads="1"/>
          </p:cNvSpPr>
          <p:nvPr/>
        </p:nvSpPr>
        <p:spPr bwMode="auto">
          <a:xfrm>
            <a:off x="484448" y="3540944"/>
            <a:ext cx="1595950"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リハビリ職</a:t>
            </a:r>
          </a:p>
        </p:txBody>
      </p:sp>
      <p:sp>
        <p:nvSpPr>
          <p:cNvPr id="51" name="Text Box 13">
            <a:extLst>
              <a:ext uri="{FF2B5EF4-FFF2-40B4-BE49-F238E27FC236}">
                <a16:creationId xmlns:a16="http://schemas.microsoft.com/office/drawing/2014/main" id="{F6D085B7-C7F2-4F2E-A9DE-669EC24E5B45}"/>
              </a:ext>
            </a:extLst>
          </p:cNvPr>
          <p:cNvSpPr txBox="1">
            <a:spLocks noChangeArrowheads="1"/>
          </p:cNvSpPr>
          <p:nvPr/>
        </p:nvSpPr>
        <p:spPr bwMode="auto">
          <a:xfrm>
            <a:off x="1203591" y="2826448"/>
            <a:ext cx="1945767"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助言・栄養指導</a:t>
            </a:r>
          </a:p>
        </p:txBody>
      </p:sp>
      <p:sp>
        <p:nvSpPr>
          <p:cNvPr id="52" name="Text Box 13">
            <a:extLst>
              <a:ext uri="{FF2B5EF4-FFF2-40B4-BE49-F238E27FC236}">
                <a16:creationId xmlns:a16="http://schemas.microsoft.com/office/drawing/2014/main" id="{D69A787D-DC85-44B7-831A-3A892C4679B7}"/>
              </a:ext>
            </a:extLst>
          </p:cNvPr>
          <p:cNvSpPr txBox="1">
            <a:spLocks noChangeArrowheads="1"/>
          </p:cNvSpPr>
          <p:nvPr/>
        </p:nvSpPr>
        <p:spPr bwMode="auto">
          <a:xfrm>
            <a:off x="3387005" y="5668481"/>
            <a:ext cx="2276960"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a:t>
            </a:r>
            <a:endParaRPr kumimoji="1" lang="en-US" altLang="ja-JP"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サービス</a:t>
            </a:r>
          </a:p>
        </p:txBody>
      </p:sp>
      <p:sp>
        <p:nvSpPr>
          <p:cNvPr id="53" name="Text Box 13">
            <a:extLst>
              <a:ext uri="{FF2B5EF4-FFF2-40B4-BE49-F238E27FC236}">
                <a16:creationId xmlns:a16="http://schemas.microsoft.com/office/drawing/2014/main" id="{D3694E83-FEE0-4083-A950-E12DA29BF5EE}"/>
              </a:ext>
            </a:extLst>
          </p:cNvPr>
          <p:cNvSpPr txBox="1">
            <a:spLocks noChangeArrowheads="1"/>
          </p:cNvSpPr>
          <p:nvPr/>
        </p:nvSpPr>
        <p:spPr bwMode="auto">
          <a:xfrm>
            <a:off x="913945" y="4220873"/>
            <a:ext cx="2276960"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a:t>
            </a:r>
            <a:endParaRPr kumimoji="1" lang="en-US" altLang="ja-JP"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リハビリ</a:t>
            </a:r>
          </a:p>
        </p:txBody>
      </p:sp>
      <p:sp>
        <p:nvSpPr>
          <p:cNvPr id="54" name="Rectangle 2">
            <a:extLst>
              <a:ext uri="{FF2B5EF4-FFF2-40B4-BE49-F238E27FC236}">
                <a16:creationId xmlns:a16="http://schemas.microsoft.com/office/drawing/2014/main" id="{097D6ED9-9505-4069-97A9-F0EB86750EC1}"/>
              </a:ext>
            </a:extLst>
          </p:cNvPr>
          <p:cNvSpPr>
            <a:spLocks noChangeArrowheads="1"/>
          </p:cNvSpPr>
          <p:nvPr/>
        </p:nvSpPr>
        <p:spPr bwMode="auto">
          <a:xfrm>
            <a:off x="379839" y="905198"/>
            <a:ext cx="8358187" cy="58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サービス担当者会議での情報共有と多職種の協働が重要</a:t>
            </a:r>
          </a:p>
        </p:txBody>
      </p:sp>
      <p:sp>
        <p:nvSpPr>
          <p:cNvPr id="55" name="テキスト ボックス 5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19〕</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24525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AutoShape 32"/>
          <p:cNvSpPr>
            <a:spLocks noChangeArrowheads="1"/>
          </p:cNvSpPr>
          <p:nvPr/>
        </p:nvSpPr>
        <p:spPr bwMode="auto">
          <a:xfrm>
            <a:off x="2533650" y="3133692"/>
            <a:ext cx="419100" cy="215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defTabSz="935038" eaLnBrk="1" hangingPunct="1"/>
            <a:r>
              <a:rPr lang="ja-JP" altLang="en-US" sz="1100">
                <a:solidFill>
                  <a:srgbClr val="FFFFFF"/>
                </a:solidFill>
                <a:latin typeface="BIZ UDPゴシック" panose="020B0400000000000000" pitchFamily="50" charset="-128"/>
                <a:ea typeface="BIZ UDPゴシック" panose="020B0400000000000000" pitchFamily="50" charset="-128"/>
              </a:rPr>
              <a:t>支援</a:t>
            </a:r>
          </a:p>
        </p:txBody>
      </p:sp>
      <p:sp>
        <p:nvSpPr>
          <p:cNvPr id="148490" name="AutoShape 61"/>
          <p:cNvSpPr>
            <a:spLocks noChangeArrowheads="1"/>
          </p:cNvSpPr>
          <p:nvPr/>
        </p:nvSpPr>
        <p:spPr bwMode="auto">
          <a:xfrm>
            <a:off x="2747472" y="2247251"/>
            <a:ext cx="3593308" cy="1944144"/>
          </a:xfrm>
          <a:prstGeom prst="roundRect">
            <a:avLst>
              <a:gd name="adj" fmla="val 50000"/>
            </a:avLst>
          </a:prstGeom>
          <a:solidFill>
            <a:srgbClr val="3E6EB4"/>
          </a:solidFill>
          <a:ln>
            <a:noFill/>
          </a:ln>
        </p:spPr>
        <p:txBody>
          <a:bodyPr wrap="none" anchor="ctr"/>
          <a:lstStyle/>
          <a:p>
            <a:pPr eaLnBrk="1" hangingPunct="1"/>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48491" name="AutoShape 70"/>
          <p:cNvSpPr>
            <a:spLocks noChangeArrowheads="1"/>
          </p:cNvSpPr>
          <p:nvPr/>
        </p:nvSpPr>
        <p:spPr bwMode="auto">
          <a:xfrm>
            <a:off x="2001919" y="4817143"/>
            <a:ext cx="5228845" cy="335922"/>
          </a:xfrm>
          <a:prstGeom prst="roundRect">
            <a:avLst>
              <a:gd name="adj" fmla="val 50000"/>
            </a:avLst>
          </a:prstGeom>
          <a:solidFill>
            <a:srgbClr val="669900"/>
          </a:solidFill>
          <a:ln>
            <a:noFill/>
          </a:ln>
        </p:spPr>
        <p:txBody>
          <a:bodyPr wrap="none" anchor="ctr"/>
          <a:lstStyle/>
          <a:p>
            <a:pPr eaLnBrk="1" hangingPunct="1"/>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48492" name="Text Box 71"/>
          <p:cNvSpPr txBox="1">
            <a:spLocks noChangeArrowheads="1"/>
          </p:cNvSpPr>
          <p:nvPr/>
        </p:nvSpPr>
        <p:spPr bwMode="auto">
          <a:xfrm>
            <a:off x="2393879" y="4840640"/>
            <a:ext cx="52244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市町村：運営方針策定・総合事業の実施・地域ケア会議の実施 等</a:t>
            </a:r>
          </a:p>
        </p:txBody>
      </p:sp>
      <p:sp>
        <p:nvSpPr>
          <p:cNvPr id="148493" name="Rectangle 34"/>
          <p:cNvSpPr>
            <a:spLocks noChangeArrowheads="1"/>
          </p:cNvSpPr>
          <p:nvPr/>
        </p:nvSpPr>
        <p:spPr bwMode="auto">
          <a:xfrm>
            <a:off x="3185729" y="3648357"/>
            <a:ext cx="1911350" cy="42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1" tIns="46755" rIns="93511" bIns="46755">
            <a:spAutoFit/>
          </a:bodyPr>
          <a:lstStyle/>
          <a:p>
            <a:pPr defTabSz="935038" eaLnBrk="1" hangingPunct="1">
              <a:lnSpc>
                <a:spcPct val="90000"/>
              </a:lnSpc>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主任</a:t>
            </a:r>
          </a:p>
          <a:p>
            <a:pPr defTabSz="935038" eaLnBrk="1" hangingPunct="1">
              <a:lnSpc>
                <a:spcPct val="90000"/>
              </a:lnSpc>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ケアマネジャー</a:t>
            </a:r>
          </a:p>
        </p:txBody>
      </p:sp>
      <p:sp>
        <p:nvSpPr>
          <p:cNvPr id="148494" name="Rectangle 41"/>
          <p:cNvSpPr>
            <a:spLocks noChangeArrowheads="1"/>
          </p:cNvSpPr>
          <p:nvPr/>
        </p:nvSpPr>
        <p:spPr bwMode="auto">
          <a:xfrm>
            <a:off x="5130565" y="3685156"/>
            <a:ext cx="1003300" cy="27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1" tIns="46755" rIns="93511" bIns="46755">
            <a:spAutoFit/>
          </a:bodyPr>
          <a:lstStyle/>
          <a:p>
            <a:pPr algn="ctr" defTabSz="935038" eaLnBrk="1" hangingPunct="1">
              <a:spcBef>
                <a:spcPct val="30000"/>
              </a:spcBef>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保健師等</a:t>
            </a:r>
          </a:p>
        </p:txBody>
      </p:sp>
      <p:sp>
        <p:nvSpPr>
          <p:cNvPr id="148506" name="AutoShape 89"/>
          <p:cNvSpPr>
            <a:spLocks noChangeArrowheads="1"/>
          </p:cNvSpPr>
          <p:nvPr/>
        </p:nvSpPr>
        <p:spPr bwMode="auto">
          <a:xfrm>
            <a:off x="4173692" y="4431814"/>
            <a:ext cx="882366" cy="324067"/>
          </a:xfrm>
          <a:prstGeom prst="triangle">
            <a:avLst>
              <a:gd name="adj" fmla="val 50000"/>
            </a:avLst>
          </a:prstGeom>
          <a:gradFill>
            <a:gsLst>
              <a:gs pos="77000">
                <a:srgbClr val="7F9E40"/>
              </a:gs>
              <a:gs pos="24000">
                <a:srgbClr val="3E6EB4"/>
              </a:gs>
            </a:gsLst>
            <a:lin ang="5400000" scaled="1"/>
          </a:gradFill>
          <a:ln>
            <a:noFill/>
          </a:ln>
        </p:spPr>
        <p:txBody>
          <a:bodyPr wrap="none" anchor="ctr"/>
          <a:lstStyle/>
          <a:p>
            <a:pPr eaLnBrk="1" hangingPunct="1"/>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48510" name="Text Box 94"/>
          <p:cNvSpPr txBox="1">
            <a:spLocks noChangeArrowheads="1"/>
          </p:cNvSpPr>
          <p:nvPr/>
        </p:nvSpPr>
        <p:spPr bwMode="auto">
          <a:xfrm>
            <a:off x="441133" y="1285544"/>
            <a:ext cx="2320131"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708C38"/>
                </a:solidFill>
                <a:latin typeface="BIZ UDPゴシック" panose="020B0400000000000000" pitchFamily="50" charset="-128"/>
                <a:ea typeface="BIZ UDPゴシック" panose="020B0400000000000000" pitchFamily="50" charset="-128"/>
                <a:cs typeface="Meiryo UI" pitchFamily="50" charset="-128"/>
              </a:rPr>
              <a:t>地域医師会等との連携により、</a:t>
            </a:r>
            <a:endParaRPr lang="en-US" altLang="ja-JP" sz="1200" b="1" dirty="0">
              <a:solidFill>
                <a:srgbClr val="708C38"/>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708C38"/>
                </a:solidFill>
                <a:latin typeface="BIZ UDPゴシック" panose="020B0400000000000000" pitchFamily="50" charset="-128"/>
                <a:ea typeface="BIZ UDPゴシック" panose="020B0400000000000000" pitchFamily="50" charset="-128"/>
                <a:cs typeface="Meiryo UI" pitchFamily="50" charset="-128"/>
              </a:rPr>
              <a:t>在宅医療・介護の一体的な</a:t>
            </a:r>
            <a:endParaRPr lang="en-US" altLang="ja-JP" sz="1200" b="1" dirty="0">
              <a:solidFill>
                <a:srgbClr val="708C38"/>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708C38"/>
                </a:solidFill>
                <a:latin typeface="BIZ UDPゴシック" panose="020B0400000000000000" pitchFamily="50" charset="-128"/>
                <a:ea typeface="BIZ UDPゴシック" panose="020B0400000000000000" pitchFamily="50" charset="-128"/>
                <a:cs typeface="Meiryo UI" pitchFamily="50" charset="-128"/>
              </a:rPr>
              <a:t>提供体制を構築</a:t>
            </a:r>
          </a:p>
        </p:txBody>
      </p:sp>
      <p:sp>
        <p:nvSpPr>
          <p:cNvPr id="148516" name="Oval 43"/>
          <p:cNvSpPr>
            <a:spLocks noChangeArrowheads="1"/>
          </p:cNvSpPr>
          <p:nvPr/>
        </p:nvSpPr>
        <p:spPr bwMode="auto">
          <a:xfrm>
            <a:off x="3683692" y="2522126"/>
            <a:ext cx="1653787" cy="1381125"/>
          </a:xfrm>
          <a:prstGeom prst="ellipse">
            <a:avLst/>
          </a:prstGeom>
          <a:noFill/>
          <a:ln w="5715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48495" name="Rectangle 42"/>
          <p:cNvSpPr>
            <a:spLocks noChangeArrowheads="1"/>
          </p:cNvSpPr>
          <p:nvPr/>
        </p:nvSpPr>
        <p:spPr bwMode="auto">
          <a:xfrm>
            <a:off x="4011721" y="2343496"/>
            <a:ext cx="650513" cy="463755"/>
          </a:xfrm>
          <a:prstGeom prst="rect">
            <a:avLst/>
          </a:prstGeom>
          <a:solidFill>
            <a:srgbClr val="3E6EB4"/>
          </a:solidFill>
          <a:ln>
            <a:noFill/>
          </a:ln>
        </p:spPr>
        <p:txBody>
          <a:bodyPr wrap="none" lIns="93511" tIns="46755" rIns="93511" bIns="46755">
            <a:spAutoFit/>
          </a:bodyPr>
          <a:lstStyle/>
          <a:p>
            <a:pPr defTabSz="935038" eaLnBrk="1" hangingPunct="1">
              <a:spcBef>
                <a:spcPts val="0"/>
              </a:spcBef>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社会</a:t>
            </a:r>
            <a:endParaRPr lang="en-US" altLang="ja-JP" sz="12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defTabSz="935038" eaLnBrk="1" hangingPunct="1">
              <a:spcBef>
                <a:spcPts val="0"/>
              </a:spcBef>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福祉士</a:t>
            </a:r>
          </a:p>
        </p:txBody>
      </p:sp>
      <p:grpSp>
        <p:nvGrpSpPr>
          <p:cNvPr id="4" name="グループ化 3"/>
          <p:cNvGrpSpPr/>
          <p:nvPr/>
        </p:nvGrpSpPr>
        <p:grpSpPr>
          <a:xfrm>
            <a:off x="4666286" y="2399112"/>
            <a:ext cx="228600" cy="497010"/>
            <a:chOff x="5726649" y="2437966"/>
            <a:chExt cx="228600" cy="497010"/>
          </a:xfrm>
        </p:grpSpPr>
        <p:sp>
          <p:nvSpPr>
            <p:cNvPr id="2" name="円/楕円 1"/>
            <p:cNvSpPr/>
            <p:nvPr/>
          </p:nvSpPr>
          <p:spPr bwMode="auto">
            <a:xfrm>
              <a:off x="5743575" y="2437966"/>
              <a:ext cx="200025" cy="195897"/>
            </a:xfrm>
            <a:prstGeom prst="ellipse">
              <a:avLst/>
            </a:prstGeom>
            <a:no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 name="円弧 2"/>
            <p:cNvSpPr/>
            <p:nvPr/>
          </p:nvSpPr>
          <p:spPr bwMode="auto">
            <a:xfrm>
              <a:off x="5726649" y="2633863"/>
              <a:ext cx="228600" cy="301113"/>
            </a:xfrm>
            <a:prstGeom prst="arc">
              <a:avLst>
                <a:gd name="adj1" fmla="val 10715292"/>
                <a:gd name="adj2" fmla="val 0"/>
              </a:avLst>
            </a:prstGeom>
            <a:noFill/>
            <a:ln w="412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grpSp>
        <p:nvGrpSpPr>
          <p:cNvPr id="59" name="グループ化 58"/>
          <p:cNvGrpSpPr/>
          <p:nvPr/>
        </p:nvGrpSpPr>
        <p:grpSpPr>
          <a:xfrm>
            <a:off x="3723362" y="3454053"/>
            <a:ext cx="228600" cy="497010"/>
            <a:chOff x="5726649" y="2437966"/>
            <a:chExt cx="228600" cy="497010"/>
          </a:xfrm>
        </p:grpSpPr>
        <p:sp>
          <p:nvSpPr>
            <p:cNvPr id="60" name="円/楕円 59"/>
            <p:cNvSpPr/>
            <p:nvPr/>
          </p:nvSpPr>
          <p:spPr bwMode="auto">
            <a:xfrm>
              <a:off x="5743575" y="2437966"/>
              <a:ext cx="200025" cy="195897"/>
            </a:xfrm>
            <a:prstGeom prst="ellipse">
              <a:avLst/>
            </a:prstGeom>
            <a:no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1" name="円弧 60"/>
            <p:cNvSpPr/>
            <p:nvPr/>
          </p:nvSpPr>
          <p:spPr bwMode="auto">
            <a:xfrm>
              <a:off x="5726649" y="2633863"/>
              <a:ext cx="228600" cy="301113"/>
            </a:xfrm>
            <a:prstGeom prst="arc">
              <a:avLst>
                <a:gd name="adj1" fmla="val 10715292"/>
                <a:gd name="adj2" fmla="val 0"/>
              </a:avLst>
            </a:prstGeom>
            <a:noFill/>
            <a:ln w="412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grpSp>
        <p:nvGrpSpPr>
          <p:cNvPr id="62" name="グループ化 61"/>
          <p:cNvGrpSpPr/>
          <p:nvPr/>
        </p:nvGrpSpPr>
        <p:grpSpPr>
          <a:xfrm>
            <a:off x="5005309" y="3463924"/>
            <a:ext cx="228600" cy="497010"/>
            <a:chOff x="5726649" y="2437966"/>
            <a:chExt cx="228600" cy="497010"/>
          </a:xfrm>
        </p:grpSpPr>
        <p:sp>
          <p:nvSpPr>
            <p:cNvPr id="63" name="円/楕円 62"/>
            <p:cNvSpPr/>
            <p:nvPr/>
          </p:nvSpPr>
          <p:spPr bwMode="auto">
            <a:xfrm>
              <a:off x="5743575" y="2437966"/>
              <a:ext cx="200025" cy="195897"/>
            </a:xfrm>
            <a:prstGeom prst="ellipse">
              <a:avLst/>
            </a:prstGeom>
            <a:no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4" name="円弧 63"/>
            <p:cNvSpPr/>
            <p:nvPr/>
          </p:nvSpPr>
          <p:spPr bwMode="auto">
            <a:xfrm>
              <a:off x="5726649" y="2633863"/>
              <a:ext cx="228600" cy="301113"/>
            </a:xfrm>
            <a:prstGeom prst="arc">
              <a:avLst>
                <a:gd name="adj1" fmla="val 10715292"/>
                <a:gd name="adj2" fmla="val 0"/>
              </a:avLst>
            </a:prstGeom>
            <a:noFill/>
            <a:ln w="412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sp>
        <p:nvSpPr>
          <p:cNvPr id="65" name="AutoShape 70"/>
          <p:cNvSpPr>
            <a:spLocks noChangeArrowheads="1"/>
          </p:cNvSpPr>
          <p:nvPr/>
        </p:nvSpPr>
        <p:spPr bwMode="auto">
          <a:xfrm>
            <a:off x="2016530" y="5223648"/>
            <a:ext cx="5214234" cy="318857"/>
          </a:xfrm>
          <a:prstGeom prst="roundRect">
            <a:avLst>
              <a:gd name="adj" fmla="val 50000"/>
            </a:avLst>
          </a:prstGeom>
          <a:solidFill>
            <a:srgbClr val="669900"/>
          </a:solidFill>
          <a:ln>
            <a:noFill/>
          </a:ln>
        </p:spPr>
        <p:txBody>
          <a:bodyPr wrap="none" anchor="ctr"/>
          <a:lstStyle/>
          <a:p>
            <a:pPr eaLnBrk="1" hangingPunct="1"/>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66" name="Text Box 71"/>
          <p:cNvSpPr txBox="1">
            <a:spLocks noChangeArrowheads="1"/>
          </p:cNvSpPr>
          <p:nvPr/>
        </p:nvSpPr>
        <p:spPr bwMode="auto">
          <a:xfrm>
            <a:off x="2393072" y="5234159"/>
            <a:ext cx="52244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都道府県：市町村に対する情報提供、助言、支援、バックアップ 等</a:t>
            </a:r>
          </a:p>
        </p:txBody>
      </p:sp>
      <p:sp>
        <p:nvSpPr>
          <p:cNvPr id="148509" name="Rectangle 42"/>
          <p:cNvSpPr>
            <a:spLocks noChangeArrowheads="1"/>
          </p:cNvSpPr>
          <p:nvPr/>
        </p:nvSpPr>
        <p:spPr bwMode="auto">
          <a:xfrm>
            <a:off x="3296561" y="2951738"/>
            <a:ext cx="2568454" cy="371422"/>
          </a:xfrm>
          <a:prstGeom prst="rect">
            <a:avLst/>
          </a:prstGeom>
          <a:solidFill>
            <a:srgbClr val="3E6EB4"/>
          </a:solidFill>
          <a:ln>
            <a:noFill/>
          </a:ln>
        </p:spPr>
        <p:txBody>
          <a:bodyPr wrap="square" lIns="93511" tIns="46755" rIns="93511" bIns="46755">
            <a:spAutoFit/>
          </a:bodyPr>
          <a:lstStyle/>
          <a:p>
            <a:pPr algn="ctr" defTabSz="935038" eaLnBrk="1" hangingPunct="1">
              <a:spcBef>
                <a:spcPct val="30000"/>
              </a:spcBef>
            </a:pPr>
            <a:r>
              <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地域包括支援センター</a:t>
            </a:r>
          </a:p>
        </p:txBody>
      </p:sp>
      <p:sp>
        <p:nvSpPr>
          <p:cNvPr id="5" name="円/楕円 4"/>
          <p:cNvSpPr/>
          <p:nvPr/>
        </p:nvSpPr>
        <p:spPr bwMode="auto">
          <a:xfrm>
            <a:off x="957112" y="2304484"/>
            <a:ext cx="1250553" cy="829208"/>
          </a:xfrm>
          <a:prstGeom prst="ellipse">
            <a:avLst/>
          </a:prstGeom>
          <a:solidFill>
            <a:srgbClr val="FFBD5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48497" name="Text Box 74"/>
          <p:cNvSpPr txBox="1">
            <a:spLocks noChangeArrowheads="1"/>
          </p:cNvSpPr>
          <p:nvPr/>
        </p:nvSpPr>
        <p:spPr bwMode="auto">
          <a:xfrm>
            <a:off x="355348" y="2461847"/>
            <a:ext cx="2320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認知症初期集中支援チーム</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認知症地域支援推進員</a:t>
            </a:r>
          </a:p>
        </p:txBody>
      </p:sp>
      <p:sp>
        <p:nvSpPr>
          <p:cNvPr id="68" name="円/楕円 67"/>
          <p:cNvSpPr/>
          <p:nvPr/>
        </p:nvSpPr>
        <p:spPr bwMode="auto">
          <a:xfrm>
            <a:off x="2666577" y="1217457"/>
            <a:ext cx="1177677" cy="829208"/>
          </a:xfrm>
          <a:prstGeom prst="ellipse">
            <a:avLst/>
          </a:prstGeom>
          <a:solidFill>
            <a:srgbClr val="BCCA9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9" name="Text Box 74"/>
          <p:cNvSpPr txBox="1">
            <a:spLocks noChangeArrowheads="1"/>
          </p:cNvSpPr>
          <p:nvPr/>
        </p:nvSpPr>
        <p:spPr bwMode="auto">
          <a:xfrm>
            <a:off x="2433108" y="1478897"/>
            <a:ext cx="1821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在宅医療・介護連携</a:t>
            </a:r>
          </a:p>
        </p:txBody>
      </p:sp>
      <p:sp>
        <p:nvSpPr>
          <p:cNvPr id="70" name="円/楕円 69"/>
          <p:cNvSpPr/>
          <p:nvPr/>
        </p:nvSpPr>
        <p:spPr bwMode="auto">
          <a:xfrm>
            <a:off x="5097079" y="1216871"/>
            <a:ext cx="1235075" cy="829208"/>
          </a:xfrm>
          <a:prstGeom prst="ellips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1" name="Text Box 74"/>
          <p:cNvSpPr txBox="1">
            <a:spLocks noChangeArrowheads="1"/>
          </p:cNvSpPr>
          <p:nvPr/>
        </p:nvSpPr>
        <p:spPr bwMode="auto">
          <a:xfrm>
            <a:off x="4840583" y="1321178"/>
            <a:ext cx="1820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生活支援</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コーディネーター</a:t>
            </a:r>
          </a:p>
        </p:txBody>
      </p:sp>
      <p:sp>
        <p:nvSpPr>
          <p:cNvPr id="72" name="円/楕円 71"/>
          <p:cNvSpPr/>
          <p:nvPr/>
        </p:nvSpPr>
        <p:spPr bwMode="auto">
          <a:xfrm>
            <a:off x="6641817" y="2286723"/>
            <a:ext cx="1365045" cy="829208"/>
          </a:xfrm>
          <a:prstGeom prst="ellipse">
            <a:avLst/>
          </a:prstGeom>
          <a:solidFill>
            <a:srgbClr val="FF7C8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3" name="Text Box 74"/>
          <p:cNvSpPr txBox="1">
            <a:spLocks noChangeArrowheads="1"/>
          </p:cNvSpPr>
          <p:nvPr/>
        </p:nvSpPr>
        <p:spPr bwMode="auto">
          <a:xfrm>
            <a:off x="6703255" y="2543316"/>
            <a:ext cx="12421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地域ケア会議</a:t>
            </a:r>
          </a:p>
        </p:txBody>
      </p:sp>
      <p:sp>
        <p:nvSpPr>
          <p:cNvPr id="74" name="円/楕円 73"/>
          <p:cNvSpPr/>
          <p:nvPr/>
        </p:nvSpPr>
        <p:spPr bwMode="auto">
          <a:xfrm>
            <a:off x="2016530" y="3921347"/>
            <a:ext cx="1411147" cy="829208"/>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5" name="Text Box 74"/>
          <p:cNvSpPr txBox="1">
            <a:spLocks noChangeArrowheads="1"/>
          </p:cNvSpPr>
          <p:nvPr/>
        </p:nvSpPr>
        <p:spPr bwMode="auto">
          <a:xfrm>
            <a:off x="1543715" y="4087684"/>
            <a:ext cx="2320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包括的支援業務</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介護予防ケアマネジメント</a:t>
            </a:r>
          </a:p>
        </p:txBody>
      </p:sp>
      <p:sp>
        <p:nvSpPr>
          <p:cNvPr id="76" name="円/楕円 75"/>
          <p:cNvSpPr/>
          <p:nvPr/>
        </p:nvSpPr>
        <p:spPr bwMode="auto">
          <a:xfrm>
            <a:off x="5657850" y="3921638"/>
            <a:ext cx="1442144" cy="829208"/>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7" name="Text Box 74"/>
          <p:cNvSpPr txBox="1">
            <a:spLocks noChangeArrowheads="1"/>
          </p:cNvSpPr>
          <p:nvPr/>
        </p:nvSpPr>
        <p:spPr bwMode="auto">
          <a:xfrm>
            <a:off x="5244745" y="4176357"/>
            <a:ext cx="2320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介護予防の推進</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78" name="Text Box 94"/>
          <p:cNvSpPr txBox="1">
            <a:spLocks noChangeArrowheads="1"/>
          </p:cNvSpPr>
          <p:nvPr/>
        </p:nvSpPr>
        <p:spPr bwMode="auto">
          <a:xfrm>
            <a:off x="6589605" y="1256960"/>
            <a:ext cx="2285625"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2D2D8A">
                    <a:lumMod val="60000"/>
                    <a:lumOff val="40000"/>
                  </a:srgbClr>
                </a:solidFill>
                <a:latin typeface="BIZ UDPゴシック" panose="020B0400000000000000" pitchFamily="50" charset="-128"/>
                <a:ea typeface="BIZ UDPゴシック" panose="020B0400000000000000" pitchFamily="50" charset="-128"/>
                <a:cs typeface="Meiryo UI" pitchFamily="50" charset="-128"/>
              </a:rPr>
              <a:t>高齢者のニーズとボランティア等の地域資源とのマッチングにより、多様な主体による生活支援を充実</a:t>
            </a:r>
          </a:p>
        </p:txBody>
      </p:sp>
      <p:sp>
        <p:nvSpPr>
          <p:cNvPr id="79" name="Text Box 94"/>
          <p:cNvSpPr txBox="1">
            <a:spLocks noChangeArrowheads="1"/>
          </p:cNvSpPr>
          <p:nvPr/>
        </p:nvSpPr>
        <p:spPr bwMode="auto">
          <a:xfrm>
            <a:off x="226264" y="3179383"/>
            <a:ext cx="2432791"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早期診断・早期対応等により、</a:t>
            </a:r>
            <a:endParaRPr lang="en-US" altLang="ja-JP" sz="1200" b="1" dirty="0">
              <a:solidFill>
                <a:srgbClr val="D67F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認知症になっても住み慣れた</a:t>
            </a:r>
            <a:endParaRPr lang="en-US" altLang="ja-JP" sz="1200" b="1" dirty="0">
              <a:solidFill>
                <a:srgbClr val="D67F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地域で暮らし続けられる支援体制</a:t>
            </a:r>
            <a:endParaRPr lang="en-US" altLang="ja-JP" sz="1200" b="1" dirty="0">
              <a:solidFill>
                <a:srgbClr val="D67F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づくりなど、認知症施策を推進</a:t>
            </a:r>
            <a:endParaRPr lang="en-US" altLang="ja-JP" sz="1200" b="1" dirty="0">
              <a:solidFill>
                <a:srgbClr val="D67F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80" name="Text Box 94"/>
          <p:cNvSpPr txBox="1">
            <a:spLocks noChangeArrowheads="1"/>
          </p:cNvSpPr>
          <p:nvPr/>
        </p:nvSpPr>
        <p:spPr bwMode="auto">
          <a:xfrm>
            <a:off x="6899511" y="3207982"/>
            <a:ext cx="2093614"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多職種協働による個別事例</a:t>
            </a:r>
            <a:endParaRPr lang="en-US" altLang="ja-JP" sz="12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のケアマネジメントの充実と</a:t>
            </a:r>
            <a:endParaRPr lang="en-US" altLang="ja-JP" sz="12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地域課題の解決による地域</a:t>
            </a:r>
            <a:endParaRPr lang="en-US" altLang="ja-JP" sz="12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包括ケアシステムの構築</a:t>
            </a:r>
            <a:endParaRPr lang="en-US" altLang="ja-JP" sz="12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p:txBody>
      </p:sp>
      <p:sp>
        <p:nvSpPr>
          <p:cNvPr id="81" name="Text Box 74"/>
          <p:cNvSpPr txBox="1">
            <a:spLocks noChangeArrowheads="1"/>
          </p:cNvSpPr>
          <p:nvPr/>
        </p:nvSpPr>
        <p:spPr bwMode="auto">
          <a:xfrm>
            <a:off x="322033" y="5907586"/>
            <a:ext cx="27389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業務量増加・センターごとの役割</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に応じた人員体制の強化</a:t>
            </a:r>
          </a:p>
        </p:txBody>
      </p:sp>
      <p:sp>
        <p:nvSpPr>
          <p:cNvPr id="82" name="Text Box 74"/>
          <p:cNvSpPr txBox="1">
            <a:spLocks noChangeArrowheads="1"/>
          </p:cNvSpPr>
          <p:nvPr/>
        </p:nvSpPr>
        <p:spPr bwMode="auto">
          <a:xfrm>
            <a:off x="3145985" y="5895253"/>
            <a:ext cx="29377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基幹型・機能強化型センターの位置</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づけ等、連携強化・効果的運営</a:t>
            </a:r>
          </a:p>
        </p:txBody>
      </p:sp>
      <p:sp>
        <p:nvSpPr>
          <p:cNvPr id="83" name="Text Box 74"/>
          <p:cNvSpPr txBox="1">
            <a:spLocks noChangeArrowheads="1"/>
          </p:cNvSpPr>
          <p:nvPr/>
        </p:nvSpPr>
        <p:spPr bwMode="auto">
          <a:xfrm>
            <a:off x="6226535" y="5880024"/>
            <a:ext cx="28680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運営協議会による評価・</a:t>
            </a: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PDCA</a:t>
            </a:r>
          </a:p>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の充実等、継続的な評価・点検</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6" name="角丸四角形 5"/>
          <p:cNvSpPr/>
          <p:nvPr/>
        </p:nvSpPr>
        <p:spPr bwMode="auto">
          <a:xfrm>
            <a:off x="213519" y="5730842"/>
            <a:ext cx="8738340" cy="800100"/>
          </a:xfrm>
          <a:prstGeom prst="roundRect">
            <a:avLst/>
          </a:prstGeom>
          <a:noFill/>
          <a:ln w="22225" cap="rnd" cmpd="sng" algn="ctr">
            <a:solidFill>
              <a:schemeClr val="tx1">
                <a:lumMod val="65000"/>
                <a:lumOff val="35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5" name="Text Box 94"/>
          <p:cNvSpPr txBox="1">
            <a:spLocks noChangeArrowheads="1"/>
          </p:cNvSpPr>
          <p:nvPr/>
        </p:nvSpPr>
        <p:spPr bwMode="auto">
          <a:xfrm>
            <a:off x="2608306" y="5557714"/>
            <a:ext cx="3927388" cy="307777"/>
          </a:xfrm>
          <a:prstGeom prst="rect">
            <a:avLst/>
          </a:prstGeom>
          <a:solidFill>
            <a:schemeClr val="bg1"/>
          </a:solidFill>
          <a:ln>
            <a:noFill/>
          </a:ln>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10000"/>
              </a:spcBef>
            </a:pPr>
            <a:r>
              <a:rPr lang="ja-JP" altLang="en-US" sz="1400" b="1"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rPr>
              <a:t>地域包括支援センターの機能強化に向けて</a:t>
            </a:r>
            <a:endParaRPr lang="en-US" altLang="ja-JP" sz="1400" b="1"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7" name="左右矢印 6"/>
          <p:cNvSpPr/>
          <p:nvPr/>
        </p:nvSpPr>
        <p:spPr bwMode="auto">
          <a:xfrm rot="17521350">
            <a:off x="5175952" y="2015135"/>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7" name="左右矢印 86"/>
          <p:cNvSpPr/>
          <p:nvPr/>
        </p:nvSpPr>
        <p:spPr bwMode="auto">
          <a:xfrm>
            <a:off x="2533210" y="2642342"/>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8" name="左右矢印 87"/>
          <p:cNvSpPr/>
          <p:nvPr/>
        </p:nvSpPr>
        <p:spPr bwMode="auto">
          <a:xfrm rot="14985088">
            <a:off x="3302472" y="1967451"/>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9" name="左右矢印 88"/>
          <p:cNvSpPr/>
          <p:nvPr/>
        </p:nvSpPr>
        <p:spPr bwMode="auto">
          <a:xfrm>
            <a:off x="5949090" y="2655958"/>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48484" name="Rectangle 3"/>
          <p:cNvSpPr>
            <a:spLocks noGrp="1" noChangeArrowheads="1"/>
          </p:cNvSpPr>
          <p:nvPr>
            <p:ph type="title" idx="4294967295"/>
          </p:nvPr>
        </p:nvSpPr>
        <p:spPr>
          <a:xfrm>
            <a:off x="501185" y="75854"/>
            <a:ext cx="8229600" cy="552053"/>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地域包括支援センター   </a:t>
            </a:r>
          </a:p>
        </p:txBody>
      </p:sp>
      <p:sp>
        <p:nvSpPr>
          <p:cNvPr id="50" name="テキスト ボックス 49">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20〕</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1562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55220" y="1009267"/>
            <a:ext cx="5899266" cy="5320284"/>
          </a:xfrm>
          <a:prstGeom prst="roundRect">
            <a:avLst>
              <a:gd name="adj" fmla="val 4978"/>
            </a:avLst>
          </a:prstGeom>
          <a:solidFill>
            <a:schemeClr val="accent5">
              <a:lumMod val="90000"/>
              <a:alpha val="5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 name="AutoShape 47"/>
          <p:cNvSpPr>
            <a:spLocks noChangeArrowheads="1"/>
          </p:cNvSpPr>
          <p:nvPr/>
        </p:nvSpPr>
        <p:spPr bwMode="auto">
          <a:xfrm>
            <a:off x="1834164" y="1545240"/>
            <a:ext cx="5540414" cy="3070345"/>
          </a:xfrm>
          <a:prstGeom prst="roundRect">
            <a:avLst>
              <a:gd name="adj" fmla="val 6965"/>
            </a:avLst>
          </a:prstGeom>
          <a:solidFill>
            <a:srgbClr val="C4DC98"/>
          </a:solidFill>
          <a:ln w="9525">
            <a:noFill/>
            <a:round/>
            <a:headEnd/>
            <a:tailEnd/>
          </a:ln>
        </p:spPr>
        <p:txBody>
          <a:bodyPr vert="horz" wrap="square" lIns="74295" tIns="8890" rIns="74295" bIns="8890" numCol="1" anchor="t" anchorCtr="0" compatLnSpc="1">
            <a:prstTxWarp prst="textNoShape">
              <a:avLst/>
            </a:prstTxWarp>
          </a:bodyPr>
          <a:lstStyle/>
          <a:p>
            <a:pPr marL="444500" indent="-265113" eaLnBrk="1" fontAlgn="auto" hangingPunct="1">
              <a:spcBef>
                <a:spcPts val="0"/>
              </a:spcBef>
              <a:spcAft>
                <a:spcPts val="0"/>
              </a:spcAft>
            </a:pPr>
            <a:endPar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44500" indent="-265113"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○地域包括支援センターが開催</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44500" indent="-265113" eaLnBrk="1" fontAlgn="auto" hangingPunct="1">
              <a:spcBef>
                <a:spcPts val="600"/>
              </a:spcBef>
              <a:spcAft>
                <a:spcPts val="0"/>
              </a:spcAft>
            </a:pPr>
            <a:r>
              <a:rPr lang="ja-JP" altLang="en-US"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○個別ケース</a:t>
            </a:r>
            <a:r>
              <a:rPr lang="en-US" altLang="ja-JP"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困難事例等</a:t>
            </a:r>
            <a:r>
              <a:rPr lang="en-US" altLang="ja-JP"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の</a:t>
            </a:r>
            <a:endParaRPr lang="en-US" altLang="ja-JP"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44500" indent="-265113"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支援内容を通じた</a:t>
            </a:r>
            <a:endParaRPr lang="en-US" altLang="ja-JP"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①地域支援ネットワークの構築</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②高齢者の自立支援に資する</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ケアマネジメント支援</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③地域課題の把握　などを行う。</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indent="-84138" algn="just" eaLnBrk="1" fontAlgn="auto" hangingPunct="1">
              <a:spcBef>
                <a:spcPts val="12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幅広い視点から、直接サービス提供</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に当たらない専門職種も参加</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行政職員は、会議の内容を把握し、</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地域課題の集約などに活かす</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just" eaLnBrk="1" fontAlgn="auto" hangingPunct="1">
              <a:spcBef>
                <a:spcPts val="0"/>
              </a:spcBef>
              <a:spcAft>
                <a:spcPts val="0"/>
              </a:spcAft>
            </a:pPr>
            <a:endParaRPr lang="ja-JP" altLang="en-US" sz="12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0"/>
              </a:spcBef>
              <a:spcAft>
                <a:spcPts val="0"/>
              </a:spcAft>
            </a:pPr>
            <a:endParaRPr lang="ja-JP" altLang="en-US"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角丸四角形 9"/>
          <p:cNvSpPr/>
          <p:nvPr/>
        </p:nvSpPr>
        <p:spPr>
          <a:xfrm>
            <a:off x="3486902" y="4762128"/>
            <a:ext cx="2178875" cy="301811"/>
          </a:xfrm>
          <a:prstGeom prst="roundRect">
            <a:avLst>
              <a:gd name="adj" fmla="val 21442"/>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地域課題の把握</a:t>
            </a:r>
          </a:p>
        </p:txBody>
      </p:sp>
      <p:sp>
        <p:nvSpPr>
          <p:cNvPr id="14" name="AutoShape 58"/>
          <p:cNvSpPr>
            <a:spLocks noChangeArrowheads="1"/>
          </p:cNvSpPr>
          <p:nvPr/>
        </p:nvSpPr>
        <p:spPr bwMode="auto">
          <a:xfrm>
            <a:off x="195262" y="2216847"/>
            <a:ext cx="1229776" cy="1935113"/>
          </a:xfrm>
          <a:prstGeom prst="roundRect">
            <a:avLst>
              <a:gd name="adj" fmla="val 11438"/>
            </a:avLst>
          </a:prstGeom>
          <a:solidFill>
            <a:srgbClr val="F0B97C"/>
          </a:solidFill>
          <a:ln w="25400">
            <a:noFill/>
            <a:round/>
            <a:headEnd/>
            <a:tailEnd/>
          </a:ln>
          <a:effectLst/>
        </p:spPr>
        <p:txBody>
          <a:bodyPr vert="horz" wrap="square" lIns="0" tIns="8890" rIns="0" bIns="8890" numCol="1" anchor="t" anchorCtr="0" compatLnSpc="1">
            <a:prstTxWarp prst="textNoShape">
              <a:avLst/>
            </a:prstTxWarp>
          </a:bodyPr>
          <a:lstStyle/>
          <a:p>
            <a:pPr algn="ct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個別の</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ケアマネジメント</a:t>
            </a:r>
          </a:p>
        </p:txBody>
      </p:sp>
      <p:sp>
        <p:nvSpPr>
          <p:cNvPr id="21" name="AutoShape 42"/>
          <p:cNvSpPr>
            <a:spLocks noChangeArrowheads="1"/>
          </p:cNvSpPr>
          <p:nvPr/>
        </p:nvSpPr>
        <p:spPr bwMode="auto">
          <a:xfrm>
            <a:off x="2457111" y="6151422"/>
            <a:ext cx="4281652" cy="356259"/>
          </a:xfrm>
          <a:prstGeom prst="roundRect">
            <a:avLst>
              <a:gd name="adj" fmla="val 16667"/>
            </a:avLst>
          </a:prstGeom>
          <a:solidFill>
            <a:srgbClr val="3399FF"/>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lnSpc>
                <a:spcPts val="1800"/>
              </a:lnSpc>
              <a:spcBef>
                <a:spcPts val="0"/>
              </a:spcBef>
              <a:spcAft>
                <a:spcPts val="0"/>
              </a:spcAft>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市町村レベルの会議（地域ケア推進会議）</a:t>
            </a:r>
            <a:endParaRPr lang="ja-JP" altLang="en-US" sz="1800"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9" name="テキスト ボックス 28"/>
          <p:cNvSpPr txBox="1"/>
          <p:nvPr/>
        </p:nvSpPr>
        <p:spPr>
          <a:xfrm>
            <a:off x="1386639" y="2020964"/>
            <a:ext cx="537163" cy="430887"/>
          </a:xfrm>
          <a:prstGeom prst="rect">
            <a:avLst/>
          </a:prstGeom>
          <a:noFill/>
        </p:spPr>
        <p:txBody>
          <a:bodyPr wrap="square" rtlCol="0">
            <a:spAutoFit/>
          </a:bodyPr>
          <a:lstStyle/>
          <a:p>
            <a:pP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事例</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提供</a:t>
            </a:r>
          </a:p>
        </p:txBody>
      </p:sp>
      <p:sp>
        <p:nvSpPr>
          <p:cNvPr id="30" name="テキスト ボックス 29"/>
          <p:cNvSpPr txBox="1"/>
          <p:nvPr/>
        </p:nvSpPr>
        <p:spPr>
          <a:xfrm>
            <a:off x="1257904" y="4021156"/>
            <a:ext cx="648072" cy="261610"/>
          </a:xfrm>
          <a:prstGeom prst="rect">
            <a:avLst/>
          </a:prstGeom>
          <a:noFill/>
        </p:spPr>
        <p:txBody>
          <a:bodyPr wrap="square" rtlCol="0">
            <a:spAutoFit/>
          </a:bodyPr>
          <a:lstStyle/>
          <a:p>
            <a:pP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支援</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4" name="AutoShape 58"/>
          <p:cNvSpPr>
            <a:spLocks noChangeArrowheads="1"/>
          </p:cNvSpPr>
          <p:nvPr/>
        </p:nvSpPr>
        <p:spPr bwMode="auto">
          <a:xfrm>
            <a:off x="271822" y="2743683"/>
            <a:ext cx="1081964" cy="1337028"/>
          </a:xfrm>
          <a:prstGeom prst="roundRect">
            <a:avLst>
              <a:gd name="adj" fmla="val 10082"/>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サービス</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担当者会議</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600"/>
              </a:spcBef>
              <a:spcAft>
                <a:spcPts val="0"/>
              </a:spcAft>
            </a:pPr>
            <a:r>
              <a:rPr lang="ja-JP" altLang="en-US" sz="105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（全てのケースについて、多職種協働により適切なケアプランを検討）</a:t>
            </a:r>
            <a:endParaRPr lang="ja-JP" altLang="en-US" sz="105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4" name="AutoShape 43"/>
          <p:cNvSpPr>
            <a:spLocks noChangeArrowheads="1"/>
          </p:cNvSpPr>
          <p:nvPr/>
        </p:nvSpPr>
        <p:spPr bwMode="auto">
          <a:xfrm>
            <a:off x="2640386" y="1154990"/>
            <a:ext cx="3810121" cy="596940"/>
          </a:xfrm>
          <a:prstGeom prst="roundRect">
            <a:avLst>
              <a:gd name="adj" fmla="val 16667"/>
            </a:avLst>
          </a:prstGeom>
          <a:solidFill>
            <a:srgbClr val="669900"/>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地域包括支援センターレベルでの会議</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（地域ケア個別会議）</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9" name="グループ化 8"/>
          <p:cNvGrpSpPr/>
          <p:nvPr/>
        </p:nvGrpSpPr>
        <p:grpSpPr>
          <a:xfrm>
            <a:off x="4749781" y="1841267"/>
            <a:ext cx="2405812" cy="2671362"/>
            <a:chOff x="4749781" y="1865017"/>
            <a:chExt cx="2405812" cy="2671362"/>
          </a:xfrm>
        </p:grpSpPr>
        <p:sp>
          <p:nvSpPr>
            <p:cNvPr id="41" name="Rectangle 49"/>
            <p:cNvSpPr>
              <a:spLocks noChangeArrowheads="1"/>
            </p:cNvSpPr>
            <p:nvPr/>
          </p:nvSpPr>
          <p:spPr bwMode="auto">
            <a:xfrm>
              <a:off x="4749781" y="1865017"/>
              <a:ext cx="2405812" cy="2671362"/>
            </a:xfrm>
            <a:prstGeom prst="rect">
              <a:avLst/>
            </a:prstGeom>
            <a:solidFill>
              <a:schemeClr val="bg1"/>
            </a:solidFill>
            <a:ln w="9525">
              <a:noFill/>
              <a:prstDash val="sysDot"/>
              <a:miter lim="800000"/>
              <a:headEnd/>
              <a:tailEnd/>
            </a:ln>
            <a:effectLst/>
          </p:spPr>
          <p:txBody>
            <a:bodyPr vert="horz" wrap="square" lIns="74295" tIns="8890" rIns="74295" bIns="8890" numCol="1" anchor="t" anchorCtr="0" compatLnSpc="1">
              <a:prstTxWarp prst="textNoShape">
                <a:avLst/>
              </a:prstTxWarp>
            </a:bodyPr>
            <a:lstStyle/>
            <a:p>
              <a:pPr algn="ctr" eaLnBrk="1" fontAlgn="auto" hangingPunct="1">
                <a:lnSpc>
                  <a:spcPct val="150000"/>
                </a:lnSpc>
                <a:spcBef>
                  <a:spcPts val="0"/>
                </a:spcBef>
                <a:spcAft>
                  <a:spcPts val="0"/>
                </a:spcAft>
              </a:pPr>
              <a:r>
                <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rPr>
                <a:t>主な構成員</a:t>
              </a:r>
              <a:r>
                <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algn="ctr" eaLnBrk="1" fontAlgn="auto" hangingPunct="1">
                <a:spcBef>
                  <a:spcPts val="0"/>
                </a:spcBef>
                <a:spcAft>
                  <a:spcPts val="0"/>
                </a:spcAft>
              </a:pPr>
              <a:endPar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8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rPr>
                <a:t>その他必要に応じて参加</a:t>
              </a:r>
              <a:endPar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 name="テキスト ボックス 4"/>
            <p:cNvSpPr txBox="1"/>
            <p:nvPr/>
          </p:nvSpPr>
          <p:spPr>
            <a:xfrm>
              <a:off x="4845599" y="2319185"/>
              <a:ext cx="2222247" cy="984885"/>
            </a:xfrm>
            <a:prstGeom prst="rect">
              <a:avLst/>
            </a:prstGeom>
            <a:noFill/>
            <a:ln w="19050">
              <a:solidFill>
                <a:srgbClr val="336600"/>
              </a:solidFill>
            </a:ln>
          </p:spPr>
          <p:txBody>
            <a:bodyPr wrap="square" lIns="72000" rIns="72000" rtlCol="0">
              <a:spAutoFit/>
            </a:bodyPr>
            <a:lstStyle/>
            <a:p>
              <a:pPr eaLnBrk="1" fontAlgn="auto" hangingPunct="1">
                <a:spcBef>
                  <a:spcPts val="0"/>
                </a:spcBef>
                <a:spcAft>
                  <a:spcPts val="0"/>
                </a:spcAft>
              </a:pPr>
              <a:endParaRPr lang="en-US" altLang="ja-JP" sz="10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医師、歯科医師、薬剤師、看護師、歯科衛生士、</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PT</a:t>
              </a:r>
              <a:r>
                <a:rPr lang="ja-JP" altLang="en-US" sz="1200" b="1" dirty="0" err="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OT</a:t>
              </a:r>
              <a:r>
                <a:rPr lang="ja-JP" altLang="en-US" sz="1200" b="1" dirty="0" err="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ST</a:t>
              </a:r>
              <a:r>
                <a:rPr lang="ja-JP" altLang="en-US" sz="1200" b="1" dirty="0" err="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管理栄養士、ケアマネジャー、介護サービス事業者　など</a:t>
              </a:r>
            </a:p>
          </p:txBody>
        </p:sp>
        <p:sp>
          <p:nvSpPr>
            <p:cNvPr id="39" name="テキスト ボックス 38"/>
            <p:cNvSpPr txBox="1"/>
            <p:nvPr/>
          </p:nvSpPr>
          <p:spPr>
            <a:xfrm>
              <a:off x="4858851" y="3560158"/>
              <a:ext cx="2208995" cy="615553"/>
            </a:xfrm>
            <a:prstGeom prst="rect">
              <a:avLst/>
            </a:prstGeom>
            <a:noFill/>
            <a:ln w="19050">
              <a:solidFill>
                <a:srgbClr val="336600"/>
              </a:solidFill>
            </a:ln>
          </p:spPr>
          <p:txBody>
            <a:bodyPr wrap="square" rtlCol="0">
              <a:spAutoFit/>
            </a:bodyPr>
            <a:lstStyle/>
            <a:p>
              <a:pPr eaLnBrk="1" fontAlgn="auto" hangingPunct="1">
                <a:spcBef>
                  <a:spcPts val="0"/>
                </a:spcBef>
                <a:spcAft>
                  <a:spcPts val="0"/>
                </a:spcAft>
              </a:pPr>
              <a:endParaRPr lang="en-US" altLang="ja-JP" sz="10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自治会、民生委員、ボランティア、</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NPO</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など</a:t>
              </a:r>
            </a:p>
          </p:txBody>
        </p:sp>
        <p:sp>
          <p:nvSpPr>
            <p:cNvPr id="2" name="テキスト ボックス 1"/>
            <p:cNvSpPr txBox="1"/>
            <p:nvPr/>
          </p:nvSpPr>
          <p:spPr>
            <a:xfrm>
              <a:off x="5045205" y="2181033"/>
              <a:ext cx="1804509" cy="276999"/>
            </a:xfrm>
            <a:prstGeom prst="rect">
              <a:avLst/>
            </a:prstGeom>
            <a:solidFill>
              <a:schemeClr val="accent3">
                <a:lumMod val="40000"/>
                <a:lumOff val="60000"/>
              </a:schemeClr>
            </a:solidFill>
            <a:ln w="19050">
              <a:solidFill>
                <a:srgbClr val="336600"/>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eaLnBrk="1" fontAlgn="auto" hangingPunct="1">
                <a:spcBef>
                  <a:spcPts val="0"/>
                </a:spcBef>
                <a:spcAft>
                  <a:spcPts val="0"/>
                </a:spcAft>
              </a:pPr>
              <a:r>
                <a:rPr lang="ja-JP" altLang="en-US"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rPr>
                <a:t>医療・介護の専門職種等</a:t>
              </a:r>
            </a:p>
          </p:txBody>
        </p:sp>
        <p:sp>
          <p:nvSpPr>
            <p:cNvPr id="40" name="テキスト ボックス 39"/>
            <p:cNvSpPr txBox="1"/>
            <p:nvPr/>
          </p:nvSpPr>
          <p:spPr>
            <a:xfrm>
              <a:off x="5329041" y="3426508"/>
              <a:ext cx="1236835" cy="276999"/>
            </a:xfrm>
            <a:prstGeom prst="rect">
              <a:avLst/>
            </a:prstGeom>
            <a:solidFill>
              <a:schemeClr val="accent3">
                <a:lumMod val="40000"/>
                <a:lumOff val="60000"/>
              </a:schemeClr>
            </a:solidFill>
            <a:ln w="19050">
              <a:solidFill>
                <a:srgbClr val="336600"/>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eaLnBrk="1" fontAlgn="auto" hangingPunct="1">
                <a:spcBef>
                  <a:spcPts val="0"/>
                </a:spcBef>
                <a:spcAft>
                  <a:spcPts val="0"/>
                </a:spcAft>
              </a:pPr>
              <a:r>
                <a:rPr lang="ja-JP" altLang="en-US"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rPr>
                <a:t>地域の支援者</a:t>
              </a:r>
            </a:p>
          </p:txBody>
        </p:sp>
      </p:grpSp>
      <p:sp>
        <p:nvSpPr>
          <p:cNvPr id="44" name="角丸四角形 43"/>
          <p:cNvSpPr/>
          <p:nvPr/>
        </p:nvSpPr>
        <p:spPr>
          <a:xfrm>
            <a:off x="7734634" y="1441833"/>
            <a:ext cx="1190536" cy="4383017"/>
          </a:xfrm>
          <a:prstGeom prst="roundRect">
            <a:avLst>
              <a:gd name="adj" fmla="val 11680"/>
            </a:avLst>
          </a:prstGeom>
          <a:solidFill>
            <a:srgbClr val="FF7171">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6" name="AutoShape 58"/>
          <p:cNvSpPr>
            <a:spLocks noChangeArrowheads="1"/>
          </p:cNvSpPr>
          <p:nvPr/>
        </p:nvSpPr>
        <p:spPr bwMode="auto">
          <a:xfrm>
            <a:off x="7809244" y="3032912"/>
            <a:ext cx="1053571" cy="1320677"/>
          </a:xfrm>
          <a:prstGeom prst="roundRect">
            <a:avLst>
              <a:gd name="adj" fmla="val 13654"/>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生活支援</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体制整備</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9" name="AutoShape 75"/>
          <p:cNvSpPr>
            <a:spLocks noChangeArrowheads="1"/>
          </p:cNvSpPr>
          <p:nvPr/>
        </p:nvSpPr>
        <p:spPr bwMode="auto">
          <a:xfrm>
            <a:off x="7839897" y="3533671"/>
            <a:ext cx="955561" cy="748342"/>
          </a:xfrm>
          <a:prstGeom prst="roundRect">
            <a:avLst>
              <a:gd name="adj" fmla="val 16667"/>
            </a:avLst>
          </a:prstGeom>
          <a:no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lnSpc>
                <a:spcPts val="1200"/>
              </a:lnSpc>
              <a:spcBef>
                <a:spcPts val="0"/>
              </a:spcBef>
              <a:spcAft>
                <a:spcPts val="0"/>
              </a:spcAft>
            </a:pPr>
            <a:r>
              <a:rPr lang="ja-JP" altLang="en-US" sz="11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生活支援コーディ</a:t>
            </a:r>
            <a:endParaRPr lang="en-US" altLang="ja-JP" sz="11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lnSpc>
                <a:spcPts val="1200"/>
              </a:lnSpc>
              <a:spcBef>
                <a:spcPts val="0"/>
              </a:spcBef>
              <a:spcAft>
                <a:spcPts val="0"/>
              </a:spcAft>
            </a:pPr>
            <a:r>
              <a:rPr lang="ja-JP" altLang="en-US" sz="11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ネーター</a:t>
            </a:r>
            <a:endParaRPr lang="en-US" altLang="ja-JP" sz="11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協議体</a:t>
            </a:r>
          </a:p>
        </p:txBody>
      </p:sp>
      <p:sp>
        <p:nvSpPr>
          <p:cNvPr id="52" name="AutoShape 58"/>
          <p:cNvSpPr>
            <a:spLocks noChangeArrowheads="1"/>
          </p:cNvSpPr>
          <p:nvPr/>
        </p:nvSpPr>
        <p:spPr bwMode="auto">
          <a:xfrm>
            <a:off x="7805711" y="4467675"/>
            <a:ext cx="1057104" cy="1276654"/>
          </a:xfrm>
          <a:prstGeom prst="roundRect">
            <a:avLst>
              <a:gd name="adj" fmla="val 13433"/>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認知症施策</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3" name="AutoShape 75"/>
          <p:cNvSpPr>
            <a:spLocks noChangeArrowheads="1"/>
          </p:cNvSpPr>
          <p:nvPr/>
        </p:nvSpPr>
        <p:spPr bwMode="auto">
          <a:xfrm>
            <a:off x="7863647" y="4785882"/>
            <a:ext cx="931811" cy="895213"/>
          </a:xfrm>
          <a:prstGeom prst="roundRect">
            <a:avLst>
              <a:gd name="adj" fmla="val 16667"/>
            </a:avLst>
          </a:prstGeom>
          <a:solidFill>
            <a:schemeClr val="bg1"/>
          </a:solidFill>
          <a:ln w="9525">
            <a:noFill/>
            <a:round/>
            <a:headEnd/>
            <a:tailEnd/>
          </a:ln>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rPr>
              <a:t>認知症初期</a:t>
            </a:r>
            <a:endParaRPr lang="en-US" altLang="ja-JP"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rPr>
              <a:t>集中支援</a:t>
            </a:r>
            <a:endParaRPr lang="en-US" altLang="ja-JP"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rPr>
              <a:t>チーム</a:t>
            </a:r>
            <a:endParaRPr lang="en-US" altLang="ja-JP"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rPr>
              <a:t>認知症地域支援推進員</a:t>
            </a:r>
            <a:endParaRPr lang="en-US" altLang="ja-JP"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5" name="AutoShape 58"/>
          <p:cNvSpPr>
            <a:spLocks noChangeArrowheads="1"/>
          </p:cNvSpPr>
          <p:nvPr/>
        </p:nvSpPr>
        <p:spPr bwMode="auto">
          <a:xfrm>
            <a:off x="7805712" y="1587123"/>
            <a:ext cx="1057104" cy="1343547"/>
          </a:xfrm>
          <a:prstGeom prst="roundRect">
            <a:avLst>
              <a:gd name="adj" fmla="val 15380"/>
            </a:avLst>
          </a:prstGeom>
          <a:solidFill>
            <a:schemeClr val="bg1"/>
          </a:solidFill>
          <a:ln w="25400">
            <a:noFill/>
            <a:round/>
            <a:headEnd/>
            <a:tailEnd/>
          </a:ln>
          <a:effectLst/>
        </p:spPr>
        <p:txBody>
          <a:bodyPr vert="horz" wrap="square" lIns="36000" tIns="8890" rIns="0" bIns="8890" numCol="1" anchor="t" anchorCtr="0" compatLnSpc="1">
            <a:prstTxWarp prst="textNoShape">
              <a:avLst/>
            </a:prstTxWarp>
          </a:bodyPr>
          <a:lstStyle/>
          <a:p>
            <a:pPr algn="ctr" eaLnBrk="1" fontAlgn="auto" hangingPunct="1">
              <a:spcBef>
                <a:spcPts val="0"/>
              </a:spcBef>
              <a:spcAft>
                <a:spcPts val="0"/>
              </a:spcAft>
            </a:pPr>
            <a:r>
              <a:rPr lang="ja-JP" altLang="en-US" sz="10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在宅医療･介護連携を支援する相談窓口</a:t>
            </a:r>
            <a:endParaRPr lang="en-US" altLang="ja-JP" sz="10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6" name="AutoShape 75"/>
          <p:cNvSpPr>
            <a:spLocks noChangeArrowheads="1"/>
          </p:cNvSpPr>
          <p:nvPr/>
        </p:nvSpPr>
        <p:spPr bwMode="auto">
          <a:xfrm>
            <a:off x="7839897" y="2157283"/>
            <a:ext cx="1022918" cy="690003"/>
          </a:xfrm>
          <a:prstGeom prst="roundRect">
            <a:avLst>
              <a:gd name="adj" fmla="val 16667"/>
            </a:avLst>
          </a:prstGeom>
          <a:solidFill>
            <a:schemeClr val="bg1"/>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地域医師会等</a:t>
            </a:r>
            <a:endParaRPr lang="en-US" altLang="ja-JP"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連携を支援</a:t>
            </a:r>
            <a:endParaRPr lang="en-US" altLang="ja-JP"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する専門職等</a:t>
            </a:r>
            <a:endParaRPr lang="ja-JP" altLang="en-US" sz="18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0" name="AutoShape 14"/>
          <p:cNvSpPr>
            <a:spLocks noChangeArrowheads="1"/>
          </p:cNvSpPr>
          <p:nvPr/>
        </p:nvSpPr>
        <p:spPr bwMode="auto">
          <a:xfrm rot="10800000">
            <a:off x="4324505" y="4579960"/>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2" name="角丸四角形 61"/>
          <p:cNvSpPr/>
          <p:nvPr/>
        </p:nvSpPr>
        <p:spPr>
          <a:xfrm>
            <a:off x="2937580" y="5605156"/>
            <a:ext cx="3320714" cy="463138"/>
          </a:xfrm>
          <a:prstGeom prst="roundRect">
            <a:avLst>
              <a:gd name="adj" fmla="val 14921"/>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政策形成</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介護保険事業計画等への位置付けなど</a:t>
            </a:r>
          </a:p>
        </p:txBody>
      </p:sp>
      <p:sp>
        <p:nvSpPr>
          <p:cNvPr id="63" name="AutoShape 14"/>
          <p:cNvSpPr>
            <a:spLocks noChangeArrowheads="1"/>
          </p:cNvSpPr>
          <p:nvPr/>
        </p:nvSpPr>
        <p:spPr bwMode="auto">
          <a:xfrm rot="10800000">
            <a:off x="4345450" y="5481334"/>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4" name="角丸四角形 63"/>
          <p:cNvSpPr/>
          <p:nvPr/>
        </p:nvSpPr>
        <p:spPr>
          <a:xfrm>
            <a:off x="3486902" y="5173081"/>
            <a:ext cx="2178875" cy="301811"/>
          </a:xfrm>
          <a:prstGeom prst="roundRect">
            <a:avLst>
              <a:gd name="adj" fmla="val 21442"/>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地域づくり・資源開発</a:t>
            </a:r>
          </a:p>
        </p:txBody>
      </p:sp>
      <p:sp>
        <p:nvSpPr>
          <p:cNvPr id="65" name="AutoShape 14"/>
          <p:cNvSpPr>
            <a:spLocks noChangeArrowheads="1"/>
          </p:cNvSpPr>
          <p:nvPr/>
        </p:nvSpPr>
        <p:spPr bwMode="auto">
          <a:xfrm rot="10800000">
            <a:off x="4345450" y="5063939"/>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7" name="AutoShape 14"/>
          <p:cNvSpPr>
            <a:spLocks noChangeArrowheads="1"/>
          </p:cNvSpPr>
          <p:nvPr/>
        </p:nvSpPr>
        <p:spPr bwMode="auto">
          <a:xfrm rot="16200000">
            <a:off x="7247345" y="2370904"/>
            <a:ext cx="594435" cy="249591"/>
          </a:xfrm>
          <a:prstGeom prst="triangle">
            <a:avLst>
              <a:gd name="adj" fmla="val 50000"/>
            </a:avLst>
          </a:prstGeom>
          <a:solidFill>
            <a:srgbClr val="FF4B4B"/>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8" name="AutoShape 14"/>
          <p:cNvSpPr>
            <a:spLocks noChangeArrowheads="1"/>
          </p:cNvSpPr>
          <p:nvPr/>
        </p:nvSpPr>
        <p:spPr bwMode="auto">
          <a:xfrm rot="5400000">
            <a:off x="7287064" y="3859527"/>
            <a:ext cx="594435" cy="249591"/>
          </a:xfrm>
          <a:prstGeom prst="triangle">
            <a:avLst>
              <a:gd name="adj" fmla="val 50000"/>
            </a:avLst>
          </a:prstGeom>
          <a:solidFill>
            <a:srgbClr val="FF4B4B"/>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70" name="AutoShape 14"/>
          <p:cNvSpPr>
            <a:spLocks noChangeArrowheads="1"/>
          </p:cNvSpPr>
          <p:nvPr/>
        </p:nvSpPr>
        <p:spPr bwMode="auto">
          <a:xfrm rot="16200000">
            <a:off x="1288663" y="3508545"/>
            <a:ext cx="594435" cy="249591"/>
          </a:xfrm>
          <a:prstGeom prst="triangle">
            <a:avLst>
              <a:gd name="adj" fmla="val 50000"/>
            </a:avLst>
          </a:prstGeom>
          <a:solidFill>
            <a:srgbClr val="E5851B"/>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71" name="AutoShape 14"/>
          <p:cNvSpPr>
            <a:spLocks noChangeArrowheads="1"/>
          </p:cNvSpPr>
          <p:nvPr/>
        </p:nvSpPr>
        <p:spPr bwMode="auto">
          <a:xfrm rot="5400000">
            <a:off x="1339988" y="2618887"/>
            <a:ext cx="594435" cy="249591"/>
          </a:xfrm>
          <a:prstGeom prst="triangle">
            <a:avLst>
              <a:gd name="adj" fmla="val 50000"/>
            </a:avLst>
          </a:prstGeom>
          <a:solidFill>
            <a:srgbClr val="E5851B"/>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2" name="Rectangle 2"/>
          <p:cNvSpPr>
            <a:spLocks noGrp="1" noChangeArrowheads="1"/>
          </p:cNvSpPr>
          <p:nvPr>
            <p:ph type="title" idx="4294967295"/>
          </p:nvPr>
        </p:nvSpPr>
        <p:spPr>
          <a:xfrm>
            <a:off x="195262" y="58581"/>
            <a:ext cx="8753475" cy="588962"/>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地域ケア会議</a:t>
            </a:r>
          </a:p>
        </p:txBody>
      </p:sp>
      <p:sp>
        <p:nvSpPr>
          <p:cNvPr id="35" name="テキスト ボックス 3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21〕</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088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98270" y="5721503"/>
            <a:ext cx="4217584" cy="9494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defRPr/>
            </a:pPr>
            <a:r>
              <a:rPr lang="ja-JP" altLang="en-US" sz="1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●配置場所   　</a:t>
            </a:r>
            <a:endParaRPr lang="en-US" altLang="ja-JP" sz="18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marL="180975">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地域包括支援センター、診療所、病院、認知症</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80975">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疾患医療センター、市町村の本庁など</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80975">
              <a:defRPr/>
            </a:pPr>
            <a:endParaRPr lang="en-US" altLang="ja-JP"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defRPr/>
            </a:pPr>
            <a:endParaRPr lang="en-US" altLang="ja-JP"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defRPr/>
            </a:pPr>
            <a:endParaRPr lang="ja-JP" altLang="ja-JP"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p:cNvSpPr/>
          <p:nvPr/>
        </p:nvSpPr>
        <p:spPr>
          <a:xfrm>
            <a:off x="4519800" y="2295283"/>
            <a:ext cx="4438496" cy="4176214"/>
          </a:xfrm>
          <a:prstGeom prst="rect">
            <a:avLst/>
          </a:prstGeom>
          <a:solidFill>
            <a:srgbClr val="996633">
              <a:alpha val="89804"/>
            </a:srgbClr>
          </a:solidFill>
          <a:ln>
            <a:noFill/>
          </a:ln>
          <a:effectLst/>
        </p:spPr>
        <p:style>
          <a:lnRef idx="2">
            <a:schemeClr val="accent1"/>
          </a:lnRef>
          <a:fillRef idx="1">
            <a:schemeClr val="lt1"/>
          </a:fillRef>
          <a:effectRef idx="0">
            <a:schemeClr val="accent1"/>
          </a:effectRef>
          <a:fontRef idx="minor">
            <a:schemeClr val="dk1"/>
          </a:fontRef>
        </p:style>
        <p:txBody>
          <a:bodyPr rtlCol="0" anchor="t"/>
          <a:lstStyle/>
          <a:p>
            <a:pPr algn="ctr">
              <a:spcAft>
                <a:spcPts val="600"/>
              </a:spcAft>
              <a:defRPr/>
            </a:pPr>
            <a:r>
              <a:rPr lang="en-US"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対象者</a:t>
            </a:r>
            <a:r>
              <a:rPr lang="en-US"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endPar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defRPr/>
            </a:pPr>
            <a:r>
              <a:rPr lang="en-US"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40</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歳以上で、在宅で生活しており、かつ</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認知症が疑われる人又は認知症の人で</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以下のいずれかの基準に該当する</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defRPr/>
            </a:pPr>
            <a:endPar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269875" indent="-269875">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医療</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介護サービスを受けていない</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、または中断している</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で以下のいずれかに該当する</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indent="180975">
              <a:spcBef>
                <a:spcPts val="600"/>
              </a:spcBef>
              <a:defRPr/>
            </a:pP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（ア）認知症疾患の臨床診断を受けていない</a:t>
            </a: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indent="180975">
              <a:spcBef>
                <a:spcPts val="200"/>
              </a:spcBef>
              <a:defRPr/>
            </a:pP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（イ）継続的な医療サービスを受けていない</a:t>
            </a: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indent="180975">
              <a:spcBef>
                <a:spcPts val="200"/>
              </a:spcBef>
              <a:defRPr/>
            </a:pP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（ウ）適切な介護保険サービスに結び付いていない</a:t>
            </a: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indent="180975">
              <a:spcBef>
                <a:spcPts val="200"/>
              </a:spcBef>
              <a:defRPr/>
            </a:pP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（エ）診断されたが介護サービスが中断している</a:t>
            </a: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p>
          <a:p>
            <a:pPr>
              <a:defRPr/>
            </a:pP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269875" indent="-269875">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医療</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介護サービスを受けているが</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認知症の行動・心理症状が顕著なため、対応に苦慮している</a:t>
            </a:r>
          </a:p>
        </p:txBody>
      </p:sp>
      <p:sp>
        <p:nvSpPr>
          <p:cNvPr id="9" name="円/楕円 8"/>
          <p:cNvSpPr/>
          <p:nvPr/>
        </p:nvSpPr>
        <p:spPr>
          <a:xfrm>
            <a:off x="592855" y="3605412"/>
            <a:ext cx="3372591" cy="2003818"/>
          </a:xfrm>
          <a:prstGeom prst="ellipse">
            <a:avLst/>
          </a:prstGeom>
          <a:solidFill>
            <a:srgbClr val="D2A578"/>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ja-JP" altLang="en-US">
              <a:solidFill>
                <a:prstClr val="black"/>
              </a:solidFill>
              <a:latin typeface="BIZ UDPゴシック" panose="020B0400000000000000" pitchFamily="50" charset="-128"/>
              <a:ea typeface="BIZ UDPゴシック" panose="020B0400000000000000" pitchFamily="50" charset="-128"/>
            </a:endParaRPr>
          </a:p>
        </p:txBody>
      </p:sp>
      <p:pic>
        <p:nvPicPr>
          <p:cNvPr id="10" name="Picture 10" descr="C:\Users\YCHXX\AppData\Local\Microsoft\Windows\Temporary Internet Files\Content.IE5\CTBVOFOZ\MC900431615[1].png"/>
          <p:cNvPicPr>
            <a:picLocks noChangeAspect="1" noChangeArrowheads="1"/>
          </p:cNvPicPr>
          <p:nvPr/>
        </p:nvPicPr>
        <p:blipFill>
          <a:blip r:embed="rId3" cstate="print"/>
          <a:srcRect/>
          <a:stretch>
            <a:fillRect/>
          </a:stretch>
        </p:blipFill>
        <p:spPr bwMode="auto">
          <a:xfrm>
            <a:off x="812042" y="3427015"/>
            <a:ext cx="1098035" cy="1144295"/>
          </a:xfrm>
          <a:prstGeom prst="rect">
            <a:avLst/>
          </a:prstGeom>
          <a:noFill/>
        </p:spPr>
      </p:pic>
      <p:pic>
        <p:nvPicPr>
          <p:cNvPr id="11" name="Picture 14"/>
          <p:cNvPicPr>
            <a:picLocks noChangeAspect="1" noChangeArrowheads="1"/>
          </p:cNvPicPr>
          <p:nvPr/>
        </p:nvPicPr>
        <p:blipFill>
          <a:blip r:embed="rId4" cstate="print"/>
          <a:srcRect/>
          <a:stretch>
            <a:fillRect/>
          </a:stretch>
        </p:blipFill>
        <p:spPr bwMode="auto">
          <a:xfrm>
            <a:off x="2655732" y="3460108"/>
            <a:ext cx="793314" cy="1120710"/>
          </a:xfrm>
          <a:prstGeom prst="rect">
            <a:avLst/>
          </a:prstGeom>
          <a:noFill/>
          <a:ln w="9525">
            <a:noFill/>
            <a:miter lim="800000"/>
            <a:headEnd/>
            <a:tailEnd/>
          </a:ln>
          <a:effectLst/>
        </p:spPr>
      </p:pic>
      <p:sp>
        <p:nvSpPr>
          <p:cNvPr id="12" name="テキスト ボックス 11"/>
          <p:cNvSpPr txBox="1"/>
          <p:nvPr/>
        </p:nvSpPr>
        <p:spPr>
          <a:xfrm>
            <a:off x="256079" y="4643994"/>
            <a:ext cx="2262571" cy="892552"/>
          </a:xfrm>
          <a:prstGeom prst="rect">
            <a:avLst/>
          </a:prstGeom>
          <a:noFill/>
        </p:spPr>
        <p:txBody>
          <a:bodyPr wrap="square" rtlCol="0">
            <a:spAutoFit/>
          </a:bodyPr>
          <a:lstStyle/>
          <a:p>
            <a:pPr algn="ctr">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医療と介護の専門職</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defRPr/>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itchFamily="50" charset="-128"/>
              </a:rPr>
              <a:t>　（保健師、看護師、薬剤師、       </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defRPr/>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itchFamily="50" charset="-128"/>
              </a:rPr>
              <a:t>   作業療法士、精神保健福祉士、</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defRPr/>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itchFamily="50" charset="-128"/>
              </a:rPr>
              <a:t>   社会福祉士、介護福祉士等）</a:t>
            </a:r>
          </a:p>
        </p:txBody>
      </p:sp>
      <p:sp>
        <p:nvSpPr>
          <p:cNvPr id="14" name="テキスト ボックス 13"/>
          <p:cNvSpPr txBox="1"/>
          <p:nvPr/>
        </p:nvSpPr>
        <p:spPr>
          <a:xfrm>
            <a:off x="398270" y="2751562"/>
            <a:ext cx="4229264" cy="646331"/>
          </a:xfrm>
          <a:prstGeom prst="rect">
            <a:avLst/>
          </a:prstGeom>
          <a:noFill/>
        </p:spPr>
        <p:txBody>
          <a:bodyPr wrap="square" rtlCol="0">
            <a:spAutoFit/>
          </a:bodyPr>
          <a:lstStyle/>
          <a:p>
            <a:pPr>
              <a:defRPr/>
            </a:pPr>
            <a:r>
              <a:rPr lang="ja-JP" altLang="en-US" sz="1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●認知症初期集中支援チームの</a:t>
            </a:r>
            <a:endParaRPr lang="en-US" altLang="ja-JP" sz="18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defRPr/>
            </a:pPr>
            <a:r>
              <a:rPr lang="en-US" altLang="ja-JP" sz="1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メンバー</a:t>
            </a:r>
          </a:p>
        </p:txBody>
      </p:sp>
      <p:sp>
        <p:nvSpPr>
          <p:cNvPr id="16" name="正方形/長方形 15"/>
          <p:cNvSpPr/>
          <p:nvPr/>
        </p:nvSpPr>
        <p:spPr>
          <a:xfrm>
            <a:off x="398270" y="1177793"/>
            <a:ext cx="8111203" cy="18969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269875" indent="-269875" algn="just">
              <a:spcBef>
                <a:spcPts val="0"/>
              </a:spcBef>
              <a:defRPr/>
            </a:pPr>
            <a:r>
              <a:rPr lang="ja-JP" altLang="en-US" sz="1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複数の専門職が家族の訴え等により</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 </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認知症が疑われる人や認知症の人及び</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 </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その家族を訪問し、アセスメント、家族</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 </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支援</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等</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の</a:t>
            </a:r>
            <a:r>
              <a:rPr lang="ja-JP" altLang="ja-JP" sz="1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初期の支援を包括的</a:t>
            </a:r>
            <a:r>
              <a:rPr lang="ja-JP" altLang="en-US" sz="1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ja-JP" sz="1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集中的</a:t>
            </a:r>
            <a:r>
              <a:rPr lang="ja-JP" altLang="en-US" sz="1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（おおむね６ヶ月）</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に行い、自立生活のサポートを行うチーム</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のこと</a:t>
            </a:r>
            <a:endParaRPr lang="en-US"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269875" indent="-269875" algn="just">
              <a:spcBef>
                <a:spcPts val="1200"/>
              </a:spcBef>
              <a:defRPr/>
            </a:pPr>
            <a:r>
              <a:rPr lang="ja-JP" altLang="en-US" sz="1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全ての市町村に設置されている</a:t>
            </a:r>
            <a:endParaRPr lang="ja-JP"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8" name="AutoShape 32"/>
          <p:cNvSpPr>
            <a:spLocks noChangeArrowheads="1"/>
          </p:cNvSpPr>
          <p:nvPr/>
        </p:nvSpPr>
        <p:spPr bwMode="auto">
          <a:xfrm>
            <a:off x="3847762" y="4024299"/>
            <a:ext cx="571869" cy="1003073"/>
          </a:xfrm>
          <a:prstGeom prst="rightArrow">
            <a:avLst>
              <a:gd name="adj1" fmla="val 44750"/>
              <a:gd name="adj2" fmla="val 56046"/>
            </a:avLst>
          </a:prstGeom>
          <a:gradFill rotWithShape="1">
            <a:gsLst>
              <a:gs pos="0">
                <a:srgbClr val="D2A578"/>
              </a:gs>
              <a:gs pos="100000">
                <a:srgbClr val="996633"/>
              </a:gs>
            </a:gsLst>
            <a:lin ang="0" scaled="1"/>
          </a:gradFill>
          <a:ln>
            <a:noFill/>
          </a:ln>
        </p:spPr>
        <p:txBody>
          <a:bodyPr wrap="none" anchor="ctr"/>
          <a:lstStyle/>
          <a:p>
            <a:pPr algn="ctr" defTabSz="1001713" eaLnBrk="1" hangingPunct="1">
              <a:lnSpc>
                <a:spcPct val="90000"/>
              </a:lnSpc>
              <a:defRPr/>
            </a:pPr>
            <a:endParaRPr lang="ja-JP" altLang="en-US" sz="2000">
              <a:solidFill>
                <a:srgbClr val="000000"/>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latin typeface="BIZ UDPゴシック" panose="020B0400000000000000" pitchFamily="50" charset="-128"/>
              <a:ea typeface="BIZ UDPゴシック" panose="020B0400000000000000" pitchFamily="50" charset="-128"/>
            </a:endParaRPr>
          </a:p>
        </p:txBody>
      </p:sp>
      <p:sp>
        <p:nvSpPr>
          <p:cNvPr id="172034" name="Rectangle 2"/>
          <p:cNvSpPr>
            <a:spLocks noGrp="1" noChangeArrowheads="1"/>
          </p:cNvSpPr>
          <p:nvPr>
            <p:ph type="title" idx="4294967295"/>
          </p:nvPr>
        </p:nvSpPr>
        <p:spPr>
          <a:xfrm>
            <a:off x="457200" y="66492"/>
            <a:ext cx="8229600" cy="574930"/>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認知症初期集中支援チーム</a:t>
            </a: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22〕</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flipH="1">
            <a:off x="2512902" y="4622368"/>
            <a:ext cx="1789044" cy="523220"/>
          </a:xfrm>
          <a:prstGeom prst="rect">
            <a:avLst/>
          </a:prstGeom>
          <a:noFill/>
        </p:spPr>
        <p:txBody>
          <a:bodyPr wrap="square" rtlCol="0">
            <a:spAutoFit/>
          </a:bodyPr>
          <a:lstStyle/>
          <a:p>
            <a:pPr>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認知症サポート医</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である医師（嘱託）</a:t>
            </a:r>
            <a:endParaRPr lang="ja-JP" altLang="en-US" sz="11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68692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Line 45"/>
          <p:cNvSpPr>
            <a:spLocks noChangeShapeType="1"/>
          </p:cNvSpPr>
          <p:nvPr/>
        </p:nvSpPr>
        <p:spPr bwMode="auto">
          <a:xfrm>
            <a:off x="4761935" y="2197142"/>
            <a:ext cx="1937621" cy="74085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3" name="Line 45"/>
          <p:cNvSpPr>
            <a:spLocks noChangeShapeType="1"/>
          </p:cNvSpPr>
          <p:nvPr/>
        </p:nvSpPr>
        <p:spPr bwMode="auto">
          <a:xfrm flipH="1">
            <a:off x="2463595" y="2197142"/>
            <a:ext cx="1967810" cy="783652"/>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1" name="Line 45"/>
          <p:cNvSpPr>
            <a:spLocks noChangeShapeType="1"/>
          </p:cNvSpPr>
          <p:nvPr/>
        </p:nvSpPr>
        <p:spPr bwMode="auto">
          <a:xfrm flipH="1">
            <a:off x="4587764" y="2197142"/>
            <a:ext cx="0" cy="783652"/>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10" name="正方形/長方形 109"/>
          <p:cNvSpPr/>
          <p:nvPr/>
        </p:nvSpPr>
        <p:spPr>
          <a:xfrm>
            <a:off x="6117509" y="2000000"/>
            <a:ext cx="2711419" cy="777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ja-JP"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配置先</a:t>
            </a:r>
            <a:r>
              <a:rPr lang="en-US" altLang="ja-JP"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地域包括支援センター</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市町村本庁</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認知症疾患医療センター など　　　　　　　　</a:t>
            </a:r>
          </a:p>
        </p:txBody>
      </p:sp>
      <p:sp>
        <p:nvSpPr>
          <p:cNvPr id="50" name="正方形/長方形 49"/>
          <p:cNvSpPr/>
          <p:nvPr/>
        </p:nvSpPr>
        <p:spPr>
          <a:xfrm>
            <a:off x="3079048" y="3344309"/>
            <a:ext cx="2978765" cy="2923325"/>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●認知症疾患医療センターの専門医等に </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よる病院・施設等における処遇困難事</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例の検討及び個別支援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●介護保険施設等の相談員による、在宅</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で生活する認知症の人や家族に対する</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効果的な介護方法などの専門的な相談</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●「認知症カフェ」等の開設</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●認知症多職種協働研修の実施・支援　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2" name="正方形/長方形 111"/>
          <p:cNvSpPr/>
          <p:nvPr/>
        </p:nvSpPr>
        <p:spPr>
          <a:xfrm>
            <a:off x="3536118" y="2936722"/>
            <a:ext cx="2178081" cy="772042"/>
          </a:xfrm>
          <a:prstGeom prst="rect">
            <a:avLst/>
          </a:prstGeom>
          <a:solidFill>
            <a:srgbClr val="E585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関係機関と連携した</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事業の企画・調整</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8" name="正方形/長方形 157"/>
          <p:cNvSpPr/>
          <p:nvPr/>
        </p:nvSpPr>
        <p:spPr>
          <a:xfrm>
            <a:off x="159488" y="3344310"/>
            <a:ext cx="2785731" cy="292332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●認知症の人が認知症の容態に応じて</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必要な医療や介護等のサービスを</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受けられるよう関係機関との連携</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体制の構築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●市町村等との協力による、認知症</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ケアパス（状態に応じた適切な医療</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や介護サービス等の提供の流れ）の</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作成・普及・点検および活用　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3" name="正方形/長方形 72"/>
          <p:cNvSpPr/>
          <p:nvPr/>
        </p:nvSpPr>
        <p:spPr>
          <a:xfrm>
            <a:off x="605294" y="2937997"/>
            <a:ext cx="1973189" cy="770767"/>
          </a:xfrm>
          <a:prstGeom prst="rect">
            <a:avLst/>
          </a:prstGeom>
          <a:solidFill>
            <a:srgbClr val="85AE3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医療・介護等の支援ネットワーク構築</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9" name="正方形/長方形 158"/>
          <p:cNvSpPr/>
          <p:nvPr/>
        </p:nvSpPr>
        <p:spPr>
          <a:xfrm>
            <a:off x="6191642" y="3344310"/>
            <a:ext cx="2837218" cy="2923323"/>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●認知症の人や家族等への相談支援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●「認知症初期集中支援チーム」</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との連携等による必要なサービス</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が認知症の人や家族に提供され</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るための調整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●認知症の人が相談につながるため</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の支援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●認知症の人が相談した後の支援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4" name="正方形/長方形 113"/>
          <p:cNvSpPr/>
          <p:nvPr/>
        </p:nvSpPr>
        <p:spPr>
          <a:xfrm>
            <a:off x="6674453" y="2936722"/>
            <a:ext cx="1662019" cy="772042"/>
          </a:xfrm>
          <a:prstGeom prst="rect">
            <a:avLst/>
          </a:prstGeom>
          <a:solidFill>
            <a:srgbClr val="1782D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相談支援・</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支援体制構築</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3" name="正方形/長方形 102"/>
          <p:cNvSpPr/>
          <p:nvPr/>
        </p:nvSpPr>
        <p:spPr>
          <a:xfrm>
            <a:off x="907827" y="1661264"/>
            <a:ext cx="1368122" cy="445265"/>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市町村</a:t>
            </a:r>
          </a:p>
        </p:txBody>
      </p:sp>
      <p:sp>
        <p:nvSpPr>
          <p:cNvPr id="104" name="上下矢印 103"/>
          <p:cNvSpPr/>
          <p:nvPr/>
        </p:nvSpPr>
        <p:spPr>
          <a:xfrm rot="16200000">
            <a:off x="2488638" y="1533772"/>
            <a:ext cx="612644" cy="737846"/>
          </a:xfrm>
          <a:prstGeom prst="upDownArrow">
            <a:avLst>
              <a:gd name="adj1" fmla="val 66969"/>
              <a:gd name="adj2" fmla="val 299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6" name="正方形/長方形 105"/>
          <p:cNvSpPr/>
          <p:nvPr/>
        </p:nvSpPr>
        <p:spPr>
          <a:xfrm>
            <a:off x="2463595" y="1693212"/>
            <a:ext cx="662730" cy="381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協働　</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8" name="正方形/長方形 57"/>
          <p:cNvSpPr/>
          <p:nvPr/>
        </p:nvSpPr>
        <p:spPr>
          <a:xfrm>
            <a:off x="6117509" y="742958"/>
            <a:ext cx="3026491" cy="1326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ja-JP"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推進員の要件</a:t>
            </a:r>
            <a:r>
              <a:rPr lang="en-US" altLang="ja-JP"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269875" indent="-269875">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① 認知症の医療や介護の専門的知識及び経験</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を有する医師、保健師、看護師、作業療法士、</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歯科衛生士、精神保健福祉士、社会福祉士、</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介護福祉士</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② ①以外で認知症の医療や介護の専門的知識</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及び経験を有すると市町村が認めた者</a:t>
            </a:r>
          </a:p>
        </p:txBody>
      </p:sp>
      <p:sp>
        <p:nvSpPr>
          <p:cNvPr id="55" name="正方形/長方形 54"/>
          <p:cNvSpPr/>
          <p:nvPr/>
        </p:nvSpPr>
        <p:spPr>
          <a:xfrm>
            <a:off x="3324347" y="1632681"/>
            <a:ext cx="2459124" cy="540029"/>
          </a:xfrm>
          <a:prstGeom prst="rect">
            <a:avLst/>
          </a:prstGeom>
          <a:solidFill>
            <a:schemeClr val="bg1"/>
          </a:solidFill>
          <a:ln w="63500" cmpd="dbl">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認知症地域支援推進員</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9" name="Text Box 5"/>
          <p:cNvSpPr txBox="1">
            <a:spLocks noChangeArrowheads="1"/>
          </p:cNvSpPr>
          <p:nvPr/>
        </p:nvSpPr>
        <p:spPr bwMode="auto">
          <a:xfrm>
            <a:off x="0" y="0"/>
            <a:ext cx="23288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defRPr/>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-28</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24" name="正方形/長方形 23">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07" name="正方形/長方形 106"/>
          <p:cNvSpPr/>
          <p:nvPr/>
        </p:nvSpPr>
        <p:spPr>
          <a:xfrm>
            <a:off x="2115879" y="64956"/>
            <a:ext cx="4678326" cy="5760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認知症地域支援推進員</a:t>
            </a:r>
          </a:p>
        </p:txBody>
      </p:sp>
      <p:sp>
        <p:nvSpPr>
          <p:cNvPr id="20" name="テキスト ボックス 19">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23〕</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07060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3298" name="Text Box 7"/>
          <p:cNvSpPr txBox="1">
            <a:spLocks noChangeAspect="1" noChangeArrowheads="1"/>
          </p:cNvSpPr>
          <p:nvPr/>
        </p:nvSpPr>
        <p:spPr bwMode="auto">
          <a:xfrm>
            <a:off x="496886" y="79715"/>
            <a:ext cx="8150225" cy="57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1" fontAlgn="base" latinLnBrk="0" hangingPunct="1">
              <a:lnSpc>
                <a:spcPct val="100000"/>
              </a:lnSpc>
              <a:spcBef>
                <a:spcPct val="5000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認知症カフェ・ピア活動</a:t>
            </a:r>
          </a:p>
        </p:txBody>
      </p:sp>
      <p:sp>
        <p:nvSpPr>
          <p:cNvPr id="12" name="テキスト ボックス 11">
            <a:extLst>
              <a:ext uri="{FF2B5EF4-FFF2-40B4-BE49-F238E27FC236}">
                <a16:creationId xmlns:a16="http://schemas.microsoft.com/office/drawing/2014/main" id="{64C8E7E2-98FC-4582-A5EE-44FF3264A049}"/>
              </a:ext>
            </a:extLst>
          </p:cNvPr>
          <p:cNvSpPr txBox="1"/>
          <p:nvPr/>
        </p:nvSpPr>
        <p:spPr>
          <a:xfrm>
            <a:off x="670751" y="1349828"/>
            <a:ext cx="8375650" cy="461665"/>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認知症カフェ</a:t>
            </a:r>
          </a:p>
        </p:txBody>
      </p:sp>
      <p:sp>
        <p:nvSpPr>
          <p:cNvPr id="9" name="テキスト ボックス 8">
            <a:extLst>
              <a:ext uri="{FF2B5EF4-FFF2-40B4-BE49-F238E27FC236}">
                <a16:creationId xmlns:a16="http://schemas.microsoft.com/office/drawing/2014/main" id="{C24F8D3C-6982-468D-8D29-6E8868C0D7F0}"/>
              </a:ext>
            </a:extLst>
          </p:cNvPr>
          <p:cNvSpPr txBox="1"/>
          <p:nvPr/>
        </p:nvSpPr>
        <p:spPr>
          <a:xfrm>
            <a:off x="670751" y="3065599"/>
            <a:ext cx="7446964" cy="461665"/>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家族介護教室や家族同士のピア活動</a:t>
            </a:r>
          </a:p>
        </p:txBody>
      </p:sp>
      <p:sp>
        <p:nvSpPr>
          <p:cNvPr id="15" name="テキスト ボックス 14">
            <a:extLst>
              <a:ext uri="{FF2B5EF4-FFF2-40B4-BE49-F238E27FC236}">
                <a16:creationId xmlns:a16="http://schemas.microsoft.com/office/drawing/2014/main" id="{D3A31791-BA87-41D2-89F8-500CD8A8F9F7}"/>
              </a:ext>
            </a:extLst>
          </p:cNvPr>
          <p:cNvSpPr txBox="1"/>
          <p:nvPr/>
        </p:nvSpPr>
        <p:spPr>
          <a:xfrm>
            <a:off x="664312" y="4868442"/>
            <a:ext cx="4780859" cy="461665"/>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認知症の人同士のピア活動</a:t>
            </a:r>
          </a:p>
        </p:txBody>
      </p:sp>
      <p:sp>
        <p:nvSpPr>
          <p:cNvPr id="10" name="テキスト ボックス 9">
            <a:extLst>
              <a:ext uri="{FF2B5EF4-FFF2-40B4-BE49-F238E27FC236}">
                <a16:creationId xmlns:a16="http://schemas.microsoft.com/office/drawing/2014/main" id="{64C8E7E2-98FC-4582-A5EE-44FF3264A049}"/>
              </a:ext>
            </a:extLst>
          </p:cNvPr>
          <p:cNvSpPr txBox="1"/>
          <p:nvPr/>
        </p:nvSpPr>
        <p:spPr>
          <a:xfrm>
            <a:off x="1167639" y="3561882"/>
            <a:ext cx="5935059" cy="784830"/>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認知症の人と家族の会</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その他の家族支援・介護者支援の会 </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64C8E7E2-98FC-4582-A5EE-44FF3264A049}"/>
              </a:ext>
            </a:extLst>
          </p:cNvPr>
          <p:cNvSpPr txBox="1"/>
          <p:nvPr/>
        </p:nvSpPr>
        <p:spPr>
          <a:xfrm>
            <a:off x="1161200" y="5447076"/>
            <a:ext cx="6218395" cy="784830"/>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認知症の本人交流会、本人ミーティング</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認知症の本人が認知症の人の相談にのる活動</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64C8E7E2-98FC-4582-A5EE-44FF3264A049}"/>
              </a:ext>
            </a:extLst>
          </p:cNvPr>
          <p:cNvSpPr txBox="1"/>
          <p:nvPr/>
        </p:nvSpPr>
        <p:spPr>
          <a:xfrm>
            <a:off x="1167640" y="1862850"/>
            <a:ext cx="7878761" cy="707886"/>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認知症の人やその家族が地域で孤立しないために、地域の人や</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0" fontAlgn="base" latinLnBrk="0" hangingPunct="0">
              <a:lnSpc>
                <a:spcPct val="1000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専門家と相互に情報を共有し、お互いを理解し合う場</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3" name="直線コネクタ 2"/>
          <p:cNvCxnSpPr/>
          <p:nvPr/>
        </p:nvCxnSpPr>
        <p:spPr bwMode="auto">
          <a:xfrm flipV="1">
            <a:off x="2633730" y="1571222"/>
            <a:ext cx="5962918" cy="0"/>
          </a:xfrm>
          <a:prstGeom prst="line">
            <a:avLst/>
          </a:prstGeom>
          <a:solidFill>
            <a:srgbClr val="FFFF99"/>
          </a:solidFill>
          <a:ln w="34925" cap="flat" cmpd="sng" algn="ctr">
            <a:solidFill>
              <a:srgbClr val="996633"/>
            </a:solidFill>
            <a:prstDash val="solid"/>
            <a:round/>
            <a:headEnd type="none" w="med" len="med"/>
            <a:tailEnd type="none" w="med" len="med"/>
          </a:ln>
          <a:effectLst/>
        </p:spPr>
      </p:cxnSp>
      <p:cxnSp>
        <p:nvCxnSpPr>
          <p:cNvPr id="19" name="直線コネクタ 18"/>
          <p:cNvCxnSpPr/>
          <p:nvPr/>
        </p:nvCxnSpPr>
        <p:spPr bwMode="auto">
          <a:xfrm>
            <a:off x="5853448" y="3296431"/>
            <a:ext cx="2743200" cy="0"/>
          </a:xfrm>
          <a:prstGeom prst="line">
            <a:avLst/>
          </a:prstGeom>
          <a:solidFill>
            <a:srgbClr val="FFFF99"/>
          </a:solidFill>
          <a:ln w="34925" cap="flat" cmpd="sng" algn="ctr">
            <a:solidFill>
              <a:srgbClr val="996633"/>
            </a:solidFill>
            <a:prstDash val="solid"/>
            <a:round/>
            <a:headEnd type="none" w="med" len="med"/>
            <a:tailEnd type="none" w="med" len="med"/>
          </a:ln>
          <a:effectLst/>
        </p:spPr>
      </p:cxnSp>
      <p:cxnSp>
        <p:nvCxnSpPr>
          <p:cNvPr id="20" name="直線コネクタ 19"/>
          <p:cNvCxnSpPr/>
          <p:nvPr/>
        </p:nvCxnSpPr>
        <p:spPr bwMode="auto">
          <a:xfrm>
            <a:off x="4559122" y="5099274"/>
            <a:ext cx="4031087" cy="0"/>
          </a:xfrm>
          <a:prstGeom prst="line">
            <a:avLst/>
          </a:prstGeom>
          <a:solidFill>
            <a:srgbClr val="FFFF99"/>
          </a:solidFill>
          <a:ln w="34925" cap="flat" cmpd="sng" algn="ctr">
            <a:solidFill>
              <a:srgbClr val="996633"/>
            </a:solidFill>
            <a:prstDash val="solid"/>
            <a:round/>
            <a:headEnd type="none" w="med" len="med"/>
            <a:tailEnd type="none" w="med" len="med"/>
          </a:ln>
          <a:effectLst/>
        </p:spPr>
      </p:cxnSp>
      <p:sp>
        <p:nvSpPr>
          <p:cNvPr id="13" name="テキスト ボックス 12">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733792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CDE487E7-D5DE-4818-AC66-8DA0D8EA7F3E}"/>
              </a:ext>
            </a:extLst>
          </p:cNvPr>
          <p:cNvGraphicFramePr>
            <a:graphicFrameLocks noGrp="1"/>
          </p:cNvGraphicFramePr>
          <p:nvPr>
            <p:extLst>
              <p:ext uri="{D42A27DB-BD31-4B8C-83A1-F6EECF244321}">
                <p14:modId xmlns:p14="http://schemas.microsoft.com/office/powerpoint/2010/main" val="2105783089"/>
              </p:ext>
            </p:extLst>
          </p:nvPr>
        </p:nvGraphicFramePr>
        <p:xfrm>
          <a:off x="411046" y="1221290"/>
          <a:ext cx="8232111" cy="5013824"/>
        </p:xfrm>
        <a:graphic>
          <a:graphicData uri="http://schemas.openxmlformats.org/drawingml/2006/table">
            <a:tbl>
              <a:tblPr firstRow="1" firstCol="1" bandRow="1">
                <a:tableStyleId>{5C22544A-7EE6-4342-B048-85BDC9FD1C3A}</a:tableStyleId>
              </a:tblPr>
              <a:tblGrid>
                <a:gridCol w="2142373">
                  <a:extLst>
                    <a:ext uri="{9D8B030D-6E8A-4147-A177-3AD203B41FA5}">
                      <a16:colId xmlns:a16="http://schemas.microsoft.com/office/drawing/2014/main" val="3440930443"/>
                    </a:ext>
                  </a:extLst>
                </a:gridCol>
                <a:gridCol w="6089738">
                  <a:extLst>
                    <a:ext uri="{9D8B030D-6E8A-4147-A177-3AD203B41FA5}">
                      <a16:colId xmlns:a16="http://schemas.microsoft.com/office/drawing/2014/main" val="394532052"/>
                    </a:ext>
                  </a:extLst>
                </a:gridCol>
              </a:tblGrid>
              <a:tr h="432421">
                <a:tc>
                  <a:txBody>
                    <a:bodyPr/>
                    <a:lstStyle/>
                    <a:p>
                      <a:pPr algn="ctr"/>
                      <a:r>
                        <a:rPr lang="ja-JP" sz="1800" b="0" kern="100" dirty="0">
                          <a:solidFill>
                            <a:schemeClr val="tx1"/>
                          </a:solidFill>
                          <a:effectLst/>
                          <a:latin typeface="BIZ UDPゴシック" panose="020B0400000000000000" pitchFamily="50" charset="-128"/>
                          <a:ea typeface="BIZ UDPゴシック" panose="020B0400000000000000" pitchFamily="50" charset="-128"/>
                        </a:rPr>
                        <a:t>支援内容</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rgbClr val="996633">
                        <a:alpha val="50196"/>
                      </a:srgbClr>
                    </a:solidFill>
                  </a:tcPr>
                </a:tc>
                <a:tc>
                  <a:txBody>
                    <a:bodyPr/>
                    <a:lstStyle/>
                    <a:p>
                      <a:pPr algn="ctr"/>
                      <a:r>
                        <a:rPr lang="ja-JP" sz="1800" b="0" kern="100" dirty="0">
                          <a:solidFill>
                            <a:schemeClr val="tx1"/>
                          </a:solidFill>
                          <a:effectLst/>
                          <a:latin typeface="BIZ UDPゴシック" panose="020B0400000000000000" pitchFamily="50" charset="-128"/>
                          <a:ea typeface="BIZ UDPゴシック" panose="020B0400000000000000" pitchFamily="50" charset="-128"/>
                        </a:rPr>
                        <a:t>具体例</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rgbClr val="996633">
                        <a:alpha val="50196"/>
                      </a:srgbClr>
                    </a:solidFill>
                  </a:tcPr>
                </a:tc>
                <a:extLst>
                  <a:ext uri="{0D108BD9-81ED-4DB2-BD59-A6C34878D82A}">
                    <a16:rowId xmlns:a16="http://schemas.microsoft.com/office/drawing/2014/main" val="1950580902"/>
                  </a:ext>
                </a:extLst>
              </a:tr>
              <a:tr h="820148">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治療や症状への</a:t>
                      </a:r>
                      <a:endParaRPr lang="en-US" altLang="ja-JP" sz="1800" b="1" kern="100" dirty="0">
                        <a:solidFill>
                          <a:schemeClr val="tx1"/>
                        </a:solidFill>
                        <a:effectLst/>
                        <a:latin typeface="BIZ UDPゴシック" panose="020B0400000000000000" pitchFamily="50" charset="-128"/>
                        <a:ea typeface="BIZ UDPゴシック" panose="020B0400000000000000" pitchFamily="50" charset="-128"/>
                      </a:endParaRPr>
                    </a:p>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対処法</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rgbClr val="996633">
                        <a:alpha val="25098"/>
                      </a:srgbClr>
                    </a:solidFill>
                  </a:tcP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知識情報を得る場、</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家族教室、</a:t>
                      </a:r>
                      <a:r>
                        <a:rPr lang="ja-JP" sz="1800" b="0" kern="100" dirty="0">
                          <a:solidFill>
                            <a:schemeClr val="tx1"/>
                          </a:solidFill>
                          <a:effectLst/>
                          <a:latin typeface="BIZ UDPゴシック" panose="020B0400000000000000" pitchFamily="50" charset="-128"/>
                          <a:ea typeface="BIZ UDPゴシック" panose="020B0400000000000000" pitchFamily="50" charset="-128"/>
                        </a:rPr>
                        <a:t>介護講習会、</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認知症カフェ、</a:t>
                      </a:r>
                      <a:r>
                        <a:rPr lang="ja-JP" sz="1800" b="0" kern="100" dirty="0">
                          <a:solidFill>
                            <a:schemeClr val="tx1"/>
                          </a:solidFill>
                          <a:effectLst/>
                          <a:latin typeface="BIZ UDPゴシック" panose="020B0400000000000000" pitchFamily="50" charset="-128"/>
                          <a:ea typeface="BIZ UDPゴシック" panose="020B0400000000000000" pitchFamily="50" charset="-128"/>
                        </a:rPr>
                        <a:t>相談窓口</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noFill/>
                  </a:tcPr>
                </a:tc>
                <a:extLst>
                  <a:ext uri="{0D108BD9-81ED-4DB2-BD59-A6C34878D82A}">
                    <a16:rowId xmlns:a16="http://schemas.microsoft.com/office/drawing/2014/main" val="3510383028"/>
                  </a:ext>
                </a:extLst>
              </a:tr>
              <a:tr h="864843">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介護者の心身の</a:t>
                      </a:r>
                      <a:endParaRPr lang="en-US" altLang="ja-JP" sz="1800" b="1" kern="100" dirty="0">
                        <a:solidFill>
                          <a:schemeClr val="tx1"/>
                        </a:solidFill>
                        <a:effectLst/>
                        <a:latin typeface="BIZ UDPゴシック" panose="020B0400000000000000" pitchFamily="50" charset="-128"/>
                        <a:ea typeface="BIZ UDPゴシック" panose="020B0400000000000000" pitchFamily="50" charset="-128"/>
                      </a:endParaRPr>
                    </a:p>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休息</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rgbClr val="996633">
                        <a:alpha val="25098"/>
                      </a:srgbClr>
                    </a:solidFill>
                  </a:tcP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デイサービス・ショートステイ</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の活用、</a:t>
                      </a:r>
                      <a:r>
                        <a:rPr lang="ja-JP" sz="1800" b="0" kern="100" dirty="0">
                          <a:solidFill>
                            <a:schemeClr val="tx1"/>
                          </a:solidFill>
                          <a:effectLst/>
                          <a:latin typeface="BIZ UDPゴシック" panose="020B0400000000000000" pitchFamily="50" charset="-128"/>
                          <a:ea typeface="BIZ UDPゴシック" panose="020B0400000000000000" pitchFamily="50" charset="-128"/>
                        </a:rPr>
                        <a:t>介護</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a:t>
                      </a:r>
                      <a:r>
                        <a:rPr lang="ja-JP" sz="1800" b="0" kern="100" dirty="0">
                          <a:solidFill>
                            <a:schemeClr val="tx1"/>
                          </a:solidFill>
                          <a:effectLst/>
                          <a:latin typeface="BIZ UDPゴシック" panose="020B0400000000000000" pitchFamily="50" charset="-128"/>
                          <a:ea typeface="BIZ UDPゴシック" panose="020B0400000000000000" pitchFamily="50" charset="-128"/>
                        </a:rPr>
                        <a:t>リフレッシュ休暇</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、保養所</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rgbClr val="996633">
                        <a:alpha val="10196"/>
                      </a:srgbClr>
                    </a:solidFill>
                  </a:tcPr>
                </a:tc>
                <a:extLst>
                  <a:ext uri="{0D108BD9-81ED-4DB2-BD59-A6C34878D82A}">
                    <a16:rowId xmlns:a16="http://schemas.microsoft.com/office/drawing/2014/main" val="3057311758"/>
                  </a:ext>
                </a:extLst>
              </a:tr>
              <a:tr h="728404">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介護者の健康</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rgbClr val="996633">
                        <a:alpha val="25098"/>
                      </a:srgbClr>
                    </a:solidFill>
                  </a:tcP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家族の心身の健康</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の</a:t>
                      </a:r>
                      <a:r>
                        <a:rPr lang="ja-JP" sz="1800" b="0" kern="100" dirty="0">
                          <a:solidFill>
                            <a:schemeClr val="tx1"/>
                          </a:solidFill>
                          <a:effectLst/>
                          <a:latin typeface="BIZ UDPゴシック" panose="020B0400000000000000" pitchFamily="50" charset="-128"/>
                          <a:ea typeface="BIZ UDPゴシック" panose="020B0400000000000000" pitchFamily="50" charset="-128"/>
                        </a:rPr>
                        <a:t>維持、健康診断</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、受診や治療の支援</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noFill/>
                  </a:tcPr>
                </a:tc>
                <a:extLst>
                  <a:ext uri="{0D108BD9-81ED-4DB2-BD59-A6C34878D82A}">
                    <a16:rowId xmlns:a16="http://schemas.microsoft.com/office/drawing/2014/main" val="576212916"/>
                  </a:ext>
                </a:extLst>
              </a:tr>
              <a:tr h="746434">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同じ立場の人と</a:t>
                      </a:r>
                      <a:endParaRPr lang="en-US" altLang="ja-JP" sz="1800" b="1" kern="100" dirty="0">
                        <a:solidFill>
                          <a:schemeClr val="tx1"/>
                        </a:solidFill>
                        <a:effectLst/>
                        <a:latin typeface="BIZ UDPゴシック" panose="020B0400000000000000" pitchFamily="50" charset="-128"/>
                        <a:ea typeface="BIZ UDPゴシック" panose="020B0400000000000000" pitchFamily="50" charset="-128"/>
                      </a:endParaRPr>
                    </a:p>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話せる場</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rgbClr val="996633">
                        <a:alpha val="25098"/>
                      </a:srgbClr>
                    </a:solidFill>
                  </a:tcPr>
                </a:tc>
                <a:tc>
                  <a:txBody>
                    <a:bodyPr/>
                    <a:lstStyle/>
                    <a:p>
                      <a:pPr algn="just"/>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家族会や家族の</a:t>
                      </a:r>
                      <a:r>
                        <a:rPr lang="ja-JP" sz="1800" b="0" kern="100" dirty="0">
                          <a:solidFill>
                            <a:schemeClr val="tx1"/>
                          </a:solidFill>
                          <a:effectLst/>
                          <a:latin typeface="BIZ UDPゴシック" panose="020B0400000000000000" pitchFamily="50" charset="-128"/>
                          <a:ea typeface="BIZ UDPゴシック" panose="020B0400000000000000" pitchFamily="50" charset="-128"/>
                        </a:rPr>
                        <a:t>集いの場、情報交換、</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家族同士のピア活動</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rgbClr val="996633">
                        <a:alpha val="10196"/>
                      </a:srgbClr>
                    </a:solidFill>
                  </a:tcPr>
                </a:tc>
                <a:extLst>
                  <a:ext uri="{0D108BD9-81ED-4DB2-BD59-A6C34878D82A}">
                    <a16:rowId xmlns:a16="http://schemas.microsoft.com/office/drawing/2014/main" val="2780361407"/>
                  </a:ext>
                </a:extLst>
              </a:tr>
              <a:tr h="728404">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偏見・差別に対する</a:t>
                      </a:r>
                      <a:endParaRPr lang="en-US" altLang="ja-JP" sz="1800" b="1" kern="100" dirty="0">
                        <a:solidFill>
                          <a:schemeClr val="tx1"/>
                        </a:solidFill>
                        <a:effectLst/>
                        <a:latin typeface="BIZ UDPゴシック" panose="020B0400000000000000" pitchFamily="50" charset="-128"/>
                        <a:ea typeface="BIZ UDPゴシック" panose="020B0400000000000000" pitchFamily="50" charset="-128"/>
                      </a:endParaRPr>
                    </a:p>
                    <a:p>
                      <a:pPr algn="just"/>
                      <a:r>
                        <a:rPr lang="ja-JP" altLang="en-US" sz="1800" b="1" kern="100" dirty="0">
                          <a:solidFill>
                            <a:schemeClr val="tx1"/>
                          </a:solidFill>
                          <a:effectLst/>
                          <a:latin typeface="BIZ UDPゴシック" panose="020B0400000000000000" pitchFamily="50" charset="-128"/>
                          <a:ea typeface="BIZ UDPゴシック" panose="020B0400000000000000" pitchFamily="50" charset="-128"/>
                        </a:rPr>
                        <a:t>啓発</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rgbClr val="996633">
                        <a:alpha val="25098"/>
                      </a:srgbClr>
                    </a:solidFill>
                  </a:tcP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地域の人</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への認知症の知識の啓発</a:t>
                      </a:r>
                      <a:r>
                        <a:rPr lang="ja-JP" sz="1800" b="0" kern="100" dirty="0">
                          <a:solidFill>
                            <a:schemeClr val="tx1"/>
                          </a:solidFill>
                          <a:effectLst/>
                          <a:latin typeface="BIZ UDPゴシック" panose="020B0400000000000000" pitchFamily="50" charset="-128"/>
                          <a:ea typeface="BIZ UDPゴシック" panose="020B0400000000000000" pitchFamily="50" charset="-128"/>
                        </a:rPr>
                        <a:t>、</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家族支援の啓発</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noFill/>
                  </a:tcPr>
                </a:tc>
                <a:extLst>
                  <a:ext uri="{0D108BD9-81ED-4DB2-BD59-A6C34878D82A}">
                    <a16:rowId xmlns:a16="http://schemas.microsoft.com/office/drawing/2014/main" val="2609958916"/>
                  </a:ext>
                </a:extLst>
              </a:tr>
              <a:tr h="693170">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経済的な支援制度</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rgbClr val="996633">
                        <a:alpha val="25098"/>
                      </a:srgbClr>
                    </a:solidFill>
                  </a:tcP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就労継続支援、介護費用の軽減、税の減免、介護手当等</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rgbClr val="996633">
                        <a:alpha val="10196"/>
                      </a:srgbClr>
                    </a:solidFill>
                  </a:tcPr>
                </a:tc>
                <a:extLst>
                  <a:ext uri="{0D108BD9-81ED-4DB2-BD59-A6C34878D82A}">
                    <a16:rowId xmlns:a16="http://schemas.microsoft.com/office/drawing/2014/main" val="618857255"/>
                  </a:ext>
                </a:extLst>
              </a:tr>
            </a:tbl>
          </a:graphicData>
        </a:graphic>
      </p:graphicFrame>
      <p:sp>
        <p:nvSpPr>
          <p:cNvPr id="5" name="Text Box 5">
            <a:extLst>
              <a:ext uri="{FF2B5EF4-FFF2-40B4-BE49-F238E27FC236}">
                <a16:creationId xmlns:a16="http://schemas.microsoft.com/office/drawing/2014/main" id="{89B79C27-4C09-4B5C-937C-8B59E7F2AEFB}"/>
              </a:ext>
            </a:extLst>
          </p:cNvPr>
          <p:cNvSpPr txBox="1">
            <a:spLocks noChangeArrowheads="1"/>
          </p:cNvSpPr>
          <p:nvPr/>
        </p:nvSpPr>
        <p:spPr bwMode="auto">
          <a:xfrm>
            <a:off x="0" y="0"/>
            <a:ext cx="23288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＜連携と制度</a:t>
            </a:r>
            <a:r>
              <a:rPr kumimoji="1" lang="en-US" altLang="ja-JP" sz="18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-28</a:t>
            </a:r>
            <a:r>
              <a:rPr kumimoji="1" lang="ja-JP" altLang="en-US" sz="18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p>
        </p:txBody>
      </p:sp>
      <p:sp>
        <p:nvSpPr>
          <p:cNvPr id="8" name="正方形/長方形 7">
            <a:extLst>
              <a:ext uri="{FF2B5EF4-FFF2-40B4-BE49-F238E27FC236}">
                <a16:creationId xmlns:a16="http://schemas.microsoft.com/office/drawing/2014/main" id="{6CF88F08-738B-4957-A377-2D802DC8CE50}"/>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7D8F0646-F5D8-4FBC-8844-D0D814C2F1CC}"/>
              </a:ext>
            </a:extLst>
          </p:cNvPr>
          <p:cNvSpPr/>
          <p:nvPr/>
        </p:nvSpPr>
        <p:spPr>
          <a:xfrm>
            <a:off x="1513267" y="71395"/>
            <a:ext cx="6137382" cy="5760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認知症の人と家族への支援</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671433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8"/>
          <p:cNvSpPr>
            <a:spLocks noChangeArrowheads="1"/>
          </p:cNvSpPr>
          <p:nvPr/>
        </p:nvSpPr>
        <p:spPr bwMode="auto">
          <a:xfrm>
            <a:off x="373483" y="1082746"/>
            <a:ext cx="86548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認知症サポーターとは</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a:p>
            <a:pPr marL="450850" indent="-450850">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認知症に関する正しい知識と理解を持ち、地域や職域で認知症の人や家族に</a:t>
            </a:r>
            <a:endPar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50850" indent="-450850">
              <a:defRPr/>
            </a:pP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対してできる範囲での手助けをする人。</a:t>
            </a:r>
          </a:p>
        </p:txBody>
      </p:sp>
      <p:sp>
        <p:nvSpPr>
          <p:cNvPr id="2" name="角丸四角形 1"/>
          <p:cNvSpPr/>
          <p:nvPr/>
        </p:nvSpPr>
        <p:spPr bwMode="auto">
          <a:xfrm>
            <a:off x="373483" y="2071371"/>
            <a:ext cx="4329060" cy="3624201"/>
          </a:xfrm>
          <a:prstGeom prst="roundRect">
            <a:avLst>
              <a:gd name="adj" fmla="val 7424"/>
            </a:avLst>
          </a:prstGeom>
          <a:solidFill>
            <a:srgbClr val="D3DCB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1" name="角丸四角形 20"/>
          <p:cNvSpPr/>
          <p:nvPr/>
        </p:nvSpPr>
        <p:spPr bwMode="auto">
          <a:xfrm>
            <a:off x="4581128" y="2071371"/>
            <a:ext cx="4250534" cy="3624202"/>
          </a:xfrm>
          <a:prstGeom prst="roundRect">
            <a:avLst>
              <a:gd name="adj" fmla="val 9741"/>
            </a:avLst>
          </a:prstGeom>
          <a:solidFill>
            <a:srgbClr val="C7DDE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9" name="Rectangle 8"/>
          <p:cNvSpPr>
            <a:spLocks noChangeArrowheads="1"/>
          </p:cNvSpPr>
          <p:nvPr/>
        </p:nvSpPr>
        <p:spPr bwMode="auto">
          <a:xfrm>
            <a:off x="4907249" y="2448318"/>
            <a:ext cx="3587928"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実施主体：</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都道府県、市町村、職域団体等</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対象者：</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623888" indent="-623888">
              <a:spcBef>
                <a:spcPts val="600"/>
              </a:spcBef>
              <a:defRPr/>
            </a:pP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住民</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自治会、老人クラブ、民生委員、 </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623888" indent="-623888">
              <a:spcBef>
                <a:spcPts val="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家族会、防災・防犯組織等</a:t>
            </a:r>
          </a:p>
        </p:txBody>
      </p:sp>
      <p:sp>
        <p:nvSpPr>
          <p:cNvPr id="18" name="Rectangle 8"/>
          <p:cNvSpPr>
            <a:spLocks noChangeArrowheads="1"/>
          </p:cNvSpPr>
          <p:nvPr/>
        </p:nvSpPr>
        <p:spPr bwMode="auto">
          <a:xfrm>
            <a:off x="505817" y="2416838"/>
            <a:ext cx="4120025" cy="165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実施主体：</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都道府県、市町村、全国的な職域団体等</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目的：</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357188" indent="-357188">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地域、職域における「認知症サポーター</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357188" indent="-357188">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養成講座」の講師役である「キャラバン</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357188" indent="-357188">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・メイト」を養成する。</a:t>
            </a:r>
          </a:p>
        </p:txBody>
      </p:sp>
      <p:sp>
        <p:nvSpPr>
          <p:cNvPr id="11" name="正方形/長方形 10">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83298" name="Text Box 7"/>
          <p:cNvSpPr txBox="1">
            <a:spLocks noChangeAspect="1" noChangeArrowheads="1"/>
          </p:cNvSpPr>
          <p:nvPr/>
        </p:nvSpPr>
        <p:spPr bwMode="auto">
          <a:xfrm>
            <a:off x="373483" y="102636"/>
            <a:ext cx="8415291" cy="51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認知症サポーター</a:t>
            </a:r>
            <a:r>
              <a:rPr lang="en-US" altLang="ja-JP"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en-US"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キャラバン・メイト</a:t>
            </a:r>
            <a:r>
              <a:rPr lang="en-US" altLang="ja-JP"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en-US"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チームオレンジ</a:t>
            </a:r>
          </a:p>
        </p:txBody>
      </p:sp>
      <p:pic>
        <p:nvPicPr>
          <p:cNvPr id="1026" name="Picture 2" descr="認知症サポーターキャラバン">
            <a:extLst>
              <a:ext uri="{FF2B5EF4-FFF2-40B4-BE49-F238E27FC236}">
                <a16:creationId xmlns:a16="http://schemas.microsoft.com/office/drawing/2014/main" id="{BDBC5205-434A-4328-98B3-DEF601397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131" y="4179395"/>
            <a:ext cx="1551869" cy="1371853"/>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EE94AEA9-BC17-4DBE-B521-D3F6A5AE4229}"/>
              </a:ext>
            </a:extLst>
          </p:cNvPr>
          <p:cNvSpPr txBox="1"/>
          <p:nvPr/>
        </p:nvSpPr>
        <p:spPr>
          <a:xfrm>
            <a:off x="525133" y="5744726"/>
            <a:ext cx="8224222" cy="923330"/>
          </a:xfrm>
          <a:prstGeom prst="rect">
            <a:avLst/>
          </a:prstGeom>
          <a:noFill/>
          <a:ln w="25400">
            <a:noFill/>
          </a:ln>
        </p:spPr>
        <p:txBody>
          <a:bodyPr wrap="square">
            <a:spAutoFit/>
          </a:bodyPr>
          <a:lstStyle/>
          <a:p>
            <a:r>
              <a:rPr lang="en-US" altLang="ja-JP" sz="1800" b="1" dirty="0">
                <a:solidFill>
                  <a:srgbClr val="000000"/>
                </a:solidFill>
                <a:latin typeface="BIZ UDPゴシック" panose="020B0400000000000000" pitchFamily="50" charset="-128"/>
                <a:ea typeface="BIZ UDPゴシック" panose="020B0400000000000000"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rPr>
              <a:t>チームオレンジとは</a:t>
            </a:r>
            <a:r>
              <a:rPr lang="en-US" altLang="ja-JP" sz="1800" b="1" dirty="0">
                <a:solidFill>
                  <a:srgbClr val="000000"/>
                </a:solidFill>
                <a:latin typeface="BIZ UDPゴシック" panose="020B0400000000000000" pitchFamily="50" charset="-128"/>
                <a:ea typeface="BIZ UDPゴシック" panose="020B0400000000000000" pitchFamily="50" charset="-128"/>
              </a:rPr>
              <a:t>】</a:t>
            </a:r>
          </a:p>
          <a:p>
            <a:r>
              <a:rPr lang="ja-JP" altLang="en-US" sz="1800" b="1" dirty="0">
                <a:solidFill>
                  <a:srgbClr val="000000"/>
                </a:solidFill>
                <a:latin typeface="BIZ UDPゴシック" panose="020B0400000000000000" pitchFamily="50" charset="-128"/>
                <a:ea typeface="BIZ UDPゴシック" panose="020B0400000000000000" pitchFamily="50" charset="-128"/>
              </a:rPr>
              <a:t>    認知症サポーターがチームを組み、認知症の人や家族に対する生活面の</a:t>
            </a:r>
            <a:endParaRPr lang="en-US" altLang="ja-JP" sz="1800" b="1" dirty="0">
              <a:solidFill>
                <a:srgbClr val="000000"/>
              </a:solidFill>
              <a:latin typeface="BIZ UDPゴシック" panose="020B0400000000000000" pitchFamily="50" charset="-128"/>
              <a:ea typeface="BIZ UDPゴシック" panose="020B0400000000000000" pitchFamily="50" charset="-128"/>
            </a:endParaRPr>
          </a:p>
          <a:p>
            <a:r>
              <a:rPr lang="en-US" altLang="ja-JP" sz="1800" b="1" dirty="0">
                <a:solidFill>
                  <a:srgbClr val="000000"/>
                </a:solidFill>
                <a:latin typeface="BIZ UDPゴシック" panose="020B0400000000000000" pitchFamily="50" charset="-128"/>
                <a:ea typeface="BIZ UDPゴシック" panose="020B0400000000000000" pitchFamily="50" charset="-128"/>
              </a:rPr>
              <a:t>    </a:t>
            </a:r>
            <a:r>
              <a:rPr lang="ja-JP" altLang="en-US" sz="1800" b="1" dirty="0">
                <a:solidFill>
                  <a:srgbClr val="000000"/>
                </a:solidFill>
                <a:latin typeface="BIZ UDPゴシック" panose="020B0400000000000000" pitchFamily="50" charset="-128"/>
                <a:ea typeface="BIZ UDPゴシック" panose="020B0400000000000000" pitchFamily="50" charset="-128"/>
              </a:rPr>
              <a:t>早期からの支援等を行う取り組み。認知症の人もメンバーとして参加する。</a:t>
            </a:r>
          </a:p>
        </p:txBody>
      </p:sp>
      <p:sp>
        <p:nvSpPr>
          <p:cNvPr id="16" name="Rectangle 8">
            <a:extLst>
              <a:ext uri="{FF2B5EF4-FFF2-40B4-BE49-F238E27FC236}">
                <a16:creationId xmlns:a16="http://schemas.microsoft.com/office/drawing/2014/main" id="{C1842CA8-3C3A-488A-9C3D-8ED4CB37C40C}"/>
              </a:ext>
            </a:extLst>
          </p:cNvPr>
          <p:cNvSpPr>
            <a:spLocks noChangeArrowheads="1"/>
          </p:cNvSpPr>
          <p:nvPr/>
        </p:nvSpPr>
        <p:spPr bwMode="auto">
          <a:xfrm>
            <a:off x="576931" y="4073702"/>
            <a:ext cx="2699313" cy="15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内容：</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認知症の基礎知識等のほか、サポーター養成講座の展開方法、対象別の企画手法、カリキュラム等をグループワークで学ぶ。</a:t>
            </a:r>
          </a:p>
        </p:txBody>
      </p:sp>
      <p:sp>
        <p:nvSpPr>
          <p:cNvPr id="20" name="テキスト ボックス 19">
            <a:extLst>
              <a:ext uri="{FF2B5EF4-FFF2-40B4-BE49-F238E27FC236}">
                <a16:creationId xmlns:a16="http://schemas.microsoft.com/office/drawing/2014/main" id="{B39D0EE2-6D1C-4124-A97B-271A2894B8CA}"/>
              </a:ext>
            </a:extLst>
          </p:cNvPr>
          <p:cNvSpPr txBox="1"/>
          <p:nvPr/>
        </p:nvSpPr>
        <p:spPr>
          <a:xfrm>
            <a:off x="4377507" y="2080855"/>
            <a:ext cx="4572000" cy="369332"/>
          </a:xfrm>
          <a:prstGeom prst="rect">
            <a:avLst/>
          </a:prstGeom>
          <a:noFill/>
          <a:ln w="25400">
            <a:noFill/>
          </a:ln>
        </p:spPr>
        <p:txBody>
          <a:bodyPr wrap="square">
            <a:spAutoFit/>
          </a:bodyPr>
          <a:lstStyle/>
          <a:p>
            <a:pPr algn="ctr" eaLnBrk="1" hangingPunct="1">
              <a:spcBef>
                <a:spcPts val="200"/>
              </a:spcBef>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認知症サポーター養成講座</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p:txBody>
      </p:sp>
      <p:sp>
        <p:nvSpPr>
          <p:cNvPr id="22" name="テキスト ボックス 21">
            <a:extLst>
              <a:ext uri="{FF2B5EF4-FFF2-40B4-BE49-F238E27FC236}">
                <a16:creationId xmlns:a16="http://schemas.microsoft.com/office/drawing/2014/main" id="{13D64383-E979-490D-9103-3B5A2769565B}"/>
              </a:ext>
            </a:extLst>
          </p:cNvPr>
          <p:cNvSpPr txBox="1"/>
          <p:nvPr/>
        </p:nvSpPr>
        <p:spPr>
          <a:xfrm>
            <a:off x="688228" y="2100735"/>
            <a:ext cx="3869884" cy="369332"/>
          </a:xfrm>
          <a:prstGeom prst="rect">
            <a:avLst/>
          </a:prstGeom>
          <a:noFill/>
          <a:ln w="25400">
            <a:noFill/>
          </a:ln>
        </p:spPr>
        <p:txBody>
          <a:bodyPr wrap="square">
            <a:spAutoFit/>
          </a:bodyPr>
          <a:lstStyle/>
          <a:p>
            <a:pPr algn="ctr" eaLnBrk="1" hangingPunct="1">
              <a:spcBef>
                <a:spcPts val="200"/>
              </a:spcBef>
              <a:defRPr/>
            </a:pP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キャラバン・メイト養成研修</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p:txBody>
      </p:sp>
      <p:sp>
        <p:nvSpPr>
          <p:cNvPr id="23" name="Rectangle 8">
            <a:extLst>
              <a:ext uri="{FF2B5EF4-FFF2-40B4-BE49-F238E27FC236}">
                <a16:creationId xmlns:a16="http://schemas.microsoft.com/office/drawing/2014/main" id="{5DA73D42-7F62-4325-B82E-A3C26E3467BF}"/>
              </a:ext>
            </a:extLst>
          </p:cNvPr>
          <p:cNvSpPr>
            <a:spLocks noChangeArrowheads="1"/>
          </p:cNvSpPr>
          <p:nvPr/>
        </p:nvSpPr>
        <p:spPr bwMode="auto">
          <a:xfrm>
            <a:off x="4960583" y="3892069"/>
            <a:ext cx="282532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623888" indent="-623888">
              <a:spcBef>
                <a:spcPts val="200"/>
              </a:spcBef>
              <a:defRPr/>
            </a:pP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職域</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企業、銀行等金融機関、消防、警察、スーパーマーケット、コンビニエンスストア、宅配業、公共交通機関等</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623888" indent="-623888">
              <a:spcBef>
                <a:spcPts val="600"/>
              </a:spcBef>
              <a:defRPr/>
            </a:pP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学校</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小中高等学校、教職員、</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PTA</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等</a:t>
            </a:r>
          </a:p>
        </p:txBody>
      </p:sp>
      <p:pic>
        <p:nvPicPr>
          <p:cNvPr id="1030" name="Picture 6">
            <a:extLst>
              <a:ext uri="{FF2B5EF4-FFF2-40B4-BE49-F238E27FC236}">
                <a16:creationId xmlns:a16="http://schemas.microsoft.com/office/drawing/2014/main" id="{00360ABA-8507-47E8-A6EA-D3FF683581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21729">
            <a:off x="7659804" y="4622941"/>
            <a:ext cx="1148953" cy="524246"/>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26〕</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9249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F95482-F5CA-452C-A966-C3DEC6155717}"/>
              </a:ext>
            </a:extLst>
          </p:cNvPr>
          <p:cNvSpPr/>
          <p:nvPr/>
        </p:nvSpPr>
        <p:spPr bwMode="auto">
          <a:xfrm>
            <a:off x="266699" y="1255835"/>
            <a:ext cx="8536011" cy="1950387"/>
          </a:xfrm>
          <a:prstGeom prst="roundRect">
            <a:avLst>
              <a:gd name="adj" fmla="val 10785"/>
            </a:avLst>
          </a:prstGeom>
          <a:noFill/>
          <a:ln w="28575" cap="flat" cmpd="sng" algn="ctr">
            <a:solidFill>
              <a:srgbClr val="9966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9" name="正方形/長方形 18">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テキスト ボックス 3"/>
          <p:cNvSpPr txBox="1">
            <a:spLocks noChangeArrowheads="1"/>
          </p:cNvSpPr>
          <p:nvPr/>
        </p:nvSpPr>
        <p:spPr bwMode="auto">
          <a:xfrm>
            <a:off x="157823" y="126164"/>
            <a:ext cx="8835656"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3308" rtl="0" eaLnBrk="1" fontAlgn="auto" latinLnBrk="0" hangingPunct="1">
              <a:lnSpc>
                <a:spcPct val="100000"/>
              </a:lnSpc>
              <a:spcBef>
                <a:spcPct val="0"/>
              </a:spcBef>
              <a:spcAft>
                <a:spcPts val="0"/>
              </a:spcAft>
              <a:buClrTx/>
              <a:buSzTx/>
              <a:buFont typeface="Arial" charset="0"/>
              <a:buNone/>
              <a:tabLst/>
              <a:defRPr/>
            </a:pPr>
            <a:r>
              <a:rPr kumimoji="1" lang="ja-JP" altLang="en-US" sz="225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認知症の人の日常生活・社会生活における意思決定支援ガイドライン</a:t>
            </a:r>
          </a:p>
        </p:txBody>
      </p:sp>
      <p:sp>
        <p:nvSpPr>
          <p:cNvPr id="11" name="テキスト ボックス 10">
            <a:extLst>
              <a:ext uri="{FF2B5EF4-FFF2-40B4-BE49-F238E27FC236}">
                <a16:creationId xmlns:a16="http://schemas.microsoft.com/office/drawing/2014/main" id="{E7BE5C75-01E7-4067-9C04-C302A62E917D}"/>
              </a:ext>
            </a:extLst>
          </p:cNvPr>
          <p:cNvSpPr txBox="1"/>
          <p:nvPr/>
        </p:nvSpPr>
        <p:spPr>
          <a:xfrm>
            <a:off x="642288" y="1431832"/>
            <a:ext cx="7975600" cy="1708160"/>
          </a:xfrm>
          <a:prstGeom prst="rect">
            <a:avLst/>
          </a:prstGeom>
          <a:noFill/>
          <a:ln w="25400">
            <a:noFill/>
          </a:ln>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意思を形成し、表明でき、尊重されることは、日常生活・社会生活</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lang="ja-JP" altLang="en-US" sz="2000" b="1"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において重要であり、認知症の人についても同様。 </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意思決定支援の基本的考え方、姿勢、方法、配慮すべき事柄等を</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lang="en-US" altLang="ja-JP" sz="2000" b="1"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整理し、認知症の人が、自らの意思に基づいた日常生活・社会生活</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lang="en-US" altLang="ja-JP" sz="2000" b="1"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を送れることをめざすもの。 </a:t>
            </a:r>
          </a:p>
        </p:txBody>
      </p:sp>
      <p:sp>
        <p:nvSpPr>
          <p:cNvPr id="12" name="テキスト ボックス 11">
            <a:extLst>
              <a:ext uri="{FF2B5EF4-FFF2-40B4-BE49-F238E27FC236}">
                <a16:creationId xmlns:a16="http://schemas.microsoft.com/office/drawing/2014/main" id="{08517994-2211-4F3A-8C0E-FD86C2518C84}"/>
              </a:ext>
            </a:extLst>
          </p:cNvPr>
          <p:cNvSpPr txBox="1"/>
          <p:nvPr/>
        </p:nvSpPr>
        <p:spPr>
          <a:xfrm>
            <a:off x="642288" y="1042801"/>
            <a:ext cx="933450" cy="400110"/>
          </a:xfrm>
          <a:prstGeom prst="rect">
            <a:avLst/>
          </a:prstGeom>
          <a:solidFill>
            <a:schemeClr val="bg1"/>
          </a:solidFill>
          <a:ln w="25400">
            <a:noFill/>
          </a:ln>
        </p:spPr>
        <p:txBody>
          <a:bodyPr wrap="square">
            <a:spAutoFit/>
          </a:body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趣旨</a:t>
            </a:r>
          </a:p>
        </p:txBody>
      </p:sp>
      <p:sp>
        <p:nvSpPr>
          <p:cNvPr id="13" name="四角形: 角を丸くする 12">
            <a:extLst>
              <a:ext uri="{FF2B5EF4-FFF2-40B4-BE49-F238E27FC236}">
                <a16:creationId xmlns:a16="http://schemas.microsoft.com/office/drawing/2014/main" id="{80867BA0-03C3-4F6D-A1A8-BA674D85CD21}"/>
              </a:ext>
            </a:extLst>
          </p:cNvPr>
          <p:cNvSpPr/>
          <p:nvPr/>
        </p:nvSpPr>
        <p:spPr bwMode="auto">
          <a:xfrm>
            <a:off x="266699" y="3523585"/>
            <a:ext cx="8536011" cy="2638314"/>
          </a:xfrm>
          <a:prstGeom prst="roundRect">
            <a:avLst>
              <a:gd name="adj" fmla="val 8751"/>
            </a:avLst>
          </a:prstGeom>
          <a:noFill/>
          <a:ln w="28575" cap="flat" cmpd="sng" algn="ctr">
            <a:solidFill>
              <a:srgbClr val="9966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4" name="テキスト ボックス 13">
            <a:extLst>
              <a:ext uri="{FF2B5EF4-FFF2-40B4-BE49-F238E27FC236}">
                <a16:creationId xmlns:a16="http://schemas.microsoft.com/office/drawing/2014/main" id="{9D659ACC-271E-44BC-B8BB-CC69614430E8}"/>
              </a:ext>
            </a:extLst>
          </p:cNvPr>
          <p:cNvSpPr txBox="1"/>
          <p:nvPr/>
        </p:nvSpPr>
        <p:spPr>
          <a:xfrm>
            <a:off x="642288" y="3310867"/>
            <a:ext cx="5387037" cy="400110"/>
          </a:xfrm>
          <a:prstGeom prst="rect">
            <a:avLst/>
          </a:prstGeom>
          <a:solidFill>
            <a:schemeClr val="bg1"/>
          </a:solidFill>
          <a:ln w="25400">
            <a:noFill/>
          </a:ln>
        </p:spPr>
        <p:txBody>
          <a:bodyPr wrap="square">
            <a:spAutoFit/>
          </a:body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基本事項（誰のための・誰による・支援なのか）</a:t>
            </a:r>
          </a:p>
        </p:txBody>
      </p:sp>
      <p:sp>
        <p:nvSpPr>
          <p:cNvPr id="17" name="テキスト ボックス 16">
            <a:extLst>
              <a:ext uri="{FF2B5EF4-FFF2-40B4-BE49-F238E27FC236}">
                <a16:creationId xmlns:a16="http://schemas.microsoft.com/office/drawing/2014/main" id="{832C74A4-1337-4648-A460-C577B1CF6584}"/>
              </a:ext>
            </a:extLst>
          </p:cNvPr>
          <p:cNvSpPr txBox="1"/>
          <p:nvPr/>
        </p:nvSpPr>
        <p:spPr>
          <a:xfrm>
            <a:off x="642288" y="3762300"/>
            <a:ext cx="8160422" cy="2339102"/>
          </a:xfrm>
          <a:prstGeom prst="rect">
            <a:avLst/>
          </a:prstGeom>
          <a:noFill/>
          <a:ln w="25400">
            <a:noFill/>
          </a:ln>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認知症の人のための</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50850" marR="0" lvl="0" indent="-450850" algn="l"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rPr>
              <a:t>　   　（認知症と診断された場合に限らず、認知機能の低下が疑われ、</a:t>
            </a:r>
            <a:r>
              <a:rPr lang="ja-JP" altLang="en-US" sz="1800" b="1" dirty="0">
                <a:solidFill>
                  <a:srgbClr val="FFFFFF">
                    <a:lumMod val="50000"/>
                  </a:srgbClr>
                </a:solidFill>
                <a:latin typeface="BIZ UDPゴシック" panose="020B0400000000000000" pitchFamily="50" charset="-128"/>
                <a:ea typeface="BIZ UDPゴシック" panose="020B0400000000000000" pitchFamily="50" charset="-128"/>
              </a:rPr>
              <a:t>意思決定  </a:t>
            </a:r>
            <a:endParaRPr lang="en-US" altLang="ja-JP" sz="1800" b="1" dirty="0">
              <a:solidFill>
                <a:srgbClr val="FFFFFF">
                  <a:lumMod val="50000"/>
                </a:srgbClr>
              </a:solidFill>
              <a:latin typeface="BIZ UDPゴシック" panose="020B0400000000000000" pitchFamily="50" charset="-128"/>
              <a:ea typeface="BIZ UDPゴシック" panose="020B0400000000000000" pitchFamily="50" charset="-128"/>
            </a:endParaRPr>
          </a:p>
          <a:p>
            <a:pPr marL="450850" marR="0" lvl="0" indent="-450850" algn="l"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rPr>
              <a:t>        能力が不十分な人を含む。）</a:t>
            </a:r>
            <a:endParaRPr kumimoji="1" lang="en-US" altLang="ja-JP"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認知症の人の意思決定支援に関わる全ての人による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（意思決定支援者）</a:t>
            </a: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認知症の人の意思決定をプロセスとして支援するもの </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（意思形成支援、意思表明支援、意思実現支援）</a:t>
            </a: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a:t>
            </a:r>
            <a:r>
              <a:rPr lang="en-US" altLang="ja-JP" sz="1600" b="1" dirty="0">
                <a:latin typeface="BIZ UDPゴシック" panose="020B0400000000000000" pitchFamily="50" charset="-128"/>
                <a:ea typeface="BIZ UDPゴシック" panose="020B0400000000000000" pitchFamily="50" charset="-128"/>
              </a:rPr>
              <a:t>27〕</a:t>
            </a:r>
            <a:endParaRPr lang="ja-JP" altLang="en-US" sz="1600" b="1" dirty="0">
              <a:latin typeface="BIZ UDPゴシック" panose="020B0400000000000000" pitchFamily="50" charset="-128"/>
              <a:ea typeface="BIZ UDPゴシック" panose="020B0400000000000000" pitchFamily="50" charset="-128"/>
            </a:endParaRPr>
          </a:p>
        </p:txBody>
      </p:sp>
      <p:sp>
        <p:nvSpPr>
          <p:cNvPr id="15" name="角丸四角形 14"/>
          <p:cNvSpPr/>
          <p:nvPr/>
        </p:nvSpPr>
        <p:spPr bwMode="auto">
          <a:xfrm>
            <a:off x="266699" y="6228130"/>
            <a:ext cx="8536011" cy="428626"/>
          </a:xfrm>
          <a:prstGeom prst="roundRect">
            <a:avLst>
              <a:gd name="adj" fmla="val 50000"/>
            </a:avLst>
          </a:prstGeom>
          <a:solidFill>
            <a:srgbClr val="C2525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ts val="2200"/>
              </a:lnSpc>
              <a:spcBef>
                <a:spcPct val="0"/>
              </a:spcBef>
              <a:spcAft>
                <a:spcPct val="0"/>
              </a:spcAft>
              <a:buClrTx/>
              <a:buSzTx/>
              <a:buFontTx/>
              <a:buNone/>
              <a:tabLst/>
            </a:pPr>
            <a:r>
              <a:rPr lang="ja-JP" altLang="en-US" sz="1550" b="1" dirty="0">
                <a:solidFill>
                  <a:schemeClr val="bg1"/>
                </a:solidFill>
                <a:latin typeface="BIZ UDPゴシック" panose="020B0400000000000000" pitchFamily="50" charset="-128"/>
                <a:ea typeface="BIZ UDPゴシック" panose="020B0400000000000000" pitchFamily="50" charset="-128"/>
              </a:rPr>
              <a:t>認知症の人の日常生活・社会生活における意思決定</a:t>
            </a:r>
            <a:r>
              <a:rPr kumimoji="1" lang="ja-JP" altLang="en-US" sz="155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支援ガイドライン </a:t>
            </a:r>
            <a:r>
              <a:rPr lang="ja-JP" altLang="en-US" sz="1550" b="1" dirty="0">
                <a:solidFill>
                  <a:schemeClr val="bg1"/>
                </a:solidFill>
                <a:latin typeface="BIZ UDPゴシック" panose="020B0400000000000000" pitchFamily="50" charset="-128"/>
                <a:ea typeface="BIZ UDPゴシック" panose="020B0400000000000000" pitchFamily="50" charset="-128"/>
              </a:rPr>
              <a:t>組込型研修の視聴 </a:t>
            </a:r>
            <a:endParaRPr kumimoji="1" lang="ja-JP" altLang="en-US" sz="155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endParaRPr>
          </a:p>
        </p:txBody>
      </p:sp>
      <p:sp>
        <p:nvSpPr>
          <p:cNvPr id="16" name="動作設定ボタン: ビデオ 15">
            <a:hlinkClick r:id="" action="ppaction://noaction" highlightClick="1"/>
          </p:cNvPr>
          <p:cNvSpPr/>
          <p:nvPr/>
        </p:nvSpPr>
        <p:spPr bwMode="auto">
          <a:xfrm>
            <a:off x="467050" y="6228130"/>
            <a:ext cx="585789" cy="428626"/>
          </a:xfrm>
          <a:prstGeom prst="actionButtonMovie">
            <a:avLst/>
          </a:prstGeom>
          <a:solidFill>
            <a:srgbClr val="C2525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Tree>
    <p:extLst>
      <p:ext uri="{BB962C8B-B14F-4D97-AF65-F5344CB8AC3E}">
        <p14:creationId xmlns:p14="http://schemas.microsoft.com/office/powerpoint/2010/main" val="200820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37C244F2-D16C-408E-A6DE-FD25C0072B24}"/>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1122028" y="1163257"/>
            <a:ext cx="6099748" cy="371716"/>
          </a:xfrm>
          <a:prstGeom prst="rect">
            <a:avLst/>
          </a:prstGeom>
          <a:noFill/>
          <a:ln w="25400" cap="flat" cmpd="sng" algn="ctr">
            <a:solidFill>
              <a:srgbClr val="996633"/>
            </a:solidFill>
            <a:prstDash val="solid"/>
          </a:ln>
          <a:effectLst/>
        </p:spPr>
        <p:txBody>
          <a:bodyPr wrap="square" rtlCol="0" anchor="ctr">
            <a:noAutofit/>
          </a:bodyPr>
          <a:lstStyle/>
          <a:p>
            <a:pPr algn="ctr">
              <a:lnSpc>
                <a:spcPts val="21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本人の意思の尊重、意思決定能力への配慮、早期からの継続支援</a:t>
            </a:r>
            <a:endParaRPr lang="ja-JP" altLang="en-US" sz="14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8" name="四角形: 角を丸くする 54"/>
          <p:cNvSpPr/>
          <p:nvPr/>
        </p:nvSpPr>
        <p:spPr>
          <a:xfrm>
            <a:off x="459537" y="1660638"/>
            <a:ext cx="7383439" cy="2643440"/>
          </a:xfrm>
          <a:prstGeom prst="roundRect">
            <a:avLst>
              <a:gd name="adj" fmla="val 50000"/>
            </a:avLst>
          </a:prstGeom>
          <a:solidFill>
            <a:srgbClr val="996633">
              <a:alpha val="25098"/>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122027" y="1793769"/>
            <a:ext cx="6107482" cy="595311"/>
          </a:xfrm>
          <a:prstGeom prst="rect">
            <a:avLst/>
          </a:prstGeom>
          <a:solidFill>
            <a:sysClr val="window" lastClr="FFFFFF"/>
          </a:solidFill>
          <a:ln w="25400" cap="flat" cmpd="sng" algn="ctr">
            <a:solidFill>
              <a:srgbClr val="C63734"/>
            </a:solidFill>
            <a:prstDash val="solid"/>
          </a:ln>
          <a:effectLst/>
        </p:spPr>
        <p:txBody>
          <a:bodyPr wrap="square" rtlCol="0" anchor="ctr">
            <a:noAutofit/>
          </a:bodyPr>
          <a:lstStyle/>
          <a:p>
            <a:pPr algn="ctr">
              <a:lnSpc>
                <a:spcPts val="1700"/>
              </a:lnSpc>
              <a:spcBef>
                <a:spcPts val="600"/>
              </a:spcBef>
              <a:spcAft>
                <a:spcPts val="0"/>
              </a:spcAft>
              <a:defRPr/>
            </a:pPr>
            <a:r>
              <a:rPr lang="ja-JP" altLang="en-US" sz="1400" b="1" dirty="0">
                <a:solidFill>
                  <a:srgbClr val="C63734"/>
                </a:solidFill>
                <a:latin typeface="BIZ UDPゴシック" panose="020B0400000000000000" pitchFamily="50" charset="-128"/>
                <a:ea typeface="BIZ UDPゴシック" panose="020B0400000000000000" pitchFamily="50" charset="-128"/>
              </a:rPr>
              <a:t>本人が自ら意思決定できるよう支援</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lnSpc>
                <a:spcPts val="1700"/>
              </a:lnSpc>
              <a:spcAft>
                <a:spcPts val="0"/>
              </a:spcAft>
              <a:defRPr/>
            </a:pPr>
            <a:r>
              <a:rPr lang="ja-JP" altLang="en-US" sz="1250" b="1" dirty="0">
                <a:solidFill>
                  <a:srgbClr val="C63734"/>
                </a:solidFill>
                <a:latin typeface="BIZ UDPゴシック" panose="020B0400000000000000" pitchFamily="50" charset="-128"/>
                <a:ea typeface="BIZ UDPゴシック" panose="020B0400000000000000" pitchFamily="50" charset="-128"/>
              </a:rPr>
              <a:t>意思形成支援、表明支援、実現支援のプロセスに沿って支援を実施</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左カーブ矢印 9"/>
          <p:cNvSpPr/>
          <p:nvPr/>
        </p:nvSpPr>
        <p:spPr>
          <a:xfrm>
            <a:off x="5216490" y="2389081"/>
            <a:ext cx="373102" cy="758842"/>
          </a:xfrm>
          <a:prstGeom prst="curvedLeftArrow">
            <a:avLst>
              <a:gd name="adj1" fmla="val 25000"/>
              <a:gd name="adj2" fmla="val 63006"/>
              <a:gd name="adj3" fmla="val 21774"/>
            </a:avLst>
          </a:prstGeom>
          <a:solidFill>
            <a:srgbClr val="5B9BD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1" name="左カーブ矢印 10"/>
          <p:cNvSpPr/>
          <p:nvPr/>
        </p:nvSpPr>
        <p:spPr>
          <a:xfrm rot="10800000">
            <a:off x="2532393" y="2365454"/>
            <a:ext cx="377721" cy="758842"/>
          </a:xfrm>
          <a:prstGeom prst="curvedLeftArrow">
            <a:avLst>
              <a:gd name="adj1" fmla="val 25000"/>
              <a:gd name="adj2" fmla="val 63006"/>
              <a:gd name="adj3" fmla="val 21774"/>
            </a:avLst>
          </a:prstGeom>
          <a:solidFill>
            <a:srgbClr val="ED7D3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1122027" y="2556259"/>
            <a:ext cx="2927352" cy="372215"/>
          </a:xfrm>
          <a:prstGeom prst="rect">
            <a:avLst/>
          </a:prstGeom>
          <a:solidFill>
            <a:srgbClr val="ED7D31"/>
          </a:solidFill>
          <a:ln w="25400" cap="flat" cmpd="sng" algn="ctr">
            <a:noFill/>
            <a:prstDash val="solid"/>
          </a:ln>
          <a:effectLst/>
        </p:spPr>
        <p:txBody>
          <a:bodyPr wrap="square" rtlCol="0" anchor="ctr">
            <a:noAutofit/>
          </a:bodyPr>
          <a:lstStyle/>
          <a:p>
            <a:pPr algn="ctr">
              <a:lnSpc>
                <a:spcPts val="1900"/>
              </a:lnSpc>
              <a:spcAft>
                <a:spcPts val="0"/>
              </a:spcAft>
              <a:defRPr/>
            </a:pPr>
            <a:r>
              <a:rPr lang="ja-JP" altLang="en-US" sz="1300" b="1" dirty="0">
                <a:solidFill>
                  <a:srgbClr val="FFFFFF"/>
                </a:solidFill>
                <a:latin typeface="BIZ UDPゴシック" panose="020B0400000000000000" pitchFamily="50" charset="-128"/>
                <a:ea typeface="BIZ UDPゴシック" panose="020B0400000000000000" pitchFamily="50" charset="-128"/>
              </a:rPr>
              <a:t>本人意思の尊重・プロセスの確認</a:t>
            </a:r>
            <a:endParaRPr lang="ja-JP" altLang="en-US" sz="13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3" name="正方形/長方形 12"/>
          <p:cNvSpPr/>
          <p:nvPr/>
        </p:nvSpPr>
        <p:spPr>
          <a:xfrm>
            <a:off x="4295694" y="2556259"/>
            <a:ext cx="2927352" cy="372215"/>
          </a:xfrm>
          <a:prstGeom prst="rect">
            <a:avLst/>
          </a:prstGeom>
          <a:solidFill>
            <a:srgbClr val="5B9BD5"/>
          </a:solidFill>
          <a:ln w="25400" cap="flat" cmpd="sng" algn="ctr">
            <a:noFill/>
            <a:prstDash val="solid"/>
          </a:ln>
          <a:effectLst/>
        </p:spPr>
        <p:txBody>
          <a:bodyPr wrap="square" rtlCol="0" anchor="ctr">
            <a:noAutofit/>
          </a:bodyPr>
          <a:lstStyle/>
          <a:p>
            <a:pPr algn="ctr">
              <a:lnSpc>
                <a:spcPts val="1900"/>
              </a:lnSpc>
              <a:spcAft>
                <a:spcPts val="0"/>
              </a:spcAft>
              <a:defRPr/>
            </a:pPr>
            <a:r>
              <a:rPr lang="ja-JP" altLang="en-US" sz="1300" b="1" dirty="0">
                <a:solidFill>
                  <a:srgbClr val="FFFFFF"/>
                </a:solidFill>
                <a:latin typeface="BIZ UDPゴシック" panose="020B0400000000000000" pitchFamily="50" charset="-128"/>
                <a:ea typeface="BIZ UDPゴシック" panose="020B0400000000000000" pitchFamily="50" charset="-128"/>
              </a:rPr>
              <a:t>支援方法に困難・疑問を感じた場合</a:t>
            </a:r>
            <a:endParaRPr lang="ja-JP" altLang="en-US" sz="13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4" name="正方形/長方形 13"/>
          <p:cNvSpPr/>
          <p:nvPr/>
        </p:nvSpPr>
        <p:spPr>
          <a:xfrm>
            <a:off x="1114295" y="3154277"/>
            <a:ext cx="6107481" cy="1025497"/>
          </a:xfrm>
          <a:prstGeom prst="rect">
            <a:avLst/>
          </a:prstGeom>
          <a:solidFill>
            <a:sysClr val="window" lastClr="FFFFFF"/>
          </a:solidFill>
          <a:ln w="25400" cap="flat" cmpd="sng" algn="ctr">
            <a:solidFill>
              <a:srgbClr val="996633"/>
            </a:solidFill>
            <a:prstDash val="solid"/>
          </a:ln>
          <a:effectLst/>
        </p:spPr>
        <p:txBody>
          <a:bodyPr wrap="square" rtlCol="0" anchor="ctr">
            <a:noAutofit/>
          </a:bodyPr>
          <a:lstStyle/>
          <a:p>
            <a:pPr algn="ctr">
              <a:lnSpc>
                <a:spcPts val="2000"/>
              </a:lnSpc>
              <a:spcAft>
                <a:spcPts val="30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rPr>
              <a:t>意思決定支援チーム会議（話し合い）</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330200">
              <a:lnSpc>
                <a:spcPts val="1700"/>
              </a:lnSpc>
              <a:spcAft>
                <a:spcPts val="0"/>
              </a:spcAft>
              <a:defRPr/>
            </a:pPr>
            <a:r>
              <a:rPr lang="ja-JP" altLang="en-US" sz="1300" b="1" dirty="0">
                <a:solidFill>
                  <a:srgbClr val="000000"/>
                </a:solidFill>
                <a:latin typeface="BIZ UDPゴシック" panose="020B0400000000000000" pitchFamily="50" charset="-128"/>
                <a:ea typeface="BIZ UDPゴシック" panose="020B0400000000000000" pitchFamily="50" charset="-128"/>
              </a:rPr>
              <a:t>      ◎ 本人、家族、医療関係者、介護関係者、成年後見人　など</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330200">
              <a:lnSpc>
                <a:spcPts val="1700"/>
              </a:lnSpc>
              <a:spcAft>
                <a:spcPts val="0"/>
              </a:spcAft>
              <a:defRPr/>
            </a:pPr>
            <a:r>
              <a:rPr lang="ja-JP" altLang="en-US" sz="1300" b="1" dirty="0">
                <a:solidFill>
                  <a:srgbClr val="000000"/>
                </a:solidFill>
                <a:latin typeface="BIZ UDPゴシック" panose="020B0400000000000000" pitchFamily="50" charset="-128"/>
                <a:ea typeface="BIZ UDPゴシック" panose="020B0400000000000000" pitchFamily="50" charset="-128"/>
              </a:rPr>
              <a:t>      ◎ サービス担当者会議、地域ケア会議と兼ねることも可</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330200">
              <a:lnSpc>
                <a:spcPts val="1700"/>
              </a:lnSpc>
              <a:spcAft>
                <a:spcPts val="0"/>
              </a:spcAft>
              <a:defRPr/>
            </a:pPr>
            <a:r>
              <a:rPr lang="ja-JP" altLang="en-US" sz="1300" b="1" dirty="0">
                <a:solidFill>
                  <a:srgbClr val="000000"/>
                </a:solidFill>
                <a:latin typeface="BIZ UDPゴシック" panose="020B0400000000000000" pitchFamily="50" charset="-128"/>
                <a:ea typeface="BIZ UDPゴシック" panose="020B0400000000000000" pitchFamily="50" charset="-128"/>
              </a:rPr>
              <a:t>      ◎ 開催は関係者の誰からの提案も可</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5" name="正方形/長方形 14"/>
          <p:cNvSpPr/>
          <p:nvPr/>
        </p:nvSpPr>
        <p:spPr>
          <a:xfrm>
            <a:off x="1122027" y="4530736"/>
            <a:ext cx="6129765" cy="358140"/>
          </a:xfrm>
          <a:prstGeom prst="rect">
            <a:avLst/>
          </a:prstGeom>
          <a:solidFill>
            <a:sysClr val="window" lastClr="FFFFFF"/>
          </a:solidFill>
          <a:ln w="25400" cap="flat" cmpd="sng" algn="ctr">
            <a:solidFill>
              <a:srgbClr val="996633"/>
            </a:solidFill>
            <a:prstDash val="solid"/>
          </a:ln>
          <a:effectLst/>
        </p:spPr>
        <p:txBody>
          <a:bodyPr wrap="square" rtlCol="0" anchor="ctr">
            <a:noAutofit/>
          </a:bodyPr>
          <a:lstStyle/>
          <a:p>
            <a:pPr algn="ctr">
              <a:lnSpc>
                <a:spcPts val="20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適切なプロセスを踏まえた支援が提供されたかの確認</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6" name="二等辺三角形 15"/>
          <p:cNvSpPr/>
          <p:nvPr/>
        </p:nvSpPr>
        <p:spPr>
          <a:xfrm flipV="1">
            <a:off x="3679130" y="4337336"/>
            <a:ext cx="971550" cy="145924"/>
          </a:xfrm>
          <a:prstGeom prst="triangle">
            <a:avLst/>
          </a:prstGeom>
          <a:solidFill>
            <a:srgbClr val="99663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15272" y="5100383"/>
            <a:ext cx="6106504" cy="358140"/>
          </a:xfrm>
          <a:prstGeom prst="rect">
            <a:avLst/>
          </a:prstGeom>
          <a:solidFill>
            <a:sysClr val="window" lastClr="FFFFFF"/>
          </a:solidFill>
          <a:ln w="25400" cap="flat" cmpd="sng" algn="ctr">
            <a:solidFill>
              <a:srgbClr val="996633"/>
            </a:solidFill>
            <a:prstDash val="solid"/>
          </a:ln>
          <a:effectLst/>
        </p:spPr>
        <p:txBody>
          <a:bodyPr wrap="square" rtlCol="0" anchor="ctr">
            <a:noAutofit/>
          </a:bodyPr>
          <a:lstStyle/>
          <a:p>
            <a:pPr algn="ctr">
              <a:lnSpc>
                <a:spcPts val="2000"/>
              </a:lnSpc>
              <a:spcAft>
                <a:spcPts val="0"/>
              </a:spcAft>
              <a:defRPr/>
            </a:pPr>
            <a:r>
              <a:rPr lang="ja-JP" altLang="en-US" sz="1400">
                <a:solidFill>
                  <a:srgbClr val="000000"/>
                </a:solidFill>
                <a:latin typeface="BIZ UDPゴシック" panose="020B0400000000000000" pitchFamily="50" charset="-128"/>
                <a:ea typeface="BIZ UDPゴシック" panose="020B0400000000000000" pitchFamily="50" charset="-128"/>
              </a:rPr>
              <a:t>本人の意思の尊重の実現</a:t>
            </a:r>
            <a:endParaRPr lang="ja-JP" altLang="en-US" sz="120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8" name="二等辺三角形 17"/>
          <p:cNvSpPr/>
          <p:nvPr/>
        </p:nvSpPr>
        <p:spPr>
          <a:xfrm flipV="1">
            <a:off x="3677905" y="4910000"/>
            <a:ext cx="971550" cy="145924"/>
          </a:xfrm>
          <a:prstGeom prst="triangle">
            <a:avLst/>
          </a:prstGeom>
          <a:solidFill>
            <a:srgbClr val="99663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1115272" y="5670030"/>
            <a:ext cx="6106504" cy="358140"/>
          </a:xfrm>
          <a:prstGeom prst="rect">
            <a:avLst/>
          </a:prstGeom>
          <a:solidFill>
            <a:sysClr val="window" lastClr="FFFFFF"/>
          </a:solidFill>
          <a:ln w="25400" cap="flat" cmpd="sng" algn="ctr">
            <a:solidFill>
              <a:srgbClr val="996633"/>
            </a:solidFill>
            <a:prstDash val="solid"/>
          </a:ln>
          <a:effectLst/>
        </p:spPr>
        <p:txBody>
          <a:bodyPr wrap="square" rtlCol="0" anchor="ctr">
            <a:noAutofit/>
          </a:bodyPr>
          <a:lstStyle/>
          <a:p>
            <a:pPr algn="ctr">
              <a:lnSpc>
                <a:spcPts val="20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認知症の人の自らの意思に基づいた日常生活・社会生活の実現</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0" name="二等辺三角形 19"/>
          <p:cNvSpPr/>
          <p:nvPr/>
        </p:nvSpPr>
        <p:spPr>
          <a:xfrm flipV="1">
            <a:off x="3686127" y="5488257"/>
            <a:ext cx="971550" cy="145924"/>
          </a:xfrm>
          <a:prstGeom prst="triangle">
            <a:avLst/>
          </a:prstGeom>
          <a:solidFill>
            <a:srgbClr val="99663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36866" name="Text Box 2"/>
          <p:cNvSpPr txBox="1">
            <a:spLocks noChangeArrowheads="1"/>
          </p:cNvSpPr>
          <p:nvPr/>
        </p:nvSpPr>
        <p:spPr bwMode="auto">
          <a:xfrm>
            <a:off x="1251284" y="84663"/>
            <a:ext cx="6641432" cy="525627"/>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a:lnSpc>
                <a:spcPts val="3200"/>
              </a:lnSpc>
              <a:spcBef>
                <a:spcPts val="0"/>
              </a:spcBef>
              <a:defRPr/>
            </a:pP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生活支援としての意思決定支援</a:t>
            </a:r>
            <a:endParaRPr lang="en-US" altLang="ja-JP"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4" name="吹き出し: 角を丸めた四角形 3">
            <a:extLst>
              <a:ext uri="{FF2B5EF4-FFF2-40B4-BE49-F238E27FC236}">
                <a16:creationId xmlns:a16="http://schemas.microsoft.com/office/drawing/2014/main" id="{B4333E5F-3044-492C-9F2B-4E794453E8CE}"/>
              </a:ext>
            </a:extLst>
          </p:cNvPr>
          <p:cNvSpPr/>
          <p:nvPr/>
        </p:nvSpPr>
        <p:spPr bwMode="auto">
          <a:xfrm>
            <a:off x="7229509" y="4225078"/>
            <a:ext cx="1656991" cy="1999431"/>
          </a:xfrm>
          <a:prstGeom prst="wedgeRoundRectCallout">
            <a:avLst>
              <a:gd name="adj1" fmla="val -47398"/>
              <a:gd name="adj2" fmla="val -18734"/>
              <a:gd name="adj3" fmla="val 16667"/>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1" hangingPunct="1">
              <a:spcBef>
                <a:spcPts val="600"/>
              </a:spcBef>
              <a:defRPr/>
            </a:pPr>
            <a:r>
              <a:rPr lang="ja-JP" altLang="en-US" sz="1400" b="1" dirty="0">
                <a:solidFill>
                  <a:srgbClr val="996633"/>
                </a:solidFill>
                <a:latin typeface="BIZ UDPゴシック" panose="020B0400000000000000" pitchFamily="50" charset="-128"/>
                <a:ea typeface="BIZ UDPゴシック" panose="020B0400000000000000" pitchFamily="50" charset="-128"/>
              </a:rPr>
              <a:t>・理解しやすさ</a:t>
            </a:r>
            <a:endParaRPr lang="en-US" altLang="ja-JP" sz="1400" b="1" dirty="0">
              <a:solidFill>
                <a:srgbClr val="99663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996633"/>
                </a:solidFill>
                <a:latin typeface="BIZ UDPゴシック" panose="020B0400000000000000" pitchFamily="50" charset="-128"/>
                <a:ea typeface="BIZ UDPゴシック" panose="020B0400000000000000" pitchFamily="50" charset="-128"/>
              </a:rPr>
              <a:t>・開かれた質問</a:t>
            </a:r>
            <a:endParaRPr lang="en-US" altLang="ja-JP" sz="1400" b="1" dirty="0">
              <a:solidFill>
                <a:srgbClr val="99663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996633"/>
                </a:solidFill>
                <a:latin typeface="BIZ UDPゴシック" panose="020B0400000000000000" pitchFamily="50" charset="-128"/>
                <a:ea typeface="BIZ UDPゴシック" panose="020B0400000000000000" pitchFamily="50" charset="-128"/>
              </a:rPr>
              <a:t>・選択肢</a:t>
            </a:r>
            <a:endParaRPr lang="en-US" altLang="ja-JP" sz="1400" b="1" dirty="0">
              <a:solidFill>
                <a:srgbClr val="99663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996633"/>
                </a:solidFill>
                <a:latin typeface="BIZ UDPゴシック" panose="020B0400000000000000" pitchFamily="50" charset="-128"/>
                <a:ea typeface="BIZ UDPゴシック" panose="020B0400000000000000" pitchFamily="50" charset="-128"/>
              </a:rPr>
              <a:t>・支援者の態度</a:t>
            </a:r>
            <a:endParaRPr lang="en-US" altLang="ja-JP" sz="1400" b="1" dirty="0">
              <a:solidFill>
                <a:srgbClr val="99663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996633"/>
                </a:solidFill>
                <a:latin typeface="BIZ UDPゴシック" panose="020B0400000000000000" pitchFamily="50" charset="-128"/>
                <a:ea typeface="BIZ UDPゴシック" panose="020B0400000000000000" pitchFamily="50" charset="-128"/>
              </a:rPr>
              <a:t>・環境整備</a:t>
            </a:r>
            <a:endParaRPr lang="en-US" altLang="ja-JP" sz="1400" b="1" dirty="0">
              <a:solidFill>
                <a:srgbClr val="99663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996633"/>
                </a:solidFill>
                <a:latin typeface="BIZ UDPゴシック" panose="020B0400000000000000" pitchFamily="50" charset="-128"/>
                <a:ea typeface="BIZ UDPゴシック" panose="020B0400000000000000" pitchFamily="50" charset="-128"/>
              </a:rPr>
              <a:t>・時間の余裕</a:t>
            </a:r>
          </a:p>
        </p:txBody>
      </p:sp>
      <p:sp>
        <p:nvSpPr>
          <p:cNvPr id="21" name="角丸四角形 20"/>
          <p:cNvSpPr/>
          <p:nvPr/>
        </p:nvSpPr>
        <p:spPr bwMode="auto">
          <a:xfrm>
            <a:off x="7404293" y="1660638"/>
            <a:ext cx="682214" cy="2643440"/>
          </a:xfrm>
          <a:prstGeom prst="roundRect">
            <a:avLst>
              <a:gd name="adj" fmla="val 50000"/>
            </a:avLst>
          </a:prstGeom>
          <a:solidFill>
            <a:srgbClr val="99663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 name="吹き出し: 角を丸めた四角形 2">
            <a:extLst>
              <a:ext uri="{FF2B5EF4-FFF2-40B4-BE49-F238E27FC236}">
                <a16:creationId xmlns:a16="http://schemas.microsoft.com/office/drawing/2014/main" id="{5FAFC3EB-497F-4CEB-8C0B-8799168838C4}"/>
              </a:ext>
            </a:extLst>
          </p:cNvPr>
          <p:cNvSpPr/>
          <p:nvPr/>
        </p:nvSpPr>
        <p:spPr bwMode="auto">
          <a:xfrm>
            <a:off x="7283181" y="1660638"/>
            <a:ext cx="905839" cy="2643440"/>
          </a:xfrm>
          <a:prstGeom prst="wedgeRoundRectCallout">
            <a:avLst>
              <a:gd name="adj1" fmla="val -45271"/>
              <a:gd name="adj2" fmla="val -33256"/>
              <a:gd name="adj3" fmla="val 16667"/>
            </a:avLst>
          </a:prstGeom>
          <a:noFill/>
          <a:ln w="9525" cap="flat" cmpd="sng" algn="ctr">
            <a:no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algn="ctr" eaLnBrk="1" hangingPunct="1">
              <a:defRPr/>
            </a:pPr>
            <a:r>
              <a:rPr lang="ja-JP" altLang="en-US" sz="1800" dirty="0">
                <a:solidFill>
                  <a:srgbClr val="FFFFFF"/>
                </a:solidFill>
                <a:latin typeface="BIZ UDPゴシック" panose="020B0400000000000000" pitchFamily="50" charset="-128"/>
                <a:ea typeface="BIZ UDPゴシック" panose="020B0400000000000000" pitchFamily="50" charset="-128"/>
              </a:rPr>
              <a:t>適切な意思決定</a:t>
            </a:r>
            <a:endParaRPr lang="en-US" altLang="ja-JP" sz="1800" dirty="0">
              <a:solidFill>
                <a:srgbClr val="FFFFFF"/>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800" dirty="0">
                <a:solidFill>
                  <a:srgbClr val="FFFFFF"/>
                </a:solidFill>
                <a:latin typeface="BIZ UDPゴシック" panose="020B0400000000000000" pitchFamily="50" charset="-128"/>
                <a:ea typeface="BIZ UDPゴシック" panose="020B0400000000000000" pitchFamily="50" charset="-128"/>
              </a:rPr>
              <a:t>プロセスの確保</a:t>
            </a:r>
          </a:p>
        </p:txBody>
      </p:sp>
      <p:sp>
        <p:nvSpPr>
          <p:cNvPr id="22" name="正方形/長方形 21"/>
          <p:cNvSpPr/>
          <p:nvPr/>
        </p:nvSpPr>
        <p:spPr>
          <a:xfrm>
            <a:off x="1122027" y="6363179"/>
            <a:ext cx="7796903" cy="371716"/>
          </a:xfrm>
          <a:prstGeom prst="rect">
            <a:avLst/>
          </a:prstGeom>
          <a:noFill/>
          <a:ln w="25400" cap="flat" cmpd="sng" algn="ctr">
            <a:noFill/>
            <a:prstDash val="solid"/>
          </a:ln>
          <a:effectLst/>
        </p:spPr>
        <p:txBody>
          <a:bodyPr wrap="square" rtlCol="0" anchor="ctr">
            <a:noAutofit/>
          </a:bodyPr>
          <a:lstStyle/>
          <a:p>
            <a:pPr algn="r">
              <a:lnSpc>
                <a:spcPts val="21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認知症の人の日常生活・社会生活における意思決定支援ガイドライン（</a:t>
            </a:r>
            <a:r>
              <a:rPr lang="en-US" altLang="ja-JP" sz="1400" dirty="0">
                <a:solidFill>
                  <a:srgbClr val="000000"/>
                </a:solidFill>
                <a:latin typeface="BIZ UDPゴシック" panose="020B0400000000000000" pitchFamily="50" charset="-128"/>
                <a:ea typeface="BIZ UDPゴシック" panose="020B0400000000000000" pitchFamily="50" charset="-128"/>
              </a:rPr>
              <a:t>H30.6</a:t>
            </a:r>
            <a:r>
              <a:rPr lang="ja-JP" altLang="en-US" sz="1400" dirty="0">
                <a:solidFill>
                  <a:srgbClr val="000000"/>
                </a:solidFill>
                <a:latin typeface="BIZ UDPゴシック" panose="020B0400000000000000" pitchFamily="50" charset="-128"/>
                <a:ea typeface="BIZ UDPゴシック" panose="020B0400000000000000" pitchFamily="50" charset="-128"/>
              </a:rPr>
              <a:t>） に一部追記</a:t>
            </a:r>
            <a:endParaRPr lang="ja-JP" altLang="en-US" sz="14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28〕</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56299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テキスト ボックス 35"/>
          <p:cNvSpPr txBox="1">
            <a:spLocks noChangeArrowheads="1"/>
          </p:cNvSpPr>
          <p:nvPr/>
        </p:nvSpPr>
        <p:spPr bwMode="auto">
          <a:xfrm>
            <a:off x="1540042" y="2525833"/>
            <a:ext cx="6476519"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541338" indent="-541338" eaLnBrk="1" hangingPunct="1">
              <a:buFont typeface="+mj-lt"/>
              <a:buAutoNum type="arabicPeriod"/>
            </a:pPr>
            <a:r>
              <a:rPr lang="ja-JP" altLang="en-US" sz="3300" b="1" dirty="0">
                <a:latin typeface="BIZ UDPゴシック" panose="020B0400000000000000" pitchFamily="50" charset="-128"/>
                <a:ea typeface="BIZ UDPゴシック" panose="020B0400000000000000" pitchFamily="50" charset="-128"/>
                <a:cs typeface="Meiryo UI" pitchFamily="50" charset="-128"/>
              </a:rPr>
              <a:t>生活機能の</a:t>
            </a:r>
            <a:r>
              <a:rPr lang="en-US" altLang="ja-JP" sz="3300" b="1" dirty="0">
                <a:latin typeface="BIZ UDPゴシック" panose="020B0400000000000000" pitchFamily="50" charset="-128"/>
                <a:ea typeface="BIZ UDPゴシック" panose="020B0400000000000000" pitchFamily="50" charset="-128"/>
                <a:cs typeface="Meiryo UI" pitchFamily="50" charset="-128"/>
              </a:rPr>
              <a:t>1</a:t>
            </a:r>
            <a:r>
              <a:rPr lang="ja-JP" altLang="en-US" sz="3300" b="1" dirty="0">
                <a:latin typeface="BIZ UDPゴシック" panose="020B0400000000000000" pitchFamily="50" charset="-128"/>
                <a:ea typeface="BIZ UDPゴシック" panose="020B0400000000000000" pitchFamily="50" charset="-128"/>
                <a:cs typeface="Meiryo UI" pitchFamily="50" charset="-128"/>
              </a:rPr>
              <a:t>日でも長い維持</a:t>
            </a:r>
          </a:p>
          <a:p>
            <a:pPr marL="541338" indent="-541338" eaLnBrk="1" hangingPunct="1">
              <a:buFont typeface="+mj-lt"/>
              <a:buAutoNum type="arabicPeriod"/>
            </a:pPr>
            <a:endParaRPr lang="en-US" altLang="ja-JP" sz="2000" b="1" dirty="0">
              <a:solidFill>
                <a:srgbClr val="FF5050"/>
              </a:solidFill>
              <a:latin typeface="BIZ UDPゴシック" panose="020B0400000000000000" pitchFamily="50" charset="-128"/>
              <a:ea typeface="BIZ UDPゴシック" panose="020B0400000000000000" pitchFamily="50" charset="-128"/>
              <a:cs typeface="Meiryo UI" pitchFamily="50" charset="-128"/>
            </a:endParaRPr>
          </a:p>
          <a:p>
            <a:pPr marL="541338" indent="-541338" eaLnBrk="1" hangingPunct="1">
              <a:buFont typeface="+mj-lt"/>
              <a:buAutoNum type="arabicPeriod"/>
            </a:pPr>
            <a:r>
              <a:rPr lang="ja-JP" altLang="en-US" sz="3300" b="1" dirty="0">
                <a:latin typeface="BIZ UDPゴシック" panose="020B0400000000000000" pitchFamily="50" charset="-128"/>
                <a:ea typeface="BIZ UDPゴシック" panose="020B0400000000000000" pitchFamily="50" charset="-128"/>
                <a:cs typeface="Meiryo UI" pitchFamily="50" charset="-128"/>
              </a:rPr>
              <a:t>行動・心理症状</a:t>
            </a:r>
            <a:r>
              <a:rPr lang="en-US" altLang="ja-JP" sz="3300" b="1" dirty="0">
                <a:latin typeface="BIZ UDPゴシック" panose="020B0400000000000000" pitchFamily="50" charset="-128"/>
                <a:ea typeface="BIZ UDPゴシック" panose="020B0400000000000000" pitchFamily="50" charset="-128"/>
                <a:cs typeface="Meiryo UI" pitchFamily="50" charset="-128"/>
              </a:rPr>
              <a:t>(BPSD)</a:t>
            </a:r>
            <a:r>
              <a:rPr lang="ja-JP" altLang="en-US" sz="3300" b="1" dirty="0">
                <a:latin typeface="BIZ UDPゴシック" panose="020B0400000000000000" pitchFamily="50" charset="-128"/>
                <a:ea typeface="BIZ UDPゴシック" panose="020B0400000000000000" pitchFamily="50" charset="-128"/>
                <a:cs typeface="Meiryo UI" pitchFamily="50" charset="-128"/>
              </a:rPr>
              <a:t>の緩和</a:t>
            </a:r>
            <a:endParaRPr lang="en-US" altLang="ja-JP" sz="3300" b="1" dirty="0">
              <a:latin typeface="BIZ UDPゴシック" panose="020B0400000000000000" pitchFamily="50" charset="-128"/>
              <a:ea typeface="BIZ UDPゴシック" panose="020B0400000000000000" pitchFamily="50" charset="-128"/>
              <a:cs typeface="Meiryo UI" pitchFamily="50" charset="-128"/>
            </a:endParaRPr>
          </a:p>
          <a:p>
            <a:pPr marL="541338" indent="-541338" eaLnBrk="1" hangingPunct="1">
              <a:buFont typeface="+mj-lt"/>
              <a:buAutoNum type="arabicPeriod"/>
            </a:pPr>
            <a:endParaRPr lang="ja-JP" altLang="en-US" sz="2000" b="1" dirty="0">
              <a:latin typeface="BIZ UDPゴシック" panose="020B0400000000000000" pitchFamily="50" charset="-128"/>
              <a:ea typeface="BIZ UDPゴシック" panose="020B0400000000000000" pitchFamily="50" charset="-128"/>
              <a:cs typeface="Meiryo UI" pitchFamily="50" charset="-128"/>
            </a:endParaRPr>
          </a:p>
          <a:p>
            <a:pPr marL="541338" indent="-541338" eaLnBrk="1" hangingPunct="1">
              <a:buFont typeface="+mj-lt"/>
              <a:buAutoNum type="arabicPeriod"/>
            </a:pPr>
            <a:r>
              <a:rPr lang="ja-JP" altLang="en-US" sz="3300" b="1" dirty="0">
                <a:latin typeface="BIZ UDPゴシック" panose="020B0400000000000000" pitchFamily="50" charset="-128"/>
                <a:ea typeface="BIZ UDPゴシック" panose="020B0400000000000000" pitchFamily="50" charset="-128"/>
                <a:cs typeface="Meiryo UI" pitchFamily="50" charset="-128"/>
              </a:rPr>
              <a:t>家族の介護負担の軽減</a:t>
            </a:r>
            <a:endParaRPr lang="en-US" sz="3300" b="1" dirty="0">
              <a:latin typeface="BIZ UDPゴシック" panose="020B0400000000000000" pitchFamily="50" charset="-128"/>
              <a:ea typeface="BIZ UDPゴシック" panose="020B0400000000000000" pitchFamily="50" charset="-128"/>
              <a:cs typeface="Meiryo UI" pitchFamily="50" charset="-128"/>
            </a:endParaRPr>
          </a:p>
        </p:txBody>
      </p:sp>
      <p:sp>
        <p:nvSpPr>
          <p:cNvPr id="63493" name="正方形/長方形 41"/>
          <p:cNvSpPr>
            <a:spLocks noChangeArrowheads="1"/>
          </p:cNvSpPr>
          <p:nvPr/>
        </p:nvSpPr>
        <p:spPr bwMode="auto">
          <a:xfrm>
            <a:off x="159543" y="6452391"/>
            <a:ext cx="8929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ja-JP" altLang="en-US" sz="1600" dirty="0">
                <a:latin typeface="BIZ UDPゴシック" panose="020B0400000000000000" pitchFamily="50" charset="-128"/>
                <a:ea typeface="BIZ UDPゴシック" panose="020B0400000000000000" pitchFamily="50" charset="-128"/>
                <a:cs typeface="Meiryo UI" pitchFamily="50" charset="-128"/>
              </a:rPr>
              <a:t>日本老年医学会ニュースレター 第</a:t>
            </a:r>
            <a:r>
              <a:rPr lang="en-US" altLang="ja-JP" sz="1600" dirty="0">
                <a:latin typeface="BIZ UDPゴシック" panose="020B0400000000000000" pitchFamily="50" charset="-128"/>
                <a:ea typeface="BIZ UDPゴシック" panose="020B0400000000000000" pitchFamily="50" charset="-128"/>
                <a:cs typeface="Meiryo UI" pitchFamily="50" charset="-128"/>
              </a:rPr>
              <a:t>1</a:t>
            </a:r>
            <a:r>
              <a:rPr lang="ja-JP" altLang="en-US" sz="1600" dirty="0">
                <a:latin typeface="BIZ UDPゴシック" panose="020B0400000000000000" pitchFamily="50" charset="-128"/>
                <a:ea typeface="BIZ UDPゴシック" panose="020B0400000000000000" pitchFamily="50" charset="-128"/>
                <a:cs typeface="Meiryo UI" pitchFamily="50" charset="-128"/>
              </a:rPr>
              <a:t>回認知症の医療と介護　総合的機能評価の観点からより抜粋</a:t>
            </a: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490" name="Rectangle 2"/>
          <p:cNvSpPr>
            <a:spLocks noGrp="1" noChangeArrowheads="1"/>
          </p:cNvSpPr>
          <p:nvPr>
            <p:ph type="title" idx="4294967295"/>
          </p:nvPr>
        </p:nvSpPr>
        <p:spPr>
          <a:xfrm>
            <a:off x="159543" y="67055"/>
            <a:ext cx="8753475" cy="588962"/>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認知症の人の医療とケアの目標</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a:t>
            </a:r>
            <a:r>
              <a:rPr lang="en-US" altLang="ja-JP" sz="1600" b="1" dirty="0">
                <a:latin typeface="BIZ UDPゴシック" panose="020B0400000000000000" pitchFamily="50" charset="-128"/>
                <a:ea typeface="BIZ UDPゴシック" panose="020B0400000000000000" pitchFamily="50" charset="-128"/>
              </a:rPr>
              <a:t>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22571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274478" y="2602297"/>
            <a:ext cx="6645010" cy="3010769"/>
          </a:xfrm>
          <a:prstGeom prst="roundRect">
            <a:avLst>
              <a:gd name="adj" fmla="val 50000"/>
            </a:avLst>
          </a:prstGeom>
          <a:solidFill>
            <a:srgbClr val="D9DCB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ja-JP" altLang="en-US" sz="1800">
              <a:solidFill>
                <a:srgbClr val="D9DCB8"/>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544804" y="1424528"/>
            <a:ext cx="6142536" cy="1043352"/>
          </a:xfrm>
          <a:prstGeom prst="rect">
            <a:avLst/>
          </a:prstGeom>
          <a:noFill/>
          <a:ln w="25400" cap="rnd" cmpd="sng" algn="ctr">
            <a:solidFill>
              <a:sysClr val="windowText" lastClr="000000"/>
            </a:solidFill>
            <a:prstDash val="sysDash"/>
          </a:ln>
          <a:effectLst/>
        </p:spPr>
        <p:txBody>
          <a:bodyPr wrap="square" rtlCol="0" anchor="ctr">
            <a:noAutofit/>
          </a:bodyPr>
          <a:lstStyle/>
          <a:p>
            <a:pPr algn="ctr" defTabSz="457200" eaLnBrk="1" fontAlgn="auto" hangingPunct="1">
              <a:lnSpc>
                <a:spcPts val="1600"/>
              </a:lnSpc>
              <a:spcBef>
                <a:spcPts val="0"/>
              </a:spcBef>
              <a:spcAft>
                <a:spcPts val="0"/>
              </a:spcAft>
            </a:pPr>
            <a:r>
              <a:rPr kumimoji="0" lang="en-US" sz="1200" b="1" dirty="0">
                <a:solidFill>
                  <a:prstClr val="black"/>
                </a:solidFill>
                <a:latin typeface="BIZ UDPゴシック" panose="020B0400000000000000" pitchFamily="50" charset="-128"/>
                <a:ea typeface="BIZ UDPゴシック" panose="020B0400000000000000" pitchFamily="50" charset="-128"/>
              </a:rPr>
              <a:t> </a:t>
            </a:r>
            <a:endParaRPr kumimoji="0" lang="ja-JP" altLang="en-US" sz="120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 name="正方形/長方形 2"/>
          <p:cNvSpPr/>
          <p:nvPr/>
        </p:nvSpPr>
        <p:spPr>
          <a:xfrm>
            <a:off x="1530267" y="1624611"/>
            <a:ext cx="6081823" cy="861774"/>
          </a:xfrm>
          <a:prstGeom prst="rect">
            <a:avLst/>
          </a:prstGeom>
        </p:spPr>
        <p:txBody>
          <a:bodyPr wrap="square">
            <a:spAutoFit/>
          </a:bodyPr>
          <a:lstStyle/>
          <a:p>
            <a:pPr indent="265113" defTabSz="457200" eaLnBrk="1" fontAlgn="auto" hangingPunct="1">
              <a:lnSpc>
                <a:spcPts val="2000"/>
              </a:lnSpc>
              <a:spcBef>
                <a:spcPts val="60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意思決定</a:t>
            </a:r>
            <a:r>
              <a:rPr kumimoji="0" lang="ja-JP" altLang="ja-JP" sz="1500" b="1" dirty="0">
                <a:solidFill>
                  <a:srgbClr val="C35E59"/>
                </a:solidFill>
                <a:latin typeface="BIZ UDPゴシック" panose="020B0400000000000000" pitchFamily="50" charset="-128"/>
                <a:ea typeface="BIZ UDPゴシック" panose="020B0400000000000000" pitchFamily="50" charset="-128"/>
              </a:rPr>
              <a:t>支援者の態度</a:t>
            </a:r>
            <a:endParaRPr kumimoji="0" lang="ja-JP" altLang="ja-JP" sz="1500" b="1" dirty="0">
              <a:solidFill>
                <a:srgbClr val="C35E59"/>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265113" defTabSz="457200" eaLnBrk="1" fontAlgn="auto" hangingPunct="1">
              <a:lnSpc>
                <a:spcPts val="20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意思決定支援者との</a:t>
            </a:r>
            <a:r>
              <a:rPr kumimoji="0" lang="ja-JP" altLang="ja-JP" sz="1500" b="1" dirty="0">
                <a:solidFill>
                  <a:srgbClr val="C35E59"/>
                </a:solidFill>
                <a:latin typeface="BIZ UDPゴシック" panose="020B0400000000000000" pitchFamily="50" charset="-128"/>
                <a:ea typeface="BIZ UDPゴシック" panose="020B0400000000000000" pitchFamily="50" charset="-128"/>
              </a:rPr>
              <a:t>信頼関係</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a:t>
            </a:r>
            <a:r>
              <a:rPr kumimoji="0" lang="ja-JP" altLang="ja-JP" sz="1500" b="1" dirty="0">
                <a:solidFill>
                  <a:srgbClr val="C35E59"/>
                </a:solidFill>
                <a:latin typeface="BIZ UDPゴシック" panose="020B0400000000000000" pitchFamily="50" charset="-128"/>
                <a:ea typeface="BIZ UDPゴシック" panose="020B0400000000000000" pitchFamily="50" charset="-128"/>
              </a:rPr>
              <a:t>立ち会う者との関係性</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への配慮</a:t>
            </a:r>
            <a:endParaRPr kumimoji="0" lang="ja-JP" altLang="ja-JP" sz="1500" b="1"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265113" defTabSz="457200" eaLnBrk="1" fontAlgn="auto" hangingPunct="1">
              <a:lnSpc>
                <a:spcPts val="20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意思決定支援と</a:t>
            </a:r>
            <a:r>
              <a:rPr kumimoji="0" lang="ja-JP" altLang="ja-JP" sz="1500" b="1" dirty="0">
                <a:solidFill>
                  <a:srgbClr val="C35E59"/>
                </a:solidFill>
                <a:latin typeface="BIZ UDPゴシック" panose="020B0400000000000000" pitchFamily="50" charset="-128"/>
                <a:ea typeface="BIZ UDPゴシック" panose="020B0400000000000000" pitchFamily="50" charset="-128"/>
              </a:rPr>
              <a:t>環境</a:t>
            </a:r>
            <a:endParaRPr kumimoji="0" lang="ja-JP" altLang="ja-JP" sz="1500" b="1" dirty="0">
              <a:solidFill>
                <a:srgbClr val="C35E59"/>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8" name="正方形/長方形 7"/>
          <p:cNvSpPr/>
          <p:nvPr/>
        </p:nvSpPr>
        <p:spPr>
          <a:xfrm>
            <a:off x="1530267" y="2795229"/>
            <a:ext cx="5435834" cy="645084"/>
          </a:xfrm>
          <a:prstGeom prst="rect">
            <a:avLst/>
          </a:prstGeom>
          <a:noFill/>
          <a:ln w="25400" cap="flat" cmpd="sng" algn="ctr">
            <a:solidFill>
              <a:sysClr val="windowText" lastClr="000000"/>
            </a:solidFill>
            <a:prstDash val="solid"/>
          </a:ln>
          <a:effectLst/>
        </p:spPr>
        <p:txBody>
          <a:bodyPr wrap="square" rtlCol="0" anchor="ctr">
            <a:noAutofit/>
          </a:bodyPr>
          <a:lstStyle/>
          <a:p>
            <a:pPr defTabSz="457200" eaLnBrk="1" fontAlgn="auto" hangingPunct="1">
              <a:lnSpc>
                <a:spcPts val="2400"/>
              </a:lnSpc>
              <a:spcBef>
                <a:spcPts val="0"/>
              </a:spcBef>
              <a:spcAft>
                <a:spcPts val="0"/>
              </a:spcAft>
            </a:pPr>
            <a:r>
              <a:rPr kumimoji="0" lang="ja-JP" altLang="en-US" sz="17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700" b="1" dirty="0">
                <a:solidFill>
                  <a:srgbClr val="C35E59"/>
                </a:solidFill>
                <a:latin typeface="BIZ UDPゴシック" panose="020B0400000000000000" pitchFamily="50" charset="-128"/>
                <a:ea typeface="BIZ UDPゴシック" panose="020B0400000000000000" pitchFamily="50" charset="-128"/>
              </a:rPr>
              <a:t>形成</a:t>
            </a:r>
            <a:r>
              <a:rPr kumimoji="0" lang="ja-JP" altLang="en-US" sz="1700" b="1" dirty="0">
                <a:solidFill>
                  <a:srgbClr val="000000"/>
                </a:solidFill>
                <a:latin typeface="BIZ UDPゴシック" panose="020B0400000000000000" pitchFamily="50" charset="-128"/>
                <a:ea typeface="BIZ UDPゴシック" panose="020B0400000000000000" pitchFamily="50" charset="-128"/>
              </a:rPr>
              <a:t>支援 </a:t>
            </a:r>
            <a:endParaRPr kumimoji="0" lang="en-US" altLang="ja-JP" sz="1700" b="1" dirty="0">
              <a:solidFill>
                <a:srgbClr val="000000"/>
              </a:solidFill>
              <a:latin typeface="BIZ UDPゴシック" panose="020B0400000000000000" pitchFamily="50" charset="-128"/>
              <a:ea typeface="BIZ UDPゴシック" panose="020B0400000000000000" pitchFamily="50" charset="-128"/>
            </a:endParaRPr>
          </a:p>
          <a:p>
            <a:pPr defTabSz="457200" eaLnBrk="1" fontAlgn="auto" hangingPunct="1">
              <a:lnSpc>
                <a:spcPts val="20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en-US" sz="1400" b="1" dirty="0">
                <a:solidFill>
                  <a:srgbClr val="000000"/>
                </a:solidFill>
                <a:latin typeface="BIZ UDPゴシック" panose="020B0400000000000000" pitchFamily="50" charset="-128"/>
                <a:ea typeface="BIZ UDPゴシック" panose="020B0400000000000000" pitchFamily="50" charset="-128"/>
              </a:rPr>
              <a:t>：適切な情報、認識、環境の下で意思が形成されることへの支援</a:t>
            </a:r>
            <a:endParaRPr kumimoji="0" lang="ja-JP" altLang="en-US" sz="14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9" name="正方形/長方形 8"/>
          <p:cNvSpPr/>
          <p:nvPr/>
        </p:nvSpPr>
        <p:spPr>
          <a:xfrm>
            <a:off x="1530267" y="3778473"/>
            <a:ext cx="5435834" cy="641152"/>
          </a:xfrm>
          <a:prstGeom prst="rect">
            <a:avLst/>
          </a:prstGeom>
          <a:noFill/>
          <a:ln w="25400" cap="flat" cmpd="sng" algn="ctr">
            <a:solidFill>
              <a:sysClr val="windowText" lastClr="000000"/>
            </a:solidFill>
            <a:prstDash val="solid"/>
          </a:ln>
          <a:effectLst/>
        </p:spPr>
        <p:txBody>
          <a:bodyPr wrap="square" rtlCol="0" anchor="ctr" anchorCtr="0">
            <a:noAutofit/>
          </a:bodyPr>
          <a:lstStyle/>
          <a:p>
            <a:pPr defTabSz="457200" eaLnBrk="1" fontAlgn="auto" hangingPunct="1">
              <a:lnSpc>
                <a:spcPts val="2000"/>
              </a:lnSpc>
              <a:spcBef>
                <a:spcPts val="0"/>
              </a:spcBef>
              <a:spcAft>
                <a:spcPts val="0"/>
              </a:spcAft>
            </a:pPr>
            <a:r>
              <a:rPr kumimoji="0" lang="ja-JP" altLang="en-US" sz="17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700" b="1" dirty="0">
                <a:solidFill>
                  <a:srgbClr val="C35E59"/>
                </a:solidFill>
                <a:latin typeface="BIZ UDPゴシック" panose="020B0400000000000000" pitchFamily="50" charset="-128"/>
                <a:ea typeface="BIZ UDPゴシック" panose="020B0400000000000000" pitchFamily="50" charset="-128"/>
              </a:rPr>
              <a:t>表明</a:t>
            </a:r>
            <a:r>
              <a:rPr kumimoji="0" lang="ja-JP" altLang="en-US" sz="1700" b="1" dirty="0">
                <a:solidFill>
                  <a:srgbClr val="000000"/>
                </a:solidFill>
                <a:latin typeface="BIZ UDPゴシック" panose="020B0400000000000000" pitchFamily="50" charset="-128"/>
                <a:ea typeface="BIZ UDPゴシック" panose="020B0400000000000000" pitchFamily="50" charset="-128"/>
              </a:rPr>
              <a:t>支援  </a:t>
            </a:r>
            <a:br>
              <a:rPr kumimoji="0" lang="en-US" altLang="ja-JP" sz="1200" b="1" dirty="0">
                <a:solidFill>
                  <a:srgbClr val="000000"/>
                </a:solidFill>
                <a:latin typeface="BIZ UDPゴシック" panose="020B0400000000000000" pitchFamily="50" charset="-128"/>
                <a:ea typeface="BIZ UDPゴシック" panose="020B0400000000000000" pitchFamily="50" charset="-128"/>
              </a:rPr>
            </a:b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en-US" sz="1400" b="1" dirty="0">
                <a:solidFill>
                  <a:srgbClr val="000000"/>
                </a:solidFill>
                <a:latin typeface="BIZ UDPゴシック" panose="020B0400000000000000" pitchFamily="50" charset="-128"/>
                <a:ea typeface="BIZ UDPゴシック" panose="020B0400000000000000" pitchFamily="50" charset="-128"/>
              </a:rPr>
              <a:t>：形成された意思を適切に表明・表出することへの支援</a:t>
            </a:r>
            <a:endParaRPr kumimoji="0" lang="ja-JP" altLang="en-US" sz="14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正方形/長方形 9"/>
          <p:cNvSpPr/>
          <p:nvPr/>
        </p:nvSpPr>
        <p:spPr>
          <a:xfrm>
            <a:off x="1530267" y="4807372"/>
            <a:ext cx="5435834" cy="641955"/>
          </a:xfrm>
          <a:prstGeom prst="rect">
            <a:avLst/>
          </a:prstGeom>
          <a:noFill/>
          <a:ln w="25400" cap="flat" cmpd="sng" algn="ctr">
            <a:solidFill>
              <a:sysClr val="windowText" lastClr="000000"/>
            </a:solidFill>
            <a:prstDash val="solid"/>
          </a:ln>
          <a:effectLst/>
        </p:spPr>
        <p:txBody>
          <a:bodyPr wrap="square" rtlCol="0" anchor="ctr" anchorCtr="0">
            <a:noAutofit/>
          </a:bodyPr>
          <a:lstStyle/>
          <a:p>
            <a:pPr defTabSz="457200" eaLnBrk="1" fontAlgn="auto" hangingPunct="1">
              <a:lnSpc>
                <a:spcPts val="2400"/>
              </a:lnSpc>
              <a:spcBef>
                <a:spcPts val="0"/>
              </a:spcBef>
              <a:spcAft>
                <a:spcPts val="0"/>
              </a:spcAft>
            </a:pPr>
            <a:r>
              <a:rPr kumimoji="0" lang="ja-JP" altLang="en-US" sz="17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700" b="1" dirty="0">
                <a:solidFill>
                  <a:srgbClr val="C35E59"/>
                </a:solidFill>
                <a:latin typeface="BIZ UDPゴシック" panose="020B0400000000000000" pitchFamily="50" charset="-128"/>
                <a:ea typeface="BIZ UDPゴシック" panose="020B0400000000000000" pitchFamily="50" charset="-128"/>
              </a:rPr>
              <a:t>実現</a:t>
            </a:r>
            <a:r>
              <a:rPr kumimoji="0" lang="ja-JP" altLang="en-US" sz="1700" b="1" dirty="0">
                <a:solidFill>
                  <a:srgbClr val="000000"/>
                </a:solidFill>
                <a:latin typeface="BIZ UDPゴシック" panose="020B0400000000000000" pitchFamily="50" charset="-128"/>
                <a:ea typeface="BIZ UDPゴシック" panose="020B0400000000000000" pitchFamily="50" charset="-128"/>
              </a:rPr>
              <a:t>支援 </a:t>
            </a:r>
            <a:endParaRPr kumimoji="0" lang="en-US" altLang="ja-JP" sz="1700" b="1" dirty="0">
              <a:solidFill>
                <a:srgbClr val="000000"/>
              </a:solidFill>
              <a:latin typeface="BIZ UDPゴシック" panose="020B0400000000000000" pitchFamily="50" charset="-128"/>
              <a:ea typeface="BIZ UDPゴシック" panose="020B0400000000000000" pitchFamily="50" charset="-128"/>
            </a:endParaRPr>
          </a:p>
          <a:p>
            <a:pPr defTabSz="457200" eaLnBrk="1" fontAlgn="auto" hangingPunct="1">
              <a:lnSpc>
                <a:spcPts val="20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en-US" sz="1400" b="1" dirty="0">
                <a:solidFill>
                  <a:srgbClr val="000000"/>
                </a:solidFill>
                <a:latin typeface="BIZ UDPゴシック" panose="020B0400000000000000" pitchFamily="50" charset="-128"/>
                <a:ea typeface="BIZ UDPゴシック" panose="020B0400000000000000" pitchFamily="50" charset="-128"/>
              </a:rPr>
              <a:t>：本人の意思を日常生活・社会生活に反映することへの支援</a:t>
            </a:r>
            <a:endParaRPr kumimoji="0" lang="ja-JP" altLang="en-US" sz="14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2" name="加算記号 11"/>
          <p:cNvSpPr/>
          <p:nvPr/>
        </p:nvSpPr>
        <p:spPr>
          <a:xfrm>
            <a:off x="4233128" y="4436460"/>
            <a:ext cx="352425" cy="346075"/>
          </a:xfrm>
          <a:prstGeom prst="mathPlus">
            <a:avLst>
              <a:gd name="adj1" fmla="val 15009"/>
            </a:avLst>
          </a:prstGeom>
          <a:solidFill>
            <a:srgbClr val="DA4D4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srgbClr val="C35E59"/>
              </a:solidFill>
              <a:latin typeface="BIZ UDPゴシック" panose="020B0400000000000000" pitchFamily="50" charset="-128"/>
              <a:ea typeface="BIZ UDPゴシック" panose="020B0400000000000000" pitchFamily="50" charset="-128"/>
            </a:endParaRPr>
          </a:p>
        </p:txBody>
      </p:sp>
      <p:sp>
        <p:nvSpPr>
          <p:cNvPr id="13" name="加算記号 12"/>
          <p:cNvSpPr/>
          <p:nvPr/>
        </p:nvSpPr>
        <p:spPr>
          <a:xfrm>
            <a:off x="4219480" y="3438590"/>
            <a:ext cx="352425" cy="346075"/>
          </a:xfrm>
          <a:prstGeom prst="mathPlus">
            <a:avLst>
              <a:gd name="adj1" fmla="val 15009"/>
            </a:avLst>
          </a:prstGeom>
          <a:solidFill>
            <a:srgbClr val="DA4D4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srgbClr val="C35E59"/>
              </a:solidFill>
              <a:latin typeface="BIZ UDPゴシック" panose="020B0400000000000000" pitchFamily="50" charset="-128"/>
              <a:ea typeface="BIZ UDPゴシック" panose="020B0400000000000000" pitchFamily="50" charset="-128"/>
            </a:endParaRPr>
          </a:p>
        </p:txBody>
      </p:sp>
      <p:sp>
        <p:nvSpPr>
          <p:cNvPr id="14" name="二等辺三角形 13"/>
          <p:cNvSpPr/>
          <p:nvPr/>
        </p:nvSpPr>
        <p:spPr>
          <a:xfrm flipV="1">
            <a:off x="4181221" y="2532082"/>
            <a:ext cx="971550" cy="223228"/>
          </a:xfrm>
          <a:prstGeom prst="triangle">
            <a:avLst/>
          </a:prstGeom>
          <a:solidFill>
            <a:srgbClr val="99663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1530267" y="5774778"/>
            <a:ext cx="6157074" cy="358140"/>
          </a:xfrm>
          <a:prstGeom prst="rect">
            <a:avLst/>
          </a:prstGeom>
          <a:solidFill>
            <a:srgbClr val="996633"/>
          </a:solidFill>
          <a:ln w="25400" cap="flat" cmpd="sng" algn="ctr">
            <a:noFill/>
            <a:prstDash val="solid"/>
          </a:ln>
          <a:effectLst/>
        </p:spPr>
        <p:txBody>
          <a:bodyPr wrap="square" rtlCol="0" anchor="ctr">
            <a:noAutofit/>
          </a:bodyPr>
          <a:lstStyle/>
          <a:p>
            <a:pPr algn="ctr" defTabSz="457200" eaLnBrk="1" fontAlgn="auto" hangingPunct="1">
              <a:lnSpc>
                <a:spcPts val="2000"/>
              </a:lnSpc>
              <a:spcBef>
                <a:spcPts val="0"/>
              </a:spcBef>
              <a:spcAft>
                <a:spcPts val="0"/>
              </a:spcAft>
            </a:pPr>
            <a:r>
              <a:rPr kumimoji="0" lang="ja-JP" altLang="en-US" sz="1400" b="1" dirty="0">
                <a:solidFill>
                  <a:srgbClr val="FFFFFF"/>
                </a:solidFill>
                <a:latin typeface="BIZ UDPゴシック" panose="020B0400000000000000" pitchFamily="50" charset="-128"/>
                <a:ea typeface="BIZ UDPゴシック" panose="020B0400000000000000" pitchFamily="50" charset="-128"/>
              </a:rPr>
              <a:t>意思決定支援のプロセスの記録、確認、振り返り</a:t>
            </a:r>
            <a:endParaRPr kumimoji="0" lang="ja-JP" altLang="en-US" sz="12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7" name="正方形/長方形 16"/>
          <p:cNvSpPr/>
          <p:nvPr/>
        </p:nvSpPr>
        <p:spPr>
          <a:xfrm>
            <a:off x="7288176" y="2726988"/>
            <a:ext cx="399164" cy="2722339"/>
          </a:xfrm>
          <a:prstGeom prst="rect">
            <a:avLst/>
          </a:prstGeom>
          <a:solidFill>
            <a:sysClr val="windowText" lastClr="000000">
              <a:lumMod val="50000"/>
              <a:lumOff val="50000"/>
            </a:sysClr>
          </a:solidFill>
          <a:ln w="25400" cap="flat" cmpd="sng" algn="ctr">
            <a:noFill/>
            <a:prstDash val="solid"/>
          </a:ln>
          <a:effectLst/>
        </p:spPr>
        <p:txBody>
          <a:bodyPr vert="eaVert" wrap="square" lIns="36000" rIns="36000" rtlCol="0" anchor="ctr">
            <a:noAutofit/>
          </a:bodyPr>
          <a:lstStyle/>
          <a:p>
            <a:pPr algn="ctr" defTabSz="457200" eaLnBrk="1" fontAlgn="auto" hangingPunct="1">
              <a:lnSpc>
                <a:spcPts val="1700"/>
              </a:lnSpc>
              <a:spcBef>
                <a:spcPts val="0"/>
              </a:spcBef>
              <a:spcAft>
                <a:spcPts val="0"/>
              </a:spcAft>
            </a:pPr>
            <a:r>
              <a:rPr kumimoji="0" lang="ja-JP" altLang="en-US" sz="1400" b="1" dirty="0">
                <a:solidFill>
                  <a:srgbClr val="FFFFFF"/>
                </a:solidFill>
                <a:latin typeface="BIZ UDPゴシック" panose="020B0400000000000000" pitchFamily="50" charset="-128"/>
                <a:ea typeface="BIZ UDPゴシック" panose="020B0400000000000000" pitchFamily="50" charset="-128"/>
              </a:rPr>
              <a:t>チームでの会議も併用・活用</a:t>
            </a:r>
            <a:endParaRPr kumimoji="0" lang="en-US" altLang="ja-JP" sz="1400" b="1" dirty="0">
              <a:solidFill>
                <a:srgbClr val="FFFFFF"/>
              </a:solidFill>
              <a:latin typeface="BIZ UDPゴシック" panose="020B0400000000000000" pitchFamily="50" charset="-128"/>
              <a:ea typeface="BIZ UDPゴシック" panose="020B0400000000000000" pitchFamily="50" charset="-128"/>
            </a:endParaRPr>
          </a:p>
        </p:txBody>
      </p:sp>
      <p:cxnSp>
        <p:nvCxnSpPr>
          <p:cNvPr id="18" name="直線矢印コネクタ 17"/>
          <p:cNvCxnSpPr/>
          <p:nvPr/>
        </p:nvCxnSpPr>
        <p:spPr>
          <a:xfrm flipV="1">
            <a:off x="6964326" y="3027226"/>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cxnSp>
        <p:nvCxnSpPr>
          <p:cNvPr id="19" name="直線矢印コネクタ 18"/>
          <p:cNvCxnSpPr/>
          <p:nvPr/>
        </p:nvCxnSpPr>
        <p:spPr>
          <a:xfrm flipV="1">
            <a:off x="6964326" y="4095633"/>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cxnSp>
        <p:nvCxnSpPr>
          <p:cNvPr id="20" name="直線矢印コネクタ 19"/>
          <p:cNvCxnSpPr/>
          <p:nvPr/>
        </p:nvCxnSpPr>
        <p:spPr>
          <a:xfrm flipV="1">
            <a:off x="6964326" y="5091161"/>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sp>
        <p:nvSpPr>
          <p:cNvPr id="21" name="二等辺三角形 20"/>
          <p:cNvSpPr/>
          <p:nvPr/>
        </p:nvSpPr>
        <p:spPr>
          <a:xfrm flipV="1">
            <a:off x="4181221" y="5513529"/>
            <a:ext cx="971550" cy="226379"/>
          </a:xfrm>
          <a:prstGeom prst="triangle">
            <a:avLst/>
          </a:prstGeom>
          <a:solidFill>
            <a:srgbClr val="99663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prstClr val="black"/>
              </a:solidFill>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flipH="1">
            <a:off x="1285110" y="1146667"/>
            <a:ext cx="0" cy="4819639"/>
          </a:xfrm>
          <a:prstGeom prst="line">
            <a:avLst/>
          </a:prstGeom>
          <a:noFill/>
          <a:ln w="38100" cap="flat" cmpd="sng" algn="ctr">
            <a:solidFill>
              <a:srgbClr val="996633"/>
            </a:solidFill>
            <a:prstDash val="solid"/>
            <a:miter lim="800000"/>
          </a:ln>
          <a:effectLst/>
        </p:spPr>
      </p:cxnSp>
      <p:cxnSp>
        <p:nvCxnSpPr>
          <p:cNvPr id="26" name="直線コネクタ 25"/>
          <p:cNvCxnSpPr/>
          <p:nvPr/>
        </p:nvCxnSpPr>
        <p:spPr>
          <a:xfrm flipH="1">
            <a:off x="1288883" y="5954274"/>
            <a:ext cx="890338" cy="0"/>
          </a:xfrm>
          <a:prstGeom prst="line">
            <a:avLst/>
          </a:prstGeom>
          <a:noFill/>
          <a:ln w="38100" cap="flat" cmpd="sng" algn="ctr">
            <a:solidFill>
              <a:srgbClr val="996633"/>
            </a:solidFill>
            <a:prstDash val="solid"/>
            <a:miter lim="800000"/>
          </a:ln>
          <a:effectLst/>
        </p:spPr>
      </p:cxnSp>
      <p:cxnSp>
        <p:nvCxnSpPr>
          <p:cNvPr id="29" name="直線コネクタ 28"/>
          <p:cNvCxnSpPr/>
          <p:nvPr/>
        </p:nvCxnSpPr>
        <p:spPr>
          <a:xfrm>
            <a:off x="1274478" y="1146667"/>
            <a:ext cx="895087" cy="0"/>
          </a:xfrm>
          <a:prstGeom prst="line">
            <a:avLst/>
          </a:prstGeom>
          <a:noFill/>
          <a:ln w="38100" cap="flat" cmpd="sng" algn="ctr">
            <a:solidFill>
              <a:srgbClr val="996633"/>
            </a:solidFill>
            <a:prstDash val="solid"/>
            <a:miter lim="800000"/>
            <a:tailEnd type="arrow" w="med" len="sm"/>
          </a:ln>
          <a:effectLst/>
        </p:spPr>
      </p:cxnSp>
      <p:sp>
        <p:nvSpPr>
          <p:cNvPr id="24" name="正方形/長方形 23">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a:extLst>
              <a:ext uri="{FF2B5EF4-FFF2-40B4-BE49-F238E27FC236}">
                <a16:creationId xmlns:a16="http://schemas.microsoft.com/office/drawing/2014/main" id="{1EB53DFD-D268-41DE-9417-071718A64E10}"/>
              </a:ext>
            </a:extLst>
          </p:cNvPr>
          <p:cNvSpPr/>
          <p:nvPr/>
        </p:nvSpPr>
        <p:spPr>
          <a:xfrm>
            <a:off x="2249900" y="56376"/>
            <a:ext cx="4633000" cy="584775"/>
          </a:xfrm>
          <a:prstGeom prst="rect">
            <a:avLst/>
          </a:prstGeom>
        </p:spPr>
        <p:txBody>
          <a:bodyPr wrap="none">
            <a:spAutoFit/>
          </a:bodyPr>
          <a:lstStyle/>
          <a:p>
            <a:pPr algn="ctr" defTabSz="778139">
              <a:defRPr/>
            </a:pPr>
            <a:r>
              <a:rPr lang="ja-JP" altLang="en-US" sz="3200" b="1" dirty="0">
                <a:solidFill>
                  <a:prstClr val="white"/>
                </a:solidFill>
                <a:latin typeface="BIZ UDPゴシック" panose="020B0400000000000000" pitchFamily="50" charset="-128"/>
                <a:ea typeface="BIZ UDPゴシック" panose="020B0400000000000000" pitchFamily="50" charset="-128"/>
              </a:rPr>
              <a:t>意思決定支援のプロセス</a:t>
            </a:r>
            <a:endParaRPr lang="en-US" altLang="ja-JP" sz="3200" b="1" dirty="0">
              <a:solidFill>
                <a:prstClr val="white"/>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9C98A9C6-5C36-406F-AD78-AE236461D81D}"/>
              </a:ext>
            </a:extLst>
          </p:cNvPr>
          <p:cNvSpPr/>
          <p:nvPr/>
        </p:nvSpPr>
        <p:spPr>
          <a:xfrm>
            <a:off x="1635853" y="1257618"/>
            <a:ext cx="2194625" cy="371716"/>
          </a:xfrm>
          <a:prstGeom prst="rect">
            <a:avLst/>
          </a:prstGeom>
          <a:solidFill>
            <a:schemeClr val="bg1"/>
          </a:solidFill>
          <a:ln w="25400" cap="flat" cmpd="sng" algn="ctr">
            <a:noFill/>
            <a:prstDash val="solid"/>
          </a:ln>
          <a:effectLst/>
        </p:spPr>
        <p:txBody>
          <a:bodyPr wrap="square" rtlCol="0" anchor="ctr">
            <a:noAutofit/>
          </a:bodyPr>
          <a:lstStyle/>
          <a:p>
            <a:pPr algn="ctr">
              <a:lnSpc>
                <a:spcPts val="2100"/>
              </a:lnSpc>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rPr>
              <a:t>人的・物的環境の整備</a:t>
            </a:r>
            <a:endParaRPr lang="ja-JP" altLang="en-US" sz="1600" b="1"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a:t>
            </a:r>
            <a:r>
              <a:rPr lang="en-US" altLang="ja-JP" sz="1600" b="1" dirty="0">
                <a:solidFill>
                  <a:prstClr val="black"/>
                </a:solidFill>
                <a:latin typeface="BIZ UDPゴシック" panose="020B0400000000000000" pitchFamily="50" charset="-128"/>
                <a:ea typeface="BIZ UDPゴシック" panose="020B0400000000000000" pitchFamily="50" charset="-128"/>
              </a:rPr>
              <a:t>29〕</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1122027" y="6363179"/>
            <a:ext cx="7796903" cy="371716"/>
          </a:xfrm>
          <a:prstGeom prst="rect">
            <a:avLst/>
          </a:prstGeom>
          <a:noFill/>
          <a:ln w="25400" cap="flat" cmpd="sng" algn="ctr">
            <a:noFill/>
            <a:prstDash val="solid"/>
          </a:ln>
          <a:effectLst/>
        </p:spPr>
        <p:txBody>
          <a:bodyPr wrap="square" rtlCol="0" anchor="ctr">
            <a:noAutofit/>
          </a:bodyPr>
          <a:lstStyle/>
          <a:p>
            <a:pPr algn="r">
              <a:lnSpc>
                <a:spcPts val="21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認知症の人の日常生活・社会生活における意思決定支援ガイドライン（</a:t>
            </a:r>
            <a:r>
              <a:rPr lang="en-US" altLang="ja-JP" sz="1400" dirty="0">
                <a:solidFill>
                  <a:srgbClr val="000000"/>
                </a:solidFill>
                <a:latin typeface="BIZ UDPゴシック" panose="020B0400000000000000" pitchFamily="50" charset="-128"/>
                <a:ea typeface="BIZ UDPゴシック" panose="020B0400000000000000" pitchFamily="50" charset="-128"/>
              </a:rPr>
              <a:t>H30.6</a:t>
            </a:r>
            <a:r>
              <a:rPr lang="ja-JP" altLang="en-US" sz="1400" dirty="0">
                <a:solidFill>
                  <a:srgbClr val="000000"/>
                </a:solidFill>
                <a:latin typeface="BIZ UDPゴシック" panose="020B0400000000000000" pitchFamily="50" charset="-128"/>
                <a:ea typeface="BIZ UDPゴシック" panose="020B0400000000000000" pitchFamily="50" charset="-128"/>
              </a:rPr>
              <a:t>） より</a:t>
            </a:r>
            <a:endParaRPr lang="ja-JP" altLang="en-US" sz="14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2279395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27" name="正方形/長方形 26">
            <a:extLst>
              <a:ext uri="{FF2B5EF4-FFF2-40B4-BE49-F238E27FC236}">
                <a16:creationId xmlns:a16="http://schemas.microsoft.com/office/drawing/2014/main" id="{1EB53DFD-D268-41DE-9417-071718A64E10}"/>
              </a:ext>
            </a:extLst>
          </p:cNvPr>
          <p:cNvSpPr/>
          <p:nvPr/>
        </p:nvSpPr>
        <p:spPr>
          <a:xfrm>
            <a:off x="1949689" y="65834"/>
            <a:ext cx="5238934" cy="584775"/>
          </a:xfrm>
          <a:prstGeom prst="rect">
            <a:avLst/>
          </a:prstGeom>
        </p:spPr>
        <p:txBody>
          <a:bodyPr wrap="none">
            <a:spAutoFit/>
          </a:bodyPr>
          <a:lstStyle/>
          <a:p>
            <a:pPr algn="ctr" defTabSz="778139">
              <a:defRPr/>
            </a:pPr>
            <a:r>
              <a:rPr lang="ja-JP" altLang="en-US" sz="3200" b="1" dirty="0">
                <a:solidFill>
                  <a:prstClr val="white"/>
                </a:solidFill>
                <a:latin typeface="BIZ UDPゴシック" panose="020B0400000000000000" pitchFamily="50" charset="-128"/>
                <a:ea typeface="BIZ UDPゴシック" panose="020B0400000000000000" pitchFamily="50" charset="-128"/>
              </a:rPr>
              <a:t>各意思決定支援ガイドライン</a:t>
            </a:r>
            <a:endParaRPr lang="en-US" altLang="ja-JP" sz="3200" b="1" dirty="0">
              <a:solidFill>
                <a:prstClr val="white"/>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7D8B5EAB-D574-4DF2-A8FE-C7DCFE28274A}"/>
              </a:ext>
            </a:extLst>
          </p:cNvPr>
          <p:cNvSpPr txBox="1"/>
          <p:nvPr/>
        </p:nvSpPr>
        <p:spPr>
          <a:xfrm>
            <a:off x="0" y="713570"/>
            <a:ext cx="162408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a:t>
            </a:r>
            <a:r>
              <a:rPr lang="en-US" altLang="ja-JP" sz="1600" b="1" dirty="0">
                <a:solidFill>
                  <a:prstClr val="black"/>
                </a:solidFill>
                <a:latin typeface="BIZ UDPゴシック" panose="020B0400000000000000" pitchFamily="50" charset="-128"/>
                <a:ea typeface="BIZ UDPゴシック" panose="020B0400000000000000" pitchFamily="50" charset="-128"/>
              </a:rPr>
              <a:t>30〕</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
        <p:nvSpPr>
          <p:cNvPr id="30" name="コンテンツ プレースホルダー 8"/>
          <p:cNvSpPr txBox="1">
            <a:spLocks/>
          </p:cNvSpPr>
          <p:nvPr/>
        </p:nvSpPr>
        <p:spPr>
          <a:xfrm>
            <a:off x="1511107" y="1477846"/>
            <a:ext cx="7297523" cy="10304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lnSpc>
                <a:spcPts val="2500"/>
              </a:lnSpc>
              <a:spcBef>
                <a:spcPts val="0"/>
              </a:spcBef>
              <a:spcAft>
                <a:spcPts val="0"/>
              </a:spcAft>
              <a:buNone/>
            </a:pP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 </a:t>
            </a:r>
            <a:r>
              <a:rPr lang="ja-JP" altLang="en-US" sz="1800" dirty="0">
                <a:solidFill>
                  <a:prstClr val="black"/>
                </a:solidFill>
                <a:latin typeface="BIZ UDPゴシック" panose="020B0400000000000000" pitchFamily="50" charset="-128"/>
                <a:ea typeface="BIZ UDPゴシック" panose="020B0400000000000000" pitchFamily="50" charset="-128"/>
              </a:rPr>
              <a:t>障害者の権利に関する条約</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None/>
            </a:pP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 </a:t>
            </a:r>
            <a:r>
              <a:rPr lang="ja-JP" altLang="en-US" sz="1800" dirty="0">
                <a:solidFill>
                  <a:prstClr val="black"/>
                </a:solidFill>
                <a:latin typeface="BIZ UDPゴシック" panose="020B0400000000000000" pitchFamily="50" charset="-128"/>
                <a:ea typeface="BIZ UDPゴシック" panose="020B0400000000000000" pitchFamily="50" charset="-128"/>
              </a:rPr>
              <a:t>成年後見制度利用促進法</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None/>
            </a:pP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 </a:t>
            </a:r>
            <a:r>
              <a:rPr lang="ja-JP" altLang="en-US" sz="1800" dirty="0">
                <a:solidFill>
                  <a:prstClr val="black"/>
                </a:solidFill>
                <a:latin typeface="BIZ UDPゴシック" panose="020B0400000000000000" pitchFamily="50" charset="-128"/>
                <a:ea typeface="BIZ UDPゴシック" panose="020B0400000000000000" pitchFamily="50" charset="-128"/>
              </a:rPr>
              <a:t>成年後見制度利用促進基本計画  </a:t>
            </a:r>
            <a:r>
              <a:rPr lang="ja-JP" altLang="en-US" sz="1500" dirty="0">
                <a:solidFill>
                  <a:prstClr val="black"/>
                </a:solidFill>
                <a:latin typeface="BIZ UDPゴシック" panose="020B0400000000000000" pitchFamily="50" charset="-128"/>
                <a:ea typeface="BIZ UDPゴシック" panose="020B0400000000000000" pitchFamily="50" charset="-128"/>
              </a:rPr>
              <a:t>－</a:t>
            </a:r>
            <a:r>
              <a:rPr lang="en-US" altLang="ja-JP" sz="1500" dirty="0">
                <a:solidFill>
                  <a:prstClr val="black"/>
                </a:solidFill>
                <a:latin typeface="BIZ UDPゴシック" panose="020B0400000000000000" pitchFamily="50" charset="-128"/>
                <a:ea typeface="BIZ UDPゴシック" panose="020B0400000000000000" pitchFamily="50" charset="-128"/>
              </a:rPr>
              <a:t>2017</a:t>
            </a:r>
            <a:r>
              <a:rPr lang="ja-JP" altLang="en-US" sz="1500" dirty="0">
                <a:solidFill>
                  <a:prstClr val="black"/>
                </a:solidFill>
                <a:latin typeface="BIZ UDPゴシック" panose="020B0400000000000000" pitchFamily="50" charset="-128"/>
                <a:ea typeface="BIZ UDPゴシック" panose="020B0400000000000000" pitchFamily="50" charset="-128"/>
              </a:rPr>
              <a:t>（平成２９）年</a:t>
            </a:r>
            <a:r>
              <a:rPr lang="en-US" altLang="ja-JP" sz="1500" dirty="0">
                <a:solidFill>
                  <a:prstClr val="black"/>
                </a:solidFill>
                <a:latin typeface="BIZ UDPゴシック" panose="020B0400000000000000" pitchFamily="50" charset="-128"/>
                <a:ea typeface="BIZ UDPゴシック" panose="020B0400000000000000" pitchFamily="50" charset="-128"/>
              </a:rPr>
              <a:t>3</a:t>
            </a:r>
            <a:r>
              <a:rPr lang="ja-JP" altLang="en-US" sz="1500" dirty="0">
                <a:solidFill>
                  <a:prstClr val="black"/>
                </a:solidFill>
                <a:latin typeface="BIZ UDPゴシック" panose="020B0400000000000000" pitchFamily="50" charset="-128"/>
                <a:ea typeface="BIZ UDPゴシック" panose="020B0400000000000000" pitchFamily="50" charset="-128"/>
              </a:rPr>
              <a:t>月閣議決定－</a:t>
            </a:r>
          </a:p>
        </p:txBody>
      </p:sp>
      <p:grpSp>
        <p:nvGrpSpPr>
          <p:cNvPr id="3" name="グループ化 2">
            <a:extLst>
              <a:ext uri="{FF2B5EF4-FFF2-40B4-BE49-F238E27FC236}">
                <a16:creationId xmlns:a16="http://schemas.microsoft.com/office/drawing/2014/main" id="{D63419BB-87D6-446A-BBE4-25276599EA23}"/>
              </a:ext>
            </a:extLst>
          </p:cNvPr>
          <p:cNvGrpSpPr/>
          <p:nvPr/>
        </p:nvGrpSpPr>
        <p:grpSpPr>
          <a:xfrm>
            <a:off x="291110" y="3272608"/>
            <a:ext cx="8643814" cy="3277570"/>
            <a:chOff x="354986" y="3099235"/>
            <a:chExt cx="8600071" cy="3375639"/>
          </a:xfrm>
        </p:grpSpPr>
        <p:sp>
          <p:nvSpPr>
            <p:cNvPr id="32" name="テキスト ボックス 31"/>
            <p:cNvSpPr txBox="1"/>
            <p:nvPr/>
          </p:nvSpPr>
          <p:spPr>
            <a:xfrm>
              <a:off x="1568809" y="5828538"/>
              <a:ext cx="872724" cy="380383"/>
            </a:xfrm>
            <a:prstGeom prst="rect">
              <a:avLst/>
            </a:prstGeom>
            <a:noFill/>
          </p:spPr>
          <p:txBody>
            <a:bodyPr wrap="none" rtlCol="0">
              <a:spAutoFit/>
            </a:bodyPr>
            <a:lstStyle/>
            <a:p>
              <a:pPr defTabSz="457200" eaLnBrk="1" fontAlgn="auto" hangingPunct="1">
                <a:spcBef>
                  <a:spcPts val="0"/>
                </a:spcBef>
                <a:spcAft>
                  <a:spcPts val="0"/>
                </a:spcAft>
                <a:defRPr/>
              </a:pPr>
              <a:r>
                <a:rPr lang="ja-JP" altLang="en-US" sz="1800">
                  <a:solidFill>
                    <a:prstClr val="black"/>
                  </a:solidFill>
                  <a:latin typeface="BIZ UDPゴシック" panose="020B0400000000000000" pitchFamily="50" charset="-128"/>
                  <a:ea typeface="BIZ UDPゴシック" panose="020B0400000000000000" pitchFamily="50" charset="-128"/>
                </a:rPr>
                <a:t>医政局</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4175020" y="5828538"/>
              <a:ext cx="872724" cy="380383"/>
            </a:xfrm>
            <a:prstGeom prst="rect">
              <a:avLst/>
            </a:prstGeom>
            <a:noFill/>
          </p:spPr>
          <p:txBody>
            <a:bodyPr wrap="none" rtlCol="0">
              <a:spAutoFit/>
            </a:bodyPr>
            <a:lstStyle/>
            <a:p>
              <a:pPr defTabSz="457200" eaLnBrk="1" fontAlgn="auto" hangingPunct="1">
                <a:spcBef>
                  <a:spcPts val="0"/>
                </a:spcBef>
                <a:spcAft>
                  <a:spcPts val="0"/>
                </a:spcAft>
                <a:defRPr/>
              </a:pPr>
              <a:r>
                <a:rPr lang="ja-JP" altLang="en-US" sz="1800">
                  <a:solidFill>
                    <a:prstClr val="black"/>
                  </a:solidFill>
                  <a:latin typeface="BIZ UDPゴシック" panose="020B0400000000000000" pitchFamily="50" charset="-128"/>
                  <a:ea typeface="BIZ UDPゴシック" panose="020B0400000000000000" pitchFamily="50" charset="-128"/>
                </a:rPr>
                <a:t>老健局</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5509975" y="5828538"/>
              <a:ext cx="1800493" cy="646330"/>
            </a:xfrm>
            <a:prstGeom prst="rect">
              <a:avLst/>
            </a:prstGeom>
            <a:noFill/>
          </p:spPr>
          <p:txBody>
            <a:bodyPr wrap="none" rtlCol="0">
              <a:spAutoFit/>
            </a:bodyPr>
            <a:lstStyle/>
            <a:p>
              <a:pPr algn="ctr" defTabSz="457200" eaLnBrk="1" fontAlgn="auto" hangingPunct="1">
                <a:spcBef>
                  <a:spcPts val="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社会・援護局</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gn="ctr" defTabSz="457200" eaLnBrk="1" fontAlgn="auto" hangingPunct="1">
                <a:spcBef>
                  <a:spcPts val="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障害保健福祉部</a:t>
              </a:r>
            </a:p>
          </p:txBody>
        </p:sp>
        <p:sp>
          <p:nvSpPr>
            <p:cNvPr id="36" name="円柱 35"/>
            <p:cNvSpPr/>
            <p:nvPr/>
          </p:nvSpPr>
          <p:spPr>
            <a:xfrm>
              <a:off x="354986" y="3099235"/>
              <a:ext cx="1605858" cy="2701367"/>
            </a:xfrm>
            <a:prstGeom prst="can">
              <a:avLst>
                <a:gd name="adj" fmla="val 18301"/>
              </a:avLst>
            </a:prstGeom>
            <a:solidFill>
              <a:srgbClr val="388888">
                <a:alpha val="85000"/>
              </a:srgbClr>
            </a:solidFill>
            <a:ln w="25400" cap="flat" cmpd="sng" algn="ctr">
              <a:noFill/>
              <a:prstDash val="solid"/>
            </a:ln>
            <a:effectLst/>
          </p:spPr>
          <p:txBody>
            <a:bodyPr rtlCol="0" anchor="ctr"/>
            <a:lstStyle/>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人生の最終段階における</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医療・ケアの</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決定プロセス</a:t>
              </a:r>
              <a:r>
                <a:rPr lang="ja-JP" altLang="en-US" sz="1800" b="1" kern="0" dirty="0">
                  <a:solidFill>
                    <a:prstClr val="white"/>
                  </a:solidFill>
                  <a:latin typeface="BIZ UDPゴシック" panose="020B0400000000000000" pitchFamily="50" charset="-128"/>
                  <a:ea typeface="BIZ UDPゴシック" panose="020B0400000000000000" pitchFamily="50" charset="-128"/>
                </a:rPr>
                <a:t>に関するガイドライン</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（改訂）</a:t>
              </a:r>
            </a:p>
          </p:txBody>
        </p:sp>
        <p:sp>
          <p:nvSpPr>
            <p:cNvPr id="37" name="円柱 36"/>
            <p:cNvSpPr/>
            <p:nvPr/>
          </p:nvSpPr>
          <p:spPr>
            <a:xfrm>
              <a:off x="3841100" y="3099235"/>
              <a:ext cx="1668875" cy="2701367"/>
            </a:xfrm>
            <a:prstGeom prst="can">
              <a:avLst>
                <a:gd name="adj" fmla="val 21240"/>
              </a:avLst>
            </a:prstGeom>
            <a:solidFill>
              <a:srgbClr val="52852F">
                <a:alpha val="81000"/>
              </a:srgbClr>
            </a:solidFill>
            <a:ln w="25400" cap="flat" cmpd="sng" algn="ctr">
              <a:solidFill>
                <a:srgbClr val="FF0000"/>
              </a:solidFill>
              <a:prstDash val="solid"/>
            </a:ln>
            <a:effectLst/>
          </p:spPr>
          <p:txBody>
            <a:bodyPr rtlCol="0" anchor="ctr"/>
            <a:lstStyle/>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認知症の人の</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日常生活・</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社会生活</a:t>
              </a:r>
              <a:r>
                <a:rPr lang="ja-JP" altLang="en-US" sz="1800" b="1" kern="0" dirty="0">
                  <a:solidFill>
                    <a:prstClr val="white"/>
                  </a:solidFill>
                  <a:latin typeface="BIZ UDPゴシック" panose="020B0400000000000000" pitchFamily="50" charset="-128"/>
                  <a:ea typeface="BIZ UDPゴシック" panose="020B0400000000000000" pitchFamily="50" charset="-128"/>
                </a:rPr>
                <a:t>に</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おける</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意思決定支援</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ガイドライン</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ja-JP" altLang="en-US" sz="1800" b="1" kern="0" dirty="0">
                <a:solidFill>
                  <a:prstClr val="white"/>
                </a:solidFill>
                <a:latin typeface="BIZ UDPゴシック" panose="020B0400000000000000" pitchFamily="50" charset="-128"/>
                <a:ea typeface="BIZ UDPゴシック" panose="020B0400000000000000" pitchFamily="50" charset="-128"/>
              </a:endParaRPr>
            </a:p>
          </p:txBody>
        </p:sp>
        <p:sp>
          <p:nvSpPr>
            <p:cNvPr id="38" name="円柱 37"/>
            <p:cNvSpPr/>
            <p:nvPr/>
          </p:nvSpPr>
          <p:spPr>
            <a:xfrm>
              <a:off x="5635937" y="3099235"/>
              <a:ext cx="1567080" cy="2647545"/>
            </a:xfrm>
            <a:prstGeom prst="can">
              <a:avLst>
                <a:gd name="adj" fmla="val 20996"/>
              </a:avLst>
            </a:prstGeom>
            <a:solidFill>
              <a:srgbClr val="388888">
                <a:alpha val="85000"/>
              </a:srgbClr>
            </a:solidFill>
            <a:ln w="25400" cap="flat" cmpd="sng" algn="ctr">
              <a:noFill/>
              <a:prstDash val="solid"/>
            </a:ln>
            <a:effectLst/>
          </p:spPr>
          <p:txBody>
            <a:bodyPr rtlCol="0" anchor="ctr"/>
            <a:lstStyle/>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障害福祉</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サービス等の提供</a:t>
              </a:r>
              <a:r>
                <a:rPr lang="ja-JP" altLang="en-US" sz="1800" b="1" kern="0" dirty="0">
                  <a:solidFill>
                    <a:prstClr val="white"/>
                  </a:solidFill>
                  <a:latin typeface="BIZ UDPゴシック" panose="020B0400000000000000" pitchFamily="50" charset="-128"/>
                  <a:ea typeface="BIZ UDPゴシック" panose="020B0400000000000000" pitchFamily="50" charset="-128"/>
                </a:rPr>
                <a:t>に係る</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意思決定支援</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ガイドライン </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p:txBody>
        </p:sp>
        <p:sp>
          <p:nvSpPr>
            <p:cNvPr id="39" name="円柱 38"/>
            <p:cNvSpPr/>
            <p:nvPr/>
          </p:nvSpPr>
          <p:spPr>
            <a:xfrm>
              <a:off x="2086806" y="3099235"/>
              <a:ext cx="1628332" cy="2701367"/>
            </a:xfrm>
            <a:prstGeom prst="can">
              <a:avLst>
                <a:gd name="adj" fmla="val 20045"/>
              </a:avLst>
            </a:prstGeom>
            <a:solidFill>
              <a:srgbClr val="388888">
                <a:alpha val="85000"/>
              </a:srgbClr>
            </a:solidFill>
            <a:ln w="25400" cap="flat" cmpd="sng" algn="ctr">
              <a:noFill/>
              <a:prstDash val="solid"/>
            </a:ln>
            <a:effectLst/>
          </p:spPr>
          <p:txBody>
            <a:bodyPr rtlCol="0" anchor="ctr"/>
            <a:lstStyle/>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身寄りがない人の入院及び</a:t>
              </a:r>
              <a:r>
                <a:rPr lang="ja-JP" altLang="en-US" sz="1800" b="1" kern="0" dirty="0">
                  <a:solidFill>
                    <a:srgbClr val="F4EE00"/>
                  </a:solidFill>
                  <a:latin typeface="BIZ UDPゴシック" panose="020B0400000000000000" pitchFamily="50" charset="-128"/>
                  <a:ea typeface="BIZ UDPゴシック" panose="020B0400000000000000" pitchFamily="50" charset="-128"/>
                </a:rPr>
                <a:t>医療に係る</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意思決定が</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困難な人への支援</a:t>
              </a:r>
              <a:r>
                <a:rPr lang="ja-JP" altLang="en-US" sz="1800" b="1" kern="0" dirty="0">
                  <a:solidFill>
                    <a:prstClr val="white"/>
                  </a:solidFill>
                  <a:latin typeface="BIZ UDPゴシック" panose="020B0400000000000000" pitchFamily="50" charset="-128"/>
                  <a:ea typeface="BIZ UDPゴシック" panose="020B0400000000000000" pitchFamily="50" charset="-128"/>
                </a:rPr>
                <a:t>に関するガイドライン</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p:txBody>
        </p:sp>
        <p:sp>
          <p:nvSpPr>
            <p:cNvPr id="40" name="円柱 39"/>
            <p:cNvSpPr/>
            <p:nvPr/>
          </p:nvSpPr>
          <p:spPr>
            <a:xfrm>
              <a:off x="7328979" y="3099235"/>
              <a:ext cx="1567080" cy="2647545"/>
            </a:xfrm>
            <a:prstGeom prst="can">
              <a:avLst>
                <a:gd name="adj" fmla="val 22140"/>
              </a:avLst>
            </a:prstGeom>
            <a:solidFill>
              <a:srgbClr val="388888">
                <a:alpha val="85000"/>
              </a:srgbClr>
            </a:solidFill>
            <a:ln w="25400" cap="flat" cmpd="sng" algn="ctr">
              <a:noFill/>
              <a:prstDash val="solid"/>
            </a:ln>
            <a:effectLst/>
          </p:spPr>
          <p:txBody>
            <a:bodyPr rtlCol="0" anchor="ctr"/>
            <a:lstStyle/>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意思決定支援を踏まえた</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後見事務</a:t>
              </a:r>
              <a:r>
                <a:rPr lang="ja-JP" altLang="en-US" sz="1800" b="1" kern="0" dirty="0">
                  <a:solidFill>
                    <a:prstClr val="white"/>
                  </a:solidFill>
                  <a:latin typeface="BIZ UDPゴシック" panose="020B0400000000000000" pitchFamily="50" charset="-128"/>
                  <a:ea typeface="BIZ UDPゴシック" panose="020B0400000000000000" pitchFamily="50" charset="-128"/>
                </a:rPr>
                <a:t>の</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ガイドライン</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7269980" y="5828544"/>
              <a:ext cx="1685077" cy="646330"/>
            </a:xfrm>
            <a:prstGeom prst="rect">
              <a:avLst/>
            </a:prstGeom>
            <a:noFill/>
          </p:spPr>
          <p:txBody>
            <a:bodyPr wrap="none" rtlCol="0">
              <a:spAutoFit/>
            </a:bodyPr>
            <a:lstStyle/>
            <a:p>
              <a:pPr algn="ctr" defTabSz="457200" eaLnBrk="1" fontAlgn="auto" hangingPunct="1">
                <a:spcBef>
                  <a:spcPts val="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最高裁・厚労省</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gn="ctr" defTabSz="457200" eaLnBrk="1" fontAlgn="auto" hangingPunct="1">
                <a:spcBef>
                  <a:spcPts val="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専門職団体</a:t>
              </a:r>
            </a:p>
          </p:txBody>
        </p:sp>
      </p:grpSp>
      <p:sp>
        <p:nvSpPr>
          <p:cNvPr id="16" name="正方形/長方形 15">
            <a:extLst>
              <a:ext uri="{FF2B5EF4-FFF2-40B4-BE49-F238E27FC236}">
                <a16:creationId xmlns:a16="http://schemas.microsoft.com/office/drawing/2014/main" id="{C9691DD1-6222-43A8-B740-2CB08F5AE28A}"/>
              </a:ext>
            </a:extLst>
          </p:cNvPr>
          <p:cNvSpPr/>
          <p:nvPr/>
        </p:nvSpPr>
        <p:spPr>
          <a:xfrm>
            <a:off x="1511107" y="1077736"/>
            <a:ext cx="7487837" cy="400110"/>
          </a:xfrm>
          <a:prstGeom prst="rect">
            <a:avLst/>
          </a:prstGeom>
        </p:spPr>
        <p:txBody>
          <a:bodyPr wrap="square">
            <a:spAutoFit/>
          </a:bodyPr>
          <a:lstStyle/>
          <a:p>
            <a:pPr defTabSz="778139">
              <a:defRPr/>
            </a:pPr>
            <a:r>
              <a:rPr lang="en-US" altLang="ja-JP" sz="2000" b="1" dirty="0">
                <a:solidFill>
                  <a:prstClr val="black"/>
                </a:solidFill>
                <a:latin typeface="BIZ UDPゴシック" panose="020B0400000000000000" pitchFamily="50" charset="-128"/>
                <a:ea typeface="BIZ UDPゴシック" panose="020B0400000000000000" pitchFamily="50" charset="-128"/>
              </a:rPr>
              <a:t>【</a:t>
            </a:r>
            <a:r>
              <a:rPr lang="ja-JP" altLang="en-US" sz="2000" b="1" dirty="0">
                <a:solidFill>
                  <a:prstClr val="black"/>
                </a:solidFill>
                <a:latin typeface="BIZ UDPゴシック" panose="020B0400000000000000" pitchFamily="50" charset="-128"/>
                <a:ea typeface="BIZ UDPゴシック" panose="020B0400000000000000" pitchFamily="50" charset="-128"/>
              </a:rPr>
              <a:t>意思決定支援ガイドラインの策定推進の背景</a:t>
            </a:r>
            <a:r>
              <a:rPr lang="en-US" altLang="ja-JP" sz="2000" b="1" dirty="0">
                <a:solidFill>
                  <a:prstClr val="black"/>
                </a:solidFill>
                <a:latin typeface="BIZ UDPゴシック" panose="020B0400000000000000" pitchFamily="50" charset="-128"/>
                <a:ea typeface="BIZ UDPゴシック" panose="020B0400000000000000" pitchFamily="50" charset="-128"/>
              </a:rPr>
              <a:t>】</a:t>
            </a:r>
            <a:endParaRPr lang="ja-JP" altLang="en-US" sz="2000" b="1" dirty="0">
              <a:solidFill>
                <a:prstClr val="black"/>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D394BA39-DD45-44F5-A8A6-A30B704E0B73}"/>
              </a:ext>
            </a:extLst>
          </p:cNvPr>
          <p:cNvSpPr/>
          <p:nvPr/>
        </p:nvSpPr>
        <p:spPr>
          <a:xfrm>
            <a:off x="1511107" y="2658881"/>
            <a:ext cx="6076809" cy="400110"/>
          </a:xfrm>
          <a:prstGeom prst="rect">
            <a:avLst/>
          </a:prstGeom>
        </p:spPr>
        <p:txBody>
          <a:bodyPr wrap="square">
            <a:spAutoFit/>
          </a:bodyPr>
          <a:lstStyle/>
          <a:p>
            <a:pPr defTabSz="778139">
              <a:defRPr/>
            </a:pPr>
            <a:r>
              <a:rPr lang="en-US" altLang="ja-JP" sz="2000" b="1" dirty="0">
                <a:solidFill>
                  <a:prstClr val="black"/>
                </a:solidFill>
                <a:latin typeface="BIZ UDPゴシック" panose="020B0400000000000000" pitchFamily="50" charset="-128"/>
                <a:ea typeface="BIZ UDPゴシック" panose="020B0400000000000000" pitchFamily="50" charset="-128"/>
              </a:rPr>
              <a:t>【</a:t>
            </a:r>
            <a:r>
              <a:rPr lang="ja-JP" altLang="en-US" sz="2000" b="1" dirty="0">
                <a:solidFill>
                  <a:prstClr val="black"/>
                </a:solidFill>
                <a:latin typeface="BIZ UDPゴシック" panose="020B0400000000000000" pitchFamily="50" charset="-128"/>
                <a:ea typeface="BIZ UDPゴシック" panose="020B0400000000000000" pitchFamily="50" charset="-128"/>
              </a:rPr>
              <a:t>公表されている</a:t>
            </a:r>
            <a:r>
              <a:rPr lang="en-US" altLang="ja-JP" sz="2000" b="1" dirty="0">
                <a:solidFill>
                  <a:prstClr val="black"/>
                </a:solidFill>
                <a:latin typeface="BIZ UDPゴシック" panose="020B0400000000000000" pitchFamily="50" charset="-128"/>
                <a:ea typeface="BIZ UDPゴシック" panose="020B0400000000000000" pitchFamily="50" charset="-128"/>
              </a:rPr>
              <a:t>5</a:t>
            </a:r>
            <a:r>
              <a:rPr lang="ja-JP" altLang="en-US" sz="2000" b="1" dirty="0">
                <a:solidFill>
                  <a:prstClr val="black"/>
                </a:solidFill>
                <a:latin typeface="BIZ UDPゴシック" panose="020B0400000000000000" pitchFamily="50" charset="-128"/>
                <a:ea typeface="BIZ UDPゴシック" panose="020B0400000000000000" pitchFamily="50" charset="-128"/>
              </a:rPr>
              <a:t>つの意思決定支援ガイドライン</a:t>
            </a:r>
            <a:r>
              <a:rPr lang="en-US" altLang="ja-JP" sz="2000" b="1" dirty="0">
                <a:solidFill>
                  <a:prstClr val="black"/>
                </a:solidFill>
                <a:latin typeface="BIZ UDPゴシック" panose="020B0400000000000000" pitchFamily="50" charset="-128"/>
                <a:ea typeface="BIZ UDPゴシック" panose="020B0400000000000000" pitchFamily="50" charset="-128"/>
              </a:rPr>
              <a:t>】</a:t>
            </a:r>
            <a:endParaRPr lang="ja-JP" altLang="en-US" sz="20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75681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Rectangle 4">
            <a:extLst>
              <a:ext uri="{FF2B5EF4-FFF2-40B4-BE49-F238E27FC236}">
                <a16:creationId xmlns:a16="http://schemas.microsoft.com/office/drawing/2014/main" id="{9B3E3415-0A0A-4889-AD53-29CD6D011525}"/>
              </a:ext>
            </a:extLst>
          </p:cNvPr>
          <p:cNvSpPr>
            <a:spLocks noChangeArrowheads="1"/>
          </p:cNvSpPr>
          <p:nvPr/>
        </p:nvSpPr>
        <p:spPr bwMode="auto">
          <a:xfrm>
            <a:off x="393180" y="70361"/>
            <a:ext cx="8425061"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defTabSz="844083" eaLnBrk="1" hangingPunct="1">
              <a:spcBef>
                <a:spcPct val="0"/>
              </a:spcBef>
              <a:buNone/>
              <a:defRPr/>
            </a:pP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Advance Care </a:t>
            </a:r>
            <a:r>
              <a:rPr lang="en-US" altLang="ja-JP" b="1" dirty="0">
                <a:solidFill>
                  <a:srgbClr val="FFFFFF"/>
                </a:solidFill>
                <a:latin typeface="BIZ UDPゴシック" panose="020B0400000000000000" pitchFamily="50" charset="-128"/>
                <a:ea typeface="BIZ UDPゴシック" panose="020B0400000000000000" pitchFamily="50" charset="-128"/>
              </a:rPr>
              <a:t>Planning</a:t>
            </a:r>
            <a:r>
              <a:rPr lang="ja-JP" altLang="en-US" b="1" dirty="0">
                <a:solidFill>
                  <a:srgbClr val="FFFFFF"/>
                </a:solidFill>
                <a:latin typeface="BIZ UDPゴシック" panose="020B0400000000000000" pitchFamily="50" charset="-128"/>
                <a:ea typeface="BIZ UDPゴシック" panose="020B0400000000000000" pitchFamily="50" charset="-128"/>
              </a:rPr>
              <a:t>（</a:t>
            </a:r>
            <a:r>
              <a:rPr lang="en-US" altLang="ja-JP" b="1" dirty="0">
                <a:solidFill>
                  <a:srgbClr val="FFFFFF"/>
                </a:solidFill>
                <a:latin typeface="BIZ UDPゴシック" panose="020B0400000000000000" pitchFamily="50" charset="-128"/>
                <a:ea typeface="BIZ UDPゴシック" panose="020B0400000000000000" pitchFamily="50" charset="-128"/>
              </a:rPr>
              <a:t>ACP</a:t>
            </a:r>
            <a:r>
              <a:rPr lang="ja-JP" altLang="en-US" b="1" dirty="0">
                <a:solidFill>
                  <a:srgbClr val="FFFFFF"/>
                </a:solidFill>
                <a:latin typeface="BIZ UDPゴシック" panose="020B0400000000000000" pitchFamily="50" charset="-128"/>
                <a:ea typeface="BIZ UDPゴシック" panose="020B0400000000000000" pitchFamily="50" charset="-128"/>
              </a:rPr>
              <a:t>）</a:t>
            </a:r>
            <a:endPar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CF76CC3C-DC48-4854-826D-517C546E6811}"/>
              </a:ext>
            </a:extLst>
          </p:cNvPr>
          <p:cNvSpPr txBox="1"/>
          <p:nvPr/>
        </p:nvSpPr>
        <p:spPr>
          <a:xfrm>
            <a:off x="719266" y="1108405"/>
            <a:ext cx="8098975" cy="5380960"/>
          </a:xfrm>
          <a:prstGeom prst="rect">
            <a:avLst/>
          </a:prstGeom>
          <a:noFill/>
          <a:ln w="25400">
            <a:noFill/>
          </a:ln>
        </p:spPr>
        <p:txBody>
          <a:bodyPr wrap="square">
            <a:spAutoFit/>
          </a:bodyPr>
          <a:lstStyle/>
          <a:p>
            <a:pPr marL="450850" indent="-450850"/>
            <a:r>
              <a:rPr kumimoji="1" lang="en-US" altLang="ja-JP" sz="2400" b="1" dirty="0">
                <a:solidFill>
                  <a:srgbClr val="996633"/>
                </a:solidFill>
                <a:latin typeface="BIZ UDPゴシック" panose="020B0400000000000000" pitchFamily="50" charset="-128"/>
                <a:ea typeface="BIZ UDPゴシック" panose="020B0400000000000000" pitchFamily="50" charset="-128"/>
              </a:rPr>
              <a:t>ACP</a:t>
            </a:r>
            <a:r>
              <a:rPr kumimoji="1" lang="ja-JP" altLang="en-US" sz="2400" b="1" dirty="0">
                <a:solidFill>
                  <a:srgbClr val="996633"/>
                </a:solidFill>
                <a:latin typeface="BIZ UDPゴシック" panose="020B0400000000000000" pitchFamily="50" charset="-128"/>
                <a:ea typeface="BIZ UDPゴシック" panose="020B0400000000000000" pitchFamily="50" charset="-128"/>
              </a:rPr>
              <a:t>とは</a:t>
            </a:r>
            <a:endParaRPr kumimoji="1" lang="en-US" altLang="ja-JP" sz="2400" b="1" dirty="0">
              <a:solidFill>
                <a:srgbClr val="996633"/>
              </a:solidFill>
              <a:latin typeface="BIZ UDPゴシック" panose="020B0400000000000000" pitchFamily="50" charset="-128"/>
              <a:ea typeface="BIZ UDPゴシック" panose="020B0400000000000000" pitchFamily="50" charset="-128"/>
            </a:endParaRPr>
          </a:p>
          <a:p>
            <a:pPr marL="180975" indent="-180975">
              <a:lnSpc>
                <a:spcPts val="2600"/>
              </a:lnSpc>
              <a:spcBef>
                <a:spcPts val="600"/>
              </a:spcBef>
            </a:pPr>
            <a:r>
              <a:rPr lang="en-US" altLang="ja-JP" sz="2200" b="1" dirty="0">
                <a:latin typeface="BIZ UDPゴシック" panose="020B0400000000000000" pitchFamily="50" charset="-128"/>
                <a:ea typeface="BIZ UDPゴシック" panose="020B0400000000000000" pitchFamily="50" charset="-128"/>
              </a:rPr>
              <a:t>『</a:t>
            </a:r>
            <a:r>
              <a:rPr lang="ja-JP" altLang="en-US" sz="2200" b="1" dirty="0">
                <a:latin typeface="BIZ UDPゴシック" panose="020B0400000000000000" pitchFamily="50" charset="-128"/>
                <a:ea typeface="BIZ UDPゴシック" panose="020B0400000000000000" pitchFamily="50" charset="-128"/>
              </a:rPr>
              <a:t>将来の変化に備えて、将来の医療及びケアについて患者さんを主体に、その家族や近しい人、医療・ケアチームが、繰り返し話し合いを行い、患者さんの意思決定を支援するプロセスのこと</a:t>
            </a:r>
            <a:r>
              <a:rPr lang="en-US" altLang="ja-JP" sz="2200" b="1" dirty="0">
                <a:latin typeface="BIZ UDPゴシック" panose="020B0400000000000000" pitchFamily="50" charset="-128"/>
                <a:ea typeface="BIZ UDPゴシック" panose="020B0400000000000000" pitchFamily="50" charset="-128"/>
              </a:rPr>
              <a:t>』</a:t>
            </a:r>
          </a:p>
          <a:p>
            <a:pPr marL="450850" indent="-450850">
              <a:spcBef>
                <a:spcPts val="1500"/>
              </a:spcBef>
            </a:pPr>
            <a:r>
              <a:rPr lang="en-US" altLang="ja-JP" sz="2400" b="1" dirty="0">
                <a:solidFill>
                  <a:srgbClr val="996633"/>
                </a:solidFill>
                <a:latin typeface="BIZ UDPゴシック" panose="020B0400000000000000" pitchFamily="50" charset="-128"/>
                <a:ea typeface="BIZ UDPゴシック" panose="020B0400000000000000" pitchFamily="50" charset="-128"/>
              </a:rPr>
              <a:t>ACP</a:t>
            </a:r>
            <a:r>
              <a:rPr lang="ja-JP" altLang="en-US" sz="2400" b="1" dirty="0">
                <a:solidFill>
                  <a:srgbClr val="996633"/>
                </a:solidFill>
                <a:latin typeface="BIZ UDPゴシック" panose="020B0400000000000000" pitchFamily="50" charset="-128"/>
                <a:ea typeface="BIZ UDPゴシック" panose="020B0400000000000000" pitchFamily="50" charset="-128"/>
              </a:rPr>
              <a:t>の目標</a:t>
            </a:r>
            <a:endParaRPr lang="en-US" altLang="ja-JP" sz="2400" b="1" dirty="0">
              <a:solidFill>
                <a:srgbClr val="996633"/>
              </a:solidFill>
              <a:latin typeface="BIZ UDPゴシック" panose="020B0400000000000000" pitchFamily="50" charset="-128"/>
              <a:ea typeface="BIZ UDPゴシック" panose="020B0400000000000000" pitchFamily="50" charset="-128"/>
            </a:endParaRPr>
          </a:p>
          <a:p>
            <a:pPr marL="360363" indent="-360363">
              <a:lnSpc>
                <a:spcPts val="2600"/>
              </a:lnSpc>
              <a:spcBef>
                <a:spcPts val="600"/>
              </a:spcBef>
            </a:pPr>
            <a:r>
              <a:rPr lang="ja-JP" altLang="en-US" sz="2200" b="1" dirty="0">
                <a:latin typeface="BIZ UDPゴシック" panose="020B0400000000000000" pitchFamily="50" charset="-128"/>
                <a:ea typeface="BIZ UDPゴシック" panose="020B0400000000000000" pitchFamily="50" charset="-128"/>
              </a:rPr>
              <a:t>〇 患者さん本人の人生観や価値感、希望に沿った、将来の医療及びケアを具体化する。</a:t>
            </a:r>
            <a:endParaRPr lang="en-US" altLang="ja-JP" sz="2200" b="1" dirty="0">
              <a:latin typeface="BIZ UDPゴシック" panose="020B0400000000000000" pitchFamily="50" charset="-128"/>
              <a:ea typeface="BIZ UDPゴシック" panose="020B0400000000000000" pitchFamily="50" charset="-128"/>
            </a:endParaRPr>
          </a:p>
          <a:p>
            <a:pPr marL="360363" indent="-360363">
              <a:spcBef>
                <a:spcPts val="1500"/>
              </a:spcBef>
            </a:pPr>
            <a:r>
              <a:rPr lang="en-US" altLang="ja-JP" sz="2400" b="1" dirty="0">
                <a:solidFill>
                  <a:srgbClr val="996633"/>
                </a:solidFill>
                <a:latin typeface="BIZ UDPゴシック" panose="020B0400000000000000" pitchFamily="50" charset="-128"/>
                <a:ea typeface="BIZ UDPゴシック" panose="020B0400000000000000" pitchFamily="50" charset="-128"/>
              </a:rPr>
              <a:t>ACP</a:t>
            </a:r>
            <a:r>
              <a:rPr lang="ja-JP" altLang="en-US" sz="2400" b="1" dirty="0">
                <a:solidFill>
                  <a:srgbClr val="996633"/>
                </a:solidFill>
                <a:latin typeface="BIZ UDPゴシック" panose="020B0400000000000000" pitchFamily="50" charset="-128"/>
                <a:ea typeface="BIZ UDPゴシック" panose="020B0400000000000000" pitchFamily="50" charset="-128"/>
              </a:rPr>
              <a:t>の原則（主体は患者さん本人）</a:t>
            </a:r>
            <a:endParaRPr lang="en-US" altLang="ja-JP" sz="2400" b="1" dirty="0">
              <a:solidFill>
                <a:srgbClr val="996633"/>
              </a:solidFill>
              <a:latin typeface="BIZ UDPゴシック" panose="020B0400000000000000" pitchFamily="50" charset="-128"/>
              <a:ea typeface="BIZ UDPゴシック" panose="020B0400000000000000" pitchFamily="50" charset="-128"/>
            </a:endParaRPr>
          </a:p>
          <a:p>
            <a:pPr marL="360363" indent="-360363">
              <a:lnSpc>
                <a:spcPts val="2600"/>
              </a:lnSpc>
              <a:spcBef>
                <a:spcPts val="600"/>
              </a:spcBef>
            </a:pPr>
            <a:r>
              <a:rPr lang="ja-JP" altLang="en-US" sz="2200" b="1" dirty="0">
                <a:latin typeface="BIZ UDPゴシック" panose="020B0400000000000000" pitchFamily="50" charset="-128"/>
                <a:ea typeface="BIZ UDPゴシック" panose="020B0400000000000000" pitchFamily="50" charset="-128"/>
              </a:rPr>
              <a:t>〇 コミュニケーションの促進、治療の選択肢・予後の情報共有、</a:t>
            </a:r>
            <a:endParaRPr lang="en-US" altLang="ja-JP" sz="2200" b="1" dirty="0">
              <a:latin typeface="BIZ UDPゴシック" panose="020B0400000000000000" pitchFamily="50" charset="-128"/>
              <a:ea typeface="BIZ UDPゴシック" panose="020B0400000000000000" pitchFamily="50" charset="-128"/>
            </a:endParaRPr>
          </a:p>
          <a:p>
            <a:pPr marL="360363" indent="-360363">
              <a:lnSpc>
                <a:spcPts val="2600"/>
              </a:lnSpc>
              <a:spcBef>
                <a:spcPts val="0"/>
              </a:spcBef>
            </a:pPr>
            <a:r>
              <a:rPr lang="ja-JP" altLang="en-US" sz="2200" b="1" dirty="0">
                <a:latin typeface="BIZ UDPゴシック" panose="020B0400000000000000" pitchFamily="50" charset="-128"/>
                <a:ea typeface="BIZ UDPゴシック" panose="020B0400000000000000" pitchFamily="50" charset="-128"/>
              </a:rPr>
              <a:t>    治療計画の共同作成、繰り返しの話し合いなどが原則である。</a:t>
            </a:r>
            <a:endParaRPr lang="en-US" altLang="ja-JP" sz="2200" b="1" dirty="0">
              <a:latin typeface="BIZ UDPゴシック" panose="020B0400000000000000" pitchFamily="50" charset="-128"/>
              <a:ea typeface="BIZ UDPゴシック" panose="020B0400000000000000" pitchFamily="50" charset="-128"/>
            </a:endParaRPr>
          </a:p>
          <a:p>
            <a:pPr marL="360363" indent="-360363">
              <a:lnSpc>
                <a:spcPts val="2600"/>
              </a:lnSpc>
              <a:spcBef>
                <a:spcPts val="600"/>
              </a:spcBef>
            </a:pPr>
            <a:r>
              <a:rPr lang="ja-JP" altLang="en-US" sz="2200" b="1" dirty="0">
                <a:latin typeface="BIZ UDPゴシック" panose="020B0400000000000000" pitchFamily="50" charset="-128"/>
                <a:ea typeface="BIZ UDPゴシック" panose="020B0400000000000000" pitchFamily="50" charset="-128"/>
              </a:rPr>
              <a:t>〇 認知症の特性に考慮した</a:t>
            </a:r>
            <a:r>
              <a:rPr lang="en-US" altLang="ja-JP" sz="2200" b="1" dirty="0">
                <a:latin typeface="BIZ UDPゴシック" panose="020B0400000000000000" pitchFamily="50" charset="-128"/>
                <a:ea typeface="BIZ UDPゴシック" panose="020B0400000000000000" pitchFamily="50" charset="-128"/>
              </a:rPr>
              <a:t>ACP</a:t>
            </a:r>
            <a:r>
              <a:rPr lang="ja-JP" altLang="en-US" sz="2200" b="1" dirty="0">
                <a:latin typeface="BIZ UDPゴシック" panose="020B0400000000000000" pitchFamily="50" charset="-128"/>
                <a:ea typeface="BIZ UDPゴシック" panose="020B0400000000000000" pitchFamily="50" charset="-128"/>
              </a:rPr>
              <a:t>の啓発・普及が課題である。</a:t>
            </a:r>
            <a:endParaRPr lang="en-US" altLang="ja-JP" sz="2200" b="1" dirty="0">
              <a:latin typeface="BIZ UDPゴシック" panose="020B0400000000000000" pitchFamily="50" charset="-128"/>
              <a:ea typeface="BIZ UDPゴシック" panose="020B0400000000000000" pitchFamily="50" charset="-128"/>
            </a:endParaRPr>
          </a:p>
          <a:p>
            <a:pPr marL="360363" indent="-360363">
              <a:lnSpc>
                <a:spcPts val="2600"/>
              </a:lnSpc>
              <a:spcBef>
                <a:spcPts val="600"/>
              </a:spcBef>
            </a:pPr>
            <a:r>
              <a:rPr lang="ja-JP" altLang="en-US" sz="2200" b="1" dirty="0">
                <a:latin typeface="BIZ UDPゴシック" panose="020B0400000000000000" pitchFamily="50" charset="-128"/>
                <a:ea typeface="BIZ UDPゴシック" panose="020B0400000000000000" pitchFamily="50" charset="-128"/>
              </a:rPr>
              <a:t>〇 かかりつけ医等の医療従事者が多職種と共に患者さんの意思に寄り添うことが理想である。</a:t>
            </a:r>
            <a:endParaRPr kumimoji="1" lang="ja-JP" altLang="en-US" sz="22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A08A1D8-B424-45D9-8B4C-6279E9183791}"/>
              </a:ext>
            </a:extLst>
          </p:cNvPr>
          <p:cNvSpPr txBox="1"/>
          <p:nvPr/>
        </p:nvSpPr>
        <p:spPr>
          <a:xfrm>
            <a:off x="809533" y="6519446"/>
            <a:ext cx="8319752" cy="307777"/>
          </a:xfrm>
          <a:prstGeom prst="rect">
            <a:avLst/>
          </a:prstGeom>
          <a:noFill/>
          <a:ln w="25400">
            <a:noFill/>
          </a:ln>
        </p:spPr>
        <p:txBody>
          <a:bodyPr wrap="square">
            <a:spAutoFit/>
          </a:bodyPr>
          <a:lstStyle/>
          <a:p>
            <a:pPr algn="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日本医師会：終末期医療　アドバンス・ケア・プランニング（</a:t>
            </a:r>
            <a:r>
              <a:rPr lang="en-US" altLang="ja-JP" sz="1400" b="0" i="0" dirty="0">
                <a:solidFill>
                  <a:srgbClr val="000000"/>
                </a:solidFill>
                <a:effectLst/>
                <a:latin typeface="BIZ UDPゴシック" panose="020B0400000000000000" pitchFamily="50" charset="-128"/>
                <a:ea typeface="BIZ UDPゴシック" panose="020B0400000000000000" pitchFamily="50" charset="-128"/>
              </a:rPr>
              <a:t>ACP</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）から考える</a:t>
            </a:r>
            <a:r>
              <a:rPr lang="en-US" altLang="ja-JP" sz="1400" b="0" i="0" dirty="0">
                <a:solidFill>
                  <a:srgbClr val="000000"/>
                </a:solidFill>
                <a:effectLst/>
                <a:latin typeface="BIZ UDPゴシック" panose="020B0400000000000000" pitchFamily="50" charset="-128"/>
                <a:ea typeface="BIZ UDPゴシック" panose="020B0400000000000000" pitchFamily="50" charset="-128"/>
              </a:rPr>
              <a:t>2018</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 より改変引用</a:t>
            </a:r>
            <a:endParaRPr lang="ja-JP" altLang="en-US" sz="1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a:t>
            </a:r>
            <a:r>
              <a:rPr lang="en-US" altLang="ja-JP" sz="1600" b="1" dirty="0">
                <a:latin typeface="BIZ UDPゴシック" panose="020B0400000000000000" pitchFamily="50" charset="-128"/>
                <a:ea typeface="BIZ UDPゴシック" panose="020B0400000000000000" pitchFamily="50" charset="-128"/>
              </a:rPr>
              <a:t>31〕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235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335374" y="2927521"/>
            <a:ext cx="8473251" cy="3597577"/>
          </a:xfrm>
          <a:prstGeom prst="roundRect">
            <a:avLst>
              <a:gd name="adj" fmla="val 6099"/>
            </a:avLst>
          </a:prstGeom>
          <a:solidFill>
            <a:srgbClr val="B9656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6" name="コンテンツ プレースホルダー 3">
            <a:extLst>
              <a:ext uri="{FF2B5EF4-FFF2-40B4-BE49-F238E27FC236}">
                <a16:creationId xmlns:a16="http://schemas.microsoft.com/office/drawing/2014/main" id="{540DF1F4-4E05-4FE4-B1BB-ED8DEE9CD921}"/>
              </a:ext>
            </a:extLst>
          </p:cNvPr>
          <p:cNvSpPr txBox="1">
            <a:spLocks/>
          </p:cNvSpPr>
          <p:nvPr/>
        </p:nvSpPr>
        <p:spPr>
          <a:xfrm>
            <a:off x="424603" y="2968465"/>
            <a:ext cx="8543270" cy="3528213"/>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spcBef>
                <a:spcPts val="1200"/>
              </a:spcBef>
              <a:buFontTx/>
              <a:buNone/>
              <a:defRPr/>
            </a:pPr>
            <a:r>
              <a:rPr lang="en-US" altLang="ja-JP" sz="1800" b="1" kern="0" dirty="0">
                <a:solidFill>
                  <a:srgbClr val="FFFFFF"/>
                </a:solidFill>
                <a:latin typeface="BIZ UDPゴシック" panose="020B0400000000000000" pitchFamily="50" charset="-128"/>
                <a:ea typeface="BIZ UDPゴシック" panose="020B0400000000000000" pitchFamily="50" charset="-128"/>
              </a:rPr>
              <a:t> 〈</a:t>
            </a:r>
            <a:r>
              <a:rPr lang="ja-JP" altLang="en-US" sz="1800" b="1" kern="0" dirty="0">
                <a:solidFill>
                  <a:srgbClr val="FFFFFF"/>
                </a:solidFill>
                <a:latin typeface="BIZ UDPゴシック" panose="020B0400000000000000" pitchFamily="50" charset="-128"/>
                <a:ea typeface="BIZ UDPゴシック" panose="020B0400000000000000" pitchFamily="50" charset="-128"/>
              </a:rPr>
              <a:t>計画のポイント</a:t>
            </a:r>
            <a:r>
              <a:rPr lang="en-US" altLang="ja-JP" sz="1800" b="1" kern="0" dirty="0">
                <a:solidFill>
                  <a:srgbClr val="FFFFFF"/>
                </a:solidFill>
                <a:latin typeface="BIZ UDPゴシック" panose="020B0400000000000000" pitchFamily="50" charset="-128"/>
                <a:ea typeface="BIZ UDPゴシック" panose="020B0400000000000000" pitchFamily="50" charset="-128"/>
              </a:rPr>
              <a:t>〉</a:t>
            </a:r>
          </a:p>
          <a:p>
            <a:pPr marL="0" indent="0">
              <a:spcBef>
                <a:spcPts val="600"/>
              </a:spcBef>
              <a:buFontTx/>
              <a:buNone/>
              <a:defRPr/>
            </a:pPr>
            <a:r>
              <a:rPr lang="ja-JP" altLang="en-US" sz="1800" b="1" kern="0" dirty="0">
                <a:solidFill>
                  <a:srgbClr val="FFFFFF"/>
                </a:solidFill>
                <a:latin typeface="BIZ UDPゴシック" panose="020B0400000000000000" pitchFamily="50" charset="-128"/>
                <a:ea typeface="BIZ UDPゴシック" panose="020B0400000000000000" pitchFamily="50" charset="-128"/>
              </a:rPr>
              <a:t> ⑴ 利用者がメリットを実感できる制度・運用の改善</a:t>
            </a:r>
            <a:endParaRPr lang="en-US" altLang="ja-JP" sz="1800" b="1"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 財産管理のみならず、意思決定支援・身上保護も重視した適切な後見人の選任・交代</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800" kern="0" dirty="0">
                <a:solidFill>
                  <a:srgbClr val="FFFFFF"/>
                </a:solidFill>
                <a:latin typeface="BIZ UDPゴシック" panose="020B0400000000000000" pitchFamily="50" charset="-128"/>
                <a:ea typeface="BIZ UDPゴシック" panose="020B0400000000000000" pitchFamily="50" charset="-128"/>
              </a:rPr>
              <a:t>      </a:t>
            </a:r>
            <a:r>
              <a:rPr lang="ja-JP" altLang="en-US" sz="1600" kern="0" dirty="0">
                <a:solidFill>
                  <a:srgbClr val="FFFFFF"/>
                </a:solidFill>
                <a:latin typeface="BIZ UDPゴシック" panose="020B0400000000000000" pitchFamily="50" charset="-128"/>
                <a:ea typeface="BIZ UDPゴシック" panose="020B0400000000000000" pitchFamily="50" charset="-128"/>
              </a:rPr>
              <a:t>▶ 本人の置かれた生活状況等を踏まえた診断内容について記載できる診断書の在り方</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spcBef>
                <a:spcPts val="0"/>
              </a:spcBef>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の検討</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spcBef>
                <a:spcPts val="900"/>
              </a:spcBef>
              <a:buFontTx/>
              <a:buNone/>
              <a:defRPr/>
            </a:pPr>
            <a:r>
              <a:rPr lang="ja-JP" altLang="en-US" sz="1800" b="1" kern="0" dirty="0">
                <a:solidFill>
                  <a:srgbClr val="FFFFFF"/>
                </a:solidFill>
                <a:latin typeface="BIZ UDPゴシック" panose="020B0400000000000000" pitchFamily="50" charset="-128"/>
                <a:ea typeface="BIZ UDPゴシック" panose="020B0400000000000000" pitchFamily="50" charset="-128"/>
              </a:rPr>
              <a:t> ⑵ 権利擁護支援の地域連携ネットワークづくり</a:t>
            </a:r>
            <a:endParaRPr lang="en-US" altLang="ja-JP" sz="1800" b="1"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 ①制度の広報、②制度利用の相談、③制度利用促進、④後見人支援等の機能を整備</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 本人を見守る「チーム」、地域の専門職団体の協力体制（「協議会」）、コーディネートを</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spcBef>
                <a:spcPts val="0"/>
              </a:spcBef>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行う「中核機関（センター）」の整備</a:t>
            </a:r>
            <a:endParaRPr lang="en-US" altLang="ja-JP" sz="1800" kern="0" dirty="0">
              <a:solidFill>
                <a:srgbClr val="FFFFFF"/>
              </a:solidFill>
              <a:latin typeface="BIZ UDPゴシック" panose="020B0400000000000000" pitchFamily="50" charset="-128"/>
              <a:ea typeface="BIZ UDPゴシック" panose="020B0400000000000000" pitchFamily="50" charset="-128"/>
            </a:endParaRPr>
          </a:p>
          <a:p>
            <a:pPr marL="0" indent="0">
              <a:spcBef>
                <a:spcPts val="900"/>
              </a:spcBef>
              <a:buFontTx/>
              <a:buNone/>
              <a:defRPr/>
            </a:pPr>
            <a:r>
              <a:rPr lang="ja-JP" altLang="en-US" sz="1800" b="1" kern="0" dirty="0">
                <a:solidFill>
                  <a:srgbClr val="FFFFFF"/>
                </a:solidFill>
                <a:latin typeface="BIZ UDPゴシック" panose="020B0400000000000000" pitchFamily="50" charset="-128"/>
                <a:ea typeface="BIZ UDPゴシック" panose="020B0400000000000000" pitchFamily="50" charset="-128"/>
              </a:rPr>
              <a:t> ⑶ 不正防止の徹底と利用しやすさとの調和</a:t>
            </a:r>
            <a:endParaRPr lang="en-US" altLang="ja-JP" sz="1800" b="1"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 後見制度支援信託に並立・代替する新たな方策の検討</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36866" name="Text Box 2"/>
          <p:cNvSpPr txBox="1">
            <a:spLocks noChangeArrowheads="1"/>
          </p:cNvSpPr>
          <p:nvPr/>
        </p:nvSpPr>
        <p:spPr bwMode="auto">
          <a:xfrm>
            <a:off x="0" y="38115"/>
            <a:ext cx="9144000" cy="640213"/>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a:lnSpc>
                <a:spcPts val="4000"/>
              </a:lnSpc>
              <a:spcBef>
                <a:spcPts val="0"/>
              </a:spcBef>
              <a:defRPr/>
            </a:pP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成年後見制度利用促進基本計画</a:t>
            </a:r>
            <a:endParaRPr lang="en-US" altLang="ja-JP"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7" name="コンテンツ プレースホルダー 3">
            <a:extLst>
              <a:ext uri="{FF2B5EF4-FFF2-40B4-BE49-F238E27FC236}">
                <a16:creationId xmlns:a16="http://schemas.microsoft.com/office/drawing/2014/main" id="{9FC99010-4127-4E84-841D-CF18CB6CCBBD}"/>
              </a:ext>
            </a:extLst>
          </p:cNvPr>
          <p:cNvSpPr txBox="1">
            <a:spLocks/>
          </p:cNvSpPr>
          <p:nvPr/>
        </p:nvSpPr>
        <p:spPr>
          <a:xfrm>
            <a:off x="438251" y="1217618"/>
            <a:ext cx="8269021" cy="1709903"/>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平成</a:t>
            </a:r>
            <a:r>
              <a:rPr lang="en-US" altLang="ja-JP" sz="1700" b="1" kern="0" dirty="0">
                <a:solidFill>
                  <a:srgbClr val="000000"/>
                </a:solidFill>
                <a:latin typeface="BIZ UDPゴシック" panose="020B0400000000000000" pitchFamily="50" charset="-128"/>
                <a:ea typeface="BIZ UDPゴシック" panose="020B0400000000000000" pitchFamily="50" charset="-128"/>
              </a:rPr>
              <a:t>28</a:t>
            </a:r>
            <a:r>
              <a:rPr lang="ja-JP" altLang="en-US" sz="1700" b="1" kern="0" dirty="0">
                <a:solidFill>
                  <a:srgbClr val="000000"/>
                </a:solidFill>
                <a:latin typeface="BIZ UDPゴシック" panose="020B0400000000000000" pitchFamily="50" charset="-128"/>
                <a:ea typeface="BIZ UDPゴシック" panose="020B0400000000000000" pitchFamily="50" charset="-128"/>
              </a:rPr>
              <a:t>年</a:t>
            </a:r>
            <a:r>
              <a:rPr lang="en-US" altLang="ja-JP" sz="1700" b="1" kern="0" dirty="0">
                <a:solidFill>
                  <a:srgbClr val="000000"/>
                </a:solidFill>
                <a:latin typeface="BIZ UDPゴシック" panose="020B0400000000000000" pitchFamily="50" charset="-128"/>
                <a:ea typeface="BIZ UDPゴシック" panose="020B0400000000000000" pitchFamily="50" charset="-128"/>
              </a:rPr>
              <a:t>5</a:t>
            </a:r>
            <a:r>
              <a:rPr lang="ja-JP" altLang="en-US" sz="1700" b="1" kern="0" dirty="0">
                <a:solidFill>
                  <a:srgbClr val="000000"/>
                </a:solidFill>
                <a:latin typeface="BIZ UDPゴシック" panose="020B0400000000000000" pitchFamily="50" charset="-128"/>
                <a:ea typeface="BIZ UDPゴシック" panose="020B0400000000000000" pitchFamily="50" charset="-128"/>
              </a:rPr>
              <a:t>月   「成年後見制度の利用の促進に関する法律」施行</a:t>
            </a:r>
            <a:endParaRPr lang="en-US" altLang="ja-JP" sz="1700" b="1" kern="0" dirty="0">
              <a:solidFill>
                <a:srgbClr val="000000"/>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平成</a:t>
            </a:r>
            <a:r>
              <a:rPr lang="en-US" altLang="ja-JP" sz="1700" b="1" kern="0" dirty="0">
                <a:solidFill>
                  <a:srgbClr val="000000"/>
                </a:solidFill>
                <a:latin typeface="BIZ UDPゴシック" panose="020B0400000000000000" pitchFamily="50" charset="-128"/>
                <a:ea typeface="BIZ UDPゴシック" panose="020B0400000000000000" pitchFamily="50" charset="-128"/>
              </a:rPr>
              <a:t>28</a:t>
            </a:r>
            <a:r>
              <a:rPr lang="ja-JP" altLang="en-US" sz="1700" b="1" kern="0" dirty="0">
                <a:solidFill>
                  <a:srgbClr val="000000"/>
                </a:solidFill>
                <a:latin typeface="BIZ UDPゴシック" panose="020B0400000000000000" pitchFamily="50" charset="-128"/>
                <a:ea typeface="BIZ UDPゴシック" panose="020B0400000000000000" pitchFamily="50" charset="-128"/>
              </a:rPr>
              <a:t>年</a:t>
            </a:r>
            <a:r>
              <a:rPr lang="en-US" altLang="ja-JP" sz="1700" b="1" kern="0" dirty="0">
                <a:solidFill>
                  <a:srgbClr val="000000"/>
                </a:solidFill>
                <a:latin typeface="BIZ UDPゴシック" panose="020B0400000000000000" pitchFamily="50" charset="-128"/>
                <a:ea typeface="BIZ UDPゴシック" panose="020B0400000000000000" pitchFamily="50" charset="-128"/>
              </a:rPr>
              <a:t>9</a:t>
            </a:r>
            <a:r>
              <a:rPr lang="ja-JP" altLang="en-US" sz="1700" b="1" kern="0" dirty="0">
                <a:solidFill>
                  <a:srgbClr val="000000"/>
                </a:solidFill>
                <a:latin typeface="BIZ UDPゴシック" panose="020B0400000000000000" pitchFamily="50" charset="-128"/>
                <a:ea typeface="BIZ UDPゴシック" panose="020B0400000000000000" pitchFamily="50" charset="-128"/>
              </a:rPr>
              <a:t>月   「成年後見制度利用促進会議」より、「成年後見制度利用促進委員会」</a:t>
            </a:r>
            <a:endParaRPr lang="en-US" altLang="ja-JP" sz="1700" b="1" kern="0" dirty="0">
              <a:solidFill>
                <a:srgbClr val="000000"/>
              </a:solidFill>
              <a:latin typeface="BIZ UDPゴシック" panose="020B0400000000000000" pitchFamily="50" charset="-128"/>
              <a:ea typeface="BIZ UDPゴシック" panose="020B0400000000000000" pitchFamily="50" charset="-128"/>
            </a:endParaRPr>
          </a:p>
          <a:p>
            <a:pPr marL="0" indent="0">
              <a:spcBef>
                <a:spcPts val="0"/>
              </a:spcBef>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                 　　  に意見を求める（基本計画の案に盛り込むべき事項について）</a:t>
            </a:r>
            <a:endParaRPr lang="en-US" altLang="ja-JP" sz="1700" b="1" kern="0" dirty="0">
              <a:solidFill>
                <a:srgbClr val="000000"/>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平成</a:t>
            </a:r>
            <a:r>
              <a:rPr lang="en-US" altLang="ja-JP" sz="1700" b="1" kern="0" dirty="0">
                <a:solidFill>
                  <a:srgbClr val="000000"/>
                </a:solidFill>
                <a:latin typeface="BIZ UDPゴシック" panose="020B0400000000000000" pitchFamily="50" charset="-128"/>
                <a:ea typeface="BIZ UDPゴシック" panose="020B0400000000000000" pitchFamily="50" charset="-128"/>
              </a:rPr>
              <a:t>29</a:t>
            </a:r>
            <a:r>
              <a:rPr lang="ja-JP" altLang="en-US" sz="1700" b="1" kern="0" dirty="0">
                <a:solidFill>
                  <a:srgbClr val="000000"/>
                </a:solidFill>
                <a:latin typeface="BIZ UDPゴシック" panose="020B0400000000000000" pitchFamily="50" charset="-128"/>
                <a:ea typeface="BIZ UDPゴシック" panose="020B0400000000000000" pitchFamily="50" charset="-128"/>
              </a:rPr>
              <a:t>年</a:t>
            </a:r>
            <a:r>
              <a:rPr lang="en-US" altLang="ja-JP" sz="1700" b="1" kern="0" dirty="0">
                <a:solidFill>
                  <a:srgbClr val="000000"/>
                </a:solidFill>
                <a:latin typeface="BIZ UDPゴシック" panose="020B0400000000000000" pitchFamily="50" charset="-128"/>
                <a:ea typeface="BIZ UDPゴシック" panose="020B0400000000000000" pitchFamily="50" charset="-128"/>
              </a:rPr>
              <a:t>1</a:t>
            </a:r>
            <a:r>
              <a:rPr lang="ja-JP" altLang="en-US" sz="1700" b="1" kern="0" dirty="0">
                <a:solidFill>
                  <a:srgbClr val="000000"/>
                </a:solidFill>
                <a:latin typeface="BIZ UDPゴシック" panose="020B0400000000000000" pitchFamily="50" charset="-128"/>
                <a:ea typeface="BIZ UDPゴシック" panose="020B0400000000000000" pitchFamily="50" charset="-128"/>
              </a:rPr>
              <a:t>月   「委員会」意見取りまとめ</a:t>
            </a:r>
            <a:endParaRPr lang="en-US" altLang="ja-JP" sz="1700" b="1" kern="0" dirty="0">
              <a:solidFill>
                <a:srgbClr val="000000"/>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平成</a:t>
            </a:r>
            <a:r>
              <a:rPr lang="en-US" altLang="ja-JP" sz="1700" b="1" kern="0" dirty="0">
                <a:solidFill>
                  <a:srgbClr val="000000"/>
                </a:solidFill>
                <a:latin typeface="BIZ UDPゴシック" panose="020B0400000000000000" pitchFamily="50" charset="-128"/>
                <a:ea typeface="BIZ UDPゴシック" panose="020B0400000000000000" pitchFamily="50" charset="-128"/>
              </a:rPr>
              <a:t>29</a:t>
            </a:r>
            <a:r>
              <a:rPr lang="ja-JP" altLang="en-US" sz="1700" b="1" kern="0" dirty="0">
                <a:solidFill>
                  <a:srgbClr val="000000"/>
                </a:solidFill>
                <a:latin typeface="BIZ UDPゴシック" panose="020B0400000000000000" pitchFamily="50" charset="-128"/>
                <a:ea typeface="BIZ UDPゴシック" panose="020B0400000000000000" pitchFamily="50" charset="-128"/>
              </a:rPr>
              <a:t>年</a:t>
            </a:r>
            <a:r>
              <a:rPr lang="en-US" altLang="ja-JP" sz="1700" b="1" kern="0" dirty="0">
                <a:solidFill>
                  <a:srgbClr val="000000"/>
                </a:solidFill>
                <a:latin typeface="BIZ UDPゴシック" panose="020B0400000000000000" pitchFamily="50" charset="-128"/>
                <a:ea typeface="BIZ UDPゴシック" panose="020B0400000000000000" pitchFamily="50" charset="-128"/>
              </a:rPr>
              <a:t>3</a:t>
            </a:r>
            <a:r>
              <a:rPr lang="ja-JP" altLang="en-US" sz="1700" b="1" kern="0" dirty="0">
                <a:solidFill>
                  <a:srgbClr val="000000"/>
                </a:solidFill>
                <a:latin typeface="BIZ UDPゴシック" panose="020B0400000000000000" pitchFamily="50" charset="-128"/>
                <a:ea typeface="BIZ UDPゴシック" panose="020B0400000000000000" pitchFamily="50" charset="-128"/>
              </a:rPr>
              <a:t>月   「促進会議」にて「基本計画の案」を作成の上、閣議決定</a:t>
            </a:r>
            <a:endParaRPr lang="en-US" altLang="ja-JP" sz="1700" b="1" kern="0" dirty="0">
              <a:solidFill>
                <a:srgbClr val="FFFFFF"/>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32〕</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9370368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2607E090-55F1-4872-8F39-E458C8F42EAE}"/>
              </a:ext>
            </a:extLst>
          </p:cNvPr>
          <p:cNvSpPr txBox="1"/>
          <p:nvPr/>
        </p:nvSpPr>
        <p:spPr>
          <a:xfrm>
            <a:off x="648902" y="1881983"/>
            <a:ext cx="943103" cy="123111"/>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8B736BCB-B927-4FAB-A845-6867353718D6}"/>
              </a:ext>
            </a:extLst>
          </p:cNvPr>
          <p:cNvSpPr txBox="1"/>
          <p:nvPr/>
        </p:nvSpPr>
        <p:spPr>
          <a:xfrm>
            <a:off x="801302" y="1744319"/>
            <a:ext cx="1048546" cy="161583"/>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A2196375-D4E8-4E22-984D-3616CCA955FB}"/>
              </a:ext>
            </a:extLst>
          </p:cNvPr>
          <p:cNvSpPr txBox="1"/>
          <p:nvPr/>
        </p:nvSpPr>
        <p:spPr>
          <a:xfrm>
            <a:off x="841233" y="2269199"/>
            <a:ext cx="943103" cy="123111"/>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2E05A2E5-393A-44C6-8997-21C06D810B69}"/>
              </a:ext>
            </a:extLst>
          </p:cNvPr>
          <p:cNvSpPr txBox="1"/>
          <p:nvPr/>
        </p:nvSpPr>
        <p:spPr>
          <a:xfrm>
            <a:off x="798038" y="2115232"/>
            <a:ext cx="943103" cy="123111"/>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37" name="グラフ 36">
            <a:extLst>
              <a:ext uri="{FF2B5EF4-FFF2-40B4-BE49-F238E27FC236}">
                <a16:creationId xmlns:a16="http://schemas.microsoft.com/office/drawing/2014/main" id="{7E2CCE4F-9BE7-441C-BE82-FC336F8CD078}"/>
              </a:ext>
            </a:extLst>
          </p:cNvPr>
          <p:cNvGraphicFramePr>
            <a:graphicFrameLocks/>
          </p:cNvGraphicFramePr>
          <p:nvPr/>
        </p:nvGraphicFramePr>
        <p:xfrm>
          <a:off x="71308" y="2945609"/>
          <a:ext cx="4051163" cy="3168064"/>
        </p:xfrm>
        <a:graphic>
          <a:graphicData uri="http://schemas.openxmlformats.org/drawingml/2006/chart">
            <c:chart xmlns:c="http://schemas.openxmlformats.org/drawingml/2006/chart" xmlns:r="http://schemas.openxmlformats.org/officeDocument/2006/relationships" r:id="rId3"/>
          </a:graphicData>
        </a:graphic>
      </p:graphicFrame>
      <p:sp>
        <p:nvSpPr>
          <p:cNvPr id="48" name="テキスト ボックス 47">
            <a:extLst>
              <a:ext uri="{FF2B5EF4-FFF2-40B4-BE49-F238E27FC236}">
                <a16:creationId xmlns:a16="http://schemas.microsoft.com/office/drawing/2014/main" id="{5B49C0B4-5E4F-465F-B0A7-5C6FBAE6B286}"/>
              </a:ext>
            </a:extLst>
          </p:cNvPr>
          <p:cNvSpPr txBox="1"/>
          <p:nvPr/>
        </p:nvSpPr>
        <p:spPr>
          <a:xfrm>
            <a:off x="4243677" y="1309895"/>
            <a:ext cx="4654662" cy="671074"/>
          </a:xfrm>
          <a:prstGeom prst="rect">
            <a:avLst/>
          </a:prstGeom>
          <a:solidFill>
            <a:schemeClr val="bg2"/>
          </a:solid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認知症等の高齢者に関する</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消費生活相談件数</a:t>
            </a:r>
          </a:p>
        </p:txBody>
      </p:sp>
      <p:sp>
        <p:nvSpPr>
          <p:cNvPr id="50" name="テキスト ボックス 49">
            <a:extLst>
              <a:ext uri="{FF2B5EF4-FFF2-40B4-BE49-F238E27FC236}">
                <a16:creationId xmlns:a16="http://schemas.microsoft.com/office/drawing/2014/main" id="{25218914-81AF-4D04-8A98-2C81DEE248E5}"/>
              </a:ext>
            </a:extLst>
          </p:cNvPr>
          <p:cNvSpPr txBox="1"/>
          <p:nvPr/>
        </p:nvSpPr>
        <p:spPr>
          <a:xfrm>
            <a:off x="4572001" y="2115232"/>
            <a:ext cx="4100943" cy="861774"/>
          </a:xfrm>
          <a:prstGeom prst="rect">
            <a:avLst/>
          </a:prstGeom>
          <a:noFill/>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○高齢者の相談は全体の</a:t>
            </a:r>
            <a:r>
              <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35</a:t>
            </a: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○相談</a:t>
            </a:r>
            <a:r>
              <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件あたりの平均契約購入額</a:t>
            </a:r>
            <a:r>
              <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150.9</a:t>
            </a: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a:t>
            </a: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○約</a:t>
            </a:r>
            <a:r>
              <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割で相談者と契約者が異なる</a:t>
            </a:r>
          </a:p>
        </p:txBody>
      </p:sp>
      <p:sp>
        <p:nvSpPr>
          <p:cNvPr id="52" name="テキスト ボックス 51">
            <a:extLst>
              <a:ext uri="{FF2B5EF4-FFF2-40B4-BE49-F238E27FC236}">
                <a16:creationId xmlns:a16="http://schemas.microsoft.com/office/drawing/2014/main" id="{EC9E074D-F924-4FA2-B8F0-A4F4639C8538}"/>
              </a:ext>
            </a:extLst>
          </p:cNvPr>
          <p:cNvSpPr txBox="1"/>
          <p:nvPr/>
        </p:nvSpPr>
        <p:spPr>
          <a:xfrm>
            <a:off x="209940" y="1311904"/>
            <a:ext cx="3773899" cy="646331"/>
          </a:xfrm>
          <a:prstGeom prst="rect">
            <a:avLst/>
          </a:prstGeom>
          <a:solidFill>
            <a:schemeClr val="bg2"/>
          </a:solid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認知症等高齢者の販売購入形態別</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消費生活相談割合</a:t>
            </a:r>
          </a:p>
        </p:txBody>
      </p:sp>
      <p:sp>
        <p:nvSpPr>
          <p:cNvPr id="58" name="テキスト ボックス 57">
            <a:extLst>
              <a:ext uri="{FF2B5EF4-FFF2-40B4-BE49-F238E27FC236}">
                <a16:creationId xmlns:a16="http://schemas.microsoft.com/office/drawing/2014/main" id="{6BDFE8E4-3B47-448D-B024-7337E33819A4}"/>
              </a:ext>
            </a:extLst>
          </p:cNvPr>
          <p:cNvSpPr txBox="1"/>
          <p:nvPr/>
        </p:nvSpPr>
        <p:spPr>
          <a:xfrm>
            <a:off x="209941" y="2141768"/>
            <a:ext cx="3773898" cy="323165"/>
          </a:xfrm>
          <a:prstGeom prst="rect">
            <a:avLst/>
          </a:prstGeom>
          <a:noFill/>
        </p:spPr>
        <p:txBody>
          <a:bodyPr wrap="square">
            <a:spAutoFit/>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○訪問販売と電話勧誘販売が半数以上</a:t>
            </a:r>
          </a:p>
        </p:txBody>
      </p:sp>
      <p:sp>
        <p:nvSpPr>
          <p:cNvPr id="68" name="テキスト ボックス 67">
            <a:extLst>
              <a:ext uri="{FF2B5EF4-FFF2-40B4-BE49-F238E27FC236}">
                <a16:creationId xmlns:a16="http://schemas.microsoft.com/office/drawing/2014/main" id="{7F516627-DC4F-4FD5-A6EB-D7A0116C58A8}"/>
              </a:ext>
            </a:extLst>
          </p:cNvPr>
          <p:cNvSpPr txBox="1"/>
          <p:nvPr/>
        </p:nvSpPr>
        <p:spPr>
          <a:xfrm>
            <a:off x="5157990" y="6447591"/>
            <a:ext cx="3920654"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消費者庁「令和元年版消費者白書」</a:t>
            </a:r>
          </a:p>
        </p:txBody>
      </p:sp>
      <p:graphicFrame>
        <p:nvGraphicFramePr>
          <p:cNvPr id="38" name="グラフ 37"/>
          <p:cNvGraphicFramePr>
            <a:graphicFrameLocks/>
          </p:cNvGraphicFramePr>
          <p:nvPr>
            <p:extLst>
              <p:ext uri="{D42A27DB-BD31-4B8C-83A1-F6EECF244321}">
                <p14:modId xmlns:p14="http://schemas.microsoft.com/office/powerpoint/2010/main" val="3285901714"/>
              </p:ext>
            </p:extLst>
          </p:nvPr>
        </p:nvGraphicFramePr>
        <p:xfrm>
          <a:off x="4122470" y="3111269"/>
          <a:ext cx="4775869" cy="3100030"/>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a:extLst>
              <a:ext uri="{FF2B5EF4-FFF2-40B4-BE49-F238E27FC236}">
                <a16:creationId xmlns:a16="http://schemas.microsoft.com/office/drawing/2014/main" id="{6374EE13-08C9-4719-BD71-D4C72D69CBEB}"/>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Rectangle 7">
            <a:extLst>
              <a:ext uri="{FF2B5EF4-FFF2-40B4-BE49-F238E27FC236}">
                <a16:creationId xmlns:a16="http://schemas.microsoft.com/office/drawing/2014/main" id="{6234EE6C-25CF-4D88-8EDB-BD86B9AF1695}"/>
              </a:ext>
            </a:extLst>
          </p:cNvPr>
          <p:cNvSpPr txBox="1">
            <a:spLocks noChangeArrowheads="1"/>
          </p:cNvSpPr>
          <p:nvPr/>
        </p:nvSpPr>
        <p:spPr>
          <a:xfrm>
            <a:off x="443344" y="58977"/>
            <a:ext cx="8229600" cy="566984"/>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消費者被害の現状</a:t>
            </a: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33〕</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97794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0226" name="Rectangle 2"/>
          <p:cNvSpPr>
            <a:spLocks noGrp="1" noChangeArrowheads="1"/>
          </p:cNvSpPr>
          <p:nvPr>
            <p:ph type="title" idx="4294967295"/>
          </p:nvPr>
        </p:nvSpPr>
        <p:spPr>
          <a:xfrm>
            <a:off x="271167" y="85500"/>
            <a:ext cx="8431399" cy="488658"/>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日常生活自立支援事業と成年後見制度</a:t>
            </a:r>
          </a:p>
        </p:txBody>
      </p:sp>
      <p:sp>
        <p:nvSpPr>
          <p:cNvPr id="14" name="テキスト ボックス 13">
            <a:extLst>
              <a:ext uri="{FF2B5EF4-FFF2-40B4-BE49-F238E27FC236}">
                <a16:creationId xmlns:a16="http://schemas.microsoft.com/office/drawing/2014/main" id="{22E1AAA8-DE73-4E90-B29D-E331ADE49A70}"/>
              </a:ext>
            </a:extLst>
          </p:cNvPr>
          <p:cNvSpPr txBox="1"/>
          <p:nvPr/>
        </p:nvSpPr>
        <p:spPr>
          <a:xfrm>
            <a:off x="164510" y="1081164"/>
            <a:ext cx="8882017" cy="738664"/>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〇日常生活自立支援事業は、判断能力などは不十分でも契約行為が行え、身近に親族などの支援者がなく</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金銭管理等できないで困っている人を支える仕組み</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〇成年後見制度は、さらに認知症が進行し、財産管理及び身上監護に関する契約等の法律行為全般を行う仕組み</a:t>
            </a: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15" name="テキスト ボックス 14">
            <a:extLst>
              <a:ext uri="{FF2B5EF4-FFF2-40B4-BE49-F238E27FC236}">
                <a16:creationId xmlns:a16="http://schemas.microsoft.com/office/drawing/2014/main" id="{E3489737-EA37-4FEA-B35F-08F738AB1DE7}"/>
              </a:ext>
            </a:extLst>
          </p:cNvPr>
          <p:cNvSpPr txBox="1"/>
          <p:nvPr/>
        </p:nvSpPr>
        <p:spPr>
          <a:xfrm>
            <a:off x="5115138" y="5935489"/>
            <a:ext cx="3909043" cy="738664"/>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親族等（推定相続人）への照会、作業等の手続きがあり、２か月以上を要するほか、後見人等は家裁の職権によって選任され、後見業務は本人の死亡等まで継続し、選任された人物に対し不服申立てはできない。後見が開始されると、印鑑登録できなくなる。</a:t>
            </a:r>
          </a:p>
        </p:txBody>
      </p:sp>
      <p:sp>
        <p:nvSpPr>
          <p:cNvPr id="17" name="テキスト ボックス 16">
            <a:extLst>
              <a:ext uri="{FF2B5EF4-FFF2-40B4-BE49-F238E27FC236}">
                <a16:creationId xmlns:a16="http://schemas.microsoft.com/office/drawing/2014/main" id="{7BF1374A-F14E-4A31-AE9B-39815A208603}"/>
              </a:ext>
            </a:extLst>
          </p:cNvPr>
          <p:cNvSpPr txBox="1"/>
          <p:nvPr/>
        </p:nvSpPr>
        <p:spPr>
          <a:xfrm>
            <a:off x="142164" y="5935489"/>
            <a:ext cx="3695910" cy="738664"/>
          </a:xfrm>
          <a:prstGeom prst="rect">
            <a:avLst/>
          </a:prstGeom>
          <a:solidFill>
            <a:srgbClr val="FFCCCC"/>
          </a:solid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福祉サービスの利用、日常生活費（預金の入出金・通帳の預かり等）の管理、日常生活の購入代金の支払い、各種届出などの手続きを支援する。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社会福祉協議会と支援計画を作成し、利用契約を結ぶ。</a:t>
            </a:r>
          </a:p>
        </p:txBody>
      </p:sp>
      <p:graphicFrame>
        <p:nvGraphicFramePr>
          <p:cNvPr id="8" name="表 7">
            <a:extLst>
              <a:ext uri="{FF2B5EF4-FFF2-40B4-BE49-F238E27FC236}">
                <a16:creationId xmlns:a16="http://schemas.microsoft.com/office/drawing/2014/main" id="{F912251C-2E86-40AB-B690-3831E84DD7F0}"/>
              </a:ext>
            </a:extLst>
          </p:cNvPr>
          <p:cNvGraphicFramePr>
            <a:graphicFrameLocks noGrp="1"/>
          </p:cNvGraphicFramePr>
          <p:nvPr/>
        </p:nvGraphicFramePr>
        <p:xfrm>
          <a:off x="142164" y="1924071"/>
          <a:ext cx="8904363" cy="3934735"/>
        </p:xfrm>
        <a:graphic>
          <a:graphicData uri="http://schemas.openxmlformats.org/drawingml/2006/table">
            <a:tbl>
              <a:tblPr/>
              <a:tblGrid>
                <a:gridCol w="3701742">
                  <a:extLst>
                    <a:ext uri="{9D8B030D-6E8A-4147-A177-3AD203B41FA5}">
                      <a16:colId xmlns:a16="http://schemas.microsoft.com/office/drawing/2014/main" val="1368419481"/>
                    </a:ext>
                  </a:extLst>
                </a:gridCol>
                <a:gridCol w="1281547">
                  <a:extLst>
                    <a:ext uri="{9D8B030D-6E8A-4147-A177-3AD203B41FA5}">
                      <a16:colId xmlns:a16="http://schemas.microsoft.com/office/drawing/2014/main" val="3732244253"/>
                    </a:ext>
                  </a:extLst>
                </a:gridCol>
                <a:gridCol w="3921074">
                  <a:extLst>
                    <a:ext uri="{9D8B030D-6E8A-4147-A177-3AD203B41FA5}">
                      <a16:colId xmlns:a16="http://schemas.microsoft.com/office/drawing/2014/main" val="502760754"/>
                    </a:ext>
                  </a:extLst>
                </a:gridCol>
              </a:tblGrid>
              <a:tr h="245922">
                <a:tc>
                  <a:txBody>
                    <a:bodyPr/>
                    <a:lstStyle/>
                    <a:p>
                      <a:pPr algn="ctr"/>
                      <a:r>
                        <a:rPr lang="zh-TW" altLang="en-US" sz="1100" dirty="0">
                          <a:effectLst/>
                          <a:latin typeface="BIZ UDPゴシック" panose="020B0400000000000000" pitchFamily="50" charset="-128"/>
                          <a:ea typeface="BIZ UDPゴシック" panose="020B0400000000000000" pitchFamily="50" charset="-128"/>
                        </a:rPr>
                        <a:t>日常生活自立支援事業</a:t>
                      </a:r>
                    </a:p>
                  </a:txBody>
                  <a:tcPr marL="20115" marR="20115"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dirty="0">
                          <a:effectLst/>
                          <a:latin typeface="BIZ UDPゴシック" panose="020B0400000000000000" pitchFamily="50" charset="-128"/>
                          <a:ea typeface="BIZ UDPゴシック" panose="020B0400000000000000" pitchFamily="50" charset="-128"/>
                        </a:rPr>
                        <a:t> </a:t>
                      </a:r>
                    </a:p>
                  </a:txBody>
                  <a:tcPr marL="20115" marR="20115"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zh-TW" altLang="en-US" sz="1100" dirty="0">
                          <a:effectLst/>
                          <a:latin typeface="BIZ UDPゴシック" panose="020B0400000000000000" pitchFamily="50" charset="-128"/>
                          <a:ea typeface="BIZ UDPゴシック" panose="020B0400000000000000" pitchFamily="50" charset="-128"/>
                        </a:rPr>
                        <a:t>成年後見制度</a:t>
                      </a:r>
                    </a:p>
                  </a:txBody>
                  <a:tcPr marL="20115" marR="20115"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75798214"/>
                  </a:ext>
                </a:extLst>
              </a:tr>
              <a:tr h="272955">
                <a:tc>
                  <a:txBody>
                    <a:bodyPr/>
                    <a:lstStyle/>
                    <a:p>
                      <a:r>
                        <a:rPr lang="ja-JP" altLang="en-US" sz="1100" dirty="0">
                          <a:effectLst/>
                          <a:latin typeface="BIZ UDPゴシック" panose="020B0400000000000000" pitchFamily="50" charset="-128"/>
                          <a:ea typeface="BIZ UDPゴシック" panose="020B0400000000000000" pitchFamily="50" charset="-128"/>
                        </a:rPr>
                        <a:t> 厚生労働省</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所轄庁</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法務省</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90970532"/>
                  </a:ext>
                </a:extLst>
              </a:tr>
              <a:tr h="425873">
                <a:tc>
                  <a:txBody>
                    <a:bodyPr/>
                    <a:lstStyle/>
                    <a:p>
                      <a:r>
                        <a:rPr lang="ja-JP" altLang="en-US" sz="1100" dirty="0">
                          <a:effectLst/>
                          <a:latin typeface="BIZ UDPゴシック" panose="020B0400000000000000" pitchFamily="50" charset="-128"/>
                          <a:ea typeface="BIZ UDPゴシック" panose="020B0400000000000000" pitchFamily="50" charset="-128"/>
                        </a:rPr>
                        <a:t> 社会福祉法</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dirty="0">
                          <a:effectLst/>
                          <a:latin typeface="BIZ UDPゴシック" panose="020B0400000000000000" pitchFamily="50" charset="-128"/>
                          <a:ea typeface="BIZ UDPゴシック" panose="020B0400000000000000" pitchFamily="50" charset="-128"/>
                        </a:rPr>
                        <a:t>法律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法定後見制度：民法</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任意後見制度：任意後見契約に関する法律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77147594"/>
                  </a:ext>
                </a:extLst>
              </a:tr>
              <a:tr h="759004">
                <a:tc>
                  <a:txBody>
                    <a:bodyPr/>
                    <a:lstStyle/>
                    <a:p>
                      <a:r>
                        <a:rPr lang="ja-JP" altLang="en-US" sz="1100" dirty="0">
                          <a:effectLst/>
                          <a:latin typeface="BIZ UDPゴシック" panose="020B0400000000000000" pitchFamily="50" charset="-128"/>
                          <a:ea typeface="BIZ UDPゴシック" panose="020B0400000000000000" pitchFamily="50" charset="-128"/>
                        </a:rPr>
                        <a:t> 認知症、知的障害、精神障害などの理由により、判断能力が </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不十分な方であり、なおかつ、本事業の契約内容について， </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判断し得る能力を有していると認められる方（判断能力が</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全くない方は対象外）</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dirty="0">
                          <a:effectLst/>
                          <a:latin typeface="BIZ UDPゴシック" panose="020B0400000000000000" pitchFamily="50" charset="-128"/>
                          <a:ea typeface="BIZ UDPゴシック" panose="020B0400000000000000" pitchFamily="50" charset="-128"/>
                        </a:rPr>
                        <a:t>対象者</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認知症、知的障害、精神障害などの理由により、判断能力が</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不十分な方</a:t>
                      </a:r>
                      <a:r>
                        <a:rPr lang="en-US" altLang="ja-JP" sz="1100" dirty="0">
                          <a:effectLst/>
                          <a:latin typeface="BIZ UDPゴシック" panose="020B0400000000000000" pitchFamily="50" charset="-128"/>
                          <a:ea typeface="BIZ UDPゴシック" panose="020B0400000000000000" pitchFamily="50" charset="-128"/>
                        </a:rPr>
                        <a:t>(</a:t>
                      </a:r>
                      <a:r>
                        <a:rPr lang="ja-JP" altLang="en-US" sz="1100" dirty="0">
                          <a:effectLst/>
                          <a:latin typeface="BIZ UDPゴシック" panose="020B0400000000000000" pitchFamily="50" charset="-128"/>
                          <a:ea typeface="BIZ UDPゴシック" panose="020B0400000000000000" pitchFamily="50" charset="-128"/>
                        </a:rPr>
                        <a:t>補助・保佐）及び判断能力が全くない方（後見）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9513719"/>
                  </a:ext>
                </a:extLst>
              </a:tr>
              <a:tr h="439747">
                <a:tc>
                  <a:txBody>
                    <a:bodyPr/>
                    <a:lstStyle/>
                    <a:p>
                      <a:r>
                        <a:rPr lang="ja-JP" altLang="en-US" sz="1100" dirty="0">
                          <a:effectLst/>
                          <a:latin typeface="BIZ UDPゴシック" panose="020B0400000000000000" pitchFamily="50" charset="-128"/>
                          <a:ea typeface="BIZ UDPゴシック" panose="020B0400000000000000" pitchFamily="50" charset="-128"/>
                        </a:rPr>
                        <a:t> 市区町村社会福祉協議会の職員（専門員，生活支援員）</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援助者</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法定後見制度：補助人・保佐人・後見人</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任意後見制度：任意後見人</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1066181"/>
                  </a:ext>
                </a:extLst>
              </a:tr>
              <a:tr h="454698">
                <a:tc>
                  <a:txBody>
                    <a:bodyPr/>
                    <a:lstStyle/>
                    <a:p>
                      <a:r>
                        <a:rPr lang="ja-JP" altLang="en-US" sz="1100" dirty="0">
                          <a:effectLst/>
                          <a:latin typeface="BIZ UDPゴシック" panose="020B0400000000000000" pitchFamily="50" charset="-128"/>
                          <a:ea typeface="BIZ UDPゴシック" panose="020B0400000000000000" pitchFamily="50" charset="-128"/>
                        </a:rPr>
                        <a:t> 社会福祉協議会への相談</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（本人、家族、関係機関から）</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手続きの開始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本人、配偶者、４親等内の親族、市区町村長、検察官、任意</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後見人等が家庭裁判所へ申立て</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0866494"/>
                  </a:ext>
                </a:extLst>
              </a:tr>
              <a:tr h="474733">
                <a:tc>
                  <a:txBody>
                    <a:bodyPr/>
                    <a:lstStyle/>
                    <a:p>
                      <a:r>
                        <a:rPr lang="ja-JP" altLang="en-US" sz="1100" dirty="0">
                          <a:effectLst/>
                          <a:latin typeface="BIZ UDPゴシック" panose="020B0400000000000000" pitchFamily="50" charset="-128"/>
                          <a:ea typeface="BIZ UDPゴシック" panose="020B0400000000000000" pitchFamily="50" charset="-128"/>
                        </a:rPr>
                        <a:t> 「契約締結判定ガイドライン」により確認</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困難な場合、契約締結審査会で審査（都道府県社協に設置）</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dirty="0">
                          <a:effectLst/>
                          <a:latin typeface="BIZ UDPゴシック" panose="020B0400000000000000" pitchFamily="50" charset="-128"/>
                          <a:ea typeface="BIZ UDPゴシック" panose="020B0400000000000000" pitchFamily="50" charset="-128"/>
                        </a:rPr>
                        <a:t>意思能力の確認・</a:t>
                      </a:r>
                      <a:endParaRPr lang="en-US" altLang="ja-JP" sz="1100" b="1" dirty="0">
                        <a:effectLst/>
                        <a:latin typeface="BIZ UDPゴシック" panose="020B0400000000000000" pitchFamily="50" charset="-128"/>
                        <a:ea typeface="BIZ UDPゴシック" panose="020B0400000000000000" pitchFamily="50" charset="-128"/>
                      </a:endParaRPr>
                    </a:p>
                    <a:p>
                      <a:pPr algn="ctr"/>
                      <a:r>
                        <a:rPr lang="ja-JP" altLang="en-US" sz="1100" b="1" dirty="0">
                          <a:effectLst/>
                          <a:latin typeface="BIZ UDPゴシック" panose="020B0400000000000000" pitchFamily="50" charset="-128"/>
                          <a:ea typeface="BIZ UDPゴシック" panose="020B0400000000000000" pitchFamily="50" charset="-128"/>
                        </a:rPr>
                        <a:t>審査や鑑定・診断</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医師の診断書を家庭裁判所に提出</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（必要に応じて、鑑定を行うことがある）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2019583"/>
                  </a:ext>
                </a:extLst>
              </a:tr>
              <a:tr h="434663">
                <a:tc>
                  <a:txBody>
                    <a:bodyPr/>
                    <a:lstStyle/>
                    <a:p>
                      <a:r>
                        <a:rPr lang="ja-JP" altLang="en-US" sz="1100" dirty="0">
                          <a:effectLst/>
                          <a:latin typeface="BIZ UDPゴシック" panose="020B0400000000000000" pitchFamily="50" charset="-128"/>
                          <a:ea typeface="BIZ UDPゴシック" panose="020B0400000000000000" pitchFamily="50" charset="-128"/>
                        </a:rPr>
                        <a:t> 本人負担</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生活保護世帯は公費負担あり</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利用中の費用</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本人が負担</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金額については家庭裁判所が決定</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10819904"/>
                  </a:ext>
                </a:extLst>
              </a:tr>
              <a:tr h="427140">
                <a:tc>
                  <a:txBody>
                    <a:bodyPr/>
                    <a:lstStyle/>
                    <a:p>
                      <a:r>
                        <a:rPr lang="ja-JP" altLang="en-US" sz="1100" dirty="0">
                          <a:effectLst/>
                          <a:latin typeface="BIZ UDPゴシック" panose="020B0400000000000000" pitchFamily="50" charset="-128"/>
                          <a:ea typeface="BIZ UDPゴシック" panose="020B0400000000000000" pitchFamily="50" charset="-128"/>
                        </a:rPr>
                        <a:t> 運営適正化委員会（都道府県社協に設置）</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監督機関</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a:t>
                      </a:r>
                      <a:r>
                        <a:rPr lang="zh-TW" altLang="en-US" sz="1100" dirty="0">
                          <a:effectLst/>
                          <a:latin typeface="BIZ UDPゴシック" panose="020B0400000000000000" pitchFamily="50" charset="-128"/>
                          <a:ea typeface="BIZ UDPゴシック" panose="020B0400000000000000" pitchFamily="50" charset="-128"/>
                        </a:rPr>
                        <a:t>法定後見制度：家庭裁判所，成年後見監督人</a:t>
                      </a:r>
                      <a:br>
                        <a:rPr lang="zh-TW"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a:t>
                      </a:r>
                      <a:r>
                        <a:rPr lang="zh-TW" altLang="en-US" sz="1100" dirty="0">
                          <a:effectLst/>
                          <a:latin typeface="BIZ UDPゴシック" panose="020B0400000000000000" pitchFamily="50" charset="-128"/>
                          <a:ea typeface="BIZ UDPゴシック" panose="020B0400000000000000" pitchFamily="50" charset="-128"/>
                        </a:rPr>
                        <a:t>任意後見制度：家庭裁判所，任意後見監督人</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79237914"/>
                  </a:ext>
                </a:extLst>
              </a:tr>
            </a:tbl>
          </a:graphicData>
        </a:graphic>
      </p:graphicFrame>
      <p:sp>
        <p:nvSpPr>
          <p:cNvPr id="9" name="テキスト ボックス 8">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1121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431321" y="1110833"/>
            <a:ext cx="8452717" cy="912169"/>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9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○全国における若年性認知症者数は、</a:t>
            </a:r>
            <a:r>
              <a:rPr kumimoji="1" lang="en-US" altLang="ja-JP" sz="13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3.57</a:t>
            </a:r>
            <a:r>
              <a:rPr kumimoji="1" lang="ja-JP" altLang="en-US" sz="13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万人</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と推計  </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（前回調査（</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H21.3</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3.78</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万人）</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0" marR="0" lvl="0" indent="0" algn="l" defTabSz="828675" rtl="0" eaLnBrk="1" fontAlgn="auto" latinLnBrk="0" hangingPunct="1">
              <a:lnSpc>
                <a:spcPts val="19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18-64</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歳人口における人口</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10</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万人当たり若年性認知症者数（有病率）は、</a:t>
            </a:r>
            <a:r>
              <a:rPr kumimoji="1" lang="en-US" altLang="ja-JP" sz="13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50.9</a:t>
            </a:r>
            <a:r>
              <a:rPr kumimoji="1" lang="ja-JP" altLang="en-US" sz="13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人</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（前回調査（</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H21.3</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47.6</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人）</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auto" latinLnBrk="0" hangingPunct="1">
              <a:lnSpc>
                <a:spcPts val="1900"/>
              </a:lnSpc>
              <a:spcBef>
                <a:spcPts val="20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前回調査と比較して、有病率は若干の増加が見られているが、有病者数は若干減少。有病者数が減少している理由は、当該年代の人口が減少しているため。</a:t>
            </a: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aphicFrame>
        <p:nvGraphicFramePr>
          <p:cNvPr id="2" name="表 1"/>
          <p:cNvGraphicFramePr>
            <a:graphicFrameLocks noGrp="1"/>
          </p:cNvGraphicFramePr>
          <p:nvPr/>
        </p:nvGraphicFramePr>
        <p:xfrm>
          <a:off x="187150" y="2431498"/>
          <a:ext cx="2767497" cy="2874297"/>
        </p:xfrm>
        <a:graphic>
          <a:graphicData uri="http://schemas.openxmlformats.org/drawingml/2006/table">
            <a:tbl>
              <a:tblPr>
                <a:tableStyleId>{5C22544A-7EE6-4342-B048-85BDC9FD1C3A}</a:tableStyleId>
              </a:tblPr>
              <a:tblGrid>
                <a:gridCol w="780413">
                  <a:extLst>
                    <a:ext uri="{9D8B030D-6E8A-4147-A177-3AD203B41FA5}">
                      <a16:colId xmlns:a16="http://schemas.microsoft.com/office/drawing/2014/main" val="20000"/>
                    </a:ext>
                  </a:extLst>
                </a:gridCol>
                <a:gridCol w="647605">
                  <a:extLst>
                    <a:ext uri="{9D8B030D-6E8A-4147-A177-3AD203B41FA5}">
                      <a16:colId xmlns:a16="http://schemas.microsoft.com/office/drawing/2014/main" val="20001"/>
                    </a:ext>
                  </a:extLst>
                </a:gridCol>
                <a:gridCol w="647605">
                  <a:extLst>
                    <a:ext uri="{9D8B030D-6E8A-4147-A177-3AD203B41FA5}">
                      <a16:colId xmlns:a16="http://schemas.microsoft.com/office/drawing/2014/main" val="20002"/>
                    </a:ext>
                  </a:extLst>
                </a:gridCol>
                <a:gridCol w="691874">
                  <a:extLst>
                    <a:ext uri="{9D8B030D-6E8A-4147-A177-3AD203B41FA5}">
                      <a16:colId xmlns:a16="http://schemas.microsoft.com/office/drawing/2014/main" val="20003"/>
                    </a:ext>
                  </a:extLst>
                </a:gridCol>
              </a:tblGrid>
              <a:tr h="408107">
                <a:tc>
                  <a:txBody>
                    <a:bodyPr/>
                    <a:lstStyle/>
                    <a:p>
                      <a:pPr algn="l" fontAlgn="ctr"/>
                      <a:r>
                        <a:rPr lang="ja-JP" altLang="en-US" sz="900" u="none" strike="noStrike" dirty="0">
                          <a:effectLst/>
                          <a:latin typeface="BIZ UDPゴシック" panose="020B0400000000000000" pitchFamily="50" charset="-128"/>
                          <a:ea typeface="BIZ UDPゴシック" panose="020B0400000000000000" pitchFamily="50" charset="-128"/>
                        </a:rPr>
                        <a:t>　</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rgbClr val="F8F4D4"/>
                    </a:solidFill>
                  </a:tcPr>
                </a:tc>
                <a:tc gridSpan="3">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人口</a:t>
                      </a:r>
                      <a:r>
                        <a:rPr lang="en-US" altLang="ja-JP" sz="900" u="none" strike="noStrike" dirty="0">
                          <a:effectLst/>
                          <a:latin typeface="BIZ UDPゴシック" panose="020B0400000000000000" pitchFamily="50" charset="-128"/>
                          <a:ea typeface="BIZ UDPゴシック" panose="020B0400000000000000" pitchFamily="50" charset="-128"/>
                        </a:rPr>
                        <a:t>10</a:t>
                      </a:r>
                      <a:r>
                        <a:rPr lang="ja-JP" altLang="en-US" sz="900" u="none" strike="noStrike" dirty="0">
                          <a:effectLst/>
                          <a:latin typeface="BIZ UDPゴシック" panose="020B0400000000000000" pitchFamily="50" charset="-128"/>
                          <a:ea typeface="BIZ UDPゴシック" panose="020B0400000000000000" pitchFamily="50" charset="-128"/>
                        </a:rPr>
                        <a:t>万人当たり</a:t>
                      </a:r>
                      <a:br>
                        <a:rPr lang="ja-JP" altLang="en-US" sz="900" u="none" strike="noStrike" dirty="0">
                          <a:effectLst/>
                          <a:latin typeface="BIZ UDPゴシック" panose="020B0400000000000000" pitchFamily="50" charset="-128"/>
                          <a:ea typeface="BIZ UDPゴシック" panose="020B0400000000000000" pitchFamily="50" charset="-128"/>
                        </a:rPr>
                      </a:br>
                      <a:r>
                        <a:rPr lang="ja-JP" altLang="en-US" sz="900" u="none" strike="noStrike" dirty="0">
                          <a:effectLst/>
                          <a:latin typeface="BIZ UDPゴシック" panose="020B0400000000000000" pitchFamily="50" charset="-128"/>
                          <a:ea typeface="BIZ UDPゴシック" panose="020B0400000000000000" pitchFamily="50" charset="-128"/>
                        </a:rPr>
                        <a:t>有病率（人）</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solidFill>
                      <a:srgbClr val="F8F4D4"/>
                    </a:solidFill>
                  </a:tcPr>
                </a:tc>
                <a:tc hMerge="1">
                  <a:txBody>
                    <a:bodyPr/>
                    <a:lstStyle/>
                    <a:p>
                      <a:pPr algn="ctr" fontAlgn="ctr"/>
                      <a:endParaRPr lang="ja-JP" altLang="en-US" sz="900" b="0" i="0" u="none" strike="noStrike" dirty="0">
                        <a:solidFill>
                          <a:srgbClr val="000000"/>
                        </a:solidFill>
                        <a:effectLst/>
                        <a:latin typeface="Yu Gothic UI" panose="020B0500000000000000" pitchFamily="50" charset="-128"/>
                        <a:ea typeface="Yu Gothic UI" panose="020B05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0"/>
                  </a:ext>
                </a:extLst>
              </a:tr>
              <a:tr h="246619">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年齢</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男</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女</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総数</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extLst>
                  <a:ext uri="{0D108BD9-81ED-4DB2-BD59-A6C34878D82A}">
                    <a16:rowId xmlns:a16="http://schemas.microsoft.com/office/drawing/2014/main" val="10001"/>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18</a:t>
                      </a:r>
                      <a:r>
                        <a:rPr lang="ja-JP" altLang="en-US" sz="950" u="none" strike="noStrike" dirty="0">
                          <a:effectLst/>
                          <a:latin typeface="BIZ UDPゴシック" panose="020B0400000000000000" pitchFamily="50" charset="-128"/>
                          <a:ea typeface="BIZ UDPゴシック" panose="020B0400000000000000" pitchFamily="50" charset="-128"/>
                        </a:rPr>
                        <a:t>～</a:t>
                      </a:r>
                      <a:r>
                        <a:rPr lang="en-US" altLang="ja-JP" sz="950" u="none" strike="noStrike" dirty="0">
                          <a:effectLst/>
                          <a:latin typeface="BIZ UDPゴシック" panose="020B0400000000000000" pitchFamily="50" charset="-128"/>
                          <a:ea typeface="BIZ UDPゴシック" panose="020B0400000000000000" pitchFamily="50" charset="-128"/>
                        </a:rPr>
                        <a:t>29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4.8</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30-34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5.7</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1.5</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3.7</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35-39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7.3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3.7</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5.5</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40-44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10.9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5.7</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8.3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45-49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17.4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17.3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17.4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50-54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51.3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35.0</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43.2</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55-59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123.9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97.0</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110.3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60-64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325.3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226.3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274.9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18-64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gridSpan="2">
                  <a:txBody>
                    <a:bodyPr/>
                    <a:lstStyle/>
                    <a:p>
                      <a:pPr algn="ctr" fontAlgn="ctr"/>
                      <a:r>
                        <a:rPr lang="ja-JP" altLang="en-US" sz="950" u="none" strike="noStrike" dirty="0">
                          <a:effectLst/>
                          <a:latin typeface="BIZ UDPゴシック" panose="020B0400000000000000" pitchFamily="50" charset="-128"/>
                          <a:ea typeface="BIZ UDPゴシック" panose="020B0400000000000000" pitchFamily="50" charset="-128"/>
                        </a:rPr>
                        <a:t>　</a:t>
                      </a:r>
                      <a:endParaRPr lang="ja-JP" altLang="en-US"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2">
                        <a:lumMod val="60000"/>
                        <a:lumOff val="40000"/>
                      </a:schemeClr>
                    </a:solidFill>
                  </a:tcPr>
                </a:tc>
                <a:tc hMerge="1">
                  <a:txBody>
                    <a:bodyPr/>
                    <a:lstStyle/>
                    <a:p>
                      <a:pPr algn="ctr" fontAlgn="ctr"/>
                      <a:endParaRPr lang="ja-JP" altLang="en-US" sz="900" b="0" i="0" u="none" strike="noStrike" dirty="0">
                        <a:solidFill>
                          <a:srgbClr val="000000"/>
                        </a:solidFill>
                        <a:effectLst/>
                        <a:latin typeface="Yu Gothic UI" panose="020B0500000000000000" pitchFamily="50" charset="-128"/>
                        <a:ea typeface="Yu Gothic UI" panose="020B05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50.9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10"/>
                  </a:ext>
                </a:extLst>
              </a:tr>
            </a:tbl>
          </a:graphicData>
        </a:graphic>
      </p:graphicFrame>
      <p:graphicFrame>
        <p:nvGraphicFramePr>
          <p:cNvPr id="10" name="グラフ 9"/>
          <p:cNvGraphicFramePr>
            <a:graphicFrameLocks/>
          </p:cNvGraphicFramePr>
          <p:nvPr/>
        </p:nvGraphicFramePr>
        <p:xfrm>
          <a:off x="2456120" y="2905074"/>
          <a:ext cx="3620345" cy="254628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5805375" y="2431497"/>
            <a:ext cx="3231621" cy="2972597"/>
          </a:xfrm>
          <a:prstGeom prst="rect">
            <a:avLst/>
          </a:prstGeom>
          <a:noFill/>
          <a:ln w="15875">
            <a:solidFill>
              <a:schemeClr val="tx1">
                <a:lumMod val="65000"/>
                <a:lumOff val="35000"/>
              </a:schemeClr>
            </a:solidFill>
            <a:prstDash val="sysDash"/>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85725" marR="0" lvl="0" indent="-85725" algn="l" defTabSz="828675"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最初に気づいた症状は「もの忘れが最も多く（</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66.6%</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）、「職場や家事などでのミス」（</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38.8%</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）、「怒りっぽくなった」（</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23.2%</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）がこれに続いた。</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若年性認知症の人の約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割が発症時点で就業していたが、そのうち、約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7</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割が退職していた。</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調査時</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65</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歳未満若年性認知症の人の約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割が介護保険を申請しておらず、主な理由は「必要を感じない」（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39.2%</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）、「サービスについて知らない」（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19.4%</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）、「利用したいサービスがない」（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13.0%</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）、「家族がいるから大丈夫」（</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12.2%</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）であった。</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調査時</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65</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歳未満若年性認知症の人の世帯では約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割が収入が減ったと感じており、主な収入源は、約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割が障害年金等、約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割が生活保護であった。</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4"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476492" y="5787787"/>
            <a:ext cx="8290019" cy="608425"/>
          </a:xfrm>
          <a:prstGeom prst="rect">
            <a:avLst/>
          </a:prstGeom>
          <a:noFill/>
          <a:ln>
            <a:noFill/>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全国</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12</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地域（札幌市、秋田県、山形県、福島県、群馬県、茨城県、東京</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区、山梨県、新潟県、名古屋市、大阪</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市、愛媛県）の医療機関・事業所・施設等を対象に、若年性認知症利用者の有無に関する質問紙票調査を実施（一次調査）。利用がある場合には、担当者・本人・家族を対象に質問紙票調査を実施（二次調査）。二次調査に回答した本人・家族のうち、同意が得られた者を対象に面接調査を実施（三次調査）。</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431321" y="6439480"/>
            <a:ext cx="7596260" cy="320749"/>
          </a:xfrm>
          <a:prstGeom prst="rect">
            <a:avLst/>
          </a:prstGeom>
          <a:noFill/>
          <a:ln>
            <a:noFill/>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7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出典：日本医療研究開発機構認知症研究開発事業による「若年性認知症の有病率・生活実態把握と多元的データ共有システムの開発（令和</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月）</a:t>
            </a: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7"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3313754" y="2486753"/>
            <a:ext cx="2437390" cy="456729"/>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（図）若年性認知症（調査時</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65</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歳未満）</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の基礎疾患の内訳</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nvGrpSpPr>
          <p:cNvPr id="18" name="グループ化 17"/>
          <p:cNvGrpSpPr/>
          <p:nvPr/>
        </p:nvGrpSpPr>
        <p:grpSpPr>
          <a:xfrm>
            <a:off x="35534" y="1995638"/>
            <a:ext cx="3077317" cy="335142"/>
            <a:chOff x="301771" y="1931686"/>
            <a:chExt cx="3077317" cy="335142"/>
          </a:xfrm>
          <a:solidFill>
            <a:srgbClr val="996633"/>
          </a:solidFill>
        </p:grpSpPr>
        <p:sp>
          <p:nvSpPr>
            <p:cNvPr id="12" name="角丸四角形 11"/>
            <p:cNvSpPr/>
            <p:nvPr/>
          </p:nvSpPr>
          <p:spPr bwMode="auto">
            <a:xfrm>
              <a:off x="307049" y="1931686"/>
              <a:ext cx="3072039" cy="335142"/>
            </a:xfrm>
            <a:prstGeom prst="roundRect">
              <a:avLst>
                <a:gd name="adj" fmla="val 50000"/>
              </a:avLst>
            </a:prstGeom>
            <a:gr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301771" y="1973772"/>
              <a:ext cx="3038408" cy="237936"/>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ts val="19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（表） 年齢階層別若年性認知症者有病率（推計）</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20" name="グループ化 19"/>
          <p:cNvGrpSpPr/>
          <p:nvPr/>
        </p:nvGrpSpPr>
        <p:grpSpPr>
          <a:xfrm>
            <a:off x="5837563" y="2003738"/>
            <a:ext cx="3201695" cy="335142"/>
            <a:chOff x="5727515" y="1938394"/>
            <a:chExt cx="3201695" cy="335142"/>
          </a:xfrm>
          <a:solidFill>
            <a:srgbClr val="996633"/>
          </a:solidFill>
        </p:grpSpPr>
        <p:sp>
          <p:nvSpPr>
            <p:cNvPr id="19" name="角丸四角形 18"/>
            <p:cNvSpPr/>
            <p:nvPr/>
          </p:nvSpPr>
          <p:spPr bwMode="auto">
            <a:xfrm>
              <a:off x="5727515" y="1938394"/>
              <a:ext cx="3201695" cy="335142"/>
            </a:xfrm>
            <a:prstGeom prst="roundRect">
              <a:avLst>
                <a:gd name="adj" fmla="val 50000"/>
              </a:avLst>
            </a:prstGeom>
            <a:gr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9"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6771335" y="1946881"/>
              <a:ext cx="1191916" cy="248230"/>
            </a:xfrm>
            <a:prstGeom prst="rect">
              <a:avLst/>
            </a:prstGeom>
            <a:grp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ts val="19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主な調査結果</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sp>
        <p:nvSpPr>
          <p:cNvPr id="21" name="角丸四角形 20"/>
          <p:cNvSpPr/>
          <p:nvPr/>
        </p:nvSpPr>
        <p:spPr bwMode="auto">
          <a:xfrm>
            <a:off x="380799" y="5676109"/>
            <a:ext cx="8452717" cy="785164"/>
          </a:xfrm>
          <a:prstGeom prst="roundRect">
            <a:avLst>
              <a:gd name="adj" fmla="val 19030"/>
            </a:avLst>
          </a:prstGeom>
          <a:no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2" name="角丸四角形 21"/>
          <p:cNvSpPr/>
          <p:nvPr/>
        </p:nvSpPr>
        <p:spPr bwMode="auto">
          <a:xfrm>
            <a:off x="476492" y="5442555"/>
            <a:ext cx="1535324" cy="335142"/>
          </a:xfrm>
          <a:prstGeom prst="roundRect">
            <a:avLst>
              <a:gd name="adj" fmla="val 50000"/>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6"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618117" y="5480773"/>
            <a:ext cx="1298006" cy="229716"/>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9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調査対象及び方法</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 name="正方形/長方形 22"/>
          <p:cNvSpPr/>
          <p:nvPr/>
        </p:nvSpPr>
        <p:spPr bwMode="auto">
          <a:xfrm>
            <a:off x="176517" y="2431497"/>
            <a:ext cx="2767496" cy="2874298"/>
          </a:xfrm>
          <a:prstGeom prst="rect">
            <a:avLst/>
          </a:prstGeom>
          <a:noFill/>
          <a:ln w="63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4" name="正方形/長方形 23">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5" name="Rectangle 2"/>
          <p:cNvSpPr txBox="1">
            <a:spLocks noChangeArrowheads="1"/>
          </p:cNvSpPr>
          <p:nvPr/>
        </p:nvSpPr>
        <p:spPr bwMode="auto">
          <a:xfrm>
            <a:off x="369888" y="44983"/>
            <a:ext cx="8229600" cy="59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若年性認知症の特徴と現状</a:t>
            </a:r>
            <a:endPar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6" name="テキスト ボックス 25">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575146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Rectangle 7"/>
          <p:cNvSpPr txBox="1">
            <a:spLocks noChangeArrowheads="1"/>
          </p:cNvSpPr>
          <p:nvPr/>
        </p:nvSpPr>
        <p:spPr>
          <a:xfrm>
            <a:off x="398524" y="68270"/>
            <a:ext cx="8229600" cy="566984"/>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若年性認知症の人への支援</a:t>
            </a:r>
          </a:p>
        </p:txBody>
      </p:sp>
      <p:pic>
        <p:nvPicPr>
          <p:cNvPr id="7" name="図 6">
            <a:extLst>
              <a:ext uri="{FF2B5EF4-FFF2-40B4-BE49-F238E27FC236}">
                <a16:creationId xmlns:a16="http://schemas.microsoft.com/office/drawing/2014/main" id="{F215AF6A-A991-4861-96CB-62147D8AAF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533" t="8062" r="31342" b="9707"/>
          <a:stretch/>
        </p:blipFill>
        <p:spPr>
          <a:xfrm>
            <a:off x="4863003" y="3666844"/>
            <a:ext cx="1894603" cy="2724295"/>
          </a:xfrm>
          <a:prstGeom prst="rect">
            <a:avLst/>
          </a:prstGeom>
          <a:ln w="6350">
            <a:solidFill>
              <a:schemeClr val="tx1"/>
            </a:solidFill>
          </a:ln>
        </p:spPr>
      </p:pic>
      <p:pic>
        <p:nvPicPr>
          <p:cNvPr id="9" name="図 8">
            <a:extLst>
              <a:ext uri="{FF2B5EF4-FFF2-40B4-BE49-F238E27FC236}">
                <a16:creationId xmlns:a16="http://schemas.microsoft.com/office/drawing/2014/main" id="{1003BC1E-1608-4AE0-9DEF-1F0472666B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537" t="9301" r="32148" b="9606"/>
          <a:stretch/>
        </p:blipFill>
        <p:spPr>
          <a:xfrm>
            <a:off x="6984009" y="3642093"/>
            <a:ext cx="1897477" cy="2749046"/>
          </a:xfrm>
          <a:prstGeom prst="rect">
            <a:avLst/>
          </a:prstGeom>
          <a:ln w="6350">
            <a:solidFill>
              <a:schemeClr val="tx1"/>
            </a:solidFill>
          </a:ln>
        </p:spPr>
      </p:pic>
      <p:sp>
        <p:nvSpPr>
          <p:cNvPr id="26" name="テキスト ボックス 25">
            <a:extLst>
              <a:ext uri="{FF2B5EF4-FFF2-40B4-BE49-F238E27FC236}">
                <a16:creationId xmlns:a16="http://schemas.microsoft.com/office/drawing/2014/main" id="{9AFB6D00-6C2D-4E19-9CF1-120429A7FD74}"/>
              </a:ext>
            </a:extLst>
          </p:cNvPr>
          <p:cNvSpPr txBox="1"/>
          <p:nvPr/>
        </p:nvSpPr>
        <p:spPr>
          <a:xfrm>
            <a:off x="5047485" y="3230201"/>
            <a:ext cx="1621960"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専門職向け</a:t>
            </a:r>
          </a:p>
        </p:txBody>
      </p:sp>
      <p:sp>
        <p:nvSpPr>
          <p:cNvPr id="27" name="テキスト ボックス 26">
            <a:extLst>
              <a:ext uri="{FF2B5EF4-FFF2-40B4-BE49-F238E27FC236}">
                <a16:creationId xmlns:a16="http://schemas.microsoft.com/office/drawing/2014/main" id="{C47C2BED-F397-4DD2-926B-199529542ED6}"/>
              </a:ext>
            </a:extLst>
          </p:cNvPr>
          <p:cNvSpPr txBox="1"/>
          <p:nvPr/>
        </p:nvSpPr>
        <p:spPr>
          <a:xfrm>
            <a:off x="6757606" y="3225223"/>
            <a:ext cx="2259269"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all"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本人・家族向け</a:t>
            </a:r>
          </a:p>
        </p:txBody>
      </p:sp>
      <p:sp>
        <p:nvSpPr>
          <p:cNvPr id="30" name="テキスト ボックス 29">
            <a:extLst>
              <a:ext uri="{FF2B5EF4-FFF2-40B4-BE49-F238E27FC236}">
                <a16:creationId xmlns:a16="http://schemas.microsoft.com/office/drawing/2014/main" id="{63276A51-DE4D-4652-9C79-F19375686AB5}"/>
              </a:ext>
            </a:extLst>
          </p:cNvPr>
          <p:cNvSpPr txBox="1"/>
          <p:nvPr/>
        </p:nvSpPr>
        <p:spPr>
          <a:xfrm>
            <a:off x="398524" y="3978343"/>
            <a:ext cx="4178475" cy="1985159"/>
          </a:xfrm>
          <a:prstGeom prst="rect">
            <a:avLst/>
          </a:prstGeom>
          <a:noFill/>
          <a:ln w="25400">
            <a:noFill/>
          </a:ln>
        </p:spPr>
        <p:txBody>
          <a:bodyPr wrap="square">
            <a:spAutoFit/>
          </a:bodyPr>
          <a:lstStyle/>
          <a:p>
            <a:pPr marL="177800" marR="0" lvl="0" indent="-177800" algn="l" defTabSz="914400" rtl="0" eaLnBrk="0" fontAlgn="base" latinLnBrk="0" hangingPunct="0">
              <a:lnSpc>
                <a:spcPct val="100000"/>
              </a:lnSpc>
              <a:spcBef>
                <a:spcPts val="600"/>
              </a:spcBef>
              <a:spcAft>
                <a:spcPct val="0"/>
              </a:spcAft>
              <a:buClrTx/>
              <a:buSzTx/>
              <a:buFontTx/>
              <a:buNone/>
              <a:tabLst/>
              <a:defRPr/>
            </a:pPr>
            <a:r>
              <a:rPr kumimoji="1" lang="ja-JP" altLang="en-US" sz="1800" b="0" i="0" u="none" strike="noStrike" kern="1200" cap="none" spc="0" normalizeH="0" baseline="0" noProof="0" dirty="0">
                <a:ln>
                  <a:noFill/>
                </a:ln>
                <a:solidFill>
                  <a:srgbClr val="333333"/>
                </a:solidFill>
                <a:effectLst/>
                <a:uLnTx/>
                <a:uFillTx/>
                <a:latin typeface="BIZ UDPゴシック" panose="020B0400000000000000" pitchFamily="50" charset="-128"/>
                <a:ea typeface="BIZ UDPゴシック" panose="020B0400000000000000" pitchFamily="50" charset="-128"/>
                <a:cs typeface="+mn-cs"/>
              </a:rPr>
              <a:t>・ 本人やその家族、職場等からの電話等による相談窓口</a:t>
            </a:r>
          </a:p>
          <a:p>
            <a:pPr marL="177800" marR="0" lvl="0" indent="-177800" algn="l" defTabSz="914400" rtl="0" eaLnBrk="0" fontAlgn="base" latinLnBrk="0" hangingPunct="0">
              <a:lnSpc>
                <a:spcPct val="100000"/>
              </a:lnSpc>
              <a:spcBef>
                <a:spcPts val="600"/>
              </a:spcBef>
              <a:spcAft>
                <a:spcPct val="0"/>
              </a:spcAft>
              <a:buClrTx/>
              <a:buSzTx/>
              <a:buFontTx/>
              <a:buNone/>
              <a:tabLst/>
              <a:defRPr/>
            </a:pPr>
            <a:r>
              <a:rPr kumimoji="1" lang="ja-JP" altLang="en-US" sz="1800" b="0" i="0" u="none" strike="noStrike" kern="1200" cap="none" spc="0" normalizeH="0" baseline="0" noProof="0" dirty="0">
                <a:ln>
                  <a:noFill/>
                </a:ln>
                <a:solidFill>
                  <a:srgbClr val="333333"/>
                </a:solidFill>
                <a:effectLst/>
                <a:uLnTx/>
                <a:uFillTx/>
                <a:latin typeface="BIZ UDPゴシック" panose="020B0400000000000000" pitchFamily="50" charset="-128"/>
                <a:ea typeface="BIZ UDPゴシック" panose="020B0400000000000000" pitchFamily="50" charset="-128"/>
                <a:cs typeface="+mn-cs"/>
              </a:rPr>
              <a:t>・ 適切な専門医療へのアクセスと継続の支援</a:t>
            </a:r>
          </a:p>
          <a:p>
            <a:pPr marL="177800" marR="0" lvl="0" indent="-177800" algn="l" defTabSz="914400" rtl="0" eaLnBrk="0" fontAlgn="base" latinLnBrk="0" hangingPunct="0">
              <a:lnSpc>
                <a:spcPct val="100000"/>
              </a:lnSpc>
              <a:spcBef>
                <a:spcPts val="600"/>
              </a:spcBef>
              <a:spcAft>
                <a:spcPct val="0"/>
              </a:spcAft>
              <a:buClrTx/>
              <a:buSzTx/>
              <a:buFontTx/>
              <a:buNone/>
              <a:tabLst/>
              <a:defRPr/>
            </a:pPr>
            <a:r>
              <a:rPr kumimoji="1" lang="ja-JP" altLang="en-US" sz="1800" b="0" i="0" u="none" strike="noStrike" kern="1200" cap="none" spc="0" normalizeH="0" baseline="0" noProof="0" dirty="0">
                <a:ln>
                  <a:noFill/>
                </a:ln>
                <a:solidFill>
                  <a:srgbClr val="333333"/>
                </a:solidFill>
                <a:effectLst/>
                <a:uLnTx/>
                <a:uFillTx/>
                <a:latin typeface="BIZ UDPゴシック" panose="020B0400000000000000" pitchFamily="50" charset="-128"/>
                <a:ea typeface="BIZ UDPゴシック" panose="020B0400000000000000" pitchFamily="50" charset="-128"/>
                <a:cs typeface="+mn-cs"/>
              </a:rPr>
              <a:t>・ 利用できる制度・サービスの情報提供</a:t>
            </a:r>
          </a:p>
          <a:p>
            <a:pPr marL="177800" marR="0" lvl="0" indent="-177800" algn="l" defTabSz="914400" rtl="0" eaLnBrk="0" fontAlgn="base" latinLnBrk="0" hangingPunct="0">
              <a:lnSpc>
                <a:spcPct val="100000"/>
              </a:lnSpc>
              <a:spcBef>
                <a:spcPts val="600"/>
              </a:spcBef>
              <a:spcAft>
                <a:spcPct val="0"/>
              </a:spcAft>
              <a:buClrTx/>
              <a:buSzTx/>
              <a:buFontTx/>
              <a:buNone/>
              <a:tabLst/>
              <a:defRPr/>
            </a:pPr>
            <a:r>
              <a:rPr kumimoji="1" lang="ja-JP" altLang="en-US" sz="1800" b="0" i="0" u="none" strike="noStrike" kern="1200" cap="none" spc="0" normalizeH="0" baseline="0" noProof="0" dirty="0">
                <a:ln>
                  <a:noFill/>
                </a:ln>
                <a:solidFill>
                  <a:srgbClr val="333333"/>
                </a:solidFill>
                <a:effectLst/>
                <a:uLnTx/>
                <a:uFillTx/>
                <a:latin typeface="BIZ UDPゴシック" panose="020B0400000000000000" pitchFamily="50" charset="-128"/>
                <a:ea typeface="BIZ UDPゴシック" panose="020B0400000000000000" pitchFamily="50" charset="-128"/>
                <a:cs typeface="+mn-cs"/>
              </a:rPr>
              <a:t>・ 関係機関との連絡調整</a:t>
            </a:r>
            <a:endPar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63D98DA4-E562-44C7-A170-60BFF32CE553}"/>
              </a:ext>
            </a:extLst>
          </p:cNvPr>
          <p:cNvSpPr txBox="1"/>
          <p:nvPr/>
        </p:nvSpPr>
        <p:spPr>
          <a:xfrm>
            <a:off x="191904" y="3525552"/>
            <a:ext cx="4671099" cy="369332"/>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若年性認知症支援コーディネーターの役割</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p:txBody>
      </p:sp>
      <p:sp>
        <p:nvSpPr>
          <p:cNvPr id="13" name="テキスト ボックス 12">
            <a:extLst>
              <a:ext uri="{FF2B5EF4-FFF2-40B4-BE49-F238E27FC236}">
                <a16:creationId xmlns:a16="http://schemas.microsoft.com/office/drawing/2014/main" id="{03E1B0A8-B527-472D-B7D7-7FC42C7FC587}"/>
              </a:ext>
            </a:extLst>
          </p:cNvPr>
          <p:cNvSpPr txBox="1"/>
          <p:nvPr/>
        </p:nvSpPr>
        <p:spPr>
          <a:xfrm>
            <a:off x="489231" y="1153810"/>
            <a:ext cx="8359470" cy="2262158"/>
          </a:xfrm>
          <a:prstGeom prst="rect">
            <a:avLst/>
          </a:prstGeom>
          <a:noFill/>
          <a:ln w="25400">
            <a:noFill/>
          </a:ln>
        </p:spPr>
        <p:txBody>
          <a:bodyPr wrap="square">
            <a:spAutoFit/>
          </a:bodyPr>
          <a:lstStyle/>
          <a:p>
            <a:pPr marL="269875" marR="0" lvl="0" indent="-269875" algn="l" defTabSz="914400" rtl="0" eaLnBrk="0" fontAlgn="base" latinLnBrk="0" hangingPunct="0">
              <a:lnSpc>
                <a:spcPct val="100000"/>
              </a:lnSpc>
              <a:spcBef>
                <a:spcPts val="600"/>
              </a:spcBef>
              <a:spcAft>
                <a:spcPct val="0"/>
              </a:spcAft>
              <a:buClrTx/>
              <a:buSzTx/>
              <a:buFontTx/>
              <a:buNone/>
              <a:tabLst>
                <a:tab pos="360363" algn="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若年性認知症は 高齢者の認知症とは年齢や置かれている環境が異なるため、</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本人や家族の心理状態・社会経済的状態</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に配慮が必要である。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9875" marR="0" lvl="0" indent="-269875" algn="l" defTabSz="914400" rtl="0" eaLnBrk="0" fontAlgn="base" latinLnBrk="0" hangingPunct="0">
              <a:lnSpc>
                <a:spcPct val="100000"/>
              </a:lnSpc>
              <a:spcBef>
                <a:spcPts val="600"/>
              </a:spcBef>
              <a:spcAft>
                <a:spcPct val="0"/>
              </a:spcAft>
              <a:buClrTx/>
              <a:buSzTx/>
              <a:buFontTx/>
              <a:buNone/>
              <a:tabLst>
                <a:tab pos="360363" algn="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早期診断や早期治療、適切な支援</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や</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相談機関や支援機関へのつなぎ</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などが    </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9875" marR="0" lvl="0" indent="-269875" algn="l" defTabSz="914400" rtl="0" eaLnBrk="0" fontAlgn="base" latinLnBrk="0" hangingPunct="0">
              <a:lnSpc>
                <a:spcPct val="100000"/>
              </a:lnSpc>
              <a:spcBef>
                <a:spcPts val="0"/>
              </a:spcBef>
              <a:spcAft>
                <a:spcPct val="0"/>
              </a:spcAft>
              <a:buClrTx/>
              <a:buSzTx/>
              <a:buFontTx/>
              <a:buNone/>
              <a:tabLst>
                <a:tab pos="360363" algn="l"/>
              </a:tabLst>
              <a:defRPr/>
            </a:pPr>
            <a:r>
              <a:rPr lang="ja-JP" altLang="en-US" sz="1800" b="1" dirty="0">
                <a:solidFill>
                  <a:srgbClr val="000000"/>
                </a:solidFill>
                <a:latin typeface="BIZ UDPゴシック" panose="020B0400000000000000" pitchFamily="50" charset="-128"/>
                <a:ea typeface="BIZ UDPゴシック" panose="020B0400000000000000" pitchFamily="50" charset="-128"/>
              </a:rPr>
              <a:t>    医療従事者</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の役割である。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9875" marR="0" lvl="0" indent="-269875" algn="l" defTabSz="914400" rtl="0" eaLnBrk="0" fontAlgn="base" latinLnBrk="0" hangingPunct="0">
              <a:lnSpc>
                <a:spcPct val="100000"/>
              </a:lnSpc>
              <a:spcBef>
                <a:spcPts val="600"/>
              </a:spcBef>
              <a:spcAft>
                <a:spcPct val="0"/>
              </a:spcAft>
              <a:buClrTx/>
              <a:buSzTx/>
              <a:buFontTx/>
              <a:buNone/>
              <a:tabLst>
                <a:tab pos="360363" algn="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若年性認知症支援のハンドブックの配布、都道府県ごとの専門相談窓口の設置や相談窓口への若年性認知症支援コーディネーターの配置、若年性認知症コールセンターの周知などが重要である。</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93D8D5C2-7182-47ED-86E1-733AE17F8245}"/>
              </a:ext>
            </a:extLst>
          </p:cNvPr>
          <p:cNvSpPr txBox="1"/>
          <p:nvPr/>
        </p:nvSpPr>
        <p:spPr>
          <a:xfrm>
            <a:off x="658046" y="6507046"/>
            <a:ext cx="8460191" cy="307777"/>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全国若年性認知症支援センター 若年性認知症コールセンター </a:t>
            </a:r>
          </a:p>
        </p:txBody>
      </p:sp>
      <p:sp>
        <p:nvSpPr>
          <p:cNvPr id="14" name="テキスト ボックス 13">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36〕</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11743488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8781466-DA86-4FD0-8C55-77E63417D9BD}"/>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Rectangle 7">
            <a:extLst>
              <a:ext uri="{FF2B5EF4-FFF2-40B4-BE49-F238E27FC236}">
                <a16:creationId xmlns:a16="http://schemas.microsoft.com/office/drawing/2014/main" id="{72620071-0856-4C35-8C1A-2D01F878C27D}"/>
              </a:ext>
            </a:extLst>
          </p:cNvPr>
          <p:cNvSpPr txBox="1">
            <a:spLocks noChangeArrowheads="1"/>
          </p:cNvSpPr>
          <p:nvPr/>
        </p:nvSpPr>
        <p:spPr>
          <a:xfrm>
            <a:off x="398524" y="68270"/>
            <a:ext cx="8229600" cy="566984"/>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若年性認知症の人への支援のネットワーク</a:t>
            </a:r>
          </a:p>
        </p:txBody>
      </p:sp>
      <p:sp>
        <p:nvSpPr>
          <p:cNvPr id="10" name="角丸四角形 9"/>
          <p:cNvSpPr/>
          <p:nvPr/>
        </p:nvSpPr>
        <p:spPr bwMode="auto">
          <a:xfrm>
            <a:off x="204537" y="1164511"/>
            <a:ext cx="8746958" cy="291493"/>
          </a:xfrm>
          <a:prstGeom prst="roundRect">
            <a:avLst>
              <a:gd name="adj" fmla="val 50000"/>
            </a:avLst>
          </a:prstGeom>
          <a:solidFill>
            <a:srgbClr val="996633">
              <a:alpha val="50196"/>
            </a:srgbClr>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24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「認知症総合戦略推進事業」 若年性認知症施策総合推進事業 （実施主体：都道府県・指定都市）</a:t>
            </a:r>
          </a:p>
        </p:txBody>
      </p:sp>
      <p:sp>
        <p:nvSpPr>
          <p:cNvPr id="11" name="角丸四角形 10"/>
          <p:cNvSpPr/>
          <p:nvPr/>
        </p:nvSpPr>
        <p:spPr bwMode="auto">
          <a:xfrm>
            <a:off x="204537" y="1550726"/>
            <a:ext cx="2851484" cy="1867901"/>
          </a:xfrm>
          <a:prstGeom prst="roundRect">
            <a:avLst>
              <a:gd name="adj" fmla="val 10255"/>
            </a:avLst>
          </a:prstGeom>
          <a:solidFill>
            <a:srgbClr val="F3D8D5"/>
          </a:solidFill>
          <a:ln w="1587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相談（相談窓口） </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① 本人や家族との悩みの共有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② 同行受診を含む受診勧奨</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③ 利用できる制度、サービスの</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紹介や手続き支援</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④ 本人、家族が交流できる居場所</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300" b="1"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づ</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くり</a:t>
            </a:r>
          </a:p>
        </p:txBody>
      </p:sp>
      <p:sp>
        <p:nvSpPr>
          <p:cNvPr id="12" name="角丸四角形 11"/>
          <p:cNvSpPr/>
          <p:nvPr/>
        </p:nvSpPr>
        <p:spPr bwMode="auto">
          <a:xfrm>
            <a:off x="6100011" y="1550727"/>
            <a:ext cx="2851484" cy="1867901"/>
          </a:xfrm>
          <a:prstGeom prst="roundRect">
            <a:avLst>
              <a:gd name="adj" fmla="val 10255"/>
            </a:avLst>
          </a:prstGeom>
          <a:solidFill>
            <a:srgbClr val="F3D8D5"/>
          </a:solidFill>
          <a:ln w="1587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普及・啓発 </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〇支援者・関係者への研修会の</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開催等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〇企業や福祉施設等の理解を促進</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するためのパンフレット作成など</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角丸四角形 12"/>
          <p:cNvSpPr/>
          <p:nvPr/>
        </p:nvSpPr>
        <p:spPr bwMode="auto">
          <a:xfrm>
            <a:off x="3152274" y="1550727"/>
            <a:ext cx="2851484" cy="1867901"/>
          </a:xfrm>
          <a:prstGeom prst="roundRect">
            <a:avLst>
              <a:gd name="adj" fmla="val 10255"/>
            </a:avLst>
          </a:prstGeom>
          <a:solidFill>
            <a:srgbClr val="F3D8D5"/>
          </a:solidFill>
          <a:ln w="1587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支援ネットワークづくり </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〇ワンストップの相談窓口の役割を</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果たすため、医療・介護・福祉・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労働等の関係者による支援体制</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（ネットワーク）の構築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〇ネットワークにおける情報共有、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ケース会議の開催、普及啓発等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フレーム 2"/>
          <p:cNvSpPr/>
          <p:nvPr/>
        </p:nvSpPr>
        <p:spPr bwMode="auto">
          <a:xfrm>
            <a:off x="613611" y="3621121"/>
            <a:ext cx="7904747" cy="439308"/>
          </a:xfrm>
          <a:prstGeom prst="frame">
            <a:avLst>
              <a:gd name="adj1" fmla="val 6944"/>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4" name="テキスト ボックス 13">
            <a:extLst>
              <a:ext uri="{FF2B5EF4-FFF2-40B4-BE49-F238E27FC236}">
                <a16:creationId xmlns:a16="http://schemas.microsoft.com/office/drawing/2014/main" id="{9AFB6D00-6C2D-4E19-9CF1-120429A7FD74}"/>
              </a:ext>
            </a:extLst>
          </p:cNvPr>
          <p:cNvSpPr txBox="1"/>
          <p:nvPr/>
        </p:nvSpPr>
        <p:spPr>
          <a:xfrm>
            <a:off x="398524" y="3596950"/>
            <a:ext cx="8336401" cy="449995"/>
          </a:xfrm>
          <a:prstGeom prst="rect">
            <a:avLst/>
          </a:prstGeom>
          <a:noFill/>
          <a:ln w="25400">
            <a:noFill/>
          </a:ln>
        </p:spPr>
        <p:txBody>
          <a:bodyPr wrap="square"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これらの支援を一体的に行うために  </a:t>
            </a:r>
            <a:r>
              <a:rPr kumimoji="1" lang="ja-JP" altLang="en-US" sz="15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若年性認知症支援コーディネーター</a:t>
            </a:r>
            <a:r>
              <a:rPr kumimoji="1" lang="en-US" altLang="ja-JP" sz="16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を各都道府県に配置</a:t>
            </a:r>
          </a:p>
        </p:txBody>
      </p:sp>
      <p:sp>
        <p:nvSpPr>
          <p:cNvPr id="4" name="二等辺三角形 3"/>
          <p:cNvSpPr/>
          <p:nvPr/>
        </p:nvSpPr>
        <p:spPr bwMode="auto">
          <a:xfrm rot="10800000">
            <a:off x="4104249" y="3363798"/>
            <a:ext cx="818147" cy="207578"/>
          </a:xfrm>
          <a:prstGeom prst="triangl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6" name="二等辺三角形 15"/>
          <p:cNvSpPr/>
          <p:nvPr/>
        </p:nvSpPr>
        <p:spPr bwMode="auto">
          <a:xfrm rot="11646456">
            <a:off x="6179232" y="3362712"/>
            <a:ext cx="527908" cy="233658"/>
          </a:xfrm>
          <a:prstGeom prst="triangl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7" name="二等辺三角形 16"/>
          <p:cNvSpPr/>
          <p:nvPr/>
        </p:nvSpPr>
        <p:spPr bwMode="auto">
          <a:xfrm rot="9893834">
            <a:off x="2436056" y="3334612"/>
            <a:ext cx="527908" cy="233658"/>
          </a:xfrm>
          <a:prstGeom prst="triangl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8"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219487" y="4232653"/>
            <a:ext cx="3899713" cy="2299069"/>
          </a:xfrm>
          <a:prstGeom prst="rect">
            <a:avLst/>
          </a:prstGeom>
          <a:noFill/>
          <a:ln w="19050">
            <a:solidFill>
              <a:schemeClr val="tx1">
                <a:lumMod val="65000"/>
                <a:lumOff val="35000"/>
              </a:schemeClr>
            </a:solidFill>
            <a:prstDash val="sysDash"/>
          </a:ln>
        </p:spPr>
        <p:txBody>
          <a:bodyPr wrap="square" lIns="82904" tIns="41452" rIns="82904" bIns="41452" anchor="ctr"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若年性認知症の特性に配慮した就労・社会参加支援</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❶ 若年性認知症の人との意見交換会の開催等を通じた若年性認知症の人のニーズ把握</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❷ 若年性認知症の人やその家族が交流できる居場所づくり</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❸ 産業医や事業主に対する若年性認知症の人の特性や就労についての周知</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❹ 企業における就業上の措置等の適切な実施など治療と仕事の両立支援の取組の推進</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❺ 若年性認知症の人がハローワークによる支援等が利用可能であることの周知   等</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9" name="角丸四角形 18"/>
          <p:cNvSpPr/>
          <p:nvPr/>
        </p:nvSpPr>
        <p:spPr bwMode="auto">
          <a:xfrm rot="20897843">
            <a:off x="4923194" y="4510145"/>
            <a:ext cx="3280364" cy="1837818"/>
          </a:xfrm>
          <a:prstGeom prst="roundRect">
            <a:avLst>
              <a:gd name="adj" fmla="val 50000"/>
            </a:avLst>
          </a:prstGeom>
          <a:solidFill>
            <a:schemeClr val="bg1"/>
          </a:solidFill>
          <a:ln w="73025"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0" name="角丸四角形 19"/>
          <p:cNvSpPr/>
          <p:nvPr/>
        </p:nvSpPr>
        <p:spPr bwMode="auto">
          <a:xfrm>
            <a:off x="5373652" y="4490705"/>
            <a:ext cx="683686" cy="295102"/>
          </a:xfrm>
          <a:prstGeom prst="roundRect">
            <a:avLst>
              <a:gd name="adj" fmla="val 50000"/>
            </a:avLst>
          </a:prstGeom>
          <a:solidFill>
            <a:srgbClr val="996633"/>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企業</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角丸四角形 21"/>
          <p:cNvSpPr/>
          <p:nvPr/>
        </p:nvSpPr>
        <p:spPr bwMode="auto">
          <a:xfrm>
            <a:off x="6364210" y="6236620"/>
            <a:ext cx="940358" cy="295102"/>
          </a:xfrm>
          <a:prstGeom prst="roundRect">
            <a:avLst>
              <a:gd name="adj" fmla="val 50000"/>
            </a:avLst>
          </a:prstGeom>
          <a:solidFill>
            <a:srgbClr val="996633"/>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医療機関</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角丸四角形 22"/>
          <p:cNvSpPr/>
          <p:nvPr/>
        </p:nvSpPr>
        <p:spPr bwMode="auto">
          <a:xfrm>
            <a:off x="7477495" y="5804518"/>
            <a:ext cx="1502216" cy="397030"/>
          </a:xfrm>
          <a:prstGeom prst="roundRect">
            <a:avLst>
              <a:gd name="adj" fmla="val 50000"/>
            </a:avLst>
          </a:prstGeom>
          <a:solidFill>
            <a:srgbClr val="996633"/>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障害福祉サービス</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介護サービス</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角丸四角形 23"/>
          <p:cNvSpPr/>
          <p:nvPr/>
        </p:nvSpPr>
        <p:spPr bwMode="auto">
          <a:xfrm>
            <a:off x="4283725" y="4915458"/>
            <a:ext cx="1407212" cy="416991"/>
          </a:xfrm>
          <a:prstGeom prst="roundRect">
            <a:avLst>
              <a:gd name="adj" fmla="val 50000"/>
            </a:avLst>
          </a:prstGeom>
          <a:solidFill>
            <a:srgbClr val="996633"/>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障害者就業・</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生活支援センター</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角丸四角形 24"/>
          <p:cNvSpPr/>
          <p:nvPr/>
        </p:nvSpPr>
        <p:spPr bwMode="auto">
          <a:xfrm>
            <a:off x="7712242" y="4405357"/>
            <a:ext cx="1142865" cy="390449"/>
          </a:xfrm>
          <a:prstGeom prst="roundRect">
            <a:avLst>
              <a:gd name="adj" fmla="val 50000"/>
            </a:avLst>
          </a:prstGeom>
          <a:solidFill>
            <a:srgbClr val="996633"/>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地域包括支援</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センター</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角丸四角形 25"/>
          <p:cNvSpPr/>
          <p:nvPr/>
        </p:nvSpPr>
        <p:spPr bwMode="auto">
          <a:xfrm>
            <a:off x="7712242" y="5118449"/>
            <a:ext cx="1295310" cy="392409"/>
          </a:xfrm>
          <a:prstGeom prst="roundRect">
            <a:avLst>
              <a:gd name="adj" fmla="val 50000"/>
            </a:avLst>
          </a:prstGeom>
          <a:solidFill>
            <a:srgbClr val="996633"/>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ハローワークなど</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行政機関</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角丸四角形 26"/>
          <p:cNvSpPr/>
          <p:nvPr/>
        </p:nvSpPr>
        <p:spPr bwMode="auto">
          <a:xfrm>
            <a:off x="4594085" y="5506231"/>
            <a:ext cx="964503" cy="295102"/>
          </a:xfrm>
          <a:prstGeom prst="roundRect">
            <a:avLst>
              <a:gd name="adj" fmla="val 50000"/>
            </a:avLst>
          </a:prstGeom>
          <a:solidFill>
            <a:srgbClr val="996633"/>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法テラス</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角丸四角形 27"/>
          <p:cNvSpPr/>
          <p:nvPr/>
        </p:nvSpPr>
        <p:spPr bwMode="auto">
          <a:xfrm>
            <a:off x="6248900" y="4183590"/>
            <a:ext cx="1106905" cy="416991"/>
          </a:xfrm>
          <a:prstGeom prst="roundRect">
            <a:avLst>
              <a:gd name="adj" fmla="val 50000"/>
            </a:avLst>
          </a:prstGeom>
          <a:solidFill>
            <a:srgbClr val="996633"/>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地域障害者</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職業センター</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角丸四角形 28"/>
          <p:cNvSpPr/>
          <p:nvPr/>
        </p:nvSpPr>
        <p:spPr bwMode="auto">
          <a:xfrm>
            <a:off x="4391475" y="6112225"/>
            <a:ext cx="1572021" cy="543892"/>
          </a:xfrm>
          <a:prstGeom prst="roundRect">
            <a:avLst>
              <a:gd name="adj" fmla="val 15544"/>
            </a:avLst>
          </a:prstGeom>
          <a:solidFill>
            <a:srgbClr val="FF6600"/>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若年性認知症支援</a:t>
            </a:r>
            <a:endParaRPr kumimoji="1" lang="en-US" altLang="ja-JP"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コーディネーター</a:t>
            </a:r>
            <a:endParaRPr kumimoji="1" lang="en-US" altLang="ja-JP"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9AFB6D00-6C2D-4E19-9CF1-120429A7FD74}"/>
              </a:ext>
            </a:extLst>
          </p:cNvPr>
          <p:cNvSpPr txBox="1"/>
          <p:nvPr/>
        </p:nvSpPr>
        <p:spPr>
          <a:xfrm>
            <a:off x="5716400" y="4656340"/>
            <a:ext cx="2040877" cy="497204"/>
          </a:xfrm>
          <a:prstGeom prst="rect">
            <a:avLst/>
          </a:prstGeom>
          <a:noFill/>
          <a:ln w="25400">
            <a:noFill/>
          </a:ln>
        </p:spPr>
        <p:txBody>
          <a:bodyPr wrap="square"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若年性認知症</a:t>
            </a:r>
            <a:endParaRPr kumimoji="1" lang="en-US" altLang="ja-JP" sz="13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自立支援ネットワーク</a:t>
            </a:r>
            <a:endPar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左矢印 4"/>
          <p:cNvSpPr/>
          <p:nvPr/>
        </p:nvSpPr>
        <p:spPr bwMode="auto">
          <a:xfrm rot="19143716">
            <a:off x="5663844" y="5599510"/>
            <a:ext cx="590915" cy="515251"/>
          </a:xfrm>
          <a:prstGeom prst="leftArrow">
            <a:avLst/>
          </a:prstGeom>
          <a:noFill/>
          <a:ln w="3810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1" name="Text Box 2">
            <a:extLst>
              <a:ext uri="{FF2B5EF4-FFF2-40B4-BE49-F238E27FC236}">
                <a16:creationId xmlns:a16="http://schemas.microsoft.com/office/drawing/2014/main" id="{7A3C880B-9408-4192-854A-832CACE89108}"/>
              </a:ext>
            </a:extLst>
          </p:cNvPr>
          <p:cNvSpPr txBox="1">
            <a:spLocks noChangeArrowheads="1"/>
          </p:cNvSpPr>
          <p:nvPr/>
        </p:nvSpPr>
        <p:spPr bwMode="auto">
          <a:xfrm rot="19207724">
            <a:off x="5776548" y="5658291"/>
            <a:ext cx="555268" cy="214461"/>
          </a:xfrm>
          <a:prstGeom prst="rect">
            <a:avLst/>
          </a:prstGeom>
          <a:noFill/>
          <a:ln>
            <a:noFill/>
          </a:ln>
        </p:spPr>
        <p:txBody>
          <a:bodyPr wrap="square" lIns="82904" tIns="41452" rIns="82904" bIns="41452" anchor="ctr"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6238238" y="5215710"/>
            <a:ext cx="1664239" cy="877074"/>
          </a:xfrm>
          <a:prstGeom prst="rect">
            <a:avLst/>
          </a:prstGeom>
          <a:noFill/>
          <a:ln w="15875">
            <a:noFill/>
            <a:prstDash val="sysDash"/>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85725" marR="0" lvl="0" indent="-85725" algn="l" defTabSz="828675"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・職場復帰の訓練</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・日常生活の支援</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・財産の管理</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・健康面の不安</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3" name="テキスト ボックス 32">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537919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テキスト ボックス 4"/>
          <p:cNvSpPr txBox="1">
            <a:spLocks noChangeArrowheads="1"/>
          </p:cNvSpPr>
          <p:nvPr/>
        </p:nvSpPr>
        <p:spPr bwMode="auto">
          <a:xfrm>
            <a:off x="519074" y="1080646"/>
            <a:ext cx="810585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360363" marR="0" lvl="0" indent="-360363"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改正</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道路交通法 </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（平成</a:t>
            </a: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29</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年</a:t>
            </a: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3</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月</a:t>
            </a: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12</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日</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施行）</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marR="0" lvl="0" indent="-360363" algn="l" defTabSz="914400" rtl="0" eaLnBrk="0" fontAlgn="base" latinLnBrk="0" hangingPunct="0">
              <a:lnSpc>
                <a:spcPct val="100000"/>
              </a:lnSpc>
              <a:spcBef>
                <a:spcPts val="1200"/>
              </a:spcBef>
              <a:spcAft>
                <a:spcPct val="0"/>
              </a:spcAft>
              <a:buClrTx/>
              <a:buSzTx/>
              <a:buFontTx/>
              <a:buNone/>
              <a:tabLst/>
              <a:defRPr/>
            </a:pP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75</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歳以上の高齢者が</a:t>
            </a:r>
            <a:r>
              <a:rPr kumimoji="1" lang="ja-JP" altLang="en-US" sz="2200" b="1" i="0" u="none" strike="noStrike" kern="1200" cap="none" spc="0" normalizeH="0" baseline="0" noProof="0" dirty="0">
                <a:ln>
                  <a:noFill/>
                </a:ln>
                <a:solidFill>
                  <a:srgbClr val="C33A2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運転免許を更新する際</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には、</a:t>
            </a:r>
            <a:r>
              <a:rPr kumimoji="1" lang="ja-JP" altLang="en-US" sz="2200" b="1" i="0" u="none" strike="noStrike" kern="1200" cap="none" spc="0" normalizeH="0" baseline="0" noProof="0" dirty="0">
                <a:ln>
                  <a:noFill/>
                </a:ln>
                <a:solidFill>
                  <a:srgbClr val="C33A2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認知機能検査</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を受検し、その結果によって、</a:t>
            </a:r>
            <a:r>
              <a:rPr kumimoji="1" lang="ja-JP" altLang="en-US" sz="2200" b="1" i="0" u="none" strike="noStrike" kern="1200" cap="none" spc="0" normalizeH="0" baseline="0" noProof="0" dirty="0">
                <a:ln>
                  <a:noFill/>
                </a:ln>
                <a:solidFill>
                  <a:srgbClr val="C33A2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「高齢者講習」や「臨時適性検査 または 医師の診断書」が必要となる。</a:t>
            </a:r>
            <a:endParaRPr kumimoji="1" lang="en-US" altLang="ja-JP" sz="2200" b="1" i="0" u="none" strike="noStrike" kern="1200" cap="none" spc="0" normalizeH="0" baseline="0" noProof="0" dirty="0">
              <a:ln>
                <a:noFill/>
              </a:ln>
              <a:solidFill>
                <a:srgbClr val="C33A2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marR="0" lvl="0" indent="-360363" algn="l" defTabSz="914400" rtl="0" eaLnBrk="0" fontAlgn="base" latinLnBrk="0" hangingPunct="0">
              <a:lnSpc>
                <a:spcPct val="100000"/>
              </a:lnSpc>
              <a:spcBef>
                <a:spcPts val="1200"/>
              </a:spcBef>
              <a:spcAft>
                <a:spcPct val="0"/>
              </a:spcAft>
              <a:buClrTx/>
              <a:buSzTx/>
              <a:buFontTx/>
              <a:buNone/>
              <a:tabLst/>
              <a:defRPr/>
            </a:pP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75</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歳以上で、</a:t>
            </a:r>
            <a:r>
              <a:rPr kumimoji="1" lang="ja-JP" altLang="en-US"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一定の違反行為</a:t>
            </a:r>
            <a:r>
              <a:rPr kumimoji="1" lang="en-US" altLang="ja-JP"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基準行為</a:t>
            </a:r>
            <a:r>
              <a:rPr kumimoji="1" lang="en-US" altLang="ja-JP"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があった場合</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には、    </a:t>
            </a:r>
            <a:r>
              <a:rPr kumimoji="1" lang="ja-JP" altLang="en-US"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臨時認知機能検査</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を受検し、その結果によって、</a:t>
            </a:r>
            <a:r>
              <a:rPr kumimoji="1" lang="ja-JP" altLang="en-US"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「臨時高齢者講習」や「臨時適性検査 または 医師の診断書」が必要となる。</a:t>
            </a:r>
            <a:endParaRPr kumimoji="1" lang="en-US" altLang="ja-JP"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marR="0" lvl="0" indent="-360363" algn="l" defTabSz="914400" rtl="0" eaLnBrk="0" fontAlgn="base" latinLnBrk="0" hangingPunct="0">
              <a:lnSpc>
                <a:spcPct val="100000"/>
              </a:lnSpc>
              <a:spcBef>
                <a:spcPts val="1800"/>
              </a:spcBef>
              <a:spcAft>
                <a:spcPct val="0"/>
              </a:spcAft>
              <a:buClrTx/>
              <a:buSzTx/>
              <a:buFontTx/>
              <a:buNone/>
              <a:tabLst/>
              <a:defRPr/>
            </a:pPr>
            <a:endParaRPr kumimoji="1" lang="en-US" altLang="ja-JP" sz="2400" b="1" i="0" u="none" strike="noStrike" kern="1200" cap="none" spc="0" normalizeH="0" baseline="0" noProof="0" dirty="0">
              <a:ln>
                <a:noFill/>
              </a:ln>
              <a:solidFill>
                <a:srgbClr val="7D9D35"/>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marR="0" lvl="0" indent="-360363" algn="l" defTabSz="914400" rtl="0" eaLnBrk="0" fontAlgn="base" latinLnBrk="0" hangingPunct="0">
              <a:lnSpc>
                <a:spcPct val="100000"/>
              </a:lnSpc>
              <a:spcBef>
                <a:spcPts val="24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改正後の課題</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marR="0" lvl="0" indent="-360363" algn="l" defTabSz="914400" rtl="0" eaLnBrk="0" fontAlgn="base" latinLnBrk="0" hangingPunct="0">
              <a:lnSpc>
                <a:spcPct val="100000"/>
              </a:lnSpc>
              <a:spcBef>
                <a:spcPts val="600"/>
              </a:spcBef>
              <a:spcAft>
                <a:spcPct val="0"/>
              </a:spcAft>
              <a:buClrTx/>
              <a:buSzTx/>
              <a:buFontTx/>
              <a:buNone/>
              <a:tabLst/>
              <a:defRPr/>
            </a:pP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7D9D35"/>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正確な認知症診断や判定、自主返納後や運転中断後の生活の維持、症状の進行予防、社会的孤立などへの支援や連携が課題とされる。</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0905" name="Rectangle 2"/>
          <p:cNvSpPr>
            <a:spLocks noChangeArrowheads="1"/>
          </p:cNvSpPr>
          <p:nvPr/>
        </p:nvSpPr>
        <p:spPr bwMode="auto">
          <a:xfrm>
            <a:off x="1430337" y="37547"/>
            <a:ext cx="625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改正道路交通法と認知症</a:t>
            </a:r>
            <a:endParaRPr kumimoji="1" lang="ja-JP" altLang="en-US" sz="32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7F062DFC-5659-4B50-99F9-93F86CAF2601}"/>
              </a:ext>
            </a:extLst>
          </p:cNvPr>
          <p:cNvSpPr txBox="1"/>
          <p:nvPr/>
        </p:nvSpPr>
        <p:spPr>
          <a:xfrm>
            <a:off x="837127" y="3910530"/>
            <a:ext cx="7787799" cy="646331"/>
          </a:xfrm>
          <a:prstGeom prst="rect">
            <a:avLst/>
          </a:prstGeom>
          <a:noFill/>
          <a:ln w="25400">
            <a:noFill/>
          </a:ln>
        </p:spPr>
        <p:txBody>
          <a:bodyPr wrap="square">
            <a:spAutoFit/>
          </a:bodyPr>
          <a:lstStyle/>
          <a:p>
            <a:pPr marL="269875" marR="0" lvl="0" indent="-269875" algn="l" defTabSz="914400" rtl="0" eaLnBrk="0" fontAlgn="base" latinLnBrk="0" hangingPunct="0">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臨時適性検査の受検及び診断書の提出は、都道府県公安委員会より本人に対して通知・命令される。</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40523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テキスト ボックス 35"/>
          <p:cNvSpPr txBox="1">
            <a:spLocks noChangeArrowheads="1"/>
          </p:cNvSpPr>
          <p:nvPr/>
        </p:nvSpPr>
        <p:spPr bwMode="auto">
          <a:xfrm>
            <a:off x="665215" y="1116805"/>
            <a:ext cx="7806519" cy="550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447675" marR="0" lvl="0" indent="-447675" algn="l" defTabSz="914400" rtl="0" eaLnBrk="1" fontAlgn="base" latinLnBrk="0" hangingPunct="1">
              <a:lnSpc>
                <a:spcPct val="100000"/>
              </a:lnSpc>
              <a:spcBef>
                <a:spcPts val="900"/>
              </a:spcBef>
              <a:spcAft>
                <a:spcPct val="0"/>
              </a:spcAft>
              <a:buClrTx/>
              <a:buSzTx/>
              <a:buFont typeface="Calibri" pitchFamily="34" charset="0"/>
              <a:buNone/>
              <a:tabLst/>
              <a:defRPr/>
            </a:pPr>
            <a:r>
              <a:rPr kumimoji="1" lang="ja-JP" altLang="en-US" sz="27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パーソンセンタードケア</a:t>
            </a:r>
            <a:endParaRPr kumimoji="1" lang="en-US" altLang="ja-JP" sz="27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900"/>
              </a:spcBef>
              <a:spcAft>
                <a:spcPct val="0"/>
              </a:spcAft>
              <a:buClrTx/>
              <a:buSzTx/>
              <a:buFont typeface="Calibri" pitchFamily="34" charset="0"/>
              <a:buNone/>
              <a:tabLst>
                <a:tab pos="355600" algn="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〇 認知症の</a:t>
            </a:r>
            <a:r>
              <a:rPr kumimoji="1" lang="ja-JP" alt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人の“その人らしさ”を尊重し、その人の視点や立場に立って理解し、ケアを行おうとする基本的な認知症ケアの視点</a:t>
            </a:r>
            <a:endParaRPr kumimoji="1" lang="en-US" altLang="ja-JP"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600"/>
              </a:spcBef>
              <a:spcAft>
                <a:spcPct val="0"/>
              </a:spcAft>
              <a:buClrTx/>
              <a:buSzTx/>
              <a:buFont typeface="Calibri" pitchFamily="34" charset="0"/>
              <a:buNone/>
              <a:tabLst>
                <a:tab pos="355600" algn="l"/>
              </a:tabLst>
              <a:defRPr/>
            </a:pPr>
            <a:r>
              <a:rPr kumimoji="1" lang="ja-JP" alt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〇 認知症をもつ人の行動や状態を、疾患、性格傾向、生活背景、健康状態、心理、社会的背景など多角的な面から捉えて理解しよう</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とする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1800"/>
              </a:spcBef>
              <a:spcAft>
                <a:spcPct val="0"/>
              </a:spcAft>
              <a:buClrTx/>
              <a:buSzTx/>
              <a:buFont typeface="Calibri" pitchFamily="34" charset="0"/>
              <a:buNone/>
              <a:tabLst>
                <a:tab pos="355600" algn="l"/>
              </a:tabLst>
              <a:defRPr/>
            </a:pPr>
            <a:r>
              <a:rPr kumimoji="1" lang="ja-JP" altLang="en-US" sz="27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バリデーション療法</a:t>
            </a:r>
            <a:endParaRPr kumimoji="1" lang="en-US" altLang="ja-JP" sz="27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900"/>
              </a:spcBef>
              <a:spcAft>
                <a:spcPct val="0"/>
              </a:spcAft>
              <a:buClrTx/>
              <a:buSzTx/>
              <a:buFontTx/>
              <a:buNone/>
              <a:tabLst>
                <a:tab pos="355600" algn="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〇 </a:t>
            </a:r>
            <a:r>
              <a:rPr kumimoji="1" lang="ja-JP" alt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認知症の人の言動を否定せずに感情を共有し、行動の背景や</a:t>
            </a:r>
            <a:endParaRPr kumimoji="1" lang="en-US" altLang="ja-JP"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0"/>
              </a:spcBef>
              <a:spcAft>
                <a:spcPct val="0"/>
              </a:spcAft>
              <a:buClrTx/>
              <a:buSzTx/>
              <a:buFontTx/>
              <a:buNone/>
              <a:tabLst>
                <a:tab pos="355600" algn="l"/>
              </a:tabLst>
              <a:defRPr/>
            </a:pPr>
            <a:r>
              <a:rPr kumimoji="1" lang="ja-JP" alt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理由を理解しながら関わる</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手法</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1800"/>
              </a:spcBef>
              <a:spcAft>
                <a:spcPct val="0"/>
              </a:spcAft>
              <a:buClrTx/>
              <a:buSzTx/>
              <a:buFontTx/>
              <a:buNone/>
              <a:tabLst>
                <a:tab pos="355600" algn="l"/>
              </a:tabLst>
              <a:defRPr/>
            </a:pPr>
            <a:r>
              <a:rPr kumimoji="1" lang="ja-JP" altLang="en-US" sz="27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ユマニチュード</a:t>
            </a:r>
          </a:p>
          <a:p>
            <a:pPr marL="355600" marR="0" lvl="0" indent="-355600" algn="l" defTabSz="914400" rtl="0" eaLnBrk="1" fontAlgn="base" latinLnBrk="0" hangingPunct="1">
              <a:lnSpc>
                <a:spcPct val="100000"/>
              </a:lnSpc>
              <a:spcBef>
                <a:spcPts val="900"/>
              </a:spcBef>
              <a:spcAft>
                <a:spcPct val="0"/>
              </a:spcAft>
              <a:buClrTx/>
              <a:buSzTx/>
              <a:buFont typeface="Calibri" pitchFamily="34" charset="0"/>
              <a:buNone/>
              <a:tabLst>
                <a:tab pos="355600" algn="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〇 </a:t>
            </a:r>
            <a:r>
              <a:rPr kumimoji="1" lang="ja-JP" alt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「見る」「触れる」「話す」「立つ」の４つの柱を使って働きかけるとで、お互いを尊重し合い認知症の人とポジティブな関係を築こうとするケア技法</a:t>
            </a:r>
            <a:endParaRPr kumimoji="1" 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3490" name="Rectangle 2"/>
          <p:cNvSpPr>
            <a:spLocks noGrp="1" noChangeArrowheads="1"/>
          </p:cNvSpPr>
          <p:nvPr>
            <p:ph type="title" idx="4294967295"/>
          </p:nvPr>
        </p:nvSpPr>
        <p:spPr>
          <a:xfrm>
            <a:off x="191738" y="54177"/>
            <a:ext cx="8753475" cy="588962"/>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認知症の人のケアとコミュニケーション</a:t>
            </a:r>
          </a:p>
        </p:txBody>
      </p:sp>
      <p:sp>
        <p:nvSpPr>
          <p:cNvPr id="5" name="テキスト ボックス 4">
            <a:extLst>
              <a:ext uri="{FF2B5EF4-FFF2-40B4-BE49-F238E27FC236}">
                <a16:creationId xmlns:a16="http://schemas.microsoft.com/office/drawing/2014/main"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3</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920644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BEC1738-1265-4F24-BF76-BDFBDA66FEC2}"/>
              </a:ext>
            </a:extLst>
          </p:cNvPr>
          <p:cNvSpPr txBox="1"/>
          <p:nvPr/>
        </p:nvSpPr>
        <p:spPr>
          <a:xfrm>
            <a:off x="522146" y="6523174"/>
            <a:ext cx="8523335"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出典：厚生労働省「令和</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年度「高齢者虐待の防止、高齢者の養護者に対する支援等に関する法律」 に基づく対応状況等に関する調査結果」 </a:t>
            </a:r>
          </a:p>
        </p:txBody>
      </p:sp>
      <p:sp>
        <p:nvSpPr>
          <p:cNvPr id="20" name="テキスト ボックス 19">
            <a:extLst>
              <a:ext uri="{FF2B5EF4-FFF2-40B4-BE49-F238E27FC236}">
                <a16:creationId xmlns:a16="http://schemas.microsoft.com/office/drawing/2014/main" id="{9B0731F2-89EA-48EF-9775-695C80AAB742}"/>
              </a:ext>
            </a:extLst>
          </p:cNvPr>
          <p:cNvSpPr txBox="1"/>
          <p:nvPr/>
        </p:nvSpPr>
        <p:spPr>
          <a:xfrm>
            <a:off x="163152" y="1219588"/>
            <a:ext cx="3805873" cy="2616101"/>
          </a:xfrm>
          <a:prstGeom prst="rect">
            <a:avLst/>
          </a:prstGeom>
          <a:noFill/>
        </p:spPr>
        <p:txBody>
          <a:bodyPr wrap="square" rtlCol="0">
            <a:spAutoFit/>
          </a:bodyPr>
          <a:lstStyle/>
          <a:p>
            <a:pPr marL="180975" marR="0" lvl="0" indent="-180975" algn="l" defTabSz="914400" rtl="0" eaLnBrk="1" fontAlgn="auto" latinLnBrk="0" hangingPunct="1">
              <a:lnSpc>
                <a:spcPct val="100000"/>
              </a:lnSpc>
              <a:spcBef>
                <a:spcPts val="9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○養護者による高齢者虐待は年々増加している</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14400" rtl="0" eaLnBrk="1" fontAlgn="auto" latinLnBrk="0" hangingPunct="1">
              <a:lnSpc>
                <a:spcPct val="100000"/>
              </a:lnSpc>
              <a:spcBef>
                <a:spcPts val="9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○被虐待高齢者に重度の認知症がある場合は「介護等放棄」を受ける割合が高い</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14400" rtl="0" eaLnBrk="1" fontAlgn="auto" latinLnBrk="0" hangingPunct="1">
              <a:lnSpc>
                <a:spcPct val="100000"/>
              </a:lnSpc>
              <a:spcBef>
                <a:spcPts val="9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○介護保険未申請・申請中・自立において、虐待の程度（深刻度）４・５の割合が高い</a:t>
            </a:r>
          </a:p>
        </p:txBody>
      </p:sp>
      <p:sp>
        <p:nvSpPr>
          <p:cNvPr id="23" name="テキスト ボックス 22">
            <a:extLst>
              <a:ext uri="{FF2B5EF4-FFF2-40B4-BE49-F238E27FC236}">
                <a16:creationId xmlns:a16="http://schemas.microsoft.com/office/drawing/2014/main" id="{13CB6B39-AFDA-4417-8F82-809F0A813B3A}"/>
              </a:ext>
            </a:extLst>
          </p:cNvPr>
          <p:cNvSpPr txBox="1"/>
          <p:nvPr/>
        </p:nvSpPr>
        <p:spPr>
          <a:xfrm>
            <a:off x="1248451" y="4147271"/>
            <a:ext cx="250371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虐待の種類の割合</a:t>
            </a: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地域実践</a:t>
            </a:r>
            <a:r>
              <a:rPr kumimoji="0"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39</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C6A30D4-C816-4344-BB8D-DC2B53393B5D}"/>
              </a:ext>
            </a:extLst>
          </p:cNvPr>
          <p:cNvSpPr txBox="1"/>
          <p:nvPr/>
        </p:nvSpPr>
        <p:spPr>
          <a:xfrm>
            <a:off x="4783814" y="899824"/>
            <a:ext cx="376975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養護者による高齢者虐待の相談・通報件数と虐待判断件数の推移</a:t>
            </a: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9" name="グラフ 18">
            <a:extLst>
              <a:ext uri="{FF2B5EF4-FFF2-40B4-BE49-F238E27FC236}">
                <a16:creationId xmlns:a16="http://schemas.microsoft.com/office/drawing/2014/main" id="{37C14F90-7349-46A7-B377-92E6C131AE17}"/>
              </a:ext>
            </a:extLst>
          </p:cNvPr>
          <p:cNvGraphicFramePr>
            <a:graphicFrameLocks/>
          </p:cNvGraphicFramePr>
          <p:nvPr>
            <p:extLst>
              <p:ext uri="{D42A27DB-BD31-4B8C-83A1-F6EECF244321}">
                <p14:modId xmlns:p14="http://schemas.microsoft.com/office/powerpoint/2010/main" val="1259839820"/>
              </p:ext>
            </p:extLst>
          </p:nvPr>
        </p:nvGraphicFramePr>
        <p:xfrm>
          <a:off x="416474" y="4470436"/>
          <a:ext cx="4367340" cy="19986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a:extLst>
              <a:ext uri="{FF2B5EF4-FFF2-40B4-BE49-F238E27FC236}">
                <a16:creationId xmlns:a16="http://schemas.microsoft.com/office/drawing/2014/main" id="{FEA7AC62-E677-41FE-9AF1-5F271369E11B}"/>
              </a:ext>
            </a:extLst>
          </p:cNvPr>
          <p:cNvGraphicFramePr>
            <a:graphicFrameLocks/>
          </p:cNvGraphicFramePr>
          <p:nvPr>
            <p:extLst>
              <p:ext uri="{D42A27DB-BD31-4B8C-83A1-F6EECF244321}">
                <p14:modId xmlns:p14="http://schemas.microsoft.com/office/powerpoint/2010/main" val="1916149183"/>
              </p:ext>
            </p:extLst>
          </p:nvPr>
        </p:nvGraphicFramePr>
        <p:xfrm>
          <a:off x="5052488" y="4258750"/>
          <a:ext cx="3494457" cy="2264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グラフ 2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259635466"/>
              </p:ext>
            </p:extLst>
          </p:nvPr>
        </p:nvGraphicFramePr>
        <p:xfrm>
          <a:off x="3947014" y="1370903"/>
          <a:ext cx="5033834" cy="2948218"/>
        </p:xfrm>
        <a:graphic>
          <a:graphicData uri="http://schemas.openxmlformats.org/drawingml/2006/chart">
            <c:chart xmlns:c="http://schemas.openxmlformats.org/drawingml/2006/chart" xmlns:r="http://schemas.openxmlformats.org/officeDocument/2006/relationships" r:id="rId5"/>
          </a:graphicData>
        </a:graphic>
      </p:graphicFrame>
      <p:sp>
        <p:nvSpPr>
          <p:cNvPr id="17" name="テキスト ボックス 16">
            <a:extLst>
              <a:ext uri="{FF2B5EF4-FFF2-40B4-BE49-F238E27FC236}">
                <a16:creationId xmlns:a16="http://schemas.microsoft.com/office/drawing/2014/main" id="{92D35BE9-E4EA-46B4-9881-F4A4F4B2AB57}"/>
              </a:ext>
            </a:extLst>
          </p:cNvPr>
          <p:cNvSpPr txBox="1"/>
          <p:nvPr/>
        </p:nvSpPr>
        <p:spPr>
          <a:xfrm>
            <a:off x="5059112" y="4147271"/>
            <a:ext cx="3494457"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被虐待高齢者からみた虐待者の続柄</a:t>
            </a:r>
          </a:p>
        </p:txBody>
      </p:sp>
      <p:sp>
        <p:nvSpPr>
          <p:cNvPr id="16" name="正方形/長方形 15">
            <a:extLst>
              <a:ext uri="{FF2B5EF4-FFF2-40B4-BE49-F238E27FC236}">
                <a16:creationId xmlns:a16="http://schemas.microsoft.com/office/drawing/2014/main" id="{A0736F68-C635-4333-B574-AA5E7CE45F53}"/>
              </a:ext>
            </a:extLst>
          </p:cNvPr>
          <p:cNvSpPr/>
          <p:nvPr/>
        </p:nvSpPr>
        <p:spPr>
          <a:xfrm>
            <a:off x="0" y="273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3600" kern="1200">
                <a:solidFill>
                  <a:schemeClr val="lt1"/>
                </a:solidFill>
                <a:latin typeface="+mn-lt"/>
                <a:ea typeface="+mn-ea"/>
                <a:cs typeface="+mn-cs"/>
              </a:defRPr>
            </a:lvl1pPr>
            <a:lvl2pPr marL="457200" algn="l" rtl="0" eaLnBrk="0" fontAlgn="base" hangingPunct="0">
              <a:spcBef>
                <a:spcPct val="0"/>
              </a:spcBef>
              <a:spcAft>
                <a:spcPct val="0"/>
              </a:spcAft>
              <a:defRPr kumimoji="1" sz="3600" kern="1200">
                <a:solidFill>
                  <a:schemeClr val="lt1"/>
                </a:solidFill>
                <a:latin typeface="+mn-lt"/>
                <a:ea typeface="+mn-ea"/>
                <a:cs typeface="+mn-cs"/>
              </a:defRPr>
            </a:lvl2pPr>
            <a:lvl3pPr marL="914400" algn="l" rtl="0" eaLnBrk="0" fontAlgn="base" hangingPunct="0">
              <a:spcBef>
                <a:spcPct val="0"/>
              </a:spcBef>
              <a:spcAft>
                <a:spcPct val="0"/>
              </a:spcAft>
              <a:defRPr kumimoji="1" sz="3600" kern="1200">
                <a:solidFill>
                  <a:schemeClr val="lt1"/>
                </a:solidFill>
                <a:latin typeface="+mn-lt"/>
                <a:ea typeface="+mn-ea"/>
                <a:cs typeface="+mn-cs"/>
              </a:defRPr>
            </a:lvl3pPr>
            <a:lvl4pPr marL="1371600" algn="l" rtl="0" eaLnBrk="0" fontAlgn="base" hangingPunct="0">
              <a:spcBef>
                <a:spcPct val="0"/>
              </a:spcBef>
              <a:spcAft>
                <a:spcPct val="0"/>
              </a:spcAft>
              <a:defRPr kumimoji="1" sz="3600" kern="1200">
                <a:solidFill>
                  <a:schemeClr val="lt1"/>
                </a:solidFill>
                <a:latin typeface="+mn-lt"/>
                <a:ea typeface="+mn-ea"/>
                <a:cs typeface="+mn-cs"/>
              </a:defRPr>
            </a:lvl4pPr>
            <a:lvl5pPr marL="1828800" algn="l" rtl="0" eaLnBrk="0" fontAlgn="base" hangingPunct="0">
              <a:spcBef>
                <a:spcPct val="0"/>
              </a:spcBef>
              <a:spcAft>
                <a:spcPct val="0"/>
              </a:spcAft>
              <a:defRPr kumimoji="1" sz="3600" kern="1200">
                <a:solidFill>
                  <a:schemeClr val="lt1"/>
                </a:solidFill>
                <a:latin typeface="+mn-lt"/>
                <a:ea typeface="+mn-ea"/>
                <a:cs typeface="+mn-cs"/>
              </a:defRPr>
            </a:lvl5pPr>
            <a:lvl6pPr marL="2286000" algn="l" defTabSz="914400" rtl="0" eaLnBrk="1" latinLnBrk="0" hangingPunct="1">
              <a:defRPr kumimoji="1" sz="3600" kern="1200">
                <a:solidFill>
                  <a:schemeClr val="lt1"/>
                </a:solidFill>
                <a:latin typeface="+mn-lt"/>
                <a:ea typeface="+mn-ea"/>
                <a:cs typeface="+mn-cs"/>
              </a:defRPr>
            </a:lvl6pPr>
            <a:lvl7pPr marL="2743200" algn="l" defTabSz="914400" rtl="0" eaLnBrk="1" latinLnBrk="0" hangingPunct="1">
              <a:defRPr kumimoji="1" sz="3600" kern="1200">
                <a:solidFill>
                  <a:schemeClr val="lt1"/>
                </a:solidFill>
                <a:latin typeface="+mn-lt"/>
                <a:ea typeface="+mn-ea"/>
                <a:cs typeface="+mn-cs"/>
              </a:defRPr>
            </a:lvl7pPr>
            <a:lvl8pPr marL="3200400" algn="l" defTabSz="914400" rtl="0" eaLnBrk="1" latinLnBrk="0" hangingPunct="1">
              <a:defRPr kumimoji="1" sz="3600" kern="1200">
                <a:solidFill>
                  <a:schemeClr val="lt1"/>
                </a:solidFill>
                <a:latin typeface="+mn-lt"/>
                <a:ea typeface="+mn-ea"/>
                <a:cs typeface="+mn-cs"/>
              </a:defRPr>
            </a:lvl8pPr>
            <a:lvl9pPr marL="3657600" algn="l" defTabSz="914400" rtl="0" eaLnBrk="1" latinLnBrk="0" hangingPunct="1">
              <a:defRPr kumimoji="1"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Rectangle 2">
            <a:extLst>
              <a:ext uri="{FF2B5EF4-FFF2-40B4-BE49-F238E27FC236}">
                <a16:creationId xmlns:a16="http://schemas.microsoft.com/office/drawing/2014/main" id="{D1917AAE-26C8-4D24-A3CF-083EC29EA4A7}"/>
              </a:ext>
            </a:extLst>
          </p:cNvPr>
          <p:cNvSpPr txBox="1">
            <a:spLocks noChangeArrowheads="1"/>
          </p:cNvSpPr>
          <p:nvPr/>
        </p:nvSpPr>
        <p:spPr bwMode="auto">
          <a:xfrm>
            <a:off x="629821" y="37407"/>
            <a:ext cx="781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1001713"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養護者による高齢者虐待の現状</a:t>
            </a:r>
          </a:p>
        </p:txBody>
      </p:sp>
    </p:spTree>
    <p:extLst>
      <p:ext uri="{BB962C8B-B14F-4D97-AF65-F5344CB8AC3E}">
        <p14:creationId xmlns:p14="http://schemas.microsoft.com/office/powerpoint/2010/main" val="758889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4A6219E-2EA8-4E6A-9F2E-18F3E3215E3D}"/>
              </a:ext>
            </a:extLst>
          </p:cNvPr>
          <p:cNvSpPr/>
          <p:nvPr/>
        </p:nvSpPr>
        <p:spPr>
          <a:xfrm>
            <a:off x="0" y="273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3600" kern="1200">
                <a:solidFill>
                  <a:schemeClr val="lt1"/>
                </a:solidFill>
                <a:latin typeface="+mn-lt"/>
                <a:ea typeface="+mn-ea"/>
                <a:cs typeface="+mn-cs"/>
              </a:defRPr>
            </a:lvl1pPr>
            <a:lvl2pPr marL="457200" algn="l" rtl="0" eaLnBrk="0" fontAlgn="base" hangingPunct="0">
              <a:spcBef>
                <a:spcPct val="0"/>
              </a:spcBef>
              <a:spcAft>
                <a:spcPct val="0"/>
              </a:spcAft>
              <a:defRPr kumimoji="1" sz="3600" kern="1200">
                <a:solidFill>
                  <a:schemeClr val="lt1"/>
                </a:solidFill>
                <a:latin typeface="+mn-lt"/>
                <a:ea typeface="+mn-ea"/>
                <a:cs typeface="+mn-cs"/>
              </a:defRPr>
            </a:lvl2pPr>
            <a:lvl3pPr marL="914400" algn="l" rtl="0" eaLnBrk="0" fontAlgn="base" hangingPunct="0">
              <a:spcBef>
                <a:spcPct val="0"/>
              </a:spcBef>
              <a:spcAft>
                <a:spcPct val="0"/>
              </a:spcAft>
              <a:defRPr kumimoji="1" sz="3600" kern="1200">
                <a:solidFill>
                  <a:schemeClr val="lt1"/>
                </a:solidFill>
                <a:latin typeface="+mn-lt"/>
                <a:ea typeface="+mn-ea"/>
                <a:cs typeface="+mn-cs"/>
              </a:defRPr>
            </a:lvl3pPr>
            <a:lvl4pPr marL="1371600" algn="l" rtl="0" eaLnBrk="0" fontAlgn="base" hangingPunct="0">
              <a:spcBef>
                <a:spcPct val="0"/>
              </a:spcBef>
              <a:spcAft>
                <a:spcPct val="0"/>
              </a:spcAft>
              <a:defRPr kumimoji="1" sz="3600" kern="1200">
                <a:solidFill>
                  <a:schemeClr val="lt1"/>
                </a:solidFill>
                <a:latin typeface="+mn-lt"/>
                <a:ea typeface="+mn-ea"/>
                <a:cs typeface="+mn-cs"/>
              </a:defRPr>
            </a:lvl4pPr>
            <a:lvl5pPr marL="1828800" algn="l" rtl="0" eaLnBrk="0" fontAlgn="base" hangingPunct="0">
              <a:spcBef>
                <a:spcPct val="0"/>
              </a:spcBef>
              <a:spcAft>
                <a:spcPct val="0"/>
              </a:spcAft>
              <a:defRPr kumimoji="1" sz="3600" kern="1200">
                <a:solidFill>
                  <a:schemeClr val="lt1"/>
                </a:solidFill>
                <a:latin typeface="+mn-lt"/>
                <a:ea typeface="+mn-ea"/>
                <a:cs typeface="+mn-cs"/>
              </a:defRPr>
            </a:lvl5pPr>
            <a:lvl6pPr marL="2286000" algn="l" defTabSz="914400" rtl="0" eaLnBrk="1" latinLnBrk="0" hangingPunct="1">
              <a:defRPr kumimoji="1" sz="3600" kern="1200">
                <a:solidFill>
                  <a:schemeClr val="lt1"/>
                </a:solidFill>
                <a:latin typeface="+mn-lt"/>
                <a:ea typeface="+mn-ea"/>
                <a:cs typeface="+mn-cs"/>
              </a:defRPr>
            </a:lvl6pPr>
            <a:lvl7pPr marL="2743200" algn="l" defTabSz="914400" rtl="0" eaLnBrk="1" latinLnBrk="0" hangingPunct="1">
              <a:defRPr kumimoji="1" sz="3600" kern="1200">
                <a:solidFill>
                  <a:schemeClr val="lt1"/>
                </a:solidFill>
                <a:latin typeface="+mn-lt"/>
                <a:ea typeface="+mn-ea"/>
                <a:cs typeface="+mn-cs"/>
              </a:defRPr>
            </a:lvl7pPr>
            <a:lvl8pPr marL="3200400" algn="l" defTabSz="914400" rtl="0" eaLnBrk="1" latinLnBrk="0" hangingPunct="1">
              <a:defRPr kumimoji="1" sz="3600" kern="1200">
                <a:solidFill>
                  <a:schemeClr val="lt1"/>
                </a:solidFill>
                <a:latin typeface="+mn-lt"/>
                <a:ea typeface="+mn-ea"/>
                <a:cs typeface="+mn-cs"/>
              </a:defRPr>
            </a:lvl8pPr>
            <a:lvl9pPr marL="3657600" algn="l" defTabSz="914400" rtl="0" eaLnBrk="1" latinLnBrk="0" hangingPunct="1">
              <a:defRPr kumimoji="1"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85346" name="Rectangle 2"/>
          <p:cNvSpPr>
            <a:spLocks noGrp="1" noChangeArrowheads="1"/>
          </p:cNvSpPr>
          <p:nvPr>
            <p:ph type="title" idx="4294967295"/>
          </p:nvPr>
        </p:nvSpPr>
        <p:spPr>
          <a:xfrm>
            <a:off x="857365" y="85032"/>
            <a:ext cx="7443123" cy="546100"/>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認知症支援を通じた地域作りに向けて</a:t>
            </a:r>
          </a:p>
        </p:txBody>
      </p:sp>
      <p:sp>
        <p:nvSpPr>
          <p:cNvPr id="185347" name="Rectangle 3"/>
          <p:cNvSpPr txBox="1">
            <a:spLocks noChangeArrowheads="1"/>
          </p:cNvSpPr>
          <p:nvPr/>
        </p:nvSpPr>
        <p:spPr bwMode="auto">
          <a:xfrm>
            <a:off x="705853" y="1631282"/>
            <a:ext cx="8239056" cy="472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342900" indent="-342900" eaLnBrk="1" hangingPunct="1">
              <a:buFont typeface="Wingdings" pitchFamily="2" charset="2"/>
              <a:buNone/>
            </a:pPr>
            <a:r>
              <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認知症は</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脳の疾患</a:t>
            </a:r>
            <a:r>
              <a:rPr lang="ja-JP" altLang="en-US" sz="2600" b="1" dirty="0">
                <a:latin typeface="BIZ UDPゴシック" panose="020B0400000000000000" pitchFamily="50" charset="-128"/>
                <a:ea typeface="BIZ UDPゴシック" panose="020B0400000000000000" pitchFamily="50" charset="-128"/>
                <a:cs typeface="Meiryo UI" pitchFamily="50" charset="-128"/>
              </a:rPr>
              <a:t>によって起こる。</a:t>
            </a:r>
          </a:p>
          <a:p>
            <a:pPr marL="342900" indent="-342900" eaLnBrk="1" hangingPunct="1">
              <a:spcBef>
                <a:spcPts val="120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早期発見・早期対応</a:t>
            </a:r>
            <a:r>
              <a:rPr lang="ja-JP" altLang="en-US" sz="2600" b="1" dirty="0">
                <a:latin typeface="BIZ UDPゴシック" panose="020B0400000000000000" pitchFamily="50" charset="-128"/>
                <a:ea typeface="BIZ UDPゴシック" panose="020B0400000000000000" pitchFamily="50" charset="-128"/>
                <a:cs typeface="Meiryo UI" pitchFamily="50" charset="-128"/>
              </a:rPr>
              <a:t>により、可逆性の疾患の治療</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marL="342900" indent="107950" eaLnBrk="1" hangingPunct="1">
              <a:spcBef>
                <a:spcPts val="0"/>
              </a:spcBef>
            </a:pPr>
            <a:r>
              <a:rPr lang="ja-JP" altLang="en-US" sz="2600" b="1" dirty="0">
                <a:latin typeface="BIZ UDPゴシック" panose="020B0400000000000000" pitchFamily="50" charset="-128"/>
                <a:ea typeface="BIZ UDPゴシック" panose="020B0400000000000000" pitchFamily="50" charset="-128"/>
                <a:cs typeface="Meiryo UI" pitchFamily="50" charset="-128"/>
              </a:rPr>
              <a:t>ができる。</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marL="342900" indent="-342900" eaLnBrk="1" hangingPunct="1">
              <a:spcBef>
                <a:spcPts val="120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latin typeface="BIZ UDPゴシック" panose="020B0400000000000000" pitchFamily="50" charset="-128"/>
                <a:ea typeface="BIZ UDPゴシック" panose="020B0400000000000000" pitchFamily="50" charset="-128"/>
                <a:cs typeface="Meiryo UI" pitchFamily="50" charset="-128"/>
              </a:rPr>
              <a:t> 進行性の疾患であっても、本人の</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症状（特に、</a:t>
            </a:r>
            <a:endPar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marL="342900" indent="107950" eaLnBrk="1" hangingPunct="1">
              <a:spcBef>
                <a:spcPts val="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行動</a:t>
            </a:r>
            <a:r>
              <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心理症状）を緩和</a:t>
            </a:r>
            <a:r>
              <a:rPr lang="ja-JP" altLang="en-US" sz="2600" b="1" dirty="0">
                <a:latin typeface="BIZ UDPゴシック" panose="020B0400000000000000" pitchFamily="50" charset="-128"/>
                <a:ea typeface="BIZ UDPゴシック" panose="020B0400000000000000" pitchFamily="50" charset="-128"/>
                <a:cs typeface="Meiryo UI" pitchFamily="50" charset="-128"/>
              </a:rPr>
              <a:t>し、</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本人の苦痛</a:t>
            </a:r>
            <a:r>
              <a:rPr lang="ja-JP" altLang="en-US" sz="2600" b="1" dirty="0">
                <a:latin typeface="BIZ UDPゴシック" panose="020B0400000000000000" pitchFamily="50" charset="-128"/>
                <a:ea typeface="BIZ UDPゴシック" panose="020B0400000000000000" pitchFamily="50" charset="-128"/>
                <a:cs typeface="Meiryo UI" pitchFamily="50" charset="-128"/>
              </a:rPr>
              <a:t>や</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家族の</a:t>
            </a:r>
            <a:endPar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marL="342900" indent="107950" eaLnBrk="1" hangingPunct="1">
              <a:spcBef>
                <a:spcPts val="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介護負担</a:t>
            </a:r>
            <a:r>
              <a:rPr lang="ja-JP" altLang="en-US" sz="2600" b="1" dirty="0">
                <a:latin typeface="BIZ UDPゴシック" panose="020B0400000000000000" pitchFamily="50" charset="-128"/>
                <a:ea typeface="BIZ UDPゴシック" panose="020B0400000000000000" pitchFamily="50" charset="-128"/>
                <a:cs typeface="Meiryo UI" pitchFamily="50" charset="-128"/>
              </a:rPr>
              <a:t>を軽減することが期待できる。</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marL="342900" indent="-342900" eaLnBrk="1" hangingPunct="1">
              <a:spcBef>
                <a:spcPts val="1200"/>
              </a:spcBef>
              <a:buFont typeface="Wingdings" pitchFamily="2" charset="2"/>
              <a:buNone/>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認知症の人が住み慣れた地域で安心して暮らす</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marL="342900" indent="-342900" eaLnBrk="1" hangingPunct="1">
              <a:spcBef>
                <a:spcPts val="0"/>
              </a:spcBef>
              <a:buFont typeface="Wingdings" pitchFamily="2" charset="2"/>
              <a:buNone/>
            </a:pPr>
            <a:r>
              <a:rPr lang="ja-JP" altLang="en-US" sz="2600" b="1" dirty="0">
                <a:latin typeface="BIZ UDPゴシック" panose="020B0400000000000000" pitchFamily="50" charset="-128"/>
                <a:ea typeface="BIZ UDPゴシック" panose="020B0400000000000000" pitchFamily="50" charset="-128"/>
                <a:cs typeface="Meiryo UI" pitchFamily="50" charset="-128"/>
              </a:rPr>
              <a:t>　　ためには、本人と介護者を</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地域全体で支えていく</a:t>
            </a:r>
            <a:endPar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marL="342900" indent="-342900" eaLnBrk="1" hangingPunct="1">
              <a:spcBef>
                <a:spcPts val="0"/>
              </a:spcBef>
              <a:buFont typeface="Wingdings" pitchFamily="2" charset="2"/>
              <a:buNone/>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必要がある。</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marL="342900" indent="107950" eaLnBrk="1" hangingPunct="1">
              <a:spcBef>
                <a:spcPts val="0"/>
              </a:spcBef>
              <a:buFont typeface="Wingdings" pitchFamily="2" charset="2"/>
              <a:buNone/>
            </a:pP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a16="http://schemas.microsoft.com/office/drawing/2014/main" id="{83FEA422-6B51-4D1B-80A9-EB71CE27A886}"/>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40〕</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197924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0791DEE-AC39-48B1-A51C-101A3AC847F0}"/>
              </a:ext>
            </a:extLst>
          </p:cNvPr>
          <p:cNvSpPr/>
          <p:nvPr/>
        </p:nvSpPr>
        <p:spPr>
          <a:xfrm>
            <a:off x="0" y="1"/>
            <a:ext cx="9144000" cy="1015662"/>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819204" name="Text Box 4"/>
          <p:cNvSpPr txBox="1">
            <a:spLocks noChangeArrowheads="1"/>
          </p:cNvSpPr>
          <p:nvPr/>
        </p:nvSpPr>
        <p:spPr bwMode="auto">
          <a:xfrm>
            <a:off x="596827" y="30780"/>
            <a:ext cx="7950345" cy="954103"/>
          </a:xfrm>
          <a:prstGeom prst="rect">
            <a:avLst/>
          </a:prstGeom>
          <a:noFill/>
          <a:ln w="9525">
            <a:noFill/>
            <a:miter lim="800000"/>
            <a:headEnd/>
            <a:tailEnd/>
          </a:ln>
          <a:effectLst/>
        </p:spPr>
        <p:txBody>
          <a:bodyPr wrap="square"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400" b="1" dirty="0">
                <a:solidFill>
                  <a:schemeClr val="bg1"/>
                </a:solidFill>
                <a:latin typeface="BIZ UDPゴシック" panose="020B0400000000000000" pitchFamily="50" charset="-128"/>
                <a:ea typeface="BIZ UDPゴシック" panose="020B0400000000000000" pitchFamily="50" charset="-128"/>
                <a:cs typeface="Meiryo UI" pitchFamily="50" charset="-128"/>
              </a:rPr>
              <a:t>薬剤師認知症対応力向上研修</a:t>
            </a:r>
          </a:p>
          <a:p>
            <a:pPr algn="ctr" eaLnBrk="1" hangingPunct="1">
              <a:spcBef>
                <a:spcPts val="0"/>
              </a:spcBef>
            </a:pPr>
            <a:r>
              <a:rPr lang="ja-JP" altLang="en-US" b="1" dirty="0">
                <a:solidFill>
                  <a:schemeClr val="bg1"/>
                </a:solidFill>
                <a:latin typeface="BIZ UDPゴシック" panose="020B0400000000000000" pitchFamily="50" charset="-128"/>
                <a:ea typeface="BIZ UDPゴシック" panose="020B0400000000000000" pitchFamily="50" charset="-128"/>
                <a:cs typeface="Meiryo UI" pitchFamily="50" charset="-128"/>
              </a:rPr>
              <a:t>まとめ</a:t>
            </a:r>
            <a:endParaRPr lang="en-US" altLang="ja-JP" b="1" dirty="0">
              <a:solidFill>
                <a:schemeClr val="bg1"/>
              </a:solidFill>
              <a:effectLst>
                <a:outerShdw blurRad="38100" dist="38100" dir="2700000" algn="tl">
                  <a:srgbClr val="C0C0C0"/>
                </a:outerShdw>
              </a:effectLst>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a16="http://schemas.microsoft.com/office/drawing/2014/main" id="{B7CAF29D-6D80-4BE6-91A1-8B910F99AD9A}"/>
              </a:ext>
            </a:extLst>
          </p:cNvPr>
          <p:cNvSpPr txBox="1"/>
          <p:nvPr/>
        </p:nvSpPr>
        <p:spPr>
          <a:xfrm>
            <a:off x="-16949" y="1015662"/>
            <a:ext cx="152032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41〕</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81D58D93-BC40-46BD-BE32-51C53F67B94E}"/>
              </a:ext>
            </a:extLst>
          </p:cNvPr>
          <p:cNvSpPr txBox="1"/>
          <p:nvPr/>
        </p:nvSpPr>
        <p:spPr>
          <a:xfrm>
            <a:off x="596827" y="1689722"/>
            <a:ext cx="8114035" cy="4728217"/>
          </a:xfrm>
          <a:prstGeom prst="rect">
            <a:avLst/>
          </a:prstGeom>
          <a:noFill/>
        </p:spPr>
        <p:txBody>
          <a:bodyPr wrap="square">
            <a:spAutoFit/>
          </a:bodyPr>
          <a:lstStyle/>
          <a:p>
            <a:pPr marL="357188" marR="0" lvl="0" indent="-357188" algn="l" defTabSz="457200" rtl="0" eaLnBrk="1" fontAlgn="auto" latinLnBrk="0" hangingPunct="1">
              <a:lnSpc>
                <a:spcPts val="3300"/>
              </a:lnSpc>
              <a:spcBef>
                <a:spcPts val="1200"/>
              </a:spcBef>
              <a:spcAft>
                <a:spcPts val="0"/>
              </a:spcAft>
              <a:buClrTx/>
              <a:buSzTx/>
              <a:buFontTx/>
              <a:buNone/>
              <a:tabLst/>
              <a:defRPr/>
            </a:pPr>
            <a:r>
              <a:rPr kumimoji="0"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600" b="1" i="0" u="none" strike="noStrike" kern="1200" cap="none" spc="0" normalizeH="0" baseline="0" noProof="0" dirty="0">
                <a:ln>
                  <a:noFill/>
                </a:ln>
                <a:solidFill>
                  <a:srgbClr val="789C36"/>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2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かかりつけ薬剤師</a:t>
            </a:r>
            <a:r>
              <a:rPr kumimoji="0"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は、</a:t>
            </a:r>
            <a:r>
              <a:rPr kumimoji="0"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認知症の人や家族の伴走者</a:t>
            </a:r>
            <a:r>
              <a:rPr kumimoji="0"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として支援していく姿勢が重要である。</a:t>
            </a:r>
            <a:endParaRPr kumimoji="0"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457200" rtl="0" eaLnBrk="1" fontAlgn="auto" latinLnBrk="0" hangingPunct="1">
              <a:lnSpc>
                <a:spcPts val="3300"/>
              </a:lnSpc>
              <a:spcBef>
                <a:spcPts val="1200"/>
              </a:spcBef>
              <a:spcAft>
                <a:spcPts val="0"/>
              </a:spcAft>
              <a:buClrTx/>
              <a:buSzTx/>
              <a:buFontTx/>
              <a:buNone/>
              <a:tabLst/>
              <a:defRPr/>
            </a:pPr>
            <a:r>
              <a:rPr kumimoji="0"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600" b="1" i="0" u="none" strike="noStrike" kern="1200" cap="none" spc="0" normalizeH="0" baseline="0" noProof="0" dirty="0">
                <a:ln>
                  <a:noFill/>
                </a:ln>
                <a:solidFill>
                  <a:srgbClr val="789C36"/>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2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かかりつけ薬剤師</a:t>
            </a:r>
            <a:r>
              <a:rPr kumimoji="0"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には、認知症の人や家族の視点を重視した、</a:t>
            </a:r>
            <a:r>
              <a:rPr kumimoji="0" lang="ja-JP" altLang="en-US" sz="2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医療・介護・地域の</a:t>
            </a:r>
            <a:r>
              <a:rPr kumimoji="0"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連携を担うつなぎ手</a:t>
            </a:r>
            <a:r>
              <a:rPr kumimoji="0" lang="ja-JP" altLang="en-US" sz="2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としての活動が求められている。</a:t>
            </a:r>
            <a:endParaRPr kumimoji="0" lang="en-US" altLang="ja-JP" sz="2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457200" rtl="0" eaLnBrk="1" fontAlgn="auto" latinLnBrk="0" hangingPunct="1">
              <a:lnSpc>
                <a:spcPts val="3300"/>
              </a:lnSpc>
              <a:spcBef>
                <a:spcPts val="1200"/>
              </a:spcBef>
              <a:spcAft>
                <a:spcPts val="0"/>
              </a:spcAft>
              <a:buClrTx/>
              <a:buSzTx/>
              <a:buFontTx/>
              <a:buNone/>
              <a:tabLst/>
              <a:defRPr/>
            </a:pPr>
            <a:r>
              <a:rPr kumimoji="0"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600" b="1" i="0" u="none" strike="noStrike" kern="1200" cap="none" spc="0" normalizeH="0" baseline="0" noProof="0" dirty="0">
                <a:ln>
                  <a:noFill/>
                </a:ln>
                <a:solidFill>
                  <a:srgbClr val="789C36"/>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かかりつけ薬剤師には、</a:t>
            </a:r>
            <a:r>
              <a:rPr kumimoji="0" lang="ja-JP" altLang="en-US" sz="2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認知症の人や家族に身近な</a:t>
            </a:r>
            <a:r>
              <a:rPr kumimoji="0"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多職種連携の一員</a:t>
            </a:r>
            <a:r>
              <a:rPr kumimoji="0" lang="ja-JP" altLang="en-US" sz="2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として</a:t>
            </a:r>
            <a:r>
              <a:rPr kumimoji="0"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の役割が期待されている。</a:t>
            </a:r>
            <a:endParaRPr kumimoji="0"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457200" rtl="0" eaLnBrk="1" fontAlgn="auto" latinLnBrk="0" hangingPunct="1">
              <a:lnSpc>
                <a:spcPts val="3300"/>
              </a:lnSpc>
              <a:spcBef>
                <a:spcPts val="1200"/>
              </a:spcBef>
              <a:spcAft>
                <a:spcPts val="0"/>
              </a:spcAft>
              <a:buClrTx/>
              <a:buSzTx/>
              <a:buFontTx/>
              <a:buNone/>
              <a:tabLst/>
              <a:defRPr/>
            </a:pPr>
            <a:r>
              <a:rPr kumimoji="0"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600" b="1" i="0" u="none" strike="noStrike" kern="1200" cap="none" spc="0" normalizeH="0" baseline="0" noProof="0" dirty="0">
                <a:ln>
                  <a:noFill/>
                </a:ln>
                <a:solidFill>
                  <a:srgbClr val="789C36"/>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地域で開催される</a:t>
            </a:r>
            <a:r>
              <a:rPr kumimoji="0"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多職種合同研修、フォローアップ研修</a:t>
            </a:r>
            <a:r>
              <a:rPr kumimoji="0"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などへの積極的な参加や</a:t>
            </a:r>
            <a:r>
              <a:rPr kumimoji="0"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地域での啓発活動の継続</a:t>
            </a:r>
            <a:r>
              <a:rPr kumimoji="0"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などが望まれている。</a:t>
            </a:r>
          </a:p>
        </p:txBody>
      </p:sp>
    </p:spTree>
    <p:extLst>
      <p:ext uri="{BB962C8B-B14F-4D97-AF65-F5344CB8AC3E}">
        <p14:creationId xmlns:p14="http://schemas.microsoft.com/office/powerpoint/2010/main" val="3378692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9C6B8555-A0DA-490F-BB26-6382DF212233}"/>
              </a:ext>
            </a:extLst>
          </p:cNvPr>
          <p:cNvSpPr>
            <a:spLocks noChangeArrowheads="1"/>
          </p:cNvSpPr>
          <p:nvPr/>
        </p:nvSpPr>
        <p:spPr bwMode="auto">
          <a:xfrm>
            <a:off x="710233" y="1669818"/>
            <a:ext cx="7730382" cy="453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450850" marR="0" lvl="0" indent="-450850" algn="l" defTabSz="844083" rtl="0" eaLnBrk="1" fontAlgn="auto" latinLnBrk="0" hangingPunct="1">
              <a:lnSpc>
                <a:spcPct val="100000"/>
              </a:lnSpc>
              <a:spcBef>
                <a:spcPts val="1662"/>
              </a:spcBef>
              <a:spcAft>
                <a:spcPts val="0"/>
              </a:spcAft>
              <a:buClrTx/>
              <a:buSzTx/>
              <a:buFontTx/>
              <a:buNone/>
              <a:tabLst/>
              <a:defRPr/>
            </a:pPr>
            <a:r>
              <a:rPr kumimoji="1" lang="ja-JP" altLang="en-US" sz="258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585"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認知症の方の特性を理解し、現存する心身の能力を活かしながら、</a:t>
            </a:r>
            <a:r>
              <a:rPr kumimoji="1" lang="ja-JP" altLang="en-US" sz="258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本来の本人らしさ</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なるべく保つ。</a:t>
            </a:r>
            <a:endParaRPr kumimoji="1" lang="en-US" altLang="ja-JP"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450850" marR="0" lvl="0" indent="-450850" algn="l" defTabSz="844083" rtl="0" eaLnBrk="1" fontAlgn="auto" latinLnBrk="0" hangingPunct="1">
              <a:lnSpc>
                <a:spcPct val="100000"/>
              </a:lnSpc>
              <a:spcBef>
                <a:spcPts val="1662"/>
              </a:spcBef>
              <a:spcAft>
                <a:spcPts val="0"/>
              </a:spcAft>
              <a:buClrTx/>
              <a:buSzTx/>
              <a:buFontTx/>
              <a:buNone/>
              <a:tabLst/>
              <a:defRPr/>
            </a:pPr>
            <a:r>
              <a:rPr kumimoji="1" lang="ja-JP" altLang="en-US" sz="258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585" b="1" i="0" u="none" strike="noStrike" kern="1200" cap="none" spc="0" normalizeH="0" baseline="0" noProof="0" dirty="0">
                <a:ln>
                  <a:noFill/>
                </a:ln>
                <a:solidFill>
                  <a:srgbClr val="789C36"/>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本人の負担になるような日常生活の変化・変更は避け、</a:t>
            </a:r>
            <a:r>
              <a:rPr kumimoji="1" lang="ja-JP" altLang="en-US" sz="258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本人の希望を尊重した生活の継続性</a:t>
            </a:r>
            <a:r>
              <a:rPr kumimoji="1" lang="ja-JP" altLang="en-US"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を重視する。</a:t>
            </a:r>
            <a:endParaRPr kumimoji="1" lang="en-US" altLang="ja-JP"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50850" marR="0" lvl="0" indent="-450850" algn="l" defTabSz="844083" rtl="0" eaLnBrk="1" fontAlgn="auto" latinLnBrk="0" hangingPunct="1">
              <a:lnSpc>
                <a:spcPct val="100000"/>
              </a:lnSpc>
              <a:spcBef>
                <a:spcPts val="1662"/>
              </a:spcBef>
              <a:spcAft>
                <a:spcPts val="0"/>
              </a:spcAft>
              <a:buClrTx/>
              <a:buSzTx/>
              <a:buFontTx/>
              <a:buNone/>
              <a:tabLst/>
              <a:defRPr/>
            </a:pPr>
            <a:r>
              <a:rPr kumimoji="1" lang="ja-JP" altLang="en-US" sz="258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585"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本人のペースで</a:t>
            </a:r>
            <a:r>
              <a:rPr kumimoji="1" lang="ja-JP" altLang="en-US" sz="258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ゆっくりと安心感</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を大切にする。</a:t>
            </a:r>
            <a:endParaRPr kumimoji="1" lang="en-US" altLang="ja-JP"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450850" marR="0" lvl="0" indent="-450850" algn="l" defTabSz="844083" rtl="0" eaLnBrk="1" fontAlgn="auto" latinLnBrk="0" hangingPunct="1">
              <a:lnSpc>
                <a:spcPct val="100000"/>
              </a:lnSpc>
              <a:spcBef>
                <a:spcPts val="1662"/>
              </a:spcBef>
              <a:spcAft>
                <a:spcPts val="0"/>
              </a:spcAft>
              <a:buClrTx/>
              <a:buSzTx/>
              <a:buFontTx/>
              <a:buNone/>
              <a:tabLst/>
              <a:defRPr/>
            </a:pPr>
            <a:r>
              <a:rPr kumimoji="1" lang="ja-JP" altLang="en-US" sz="258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585" b="1" i="0" u="none" strike="noStrike" kern="1200" cap="none" spc="0" normalizeH="0" baseline="0" noProof="0" dirty="0">
                <a:ln>
                  <a:noFill/>
                </a:ln>
                <a:solidFill>
                  <a:srgbClr val="7D9D35"/>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本人が希望をもって充実した暮らしが継続できるように</a:t>
            </a:r>
            <a:r>
              <a:rPr kumimoji="1" lang="ja-JP" altLang="en-US" sz="258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生活支援面</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で配慮する。</a:t>
            </a:r>
          </a:p>
        </p:txBody>
      </p:sp>
      <p:sp>
        <p:nvSpPr>
          <p:cNvPr id="9" name="正方形/長方形 8">
            <a:extLst>
              <a:ext uri="{FF2B5EF4-FFF2-40B4-BE49-F238E27FC236}">
                <a16:creationId xmlns:a16="http://schemas.microsoft.com/office/drawing/2014/main" id="{16B3689D-E4ED-48F8-9054-88EABE7DE6D3}"/>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 name="Rectangle 2">
            <a:extLst>
              <a:ext uri="{FF2B5EF4-FFF2-40B4-BE49-F238E27FC236}">
                <a16:creationId xmlns:a16="http://schemas.microsoft.com/office/drawing/2014/main" id="{A1046822-FB83-481B-A7FE-094BEA12EFA8}"/>
              </a:ext>
            </a:extLst>
          </p:cNvPr>
          <p:cNvSpPr txBox="1">
            <a:spLocks noChangeArrowheads="1"/>
          </p:cNvSpPr>
          <p:nvPr/>
        </p:nvSpPr>
        <p:spPr bwMode="auto">
          <a:xfrm>
            <a:off x="188823" y="48543"/>
            <a:ext cx="87534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j-cs"/>
              </a:rPr>
              <a:t>認知症の介護者への注意点やアドバイス</a:t>
            </a:r>
            <a:endPar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a16="http://schemas.microsoft.com/office/drawing/2014/main"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99291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a:extLst>
              <a:ext uri="{FF2B5EF4-FFF2-40B4-BE49-F238E27FC236}">
                <a16:creationId xmlns:a16="http://schemas.microsoft.com/office/drawing/2014/main" id="{A450CE7F-8100-4C70-B9B7-87EE4F0D8E39}"/>
              </a:ext>
            </a:extLst>
          </p:cNvPr>
          <p:cNvSpPr/>
          <p:nvPr/>
        </p:nvSpPr>
        <p:spPr>
          <a:xfrm>
            <a:off x="14989" y="-16067"/>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6" name="正方形/長方形 255"/>
          <p:cNvSpPr/>
          <p:nvPr/>
        </p:nvSpPr>
        <p:spPr>
          <a:xfrm>
            <a:off x="133350" y="2114550"/>
            <a:ext cx="8867165" cy="4626492"/>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dirty="0">
              <a:solidFill>
                <a:prstClr val="white"/>
              </a:solidFill>
              <a:latin typeface="BIZ UDPゴシック" panose="020B0400000000000000" pitchFamily="50" charset="-128"/>
              <a:ea typeface="BIZ UDPゴシック" panose="020B0400000000000000" pitchFamily="50" charset="-128"/>
            </a:endParaRPr>
          </a:p>
        </p:txBody>
      </p:sp>
      <p:sp>
        <p:nvSpPr>
          <p:cNvPr id="238" name="円/楕円 237"/>
          <p:cNvSpPr/>
          <p:nvPr/>
        </p:nvSpPr>
        <p:spPr>
          <a:xfrm>
            <a:off x="7081491" y="2529152"/>
            <a:ext cx="1927682" cy="1057698"/>
          </a:xfrm>
          <a:prstGeom prst="ellipse">
            <a:avLst/>
          </a:prstGeom>
          <a:solidFill>
            <a:srgbClr val="779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35" name="角丸四角形 234"/>
          <p:cNvSpPr/>
          <p:nvPr/>
        </p:nvSpPr>
        <p:spPr>
          <a:xfrm>
            <a:off x="293830" y="2428156"/>
            <a:ext cx="1482911" cy="700089"/>
          </a:xfrm>
          <a:prstGeom prst="roundRect">
            <a:avLst>
              <a:gd name="adj" fmla="val 1501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5" name="テキスト ボックス 50"/>
          <p:cNvSpPr txBox="1">
            <a:spLocks noChangeArrowheads="1"/>
          </p:cNvSpPr>
          <p:nvPr/>
        </p:nvSpPr>
        <p:spPr bwMode="auto">
          <a:xfrm>
            <a:off x="273266" y="1097248"/>
            <a:ext cx="8592593"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fontAlgn="auto" hangingPunct="1">
              <a:spcBef>
                <a:spcPts val="0"/>
              </a:spcBef>
              <a:spcAft>
                <a:spcPts val="0"/>
              </a:spcAft>
            </a:pPr>
            <a:r>
              <a:rPr lang="ja-JP" altLang="en-US" sz="1900" b="1" dirty="0">
                <a:solidFill>
                  <a:prstClr val="black">
                    <a:lumMod val="50000"/>
                    <a:lumOff val="50000"/>
                  </a:prstClr>
                </a:solidFill>
                <a:latin typeface="BIZ UDPゴシック" panose="020B0400000000000000" pitchFamily="50" charset="-128"/>
                <a:ea typeface="BIZ UDPゴシック" panose="020B0400000000000000" pitchFamily="50" charset="-128"/>
                <a:cs typeface="Meiryo UI" pitchFamily="50" charset="-128"/>
              </a:rPr>
              <a:t>住まい</a:t>
            </a:r>
            <a:r>
              <a:rPr lang="ja-JP" altLang="en-US" sz="1900" b="1" dirty="0">
                <a:solidFill>
                  <a:prstClr val="black"/>
                </a:solidFill>
                <a:latin typeface="BIZ UDPゴシック" panose="020B0400000000000000" pitchFamily="50" charset="-128"/>
                <a:ea typeface="BIZ UDPゴシック" panose="020B0400000000000000" pitchFamily="50" charset="-128"/>
                <a:cs typeface="Meiryo UI" pitchFamily="50" charset="-128"/>
              </a:rPr>
              <a:t>・</a:t>
            </a:r>
            <a:r>
              <a:rPr lang="ja-JP" altLang="en-US" sz="1900" b="1" dirty="0">
                <a:solidFill>
                  <a:srgbClr val="0070C0"/>
                </a:solidFill>
                <a:latin typeface="BIZ UDPゴシック" panose="020B0400000000000000" pitchFamily="50" charset="-128"/>
                <a:ea typeface="BIZ UDPゴシック" panose="020B0400000000000000" pitchFamily="50" charset="-128"/>
                <a:cs typeface="Meiryo UI" pitchFamily="50" charset="-128"/>
              </a:rPr>
              <a:t>医療</a:t>
            </a:r>
            <a:r>
              <a:rPr lang="ja-JP" altLang="en-US" sz="1900" b="1" dirty="0">
                <a:solidFill>
                  <a:prstClr val="black"/>
                </a:solidFill>
                <a:latin typeface="BIZ UDPゴシック" panose="020B0400000000000000" pitchFamily="50" charset="-128"/>
                <a:ea typeface="BIZ UDPゴシック" panose="020B0400000000000000" pitchFamily="50" charset="-128"/>
                <a:cs typeface="Meiryo UI" pitchFamily="50" charset="-128"/>
              </a:rPr>
              <a:t>・</a:t>
            </a:r>
            <a:r>
              <a:rPr lang="ja-JP" altLang="en-US" sz="19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a:t>
            </a:r>
            <a:r>
              <a:rPr lang="ja-JP" altLang="en-US" sz="1900" b="1" dirty="0">
                <a:solidFill>
                  <a:prstClr val="black"/>
                </a:solidFill>
                <a:latin typeface="BIZ UDPゴシック" panose="020B0400000000000000" pitchFamily="50" charset="-128"/>
                <a:ea typeface="BIZ UDPゴシック" panose="020B0400000000000000" pitchFamily="50" charset="-128"/>
                <a:cs typeface="Meiryo UI" pitchFamily="50" charset="-128"/>
              </a:rPr>
              <a:t>・</a:t>
            </a:r>
            <a:r>
              <a:rPr lang="ja-JP" altLang="en-US" sz="1900" b="1" dirty="0">
                <a:solidFill>
                  <a:srgbClr val="C0504D"/>
                </a:solidFill>
                <a:latin typeface="BIZ UDPゴシック" panose="020B0400000000000000" pitchFamily="50" charset="-128"/>
                <a:ea typeface="BIZ UDPゴシック" panose="020B0400000000000000" pitchFamily="50" charset="-128"/>
                <a:cs typeface="Meiryo UI" pitchFamily="50" charset="-128"/>
              </a:rPr>
              <a:t>予防</a:t>
            </a:r>
            <a:r>
              <a:rPr lang="ja-JP" altLang="en-US" sz="1900" b="1" dirty="0">
                <a:solidFill>
                  <a:prstClr val="black"/>
                </a:solidFill>
                <a:latin typeface="BIZ UDPゴシック" panose="020B0400000000000000" pitchFamily="50" charset="-128"/>
                <a:ea typeface="BIZ UDPゴシック" panose="020B0400000000000000" pitchFamily="50" charset="-128"/>
                <a:cs typeface="Meiryo UI" pitchFamily="50" charset="-128"/>
              </a:rPr>
              <a:t>・</a:t>
            </a:r>
            <a:r>
              <a:rPr lang="ja-JP" altLang="en-US" sz="1900" b="1" dirty="0">
                <a:solidFill>
                  <a:srgbClr val="C0504D"/>
                </a:solidFill>
                <a:latin typeface="BIZ UDPゴシック" panose="020B0400000000000000" pitchFamily="50" charset="-128"/>
                <a:ea typeface="BIZ UDPゴシック" panose="020B0400000000000000" pitchFamily="50" charset="-128"/>
                <a:cs typeface="Meiryo UI" pitchFamily="50" charset="-128"/>
              </a:rPr>
              <a:t>生活支援</a:t>
            </a:r>
            <a:r>
              <a:rPr lang="ja-JP" altLang="en-US" sz="19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が包括的に提供される地域包括ケアシステムの実現により、重度な要介護状態となっても、住み慣れた地域で自分らしい暮らしを人生の最期まで続けることができる。</a:t>
            </a:r>
          </a:p>
        </p:txBody>
      </p:sp>
      <p:sp>
        <p:nvSpPr>
          <p:cNvPr id="10" name="テキスト ボックス 9"/>
          <p:cNvSpPr txBox="1"/>
          <p:nvPr/>
        </p:nvSpPr>
        <p:spPr>
          <a:xfrm>
            <a:off x="3097798" y="5181000"/>
            <a:ext cx="2805205" cy="600164"/>
          </a:xfrm>
          <a:prstGeom prst="rect">
            <a:avLst/>
          </a:prstGeom>
          <a:noFill/>
        </p:spPr>
        <p:txBody>
          <a:bodyPr wrap="square" rtlCol="0">
            <a:spAutoFit/>
          </a:bodyPr>
          <a:lstStyle/>
          <a:p>
            <a:pPr eaLnBrk="1" fontAlgn="auto" hangingPunct="1">
              <a:spcBef>
                <a:spcPts val="0"/>
              </a:spcBef>
              <a:spcAft>
                <a:spcPts val="0"/>
              </a:spcAft>
            </a:pPr>
            <a:r>
              <a:rPr lang="ja-JP" altLang="en-US" sz="1250" b="1" dirty="0">
                <a:solidFill>
                  <a:srgbClr val="C0504D"/>
                </a:solidFill>
                <a:latin typeface="BIZ UDPゴシック" panose="020B0400000000000000" pitchFamily="50" charset="-128"/>
                <a:ea typeface="BIZ UDPゴシック" panose="020B0400000000000000" pitchFamily="50" charset="-128"/>
                <a:cs typeface="Meiryo UI" pitchFamily="50" charset="-128"/>
              </a:rPr>
              <a:t>いつまでも元気に暮らすために･･･</a:t>
            </a:r>
            <a:endParaRPr lang="en-US" altLang="ja-JP" sz="1250" b="1" dirty="0">
              <a:solidFill>
                <a:srgbClr val="C0504D"/>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300"/>
              </a:spcBef>
              <a:spcAft>
                <a:spcPts val="0"/>
              </a:spcAft>
            </a:pPr>
            <a:r>
              <a:rPr lang="ja-JP" altLang="en-US" sz="1800" b="1" dirty="0">
                <a:solidFill>
                  <a:srgbClr val="C0504D"/>
                </a:solidFill>
                <a:latin typeface="BIZ UDPゴシック" panose="020B0400000000000000" pitchFamily="50" charset="-128"/>
                <a:ea typeface="BIZ UDPゴシック" panose="020B0400000000000000" pitchFamily="50" charset="-128"/>
                <a:cs typeface="Meiryo UI" pitchFamily="50" charset="-128"/>
              </a:rPr>
              <a:t>   </a:t>
            </a:r>
            <a:r>
              <a:rPr lang="ja-JP" altLang="en-US" sz="1600" b="1" dirty="0">
                <a:solidFill>
                  <a:srgbClr val="C0504D"/>
                </a:solidFill>
                <a:latin typeface="BIZ UDPゴシック" panose="020B0400000000000000" pitchFamily="50" charset="-128"/>
                <a:ea typeface="BIZ UDPゴシック" panose="020B0400000000000000" pitchFamily="50" charset="-128"/>
                <a:cs typeface="Meiryo UI" pitchFamily="50" charset="-128"/>
              </a:rPr>
              <a:t>生活支援･介護予防</a:t>
            </a:r>
            <a:endParaRPr lang="en-US" altLang="ja-JP" sz="1600" b="1" dirty="0">
              <a:solidFill>
                <a:srgbClr val="C0504D"/>
              </a:solidFill>
              <a:latin typeface="BIZ UDPゴシック" panose="020B0400000000000000" pitchFamily="50" charset="-128"/>
              <a:ea typeface="BIZ UDPゴシック" panose="020B0400000000000000" pitchFamily="50" charset="-128"/>
              <a:cs typeface="Meiryo UI" pitchFamily="50" charset="-128"/>
            </a:endParaRPr>
          </a:p>
        </p:txBody>
      </p:sp>
      <p:sp>
        <p:nvSpPr>
          <p:cNvPr id="224" name="円/楕円 223"/>
          <p:cNvSpPr/>
          <p:nvPr/>
        </p:nvSpPr>
        <p:spPr>
          <a:xfrm>
            <a:off x="3262703" y="4027558"/>
            <a:ext cx="1884580" cy="1005428"/>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26" name="円/楕円 225"/>
          <p:cNvSpPr/>
          <p:nvPr/>
        </p:nvSpPr>
        <p:spPr>
          <a:xfrm>
            <a:off x="1264160" y="2813715"/>
            <a:ext cx="6596761" cy="3466214"/>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1903209" y="2271138"/>
            <a:ext cx="1739531" cy="584775"/>
          </a:xfrm>
          <a:prstGeom prst="rect">
            <a:avLst/>
          </a:prstGeom>
          <a:noFill/>
        </p:spPr>
        <p:txBody>
          <a:bodyPr wrap="square" rtlCol="0">
            <a:spAutoFit/>
          </a:bodyPr>
          <a:lstStyle/>
          <a:p>
            <a:pPr eaLnBrk="1" fontAlgn="auto" hangingPunct="1">
              <a:spcBef>
                <a:spcPts val="0"/>
              </a:spcBef>
              <a:spcAft>
                <a:spcPts val="0"/>
              </a:spcAft>
            </a:pPr>
            <a:r>
              <a:rPr lang="ja-JP" altLang="en-US" sz="1400" b="1" dirty="0">
                <a:solidFill>
                  <a:srgbClr val="0070C0"/>
                </a:solidFill>
                <a:latin typeface="BIZ UDPゴシック" panose="020B0400000000000000" pitchFamily="50" charset="-128"/>
                <a:ea typeface="BIZ UDPゴシック" panose="020B0400000000000000" pitchFamily="50" charset="-128"/>
                <a:cs typeface="Meiryo UI" pitchFamily="50" charset="-128"/>
              </a:rPr>
              <a:t>病気になったら･･･</a:t>
            </a:r>
            <a:endParaRPr lang="en-US" altLang="ja-JP" sz="1400" b="1" dirty="0">
              <a:solidFill>
                <a:srgbClr val="0070C0"/>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800" b="1" dirty="0">
                <a:solidFill>
                  <a:srgbClr val="0070C0"/>
                </a:solidFill>
                <a:latin typeface="BIZ UDPゴシック" panose="020B0400000000000000" pitchFamily="50" charset="-128"/>
                <a:ea typeface="BIZ UDPゴシック" panose="020B0400000000000000" pitchFamily="50" charset="-128"/>
                <a:cs typeface="Meiryo UI" pitchFamily="50" charset="-128"/>
              </a:rPr>
              <a:t>   医  療</a:t>
            </a:r>
            <a:endParaRPr lang="en-US" altLang="ja-JP" sz="1800" b="1" dirty="0">
              <a:solidFill>
                <a:srgbClr val="0070C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27" name="テキスト ボックス 226"/>
          <p:cNvSpPr txBox="1"/>
          <p:nvPr/>
        </p:nvSpPr>
        <p:spPr>
          <a:xfrm>
            <a:off x="3402421" y="4091223"/>
            <a:ext cx="1064109" cy="400110"/>
          </a:xfrm>
          <a:prstGeom prst="rect">
            <a:avLst/>
          </a:prstGeom>
          <a:noFill/>
        </p:spPr>
        <p:txBody>
          <a:bodyPr wrap="square" rtlCol="0">
            <a:spAutoFit/>
          </a:bodyPr>
          <a:lstStyle/>
          <a:p>
            <a:pPr eaLnBrk="1" fontAlgn="auto" hangingPunct="1">
              <a:spcBef>
                <a:spcPts val="0"/>
              </a:spcBef>
              <a:spcAft>
                <a:spcPts val="0"/>
              </a:spcAft>
            </a:pPr>
            <a:r>
              <a:rPr lang="ja-JP" altLang="en-US" sz="2000" b="1" dirty="0">
                <a:latin typeface="BIZ UDPゴシック" panose="020B0400000000000000" pitchFamily="50" charset="-128"/>
                <a:ea typeface="BIZ UDPゴシック" panose="020B0400000000000000" pitchFamily="50" charset="-128"/>
                <a:cs typeface="Meiryo UI" pitchFamily="50" charset="-128"/>
              </a:rPr>
              <a:t>住まい</a:t>
            </a:r>
            <a:endParaRPr lang="en-US" altLang="ja-JP" sz="2000" b="1" dirty="0">
              <a:latin typeface="BIZ UDPゴシック" panose="020B0400000000000000" pitchFamily="50" charset="-128"/>
              <a:ea typeface="BIZ UDPゴシック" panose="020B0400000000000000" pitchFamily="50" charset="-128"/>
              <a:cs typeface="Meiryo UI" pitchFamily="50" charset="-128"/>
            </a:endParaRPr>
          </a:p>
        </p:txBody>
      </p:sp>
      <p:sp>
        <p:nvSpPr>
          <p:cNvPr id="228" name="テキスト ボックス 227"/>
          <p:cNvSpPr txBox="1"/>
          <p:nvPr/>
        </p:nvSpPr>
        <p:spPr>
          <a:xfrm>
            <a:off x="3285667" y="4463677"/>
            <a:ext cx="1707478" cy="646331"/>
          </a:xfrm>
          <a:prstGeom prst="rect">
            <a:avLst/>
          </a:prstGeom>
          <a:noFill/>
        </p:spPr>
        <p:txBody>
          <a:bodyPr wrap="square" rtlCol="0">
            <a:spAutoFit/>
          </a:bodyPr>
          <a:lstStyle/>
          <a:p>
            <a:pPr eaLnBrk="1" fontAlgn="auto" hangingPunct="1">
              <a:spcBef>
                <a:spcPts val="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･自宅</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･サービス付き高齢者</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  向け住宅 等</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25" name="円/楕円 224"/>
          <p:cNvSpPr/>
          <p:nvPr/>
        </p:nvSpPr>
        <p:spPr>
          <a:xfrm>
            <a:off x="714144" y="4665084"/>
            <a:ext cx="1846520" cy="771004"/>
          </a:xfrm>
          <a:prstGeom prst="ellipse">
            <a:avLst/>
          </a:prstGeom>
          <a:solidFill>
            <a:schemeClr val="bg1">
              <a:lumMod val="85000"/>
            </a:schemeClr>
          </a:solidFill>
          <a:ln w="222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29" name="テキスト ボックス 228"/>
          <p:cNvSpPr txBox="1"/>
          <p:nvPr/>
        </p:nvSpPr>
        <p:spPr>
          <a:xfrm>
            <a:off x="767309" y="4802462"/>
            <a:ext cx="2105025" cy="530915"/>
          </a:xfrm>
          <a:prstGeom prst="rect">
            <a:avLst/>
          </a:prstGeom>
          <a:noFill/>
        </p:spPr>
        <p:txBody>
          <a:bodyPr wrap="square" rtlCol="0">
            <a:spAutoFit/>
          </a:bodyPr>
          <a:lstStyle/>
          <a:p>
            <a:pPr eaLnBrk="1" fontAlgn="auto" hangingPunct="1">
              <a:spcBef>
                <a:spcPts val="0"/>
              </a:spcBef>
              <a:spcAft>
                <a:spcPts val="0"/>
              </a:spcAft>
            </a:pPr>
            <a:r>
              <a:rPr lang="ja-JP" altLang="en-US" sz="125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･地域包括支援センター</a:t>
            </a:r>
            <a:endParaRPr lang="en-US" altLang="ja-JP" sz="125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300"/>
              </a:spcBef>
              <a:spcAft>
                <a:spcPts val="0"/>
              </a:spcAft>
            </a:pPr>
            <a:r>
              <a:rPr lang="ja-JP" altLang="en-US" sz="125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･ケアマネジャー</a:t>
            </a:r>
            <a:endParaRPr lang="en-US" altLang="ja-JP" sz="125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33" name="テキスト ボックス 232"/>
          <p:cNvSpPr txBox="1"/>
          <p:nvPr/>
        </p:nvSpPr>
        <p:spPr>
          <a:xfrm>
            <a:off x="232914" y="2436417"/>
            <a:ext cx="2105025" cy="671979"/>
          </a:xfrm>
          <a:prstGeom prst="rect">
            <a:avLst/>
          </a:prstGeom>
          <a:noFill/>
        </p:spPr>
        <p:txBody>
          <a:bodyPr wrap="square" rtlCol="0">
            <a:spAutoFit/>
          </a:bodyPr>
          <a:lstStyle/>
          <a:p>
            <a:pPr eaLnBrk="1" fontAlgn="auto" hangingPunct="1">
              <a:spcBef>
                <a:spcPts val="100"/>
              </a:spcBef>
              <a:spcAft>
                <a:spcPts val="0"/>
              </a:spcAft>
            </a:pPr>
            <a:r>
              <a:rPr lang="ja-JP" altLang="en-US" sz="1200" b="1" dirty="0">
                <a:solidFill>
                  <a:prstClr val="white"/>
                </a:solidFill>
                <a:latin typeface="BIZ UDPゴシック" panose="020B0400000000000000" pitchFamily="50" charset="-128"/>
                <a:ea typeface="BIZ UDPゴシック" panose="020B0400000000000000" pitchFamily="50" charset="-128"/>
                <a:cs typeface="Meiryo UI" pitchFamily="50" charset="-128"/>
              </a:rPr>
              <a:t>･急性期病院</a:t>
            </a:r>
            <a:endParaRPr lang="en-US" altLang="ja-JP" sz="12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100"/>
              </a:spcBef>
              <a:spcAft>
                <a:spcPts val="0"/>
              </a:spcAft>
            </a:pPr>
            <a:r>
              <a:rPr lang="ja-JP" altLang="en-US" sz="1200" b="1" dirty="0">
                <a:solidFill>
                  <a:prstClr val="white"/>
                </a:solidFill>
                <a:latin typeface="BIZ UDPゴシック" panose="020B0400000000000000" pitchFamily="50" charset="-128"/>
                <a:ea typeface="BIZ UDPゴシック" panose="020B0400000000000000" pitchFamily="50" charset="-128"/>
                <a:cs typeface="Meiryo UI" pitchFamily="50" charset="-128"/>
              </a:rPr>
              <a:t>･亜急性期、回復期、</a:t>
            </a:r>
            <a:endParaRPr lang="en-US" altLang="ja-JP" sz="12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100"/>
              </a:spcBef>
              <a:spcAft>
                <a:spcPts val="0"/>
              </a:spcAft>
            </a:pPr>
            <a:r>
              <a:rPr lang="ja-JP" altLang="en-US" sz="1200" b="1" dirty="0">
                <a:solidFill>
                  <a:prstClr val="white"/>
                </a:solidFill>
                <a:latin typeface="BIZ UDPゴシック" panose="020B0400000000000000" pitchFamily="50" charset="-128"/>
                <a:ea typeface="BIZ UDPゴシック" panose="020B0400000000000000" pitchFamily="50" charset="-128"/>
                <a:cs typeface="Meiryo UI" pitchFamily="50" charset="-128"/>
              </a:rPr>
              <a:t>  リハビリ病院</a:t>
            </a:r>
            <a:endParaRPr lang="en-US" altLang="ja-JP" sz="12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p:txBody>
      </p:sp>
      <p:sp>
        <p:nvSpPr>
          <p:cNvPr id="234" name="角丸四角形 233"/>
          <p:cNvSpPr/>
          <p:nvPr/>
        </p:nvSpPr>
        <p:spPr>
          <a:xfrm>
            <a:off x="1433251" y="2934360"/>
            <a:ext cx="1703208" cy="1145958"/>
          </a:xfrm>
          <a:prstGeom prst="roundRect">
            <a:avLst>
              <a:gd name="adj" fmla="val 11105"/>
            </a:avLst>
          </a:prstGeom>
          <a:solidFill>
            <a:srgbClr val="418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32" name="テキスト ボックス 231"/>
          <p:cNvSpPr txBox="1"/>
          <p:nvPr/>
        </p:nvSpPr>
        <p:spPr>
          <a:xfrm>
            <a:off x="1488427" y="2969202"/>
            <a:ext cx="2012077" cy="1066959"/>
          </a:xfrm>
          <a:prstGeom prst="rect">
            <a:avLst/>
          </a:prstGeom>
          <a:noFill/>
        </p:spPr>
        <p:txBody>
          <a:bodyPr wrap="square" rtlCol="0">
            <a:spAutoFit/>
          </a:bodyPr>
          <a:lstStyle/>
          <a:p>
            <a:pPr eaLnBrk="1" fontAlgn="auto" hangingPunct="1">
              <a:spcBef>
                <a:spcPts val="0"/>
              </a:spcBef>
              <a:spcAft>
                <a:spcPts val="0"/>
              </a:spcAft>
            </a:pPr>
            <a:r>
              <a:rPr lang="ja-JP" altLang="en-US" sz="1600" b="1" dirty="0">
                <a:solidFill>
                  <a:prstClr val="white"/>
                </a:solidFill>
                <a:latin typeface="BIZ UDPゴシック" panose="020B0400000000000000" pitchFamily="50" charset="-128"/>
                <a:ea typeface="BIZ UDPゴシック" panose="020B0400000000000000" pitchFamily="50" charset="-128"/>
                <a:cs typeface="Meiryo UI" pitchFamily="50" charset="-128"/>
              </a:rPr>
              <a:t>日常の医療</a:t>
            </a:r>
            <a:endParaRPr lang="en-US" altLang="ja-JP" sz="16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400"/>
              </a:spcBef>
              <a:spcAft>
                <a:spcPts val="0"/>
              </a:spcAft>
            </a:pPr>
            <a:r>
              <a:rPr lang="ja-JP" altLang="en-US" sz="1300" b="1" dirty="0">
                <a:solidFill>
                  <a:prstClr val="white"/>
                </a:solidFill>
                <a:latin typeface="BIZ UDPゴシック" panose="020B0400000000000000" pitchFamily="50" charset="-128"/>
                <a:ea typeface="BIZ UDPゴシック" panose="020B0400000000000000" pitchFamily="50" charset="-128"/>
                <a:cs typeface="Meiryo UI" pitchFamily="50" charset="-128"/>
              </a:rPr>
              <a:t>  ･かかりつけ医</a:t>
            </a:r>
            <a:endParaRPr lang="en-US" altLang="ja-JP" sz="13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300"/>
              </a:spcBef>
              <a:spcAft>
                <a:spcPts val="0"/>
              </a:spcAft>
            </a:pPr>
            <a:r>
              <a:rPr lang="ja-JP" altLang="en-US" sz="1300" b="1" dirty="0">
                <a:solidFill>
                  <a:prstClr val="white"/>
                </a:solidFill>
                <a:latin typeface="BIZ UDPゴシック" panose="020B0400000000000000" pitchFamily="50" charset="-128"/>
                <a:ea typeface="BIZ UDPゴシック" panose="020B0400000000000000" pitchFamily="50" charset="-128"/>
                <a:cs typeface="Meiryo UI" pitchFamily="50" charset="-128"/>
              </a:rPr>
              <a:t>  ･地域の連携病院</a:t>
            </a:r>
            <a:endParaRPr lang="en-US" altLang="ja-JP" sz="13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300"/>
              </a:spcBef>
              <a:spcAft>
                <a:spcPts val="0"/>
              </a:spcAft>
            </a:pPr>
            <a:r>
              <a:rPr lang="ja-JP" altLang="en-US" sz="1300" b="1" dirty="0">
                <a:solidFill>
                  <a:prstClr val="white"/>
                </a:solidFill>
                <a:latin typeface="BIZ UDPゴシック" panose="020B0400000000000000" pitchFamily="50" charset="-128"/>
                <a:ea typeface="BIZ UDPゴシック" panose="020B0400000000000000" pitchFamily="50" charset="-128"/>
                <a:cs typeface="Meiryo UI" pitchFamily="50" charset="-128"/>
              </a:rPr>
              <a:t>  ・歯科医師、薬局</a:t>
            </a:r>
            <a:endParaRPr lang="en-US" altLang="ja-JP" sz="13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p:txBody>
      </p:sp>
      <p:sp>
        <p:nvSpPr>
          <p:cNvPr id="236" name="円/楕円 235"/>
          <p:cNvSpPr/>
          <p:nvPr/>
        </p:nvSpPr>
        <p:spPr>
          <a:xfrm>
            <a:off x="5100069" y="2903397"/>
            <a:ext cx="2388574" cy="1477218"/>
          </a:xfrm>
          <a:prstGeom prst="ellipse">
            <a:avLst/>
          </a:prstGeom>
          <a:solidFill>
            <a:srgbClr val="BFD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5626208" y="2247890"/>
            <a:ext cx="2490332" cy="584775"/>
          </a:xfrm>
          <a:prstGeom prst="rect">
            <a:avLst/>
          </a:prstGeom>
          <a:noFill/>
        </p:spPr>
        <p:txBody>
          <a:bodyPr wrap="square" rtlCol="0">
            <a:spAutoFit/>
          </a:bodyPr>
          <a:lstStyle/>
          <a:p>
            <a:pPr eaLnBrk="1" fontAlgn="auto" hangingPunct="1">
              <a:spcBef>
                <a:spcPts val="0"/>
              </a:spcBef>
              <a:spcAft>
                <a:spcPts val="0"/>
              </a:spcAft>
            </a:pPr>
            <a:r>
              <a:rPr lang="ja-JP" altLang="en-US" sz="1400" b="1" dirty="0">
                <a:solidFill>
                  <a:srgbClr val="9BBB59">
                    <a:lumMod val="75000"/>
                  </a:srgbClr>
                </a:solidFill>
                <a:latin typeface="BIZ UDPゴシック" panose="020B0400000000000000" pitchFamily="50" charset="-128"/>
                <a:ea typeface="BIZ UDPゴシック" panose="020B0400000000000000" pitchFamily="50" charset="-128"/>
                <a:cs typeface="Meiryo UI" pitchFamily="50" charset="-128"/>
              </a:rPr>
              <a:t> 介護が必要になったら･･･</a:t>
            </a:r>
            <a:endParaRPr lang="en-US" altLang="ja-JP" sz="1400" b="1" dirty="0">
              <a:solidFill>
                <a:srgbClr val="9BBB59">
                  <a:lumMod val="75000"/>
                </a:srgbClr>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800" b="1" dirty="0">
                <a:solidFill>
                  <a:srgbClr val="9BBB59">
                    <a:lumMod val="75000"/>
                  </a:srgbClr>
                </a:solidFill>
                <a:latin typeface="BIZ UDPゴシック" panose="020B0400000000000000" pitchFamily="50" charset="-128"/>
                <a:ea typeface="BIZ UDPゴシック" panose="020B0400000000000000" pitchFamily="50" charset="-128"/>
                <a:cs typeface="Meiryo UI" pitchFamily="50" charset="-128"/>
              </a:rPr>
              <a:t>   介  護</a:t>
            </a:r>
            <a:endParaRPr lang="en-US" altLang="ja-JP" sz="1800" b="1" dirty="0">
              <a:solidFill>
                <a:srgbClr val="9BBB59">
                  <a:lumMod val="75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37" name="テキスト ボックス 236"/>
          <p:cNvSpPr txBox="1"/>
          <p:nvPr/>
        </p:nvSpPr>
        <p:spPr>
          <a:xfrm>
            <a:off x="5368509" y="3066620"/>
            <a:ext cx="2459667" cy="1056700"/>
          </a:xfrm>
          <a:prstGeom prst="rect">
            <a:avLst/>
          </a:prstGeom>
          <a:noFill/>
        </p:spPr>
        <p:txBody>
          <a:bodyPr wrap="square" rtlCol="0">
            <a:spAutoFit/>
          </a:bodyPr>
          <a:lstStyle/>
          <a:p>
            <a:pPr eaLnBrk="1" fontAlgn="auto" hangingPunct="1">
              <a:spcBef>
                <a:spcPts val="0"/>
              </a:spcBef>
              <a:spcAft>
                <a:spcPts val="0"/>
              </a:spcAft>
            </a:pPr>
            <a:r>
              <a:rPr lang="en-US" altLang="ja-JP" sz="13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a:t>
            </a:r>
            <a:r>
              <a:rPr lang="ja-JP" altLang="en-US" sz="13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在宅サービス</a:t>
            </a:r>
            <a:r>
              <a:rPr lang="en-US" altLang="ja-JP" sz="13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a:t>
            </a:r>
          </a:p>
          <a:p>
            <a:pPr eaLnBrk="1" fontAlgn="auto" hangingPunct="1">
              <a:spcBef>
                <a:spcPts val="20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･訪問サービス  ･福祉用具</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･通所サービス  ･短期入所</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･小規模多機能型居宅介護</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a:t>
            </a:r>
            <a:r>
              <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24</a:t>
            </a: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時間対応の訪問サービス</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40" name="円/楕円 239"/>
          <p:cNvSpPr/>
          <p:nvPr/>
        </p:nvSpPr>
        <p:spPr>
          <a:xfrm>
            <a:off x="2934061" y="5767770"/>
            <a:ext cx="1118039" cy="700571"/>
          </a:xfrm>
          <a:prstGeom prst="ellipse">
            <a:avLst/>
          </a:prstGeom>
          <a:solidFill>
            <a:srgbClr val="D49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44" name="円/楕円 243"/>
          <p:cNvSpPr/>
          <p:nvPr/>
        </p:nvSpPr>
        <p:spPr>
          <a:xfrm>
            <a:off x="4823625" y="5807267"/>
            <a:ext cx="1118039" cy="700571"/>
          </a:xfrm>
          <a:prstGeom prst="ellipse">
            <a:avLst/>
          </a:prstGeom>
          <a:solidFill>
            <a:srgbClr val="D49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45" name="円/楕円 244"/>
          <p:cNvSpPr/>
          <p:nvPr/>
        </p:nvSpPr>
        <p:spPr>
          <a:xfrm>
            <a:off x="3868628" y="5858186"/>
            <a:ext cx="1118039" cy="700571"/>
          </a:xfrm>
          <a:prstGeom prst="ellipse">
            <a:avLst/>
          </a:prstGeom>
          <a:solidFill>
            <a:srgbClr val="D49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43" name="テキスト ボックス 242"/>
          <p:cNvSpPr txBox="1"/>
          <p:nvPr/>
        </p:nvSpPr>
        <p:spPr>
          <a:xfrm>
            <a:off x="3560614" y="6091102"/>
            <a:ext cx="2401391" cy="307777"/>
          </a:xfrm>
          <a:prstGeom prst="rect">
            <a:avLst/>
          </a:prstGeom>
          <a:noFill/>
        </p:spPr>
        <p:txBody>
          <a:bodyPr wrap="square" rtlCol="0">
            <a:spAutoFit/>
          </a:bodyPr>
          <a:lstStyle/>
          <a:p>
            <a:pPr eaLnBrk="1" fontAlgn="auto" hangingPunct="1">
              <a:spcBef>
                <a:spcPts val="0"/>
              </a:spcBef>
              <a:spcAft>
                <a:spcPts val="0"/>
              </a:spcAft>
            </a:pPr>
            <a:r>
              <a:rPr lang="ja-JP" altLang="en-US" sz="1400" b="1" dirty="0">
                <a:latin typeface="BIZ UDPゴシック" panose="020B0400000000000000" pitchFamily="50" charset="-128"/>
                <a:ea typeface="BIZ UDPゴシック" panose="020B0400000000000000" pitchFamily="50" charset="-128"/>
                <a:cs typeface="Meiryo UI" pitchFamily="50" charset="-128"/>
              </a:rPr>
              <a:t> 自治会   ボランティア</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p:txBody>
      </p:sp>
      <p:sp>
        <p:nvSpPr>
          <p:cNvPr id="239" name="テキスト ボックス 238"/>
          <p:cNvSpPr txBox="1"/>
          <p:nvPr/>
        </p:nvSpPr>
        <p:spPr>
          <a:xfrm>
            <a:off x="7271351" y="2630473"/>
            <a:ext cx="1746954" cy="795089"/>
          </a:xfrm>
          <a:prstGeom prst="rect">
            <a:avLst/>
          </a:prstGeom>
          <a:noFill/>
        </p:spPr>
        <p:txBody>
          <a:bodyPr wrap="square" rtlCol="0">
            <a:spAutoFit/>
          </a:bodyPr>
          <a:lstStyle/>
          <a:p>
            <a:pPr eaLnBrk="1" fontAlgn="auto" hangingPunct="1">
              <a:spcBef>
                <a:spcPts val="0"/>
              </a:spcBef>
              <a:spcAft>
                <a:spcPts val="0"/>
              </a:spcAft>
            </a:pPr>
            <a:r>
              <a:rPr lang="en-US" altLang="ja-JP"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a:t>
            </a:r>
            <a:r>
              <a:rPr lang="ja-JP" altLang="en-US"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施設･居住系サービス</a:t>
            </a:r>
            <a:r>
              <a:rPr lang="en-US" altLang="ja-JP"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a:t>
            </a:r>
          </a:p>
          <a:p>
            <a:pPr eaLnBrk="1" fontAlgn="auto" hangingPunct="1">
              <a:spcBef>
                <a:spcPts val="200"/>
              </a:spcBef>
              <a:spcAft>
                <a:spcPts val="0"/>
              </a:spcAft>
            </a:pPr>
            <a:r>
              <a:rPr lang="ja-JP" altLang="en-US"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･介護老人福祉施設</a:t>
            </a:r>
            <a:endParaRPr lang="en-US" altLang="ja-JP" sz="11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･介護老人保健施設</a:t>
            </a:r>
            <a:endParaRPr lang="en-US" altLang="ja-JP" sz="11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･認知症共同生活介護 等</a:t>
            </a:r>
            <a:endParaRPr lang="en-US" altLang="ja-JP" sz="11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p:txBody>
      </p:sp>
      <p:sp>
        <p:nvSpPr>
          <p:cNvPr id="246" name="円弧 245"/>
          <p:cNvSpPr/>
          <p:nvPr/>
        </p:nvSpPr>
        <p:spPr>
          <a:xfrm rot="5623610">
            <a:off x="4607378" y="3457950"/>
            <a:ext cx="771737" cy="847125"/>
          </a:xfrm>
          <a:prstGeom prst="arc">
            <a:avLst>
              <a:gd name="adj1" fmla="val 4555472"/>
              <a:gd name="adj2" fmla="val 11324351"/>
            </a:avLst>
          </a:prstGeom>
          <a:ln w="50800">
            <a:solidFill>
              <a:srgbClr val="7D9541"/>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47" name="円弧 246"/>
          <p:cNvSpPr/>
          <p:nvPr/>
        </p:nvSpPr>
        <p:spPr>
          <a:xfrm rot="10265966">
            <a:off x="2781494" y="3846336"/>
            <a:ext cx="721440" cy="654257"/>
          </a:xfrm>
          <a:prstGeom prst="arc">
            <a:avLst>
              <a:gd name="adj1" fmla="val 15935650"/>
              <a:gd name="adj2" fmla="val 765473"/>
            </a:avLst>
          </a:prstGeom>
          <a:ln w="50800">
            <a:solidFill>
              <a:srgbClr val="0070C0"/>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48" name="円弧 247"/>
          <p:cNvSpPr/>
          <p:nvPr/>
        </p:nvSpPr>
        <p:spPr>
          <a:xfrm rot="8340376">
            <a:off x="2853551" y="3579677"/>
            <a:ext cx="913080" cy="810787"/>
          </a:xfrm>
          <a:prstGeom prst="arc">
            <a:avLst>
              <a:gd name="adj1" fmla="val 6917379"/>
              <a:gd name="adj2" fmla="val 13599718"/>
            </a:avLst>
          </a:prstGeom>
          <a:ln w="50800">
            <a:solidFill>
              <a:srgbClr val="0070C0"/>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49" name="テキスト ボックス 248"/>
          <p:cNvSpPr txBox="1"/>
          <p:nvPr/>
        </p:nvSpPr>
        <p:spPr>
          <a:xfrm>
            <a:off x="3095627" y="3086594"/>
            <a:ext cx="1005752"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srgbClr val="0070C0"/>
                </a:solidFill>
                <a:latin typeface="BIZ UDPゴシック" panose="020B0400000000000000" pitchFamily="50" charset="-128"/>
                <a:ea typeface="BIZ UDPゴシック" panose="020B0400000000000000" pitchFamily="50" charset="-128"/>
                <a:cs typeface="Meiryo UI" pitchFamily="50" charset="-128"/>
              </a:rPr>
              <a:t>通院･入院</a:t>
            </a:r>
            <a:endParaRPr lang="en-US" altLang="ja-JP" sz="1300" b="1" dirty="0">
              <a:solidFill>
                <a:srgbClr val="0070C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0" name="テキスト ボックス 249"/>
          <p:cNvSpPr txBox="1"/>
          <p:nvPr/>
        </p:nvSpPr>
        <p:spPr>
          <a:xfrm>
            <a:off x="4267584" y="3068267"/>
            <a:ext cx="1005752"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srgbClr val="9BBB59">
                    <a:lumMod val="75000"/>
                  </a:srgbClr>
                </a:solidFill>
                <a:latin typeface="BIZ UDPゴシック" panose="020B0400000000000000" pitchFamily="50" charset="-128"/>
                <a:ea typeface="BIZ UDPゴシック" panose="020B0400000000000000" pitchFamily="50" charset="-128"/>
                <a:cs typeface="Meiryo UI" pitchFamily="50" charset="-128"/>
              </a:rPr>
              <a:t>通所･入所</a:t>
            </a:r>
            <a:endParaRPr lang="en-US" altLang="ja-JP" sz="1300" b="1" dirty="0">
              <a:solidFill>
                <a:srgbClr val="9BBB59">
                  <a:lumMod val="75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1" name="円弧 250"/>
          <p:cNvSpPr/>
          <p:nvPr/>
        </p:nvSpPr>
        <p:spPr>
          <a:xfrm rot="4933733">
            <a:off x="4942020" y="3868207"/>
            <a:ext cx="689961" cy="939225"/>
          </a:xfrm>
          <a:prstGeom prst="arc">
            <a:avLst>
              <a:gd name="adj1" fmla="val 16816069"/>
              <a:gd name="adj2" fmla="val 21411095"/>
            </a:avLst>
          </a:prstGeom>
          <a:ln w="50800">
            <a:solidFill>
              <a:srgbClr val="7D9541"/>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52" name="円弧 251"/>
          <p:cNvSpPr/>
          <p:nvPr/>
        </p:nvSpPr>
        <p:spPr>
          <a:xfrm rot="11151400">
            <a:off x="2997829" y="4868036"/>
            <a:ext cx="763982" cy="870640"/>
          </a:xfrm>
          <a:prstGeom prst="arc">
            <a:avLst>
              <a:gd name="adj1" fmla="val 17033706"/>
              <a:gd name="adj2" fmla="val 3688238"/>
            </a:avLst>
          </a:prstGeom>
          <a:ln w="50800">
            <a:solidFill>
              <a:srgbClr val="B95957"/>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53" name="円弧 252"/>
          <p:cNvSpPr/>
          <p:nvPr/>
        </p:nvSpPr>
        <p:spPr>
          <a:xfrm rot="9951398">
            <a:off x="4530352" y="4933900"/>
            <a:ext cx="1149201" cy="966433"/>
          </a:xfrm>
          <a:prstGeom prst="arc">
            <a:avLst>
              <a:gd name="adj1" fmla="val 7798388"/>
              <a:gd name="adj2" fmla="val 14013663"/>
            </a:avLst>
          </a:prstGeom>
          <a:ln w="50800">
            <a:solidFill>
              <a:srgbClr val="B95957"/>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54" name="テキスト ボックス 253"/>
          <p:cNvSpPr txBox="1"/>
          <p:nvPr/>
        </p:nvSpPr>
        <p:spPr>
          <a:xfrm>
            <a:off x="6355934" y="4923192"/>
            <a:ext cx="2419669" cy="1349087"/>
          </a:xfrm>
          <a:prstGeom prst="rect">
            <a:avLst/>
          </a:prstGeom>
          <a:solidFill>
            <a:schemeClr val="bg1"/>
          </a:solidFill>
          <a:ln w="22225">
            <a:solidFill>
              <a:schemeClr val="tx1">
                <a:lumMod val="65000"/>
                <a:lumOff val="35000"/>
              </a:schemeClr>
            </a:solidFill>
            <a:prstDash val="sysDash"/>
          </a:ln>
        </p:spPr>
        <p:txBody>
          <a:bodyPr wrap="square" rtlCol="0">
            <a:spAutoFit/>
          </a:bodyPr>
          <a:lstStyle/>
          <a:p>
            <a:pPr eaLnBrk="1" fontAlgn="auto" hangingPunct="1">
              <a:spcBef>
                <a:spcPts val="600"/>
              </a:spcBef>
              <a:spcAft>
                <a:spcPts val="0"/>
              </a:spcAft>
            </a:pPr>
            <a:endParaRPr lang="en-US" altLang="ja-JP" sz="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lnSpc>
                <a:spcPts val="1400"/>
              </a:lnSpc>
              <a:spcBef>
                <a:spcPts val="600"/>
              </a:spcBef>
              <a:spcAft>
                <a:spcPts val="0"/>
              </a:spcAft>
            </a:pPr>
            <a:r>
              <a:rPr lang="ja-JP" altLang="en-US" sz="1300" b="1" dirty="0">
                <a:solidFill>
                  <a:prstClr val="black"/>
                </a:solidFill>
                <a:latin typeface="BIZ UDPゴシック" panose="020B0400000000000000" pitchFamily="50" charset="-128"/>
                <a:ea typeface="BIZ UDPゴシック" panose="020B0400000000000000" pitchFamily="50" charset="-128"/>
                <a:cs typeface="Meiryo UI" pitchFamily="50" charset="-128"/>
              </a:rPr>
              <a:t> 地域包括ケアシステムは、</a:t>
            </a:r>
            <a:endParaRPr lang="en-US" altLang="ja-JP" sz="13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lnSpc>
                <a:spcPts val="1400"/>
              </a:lnSpc>
              <a:spcBef>
                <a:spcPts val="400"/>
              </a:spcBef>
              <a:spcAft>
                <a:spcPts val="0"/>
              </a:spcAft>
            </a:pPr>
            <a:r>
              <a:rPr lang="ja-JP" altLang="en-US" sz="1300" b="1" dirty="0">
                <a:solidFill>
                  <a:prstClr val="black"/>
                </a:solidFill>
                <a:latin typeface="BIZ UDPゴシック" panose="020B0400000000000000" pitchFamily="50" charset="-128"/>
                <a:ea typeface="BIZ UDPゴシック" panose="020B0400000000000000" pitchFamily="50" charset="-128"/>
                <a:cs typeface="Meiryo UI" pitchFamily="50" charset="-128"/>
              </a:rPr>
              <a:t> おおむね</a:t>
            </a:r>
            <a:r>
              <a:rPr lang="en-US" altLang="ja-JP" sz="1300" b="1" dirty="0">
                <a:solidFill>
                  <a:prstClr val="black"/>
                </a:solidFill>
                <a:latin typeface="BIZ UDPゴシック" panose="020B0400000000000000" pitchFamily="50" charset="-128"/>
                <a:ea typeface="BIZ UDPゴシック" panose="020B0400000000000000" pitchFamily="50" charset="-128"/>
                <a:cs typeface="Meiryo UI" pitchFamily="50" charset="-128"/>
              </a:rPr>
              <a:t>30</a:t>
            </a:r>
            <a:r>
              <a:rPr lang="ja-JP" altLang="en-US" sz="1300" b="1" dirty="0">
                <a:solidFill>
                  <a:prstClr val="black"/>
                </a:solidFill>
                <a:latin typeface="BIZ UDPゴシック" panose="020B0400000000000000" pitchFamily="50" charset="-128"/>
                <a:ea typeface="BIZ UDPゴシック" panose="020B0400000000000000" pitchFamily="50" charset="-128"/>
                <a:cs typeface="Meiryo UI" pitchFamily="50" charset="-128"/>
              </a:rPr>
              <a:t>分以内に</a:t>
            </a:r>
            <a:endParaRPr lang="en-US" altLang="ja-JP" sz="13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lnSpc>
                <a:spcPts val="1400"/>
              </a:lnSpc>
              <a:spcBef>
                <a:spcPts val="400"/>
              </a:spcBef>
              <a:spcAft>
                <a:spcPts val="0"/>
              </a:spcAft>
            </a:pPr>
            <a:r>
              <a:rPr lang="ja-JP" altLang="en-US" sz="1300" b="1" dirty="0">
                <a:solidFill>
                  <a:prstClr val="black"/>
                </a:solidFill>
                <a:latin typeface="BIZ UDPゴシック" panose="020B0400000000000000" pitchFamily="50" charset="-128"/>
                <a:ea typeface="BIZ UDPゴシック" panose="020B0400000000000000" pitchFamily="50" charset="-128"/>
                <a:cs typeface="Meiryo UI" pitchFamily="50" charset="-128"/>
              </a:rPr>
              <a:t> 必要なサービスが提供される</a:t>
            </a:r>
            <a:endParaRPr lang="en-US" altLang="ja-JP" sz="13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lnSpc>
                <a:spcPts val="1400"/>
              </a:lnSpc>
              <a:spcBef>
                <a:spcPts val="400"/>
              </a:spcBef>
              <a:spcAft>
                <a:spcPts val="0"/>
              </a:spcAft>
            </a:pPr>
            <a:r>
              <a:rPr lang="ja-JP" altLang="en-US" sz="1300" b="1" dirty="0">
                <a:solidFill>
                  <a:prstClr val="black"/>
                </a:solidFill>
                <a:latin typeface="BIZ UDPゴシック" panose="020B0400000000000000" pitchFamily="50" charset="-128"/>
                <a:ea typeface="BIZ UDPゴシック" panose="020B0400000000000000" pitchFamily="50" charset="-128"/>
                <a:cs typeface="Meiryo UI" pitchFamily="50" charset="-128"/>
              </a:rPr>
              <a:t> 日常生活圏域（中学校区）</a:t>
            </a:r>
            <a:endParaRPr lang="en-US" altLang="ja-JP" sz="13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lnSpc>
                <a:spcPts val="1400"/>
              </a:lnSpc>
              <a:spcBef>
                <a:spcPts val="400"/>
              </a:spcBef>
              <a:spcAft>
                <a:spcPts val="0"/>
              </a:spcAft>
            </a:pPr>
            <a:r>
              <a:rPr lang="ja-JP" altLang="en-US" sz="1300" b="1" dirty="0">
                <a:solidFill>
                  <a:prstClr val="black"/>
                </a:solidFill>
                <a:latin typeface="BIZ UDPゴシック" panose="020B0400000000000000" pitchFamily="50" charset="-128"/>
                <a:ea typeface="BIZ UDPゴシック" panose="020B0400000000000000" pitchFamily="50" charset="-128"/>
                <a:cs typeface="Meiryo UI" pitchFamily="50" charset="-128"/>
              </a:rPr>
              <a:t> を単位として想定</a:t>
            </a:r>
            <a:endParaRPr lang="en-US" altLang="ja-JP" sz="13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5" name="テキスト ボックス 254"/>
          <p:cNvSpPr txBox="1"/>
          <p:nvPr/>
        </p:nvSpPr>
        <p:spPr>
          <a:xfrm>
            <a:off x="184425" y="5507661"/>
            <a:ext cx="1806676" cy="461665"/>
          </a:xfrm>
          <a:prstGeom prst="rect">
            <a:avLst/>
          </a:prstGeom>
          <a:noFill/>
        </p:spPr>
        <p:txBody>
          <a:bodyPr wrap="square" rtlCol="0">
            <a:spAutoFit/>
          </a:bodyPr>
          <a:lstStyle/>
          <a:p>
            <a:pPr eaLnBrk="1" fontAlgn="auto" hangingPunct="1">
              <a:spcBef>
                <a:spcPts val="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相談業務やサービスのコーディネートを行う</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p:txBody>
      </p:sp>
      <p:pic>
        <p:nvPicPr>
          <p:cNvPr id="2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72" t="32978" r="38446" b="46815"/>
          <a:stretch/>
        </p:blipFill>
        <p:spPr bwMode="auto">
          <a:xfrm>
            <a:off x="4308769" y="3819427"/>
            <a:ext cx="1020256" cy="779323"/>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 name="正方形/長方形 258"/>
          <p:cNvSpPr/>
          <p:nvPr/>
        </p:nvSpPr>
        <p:spPr>
          <a:xfrm>
            <a:off x="4297246" y="3823103"/>
            <a:ext cx="289743" cy="257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60" name="正方形/長方形 259"/>
          <p:cNvSpPr/>
          <p:nvPr/>
        </p:nvSpPr>
        <p:spPr>
          <a:xfrm>
            <a:off x="5234365" y="3787627"/>
            <a:ext cx="156162" cy="144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pic>
        <p:nvPicPr>
          <p:cNvPr id="2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39" t="11735" r="69332" b="70649"/>
          <a:stretch/>
        </p:blipFill>
        <p:spPr bwMode="auto">
          <a:xfrm>
            <a:off x="282776" y="3211689"/>
            <a:ext cx="1071507" cy="877861"/>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7" t="55775" r="89308" b="24018"/>
          <a:stretch/>
        </p:blipFill>
        <p:spPr bwMode="auto">
          <a:xfrm>
            <a:off x="1845988" y="5336475"/>
            <a:ext cx="541883" cy="862589"/>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092" t="15925" r="6658" b="70435"/>
          <a:stretch/>
        </p:blipFill>
        <p:spPr bwMode="auto">
          <a:xfrm>
            <a:off x="7767809" y="3541316"/>
            <a:ext cx="1132870" cy="667773"/>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 name="テキスト ボックス 265"/>
          <p:cNvSpPr txBox="1"/>
          <p:nvPr/>
        </p:nvSpPr>
        <p:spPr>
          <a:xfrm>
            <a:off x="2980603" y="5886294"/>
            <a:ext cx="3579713" cy="307777"/>
          </a:xfrm>
          <a:prstGeom prst="rect">
            <a:avLst/>
          </a:prstGeom>
          <a:noFill/>
        </p:spPr>
        <p:txBody>
          <a:bodyPr wrap="square" rtlCol="0">
            <a:spAutoFit/>
          </a:bodyPr>
          <a:lstStyle/>
          <a:p>
            <a:pPr eaLnBrk="1" fontAlgn="auto" hangingPunct="1">
              <a:spcBef>
                <a:spcPts val="0"/>
              </a:spcBef>
              <a:spcAft>
                <a:spcPts val="0"/>
              </a:spcAft>
            </a:pPr>
            <a:r>
              <a:rPr lang="ja-JP" altLang="en-US" sz="1400" b="1" dirty="0">
                <a:latin typeface="BIZ UDPゴシック" panose="020B0400000000000000" pitchFamily="50" charset="-128"/>
                <a:ea typeface="BIZ UDPゴシック" panose="020B0400000000000000" pitchFamily="50" charset="-128"/>
                <a:cs typeface="Meiryo UI" pitchFamily="50" charset="-128"/>
              </a:rPr>
              <a:t>老人クラブ                    </a:t>
            </a:r>
            <a:r>
              <a:rPr lang="en-US" altLang="ja-JP" sz="1400" b="1" dirty="0">
                <a:latin typeface="BIZ UDPゴシック" panose="020B0400000000000000" pitchFamily="50" charset="-128"/>
                <a:ea typeface="BIZ UDPゴシック" panose="020B0400000000000000" pitchFamily="50" charset="-128"/>
                <a:cs typeface="Meiryo UI" pitchFamily="50" charset="-128"/>
              </a:rPr>
              <a:t>NPO</a:t>
            </a:r>
            <a:r>
              <a:rPr lang="ja-JP" altLang="en-US" sz="1400" b="1" dirty="0">
                <a:latin typeface="BIZ UDPゴシック" panose="020B0400000000000000" pitchFamily="50" charset="-128"/>
                <a:ea typeface="BIZ UDPゴシック" panose="020B0400000000000000" pitchFamily="50" charset="-128"/>
                <a:cs typeface="Meiryo UI" pitchFamily="50" charset="-128"/>
              </a:rPr>
              <a:t> 等</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p:txBody>
      </p:sp>
      <p:pic>
        <p:nvPicPr>
          <p:cNvPr id="26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018" t="13141" r="30191" b="73497"/>
          <a:stretch/>
        </p:blipFill>
        <p:spPr bwMode="auto">
          <a:xfrm>
            <a:off x="6534814" y="4114135"/>
            <a:ext cx="812735" cy="596814"/>
          </a:xfrm>
          <a:prstGeom prst="rect">
            <a:avLst/>
          </a:prstGeom>
          <a:noFill/>
          <a:ln w="412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 Box 2"/>
          <p:cNvSpPr txBox="1">
            <a:spLocks noChangeArrowheads="1"/>
          </p:cNvSpPr>
          <p:nvPr/>
        </p:nvSpPr>
        <p:spPr bwMode="auto">
          <a:xfrm>
            <a:off x="6662943" y="6419116"/>
            <a:ext cx="2395955" cy="26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itchFamily="50" charset="-128"/>
              </a:rPr>
              <a:t>（厚生労働省資料を一部改変）</a:t>
            </a:r>
          </a:p>
        </p:txBody>
      </p:sp>
      <p:sp>
        <p:nvSpPr>
          <p:cNvPr id="3" name="Text Box 2"/>
          <p:cNvSpPr txBox="1">
            <a:spLocks noChangeArrowheads="1"/>
          </p:cNvSpPr>
          <p:nvPr/>
        </p:nvSpPr>
        <p:spPr bwMode="auto">
          <a:xfrm>
            <a:off x="1703499" y="16242"/>
            <a:ext cx="5575965"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200" b="1" dirty="0">
                <a:solidFill>
                  <a:prstClr val="white"/>
                </a:solidFill>
                <a:latin typeface="BIZ UDPゴシック" panose="020B0400000000000000" pitchFamily="50" charset="-128"/>
                <a:ea typeface="BIZ UDPゴシック" panose="020B0400000000000000" pitchFamily="50" charset="-128"/>
                <a:cs typeface="Meiryo UI" pitchFamily="50" charset="-128"/>
              </a:rPr>
              <a:t>地域包括ケアシステム</a:t>
            </a:r>
          </a:p>
        </p:txBody>
      </p:sp>
      <p:sp>
        <p:nvSpPr>
          <p:cNvPr id="47" name="テキスト ボックス 46">
            <a:extLst>
              <a:ext uri="{FF2B5EF4-FFF2-40B4-BE49-F238E27FC236}">
                <a16:creationId xmlns:a16="http://schemas.microsoft.com/office/drawing/2014/main"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a:t>
            </a:r>
            <a:r>
              <a:rPr lang="en-US" altLang="ja-JP" sz="1600" b="1" dirty="0">
                <a:solidFill>
                  <a:prstClr val="black"/>
                </a:solidFill>
                <a:latin typeface="BIZ UDPゴシック" panose="020B0400000000000000" pitchFamily="50" charset="-128"/>
                <a:ea typeface="BIZ UDPゴシック" panose="020B0400000000000000" pitchFamily="50" charset="-128"/>
              </a:rPr>
              <a:t>5〕</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
        <p:nvSpPr>
          <p:cNvPr id="2" name="二等辺三角形 1">
            <a:extLst>
              <a:ext uri="{FF2B5EF4-FFF2-40B4-BE49-F238E27FC236}">
                <a16:creationId xmlns:a16="http://schemas.microsoft.com/office/drawing/2014/main" id="{5B056CDB-16EF-44CF-83CB-82A48E82666F}"/>
              </a:ext>
            </a:extLst>
          </p:cNvPr>
          <p:cNvSpPr/>
          <p:nvPr/>
        </p:nvSpPr>
        <p:spPr bwMode="auto">
          <a:xfrm rot="5400000">
            <a:off x="4198550" y="4049213"/>
            <a:ext cx="317188" cy="146593"/>
          </a:xfrm>
          <a:prstGeom prst="triangl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Tree>
    <p:extLst>
      <p:ext uri="{BB962C8B-B14F-4D97-AF65-F5344CB8AC3E}">
        <p14:creationId xmlns:p14="http://schemas.microsoft.com/office/powerpoint/2010/main" val="57609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角丸四角形 25"/>
          <p:cNvSpPr>
            <a:spLocks noChangeArrowheads="1"/>
          </p:cNvSpPr>
          <p:nvPr/>
        </p:nvSpPr>
        <p:spPr bwMode="auto">
          <a:xfrm>
            <a:off x="356030" y="1323209"/>
            <a:ext cx="8426078" cy="360363"/>
          </a:xfrm>
          <a:prstGeom prst="roundRect">
            <a:avLst>
              <a:gd name="adj" fmla="val 16667"/>
            </a:avLst>
          </a:prstGeom>
          <a:solidFill>
            <a:schemeClr val="bg1"/>
          </a:solidFill>
          <a:ln>
            <a:noFill/>
          </a:ln>
          <a:extLst>
            <a:ext uri="{91240B29-F687-4F45-9708-019B960494DF}">
              <a14:hiddenLine xmlns:a14="http://schemas.microsoft.com/office/drawing/2010/main" w="25400" algn="ctr">
                <a:solidFill>
                  <a:srgbClr val="2D2D8A"/>
                </a:solidFill>
                <a:round/>
                <a:headEnd/>
                <a:tailEnd/>
              </a14:hiddenLine>
            </a:ext>
          </a:extLst>
        </p:spPr>
        <p:txBody>
          <a:bodyPr anchor="ctr"/>
          <a:lstStyle/>
          <a:p>
            <a:pPr eaLnBrk="1" hangingPunct="1">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認知症の人やその家族の暮らしを支えるサービスは多方面にわたり展開</a:t>
            </a:r>
          </a:p>
        </p:txBody>
      </p:sp>
      <p:sp>
        <p:nvSpPr>
          <p:cNvPr id="157699" name="角丸四角形 5"/>
          <p:cNvSpPr>
            <a:spLocks noChangeArrowheads="1"/>
          </p:cNvSpPr>
          <p:nvPr/>
        </p:nvSpPr>
        <p:spPr bwMode="auto">
          <a:xfrm>
            <a:off x="5948971" y="2144044"/>
            <a:ext cx="3063909" cy="3824709"/>
          </a:xfrm>
          <a:prstGeom prst="roundRect">
            <a:avLst>
              <a:gd name="adj" fmla="val 6528"/>
            </a:avLst>
          </a:prstGeom>
          <a:noFill/>
          <a:ln w="57150" algn="ctr">
            <a:solidFill>
              <a:srgbClr val="FF8103"/>
            </a:solidFill>
            <a:round/>
            <a:headEnd/>
            <a:tailEnd/>
          </a:ln>
          <a:extLst>
            <a:ext uri="{909E8E84-426E-40DD-AFC4-6F175D3DCCD1}">
              <a14:hiddenFill xmlns:a14="http://schemas.microsoft.com/office/drawing/2010/main">
                <a:solidFill>
                  <a:srgbClr val="CCFFB3">
                    <a:alpha val="70195"/>
                  </a:srgbClr>
                </a:solidFill>
              </a14:hiddenFill>
            </a:ext>
          </a:extLst>
        </p:spPr>
        <p:txBody>
          <a:bodyPr lIns="72000" tIns="72000" bIns="72000" anchor="ctr" anchorCtr="0"/>
          <a:lstStyle/>
          <a:p>
            <a:pPr eaLnBrk="1" hangingPunct="1">
              <a:spcBef>
                <a:spcPts val="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（本人の権利擁護や見守り</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a:p>
            <a:pPr eaLnBrk="1" hangingPunct="1">
              <a:lnSpc>
                <a:spcPct val="105000"/>
              </a:lnSpc>
              <a:spcAft>
                <a:spcPts val="600"/>
              </a:spcAft>
              <a:defRPr/>
            </a:pPr>
            <a:r>
              <a:rPr lang="ja-JP" altLang="en-US" sz="9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家族支援）</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Aft>
                <a:spcPct val="5000"/>
              </a:spcAft>
              <a:defRPr/>
            </a:pPr>
            <a:r>
              <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認知症サポーター・民生委員　</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Aft>
                <a:spcPct val="5000"/>
              </a:spcAft>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等による見守り</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ts val="300"/>
              </a:spcBef>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○見守り、配食などの生活支援</a:t>
            </a: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サービスや権利擁護などの</a:t>
            </a: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地域支援事業の活用</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ts val="300"/>
              </a:spcBef>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○住民参加型在宅福祉サービス・</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認知症カフェ・通いの場等の</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インフォーマルな活動からの</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情報</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ts val="300"/>
              </a:spcBef>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○認知症の方やその家族に</a:t>
            </a: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対する支援団体による電話</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相談や交流会の実施　　等　</a:t>
            </a:r>
            <a:endParaRPr lang="ja-JP" altLang="en-US" sz="1400" b="1" dirty="0">
              <a:solidFill>
                <a:srgbClr val="0099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7700" name="正方形/長方形 6"/>
          <p:cNvSpPr>
            <a:spLocks noChangeArrowheads="1"/>
          </p:cNvSpPr>
          <p:nvPr/>
        </p:nvSpPr>
        <p:spPr bwMode="auto">
          <a:xfrm>
            <a:off x="6905912" y="1928652"/>
            <a:ext cx="1090338" cy="376533"/>
          </a:xfrm>
          <a:prstGeom prst="rect">
            <a:avLst/>
          </a:prstGeom>
          <a:solidFill>
            <a:schemeClr val="bg1"/>
          </a:solidFill>
          <a:ln>
            <a:noFill/>
          </a:ln>
          <a:extLst>
            <a:ext uri="{91240B29-F687-4F45-9708-019B960494DF}">
              <a14:hiddenLine xmlns:a14="http://schemas.microsoft.com/office/drawing/2010/main" w="19050" algn="ctr">
                <a:solidFill>
                  <a:srgbClr val="00CC00"/>
                </a:solidFill>
                <a:miter lim="800000"/>
                <a:headEnd/>
                <a:tailEnd/>
              </a14:hiddenLine>
            </a:ext>
          </a:extLst>
        </p:spPr>
        <p:txBody>
          <a:bodyPr lIns="72000" tIns="72000" bIns="72000" anchor="ctr"/>
          <a:lstStyle/>
          <a:p>
            <a:pPr algn="ctr" eaLnBrk="1" hangingPunct="1">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  域</a:t>
            </a:r>
          </a:p>
        </p:txBody>
      </p:sp>
      <p:sp>
        <p:nvSpPr>
          <p:cNvPr id="157701" name="角丸四角形 7"/>
          <p:cNvSpPr>
            <a:spLocks noChangeArrowheads="1"/>
          </p:cNvSpPr>
          <p:nvPr/>
        </p:nvSpPr>
        <p:spPr bwMode="auto">
          <a:xfrm>
            <a:off x="183449" y="2615512"/>
            <a:ext cx="2649881" cy="3372731"/>
          </a:xfrm>
          <a:prstGeom prst="roundRect">
            <a:avLst>
              <a:gd name="adj" fmla="val 10236"/>
            </a:avLst>
          </a:prstGeom>
          <a:noFill/>
          <a:ln w="57150" algn="ctr">
            <a:solidFill>
              <a:srgbClr val="00B0AC"/>
            </a:solidFill>
            <a:round/>
            <a:headEnd/>
            <a:tailEnd/>
          </a:ln>
          <a:extLst>
            <a:ext uri="{909E8E84-426E-40DD-AFC4-6F175D3DCCD1}">
              <a14:hiddenFill xmlns:a14="http://schemas.microsoft.com/office/drawing/2010/main">
                <a:solidFill>
                  <a:srgbClr val="CCC1D9">
                    <a:alpha val="70195"/>
                  </a:srgbClr>
                </a:solidFill>
              </a14:hiddenFill>
            </a:ext>
          </a:extLst>
        </p:spPr>
        <p:txBody>
          <a:bodyPr lIns="72000" tIns="72000" bIns="72000" anchor="ctr" anchorCtr="0"/>
          <a:lstStyle/>
          <a:p>
            <a:pPr eaLnBrk="1" hangingPunct="1">
              <a:lnSpc>
                <a:spcPct val="150000"/>
              </a:lnSpc>
              <a:spcAft>
                <a:spcPts val="600"/>
              </a:spcAft>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（適切な医療の提供）</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300"/>
              </a:spcBef>
              <a:spcAft>
                <a:spcPts val="0"/>
              </a:spcAft>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○もの忘れ相談の実施</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○かかりつけ医、サポート     </a:t>
            </a: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医による適切な医療や</a:t>
            </a: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介護サービスへのつなぎ</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○認知症疾患医療センター</a:t>
            </a: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等の専門医療機関による</a:t>
            </a: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確定診断　　</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○かかりつけ歯科医、</a:t>
            </a:r>
            <a:r>
              <a:rPr lang="ja-JP" altLang="en-US" sz="1500" b="1" dirty="0" err="1">
                <a:solidFill>
                  <a:srgbClr val="00B0AC"/>
                </a:solidFill>
                <a:latin typeface="BIZ UDPゴシック" panose="020B0400000000000000" pitchFamily="50" charset="-128"/>
                <a:ea typeface="BIZ UDPゴシック" panose="020B0400000000000000" pitchFamily="50" charset="-128"/>
                <a:cs typeface="Meiryo UI" pitchFamily="50" charset="-128"/>
              </a:rPr>
              <a:t>かか</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りつけ薬剤師における</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医療、気づきと連携　等</a:t>
            </a:r>
          </a:p>
        </p:txBody>
      </p:sp>
      <p:sp>
        <p:nvSpPr>
          <p:cNvPr id="157702" name="正方形/長方形 8"/>
          <p:cNvSpPr>
            <a:spLocks noChangeArrowheads="1"/>
          </p:cNvSpPr>
          <p:nvPr/>
        </p:nvSpPr>
        <p:spPr bwMode="auto">
          <a:xfrm>
            <a:off x="934542" y="2434229"/>
            <a:ext cx="1147693" cy="303212"/>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72000" tIns="72000" bIns="72000" anchor="ctr"/>
          <a:lstStyle/>
          <a:p>
            <a:pPr algn="ctr" eaLnBrk="1" hangingPunct="1">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医  療</a:t>
            </a:r>
          </a:p>
        </p:txBody>
      </p:sp>
      <p:sp>
        <p:nvSpPr>
          <p:cNvPr id="157703" name="角丸四角形 9"/>
          <p:cNvSpPr>
            <a:spLocks noChangeArrowheads="1"/>
          </p:cNvSpPr>
          <p:nvPr/>
        </p:nvSpPr>
        <p:spPr bwMode="auto">
          <a:xfrm>
            <a:off x="3045089" y="3304923"/>
            <a:ext cx="2696128" cy="2663830"/>
          </a:xfrm>
          <a:prstGeom prst="roundRect">
            <a:avLst>
              <a:gd name="adj" fmla="val 7389"/>
            </a:avLst>
          </a:prstGeom>
          <a:solidFill>
            <a:schemeClr val="bg1">
              <a:alpha val="70195"/>
            </a:schemeClr>
          </a:solidFill>
          <a:ln w="57150" algn="ctr">
            <a:solidFill>
              <a:srgbClr val="FF7C80"/>
            </a:solidFill>
            <a:round/>
            <a:headEnd/>
            <a:tailEnd/>
          </a:ln>
        </p:spPr>
        <p:txBody>
          <a:bodyPr lIns="72000" tIns="72000" bIns="0" anchor="ctr" anchorCtr="0"/>
          <a:lstStyle/>
          <a:p>
            <a:pPr eaLnBrk="1" hangingPunct="1">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（専門的なケアやサービスの</a:t>
            </a:r>
          </a:p>
          <a:p>
            <a:pPr eaLnBrk="1" hangingPunct="1">
              <a:spcAft>
                <a:spcPts val="600"/>
              </a:spcAft>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相談と提供）</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300"/>
              </a:spcBef>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○認知症予防のための地域</a:t>
            </a:r>
          </a:p>
          <a:p>
            <a:pPr eaLnBrk="1" hangingPunct="1">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支援事業</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○本人の状態に合わせた</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介護サービス</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300"/>
              </a:spcBef>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・認知症対応型通所介護</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・小規模多機能型居宅介護</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・グループホーム　等</a:t>
            </a:r>
            <a:r>
              <a:rPr lang="ja-JP" altLang="en-US" sz="1500" b="1" dirty="0">
                <a:solidFill>
                  <a:srgbClr val="009999"/>
                </a:solidFill>
                <a:latin typeface="BIZ UDPゴシック" panose="020B0400000000000000" pitchFamily="50" charset="-128"/>
                <a:ea typeface="BIZ UDPゴシック" panose="020B0400000000000000" pitchFamily="50" charset="-128"/>
                <a:cs typeface="Meiryo UI" pitchFamily="50" charset="-128"/>
              </a:rPr>
              <a:t>　</a:t>
            </a:r>
            <a:endParaRPr lang="en-US" altLang="ja-JP" sz="1500" b="1" dirty="0">
              <a:solidFill>
                <a:srgbClr val="009999"/>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7704" name="正方形/長方形 10"/>
          <p:cNvSpPr>
            <a:spLocks noChangeArrowheads="1"/>
          </p:cNvSpPr>
          <p:nvPr/>
        </p:nvSpPr>
        <p:spPr bwMode="auto">
          <a:xfrm>
            <a:off x="3874109" y="3106417"/>
            <a:ext cx="1076325" cy="306387"/>
          </a:xfrm>
          <a:prstGeom prst="rect">
            <a:avLst/>
          </a:prstGeom>
          <a:solidFill>
            <a:schemeClr val="bg1"/>
          </a:solidFill>
          <a:ln>
            <a:noFill/>
          </a:ln>
          <a:extLst>
            <a:ext uri="{91240B29-F687-4F45-9708-019B960494DF}">
              <a14:hiddenLine xmlns:a14="http://schemas.microsoft.com/office/drawing/2010/main" w="19050" algn="ctr">
                <a:solidFill>
                  <a:srgbClr val="222268"/>
                </a:solidFill>
                <a:miter lim="800000"/>
                <a:headEnd/>
                <a:tailEnd/>
              </a14:hiddenLine>
            </a:ext>
          </a:extLst>
        </p:spPr>
        <p:txBody>
          <a:bodyPr lIns="72000" tIns="72000" bIns="72000" anchor="ctr"/>
          <a:lstStyle/>
          <a:p>
            <a:pPr algn="ctr" eaLnBrk="1" hangingPunct="1">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  護</a:t>
            </a:r>
          </a:p>
        </p:txBody>
      </p:sp>
      <p:sp>
        <p:nvSpPr>
          <p:cNvPr id="157705" name="円/楕円 32"/>
          <p:cNvSpPr>
            <a:spLocks noChangeArrowheads="1"/>
          </p:cNvSpPr>
          <p:nvPr/>
        </p:nvSpPr>
        <p:spPr bwMode="auto">
          <a:xfrm>
            <a:off x="3068815" y="1950691"/>
            <a:ext cx="2620616" cy="685800"/>
          </a:xfrm>
          <a:prstGeom prst="ellipse">
            <a:avLst/>
          </a:prstGeom>
          <a:noFill/>
          <a:ln w="34925" algn="ctr">
            <a:solidFill>
              <a:schemeClr val="tx1">
                <a:lumMod val="50000"/>
                <a:lumOff val="50000"/>
              </a:schemeClr>
            </a:solidFill>
            <a:round/>
            <a:headEnd/>
            <a:tailEnd/>
          </a:ln>
        </p:spPr>
        <p:txBody>
          <a:bodyPr anchor="ctr"/>
          <a:lstStyle/>
          <a:p>
            <a:pPr algn="ctr" eaLnBrk="1" hangingPunct="1">
              <a:lnSpc>
                <a:spcPct val="120000"/>
              </a:lnSpc>
              <a:defRPr/>
            </a:pPr>
            <a:r>
              <a:rPr lang="ja-JP" altLang="en-US" sz="2400" b="1" dirty="0">
                <a:solidFill>
                  <a:srgbClr val="808080"/>
                </a:solidFill>
                <a:latin typeface="BIZ UDPゴシック" panose="020B0400000000000000" pitchFamily="50" charset="-128"/>
                <a:ea typeface="BIZ UDPゴシック" panose="020B0400000000000000" pitchFamily="50" charset="-128"/>
                <a:cs typeface="Meiryo UI" pitchFamily="50" charset="-128"/>
              </a:rPr>
              <a:t>本人・家族</a:t>
            </a:r>
          </a:p>
        </p:txBody>
      </p:sp>
      <p:sp>
        <p:nvSpPr>
          <p:cNvPr id="157706" name="正方形/長方形 15"/>
          <p:cNvSpPr>
            <a:spLocks noChangeArrowheads="1"/>
          </p:cNvSpPr>
          <p:nvPr/>
        </p:nvSpPr>
        <p:spPr bwMode="auto">
          <a:xfrm>
            <a:off x="277041" y="6182404"/>
            <a:ext cx="8505067" cy="431800"/>
          </a:xfrm>
          <a:prstGeom prst="rect">
            <a:avLst/>
          </a:prstGeom>
          <a:solidFill>
            <a:srgbClr val="F8FBFC"/>
          </a:solidFill>
          <a:ln w="41275" algn="ctr">
            <a:solidFill>
              <a:schemeClr val="bg1">
                <a:lumMod val="65000"/>
              </a:schemeClr>
            </a:solidFill>
            <a:miter lim="800000"/>
            <a:headEnd/>
            <a:tailEnd/>
          </a:ln>
        </p:spPr>
        <p:txBody>
          <a:bodyPr anchor="ctr"/>
          <a:lstStyle/>
          <a:p>
            <a:pPr algn="ctr" eaLnBrk="1" hangingPunct="1">
              <a:lnSpc>
                <a:spcPct val="125000"/>
              </a:lnSpc>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市町村は必要な介護サービスを確保するとともに、それぞれの分野の活動支援、推進を図る</a:t>
            </a:r>
          </a:p>
        </p:txBody>
      </p:sp>
      <p:sp>
        <p:nvSpPr>
          <p:cNvPr id="157707" name="フッター プレースホルダ 29"/>
          <p:cNvSpPr txBox="1">
            <a:spLocks noGrp="1"/>
          </p:cNvSpPr>
          <p:nvPr/>
        </p:nvSpPr>
        <p:spPr bwMode="auto">
          <a:xfrm>
            <a:off x="3053371" y="6279453"/>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defRPr/>
            </a:pPr>
            <a:endParaRPr lang="ja-JP" altLang="en-US" sz="1400">
              <a:solidFill>
                <a:srgbClr val="000000"/>
              </a:solidFill>
              <a:latin typeface="BIZ UDPゴシック" panose="020B0400000000000000" pitchFamily="50" charset="-128"/>
              <a:ea typeface="BIZ UDPゴシック" panose="020B0400000000000000" pitchFamily="50" charset="-128"/>
            </a:endParaRPr>
          </a:p>
        </p:txBody>
      </p:sp>
      <p:sp>
        <p:nvSpPr>
          <p:cNvPr id="157709" name="AutoShape 14"/>
          <p:cNvSpPr>
            <a:spLocks noChangeArrowheads="1"/>
          </p:cNvSpPr>
          <p:nvPr/>
        </p:nvSpPr>
        <p:spPr bwMode="auto">
          <a:xfrm>
            <a:off x="1071203" y="5900588"/>
            <a:ext cx="831850" cy="261938"/>
          </a:xfrm>
          <a:prstGeom prst="triangle">
            <a:avLst>
              <a:gd name="adj" fmla="val 50000"/>
            </a:avLst>
          </a:prstGeom>
          <a:solidFill>
            <a:schemeClr val="bg1">
              <a:lumMod val="65000"/>
            </a:schemeClr>
          </a:solidFill>
          <a:ln>
            <a:noFill/>
          </a:ln>
          <a:effec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0" name="AutoShape 15"/>
          <p:cNvSpPr>
            <a:spLocks noChangeArrowheads="1"/>
          </p:cNvSpPr>
          <p:nvPr/>
        </p:nvSpPr>
        <p:spPr bwMode="auto">
          <a:xfrm>
            <a:off x="3983646" y="5903763"/>
            <a:ext cx="831850" cy="261938"/>
          </a:xfrm>
          <a:prstGeom prst="triangle">
            <a:avLst>
              <a:gd name="adj" fmla="val 50000"/>
            </a:avLst>
          </a:prstGeom>
          <a:solidFill>
            <a:schemeClr val="bg1">
              <a:lumMod val="65000"/>
            </a:schemeClr>
          </a:solidFill>
          <a:ln>
            <a:noFill/>
          </a:ln>
          <a:effec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1" name="AutoShape 16"/>
          <p:cNvSpPr>
            <a:spLocks noChangeArrowheads="1"/>
          </p:cNvSpPr>
          <p:nvPr/>
        </p:nvSpPr>
        <p:spPr bwMode="auto">
          <a:xfrm>
            <a:off x="7003071" y="5905351"/>
            <a:ext cx="831850" cy="261937"/>
          </a:xfrm>
          <a:prstGeom prst="triangle">
            <a:avLst>
              <a:gd name="adj" fmla="val 50000"/>
            </a:avLst>
          </a:prstGeom>
          <a:solidFill>
            <a:schemeClr val="bg1">
              <a:lumMod val="65000"/>
            </a:schemeClr>
          </a:solidFill>
          <a:ln>
            <a:noFill/>
          </a:ln>
          <a:effec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2" name="AutoShape 17"/>
          <p:cNvSpPr>
            <a:spLocks noChangeArrowheads="1"/>
          </p:cNvSpPr>
          <p:nvPr/>
        </p:nvSpPr>
        <p:spPr bwMode="auto">
          <a:xfrm rot="2614643">
            <a:off x="2807020" y="2356841"/>
            <a:ext cx="495300" cy="514350"/>
          </a:xfrm>
          <a:prstGeom prst="triangle">
            <a:avLst>
              <a:gd name="adj" fmla="val 50000"/>
            </a:avLst>
          </a:prstGeom>
          <a:solidFill>
            <a:srgbClr val="00B0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3" name="AutoShape 18"/>
          <p:cNvSpPr>
            <a:spLocks noChangeArrowheads="1"/>
          </p:cNvSpPr>
          <p:nvPr/>
        </p:nvSpPr>
        <p:spPr bwMode="auto">
          <a:xfrm rot="-2678280">
            <a:off x="5456154" y="2356863"/>
            <a:ext cx="495300" cy="514350"/>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4" name="AutoShape 19"/>
          <p:cNvSpPr>
            <a:spLocks noChangeArrowheads="1"/>
          </p:cNvSpPr>
          <p:nvPr/>
        </p:nvSpPr>
        <p:spPr bwMode="auto">
          <a:xfrm>
            <a:off x="4139412" y="2574568"/>
            <a:ext cx="457356" cy="414519"/>
          </a:xfrm>
          <a:prstGeom prst="triangle">
            <a:avLst>
              <a:gd name="adj" fmla="val 50000"/>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C8C6E3FF-3C50-42DC-8AFF-A4CD2D0BD645}"/>
              </a:ext>
            </a:extLst>
          </p:cNvPr>
          <p:cNvSpPr/>
          <p:nvPr/>
        </p:nvSpPr>
        <p:spPr>
          <a:xfrm>
            <a:off x="0" y="0"/>
            <a:ext cx="9144000" cy="953626"/>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57708" name="Rectangle 59"/>
          <p:cNvSpPr>
            <a:spLocks noChangeArrowheads="1"/>
          </p:cNvSpPr>
          <p:nvPr/>
        </p:nvSpPr>
        <p:spPr bwMode="auto">
          <a:xfrm>
            <a:off x="1786213" y="-9594"/>
            <a:ext cx="5356225" cy="93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41" tIns="44421" rIns="88841" bIns="44421">
            <a:spAutoFit/>
          </a:bodyPr>
          <a:lstStyle/>
          <a:p>
            <a:pPr algn="ctr" defTabSz="828675" eaLnBrk="1" hangingPunct="1">
              <a:lnSpc>
                <a:spcPts val="3600"/>
              </a:lnSpc>
              <a:spcBef>
                <a:spcPts val="0"/>
              </a:spcBef>
              <a:defRPr/>
            </a:pPr>
            <a:r>
              <a:rPr lang="ja-JP" altLang="en-US" sz="3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認知症の人への支援体制</a:t>
            </a:r>
          </a:p>
          <a:p>
            <a:pPr algn="ctr" defTabSz="828675" eaLnBrk="1" hangingPunct="1">
              <a:lnSpc>
                <a:spcPts val="3000"/>
              </a:lnSpc>
              <a:spcBef>
                <a:spcPts val="0"/>
              </a:spcBef>
              <a:defRPr/>
            </a:pPr>
            <a:r>
              <a:rPr lang="ja-JP" altLang="en-US" sz="2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～医療・介護・地域の連携～</a:t>
            </a:r>
            <a:r>
              <a:rPr lang="ja-JP" altLang="en-US" sz="3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20" name="テキスト ボックス 19">
            <a:extLst>
              <a:ext uri="{FF2B5EF4-FFF2-40B4-BE49-F238E27FC236}">
                <a16:creationId xmlns:a16="http://schemas.microsoft.com/office/drawing/2014/main" id="{7D8B5EAB-D574-4DF2-A8FE-C7DCFE28274A}"/>
              </a:ext>
            </a:extLst>
          </p:cNvPr>
          <p:cNvSpPr txBox="1"/>
          <p:nvPr/>
        </p:nvSpPr>
        <p:spPr>
          <a:xfrm>
            <a:off x="0" y="955397"/>
            <a:ext cx="1540042"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6〕</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61389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554217" y="4154239"/>
            <a:ext cx="3025188" cy="289310"/>
          </a:xfrm>
          <a:prstGeom prst="rect">
            <a:avLst/>
          </a:prstGeom>
        </p:spPr>
        <p:txBody>
          <a:bodyPr wrap="none">
            <a:spAutoFit/>
          </a:bodyPr>
          <a:lstStyle/>
          <a:p>
            <a:pPr algn="ctr" defTabSz="844083" eaLnBrk="1" hangingPunct="1">
              <a:lnSpc>
                <a:spcPct val="80000"/>
              </a:lnSpc>
              <a:defRPr/>
            </a:pPr>
            <a:r>
              <a:rPr lang="ja-JP" altLang="en-US" sz="1600" dirty="0">
                <a:solidFill>
                  <a:srgbClr val="000000"/>
                </a:solidFill>
                <a:latin typeface="BIZ UDPゴシック" panose="020B0400000000000000" pitchFamily="50" charset="-128"/>
                <a:ea typeface="BIZ UDPゴシック" panose="020B0400000000000000" pitchFamily="50" charset="-128"/>
              </a:rPr>
              <a:t>（認知症施策推進大綱より引用）</a:t>
            </a:r>
          </a:p>
        </p:txBody>
      </p:sp>
      <p:sp>
        <p:nvSpPr>
          <p:cNvPr id="13" name="正方形/長方形 12"/>
          <p:cNvSpPr/>
          <p:nvPr/>
        </p:nvSpPr>
        <p:spPr>
          <a:xfrm>
            <a:off x="344307" y="2136000"/>
            <a:ext cx="8455383" cy="1875385"/>
          </a:xfrm>
          <a:prstGeom prst="rect">
            <a:avLst/>
          </a:prstGeom>
        </p:spPr>
        <p:txBody>
          <a:bodyPr wrap="square">
            <a:spAutoFit/>
          </a:bodyPr>
          <a:lstStyle/>
          <a:p>
            <a:pPr marL="268288" indent="-90488" defTabSz="844083" eaLnBrk="1" hangingPunct="1">
              <a:lnSpc>
                <a:spcPts val="3500"/>
              </a:lnSpc>
              <a:spcBef>
                <a:spcPts val="554"/>
              </a:spcBef>
              <a:defRPr/>
            </a:pPr>
            <a:r>
              <a:rPr lang="ja-JP" altLang="en-US" sz="2800" b="1" dirty="0">
                <a:solidFill>
                  <a:srgbClr val="000000"/>
                </a:solidFill>
                <a:latin typeface="BIZ UDPゴシック" panose="020B0400000000000000" pitchFamily="50" charset="-128"/>
                <a:ea typeface="BIZ UDPゴシック" panose="020B0400000000000000" pitchFamily="50" charset="-128"/>
              </a:rPr>
              <a:t> </a:t>
            </a:r>
            <a:r>
              <a:rPr lang="en-US" altLang="ja-JP" sz="2800" b="1" dirty="0">
                <a:solidFill>
                  <a:srgbClr val="000000"/>
                </a:solidFill>
                <a:latin typeface="BIZ UDPゴシック" panose="020B0400000000000000" pitchFamily="50" charset="-128"/>
                <a:ea typeface="BIZ UDPゴシック" panose="020B0400000000000000" pitchFamily="50" charset="-128"/>
              </a:rPr>
              <a:t>『</a:t>
            </a:r>
            <a:r>
              <a:rPr lang="ja-JP" altLang="en-US" sz="2800" b="1" dirty="0">
                <a:solidFill>
                  <a:srgbClr val="996633"/>
                </a:solidFill>
                <a:latin typeface="BIZ UDPゴシック" panose="020B0400000000000000" pitchFamily="50" charset="-128"/>
                <a:ea typeface="BIZ UDPゴシック" panose="020B0400000000000000" pitchFamily="50" charset="-128"/>
              </a:rPr>
              <a:t>認知症発症予防から人生の最終段階まで</a:t>
            </a:r>
            <a:r>
              <a:rPr lang="ja-JP" altLang="en-US" sz="2800" b="1" dirty="0">
                <a:solidFill>
                  <a:prstClr val="black"/>
                </a:solidFill>
                <a:latin typeface="BIZ UDPゴシック" panose="020B0400000000000000" pitchFamily="50" charset="-128"/>
                <a:ea typeface="BIZ UDPゴシック" panose="020B0400000000000000" pitchFamily="50" charset="-128"/>
              </a:rPr>
              <a:t>、認知症の容態に応じ、相談先や、いつ、どこで、どのような医療・介護サービスを受ければいいのか、</a:t>
            </a:r>
            <a:r>
              <a:rPr lang="ja-JP" altLang="en-US" sz="2800" b="1" dirty="0">
                <a:solidFill>
                  <a:srgbClr val="996633"/>
                </a:solidFill>
                <a:latin typeface="BIZ UDPゴシック" panose="020B0400000000000000" pitchFamily="50" charset="-128"/>
                <a:ea typeface="BIZ UDPゴシック" panose="020B0400000000000000" pitchFamily="50" charset="-128"/>
              </a:rPr>
              <a:t>これらの流れをあらかじめ標準的に示したもの</a:t>
            </a:r>
            <a:r>
              <a:rPr lang="en-US" altLang="ja-JP" sz="2800" b="1" dirty="0">
                <a:solidFill>
                  <a:prstClr val="black"/>
                </a:solidFill>
                <a:latin typeface="BIZ UDPゴシック" panose="020B0400000000000000" pitchFamily="50" charset="-128"/>
                <a:ea typeface="BIZ UDPゴシック" panose="020B0400000000000000" pitchFamily="50" charset="-128"/>
              </a:rPr>
              <a:t>』</a:t>
            </a:r>
            <a:endParaRPr lang="ja-JP" altLang="en-US" sz="2000" b="1" dirty="0">
              <a:solidFill>
                <a:srgbClr val="000000"/>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9924" name="Rectangle 15"/>
          <p:cNvSpPr>
            <a:spLocks noChangeArrowheads="1"/>
          </p:cNvSpPr>
          <p:nvPr/>
        </p:nvSpPr>
        <p:spPr bwMode="auto">
          <a:xfrm>
            <a:off x="517075" y="125081"/>
            <a:ext cx="8109849"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indent="-328254" algn="ctr" defTabSz="844083" eaLnBrk="1" hangingPunct="1">
              <a:lnSpc>
                <a:spcPct val="80000"/>
              </a:lnSpc>
              <a:buFontTx/>
              <a:buNone/>
              <a:defRPr/>
            </a:pPr>
            <a:r>
              <a:rPr lang="ja-JP" altLang="en-US" b="1" dirty="0">
                <a:solidFill>
                  <a:prstClr val="white"/>
                </a:solidFill>
                <a:latin typeface="BIZ UDPゴシック" panose="020B0400000000000000" pitchFamily="50" charset="-128"/>
                <a:ea typeface="BIZ UDPゴシック" panose="020B0400000000000000" pitchFamily="50" charset="-128"/>
              </a:rPr>
              <a:t>認知症ケアパス</a:t>
            </a:r>
          </a:p>
        </p:txBody>
      </p:sp>
      <p:sp>
        <p:nvSpPr>
          <p:cNvPr id="9" name="テキスト ボックス 8">
            <a:extLst>
              <a:ext uri="{FF2B5EF4-FFF2-40B4-BE49-F238E27FC236}">
                <a16:creationId xmlns:a16="http://schemas.microsoft.com/office/drawing/2014/main" id="{9915134A-3710-4442-8E8E-102F556C36F1}"/>
              </a:ext>
            </a:extLst>
          </p:cNvPr>
          <p:cNvSpPr txBox="1"/>
          <p:nvPr/>
        </p:nvSpPr>
        <p:spPr>
          <a:xfrm>
            <a:off x="580478" y="4833766"/>
            <a:ext cx="7983040" cy="1875385"/>
          </a:xfrm>
          <a:prstGeom prst="rect">
            <a:avLst/>
          </a:prstGeom>
          <a:noFill/>
        </p:spPr>
        <p:txBody>
          <a:bodyPr wrap="square">
            <a:noAutofit/>
          </a:bodyPr>
          <a:lstStyle/>
          <a:p>
            <a:pPr marL="177800" indent="-177800">
              <a:lnSpc>
                <a:spcPts val="2400"/>
              </a:lnSpc>
              <a:spcBef>
                <a:spcPts val="600"/>
              </a:spcBef>
              <a:buFont typeface="Arial" panose="020B0604020202020204" pitchFamily="34" charset="0"/>
              <a:buChar char="•"/>
            </a:pPr>
            <a:r>
              <a:rPr lang="ja-JP" altLang="en-US" sz="1800" b="1" dirty="0">
                <a:solidFill>
                  <a:prstClr val="black">
                    <a:lumMod val="50000"/>
                    <a:lumOff val="50000"/>
                  </a:prstClr>
                </a:solidFill>
                <a:latin typeface="BIZ UDPゴシック" panose="020B0400000000000000" pitchFamily="50" charset="-128"/>
                <a:ea typeface="BIZ UDPゴシック" panose="020B0400000000000000" pitchFamily="50" charset="-128"/>
              </a:rPr>
              <a:t>認知症ケアパスを地域ごとに確立し、認知症に関する基礎的な情報や具体的な相談先・受診先の利用方法等が明確に伝わるようにする。</a:t>
            </a:r>
            <a:endParaRPr lang="en-US" altLang="ja-JP" sz="1800" b="1" dirty="0">
              <a:solidFill>
                <a:prstClr val="black">
                  <a:lumMod val="50000"/>
                  <a:lumOff val="50000"/>
                </a:prstClr>
              </a:solidFill>
              <a:latin typeface="BIZ UDPゴシック" panose="020B0400000000000000" pitchFamily="50" charset="-128"/>
              <a:ea typeface="BIZ UDPゴシック" panose="020B0400000000000000" pitchFamily="50" charset="-128"/>
            </a:endParaRPr>
          </a:p>
          <a:p>
            <a:pPr marL="177800" indent="-177800">
              <a:lnSpc>
                <a:spcPts val="2400"/>
              </a:lnSpc>
              <a:spcBef>
                <a:spcPts val="600"/>
              </a:spcBef>
              <a:buFont typeface="Arial" panose="020B0604020202020204" pitchFamily="34" charset="0"/>
              <a:buChar char="•"/>
            </a:pPr>
            <a:r>
              <a:rPr lang="ja-JP" altLang="en-US" sz="1800" b="1" dirty="0">
                <a:solidFill>
                  <a:prstClr val="black">
                    <a:lumMod val="50000"/>
                    <a:lumOff val="50000"/>
                  </a:prstClr>
                </a:solidFill>
                <a:latin typeface="BIZ UDPゴシック" panose="020B0400000000000000" pitchFamily="50" charset="-128"/>
                <a:ea typeface="BIZ UDPゴシック" panose="020B0400000000000000" pitchFamily="50" charset="-128"/>
              </a:rPr>
              <a:t>認知症ケアパスは、医療・介護関係者間の情報共有のツールでもあり、サービスが切れ目なく提供されるように医療機関でも積極的な活用が望まれる。</a:t>
            </a:r>
          </a:p>
        </p:txBody>
      </p:sp>
      <p:sp>
        <p:nvSpPr>
          <p:cNvPr id="8" name="Rectangle 15">
            <a:extLst>
              <a:ext uri="{FF2B5EF4-FFF2-40B4-BE49-F238E27FC236}">
                <a16:creationId xmlns:a16="http://schemas.microsoft.com/office/drawing/2014/main" id="{E5C50071-CDD1-4AB7-9D49-342FB55D8308}"/>
              </a:ext>
            </a:extLst>
          </p:cNvPr>
          <p:cNvSpPr>
            <a:spLocks noChangeArrowheads="1"/>
          </p:cNvSpPr>
          <p:nvPr/>
        </p:nvSpPr>
        <p:spPr bwMode="auto">
          <a:xfrm>
            <a:off x="675874" y="1504679"/>
            <a:ext cx="310407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indent="-328254" defTabSz="844083" eaLnBrk="1" hangingPunct="1">
              <a:lnSpc>
                <a:spcPct val="80000"/>
              </a:lnSpc>
              <a:buFontTx/>
              <a:buNone/>
              <a:defRPr/>
            </a:pPr>
            <a:r>
              <a:rPr lang="ja-JP" altLang="en-US" sz="2400" b="1" dirty="0">
                <a:solidFill>
                  <a:prstClr val="black"/>
                </a:solidFill>
                <a:latin typeface="BIZ UDPゴシック" panose="020B0400000000000000" pitchFamily="50" charset="-128"/>
                <a:ea typeface="BIZ UDPゴシック" panose="020B0400000000000000" pitchFamily="50" charset="-128"/>
              </a:rPr>
              <a:t>認知症ケアパスとは</a:t>
            </a: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a:t>
            </a:r>
            <a:r>
              <a:rPr lang="en-US" altLang="ja-JP" sz="1600" b="1" dirty="0">
                <a:solidFill>
                  <a:prstClr val="black"/>
                </a:solidFill>
                <a:latin typeface="BIZ UDPゴシック" panose="020B0400000000000000" pitchFamily="50" charset="-128"/>
                <a:ea typeface="BIZ UDPゴシック" panose="020B0400000000000000" pitchFamily="50" charset="-128"/>
              </a:rPr>
              <a:t>7〕</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0160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角丸四角形 151"/>
          <p:cNvSpPr/>
          <p:nvPr/>
        </p:nvSpPr>
        <p:spPr>
          <a:xfrm>
            <a:off x="660336" y="4755029"/>
            <a:ext cx="8197842" cy="365538"/>
          </a:xfrm>
          <a:prstGeom prst="roundRect">
            <a:avLst/>
          </a:prstGeom>
          <a:solidFill>
            <a:srgbClr val="FFCC00"/>
          </a:solidFill>
          <a:ln w="3810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923" dirty="0">
              <a:solidFill>
                <a:prstClr val="white"/>
              </a:solidFill>
              <a:latin typeface="BIZ UDPゴシック" panose="020B0400000000000000" pitchFamily="50" charset="-128"/>
              <a:ea typeface="BIZ UDPゴシック" panose="020B0400000000000000" pitchFamily="50" charset="-128"/>
            </a:endParaRPr>
          </a:p>
        </p:txBody>
      </p:sp>
      <p:grpSp>
        <p:nvGrpSpPr>
          <p:cNvPr id="319515" name="Group 41"/>
          <p:cNvGrpSpPr>
            <a:grpSpLocks/>
          </p:cNvGrpSpPr>
          <p:nvPr/>
        </p:nvGrpSpPr>
        <p:grpSpPr bwMode="auto">
          <a:xfrm>
            <a:off x="677473" y="1157885"/>
            <a:ext cx="8202251" cy="293963"/>
            <a:chOff x="476" y="572"/>
            <a:chExt cx="4899" cy="181"/>
          </a:xfrm>
        </p:grpSpPr>
        <p:sp>
          <p:nvSpPr>
            <p:cNvPr id="101" name="AutoShape 42"/>
            <p:cNvSpPr>
              <a:spLocks noChangeArrowheads="1"/>
            </p:cNvSpPr>
            <p:nvPr/>
          </p:nvSpPr>
          <p:spPr bwMode="auto">
            <a:xfrm>
              <a:off x="476" y="572"/>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prstDash val="dash"/>
              <a:miter lim="800000"/>
              <a:headEnd/>
              <a:tailEnd/>
            </a:ln>
            <a:effectLst/>
          </p:spPr>
          <p:txBody>
            <a:bodyPr wrap="none" anchor="ctr"/>
            <a:lstStyle/>
            <a:p>
              <a:pPr algn="ctr" defTabSz="844083">
                <a:defRPr/>
              </a:pPr>
              <a:r>
                <a:rPr kumimoji="0"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MCI</a:t>
              </a:r>
            </a:p>
          </p:txBody>
        </p:sp>
        <p:sp>
          <p:nvSpPr>
            <p:cNvPr id="102" name="AutoShape 43"/>
            <p:cNvSpPr>
              <a:spLocks noChangeArrowheads="1"/>
            </p:cNvSpPr>
            <p:nvPr/>
          </p:nvSpPr>
          <p:spPr bwMode="auto">
            <a:xfrm>
              <a:off x="1383" y="572"/>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200">
                  <a:solidFill>
                    <a:srgbClr val="000000"/>
                  </a:solidFill>
                  <a:latin typeface="BIZ UDPゴシック" panose="020B0400000000000000" pitchFamily="50" charset="-128"/>
                  <a:ea typeface="BIZ UDPゴシック" panose="020B0400000000000000" pitchFamily="50" charset="-128"/>
                </a:rPr>
                <a:t>軽度</a:t>
              </a:r>
            </a:p>
          </p:txBody>
        </p:sp>
        <p:sp>
          <p:nvSpPr>
            <p:cNvPr id="103" name="AutoShape 44"/>
            <p:cNvSpPr>
              <a:spLocks noChangeArrowheads="1"/>
            </p:cNvSpPr>
            <p:nvPr/>
          </p:nvSpPr>
          <p:spPr bwMode="auto">
            <a:xfrm>
              <a:off x="2285" y="572"/>
              <a:ext cx="1271" cy="181"/>
            </a:xfrm>
            <a:prstGeom prst="homePlate">
              <a:avLst>
                <a:gd name="adj" fmla="val 140884"/>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200">
                  <a:solidFill>
                    <a:srgbClr val="000000"/>
                  </a:solidFill>
                  <a:latin typeface="BIZ UDPゴシック" panose="020B0400000000000000" pitchFamily="50" charset="-128"/>
                  <a:ea typeface="BIZ UDPゴシック" panose="020B0400000000000000" pitchFamily="50" charset="-128"/>
                </a:rPr>
                <a:t>中等度</a:t>
              </a:r>
            </a:p>
          </p:txBody>
        </p:sp>
        <p:sp>
          <p:nvSpPr>
            <p:cNvPr id="104" name="AutoShape 45"/>
            <p:cNvSpPr>
              <a:spLocks noChangeArrowheads="1"/>
            </p:cNvSpPr>
            <p:nvPr/>
          </p:nvSpPr>
          <p:spPr bwMode="auto">
            <a:xfrm>
              <a:off x="3560" y="572"/>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200">
                  <a:solidFill>
                    <a:srgbClr val="000000"/>
                  </a:solidFill>
                  <a:latin typeface="BIZ UDPゴシック" panose="020B0400000000000000" pitchFamily="50" charset="-128"/>
                  <a:ea typeface="BIZ UDPゴシック" panose="020B0400000000000000" pitchFamily="50" charset="-128"/>
                </a:rPr>
                <a:t>高度</a:t>
              </a:r>
            </a:p>
          </p:txBody>
        </p:sp>
        <p:sp>
          <p:nvSpPr>
            <p:cNvPr id="105" name="AutoShape 46"/>
            <p:cNvSpPr>
              <a:spLocks noChangeArrowheads="1"/>
            </p:cNvSpPr>
            <p:nvPr/>
          </p:nvSpPr>
          <p:spPr bwMode="auto">
            <a:xfrm>
              <a:off x="4468" y="572"/>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200">
                  <a:solidFill>
                    <a:srgbClr val="000000"/>
                  </a:solidFill>
                  <a:latin typeface="BIZ UDPゴシック" panose="020B0400000000000000" pitchFamily="50" charset="-128"/>
                  <a:ea typeface="BIZ UDPゴシック" panose="020B0400000000000000" pitchFamily="50" charset="-128"/>
                </a:rPr>
                <a:t>終末期</a:t>
              </a:r>
            </a:p>
          </p:txBody>
        </p:sp>
      </p:grpSp>
      <p:sp>
        <p:nvSpPr>
          <p:cNvPr id="65" name="テキスト ボックス 75"/>
          <p:cNvSpPr txBox="1">
            <a:spLocks noChangeArrowheads="1"/>
          </p:cNvSpPr>
          <p:nvPr/>
        </p:nvSpPr>
        <p:spPr bwMode="auto">
          <a:xfrm>
            <a:off x="209278" y="4933272"/>
            <a:ext cx="433324" cy="166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wordArtVertRtl"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eaLnBrk="1" fontAlgn="auto" hangingPunct="1">
              <a:spcBef>
                <a:spcPts val="0"/>
              </a:spcBef>
              <a:spcAft>
                <a:spcPts val="0"/>
              </a:spcAft>
              <a:buFont typeface="Arial" panose="020B0604020202020204" pitchFamily="34" charset="0"/>
              <a:buNone/>
              <a:defRPr/>
            </a:pPr>
            <a:r>
              <a:rPr lang="ja-JP" altLang="en-US" sz="1662" dirty="0">
                <a:solidFill>
                  <a:srgbClr val="000000"/>
                </a:solidFill>
                <a:latin typeface="BIZ UDPゴシック" panose="020B0400000000000000" pitchFamily="50" charset="-128"/>
                <a:ea typeface="BIZ UDPゴシック" panose="020B0400000000000000" pitchFamily="50" charset="-128"/>
              </a:rPr>
              <a:t>医療分野</a:t>
            </a:r>
          </a:p>
        </p:txBody>
      </p:sp>
      <p:sp>
        <p:nvSpPr>
          <p:cNvPr id="66" name="テキスト ボックス 75"/>
          <p:cNvSpPr txBox="1">
            <a:spLocks noChangeArrowheads="1"/>
          </p:cNvSpPr>
          <p:nvPr/>
        </p:nvSpPr>
        <p:spPr bwMode="auto">
          <a:xfrm>
            <a:off x="195945" y="1910074"/>
            <a:ext cx="433324" cy="285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wordArtVertRtl"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ts val="0"/>
              </a:spcBef>
              <a:spcAft>
                <a:spcPts val="0"/>
              </a:spcAft>
              <a:buFont typeface="Arial" panose="020B0604020202020204" pitchFamily="34" charset="0"/>
              <a:buNone/>
              <a:defRPr/>
            </a:pPr>
            <a:r>
              <a:rPr lang="ja-JP" altLang="en-US" sz="1662" dirty="0">
                <a:solidFill>
                  <a:srgbClr val="000000"/>
                </a:solidFill>
                <a:latin typeface="BIZ UDPゴシック" panose="020B0400000000000000" pitchFamily="50" charset="-128"/>
                <a:ea typeface="BIZ UDPゴシック" panose="020B0400000000000000" pitchFamily="50" charset="-128"/>
              </a:rPr>
              <a:t>介護・福祉分野</a:t>
            </a:r>
          </a:p>
        </p:txBody>
      </p:sp>
      <p:sp>
        <p:nvSpPr>
          <p:cNvPr id="88" name="角丸四角形 87"/>
          <p:cNvSpPr/>
          <p:nvPr/>
        </p:nvSpPr>
        <p:spPr>
          <a:xfrm>
            <a:off x="2211601" y="2704918"/>
            <a:ext cx="6679385" cy="24258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89" name="角丸四角形 88"/>
          <p:cNvSpPr/>
          <p:nvPr/>
        </p:nvSpPr>
        <p:spPr>
          <a:xfrm>
            <a:off x="657461" y="3283461"/>
            <a:ext cx="8222357"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94" name="角丸四角形 93"/>
          <p:cNvSpPr/>
          <p:nvPr/>
        </p:nvSpPr>
        <p:spPr>
          <a:xfrm>
            <a:off x="5816352" y="1599654"/>
            <a:ext cx="3057231"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96" name="角丸四角形 95"/>
          <p:cNvSpPr/>
          <p:nvPr/>
        </p:nvSpPr>
        <p:spPr>
          <a:xfrm>
            <a:off x="3714602" y="1872556"/>
            <a:ext cx="5165124"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97" name="角丸四角形 96"/>
          <p:cNvSpPr/>
          <p:nvPr/>
        </p:nvSpPr>
        <p:spPr>
          <a:xfrm>
            <a:off x="2196042" y="2156137"/>
            <a:ext cx="6679385"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00" name="角丸四角形 99"/>
          <p:cNvSpPr/>
          <p:nvPr/>
        </p:nvSpPr>
        <p:spPr>
          <a:xfrm>
            <a:off x="660334" y="4447567"/>
            <a:ext cx="8210880" cy="24258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06" name="テキスト ボックス 105"/>
          <p:cNvSpPr txBox="1">
            <a:spLocks noChangeArrowheads="1"/>
          </p:cNvSpPr>
          <p:nvPr/>
        </p:nvSpPr>
        <p:spPr bwMode="auto">
          <a:xfrm>
            <a:off x="3476413" y="4427414"/>
            <a:ext cx="37965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高齢者支援センター ・ ケアマネジャー </a:t>
            </a:r>
          </a:p>
        </p:txBody>
      </p:sp>
      <p:sp>
        <p:nvSpPr>
          <p:cNvPr id="107" name="角丸四角形 106"/>
          <p:cNvSpPr/>
          <p:nvPr/>
        </p:nvSpPr>
        <p:spPr>
          <a:xfrm>
            <a:off x="2899909" y="3573596"/>
            <a:ext cx="4452923" cy="24258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08" name="テキスト ボックス 23"/>
          <p:cNvSpPr txBox="1">
            <a:spLocks noChangeArrowheads="1"/>
          </p:cNvSpPr>
          <p:nvPr/>
        </p:nvSpPr>
        <p:spPr bwMode="auto">
          <a:xfrm>
            <a:off x="3949499" y="3569515"/>
            <a:ext cx="24748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デイサービス・デイケア・通所介護</a:t>
            </a:r>
          </a:p>
        </p:txBody>
      </p:sp>
      <p:sp>
        <p:nvSpPr>
          <p:cNvPr id="109" name="テキスト ボックス 29"/>
          <p:cNvSpPr txBox="1">
            <a:spLocks noChangeArrowheads="1"/>
          </p:cNvSpPr>
          <p:nvPr/>
        </p:nvSpPr>
        <p:spPr bwMode="auto">
          <a:xfrm>
            <a:off x="2998919" y="3271883"/>
            <a:ext cx="33746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サービス付き高齢者向け住宅 ・ 有料老人ホーム</a:t>
            </a:r>
          </a:p>
        </p:txBody>
      </p:sp>
      <p:sp>
        <p:nvSpPr>
          <p:cNvPr id="111" name="テキスト ボックス 31"/>
          <p:cNvSpPr txBox="1">
            <a:spLocks noChangeArrowheads="1"/>
          </p:cNvSpPr>
          <p:nvPr/>
        </p:nvSpPr>
        <p:spPr bwMode="auto">
          <a:xfrm>
            <a:off x="3213658" y="2427533"/>
            <a:ext cx="3128722" cy="276999"/>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認知症初期集中支援チーム</a:t>
            </a:r>
          </a:p>
        </p:txBody>
      </p:sp>
      <p:sp>
        <p:nvSpPr>
          <p:cNvPr id="113" name="テキスト ボックス 32"/>
          <p:cNvSpPr txBox="1">
            <a:spLocks noChangeArrowheads="1"/>
          </p:cNvSpPr>
          <p:nvPr/>
        </p:nvSpPr>
        <p:spPr bwMode="auto">
          <a:xfrm>
            <a:off x="1182816" y="2988211"/>
            <a:ext cx="20297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eaLnBrk="1" fontAlgn="auto" hangingPunct="1">
              <a:spcBef>
                <a:spcPct val="0"/>
              </a:spcBef>
              <a:spcAft>
                <a:spcPts val="0"/>
              </a:spcAft>
              <a:buFont typeface="Arial" panose="020B0604020202020204" pitchFamily="34" charset="0"/>
              <a:buNone/>
              <a:defRPr/>
            </a:pPr>
            <a:r>
              <a:rPr lang="ja-JP" altLang="en-US" sz="1200" dirty="0">
                <a:solidFill>
                  <a:prstClr val="black"/>
                </a:solidFill>
                <a:latin typeface="BIZ UDPゴシック" panose="020B0400000000000000" pitchFamily="50" charset="-128"/>
                <a:ea typeface="BIZ UDPゴシック" panose="020B0400000000000000" pitchFamily="50" charset="-128"/>
              </a:rPr>
              <a:t>認知症サロン・認知症カフェ</a:t>
            </a:r>
          </a:p>
        </p:txBody>
      </p:sp>
      <p:sp>
        <p:nvSpPr>
          <p:cNvPr id="114" name="角丸四角形 113"/>
          <p:cNvSpPr/>
          <p:nvPr/>
        </p:nvSpPr>
        <p:spPr>
          <a:xfrm>
            <a:off x="2886661" y="3867791"/>
            <a:ext cx="5981538" cy="24258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15" name="テキスト ボックス 37"/>
          <p:cNvSpPr txBox="1">
            <a:spLocks noChangeArrowheads="1"/>
          </p:cNvSpPr>
          <p:nvPr/>
        </p:nvSpPr>
        <p:spPr bwMode="auto">
          <a:xfrm>
            <a:off x="5069945" y="3857359"/>
            <a:ext cx="1648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ホームヘルプサービス</a:t>
            </a:r>
          </a:p>
        </p:txBody>
      </p:sp>
      <p:sp>
        <p:nvSpPr>
          <p:cNvPr id="116" name="角丸四角形 115"/>
          <p:cNvSpPr/>
          <p:nvPr/>
        </p:nvSpPr>
        <p:spPr bwMode="auto">
          <a:xfrm>
            <a:off x="671724" y="4165179"/>
            <a:ext cx="8208000" cy="24258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17" name="テキスト ボックス 29"/>
          <p:cNvSpPr txBox="1">
            <a:spLocks noChangeArrowheads="1"/>
          </p:cNvSpPr>
          <p:nvPr/>
        </p:nvSpPr>
        <p:spPr bwMode="auto">
          <a:xfrm>
            <a:off x="1318495" y="4157628"/>
            <a:ext cx="6980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行政機関 ・地域包括支援センター・ </a:t>
            </a:r>
            <a:r>
              <a:rPr lang="en-US" altLang="ja-JP" sz="1200" dirty="0">
                <a:solidFill>
                  <a:srgbClr val="000000"/>
                </a:solidFill>
                <a:latin typeface="BIZ UDPゴシック" panose="020B0400000000000000" pitchFamily="50" charset="-128"/>
                <a:ea typeface="BIZ UDPゴシック" panose="020B0400000000000000" pitchFamily="50" charset="-128"/>
              </a:rPr>
              <a:t>NPO</a:t>
            </a:r>
            <a:r>
              <a:rPr lang="ja-JP" altLang="en-US" sz="1200" dirty="0">
                <a:solidFill>
                  <a:srgbClr val="000000"/>
                </a:solidFill>
                <a:latin typeface="BIZ UDPゴシック" panose="020B0400000000000000" pitchFamily="50" charset="-128"/>
                <a:ea typeface="BIZ UDPゴシック" panose="020B0400000000000000" pitchFamily="50" charset="-128"/>
              </a:rPr>
              <a:t> ・認知症地域支援推進員・認知症の人と家族の会など家族会</a:t>
            </a:r>
          </a:p>
        </p:txBody>
      </p:sp>
      <p:sp>
        <p:nvSpPr>
          <p:cNvPr id="121" name="テキスト ボックス 27"/>
          <p:cNvSpPr txBox="1">
            <a:spLocks noChangeArrowheads="1"/>
          </p:cNvSpPr>
          <p:nvPr/>
        </p:nvSpPr>
        <p:spPr bwMode="auto">
          <a:xfrm>
            <a:off x="5690197" y="1855951"/>
            <a:ext cx="141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介護老人保健施設</a:t>
            </a:r>
          </a:p>
        </p:txBody>
      </p:sp>
      <p:sp>
        <p:nvSpPr>
          <p:cNvPr id="124" name="テキスト ボックス 26"/>
          <p:cNvSpPr txBox="1">
            <a:spLocks noChangeArrowheads="1"/>
          </p:cNvSpPr>
          <p:nvPr/>
        </p:nvSpPr>
        <p:spPr bwMode="auto">
          <a:xfrm>
            <a:off x="4880064" y="2152610"/>
            <a:ext cx="13619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グループホーム</a:t>
            </a:r>
          </a:p>
        </p:txBody>
      </p:sp>
      <p:sp>
        <p:nvSpPr>
          <p:cNvPr id="126" name="テキスト ボックス 25"/>
          <p:cNvSpPr txBox="1">
            <a:spLocks noChangeArrowheads="1"/>
          </p:cNvSpPr>
          <p:nvPr/>
        </p:nvSpPr>
        <p:spPr bwMode="auto">
          <a:xfrm>
            <a:off x="4759258" y="2697750"/>
            <a:ext cx="21837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小規模多機能 ・ 短期入所</a:t>
            </a:r>
          </a:p>
        </p:txBody>
      </p:sp>
      <p:sp>
        <p:nvSpPr>
          <p:cNvPr id="127" name="テキスト ボックス 24"/>
          <p:cNvSpPr txBox="1">
            <a:spLocks noChangeArrowheads="1"/>
          </p:cNvSpPr>
          <p:nvPr/>
        </p:nvSpPr>
        <p:spPr bwMode="auto">
          <a:xfrm>
            <a:off x="5072556" y="2984535"/>
            <a:ext cx="2651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認知症対応型デイサービス ・デイケア</a:t>
            </a:r>
          </a:p>
        </p:txBody>
      </p:sp>
      <p:sp>
        <p:nvSpPr>
          <p:cNvPr id="128" name="角丸四角形 127"/>
          <p:cNvSpPr/>
          <p:nvPr/>
        </p:nvSpPr>
        <p:spPr>
          <a:xfrm>
            <a:off x="3714600" y="3001566"/>
            <a:ext cx="5175229" cy="24258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34" name="角丸四角形 133"/>
          <p:cNvSpPr/>
          <p:nvPr/>
        </p:nvSpPr>
        <p:spPr>
          <a:xfrm>
            <a:off x="2196035" y="5484998"/>
            <a:ext cx="6662140" cy="242585"/>
          </a:xfrm>
          <a:prstGeom prst="roundRect">
            <a:avLst/>
          </a:prstGeom>
          <a:noFill/>
          <a:ln w="19050">
            <a:solidFill>
              <a:srgbClr val="E577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35" name="角丸四角形 134"/>
          <p:cNvSpPr/>
          <p:nvPr/>
        </p:nvSpPr>
        <p:spPr>
          <a:xfrm>
            <a:off x="660336" y="5177961"/>
            <a:ext cx="8197842" cy="242585"/>
          </a:xfrm>
          <a:prstGeom prst="roundRect">
            <a:avLst/>
          </a:prstGeom>
          <a:solidFill>
            <a:srgbClr val="996633">
              <a:alpha val="25098"/>
            </a:srgbClr>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36" name="角丸四角形 135"/>
          <p:cNvSpPr/>
          <p:nvPr/>
        </p:nvSpPr>
        <p:spPr>
          <a:xfrm>
            <a:off x="2196037" y="5787497"/>
            <a:ext cx="6662141"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37" name="角丸四角形 136"/>
          <p:cNvSpPr/>
          <p:nvPr/>
        </p:nvSpPr>
        <p:spPr>
          <a:xfrm>
            <a:off x="2196037" y="6081313"/>
            <a:ext cx="6662141"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39" name="テキスト ボックス 138"/>
          <p:cNvSpPr txBox="1">
            <a:spLocks noChangeArrowheads="1"/>
          </p:cNvSpPr>
          <p:nvPr/>
        </p:nvSpPr>
        <p:spPr bwMode="auto">
          <a:xfrm>
            <a:off x="1230114" y="5177829"/>
            <a:ext cx="6860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かかりつけ医 ・ かかりつけ歯科医師 ・ かかりつけ薬剤師 ・訪問診療 ・ 訪問看護 ・ 訪問歯科診療</a:t>
            </a:r>
          </a:p>
        </p:txBody>
      </p:sp>
      <p:sp>
        <p:nvSpPr>
          <p:cNvPr id="140" name="テキスト ボックス 139"/>
          <p:cNvSpPr txBox="1">
            <a:spLocks noChangeArrowheads="1"/>
          </p:cNvSpPr>
          <p:nvPr/>
        </p:nvSpPr>
        <p:spPr bwMode="auto">
          <a:xfrm>
            <a:off x="3070443" y="5470785"/>
            <a:ext cx="55354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認知症専門医 ・ 認知症専門医療機関 ・ 認知症サポート医 ・ 重度認知症デイケア</a:t>
            </a:r>
          </a:p>
        </p:txBody>
      </p:sp>
      <p:sp>
        <p:nvSpPr>
          <p:cNvPr id="141" name="テキスト ボックス 140"/>
          <p:cNvSpPr txBox="1">
            <a:spLocks noChangeArrowheads="1"/>
          </p:cNvSpPr>
          <p:nvPr/>
        </p:nvSpPr>
        <p:spPr bwMode="auto">
          <a:xfrm>
            <a:off x="3553089" y="5769231"/>
            <a:ext cx="40455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一般病院 ・ 療養型病床 ・ 地域包括ケア病棟</a:t>
            </a:r>
          </a:p>
        </p:txBody>
      </p:sp>
      <p:sp>
        <p:nvSpPr>
          <p:cNvPr id="142" name="テキスト ボックス 141"/>
          <p:cNvSpPr txBox="1">
            <a:spLocks noChangeArrowheads="1"/>
          </p:cNvSpPr>
          <p:nvPr/>
        </p:nvSpPr>
        <p:spPr bwMode="auto">
          <a:xfrm>
            <a:off x="4503148" y="6078095"/>
            <a:ext cx="2234873" cy="276999"/>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認知症疾患医療センター</a:t>
            </a:r>
          </a:p>
        </p:txBody>
      </p:sp>
      <p:sp>
        <p:nvSpPr>
          <p:cNvPr id="144" name="角丸四角形 143"/>
          <p:cNvSpPr/>
          <p:nvPr/>
        </p:nvSpPr>
        <p:spPr>
          <a:xfrm>
            <a:off x="3351961" y="6359108"/>
            <a:ext cx="5505901" cy="242585"/>
          </a:xfrm>
          <a:prstGeom prst="roundRect">
            <a:avLst/>
          </a:prstGeom>
          <a:no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45" name="テキスト ボックス 45"/>
          <p:cNvSpPr txBox="1">
            <a:spLocks noChangeArrowheads="1"/>
          </p:cNvSpPr>
          <p:nvPr/>
        </p:nvSpPr>
        <p:spPr bwMode="auto">
          <a:xfrm>
            <a:off x="3779976" y="4763457"/>
            <a:ext cx="2207656"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662" dirty="0">
                <a:solidFill>
                  <a:srgbClr val="000000"/>
                </a:solidFill>
                <a:latin typeface="BIZ UDPゴシック" panose="020B0400000000000000" pitchFamily="50" charset="-128"/>
                <a:ea typeface="BIZ UDPゴシック" panose="020B0400000000000000" pitchFamily="50" charset="-128"/>
              </a:rPr>
              <a:t>在宅生活（本人・家族）</a:t>
            </a:r>
          </a:p>
        </p:txBody>
      </p:sp>
      <p:sp>
        <p:nvSpPr>
          <p:cNvPr id="146" name="テキスト ボックス 34"/>
          <p:cNvSpPr txBox="1">
            <a:spLocks noChangeArrowheads="1"/>
          </p:cNvSpPr>
          <p:nvPr/>
        </p:nvSpPr>
        <p:spPr bwMode="auto">
          <a:xfrm>
            <a:off x="5043384" y="6354066"/>
            <a:ext cx="21082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精神科病棟・認知症治療病棟</a:t>
            </a:r>
          </a:p>
        </p:txBody>
      </p:sp>
      <p:sp>
        <p:nvSpPr>
          <p:cNvPr id="153" name="角丸四角形 152"/>
          <p:cNvSpPr/>
          <p:nvPr/>
        </p:nvSpPr>
        <p:spPr>
          <a:xfrm>
            <a:off x="660340" y="2998950"/>
            <a:ext cx="3002682" cy="232615"/>
          </a:xfrm>
          <a:prstGeom prst="roundRect">
            <a:avLst/>
          </a:prstGeom>
          <a:noFill/>
          <a:ln w="19050">
            <a:solidFill>
              <a:srgbClr val="E577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54" name="角丸四角形 153"/>
          <p:cNvSpPr/>
          <p:nvPr/>
        </p:nvSpPr>
        <p:spPr>
          <a:xfrm>
            <a:off x="2211173" y="2437186"/>
            <a:ext cx="5018321" cy="242585"/>
          </a:xfrm>
          <a:prstGeom prst="roundRect">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Rectangle 4"/>
          <p:cNvSpPr>
            <a:spLocks noChangeArrowheads="1"/>
          </p:cNvSpPr>
          <p:nvPr/>
        </p:nvSpPr>
        <p:spPr bwMode="auto">
          <a:xfrm>
            <a:off x="457083" y="75527"/>
            <a:ext cx="8297255"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FontTx/>
              <a:buNone/>
              <a:defRPr/>
            </a:pPr>
            <a:r>
              <a:rPr lang="ja-JP" altLang="en-US" b="1" dirty="0">
                <a:solidFill>
                  <a:prstClr val="white"/>
                </a:solidFill>
                <a:latin typeface="BIZ UDPゴシック" panose="020B0400000000000000" pitchFamily="50" charset="-128"/>
                <a:ea typeface="BIZ UDPゴシック" panose="020B0400000000000000" pitchFamily="50" charset="-128"/>
              </a:rPr>
              <a:t>標準的な認知症ケアパス：</a:t>
            </a:r>
            <a:r>
              <a:rPr lang="ja-JP" altLang="en-US" sz="3000" b="1" dirty="0">
                <a:solidFill>
                  <a:prstClr val="white"/>
                </a:solidFill>
                <a:latin typeface="BIZ UDPゴシック" panose="020B0400000000000000" pitchFamily="50" charset="-128"/>
                <a:ea typeface="BIZ UDPゴシック" panose="020B0400000000000000" pitchFamily="50" charset="-128"/>
              </a:rPr>
              <a:t>社会資源の整理 </a:t>
            </a:r>
          </a:p>
        </p:txBody>
      </p:sp>
      <p:sp>
        <p:nvSpPr>
          <p:cNvPr id="48" name="テキスト ボックス 47">
            <a:extLst>
              <a:ext uri="{FF2B5EF4-FFF2-40B4-BE49-F238E27FC236}">
                <a16:creationId xmlns:a16="http://schemas.microsoft.com/office/drawing/2014/main" id="{7D8B5EAB-D574-4DF2-A8FE-C7DCFE28274A}"/>
              </a:ext>
            </a:extLst>
          </p:cNvPr>
          <p:cNvSpPr txBox="1"/>
          <p:nvPr/>
        </p:nvSpPr>
        <p:spPr>
          <a:xfrm>
            <a:off x="0" y="709179"/>
            <a:ext cx="1491916"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a:t>
            </a:r>
            <a:r>
              <a:rPr lang="en-US" altLang="ja-JP" sz="1600" b="1" dirty="0">
                <a:solidFill>
                  <a:prstClr val="black"/>
                </a:solidFill>
                <a:latin typeface="BIZ UDPゴシック" panose="020B0400000000000000" pitchFamily="50" charset="-128"/>
                <a:ea typeface="BIZ UDPゴシック" panose="020B0400000000000000" pitchFamily="50" charset="-128"/>
              </a:rPr>
              <a:t>8〕</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
        <p:nvSpPr>
          <p:cNvPr id="50" name="テキスト ボックス 27">
            <a:extLst>
              <a:ext uri="{FF2B5EF4-FFF2-40B4-BE49-F238E27FC236}">
                <a16:creationId xmlns:a16="http://schemas.microsoft.com/office/drawing/2014/main" id="{219EE919-E84A-4FF3-BA50-98A5526BAB5F}"/>
              </a:ext>
            </a:extLst>
          </p:cNvPr>
          <p:cNvSpPr txBox="1">
            <a:spLocks noChangeArrowheads="1"/>
          </p:cNvSpPr>
          <p:nvPr/>
        </p:nvSpPr>
        <p:spPr bwMode="auto">
          <a:xfrm>
            <a:off x="6627460" y="1583215"/>
            <a:ext cx="141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200" dirty="0">
                <a:solidFill>
                  <a:srgbClr val="000000"/>
                </a:solidFill>
                <a:latin typeface="BIZ UDPゴシック" panose="020B0400000000000000" pitchFamily="50" charset="-128"/>
                <a:ea typeface="BIZ UDPゴシック" panose="020B0400000000000000" pitchFamily="50" charset="-128"/>
              </a:rPr>
              <a:t>介護老人福祉施設</a:t>
            </a:r>
          </a:p>
        </p:txBody>
      </p:sp>
    </p:spTree>
    <p:extLst>
      <p:ext uri="{BB962C8B-B14F-4D97-AF65-F5344CB8AC3E}">
        <p14:creationId xmlns:p14="http://schemas.microsoft.com/office/powerpoint/2010/main" val="1911935084"/>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2A578"/>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9525">
          <a:solidFill>
            <a:schemeClr val="tx1"/>
          </a:solidFill>
        </a:ln>
      </a:spPr>
      <a:bodyPr wrap="square" rtlCol="0">
        <a:spAutoFit/>
      </a:bodyPr>
      <a:lstStyle>
        <a:defPPr algn="ctr">
          <a:defRPr sz="16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l 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0" i="0" u="none" strike="noStrike" cap="none" normalizeH="0" baseline="0" smtClean="0">
            <a:ln>
              <a:noFill/>
            </a:ln>
            <a:solidFill>
              <a:schemeClr val="tx1"/>
            </a:solidFill>
            <a:effectLst/>
            <a:latin typeface="Arial" pitchFamily="34" charset="0"/>
            <a:ea typeface="HGPｺﾞｼｯｸE"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0" i="0" u="none" strike="noStrike" cap="none" normalizeH="0" baseline="0" smtClean="0">
            <a:ln>
              <a:noFill/>
            </a:ln>
            <a:solidFill>
              <a:schemeClr val="tx1"/>
            </a:solidFill>
            <a:effectLst/>
            <a:latin typeface="Arial" pitchFamily="34" charset="0"/>
            <a:ea typeface="HGPｺﾞｼｯｸE"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標準デザイン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16055</TotalTime>
  <Words>8307</Words>
  <Application>Microsoft Office PowerPoint</Application>
  <PresentationFormat>画面に合わせる (4:3)</PresentationFormat>
  <Paragraphs>1034</Paragraphs>
  <Slides>42</Slides>
  <Notes>42</Notes>
  <HiddenSlides>0</HiddenSlides>
  <MMClips>0</MMClips>
  <ScaleCrop>false</ScaleCrop>
  <HeadingPairs>
    <vt:vector size="6" baseType="variant">
      <vt:variant>
        <vt:lpstr>使用されているフォント</vt:lpstr>
      </vt:variant>
      <vt:variant>
        <vt:i4>12</vt:i4>
      </vt:variant>
      <vt:variant>
        <vt:lpstr>テーマ</vt:lpstr>
      </vt:variant>
      <vt:variant>
        <vt:i4>5</vt:i4>
      </vt:variant>
      <vt:variant>
        <vt:lpstr>スライド タイトル</vt:lpstr>
      </vt:variant>
      <vt:variant>
        <vt:i4>42</vt:i4>
      </vt:variant>
    </vt:vector>
  </HeadingPairs>
  <TitlesOfParts>
    <vt:vector size="59" baseType="lpstr">
      <vt:lpstr>BIZ UDPゴシック</vt:lpstr>
      <vt:lpstr>HGPｺﾞｼｯｸM</vt:lpstr>
      <vt:lpstr>HGP創英角ｺﾞｼｯｸUB</vt:lpstr>
      <vt:lpstr>Meiryo UI</vt:lpstr>
      <vt:lpstr>游ゴシック</vt:lpstr>
      <vt:lpstr>游ゴシック Light</vt:lpstr>
      <vt:lpstr>Arial</vt:lpstr>
      <vt:lpstr>Arial Black</vt:lpstr>
      <vt:lpstr>Calibri</vt:lpstr>
      <vt:lpstr>Calibri Light</vt:lpstr>
      <vt:lpstr>Century</vt:lpstr>
      <vt:lpstr>Wingdings</vt:lpstr>
      <vt:lpstr>標準デザイン</vt:lpstr>
      <vt:lpstr>3_Office テーマ</vt:lpstr>
      <vt:lpstr>2_標準デザイン</vt:lpstr>
      <vt:lpstr>11_標準デザイン</vt:lpstr>
      <vt:lpstr>Office テーマ</vt:lpstr>
      <vt:lpstr>PowerPoint プレゼンテーション</vt:lpstr>
      <vt:lpstr>PowerPoint プレゼンテーション</vt:lpstr>
      <vt:lpstr>認知症の人の医療とケアの目標</vt:lpstr>
      <vt:lpstr>認知症の人のケアとコミュニケーション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地域の多職種の役割</vt:lpstr>
      <vt:lpstr>PowerPoint プレゼンテーション</vt:lpstr>
      <vt:lpstr>PowerPoint プレゼンテーション</vt:lpstr>
      <vt:lpstr>地域包括支援センター   </vt:lpstr>
      <vt:lpstr>地域ケア会議</vt:lpstr>
      <vt:lpstr>認知症初期集中支援チーム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日常生活自立支援事業と成年後見制度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認知症支援を通じた地域作りに向けて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ab ham</cp:lastModifiedBy>
  <cp:revision>1062</cp:revision>
  <cp:lastPrinted>2022-03-17T14:32:08Z</cp:lastPrinted>
  <dcterms:created xsi:type="dcterms:W3CDTF">2004-06-29T16:14:50Z</dcterms:created>
  <dcterms:modified xsi:type="dcterms:W3CDTF">2022-03-20T09:41:02Z</dcterms:modified>
</cp:coreProperties>
</file>