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3730" r:id="rId2"/>
    <p:sldMasterId id="2147483755" r:id="rId3"/>
    <p:sldMasterId id="2147483820" r:id="rId4"/>
  </p:sldMasterIdLst>
  <p:notesMasterIdLst>
    <p:notesMasterId r:id="rId49"/>
  </p:notesMasterIdLst>
  <p:handoutMasterIdLst>
    <p:handoutMasterId r:id="rId50"/>
  </p:handoutMasterIdLst>
  <p:sldIdLst>
    <p:sldId id="16887" r:id="rId5"/>
    <p:sldId id="1285" r:id="rId6"/>
    <p:sldId id="17900" r:id="rId7"/>
    <p:sldId id="16771" r:id="rId8"/>
    <p:sldId id="1204" r:id="rId9"/>
    <p:sldId id="16233" r:id="rId10"/>
    <p:sldId id="17911" r:id="rId11"/>
    <p:sldId id="16234" r:id="rId12"/>
    <p:sldId id="16235" r:id="rId13"/>
    <p:sldId id="16236" r:id="rId14"/>
    <p:sldId id="17899" r:id="rId15"/>
    <p:sldId id="16237" r:id="rId16"/>
    <p:sldId id="17912" r:id="rId17"/>
    <p:sldId id="17903" r:id="rId18"/>
    <p:sldId id="16238" r:id="rId19"/>
    <p:sldId id="16229" r:id="rId20"/>
    <p:sldId id="16230" r:id="rId21"/>
    <p:sldId id="16231" r:id="rId22"/>
    <p:sldId id="16239" r:id="rId23"/>
    <p:sldId id="16240" r:id="rId24"/>
    <p:sldId id="1243" r:id="rId25"/>
    <p:sldId id="1242" r:id="rId26"/>
    <p:sldId id="1241" r:id="rId27"/>
    <p:sldId id="1244" r:id="rId28"/>
    <p:sldId id="1245" r:id="rId29"/>
    <p:sldId id="17913" r:id="rId30"/>
    <p:sldId id="1102" r:id="rId31"/>
    <p:sldId id="16245" r:id="rId32"/>
    <p:sldId id="1104" r:id="rId33"/>
    <p:sldId id="16768" r:id="rId34"/>
    <p:sldId id="16769" r:id="rId35"/>
    <p:sldId id="16770" r:id="rId36"/>
    <p:sldId id="1267" r:id="rId37"/>
    <p:sldId id="17901" r:id="rId38"/>
    <p:sldId id="1190" r:id="rId39"/>
    <p:sldId id="1191" r:id="rId40"/>
    <p:sldId id="1268" r:id="rId41"/>
    <p:sldId id="17905" r:id="rId42"/>
    <p:sldId id="17906" r:id="rId43"/>
    <p:sldId id="17907" r:id="rId44"/>
    <p:sldId id="17914" r:id="rId45"/>
    <p:sldId id="17909" r:id="rId46"/>
    <p:sldId id="17915" r:id="rId47"/>
    <p:sldId id="17904" r:id="rId48"/>
  </p:sldIdLst>
  <p:sldSz cx="9144000" cy="6858000" type="screen4x3"/>
  <p:notesSz cx="7099300" cy="10234613"/>
  <p:defaultTex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183" userDrawn="1">
          <p15:clr>
            <a:srgbClr val="A4A3A4"/>
          </p15:clr>
        </p15:guide>
        <p15:guide id="2" pos="28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5" userDrawn="1">
          <p15:clr>
            <a:srgbClr val="A4A3A4"/>
          </p15:clr>
        </p15:guide>
        <p15:guide id="3" pos="223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山口 真佐子" initials="山口"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53939"/>
    <a:srgbClr val="996633"/>
    <a:srgbClr val="593B1D"/>
    <a:srgbClr val="774F27"/>
    <a:srgbClr val="E96E09"/>
    <a:srgbClr val="3B8289"/>
    <a:srgbClr val="EBCECB"/>
    <a:srgbClr val="C1655B"/>
    <a:srgbClr val="DEBC9A"/>
    <a:srgbClr val="BC7D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730" autoAdjust="0"/>
    <p:restoredTop sz="71279" autoAdjust="0"/>
  </p:normalViewPr>
  <p:slideViewPr>
    <p:cSldViewPr snapToGrid="0">
      <p:cViewPr varScale="1">
        <p:scale>
          <a:sx n="78" d="100"/>
          <a:sy n="78" d="100"/>
        </p:scale>
        <p:origin x="342" y="96"/>
      </p:cViewPr>
      <p:guideLst>
        <p:guide orient="horz" pos="2183"/>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21738"/>
    </p:cViewPr>
  </p:sorterViewPr>
  <p:notesViewPr>
    <p:cSldViewPr snapToGrid="0">
      <p:cViewPr>
        <p:scale>
          <a:sx n="70" d="100"/>
          <a:sy n="70" d="100"/>
        </p:scale>
        <p:origin x="318" y="270"/>
      </p:cViewPr>
      <p:guideLst>
        <p:guide orient="horz" pos="3224"/>
        <p:guide pos="2235"/>
        <p:guide pos="223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57150"/>
          </c:spPr>
          <c:dPt>
            <c:idx val="0"/>
            <c:bubble3D val="0"/>
            <c:spPr>
              <a:solidFill>
                <a:srgbClr val="E78989">
                  <a:alpha val="65000"/>
                </a:srgbClr>
              </a:solidFill>
              <a:ln w="57150">
                <a:solidFill>
                  <a:schemeClr val="lt1"/>
                </a:solidFill>
              </a:ln>
              <a:effectLst/>
            </c:spPr>
            <c:extLst>
              <c:ext xmlns:c16="http://schemas.microsoft.com/office/drawing/2014/chart" uri="{C3380CC4-5D6E-409C-BE32-E72D297353CC}">
                <c16:uniqueId val="{00000001-EA46-406C-A621-C1F801BB0FA1}"/>
              </c:ext>
            </c:extLst>
          </c:dPt>
          <c:dPt>
            <c:idx val="1"/>
            <c:bubble3D val="0"/>
            <c:spPr>
              <a:solidFill>
                <a:srgbClr val="91D454">
                  <a:alpha val="67000"/>
                </a:srgbClr>
              </a:solidFill>
              <a:ln w="57150">
                <a:solidFill>
                  <a:schemeClr val="lt1"/>
                </a:solidFill>
              </a:ln>
              <a:effectLst/>
            </c:spPr>
            <c:extLst>
              <c:ext xmlns:c16="http://schemas.microsoft.com/office/drawing/2014/chart" uri="{C3380CC4-5D6E-409C-BE32-E72D297353CC}">
                <c16:uniqueId val="{00000003-EA46-406C-A621-C1F801BB0FA1}"/>
              </c:ext>
            </c:extLst>
          </c:dPt>
          <c:dPt>
            <c:idx val="2"/>
            <c:bubble3D val="0"/>
            <c:spPr>
              <a:solidFill>
                <a:srgbClr val="F0B510">
                  <a:alpha val="65000"/>
                </a:srgbClr>
              </a:solidFill>
              <a:ln w="57150">
                <a:solidFill>
                  <a:schemeClr val="lt1"/>
                </a:solidFill>
              </a:ln>
              <a:effectLst/>
            </c:spPr>
            <c:extLst>
              <c:ext xmlns:c16="http://schemas.microsoft.com/office/drawing/2014/chart" uri="{C3380CC4-5D6E-409C-BE32-E72D297353CC}">
                <c16:uniqueId val="{00000005-EA46-406C-A621-C1F801BB0FA1}"/>
              </c:ext>
            </c:extLst>
          </c:dPt>
          <c:dPt>
            <c:idx val="3"/>
            <c:bubble3D val="0"/>
            <c:spPr>
              <a:solidFill>
                <a:srgbClr val="518EF1">
                  <a:alpha val="66000"/>
                </a:srgbClr>
              </a:solidFill>
              <a:ln w="57150">
                <a:solidFill>
                  <a:schemeClr val="lt1"/>
                </a:solidFill>
              </a:ln>
              <a:effectLst/>
            </c:spPr>
            <c:extLst>
              <c:ext xmlns:c16="http://schemas.microsoft.com/office/drawing/2014/chart" uri="{C3380CC4-5D6E-409C-BE32-E72D297353CC}">
                <c16:uniqueId val="{00000007-EA46-406C-A621-C1F801BB0FA1}"/>
              </c:ext>
            </c:extLst>
          </c:dPt>
          <c:val>
            <c:numRef>
              <c:f>Sheet1!$D$5:$D$8</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A46-406C-A621-C1F801BB0FA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300" name="Rectangle 4"/>
          <p:cNvSpPr>
            <a:spLocks noGrp="1" noChangeArrowheads="1"/>
          </p:cNvSpPr>
          <p:nvPr>
            <p:ph type="ftr" sz="quarter" idx="2"/>
          </p:nvPr>
        </p:nvSpPr>
        <p:spPr bwMode="auto">
          <a:xfrm>
            <a:off x="2488023" y="9722478"/>
            <a:ext cx="2578369" cy="51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33" tIns="47667" rIns="95333" bIns="47667" numCol="1" anchor="b" anchorCtr="0" compatLnSpc="1">
            <a:prstTxWarp prst="textNoShape">
              <a:avLst/>
            </a:prstTxWarp>
          </a:bodyPr>
          <a:lstStyle>
            <a:lvl1pPr algn="ctr" eaLnBrk="1" hangingPunct="1">
              <a:defRPr sz="1300">
                <a:latin typeface="Century" pitchFamily="18" charset="0"/>
              </a:defRPr>
            </a:lvl1pPr>
          </a:lstStyle>
          <a:p>
            <a:endParaRPr lang="en-US" altLang="ja-JP"/>
          </a:p>
        </p:txBody>
      </p:sp>
      <p:sp>
        <p:nvSpPr>
          <p:cNvPr id="3075" name="Text Box 6"/>
          <p:cNvSpPr txBox="1">
            <a:spLocks noChangeArrowheads="1"/>
          </p:cNvSpPr>
          <p:nvPr/>
        </p:nvSpPr>
        <p:spPr bwMode="auto">
          <a:xfrm>
            <a:off x="127161" y="716345"/>
            <a:ext cx="1045738" cy="8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3241" tIns="6371" rIns="53241" bIns="6371"/>
          <a:lstStyle>
            <a:lvl1pPr defTabSz="625475">
              <a:defRPr kumimoji="1" sz="3600">
                <a:solidFill>
                  <a:schemeClr val="tx1"/>
                </a:solidFill>
                <a:latin typeface="Arial" pitchFamily="34" charset="0"/>
                <a:ea typeface="ＭＳ Ｐゴシック" pitchFamily="50" charset="-128"/>
              </a:defRPr>
            </a:lvl1pPr>
            <a:lvl2pPr marL="742950" indent="-285750" defTabSz="625475">
              <a:defRPr kumimoji="1" sz="3600">
                <a:solidFill>
                  <a:schemeClr val="tx1"/>
                </a:solidFill>
                <a:latin typeface="Arial" pitchFamily="34" charset="0"/>
                <a:ea typeface="ＭＳ Ｐゴシック" pitchFamily="50" charset="-128"/>
              </a:defRPr>
            </a:lvl2pPr>
            <a:lvl3pPr marL="1143000" indent="-228600" defTabSz="625475">
              <a:defRPr kumimoji="1" sz="3600">
                <a:solidFill>
                  <a:schemeClr val="tx1"/>
                </a:solidFill>
                <a:latin typeface="Arial" pitchFamily="34" charset="0"/>
                <a:ea typeface="ＭＳ Ｐゴシック" pitchFamily="50" charset="-128"/>
              </a:defRPr>
            </a:lvl3pPr>
            <a:lvl4pPr marL="1600200" indent="-228600" defTabSz="625475">
              <a:defRPr kumimoji="1" sz="3600">
                <a:solidFill>
                  <a:schemeClr val="tx1"/>
                </a:solidFill>
                <a:latin typeface="Arial" pitchFamily="34" charset="0"/>
                <a:ea typeface="ＭＳ Ｐゴシック" pitchFamily="50" charset="-128"/>
              </a:defRPr>
            </a:lvl4pPr>
            <a:lvl5pPr marL="2057400" indent="-228600" defTabSz="625475">
              <a:defRPr kumimoji="1" sz="3600">
                <a:solidFill>
                  <a:schemeClr val="tx1"/>
                </a:solidFill>
                <a:latin typeface="Arial" pitchFamily="34" charset="0"/>
                <a:ea typeface="ＭＳ Ｐゴシック" pitchFamily="50" charset="-128"/>
              </a:defRPr>
            </a:lvl5pPr>
            <a:lvl6pPr marL="2514600" indent="-228600" defTabSz="6254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6254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6254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6254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r" eaLnBrk="1" hangingPunct="1"/>
            <a:endParaRPr lang="ja-JP" altLang="ja-JP" sz="2600"/>
          </a:p>
        </p:txBody>
      </p:sp>
    </p:spTree>
    <p:extLst>
      <p:ext uri="{BB962C8B-B14F-4D97-AF65-F5344CB8AC3E}">
        <p14:creationId xmlns:p14="http://schemas.microsoft.com/office/powerpoint/2010/main" val="25254534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9444" name="Rectangle 4"/>
          <p:cNvSpPr>
            <a:spLocks noGrp="1" noRot="1" noChangeAspect="1" noChangeArrowheads="1" noTextEdit="1"/>
          </p:cNvSpPr>
          <p:nvPr>
            <p:ph type="sldImg" idx="2"/>
          </p:nvPr>
        </p:nvSpPr>
        <p:spPr bwMode="auto">
          <a:xfrm>
            <a:off x="998538" y="768350"/>
            <a:ext cx="5118100"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09433" y="4861238"/>
            <a:ext cx="5680444" cy="4604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33" tIns="47667" rIns="95333" bIns="47667"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Tree>
    <p:extLst>
      <p:ext uri="{BB962C8B-B14F-4D97-AF65-F5344CB8AC3E}">
        <p14:creationId xmlns:p14="http://schemas.microsoft.com/office/powerpoint/2010/main" val="1967102493"/>
      </p:ext>
    </p:extLst>
  </p:cSld>
  <p:clrMap bg1="lt1" tx1="dk1" bg2="lt2" tx2="dk2" accent1="accent1" accent2="accent2" accent3="accent3" accent4="accent4" accent5="accent5" accent6="accent6" hlink="hlink" folHlink="folHlink"/>
  <p:hf hdr="0" ftr="0" dt="0"/>
  <p:notesStyle>
    <a:lvl1pPr algn="l" rtl="0" eaLnBrk="0" fontAlgn="base" hangingPunct="0">
      <a:lnSpc>
        <a:spcPts val="1800"/>
      </a:lnSpc>
      <a:spcBef>
        <a:spcPts val="0"/>
      </a:spcBef>
      <a:spcAft>
        <a:spcPct val="0"/>
      </a:spcAft>
      <a:defRPr kumimoji="1" sz="1050" kern="1200">
        <a:solidFill>
          <a:schemeClr val="tx1"/>
        </a:solidFill>
        <a:latin typeface="Meiryo UI" panose="020B0604030504040204" pitchFamily="50" charset="-128"/>
        <a:ea typeface="Meiryo UI" panose="020B0604030504040204" pitchFamily="50" charset="-128"/>
        <a:cs typeface="+mn-cs"/>
      </a:defRPr>
    </a:lvl1pPr>
    <a:lvl2pPr marL="457200" algn="l" rtl="0" eaLnBrk="0" fontAlgn="base" hangingPunct="0">
      <a:lnSpc>
        <a:spcPts val="1800"/>
      </a:lnSpc>
      <a:spcBef>
        <a:spcPts val="0"/>
      </a:spcBef>
      <a:spcAft>
        <a:spcPct val="0"/>
      </a:spcAft>
      <a:defRPr kumimoji="1" sz="1050" kern="1200">
        <a:solidFill>
          <a:schemeClr val="tx1"/>
        </a:solidFill>
        <a:latin typeface="Meiryo UI" panose="020B0604030504040204" pitchFamily="50" charset="-128"/>
        <a:ea typeface="Meiryo UI" panose="020B0604030504040204" pitchFamily="50" charset="-128"/>
        <a:cs typeface="+mn-cs"/>
      </a:defRPr>
    </a:lvl2pPr>
    <a:lvl3pPr marL="914400" algn="l" rtl="0" eaLnBrk="0" fontAlgn="base" hangingPunct="0">
      <a:lnSpc>
        <a:spcPts val="1800"/>
      </a:lnSpc>
      <a:spcBef>
        <a:spcPts val="0"/>
      </a:spcBef>
      <a:spcAft>
        <a:spcPct val="0"/>
      </a:spcAft>
      <a:defRPr kumimoji="1" sz="1050" kern="1200">
        <a:solidFill>
          <a:schemeClr val="tx1"/>
        </a:solidFill>
        <a:latin typeface="Meiryo UI" panose="020B0604030504040204" pitchFamily="50" charset="-128"/>
        <a:ea typeface="Meiryo UI" panose="020B0604030504040204" pitchFamily="50" charset="-128"/>
        <a:cs typeface="+mn-cs"/>
      </a:defRPr>
    </a:lvl3pPr>
    <a:lvl4pPr marL="1371600" algn="l" rtl="0" eaLnBrk="0" fontAlgn="base" hangingPunct="0">
      <a:lnSpc>
        <a:spcPts val="1800"/>
      </a:lnSpc>
      <a:spcBef>
        <a:spcPts val="0"/>
      </a:spcBef>
      <a:spcAft>
        <a:spcPct val="0"/>
      </a:spcAft>
      <a:defRPr kumimoji="1" sz="1050" kern="1200">
        <a:solidFill>
          <a:schemeClr val="tx1"/>
        </a:solidFill>
        <a:latin typeface="Meiryo UI" panose="020B0604030504040204" pitchFamily="50" charset="-128"/>
        <a:ea typeface="Meiryo UI" panose="020B0604030504040204" pitchFamily="50" charset="-128"/>
        <a:cs typeface="+mn-cs"/>
      </a:defRPr>
    </a:lvl4pPr>
    <a:lvl5pPr marL="1828800" algn="l" rtl="0" eaLnBrk="0" fontAlgn="base" hangingPunct="0">
      <a:lnSpc>
        <a:spcPts val="1800"/>
      </a:lnSpc>
      <a:spcBef>
        <a:spcPts val="0"/>
      </a:spcBef>
      <a:spcAft>
        <a:spcPct val="0"/>
      </a:spcAft>
      <a:defRPr kumimoji="1" sz="105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 イメージ プレースホルダー 5">
            <a:extLst>
              <a:ext uri="{FF2B5EF4-FFF2-40B4-BE49-F238E27FC236}">
                <a16:creationId xmlns:a16="http://schemas.microsoft.com/office/drawing/2014/main" id="{16E2A7DE-D0C2-4590-AC4C-CAA2C22DAC99}"/>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9F28095C-BA21-4F0C-A0E0-6CDCB1B3A53D}"/>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942402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5"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07B986A4-BAC3-43C1-A4CA-68EE5E135CED}"/>
              </a:ext>
            </a:extLst>
          </p:cNvPr>
          <p:cNvSpPr>
            <a:spLocks noGrp="1" noRot="1" noChangeAspect="1"/>
          </p:cNvSpPr>
          <p:nvPr>
            <p:ph type="sldImg"/>
          </p:nvPr>
        </p:nvSpPr>
        <p:spPr/>
      </p:sp>
    </p:spTree>
    <p:extLst>
      <p:ext uri="{BB962C8B-B14F-4D97-AF65-F5344CB8AC3E}">
        <p14:creationId xmlns:p14="http://schemas.microsoft.com/office/powerpoint/2010/main" val="2676319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dirty="0"/>
          </a:p>
        </p:txBody>
      </p:sp>
      <p:sp>
        <p:nvSpPr>
          <p:cNvPr id="7" name="スライド イメージ プレースホルダー 6">
            <a:extLst>
              <a:ext uri="{FF2B5EF4-FFF2-40B4-BE49-F238E27FC236}">
                <a16:creationId xmlns:a16="http://schemas.microsoft.com/office/drawing/2014/main" id="{63398AD4-8C35-4B1A-9C60-268E1CAD0EE2}"/>
              </a:ext>
            </a:extLst>
          </p:cNvPr>
          <p:cNvSpPr>
            <a:spLocks noGrp="1" noRot="1" noChangeAspect="1"/>
          </p:cNvSpPr>
          <p:nvPr>
            <p:ph type="sldImg"/>
          </p:nvPr>
        </p:nvSpPr>
        <p:spPr/>
      </p:sp>
    </p:spTree>
    <p:extLst>
      <p:ext uri="{BB962C8B-B14F-4D97-AF65-F5344CB8AC3E}">
        <p14:creationId xmlns:p14="http://schemas.microsoft.com/office/powerpoint/2010/main" val="2338013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9"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CCE7F032-9576-4ED9-9C4F-C36A87F5D26A}"/>
              </a:ext>
            </a:extLst>
          </p:cNvPr>
          <p:cNvSpPr>
            <a:spLocks noGrp="1" noRot="1" noChangeAspect="1"/>
          </p:cNvSpPr>
          <p:nvPr>
            <p:ph type="sldImg"/>
          </p:nvPr>
        </p:nvSpPr>
        <p:spPr/>
      </p:sp>
    </p:spTree>
    <p:extLst>
      <p:ext uri="{BB962C8B-B14F-4D97-AF65-F5344CB8AC3E}">
        <p14:creationId xmlns:p14="http://schemas.microsoft.com/office/powerpoint/2010/main" val="1058119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BFA39F3-5452-4801-BA55-EB3667BB428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D3E897E-1E7E-4CC8-971D-5609FA4730AB}"/>
              </a:ext>
            </a:extLst>
          </p:cNvPr>
          <p:cNvSpPr>
            <a:spLocks noGrp="1"/>
          </p:cNvSpPr>
          <p:nvPr>
            <p:ph type="body" idx="1"/>
          </p:nvPr>
        </p:nvSpPr>
        <p:spPr/>
        <p:txBody>
          <a:bodyPr/>
          <a:lstStyle/>
          <a:p>
            <a:endParaRPr kumimoji="1" lang="en-US" altLang="ja-JP" b="0" dirty="0">
              <a:solidFill>
                <a:schemeClr val="tx1"/>
              </a:solidFill>
            </a:endParaRPr>
          </a:p>
        </p:txBody>
      </p:sp>
    </p:spTree>
    <p:extLst>
      <p:ext uri="{BB962C8B-B14F-4D97-AF65-F5344CB8AC3E}">
        <p14:creationId xmlns:p14="http://schemas.microsoft.com/office/powerpoint/2010/main" val="1757697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5A96F8E-CD89-4724-B8C7-6B823E7DB44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4B58A9B-917B-4031-B8BD-00CC9E98AD23}"/>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096320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8883" name="ノート プレースホルダ 2"/>
          <p:cNvSpPr>
            <a:spLocks noGrp="1"/>
          </p:cNvSpPr>
          <p:nvPr>
            <p:ph type="body" idx="1"/>
          </p:nvPr>
        </p:nvSpPr>
        <p:spPr/>
        <p:txBody>
          <a:bodyPr/>
          <a:lstStyle/>
          <a:p>
            <a:endParaRPr lang="ja-JP" altLang="ja-JP" dirty="0"/>
          </a:p>
        </p:txBody>
      </p:sp>
      <p:sp>
        <p:nvSpPr>
          <p:cNvPr id="4" name="スライド イメージ プレースホルダー 3">
            <a:extLst>
              <a:ext uri="{FF2B5EF4-FFF2-40B4-BE49-F238E27FC236}">
                <a16:creationId xmlns:a16="http://schemas.microsoft.com/office/drawing/2014/main" id="{C33ADEF2-843C-43DC-92B3-C3CA69BC9B6F}"/>
              </a:ext>
            </a:extLst>
          </p:cNvPr>
          <p:cNvSpPr>
            <a:spLocks noGrp="1" noRot="1" noChangeAspect="1"/>
          </p:cNvSpPr>
          <p:nvPr>
            <p:ph type="sldImg"/>
          </p:nvPr>
        </p:nvSpPr>
        <p:spPr/>
      </p:sp>
    </p:spTree>
    <p:extLst>
      <p:ext uri="{BB962C8B-B14F-4D97-AF65-F5344CB8AC3E}">
        <p14:creationId xmlns:p14="http://schemas.microsoft.com/office/powerpoint/2010/main" val="2630307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7" name="Rectangle 3"/>
          <p:cNvSpPr>
            <a:spLocks noGrp="1" noChangeArrowheads="1"/>
          </p:cNvSpPr>
          <p:nvPr>
            <p:ph type="body" idx="1"/>
          </p:nvPr>
        </p:nvSpPr>
        <p:spPr/>
        <p:txBody>
          <a:bodyPr/>
          <a:lstStyle/>
          <a:p>
            <a:endParaRPr lang="en-US" altLang="ja-JP" dirty="0"/>
          </a:p>
        </p:txBody>
      </p:sp>
      <p:sp>
        <p:nvSpPr>
          <p:cNvPr id="3" name="スライド イメージ プレースホルダー 2">
            <a:extLst>
              <a:ext uri="{FF2B5EF4-FFF2-40B4-BE49-F238E27FC236}">
                <a16:creationId xmlns:a16="http://schemas.microsoft.com/office/drawing/2014/main" id="{50B345BC-2A8A-40CA-A27B-FEA10340043E}"/>
              </a:ext>
            </a:extLst>
          </p:cNvPr>
          <p:cNvSpPr>
            <a:spLocks noGrp="1" noRot="1" noChangeAspect="1"/>
          </p:cNvSpPr>
          <p:nvPr>
            <p:ph type="sldImg"/>
          </p:nvPr>
        </p:nvSpPr>
        <p:spPr/>
      </p:sp>
    </p:spTree>
    <p:extLst>
      <p:ext uri="{BB962C8B-B14F-4D97-AF65-F5344CB8AC3E}">
        <p14:creationId xmlns:p14="http://schemas.microsoft.com/office/powerpoint/2010/main" val="973598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dirty="0"/>
          </a:p>
        </p:txBody>
      </p:sp>
      <p:sp>
        <p:nvSpPr>
          <p:cNvPr id="7" name="スライド イメージ プレースホルダー 6">
            <a:extLst>
              <a:ext uri="{FF2B5EF4-FFF2-40B4-BE49-F238E27FC236}">
                <a16:creationId xmlns:a16="http://schemas.microsoft.com/office/drawing/2014/main" id="{072D4DCD-1C88-4044-8981-1158B3BD4D4A}"/>
              </a:ext>
            </a:extLst>
          </p:cNvPr>
          <p:cNvSpPr>
            <a:spLocks noGrp="1" noRot="1" noChangeAspect="1"/>
          </p:cNvSpPr>
          <p:nvPr>
            <p:ph type="sldImg"/>
          </p:nvPr>
        </p:nvSpPr>
        <p:spPr/>
      </p:sp>
    </p:spTree>
    <p:extLst>
      <p:ext uri="{BB962C8B-B14F-4D97-AF65-F5344CB8AC3E}">
        <p14:creationId xmlns:p14="http://schemas.microsoft.com/office/powerpoint/2010/main" val="1060060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2259" name="ノート プレースホルダー 2"/>
          <p:cNvSpPr>
            <a:spLocks noGrp="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A5179A82-5C58-41A5-A68F-5D77F24C84BC}"/>
              </a:ext>
            </a:extLst>
          </p:cNvPr>
          <p:cNvSpPr>
            <a:spLocks noGrp="1" noRot="1" noChangeAspect="1"/>
          </p:cNvSpPr>
          <p:nvPr>
            <p:ph type="sldImg"/>
          </p:nvPr>
        </p:nvSpPr>
        <p:spPr/>
      </p:sp>
    </p:spTree>
    <p:extLst>
      <p:ext uri="{BB962C8B-B14F-4D97-AF65-F5344CB8AC3E}">
        <p14:creationId xmlns:p14="http://schemas.microsoft.com/office/powerpoint/2010/main" val="42485162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8571A36A-E8CD-4BE2-B1CB-F9F9678114B4}"/>
              </a:ext>
            </a:extLst>
          </p:cNvPr>
          <p:cNvSpPr>
            <a:spLocks noGrp="1" noRot="1" noChangeAspect="1"/>
          </p:cNvSpPr>
          <p:nvPr>
            <p:ph type="sldImg"/>
          </p:nvPr>
        </p:nvSpPr>
        <p:spPr/>
      </p:sp>
    </p:spTree>
    <p:extLst>
      <p:ext uri="{BB962C8B-B14F-4D97-AF65-F5344CB8AC3E}">
        <p14:creationId xmlns:p14="http://schemas.microsoft.com/office/powerpoint/2010/main" val="276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 イメージ プレースホルダー 3">
            <a:extLst>
              <a:ext uri="{FF2B5EF4-FFF2-40B4-BE49-F238E27FC236}">
                <a16:creationId xmlns:a16="http://schemas.microsoft.com/office/drawing/2014/main" id="{A630F5D6-62D2-433F-9CC7-26F5C5EE3C1F}"/>
              </a:ext>
            </a:extLst>
          </p:cNvPr>
          <p:cNvSpPr>
            <a:spLocks noGrp="1" noRot="1" noChangeAspect="1"/>
          </p:cNvSpPr>
          <p:nvPr>
            <p:ph type="sldImg"/>
          </p:nvPr>
        </p:nvSpPr>
        <p:spPr/>
      </p:sp>
      <p:sp>
        <p:nvSpPr>
          <p:cNvPr id="5" name="ノート プレースホルダー 4">
            <a:extLst>
              <a:ext uri="{FF2B5EF4-FFF2-40B4-BE49-F238E27FC236}">
                <a16:creationId xmlns:a16="http://schemas.microsoft.com/office/drawing/2014/main" id="{ED7C02E2-48DA-4647-A2DC-052CB0876220}"/>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9626438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2"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3C750854-1AFD-4F21-B5B9-8DC8CA9089D7}"/>
              </a:ext>
            </a:extLst>
          </p:cNvPr>
          <p:cNvSpPr>
            <a:spLocks noGrp="1" noRot="1" noChangeAspect="1"/>
          </p:cNvSpPr>
          <p:nvPr>
            <p:ph type="sldImg"/>
          </p:nvPr>
        </p:nvSpPr>
        <p:spPr/>
      </p:sp>
    </p:spTree>
    <p:extLst>
      <p:ext uri="{BB962C8B-B14F-4D97-AF65-F5344CB8AC3E}">
        <p14:creationId xmlns:p14="http://schemas.microsoft.com/office/powerpoint/2010/main" val="37821742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dirty="0"/>
          </a:p>
        </p:txBody>
      </p:sp>
      <p:sp>
        <p:nvSpPr>
          <p:cNvPr id="7" name="スライド イメージ プレースホルダー 6">
            <a:extLst>
              <a:ext uri="{FF2B5EF4-FFF2-40B4-BE49-F238E27FC236}">
                <a16:creationId xmlns:a16="http://schemas.microsoft.com/office/drawing/2014/main" id="{DF286F65-AE65-4EEC-918E-965C0F22F92F}"/>
              </a:ext>
            </a:extLst>
          </p:cNvPr>
          <p:cNvSpPr>
            <a:spLocks noGrp="1" noRot="1" noChangeAspect="1"/>
          </p:cNvSpPr>
          <p:nvPr>
            <p:ph type="sldImg"/>
          </p:nvPr>
        </p:nvSpPr>
        <p:spPr/>
      </p:sp>
    </p:spTree>
    <p:extLst>
      <p:ext uri="{BB962C8B-B14F-4D97-AF65-F5344CB8AC3E}">
        <p14:creationId xmlns:p14="http://schemas.microsoft.com/office/powerpoint/2010/main" val="37671618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1"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4669036D-713C-4908-AF18-A6B4B5A97A43}"/>
              </a:ext>
            </a:extLst>
          </p:cNvPr>
          <p:cNvSpPr>
            <a:spLocks noGrp="1" noRot="1" noChangeAspect="1"/>
          </p:cNvSpPr>
          <p:nvPr>
            <p:ph type="sldImg"/>
          </p:nvPr>
        </p:nvSpPr>
        <p:spPr/>
      </p:sp>
    </p:spTree>
    <p:extLst>
      <p:ext uri="{BB962C8B-B14F-4D97-AF65-F5344CB8AC3E}">
        <p14:creationId xmlns:p14="http://schemas.microsoft.com/office/powerpoint/2010/main" val="42930421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6"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2D923C27-D349-4A96-953F-BCF884F77BD6}"/>
              </a:ext>
            </a:extLst>
          </p:cNvPr>
          <p:cNvSpPr>
            <a:spLocks noGrp="1" noRot="1" noChangeAspect="1"/>
          </p:cNvSpPr>
          <p:nvPr>
            <p:ph type="sldImg"/>
          </p:nvPr>
        </p:nvSpPr>
        <p:spPr/>
      </p:sp>
    </p:spTree>
    <p:extLst>
      <p:ext uri="{BB962C8B-B14F-4D97-AF65-F5344CB8AC3E}">
        <p14:creationId xmlns:p14="http://schemas.microsoft.com/office/powerpoint/2010/main" val="5192334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dirty="0"/>
          </a:p>
        </p:txBody>
      </p:sp>
      <p:sp>
        <p:nvSpPr>
          <p:cNvPr id="5" name="スライド イメージ プレースホルダー 4">
            <a:extLst>
              <a:ext uri="{FF2B5EF4-FFF2-40B4-BE49-F238E27FC236}">
                <a16:creationId xmlns:a16="http://schemas.microsoft.com/office/drawing/2014/main" id="{2FDA693A-AF33-4904-A2AD-ADB56B9CB227}"/>
              </a:ext>
            </a:extLst>
          </p:cNvPr>
          <p:cNvSpPr>
            <a:spLocks noGrp="1" noRot="1" noChangeAspect="1"/>
          </p:cNvSpPr>
          <p:nvPr>
            <p:ph type="sldImg"/>
          </p:nvPr>
        </p:nvSpPr>
        <p:spPr/>
      </p:sp>
    </p:spTree>
    <p:extLst>
      <p:ext uri="{BB962C8B-B14F-4D97-AF65-F5344CB8AC3E}">
        <p14:creationId xmlns:p14="http://schemas.microsoft.com/office/powerpoint/2010/main" val="29544722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21"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96A93D71-6E81-457D-B2E4-3C630ECAF98D}"/>
              </a:ext>
            </a:extLst>
          </p:cNvPr>
          <p:cNvSpPr>
            <a:spLocks noGrp="1" noRot="1" noChangeAspect="1"/>
          </p:cNvSpPr>
          <p:nvPr>
            <p:ph type="sldImg"/>
          </p:nvPr>
        </p:nvSpPr>
        <p:spPr/>
      </p:sp>
    </p:spTree>
    <p:extLst>
      <p:ext uri="{BB962C8B-B14F-4D97-AF65-F5344CB8AC3E}">
        <p14:creationId xmlns:p14="http://schemas.microsoft.com/office/powerpoint/2010/main" val="42539192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7"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B219279F-C306-4DA9-8067-61D0DDBC6641}"/>
              </a:ext>
            </a:extLst>
          </p:cNvPr>
          <p:cNvSpPr>
            <a:spLocks noGrp="1" noRot="1" noChangeAspect="1"/>
          </p:cNvSpPr>
          <p:nvPr>
            <p:ph type="sldImg"/>
          </p:nvPr>
        </p:nvSpPr>
        <p:spPr/>
      </p:sp>
    </p:spTree>
    <p:extLst>
      <p:ext uri="{BB962C8B-B14F-4D97-AF65-F5344CB8AC3E}">
        <p14:creationId xmlns:p14="http://schemas.microsoft.com/office/powerpoint/2010/main" val="6311603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21" name="Rectangle 3"/>
          <p:cNvSpPr>
            <a:spLocks noGrp="1" noChangeArrowheads="1"/>
          </p:cNvSpPr>
          <p:nvPr>
            <p:ph type="body" idx="1"/>
          </p:nvPr>
        </p:nvSpPr>
        <p:spPr/>
        <p:txBody>
          <a:bodyPr/>
          <a:lstStyle/>
          <a:p>
            <a:endParaRPr lang="ja-JP" altLang="en-US" dirty="0"/>
          </a:p>
        </p:txBody>
      </p:sp>
      <p:sp>
        <p:nvSpPr>
          <p:cNvPr id="3" name="スライド イメージ プレースホルダー 2">
            <a:extLst>
              <a:ext uri="{FF2B5EF4-FFF2-40B4-BE49-F238E27FC236}">
                <a16:creationId xmlns:a16="http://schemas.microsoft.com/office/drawing/2014/main" id="{1801AA22-96A5-4B26-B0C7-597F43B8EF2E}"/>
              </a:ext>
            </a:extLst>
          </p:cNvPr>
          <p:cNvSpPr>
            <a:spLocks noGrp="1" noRot="1" noChangeAspect="1"/>
          </p:cNvSpPr>
          <p:nvPr>
            <p:ph type="sldImg"/>
          </p:nvPr>
        </p:nvSpPr>
        <p:spPr/>
      </p:sp>
    </p:spTree>
    <p:extLst>
      <p:ext uri="{BB962C8B-B14F-4D97-AF65-F5344CB8AC3E}">
        <p14:creationId xmlns:p14="http://schemas.microsoft.com/office/powerpoint/2010/main" val="5196250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dirty="0"/>
          </a:p>
        </p:txBody>
      </p:sp>
      <p:sp>
        <p:nvSpPr>
          <p:cNvPr id="7" name="スライド イメージ プレースホルダー 6">
            <a:extLst>
              <a:ext uri="{FF2B5EF4-FFF2-40B4-BE49-F238E27FC236}">
                <a16:creationId xmlns:a16="http://schemas.microsoft.com/office/drawing/2014/main" id="{C9E43743-089B-43C5-86E7-DAE72950CB68}"/>
              </a:ext>
            </a:extLst>
          </p:cNvPr>
          <p:cNvSpPr>
            <a:spLocks noGrp="1" noRot="1" noChangeAspect="1"/>
          </p:cNvSpPr>
          <p:nvPr>
            <p:ph type="sldImg"/>
          </p:nvPr>
        </p:nvSpPr>
        <p:spPr/>
      </p:sp>
    </p:spTree>
    <p:extLst>
      <p:ext uri="{BB962C8B-B14F-4D97-AF65-F5344CB8AC3E}">
        <p14:creationId xmlns:p14="http://schemas.microsoft.com/office/powerpoint/2010/main" val="15041717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5"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37E2DF37-E504-4D8C-AE38-17ADEAC04151}"/>
              </a:ext>
            </a:extLst>
          </p:cNvPr>
          <p:cNvSpPr>
            <a:spLocks noGrp="1" noRot="1" noChangeAspect="1"/>
          </p:cNvSpPr>
          <p:nvPr>
            <p:ph type="sldImg"/>
          </p:nvPr>
        </p:nvSpPr>
        <p:spPr/>
      </p:sp>
    </p:spTree>
    <p:extLst>
      <p:ext uri="{BB962C8B-B14F-4D97-AF65-F5344CB8AC3E}">
        <p14:creationId xmlns:p14="http://schemas.microsoft.com/office/powerpoint/2010/main" val="613780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FD8917F5-DA76-423F-8C05-4650D3672376}"/>
              </a:ext>
            </a:extLst>
          </p:cNvPr>
          <p:cNvSpPr>
            <a:spLocks noGrp="1" noRot="1" noChangeAspect="1"/>
          </p:cNvSpPr>
          <p:nvPr>
            <p:ph type="sldImg"/>
          </p:nvPr>
        </p:nvSpPr>
        <p:spPr/>
      </p:sp>
    </p:spTree>
    <p:extLst>
      <p:ext uri="{BB962C8B-B14F-4D97-AF65-F5344CB8AC3E}">
        <p14:creationId xmlns:p14="http://schemas.microsoft.com/office/powerpoint/2010/main" val="2345163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5"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6C96CDE7-9964-4BF0-BEAE-22BA14B8CA8D}"/>
              </a:ext>
            </a:extLst>
          </p:cNvPr>
          <p:cNvSpPr>
            <a:spLocks noGrp="1" noRot="1" noChangeAspect="1"/>
          </p:cNvSpPr>
          <p:nvPr>
            <p:ph type="sldImg"/>
          </p:nvPr>
        </p:nvSpPr>
        <p:spPr/>
      </p:sp>
    </p:spTree>
    <p:extLst>
      <p:ext uri="{BB962C8B-B14F-4D97-AF65-F5344CB8AC3E}">
        <p14:creationId xmlns:p14="http://schemas.microsoft.com/office/powerpoint/2010/main" val="20544476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F699C25E-3D53-4ACE-B925-1873A05396B6}"/>
              </a:ext>
            </a:extLst>
          </p:cNvPr>
          <p:cNvSpPr>
            <a:spLocks noGrp="1" noRot="1" noChangeAspect="1"/>
          </p:cNvSpPr>
          <p:nvPr>
            <p:ph type="sldImg"/>
          </p:nvPr>
        </p:nvSpPr>
        <p:spPr/>
      </p:sp>
    </p:spTree>
    <p:extLst>
      <p:ext uri="{BB962C8B-B14F-4D97-AF65-F5344CB8AC3E}">
        <p14:creationId xmlns:p14="http://schemas.microsoft.com/office/powerpoint/2010/main" val="13577876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5"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13CD502E-4BFA-4576-9CFF-E8A81BAC3B7C}"/>
              </a:ext>
            </a:extLst>
          </p:cNvPr>
          <p:cNvSpPr>
            <a:spLocks noGrp="1" noRot="1" noChangeAspect="1"/>
          </p:cNvSpPr>
          <p:nvPr>
            <p:ph type="sldImg"/>
          </p:nvPr>
        </p:nvSpPr>
        <p:spPr/>
      </p:sp>
    </p:spTree>
    <p:extLst>
      <p:ext uri="{BB962C8B-B14F-4D97-AF65-F5344CB8AC3E}">
        <p14:creationId xmlns:p14="http://schemas.microsoft.com/office/powerpoint/2010/main" val="16132215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dirty="0"/>
          </a:p>
        </p:txBody>
      </p:sp>
      <p:sp>
        <p:nvSpPr>
          <p:cNvPr id="5" name="スライド イメージ プレースホルダー 4">
            <a:extLst>
              <a:ext uri="{FF2B5EF4-FFF2-40B4-BE49-F238E27FC236}">
                <a16:creationId xmlns:a16="http://schemas.microsoft.com/office/drawing/2014/main" id="{BBD0153E-71F6-4D95-8830-84431B1E5C90}"/>
              </a:ext>
            </a:extLst>
          </p:cNvPr>
          <p:cNvSpPr>
            <a:spLocks noGrp="1" noRot="1" noChangeAspect="1"/>
          </p:cNvSpPr>
          <p:nvPr>
            <p:ph type="sldImg"/>
          </p:nvPr>
        </p:nvSpPr>
        <p:spPr/>
      </p:sp>
    </p:spTree>
    <p:extLst>
      <p:ext uri="{BB962C8B-B14F-4D97-AF65-F5344CB8AC3E}">
        <p14:creationId xmlns:p14="http://schemas.microsoft.com/office/powerpoint/2010/main" val="23862965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8D2AC94-8000-410F-92E1-2639F90EFBD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EFC371B-DE66-4C5F-800D-A76687B4FC42}"/>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7487283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dirty="0"/>
          </a:p>
        </p:txBody>
      </p:sp>
      <p:sp>
        <p:nvSpPr>
          <p:cNvPr id="5" name="スライド イメージ プレースホルダー 4">
            <a:extLst>
              <a:ext uri="{FF2B5EF4-FFF2-40B4-BE49-F238E27FC236}">
                <a16:creationId xmlns:a16="http://schemas.microsoft.com/office/drawing/2014/main" id="{ED5181C1-5778-4296-B9C0-B9D095A3D8BF}"/>
              </a:ext>
            </a:extLst>
          </p:cNvPr>
          <p:cNvSpPr>
            <a:spLocks noGrp="1" noRot="1" noChangeAspect="1"/>
          </p:cNvSpPr>
          <p:nvPr>
            <p:ph type="sldImg"/>
          </p:nvPr>
        </p:nvSpPr>
        <p:spPr/>
      </p:sp>
    </p:spTree>
    <p:extLst>
      <p:ext uri="{BB962C8B-B14F-4D97-AF65-F5344CB8AC3E}">
        <p14:creationId xmlns:p14="http://schemas.microsoft.com/office/powerpoint/2010/main" val="34312532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dirty="0"/>
          </a:p>
        </p:txBody>
      </p:sp>
      <p:sp>
        <p:nvSpPr>
          <p:cNvPr id="7" name="スライド イメージ プレースホルダー 6">
            <a:extLst>
              <a:ext uri="{FF2B5EF4-FFF2-40B4-BE49-F238E27FC236}">
                <a16:creationId xmlns:a16="http://schemas.microsoft.com/office/drawing/2014/main" id="{9090B00E-6E50-44CA-9D2A-8B2BF65176DF}"/>
              </a:ext>
            </a:extLst>
          </p:cNvPr>
          <p:cNvSpPr>
            <a:spLocks noGrp="1" noRot="1" noChangeAspect="1"/>
          </p:cNvSpPr>
          <p:nvPr>
            <p:ph type="sldImg"/>
          </p:nvPr>
        </p:nvSpPr>
        <p:spPr/>
      </p:sp>
    </p:spTree>
    <p:extLst>
      <p:ext uri="{BB962C8B-B14F-4D97-AF65-F5344CB8AC3E}">
        <p14:creationId xmlns:p14="http://schemas.microsoft.com/office/powerpoint/2010/main" val="32496006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3" name="Rectangle 3"/>
          <p:cNvSpPr>
            <a:spLocks noGrp="1" noChangeArrowheads="1"/>
          </p:cNvSpPr>
          <p:nvPr>
            <p:ph type="body" idx="1"/>
          </p:nvPr>
        </p:nvSpPr>
        <p:spPr/>
        <p:txBody>
          <a:bodyPr/>
          <a:lstStyle/>
          <a:p>
            <a:endParaRPr lang="ja-JP" altLang="ja-JP" dirty="0"/>
          </a:p>
        </p:txBody>
      </p:sp>
      <p:sp>
        <p:nvSpPr>
          <p:cNvPr id="4" name="スライド イメージ プレースホルダー 3">
            <a:extLst>
              <a:ext uri="{FF2B5EF4-FFF2-40B4-BE49-F238E27FC236}">
                <a16:creationId xmlns:a16="http://schemas.microsoft.com/office/drawing/2014/main" id="{61C623E3-500E-4E53-B18D-3C8D0350DABF}"/>
              </a:ext>
            </a:extLst>
          </p:cNvPr>
          <p:cNvSpPr>
            <a:spLocks noGrp="1" noRot="1" noChangeAspect="1"/>
          </p:cNvSpPr>
          <p:nvPr>
            <p:ph type="sldImg"/>
          </p:nvPr>
        </p:nvSpPr>
        <p:spPr/>
      </p:sp>
    </p:spTree>
    <p:extLst>
      <p:ext uri="{BB962C8B-B14F-4D97-AF65-F5344CB8AC3E}">
        <p14:creationId xmlns:p14="http://schemas.microsoft.com/office/powerpoint/2010/main" val="32959503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588ABEB6-EAC9-4F30-A1DD-7C26177C78B4}"/>
              </a:ext>
            </a:extLst>
          </p:cNvPr>
          <p:cNvSpPr>
            <a:spLocks noGrp="1" noRot="1" noChangeAspect="1"/>
          </p:cNvSpPr>
          <p:nvPr>
            <p:ph type="sldImg"/>
          </p:nvPr>
        </p:nvSpPr>
        <p:spPr/>
      </p:sp>
    </p:spTree>
    <p:extLst>
      <p:ext uri="{BB962C8B-B14F-4D97-AF65-F5344CB8AC3E}">
        <p14:creationId xmlns:p14="http://schemas.microsoft.com/office/powerpoint/2010/main" val="35121982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2C85E639-2E14-4817-9314-5CA5471E8C59}"/>
              </a:ext>
            </a:extLst>
          </p:cNvPr>
          <p:cNvSpPr>
            <a:spLocks noGrp="1" noRot="1" noChangeAspect="1"/>
          </p:cNvSpPr>
          <p:nvPr>
            <p:ph type="sldImg"/>
          </p:nvPr>
        </p:nvSpPr>
        <p:spPr/>
      </p:sp>
    </p:spTree>
    <p:extLst>
      <p:ext uri="{BB962C8B-B14F-4D97-AF65-F5344CB8AC3E}">
        <p14:creationId xmlns:p14="http://schemas.microsoft.com/office/powerpoint/2010/main" val="3569131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9" name="Rectangle 3"/>
          <p:cNvSpPr>
            <a:spLocks noGrp="1" noChangeArrowheads="1"/>
          </p:cNvSpPr>
          <p:nvPr>
            <p:ph type="body" idx="1"/>
          </p:nvPr>
        </p:nvSpPr>
        <p:spPr/>
        <p:txBody>
          <a:bodyPr/>
          <a:lstStyle/>
          <a:p>
            <a:endParaRPr lang="en-US" altLang="ja-JP" dirty="0"/>
          </a:p>
          <a:p>
            <a:endParaRPr lang="en-US" altLang="ja-JP" dirty="0"/>
          </a:p>
        </p:txBody>
      </p:sp>
      <p:sp>
        <p:nvSpPr>
          <p:cNvPr id="3" name="スライド イメージ プレースホルダー 2">
            <a:extLst>
              <a:ext uri="{FF2B5EF4-FFF2-40B4-BE49-F238E27FC236}">
                <a16:creationId xmlns:a16="http://schemas.microsoft.com/office/drawing/2014/main" id="{5E47186A-3E48-4D3E-A385-C4DA8801F3D0}"/>
              </a:ext>
            </a:extLst>
          </p:cNvPr>
          <p:cNvSpPr>
            <a:spLocks noGrp="1" noRot="1" noChangeAspect="1"/>
          </p:cNvSpPr>
          <p:nvPr>
            <p:ph type="sldImg"/>
          </p:nvPr>
        </p:nvSpPr>
        <p:spPr/>
      </p:sp>
    </p:spTree>
    <p:extLst>
      <p:ext uri="{BB962C8B-B14F-4D97-AF65-F5344CB8AC3E}">
        <p14:creationId xmlns:p14="http://schemas.microsoft.com/office/powerpoint/2010/main" val="26042310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E3B16C2F-8917-41CF-AEF6-9A39CC04A67B}"/>
              </a:ext>
            </a:extLst>
          </p:cNvPr>
          <p:cNvSpPr>
            <a:spLocks noGrp="1" noRot="1" noChangeAspect="1"/>
          </p:cNvSpPr>
          <p:nvPr>
            <p:ph type="sldImg"/>
          </p:nvPr>
        </p:nvSpPr>
        <p:spPr/>
      </p:sp>
    </p:spTree>
    <p:extLst>
      <p:ext uri="{BB962C8B-B14F-4D97-AF65-F5344CB8AC3E}">
        <p14:creationId xmlns:p14="http://schemas.microsoft.com/office/powerpoint/2010/main" val="31235054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 イメージ プレースホルダー 3">
            <a:extLst>
              <a:ext uri="{FF2B5EF4-FFF2-40B4-BE49-F238E27FC236}">
                <a16:creationId xmlns:a16="http://schemas.microsoft.com/office/drawing/2014/main" id="{4BE56DAA-8C11-430B-B8A4-21302573504E}"/>
              </a:ext>
            </a:extLst>
          </p:cNvPr>
          <p:cNvSpPr>
            <a:spLocks noGrp="1" noRot="1" noChangeAspect="1"/>
          </p:cNvSpPr>
          <p:nvPr>
            <p:ph type="sldImg"/>
          </p:nvPr>
        </p:nvSpPr>
        <p:spPr/>
      </p:sp>
      <p:sp>
        <p:nvSpPr>
          <p:cNvPr id="5" name="ノート プレースホルダー 4">
            <a:extLst>
              <a:ext uri="{FF2B5EF4-FFF2-40B4-BE49-F238E27FC236}">
                <a16:creationId xmlns:a16="http://schemas.microsoft.com/office/drawing/2014/main" id="{E344B5F8-45D7-4EEC-959D-2CFD3B024B7C}"/>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656482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 イメージ プレースホルダー 3">
            <a:extLst>
              <a:ext uri="{FF2B5EF4-FFF2-40B4-BE49-F238E27FC236}">
                <a16:creationId xmlns:a16="http://schemas.microsoft.com/office/drawing/2014/main" id="{36154630-0369-4575-B9B6-BFCBB361EA2D}"/>
              </a:ext>
            </a:extLst>
          </p:cNvPr>
          <p:cNvSpPr>
            <a:spLocks noGrp="1" noRot="1" noChangeAspect="1"/>
          </p:cNvSpPr>
          <p:nvPr>
            <p:ph type="sldImg"/>
          </p:nvPr>
        </p:nvSpPr>
        <p:spPr/>
      </p:sp>
      <p:sp>
        <p:nvSpPr>
          <p:cNvPr id="5" name="ノート プレースホルダー 4">
            <a:extLst>
              <a:ext uri="{FF2B5EF4-FFF2-40B4-BE49-F238E27FC236}">
                <a16:creationId xmlns:a16="http://schemas.microsoft.com/office/drawing/2014/main" id="{A28D76B4-58EA-4DD8-893A-858A0410AB6A}"/>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5128193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 イメージ プレースホルダー 5">
            <a:extLst>
              <a:ext uri="{FF2B5EF4-FFF2-40B4-BE49-F238E27FC236}">
                <a16:creationId xmlns:a16="http://schemas.microsoft.com/office/drawing/2014/main" id="{2E4473F0-9536-429B-B02B-93550E379504}"/>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C719D15E-0AC3-4E2A-945F-D0CF6906DD9B}"/>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6865000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60BF84BA-DF07-42CE-88B0-D24651BEB9B9}"/>
              </a:ext>
            </a:extLst>
          </p:cNvPr>
          <p:cNvSpPr>
            <a:spLocks noGrp="1" noRot="1" noChangeAspect="1"/>
          </p:cNvSpPr>
          <p:nvPr>
            <p:ph type="sldImg"/>
          </p:nvPr>
        </p:nvSpPr>
        <p:spPr/>
      </p:sp>
    </p:spTree>
    <p:extLst>
      <p:ext uri="{BB962C8B-B14F-4D97-AF65-F5344CB8AC3E}">
        <p14:creationId xmlns:p14="http://schemas.microsoft.com/office/powerpoint/2010/main" val="3789064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dirty="0"/>
          </a:p>
        </p:txBody>
      </p:sp>
      <p:sp>
        <p:nvSpPr>
          <p:cNvPr id="7" name="スライド イメージ プレースホルダー 6">
            <a:extLst>
              <a:ext uri="{FF2B5EF4-FFF2-40B4-BE49-F238E27FC236}">
                <a16:creationId xmlns:a16="http://schemas.microsoft.com/office/drawing/2014/main" id="{9DB11E7B-96B8-4642-AA07-F04C3AC29F30}"/>
              </a:ext>
            </a:extLst>
          </p:cNvPr>
          <p:cNvSpPr>
            <a:spLocks noGrp="1" noRot="1" noChangeAspect="1"/>
          </p:cNvSpPr>
          <p:nvPr>
            <p:ph type="sldImg"/>
          </p:nvPr>
        </p:nvSpPr>
        <p:spPr/>
      </p:sp>
    </p:spTree>
    <p:extLst>
      <p:ext uri="{BB962C8B-B14F-4D97-AF65-F5344CB8AC3E}">
        <p14:creationId xmlns:p14="http://schemas.microsoft.com/office/powerpoint/2010/main" val="912898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9"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8DA4D25E-0830-44C8-BEC4-A0D032D12D85}"/>
              </a:ext>
            </a:extLst>
          </p:cNvPr>
          <p:cNvSpPr>
            <a:spLocks noGrp="1" noRot="1" noChangeAspect="1"/>
          </p:cNvSpPr>
          <p:nvPr>
            <p:ph type="sldImg"/>
          </p:nvPr>
        </p:nvSpPr>
        <p:spPr/>
      </p:sp>
    </p:spTree>
    <p:extLst>
      <p:ext uri="{BB962C8B-B14F-4D97-AF65-F5344CB8AC3E}">
        <p14:creationId xmlns:p14="http://schemas.microsoft.com/office/powerpoint/2010/main" val="1822347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3"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CDA84580-CA69-44FD-8E1F-E5BC7C4361EB}"/>
              </a:ext>
            </a:extLst>
          </p:cNvPr>
          <p:cNvSpPr>
            <a:spLocks noGrp="1" noRot="1" noChangeAspect="1"/>
          </p:cNvSpPr>
          <p:nvPr>
            <p:ph type="sldImg"/>
          </p:nvPr>
        </p:nvSpPr>
        <p:spPr/>
      </p:sp>
    </p:spTree>
    <p:extLst>
      <p:ext uri="{BB962C8B-B14F-4D97-AF65-F5344CB8AC3E}">
        <p14:creationId xmlns:p14="http://schemas.microsoft.com/office/powerpoint/2010/main" val="224138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dirty="0"/>
          </a:p>
        </p:txBody>
      </p:sp>
      <p:sp>
        <p:nvSpPr>
          <p:cNvPr id="7" name="スライド イメージ プレースホルダー 6">
            <a:extLst>
              <a:ext uri="{FF2B5EF4-FFF2-40B4-BE49-F238E27FC236}">
                <a16:creationId xmlns:a16="http://schemas.microsoft.com/office/drawing/2014/main" id="{1C87066D-4224-4B9D-8D61-5DFD4CC9F2E9}"/>
              </a:ext>
            </a:extLst>
          </p:cNvPr>
          <p:cNvSpPr>
            <a:spLocks noGrp="1" noRot="1" noChangeAspect="1"/>
          </p:cNvSpPr>
          <p:nvPr>
            <p:ph type="sldImg"/>
          </p:nvPr>
        </p:nvSpPr>
        <p:spPr/>
      </p:sp>
    </p:spTree>
    <p:extLst>
      <p:ext uri="{BB962C8B-B14F-4D97-AF65-F5344CB8AC3E}">
        <p14:creationId xmlns:p14="http://schemas.microsoft.com/office/powerpoint/2010/main" val="3788181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dirty="0"/>
          </a:p>
        </p:txBody>
      </p:sp>
      <p:sp>
        <p:nvSpPr>
          <p:cNvPr id="7" name="スライド イメージ プレースホルダー 6">
            <a:extLst>
              <a:ext uri="{FF2B5EF4-FFF2-40B4-BE49-F238E27FC236}">
                <a16:creationId xmlns:a16="http://schemas.microsoft.com/office/drawing/2014/main" id="{F83438A9-2969-4C13-8A50-06FF76ED158F}"/>
              </a:ext>
            </a:extLst>
          </p:cNvPr>
          <p:cNvSpPr>
            <a:spLocks noGrp="1" noRot="1" noChangeAspect="1"/>
          </p:cNvSpPr>
          <p:nvPr>
            <p:ph type="sldImg"/>
          </p:nvPr>
        </p:nvSpPr>
        <p:spPr/>
      </p:sp>
    </p:spTree>
    <p:extLst>
      <p:ext uri="{BB962C8B-B14F-4D97-AF65-F5344CB8AC3E}">
        <p14:creationId xmlns:p14="http://schemas.microsoft.com/office/powerpoint/2010/main" val="2799724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CFFE0DF-4B0F-4C56-9A36-38520926E535}" type="slidenum">
              <a:rPr lang="en-US" altLang="ja-JP"/>
              <a:pPr>
                <a:defRPr/>
              </a:pPr>
              <a:t>‹#›</a:t>
            </a:fld>
            <a:endParaRPr lang="en-US" altLang="ja-JP"/>
          </a:p>
        </p:txBody>
      </p:sp>
    </p:spTree>
    <p:extLst>
      <p:ext uri="{BB962C8B-B14F-4D97-AF65-F5344CB8AC3E}">
        <p14:creationId xmlns:p14="http://schemas.microsoft.com/office/powerpoint/2010/main" val="3850381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8869823-6CA6-45F7-9597-24B2938C8C95}" type="slidenum">
              <a:rPr lang="en-US" altLang="ja-JP"/>
              <a:pPr>
                <a:defRPr/>
              </a:pPr>
              <a:t>‹#›</a:t>
            </a:fld>
            <a:endParaRPr lang="en-US" altLang="ja-JP"/>
          </a:p>
        </p:txBody>
      </p:sp>
    </p:spTree>
    <p:extLst>
      <p:ext uri="{BB962C8B-B14F-4D97-AF65-F5344CB8AC3E}">
        <p14:creationId xmlns:p14="http://schemas.microsoft.com/office/powerpoint/2010/main" val="1023551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9125912-4FE6-4739-9CEE-93F216AE563D}" type="slidenum">
              <a:rPr lang="en-US" altLang="ja-JP"/>
              <a:pPr>
                <a:defRPr/>
              </a:pPr>
              <a:t>‹#›</a:t>
            </a:fld>
            <a:endParaRPr lang="en-US" altLang="ja-JP"/>
          </a:p>
        </p:txBody>
      </p:sp>
    </p:spTree>
    <p:extLst>
      <p:ext uri="{BB962C8B-B14F-4D97-AF65-F5344CB8AC3E}">
        <p14:creationId xmlns:p14="http://schemas.microsoft.com/office/powerpoint/2010/main" val="607919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457200" y="1600200"/>
            <a:ext cx="82296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544C6C4-25A1-48AF-ACF8-364E8730E55F}" type="slidenum">
              <a:rPr lang="en-US" altLang="ja-JP"/>
              <a:pPr>
                <a:defRPr/>
              </a:pPr>
              <a:t>‹#›</a:t>
            </a:fld>
            <a:endParaRPr lang="en-US" altLang="ja-JP"/>
          </a:p>
        </p:txBody>
      </p:sp>
    </p:spTree>
    <p:extLst>
      <p:ext uri="{BB962C8B-B14F-4D97-AF65-F5344CB8AC3E}">
        <p14:creationId xmlns:p14="http://schemas.microsoft.com/office/powerpoint/2010/main" val="1187213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CFFE0DF-4B0F-4C56-9A36-38520926E535}" type="slidenum">
              <a:rPr lang="en-US" altLang="ja-JP"/>
              <a:pPr>
                <a:defRPr/>
              </a:pPr>
              <a:t>‹#›</a:t>
            </a:fld>
            <a:endParaRPr lang="en-US" altLang="ja-JP"/>
          </a:p>
        </p:txBody>
      </p:sp>
    </p:spTree>
    <p:extLst>
      <p:ext uri="{BB962C8B-B14F-4D97-AF65-F5344CB8AC3E}">
        <p14:creationId xmlns:p14="http://schemas.microsoft.com/office/powerpoint/2010/main" val="239613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2CE273A-713D-4DB5-A56E-4410CE5A43E1}" type="slidenum">
              <a:rPr lang="en-US" altLang="ja-JP"/>
              <a:pPr>
                <a:defRPr/>
              </a:pPr>
              <a:t>‹#›</a:t>
            </a:fld>
            <a:endParaRPr lang="en-US" altLang="ja-JP"/>
          </a:p>
        </p:txBody>
      </p:sp>
    </p:spTree>
    <p:extLst>
      <p:ext uri="{BB962C8B-B14F-4D97-AF65-F5344CB8AC3E}">
        <p14:creationId xmlns:p14="http://schemas.microsoft.com/office/powerpoint/2010/main" val="557280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7635DF0-D0BD-4BE9-9786-280D4A2EE5A1}" type="slidenum">
              <a:rPr lang="en-US" altLang="ja-JP"/>
              <a:pPr>
                <a:defRPr/>
              </a:pPr>
              <a:t>‹#›</a:t>
            </a:fld>
            <a:endParaRPr lang="en-US" altLang="ja-JP"/>
          </a:p>
        </p:txBody>
      </p:sp>
    </p:spTree>
    <p:extLst>
      <p:ext uri="{BB962C8B-B14F-4D97-AF65-F5344CB8AC3E}">
        <p14:creationId xmlns:p14="http://schemas.microsoft.com/office/powerpoint/2010/main" val="3043949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EABEC3D-94CB-4C03-AD63-BFAC179C2A98}" type="slidenum">
              <a:rPr lang="en-US" altLang="ja-JP"/>
              <a:pPr>
                <a:defRPr/>
              </a:pPr>
              <a:t>‹#›</a:t>
            </a:fld>
            <a:endParaRPr lang="en-US" altLang="ja-JP"/>
          </a:p>
        </p:txBody>
      </p:sp>
    </p:spTree>
    <p:extLst>
      <p:ext uri="{BB962C8B-B14F-4D97-AF65-F5344CB8AC3E}">
        <p14:creationId xmlns:p14="http://schemas.microsoft.com/office/powerpoint/2010/main" val="20892240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931DCEEE-C6DE-4D81-956D-D1DAEBB74682}" type="slidenum">
              <a:rPr lang="en-US" altLang="ja-JP"/>
              <a:pPr>
                <a:defRPr/>
              </a:pPr>
              <a:t>‹#›</a:t>
            </a:fld>
            <a:endParaRPr lang="en-US" altLang="ja-JP"/>
          </a:p>
        </p:txBody>
      </p:sp>
    </p:spTree>
    <p:extLst>
      <p:ext uri="{BB962C8B-B14F-4D97-AF65-F5344CB8AC3E}">
        <p14:creationId xmlns:p14="http://schemas.microsoft.com/office/powerpoint/2010/main" val="40062658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DD9C7AA3-1489-4333-A026-D91348DD3DE7}" type="slidenum">
              <a:rPr lang="en-US" altLang="ja-JP"/>
              <a:pPr>
                <a:defRPr/>
              </a:pPr>
              <a:t>‹#›</a:t>
            </a:fld>
            <a:endParaRPr lang="en-US" altLang="ja-JP"/>
          </a:p>
        </p:txBody>
      </p:sp>
    </p:spTree>
    <p:extLst>
      <p:ext uri="{BB962C8B-B14F-4D97-AF65-F5344CB8AC3E}">
        <p14:creationId xmlns:p14="http://schemas.microsoft.com/office/powerpoint/2010/main" val="24768930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01F0AD44-C1B2-4AD5-AC32-E72D9D47A9CD}" type="slidenum">
              <a:rPr lang="en-US" altLang="ja-JP"/>
              <a:pPr>
                <a:defRPr/>
              </a:pPr>
              <a:t>‹#›</a:t>
            </a:fld>
            <a:endParaRPr lang="en-US" altLang="ja-JP"/>
          </a:p>
        </p:txBody>
      </p:sp>
    </p:spTree>
    <p:extLst>
      <p:ext uri="{BB962C8B-B14F-4D97-AF65-F5344CB8AC3E}">
        <p14:creationId xmlns:p14="http://schemas.microsoft.com/office/powerpoint/2010/main" val="2251474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2CE273A-713D-4DB5-A56E-4410CE5A43E1}" type="slidenum">
              <a:rPr lang="en-US" altLang="ja-JP"/>
              <a:pPr>
                <a:defRPr/>
              </a:pPr>
              <a:t>‹#›</a:t>
            </a:fld>
            <a:endParaRPr lang="en-US" altLang="ja-JP"/>
          </a:p>
        </p:txBody>
      </p:sp>
    </p:spTree>
    <p:extLst>
      <p:ext uri="{BB962C8B-B14F-4D97-AF65-F5344CB8AC3E}">
        <p14:creationId xmlns:p14="http://schemas.microsoft.com/office/powerpoint/2010/main" val="31337397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A03FC39-E6B2-4781-BA98-4C8A1B325029}" type="slidenum">
              <a:rPr lang="en-US" altLang="ja-JP"/>
              <a:pPr>
                <a:defRPr/>
              </a:pPr>
              <a:t>‹#›</a:t>
            </a:fld>
            <a:endParaRPr lang="en-US" altLang="ja-JP"/>
          </a:p>
        </p:txBody>
      </p:sp>
    </p:spTree>
    <p:extLst>
      <p:ext uri="{BB962C8B-B14F-4D97-AF65-F5344CB8AC3E}">
        <p14:creationId xmlns:p14="http://schemas.microsoft.com/office/powerpoint/2010/main" val="20962483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26894D7-6E66-4246-80CE-88E5C83F3F45}" type="slidenum">
              <a:rPr lang="en-US" altLang="ja-JP"/>
              <a:pPr>
                <a:defRPr/>
              </a:pPr>
              <a:t>‹#›</a:t>
            </a:fld>
            <a:endParaRPr lang="en-US" altLang="ja-JP"/>
          </a:p>
        </p:txBody>
      </p:sp>
    </p:spTree>
    <p:extLst>
      <p:ext uri="{BB962C8B-B14F-4D97-AF65-F5344CB8AC3E}">
        <p14:creationId xmlns:p14="http://schemas.microsoft.com/office/powerpoint/2010/main" val="36443408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8869823-6CA6-45F7-9597-24B2938C8C95}" type="slidenum">
              <a:rPr lang="en-US" altLang="ja-JP"/>
              <a:pPr>
                <a:defRPr/>
              </a:pPr>
              <a:t>‹#›</a:t>
            </a:fld>
            <a:endParaRPr lang="en-US" altLang="ja-JP"/>
          </a:p>
        </p:txBody>
      </p:sp>
    </p:spTree>
    <p:extLst>
      <p:ext uri="{BB962C8B-B14F-4D97-AF65-F5344CB8AC3E}">
        <p14:creationId xmlns:p14="http://schemas.microsoft.com/office/powerpoint/2010/main" val="13034935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9125912-4FE6-4739-9CEE-93F216AE563D}" type="slidenum">
              <a:rPr lang="en-US" altLang="ja-JP"/>
              <a:pPr>
                <a:defRPr/>
              </a:pPr>
              <a:t>‹#›</a:t>
            </a:fld>
            <a:endParaRPr lang="en-US" altLang="ja-JP"/>
          </a:p>
        </p:txBody>
      </p:sp>
    </p:spTree>
    <p:extLst>
      <p:ext uri="{BB962C8B-B14F-4D97-AF65-F5344CB8AC3E}">
        <p14:creationId xmlns:p14="http://schemas.microsoft.com/office/powerpoint/2010/main" val="36844441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457200" y="1600200"/>
            <a:ext cx="82296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544C6C4-25A1-48AF-ACF8-364E8730E55F}" type="slidenum">
              <a:rPr lang="en-US" altLang="ja-JP"/>
              <a:pPr>
                <a:defRPr/>
              </a:pPr>
              <a:t>‹#›</a:t>
            </a:fld>
            <a:endParaRPr lang="en-US" altLang="ja-JP"/>
          </a:p>
        </p:txBody>
      </p:sp>
    </p:spTree>
    <p:extLst>
      <p:ext uri="{BB962C8B-B14F-4D97-AF65-F5344CB8AC3E}">
        <p14:creationId xmlns:p14="http://schemas.microsoft.com/office/powerpoint/2010/main" val="34001218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72"/>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89470" indent="0" algn="ctr">
              <a:buNone/>
              <a:defRPr>
                <a:solidFill>
                  <a:schemeClr val="tx1">
                    <a:tint val="75000"/>
                  </a:schemeClr>
                </a:solidFill>
              </a:defRPr>
            </a:lvl2pPr>
            <a:lvl3pPr marL="778939" indent="0" algn="ctr">
              <a:buNone/>
              <a:defRPr>
                <a:solidFill>
                  <a:schemeClr val="tx1">
                    <a:tint val="75000"/>
                  </a:schemeClr>
                </a:solidFill>
              </a:defRPr>
            </a:lvl3pPr>
            <a:lvl4pPr marL="1168408" indent="0" algn="ctr">
              <a:buNone/>
              <a:defRPr>
                <a:solidFill>
                  <a:schemeClr val="tx1">
                    <a:tint val="75000"/>
                  </a:schemeClr>
                </a:solidFill>
              </a:defRPr>
            </a:lvl4pPr>
            <a:lvl5pPr marL="1557877" indent="0" algn="ctr">
              <a:buNone/>
              <a:defRPr>
                <a:solidFill>
                  <a:schemeClr val="tx1">
                    <a:tint val="75000"/>
                  </a:schemeClr>
                </a:solidFill>
              </a:defRPr>
            </a:lvl5pPr>
            <a:lvl6pPr marL="1947347" indent="0" algn="ctr">
              <a:buNone/>
              <a:defRPr>
                <a:solidFill>
                  <a:schemeClr val="tx1">
                    <a:tint val="75000"/>
                  </a:schemeClr>
                </a:solidFill>
              </a:defRPr>
            </a:lvl6pPr>
            <a:lvl7pPr marL="2336817" indent="0" algn="ctr">
              <a:buNone/>
              <a:defRPr>
                <a:solidFill>
                  <a:schemeClr val="tx1">
                    <a:tint val="75000"/>
                  </a:schemeClr>
                </a:solidFill>
              </a:defRPr>
            </a:lvl7pPr>
            <a:lvl8pPr marL="2726285" indent="0" algn="ctr">
              <a:buNone/>
              <a:defRPr>
                <a:solidFill>
                  <a:schemeClr val="tx1">
                    <a:tint val="75000"/>
                  </a:schemeClr>
                </a:solidFill>
              </a:defRPr>
            </a:lvl8pPr>
            <a:lvl9pPr marL="3115754"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defTabSz="844083" eaLnBrk="0" hangingPunct="0">
              <a:defRPr>
                <a:solidFill>
                  <a:srgbClr val="000000"/>
                </a:solidFill>
                <a:latin typeface="HGPｺﾞｼｯｸM" panose="020B0600000000000000" pitchFamily="50" charset="-128"/>
                <a:ea typeface="HGPｺﾞｼｯｸM" panose="020B0600000000000000" pitchFamily="50" charset="-128"/>
              </a:defRPr>
            </a:lvl1pPr>
          </a:lstStyle>
          <a:p>
            <a:pPr>
              <a:defRPr/>
            </a:pPr>
            <a:fld id="{812A4A4A-3FE7-4384-B4A4-772663DECFA8}" type="slidenum">
              <a:rPr lang="ja-JP" altLang="en-US"/>
              <a:pPr>
                <a:defRPr/>
              </a:pPr>
              <a:t>‹#›</a:t>
            </a:fld>
            <a:endParaRPr lang="ja-JP" altLang="en-US"/>
          </a:p>
        </p:txBody>
      </p:sp>
    </p:spTree>
    <p:extLst>
      <p:ext uri="{BB962C8B-B14F-4D97-AF65-F5344CB8AC3E}">
        <p14:creationId xmlns:p14="http://schemas.microsoft.com/office/powerpoint/2010/main" val="11919619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defTabSz="844083" eaLnBrk="0" hangingPunct="0">
              <a:defRPr>
                <a:latin typeface="HGPｺﾞｼｯｸM" panose="020B0600000000000000" pitchFamily="50" charset="-128"/>
                <a:ea typeface="HGPｺﾞｼｯｸM" panose="020B0600000000000000" pitchFamily="50" charset="-128"/>
              </a:defRPr>
            </a:lvl1pPr>
          </a:lstStyle>
          <a:p>
            <a:pPr>
              <a:defRPr/>
            </a:pPr>
            <a:fld id="{171192EB-0F6C-4F3D-94EE-4B9C46CDA342}" type="slidenum">
              <a:rPr lang="ja-JP" altLang="en-US"/>
              <a:pPr>
                <a:defRPr/>
              </a:pPr>
              <a:t>‹#›</a:t>
            </a:fld>
            <a:endParaRPr lang="ja-JP" altLang="en-US"/>
          </a:p>
        </p:txBody>
      </p:sp>
    </p:spTree>
    <p:extLst>
      <p:ext uri="{BB962C8B-B14F-4D97-AF65-F5344CB8AC3E}">
        <p14:creationId xmlns:p14="http://schemas.microsoft.com/office/powerpoint/2010/main" val="17372157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47"/>
            <a:ext cx="7772400" cy="1362075"/>
          </a:xfrm>
        </p:spPr>
        <p:txBody>
          <a:bodyPr anchor="t"/>
          <a:lstStyle>
            <a:lvl1pPr algn="l">
              <a:defRPr sz="3408"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22"/>
            <a:ext cx="7772400" cy="1500187"/>
          </a:xfrm>
        </p:spPr>
        <p:txBody>
          <a:bodyPr anchor="b"/>
          <a:lstStyle>
            <a:lvl1pPr marL="0" indent="0">
              <a:buNone/>
              <a:defRPr sz="1704">
                <a:solidFill>
                  <a:schemeClr val="tx1">
                    <a:tint val="75000"/>
                  </a:schemeClr>
                </a:solidFill>
              </a:defRPr>
            </a:lvl1pPr>
            <a:lvl2pPr marL="389470" indent="0">
              <a:buNone/>
              <a:defRPr sz="1534">
                <a:solidFill>
                  <a:schemeClr val="tx1">
                    <a:tint val="75000"/>
                  </a:schemeClr>
                </a:solidFill>
              </a:defRPr>
            </a:lvl2pPr>
            <a:lvl3pPr marL="778939" indent="0">
              <a:buNone/>
              <a:defRPr sz="1363">
                <a:solidFill>
                  <a:schemeClr val="tx1">
                    <a:tint val="75000"/>
                  </a:schemeClr>
                </a:solidFill>
              </a:defRPr>
            </a:lvl3pPr>
            <a:lvl4pPr marL="1168408" indent="0">
              <a:buNone/>
              <a:defRPr sz="1193">
                <a:solidFill>
                  <a:schemeClr val="tx1">
                    <a:tint val="75000"/>
                  </a:schemeClr>
                </a:solidFill>
              </a:defRPr>
            </a:lvl4pPr>
            <a:lvl5pPr marL="1557877" indent="0">
              <a:buNone/>
              <a:defRPr sz="1193">
                <a:solidFill>
                  <a:schemeClr val="tx1">
                    <a:tint val="75000"/>
                  </a:schemeClr>
                </a:solidFill>
              </a:defRPr>
            </a:lvl5pPr>
            <a:lvl6pPr marL="1947347" indent="0">
              <a:buNone/>
              <a:defRPr sz="1193">
                <a:solidFill>
                  <a:schemeClr val="tx1">
                    <a:tint val="75000"/>
                  </a:schemeClr>
                </a:solidFill>
              </a:defRPr>
            </a:lvl6pPr>
            <a:lvl7pPr marL="2336817" indent="0">
              <a:buNone/>
              <a:defRPr sz="1193">
                <a:solidFill>
                  <a:schemeClr val="tx1">
                    <a:tint val="75000"/>
                  </a:schemeClr>
                </a:solidFill>
              </a:defRPr>
            </a:lvl7pPr>
            <a:lvl8pPr marL="2726285" indent="0">
              <a:buNone/>
              <a:defRPr sz="1193">
                <a:solidFill>
                  <a:schemeClr val="tx1">
                    <a:tint val="75000"/>
                  </a:schemeClr>
                </a:solidFill>
              </a:defRPr>
            </a:lvl8pPr>
            <a:lvl9pPr marL="3115754" indent="0">
              <a:buNone/>
              <a:defRPr sz="1193">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defTabSz="844083" eaLnBrk="0" hangingPunct="0">
              <a:defRPr>
                <a:latin typeface="HGPｺﾞｼｯｸM" panose="020B0600000000000000" pitchFamily="50" charset="-128"/>
                <a:ea typeface="HGPｺﾞｼｯｸM" panose="020B0600000000000000" pitchFamily="50" charset="-128"/>
              </a:defRPr>
            </a:lvl1pPr>
          </a:lstStyle>
          <a:p>
            <a:pPr>
              <a:defRPr/>
            </a:pPr>
            <a:fld id="{94638FC2-DA1D-44A7-801C-72B46020DB90}" type="slidenum">
              <a:rPr lang="ja-JP" altLang="en-US"/>
              <a:pPr>
                <a:defRPr/>
              </a:pPr>
              <a:t>‹#›</a:t>
            </a:fld>
            <a:endParaRPr lang="ja-JP" altLang="en-US"/>
          </a:p>
        </p:txBody>
      </p:sp>
    </p:spTree>
    <p:extLst>
      <p:ext uri="{BB962C8B-B14F-4D97-AF65-F5344CB8AC3E}">
        <p14:creationId xmlns:p14="http://schemas.microsoft.com/office/powerpoint/2010/main" val="16280752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6"/>
            <a:ext cx="4038600" cy="4525963"/>
          </a:xfrm>
        </p:spPr>
        <p:txBody>
          <a:bodyPr/>
          <a:lstStyle>
            <a:lvl1pPr>
              <a:defRPr sz="2386"/>
            </a:lvl1pPr>
            <a:lvl2pPr>
              <a:defRPr sz="2045"/>
            </a:lvl2pPr>
            <a:lvl3pPr>
              <a:defRPr sz="1704"/>
            </a:lvl3pPr>
            <a:lvl4pPr>
              <a:defRPr sz="1534"/>
            </a:lvl4pPr>
            <a:lvl5pPr>
              <a:defRPr sz="1534"/>
            </a:lvl5pPr>
            <a:lvl6pPr>
              <a:defRPr sz="1534"/>
            </a:lvl6pPr>
            <a:lvl7pPr>
              <a:defRPr sz="1534"/>
            </a:lvl7pPr>
            <a:lvl8pPr>
              <a:defRPr sz="1534"/>
            </a:lvl8pPr>
            <a:lvl9pPr>
              <a:defRPr sz="1534"/>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6"/>
            <a:ext cx="4038600" cy="4525963"/>
          </a:xfrm>
        </p:spPr>
        <p:txBody>
          <a:bodyPr/>
          <a:lstStyle>
            <a:lvl1pPr>
              <a:defRPr sz="2386"/>
            </a:lvl1pPr>
            <a:lvl2pPr>
              <a:defRPr sz="2045"/>
            </a:lvl2pPr>
            <a:lvl3pPr>
              <a:defRPr sz="1704"/>
            </a:lvl3pPr>
            <a:lvl4pPr>
              <a:defRPr sz="1534"/>
            </a:lvl4pPr>
            <a:lvl5pPr>
              <a:defRPr sz="1534"/>
            </a:lvl5pPr>
            <a:lvl6pPr>
              <a:defRPr sz="1534"/>
            </a:lvl6pPr>
            <a:lvl7pPr>
              <a:defRPr sz="1534"/>
            </a:lvl7pPr>
            <a:lvl8pPr>
              <a:defRPr sz="1534"/>
            </a:lvl8pPr>
            <a:lvl9pPr>
              <a:defRPr sz="1534"/>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フッター プレースホルダ 5"/>
          <p:cNvSpPr>
            <a:spLocks noGrp="1"/>
          </p:cNvSpPr>
          <p:nvPr>
            <p:ph type="ftr" sz="quarter" idx="11"/>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7" name="スライド番号プレースホルダ 6"/>
          <p:cNvSpPr>
            <a:spLocks noGrp="1"/>
          </p:cNvSpPr>
          <p:nvPr>
            <p:ph type="sldNum" sz="quarter" idx="12"/>
          </p:nvPr>
        </p:nvSpPr>
        <p:spPr/>
        <p:txBody>
          <a:bodyPr/>
          <a:lstStyle>
            <a:lvl1pPr defTabSz="844083" eaLnBrk="0" hangingPunct="0">
              <a:defRPr>
                <a:latin typeface="HGPｺﾞｼｯｸM" panose="020B0600000000000000" pitchFamily="50" charset="-128"/>
                <a:ea typeface="HGPｺﾞｼｯｸM" panose="020B0600000000000000" pitchFamily="50" charset="-128"/>
              </a:defRPr>
            </a:lvl1pPr>
          </a:lstStyle>
          <a:p>
            <a:pPr>
              <a:defRPr/>
            </a:pPr>
            <a:fld id="{A83EABC8-0E40-41B6-8610-EA78EAF81947}" type="slidenum">
              <a:rPr lang="ja-JP" altLang="en-US"/>
              <a:pPr>
                <a:defRPr/>
              </a:pPr>
              <a:t>‹#›</a:t>
            </a:fld>
            <a:endParaRPr lang="ja-JP" altLang="en-US"/>
          </a:p>
        </p:txBody>
      </p:sp>
    </p:spTree>
    <p:extLst>
      <p:ext uri="{BB962C8B-B14F-4D97-AF65-F5344CB8AC3E}">
        <p14:creationId xmlns:p14="http://schemas.microsoft.com/office/powerpoint/2010/main" val="39826909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045" b="1"/>
            </a:lvl1pPr>
            <a:lvl2pPr marL="389470" indent="0">
              <a:buNone/>
              <a:defRPr sz="1704" b="1"/>
            </a:lvl2pPr>
            <a:lvl3pPr marL="778939" indent="0">
              <a:buNone/>
              <a:defRPr sz="1534" b="1"/>
            </a:lvl3pPr>
            <a:lvl4pPr marL="1168408" indent="0">
              <a:buNone/>
              <a:defRPr sz="1363" b="1"/>
            </a:lvl4pPr>
            <a:lvl5pPr marL="1557877" indent="0">
              <a:buNone/>
              <a:defRPr sz="1363" b="1"/>
            </a:lvl5pPr>
            <a:lvl6pPr marL="1947347" indent="0">
              <a:buNone/>
              <a:defRPr sz="1363" b="1"/>
            </a:lvl6pPr>
            <a:lvl7pPr marL="2336817" indent="0">
              <a:buNone/>
              <a:defRPr sz="1363" b="1"/>
            </a:lvl7pPr>
            <a:lvl8pPr marL="2726285" indent="0">
              <a:buNone/>
              <a:defRPr sz="1363" b="1"/>
            </a:lvl8pPr>
            <a:lvl9pPr marL="3115754" indent="0">
              <a:buNone/>
              <a:defRPr sz="1363"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045"/>
            </a:lvl1pPr>
            <a:lvl2pPr>
              <a:defRPr sz="1704"/>
            </a:lvl2pPr>
            <a:lvl3pPr>
              <a:defRPr sz="1534"/>
            </a:lvl3pPr>
            <a:lvl4pPr>
              <a:defRPr sz="1363"/>
            </a:lvl4pPr>
            <a:lvl5pPr>
              <a:defRPr sz="1363"/>
            </a:lvl5pPr>
            <a:lvl6pPr>
              <a:defRPr sz="1363"/>
            </a:lvl6pPr>
            <a:lvl7pPr>
              <a:defRPr sz="1363"/>
            </a:lvl7pPr>
            <a:lvl8pPr>
              <a:defRPr sz="1363"/>
            </a:lvl8pPr>
            <a:lvl9pPr>
              <a:defRPr sz="136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31" y="1535113"/>
            <a:ext cx="4041775" cy="639762"/>
          </a:xfrm>
        </p:spPr>
        <p:txBody>
          <a:bodyPr anchor="b"/>
          <a:lstStyle>
            <a:lvl1pPr marL="0" indent="0">
              <a:buNone/>
              <a:defRPr sz="2045" b="1"/>
            </a:lvl1pPr>
            <a:lvl2pPr marL="389470" indent="0">
              <a:buNone/>
              <a:defRPr sz="1704" b="1"/>
            </a:lvl2pPr>
            <a:lvl3pPr marL="778939" indent="0">
              <a:buNone/>
              <a:defRPr sz="1534" b="1"/>
            </a:lvl3pPr>
            <a:lvl4pPr marL="1168408" indent="0">
              <a:buNone/>
              <a:defRPr sz="1363" b="1"/>
            </a:lvl4pPr>
            <a:lvl5pPr marL="1557877" indent="0">
              <a:buNone/>
              <a:defRPr sz="1363" b="1"/>
            </a:lvl5pPr>
            <a:lvl6pPr marL="1947347" indent="0">
              <a:buNone/>
              <a:defRPr sz="1363" b="1"/>
            </a:lvl6pPr>
            <a:lvl7pPr marL="2336817" indent="0">
              <a:buNone/>
              <a:defRPr sz="1363" b="1"/>
            </a:lvl7pPr>
            <a:lvl8pPr marL="2726285" indent="0">
              <a:buNone/>
              <a:defRPr sz="1363" b="1"/>
            </a:lvl8pPr>
            <a:lvl9pPr marL="3115754" indent="0">
              <a:buNone/>
              <a:defRPr sz="1363"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31" y="2174875"/>
            <a:ext cx="4041775" cy="3951288"/>
          </a:xfrm>
        </p:spPr>
        <p:txBody>
          <a:bodyPr/>
          <a:lstStyle>
            <a:lvl1pPr>
              <a:defRPr sz="2045"/>
            </a:lvl1pPr>
            <a:lvl2pPr>
              <a:defRPr sz="1704"/>
            </a:lvl2pPr>
            <a:lvl3pPr>
              <a:defRPr sz="1534"/>
            </a:lvl3pPr>
            <a:lvl4pPr>
              <a:defRPr sz="1363"/>
            </a:lvl4pPr>
            <a:lvl5pPr>
              <a:defRPr sz="1363"/>
            </a:lvl5pPr>
            <a:lvl6pPr>
              <a:defRPr sz="1363"/>
            </a:lvl6pPr>
            <a:lvl7pPr>
              <a:defRPr sz="1363"/>
            </a:lvl7pPr>
            <a:lvl8pPr>
              <a:defRPr sz="1363"/>
            </a:lvl8pPr>
            <a:lvl9pPr>
              <a:defRPr sz="136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8" name="フッター プレースホルダ 7"/>
          <p:cNvSpPr>
            <a:spLocks noGrp="1"/>
          </p:cNvSpPr>
          <p:nvPr>
            <p:ph type="ftr" sz="quarter" idx="11"/>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9" name="スライド番号プレースホルダ 8"/>
          <p:cNvSpPr>
            <a:spLocks noGrp="1"/>
          </p:cNvSpPr>
          <p:nvPr>
            <p:ph type="sldNum" sz="quarter" idx="12"/>
          </p:nvPr>
        </p:nvSpPr>
        <p:spPr/>
        <p:txBody>
          <a:bodyPr/>
          <a:lstStyle>
            <a:lvl1pPr defTabSz="844083" eaLnBrk="0" hangingPunct="0">
              <a:defRPr>
                <a:latin typeface="HGPｺﾞｼｯｸM" panose="020B0600000000000000" pitchFamily="50" charset="-128"/>
                <a:ea typeface="HGPｺﾞｼｯｸM" panose="020B0600000000000000" pitchFamily="50" charset="-128"/>
              </a:defRPr>
            </a:lvl1pPr>
          </a:lstStyle>
          <a:p>
            <a:pPr>
              <a:defRPr/>
            </a:pPr>
            <a:fld id="{7473ED80-FDF6-4B60-AFD3-098B841C3B33}" type="slidenum">
              <a:rPr lang="ja-JP" altLang="en-US"/>
              <a:pPr>
                <a:defRPr/>
              </a:pPr>
              <a:t>‹#›</a:t>
            </a:fld>
            <a:endParaRPr lang="ja-JP" altLang="en-US"/>
          </a:p>
        </p:txBody>
      </p:sp>
    </p:spTree>
    <p:extLst>
      <p:ext uri="{BB962C8B-B14F-4D97-AF65-F5344CB8AC3E}">
        <p14:creationId xmlns:p14="http://schemas.microsoft.com/office/powerpoint/2010/main" val="24223212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7635DF0-D0BD-4BE9-9786-280D4A2EE5A1}" type="slidenum">
              <a:rPr lang="en-US" altLang="ja-JP"/>
              <a:pPr>
                <a:defRPr/>
              </a:pPr>
              <a:t>‹#›</a:t>
            </a:fld>
            <a:endParaRPr lang="en-US" altLang="ja-JP"/>
          </a:p>
        </p:txBody>
      </p:sp>
    </p:spTree>
    <p:extLst>
      <p:ext uri="{BB962C8B-B14F-4D97-AF65-F5344CB8AC3E}">
        <p14:creationId xmlns:p14="http://schemas.microsoft.com/office/powerpoint/2010/main" val="19573863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2"/>
          <p:cNvSpPr>
            <a:spLocks noGrp="1"/>
          </p:cNvSpPr>
          <p:nvPr>
            <p:ph type="dt" sz="half" idx="10"/>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4" name="フッター プレースホルダ 3"/>
          <p:cNvSpPr>
            <a:spLocks noGrp="1"/>
          </p:cNvSpPr>
          <p:nvPr>
            <p:ph type="ftr" sz="quarter" idx="11"/>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5" name="スライド番号プレースホルダ 4"/>
          <p:cNvSpPr>
            <a:spLocks noGrp="1"/>
          </p:cNvSpPr>
          <p:nvPr>
            <p:ph type="sldNum" sz="quarter" idx="12"/>
          </p:nvPr>
        </p:nvSpPr>
        <p:spPr/>
        <p:txBody>
          <a:bodyPr/>
          <a:lstStyle>
            <a:lvl1pPr defTabSz="844083" eaLnBrk="0" hangingPunct="0">
              <a:defRPr>
                <a:latin typeface="HGPｺﾞｼｯｸM" panose="020B0600000000000000" pitchFamily="50" charset="-128"/>
                <a:ea typeface="HGPｺﾞｼｯｸM" panose="020B0600000000000000" pitchFamily="50" charset="-128"/>
              </a:defRPr>
            </a:lvl1pPr>
          </a:lstStyle>
          <a:p>
            <a:pPr>
              <a:defRPr/>
            </a:pPr>
            <a:fld id="{C841ACF1-DA71-4A7F-9EB0-C44657684208}" type="slidenum">
              <a:rPr lang="ja-JP" altLang="en-US"/>
              <a:pPr>
                <a:defRPr/>
              </a:pPr>
              <a:t>‹#›</a:t>
            </a:fld>
            <a:endParaRPr lang="ja-JP" altLang="en-US"/>
          </a:p>
        </p:txBody>
      </p:sp>
    </p:spTree>
    <p:extLst>
      <p:ext uri="{BB962C8B-B14F-4D97-AF65-F5344CB8AC3E}">
        <p14:creationId xmlns:p14="http://schemas.microsoft.com/office/powerpoint/2010/main" val="39171259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3" name="フッター プレースホルダ 2"/>
          <p:cNvSpPr>
            <a:spLocks noGrp="1"/>
          </p:cNvSpPr>
          <p:nvPr>
            <p:ph type="ftr" sz="quarter" idx="11"/>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4" name="スライド番号プレースホルダ 3"/>
          <p:cNvSpPr>
            <a:spLocks noGrp="1"/>
          </p:cNvSpPr>
          <p:nvPr>
            <p:ph type="sldNum" sz="quarter" idx="12"/>
          </p:nvPr>
        </p:nvSpPr>
        <p:spPr/>
        <p:txBody>
          <a:bodyPr/>
          <a:lstStyle>
            <a:lvl1pPr defTabSz="844083" eaLnBrk="0" hangingPunct="0">
              <a:defRPr>
                <a:latin typeface="HGPｺﾞｼｯｸM" panose="020B0600000000000000" pitchFamily="50" charset="-128"/>
                <a:ea typeface="HGPｺﾞｼｯｸM" panose="020B0600000000000000" pitchFamily="50" charset="-128"/>
              </a:defRPr>
            </a:lvl1pPr>
          </a:lstStyle>
          <a:p>
            <a:pPr>
              <a:defRPr/>
            </a:pPr>
            <a:fld id="{185EB1AA-41C6-4C73-859C-196C808EB0D5}" type="slidenum">
              <a:rPr lang="ja-JP" altLang="en-US"/>
              <a:pPr>
                <a:defRPr/>
              </a:pPr>
              <a:t>‹#›</a:t>
            </a:fld>
            <a:endParaRPr lang="ja-JP" altLang="en-US"/>
          </a:p>
        </p:txBody>
      </p:sp>
    </p:spTree>
    <p:extLst>
      <p:ext uri="{BB962C8B-B14F-4D97-AF65-F5344CB8AC3E}">
        <p14:creationId xmlns:p14="http://schemas.microsoft.com/office/powerpoint/2010/main" val="21156702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11" y="273053"/>
            <a:ext cx="3008313" cy="1162050"/>
          </a:xfrm>
        </p:spPr>
        <p:txBody>
          <a:bodyPr anchor="b"/>
          <a:lstStyle>
            <a:lvl1pPr algn="l">
              <a:defRPr sz="1704" b="1"/>
            </a:lvl1pPr>
          </a:lstStyle>
          <a:p>
            <a:r>
              <a:rPr lang="ja-JP" altLang="en-US"/>
              <a:t>マスタ タイトルの書式設定</a:t>
            </a:r>
          </a:p>
        </p:txBody>
      </p:sp>
      <p:sp>
        <p:nvSpPr>
          <p:cNvPr id="3" name="コンテンツ プレースホルダ 2"/>
          <p:cNvSpPr>
            <a:spLocks noGrp="1"/>
          </p:cNvSpPr>
          <p:nvPr>
            <p:ph idx="1"/>
          </p:nvPr>
        </p:nvSpPr>
        <p:spPr>
          <a:xfrm>
            <a:off x="3575052" y="273077"/>
            <a:ext cx="5111750" cy="5853113"/>
          </a:xfrm>
        </p:spPr>
        <p:txBody>
          <a:bodyPr/>
          <a:lstStyle>
            <a:lvl1pPr>
              <a:defRPr sz="2727"/>
            </a:lvl1pPr>
            <a:lvl2pPr>
              <a:defRPr sz="2386"/>
            </a:lvl2pPr>
            <a:lvl3pPr>
              <a:defRPr sz="2045"/>
            </a:lvl3pPr>
            <a:lvl4pPr>
              <a:defRPr sz="1704"/>
            </a:lvl4pPr>
            <a:lvl5pPr>
              <a:defRPr sz="1704"/>
            </a:lvl5pPr>
            <a:lvl6pPr>
              <a:defRPr sz="1704"/>
            </a:lvl6pPr>
            <a:lvl7pPr>
              <a:defRPr sz="1704"/>
            </a:lvl7pPr>
            <a:lvl8pPr>
              <a:defRPr sz="1704"/>
            </a:lvl8pPr>
            <a:lvl9pPr>
              <a:defRPr sz="1704"/>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11" y="1435103"/>
            <a:ext cx="3008313" cy="4691063"/>
          </a:xfrm>
        </p:spPr>
        <p:txBody>
          <a:bodyPr/>
          <a:lstStyle>
            <a:lvl1pPr marL="0" indent="0">
              <a:buNone/>
              <a:defRPr sz="1193"/>
            </a:lvl1pPr>
            <a:lvl2pPr marL="389470" indent="0">
              <a:buNone/>
              <a:defRPr sz="1023"/>
            </a:lvl2pPr>
            <a:lvl3pPr marL="778939" indent="0">
              <a:buNone/>
              <a:defRPr sz="852"/>
            </a:lvl3pPr>
            <a:lvl4pPr marL="1168408" indent="0">
              <a:buNone/>
              <a:defRPr sz="767"/>
            </a:lvl4pPr>
            <a:lvl5pPr marL="1557877" indent="0">
              <a:buNone/>
              <a:defRPr sz="767"/>
            </a:lvl5pPr>
            <a:lvl6pPr marL="1947347" indent="0">
              <a:buNone/>
              <a:defRPr sz="767"/>
            </a:lvl6pPr>
            <a:lvl7pPr marL="2336817" indent="0">
              <a:buNone/>
              <a:defRPr sz="767"/>
            </a:lvl7pPr>
            <a:lvl8pPr marL="2726285" indent="0">
              <a:buNone/>
              <a:defRPr sz="767"/>
            </a:lvl8pPr>
            <a:lvl9pPr marL="3115754" indent="0">
              <a:buNone/>
              <a:defRPr sz="767"/>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フッター プレースホルダ 5"/>
          <p:cNvSpPr>
            <a:spLocks noGrp="1"/>
          </p:cNvSpPr>
          <p:nvPr>
            <p:ph type="ftr" sz="quarter" idx="11"/>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7" name="スライド番号プレースホルダ 6"/>
          <p:cNvSpPr>
            <a:spLocks noGrp="1"/>
          </p:cNvSpPr>
          <p:nvPr>
            <p:ph type="sldNum" sz="quarter" idx="12"/>
          </p:nvPr>
        </p:nvSpPr>
        <p:spPr/>
        <p:txBody>
          <a:bodyPr/>
          <a:lstStyle>
            <a:lvl1pPr defTabSz="844083" eaLnBrk="0" hangingPunct="0">
              <a:defRPr>
                <a:latin typeface="HGPｺﾞｼｯｸM" panose="020B0600000000000000" pitchFamily="50" charset="-128"/>
                <a:ea typeface="HGPｺﾞｼｯｸM" panose="020B0600000000000000" pitchFamily="50" charset="-128"/>
              </a:defRPr>
            </a:lvl1pPr>
          </a:lstStyle>
          <a:p>
            <a:pPr>
              <a:defRPr/>
            </a:pPr>
            <a:fld id="{945248A7-8F9D-4A58-A6DC-FCC11A2A8EE4}" type="slidenum">
              <a:rPr lang="ja-JP" altLang="en-US"/>
              <a:pPr>
                <a:defRPr/>
              </a:pPr>
              <a:t>‹#›</a:t>
            </a:fld>
            <a:endParaRPr lang="ja-JP" altLang="en-US"/>
          </a:p>
        </p:txBody>
      </p:sp>
    </p:spTree>
    <p:extLst>
      <p:ext uri="{BB962C8B-B14F-4D97-AF65-F5344CB8AC3E}">
        <p14:creationId xmlns:p14="http://schemas.microsoft.com/office/powerpoint/2010/main" val="5483809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3"/>
            <a:ext cx="5486400" cy="566738"/>
          </a:xfrm>
        </p:spPr>
        <p:txBody>
          <a:bodyPr anchor="b"/>
          <a:lstStyle>
            <a:lvl1pPr algn="l">
              <a:defRPr sz="1704" b="1"/>
            </a:lvl1pPr>
          </a:lstStyle>
          <a:p>
            <a:r>
              <a:rPr lang="ja-JP" altLang="en-US"/>
              <a:t>マスタ タイトルの書式設定</a:t>
            </a:r>
          </a:p>
        </p:txBody>
      </p:sp>
      <p:sp>
        <p:nvSpPr>
          <p:cNvPr id="3" name="図プレースホルダ 2"/>
          <p:cNvSpPr>
            <a:spLocks noGrp="1"/>
          </p:cNvSpPr>
          <p:nvPr>
            <p:ph type="pic" idx="1"/>
          </p:nvPr>
        </p:nvSpPr>
        <p:spPr>
          <a:xfrm>
            <a:off x="1792288" y="612778"/>
            <a:ext cx="5486400" cy="4114800"/>
          </a:xfrm>
        </p:spPr>
        <p:txBody>
          <a:bodyPr rtlCol="0">
            <a:normAutofit/>
          </a:bodyPr>
          <a:lstStyle>
            <a:lvl1pPr marL="0" indent="0">
              <a:buNone/>
              <a:defRPr sz="2727"/>
            </a:lvl1pPr>
            <a:lvl2pPr marL="389470" indent="0">
              <a:buNone/>
              <a:defRPr sz="2386"/>
            </a:lvl2pPr>
            <a:lvl3pPr marL="778939" indent="0">
              <a:buNone/>
              <a:defRPr sz="2045"/>
            </a:lvl3pPr>
            <a:lvl4pPr marL="1168408" indent="0">
              <a:buNone/>
              <a:defRPr sz="1704"/>
            </a:lvl4pPr>
            <a:lvl5pPr marL="1557877" indent="0">
              <a:buNone/>
              <a:defRPr sz="1704"/>
            </a:lvl5pPr>
            <a:lvl6pPr marL="1947347" indent="0">
              <a:buNone/>
              <a:defRPr sz="1704"/>
            </a:lvl6pPr>
            <a:lvl7pPr marL="2336817" indent="0">
              <a:buNone/>
              <a:defRPr sz="1704"/>
            </a:lvl7pPr>
            <a:lvl8pPr marL="2726285" indent="0">
              <a:buNone/>
              <a:defRPr sz="1704"/>
            </a:lvl8pPr>
            <a:lvl9pPr marL="3115754" indent="0">
              <a:buNone/>
              <a:defRPr sz="1704"/>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193"/>
            </a:lvl1pPr>
            <a:lvl2pPr marL="389470" indent="0">
              <a:buNone/>
              <a:defRPr sz="1023"/>
            </a:lvl2pPr>
            <a:lvl3pPr marL="778939" indent="0">
              <a:buNone/>
              <a:defRPr sz="852"/>
            </a:lvl3pPr>
            <a:lvl4pPr marL="1168408" indent="0">
              <a:buNone/>
              <a:defRPr sz="767"/>
            </a:lvl4pPr>
            <a:lvl5pPr marL="1557877" indent="0">
              <a:buNone/>
              <a:defRPr sz="767"/>
            </a:lvl5pPr>
            <a:lvl6pPr marL="1947347" indent="0">
              <a:buNone/>
              <a:defRPr sz="767"/>
            </a:lvl6pPr>
            <a:lvl7pPr marL="2336817" indent="0">
              <a:buNone/>
              <a:defRPr sz="767"/>
            </a:lvl7pPr>
            <a:lvl8pPr marL="2726285" indent="0">
              <a:buNone/>
              <a:defRPr sz="767"/>
            </a:lvl8pPr>
            <a:lvl9pPr marL="3115754" indent="0">
              <a:buNone/>
              <a:defRPr sz="767"/>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フッター プレースホルダ 5"/>
          <p:cNvSpPr>
            <a:spLocks noGrp="1"/>
          </p:cNvSpPr>
          <p:nvPr>
            <p:ph type="ftr" sz="quarter" idx="11"/>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7" name="スライド番号プレースホルダ 6"/>
          <p:cNvSpPr>
            <a:spLocks noGrp="1"/>
          </p:cNvSpPr>
          <p:nvPr>
            <p:ph type="sldNum" sz="quarter" idx="12"/>
          </p:nvPr>
        </p:nvSpPr>
        <p:spPr/>
        <p:txBody>
          <a:bodyPr/>
          <a:lstStyle>
            <a:lvl1pPr defTabSz="844083" eaLnBrk="0" hangingPunct="0">
              <a:defRPr>
                <a:latin typeface="HGPｺﾞｼｯｸM" panose="020B0600000000000000" pitchFamily="50" charset="-128"/>
                <a:ea typeface="HGPｺﾞｼｯｸM" panose="020B0600000000000000" pitchFamily="50" charset="-128"/>
              </a:defRPr>
            </a:lvl1pPr>
          </a:lstStyle>
          <a:p>
            <a:pPr>
              <a:defRPr/>
            </a:pPr>
            <a:fld id="{00EF895F-AAD8-4F1D-B76F-9BC7C7EE1B44}" type="slidenum">
              <a:rPr lang="ja-JP" altLang="en-US"/>
              <a:pPr>
                <a:defRPr/>
              </a:pPr>
              <a:t>‹#›</a:t>
            </a:fld>
            <a:endParaRPr lang="ja-JP" altLang="en-US"/>
          </a:p>
        </p:txBody>
      </p:sp>
    </p:spTree>
    <p:extLst>
      <p:ext uri="{BB962C8B-B14F-4D97-AF65-F5344CB8AC3E}">
        <p14:creationId xmlns:p14="http://schemas.microsoft.com/office/powerpoint/2010/main" val="33760800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defTabSz="844083" eaLnBrk="0" hangingPunct="0">
              <a:defRPr>
                <a:latin typeface="HGPｺﾞｼｯｸM" panose="020B0600000000000000" pitchFamily="50" charset="-128"/>
                <a:ea typeface="HGPｺﾞｼｯｸM" panose="020B0600000000000000" pitchFamily="50" charset="-128"/>
              </a:defRPr>
            </a:lvl1pPr>
          </a:lstStyle>
          <a:p>
            <a:pPr>
              <a:defRPr/>
            </a:pPr>
            <a:fld id="{1C544D5D-A0B8-4CE9-97A6-92DF6370A7AB}" type="slidenum">
              <a:rPr lang="ja-JP" altLang="en-US"/>
              <a:pPr>
                <a:defRPr/>
              </a:pPr>
              <a:t>‹#›</a:t>
            </a:fld>
            <a:endParaRPr lang="ja-JP" altLang="en-US"/>
          </a:p>
        </p:txBody>
      </p:sp>
    </p:spTree>
    <p:extLst>
      <p:ext uri="{BB962C8B-B14F-4D97-AF65-F5344CB8AC3E}">
        <p14:creationId xmlns:p14="http://schemas.microsoft.com/office/powerpoint/2010/main" val="24546554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63"/>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63"/>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defTabSz="844083" eaLnBrk="0" hangingPunct="0">
              <a:defRPr>
                <a:latin typeface="HGPｺﾞｼｯｸM" panose="020B0600000000000000" pitchFamily="50" charset="-128"/>
                <a:ea typeface="HGPｺﾞｼｯｸM" panose="020B0600000000000000" pitchFamily="50" charset="-128"/>
              </a:defRPr>
            </a:lvl1pPr>
          </a:lstStyle>
          <a:p>
            <a:pPr>
              <a:defRPr/>
            </a:pPr>
            <a:fld id="{0551CBB8-5D0A-48BD-9685-057CC710D54D}" type="slidenum">
              <a:rPr lang="ja-JP" altLang="en-US"/>
              <a:pPr>
                <a:defRPr/>
              </a:pPr>
              <a:t>‹#›</a:t>
            </a:fld>
            <a:endParaRPr lang="ja-JP" altLang="en-US"/>
          </a:p>
        </p:txBody>
      </p:sp>
    </p:spTree>
    <p:extLst>
      <p:ext uri="{BB962C8B-B14F-4D97-AF65-F5344CB8AC3E}">
        <p14:creationId xmlns:p14="http://schemas.microsoft.com/office/powerpoint/2010/main" val="32142002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Subtitle &amp; Content">
    <p:spTree>
      <p:nvGrpSpPr>
        <p:cNvPr id="1" name=""/>
        <p:cNvGrpSpPr/>
        <p:nvPr/>
      </p:nvGrpSpPr>
      <p:grpSpPr>
        <a:xfrm>
          <a:off x="0" y="0"/>
          <a:ext cx="0" cy="0"/>
          <a:chOff x="0" y="0"/>
          <a:chExt cx="0" cy="0"/>
        </a:xfrm>
      </p:grpSpPr>
      <p:grpSp>
        <p:nvGrpSpPr>
          <p:cNvPr id="5" name="Group 9"/>
          <p:cNvGrpSpPr>
            <a:grpSpLocks/>
          </p:cNvGrpSpPr>
          <p:nvPr userDrawn="1"/>
        </p:nvGrpSpPr>
        <p:grpSpPr bwMode="auto">
          <a:xfrm>
            <a:off x="323851" y="1"/>
            <a:ext cx="8033238" cy="968375"/>
            <a:chOff x="323850" y="-1"/>
            <a:chExt cx="8032750" cy="968721"/>
          </a:xfrm>
        </p:grpSpPr>
        <p:sp>
          <p:nvSpPr>
            <p:cNvPr id="9" name="Rectangle 20"/>
            <p:cNvSpPr/>
            <p:nvPr userDrawn="1"/>
          </p:nvSpPr>
          <p:spPr>
            <a:xfrm>
              <a:off x="323850" y="-1"/>
              <a:ext cx="8032750" cy="968721"/>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en-US" sz="1534">
                <a:solidFill>
                  <a:srgbClr val="FFFFFF"/>
                </a:solidFill>
              </a:endParaRPr>
            </a:p>
          </p:txBody>
        </p:sp>
        <p:sp>
          <p:nvSpPr>
            <p:cNvPr id="10" name="Rectangle 21"/>
            <p:cNvSpPr/>
            <p:nvPr userDrawn="1"/>
          </p:nvSpPr>
          <p:spPr>
            <a:xfrm>
              <a:off x="323850" y="-1"/>
              <a:ext cx="6165964" cy="825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en-US" sz="1534">
                <a:solidFill>
                  <a:srgbClr val="FFFFFF"/>
                </a:solidFill>
              </a:endParaRPr>
            </a:p>
          </p:txBody>
        </p:sp>
        <p:sp>
          <p:nvSpPr>
            <p:cNvPr id="11" name="Rectangle 22"/>
            <p:cNvSpPr/>
            <p:nvPr userDrawn="1"/>
          </p:nvSpPr>
          <p:spPr>
            <a:xfrm>
              <a:off x="6491278" y="876612"/>
              <a:ext cx="1865322" cy="921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en-US" sz="1534">
                <a:solidFill>
                  <a:srgbClr val="FFFFFF"/>
                </a:solidFill>
              </a:endParaRPr>
            </a:p>
          </p:txBody>
        </p:sp>
      </p:grpSp>
      <p:sp>
        <p:nvSpPr>
          <p:cNvPr id="6" name="Title 1"/>
          <p:cNvSpPr>
            <a:spLocks noGrp="1"/>
          </p:cNvSpPr>
          <p:nvPr>
            <p:ph type="title"/>
          </p:nvPr>
        </p:nvSpPr>
        <p:spPr>
          <a:xfrm>
            <a:off x="407102" y="139874"/>
            <a:ext cx="7862888" cy="457200"/>
          </a:xfrm>
        </p:spPr>
        <p:txBody>
          <a:bodyPr>
            <a:noAutofit/>
          </a:bodyPr>
          <a:lstStyle>
            <a:lvl1pPr algn="l">
              <a:defRPr sz="2386">
                <a:latin typeface="Arial" pitchFamily="34" charset="0"/>
                <a:cs typeface="Arial" pitchFamily="34" charset="0"/>
              </a:defRPr>
            </a:lvl1pPr>
          </a:lstStyle>
          <a:p>
            <a:r>
              <a:rPr lang="ja-JP" altLang="en-US" dirty="0"/>
              <a:t>マスター タイトルの書式設定</a:t>
            </a:r>
            <a:endParaRPr lang="en-US" dirty="0"/>
          </a:p>
        </p:txBody>
      </p:sp>
      <p:sp>
        <p:nvSpPr>
          <p:cNvPr id="7" name="Text Placeholder 7"/>
          <p:cNvSpPr>
            <a:spLocks noGrp="1"/>
          </p:cNvSpPr>
          <p:nvPr>
            <p:ph type="body" sz="quarter" idx="12"/>
          </p:nvPr>
        </p:nvSpPr>
        <p:spPr>
          <a:xfrm>
            <a:off x="457200" y="1524000"/>
            <a:ext cx="8153400" cy="4724400"/>
          </a:xfrm>
        </p:spPr>
        <p:txBody>
          <a:bodyPr/>
          <a:lstStyle>
            <a:lvl1pPr marL="0" indent="0">
              <a:buFontTx/>
              <a:buNone/>
              <a:defRPr sz="2386">
                <a:latin typeface="Arial" pitchFamily="34" charset="0"/>
                <a:cs typeface="Arial" pitchFamily="34" charset="0"/>
              </a:defRPr>
            </a:lvl1pPr>
            <a:lvl2pPr marL="587085" indent="-197499">
              <a:buClr>
                <a:srgbClr val="00B0F0"/>
              </a:buClr>
              <a:buFont typeface="Arial" pitchFamily="34" charset="0"/>
              <a:buChar char="•"/>
              <a:defRPr sz="2045">
                <a:latin typeface="Arial" pitchFamily="34" charset="0"/>
                <a:cs typeface="Arial" pitchFamily="34" charset="0"/>
              </a:defRPr>
            </a:lvl2pPr>
            <a:lvl3pPr marL="875217" indent="-192088">
              <a:buClr>
                <a:srgbClr val="00B0F0"/>
              </a:buClr>
              <a:buFont typeface="Arial" pitchFamily="34" charset="0"/>
              <a:buChar char="•"/>
              <a:defRPr sz="1875">
                <a:latin typeface="Arial" pitchFamily="34" charset="0"/>
                <a:cs typeface="Arial" pitchFamily="34" charset="0"/>
              </a:defRPr>
            </a:lvl3pPr>
            <a:lvl4pPr marL="1174170" indent="-202909">
              <a:buClr>
                <a:srgbClr val="00B0F0"/>
              </a:buClr>
              <a:buFont typeface="Arial" pitchFamily="34" charset="0"/>
              <a:buChar char="•"/>
              <a:defRPr>
                <a:latin typeface="Arial" pitchFamily="34" charset="0"/>
                <a:cs typeface="Arial" pitchFamily="34" charset="0"/>
              </a:defRPr>
            </a:lvl4pPr>
            <a:lvl5pPr marL="1753139" indent="-194793">
              <a:buClr>
                <a:srgbClr val="00B0F0"/>
              </a:buClr>
              <a:buFont typeface="Arial" pitchFamily="34" charset="0"/>
              <a:buChar char="•"/>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p:txBody>
      </p:sp>
      <p:sp>
        <p:nvSpPr>
          <p:cNvPr id="8" name="Text Placeholder 9"/>
          <p:cNvSpPr>
            <a:spLocks noGrp="1"/>
          </p:cNvSpPr>
          <p:nvPr>
            <p:ph type="body" sz="quarter" idx="13"/>
          </p:nvPr>
        </p:nvSpPr>
        <p:spPr>
          <a:xfrm>
            <a:off x="506504" y="611640"/>
            <a:ext cx="7710570" cy="277708"/>
          </a:xfrm>
        </p:spPr>
        <p:txBody>
          <a:bodyPr anchor="ctr">
            <a:noAutofit/>
          </a:bodyPr>
          <a:lstStyle>
            <a:lvl1pPr marL="0" indent="0">
              <a:buFontTx/>
              <a:buNone/>
              <a:defRPr sz="1704" baseline="0">
                <a:latin typeface="+mj-ea"/>
                <a:ea typeface="+mj-ea"/>
                <a:cs typeface="Arial" pitchFamily="34" charset="0"/>
              </a:defRPr>
            </a:lvl1pPr>
          </a:lstStyle>
          <a:p>
            <a:pPr lvl="0"/>
            <a:r>
              <a:rPr lang="ja-JP" altLang="en-US" dirty="0"/>
              <a:t>マスター テキストの書式設定</a:t>
            </a:r>
          </a:p>
        </p:txBody>
      </p:sp>
      <p:sp>
        <p:nvSpPr>
          <p:cNvPr id="12" name="Footer Placeholder 7"/>
          <p:cNvSpPr>
            <a:spLocks noGrp="1"/>
          </p:cNvSpPr>
          <p:nvPr>
            <p:ph type="ftr" sz="quarter" idx="14"/>
          </p:nvPr>
        </p:nvSpPr>
        <p:spPr>
          <a:xfrm>
            <a:off x="457200" y="6518275"/>
            <a:ext cx="4343400" cy="273050"/>
          </a:xfrm>
        </p:spPr>
        <p:txBody>
          <a:bodyPr lIns="91440" tIns="45720" rIns="91440" bIns="45720"/>
          <a:lstStyle>
            <a:lvl1pPr algn="l" defTabSz="844083" eaLnBrk="0" fontAlgn="base" hangingPunct="0">
              <a:spcBef>
                <a:spcPct val="0"/>
              </a:spcBef>
              <a:spcAft>
                <a:spcPct val="0"/>
              </a:spcAft>
              <a:defRPr sz="681">
                <a:solidFill>
                  <a:srgbClr val="9A9B9C"/>
                </a:solidFill>
                <a:latin typeface="+mn-lt"/>
                <a:ea typeface="HGPｺﾞｼｯｸM" panose="020B0600000000000000" pitchFamily="50" charset="-128"/>
              </a:defRPr>
            </a:lvl1pPr>
          </a:lstStyle>
          <a:p>
            <a:pPr>
              <a:defRPr/>
            </a:pPr>
            <a:r>
              <a:rPr lang="en-US"/>
              <a:t>CONFIDENTIAL</a:t>
            </a:r>
          </a:p>
        </p:txBody>
      </p:sp>
    </p:spTree>
    <p:extLst>
      <p:ext uri="{BB962C8B-B14F-4D97-AF65-F5344CB8AC3E}">
        <p14:creationId xmlns:p14="http://schemas.microsoft.com/office/powerpoint/2010/main" val="36743945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303107" name="Rectangle 2"/>
          <p:cNvSpPr>
            <a:spLocks noGrp="1" noChangeArrowheads="1"/>
          </p:cNvSpPr>
          <p:nvPr>
            <p:ph type="ctrTitle"/>
          </p:nvPr>
        </p:nvSpPr>
        <p:spPr>
          <a:xfrm>
            <a:off x="685800" y="2130427"/>
            <a:ext cx="7772400" cy="1470025"/>
          </a:xfrm>
        </p:spPr>
        <p:txBody>
          <a:bodyPr/>
          <a:lstStyle>
            <a:lvl1pPr>
              <a:defRPr sz="3323"/>
            </a:lvl1pPr>
          </a:lstStyle>
          <a:p>
            <a:pPr lvl="0"/>
            <a:r>
              <a:rPr lang="ja-JP" altLang="en-US" noProof="0"/>
              <a:t>マスタ タイトルの書式設定</a:t>
            </a:r>
          </a:p>
        </p:txBody>
      </p:sp>
      <p:sp>
        <p:nvSpPr>
          <p:cNvPr id="303108" name="Rectangle 3"/>
          <p:cNvSpPr>
            <a:spLocks noGrp="1" noChangeArrowheads="1"/>
          </p:cNvSpPr>
          <p:nvPr>
            <p:ph type="subTitle" idx="1"/>
          </p:nvPr>
        </p:nvSpPr>
        <p:spPr>
          <a:xfrm>
            <a:off x="1371600" y="4684713"/>
            <a:ext cx="6400800" cy="1752600"/>
          </a:xfrm>
        </p:spPr>
        <p:txBody>
          <a:bodyPr/>
          <a:lstStyle>
            <a:lvl1pPr marL="0" indent="0" algn="ctr">
              <a:buFont typeface="Wingdings" pitchFamily="2" charset="2"/>
              <a:buNone/>
              <a:defRPr/>
            </a:lvl1pPr>
          </a:lstStyle>
          <a:p>
            <a:pPr lvl="0"/>
            <a:r>
              <a:rPr lang="ja-JP" altLang="en-US" noProof="0"/>
              <a:t>マスタ サブタイトルの書式設定</a:t>
            </a:r>
          </a:p>
        </p:txBody>
      </p:sp>
      <p:sp>
        <p:nvSpPr>
          <p:cNvPr id="4" name="Rectangle 6"/>
          <p:cNvSpPr>
            <a:spLocks noGrp="1" noChangeArrowheads="1"/>
          </p:cNvSpPr>
          <p:nvPr>
            <p:ph type="sldNum" sz="quarter" idx="10"/>
          </p:nvPr>
        </p:nvSpPr>
        <p:spPr/>
        <p:txBody>
          <a:bodyPr/>
          <a:lstStyle>
            <a:lvl1pPr eaLnBrk="0" hangingPunct="0">
              <a:defRPr lang="en-US" altLang="ja-JP">
                <a:ea typeface="HGPｺﾞｼｯｸM" panose="020B0600000000000000" pitchFamily="50" charset="-128"/>
              </a:defRPr>
            </a:lvl1pPr>
          </a:lstStyle>
          <a:p>
            <a:pPr>
              <a:defRPr/>
            </a:pPr>
            <a:fld id="{BA6EF5B8-5736-4CCA-9526-6A64324F958C}" type="slidenum">
              <a:rPr/>
              <a:pPr>
                <a:defRPr/>
              </a:pPr>
              <a:t>‹#›</a:t>
            </a:fld>
            <a:endParaRPr/>
          </a:p>
        </p:txBody>
      </p:sp>
    </p:spTree>
    <p:extLst>
      <p:ext uri="{BB962C8B-B14F-4D97-AF65-F5344CB8AC3E}">
        <p14:creationId xmlns:p14="http://schemas.microsoft.com/office/powerpoint/2010/main" val="32701476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sldNum" sz="quarter" idx="10"/>
          </p:nvPr>
        </p:nvSpPr>
        <p:spPr/>
        <p:txBody>
          <a:bodyPr/>
          <a:lstStyle>
            <a:lvl1pPr eaLnBrk="0" hangingPunct="0">
              <a:defRPr lang="en-US" altLang="ja-JP">
                <a:ea typeface="HGPｺﾞｼｯｸM" panose="020B0600000000000000" pitchFamily="50" charset="-128"/>
              </a:defRPr>
            </a:lvl1pPr>
          </a:lstStyle>
          <a:p>
            <a:pPr>
              <a:defRPr/>
            </a:pPr>
            <a:fld id="{53232DA0-79A0-47E8-AC06-A7114DFB6734}" type="slidenum">
              <a:rPr/>
              <a:pPr>
                <a:defRPr/>
              </a:pPr>
              <a:t>‹#›</a:t>
            </a:fld>
            <a:endParaRPr/>
          </a:p>
        </p:txBody>
      </p:sp>
    </p:spTree>
    <p:extLst>
      <p:ext uri="{BB962C8B-B14F-4D97-AF65-F5344CB8AC3E}">
        <p14:creationId xmlns:p14="http://schemas.microsoft.com/office/powerpoint/2010/main" val="7595357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3692"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ja-JP" altLang="en-US"/>
              <a:t>マスター テキストの書式設定</a:t>
            </a:r>
          </a:p>
        </p:txBody>
      </p:sp>
      <p:sp>
        <p:nvSpPr>
          <p:cNvPr id="4" name="Rectangle 6"/>
          <p:cNvSpPr>
            <a:spLocks noGrp="1" noChangeArrowheads="1"/>
          </p:cNvSpPr>
          <p:nvPr>
            <p:ph type="sldNum" sz="quarter" idx="10"/>
          </p:nvPr>
        </p:nvSpPr>
        <p:spPr/>
        <p:txBody>
          <a:bodyPr/>
          <a:lstStyle>
            <a:lvl1pPr eaLnBrk="0" hangingPunct="0">
              <a:defRPr>
                <a:ea typeface="HGPｺﾞｼｯｸM" panose="020B0600000000000000" pitchFamily="50" charset="-128"/>
              </a:defRPr>
            </a:lvl1pPr>
          </a:lstStyle>
          <a:p>
            <a:pPr>
              <a:defRPr/>
            </a:pPr>
            <a:fld id="{F8F4B572-99FE-49A6-88B7-C60613CB08D5}" type="slidenum">
              <a:rPr lang="en-US" altLang="ja-JP"/>
              <a:pPr>
                <a:defRPr/>
              </a:pPr>
              <a:t>‹#›</a:t>
            </a:fld>
            <a:endParaRPr lang="en-US" altLang="ja-JP"/>
          </a:p>
        </p:txBody>
      </p:sp>
    </p:spTree>
    <p:extLst>
      <p:ext uri="{BB962C8B-B14F-4D97-AF65-F5344CB8AC3E}">
        <p14:creationId xmlns:p14="http://schemas.microsoft.com/office/powerpoint/2010/main" val="21722115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EABEC3D-94CB-4C03-AD63-BFAC179C2A98}" type="slidenum">
              <a:rPr lang="en-US" altLang="ja-JP"/>
              <a:pPr>
                <a:defRPr/>
              </a:pPr>
              <a:t>‹#›</a:t>
            </a:fld>
            <a:endParaRPr lang="en-US" altLang="ja-JP"/>
          </a:p>
        </p:txBody>
      </p:sp>
    </p:spTree>
    <p:extLst>
      <p:ext uri="{BB962C8B-B14F-4D97-AF65-F5344CB8AC3E}">
        <p14:creationId xmlns:p14="http://schemas.microsoft.com/office/powerpoint/2010/main" val="39051701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6"/>
          <p:cNvSpPr>
            <a:spLocks noGrp="1" noChangeArrowheads="1"/>
          </p:cNvSpPr>
          <p:nvPr>
            <p:ph type="sldNum" sz="quarter" idx="10"/>
          </p:nvPr>
        </p:nvSpPr>
        <p:spPr/>
        <p:txBody>
          <a:bodyPr/>
          <a:lstStyle>
            <a:lvl1pPr eaLnBrk="0" hangingPunct="0">
              <a:defRPr>
                <a:ea typeface="HGPｺﾞｼｯｸM" panose="020B0600000000000000" pitchFamily="50" charset="-128"/>
              </a:defRPr>
            </a:lvl1pPr>
          </a:lstStyle>
          <a:p>
            <a:pPr>
              <a:defRPr/>
            </a:pPr>
            <a:fld id="{BFC004B3-1365-4E6B-892B-20C63BF9F665}" type="slidenum">
              <a:rPr lang="en-US" altLang="ja-JP"/>
              <a:pPr>
                <a:defRPr/>
              </a:pPr>
              <a:t>‹#›</a:t>
            </a:fld>
            <a:endParaRPr lang="en-US" altLang="ja-JP"/>
          </a:p>
        </p:txBody>
      </p:sp>
    </p:spTree>
    <p:extLst>
      <p:ext uri="{BB962C8B-B14F-4D97-AF65-F5344CB8AC3E}">
        <p14:creationId xmlns:p14="http://schemas.microsoft.com/office/powerpoint/2010/main" val="32951772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eaLnBrk="0" hangingPunct="0">
              <a:defRPr>
                <a:ea typeface="HGPｺﾞｼｯｸM" panose="020B0600000000000000" pitchFamily="50" charset="-128"/>
              </a:defRPr>
            </a:lvl1pPr>
          </a:lstStyle>
          <a:p>
            <a:pPr>
              <a:defRPr/>
            </a:pPr>
            <a:fld id="{DED3FC40-8892-444F-8133-946031BFC3BB}" type="slidenum">
              <a:rPr lang="en-US" altLang="ja-JP"/>
              <a:pPr>
                <a:defRPr/>
              </a:pPr>
              <a:t>‹#›</a:t>
            </a:fld>
            <a:endParaRPr lang="en-US" altLang="ja-JP"/>
          </a:p>
        </p:txBody>
      </p:sp>
    </p:spTree>
    <p:extLst>
      <p:ext uri="{BB962C8B-B14F-4D97-AF65-F5344CB8AC3E}">
        <p14:creationId xmlns:p14="http://schemas.microsoft.com/office/powerpoint/2010/main" val="20101422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931DCEEE-C6DE-4D81-956D-D1DAEBB74682}" type="slidenum">
              <a:rPr lang="en-US" altLang="ja-JP"/>
              <a:pPr>
                <a:defRPr/>
              </a:pPr>
              <a:t>‹#›</a:t>
            </a:fld>
            <a:endParaRPr lang="en-US" altLang="ja-JP"/>
          </a:p>
        </p:txBody>
      </p:sp>
    </p:spTree>
    <p:extLst>
      <p:ext uri="{BB962C8B-B14F-4D97-AF65-F5344CB8AC3E}">
        <p14:creationId xmlns:p14="http://schemas.microsoft.com/office/powerpoint/2010/main" val="2019505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DD9C7AA3-1489-4333-A026-D91348DD3DE7}" type="slidenum">
              <a:rPr lang="en-US" altLang="ja-JP"/>
              <a:pPr>
                <a:defRPr/>
              </a:pPr>
              <a:t>‹#›</a:t>
            </a:fld>
            <a:endParaRPr lang="en-US" altLang="ja-JP"/>
          </a:p>
        </p:txBody>
      </p:sp>
    </p:spTree>
    <p:extLst>
      <p:ext uri="{BB962C8B-B14F-4D97-AF65-F5344CB8AC3E}">
        <p14:creationId xmlns:p14="http://schemas.microsoft.com/office/powerpoint/2010/main" val="3891581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01F0AD44-C1B2-4AD5-AC32-E72D9D47A9CD}" type="slidenum">
              <a:rPr lang="en-US" altLang="ja-JP"/>
              <a:pPr>
                <a:defRPr/>
              </a:pPr>
              <a:t>‹#›</a:t>
            </a:fld>
            <a:endParaRPr lang="en-US" altLang="ja-JP"/>
          </a:p>
        </p:txBody>
      </p:sp>
    </p:spTree>
    <p:extLst>
      <p:ext uri="{BB962C8B-B14F-4D97-AF65-F5344CB8AC3E}">
        <p14:creationId xmlns:p14="http://schemas.microsoft.com/office/powerpoint/2010/main" val="2521097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A03FC39-E6B2-4781-BA98-4C8A1B325029}" type="slidenum">
              <a:rPr lang="en-US" altLang="ja-JP"/>
              <a:pPr>
                <a:defRPr/>
              </a:pPr>
              <a:t>‹#›</a:t>
            </a:fld>
            <a:endParaRPr lang="en-US" altLang="ja-JP"/>
          </a:p>
        </p:txBody>
      </p:sp>
    </p:spTree>
    <p:extLst>
      <p:ext uri="{BB962C8B-B14F-4D97-AF65-F5344CB8AC3E}">
        <p14:creationId xmlns:p14="http://schemas.microsoft.com/office/powerpoint/2010/main" val="2757912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26894D7-6E66-4246-80CE-88E5C83F3F45}" type="slidenum">
              <a:rPr lang="en-US" altLang="ja-JP"/>
              <a:pPr>
                <a:defRPr/>
              </a:pPr>
              <a:t>‹#›</a:t>
            </a:fld>
            <a:endParaRPr lang="en-US" altLang="ja-JP"/>
          </a:p>
        </p:txBody>
      </p:sp>
    </p:spTree>
    <p:extLst>
      <p:ext uri="{BB962C8B-B14F-4D97-AF65-F5344CB8AC3E}">
        <p14:creationId xmlns:p14="http://schemas.microsoft.com/office/powerpoint/2010/main" val="2609813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theme" Target="../theme/theme4.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02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effectLst/>
                <a:latin typeface="Arial" charset="0"/>
              </a:defRPr>
            </a:lvl1pPr>
          </a:lstStyle>
          <a:p>
            <a:pPr>
              <a:defRPr/>
            </a:pPr>
            <a:endParaRPr lang="en-US" altLang="ja-JP"/>
          </a:p>
        </p:txBody>
      </p:sp>
      <p:sp>
        <p:nvSpPr>
          <p:cNvPr id="1302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latin typeface="Arial" charset="0"/>
              </a:defRPr>
            </a:lvl1pPr>
          </a:lstStyle>
          <a:p>
            <a:pPr>
              <a:defRPr/>
            </a:pPr>
            <a:r>
              <a:rPr lang="en-US" altLang="zh-TW"/>
              <a:t>25</a:t>
            </a:r>
            <a:r>
              <a:rPr lang="zh-TW" altLang="en-US"/>
              <a:t>年度 報告書版</a:t>
            </a:r>
            <a:endParaRPr lang="en-US" altLang="ja-JP"/>
          </a:p>
        </p:txBody>
      </p:sp>
      <p:sp>
        <p:nvSpPr>
          <p:cNvPr id="1302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A7B81B18-9C48-42C8-8E18-587166552E61}"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02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effectLst/>
                <a:latin typeface="Arial" charset="0"/>
              </a:defRPr>
            </a:lvl1pPr>
          </a:lstStyle>
          <a:p>
            <a:pPr>
              <a:defRPr/>
            </a:pPr>
            <a:endParaRPr lang="en-US" altLang="ja-JP"/>
          </a:p>
        </p:txBody>
      </p:sp>
      <p:sp>
        <p:nvSpPr>
          <p:cNvPr id="1302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latin typeface="Arial" charset="0"/>
              </a:defRPr>
            </a:lvl1pPr>
          </a:lstStyle>
          <a:p>
            <a:pPr>
              <a:defRPr/>
            </a:pPr>
            <a:r>
              <a:rPr lang="en-US" altLang="zh-TW"/>
              <a:t>25</a:t>
            </a:r>
            <a:r>
              <a:rPr lang="zh-TW" altLang="en-US"/>
              <a:t>年度 報告書版</a:t>
            </a:r>
            <a:endParaRPr lang="en-US" altLang="ja-JP"/>
          </a:p>
        </p:txBody>
      </p:sp>
      <p:sp>
        <p:nvSpPr>
          <p:cNvPr id="1302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A7B81B18-9C48-42C8-8E18-587166552E61}" type="slidenum">
              <a:rPr lang="en-US" altLang="ja-JP"/>
              <a:pPr>
                <a:defRPr/>
              </a:pPr>
              <a:t>‹#›</a:t>
            </a:fld>
            <a:endParaRPr lang="en-US" altLang="ja-JP"/>
          </a:p>
        </p:txBody>
      </p:sp>
    </p:spTree>
    <p:extLst>
      <p:ext uri="{BB962C8B-B14F-4D97-AF65-F5344CB8AC3E}">
        <p14:creationId xmlns:p14="http://schemas.microsoft.com/office/powerpoint/2010/main" val="288007174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ctr" anchorCtr="0" compatLnSpc="1">
            <a:prstTxWarp prst="textNoShape">
              <a:avLst/>
            </a:prstTxWarp>
          </a:bodyPr>
          <a:lstStyle/>
          <a:p>
            <a:pPr lvl="0"/>
            <a:r>
              <a:rPr lang="ja-JP" altLang="en-US"/>
              <a:t>マスタ タイトルの書式設定</a:t>
            </a:r>
          </a:p>
        </p:txBody>
      </p:sp>
      <p:sp>
        <p:nvSpPr>
          <p:cNvPr id="2051" name="テキスト プレースホルダ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1"/>
            <a:ext cx="2133600" cy="365125"/>
          </a:xfrm>
          <a:prstGeom prst="rect">
            <a:avLst/>
          </a:prstGeom>
        </p:spPr>
        <p:txBody>
          <a:bodyPr vert="horz" lIns="91413" tIns="45707" rIns="91413" bIns="45707" rtlCol="0" anchor="ctr"/>
          <a:lstStyle>
            <a:lvl1pPr algn="l" defTabSz="778939" eaLnBrk="1" fontAlgn="auto" hangingPunct="1">
              <a:spcBef>
                <a:spcPts val="0"/>
              </a:spcBef>
              <a:spcAft>
                <a:spcPts val="0"/>
              </a:spcAft>
              <a:defRPr sz="1023">
                <a:solidFill>
                  <a:prstClr val="black">
                    <a:tint val="75000"/>
                  </a:prstClr>
                </a:solidFill>
                <a:latin typeface="Calibri"/>
                <a:ea typeface="ＭＳ Ｐゴシック" panose="020B0600070205080204" pitchFamily="50" charset="-128"/>
              </a:defRPr>
            </a:lvl1pPr>
          </a:lstStyle>
          <a:p>
            <a:pPr>
              <a:defRPr/>
            </a:pPr>
            <a:endParaRPr lang="ja-JP" altLang="en-US"/>
          </a:p>
        </p:txBody>
      </p:sp>
      <p:sp>
        <p:nvSpPr>
          <p:cNvPr id="5" name="フッター プレースホルダ 4"/>
          <p:cNvSpPr>
            <a:spLocks noGrp="1"/>
          </p:cNvSpPr>
          <p:nvPr>
            <p:ph type="ftr" sz="quarter" idx="3"/>
          </p:nvPr>
        </p:nvSpPr>
        <p:spPr>
          <a:xfrm>
            <a:off x="3124200" y="6356351"/>
            <a:ext cx="2895600" cy="365125"/>
          </a:xfrm>
          <a:prstGeom prst="rect">
            <a:avLst/>
          </a:prstGeom>
        </p:spPr>
        <p:txBody>
          <a:bodyPr vert="horz" lIns="91413" tIns="45707" rIns="91413" bIns="45707" rtlCol="0" anchor="ctr"/>
          <a:lstStyle>
            <a:lvl1pPr algn="ctr" defTabSz="778939" eaLnBrk="1" fontAlgn="auto" hangingPunct="1">
              <a:spcBef>
                <a:spcPts val="0"/>
              </a:spcBef>
              <a:spcAft>
                <a:spcPts val="0"/>
              </a:spcAft>
              <a:defRPr sz="1023">
                <a:solidFill>
                  <a:prstClr val="black">
                    <a:tint val="75000"/>
                  </a:prstClr>
                </a:solidFill>
                <a:latin typeface="Calibri"/>
                <a:ea typeface="ＭＳ Ｐゴシック" panose="020B0600070205080204" pitchFamily="50" charset="-128"/>
              </a:defRPr>
            </a:lvl1pPr>
          </a:lstStyle>
          <a:p>
            <a:pPr>
              <a:defRPr/>
            </a:pPr>
            <a:endParaRPr lang="ja-JP" altLang="en-US"/>
          </a:p>
        </p:txBody>
      </p:sp>
      <p:sp>
        <p:nvSpPr>
          <p:cNvPr id="6" name="スライド番号プレースホルダ 5"/>
          <p:cNvSpPr>
            <a:spLocks noGrp="1"/>
          </p:cNvSpPr>
          <p:nvPr>
            <p:ph type="sldNum" sz="quarter" idx="4"/>
          </p:nvPr>
        </p:nvSpPr>
        <p:spPr>
          <a:xfrm>
            <a:off x="7010400" y="6492876"/>
            <a:ext cx="2133600" cy="365125"/>
          </a:xfrm>
          <a:prstGeom prst="rect">
            <a:avLst/>
          </a:prstGeom>
        </p:spPr>
        <p:txBody>
          <a:bodyPr vert="horz" wrap="square" lIns="91413" tIns="45707" rIns="91413" bIns="45707" numCol="1" anchor="ctr" anchorCtr="0" compatLnSpc="1">
            <a:prstTxWarp prst="textNoShape">
              <a:avLst/>
            </a:prstTxWarp>
          </a:bodyPr>
          <a:lstStyle>
            <a:lvl1pPr algn="r" defTabSz="778139" eaLnBrk="1" hangingPunct="1">
              <a:defRPr sz="1015">
                <a:solidFill>
                  <a:srgbClr val="898989"/>
                </a:solidFill>
                <a:latin typeface="Calibri" panose="020F0502020204030204" pitchFamily="34" charset="0"/>
                <a:ea typeface="ＭＳ Ｐゴシック" panose="020B0600070205080204" pitchFamily="50" charset="-128"/>
              </a:defRPr>
            </a:lvl1pPr>
          </a:lstStyle>
          <a:p>
            <a:pPr>
              <a:defRPr/>
            </a:pPr>
            <a:fld id="{41D1EE84-6235-4796-9980-2B411B6B9510}" type="slidenum">
              <a:rPr lang="ja-JP" altLang="en-US"/>
              <a:pPr>
                <a:defRPr/>
              </a:pPr>
              <a:t>‹#›</a:t>
            </a:fld>
            <a:endParaRPr lang="ja-JP" altLang="en-US"/>
          </a:p>
        </p:txBody>
      </p:sp>
    </p:spTree>
    <p:extLst>
      <p:ext uri="{BB962C8B-B14F-4D97-AF65-F5344CB8AC3E}">
        <p14:creationId xmlns:p14="http://schemas.microsoft.com/office/powerpoint/2010/main" val="268568148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ctr" defTabSz="778139" rtl="0" eaLnBrk="0" fontAlgn="base" hangingPunct="0">
        <a:spcBef>
          <a:spcPct val="0"/>
        </a:spcBef>
        <a:spcAft>
          <a:spcPct val="0"/>
        </a:spcAft>
        <a:defRPr kumimoji="1" sz="3692" kern="1200">
          <a:solidFill>
            <a:schemeClr val="tx1"/>
          </a:solidFill>
          <a:latin typeface="+mj-lt"/>
          <a:ea typeface="+mj-ea"/>
          <a:cs typeface="+mj-cs"/>
        </a:defRPr>
      </a:lvl1pPr>
      <a:lvl2pPr algn="ctr" defTabSz="778139" rtl="0" eaLnBrk="0" fontAlgn="base" hangingPunct="0">
        <a:spcBef>
          <a:spcPct val="0"/>
        </a:spcBef>
        <a:spcAft>
          <a:spcPct val="0"/>
        </a:spcAft>
        <a:defRPr kumimoji="1" sz="3692">
          <a:solidFill>
            <a:schemeClr val="tx1"/>
          </a:solidFill>
          <a:latin typeface="Calibri" panose="020F0502020204030204" pitchFamily="34" charset="0"/>
          <a:ea typeface="ＭＳ Ｐゴシック" panose="020B0600070205080204" pitchFamily="50" charset="-128"/>
        </a:defRPr>
      </a:lvl2pPr>
      <a:lvl3pPr algn="ctr" defTabSz="778139" rtl="0" eaLnBrk="0" fontAlgn="base" hangingPunct="0">
        <a:spcBef>
          <a:spcPct val="0"/>
        </a:spcBef>
        <a:spcAft>
          <a:spcPct val="0"/>
        </a:spcAft>
        <a:defRPr kumimoji="1" sz="3692">
          <a:solidFill>
            <a:schemeClr val="tx1"/>
          </a:solidFill>
          <a:latin typeface="Calibri" panose="020F0502020204030204" pitchFamily="34" charset="0"/>
          <a:ea typeface="ＭＳ Ｐゴシック" panose="020B0600070205080204" pitchFamily="50" charset="-128"/>
        </a:defRPr>
      </a:lvl3pPr>
      <a:lvl4pPr algn="ctr" defTabSz="778139" rtl="0" eaLnBrk="0" fontAlgn="base" hangingPunct="0">
        <a:spcBef>
          <a:spcPct val="0"/>
        </a:spcBef>
        <a:spcAft>
          <a:spcPct val="0"/>
        </a:spcAft>
        <a:defRPr kumimoji="1" sz="3692">
          <a:solidFill>
            <a:schemeClr val="tx1"/>
          </a:solidFill>
          <a:latin typeface="Calibri" panose="020F0502020204030204" pitchFamily="34" charset="0"/>
          <a:ea typeface="ＭＳ Ｐゴシック" panose="020B0600070205080204" pitchFamily="50" charset="-128"/>
        </a:defRPr>
      </a:lvl4pPr>
      <a:lvl5pPr algn="ctr" defTabSz="778139" rtl="0" eaLnBrk="0" fontAlgn="base" hangingPunct="0">
        <a:spcBef>
          <a:spcPct val="0"/>
        </a:spcBef>
        <a:spcAft>
          <a:spcPct val="0"/>
        </a:spcAft>
        <a:defRPr kumimoji="1" sz="3692">
          <a:solidFill>
            <a:schemeClr val="tx1"/>
          </a:solidFill>
          <a:latin typeface="Calibri" panose="020F0502020204030204" pitchFamily="34" charset="0"/>
          <a:ea typeface="ＭＳ Ｐゴシック" panose="020B0600070205080204" pitchFamily="50" charset="-128"/>
        </a:defRPr>
      </a:lvl5pPr>
      <a:lvl6pPr marL="422041" algn="ctr" defTabSz="778139" rtl="0" fontAlgn="base">
        <a:spcBef>
          <a:spcPct val="0"/>
        </a:spcBef>
        <a:spcAft>
          <a:spcPct val="0"/>
        </a:spcAft>
        <a:defRPr kumimoji="1" sz="3692">
          <a:solidFill>
            <a:schemeClr val="tx1"/>
          </a:solidFill>
          <a:latin typeface="Calibri" panose="020F0502020204030204" pitchFamily="34" charset="0"/>
          <a:ea typeface="ＭＳ Ｐゴシック" panose="020B0600070205080204" pitchFamily="50" charset="-128"/>
        </a:defRPr>
      </a:lvl6pPr>
      <a:lvl7pPr marL="844083" algn="ctr" defTabSz="778139" rtl="0" fontAlgn="base">
        <a:spcBef>
          <a:spcPct val="0"/>
        </a:spcBef>
        <a:spcAft>
          <a:spcPct val="0"/>
        </a:spcAft>
        <a:defRPr kumimoji="1" sz="3692">
          <a:solidFill>
            <a:schemeClr val="tx1"/>
          </a:solidFill>
          <a:latin typeface="Calibri" panose="020F0502020204030204" pitchFamily="34" charset="0"/>
          <a:ea typeface="ＭＳ Ｐゴシック" panose="020B0600070205080204" pitchFamily="50" charset="-128"/>
        </a:defRPr>
      </a:lvl7pPr>
      <a:lvl8pPr marL="1266124" algn="ctr" defTabSz="778139" rtl="0" fontAlgn="base">
        <a:spcBef>
          <a:spcPct val="0"/>
        </a:spcBef>
        <a:spcAft>
          <a:spcPct val="0"/>
        </a:spcAft>
        <a:defRPr kumimoji="1" sz="3692">
          <a:solidFill>
            <a:schemeClr val="tx1"/>
          </a:solidFill>
          <a:latin typeface="Calibri" panose="020F0502020204030204" pitchFamily="34" charset="0"/>
          <a:ea typeface="ＭＳ Ｐゴシック" panose="020B0600070205080204" pitchFamily="50" charset="-128"/>
        </a:defRPr>
      </a:lvl8pPr>
      <a:lvl9pPr marL="1688165" algn="ctr" defTabSz="778139" rtl="0" fontAlgn="base">
        <a:spcBef>
          <a:spcPct val="0"/>
        </a:spcBef>
        <a:spcAft>
          <a:spcPct val="0"/>
        </a:spcAft>
        <a:defRPr kumimoji="1" sz="3692">
          <a:solidFill>
            <a:schemeClr val="tx1"/>
          </a:solidFill>
          <a:latin typeface="Calibri" panose="020F0502020204030204" pitchFamily="34" charset="0"/>
          <a:ea typeface="ＭＳ Ｐゴシック" panose="020B0600070205080204" pitchFamily="50" charset="-128"/>
        </a:defRPr>
      </a:lvl9pPr>
    </p:titleStyle>
    <p:bodyStyle>
      <a:lvl1pPr marL="291619" indent="-291619" algn="l" defTabSz="778139" rtl="0" eaLnBrk="0" fontAlgn="base" hangingPunct="0">
        <a:spcBef>
          <a:spcPct val="20000"/>
        </a:spcBef>
        <a:spcAft>
          <a:spcPct val="0"/>
        </a:spcAft>
        <a:buFont typeface="Arial" panose="020B0604020202020204" pitchFamily="34" charset="0"/>
        <a:buChar char="•"/>
        <a:defRPr kumimoji="1" sz="2677" kern="1200">
          <a:solidFill>
            <a:schemeClr val="tx1"/>
          </a:solidFill>
          <a:latin typeface="+mn-lt"/>
          <a:ea typeface="+mn-ea"/>
          <a:cs typeface="+mn-cs"/>
        </a:defRPr>
      </a:lvl1pPr>
      <a:lvl2pPr marL="631597" indent="-243260" algn="l" defTabSz="778139" rtl="0" eaLnBrk="0" fontAlgn="base" hangingPunct="0">
        <a:spcBef>
          <a:spcPct val="20000"/>
        </a:spcBef>
        <a:spcAft>
          <a:spcPct val="0"/>
        </a:spcAft>
        <a:buFont typeface="Arial" panose="020B0604020202020204" pitchFamily="34" charset="0"/>
        <a:buChar char="–"/>
        <a:defRPr kumimoji="1" sz="2308" kern="1200">
          <a:solidFill>
            <a:schemeClr val="tx1"/>
          </a:solidFill>
          <a:latin typeface="+mn-lt"/>
          <a:ea typeface="+mn-ea"/>
          <a:cs typeface="+mn-cs"/>
        </a:defRPr>
      </a:lvl2pPr>
      <a:lvl3pPr marL="973040" indent="-193436" algn="l" defTabSz="778139" rtl="0" eaLnBrk="0" fontAlgn="base" hangingPunct="0">
        <a:spcBef>
          <a:spcPct val="20000"/>
        </a:spcBef>
        <a:spcAft>
          <a:spcPct val="0"/>
        </a:spcAft>
        <a:buFont typeface="Arial" panose="020B0604020202020204" pitchFamily="34" charset="0"/>
        <a:buChar char="•"/>
        <a:defRPr kumimoji="1" sz="2031" kern="1200">
          <a:solidFill>
            <a:schemeClr val="tx1"/>
          </a:solidFill>
          <a:latin typeface="+mn-lt"/>
          <a:ea typeface="+mn-ea"/>
          <a:cs typeface="+mn-cs"/>
        </a:defRPr>
      </a:lvl3pPr>
      <a:lvl4pPr marL="1362842" indent="-193436" algn="l" defTabSz="778139" rtl="0" eaLnBrk="0" fontAlgn="base" hangingPunct="0">
        <a:spcBef>
          <a:spcPct val="20000"/>
        </a:spcBef>
        <a:spcAft>
          <a:spcPct val="0"/>
        </a:spcAft>
        <a:buFont typeface="Arial" panose="020B0604020202020204" pitchFamily="34" charset="0"/>
        <a:buChar char="–"/>
        <a:defRPr kumimoji="1" kern="1200">
          <a:solidFill>
            <a:schemeClr val="tx1"/>
          </a:solidFill>
          <a:latin typeface="+mn-lt"/>
          <a:ea typeface="+mn-ea"/>
          <a:cs typeface="+mn-cs"/>
        </a:defRPr>
      </a:lvl4pPr>
      <a:lvl5pPr marL="1751179" indent="-193436" algn="l" defTabSz="778139" rtl="0" eaLnBrk="0" fontAlgn="base" hangingPunct="0">
        <a:spcBef>
          <a:spcPct val="20000"/>
        </a:spcBef>
        <a:spcAft>
          <a:spcPct val="0"/>
        </a:spcAft>
        <a:buFont typeface="Arial" panose="020B0604020202020204" pitchFamily="34" charset="0"/>
        <a:buChar char="»"/>
        <a:defRPr kumimoji="1" kern="1200">
          <a:solidFill>
            <a:schemeClr val="tx1"/>
          </a:solidFill>
          <a:latin typeface="+mn-lt"/>
          <a:ea typeface="+mn-ea"/>
          <a:cs typeface="+mn-cs"/>
        </a:defRPr>
      </a:lvl5pPr>
      <a:lvl6pPr marL="2142080" indent="-194735" algn="l" defTabSz="778939" rtl="0" eaLnBrk="1" latinLnBrk="0" hangingPunct="1">
        <a:spcBef>
          <a:spcPct val="20000"/>
        </a:spcBef>
        <a:buFont typeface="Arial" pitchFamily="34" charset="0"/>
        <a:buChar char="•"/>
        <a:defRPr kumimoji="1" sz="1704" kern="1200">
          <a:solidFill>
            <a:schemeClr val="tx1"/>
          </a:solidFill>
          <a:latin typeface="+mn-lt"/>
          <a:ea typeface="+mn-ea"/>
          <a:cs typeface="+mn-cs"/>
        </a:defRPr>
      </a:lvl6pPr>
      <a:lvl7pPr marL="2531550" indent="-194735" algn="l" defTabSz="778939" rtl="0" eaLnBrk="1" latinLnBrk="0" hangingPunct="1">
        <a:spcBef>
          <a:spcPct val="20000"/>
        </a:spcBef>
        <a:buFont typeface="Arial" pitchFamily="34" charset="0"/>
        <a:buChar char="•"/>
        <a:defRPr kumimoji="1" sz="1704" kern="1200">
          <a:solidFill>
            <a:schemeClr val="tx1"/>
          </a:solidFill>
          <a:latin typeface="+mn-lt"/>
          <a:ea typeface="+mn-ea"/>
          <a:cs typeface="+mn-cs"/>
        </a:defRPr>
      </a:lvl7pPr>
      <a:lvl8pPr marL="2921020" indent="-194735" algn="l" defTabSz="778939" rtl="0" eaLnBrk="1" latinLnBrk="0" hangingPunct="1">
        <a:spcBef>
          <a:spcPct val="20000"/>
        </a:spcBef>
        <a:buFont typeface="Arial" pitchFamily="34" charset="0"/>
        <a:buChar char="•"/>
        <a:defRPr kumimoji="1" sz="1704" kern="1200">
          <a:solidFill>
            <a:schemeClr val="tx1"/>
          </a:solidFill>
          <a:latin typeface="+mn-lt"/>
          <a:ea typeface="+mn-ea"/>
          <a:cs typeface="+mn-cs"/>
        </a:defRPr>
      </a:lvl8pPr>
      <a:lvl9pPr marL="3310490" indent="-194735" algn="l" defTabSz="778939" rtl="0" eaLnBrk="1" latinLnBrk="0" hangingPunct="1">
        <a:spcBef>
          <a:spcPct val="20000"/>
        </a:spcBef>
        <a:buFont typeface="Arial" pitchFamily="34" charset="0"/>
        <a:buChar char="•"/>
        <a:defRPr kumimoji="1" sz="1704" kern="1200">
          <a:solidFill>
            <a:schemeClr val="tx1"/>
          </a:solidFill>
          <a:latin typeface="+mn-lt"/>
          <a:ea typeface="+mn-ea"/>
          <a:cs typeface="+mn-cs"/>
        </a:defRPr>
      </a:lvl9pPr>
    </p:bodyStyle>
    <p:otherStyle>
      <a:defPPr>
        <a:defRPr lang="ja-JP"/>
      </a:defPPr>
      <a:lvl1pPr marL="0" algn="l" defTabSz="778939" rtl="0" eaLnBrk="1" latinLnBrk="0" hangingPunct="1">
        <a:defRPr kumimoji="1" sz="1534" kern="1200">
          <a:solidFill>
            <a:schemeClr val="tx1"/>
          </a:solidFill>
          <a:latin typeface="+mn-lt"/>
          <a:ea typeface="+mn-ea"/>
          <a:cs typeface="+mn-cs"/>
        </a:defRPr>
      </a:lvl1pPr>
      <a:lvl2pPr marL="389470" algn="l" defTabSz="778939" rtl="0" eaLnBrk="1" latinLnBrk="0" hangingPunct="1">
        <a:defRPr kumimoji="1" sz="1534" kern="1200">
          <a:solidFill>
            <a:schemeClr val="tx1"/>
          </a:solidFill>
          <a:latin typeface="+mn-lt"/>
          <a:ea typeface="+mn-ea"/>
          <a:cs typeface="+mn-cs"/>
        </a:defRPr>
      </a:lvl2pPr>
      <a:lvl3pPr marL="778939" algn="l" defTabSz="778939" rtl="0" eaLnBrk="1" latinLnBrk="0" hangingPunct="1">
        <a:defRPr kumimoji="1" sz="1534" kern="1200">
          <a:solidFill>
            <a:schemeClr val="tx1"/>
          </a:solidFill>
          <a:latin typeface="+mn-lt"/>
          <a:ea typeface="+mn-ea"/>
          <a:cs typeface="+mn-cs"/>
        </a:defRPr>
      </a:lvl3pPr>
      <a:lvl4pPr marL="1168408" algn="l" defTabSz="778939" rtl="0" eaLnBrk="1" latinLnBrk="0" hangingPunct="1">
        <a:defRPr kumimoji="1" sz="1534" kern="1200">
          <a:solidFill>
            <a:schemeClr val="tx1"/>
          </a:solidFill>
          <a:latin typeface="+mn-lt"/>
          <a:ea typeface="+mn-ea"/>
          <a:cs typeface="+mn-cs"/>
        </a:defRPr>
      </a:lvl4pPr>
      <a:lvl5pPr marL="1557877" algn="l" defTabSz="778939" rtl="0" eaLnBrk="1" latinLnBrk="0" hangingPunct="1">
        <a:defRPr kumimoji="1" sz="1534" kern="1200">
          <a:solidFill>
            <a:schemeClr val="tx1"/>
          </a:solidFill>
          <a:latin typeface="+mn-lt"/>
          <a:ea typeface="+mn-ea"/>
          <a:cs typeface="+mn-cs"/>
        </a:defRPr>
      </a:lvl5pPr>
      <a:lvl6pPr marL="1947347" algn="l" defTabSz="778939" rtl="0" eaLnBrk="1" latinLnBrk="0" hangingPunct="1">
        <a:defRPr kumimoji="1" sz="1534" kern="1200">
          <a:solidFill>
            <a:schemeClr val="tx1"/>
          </a:solidFill>
          <a:latin typeface="+mn-lt"/>
          <a:ea typeface="+mn-ea"/>
          <a:cs typeface="+mn-cs"/>
        </a:defRPr>
      </a:lvl6pPr>
      <a:lvl7pPr marL="2336817" algn="l" defTabSz="778939" rtl="0" eaLnBrk="1" latinLnBrk="0" hangingPunct="1">
        <a:defRPr kumimoji="1" sz="1534" kern="1200">
          <a:solidFill>
            <a:schemeClr val="tx1"/>
          </a:solidFill>
          <a:latin typeface="+mn-lt"/>
          <a:ea typeface="+mn-ea"/>
          <a:cs typeface="+mn-cs"/>
        </a:defRPr>
      </a:lvl7pPr>
      <a:lvl8pPr marL="2726285" algn="l" defTabSz="778939" rtl="0" eaLnBrk="1" latinLnBrk="0" hangingPunct="1">
        <a:defRPr kumimoji="1" sz="1534" kern="1200">
          <a:solidFill>
            <a:schemeClr val="tx1"/>
          </a:solidFill>
          <a:latin typeface="+mn-lt"/>
          <a:ea typeface="+mn-ea"/>
          <a:cs typeface="+mn-cs"/>
        </a:defRPr>
      </a:lvl8pPr>
      <a:lvl9pPr marL="3115754" algn="l" defTabSz="778939" rtl="0" eaLnBrk="1" latinLnBrk="0" hangingPunct="1">
        <a:defRPr kumimoji="1" sz="153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323851" y="188914"/>
            <a:ext cx="84963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21507" name="Rectangle 3"/>
          <p:cNvSpPr>
            <a:spLocks noGrp="1" noChangeArrowheads="1"/>
          </p:cNvSpPr>
          <p:nvPr>
            <p:ph type="body" idx="1"/>
          </p:nvPr>
        </p:nvSpPr>
        <p:spPr bwMode="auto">
          <a:xfrm>
            <a:off x="323851" y="1484314"/>
            <a:ext cx="84963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30" name="Rectangle 6"/>
          <p:cNvSpPr>
            <a:spLocks noGrp="1" noChangeArrowheads="1"/>
          </p:cNvSpPr>
          <p:nvPr>
            <p:ph type="sldNum" sz="quarter" idx="4"/>
          </p:nvPr>
        </p:nvSpPr>
        <p:spPr bwMode="auto">
          <a:xfrm>
            <a:off x="0" y="6595172"/>
            <a:ext cx="423514" cy="262829"/>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spAutoFit/>
          </a:bodyPr>
          <a:lstStyle>
            <a:lvl1pPr algn="l" eaLnBrk="1" hangingPunct="1">
              <a:defRPr sz="1108">
                <a:solidFill>
                  <a:srgbClr val="000000"/>
                </a:solidFill>
                <a:latin typeface="+mn-lt"/>
                <a:ea typeface="HGPｺﾞｼｯｸE" pitchFamily="50" charset="-128"/>
              </a:defRPr>
            </a:lvl1pPr>
          </a:lstStyle>
          <a:p>
            <a:pPr>
              <a:defRPr/>
            </a:pPr>
            <a:fld id="{F5714E5A-4DC6-49E3-91B8-4116CB45D24D}" type="slidenum">
              <a:rPr lang="en-US" altLang="ja-JP"/>
              <a:pPr>
                <a:defRPr/>
              </a:pPr>
              <a:t>‹#›</a:t>
            </a:fld>
            <a:endParaRPr lang="en-US" altLang="ja-JP"/>
          </a:p>
        </p:txBody>
      </p:sp>
    </p:spTree>
    <p:extLst>
      <p:ext uri="{BB962C8B-B14F-4D97-AF65-F5344CB8AC3E}">
        <p14:creationId xmlns:p14="http://schemas.microsoft.com/office/powerpoint/2010/main" val="3824267664"/>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ctr" rtl="0" eaLnBrk="0" fontAlgn="base" hangingPunct="0">
        <a:spcBef>
          <a:spcPct val="0"/>
        </a:spcBef>
        <a:spcAft>
          <a:spcPct val="0"/>
        </a:spcAft>
        <a:defRPr kumimoji="1" sz="2954" b="1">
          <a:solidFill>
            <a:schemeClr val="tx2"/>
          </a:solidFill>
          <a:latin typeface="+mj-lt"/>
          <a:ea typeface="+mj-ea"/>
          <a:cs typeface="+mj-cs"/>
        </a:defRPr>
      </a:lvl1pPr>
      <a:lvl2pPr algn="ctr" rtl="0" eaLnBrk="0" fontAlgn="base" hangingPunct="0">
        <a:spcBef>
          <a:spcPct val="0"/>
        </a:spcBef>
        <a:spcAft>
          <a:spcPct val="0"/>
        </a:spcAft>
        <a:defRPr kumimoji="1" sz="2954" b="1">
          <a:solidFill>
            <a:schemeClr val="tx2"/>
          </a:solidFill>
          <a:latin typeface="Meiryo UI" panose="020B0604030504040204" pitchFamily="50" charset="-128"/>
          <a:ea typeface="Meiryo UI" panose="020B0604030504040204" pitchFamily="50" charset="-128"/>
        </a:defRPr>
      </a:lvl2pPr>
      <a:lvl3pPr algn="ctr" rtl="0" eaLnBrk="0" fontAlgn="base" hangingPunct="0">
        <a:spcBef>
          <a:spcPct val="0"/>
        </a:spcBef>
        <a:spcAft>
          <a:spcPct val="0"/>
        </a:spcAft>
        <a:defRPr kumimoji="1" sz="2954" b="1">
          <a:solidFill>
            <a:schemeClr val="tx2"/>
          </a:solidFill>
          <a:latin typeface="Meiryo UI" panose="020B0604030504040204" pitchFamily="50" charset="-128"/>
          <a:ea typeface="Meiryo UI" panose="020B0604030504040204" pitchFamily="50" charset="-128"/>
        </a:defRPr>
      </a:lvl3pPr>
      <a:lvl4pPr algn="ctr" rtl="0" eaLnBrk="0" fontAlgn="base" hangingPunct="0">
        <a:spcBef>
          <a:spcPct val="0"/>
        </a:spcBef>
        <a:spcAft>
          <a:spcPct val="0"/>
        </a:spcAft>
        <a:defRPr kumimoji="1" sz="2954" b="1">
          <a:solidFill>
            <a:schemeClr val="tx2"/>
          </a:solidFill>
          <a:latin typeface="Meiryo UI" panose="020B0604030504040204" pitchFamily="50" charset="-128"/>
          <a:ea typeface="Meiryo UI" panose="020B0604030504040204" pitchFamily="50" charset="-128"/>
        </a:defRPr>
      </a:lvl4pPr>
      <a:lvl5pPr algn="ctr" rtl="0" eaLnBrk="0" fontAlgn="base" hangingPunct="0">
        <a:spcBef>
          <a:spcPct val="0"/>
        </a:spcBef>
        <a:spcAft>
          <a:spcPct val="0"/>
        </a:spcAft>
        <a:defRPr kumimoji="1" sz="2954" b="1">
          <a:solidFill>
            <a:schemeClr val="tx2"/>
          </a:solidFill>
          <a:latin typeface="Meiryo UI" panose="020B0604030504040204" pitchFamily="50" charset="-128"/>
          <a:ea typeface="Meiryo UI" panose="020B0604030504040204" pitchFamily="50" charset="-128"/>
        </a:defRPr>
      </a:lvl5pPr>
      <a:lvl6pPr marL="422041" algn="ctr" rtl="0" eaLnBrk="0" fontAlgn="base" hangingPunct="0">
        <a:spcBef>
          <a:spcPct val="0"/>
        </a:spcBef>
        <a:spcAft>
          <a:spcPct val="0"/>
        </a:spcAft>
        <a:defRPr kumimoji="1" sz="2585">
          <a:solidFill>
            <a:schemeClr val="tx2"/>
          </a:solidFill>
          <a:latin typeface="Arial Black" pitchFamily="34" charset="0"/>
          <a:ea typeface="HGP創英角ｺﾞｼｯｸUB" pitchFamily="50" charset="-128"/>
        </a:defRPr>
      </a:lvl6pPr>
      <a:lvl7pPr marL="844083" algn="ctr" rtl="0" eaLnBrk="0" fontAlgn="base" hangingPunct="0">
        <a:spcBef>
          <a:spcPct val="0"/>
        </a:spcBef>
        <a:spcAft>
          <a:spcPct val="0"/>
        </a:spcAft>
        <a:defRPr kumimoji="1" sz="2585">
          <a:solidFill>
            <a:schemeClr val="tx2"/>
          </a:solidFill>
          <a:latin typeface="Arial Black" pitchFamily="34" charset="0"/>
          <a:ea typeface="HGP創英角ｺﾞｼｯｸUB" pitchFamily="50" charset="-128"/>
        </a:defRPr>
      </a:lvl7pPr>
      <a:lvl8pPr marL="1266124" algn="ctr" rtl="0" eaLnBrk="0" fontAlgn="base" hangingPunct="0">
        <a:spcBef>
          <a:spcPct val="0"/>
        </a:spcBef>
        <a:spcAft>
          <a:spcPct val="0"/>
        </a:spcAft>
        <a:defRPr kumimoji="1" sz="2585">
          <a:solidFill>
            <a:schemeClr val="tx2"/>
          </a:solidFill>
          <a:latin typeface="Arial Black" pitchFamily="34" charset="0"/>
          <a:ea typeface="HGP創英角ｺﾞｼｯｸUB" pitchFamily="50" charset="-128"/>
        </a:defRPr>
      </a:lvl8pPr>
      <a:lvl9pPr marL="1688165" algn="ctr" rtl="0" eaLnBrk="0" fontAlgn="base" hangingPunct="0">
        <a:spcBef>
          <a:spcPct val="0"/>
        </a:spcBef>
        <a:spcAft>
          <a:spcPct val="0"/>
        </a:spcAft>
        <a:defRPr kumimoji="1" sz="2585">
          <a:solidFill>
            <a:schemeClr val="tx2"/>
          </a:solidFill>
          <a:latin typeface="Arial Black" pitchFamily="34" charset="0"/>
          <a:ea typeface="HGP創英角ｺﾞｼｯｸUB" pitchFamily="50" charset="-128"/>
        </a:defRPr>
      </a:lvl9pPr>
    </p:titleStyle>
    <p:bodyStyle>
      <a:lvl1pPr marL="316531" indent="-316531" algn="l" rtl="0" eaLnBrk="0" fontAlgn="base" hangingPunct="0">
        <a:spcBef>
          <a:spcPct val="50000"/>
        </a:spcBef>
        <a:spcAft>
          <a:spcPct val="0"/>
        </a:spcAft>
        <a:buClr>
          <a:srgbClr val="9966FF"/>
        </a:buClr>
        <a:buFont typeface="Wingdings" panose="05000000000000000000" pitchFamily="2" charset="2"/>
        <a:buChar char="l"/>
        <a:defRPr kumimoji="1" sz="2585">
          <a:solidFill>
            <a:schemeClr val="tx1"/>
          </a:solidFill>
          <a:latin typeface="+mn-lt"/>
          <a:ea typeface="+mn-ea"/>
          <a:cs typeface="+mn-cs"/>
        </a:defRPr>
      </a:lvl1pPr>
      <a:lvl2pPr marL="685817" indent="-263776" algn="l" rtl="0" eaLnBrk="0" fontAlgn="base" hangingPunct="0">
        <a:spcBef>
          <a:spcPct val="20000"/>
        </a:spcBef>
        <a:spcAft>
          <a:spcPct val="0"/>
        </a:spcAft>
        <a:buClr>
          <a:srgbClr val="9966FF"/>
        </a:buClr>
        <a:buFont typeface="Arial" panose="020B0604020202020204" pitchFamily="34" charset="0"/>
        <a:buChar char="–"/>
        <a:defRPr kumimoji="1" sz="2215">
          <a:solidFill>
            <a:schemeClr val="tx1"/>
          </a:solidFill>
          <a:latin typeface="+mn-lt"/>
          <a:ea typeface="+mn-ea"/>
        </a:defRPr>
      </a:lvl2pPr>
      <a:lvl3pPr marL="1055103" indent="-211021" algn="l" rtl="0" eaLnBrk="0" fontAlgn="base" hangingPunct="0">
        <a:spcBef>
          <a:spcPct val="20000"/>
        </a:spcBef>
        <a:spcAft>
          <a:spcPct val="0"/>
        </a:spcAft>
        <a:buClr>
          <a:srgbClr val="9966FF"/>
        </a:buClr>
        <a:buChar char="•"/>
        <a:defRPr kumimoji="1" sz="1846">
          <a:solidFill>
            <a:schemeClr val="tx1"/>
          </a:solidFill>
          <a:latin typeface="+mn-lt"/>
          <a:ea typeface="+mn-ea"/>
        </a:defRPr>
      </a:lvl3pPr>
      <a:lvl4pPr marL="1477145" indent="-211021" algn="l" rtl="0" eaLnBrk="0" fontAlgn="base" hangingPunct="0">
        <a:spcBef>
          <a:spcPct val="20000"/>
        </a:spcBef>
        <a:spcAft>
          <a:spcPct val="0"/>
        </a:spcAft>
        <a:buClr>
          <a:srgbClr val="9966FF"/>
        </a:buClr>
        <a:buChar char="–"/>
        <a:defRPr kumimoji="1" sz="1846">
          <a:solidFill>
            <a:schemeClr val="tx1"/>
          </a:solidFill>
          <a:latin typeface="+mn-lt"/>
          <a:ea typeface="+mn-ea"/>
        </a:defRPr>
      </a:lvl4pPr>
      <a:lvl5pPr marL="1899186" indent="-211021" algn="l" rtl="0" eaLnBrk="0" fontAlgn="base" hangingPunct="0">
        <a:spcBef>
          <a:spcPct val="20000"/>
        </a:spcBef>
        <a:spcAft>
          <a:spcPct val="0"/>
        </a:spcAft>
        <a:buClr>
          <a:srgbClr val="9966FF"/>
        </a:buClr>
        <a:buChar char="»"/>
        <a:defRPr kumimoji="1" sz="1846">
          <a:solidFill>
            <a:schemeClr val="tx1"/>
          </a:solidFill>
          <a:latin typeface="+mn-lt"/>
          <a:ea typeface="+mn-ea"/>
        </a:defRPr>
      </a:lvl5pPr>
      <a:lvl6pPr marL="2321227" indent="-211021" algn="l" rtl="0" eaLnBrk="0" fontAlgn="base" hangingPunct="0">
        <a:spcBef>
          <a:spcPct val="20000"/>
        </a:spcBef>
        <a:spcAft>
          <a:spcPct val="0"/>
        </a:spcAft>
        <a:buClr>
          <a:srgbClr val="9966FF"/>
        </a:buClr>
        <a:buChar char="»"/>
        <a:defRPr kumimoji="1" sz="1846">
          <a:solidFill>
            <a:schemeClr val="tx1"/>
          </a:solidFill>
          <a:latin typeface="+mn-lt"/>
          <a:ea typeface="+mn-ea"/>
        </a:defRPr>
      </a:lvl6pPr>
      <a:lvl7pPr marL="2743269" indent="-211021" algn="l" rtl="0" eaLnBrk="0" fontAlgn="base" hangingPunct="0">
        <a:spcBef>
          <a:spcPct val="20000"/>
        </a:spcBef>
        <a:spcAft>
          <a:spcPct val="0"/>
        </a:spcAft>
        <a:buClr>
          <a:srgbClr val="9966FF"/>
        </a:buClr>
        <a:buChar char="»"/>
        <a:defRPr kumimoji="1" sz="1846">
          <a:solidFill>
            <a:schemeClr val="tx1"/>
          </a:solidFill>
          <a:latin typeface="+mn-lt"/>
          <a:ea typeface="+mn-ea"/>
        </a:defRPr>
      </a:lvl7pPr>
      <a:lvl8pPr marL="3165310" indent="-211021" algn="l" rtl="0" eaLnBrk="0" fontAlgn="base" hangingPunct="0">
        <a:spcBef>
          <a:spcPct val="20000"/>
        </a:spcBef>
        <a:spcAft>
          <a:spcPct val="0"/>
        </a:spcAft>
        <a:buClr>
          <a:srgbClr val="9966FF"/>
        </a:buClr>
        <a:buChar char="»"/>
        <a:defRPr kumimoji="1" sz="1846">
          <a:solidFill>
            <a:schemeClr val="tx1"/>
          </a:solidFill>
          <a:latin typeface="+mn-lt"/>
          <a:ea typeface="+mn-ea"/>
        </a:defRPr>
      </a:lvl8pPr>
      <a:lvl9pPr marL="3587351" indent="-211021" algn="l" rtl="0" eaLnBrk="0" fontAlgn="base" hangingPunct="0">
        <a:spcBef>
          <a:spcPct val="20000"/>
        </a:spcBef>
        <a:spcAft>
          <a:spcPct val="0"/>
        </a:spcAft>
        <a:buClr>
          <a:srgbClr val="9966FF"/>
        </a:buClr>
        <a:buChar char="»"/>
        <a:defRPr kumimoji="1" sz="1846">
          <a:solidFill>
            <a:schemeClr val="tx1"/>
          </a:solidFill>
          <a:latin typeface="+mn-lt"/>
          <a:ea typeface="+mn-ea"/>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8171C760-FB40-42DE-A9E6-C7451C3AFC77}"/>
              </a:ext>
            </a:extLst>
          </p:cNvPr>
          <p:cNvSpPr/>
          <p:nvPr/>
        </p:nvSpPr>
        <p:spPr bwMode="auto">
          <a:xfrm>
            <a:off x="0" y="500385"/>
            <a:ext cx="9144000" cy="1411257"/>
          </a:xfrm>
          <a:prstGeom prst="rect">
            <a:avLst/>
          </a:prstGeom>
          <a:solidFill>
            <a:srgbClr val="99663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6" name="Rectangle 2"/>
          <p:cNvSpPr txBox="1">
            <a:spLocks noChangeArrowheads="1"/>
          </p:cNvSpPr>
          <p:nvPr/>
        </p:nvSpPr>
        <p:spPr bwMode="auto">
          <a:xfrm>
            <a:off x="353779" y="821838"/>
            <a:ext cx="8432799"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792" tIns="45395" rIns="90792" bIns="45395" numCol="1" anchor="ctr" anchorCtr="1"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l" defTabSz="909638" rtl="0" eaLnBrk="1" fontAlgn="base" latinLnBrk="0" hangingPunct="1">
              <a:lnSpc>
                <a:spcPct val="100000"/>
              </a:lnSpc>
              <a:spcBef>
                <a:spcPct val="0"/>
              </a:spcBef>
              <a:spcAft>
                <a:spcPct val="0"/>
              </a:spcAft>
              <a:buClrTx/>
              <a:buSzTx/>
              <a:buFontTx/>
              <a:buNone/>
              <a:tabLst/>
              <a:defRPr/>
            </a:pPr>
            <a:r>
              <a:rPr kumimoji="1" lang="ja-JP" altLang="en-US" sz="40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薬局業務における実践  編</a:t>
            </a:r>
          </a:p>
        </p:txBody>
      </p:sp>
      <p:sp>
        <p:nvSpPr>
          <p:cNvPr id="8" name="Rectangle 4">
            <a:extLst>
              <a:ext uri="{FF2B5EF4-FFF2-40B4-BE49-F238E27FC236}">
                <a16:creationId xmlns:a16="http://schemas.microsoft.com/office/drawing/2014/main" id="{033D8310-59D5-484A-A246-95ACE2D6C6C3}"/>
              </a:ext>
            </a:extLst>
          </p:cNvPr>
          <p:cNvSpPr>
            <a:spLocks noChangeArrowheads="1"/>
          </p:cNvSpPr>
          <p:nvPr/>
        </p:nvSpPr>
        <p:spPr bwMode="auto">
          <a:xfrm>
            <a:off x="357422" y="2047164"/>
            <a:ext cx="8565352" cy="4599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92" tIns="45395" rIns="90792" bIns="45395" anchor="ctr" anchorCtr="1"/>
          <a:lstStyle/>
          <a:p>
            <a:pPr defTabSz="909638" eaLnBrk="1" hangingPunct="1"/>
            <a:r>
              <a:rPr lang="ja-JP" altLang="en-US" sz="2800" b="1" dirty="0">
                <a:solidFill>
                  <a:srgbClr val="996633"/>
                </a:solidFill>
                <a:latin typeface="BIZ UDPゴシック" panose="020B0400000000000000" pitchFamily="50" charset="-128"/>
                <a:ea typeface="BIZ UDPゴシック" panose="020B0400000000000000" pitchFamily="50" charset="-128"/>
                <a:cs typeface="Meiryo UI" pitchFamily="50" charset="-128"/>
              </a:rPr>
              <a:t>ねらい ： 認知症の気づき及び具体的な対応の </a:t>
            </a:r>
            <a:endParaRPr lang="en-US" altLang="ja-JP" sz="2800" b="1" dirty="0">
              <a:solidFill>
                <a:srgbClr val="996633"/>
              </a:solidFill>
              <a:latin typeface="BIZ UDPゴシック" panose="020B0400000000000000" pitchFamily="50" charset="-128"/>
              <a:ea typeface="BIZ UDPゴシック" panose="020B0400000000000000" pitchFamily="50" charset="-128"/>
              <a:cs typeface="Meiryo UI" pitchFamily="50" charset="-128"/>
            </a:endParaRPr>
          </a:p>
          <a:p>
            <a:pPr defTabSz="909638" eaLnBrk="1" hangingPunct="1"/>
            <a:r>
              <a:rPr lang="en-US" altLang="ja-JP" sz="2800" b="1" dirty="0">
                <a:solidFill>
                  <a:srgbClr val="996633"/>
                </a:solidFill>
                <a:latin typeface="BIZ UDPゴシック" panose="020B0400000000000000" pitchFamily="50" charset="-128"/>
                <a:ea typeface="BIZ UDPゴシック" panose="020B0400000000000000" pitchFamily="50" charset="-128"/>
                <a:cs typeface="Meiryo UI" pitchFamily="50" charset="-128"/>
              </a:rPr>
              <a:t>       </a:t>
            </a:r>
            <a:r>
              <a:rPr lang="ja-JP" altLang="en-US" sz="2800" b="1" dirty="0">
                <a:solidFill>
                  <a:srgbClr val="996633"/>
                </a:solidFill>
                <a:latin typeface="BIZ UDPゴシック" panose="020B0400000000000000" pitchFamily="50" charset="-128"/>
                <a:ea typeface="BIZ UDPゴシック" panose="020B0400000000000000" pitchFamily="50" charset="-128"/>
                <a:cs typeface="Meiryo UI" pitchFamily="50" charset="-128"/>
              </a:rPr>
              <a:t>     原則を踏まえた、薬局業務や多職種連携</a:t>
            </a:r>
            <a:endParaRPr lang="en-US" altLang="ja-JP" sz="2800" b="1" dirty="0">
              <a:solidFill>
                <a:srgbClr val="996633"/>
              </a:solidFill>
              <a:latin typeface="BIZ UDPゴシック" panose="020B0400000000000000" pitchFamily="50" charset="-128"/>
              <a:ea typeface="BIZ UDPゴシック" panose="020B0400000000000000" pitchFamily="50" charset="-128"/>
              <a:cs typeface="Meiryo UI" pitchFamily="50" charset="-128"/>
            </a:endParaRPr>
          </a:p>
          <a:p>
            <a:pPr defTabSz="909638" eaLnBrk="1" hangingPunct="1"/>
            <a:r>
              <a:rPr lang="ja-JP" altLang="en-US" sz="2800" b="1" dirty="0">
                <a:solidFill>
                  <a:srgbClr val="996633"/>
                </a:solidFill>
                <a:latin typeface="BIZ UDPゴシック" panose="020B0400000000000000" pitchFamily="50" charset="-128"/>
                <a:ea typeface="BIZ UDPゴシック" panose="020B0400000000000000" pitchFamily="50" charset="-128"/>
                <a:cs typeface="Meiryo UI" pitchFamily="50" charset="-128"/>
              </a:rPr>
              <a:t>            について理解する</a:t>
            </a:r>
            <a:endParaRPr lang="en-US" altLang="ja-JP" sz="2800" b="1" dirty="0">
              <a:solidFill>
                <a:srgbClr val="996633"/>
              </a:solidFill>
              <a:latin typeface="BIZ UDPゴシック" panose="020B0400000000000000" pitchFamily="50" charset="-128"/>
              <a:ea typeface="BIZ UDPゴシック" panose="020B0400000000000000" pitchFamily="50" charset="-128"/>
              <a:cs typeface="Meiryo UI" pitchFamily="50" charset="-128"/>
            </a:endParaRPr>
          </a:p>
          <a:p>
            <a:pPr defTabSz="909638" eaLnBrk="1" hangingPunct="1">
              <a:spcBef>
                <a:spcPts val="1200"/>
              </a:spcBef>
            </a:pPr>
            <a:r>
              <a:rPr lang="ja-JP" altLang="en-US" sz="2400" b="1" dirty="0">
                <a:solidFill>
                  <a:srgbClr val="5F5F5F"/>
                </a:solidFill>
                <a:latin typeface="BIZ UDPゴシック" panose="020B0400000000000000" pitchFamily="50" charset="-128"/>
                <a:ea typeface="BIZ UDPゴシック" panose="020B0400000000000000" pitchFamily="50" charset="-128"/>
                <a:cs typeface="Meiryo UI" pitchFamily="50" charset="-128"/>
              </a:rPr>
              <a:t>到達目標 ：</a:t>
            </a:r>
            <a:endParaRPr lang="en-US" altLang="ja-JP" sz="2400" b="1" dirty="0">
              <a:solidFill>
                <a:srgbClr val="5F5F5F"/>
              </a:solidFill>
              <a:latin typeface="BIZ UDPゴシック" panose="020B0400000000000000" pitchFamily="50" charset="-128"/>
              <a:ea typeface="BIZ UDPゴシック" panose="020B0400000000000000" pitchFamily="50" charset="-128"/>
              <a:cs typeface="Meiryo UI" pitchFamily="50" charset="-128"/>
            </a:endParaRPr>
          </a:p>
          <a:p>
            <a:pPr defTabSz="909638" eaLnBrk="1" hangingPunct="1">
              <a:spcBef>
                <a:spcPts val="1200"/>
              </a:spcBef>
            </a:pP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latin typeface="BIZ UDPゴシック" panose="020B0400000000000000" pitchFamily="50" charset="-128"/>
                <a:ea typeface="BIZ UDPゴシック" panose="020B0400000000000000" pitchFamily="50" charset="-128"/>
                <a:cs typeface="Meiryo UI" pitchFamily="50" charset="-128"/>
              </a:rPr>
              <a:t> 症状に配慮した薬局業務のポイントを理解する</a:t>
            </a:r>
            <a:endParaRPr lang="en-US" altLang="ja-JP" sz="2400" b="1" dirty="0">
              <a:latin typeface="BIZ UDPゴシック" panose="020B0400000000000000" pitchFamily="50" charset="-128"/>
              <a:ea typeface="BIZ UDPゴシック" panose="020B0400000000000000" pitchFamily="50" charset="-128"/>
              <a:cs typeface="Meiryo UI" pitchFamily="50" charset="-128"/>
            </a:endParaRPr>
          </a:p>
          <a:p>
            <a:pPr defTabSz="909638" eaLnBrk="1" hangingPunct="1">
              <a:spcBef>
                <a:spcPts val="1200"/>
              </a:spcBef>
            </a:pPr>
            <a:r>
              <a:rPr lang="ja-JP" altLang="en-US" sz="2400" b="1" dirty="0">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t>
            </a:r>
            <a:r>
              <a:rPr lang="ja-JP" altLang="en-US" sz="2400" b="1" dirty="0">
                <a:latin typeface="BIZ UDPゴシック" panose="020B0400000000000000" pitchFamily="50" charset="-128"/>
                <a:ea typeface="BIZ UDPゴシック" panose="020B0400000000000000" pitchFamily="50" charset="-128"/>
                <a:cs typeface="Meiryo UI" pitchFamily="50" charset="-128"/>
              </a:rPr>
              <a:t> 認知症の人への説明や服薬指導についての原則・具体</a:t>
            </a:r>
            <a:endParaRPr lang="en-US" altLang="ja-JP" sz="2400" b="1" dirty="0">
              <a:latin typeface="BIZ UDPゴシック" panose="020B0400000000000000" pitchFamily="50" charset="-128"/>
              <a:ea typeface="BIZ UDPゴシック" panose="020B0400000000000000" pitchFamily="50" charset="-128"/>
              <a:cs typeface="Meiryo UI" pitchFamily="50" charset="-128"/>
            </a:endParaRPr>
          </a:p>
          <a:p>
            <a:pPr defTabSz="909638" eaLnBrk="1" hangingPunct="1">
              <a:spcBef>
                <a:spcPts val="0"/>
              </a:spcBef>
            </a:pPr>
            <a:r>
              <a:rPr lang="ja-JP" altLang="en-US" sz="2400" b="1" dirty="0">
                <a:latin typeface="BIZ UDPゴシック" panose="020B0400000000000000" pitchFamily="50" charset="-128"/>
                <a:ea typeface="BIZ UDPゴシック" panose="020B0400000000000000" pitchFamily="50" charset="-128"/>
                <a:cs typeface="Meiryo UI" pitchFamily="50" charset="-128"/>
              </a:rPr>
              <a:t>          的な方法について理解する</a:t>
            </a:r>
            <a:endParaRPr lang="en-US" altLang="ja-JP" sz="2400" b="1" dirty="0">
              <a:latin typeface="BIZ UDPゴシック" panose="020B0400000000000000" pitchFamily="50" charset="-128"/>
              <a:ea typeface="BIZ UDPゴシック" panose="020B0400000000000000" pitchFamily="50" charset="-128"/>
              <a:cs typeface="Meiryo UI" pitchFamily="50" charset="-128"/>
            </a:endParaRPr>
          </a:p>
          <a:p>
            <a:pPr defTabSz="909638" eaLnBrk="1" hangingPunct="1">
              <a:spcBef>
                <a:spcPts val="1200"/>
              </a:spcBef>
            </a:pPr>
            <a:r>
              <a:rPr lang="ja-JP" altLang="en-US" sz="2400" b="1" dirty="0">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t>
            </a:r>
            <a:r>
              <a:rPr lang="ja-JP" altLang="en-US" sz="2400" b="1" dirty="0">
                <a:latin typeface="BIZ UDPゴシック" panose="020B0400000000000000" pitchFamily="50" charset="-128"/>
                <a:ea typeface="BIZ UDPゴシック" panose="020B0400000000000000" pitchFamily="50" charset="-128"/>
                <a:cs typeface="Meiryo UI" pitchFamily="50" charset="-128"/>
              </a:rPr>
              <a:t> 多職種連携におけるかかりつけ薬剤師の役割について</a:t>
            </a:r>
            <a:endParaRPr lang="en-US" altLang="ja-JP" sz="2400" b="1" dirty="0">
              <a:latin typeface="BIZ UDPゴシック" panose="020B0400000000000000" pitchFamily="50" charset="-128"/>
              <a:ea typeface="BIZ UDPゴシック" panose="020B0400000000000000" pitchFamily="50" charset="-128"/>
              <a:cs typeface="Meiryo UI" pitchFamily="50" charset="-128"/>
            </a:endParaRPr>
          </a:p>
          <a:p>
            <a:pPr defTabSz="909638" eaLnBrk="1" hangingPunct="1">
              <a:spcBef>
                <a:spcPts val="0"/>
              </a:spcBef>
            </a:pPr>
            <a:r>
              <a:rPr lang="ja-JP" altLang="en-US" sz="2400" b="1" dirty="0">
                <a:latin typeface="BIZ UDPゴシック" panose="020B0400000000000000" pitchFamily="50" charset="-128"/>
                <a:ea typeface="BIZ UDPゴシック" panose="020B0400000000000000" pitchFamily="50" charset="-128"/>
                <a:cs typeface="Meiryo UI" pitchFamily="50" charset="-128"/>
              </a:rPr>
              <a:t>          理解する</a:t>
            </a:r>
            <a:endParaRPr lang="en-US" altLang="ja-JP" sz="2400" b="1" dirty="0">
              <a:latin typeface="BIZ UDPゴシック" panose="020B0400000000000000" pitchFamily="50" charset="-128"/>
              <a:ea typeface="BIZ UDPゴシック" panose="020B0400000000000000" pitchFamily="50" charset="-128"/>
              <a:cs typeface="Meiryo UI" pitchFamily="50" charset="-128"/>
            </a:endParaRPr>
          </a:p>
          <a:p>
            <a:pPr defTabSz="909638" eaLnBrk="1" hangingPunct="1">
              <a:spcBef>
                <a:spcPts val="600"/>
              </a:spcBef>
            </a:pPr>
            <a:r>
              <a:rPr lang="ja-JP" altLang="en-US" sz="2400" b="1" dirty="0">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latin typeface="BIZ UDPゴシック" panose="020B0400000000000000" pitchFamily="50" charset="-128"/>
                <a:ea typeface="BIZ UDPゴシック" panose="020B0400000000000000" pitchFamily="50" charset="-128"/>
                <a:cs typeface="Meiryo UI" pitchFamily="50" charset="-128"/>
              </a:rPr>
              <a:t>本人・家族への対応及び実践上のポイントを理解する</a:t>
            </a:r>
            <a:endParaRPr lang="en-US" altLang="ja-JP" sz="2400" b="1" dirty="0">
              <a:latin typeface="BIZ UDPゴシック" panose="020B0400000000000000" pitchFamily="50" charset="-128"/>
              <a:ea typeface="BIZ UDPゴシック" panose="020B0400000000000000" pitchFamily="50" charset="-128"/>
              <a:cs typeface="Meiryo UI" pitchFamily="50" charset="-128"/>
            </a:endParaRPr>
          </a:p>
        </p:txBody>
      </p:sp>
    </p:spTree>
    <p:extLst>
      <p:ext uri="{BB962C8B-B14F-4D97-AF65-F5344CB8AC3E}">
        <p14:creationId xmlns:p14="http://schemas.microsoft.com/office/powerpoint/2010/main" val="3969907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矢印: 下 72">
            <a:extLst>
              <a:ext uri="{FF2B5EF4-FFF2-40B4-BE49-F238E27FC236}">
                <a16:creationId xmlns:a16="http://schemas.microsoft.com/office/drawing/2014/main" id="{34C98282-01B9-488B-81BC-BD931D1071AE}"/>
              </a:ext>
            </a:extLst>
          </p:cNvPr>
          <p:cNvSpPr/>
          <p:nvPr/>
        </p:nvSpPr>
        <p:spPr bwMode="auto">
          <a:xfrm>
            <a:off x="2899953" y="3846180"/>
            <a:ext cx="292931" cy="531692"/>
          </a:xfrm>
          <a:prstGeom prst="downArrow">
            <a:avLst/>
          </a:prstGeom>
          <a:solidFill>
            <a:srgbClr val="B96563"/>
          </a:solidFill>
          <a:ln w="12700" algn="ctr">
            <a:noFill/>
            <a:miter lim="800000"/>
            <a:headEnd/>
            <a:tailEnd/>
          </a:ln>
        </p:spPr>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844083" rtl="0" eaLnBrk="1" fontAlgn="base" latinLnBrk="0" hangingPunct="1">
              <a:lnSpc>
                <a:spcPct val="80000"/>
              </a:lnSpc>
              <a:spcBef>
                <a:spcPct val="0"/>
              </a:spcBef>
              <a:spcAft>
                <a:spcPct val="0"/>
              </a:spcAft>
              <a:buClrTx/>
              <a:buSzTx/>
              <a:buFontTx/>
              <a:buNone/>
              <a:tabLst/>
              <a:defRPr/>
            </a:pPr>
            <a:endParaRPr kumimoji="1" lang="ja-JP" altLang="en-US" sz="1662"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6" name="矢印: 下 5">
            <a:extLst>
              <a:ext uri="{FF2B5EF4-FFF2-40B4-BE49-F238E27FC236}">
                <a16:creationId xmlns:a16="http://schemas.microsoft.com/office/drawing/2014/main" id="{A67688AF-2332-43E3-91DA-52737C80AEF9}"/>
              </a:ext>
            </a:extLst>
          </p:cNvPr>
          <p:cNvSpPr/>
          <p:nvPr/>
        </p:nvSpPr>
        <p:spPr bwMode="auto">
          <a:xfrm>
            <a:off x="571476" y="2703658"/>
            <a:ext cx="292931" cy="531692"/>
          </a:xfrm>
          <a:prstGeom prst="downArrow">
            <a:avLst/>
          </a:prstGeom>
          <a:solidFill>
            <a:srgbClr val="B96563"/>
          </a:solidFill>
          <a:ln w="12700" algn="ctr">
            <a:noFill/>
            <a:miter lim="800000"/>
            <a:headEnd/>
            <a:tailEnd/>
          </a:ln>
        </p:spPr>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844083" rtl="0" eaLnBrk="1" fontAlgn="base" latinLnBrk="0" hangingPunct="1">
              <a:lnSpc>
                <a:spcPct val="80000"/>
              </a:lnSpc>
              <a:spcBef>
                <a:spcPct val="0"/>
              </a:spcBef>
              <a:spcAft>
                <a:spcPct val="0"/>
              </a:spcAft>
              <a:buClrTx/>
              <a:buSzTx/>
              <a:buFontTx/>
              <a:buNone/>
              <a:tabLst/>
              <a:defRPr/>
            </a:pPr>
            <a:endParaRPr kumimoji="1" lang="ja-JP" altLang="en-US" sz="1662"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82" name="矢印: 下 81">
            <a:extLst>
              <a:ext uri="{FF2B5EF4-FFF2-40B4-BE49-F238E27FC236}">
                <a16:creationId xmlns:a16="http://schemas.microsoft.com/office/drawing/2014/main" id="{8DC7956A-6F57-47B1-8464-2125CA16FE8A}"/>
              </a:ext>
            </a:extLst>
          </p:cNvPr>
          <p:cNvSpPr/>
          <p:nvPr/>
        </p:nvSpPr>
        <p:spPr bwMode="auto">
          <a:xfrm>
            <a:off x="1713955" y="3833191"/>
            <a:ext cx="292931" cy="531692"/>
          </a:xfrm>
          <a:prstGeom prst="downArrow">
            <a:avLst/>
          </a:prstGeom>
          <a:solidFill>
            <a:srgbClr val="B96563"/>
          </a:solidFill>
          <a:ln w="12700" algn="ctr">
            <a:noFill/>
            <a:miter lim="800000"/>
            <a:headEnd/>
            <a:tailEnd/>
          </a:ln>
        </p:spPr>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844083" rtl="0" eaLnBrk="1" fontAlgn="base" latinLnBrk="0" hangingPunct="1">
              <a:lnSpc>
                <a:spcPct val="80000"/>
              </a:lnSpc>
              <a:spcBef>
                <a:spcPct val="0"/>
              </a:spcBef>
              <a:spcAft>
                <a:spcPct val="0"/>
              </a:spcAft>
              <a:buClrTx/>
              <a:buSzTx/>
              <a:buFontTx/>
              <a:buNone/>
              <a:tabLst/>
              <a:defRPr/>
            </a:pPr>
            <a:endParaRPr kumimoji="1" lang="ja-JP" altLang="en-US" sz="1662"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83" name="矢印: 下 82">
            <a:extLst>
              <a:ext uri="{FF2B5EF4-FFF2-40B4-BE49-F238E27FC236}">
                <a16:creationId xmlns:a16="http://schemas.microsoft.com/office/drawing/2014/main" id="{1B0C8A29-01DB-4AA0-BD1F-1B62B60D5E33}"/>
              </a:ext>
            </a:extLst>
          </p:cNvPr>
          <p:cNvSpPr/>
          <p:nvPr/>
        </p:nvSpPr>
        <p:spPr bwMode="auto">
          <a:xfrm>
            <a:off x="4191300" y="5145548"/>
            <a:ext cx="292931" cy="531692"/>
          </a:xfrm>
          <a:prstGeom prst="downArrow">
            <a:avLst/>
          </a:prstGeom>
          <a:solidFill>
            <a:srgbClr val="B96563"/>
          </a:solidFill>
          <a:ln w="12700" algn="ctr">
            <a:noFill/>
            <a:miter lim="800000"/>
            <a:headEnd/>
            <a:tailEnd/>
          </a:ln>
        </p:spPr>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844083" rtl="0" eaLnBrk="1" fontAlgn="base" latinLnBrk="0" hangingPunct="1">
              <a:lnSpc>
                <a:spcPct val="80000"/>
              </a:lnSpc>
              <a:spcBef>
                <a:spcPct val="0"/>
              </a:spcBef>
              <a:spcAft>
                <a:spcPct val="0"/>
              </a:spcAft>
              <a:buClrTx/>
              <a:buSzTx/>
              <a:buFontTx/>
              <a:buNone/>
              <a:tabLst/>
              <a:defRPr/>
            </a:pPr>
            <a:endParaRPr kumimoji="1" lang="ja-JP" altLang="en-US" sz="1662"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84" name="矢印: 下 83">
            <a:extLst>
              <a:ext uri="{FF2B5EF4-FFF2-40B4-BE49-F238E27FC236}">
                <a16:creationId xmlns:a16="http://schemas.microsoft.com/office/drawing/2014/main" id="{69FFCF17-0EB3-4012-B47A-FF0B85C22E99}"/>
              </a:ext>
            </a:extLst>
          </p:cNvPr>
          <p:cNvSpPr/>
          <p:nvPr/>
        </p:nvSpPr>
        <p:spPr bwMode="auto">
          <a:xfrm>
            <a:off x="7187644" y="3930162"/>
            <a:ext cx="292931" cy="531692"/>
          </a:xfrm>
          <a:prstGeom prst="downArrow">
            <a:avLst/>
          </a:prstGeom>
          <a:solidFill>
            <a:srgbClr val="B96563"/>
          </a:solidFill>
          <a:ln w="12700" algn="ctr">
            <a:noFill/>
            <a:miter lim="800000"/>
            <a:headEnd/>
            <a:tailEnd/>
          </a:ln>
        </p:spPr>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844083" rtl="0" eaLnBrk="1" fontAlgn="base" latinLnBrk="0" hangingPunct="1">
              <a:lnSpc>
                <a:spcPct val="80000"/>
              </a:lnSpc>
              <a:spcBef>
                <a:spcPct val="0"/>
              </a:spcBef>
              <a:spcAft>
                <a:spcPct val="0"/>
              </a:spcAft>
              <a:buClrTx/>
              <a:buSzTx/>
              <a:buFontTx/>
              <a:buNone/>
              <a:tabLst/>
              <a:defRPr/>
            </a:pPr>
            <a:endParaRPr kumimoji="1" lang="ja-JP" altLang="en-US" sz="1662"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85" name="矢印: 下 84">
            <a:extLst>
              <a:ext uri="{FF2B5EF4-FFF2-40B4-BE49-F238E27FC236}">
                <a16:creationId xmlns:a16="http://schemas.microsoft.com/office/drawing/2014/main" id="{1F37E970-9025-4B5E-ADB8-DCE7EF388B80}"/>
              </a:ext>
            </a:extLst>
          </p:cNvPr>
          <p:cNvSpPr/>
          <p:nvPr/>
        </p:nvSpPr>
        <p:spPr bwMode="auto">
          <a:xfrm>
            <a:off x="8206007" y="2875476"/>
            <a:ext cx="292931" cy="531692"/>
          </a:xfrm>
          <a:prstGeom prst="downArrow">
            <a:avLst/>
          </a:prstGeom>
          <a:solidFill>
            <a:srgbClr val="B96563"/>
          </a:solidFill>
          <a:ln w="12700" algn="ctr">
            <a:noFill/>
            <a:miter lim="800000"/>
            <a:headEnd/>
            <a:tailEnd/>
          </a:ln>
        </p:spPr>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844083" rtl="0" eaLnBrk="1" fontAlgn="base" latinLnBrk="0" hangingPunct="1">
              <a:lnSpc>
                <a:spcPct val="80000"/>
              </a:lnSpc>
              <a:spcBef>
                <a:spcPct val="0"/>
              </a:spcBef>
              <a:spcAft>
                <a:spcPct val="0"/>
              </a:spcAft>
              <a:buClrTx/>
              <a:buSzTx/>
              <a:buFontTx/>
              <a:buNone/>
              <a:tabLst/>
              <a:defRPr/>
            </a:pPr>
            <a:endParaRPr kumimoji="1" lang="ja-JP" altLang="en-US" sz="1662"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86" name="矢印: 下 85">
            <a:extLst>
              <a:ext uri="{FF2B5EF4-FFF2-40B4-BE49-F238E27FC236}">
                <a16:creationId xmlns:a16="http://schemas.microsoft.com/office/drawing/2014/main" id="{A04CA84A-407A-4946-B208-B38983D53FEF}"/>
              </a:ext>
            </a:extLst>
          </p:cNvPr>
          <p:cNvSpPr/>
          <p:nvPr/>
        </p:nvSpPr>
        <p:spPr bwMode="auto">
          <a:xfrm>
            <a:off x="5991378" y="5147133"/>
            <a:ext cx="292931" cy="531692"/>
          </a:xfrm>
          <a:prstGeom prst="downArrow">
            <a:avLst/>
          </a:prstGeom>
          <a:solidFill>
            <a:srgbClr val="B96563"/>
          </a:solidFill>
          <a:ln w="12700" algn="ctr">
            <a:noFill/>
            <a:miter lim="800000"/>
            <a:headEnd/>
            <a:tailEnd/>
          </a:ln>
        </p:spPr>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844083" rtl="0" eaLnBrk="1" fontAlgn="base" latinLnBrk="0" hangingPunct="1">
              <a:lnSpc>
                <a:spcPct val="80000"/>
              </a:lnSpc>
              <a:spcBef>
                <a:spcPct val="0"/>
              </a:spcBef>
              <a:spcAft>
                <a:spcPct val="0"/>
              </a:spcAft>
              <a:buClrTx/>
              <a:buSzTx/>
              <a:buFontTx/>
              <a:buNone/>
              <a:tabLst/>
              <a:defRPr/>
            </a:pPr>
            <a:endParaRPr kumimoji="1" lang="ja-JP" altLang="en-US" sz="1662"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53" name="Rectangle 17"/>
          <p:cNvSpPr>
            <a:spLocks noChangeArrowheads="1"/>
          </p:cNvSpPr>
          <p:nvPr/>
        </p:nvSpPr>
        <p:spPr bwMode="auto">
          <a:xfrm>
            <a:off x="4971974" y="6489466"/>
            <a:ext cx="4004622" cy="274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55600" indent="-3556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28254" marR="0" lvl="0" indent="-328254" algn="r" defTabSz="844083" rtl="0" eaLnBrk="1" fontAlgn="base" latinLnBrk="0" hangingPunct="1">
              <a:lnSpc>
                <a:spcPct val="80000"/>
              </a:lnSpc>
              <a:spcBef>
                <a:spcPct val="20000"/>
              </a:spcBef>
              <a:spcAft>
                <a:spcPct val="0"/>
              </a:spcAft>
              <a:buClrTx/>
              <a:buSzTx/>
              <a:buFont typeface="Arial" panose="020B0604020202020204" pitchFamily="34" charset="0"/>
              <a:buNone/>
              <a:tabLst/>
              <a:defRPr/>
            </a:pPr>
            <a:r>
              <a:rPr kumimoji="1" lang="zh-CN" altLang="en-US"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八森淳 老年精神医学雑誌 </a:t>
            </a:r>
            <a:r>
              <a:rPr kumimoji="1" lang="en-US" altLang="zh-CN"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2009</a:t>
            </a:r>
            <a:r>
              <a:rPr kumimoji="1" lang="ja-JP" altLang="en-US"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を引用・改変</a:t>
            </a:r>
          </a:p>
        </p:txBody>
      </p:sp>
      <p:cxnSp>
        <p:nvCxnSpPr>
          <p:cNvPr id="44" name="直線コネクタ 43"/>
          <p:cNvCxnSpPr/>
          <p:nvPr/>
        </p:nvCxnSpPr>
        <p:spPr bwMode="auto">
          <a:xfrm>
            <a:off x="7965785" y="2071952"/>
            <a:ext cx="0" cy="442128"/>
          </a:xfrm>
          <a:prstGeom prst="line">
            <a:avLst/>
          </a:prstGeom>
          <a:noFill/>
          <a:ln w="22225" cap="flat" cmpd="sng" algn="ctr">
            <a:solidFill>
              <a:schemeClr val="tx1"/>
            </a:solidFill>
            <a:prstDash val="solid"/>
            <a:round/>
            <a:headEnd type="none" w="med" len="med"/>
            <a:tailEnd type="none" w="med" len="med"/>
          </a:ln>
          <a:effectLst/>
        </p:spPr>
      </p:cxnSp>
      <p:cxnSp>
        <p:nvCxnSpPr>
          <p:cNvPr id="51" name="直線コネクタ 50"/>
          <p:cNvCxnSpPr/>
          <p:nvPr/>
        </p:nvCxnSpPr>
        <p:spPr bwMode="auto">
          <a:xfrm>
            <a:off x="4361871" y="1598155"/>
            <a:ext cx="0" cy="485191"/>
          </a:xfrm>
          <a:prstGeom prst="line">
            <a:avLst/>
          </a:prstGeom>
          <a:noFill/>
          <a:ln w="22225" cap="flat" cmpd="sng" algn="ctr">
            <a:solidFill>
              <a:schemeClr val="tx1"/>
            </a:solidFill>
            <a:prstDash val="solid"/>
            <a:round/>
            <a:headEnd type="none" w="med" len="med"/>
            <a:tailEnd type="none" w="med" len="med"/>
          </a:ln>
          <a:effectLst/>
        </p:spPr>
      </p:cxnSp>
      <p:sp>
        <p:nvSpPr>
          <p:cNvPr id="329731" name="Freeform 9"/>
          <p:cNvSpPr>
            <a:spLocks/>
          </p:cNvSpPr>
          <p:nvPr/>
        </p:nvSpPr>
        <p:spPr bwMode="auto">
          <a:xfrm>
            <a:off x="5371457" y="3678484"/>
            <a:ext cx="0" cy="580170"/>
          </a:xfrm>
          <a:custGeom>
            <a:avLst/>
            <a:gdLst>
              <a:gd name="T0" fmla="*/ 0 w 2"/>
              <a:gd name="T1" fmla="*/ 0 h 298"/>
              <a:gd name="T2" fmla="*/ 2147483646 w 2"/>
              <a:gd name="T3" fmla="*/ 2147483646 h 298"/>
              <a:gd name="T4" fmla="*/ 0 60000 65536"/>
              <a:gd name="T5" fmla="*/ 0 60000 65536"/>
              <a:gd name="T6" fmla="*/ 0 w 2"/>
              <a:gd name="T7" fmla="*/ 0 h 298"/>
              <a:gd name="T8" fmla="*/ 2 w 2"/>
              <a:gd name="T9" fmla="*/ 298 h 298"/>
            </a:gdLst>
            <a:ahLst/>
            <a:cxnLst>
              <a:cxn ang="T4">
                <a:pos x="T0" y="T1"/>
              </a:cxn>
              <a:cxn ang="T5">
                <a:pos x="T2" y="T3"/>
              </a:cxn>
            </a:cxnLst>
            <a:rect l="T6" t="T7" r="T8" b="T9"/>
            <a:pathLst>
              <a:path w="2" h="298">
                <a:moveTo>
                  <a:pt x="0" y="0"/>
                </a:moveTo>
                <a:lnTo>
                  <a:pt x="2" y="298"/>
                </a:lnTo>
              </a:path>
            </a:pathLst>
          </a:custGeom>
          <a:solidFill>
            <a:schemeClr val="bg1"/>
          </a:solidFill>
          <a:ln w="22225">
            <a:solidFill>
              <a:schemeClr val="tx1"/>
            </a:solidFill>
            <a:round/>
            <a:headEnd/>
            <a:tailEnd/>
          </a:ln>
        </p:spPr>
        <p:txBody>
          <a:bodyPr wrap="none" anchor="b" anchorCtr="0"/>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1662" b="0" i="0" u="none" strike="noStrike" kern="1200" cap="none" spc="0" normalizeH="0" baseline="0" noProof="0">
              <a:ln>
                <a:noFill/>
              </a:ln>
              <a:solidFill>
                <a:srgbClr val="00CC00"/>
              </a:solidFill>
              <a:effectLst/>
              <a:uLnTx/>
              <a:uFillTx/>
              <a:latin typeface="BIZ UDPゴシック" panose="020B0400000000000000" pitchFamily="50" charset="-128"/>
              <a:ea typeface="BIZ UDPゴシック" panose="020B0400000000000000" pitchFamily="50" charset="-128"/>
              <a:cs typeface="+mn-cs"/>
            </a:endParaRPr>
          </a:p>
        </p:txBody>
      </p:sp>
      <p:sp>
        <p:nvSpPr>
          <p:cNvPr id="329732" name="Freeform 10"/>
          <p:cNvSpPr>
            <a:spLocks/>
          </p:cNvSpPr>
          <p:nvPr/>
        </p:nvSpPr>
        <p:spPr bwMode="auto">
          <a:xfrm>
            <a:off x="5981717" y="2512669"/>
            <a:ext cx="1611" cy="447782"/>
          </a:xfrm>
          <a:custGeom>
            <a:avLst/>
            <a:gdLst>
              <a:gd name="T0" fmla="*/ 0 w 1"/>
              <a:gd name="T1" fmla="*/ 0 h 230"/>
              <a:gd name="T2" fmla="*/ 0 w 1"/>
              <a:gd name="T3" fmla="*/ 2147483646 h 230"/>
              <a:gd name="T4" fmla="*/ 0 60000 65536"/>
              <a:gd name="T5" fmla="*/ 0 60000 65536"/>
              <a:gd name="T6" fmla="*/ 0 w 1"/>
              <a:gd name="T7" fmla="*/ 0 h 230"/>
              <a:gd name="T8" fmla="*/ 1 w 1"/>
              <a:gd name="T9" fmla="*/ 230 h 230"/>
            </a:gdLst>
            <a:ahLst/>
            <a:cxnLst>
              <a:cxn ang="T4">
                <a:pos x="T0" y="T1"/>
              </a:cxn>
              <a:cxn ang="T5">
                <a:pos x="T2" y="T3"/>
              </a:cxn>
            </a:cxnLst>
            <a:rect l="T6" t="T7" r="T8" b="T9"/>
            <a:pathLst>
              <a:path w="1" h="230">
                <a:moveTo>
                  <a:pt x="0" y="0"/>
                </a:moveTo>
                <a:lnTo>
                  <a:pt x="0" y="230"/>
                </a:lnTo>
              </a:path>
            </a:pathLst>
          </a:custGeom>
          <a:solidFill>
            <a:schemeClr val="bg1"/>
          </a:solidFill>
          <a:ln w="22225">
            <a:solidFill>
              <a:schemeClr val="tx1"/>
            </a:solidFill>
            <a:round/>
            <a:headEnd/>
            <a:tailEnd/>
          </a:ln>
        </p:spPr>
        <p:txBody>
          <a:bodyPr wrap="none" anchor="b" anchorCtr="0"/>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1662" b="0" i="0" u="none" strike="noStrike" kern="1200" cap="none" spc="0" normalizeH="0" baseline="0" noProof="0">
              <a:ln>
                <a:noFill/>
              </a:ln>
              <a:solidFill>
                <a:srgbClr val="00CC00"/>
              </a:solidFill>
              <a:effectLst/>
              <a:uLnTx/>
              <a:uFillTx/>
              <a:latin typeface="BIZ UDPゴシック" panose="020B0400000000000000" pitchFamily="50" charset="-128"/>
              <a:ea typeface="BIZ UDPゴシック" panose="020B0400000000000000" pitchFamily="50" charset="-128"/>
              <a:cs typeface="+mn-cs"/>
            </a:endParaRPr>
          </a:p>
        </p:txBody>
      </p:sp>
      <p:sp>
        <p:nvSpPr>
          <p:cNvPr id="329733" name="Freeform 11"/>
          <p:cNvSpPr>
            <a:spLocks/>
          </p:cNvSpPr>
          <p:nvPr/>
        </p:nvSpPr>
        <p:spPr bwMode="auto">
          <a:xfrm>
            <a:off x="2804823" y="2559392"/>
            <a:ext cx="1610" cy="416632"/>
          </a:xfrm>
          <a:custGeom>
            <a:avLst/>
            <a:gdLst>
              <a:gd name="T0" fmla="*/ 0 w 1"/>
              <a:gd name="T1" fmla="*/ 0 h 214"/>
              <a:gd name="T2" fmla="*/ 0 w 1"/>
              <a:gd name="T3" fmla="*/ 2147483646 h 214"/>
              <a:gd name="T4" fmla="*/ 0 60000 65536"/>
              <a:gd name="T5" fmla="*/ 0 60000 65536"/>
              <a:gd name="T6" fmla="*/ 0 w 1"/>
              <a:gd name="T7" fmla="*/ 0 h 214"/>
              <a:gd name="T8" fmla="*/ 1 w 1"/>
              <a:gd name="T9" fmla="*/ 214 h 214"/>
            </a:gdLst>
            <a:ahLst/>
            <a:cxnLst>
              <a:cxn ang="T4">
                <a:pos x="T0" y="T1"/>
              </a:cxn>
              <a:cxn ang="T5">
                <a:pos x="T2" y="T3"/>
              </a:cxn>
            </a:cxnLst>
            <a:rect l="T6" t="T7" r="T8" b="T9"/>
            <a:pathLst>
              <a:path w="1" h="214">
                <a:moveTo>
                  <a:pt x="0" y="0"/>
                </a:moveTo>
                <a:lnTo>
                  <a:pt x="0" y="214"/>
                </a:lnTo>
              </a:path>
            </a:pathLst>
          </a:custGeom>
          <a:solidFill>
            <a:schemeClr val="bg1"/>
          </a:solidFill>
          <a:ln w="22225">
            <a:solidFill>
              <a:schemeClr val="tx1"/>
            </a:solidFill>
            <a:round/>
            <a:headEnd/>
            <a:tailEnd/>
          </a:ln>
        </p:spPr>
        <p:txBody>
          <a:bodyPr wrap="none" anchor="b" anchorCtr="0"/>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1662" b="0" i="0" u="none" strike="noStrike" kern="1200" cap="none" spc="0" normalizeH="0" baseline="0" noProof="0">
              <a:ln>
                <a:noFill/>
              </a:ln>
              <a:solidFill>
                <a:srgbClr val="00CC00"/>
              </a:solidFill>
              <a:effectLst/>
              <a:uLnTx/>
              <a:uFillTx/>
              <a:latin typeface="BIZ UDPゴシック" panose="020B0400000000000000" pitchFamily="50" charset="-128"/>
              <a:ea typeface="BIZ UDPゴシック" panose="020B0400000000000000" pitchFamily="50" charset="-128"/>
              <a:cs typeface="+mn-cs"/>
            </a:endParaRPr>
          </a:p>
        </p:txBody>
      </p:sp>
      <p:sp>
        <p:nvSpPr>
          <p:cNvPr id="329734" name="Freeform 12"/>
          <p:cNvSpPr>
            <a:spLocks/>
          </p:cNvSpPr>
          <p:nvPr/>
        </p:nvSpPr>
        <p:spPr bwMode="auto">
          <a:xfrm>
            <a:off x="1862864" y="2970185"/>
            <a:ext cx="1738999" cy="527604"/>
          </a:xfrm>
          <a:custGeom>
            <a:avLst/>
            <a:gdLst>
              <a:gd name="T0" fmla="*/ 2147483646 w 1080"/>
              <a:gd name="T1" fmla="*/ 2147483646 h 271"/>
              <a:gd name="T2" fmla="*/ 2147483646 w 1080"/>
              <a:gd name="T3" fmla="*/ 0 h 271"/>
              <a:gd name="T4" fmla="*/ 0 w 1080"/>
              <a:gd name="T5" fmla="*/ 0 h 271"/>
              <a:gd name="T6" fmla="*/ 2147483646 w 1080"/>
              <a:gd name="T7" fmla="*/ 2147483646 h 271"/>
              <a:gd name="T8" fmla="*/ 0 60000 65536"/>
              <a:gd name="T9" fmla="*/ 0 60000 65536"/>
              <a:gd name="T10" fmla="*/ 0 60000 65536"/>
              <a:gd name="T11" fmla="*/ 0 60000 65536"/>
              <a:gd name="T12" fmla="*/ 0 w 1080"/>
              <a:gd name="T13" fmla="*/ 0 h 271"/>
              <a:gd name="T14" fmla="*/ 1080 w 1080"/>
              <a:gd name="T15" fmla="*/ 271 h 271"/>
            </a:gdLst>
            <a:ahLst/>
            <a:cxnLst>
              <a:cxn ang="T8">
                <a:pos x="T0" y="T1"/>
              </a:cxn>
              <a:cxn ang="T9">
                <a:pos x="T2" y="T3"/>
              </a:cxn>
              <a:cxn ang="T10">
                <a:pos x="T4" y="T5"/>
              </a:cxn>
              <a:cxn ang="T11">
                <a:pos x="T6" y="T7"/>
              </a:cxn>
            </a:cxnLst>
            <a:rect l="T12" t="T13" r="T14" b="T15"/>
            <a:pathLst>
              <a:path w="1080" h="271">
                <a:moveTo>
                  <a:pt x="1077" y="249"/>
                </a:moveTo>
                <a:lnTo>
                  <a:pt x="1080" y="0"/>
                </a:lnTo>
                <a:lnTo>
                  <a:pt x="0" y="0"/>
                </a:lnTo>
                <a:lnTo>
                  <a:pt x="1" y="271"/>
                </a:lnTo>
              </a:path>
            </a:pathLst>
          </a:custGeom>
          <a:solidFill>
            <a:schemeClr val="bg1"/>
          </a:solidFill>
          <a:ln w="22225">
            <a:solidFill>
              <a:schemeClr val="tx1"/>
            </a:solidFill>
            <a:round/>
            <a:headEnd/>
            <a:tailEnd/>
          </a:ln>
        </p:spPr>
        <p:txBody>
          <a:bodyPr wrap="none" anchor="b" anchorCtr="0"/>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1662" b="0" i="0" u="none" strike="noStrike" kern="1200" cap="none" spc="0" normalizeH="0" baseline="0" noProof="0">
              <a:ln>
                <a:noFill/>
              </a:ln>
              <a:solidFill>
                <a:srgbClr val="00CC00"/>
              </a:solidFill>
              <a:effectLst/>
              <a:uLnTx/>
              <a:uFillTx/>
              <a:latin typeface="BIZ UDPゴシック" panose="020B0400000000000000" pitchFamily="50" charset="-128"/>
              <a:ea typeface="BIZ UDPゴシック" panose="020B0400000000000000" pitchFamily="50" charset="-128"/>
              <a:cs typeface="+mn-cs"/>
            </a:endParaRPr>
          </a:p>
        </p:txBody>
      </p:sp>
      <p:sp>
        <p:nvSpPr>
          <p:cNvPr id="329735" name="Freeform 13"/>
          <p:cNvSpPr>
            <a:spLocks/>
          </p:cNvSpPr>
          <p:nvPr/>
        </p:nvSpPr>
        <p:spPr bwMode="auto">
          <a:xfrm>
            <a:off x="5363406" y="2960449"/>
            <a:ext cx="1545777" cy="498402"/>
          </a:xfrm>
          <a:custGeom>
            <a:avLst/>
            <a:gdLst>
              <a:gd name="T0" fmla="*/ 2147483646 w 960"/>
              <a:gd name="T1" fmla="*/ 2147483646 h 256"/>
              <a:gd name="T2" fmla="*/ 2147483646 w 960"/>
              <a:gd name="T3" fmla="*/ 0 h 256"/>
              <a:gd name="T4" fmla="*/ 0 w 960"/>
              <a:gd name="T5" fmla="*/ 0 h 256"/>
              <a:gd name="T6" fmla="*/ 2147483646 w 960"/>
              <a:gd name="T7" fmla="*/ 2147483646 h 256"/>
              <a:gd name="T8" fmla="*/ 0 60000 65536"/>
              <a:gd name="T9" fmla="*/ 0 60000 65536"/>
              <a:gd name="T10" fmla="*/ 0 60000 65536"/>
              <a:gd name="T11" fmla="*/ 0 60000 65536"/>
              <a:gd name="T12" fmla="*/ 0 w 960"/>
              <a:gd name="T13" fmla="*/ 0 h 256"/>
              <a:gd name="T14" fmla="*/ 960 w 960"/>
              <a:gd name="T15" fmla="*/ 256 h 256"/>
            </a:gdLst>
            <a:ahLst/>
            <a:cxnLst>
              <a:cxn ang="T8">
                <a:pos x="T0" y="T1"/>
              </a:cxn>
              <a:cxn ang="T9">
                <a:pos x="T2" y="T3"/>
              </a:cxn>
              <a:cxn ang="T10">
                <a:pos x="T4" y="T5"/>
              </a:cxn>
              <a:cxn ang="T11">
                <a:pos x="T6" y="T7"/>
              </a:cxn>
            </a:cxnLst>
            <a:rect l="T12" t="T13" r="T14" b="T15"/>
            <a:pathLst>
              <a:path w="960" h="256">
                <a:moveTo>
                  <a:pt x="959" y="256"/>
                </a:moveTo>
                <a:lnTo>
                  <a:pt x="960" y="0"/>
                </a:lnTo>
                <a:lnTo>
                  <a:pt x="0" y="0"/>
                </a:lnTo>
                <a:lnTo>
                  <a:pt x="4" y="235"/>
                </a:lnTo>
              </a:path>
            </a:pathLst>
          </a:custGeom>
          <a:solidFill>
            <a:schemeClr val="bg1"/>
          </a:solidFill>
          <a:ln w="22225">
            <a:solidFill>
              <a:schemeClr val="tx1"/>
            </a:solidFill>
            <a:round/>
            <a:headEnd/>
            <a:tailEnd/>
          </a:ln>
        </p:spPr>
        <p:txBody>
          <a:bodyPr wrap="none" anchor="b" anchorCtr="0"/>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1662" b="0" i="0" u="none" strike="noStrike" kern="1200" cap="none" spc="0" normalizeH="0" baseline="0" noProof="0">
              <a:ln>
                <a:noFill/>
              </a:ln>
              <a:solidFill>
                <a:srgbClr val="00CC00"/>
              </a:solidFill>
              <a:effectLst/>
              <a:uLnTx/>
              <a:uFillTx/>
              <a:latin typeface="BIZ UDPゴシック" panose="020B0400000000000000" pitchFamily="50" charset="-128"/>
              <a:ea typeface="BIZ UDPゴシック" panose="020B0400000000000000" pitchFamily="50" charset="-128"/>
              <a:cs typeface="+mn-cs"/>
            </a:endParaRPr>
          </a:p>
        </p:txBody>
      </p:sp>
      <p:sp>
        <p:nvSpPr>
          <p:cNvPr id="329736" name="Freeform 14"/>
          <p:cNvSpPr>
            <a:spLocks/>
          </p:cNvSpPr>
          <p:nvPr/>
        </p:nvSpPr>
        <p:spPr bwMode="auto">
          <a:xfrm>
            <a:off x="4361871" y="4254759"/>
            <a:ext cx="1755102" cy="397163"/>
          </a:xfrm>
          <a:custGeom>
            <a:avLst/>
            <a:gdLst>
              <a:gd name="T0" fmla="*/ 2147483646 w 1090"/>
              <a:gd name="T1" fmla="*/ 2147483646 h 204"/>
              <a:gd name="T2" fmla="*/ 2147483646 w 1090"/>
              <a:gd name="T3" fmla="*/ 0 h 204"/>
              <a:gd name="T4" fmla="*/ 0 w 1090"/>
              <a:gd name="T5" fmla="*/ 0 h 204"/>
              <a:gd name="T6" fmla="*/ 0 w 1090"/>
              <a:gd name="T7" fmla="*/ 2147483646 h 204"/>
              <a:gd name="T8" fmla="*/ 0 60000 65536"/>
              <a:gd name="T9" fmla="*/ 0 60000 65536"/>
              <a:gd name="T10" fmla="*/ 0 60000 65536"/>
              <a:gd name="T11" fmla="*/ 0 60000 65536"/>
              <a:gd name="T12" fmla="*/ 0 w 1090"/>
              <a:gd name="T13" fmla="*/ 0 h 204"/>
              <a:gd name="T14" fmla="*/ 1090 w 1090"/>
              <a:gd name="T15" fmla="*/ 204 h 204"/>
            </a:gdLst>
            <a:ahLst/>
            <a:cxnLst>
              <a:cxn ang="T8">
                <a:pos x="T0" y="T1"/>
              </a:cxn>
              <a:cxn ang="T9">
                <a:pos x="T2" y="T3"/>
              </a:cxn>
              <a:cxn ang="T10">
                <a:pos x="T4" y="T5"/>
              </a:cxn>
              <a:cxn ang="T11">
                <a:pos x="T6" y="T7"/>
              </a:cxn>
            </a:cxnLst>
            <a:rect l="T12" t="T13" r="T14" b="T15"/>
            <a:pathLst>
              <a:path w="1090" h="204">
                <a:moveTo>
                  <a:pt x="1088" y="204"/>
                </a:moveTo>
                <a:lnTo>
                  <a:pt x="1090" y="0"/>
                </a:lnTo>
                <a:lnTo>
                  <a:pt x="0" y="0"/>
                </a:lnTo>
                <a:lnTo>
                  <a:pt x="0" y="201"/>
                </a:lnTo>
              </a:path>
            </a:pathLst>
          </a:custGeom>
          <a:solidFill>
            <a:schemeClr val="bg1"/>
          </a:solidFill>
          <a:ln w="22225">
            <a:solidFill>
              <a:schemeClr val="tx1"/>
            </a:solidFill>
            <a:round/>
            <a:headEnd/>
            <a:tailEnd/>
          </a:ln>
        </p:spPr>
        <p:txBody>
          <a:bodyPr wrap="none" anchor="b" anchorCtr="0"/>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1662" b="0" i="0" u="none" strike="noStrike" kern="1200" cap="none" spc="0" normalizeH="0" baseline="0" noProof="0">
              <a:ln>
                <a:noFill/>
              </a:ln>
              <a:solidFill>
                <a:srgbClr val="00CC00"/>
              </a:solidFill>
              <a:effectLst/>
              <a:uLnTx/>
              <a:uFillTx/>
              <a:latin typeface="BIZ UDPゴシック" panose="020B0400000000000000" pitchFamily="50" charset="-128"/>
              <a:ea typeface="BIZ UDPゴシック" panose="020B0400000000000000" pitchFamily="50" charset="-128"/>
              <a:cs typeface="+mn-cs"/>
            </a:endParaRPr>
          </a:p>
        </p:txBody>
      </p:sp>
      <p:cxnSp>
        <p:nvCxnSpPr>
          <p:cNvPr id="4" name="直線コネクタ 3"/>
          <p:cNvCxnSpPr/>
          <p:nvPr/>
        </p:nvCxnSpPr>
        <p:spPr bwMode="auto">
          <a:xfrm flipV="1">
            <a:off x="1248554" y="2084009"/>
            <a:ext cx="6714496" cy="0"/>
          </a:xfrm>
          <a:prstGeom prst="line">
            <a:avLst/>
          </a:prstGeom>
          <a:noFill/>
          <a:ln w="22225" cap="flat" cmpd="sng" algn="ctr">
            <a:solidFill>
              <a:schemeClr val="tx1"/>
            </a:solidFill>
            <a:prstDash val="solid"/>
            <a:round/>
            <a:headEnd type="none" w="med" len="med"/>
            <a:tailEnd type="none" w="med" len="med"/>
          </a:ln>
          <a:effectLst/>
        </p:spPr>
      </p:cxnSp>
      <p:cxnSp>
        <p:nvCxnSpPr>
          <p:cNvPr id="45" name="直線コネクタ 44"/>
          <p:cNvCxnSpPr/>
          <p:nvPr/>
        </p:nvCxnSpPr>
        <p:spPr bwMode="auto">
          <a:xfrm>
            <a:off x="1248554" y="2075473"/>
            <a:ext cx="0" cy="442128"/>
          </a:xfrm>
          <a:prstGeom prst="line">
            <a:avLst/>
          </a:prstGeom>
          <a:noFill/>
          <a:ln w="22225" cap="flat" cmpd="sng" algn="ctr">
            <a:solidFill>
              <a:schemeClr val="tx1"/>
            </a:solidFill>
            <a:prstDash val="solid"/>
            <a:round/>
            <a:headEnd type="none" w="med" len="med"/>
            <a:tailEnd type="none" w="med" len="med"/>
          </a:ln>
          <a:effectLst/>
        </p:spPr>
      </p:cxnSp>
      <p:cxnSp>
        <p:nvCxnSpPr>
          <p:cNvPr id="48" name="直線コネクタ 47"/>
          <p:cNvCxnSpPr/>
          <p:nvPr/>
        </p:nvCxnSpPr>
        <p:spPr bwMode="auto">
          <a:xfrm>
            <a:off x="2804823" y="2069359"/>
            <a:ext cx="0" cy="442128"/>
          </a:xfrm>
          <a:prstGeom prst="line">
            <a:avLst/>
          </a:prstGeom>
          <a:noFill/>
          <a:ln w="22225" cap="flat" cmpd="sng" algn="ctr">
            <a:solidFill>
              <a:schemeClr val="tx1"/>
            </a:solidFill>
            <a:prstDash val="solid"/>
            <a:round/>
            <a:headEnd type="none" w="med" len="med"/>
            <a:tailEnd type="none" w="med" len="med"/>
          </a:ln>
          <a:effectLst/>
        </p:spPr>
      </p:cxnSp>
      <p:cxnSp>
        <p:nvCxnSpPr>
          <p:cNvPr id="49" name="直線コネクタ 48"/>
          <p:cNvCxnSpPr/>
          <p:nvPr/>
        </p:nvCxnSpPr>
        <p:spPr bwMode="auto">
          <a:xfrm>
            <a:off x="5981717" y="2069359"/>
            <a:ext cx="0" cy="442128"/>
          </a:xfrm>
          <a:prstGeom prst="line">
            <a:avLst/>
          </a:prstGeom>
          <a:noFill/>
          <a:ln w="22225" cap="flat" cmpd="sng" algn="ctr">
            <a:solidFill>
              <a:schemeClr val="tx1"/>
            </a:solidFill>
            <a:prstDash val="solid"/>
            <a:round/>
            <a:headEnd type="none" w="med" len="med"/>
            <a:tailEnd type="none" w="med" len="med"/>
          </a:ln>
          <a:effectLst/>
        </p:spPr>
      </p:cxnSp>
      <p:sp>
        <p:nvSpPr>
          <p:cNvPr id="46" name="角丸四角形 45"/>
          <p:cNvSpPr/>
          <p:nvPr/>
        </p:nvSpPr>
        <p:spPr>
          <a:xfrm>
            <a:off x="2165685" y="1319860"/>
            <a:ext cx="4447224" cy="519595"/>
          </a:xfrm>
          <a:prstGeom prst="roundRect">
            <a:avLst>
              <a:gd name="adj" fmla="val 50000"/>
            </a:avLst>
          </a:prstGeom>
          <a:solidFill>
            <a:srgbClr val="439EA3"/>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0" fontAlgn="base" latinLnBrk="0" hangingPunct="0">
              <a:lnSpc>
                <a:spcPct val="100000"/>
              </a:lnSpc>
              <a:spcBef>
                <a:spcPct val="0"/>
              </a:spcBef>
              <a:spcAft>
                <a:spcPct val="0"/>
              </a:spcAft>
              <a:buClrTx/>
              <a:buSzTx/>
              <a:buFontTx/>
              <a:buNone/>
              <a:tabLst/>
              <a:defRPr/>
            </a:pPr>
            <a:endParaRPr kumimoji="1" lang="ja-JP" altLang="en-US" sz="2215"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54" name="角丸四角形 53"/>
          <p:cNvSpPr/>
          <p:nvPr/>
        </p:nvSpPr>
        <p:spPr>
          <a:xfrm>
            <a:off x="7031350" y="2279163"/>
            <a:ext cx="1860923" cy="742856"/>
          </a:xfrm>
          <a:prstGeom prst="roundRect">
            <a:avLst>
              <a:gd name="adj" fmla="val 7109"/>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0" fontAlgn="base" latinLnBrk="0" hangingPunct="0">
              <a:lnSpc>
                <a:spcPct val="100000"/>
              </a:lnSpc>
              <a:spcBef>
                <a:spcPct val="0"/>
              </a:spcBef>
              <a:spcAft>
                <a:spcPct val="0"/>
              </a:spcAft>
              <a:buClrTx/>
              <a:buSzTx/>
              <a:buFontTx/>
              <a:buNone/>
              <a:tabLst/>
              <a:defRPr/>
            </a:pPr>
            <a:endParaRPr kumimoji="1" lang="ja-JP" altLang="en-US" sz="221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56" name="角丸四角形 55"/>
          <p:cNvSpPr/>
          <p:nvPr/>
        </p:nvSpPr>
        <p:spPr>
          <a:xfrm>
            <a:off x="76655" y="3238788"/>
            <a:ext cx="897231" cy="524369"/>
          </a:xfrm>
          <a:prstGeom prst="roundRect">
            <a:avLst>
              <a:gd name="adj" fmla="val 50000"/>
            </a:avLst>
          </a:prstGeom>
          <a:solidFill>
            <a:srgbClr val="B9656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0" fontAlgn="base" latinLnBrk="0" hangingPunct="0">
              <a:lnSpc>
                <a:spcPct val="100000"/>
              </a:lnSpc>
              <a:spcBef>
                <a:spcPct val="0"/>
              </a:spcBef>
              <a:spcAft>
                <a:spcPct val="0"/>
              </a:spcAft>
              <a:buClrTx/>
              <a:buSzTx/>
              <a:buFontTx/>
              <a:buNone/>
              <a:tabLst/>
              <a:defRPr/>
            </a:pPr>
            <a:endParaRPr kumimoji="1" lang="ja-JP" altLang="en-US" sz="221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57" name="角丸四角形 56"/>
          <p:cNvSpPr/>
          <p:nvPr/>
        </p:nvSpPr>
        <p:spPr>
          <a:xfrm>
            <a:off x="751232" y="4386859"/>
            <a:ext cx="2525538" cy="524369"/>
          </a:xfrm>
          <a:prstGeom prst="roundRect">
            <a:avLst>
              <a:gd name="adj" fmla="val 50000"/>
            </a:avLst>
          </a:prstGeom>
          <a:solidFill>
            <a:srgbClr val="B9656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0" fontAlgn="base" latinLnBrk="0" hangingPunct="0">
              <a:lnSpc>
                <a:spcPct val="100000"/>
              </a:lnSpc>
              <a:spcBef>
                <a:spcPct val="0"/>
              </a:spcBef>
              <a:spcAft>
                <a:spcPct val="0"/>
              </a:spcAft>
              <a:buClrTx/>
              <a:buSzTx/>
              <a:buFontTx/>
              <a:buNone/>
              <a:tabLst/>
              <a:defRPr/>
            </a:pPr>
            <a:endParaRPr kumimoji="1" lang="ja-JP" altLang="en-US" sz="221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58" name="角丸四角形 57"/>
          <p:cNvSpPr/>
          <p:nvPr/>
        </p:nvSpPr>
        <p:spPr>
          <a:xfrm>
            <a:off x="751232" y="4970957"/>
            <a:ext cx="2525538" cy="524369"/>
          </a:xfrm>
          <a:prstGeom prst="roundRect">
            <a:avLst>
              <a:gd name="adj" fmla="val 50000"/>
            </a:avLst>
          </a:prstGeom>
          <a:solidFill>
            <a:srgbClr val="B9656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0" fontAlgn="base" latinLnBrk="0" hangingPunct="0">
              <a:lnSpc>
                <a:spcPct val="100000"/>
              </a:lnSpc>
              <a:spcBef>
                <a:spcPct val="0"/>
              </a:spcBef>
              <a:spcAft>
                <a:spcPct val="0"/>
              </a:spcAft>
              <a:buClrTx/>
              <a:buSzTx/>
              <a:buFontTx/>
              <a:buNone/>
              <a:tabLst/>
              <a:defRPr/>
            </a:pPr>
            <a:endParaRPr kumimoji="1" lang="ja-JP" altLang="en-US" sz="221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59" name="角丸四角形 58"/>
          <p:cNvSpPr/>
          <p:nvPr/>
        </p:nvSpPr>
        <p:spPr>
          <a:xfrm>
            <a:off x="5279025" y="2276535"/>
            <a:ext cx="1395692" cy="457925"/>
          </a:xfrm>
          <a:prstGeom prst="roundRect">
            <a:avLst>
              <a:gd name="adj" fmla="val 13869"/>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0" fontAlgn="base" latinLnBrk="0" hangingPunct="0">
              <a:lnSpc>
                <a:spcPct val="100000"/>
              </a:lnSpc>
              <a:spcBef>
                <a:spcPct val="0"/>
              </a:spcBef>
              <a:spcAft>
                <a:spcPct val="0"/>
              </a:spcAft>
              <a:buClrTx/>
              <a:buSzTx/>
              <a:buFontTx/>
              <a:buNone/>
              <a:tabLst/>
              <a:defRPr/>
            </a:pPr>
            <a:endParaRPr kumimoji="1" lang="ja-JP" altLang="en-US" sz="221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60" name="角丸四角形 59"/>
          <p:cNvSpPr/>
          <p:nvPr/>
        </p:nvSpPr>
        <p:spPr>
          <a:xfrm>
            <a:off x="1979712" y="2276535"/>
            <a:ext cx="1728000" cy="457925"/>
          </a:xfrm>
          <a:prstGeom prst="roundRect">
            <a:avLst>
              <a:gd name="adj" fmla="val 13869"/>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0" fontAlgn="base" latinLnBrk="0" hangingPunct="0">
              <a:lnSpc>
                <a:spcPct val="100000"/>
              </a:lnSpc>
              <a:spcBef>
                <a:spcPct val="0"/>
              </a:spcBef>
              <a:spcAft>
                <a:spcPct val="0"/>
              </a:spcAft>
              <a:buClrTx/>
              <a:buSzTx/>
              <a:buFontTx/>
              <a:buNone/>
              <a:tabLst/>
              <a:defRPr/>
            </a:pPr>
            <a:endParaRPr kumimoji="1" lang="ja-JP" altLang="en-US" sz="221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61" name="角丸四角形 60"/>
          <p:cNvSpPr/>
          <p:nvPr/>
        </p:nvSpPr>
        <p:spPr>
          <a:xfrm>
            <a:off x="529940" y="2276535"/>
            <a:ext cx="1395692" cy="457925"/>
          </a:xfrm>
          <a:prstGeom prst="roundRect">
            <a:avLst>
              <a:gd name="adj" fmla="val 13869"/>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0" fontAlgn="base" latinLnBrk="0" hangingPunct="0">
              <a:lnSpc>
                <a:spcPct val="100000"/>
              </a:lnSpc>
              <a:spcBef>
                <a:spcPct val="0"/>
              </a:spcBef>
              <a:spcAft>
                <a:spcPct val="0"/>
              </a:spcAft>
              <a:buClrTx/>
              <a:buSzTx/>
              <a:buFontTx/>
              <a:buNone/>
              <a:tabLst/>
              <a:defRPr/>
            </a:pPr>
            <a:endParaRPr kumimoji="1" lang="ja-JP" altLang="en-US" sz="221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62" name="角丸四角形 61"/>
          <p:cNvSpPr/>
          <p:nvPr/>
        </p:nvSpPr>
        <p:spPr>
          <a:xfrm>
            <a:off x="5312419" y="4461649"/>
            <a:ext cx="1661538" cy="742856"/>
          </a:xfrm>
          <a:prstGeom prst="roundRect">
            <a:avLst>
              <a:gd name="adj" fmla="val 7109"/>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0" fontAlgn="base" latinLnBrk="0" hangingPunct="0">
              <a:lnSpc>
                <a:spcPct val="100000"/>
              </a:lnSpc>
              <a:spcBef>
                <a:spcPct val="0"/>
              </a:spcBef>
              <a:spcAft>
                <a:spcPct val="0"/>
              </a:spcAft>
              <a:buClrTx/>
              <a:buSzTx/>
              <a:buFontTx/>
              <a:buNone/>
              <a:tabLst/>
              <a:defRPr/>
            </a:pPr>
            <a:endParaRPr kumimoji="1" lang="ja-JP" altLang="en-US" sz="221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63" name="角丸四角形 62"/>
          <p:cNvSpPr/>
          <p:nvPr/>
        </p:nvSpPr>
        <p:spPr>
          <a:xfrm>
            <a:off x="3517758" y="4461649"/>
            <a:ext cx="1661538" cy="742856"/>
          </a:xfrm>
          <a:prstGeom prst="roundRect">
            <a:avLst>
              <a:gd name="adj" fmla="val 7109"/>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0" fontAlgn="base" latinLnBrk="0" hangingPunct="0">
              <a:lnSpc>
                <a:spcPct val="100000"/>
              </a:lnSpc>
              <a:spcBef>
                <a:spcPct val="0"/>
              </a:spcBef>
              <a:spcAft>
                <a:spcPct val="0"/>
              </a:spcAft>
              <a:buClrTx/>
              <a:buSzTx/>
              <a:buFontTx/>
              <a:buNone/>
              <a:tabLst/>
              <a:defRPr/>
            </a:pPr>
            <a:endParaRPr kumimoji="1" lang="ja-JP" altLang="en-US" sz="221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64" name="角丸四角形 63"/>
          <p:cNvSpPr/>
          <p:nvPr/>
        </p:nvSpPr>
        <p:spPr>
          <a:xfrm>
            <a:off x="6267264" y="3237986"/>
            <a:ext cx="1362462" cy="742856"/>
          </a:xfrm>
          <a:prstGeom prst="roundRect">
            <a:avLst>
              <a:gd name="adj" fmla="val 7109"/>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0" fontAlgn="base" latinLnBrk="0" hangingPunct="0">
              <a:lnSpc>
                <a:spcPct val="100000"/>
              </a:lnSpc>
              <a:spcBef>
                <a:spcPct val="0"/>
              </a:spcBef>
              <a:spcAft>
                <a:spcPct val="0"/>
              </a:spcAft>
              <a:buClrTx/>
              <a:buSzTx/>
              <a:buFontTx/>
              <a:buNone/>
              <a:tabLst/>
              <a:defRPr/>
            </a:pPr>
            <a:endParaRPr kumimoji="1" lang="ja-JP" altLang="en-US" sz="221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65" name="角丸四角形 64"/>
          <p:cNvSpPr/>
          <p:nvPr/>
        </p:nvSpPr>
        <p:spPr>
          <a:xfrm>
            <a:off x="4523116" y="3237986"/>
            <a:ext cx="1661538" cy="742856"/>
          </a:xfrm>
          <a:prstGeom prst="roundRect">
            <a:avLst>
              <a:gd name="adj" fmla="val 7109"/>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0" fontAlgn="base" latinLnBrk="0" hangingPunct="0">
              <a:lnSpc>
                <a:spcPct val="100000"/>
              </a:lnSpc>
              <a:spcBef>
                <a:spcPct val="0"/>
              </a:spcBef>
              <a:spcAft>
                <a:spcPct val="0"/>
              </a:spcAft>
              <a:buClrTx/>
              <a:buSzTx/>
              <a:buFontTx/>
              <a:buNone/>
              <a:tabLst/>
              <a:defRPr/>
            </a:pPr>
            <a:endParaRPr kumimoji="1" lang="ja-JP" altLang="en-US" sz="221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66" name="角丸四角形 65"/>
          <p:cNvSpPr/>
          <p:nvPr/>
        </p:nvSpPr>
        <p:spPr>
          <a:xfrm>
            <a:off x="2773470" y="3237986"/>
            <a:ext cx="1661538" cy="742856"/>
          </a:xfrm>
          <a:prstGeom prst="roundRect">
            <a:avLst>
              <a:gd name="adj" fmla="val 7109"/>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0" fontAlgn="base" latinLnBrk="0" hangingPunct="0">
              <a:lnSpc>
                <a:spcPct val="100000"/>
              </a:lnSpc>
              <a:spcBef>
                <a:spcPct val="0"/>
              </a:spcBef>
              <a:spcAft>
                <a:spcPct val="0"/>
              </a:spcAft>
              <a:buClrTx/>
              <a:buSzTx/>
              <a:buFontTx/>
              <a:buNone/>
              <a:tabLst/>
              <a:defRPr/>
            </a:pPr>
            <a:endParaRPr kumimoji="1" lang="ja-JP" altLang="en-US" sz="221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67" name="角丸四角形 66"/>
          <p:cNvSpPr/>
          <p:nvPr/>
        </p:nvSpPr>
        <p:spPr>
          <a:xfrm>
            <a:off x="1019085" y="3237986"/>
            <a:ext cx="1661538" cy="742856"/>
          </a:xfrm>
          <a:prstGeom prst="roundRect">
            <a:avLst>
              <a:gd name="adj" fmla="val 7109"/>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0" fontAlgn="base" latinLnBrk="0" hangingPunct="0">
              <a:lnSpc>
                <a:spcPct val="100000"/>
              </a:lnSpc>
              <a:spcBef>
                <a:spcPct val="0"/>
              </a:spcBef>
              <a:spcAft>
                <a:spcPct val="0"/>
              </a:spcAft>
              <a:buClrTx/>
              <a:buSzTx/>
              <a:buFontTx/>
              <a:buNone/>
              <a:tabLst/>
              <a:defRPr/>
            </a:pPr>
            <a:endParaRPr kumimoji="1" lang="ja-JP" altLang="en-US" sz="221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29741" name="Rectangle 20"/>
          <p:cNvSpPr>
            <a:spLocks noChangeArrowheads="1"/>
          </p:cNvSpPr>
          <p:nvPr/>
        </p:nvSpPr>
        <p:spPr bwMode="auto">
          <a:xfrm>
            <a:off x="2072698" y="1425393"/>
            <a:ext cx="4633197" cy="365036"/>
          </a:xfrm>
          <a:prstGeom prst="rect">
            <a:avLst/>
          </a:prstGeom>
          <a:noFill/>
          <a:ln w="12700" algn="ctr">
            <a:noFill/>
            <a:miter lim="800000"/>
            <a:headEnd/>
            <a:tailEnd/>
          </a:ln>
        </p:spPr>
        <p:txBody>
          <a:bodyPr wrap="square" anchor="b"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base" latinLnBrk="0" hangingPunct="1">
              <a:lnSpc>
                <a:spcPct val="80000"/>
              </a:lnSpc>
              <a:spcBef>
                <a:spcPct val="20000"/>
              </a:spcBef>
              <a:spcAft>
                <a:spcPct val="0"/>
              </a:spcAft>
              <a:buClrTx/>
              <a:buSzTx/>
              <a:buFontTx/>
              <a:buNone/>
              <a:tabLst/>
              <a:defRPr/>
            </a:pPr>
            <a:r>
              <a:rPr kumimoji="1" lang="en-US" altLang="ja-JP" sz="2215"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BPSD</a:t>
            </a:r>
            <a:r>
              <a:rPr kumimoji="1" lang="ja-JP" altLang="en-US" sz="2215"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の発生･悪化</a:t>
            </a:r>
          </a:p>
        </p:txBody>
      </p:sp>
      <p:sp>
        <p:nvSpPr>
          <p:cNvPr id="329742" name="Rectangle 21"/>
          <p:cNvSpPr>
            <a:spLocks noChangeArrowheads="1"/>
          </p:cNvSpPr>
          <p:nvPr/>
        </p:nvSpPr>
        <p:spPr bwMode="auto">
          <a:xfrm>
            <a:off x="551149" y="2361214"/>
            <a:ext cx="1315521" cy="296941"/>
          </a:xfrm>
          <a:prstGeom prst="rect">
            <a:avLst/>
          </a:prstGeom>
          <a:noFill/>
          <a:ln w="12700" algn="ctr">
            <a:noFill/>
            <a:miter lim="800000"/>
            <a:headEnd/>
            <a:tailEnd/>
          </a:ln>
        </p:spPr>
        <p:txBody>
          <a:bodyPr anchor="b"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base" latinLnBrk="0" hangingPunct="1">
              <a:lnSpc>
                <a:spcPct val="80000"/>
              </a:lnSpc>
              <a:spcBef>
                <a:spcPct val="2000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身体疾患</a:t>
            </a:r>
          </a:p>
        </p:txBody>
      </p:sp>
      <p:sp>
        <p:nvSpPr>
          <p:cNvPr id="329743" name="Rectangle 22"/>
          <p:cNvSpPr>
            <a:spLocks noChangeArrowheads="1"/>
          </p:cNvSpPr>
          <p:nvPr/>
        </p:nvSpPr>
        <p:spPr bwMode="auto">
          <a:xfrm>
            <a:off x="1902943" y="2361214"/>
            <a:ext cx="1898408" cy="296941"/>
          </a:xfrm>
          <a:prstGeom prst="rect">
            <a:avLst/>
          </a:prstGeom>
          <a:noFill/>
          <a:ln w="12700" algn="ctr">
            <a:noFill/>
            <a:miter lim="800000"/>
            <a:headEnd/>
            <a:tailEnd/>
          </a:ln>
        </p:spPr>
        <p:txBody>
          <a:bodyPr anchor="b"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base" latinLnBrk="0" hangingPunct="1">
              <a:lnSpc>
                <a:spcPct val="80000"/>
              </a:lnSpc>
              <a:spcBef>
                <a:spcPct val="2000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薬剤による影響</a:t>
            </a:r>
          </a:p>
        </p:txBody>
      </p:sp>
      <p:sp>
        <p:nvSpPr>
          <p:cNvPr id="329744" name="Rectangle 23"/>
          <p:cNvSpPr>
            <a:spLocks noChangeArrowheads="1"/>
          </p:cNvSpPr>
          <p:nvPr/>
        </p:nvSpPr>
        <p:spPr bwMode="auto">
          <a:xfrm>
            <a:off x="5369847" y="2361214"/>
            <a:ext cx="1243062" cy="296941"/>
          </a:xfrm>
          <a:prstGeom prst="rect">
            <a:avLst/>
          </a:prstGeom>
          <a:noFill/>
          <a:ln w="12700" algn="ctr">
            <a:noFill/>
            <a:miter lim="800000"/>
            <a:headEnd/>
            <a:tailEnd/>
          </a:ln>
        </p:spPr>
        <p:txBody>
          <a:bodyPr anchor="b"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base" latinLnBrk="0" hangingPunct="1">
              <a:lnSpc>
                <a:spcPct val="80000"/>
              </a:lnSpc>
              <a:spcBef>
                <a:spcPct val="2000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環境要因</a:t>
            </a:r>
          </a:p>
        </p:txBody>
      </p:sp>
      <p:sp>
        <p:nvSpPr>
          <p:cNvPr id="329745" name="Rectangle 24"/>
          <p:cNvSpPr>
            <a:spLocks noChangeArrowheads="1"/>
          </p:cNvSpPr>
          <p:nvPr/>
        </p:nvSpPr>
        <p:spPr bwMode="auto">
          <a:xfrm>
            <a:off x="7040142" y="2326806"/>
            <a:ext cx="1855189" cy="603883"/>
          </a:xfrm>
          <a:prstGeom prst="rect">
            <a:avLst/>
          </a:prstGeom>
          <a:noFill/>
          <a:ln w="12700" algn="ctr">
            <a:noFill/>
            <a:miter lim="800000"/>
            <a:headEnd/>
            <a:tailEnd/>
          </a:ln>
        </p:spPr>
        <p:txBody>
          <a:bodyPr wrap="square" anchor="b"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base" latinLnBrk="0" hangingPunct="1">
              <a:lnSpc>
                <a:spcPct val="100000"/>
              </a:lnSpc>
              <a:spcBef>
                <a:spcPct val="2000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認知症や症状に対する未対応</a:t>
            </a:r>
          </a:p>
        </p:txBody>
      </p:sp>
      <p:sp>
        <p:nvSpPr>
          <p:cNvPr id="329746" name="Rectangle 25"/>
          <p:cNvSpPr>
            <a:spLocks noChangeArrowheads="1"/>
          </p:cNvSpPr>
          <p:nvPr/>
        </p:nvSpPr>
        <p:spPr bwMode="auto">
          <a:xfrm>
            <a:off x="1002946" y="3287470"/>
            <a:ext cx="1652049" cy="603883"/>
          </a:xfrm>
          <a:prstGeom prst="rect">
            <a:avLst/>
          </a:prstGeom>
          <a:noFill/>
          <a:ln w="12700" algn="ctr">
            <a:noFill/>
            <a:miter lim="800000"/>
            <a:headEnd/>
            <a:tailEnd/>
          </a:ln>
        </p:spPr>
        <p:txBody>
          <a:bodyPr anchor="b"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base" latinLnBrk="0" hangingPunct="1">
              <a:lnSpc>
                <a:spcPct val="100000"/>
              </a:lnSpc>
              <a:spcBef>
                <a:spcPct val="2000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身体疾患に</a:t>
            </a:r>
            <a:endParaRPr kumimoji="1" lang="en-US" altLang="ja-JP" sz="1662"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844083" rtl="0" eaLnBrk="1" fontAlgn="base" latinLnBrk="0" hangingPunct="1">
              <a:lnSpc>
                <a:spcPct val="100000"/>
              </a:lnSpc>
              <a:spcBef>
                <a:spcPts val="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対する薬剤</a:t>
            </a:r>
          </a:p>
        </p:txBody>
      </p:sp>
      <p:sp>
        <p:nvSpPr>
          <p:cNvPr id="329747" name="Rectangle 26"/>
          <p:cNvSpPr>
            <a:spLocks noChangeArrowheads="1"/>
          </p:cNvSpPr>
          <p:nvPr/>
        </p:nvSpPr>
        <p:spPr bwMode="auto">
          <a:xfrm>
            <a:off x="2828896" y="3287470"/>
            <a:ext cx="1606964" cy="603883"/>
          </a:xfrm>
          <a:prstGeom prst="rect">
            <a:avLst/>
          </a:prstGeom>
          <a:noFill/>
          <a:ln w="12700" algn="ctr">
            <a:noFill/>
            <a:miter lim="800000"/>
            <a:headEnd/>
            <a:tailEnd/>
          </a:ln>
        </p:spPr>
        <p:txBody>
          <a:bodyPr anchor="b"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base" latinLnBrk="0" hangingPunct="1">
              <a:lnSpc>
                <a:spcPct val="100000"/>
              </a:lnSpc>
              <a:spcBef>
                <a:spcPct val="20000"/>
              </a:spcBef>
              <a:spcAft>
                <a:spcPct val="0"/>
              </a:spcAft>
              <a:buClrTx/>
              <a:buSzTx/>
              <a:buFontTx/>
              <a:buNone/>
              <a:tabLst/>
              <a:defRPr/>
            </a:pPr>
            <a:r>
              <a:rPr kumimoji="1" lang="en-US" altLang="ja-JP" sz="1662"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BPSD</a:t>
            </a:r>
            <a:r>
              <a:rPr kumimoji="1" lang="ja-JP" altLang="en-US" sz="1662"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治療目的による薬剤</a:t>
            </a:r>
          </a:p>
        </p:txBody>
      </p:sp>
      <p:sp>
        <p:nvSpPr>
          <p:cNvPr id="329748" name="Rectangle 27"/>
          <p:cNvSpPr>
            <a:spLocks noChangeArrowheads="1"/>
          </p:cNvSpPr>
          <p:nvPr/>
        </p:nvSpPr>
        <p:spPr bwMode="auto">
          <a:xfrm>
            <a:off x="4641285" y="3287470"/>
            <a:ext cx="1489421" cy="603883"/>
          </a:xfrm>
          <a:prstGeom prst="rect">
            <a:avLst/>
          </a:prstGeom>
          <a:noFill/>
          <a:ln w="12700" algn="ctr">
            <a:noFill/>
            <a:miter lim="800000"/>
            <a:headEnd/>
            <a:tailEnd/>
          </a:ln>
        </p:spPr>
        <p:txBody>
          <a:bodyPr anchor="b"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base" latinLnBrk="0" hangingPunct="1">
              <a:lnSpc>
                <a:spcPct val="100000"/>
              </a:lnSpc>
              <a:spcBef>
                <a:spcPct val="2000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介護者の不適切なケア</a:t>
            </a:r>
          </a:p>
        </p:txBody>
      </p:sp>
      <p:sp>
        <p:nvSpPr>
          <p:cNvPr id="329749" name="Rectangle 28"/>
          <p:cNvSpPr>
            <a:spLocks noChangeArrowheads="1"/>
          </p:cNvSpPr>
          <p:nvPr/>
        </p:nvSpPr>
        <p:spPr bwMode="auto">
          <a:xfrm>
            <a:off x="6281791" y="3287470"/>
            <a:ext cx="1313910" cy="603883"/>
          </a:xfrm>
          <a:prstGeom prst="rect">
            <a:avLst/>
          </a:prstGeom>
          <a:noFill/>
          <a:ln w="12700" algn="ctr">
            <a:noFill/>
            <a:miter lim="800000"/>
            <a:headEnd/>
            <a:tailEnd/>
          </a:ln>
        </p:spPr>
        <p:txBody>
          <a:bodyPr anchor="b"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base" latinLnBrk="0" hangingPunct="1">
              <a:lnSpc>
                <a:spcPct val="100000"/>
              </a:lnSpc>
              <a:spcBef>
                <a:spcPct val="2000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生活環境の不具合</a:t>
            </a:r>
          </a:p>
        </p:txBody>
      </p:sp>
      <p:sp>
        <p:nvSpPr>
          <p:cNvPr id="329750" name="Rectangle 29"/>
          <p:cNvSpPr>
            <a:spLocks noChangeArrowheads="1"/>
          </p:cNvSpPr>
          <p:nvPr/>
        </p:nvSpPr>
        <p:spPr bwMode="auto">
          <a:xfrm>
            <a:off x="3557839" y="4518304"/>
            <a:ext cx="1559855" cy="603883"/>
          </a:xfrm>
          <a:prstGeom prst="rect">
            <a:avLst/>
          </a:prstGeom>
          <a:noFill/>
          <a:ln w="12700" algn="ctr">
            <a:noFill/>
            <a:miter lim="800000"/>
            <a:headEnd/>
            <a:tailEnd/>
          </a:ln>
        </p:spPr>
        <p:txBody>
          <a:bodyPr wrap="square" anchor="b"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base" latinLnBrk="0" hangingPunct="1">
              <a:lnSpc>
                <a:spcPct val="100000"/>
              </a:lnSpc>
              <a:spcBef>
                <a:spcPct val="2000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介護者の</a:t>
            </a:r>
            <a:endParaRPr kumimoji="1" lang="en-US" altLang="ja-JP" sz="1662"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844083" rtl="0" eaLnBrk="1" fontAlgn="base" latinLnBrk="0" hangingPunct="1">
              <a:lnSpc>
                <a:spcPct val="100000"/>
              </a:lnSpc>
              <a:spcBef>
                <a:spcPts val="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知識不足</a:t>
            </a:r>
          </a:p>
        </p:txBody>
      </p:sp>
      <p:sp>
        <p:nvSpPr>
          <p:cNvPr id="329751" name="Rectangle 30"/>
          <p:cNvSpPr>
            <a:spLocks noChangeArrowheads="1"/>
          </p:cNvSpPr>
          <p:nvPr/>
        </p:nvSpPr>
        <p:spPr bwMode="auto">
          <a:xfrm>
            <a:off x="5380567" y="4526203"/>
            <a:ext cx="1534554" cy="603883"/>
          </a:xfrm>
          <a:prstGeom prst="rect">
            <a:avLst/>
          </a:prstGeom>
          <a:noFill/>
          <a:ln w="12700" algn="ctr">
            <a:noFill/>
            <a:miter lim="800000"/>
            <a:headEnd/>
            <a:tailEnd/>
          </a:ln>
        </p:spPr>
        <p:txBody>
          <a:bodyPr wrap="square" anchor="b"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base" latinLnBrk="0" hangingPunct="1">
              <a:lnSpc>
                <a:spcPct val="100000"/>
              </a:lnSpc>
              <a:spcBef>
                <a:spcPct val="2000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介護負担からくるストレス</a:t>
            </a:r>
          </a:p>
        </p:txBody>
      </p:sp>
      <p:sp>
        <p:nvSpPr>
          <p:cNvPr id="68" name="角丸四角形 67"/>
          <p:cNvSpPr/>
          <p:nvPr/>
        </p:nvSpPr>
        <p:spPr>
          <a:xfrm>
            <a:off x="7743822" y="3395877"/>
            <a:ext cx="1296000" cy="742856"/>
          </a:xfrm>
          <a:prstGeom prst="roundRect">
            <a:avLst>
              <a:gd name="adj" fmla="val 50000"/>
            </a:avLst>
          </a:prstGeom>
          <a:solidFill>
            <a:srgbClr val="B9656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0" fontAlgn="base" latinLnBrk="0" hangingPunct="0">
              <a:lnSpc>
                <a:spcPct val="100000"/>
              </a:lnSpc>
              <a:spcBef>
                <a:spcPct val="0"/>
              </a:spcBef>
              <a:spcAft>
                <a:spcPct val="0"/>
              </a:spcAft>
              <a:buClrTx/>
              <a:buSzTx/>
              <a:buFontTx/>
              <a:buNone/>
              <a:tabLst/>
              <a:defRPr/>
            </a:pPr>
            <a:endParaRPr kumimoji="1" lang="ja-JP" altLang="en-US" sz="221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69" name="角丸四角形 68"/>
          <p:cNvSpPr/>
          <p:nvPr/>
        </p:nvSpPr>
        <p:spPr>
          <a:xfrm>
            <a:off x="7082954" y="4443614"/>
            <a:ext cx="1960615" cy="742856"/>
          </a:xfrm>
          <a:prstGeom prst="roundRect">
            <a:avLst>
              <a:gd name="adj" fmla="val 50000"/>
            </a:avLst>
          </a:prstGeom>
          <a:solidFill>
            <a:srgbClr val="B9656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0" fontAlgn="base" latinLnBrk="0" hangingPunct="0">
              <a:lnSpc>
                <a:spcPct val="100000"/>
              </a:lnSpc>
              <a:spcBef>
                <a:spcPct val="0"/>
              </a:spcBef>
              <a:spcAft>
                <a:spcPct val="0"/>
              </a:spcAft>
              <a:buClrTx/>
              <a:buSzTx/>
              <a:buFontTx/>
              <a:buNone/>
              <a:tabLst/>
              <a:defRPr/>
            </a:pPr>
            <a:endParaRPr kumimoji="1" lang="ja-JP" altLang="en-US" sz="221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29752" name="Rectangle 31"/>
          <p:cNvSpPr>
            <a:spLocks noChangeArrowheads="1"/>
          </p:cNvSpPr>
          <p:nvPr/>
        </p:nvSpPr>
        <p:spPr bwMode="auto">
          <a:xfrm>
            <a:off x="717956" y="4513017"/>
            <a:ext cx="2629433" cy="319575"/>
          </a:xfrm>
          <a:prstGeom prst="rect">
            <a:avLst/>
          </a:prstGeom>
          <a:noFill/>
          <a:ln w="19050" algn="ctr">
            <a:noFill/>
            <a:miter lim="800000"/>
            <a:headEnd/>
            <a:tailEnd/>
          </a:ln>
        </p:spPr>
        <p:txBody>
          <a:bodyPr anchor="b"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base" latinLnBrk="0" hangingPunct="1">
              <a:lnSpc>
                <a:spcPct val="80000"/>
              </a:lnSpc>
              <a:spcBef>
                <a:spcPct val="20000"/>
              </a:spcBef>
              <a:spcAft>
                <a:spcPct val="0"/>
              </a:spcAft>
              <a:buClrTx/>
              <a:buSzTx/>
              <a:buFontTx/>
              <a:buNone/>
              <a:tabLst/>
              <a:defRPr/>
            </a:pPr>
            <a:r>
              <a:rPr kumimoji="1" lang="ja-JP" altLang="en-US" sz="1846"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症状のモニタリング</a:t>
            </a:r>
          </a:p>
        </p:txBody>
      </p:sp>
      <p:sp>
        <p:nvSpPr>
          <p:cNvPr id="329753" name="Rectangle 32"/>
          <p:cNvSpPr>
            <a:spLocks noChangeArrowheads="1"/>
          </p:cNvSpPr>
          <p:nvPr/>
        </p:nvSpPr>
        <p:spPr bwMode="auto">
          <a:xfrm>
            <a:off x="693976" y="5096294"/>
            <a:ext cx="2631042" cy="319575"/>
          </a:xfrm>
          <a:prstGeom prst="rect">
            <a:avLst/>
          </a:prstGeom>
          <a:noFill/>
          <a:ln w="19050" algn="ctr">
            <a:noFill/>
            <a:miter lim="800000"/>
            <a:headEnd/>
            <a:tailEnd/>
          </a:ln>
        </p:spPr>
        <p:txBody>
          <a:bodyPr anchor="b"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base" latinLnBrk="0" hangingPunct="1">
              <a:lnSpc>
                <a:spcPct val="80000"/>
              </a:lnSpc>
              <a:spcBef>
                <a:spcPct val="20000"/>
              </a:spcBef>
              <a:spcAft>
                <a:spcPct val="0"/>
              </a:spcAft>
              <a:buClrTx/>
              <a:buSzTx/>
              <a:buFontTx/>
              <a:buNone/>
              <a:tabLst/>
              <a:defRPr/>
            </a:pPr>
            <a:r>
              <a:rPr kumimoji="1" lang="ja-JP" altLang="en-US" sz="1846"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服薬指導</a:t>
            </a:r>
          </a:p>
        </p:txBody>
      </p:sp>
      <p:sp>
        <p:nvSpPr>
          <p:cNvPr id="329755" name="Rectangle 34"/>
          <p:cNvSpPr>
            <a:spLocks noChangeArrowheads="1"/>
          </p:cNvSpPr>
          <p:nvPr/>
        </p:nvSpPr>
        <p:spPr bwMode="auto">
          <a:xfrm>
            <a:off x="7802069" y="3479724"/>
            <a:ext cx="1178656" cy="617798"/>
          </a:xfrm>
          <a:prstGeom prst="rect">
            <a:avLst/>
          </a:prstGeom>
          <a:noFill/>
          <a:ln w="19050" algn="ctr">
            <a:noFill/>
            <a:miter lim="800000"/>
            <a:headEnd/>
            <a:tailEnd/>
          </a:ln>
        </p:spPr>
        <p:txBody>
          <a:bodyPr anchor="b"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base" latinLnBrk="0" hangingPunct="1">
              <a:lnSpc>
                <a:spcPct val="80000"/>
              </a:lnSpc>
              <a:spcBef>
                <a:spcPct val="20000"/>
              </a:spcBef>
              <a:spcAft>
                <a:spcPct val="0"/>
              </a:spcAft>
              <a:buClrTx/>
              <a:buSzTx/>
              <a:buFontTx/>
              <a:buNone/>
              <a:tabLst/>
              <a:defRPr/>
            </a:pPr>
            <a:r>
              <a:rPr kumimoji="1" lang="ja-JP" altLang="en-US" sz="1846"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地域の</a:t>
            </a:r>
          </a:p>
          <a:p>
            <a:pPr marL="0" marR="0" lvl="0" indent="0" algn="ctr" defTabSz="844083" rtl="0" eaLnBrk="1" fontAlgn="base" latinLnBrk="0" hangingPunct="1">
              <a:lnSpc>
                <a:spcPct val="80000"/>
              </a:lnSpc>
              <a:spcBef>
                <a:spcPct val="20000"/>
              </a:spcBef>
              <a:spcAft>
                <a:spcPct val="0"/>
              </a:spcAft>
              <a:buClrTx/>
              <a:buSzTx/>
              <a:buFontTx/>
              <a:buNone/>
              <a:tabLst/>
              <a:defRPr/>
            </a:pPr>
            <a:r>
              <a:rPr kumimoji="1" lang="ja-JP" altLang="en-US" sz="1846"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拾い上げ</a:t>
            </a:r>
          </a:p>
        </p:txBody>
      </p:sp>
      <p:sp>
        <p:nvSpPr>
          <p:cNvPr id="329756" name="Rectangle 35"/>
          <p:cNvSpPr>
            <a:spLocks noChangeArrowheads="1"/>
          </p:cNvSpPr>
          <p:nvPr/>
        </p:nvSpPr>
        <p:spPr bwMode="auto">
          <a:xfrm>
            <a:off x="7055164" y="4507305"/>
            <a:ext cx="1972477" cy="660437"/>
          </a:xfrm>
          <a:prstGeom prst="rect">
            <a:avLst/>
          </a:prstGeom>
          <a:noFill/>
          <a:ln w="19050" algn="ctr">
            <a:noFill/>
            <a:miter lim="800000"/>
            <a:headEnd/>
            <a:tailEnd/>
          </a:ln>
        </p:spPr>
        <p:txBody>
          <a:bodyPr anchor="b"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base" latinLnBrk="0" hangingPunct="1">
              <a:lnSpc>
                <a:spcPct val="100000"/>
              </a:lnSpc>
              <a:spcBef>
                <a:spcPct val="20000"/>
              </a:spcBef>
              <a:spcAft>
                <a:spcPct val="0"/>
              </a:spcAft>
              <a:buClrTx/>
              <a:buSzTx/>
              <a:buFontTx/>
              <a:buNone/>
              <a:tabLst/>
              <a:defRPr/>
            </a:pPr>
            <a:r>
              <a:rPr kumimoji="1" lang="ja-JP" altLang="en-US" sz="1846"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環境・生活状態の評価と援助</a:t>
            </a:r>
          </a:p>
        </p:txBody>
      </p:sp>
      <p:sp>
        <p:nvSpPr>
          <p:cNvPr id="329765" name="Rectangle 44"/>
          <p:cNvSpPr>
            <a:spLocks noChangeArrowheads="1"/>
          </p:cNvSpPr>
          <p:nvPr/>
        </p:nvSpPr>
        <p:spPr bwMode="auto">
          <a:xfrm>
            <a:off x="114713" y="3387496"/>
            <a:ext cx="801872" cy="319575"/>
          </a:xfrm>
          <a:prstGeom prst="rect">
            <a:avLst/>
          </a:prstGeom>
          <a:noFill/>
          <a:ln w="19050" algn="ctr">
            <a:noFill/>
            <a:miter lim="800000"/>
            <a:headEnd/>
            <a:tailEnd/>
          </a:ln>
        </p:spPr>
        <p:txBody>
          <a:bodyPr anchor="b"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base" latinLnBrk="0" hangingPunct="1">
              <a:lnSpc>
                <a:spcPct val="80000"/>
              </a:lnSpc>
              <a:spcBef>
                <a:spcPct val="20000"/>
              </a:spcBef>
              <a:spcAft>
                <a:spcPct val="0"/>
              </a:spcAft>
              <a:buClrTx/>
              <a:buSzTx/>
              <a:buFontTx/>
              <a:buNone/>
              <a:tabLst/>
              <a:defRPr/>
            </a:pPr>
            <a:r>
              <a:rPr kumimoji="1" lang="ja-JP" altLang="en-US" sz="1846"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治療</a:t>
            </a:r>
          </a:p>
        </p:txBody>
      </p:sp>
      <p:sp>
        <p:nvSpPr>
          <p:cNvPr id="70" name="角丸四角形 69"/>
          <p:cNvSpPr/>
          <p:nvPr/>
        </p:nvSpPr>
        <p:spPr>
          <a:xfrm>
            <a:off x="3393079" y="5685312"/>
            <a:ext cx="3921231" cy="524369"/>
          </a:xfrm>
          <a:prstGeom prst="roundRect">
            <a:avLst>
              <a:gd name="adj" fmla="val 50000"/>
            </a:avLst>
          </a:prstGeom>
          <a:solidFill>
            <a:srgbClr val="B9656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0" fontAlgn="base" latinLnBrk="0" hangingPunct="0">
              <a:lnSpc>
                <a:spcPct val="100000"/>
              </a:lnSpc>
              <a:spcBef>
                <a:spcPct val="0"/>
              </a:spcBef>
              <a:spcAft>
                <a:spcPct val="0"/>
              </a:spcAft>
              <a:buClrTx/>
              <a:buSzTx/>
              <a:buFontTx/>
              <a:buNone/>
              <a:tabLst/>
              <a:defRPr/>
            </a:pPr>
            <a:endParaRPr kumimoji="1" lang="ja-JP" altLang="en-US" sz="221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29754" name="Rectangle 33"/>
          <p:cNvSpPr>
            <a:spLocks noChangeArrowheads="1"/>
          </p:cNvSpPr>
          <p:nvPr/>
        </p:nvSpPr>
        <p:spPr bwMode="auto">
          <a:xfrm>
            <a:off x="3554865" y="5815847"/>
            <a:ext cx="3796816" cy="319575"/>
          </a:xfrm>
          <a:prstGeom prst="rect">
            <a:avLst/>
          </a:prstGeom>
          <a:noFill/>
          <a:ln w="19050" algn="ctr">
            <a:noFill/>
            <a:miter lim="800000"/>
            <a:headEnd/>
            <a:tailEnd/>
          </a:ln>
        </p:spPr>
        <p:txBody>
          <a:bodyPr anchor="b"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base" latinLnBrk="0" hangingPunct="1">
              <a:lnSpc>
                <a:spcPct val="80000"/>
              </a:lnSpc>
              <a:spcBef>
                <a:spcPct val="20000"/>
              </a:spcBef>
              <a:spcAft>
                <a:spcPct val="0"/>
              </a:spcAft>
              <a:buClrTx/>
              <a:buSzTx/>
              <a:buFontTx/>
              <a:buNone/>
              <a:tabLst/>
              <a:defRPr/>
            </a:pPr>
            <a:r>
              <a:rPr kumimoji="1" lang="ja-JP" altLang="en-US" sz="1846"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介護者の支援・サービスの利用</a:t>
            </a:r>
          </a:p>
        </p:txBody>
      </p:sp>
      <p:sp>
        <p:nvSpPr>
          <p:cNvPr id="71" name="正方形/長方形 70">
            <a:extLst>
              <a:ext uri="{FF2B5EF4-FFF2-40B4-BE49-F238E27FC236}">
                <a16:creationId xmlns:a16="http://schemas.microsoft.com/office/drawing/2014/main" id="{3889E3B0-31B0-4816-9B7C-02F2330A4B46}"/>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329730" name="Rectangle 10"/>
          <p:cNvSpPr>
            <a:spLocks noChangeArrowheads="1"/>
          </p:cNvSpPr>
          <p:nvPr/>
        </p:nvSpPr>
        <p:spPr bwMode="auto">
          <a:xfrm>
            <a:off x="469656" y="51165"/>
            <a:ext cx="8204688" cy="603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1" lang="en-US" altLang="ja-JP"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BPSD</a:t>
            </a: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の悪化の要因と対応</a:t>
            </a:r>
            <a:endParaRPr kumimoji="1" lang="en-US" altLang="ja-JP"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74" name="テキスト ボックス 73">
            <a:extLst>
              <a:ext uri="{FF2B5EF4-FFF2-40B4-BE49-F238E27FC236}">
                <a16:creationId xmlns:a16="http://schemas.microsoft.com/office/drawing/2014/main" id="{753F67B8-B399-44B2-AECE-1242C1BA9E6D}"/>
              </a:ext>
            </a:extLst>
          </p:cNvPr>
          <p:cNvSpPr txBox="1"/>
          <p:nvPr/>
        </p:nvSpPr>
        <p:spPr>
          <a:xfrm>
            <a:off x="-1" y="713570"/>
            <a:ext cx="1485899"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薬局実践９</a:t>
            </a:r>
            <a:r>
              <a:rPr lang="en-US" altLang="ja-JP" sz="1600" b="1" dirty="0">
                <a:latin typeface="BIZ UDPゴシック" panose="020B0400000000000000" pitchFamily="50" charset="-128"/>
                <a:ea typeface="BIZ UDPゴシック" panose="020B0400000000000000" pitchFamily="50" charset="-128"/>
              </a:rPr>
              <a:t>〕</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106352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9018" t="12294" r="37808" b="28729"/>
          <a:stretch/>
        </p:blipFill>
        <p:spPr bwMode="auto">
          <a:xfrm>
            <a:off x="820905" y="1306859"/>
            <a:ext cx="3392289" cy="4856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正方形/長方形 7">
            <a:extLst>
              <a:ext uri="{FF2B5EF4-FFF2-40B4-BE49-F238E27FC236}">
                <a16:creationId xmlns:a16="http://schemas.microsoft.com/office/drawing/2014/main" id="{C8C6E3FF-3C50-42DC-8AFF-A4CD2D0BD645}"/>
              </a:ext>
            </a:extLst>
          </p:cNvPr>
          <p:cNvSpPr/>
          <p:nvPr/>
        </p:nvSpPr>
        <p:spPr>
          <a:xfrm>
            <a:off x="0" y="2875"/>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7" name="Rectangle 6"/>
          <p:cNvSpPr>
            <a:spLocks noChangeArrowheads="1"/>
          </p:cNvSpPr>
          <p:nvPr/>
        </p:nvSpPr>
        <p:spPr bwMode="auto">
          <a:xfrm>
            <a:off x="652462" y="65328"/>
            <a:ext cx="78390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p>
            <a:pPr marL="0" marR="0" lvl="0" indent="0" algn="ctr" defTabSz="909638" rtl="0" eaLnBrk="0" fontAlgn="base" latinLnBrk="0" hangingPunct="0">
              <a:lnSpc>
                <a:spcPct val="100000"/>
              </a:lnSpc>
              <a:spcBef>
                <a:spcPct val="0"/>
              </a:spcBef>
              <a:spcAft>
                <a:spcPct val="0"/>
              </a:spcAft>
              <a:buClrTx/>
              <a:buSzTx/>
              <a:buFontTx/>
              <a:buNone/>
              <a:tabLst/>
              <a:defRPr/>
            </a:pPr>
            <a:r>
              <a:rPr kumimoji="1" lang="en-US" altLang="ja-JP"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メイリオ" pitchFamily="50" charset="-128"/>
              </a:rPr>
              <a:t>BPSD</a:t>
            </a: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メイリオ" pitchFamily="50" charset="-128"/>
              </a:rPr>
              <a:t>に対する向精神薬使用ガイドライン</a:t>
            </a:r>
          </a:p>
        </p:txBody>
      </p:sp>
      <p:sp>
        <p:nvSpPr>
          <p:cNvPr id="9" name="Rectangle 2">
            <a:extLst>
              <a:ext uri="{FF2B5EF4-FFF2-40B4-BE49-F238E27FC236}">
                <a16:creationId xmlns:a16="http://schemas.microsoft.com/office/drawing/2014/main" id="{80673686-D160-44AB-8FE7-917221E7728F}"/>
              </a:ext>
            </a:extLst>
          </p:cNvPr>
          <p:cNvSpPr txBox="1">
            <a:spLocks noChangeArrowheads="1"/>
          </p:cNvSpPr>
          <p:nvPr/>
        </p:nvSpPr>
        <p:spPr bwMode="auto">
          <a:xfrm>
            <a:off x="4343400" y="2197760"/>
            <a:ext cx="4455994" cy="2765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358775" marR="0" lvl="0" indent="-358775" algn="l" defTabSz="914400" rtl="0" eaLnBrk="1" fontAlgn="base" latinLnBrk="0" hangingPunct="1">
              <a:lnSpc>
                <a:spcPct val="100000"/>
              </a:lnSpc>
              <a:spcBef>
                <a:spcPts val="900"/>
              </a:spcBef>
              <a:spcAft>
                <a:spcPct val="0"/>
              </a:spcAft>
              <a:buClr>
                <a:srgbClr val="FFCBFF"/>
              </a:buClr>
              <a:buSzPct val="90000"/>
              <a:buFont typeface="Wingdings" pitchFamily="2" charset="2"/>
              <a:buNone/>
              <a:tabLst/>
              <a:defRPr/>
            </a:pPr>
            <a:r>
              <a:rPr kumimoji="1" lang="en-US" altLang="ja-JP" sz="2200" b="1" i="0" u="none" strike="noStrike" kern="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2200" b="1" i="0" u="none" strike="noStrike" kern="0" cap="none" spc="0" normalizeH="0" baseline="0" noProof="0" dirty="0">
                <a:ln>
                  <a:noFill/>
                </a:ln>
                <a:solidFill>
                  <a:srgbClr val="609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2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安全性に配慮した薬物療法</a:t>
            </a:r>
            <a:endParaRPr kumimoji="1" lang="en-US" altLang="ja-JP" sz="22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358775" marR="0" lvl="0" indent="-358775" algn="l" defTabSz="914400" rtl="0" eaLnBrk="1" fontAlgn="base" latinLnBrk="0" hangingPunct="1">
              <a:lnSpc>
                <a:spcPct val="100000"/>
              </a:lnSpc>
              <a:spcBef>
                <a:spcPts val="900"/>
              </a:spcBef>
              <a:spcAft>
                <a:spcPct val="0"/>
              </a:spcAft>
              <a:buClr>
                <a:srgbClr val="FFCBFF"/>
              </a:buClr>
              <a:buSzPct val="90000"/>
              <a:buFont typeface="Wingdings" pitchFamily="2" charset="2"/>
              <a:buNone/>
              <a:tabLst/>
              <a:defRPr/>
            </a:pPr>
            <a:r>
              <a:rPr kumimoji="1" lang="ja-JP" altLang="en-US" sz="2200" b="1" i="0" u="none" strike="noStrike" kern="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2200" b="1" i="0" u="none" strike="noStrike" kern="0" cap="none" spc="0" normalizeH="0" baseline="0" noProof="0" dirty="0">
                <a:ln>
                  <a:noFill/>
                </a:ln>
                <a:solidFill>
                  <a:srgbClr val="609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2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症状や状態に対応した薬剤選択</a:t>
            </a:r>
            <a:endParaRPr kumimoji="1" lang="en-US" altLang="ja-JP" sz="2200" b="1" i="0" u="none" strike="noStrike" kern="0" cap="none" spc="0" normalizeH="0" baseline="0" noProof="0" dirty="0">
              <a:ln>
                <a:noFill/>
              </a:ln>
              <a:solidFill>
                <a:srgbClr val="5C8A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358775" marR="0" lvl="0" indent="-358775" algn="l" defTabSz="914400" rtl="0" eaLnBrk="1" fontAlgn="base" latinLnBrk="0" hangingPunct="1">
              <a:lnSpc>
                <a:spcPct val="100000"/>
              </a:lnSpc>
              <a:spcBef>
                <a:spcPts val="900"/>
              </a:spcBef>
              <a:spcAft>
                <a:spcPct val="0"/>
              </a:spcAft>
              <a:buClr>
                <a:srgbClr val="FFCBFF"/>
              </a:buClr>
              <a:buSzPct val="90000"/>
              <a:buFont typeface="Wingdings" pitchFamily="2" charset="2"/>
              <a:buNone/>
              <a:tabLst/>
              <a:defRPr/>
            </a:pPr>
            <a:r>
              <a:rPr kumimoji="1" lang="ja-JP" altLang="en-US" sz="2200" b="1" i="0" u="none" strike="noStrike" kern="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2200" b="1" i="0" u="none" strike="noStrike" kern="0" cap="none" spc="0" normalizeH="0" baseline="0" noProof="0" dirty="0">
                <a:ln>
                  <a:noFill/>
                </a:ln>
                <a:solidFill>
                  <a:srgbClr val="609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2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向精神薬の種類別の留意点</a:t>
            </a:r>
            <a:endParaRPr kumimoji="1" lang="en-US" altLang="ja-JP" sz="2200" b="1" i="0" u="none" strike="noStrike" kern="0" cap="none" spc="0" normalizeH="0" baseline="0" noProof="0" dirty="0">
              <a:ln>
                <a:noFill/>
              </a:ln>
              <a:solidFill>
                <a:srgbClr val="5C8A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358775" marR="0" lvl="0" indent="-358775" algn="l" defTabSz="914400" rtl="0" eaLnBrk="1" fontAlgn="base" latinLnBrk="0" hangingPunct="1">
              <a:lnSpc>
                <a:spcPct val="100000"/>
              </a:lnSpc>
              <a:spcBef>
                <a:spcPts val="900"/>
              </a:spcBef>
              <a:spcAft>
                <a:spcPct val="0"/>
              </a:spcAft>
              <a:buClr>
                <a:srgbClr val="FFCBFF"/>
              </a:buClr>
              <a:buSzPct val="90000"/>
              <a:buFont typeface="Wingdings" pitchFamily="2" charset="2"/>
              <a:buNone/>
              <a:tabLst/>
              <a:defRPr/>
            </a:pPr>
            <a:r>
              <a:rPr kumimoji="1" lang="ja-JP" altLang="en-US" sz="2200" b="1" i="0" u="none" strike="noStrike" kern="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2200" b="1" i="0" u="none" strike="noStrike" kern="0" cap="none" spc="0" normalizeH="0" baseline="0" noProof="0" dirty="0">
                <a:ln>
                  <a:noFill/>
                </a:ln>
                <a:solidFill>
                  <a:srgbClr val="609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2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開始前後の確認要件や留意点</a:t>
            </a:r>
            <a:endParaRPr kumimoji="1" lang="en-US" altLang="ja-JP" sz="22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358775" marR="0" lvl="0" indent="-358775" algn="l" defTabSz="914400" rtl="0" eaLnBrk="1" fontAlgn="base" latinLnBrk="0" hangingPunct="1">
              <a:lnSpc>
                <a:spcPct val="100000"/>
              </a:lnSpc>
              <a:spcBef>
                <a:spcPts val="900"/>
              </a:spcBef>
              <a:spcAft>
                <a:spcPct val="0"/>
              </a:spcAft>
              <a:buClr>
                <a:srgbClr val="FFCBFF"/>
              </a:buClr>
              <a:buSzPct val="90000"/>
              <a:buFont typeface="Wingdings" pitchFamily="2" charset="2"/>
              <a:buNone/>
              <a:tabLst/>
              <a:defRPr/>
            </a:pPr>
            <a:r>
              <a:rPr kumimoji="1" lang="ja-JP" altLang="en-US" sz="2200" b="1" i="0" u="none" strike="noStrike" kern="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2200" b="1" i="0" u="none" strike="noStrike" kern="0" cap="none" spc="0" normalizeH="0" baseline="0" noProof="0" dirty="0">
                <a:ln>
                  <a:noFill/>
                </a:ln>
                <a:solidFill>
                  <a:srgbClr val="609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2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精神科救急、認知症疾患医療センター、認知症専門医との連携</a:t>
            </a:r>
            <a:endParaRPr kumimoji="1" lang="ja-JP" altLang="en-US" sz="2200" b="1" i="0" u="none" strike="noStrike" kern="0" cap="none" spc="0" normalizeH="0" baseline="0" noProof="0" dirty="0">
              <a:ln>
                <a:noFill/>
              </a:ln>
              <a:solidFill>
                <a:srgbClr val="5C8A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0" name="正方形/長方形 9">
            <a:extLst>
              <a:ext uri="{FF2B5EF4-FFF2-40B4-BE49-F238E27FC236}">
                <a16:creationId xmlns:a16="http://schemas.microsoft.com/office/drawing/2014/main" id="{9417B999-B138-47CC-8D98-F2AC57897DD9}"/>
              </a:ext>
            </a:extLst>
          </p:cNvPr>
          <p:cNvSpPr/>
          <p:nvPr/>
        </p:nvSpPr>
        <p:spPr>
          <a:xfrm>
            <a:off x="-173822" y="6515673"/>
            <a:ext cx="9144000" cy="276999"/>
          </a:xfrm>
          <a:prstGeom prst="rect">
            <a:avLst/>
          </a:prstGeom>
        </p:spPr>
        <p:txBody>
          <a:bodyPr wrap="square">
            <a:spAutoFit/>
          </a:bodyPr>
          <a:lstStyle/>
          <a:p>
            <a:pPr marL="0" marR="0" lvl="0" indent="0" algn="r" defTabSz="844083"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平成</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27</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年度厚生労働科学特別研究事業 認知症に対するかかりつけ医の向精神薬使用の適正化に関する調査研究班作成</a:t>
            </a:r>
          </a:p>
        </p:txBody>
      </p:sp>
      <p:sp>
        <p:nvSpPr>
          <p:cNvPr id="11" name="テキスト ボックス 10">
            <a:extLst>
              <a:ext uri="{FF2B5EF4-FFF2-40B4-BE49-F238E27FC236}">
                <a16:creationId xmlns:a16="http://schemas.microsoft.com/office/drawing/2014/main" id="{73A093EE-C32B-4B20-A448-7F070A8DC18E}"/>
              </a:ext>
            </a:extLst>
          </p:cNvPr>
          <p:cNvSpPr txBox="1"/>
          <p:nvPr/>
        </p:nvSpPr>
        <p:spPr>
          <a:xfrm>
            <a:off x="0" y="713570"/>
            <a:ext cx="1540042"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薬局実践</a:t>
            </a:r>
            <a:r>
              <a:rPr lang="en-US" altLang="ja-JP" sz="1600" b="1" dirty="0">
                <a:latin typeface="BIZ UDPゴシック" panose="020B0400000000000000" pitchFamily="50" charset="-128"/>
                <a:ea typeface="BIZ UDPゴシック" panose="020B0400000000000000" pitchFamily="50" charset="-128"/>
              </a:rPr>
              <a:t>10〕</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52058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17">
            <a:extLst>
              <a:ext uri="{FF2B5EF4-FFF2-40B4-BE49-F238E27FC236}">
                <a16:creationId xmlns:a16="http://schemas.microsoft.com/office/drawing/2014/main" id="{F21D3D1D-C634-4984-AC13-BE0EE2137E3C}"/>
              </a:ext>
            </a:extLst>
          </p:cNvPr>
          <p:cNvSpPr>
            <a:spLocks noChangeArrowheads="1"/>
          </p:cNvSpPr>
          <p:nvPr/>
        </p:nvSpPr>
        <p:spPr bwMode="auto">
          <a:xfrm>
            <a:off x="1549137" y="6493229"/>
            <a:ext cx="7495962" cy="274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55600" indent="-355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328254" marR="0" lvl="0" indent="-328254" algn="r" defTabSz="844083" rtl="0" eaLnBrk="1" fontAlgn="base" latinLnBrk="0" hangingPunct="1">
              <a:lnSpc>
                <a:spcPct val="80000"/>
              </a:lnSpc>
              <a:spcBef>
                <a:spcPct val="20000"/>
              </a:spcBef>
              <a:spcAft>
                <a:spcPct val="0"/>
              </a:spcAft>
              <a:buClrTx/>
              <a:buSzTx/>
              <a:buFontTx/>
              <a:buNone/>
              <a:tabLst/>
              <a:defRPr/>
            </a:pPr>
            <a:r>
              <a:rPr kumimoji="1" lang="ja-JP" altLang="en-US"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認知症疾患診療ガイドライン</a:t>
            </a:r>
            <a:r>
              <a:rPr kumimoji="1" lang="en-US" altLang="ja-JP"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2017</a:t>
            </a:r>
            <a:r>
              <a:rPr kumimoji="1" lang="ja-JP" altLang="en-US"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認知症疾患診療ガイドライン作成委員会から改変引用</a:t>
            </a:r>
            <a:endParaRPr kumimoji="1" lang="en-US" altLang="ja-JP"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8" name="正方形/長方形 17"/>
          <p:cNvSpPr/>
          <p:nvPr/>
        </p:nvSpPr>
        <p:spPr>
          <a:xfrm>
            <a:off x="1368000" y="979890"/>
            <a:ext cx="3352200" cy="387798"/>
          </a:xfrm>
          <a:prstGeom prst="rect">
            <a:avLst/>
          </a:prstGeom>
        </p:spPr>
        <p:txBody>
          <a:bodyPr wrap="none">
            <a:spAutoFit/>
          </a:bodyPr>
          <a:lstStyle/>
          <a:p>
            <a:pPr marL="0" marR="0" lvl="0" indent="0" algn="l" defTabSz="844083" rtl="0" eaLnBrk="0" fontAlgn="base" latinLnBrk="0" hangingPunct="0">
              <a:lnSpc>
                <a:spcPct val="80000"/>
              </a:lnSpc>
              <a:spcBef>
                <a:spcPct val="0"/>
              </a:spcBef>
              <a:spcAft>
                <a:spcPct val="0"/>
              </a:spcAft>
              <a:buClr>
                <a:srgbClr val="FF0000"/>
              </a:buClr>
              <a:buSzPct val="130000"/>
              <a:buFontTx/>
              <a:buNone/>
              <a:tabLst/>
              <a:defRPr/>
            </a:pPr>
            <a:r>
              <a:rPr kumimoji="1" lang="en-US" altLang="ja-JP" sz="2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1</a:t>
            </a:r>
            <a:r>
              <a:rPr kumimoji="1" lang="ja-JP" altLang="en-US" sz="2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2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BPSD</a:t>
            </a:r>
            <a:r>
              <a:rPr kumimoji="1" lang="ja-JP" altLang="en-US" sz="2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の原因の評価</a:t>
            </a:r>
            <a:endParaRPr kumimoji="1" lang="en-US" altLang="ja-JP" sz="2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endParaRPr>
          </a:p>
        </p:txBody>
      </p:sp>
      <p:sp>
        <p:nvSpPr>
          <p:cNvPr id="48" name="正方形/長方形 47"/>
          <p:cNvSpPr/>
          <p:nvPr/>
        </p:nvSpPr>
        <p:spPr>
          <a:xfrm>
            <a:off x="1878736" y="1366839"/>
            <a:ext cx="3943708" cy="833562"/>
          </a:xfrm>
          <a:prstGeom prst="rect">
            <a:avLst/>
          </a:prstGeom>
        </p:spPr>
        <p:txBody>
          <a:bodyPr wrap="none">
            <a:spAutoFit/>
          </a:bodyPr>
          <a:lstStyle/>
          <a:p>
            <a:pPr marL="0" marR="0" lvl="0" indent="0" algn="l" defTabSz="844083" rtl="0" eaLnBrk="0" fontAlgn="base" latinLnBrk="0" hangingPunct="0">
              <a:lnSpc>
                <a:spcPct val="100000"/>
              </a:lnSpc>
              <a:spcBef>
                <a:spcPts val="300"/>
              </a:spcBef>
              <a:spcAft>
                <a:spcPct val="0"/>
              </a:spcAft>
              <a:buClrTx/>
              <a:buSzPct val="130000"/>
              <a:buFontTx/>
              <a:buNone/>
              <a:tabLst/>
              <a:defRPr/>
            </a:pPr>
            <a:r>
              <a:rPr kumimoji="1" lang="en-US" altLang="ja-JP" sz="2200" b="1" i="0" u="none" strike="noStrike" kern="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2200" b="1" i="0" u="none" strike="noStrike" kern="0" cap="none" spc="0" normalizeH="0" baseline="0" noProof="0" dirty="0">
                <a:ln>
                  <a:noFill/>
                </a:ln>
                <a:solidFill>
                  <a:srgbClr val="609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身体疾患の有無　</a:t>
            </a:r>
            <a:endPar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844083" rtl="0" eaLnBrk="0" fontAlgn="base" latinLnBrk="0" hangingPunct="0">
              <a:lnSpc>
                <a:spcPct val="100000"/>
              </a:lnSpc>
              <a:spcBef>
                <a:spcPts val="300"/>
              </a:spcBef>
              <a:spcAft>
                <a:spcPct val="0"/>
              </a:spcAft>
              <a:buClrTx/>
              <a:buSzPct val="130000"/>
              <a:buFontTx/>
              <a:buNone/>
              <a:tabLst/>
              <a:defRPr/>
            </a:pPr>
            <a:r>
              <a:rPr kumimoji="1" lang="en-US" altLang="ja-JP" sz="2200" b="1" i="0" u="none" strike="noStrike" kern="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2200" b="1" i="0" u="none" strike="noStrike" kern="0" cap="none" spc="0" normalizeH="0" baseline="0" noProof="0" dirty="0">
                <a:ln>
                  <a:noFill/>
                </a:ln>
                <a:solidFill>
                  <a:srgbClr val="609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薬剤性の精神症状　　　　　　</a:t>
            </a:r>
            <a:endPar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53" name="正方形/長方形 52"/>
          <p:cNvSpPr/>
          <p:nvPr/>
        </p:nvSpPr>
        <p:spPr>
          <a:xfrm>
            <a:off x="1368000" y="2456405"/>
            <a:ext cx="4007828" cy="387798"/>
          </a:xfrm>
          <a:prstGeom prst="rect">
            <a:avLst/>
          </a:prstGeom>
        </p:spPr>
        <p:txBody>
          <a:bodyPr wrap="none">
            <a:spAutoFit/>
          </a:bodyPr>
          <a:lstStyle/>
          <a:p>
            <a:pPr marL="0" marR="0" lvl="0" indent="0" algn="l" defTabSz="844083" rtl="0" eaLnBrk="0" fontAlgn="base" latinLnBrk="0" hangingPunct="0">
              <a:lnSpc>
                <a:spcPct val="80000"/>
              </a:lnSpc>
              <a:spcBef>
                <a:spcPct val="0"/>
              </a:spcBef>
              <a:spcAft>
                <a:spcPct val="0"/>
              </a:spcAft>
              <a:buClr>
                <a:srgbClr val="FF0000"/>
              </a:buClr>
              <a:buSzPct val="130000"/>
              <a:buFontTx/>
              <a:buNone/>
              <a:tabLst/>
              <a:defRPr/>
            </a:pPr>
            <a:r>
              <a:rPr kumimoji="1" lang="en-US" altLang="ja-JP" sz="2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2. </a:t>
            </a:r>
            <a:r>
              <a:rPr kumimoji="1" lang="ja-JP" altLang="en-US" sz="2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精神症状の緊急性の評価</a:t>
            </a:r>
            <a:endParaRPr kumimoji="1" lang="en-US" altLang="ja-JP" sz="2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endParaRPr>
          </a:p>
        </p:txBody>
      </p:sp>
      <p:sp>
        <p:nvSpPr>
          <p:cNvPr id="55" name="正方形/長方形 54"/>
          <p:cNvSpPr/>
          <p:nvPr/>
        </p:nvSpPr>
        <p:spPr>
          <a:xfrm>
            <a:off x="1878736" y="2833592"/>
            <a:ext cx="7001917" cy="1236236"/>
          </a:xfrm>
          <a:prstGeom prst="rect">
            <a:avLst/>
          </a:prstGeom>
        </p:spPr>
        <p:txBody>
          <a:bodyPr wrap="none">
            <a:spAutoFit/>
          </a:bodyPr>
          <a:lstStyle/>
          <a:p>
            <a:pPr marL="0" marR="0" lvl="0" indent="0" algn="l" defTabSz="844083" rtl="0" eaLnBrk="0" fontAlgn="base" latinLnBrk="0" hangingPunct="0">
              <a:lnSpc>
                <a:spcPct val="100000"/>
              </a:lnSpc>
              <a:spcBef>
                <a:spcPts val="500"/>
              </a:spcBef>
              <a:spcAft>
                <a:spcPct val="0"/>
              </a:spcAft>
              <a:buClr>
                <a:srgbClr val="000000"/>
              </a:buClr>
              <a:buSzPct val="130000"/>
              <a:buFontTx/>
              <a:buNone/>
              <a:tabLst/>
              <a:defRPr/>
            </a:pPr>
            <a:r>
              <a:rPr kumimoji="1" lang="en-US" altLang="ja-JP" sz="2200" b="1" i="0" u="none" strike="noStrike" kern="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2200" b="1" i="0" u="none" strike="noStrike" kern="0" cap="none" spc="0" normalizeH="0" baseline="0" noProof="0" dirty="0">
                <a:ln>
                  <a:noFill/>
                </a:ln>
                <a:solidFill>
                  <a:srgbClr val="609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大うつ病の状態 （希死念慮の有無を問わない）</a:t>
            </a:r>
            <a:r>
              <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p>
          <a:p>
            <a:pPr marL="0" marR="0" lvl="0" indent="0" algn="l" defTabSz="844083" rtl="0" eaLnBrk="0" fontAlgn="base" latinLnBrk="0" hangingPunct="0">
              <a:lnSpc>
                <a:spcPct val="100000"/>
              </a:lnSpc>
              <a:spcBef>
                <a:spcPts val="500"/>
              </a:spcBef>
              <a:spcAft>
                <a:spcPct val="0"/>
              </a:spcAft>
              <a:buClr>
                <a:srgbClr val="000000"/>
              </a:buClr>
              <a:buSzPct val="130000"/>
              <a:buFontTx/>
              <a:buNone/>
              <a:tabLst/>
              <a:defRPr/>
            </a:pPr>
            <a:r>
              <a:rPr kumimoji="1" lang="en-US" altLang="ja-JP" sz="2200" b="1" i="0" u="none" strike="noStrike" kern="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2200" b="1" i="0" u="none" strike="noStrike" kern="0" cap="none" spc="0" normalizeH="0" baseline="0" noProof="0" dirty="0">
                <a:ln>
                  <a:noFill/>
                </a:ln>
                <a:solidFill>
                  <a:srgbClr val="609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他者に危害を加える可能性が非常に高い妄想</a:t>
            </a:r>
            <a:endPar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844083" rtl="0" eaLnBrk="0" fontAlgn="base" latinLnBrk="0" hangingPunct="0">
              <a:lnSpc>
                <a:spcPct val="100000"/>
              </a:lnSpc>
              <a:spcBef>
                <a:spcPts val="500"/>
              </a:spcBef>
              <a:spcAft>
                <a:spcPct val="0"/>
              </a:spcAft>
              <a:buClr>
                <a:srgbClr val="000000"/>
              </a:buClr>
              <a:buSzPct val="130000"/>
              <a:buFontTx/>
              <a:buNone/>
              <a:tabLst/>
              <a:defRPr/>
            </a:pPr>
            <a:r>
              <a:rPr kumimoji="1" lang="en-US" altLang="ja-JP" sz="2200" b="1" i="0" u="none" strike="noStrike" kern="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2200" b="1" i="0" u="none" strike="noStrike" kern="0" cap="none" spc="0" normalizeH="0" baseline="0" noProof="0" dirty="0">
                <a:ln>
                  <a:noFill/>
                </a:ln>
                <a:solidFill>
                  <a:srgbClr val="609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自分自身や他者を危険にさらす原因となる攻撃性</a:t>
            </a:r>
            <a:endPar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9" name="正方形/長方形 28">
            <a:extLst>
              <a:ext uri="{FF2B5EF4-FFF2-40B4-BE49-F238E27FC236}">
                <a16:creationId xmlns:a16="http://schemas.microsoft.com/office/drawing/2014/main" id="{3889E3B0-31B0-4816-9B7C-02F2330A4B46}"/>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325637" name="Rectangle 10"/>
          <p:cNvSpPr>
            <a:spLocks noChangeArrowheads="1"/>
          </p:cNvSpPr>
          <p:nvPr/>
        </p:nvSpPr>
        <p:spPr bwMode="auto">
          <a:xfrm>
            <a:off x="488780" y="62321"/>
            <a:ext cx="820468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29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5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844083"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en-US" altLang="ja-JP"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BPSD</a:t>
            </a: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の治療方針</a:t>
            </a:r>
            <a:endParaRPr kumimoji="1" lang="en-US" altLang="ja-JP"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5" name="正方形/長方形 4">
            <a:extLst>
              <a:ext uri="{FF2B5EF4-FFF2-40B4-BE49-F238E27FC236}">
                <a16:creationId xmlns:a16="http://schemas.microsoft.com/office/drawing/2014/main" id="{A1980350-EC93-4D9A-8EE6-80AE04CFBB91}"/>
              </a:ext>
            </a:extLst>
          </p:cNvPr>
          <p:cNvSpPr/>
          <p:nvPr/>
        </p:nvSpPr>
        <p:spPr>
          <a:xfrm>
            <a:off x="1368000" y="4304321"/>
            <a:ext cx="2810385" cy="387798"/>
          </a:xfrm>
          <a:prstGeom prst="rect">
            <a:avLst/>
          </a:prstGeom>
        </p:spPr>
        <p:txBody>
          <a:bodyPr wrap="none">
            <a:spAutoFit/>
          </a:bodyPr>
          <a:lstStyle/>
          <a:p>
            <a:pPr marL="0" marR="0" lvl="0" indent="0" algn="l" defTabSz="844083" rtl="0" eaLnBrk="0" fontAlgn="base" latinLnBrk="0" hangingPunct="0">
              <a:lnSpc>
                <a:spcPct val="80000"/>
              </a:lnSpc>
              <a:spcBef>
                <a:spcPct val="0"/>
              </a:spcBef>
              <a:spcAft>
                <a:spcPct val="0"/>
              </a:spcAft>
              <a:buClr>
                <a:srgbClr val="FF0000"/>
              </a:buClr>
              <a:buSzPct val="130000"/>
              <a:buFontTx/>
              <a:buNone/>
              <a:tabLst/>
              <a:defRPr/>
            </a:pPr>
            <a:r>
              <a:rPr kumimoji="1" lang="en-US" altLang="ja-JP" sz="2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3. BPSD</a:t>
            </a:r>
            <a:r>
              <a:rPr kumimoji="1" lang="ja-JP" altLang="en-US" sz="2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への対応</a:t>
            </a:r>
            <a:endParaRPr kumimoji="1" lang="en-US" altLang="ja-JP" sz="2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endParaRPr>
          </a:p>
        </p:txBody>
      </p:sp>
      <p:sp>
        <p:nvSpPr>
          <p:cNvPr id="49" name="テキスト ボックス 48">
            <a:extLst>
              <a:ext uri="{FF2B5EF4-FFF2-40B4-BE49-F238E27FC236}">
                <a16:creationId xmlns:a16="http://schemas.microsoft.com/office/drawing/2014/main" id="{279CB1B8-9134-4124-9795-19309EEC1CC3}"/>
              </a:ext>
            </a:extLst>
          </p:cNvPr>
          <p:cNvSpPr txBox="1"/>
          <p:nvPr/>
        </p:nvSpPr>
        <p:spPr>
          <a:xfrm>
            <a:off x="1869991" y="4689932"/>
            <a:ext cx="6631799" cy="1638910"/>
          </a:xfrm>
          <a:prstGeom prst="rect">
            <a:avLst/>
          </a:prstGeom>
          <a:noFill/>
          <a:ln w="25400">
            <a:noFill/>
          </a:ln>
        </p:spPr>
        <p:txBody>
          <a:bodyPr wrap="square">
            <a:spAutoFit/>
          </a:bodyPr>
          <a:lstStyle/>
          <a:p>
            <a:pPr marL="0" marR="0" lvl="0" indent="0" algn="l" defTabSz="844083" rtl="0" eaLnBrk="0" fontAlgn="base" latinLnBrk="0" hangingPunct="0">
              <a:lnSpc>
                <a:spcPct val="100000"/>
              </a:lnSpc>
              <a:spcBef>
                <a:spcPts val="500"/>
              </a:spcBef>
              <a:spcAft>
                <a:spcPct val="0"/>
              </a:spcAft>
              <a:buClr>
                <a:srgbClr val="000000"/>
              </a:buClr>
              <a:buSzPct val="130000"/>
              <a:buFontTx/>
              <a:buNone/>
              <a:tabLst/>
              <a:defRPr/>
            </a:pPr>
            <a:r>
              <a:rPr kumimoji="1" lang="en-US" altLang="ja-JP" sz="2200" b="1" i="0" u="none" strike="noStrike" kern="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2200" b="1" i="0" u="none" strike="noStrike" kern="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非薬物療法的介入の開始</a:t>
            </a:r>
          </a:p>
          <a:p>
            <a:pPr marL="0" marR="0" lvl="0" indent="0" algn="l" defTabSz="844083" rtl="0" eaLnBrk="0" fontAlgn="base" latinLnBrk="0" hangingPunct="0">
              <a:lnSpc>
                <a:spcPct val="100000"/>
              </a:lnSpc>
              <a:spcBef>
                <a:spcPts val="500"/>
              </a:spcBef>
              <a:spcAft>
                <a:spcPct val="0"/>
              </a:spcAft>
              <a:buClr>
                <a:srgbClr val="000000"/>
              </a:buClr>
              <a:buSzPct val="130000"/>
              <a:buFontTx/>
              <a:buNone/>
              <a:tabLst/>
              <a:defRPr/>
            </a:pPr>
            <a:r>
              <a:rPr kumimoji="1" lang="en-US" altLang="ja-JP" sz="2200" b="1" i="0" u="none" strike="noStrike" kern="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2200" b="1" i="0" u="none" strike="noStrike" kern="0" cap="none" spc="0" normalizeH="0" baseline="0" noProof="0" dirty="0">
                <a:ln>
                  <a:noFill/>
                </a:ln>
                <a:solidFill>
                  <a:srgbClr val="609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介護保険サービスの導入</a:t>
            </a:r>
            <a:endPar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844083" rtl="0" eaLnBrk="0" fontAlgn="base" latinLnBrk="0" hangingPunct="0">
              <a:lnSpc>
                <a:spcPct val="100000"/>
              </a:lnSpc>
              <a:spcBef>
                <a:spcPts val="500"/>
              </a:spcBef>
              <a:spcAft>
                <a:spcPct val="0"/>
              </a:spcAft>
              <a:buClr>
                <a:srgbClr val="000000"/>
              </a:buClr>
              <a:buSzPct val="130000"/>
              <a:buFontTx/>
              <a:buNone/>
              <a:tabLst/>
              <a:defRPr/>
            </a:pPr>
            <a:r>
              <a:rPr kumimoji="1" lang="en-US" altLang="ja-JP" sz="2200" b="1" i="0" u="none" strike="noStrike" kern="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2200" b="1" i="0" u="none" strike="noStrike" kern="0" cap="none" spc="0" normalizeH="0" baseline="0" noProof="0" dirty="0">
                <a:ln>
                  <a:noFill/>
                </a:ln>
                <a:solidFill>
                  <a:srgbClr val="609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薬物療法の必要性を検討 （必要な場合は開始）</a:t>
            </a:r>
            <a:endPar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844083" rtl="0" eaLnBrk="0" fontAlgn="base" latinLnBrk="0" hangingPunct="0">
              <a:lnSpc>
                <a:spcPct val="100000"/>
              </a:lnSpc>
              <a:spcBef>
                <a:spcPts val="500"/>
              </a:spcBef>
              <a:spcAft>
                <a:spcPct val="0"/>
              </a:spcAft>
              <a:buClr>
                <a:srgbClr val="000000"/>
              </a:buClr>
              <a:buSzPct val="130000"/>
              <a:buFontTx/>
              <a:buNone/>
              <a:tabLst/>
              <a:defRPr/>
            </a:pPr>
            <a:r>
              <a:rPr kumimoji="1" lang="en-US" altLang="ja-JP" sz="2200" b="1" i="0" u="none" strike="noStrike" kern="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2200" b="1" i="0" u="none" strike="noStrike" kern="0" cap="none" spc="0" normalizeH="0" baseline="0" noProof="0" dirty="0">
                <a:ln>
                  <a:noFill/>
                </a:ln>
                <a:solidFill>
                  <a:srgbClr val="609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対応困難であれば入院治療の適応を検討</a:t>
            </a:r>
          </a:p>
        </p:txBody>
      </p:sp>
      <p:sp>
        <p:nvSpPr>
          <p:cNvPr id="9" name="正方形/長方形 8">
            <a:extLst>
              <a:ext uri="{FF2B5EF4-FFF2-40B4-BE49-F238E27FC236}">
                <a16:creationId xmlns:a16="http://schemas.microsoft.com/office/drawing/2014/main" id="{C37D9391-83C0-4D1B-A50B-0A117F2ACEC3}"/>
              </a:ext>
            </a:extLst>
          </p:cNvPr>
          <p:cNvSpPr/>
          <p:nvPr/>
        </p:nvSpPr>
        <p:spPr>
          <a:xfrm>
            <a:off x="4843669" y="1365769"/>
            <a:ext cx="1840568" cy="807913"/>
          </a:xfrm>
          <a:prstGeom prst="rect">
            <a:avLst/>
          </a:prstGeom>
        </p:spPr>
        <p:txBody>
          <a:bodyPr wrap="none">
            <a:spAutoFit/>
          </a:bodyPr>
          <a:lstStyle/>
          <a:p>
            <a:pPr marL="0" marR="0" lvl="0" indent="0" algn="l" defTabSz="844083" rtl="0" eaLnBrk="0" fontAlgn="base" latinLnBrk="0" hangingPunct="0">
              <a:lnSpc>
                <a:spcPct val="100000"/>
              </a:lnSpc>
              <a:spcBef>
                <a:spcPts val="300"/>
              </a:spcBef>
              <a:spcAft>
                <a:spcPct val="0"/>
              </a:spcAft>
              <a:buClr>
                <a:srgbClr val="000000"/>
              </a:buClr>
              <a:buSzPct val="130000"/>
              <a:buFontTx/>
              <a:buNone/>
              <a:tabLst/>
              <a:defRPr/>
            </a:pPr>
            <a:r>
              <a:rPr kumimoji="1" lang="en-US" altLang="ja-JP" sz="2200" b="1" i="0" u="none" strike="noStrike" kern="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2200" b="1" i="0" u="none" strike="noStrike" kern="0" cap="none" spc="0" normalizeH="0" baseline="0" noProof="0" dirty="0">
                <a:ln>
                  <a:noFill/>
                </a:ln>
                <a:solidFill>
                  <a:srgbClr val="609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ケアの質　</a:t>
            </a:r>
            <a:endPar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844083" rtl="0" eaLnBrk="0" fontAlgn="base" latinLnBrk="0" hangingPunct="0">
              <a:lnSpc>
                <a:spcPct val="100000"/>
              </a:lnSpc>
              <a:spcBef>
                <a:spcPts val="300"/>
              </a:spcBef>
              <a:spcAft>
                <a:spcPct val="0"/>
              </a:spcAft>
              <a:buClr>
                <a:srgbClr val="000000"/>
              </a:buClr>
              <a:buSzPct val="130000"/>
              <a:buFontTx/>
              <a:buNone/>
              <a:tabLst/>
              <a:defRPr/>
            </a:pPr>
            <a:r>
              <a:rPr kumimoji="1" lang="en-US" altLang="ja-JP" sz="2200" b="1" i="0" u="none" strike="noStrike" kern="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2200" b="1" i="0" u="none" strike="noStrike" kern="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生活環境</a:t>
            </a:r>
            <a:endPar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03C8D242-36B9-4589-B282-0165D6FEE344}"/>
              </a:ext>
            </a:extLst>
          </p:cNvPr>
          <p:cNvSpPr txBox="1"/>
          <p:nvPr/>
        </p:nvSpPr>
        <p:spPr>
          <a:xfrm>
            <a:off x="0" y="713570"/>
            <a:ext cx="1540042"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薬局実践</a:t>
            </a:r>
            <a:r>
              <a:rPr lang="en-US" altLang="ja-JP" sz="1600" b="1" dirty="0">
                <a:latin typeface="BIZ UDPゴシック" panose="020B0400000000000000" pitchFamily="50" charset="-128"/>
                <a:ea typeface="BIZ UDPゴシック" panose="020B0400000000000000" pitchFamily="50" charset="-128"/>
              </a:rPr>
              <a:t>11〕</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905400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B7868CF8-D895-4660-A460-CA0423437C54}"/>
              </a:ext>
            </a:extLst>
          </p:cNvPr>
          <p:cNvSpPr txBox="1"/>
          <p:nvPr/>
        </p:nvSpPr>
        <p:spPr>
          <a:xfrm>
            <a:off x="0" y="893765"/>
            <a:ext cx="1540042"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薬局実践</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12〕</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3" name="正方形/長方形 12">
            <a:extLst>
              <a:ext uri="{FF2B5EF4-FFF2-40B4-BE49-F238E27FC236}">
                <a16:creationId xmlns:a16="http://schemas.microsoft.com/office/drawing/2014/main" id="{0A435C0E-B085-494B-93D3-6DBEC1F29BE5}"/>
              </a:ext>
            </a:extLst>
          </p:cNvPr>
          <p:cNvSpPr/>
          <p:nvPr/>
        </p:nvSpPr>
        <p:spPr>
          <a:xfrm>
            <a:off x="0" y="2875"/>
            <a:ext cx="9144000" cy="89676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14" name="Rectangle 223">
            <a:extLst>
              <a:ext uri="{FF2B5EF4-FFF2-40B4-BE49-F238E27FC236}">
                <a16:creationId xmlns:a16="http://schemas.microsoft.com/office/drawing/2014/main" id="{6B55F334-0B21-4508-88A9-F57CF4072A8C}"/>
              </a:ext>
            </a:extLst>
          </p:cNvPr>
          <p:cNvSpPr>
            <a:spLocks noChangeArrowheads="1"/>
          </p:cNvSpPr>
          <p:nvPr/>
        </p:nvSpPr>
        <p:spPr bwMode="auto">
          <a:xfrm>
            <a:off x="940027" y="51450"/>
            <a:ext cx="7839075" cy="747109"/>
          </a:xfrm>
          <a:prstGeom prst="rect">
            <a:avLst/>
          </a:prstGeom>
          <a:noFill/>
          <a:ln w="9525" algn="ctr">
            <a:noFill/>
            <a:miter lim="800000"/>
            <a:headEnd/>
            <a:tailEnd/>
          </a:ln>
          <a:effectLst/>
        </p:spPr>
        <p:txBody>
          <a:bodyPr wrap="none" lIns="82883" tIns="41441" rIns="82883" bIns="41441" anchor="ctr"/>
          <a:lstStyle>
            <a:lvl1pPr algn="r" defTabSz="909638">
              <a:defRPr kumimoji="1" sz="3600">
                <a:solidFill>
                  <a:schemeClr val="tx1"/>
                </a:solidFill>
                <a:latin typeface="Arial" panose="020B0604020202020204" pitchFamily="34" charset="0"/>
                <a:ea typeface="ＭＳ Ｐゴシック" panose="020B0600070205080204" pitchFamily="50" charset="-128"/>
              </a:defRPr>
            </a:lvl1pPr>
            <a:lvl2pPr marL="742950" indent="-285750" algn="r" defTabSz="909638">
              <a:defRPr kumimoji="1" sz="3600">
                <a:solidFill>
                  <a:schemeClr val="tx1"/>
                </a:solidFill>
                <a:latin typeface="Arial" panose="020B0604020202020204" pitchFamily="34" charset="0"/>
                <a:ea typeface="ＭＳ Ｐゴシック" panose="020B0600070205080204" pitchFamily="50" charset="-128"/>
              </a:defRPr>
            </a:lvl2pPr>
            <a:lvl3pPr marL="1143000" indent="-228600" algn="r" defTabSz="909638">
              <a:defRPr kumimoji="1" sz="3600">
                <a:solidFill>
                  <a:schemeClr val="tx1"/>
                </a:solidFill>
                <a:latin typeface="Arial" panose="020B0604020202020204" pitchFamily="34" charset="0"/>
                <a:ea typeface="ＭＳ Ｐゴシック" panose="020B0600070205080204" pitchFamily="50" charset="-128"/>
              </a:defRPr>
            </a:lvl3pPr>
            <a:lvl4pPr marL="1600200" indent="-228600" algn="r" defTabSz="909638">
              <a:defRPr kumimoji="1" sz="3600">
                <a:solidFill>
                  <a:schemeClr val="tx1"/>
                </a:solidFill>
                <a:latin typeface="Arial" panose="020B0604020202020204" pitchFamily="34" charset="0"/>
                <a:ea typeface="ＭＳ Ｐゴシック" panose="020B0600070205080204" pitchFamily="50" charset="-128"/>
              </a:defRPr>
            </a:lvl4pPr>
            <a:lvl5pPr marL="2057400" indent="-228600" algn="r" defTabSz="909638">
              <a:defRPr kumimoji="1" sz="3600">
                <a:solidFill>
                  <a:schemeClr val="tx1"/>
                </a:solidFill>
                <a:latin typeface="Arial" panose="020B0604020202020204" pitchFamily="34" charset="0"/>
                <a:ea typeface="ＭＳ Ｐゴシック" panose="020B0600070205080204" pitchFamily="50" charset="-128"/>
              </a:defRPr>
            </a:lvl5pPr>
            <a:lvl6pPr marL="25146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6pPr>
            <a:lvl7pPr marL="29718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7pPr>
            <a:lvl8pPr marL="34290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8pPr>
            <a:lvl9pPr marL="38862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9pPr>
          </a:lstStyle>
          <a:p>
            <a:pPr marL="0" marR="0" lvl="0" indent="0" algn="ctr" defTabSz="909638" rtl="0" eaLnBrk="1" fontAlgn="base" latinLnBrk="0" hangingPunct="1">
              <a:lnSpc>
                <a:spcPct val="100000"/>
              </a:lnSpc>
              <a:spcBef>
                <a:spcPct val="0"/>
              </a:spcBef>
              <a:spcAft>
                <a:spcPct val="0"/>
              </a:spcAft>
              <a:buClrTx/>
              <a:buSzTx/>
              <a:buFontTx/>
              <a:buNone/>
              <a:tabLst/>
              <a:defRPr/>
            </a:pPr>
            <a:r>
              <a:rPr kumimoji="1" lang="en-US" altLang="ja-JP"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BPSD</a:t>
            </a:r>
            <a:r>
              <a:rPr kumimoji="1" lang="ja-JP" altLang="en-US"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治療アルゴリズム （全体の流れ）</a:t>
            </a:r>
            <a:endParaRPr kumimoji="1" lang="en-US" altLang="ja-JP"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09638"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BPSD</a:t>
            </a:r>
            <a:r>
              <a:rPr kumimoji="1" lang="ja-JP" altLang="en-US"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に対する向精神薬使用ガイドライン（第２版）より</a:t>
            </a:r>
            <a:endParaRPr kumimoji="1" lang="ja-JP" altLang="en-US" sz="3200" b="1" i="0" u="none" strike="noStrike" kern="1200" cap="none" spc="0" normalizeH="0" baseline="0" noProof="0" dirty="0">
              <a:ln>
                <a:noFill/>
              </a:ln>
              <a:solidFill>
                <a:srgbClr val="FFFFFF"/>
              </a:solidFill>
              <a:effectLst>
                <a:outerShdw blurRad="38100" dist="38100" dir="2700000" algn="tl">
                  <a:srgbClr val="C0C0C0"/>
                </a:outerShdw>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7" name="角丸四角形 45">
            <a:extLst>
              <a:ext uri="{FF2B5EF4-FFF2-40B4-BE49-F238E27FC236}">
                <a16:creationId xmlns:a16="http://schemas.microsoft.com/office/drawing/2014/main" id="{277CF2A8-745F-446B-A100-407BF4F9A4DB}"/>
              </a:ext>
            </a:extLst>
          </p:cNvPr>
          <p:cNvSpPr/>
          <p:nvPr/>
        </p:nvSpPr>
        <p:spPr>
          <a:xfrm>
            <a:off x="652458" y="1353186"/>
            <a:ext cx="3312000" cy="534863"/>
          </a:xfrm>
          <a:prstGeom prst="roundRect">
            <a:avLst>
              <a:gd name="adj" fmla="val 50000"/>
            </a:avLst>
          </a:prstGeom>
          <a:solidFill>
            <a:srgbClr val="439EA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marL="0" marR="0" lvl="0" indent="0" algn="ctr" defTabSz="844083" rtl="0" eaLnBrk="0" fontAlgn="base" latinLnBrk="0" hangingPunct="0">
              <a:lnSpc>
                <a:spcPts val="24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非薬物的介入を最優先</a:t>
            </a:r>
          </a:p>
        </p:txBody>
      </p:sp>
      <p:sp>
        <p:nvSpPr>
          <p:cNvPr id="16" name="角丸四角形 45">
            <a:extLst>
              <a:ext uri="{FF2B5EF4-FFF2-40B4-BE49-F238E27FC236}">
                <a16:creationId xmlns:a16="http://schemas.microsoft.com/office/drawing/2014/main" id="{C4AEA0A3-8EB4-499D-9599-8636E29D7D20}"/>
              </a:ext>
            </a:extLst>
          </p:cNvPr>
          <p:cNvSpPr/>
          <p:nvPr/>
        </p:nvSpPr>
        <p:spPr>
          <a:xfrm>
            <a:off x="652459" y="4223354"/>
            <a:ext cx="3312000" cy="792000"/>
          </a:xfrm>
          <a:prstGeom prst="roundRect">
            <a:avLst>
              <a:gd name="adj" fmla="val 50000"/>
            </a:avLst>
          </a:prstGeom>
          <a:solidFill>
            <a:srgbClr val="439EA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marL="0" marR="0" lvl="0" indent="0" algn="ctr" defTabSz="844083" rtl="0" eaLnBrk="0" fontAlgn="base" latinLnBrk="0" hangingPunct="0">
              <a:lnSpc>
                <a:spcPts val="24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低用量で開始し、症状</a:t>
            </a:r>
            <a:endParaRPr kumimoji="1" lang="en-US" altLang="ja-JP"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844083" rtl="0" eaLnBrk="0" fontAlgn="base" latinLnBrk="0" hangingPunct="0">
              <a:lnSpc>
                <a:spcPts val="24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を見ながら漸増する</a:t>
            </a:r>
          </a:p>
        </p:txBody>
      </p:sp>
      <p:sp>
        <p:nvSpPr>
          <p:cNvPr id="3" name="吹き出し: 線 (枠付き、強調線付き) 2">
            <a:extLst>
              <a:ext uri="{FF2B5EF4-FFF2-40B4-BE49-F238E27FC236}">
                <a16:creationId xmlns:a16="http://schemas.microsoft.com/office/drawing/2014/main" id="{0CC4E5A3-9352-4D84-95A9-F3D50538A19F}"/>
              </a:ext>
            </a:extLst>
          </p:cNvPr>
          <p:cNvSpPr/>
          <p:nvPr/>
        </p:nvSpPr>
        <p:spPr bwMode="auto">
          <a:xfrm>
            <a:off x="4859565" y="1232320"/>
            <a:ext cx="3834059" cy="2677829"/>
          </a:xfrm>
          <a:prstGeom prst="accentBorderCallout1">
            <a:avLst>
              <a:gd name="adj1" fmla="val 43732"/>
              <a:gd name="adj2" fmla="val -3604"/>
              <a:gd name="adj3" fmla="val 73634"/>
              <a:gd name="adj4" fmla="val -24227"/>
            </a:avLst>
          </a:prstGeom>
          <a:solidFill>
            <a:srgbClr val="DEBC9A"/>
          </a:solidFill>
          <a:ln w="34925" cap="flat" cmpd="sng" algn="ctr">
            <a:solidFill>
              <a:srgbClr val="DEBC9A"/>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57188" marR="0" lvl="0" indent="-357188" algn="l" defTabSz="914400" rtl="0" eaLnBrk="1" fontAlgn="base" latinLnBrk="0" hangingPunct="1">
              <a:lnSpc>
                <a:spcPct val="100000"/>
              </a:lnSpc>
              <a:spcBef>
                <a:spcPts val="600"/>
              </a:spcBef>
              <a:spcAft>
                <a:spcPct val="0"/>
              </a:spcAft>
              <a:buClrTx/>
              <a:buSzTx/>
              <a:buFontTx/>
              <a:buNone/>
              <a:tabLst/>
              <a:defRPr/>
            </a:pPr>
            <a:r>
              <a:rPr lang="ja-JP" altLang="en-US" sz="1700" b="1" dirty="0">
                <a:solidFill>
                  <a:srgbClr val="000000"/>
                </a:solidFill>
                <a:latin typeface="Yu Gothic UI" panose="020B0500000000000000" pitchFamily="50" charset="-128"/>
                <a:ea typeface="Yu Gothic UI" panose="020B0500000000000000" pitchFamily="50" charset="-128"/>
                <a:cs typeface="+mn-cs"/>
              </a:rPr>
              <a:t>◎</a:t>
            </a:r>
            <a:r>
              <a:rPr kumimoji="1" lang="ja-JP" altLang="en-US"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他に身体的原因はない</a:t>
            </a:r>
            <a:endParaRPr kumimoji="1" lang="en-US" altLang="ja-JP"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357188" marR="0" lvl="0" indent="-357188" algn="l" defTabSz="914400" rtl="0" eaLnBrk="1" fontAlgn="base" latinLnBrk="0" hangingPunct="1">
              <a:lnSpc>
                <a:spcPct val="100000"/>
              </a:lnSpc>
              <a:spcBef>
                <a:spcPts val="0"/>
              </a:spcBef>
              <a:spcAft>
                <a:spcPct val="0"/>
              </a:spcAft>
              <a:buClrTx/>
              <a:buSzTx/>
              <a:buFontTx/>
              <a:buNone/>
              <a:tabLst/>
              <a:defRPr/>
            </a:pPr>
            <a:r>
              <a:rPr kumimoji="1" lang="en-US" altLang="ja-JP"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特に、感染症、脱水、痛み など）</a:t>
            </a:r>
            <a:endParaRPr kumimoji="1" lang="en-US" altLang="ja-JP"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357188" marR="0" lvl="0" indent="-357188" algn="l" defTabSz="914400" rtl="0" eaLnBrk="1" fontAlgn="base" latinLnBrk="0" hangingPunct="1">
              <a:lnSpc>
                <a:spcPct val="100000"/>
              </a:lnSpc>
              <a:spcBef>
                <a:spcPts val="300"/>
              </a:spcBef>
              <a:spcAft>
                <a:spcPct val="0"/>
              </a:spcAft>
              <a:buClrTx/>
              <a:buSzTx/>
              <a:buFontTx/>
              <a:buNone/>
              <a:tabLst/>
              <a:defRPr/>
            </a:pPr>
            <a:r>
              <a:rPr lang="ja-JP" altLang="en-US" sz="1700" b="1" dirty="0">
                <a:solidFill>
                  <a:srgbClr val="000000"/>
                </a:solidFill>
                <a:latin typeface="Yu Gothic UI" panose="020B0500000000000000" pitchFamily="50" charset="-128"/>
                <a:ea typeface="Yu Gothic UI" panose="020B0500000000000000" pitchFamily="50" charset="-128"/>
                <a:cs typeface="+mn-cs"/>
              </a:rPr>
              <a:t>◎</a:t>
            </a:r>
            <a:r>
              <a:rPr kumimoji="1" lang="ja-JP" altLang="en-US"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以前からの精神疾患はない</a:t>
            </a:r>
            <a:endParaRPr kumimoji="1" lang="en-US" altLang="ja-JP"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357188" marR="0" lvl="0" indent="-357188" algn="l" defTabSz="914400" rtl="0" eaLnBrk="1" fontAlgn="base" latinLnBrk="0" hangingPunct="1">
              <a:lnSpc>
                <a:spcPct val="100000"/>
              </a:lnSpc>
              <a:spcBef>
                <a:spcPts val="0"/>
              </a:spcBef>
              <a:spcAft>
                <a:spcPct val="0"/>
              </a:spcAft>
              <a:buClrTx/>
              <a:buSzTx/>
              <a:buFontTx/>
              <a:buNone/>
              <a:tabLst/>
              <a:defRPr/>
            </a:pPr>
            <a:r>
              <a:rPr kumimoji="1" lang="ja-JP" altLang="en-US"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（あれば精神科受診が望ましい）</a:t>
            </a:r>
            <a:endParaRPr kumimoji="1" lang="en-US" altLang="ja-JP"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357188" marR="0" lvl="0" indent="-357188" algn="l" defTabSz="914400" rtl="0" eaLnBrk="1" fontAlgn="base" latinLnBrk="0" hangingPunct="1">
              <a:lnSpc>
                <a:spcPct val="100000"/>
              </a:lnSpc>
              <a:spcBef>
                <a:spcPts val="300"/>
              </a:spcBef>
              <a:spcAft>
                <a:spcPct val="0"/>
              </a:spcAft>
              <a:buClrTx/>
              <a:buSzTx/>
              <a:buFontTx/>
              <a:buNone/>
              <a:tabLst/>
              <a:defRPr/>
            </a:pPr>
            <a:r>
              <a:rPr lang="ja-JP" altLang="en-US" sz="1700" b="1" dirty="0">
                <a:solidFill>
                  <a:srgbClr val="000000"/>
                </a:solidFill>
                <a:latin typeface="Yu Gothic UI" panose="020B0500000000000000" pitchFamily="50" charset="-128"/>
                <a:ea typeface="Yu Gothic UI" panose="020B0500000000000000" pitchFamily="50" charset="-128"/>
                <a:cs typeface="+mn-cs"/>
              </a:rPr>
              <a:t>◎</a:t>
            </a:r>
            <a:r>
              <a:rPr kumimoji="1" lang="ja-JP" altLang="en-US"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服用中の薬物と関係ない</a:t>
            </a:r>
            <a:endParaRPr kumimoji="1" lang="en-US" altLang="ja-JP"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357188" marR="0" lvl="0" indent="-357188" algn="l" defTabSz="914400" rtl="0" eaLnBrk="1" fontAlgn="base" latinLnBrk="0" hangingPunct="1">
              <a:lnSpc>
                <a:spcPct val="100000"/>
              </a:lnSpc>
              <a:spcBef>
                <a:spcPts val="300"/>
              </a:spcBef>
              <a:spcAft>
                <a:spcPct val="0"/>
              </a:spcAft>
              <a:buClrTx/>
              <a:buSzTx/>
              <a:buFontTx/>
              <a:buNone/>
              <a:tabLst/>
              <a:defRPr/>
            </a:pPr>
            <a:r>
              <a:rPr lang="ja-JP" altLang="en-US" sz="1700" b="1" dirty="0">
                <a:solidFill>
                  <a:srgbClr val="000000"/>
                </a:solidFill>
                <a:latin typeface="Yu Gothic UI" panose="020B0500000000000000" pitchFamily="50" charset="-128"/>
                <a:ea typeface="Yu Gothic UI" panose="020B0500000000000000" pitchFamily="50" charset="-128"/>
                <a:cs typeface="+mn-cs"/>
              </a:rPr>
              <a:t>◎</a:t>
            </a:r>
            <a:r>
              <a:rPr kumimoji="1" lang="ja-JP" altLang="en-US"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服薬遵守に問題ない</a:t>
            </a:r>
            <a:endParaRPr kumimoji="1" lang="en-US" altLang="ja-JP"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357188" marR="0" lvl="0" indent="-357188" algn="l" defTabSz="914400" rtl="0" eaLnBrk="1" fontAlgn="base" latinLnBrk="0" hangingPunct="1">
              <a:lnSpc>
                <a:spcPct val="100000"/>
              </a:lnSpc>
              <a:spcBef>
                <a:spcPts val="300"/>
              </a:spcBef>
              <a:spcAft>
                <a:spcPct val="0"/>
              </a:spcAft>
              <a:buClrTx/>
              <a:buSzTx/>
              <a:buFontTx/>
              <a:buNone/>
              <a:tabLst/>
              <a:defRPr/>
            </a:pPr>
            <a:r>
              <a:rPr lang="ja-JP" altLang="en-US" sz="1700" b="1" dirty="0">
                <a:solidFill>
                  <a:srgbClr val="000000"/>
                </a:solidFill>
                <a:latin typeface="Yu Gothic UI" panose="020B0500000000000000" pitchFamily="50" charset="-128"/>
                <a:ea typeface="Yu Gothic UI" panose="020B0500000000000000" pitchFamily="50" charset="-128"/>
                <a:cs typeface="+mn-cs"/>
              </a:rPr>
              <a:t>◎</a:t>
            </a:r>
            <a:r>
              <a:rPr kumimoji="1" lang="ja-JP" altLang="en-US"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適応外使用も含めて当事者より</a:t>
            </a:r>
            <a:endParaRPr kumimoji="1" lang="en-US" altLang="ja-JP"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357188" marR="0" lvl="0" indent="-357188" algn="l" defTabSz="914400" rtl="0" eaLnBrk="1" fontAlgn="base" latinLnBrk="0" hangingPunct="1">
              <a:lnSpc>
                <a:spcPct val="100000"/>
              </a:lnSpc>
              <a:spcBef>
                <a:spcPts val="0"/>
              </a:spcBef>
              <a:spcAft>
                <a:spcPct val="0"/>
              </a:spcAft>
              <a:buClrTx/>
              <a:buSzTx/>
              <a:buFontTx/>
              <a:buNone/>
              <a:tabLst/>
              <a:defRPr/>
            </a:pPr>
            <a:r>
              <a:rPr kumimoji="1" lang="ja-JP" altLang="en-US"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十分なインフォームドコンセント</a:t>
            </a:r>
            <a:endParaRPr kumimoji="1" lang="en-US" altLang="ja-JP"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357188" marR="0" lvl="0" indent="-357188" algn="l" defTabSz="914400" rtl="0" eaLnBrk="1" fontAlgn="base" latinLnBrk="0" hangingPunct="1">
              <a:lnSpc>
                <a:spcPct val="100000"/>
              </a:lnSpc>
              <a:spcBef>
                <a:spcPts val="0"/>
              </a:spcBef>
              <a:spcAft>
                <a:spcPct val="0"/>
              </a:spcAft>
              <a:buClrTx/>
              <a:buSzTx/>
              <a:buFontTx/>
              <a:buNone/>
              <a:tabLst/>
              <a:defRPr/>
            </a:pPr>
            <a:r>
              <a:rPr kumimoji="1" lang="ja-JP" altLang="en-US"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が得られている</a:t>
            </a:r>
            <a:endParaRPr kumimoji="1" lang="en-US" altLang="ja-JP"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7" name="角丸四角形 45">
            <a:extLst>
              <a:ext uri="{FF2B5EF4-FFF2-40B4-BE49-F238E27FC236}">
                <a16:creationId xmlns:a16="http://schemas.microsoft.com/office/drawing/2014/main" id="{C8E41F46-CA27-449D-917F-A64F4DBC936F}"/>
              </a:ext>
            </a:extLst>
          </p:cNvPr>
          <p:cNvSpPr/>
          <p:nvPr/>
        </p:nvSpPr>
        <p:spPr>
          <a:xfrm>
            <a:off x="652458" y="2809081"/>
            <a:ext cx="3312000" cy="792000"/>
          </a:xfrm>
          <a:prstGeom prst="roundRect">
            <a:avLst>
              <a:gd name="adj" fmla="val 50000"/>
            </a:avLst>
          </a:prstGeom>
          <a:solidFill>
            <a:srgbClr val="99663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marL="0" marR="0" lvl="0" indent="0" algn="ctr" defTabSz="844083" rtl="0" eaLnBrk="0" fontAlgn="base" latinLnBrk="0" hangingPunct="0">
              <a:lnSpc>
                <a:spcPts val="24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薬物療法を開始する際の</a:t>
            </a:r>
            <a:endParaRPr kumimoji="1" lang="en-US" altLang="ja-JP"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844083" rtl="0" eaLnBrk="0" fontAlgn="base" latinLnBrk="0" hangingPunct="0">
              <a:lnSpc>
                <a:spcPts val="24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確認要件</a:t>
            </a:r>
          </a:p>
        </p:txBody>
      </p:sp>
      <p:sp>
        <p:nvSpPr>
          <p:cNvPr id="21" name="吹き出し: 線 (枠付き、強調線付き) 20">
            <a:extLst>
              <a:ext uri="{FF2B5EF4-FFF2-40B4-BE49-F238E27FC236}">
                <a16:creationId xmlns:a16="http://schemas.microsoft.com/office/drawing/2014/main" id="{4568683B-D9D1-46DA-858B-218CB5B2FC81}"/>
              </a:ext>
            </a:extLst>
          </p:cNvPr>
          <p:cNvSpPr/>
          <p:nvPr/>
        </p:nvSpPr>
        <p:spPr bwMode="auto">
          <a:xfrm>
            <a:off x="4859565" y="4139306"/>
            <a:ext cx="3834059" cy="2589576"/>
          </a:xfrm>
          <a:prstGeom prst="accentBorderCallout1">
            <a:avLst>
              <a:gd name="adj1" fmla="val 19175"/>
              <a:gd name="adj2" fmla="val -3942"/>
              <a:gd name="adj3" fmla="val 71901"/>
              <a:gd name="adj4" fmla="val -24053"/>
            </a:avLst>
          </a:prstGeom>
          <a:solidFill>
            <a:srgbClr val="EBCECB"/>
          </a:solidFill>
          <a:ln w="34925" cap="flat" cmpd="sng" algn="ctr">
            <a:solidFill>
              <a:srgbClr val="EBCEC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ts val="300"/>
              </a:spcBef>
              <a:spcAft>
                <a:spcPct val="0"/>
              </a:spcAft>
              <a:buClrTx/>
              <a:buSzTx/>
              <a:buFontTx/>
              <a:buNone/>
              <a:tabLst/>
              <a:defRPr/>
            </a:pPr>
            <a:r>
              <a:rPr lang="ja-JP" altLang="en-US" sz="1700" b="1" dirty="0">
                <a:solidFill>
                  <a:srgbClr val="000000"/>
                </a:solidFill>
                <a:latin typeface="Yu Gothic UI" panose="020B0500000000000000" pitchFamily="50" charset="-128"/>
                <a:ea typeface="Yu Gothic UI" panose="020B0500000000000000" pitchFamily="50" charset="-128"/>
                <a:cs typeface="+mn-cs"/>
              </a:rPr>
              <a:t>◎</a:t>
            </a:r>
            <a:r>
              <a:rPr kumimoji="1" lang="ja-JP" altLang="en-US"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日中の過ごし方の変化</a:t>
            </a:r>
            <a:endParaRPr kumimoji="1" lang="en-US" altLang="ja-JP"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ct val="100000"/>
              </a:lnSpc>
              <a:spcBef>
                <a:spcPts val="300"/>
              </a:spcBef>
              <a:spcAft>
                <a:spcPct val="0"/>
              </a:spcAft>
              <a:buClrTx/>
              <a:buSzTx/>
              <a:buFontTx/>
              <a:buNone/>
              <a:tabLst/>
              <a:defRPr/>
            </a:pPr>
            <a:r>
              <a:rPr lang="ja-JP" altLang="en-US" sz="1700" b="1" dirty="0">
                <a:solidFill>
                  <a:srgbClr val="000000"/>
                </a:solidFill>
                <a:latin typeface="Yu Gothic UI" panose="020B0500000000000000" pitchFamily="50" charset="-128"/>
                <a:ea typeface="Yu Gothic UI" panose="020B0500000000000000" pitchFamily="50" charset="-128"/>
                <a:cs typeface="+mn-cs"/>
              </a:rPr>
              <a:t>◎</a:t>
            </a:r>
            <a:r>
              <a:rPr kumimoji="1" lang="ja-JP" altLang="en-US"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昼間の覚醒度の変化、眠気の有無</a:t>
            </a:r>
            <a:endParaRPr kumimoji="1" lang="en-US" altLang="ja-JP"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ct val="100000"/>
              </a:lnSpc>
              <a:spcBef>
                <a:spcPts val="300"/>
              </a:spcBef>
              <a:spcAft>
                <a:spcPct val="0"/>
              </a:spcAft>
              <a:buClrTx/>
              <a:buSzTx/>
              <a:buFontTx/>
              <a:buNone/>
              <a:tabLst/>
              <a:defRPr/>
            </a:pPr>
            <a:r>
              <a:rPr lang="ja-JP" altLang="en-US" sz="1700" b="1" dirty="0">
                <a:solidFill>
                  <a:srgbClr val="000000"/>
                </a:solidFill>
                <a:latin typeface="Yu Gothic UI" panose="020B0500000000000000" pitchFamily="50" charset="-128"/>
                <a:ea typeface="Yu Gothic UI" panose="020B0500000000000000" pitchFamily="50" charset="-128"/>
                <a:cs typeface="+mn-cs"/>
              </a:rPr>
              <a:t>◎ </a:t>
            </a:r>
            <a:r>
              <a:rPr kumimoji="1" lang="ja-JP" altLang="en-US"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夜間の睡眠状態の変化</a:t>
            </a:r>
            <a:endParaRPr kumimoji="1" lang="en-US" altLang="ja-JP"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ct val="100000"/>
              </a:lnSpc>
              <a:spcBef>
                <a:spcPts val="300"/>
              </a:spcBef>
              <a:spcAft>
                <a:spcPct val="0"/>
              </a:spcAft>
              <a:buClrTx/>
              <a:buSzTx/>
              <a:buFontTx/>
              <a:buNone/>
              <a:tabLst/>
              <a:defRPr/>
            </a:pPr>
            <a:r>
              <a:rPr lang="ja-JP" altLang="en-US" sz="1700" b="1" dirty="0">
                <a:solidFill>
                  <a:srgbClr val="000000"/>
                </a:solidFill>
                <a:latin typeface="Yu Gothic UI" panose="020B0500000000000000" pitchFamily="50" charset="-128"/>
                <a:ea typeface="Yu Gothic UI" panose="020B0500000000000000" pitchFamily="50" charset="-128"/>
                <a:cs typeface="+mn-cs"/>
              </a:rPr>
              <a:t>◎</a:t>
            </a:r>
            <a:r>
              <a:rPr kumimoji="1" lang="ja-JP" altLang="en-US"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服薬状況の確認</a:t>
            </a:r>
            <a:endParaRPr kumimoji="1" lang="en-US" altLang="ja-JP"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ct val="100000"/>
              </a:lnSpc>
              <a:spcBef>
                <a:spcPts val="300"/>
              </a:spcBef>
              <a:spcAft>
                <a:spcPct val="0"/>
              </a:spcAft>
              <a:buClrTx/>
              <a:buSzTx/>
              <a:buFontTx/>
              <a:buNone/>
              <a:tabLst/>
              <a:defRPr/>
            </a:pPr>
            <a:r>
              <a:rPr lang="ja-JP" altLang="en-US" sz="1700" b="1" dirty="0">
                <a:solidFill>
                  <a:srgbClr val="000000"/>
                </a:solidFill>
                <a:latin typeface="Yu Gothic UI" panose="020B0500000000000000" pitchFamily="50" charset="-128"/>
                <a:ea typeface="Yu Gothic UI" panose="020B0500000000000000" pitchFamily="50" charset="-128"/>
                <a:cs typeface="+mn-cs"/>
              </a:rPr>
              <a:t>◎</a:t>
            </a:r>
            <a:r>
              <a:rPr kumimoji="1" lang="ja-JP" altLang="en-US"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水分、食事の摂取状況</a:t>
            </a:r>
            <a:endParaRPr kumimoji="1" lang="en-US" altLang="ja-JP"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ct val="100000"/>
              </a:lnSpc>
              <a:spcBef>
                <a:spcPts val="300"/>
              </a:spcBef>
              <a:spcAft>
                <a:spcPct val="0"/>
              </a:spcAft>
              <a:buClrTx/>
              <a:buSzTx/>
              <a:buFontTx/>
              <a:buNone/>
              <a:tabLst/>
              <a:defRPr/>
            </a:pPr>
            <a:r>
              <a:rPr lang="ja-JP" altLang="en-US" sz="1700" b="1" dirty="0">
                <a:solidFill>
                  <a:srgbClr val="000000"/>
                </a:solidFill>
                <a:latin typeface="Yu Gothic UI" panose="020B0500000000000000" pitchFamily="50" charset="-128"/>
                <a:ea typeface="Yu Gothic UI" panose="020B0500000000000000" pitchFamily="50" charset="-128"/>
                <a:cs typeface="+mn-cs"/>
              </a:rPr>
              <a:t>◎</a:t>
            </a:r>
            <a:r>
              <a:rPr kumimoji="1" lang="ja-JP" altLang="en-US"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嚥下障害や転倒傾向の有無</a:t>
            </a:r>
            <a:endParaRPr kumimoji="1" lang="en-US" altLang="ja-JP"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ct val="100000"/>
              </a:lnSpc>
              <a:spcBef>
                <a:spcPts val="300"/>
              </a:spcBef>
              <a:spcAft>
                <a:spcPct val="0"/>
              </a:spcAft>
              <a:buClrTx/>
              <a:buSzTx/>
              <a:buFontTx/>
              <a:buNone/>
              <a:tabLst/>
              <a:defRPr/>
            </a:pPr>
            <a:r>
              <a:rPr lang="ja-JP" altLang="en-US" sz="1700" b="1" dirty="0">
                <a:solidFill>
                  <a:srgbClr val="000000"/>
                </a:solidFill>
                <a:latin typeface="Yu Gothic UI" panose="020B0500000000000000" pitchFamily="50" charset="-128"/>
                <a:ea typeface="Yu Gothic UI" panose="020B0500000000000000" pitchFamily="50" charset="-128"/>
                <a:cs typeface="+mn-cs"/>
              </a:rPr>
              <a:t>◎</a:t>
            </a:r>
            <a:r>
              <a:rPr kumimoji="1" lang="ja-JP" altLang="en-US"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パーキンソン症状の出現や悪化</a:t>
            </a:r>
            <a:endParaRPr kumimoji="1" lang="en-US" altLang="ja-JP"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ct val="100000"/>
              </a:lnSpc>
              <a:spcBef>
                <a:spcPts val="300"/>
              </a:spcBef>
              <a:spcAft>
                <a:spcPct val="0"/>
              </a:spcAft>
              <a:buClrTx/>
              <a:buSzTx/>
              <a:buFontTx/>
              <a:buNone/>
              <a:tabLst/>
              <a:defRPr/>
            </a:pPr>
            <a:r>
              <a:rPr lang="ja-JP" altLang="en-US" sz="1700" b="1" dirty="0">
                <a:solidFill>
                  <a:srgbClr val="000000"/>
                </a:solidFill>
                <a:latin typeface="Yu Gothic UI" panose="020B0500000000000000" pitchFamily="50" charset="-128"/>
                <a:ea typeface="Yu Gothic UI" panose="020B0500000000000000" pitchFamily="50" charset="-128"/>
                <a:cs typeface="+mn-cs"/>
              </a:rPr>
              <a:t>◎</a:t>
            </a:r>
            <a:r>
              <a:rPr kumimoji="1" lang="ja-JP" altLang="en-US"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排尿や排便の変化       など</a:t>
            </a:r>
            <a:endParaRPr kumimoji="1" lang="en-US" altLang="ja-JP"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8" name="角丸四角形 45">
            <a:extLst>
              <a:ext uri="{FF2B5EF4-FFF2-40B4-BE49-F238E27FC236}">
                <a16:creationId xmlns:a16="http://schemas.microsoft.com/office/drawing/2014/main" id="{16C0CAFA-002A-477D-B105-D3E391CE240B}"/>
              </a:ext>
            </a:extLst>
          </p:cNvPr>
          <p:cNvSpPr/>
          <p:nvPr/>
        </p:nvSpPr>
        <p:spPr>
          <a:xfrm>
            <a:off x="652459" y="5592870"/>
            <a:ext cx="3312000" cy="792000"/>
          </a:xfrm>
          <a:prstGeom prst="roundRect">
            <a:avLst>
              <a:gd name="adj" fmla="val 50000"/>
            </a:avLst>
          </a:prstGeom>
          <a:solidFill>
            <a:srgbClr val="C1655B"/>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marL="0" marR="0" lvl="0" indent="0" algn="ctr" defTabSz="844083" rtl="0" eaLnBrk="0" fontAlgn="base" latinLnBrk="0" hangingPunct="0">
              <a:lnSpc>
                <a:spcPts val="2400"/>
              </a:lnSpc>
              <a:spcBef>
                <a:spcPct val="0"/>
              </a:spcBef>
              <a:spcAft>
                <a:spcPct val="0"/>
              </a:spcAft>
              <a:buClrTx/>
              <a:buSzTx/>
              <a:buFontTx/>
              <a:buNone/>
              <a:tabLst/>
              <a:defRPr/>
            </a:pPr>
            <a:r>
              <a:rPr kumimoji="1" lang="zh-TW" altLang="en-US"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薬物療法開始前後</a:t>
            </a:r>
            <a:r>
              <a:rPr kumimoji="1" lang="ja-JP" altLang="en-US"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の</a:t>
            </a:r>
            <a:endParaRPr kumimoji="1" lang="en-US" altLang="ja-JP"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844083" rtl="0" eaLnBrk="0" fontAlgn="base" latinLnBrk="0" hangingPunct="0">
              <a:lnSpc>
                <a:spcPts val="24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日常生活のチェック</a:t>
            </a:r>
          </a:p>
        </p:txBody>
      </p:sp>
      <p:sp>
        <p:nvSpPr>
          <p:cNvPr id="22" name="正方形/長方形 21">
            <a:extLst>
              <a:ext uri="{FF2B5EF4-FFF2-40B4-BE49-F238E27FC236}">
                <a16:creationId xmlns:a16="http://schemas.microsoft.com/office/drawing/2014/main" id="{5FE1376F-3090-430B-949C-6B241A15C34D}"/>
              </a:ext>
            </a:extLst>
          </p:cNvPr>
          <p:cNvSpPr/>
          <p:nvPr/>
        </p:nvSpPr>
        <p:spPr>
          <a:xfrm>
            <a:off x="438949" y="1955470"/>
            <a:ext cx="4133049" cy="307777"/>
          </a:xfrm>
          <a:prstGeom prst="rect">
            <a:avLst/>
          </a:prstGeom>
        </p:spPr>
        <p:txBody>
          <a:bodyPr wrap="square">
            <a:spAutoFit/>
          </a:bodyPr>
          <a:lstStyle/>
          <a:p>
            <a:pPr marL="0" marR="0" lvl="0" indent="0" algn="l" defTabSz="844083" rtl="0" eaLnBrk="0" fontAlgn="base" latinLnBrk="0" hangingPunct="0">
              <a:lnSpc>
                <a:spcPct val="100000"/>
              </a:lnSpc>
              <a:spcBef>
                <a:spcPts val="300"/>
              </a:spcBef>
              <a:spcAft>
                <a:spcPct val="0"/>
              </a:spcAft>
              <a:buClr>
                <a:srgbClr val="000000"/>
              </a:buClr>
              <a:buSzPct val="130000"/>
              <a:buFontTx/>
              <a:buNone/>
              <a:tabLst/>
              <a:defRPr/>
            </a:pPr>
            <a:r>
              <a:rPr kumimoji="1" lang="ja-JP" altLang="en-US" sz="1400" b="1" i="0" u="none" strike="noStrike" kern="0" cap="none" spc="0" normalizeH="0" baseline="0" noProof="0" dirty="0">
                <a:ln>
                  <a:noFill/>
                </a:ln>
                <a:solidFill>
                  <a:srgbClr val="3B8289"/>
                </a:solidFill>
                <a:effectLst/>
                <a:uLnTx/>
                <a:uFillTx/>
                <a:latin typeface="BIZ UDPゴシック" panose="020B0400000000000000" pitchFamily="50" charset="-128"/>
                <a:ea typeface="BIZ UDPゴシック" panose="020B0400000000000000" pitchFamily="50" charset="-128"/>
                <a:cs typeface="+mn-cs"/>
              </a:rPr>
              <a:t>特徴を探り、家族・介護スタッフとその改善を探る</a:t>
            </a:r>
            <a:endParaRPr kumimoji="1" lang="en-US" altLang="ja-JP" sz="1400" b="1" i="0" u="none" strike="noStrike" kern="1200" cap="none" spc="0" normalizeH="0" baseline="0" noProof="0" dirty="0">
              <a:ln>
                <a:noFill/>
              </a:ln>
              <a:solidFill>
                <a:srgbClr val="3B8289"/>
              </a:solidFill>
              <a:effectLst/>
              <a:uLnTx/>
              <a:uFillTx/>
              <a:latin typeface="BIZ UDPゴシック" panose="020B0400000000000000" pitchFamily="50" charset="-128"/>
              <a:ea typeface="BIZ UDPゴシック" panose="020B0400000000000000" pitchFamily="50" charset="-128"/>
              <a:cs typeface="+mn-cs"/>
            </a:endParaRPr>
          </a:p>
        </p:txBody>
      </p:sp>
      <p:sp>
        <p:nvSpPr>
          <p:cNvPr id="4" name="矢印: 下 3">
            <a:extLst>
              <a:ext uri="{FF2B5EF4-FFF2-40B4-BE49-F238E27FC236}">
                <a16:creationId xmlns:a16="http://schemas.microsoft.com/office/drawing/2014/main" id="{7BE7CBA7-3231-4EE3-A6D7-1051930A9EA5}"/>
              </a:ext>
            </a:extLst>
          </p:cNvPr>
          <p:cNvSpPr/>
          <p:nvPr/>
        </p:nvSpPr>
        <p:spPr bwMode="auto">
          <a:xfrm>
            <a:off x="2003658" y="2350420"/>
            <a:ext cx="609600" cy="378224"/>
          </a:xfrm>
          <a:prstGeom prst="downArrow">
            <a:avLst>
              <a:gd name="adj1" fmla="val 50000"/>
              <a:gd name="adj2" fmla="val 63841"/>
            </a:avLst>
          </a:prstGeom>
          <a:solidFill>
            <a:srgbClr val="D2A578"/>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24" name="矢印: 下 23">
            <a:extLst>
              <a:ext uri="{FF2B5EF4-FFF2-40B4-BE49-F238E27FC236}">
                <a16:creationId xmlns:a16="http://schemas.microsoft.com/office/drawing/2014/main" id="{3E41C5EF-3227-4C2F-8ED0-624DA8407CFF}"/>
              </a:ext>
            </a:extLst>
          </p:cNvPr>
          <p:cNvSpPr/>
          <p:nvPr/>
        </p:nvSpPr>
        <p:spPr bwMode="auto">
          <a:xfrm>
            <a:off x="2003658" y="5135967"/>
            <a:ext cx="609600" cy="378224"/>
          </a:xfrm>
          <a:prstGeom prst="downArrow">
            <a:avLst>
              <a:gd name="adj1" fmla="val 50000"/>
              <a:gd name="adj2" fmla="val 63841"/>
            </a:avLst>
          </a:prstGeom>
          <a:solidFill>
            <a:srgbClr val="D2A578"/>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25" name="矢印: 下 24">
            <a:extLst>
              <a:ext uri="{FF2B5EF4-FFF2-40B4-BE49-F238E27FC236}">
                <a16:creationId xmlns:a16="http://schemas.microsoft.com/office/drawing/2014/main" id="{B4B2FA2D-BAF5-4D64-9ED7-B63E35F24375}"/>
              </a:ext>
            </a:extLst>
          </p:cNvPr>
          <p:cNvSpPr/>
          <p:nvPr/>
        </p:nvSpPr>
        <p:spPr bwMode="auto">
          <a:xfrm>
            <a:off x="2003658" y="3761082"/>
            <a:ext cx="609600" cy="378224"/>
          </a:xfrm>
          <a:prstGeom prst="downArrow">
            <a:avLst>
              <a:gd name="adj1" fmla="val 50000"/>
              <a:gd name="adj2" fmla="val 63841"/>
            </a:avLst>
          </a:prstGeom>
          <a:solidFill>
            <a:srgbClr val="D2A578"/>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1206689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E87C9D11-34E1-4995-BEF8-3770DE167333}"/>
              </a:ext>
            </a:extLst>
          </p:cNvPr>
          <p:cNvSpPr/>
          <p:nvPr/>
        </p:nvSpPr>
        <p:spPr>
          <a:xfrm>
            <a:off x="0" y="2875"/>
            <a:ext cx="9144000" cy="89676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100575" name="Rectangle 223"/>
          <p:cNvSpPr>
            <a:spLocks noChangeArrowheads="1"/>
          </p:cNvSpPr>
          <p:nvPr/>
        </p:nvSpPr>
        <p:spPr bwMode="auto">
          <a:xfrm>
            <a:off x="652461" y="71254"/>
            <a:ext cx="7839075" cy="747109"/>
          </a:xfrm>
          <a:prstGeom prst="rect">
            <a:avLst/>
          </a:prstGeom>
          <a:noFill/>
          <a:ln w="9525" algn="ctr">
            <a:noFill/>
            <a:miter lim="800000"/>
            <a:headEnd/>
            <a:tailEnd/>
          </a:ln>
          <a:effectLst/>
        </p:spPr>
        <p:txBody>
          <a:bodyPr wrap="none" lIns="82883" tIns="41441" rIns="82883" bIns="41441" anchor="ctr"/>
          <a:lstStyle>
            <a:lvl1pPr algn="r" defTabSz="909638">
              <a:defRPr kumimoji="1" sz="3600">
                <a:solidFill>
                  <a:schemeClr val="tx1"/>
                </a:solidFill>
                <a:latin typeface="Arial" panose="020B0604020202020204" pitchFamily="34" charset="0"/>
                <a:ea typeface="ＭＳ Ｐゴシック" panose="020B0600070205080204" pitchFamily="50" charset="-128"/>
              </a:defRPr>
            </a:lvl1pPr>
            <a:lvl2pPr marL="742950" indent="-285750" algn="r" defTabSz="909638">
              <a:defRPr kumimoji="1" sz="3600">
                <a:solidFill>
                  <a:schemeClr val="tx1"/>
                </a:solidFill>
                <a:latin typeface="Arial" panose="020B0604020202020204" pitchFamily="34" charset="0"/>
                <a:ea typeface="ＭＳ Ｐゴシック" panose="020B0600070205080204" pitchFamily="50" charset="-128"/>
              </a:defRPr>
            </a:lvl2pPr>
            <a:lvl3pPr marL="1143000" indent="-228600" algn="r" defTabSz="909638">
              <a:defRPr kumimoji="1" sz="3600">
                <a:solidFill>
                  <a:schemeClr val="tx1"/>
                </a:solidFill>
                <a:latin typeface="Arial" panose="020B0604020202020204" pitchFamily="34" charset="0"/>
                <a:ea typeface="ＭＳ Ｐゴシック" panose="020B0600070205080204" pitchFamily="50" charset="-128"/>
              </a:defRPr>
            </a:lvl3pPr>
            <a:lvl4pPr marL="1600200" indent="-228600" algn="r" defTabSz="909638">
              <a:defRPr kumimoji="1" sz="3600">
                <a:solidFill>
                  <a:schemeClr val="tx1"/>
                </a:solidFill>
                <a:latin typeface="Arial" panose="020B0604020202020204" pitchFamily="34" charset="0"/>
                <a:ea typeface="ＭＳ Ｐゴシック" panose="020B0600070205080204" pitchFamily="50" charset="-128"/>
              </a:defRPr>
            </a:lvl4pPr>
            <a:lvl5pPr marL="2057400" indent="-228600" algn="r" defTabSz="909638">
              <a:defRPr kumimoji="1" sz="3600">
                <a:solidFill>
                  <a:schemeClr val="tx1"/>
                </a:solidFill>
                <a:latin typeface="Arial" panose="020B0604020202020204" pitchFamily="34" charset="0"/>
                <a:ea typeface="ＭＳ Ｐゴシック" panose="020B0600070205080204" pitchFamily="50" charset="-128"/>
              </a:defRPr>
            </a:lvl5pPr>
            <a:lvl6pPr marL="25146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6pPr>
            <a:lvl7pPr marL="29718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7pPr>
            <a:lvl8pPr marL="34290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8pPr>
            <a:lvl9pPr marL="38862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9pPr>
          </a:lstStyle>
          <a:p>
            <a:pPr marL="0" marR="0" lvl="0" indent="0" algn="ctr" defTabSz="909638" rtl="0" eaLnBrk="1" fontAlgn="base" latinLnBrk="0" hangingPunct="1">
              <a:lnSpc>
                <a:spcPct val="100000"/>
              </a:lnSpc>
              <a:spcBef>
                <a:spcPct val="0"/>
              </a:spcBef>
              <a:spcAft>
                <a:spcPct val="0"/>
              </a:spcAft>
              <a:buClrTx/>
              <a:buSzTx/>
              <a:buFontTx/>
              <a:buNone/>
              <a:tabLst/>
              <a:defRPr/>
            </a:pPr>
            <a:r>
              <a:rPr kumimoji="1" lang="en-US" altLang="ja-JP"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BPSD</a:t>
            </a:r>
            <a:r>
              <a:rPr kumimoji="1" lang="ja-JP" altLang="en-US"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治療アルゴリズム （薬剤の検討）</a:t>
            </a:r>
            <a:endParaRPr kumimoji="1" lang="en-US" altLang="ja-JP"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09638" rtl="0" eaLnBrk="1" fontAlgn="base" latinLnBrk="0" hangingPunct="1">
              <a:lnSpc>
                <a:spcPct val="100000"/>
              </a:lnSpc>
              <a:spcBef>
                <a:spcPct val="0"/>
              </a:spcBef>
              <a:spcAft>
                <a:spcPct val="0"/>
              </a:spcAft>
              <a:buClrTx/>
              <a:buSzTx/>
              <a:buFontTx/>
              <a:buNone/>
              <a:tabLst/>
              <a:defRPr/>
            </a:pPr>
            <a:r>
              <a:rPr lang="en-US" altLang="ja-JP" sz="1800" b="1" dirty="0">
                <a:solidFill>
                  <a:srgbClr val="FFFFFF"/>
                </a:solidFill>
                <a:latin typeface="BIZ UDPゴシック" panose="020B0400000000000000" pitchFamily="50" charset="-128"/>
                <a:ea typeface="BIZ UDPゴシック" panose="020B0400000000000000" pitchFamily="50" charset="-128"/>
                <a:cs typeface="Meiryo UI" pitchFamily="50" charset="-128"/>
              </a:rPr>
              <a:t>BPSD</a:t>
            </a:r>
            <a:r>
              <a:rPr lang="ja-JP" altLang="en-US" sz="1800" b="1" dirty="0">
                <a:solidFill>
                  <a:srgbClr val="FFFFFF"/>
                </a:solidFill>
                <a:latin typeface="BIZ UDPゴシック" panose="020B0400000000000000" pitchFamily="50" charset="-128"/>
                <a:ea typeface="BIZ UDPゴシック" panose="020B0400000000000000" pitchFamily="50" charset="-128"/>
                <a:cs typeface="Meiryo UI" pitchFamily="50" charset="-128"/>
              </a:rPr>
              <a:t>に対する向精神薬使用ガイドライン（第２版）より</a:t>
            </a:r>
            <a:endParaRPr kumimoji="1" lang="ja-JP" altLang="en-US" sz="3200" b="1" i="0" u="none" strike="noStrike" kern="1200" cap="none" spc="0" normalizeH="0" baseline="0" noProof="0" dirty="0">
              <a:ln>
                <a:noFill/>
              </a:ln>
              <a:solidFill>
                <a:srgbClr val="FFFFFF"/>
              </a:solidFill>
              <a:effectLst>
                <a:outerShdw blurRad="38100" dist="38100" dir="2700000" algn="tl">
                  <a:srgbClr val="C0C0C0"/>
                </a:outerShdw>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0" name="テキスト ボックス 9">
            <a:extLst>
              <a:ext uri="{FF2B5EF4-FFF2-40B4-BE49-F238E27FC236}">
                <a16:creationId xmlns:a16="http://schemas.microsoft.com/office/drawing/2014/main" id="{B7868CF8-D895-4660-A460-CA0423437C54}"/>
              </a:ext>
            </a:extLst>
          </p:cNvPr>
          <p:cNvSpPr txBox="1"/>
          <p:nvPr/>
        </p:nvSpPr>
        <p:spPr>
          <a:xfrm>
            <a:off x="0" y="899640"/>
            <a:ext cx="1540042"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薬局実践</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13〕</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8" name="表 7">
            <a:extLst>
              <a:ext uri="{FF2B5EF4-FFF2-40B4-BE49-F238E27FC236}">
                <a16:creationId xmlns:a16="http://schemas.microsoft.com/office/drawing/2014/main" id="{9818C8C8-2F78-43DF-B702-D149342CA9BD}"/>
              </a:ext>
            </a:extLst>
          </p:cNvPr>
          <p:cNvGraphicFramePr>
            <a:graphicFrameLocks noGrp="1"/>
          </p:cNvGraphicFramePr>
          <p:nvPr>
            <p:extLst>
              <p:ext uri="{D42A27DB-BD31-4B8C-83A1-F6EECF244321}">
                <p14:modId xmlns:p14="http://schemas.microsoft.com/office/powerpoint/2010/main" val="1625994235"/>
              </p:ext>
            </p:extLst>
          </p:nvPr>
        </p:nvGraphicFramePr>
        <p:xfrm>
          <a:off x="409145" y="1340868"/>
          <a:ext cx="8325709" cy="4862535"/>
        </p:xfrm>
        <a:graphic>
          <a:graphicData uri="http://schemas.openxmlformats.org/drawingml/2006/table">
            <a:tbl>
              <a:tblPr firstRow="1" bandRow="1">
                <a:tableStyleId>{5940675A-B579-460E-94D1-54222C63F5DA}</a:tableStyleId>
              </a:tblPr>
              <a:tblGrid>
                <a:gridCol w="1815442">
                  <a:extLst>
                    <a:ext uri="{9D8B030D-6E8A-4147-A177-3AD203B41FA5}">
                      <a16:colId xmlns:a16="http://schemas.microsoft.com/office/drawing/2014/main" val="20000"/>
                    </a:ext>
                  </a:extLst>
                </a:gridCol>
                <a:gridCol w="6510267">
                  <a:extLst>
                    <a:ext uri="{9D8B030D-6E8A-4147-A177-3AD203B41FA5}">
                      <a16:colId xmlns:a16="http://schemas.microsoft.com/office/drawing/2014/main" val="20001"/>
                    </a:ext>
                  </a:extLst>
                </a:gridCol>
              </a:tblGrid>
              <a:tr h="1921203">
                <a:tc>
                  <a:txBody>
                    <a:bodyPr/>
                    <a:lstStyle/>
                    <a:p>
                      <a:r>
                        <a:rPr kumimoji="1" lang="ja-JP" altLang="en-US" sz="1800" b="1" dirty="0">
                          <a:solidFill>
                            <a:schemeClr val="tx1"/>
                          </a:solidFill>
                          <a:latin typeface="BIZ UDPゴシック" panose="020B0400000000000000" pitchFamily="50" charset="-128"/>
                          <a:ea typeface="BIZ UDPゴシック" panose="020B0400000000000000" pitchFamily="50" charset="-128"/>
                        </a:rPr>
                        <a:t>幻覚、妄想</a:t>
                      </a:r>
                      <a:endParaRPr kumimoji="1" lang="en-US" altLang="ja-JP" sz="18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1800" b="1" dirty="0">
                          <a:solidFill>
                            <a:schemeClr val="tx1"/>
                          </a:solidFill>
                          <a:latin typeface="BIZ UDPゴシック" panose="020B0400000000000000" pitchFamily="50" charset="-128"/>
                          <a:ea typeface="BIZ UDPゴシック" panose="020B0400000000000000" pitchFamily="50" charset="-128"/>
                        </a:rPr>
                        <a:t>焦燥、攻撃性</a:t>
                      </a:r>
                    </a:p>
                  </a:txBody>
                  <a:tcPr marL="83060" marR="83060" marT="83110" marB="83110" anchor="ctr">
                    <a:solidFill>
                      <a:srgbClr val="996633">
                        <a:alpha val="25098"/>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800" dirty="0">
                          <a:latin typeface="BIZ UDPゴシック" panose="020B0400000000000000" pitchFamily="50" charset="-128"/>
                          <a:ea typeface="BIZ UDPゴシック" panose="020B0400000000000000" pitchFamily="50" charset="-128"/>
                        </a:rPr>
                        <a:t>抗認知症薬の副作用を否定した上で、保険適用上の最大用量以下もしくは未服用の場合には、メマンチンやコリン分解酵素阻害薬の増量もしくは投与開始も検討可能だが、逆に増悪させることもあるので注意が必要である。</a:t>
                      </a:r>
                      <a:endParaRPr lang="en-US" altLang="ja-JP" sz="1800" dirty="0">
                        <a:latin typeface="BIZ UDPゴシック" panose="020B0400000000000000" pitchFamily="50" charset="-128"/>
                        <a:ea typeface="BIZ UDPゴシック" panose="020B04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800" dirty="0">
                          <a:latin typeface="BIZ UDPゴシック" panose="020B0400000000000000" pitchFamily="50" charset="-128"/>
                          <a:ea typeface="BIZ UDPゴシック" panose="020B0400000000000000" pitchFamily="50" charset="-128"/>
                        </a:rPr>
                        <a:t>これらにより標的症状が改善しない場合は、その薬剤は減量・中止の上、抗精神病薬、抑肝散、や気分安定薬の使用を検討する。</a:t>
                      </a:r>
                    </a:p>
                  </a:txBody>
                  <a:tcPr marL="83060" marR="83060" marT="83110" marB="83110" anchor="ctr">
                    <a:solidFill>
                      <a:schemeClr val="bg1"/>
                    </a:solidFill>
                  </a:tcPr>
                </a:tc>
                <a:extLst>
                  <a:ext uri="{0D108BD9-81ED-4DB2-BD59-A6C34878D82A}">
                    <a16:rowId xmlns:a16="http://schemas.microsoft.com/office/drawing/2014/main" val="10000"/>
                  </a:ext>
                </a:extLst>
              </a:tr>
              <a:tr h="730825">
                <a:tc>
                  <a:txBody>
                    <a:bodyPr/>
                    <a:lstStyle/>
                    <a:p>
                      <a:r>
                        <a:rPr kumimoji="1" lang="ja-JP" altLang="en-US" sz="1800" b="1" dirty="0">
                          <a:solidFill>
                            <a:schemeClr val="tx1"/>
                          </a:solidFill>
                          <a:latin typeface="BIZ UDPゴシック" panose="020B0400000000000000" pitchFamily="50" charset="-128"/>
                          <a:ea typeface="BIZ UDPゴシック" panose="020B0400000000000000" pitchFamily="50" charset="-128"/>
                        </a:rPr>
                        <a:t>抑うつ症状</a:t>
                      </a:r>
                      <a:endParaRPr kumimoji="1" lang="en-US" altLang="ja-JP" sz="18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1800" b="1" dirty="0">
                          <a:solidFill>
                            <a:schemeClr val="tx1"/>
                          </a:solidFill>
                          <a:latin typeface="BIZ UDPゴシック" panose="020B0400000000000000" pitchFamily="50" charset="-128"/>
                          <a:ea typeface="BIZ UDPゴシック" panose="020B0400000000000000" pitchFamily="50" charset="-128"/>
                        </a:rPr>
                        <a:t>アパシー（無為）</a:t>
                      </a:r>
                    </a:p>
                  </a:txBody>
                  <a:tcPr marL="83060" marR="83060" marT="83110" marB="83110" anchor="ctr">
                    <a:solidFill>
                      <a:srgbClr val="996633">
                        <a:alpha val="25098"/>
                      </a:srgbClr>
                    </a:solidFill>
                  </a:tcPr>
                </a:tc>
                <a:tc>
                  <a:txBody>
                    <a:bodyPr/>
                    <a:lstStyle/>
                    <a:p>
                      <a:pPr algn="l"/>
                      <a:r>
                        <a:rPr kumimoji="1" lang="ja-JP" altLang="en-US" sz="1800" dirty="0">
                          <a:latin typeface="BIZ UDPゴシック" panose="020B0400000000000000" pitchFamily="50" charset="-128"/>
                          <a:ea typeface="BIZ UDPゴシック" panose="020B0400000000000000" pitchFamily="50" charset="-128"/>
                        </a:rPr>
                        <a:t>コリン分解酵素阻害薬を用い、改善しない場合抗うつ薬を検討する。</a:t>
                      </a:r>
                    </a:p>
                  </a:txBody>
                  <a:tcPr marL="83060" marR="83060" marT="83110" marB="83110" anchor="ctr">
                    <a:solidFill>
                      <a:schemeClr val="bg1"/>
                    </a:solidFill>
                  </a:tcPr>
                </a:tc>
                <a:extLst>
                  <a:ext uri="{0D108BD9-81ED-4DB2-BD59-A6C34878D82A}">
                    <a16:rowId xmlns:a16="http://schemas.microsoft.com/office/drawing/2014/main" val="10001"/>
                  </a:ext>
                </a:extLst>
              </a:tr>
              <a:tr h="759217">
                <a:tc>
                  <a:txBody>
                    <a:bodyPr/>
                    <a:lstStyle/>
                    <a:p>
                      <a:r>
                        <a:rPr kumimoji="1" lang="ja-JP" altLang="en-US" sz="1800" b="1" dirty="0">
                          <a:solidFill>
                            <a:schemeClr val="tx1"/>
                          </a:solidFill>
                          <a:latin typeface="BIZ UDPゴシック" panose="020B0400000000000000" pitchFamily="50" charset="-128"/>
                          <a:ea typeface="BIZ UDPゴシック" panose="020B0400000000000000" pitchFamily="50" charset="-128"/>
                        </a:rPr>
                        <a:t>不安、緊張</a:t>
                      </a:r>
                      <a:endParaRPr kumimoji="1" lang="en-US" altLang="ja-JP" sz="18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1800" b="1" dirty="0">
                          <a:solidFill>
                            <a:schemeClr val="tx1"/>
                          </a:solidFill>
                          <a:latin typeface="BIZ UDPゴシック" panose="020B0400000000000000" pitchFamily="50" charset="-128"/>
                          <a:ea typeface="BIZ UDPゴシック" panose="020B0400000000000000" pitchFamily="50" charset="-128"/>
                        </a:rPr>
                        <a:t>易刺激性</a:t>
                      </a:r>
                    </a:p>
                  </a:txBody>
                  <a:tcPr marL="83060" marR="83060" marT="83110" marB="83110" anchor="ctr">
                    <a:solidFill>
                      <a:srgbClr val="996633">
                        <a:alpha val="25098"/>
                      </a:srgbClr>
                    </a:solidFill>
                  </a:tcPr>
                </a:tc>
                <a:tc>
                  <a:txBody>
                    <a:bodyPr/>
                    <a:lstStyle/>
                    <a:p>
                      <a:r>
                        <a:rPr kumimoji="1" lang="ja-JP" altLang="en-US" sz="1800" dirty="0">
                          <a:latin typeface="BIZ UDPゴシック" panose="020B0400000000000000" pitchFamily="50" charset="-128"/>
                          <a:ea typeface="BIZ UDPゴシック" panose="020B0400000000000000" pitchFamily="50" charset="-128"/>
                        </a:rPr>
                        <a:t>抗精神病薬、抗不安薬、抗うつ薬の有効性が示唆されているが、抗不安薬は中等度以上の認知症では使用しない。</a:t>
                      </a:r>
                    </a:p>
                  </a:txBody>
                  <a:tcPr marL="83060" marR="83060" marT="83110" marB="83110" anchor="ctr">
                    <a:solidFill>
                      <a:schemeClr val="bg1"/>
                    </a:solidFill>
                  </a:tcPr>
                </a:tc>
                <a:extLst>
                  <a:ext uri="{0D108BD9-81ED-4DB2-BD59-A6C34878D82A}">
                    <a16:rowId xmlns:a16="http://schemas.microsoft.com/office/drawing/2014/main" val="10002"/>
                  </a:ext>
                </a:extLst>
              </a:tr>
              <a:tr h="736430">
                <a:tc>
                  <a:txBody>
                    <a:bodyPr/>
                    <a:lstStyle/>
                    <a:p>
                      <a:r>
                        <a:rPr kumimoji="1" lang="ja-JP" altLang="en-US" sz="1800" b="1" dirty="0">
                          <a:solidFill>
                            <a:schemeClr val="tx1"/>
                          </a:solidFill>
                          <a:latin typeface="BIZ UDPゴシック" panose="020B0400000000000000" pitchFamily="50" charset="-128"/>
                          <a:ea typeface="BIZ UDPゴシック" panose="020B0400000000000000" pitchFamily="50" charset="-128"/>
                        </a:rPr>
                        <a:t>睡眠障害</a:t>
                      </a:r>
                    </a:p>
                  </a:txBody>
                  <a:tcPr marL="83060" marR="83060" marT="83110" marB="83110" anchor="ctr">
                    <a:solidFill>
                      <a:srgbClr val="996633">
                        <a:alpha val="25098"/>
                      </a:srgbClr>
                    </a:solidFill>
                  </a:tcPr>
                </a:tc>
                <a:tc>
                  <a:txBody>
                    <a:bodyPr/>
                    <a:lstStyle/>
                    <a:p>
                      <a:r>
                        <a:rPr kumimoji="1" lang="ja-JP" altLang="en-US" sz="1800" dirty="0">
                          <a:latin typeface="BIZ UDPゴシック" panose="020B0400000000000000" pitchFamily="50" charset="-128"/>
                          <a:ea typeface="BIZ UDPゴシック" panose="020B0400000000000000" pitchFamily="50" charset="-128"/>
                        </a:rPr>
                        <a:t>睡眠覚醒リズムの確立のための環境調整を行った上で、病態に応じて睡眠導入薬</a:t>
                      </a:r>
                      <a:r>
                        <a:rPr kumimoji="1" lang="en-US" altLang="ja-JP" sz="1800" dirty="0">
                          <a:latin typeface="BIZ UDPゴシック" panose="020B0400000000000000" pitchFamily="50" charset="-128"/>
                          <a:ea typeface="BIZ UDPゴシック" panose="020B0400000000000000" pitchFamily="50" charset="-128"/>
                        </a:rPr>
                        <a:t>/</a:t>
                      </a:r>
                      <a:r>
                        <a:rPr kumimoji="1" lang="ja-JP" altLang="en-US" sz="1800" dirty="0">
                          <a:latin typeface="BIZ UDPゴシック" panose="020B0400000000000000" pitchFamily="50" charset="-128"/>
                          <a:ea typeface="BIZ UDPゴシック" panose="020B0400000000000000" pitchFamily="50" charset="-128"/>
                        </a:rPr>
                        <a:t>抗うつ薬</a:t>
                      </a:r>
                      <a:r>
                        <a:rPr kumimoji="1" lang="en-US" altLang="ja-JP" sz="1800" dirty="0">
                          <a:latin typeface="BIZ UDPゴシック" panose="020B0400000000000000" pitchFamily="50" charset="-128"/>
                          <a:ea typeface="BIZ UDPゴシック" panose="020B0400000000000000" pitchFamily="50" charset="-128"/>
                        </a:rPr>
                        <a:t>/</a:t>
                      </a:r>
                      <a:r>
                        <a:rPr kumimoji="1" lang="ja-JP" altLang="en-US" sz="1800" dirty="0">
                          <a:latin typeface="BIZ UDPゴシック" panose="020B0400000000000000" pitchFamily="50" charset="-128"/>
                          <a:ea typeface="BIZ UDPゴシック" panose="020B0400000000000000" pitchFamily="50" charset="-128"/>
                        </a:rPr>
                        <a:t>抗精神病薬の使用を検討する。</a:t>
                      </a:r>
                    </a:p>
                  </a:txBody>
                  <a:tcPr marL="83060" marR="83060" marT="83110" marB="83110" anchor="ctr">
                    <a:solidFill>
                      <a:schemeClr val="bg1"/>
                    </a:solidFill>
                  </a:tcPr>
                </a:tc>
                <a:extLst>
                  <a:ext uri="{0D108BD9-81ED-4DB2-BD59-A6C34878D82A}">
                    <a16:rowId xmlns:a16="http://schemas.microsoft.com/office/drawing/2014/main" val="10003"/>
                  </a:ext>
                </a:extLst>
              </a:tr>
              <a:tr h="708905">
                <a:tc>
                  <a:txBody>
                    <a:bodyPr/>
                    <a:lstStyle/>
                    <a:p>
                      <a:r>
                        <a:rPr kumimoji="1" lang="ja-JP" altLang="en-US" sz="1800" b="1" dirty="0">
                          <a:solidFill>
                            <a:schemeClr val="tx1"/>
                          </a:solidFill>
                          <a:latin typeface="BIZ UDPゴシック" panose="020B0400000000000000" pitchFamily="50" charset="-128"/>
                          <a:ea typeface="BIZ UDPゴシック" panose="020B0400000000000000" pitchFamily="50" charset="-128"/>
                        </a:rPr>
                        <a:t>過食、異食、徘徊</a:t>
                      </a:r>
                      <a:endParaRPr kumimoji="1" lang="en-US" altLang="ja-JP" sz="18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1800" b="1" dirty="0">
                          <a:solidFill>
                            <a:schemeClr val="tx1"/>
                          </a:solidFill>
                          <a:latin typeface="BIZ UDPゴシック" panose="020B0400000000000000" pitchFamily="50" charset="-128"/>
                          <a:ea typeface="BIZ UDPゴシック" panose="020B0400000000000000" pitchFamily="50" charset="-128"/>
                        </a:rPr>
                        <a:t>介護への抵抗</a:t>
                      </a:r>
                    </a:p>
                  </a:txBody>
                  <a:tcPr marL="83060" marR="83060" marT="83110" marB="83110" anchor="ctr">
                    <a:solidFill>
                      <a:srgbClr val="996633">
                        <a:alpha val="25098"/>
                      </a:srgbClr>
                    </a:solidFill>
                  </a:tcPr>
                </a:tc>
                <a:tc>
                  <a:txBody>
                    <a:bodyPr/>
                    <a:lstStyle/>
                    <a:p>
                      <a:r>
                        <a:rPr kumimoji="1" lang="ja-JP" altLang="en-US" sz="1800" dirty="0">
                          <a:latin typeface="BIZ UDPゴシック" panose="020B0400000000000000" pitchFamily="50" charset="-128"/>
                          <a:ea typeface="BIZ UDPゴシック" panose="020B0400000000000000" pitchFamily="50" charset="-128"/>
                        </a:rPr>
                        <a:t>抗精神薬の有効性を示唆するエビデンスは不十分で科学的根拠に乏しい。</a:t>
                      </a:r>
                    </a:p>
                  </a:txBody>
                  <a:tcPr marL="83060" marR="83060" marT="83110" marB="83110" anchor="ctr">
                    <a:solidFill>
                      <a:schemeClr val="bg1"/>
                    </a:solidFill>
                  </a:tcPr>
                </a:tc>
                <a:extLst>
                  <a:ext uri="{0D108BD9-81ED-4DB2-BD59-A6C34878D82A}">
                    <a16:rowId xmlns:a16="http://schemas.microsoft.com/office/drawing/2014/main" val="2771828476"/>
                  </a:ext>
                </a:extLst>
              </a:tr>
            </a:tbl>
          </a:graphicData>
        </a:graphic>
      </p:graphicFrame>
      <p:sp>
        <p:nvSpPr>
          <p:cNvPr id="12" name="テキスト ボックス 11">
            <a:extLst>
              <a:ext uri="{FF2B5EF4-FFF2-40B4-BE49-F238E27FC236}">
                <a16:creationId xmlns:a16="http://schemas.microsoft.com/office/drawing/2014/main" id="{8D5C601E-6E26-4D91-AAC0-33A577D945DD}"/>
              </a:ext>
            </a:extLst>
          </p:cNvPr>
          <p:cNvSpPr txBox="1"/>
          <p:nvPr/>
        </p:nvSpPr>
        <p:spPr>
          <a:xfrm>
            <a:off x="1828800" y="6256280"/>
            <a:ext cx="7071020" cy="530466"/>
          </a:xfrm>
          <a:prstGeom prst="rect">
            <a:avLst/>
          </a:prstGeom>
          <a:noFill/>
          <a:ln w="9525">
            <a:noFill/>
          </a:ln>
        </p:spPr>
        <p:txBody>
          <a:bodyPr wrap="square">
            <a:spAutoFit/>
          </a:bodyPr>
          <a:lstStyle/>
          <a:p>
            <a:pPr marL="0" marR="0" lvl="0" indent="0" algn="l" defTabSz="914400" rtl="0" eaLnBrk="0" fontAlgn="base" latinLnBrk="0" hangingPunct="0">
              <a:lnSpc>
                <a:spcPts val="1800"/>
              </a:lnSpc>
              <a:spcBef>
                <a:spcPts val="0"/>
              </a:spcBef>
              <a:spcAft>
                <a:spcPct val="0"/>
              </a:spcAft>
              <a:buClrTx/>
              <a:buSzTx/>
              <a:buFontTx/>
              <a:buNone/>
              <a:tabLst/>
              <a:defRPr/>
            </a:pPr>
            <a:r>
              <a:rPr kumimoji="1" lang="ja-JP" altLang="ja-JP" sz="1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かかりつけ医のための</a:t>
            </a:r>
            <a:r>
              <a:rPr kumimoji="1" lang="en-US" altLang="ja-JP" sz="1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BPSD</a:t>
            </a:r>
            <a:r>
              <a:rPr kumimoji="1" lang="ja-JP" altLang="ja-JP" sz="1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に対する向精神薬使用ガイドライン（第</a:t>
            </a:r>
            <a:r>
              <a:rPr kumimoji="1" lang="en-US" altLang="ja-JP" sz="1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2</a:t>
            </a:r>
            <a:r>
              <a:rPr kumimoji="1" lang="ja-JP" altLang="ja-JP" sz="1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版）</a:t>
            </a:r>
          </a:p>
          <a:p>
            <a:pPr marL="0" marR="0" lvl="0" indent="0" algn="l" defTabSz="914400" rtl="0" eaLnBrk="0" fontAlgn="base" latinLnBrk="0" hangingPunct="0">
              <a:lnSpc>
                <a:spcPts val="1800"/>
              </a:lnSpc>
              <a:spcBef>
                <a:spcPts val="0"/>
              </a:spcBef>
              <a:spcAft>
                <a:spcPct val="0"/>
              </a:spcAft>
              <a:buClrTx/>
              <a:buSzTx/>
              <a:buFontTx/>
              <a:buNone/>
              <a:tabLst/>
              <a:defRPr/>
            </a:pPr>
            <a:r>
              <a:rPr kumimoji="1" lang="en-US" altLang="ja-JP" sz="1300" i="0" u="none" strike="noStrike" kern="1200" cap="none" spc="0" normalizeH="0" baseline="0" noProof="0" dirty="0">
                <a:ln>
                  <a:noFill/>
                </a:ln>
                <a:solidFill>
                  <a:srgbClr val="000000"/>
                </a:solidFill>
                <a:effectLst/>
                <a:uLnTx/>
                <a:uFillTx/>
                <a:latin typeface="Century Gothic" panose="020B0502020202020204" pitchFamily="34" charset="0"/>
                <a:ea typeface="BIZ UDPゴシック" panose="020B0400000000000000" pitchFamily="50" charset="-128"/>
              </a:rPr>
              <a:t>https://www.mhlw.go.jp/file/06-Seisakujouhou-12300000-Roukenkyoku/0000140619.pdf</a:t>
            </a:r>
            <a:endParaRPr kumimoji="1" lang="ja-JP" altLang="ja-JP" sz="1300" i="0" u="none" strike="noStrike" kern="1200" cap="none" spc="0" normalizeH="0" baseline="0" noProof="0" dirty="0">
              <a:ln>
                <a:noFill/>
              </a:ln>
              <a:solidFill>
                <a:srgbClr val="000000"/>
              </a:solidFill>
              <a:effectLst/>
              <a:uLnTx/>
              <a:uFillTx/>
              <a:latin typeface="Century Gothic" panose="020B0502020202020204" pitchFamily="34" charset="0"/>
              <a:ea typeface="BIZ UDPゴシック" panose="020B0400000000000000" pitchFamily="50" charset="-128"/>
            </a:endParaRPr>
          </a:p>
        </p:txBody>
      </p:sp>
    </p:spTree>
    <p:extLst>
      <p:ext uri="{BB962C8B-B14F-4D97-AF65-F5344CB8AC3E}">
        <p14:creationId xmlns:p14="http://schemas.microsoft.com/office/powerpoint/2010/main" val="1834977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p:cNvSpPr/>
          <p:nvPr/>
        </p:nvSpPr>
        <p:spPr>
          <a:xfrm>
            <a:off x="0" y="6563955"/>
            <a:ext cx="9144000" cy="276999"/>
          </a:xfrm>
          <a:prstGeom prst="rect">
            <a:avLst/>
          </a:prstGeom>
        </p:spPr>
        <p:txBody>
          <a:bodyPr wrap="square">
            <a:spAutoFit/>
          </a:bodyPr>
          <a:lstStyle/>
          <a:p>
            <a:pPr marL="0" marR="0" lvl="0" indent="0" algn="r" defTabSz="844083"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平成</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27</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年度厚生労働科学特別研究事業 認知症に対するかかりつけ医の向精神薬使用の適正化に関する調査研究班作成に一部追加</a:t>
            </a:r>
          </a:p>
        </p:txBody>
      </p:sp>
      <p:sp>
        <p:nvSpPr>
          <p:cNvPr id="11" name="正方形/長方形 1"/>
          <p:cNvSpPr>
            <a:spLocks noChangeArrowheads="1"/>
          </p:cNvSpPr>
          <p:nvPr/>
        </p:nvSpPr>
        <p:spPr bwMode="auto">
          <a:xfrm>
            <a:off x="1140043" y="1161069"/>
            <a:ext cx="7439602" cy="5247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kumimoji="1" sz="2800">
                <a:solidFill>
                  <a:srgbClr val="00CC00"/>
                </a:solidFill>
                <a:latin typeface="HGPｺﾞｼｯｸM" panose="020B0600000000000000" pitchFamily="50" charset="-128"/>
                <a:ea typeface="HGPｺﾞｼｯｸM" panose="020B0600000000000000" pitchFamily="50" charset="-128"/>
              </a:defRPr>
            </a:lvl1pPr>
            <a:lvl2pPr marL="742950" indent="-285750">
              <a:defRPr kumimoji="1" sz="2800">
                <a:solidFill>
                  <a:srgbClr val="00CC00"/>
                </a:solidFill>
                <a:latin typeface="HGPｺﾞｼｯｸM" panose="020B0600000000000000" pitchFamily="50" charset="-128"/>
                <a:ea typeface="HGPｺﾞｼｯｸM" panose="020B0600000000000000" pitchFamily="50" charset="-128"/>
              </a:defRPr>
            </a:lvl2pPr>
            <a:lvl3pPr marL="1143000" indent="-228600">
              <a:defRPr kumimoji="1" sz="2800">
                <a:solidFill>
                  <a:srgbClr val="00CC00"/>
                </a:solidFill>
                <a:latin typeface="HGPｺﾞｼｯｸM" panose="020B0600000000000000" pitchFamily="50" charset="-128"/>
                <a:ea typeface="HGPｺﾞｼｯｸM" panose="020B0600000000000000" pitchFamily="50" charset="-128"/>
              </a:defRPr>
            </a:lvl3pPr>
            <a:lvl4pPr marL="1600200" indent="-228600">
              <a:defRPr kumimoji="1" sz="2800">
                <a:solidFill>
                  <a:srgbClr val="00CC00"/>
                </a:solidFill>
                <a:latin typeface="HGPｺﾞｼｯｸM" panose="020B0600000000000000" pitchFamily="50" charset="-128"/>
                <a:ea typeface="HGPｺﾞｼｯｸM" panose="020B0600000000000000" pitchFamily="50" charset="-128"/>
              </a:defRPr>
            </a:lvl4pPr>
            <a:lvl5pPr marL="2057400" indent="-228600">
              <a:defRPr kumimoji="1" sz="2800">
                <a:solidFill>
                  <a:srgbClr val="00CC00"/>
                </a:solidFill>
                <a:latin typeface="HGPｺﾞｼｯｸM" panose="020B0600000000000000" pitchFamily="50" charset="-128"/>
                <a:ea typeface="HGPｺﾞｼｯｸM" panose="020B0600000000000000" pitchFamily="50" charset="-128"/>
              </a:defRPr>
            </a:lvl5pPr>
            <a:lvl6pPr marL="25146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6pPr>
            <a:lvl7pPr marL="29718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7pPr>
            <a:lvl8pPr marL="34290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8pPr>
            <a:lvl9pPr marL="38862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9pPr>
          </a:lstStyle>
          <a:p>
            <a:pPr marL="449263" marR="0" lvl="0" indent="-449263" algn="l" defTabSz="844083" rtl="0" eaLnBrk="1" fontAlgn="base" latinLnBrk="0" hangingPunct="1">
              <a:lnSpc>
                <a:spcPct val="100000"/>
              </a:lnSpc>
              <a:spcBef>
                <a:spcPts val="600"/>
              </a:spcBef>
              <a:spcAft>
                <a:spcPct val="0"/>
              </a:spcAft>
              <a:buClrTx/>
              <a:buSzTx/>
              <a:buFontTx/>
              <a:buNone/>
              <a:tabLst/>
              <a:defRPr/>
            </a:pPr>
            <a:r>
              <a:rPr kumimoji="1" lang="ja-JP" altLang="en-US" sz="2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400" b="1" i="0" u="none" strike="noStrike" kern="1200" cap="none" spc="0" normalizeH="0" baseline="0" noProof="0" dirty="0">
                <a:ln>
                  <a:noFill/>
                </a:ln>
                <a:solidFill>
                  <a:srgbClr val="5C8A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日中の過ごし方、昼間の覚醒度の変化、眠気の有無</a:t>
            </a:r>
          </a:p>
          <a:p>
            <a:pPr marL="449263" marR="0" lvl="0" indent="-449263" algn="l" defTabSz="844083" rtl="0" eaLnBrk="1" fontAlgn="base" latinLnBrk="0" hangingPunct="1">
              <a:lnSpc>
                <a:spcPct val="100000"/>
              </a:lnSpc>
              <a:spcBef>
                <a:spcPts val="600"/>
              </a:spcBef>
              <a:spcAft>
                <a:spcPct val="0"/>
              </a:spcAft>
              <a:buClrTx/>
              <a:buSzTx/>
              <a:buFontTx/>
              <a:buNone/>
              <a:tabLst/>
              <a:defRPr/>
            </a:pPr>
            <a:r>
              <a:rPr kumimoji="1" lang="ja-JP" altLang="en-US" sz="2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400" b="1" i="0" u="none" strike="noStrike" kern="1200" cap="none" spc="0" normalizeH="0" baseline="0" noProof="0" dirty="0">
                <a:ln>
                  <a:noFill/>
                </a:ln>
                <a:solidFill>
                  <a:srgbClr val="5C8A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夜間の睡眠状態の変化</a:t>
            </a:r>
            <a:endPar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449263" marR="0" lvl="0" indent="-449263" algn="l" defTabSz="844083" rtl="0" eaLnBrk="1" fontAlgn="base" latinLnBrk="0" hangingPunct="1">
              <a:lnSpc>
                <a:spcPct val="100000"/>
              </a:lnSpc>
              <a:spcBef>
                <a:spcPts val="0"/>
              </a:spcBef>
              <a:spcAft>
                <a:spcPct val="0"/>
              </a:spcAft>
              <a:buClrTx/>
              <a:buSzTx/>
              <a:buFontTx/>
              <a:buNone/>
              <a:tabLst/>
              <a:defRPr/>
            </a:pPr>
            <a:r>
              <a:rPr kumimoji="1" lang="ja-JP" altLang="en-US" sz="18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n-cs"/>
              </a:rPr>
              <a:t>　　（就寝時間、起床時間、夜間の徘徊回数など）</a:t>
            </a:r>
            <a:endParaRPr kumimoji="1" lang="en-US" altLang="ja-JP" sz="18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n-cs"/>
            </a:endParaRPr>
          </a:p>
          <a:p>
            <a:pPr marL="449263" marR="0" lvl="0" indent="-449263" algn="l" defTabSz="844083" rtl="0" eaLnBrk="1" fontAlgn="base" latinLnBrk="0" hangingPunct="1">
              <a:lnSpc>
                <a:spcPct val="100000"/>
              </a:lnSpc>
              <a:spcBef>
                <a:spcPts val="600"/>
              </a:spcBef>
              <a:spcAft>
                <a:spcPct val="0"/>
              </a:spcAft>
              <a:buClrTx/>
              <a:buSzTx/>
              <a:buFontTx/>
              <a:buNone/>
              <a:tabLst/>
              <a:defRPr/>
            </a:pPr>
            <a:r>
              <a:rPr kumimoji="1" lang="ja-JP" altLang="en-US" sz="2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400" b="1" i="0" u="none" strike="noStrike" kern="1200" cap="none" spc="0" normalizeH="0" baseline="0" noProof="0" dirty="0">
                <a:ln>
                  <a:noFill/>
                </a:ln>
                <a:solidFill>
                  <a:srgbClr val="5C8A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服薬状況の確認</a:t>
            </a:r>
            <a:endPar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449263" marR="0" lvl="0" indent="-449263" algn="l" defTabSz="844083" rtl="0" eaLnBrk="1" fontAlgn="base" latinLnBrk="0" hangingPunct="1">
              <a:lnSpc>
                <a:spcPct val="100000"/>
              </a:lnSpc>
              <a:spcBef>
                <a:spcPts val="0"/>
              </a:spcBef>
              <a:spcAft>
                <a:spcPct val="0"/>
              </a:spcAft>
              <a:buClrTx/>
              <a:buSzTx/>
              <a:buFontTx/>
              <a:buNone/>
              <a:tabLst/>
              <a:defRPr/>
            </a:pPr>
            <a:r>
              <a:rPr kumimoji="1" lang="ja-JP" altLang="en-US" sz="18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n-cs"/>
              </a:rPr>
              <a:t>　　（介護者</a:t>
            </a:r>
            <a:r>
              <a:rPr kumimoji="1" lang="en-US" altLang="ja-JP" sz="18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n-cs"/>
              </a:rPr>
              <a:t>家族がどの程度服薬を確認しているかなど）</a:t>
            </a:r>
            <a:endParaRPr kumimoji="1" lang="en-US" altLang="ja-JP" sz="18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n-cs"/>
            </a:endParaRPr>
          </a:p>
          <a:p>
            <a:pPr marL="449263" marR="0" lvl="0" indent="-449263" algn="l" defTabSz="844083" rtl="0" eaLnBrk="1" fontAlgn="base" latinLnBrk="0" hangingPunct="1">
              <a:lnSpc>
                <a:spcPct val="100000"/>
              </a:lnSpc>
              <a:spcBef>
                <a:spcPts val="600"/>
              </a:spcBef>
              <a:spcAft>
                <a:spcPct val="0"/>
              </a:spcAft>
              <a:buClrTx/>
              <a:buSzTx/>
              <a:buFontTx/>
              <a:buNone/>
              <a:tabLst/>
              <a:defRPr/>
            </a:pPr>
            <a:r>
              <a:rPr kumimoji="1" lang="ja-JP" altLang="en-US" sz="2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400" b="1" i="0" u="none" strike="noStrike" kern="1200" cap="none" spc="0" normalizeH="0" baseline="0" noProof="0" dirty="0">
                <a:ln>
                  <a:noFill/>
                </a:ln>
                <a:solidFill>
                  <a:srgbClr val="5C8A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水分の摂取状況</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（特に制限を必要としない限り）</a:t>
            </a:r>
            <a:endPar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449263" marR="0" lvl="0" indent="-449263" algn="l" defTabSz="844083" rtl="0" eaLnBrk="1" fontAlgn="base" latinLnBrk="0" hangingPunct="1">
              <a:lnSpc>
                <a:spcPct val="100000"/>
              </a:lnSpc>
              <a:spcBef>
                <a:spcPts val="600"/>
              </a:spcBef>
              <a:spcAft>
                <a:spcPct val="0"/>
              </a:spcAft>
              <a:buClrTx/>
              <a:buSzTx/>
              <a:buFontTx/>
              <a:buNone/>
              <a:tabLst/>
              <a:defRPr/>
            </a:pPr>
            <a:r>
              <a:rPr kumimoji="1" lang="ja-JP" altLang="en-US" sz="2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口腔内の状況の確認</a:t>
            </a:r>
            <a:endPar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449263" marR="0" lvl="0" indent="-449263" algn="l" defTabSz="844083" rtl="0" eaLnBrk="1" fontAlgn="base" latinLnBrk="0" hangingPunct="1">
              <a:lnSpc>
                <a:spcPct val="100000"/>
              </a:lnSpc>
              <a:spcBef>
                <a:spcPts val="0"/>
              </a:spcBef>
              <a:spcAft>
                <a:spcPct val="0"/>
              </a:spcAft>
              <a:buClrTx/>
              <a:buSzTx/>
              <a:buFontTx/>
              <a:buNone/>
              <a:tabLst/>
              <a:defRPr/>
            </a:pPr>
            <a:r>
              <a:rPr kumimoji="1" lang="ja-JP" altLang="en-US" sz="18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n-cs"/>
              </a:rPr>
              <a:t>　　（口腔内の病変や副作用の有無）</a:t>
            </a:r>
            <a:endParaRPr kumimoji="1" lang="en-US" altLang="ja-JP" sz="18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n-cs"/>
            </a:endParaRPr>
          </a:p>
          <a:p>
            <a:pPr marL="449263" marR="0" lvl="0" indent="-449263" algn="l" defTabSz="844083" rtl="0" eaLnBrk="1" fontAlgn="base" latinLnBrk="0" hangingPunct="1">
              <a:lnSpc>
                <a:spcPct val="100000"/>
              </a:lnSpc>
              <a:spcBef>
                <a:spcPts val="600"/>
              </a:spcBef>
              <a:spcAft>
                <a:spcPct val="0"/>
              </a:spcAft>
              <a:buClrTx/>
              <a:buSzTx/>
              <a:buFontTx/>
              <a:buNone/>
              <a:tabLst/>
              <a:defRPr/>
            </a:pPr>
            <a:r>
              <a:rPr kumimoji="1" lang="ja-JP" altLang="en-US" sz="2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400" b="1" i="0" u="none" strike="noStrike" kern="1200" cap="none" spc="0" normalizeH="0" baseline="0" noProof="0" dirty="0">
                <a:ln>
                  <a:noFill/>
                </a:ln>
                <a:solidFill>
                  <a:srgbClr val="5C8A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食事の摂取状況や嚥下機能の変化</a:t>
            </a:r>
            <a:endPar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449263" marR="0" lvl="0" indent="-449263" algn="l" defTabSz="844083" rtl="0" eaLnBrk="1" fontAlgn="base" latinLnBrk="0" hangingPunct="1">
              <a:lnSpc>
                <a:spcPct val="100000"/>
              </a:lnSpc>
              <a:spcBef>
                <a:spcPts val="600"/>
              </a:spcBef>
              <a:spcAft>
                <a:spcPct val="0"/>
              </a:spcAft>
              <a:buClrTx/>
              <a:buSzTx/>
              <a:buFontTx/>
              <a:buNone/>
              <a:tabLst/>
              <a:defRPr/>
            </a:pPr>
            <a:r>
              <a:rPr kumimoji="1" lang="ja-JP" altLang="en-US" sz="2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400" b="1" i="0" u="none" strike="noStrike" kern="1200" cap="none" spc="0" normalizeH="0" baseline="0" noProof="0" dirty="0">
                <a:ln>
                  <a:noFill/>
                </a:ln>
                <a:solidFill>
                  <a:srgbClr val="5C8A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排便や排尿の変化</a:t>
            </a:r>
            <a:endPar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449263" marR="0" lvl="0" indent="-449263" algn="l" defTabSz="844083" rtl="0" eaLnBrk="1" fontAlgn="base" latinLnBrk="0" hangingPunct="1">
              <a:lnSpc>
                <a:spcPct val="100000"/>
              </a:lnSpc>
              <a:spcBef>
                <a:spcPts val="600"/>
              </a:spcBef>
              <a:spcAft>
                <a:spcPct val="0"/>
              </a:spcAft>
              <a:buClrTx/>
              <a:buSzTx/>
              <a:buFontTx/>
              <a:buNone/>
              <a:tabLst/>
              <a:defRPr/>
            </a:pPr>
            <a:r>
              <a:rPr kumimoji="1" lang="ja-JP" altLang="en-US" sz="2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400" b="1" i="0" u="none" strike="noStrike" kern="1200" cap="none" spc="0" normalizeH="0" baseline="0" noProof="0" dirty="0">
                <a:ln>
                  <a:noFill/>
                </a:ln>
                <a:solidFill>
                  <a:srgbClr val="5C8A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パーキンソン症状</a:t>
            </a:r>
            <a:endPar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449263" marR="0" lvl="0" indent="-449263" algn="l" defTabSz="844083" rtl="0" eaLnBrk="1" fontAlgn="base" latinLnBrk="0" hangingPunct="1">
              <a:lnSpc>
                <a:spcPct val="100000"/>
              </a:lnSpc>
              <a:spcBef>
                <a:spcPts val="0"/>
              </a:spcBef>
              <a:spcAft>
                <a:spcPct val="0"/>
              </a:spcAft>
              <a:buClrTx/>
              <a:buSzTx/>
              <a:buFontTx/>
              <a:buNone/>
              <a:tabLst/>
              <a:defRPr/>
            </a:pPr>
            <a:r>
              <a:rPr kumimoji="1" lang="ja-JP" altLang="en-US" sz="18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n-cs"/>
              </a:rPr>
              <a:t>　　（振戦、筋硬直、寡動、小刻み歩行、前傾姿勢、仮面様顔貌など）</a:t>
            </a:r>
            <a:endParaRPr kumimoji="1" lang="en-US" altLang="ja-JP" sz="18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n-cs"/>
            </a:endParaRPr>
          </a:p>
          <a:p>
            <a:pPr marL="449263" marR="0" lvl="0" indent="-449263" algn="l" defTabSz="844083" rtl="0" eaLnBrk="1" fontAlgn="base" latinLnBrk="0" hangingPunct="1">
              <a:lnSpc>
                <a:spcPct val="100000"/>
              </a:lnSpc>
              <a:spcBef>
                <a:spcPts val="600"/>
              </a:spcBef>
              <a:spcAft>
                <a:spcPct val="0"/>
              </a:spcAft>
              <a:buClrTx/>
              <a:buSzTx/>
              <a:buFontTx/>
              <a:buNone/>
              <a:tabLst/>
              <a:defRPr/>
            </a:pPr>
            <a:r>
              <a:rPr kumimoji="1" lang="ja-JP" altLang="en-US" sz="2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転倒傾向の有無　　　など</a:t>
            </a:r>
            <a:endPar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 name="正方形/長方形 1">
            <a:extLst>
              <a:ext uri="{FF2B5EF4-FFF2-40B4-BE49-F238E27FC236}">
                <a16:creationId xmlns:a16="http://schemas.microsoft.com/office/drawing/2014/main" id="{246F84DB-720A-4BFD-85FE-3C8302957B33}"/>
              </a:ext>
            </a:extLst>
          </p:cNvPr>
          <p:cNvSpPr/>
          <p:nvPr/>
        </p:nvSpPr>
        <p:spPr>
          <a:xfrm>
            <a:off x="0" y="2875"/>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3" name="Rectangle 3">
            <a:extLst>
              <a:ext uri="{FF2B5EF4-FFF2-40B4-BE49-F238E27FC236}">
                <a16:creationId xmlns:a16="http://schemas.microsoft.com/office/drawing/2014/main" id="{DCC2FF1F-9487-4C74-B20B-208607F434A0}"/>
              </a:ext>
            </a:extLst>
          </p:cNvPr>
          <p:cNvSpPr>
            <a:spLocks noChangeArrowheads="1"/>
          </p:cNvSpPr>
          <p:nvPr/>
        </p:nvSpPr>
        <p:spPr bwMode="auto">
          <a:xfrm>
            <a:off x="92054" y="-26987"/>
            <a:ext cx="9051946"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165" tIns="50083" rIns="100165" bIns="50083"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BPSD</a:t>
            </a: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の薬物療法開始前後のチェックポイント</a:t>
            </a:r>
          </a:p>
        </p:txBody>
      </p:sp>
      <p:sp>
        <p:nvSpPr>
          <p:cNvPr id="6" name="テキスト ボックス 5">
            <a:extLst>
              <a:ext uri="{FF2B5EF4-FFF2-40B4-BE49-F238E27FC236}">
                <a16:creationId xmlns:a16="http://schemas.microsoft.com/office/drawing/2014/main" id="{0FE12ED7-7506-4024-BD09-AD1D9878B54A}"/>
              </a:ext>
            </a:extLst>
          </p:cNvPr>
          <p:cNvSpPr txBox="1"/>
          <p:nvPr/>
        </p:nvSpPr>
        <p:spPr>
          <a:xfrm>
            <a:off x="0" y="713570"/>
            <a:ext cx="1540042"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薬局実践</a:t>
            </a:r>
            <a:r>
              <a:rPr lang="en-US" altLang="ja-JP" sz="1600" b="1" dirty="0">
                <a:latin typeface="BIZ UDPゴシック" panose="020B0400000000000000" pitchFamily="50" charset="-128"/>
                <a:ea typeface="BIZ UDPゴシック" panose="020B0400000000000000" pitchFamily="50" charset="-128"/>
              </a:rPr>
              <a:t>14〕</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95705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860B73F-2C7A-4389-AC00-B1A4714F017E}"/>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996633"/>
              </a:solidFill>
              <a:effectLst/>
              <a:uLnTx/>
              <a:uFillTx/>
              <a:latin typeface="Arial"/>
              <a:ea typeface="ＭＳ Ｐゴシック"/>
              <a:cs typeface="+mn-cs"/>
            </a:endParaRPr>
          </a:p>
        </p:txBody>
      </p:sp>
      <p:sp>
        <p:nvSpPr>
          <p:cNvPr id="3" name="Rectangle 10">
            <a:extLst>
              <a:ext uri="{FF2B5EF4-FFF2-40B4-BE49-F238E27FC236}">
                <a16:creationId xmlns:a16="http://schemas.microsoft.com/office/drawing/2014/main" id="{D0151C4A-4362-4D71-A390-E9D21E09CE56}"/>
              </a:ext>
            </a:extLst>
          </p:cNvPr>
          <p:cNvSpPr>
            <a:spLocks noChangeArrowheads="1"/>
          </p:cNvSpPr>
          <p:nvPr/>
        </p:nvSpPr>
        <p:spPr bwMode="auto">
          <a:xfrm>
            <a:off x="458130" y="61098"/>
            <a:ext cx="820468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29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5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844083"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認知症のマネジメント（トータルケア）</a:t>
            </a:r>
            <a:endParaRPr kumimoji="1" lang="en-US" altLang="ja-JP"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4" name="グループ化 3">
            <a:extLst>
              <a:ext uri="{FF2B5EF4-FFF2-40B4-BE49-F238E27FC236}">
                <a16:creationId xmlns:a16="http://schemas.microsoft.com/office/drawing/2014/main" id="{2E7AAB0F-222F-4142-B305-CF3A89BEE5FC}"/>
              </a:ext>
            </a:extLst>
          </p:cNvPr>
          <p:cNvGrpSpPr/>
          <p:nvPr/>
        </p:nvGrpSpPr>
        <p:grpSpPr>
          <a:xfrm>
            <a:off x="353816" y="2026634"/>
            <a:ext cx="8309003" cy="4535720"/>
            <a:chOff x="258041" y="936752"/>
            <a:chExt cx="9162432" cy="5678792"/>
          </a:xfrm>
        </p:grpSpPr>
        <p:sp>
          <p:nvSpPr>
            <p:cNvPr id="634882" name="Oval 14"/>
            <p:cNvSpPr>
              <a:spLocks noChangeArrowheads="1"/>
            </p:cNvSpPr>
            <p:nvPr/>
          </p:nvSpPr>
          <p:spPr bwMode="auto">
            <a:xfrm>
              <a:off x="1981145" y="1465919"/>
              <a:ext cx="5508381" cy="4555415"/>
            </a:xfrm>
            <a:prstGeom prst="ellipse">
              <a:avLst/>
            </a:prstGeom>
            <a:solidFill>
              <a:schemeClr val="bg1"/>
            </a:solidFill>
            <a:ln w="114300" algn="ctr">
              <a:solidFill>
                <a:schemeClr val="bg1">
                  <a:lumMod val="65000"/>
                </a:schemeClr>
              </a:solidFill>
              <a:round/>
              <a:headEnd/>
              <a:tailEnd/>
            </a:ln>
          </p:spPr>
          <p:txBody>
            <a:bodyPr wrap="none" anchor="ctr"/>
            <a:lstStyle>
              <a:lvl1pPr>
                <a:spcBef>
                  <a:spcPct val="20000"/>
                </a:spcBef>
                <a:buFont typeface="Arial" panose="020B0604020202020204" pitchFamily="34" charset="0"/>
                <a:buChar char="•"/>
                <a:defRPr kumimoji="1" sz="23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17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l" defTabSz="844083"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1" lang="ja-JP" altLang="en-US"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634883" name="Oval 15"/>
            <p:cNvSpPr>
              <a:spLocks noChangeArrowheads="1"/>
            </p:cNvSpPr>
            <p:nvPr/>
          </p:nvSpPr>
          <p:spPr bwMode="auto">
            <a:xfrm>
              <a:off x="5700217" y="1638357"/>
              <a:ext cx="2811441" cy="1030164"/>
            </a:xfrm>
            <a:prstGeom prst="ellipse">
              <a:avLst/>
            </a:prstGeom>
            <a:solidFill>
              <a:srgbClr val="996633"/>
            </a:solidFill>
            <a:ln w="19050">
              <a:noFill/>
              <a:round/>
              <a:headEnd/>
              <a:tailEnd/>
            </a:ln>
          </p:spPr>
          <p:txBody>
            <a:bodyPr wrap="none" anchor="ctr"/>
            <a:lstStyle>
              <a:lvl1pPr>
                <a:spcBef>
                  <a:spcPct val="20000"/>
                </a:spcBef>
                <a:buFont typeface="Arial" panose="020B0604020202020204" pitchFamily="34" charset="0"/>
                <a:buChar char="•"/>
                <a:defRPr kumimoji="1" sz="23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17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844083"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生活環境の調整</a:t>
              </a:r>
            </a:p>
          </p:txBody>
        </p:sp>
        <p:sp>
          <p:nvSpPr>
            <p:cNvPr id="634884" name="Oval 16"/>
            <p:cNvSpPr>
              <a:spLocks noChangeArrowheads="1"/>
            </p:cNvSpPr>
            <p:nvPr/>
          </p:nvSpPr>
          <p:spPr bwMode="auto">
            <a:xfrm>
              <a:off x="964551" y="4606625"/>
              <a:ext cx="2436695" cy="966243"/>
            </a:xfrm>
            <a:prstGeom prst="ellipse">
              <a:avLst/>
            </a:prstGeom>
            <a:solidFill>
              <a:srgbClr val="996633"/>
            </a:solidFill>
            <a:ln w="19050">
              <a:noFill/>
              <a:round/>
              <a:headEnd/>
              <a:tailEnd/>
            </a:ln>
          </p:spPr>
          <p:txBody>
            <a:bodyPr wrap="none" anchor="ctr"/>
            <a:lstStyle>
              <a:lvl1pPr>
                <a:spcBef>
                  <a:spcPct val="20000"/>
                </a:spcBef>
                <a:buFont typeface="Arial" panose="020B0604020202020204" pitchFamily="34" charset="0"/>
                <a:buChar char="•"/>
                <a:defRPr kumimoji="1" sz="23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17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844083"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薬物療法</a:t>
              </a:r>
            </a:p>
          </p:txBody>
        </p:sp>
        <p:sp>
          <p:nvSpPr>
            <p:cNvPr id="634885" name="Oval 17"/>
            <p:cNvSpPr>
              <a:spLocks noChangeArrowheads="1"/>
            </p:cNvSpPr>
            <p:nvPr/>
          </p:nvSpPr>
          <p:spPr bwMode="auto">
            <a:xfrm>
              <a:off x="3150460" y="5585378"/>
              <a:ext cx="4387477" cy="1030166"/>
            </a:xfrm>
            <a:prstGeom prst="ellipse">
              <a:avLst/>
            </a:prstGeom>
            <a:solidFill>
              <a:srgbClr val="996633"/>
            </a:solidFill>
            <a:ln w="19050">
              <a:noFill/>
              <a:round/>
              <a:headEnd/>
              <a:tailEnd/>
            </a:ln>
          </p:spPr>
          <p:txBody>
            <a:bodyPr wrap="none" anchor="ctr"/>
            <a:lstStyle>
              <a:lvl1pPr>
                <a:spcBef>
                  <a:spcPct val="20000"/>
                </a:spcBef>
                <a:buFont typeface="Arial" panose="020B0604020202020204" pitchFamily="34" charset="0"/>
                <a:buChar char="•"/>
                <a:defRPr kumimoji="1" sz="23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17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844083"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介護保険・サービスの利用</a:t>
              </a:r>
            </a:p>
          </p:txBody>
        </p:sp>
        <p:sp>
          <p:nvSpPr>
            <p:cNvPr id="634886" name="Oval 18"/>
            <p:cNvSpPr>
              <a:spLocks noChangeArrowheads="1"/>
            </p:cNvSpPr>
            <p:nvPr/>
          </p:nvSpPr>
          <p:spPr bwMode="auto">
            <a:xfrm>
              <a:off x="6491410" y="2947337"/>
              <a:ext cx="2721220" cy="935194"/>
            </a:xfrm>
            <a:prstGeom prst="ellipse">
              <a:avLst/>
            </a:prstGeom>
            <a:solidFill>
              <a:srgbClr val="996633"/>
            </a:solidFill>
            <a:ln w="19050">
              <a:noFill/>
              <a:round/>
              <a:headEnd/>
              <a:tailEnd/>
            </a:ln>
          </p:spPr>
          <p:txBody>
            <a:bodyPr wrap="none" anchor="ctr"/>
            <a:lstStyle>
              <a:lvl1pPr>
                <a:spcBef>
                  <a:spcPct val="20000"/>
                </a:spcBef>
                <a:buFont typeface="Arial" panose="020B0604020202020204" pitchFamily="34" charset="0"/>
                <a:buChar char="•"/>
                <a:defRPr kumimoji="1" sz="23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17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844083"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非薬物療法</a:t>
              </a:r>
            </a:p>
          </p:txBody>
        </p:sp>
        <p:sp>
          <p:nvSpPr>
            <p:cNvPr id="634887" name="Oval 19"/>
            <p:cNvSpPr>
              <a:spLocks noChangeArrowheads="1"/>
            </p:cNvSpPr>
            <p:nvPr/>
          </p:nvSpPr>
          <p:spPr bwMode="auto">
            <a:xfrm>
              <a:off x="5231969" y="4316097"/>
              <a:ext cx="4188504" cy="1030164"/>
            </a:xfrm>
            <a:prstGeom prst="ellipse">
              <a:avLst/>
            </a:prstGeom>
            <a:solidFill>
              <a:srgbClr val="996633"/>
            </a:solidFill>
            <a:ln w="19050">
              <a:noFill/>
              <a:round/>
              <a:headEnd/>
              <a:tailEnd/>
            </a:ln>
          </p:spPr>
          <p:txBody>
            <a:bodyPr wrap="none" anchor="ctr"/>
            <a:lstStyle>
              <a:lvl1pPr>
                <a:spcBef>
                  <a:spcPct val="20000"/>
                </a:spcBef>
                <a:buFont typeface="Arial" panose="020B0604020202020204" pitchFamily="34" charset="0"/>
                <a:buChar char="•"/>
                <a:defRPr kumimoji="1" sz="23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17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844083"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成年後見制度などの利用</a:t>
              </a:r>
            </a:p>
          </p:txBody>
        </p:sp>
        <p:sp>
          <p:nvSpPr>
            <p:cNvPr id="634888" name="Oval 22"/>
            <p:cNvSpPr>
              <a:spLocks noChangeArrowheads="1"/>
            </p:cNvSpPr>
            <p:nvPr/>
          </p:nvSpPr>
          <p:spPr bwMode="auto">
            <a:xfrm>
              <a:off x="3037305" y="936752"/>
              <a:ext cx="3006969" cy="1030166"/>
            </a:xfrm>
            <a:prstGeom prst="ellipse">
              <a:avLst/>
            </a:prstGeom>
            <a:solidFill>
              <a:srgbClr val="996633"/>
            </a:solidFill>
            <a:ln w="19050">
              <a:noFill/>
              <a:round/>
              <a:headEnd/>
              <a:tailEnd/>
            </a:ln>
          </p:spPr>
          <p:txBody>
            <a:bodyPr wrap="none" anchor="ctr"/>
            <a:lstStyle>
              <a:lvl1pPr>
                <a:spcBef>
                  <a:spcPct val="20000"/>
                </a:spcBef>
                <a:buFont typeface="Arial" panose="020B0604020202020204" pitchFamily="34" charset="0"/>
                <a:buChar char="•"/>
                <a:defRPr kumimoji="1" sz="23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17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844083"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介護・対応の工夫</a:t>
              </a:r>
            </a:p>
          </p:txBody>
        </p:sp>
        <p:sp>
          <p:nvSpPr>
            <p:cNvPr id="5" name="Oval 18">
              <a:extLst>
                <a:ext uri="{FF2B5EF4-FFF2-40B4-BE49-F238E27FC236}">
                  <a16:creationId xmlns:a16="http://schemas.microsoft.com/office/drawing/2014/main" id="{0097C209-5478-403A-B85C-0D44F3CDDC51}"/>
                </a:ext>
              </a:extLst>
            </p:cNvPr>
            <p:cNvSpPr>
              <a:spLocks noChangeArrowheads="1"/>
            </p:cNvSpPr>
            <p:nvPr/>
          </p:nvSpPr>
          <p:spPr bwMode="auto">
            <a:xfrm>
              <a:off x="258041" y="3081608"/>
              <a:ext cx="3796065" cy="1030166"/>
            </a:xfrm>
            <a:prstGeom prst="ellipse">
              <a:avLst/>
            </a:prstGeom>
            <a:solidFill>
              <a:srgbClr val="996633"/>
            </a:solidFill>
            <a:ln w="19050">
              <a:noFill/>
              <a:round/>
              <a:headEnd/>
              <a:tailEnd/>
            </a:ln>
          </p:spPr>
          <p:txBody>
            <a:bodyPr wrap="none" anchor="ctr"/>
            <a:lstStyle>
              <a:lvl1pPr>
                <a:spcBef>
                  <a:spcPct val="20000"/>
                </a:spcBef>
                <a:buFont typeface="Arial" panose="020B0604020202020204" pitchFamily="34" charset="0"/>
                <a:buChar char="•"/>
                <a:defRPr kumimoji="1" sz="23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17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844083"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身体疾患の治療の継続</a:t>
              </a:r>
            </a:p>
          </p:txBody>
        </p:sp>
        <p:sp>
          <p:nvSpPr>
            <p:cNvPr id="6" name="Oval 18">
              <a:extLst>
                <a:ext uri="{FF2B5EF4-FFF2-40B4-BE49-F238E27FC236}">
                  <a16:creationId xmlns:a16="http://schemas.microsoft.com/office/drawing/2014/main" id="{1154E36B-CE67-4B48-A6A5-6C300C991A42}"/>
                </a:ext>
              </a:extLst>
            </p:cNvPr>
            <p:cNvSpPr>
              <a:spLocks noChangeArrowheads="1"/>
            </p:cNvSpPr>
            <p:nvPr/>
          </p:nvSpPr>
          <p:spPr bwMode="auto">
            <a:xfrm>
              <a:off x="916437" y="1875453"/>
              <a:ext cx="2479272" cy="856022"/>
            </a:xfrm>
            <a:prstGeom prst="ellipse">
              <a:avLst/>
            </a:prstGeom>
            <a:solidFill>
              <a:srgbClr val="996633"/>
            </a:solidFill>
            <a:ln w="19050">
              <a:noFill/>
              <a:round/>
              <a:headEnd/>
              <a:tailEnd/>
            </a:ln>
          </p:spPr>
          <p:txBody>
            <a:bodyPr wrap="none" anchor="ctr"/>
            <a:lstStyle>
              <a:lvl1pPr>
                <a:spcBef>
                  <a:spcPct val="20000"/>
                </a:spcBef>
                <a:buFont typeface="Arial" panose="020B0604020202020204" pitchFamily="34" charset="0"/>
                <a:buChar char="•"/>
                <a:defRPr kumimoji="1" sz="23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17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844083"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口腔健康管理</a:t>
              </a:r>
            </a:p>
          </p:txBody>
        </p:sp>
      </p:grpSp>
      <p:sp>
        <p:nvSpPr>
          <p:cNvPr id="13" name="テキスト ボックス 12">
            <a:extLst>
              <a:ext uri="{FF2B5EF4-FFF2-40B4-BE49-F238E27FC236}">
                <a16:creationId xmlns:a16="http://schemas.microsoft.com/office/drawing/2014/main" id="{6759AE85-96D1-4A88-948B-14088C3B2939}"/>
              </a:ext>
            </a:extLst>
          </p:cNvPr>
          <p:cNvSpPr txBox="1"/>
          <p:nvPr/>
        </p:nvSpPr>
        <p:spPr>
          <a:xfrm>
            <a:off x="1098324" y="1112465"/>
            <a:ext cx="7049204" cy="775597"/>
          </a:xfrm>
          <a:prstGeom prst="rect">
            <a:avLst/>
          </a:prstGeom>
          <a:noFill/>
          <a:ln w="25400">
            <a:noFill/>
          </a:ln>
        </p:spPr>
        <p:txBody>
          <a:bodyPr wrap="square">
            <a:spAutoFit/>
          </a:bodyPr>
          <a:lstStyle/>
          <a:p>
            <a:pPr marL="0" marR="0" lvl="0" indent="0" algn="l" defTabSz="914400" rtl="0" eaLnBrk="1" fontAlgn="base" latinLnBrk="0" hangingPunct="1">
              <a:lnSpc>
                <a:spcPct val="100000"/>
              </a:lnSpc>
              <a:spcBef>
                <a:spcPts val="0"/>
              </a:spcBef>
              <a:spcAft>
                <a:spcPct val="0"/>
              </a:spcAft>
              <a:buClr>
                <a:srgbClr val="FFCBFF"/>
              </a:buClr>
              <a:buSzPct val="90000"/>
              <a:buFont typeface="Wingdings" pitchFamily="2" charset="2"/>
              <a:buNone/>
              <a:tabLst/>
              <a:defRPr/>
            </a:pPr>
            <a:r>
              <a:rPr lang="ja-JP" altLang="en-US" sz="2220" b="1" dirty="0">
                <a:solidFill>
                  <a:srgbClr val="000000"/>
                </a:solidFill>
                <a:latin typeface="BIZ UDPゴシック" panose="020B0400000000000000" pitchFamily="50" charset="-128"/>
                <a:ea typeface="BIZ UDPゴシック" panose="020B0400000000000000" pitchFamily="50" charset="-128"/>
                <a:cs typeface="Meiryo UI" pitchFamily="50" charset="-128"/>
              </a:rPr>
              <a:t>医学的な対応の</a:t>
            </a:r>
            <a:r>
              <a:rPr kumimoji="1" lang="ja-JP" altLang="en-US" sz="222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継続の他、利用可能なサービスの導入や制度の活用を考慮したトータルケアの視点がポイント</a:t>
            </a:r>
            <a:endParaRPr kumimoji="1" lang="en-US" altLang="ja-JP" sz="222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8" name="テキスト ボックス 17">
            <a:extLst>
              <a:ext uri="{FF2B5EF4-FFF2-40B4-BE49-F238E27FC236}">
                <a16:creationId xmlns:a16="http://schemas.microsoft.com/office/drawing/2014/main" id="{DE51D564-42F1-41B5-AC58-C136E7FEEE8E}"/>
              </a:ext>
            </a:extLst>
          </p:cNvPr>
          <p:cNvSpPr txBox="1"/>
          <p:nvPr/>
        </p:nvSpPr>
        <p:spPr>
          <a:xfrm>
            <a:off x="0" y="713570"/>
            <a:ext cx="1540042"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薬局実践</a:t>
            </a:r>
            <a:r>
              <a:rPr lang="en-US" altLang="ja-JP" sz="1600" b="1" dirty="0">
                <a:latin typeface="BIZ UDPゴシック" panose="020B0400000000000000" pitchFamily="50" charset="-128"/>
                <a:ea typeface="BIZ UDPゴシック" panose="020B0400000000000000" pitchFamily="50" charset="-128"/>
              </a:rPr>
              <a:t>15〕</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48864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6"/>
          <p:cNvSpPr>
            <a:spLocks noGrp="1"/>
          </p:cNvSpPr>
          <p:nvPr>
            <p:ph idx="1"/>
          </p:nvPr>
        </p:nvSpPr>
        <p:spPr>
          <a:xfrm>
            <a:off x="914400" y="1226685"/>
            <a:ext cx="7858412" cy="4784016"/>
          </a:xfrm>
        </p:spPr>
        <p:txBody>
          <a:bodyPr/>
          <a:lstStyle/>
          <a:p>
            <a:pPr marL="0" indent="0">
              <a:lnSpc>
                <a:spcPts val="3300"/>
              </a:lnSpc>
              <a:buNone/>
            </a:pPr>
            <a:r>
              <a:rPr kumimoji="1" lang="ja-JP" altLang="en-US" sz="2800" b="1" dirty="0">
                <a:solidFill>
                  <a:srgbClr val="996633"/>
                </a:solidFill>
                <a:latin typeface="BIZ UDPゴシック" panose="020B0400000000000000" pitchFamily="50" charset="-128"/>
                <a:ea typeface="BIZ UDPゴシック" panose="020B0400000000000000" pitchFamily="50" charset="-128"/>
              </a:rPr>
              <a:t>認知症本人への介入</a:t>
            </a:r>
            <a:endParaRPr kumimoji="1" lang="en-US" altLang="ja-JP" sz="2800" b="1" dirty="0">
              <a:solidFill>
                <a:srgbClr val="996633"/>
              </a:solidFill>
              <a:latin typeface="BIZ UDPゴシック" panose="020B0400000000000000" pitchFamily="50" charset="-128"/>
              <a:ea typeface="BIZ UDPゴシック" panose="020B0400000000000000" pitchFamily="50" charset="-128"/>
            </a:endParaRPr>
          </a:p>
          <a:p>
            <a:pPr marL="0" indent="0">
              <a:lnSpc>
                <a:spcPts val="3300"/>
              </a:lnSpc>
              <a:spcBef>
                <a:spcPts val="1200"/>
              </a:spcBef>
              <a:buNone/>
            </a:pPr>
            <a:r>
              <a:rPr kumimoji="1" lang="ja-JP" altLang="en-US" sz="2400" b="1" dirty="0">
                <a:solidFill>
                  <a:srgbClr val="996633"/>
                </a:solidFill>
                <a:latin typeface="BIZ UDPゴシック" panose="020B0400000000000000" pitchFamily="50" charset="-128"/>
                <a:ea typeface="BIZ UDPゴシック" panose="020B0400000000000000" pitchFamily="50" charset="-128"/>
              </a:rPr>
              <a:t>   ● </a:t>
            </a:r>
            <a:r>
              <a:rPr kumimoji="1" lang="ja-JP" altLang="en-US" sz="2400" b="1" dirty="0">
                <a:latin typeface="BIZ UDPゴシック" panose="020B0400000000000000" pitchFamily="50" charset="-128"/>
                <a:ea typeface="BIZ UDPゴシック" panose="020B0400000000000000" pitchFamily="50" charset="-128"/>
              </a:rPr>
              <a:t>認知機能訓練、認知刺激、</a:t>
            </a:r>
            <a:r>
              <a:rPr lang="ja-JP" altLang="en-US" sz="2400" b="1" dirty="0">
                <a:latin typeface="BIZ UDPゴシック" panose="020B0400000000000000" pitchFamily="50" charset="-128"/>
                <a:ea typeface="BIZ UDPゴシック" panose="020B0400000000000000" pitchFamily="50" charset="-128"/>
              </a:rPr>
              <a:t>認知リハビリテーション</a:t>
            </a:r>
            <a:endParaRPr kumimoji="1" lang="en-US" altLang="ja-JP" sz="2400" b="1" dirty="0">
              <a:latin typeface="BIZ UDPゴシック" panose="020B0400000000000000" pitchFamily="50" charset="-128"/>
              <a:ea typeface="BIZ UDPゴシック" panose="020B0400000000000000" pitchFamily="50" charset="-128"/>
            </a:endParaRPr>
          </a:p>
          <a:p>
            <a:pPr marL="0" indent="0">
              <a:lnSpc>
                <a:spcPts val="3300"/>
              </a:lnSpc>
              <a:buNone/>
            </a:pPr>
            <a:r>
              <a:rPr lang="ja-JP" altLang="en-US" sz="2400" b="1" dirty="0">
                <a:solidFill>
                  <a:srgbClr val="996633"/>
                </a:solidFill>
                <a:latin typeface="BIZ UDPゴシック" panose="020B0400000000000000" pitchFamily="50" charset="-128"/>
                <a:ea typeface="BIZ UDPゴシック" panose="020B0400000000000000" pitchFamily="50" charset="-128"/>
              </a:rPr>
              <a:t>   ● </a:t>
            </a:r>
            <a:r>
              <a:rPr lang="ja-JP" altLang="en-US" sz="2400" b="1" dirty="0">
                <a:latin typeface="BIZ UDPゴシック" panose="020B0400000000000000" pitchFamily="50" charset="-128"/>
                <a:ea typeface="BIZ UDPゴシック" panose="020B0400000000000000" pitchFamily="50" charset="-128"/>
              </a:rPr>
              <a:t>運動療法、マッサージ</a:t>
            </a:r>
            <a:endParaRPr lang="en-US" altLang="ja-JP" sz="2400" b="1" dirty="0">
              <a:latin typeface="BIZ UDPゴシック" panose="020B0400000000000000" pitchFamily="50" charset="-128"/>
              <a:ea typeface="BIZ UDPゴシック" panose="020B0400000000000000" pitchFamily="50" charset="-128"/>
            </a:endParaRPr>
          </a:p>
          <a:p>
            <a:pPr marL="0" indent="0">
              <a:lnSpc>
                <a:spcPts val="3300"/>
              </a:lnSpc>
              <a:buNone/>
            </a:pPr>
            <a:r>
              <a:rPr lang="ja-JP" altLang="en-US" sz="2400" b="1" dirty="0">
                <a:solidFill>
                  <a:srgbClr val="5C8A00"/>
                </a:solidFill>
                <a:latin typeface="BIZ UDPゴシック" panose="020B0400000000000000" pitchFamily="50" charset="-128"/>
                <a:ea typeface="BIZ UDPゴシック" panose="020B0400000000000000" pitchFamily="50" charset="-128"/>
              </a:rPr>
              <a:t>　 </a:t>
            </a:r>
            <a:r>
              <a:rPr lang="ja-JP" altLang="en-US" sz="2400" b="1" dirty="0">
                <a:solidFill>
                  <a:srgbClr val="996633"/>
                </a:solidFill>
                <a:latin typeface="BIZ UDPゴシック" panose="020B0400000000000000" pitchFamily="50" charset="-128"/>
                <a:ea typeface="BIZ UDPゴシック" panose="020B0400000000000000" pitchFamily="50" charset="-128"/>
              </a:rPr>
              <a:t>●</a:t>
            </a:r>
            <a:r>
              <a:rPr lang="ja-JP" altLang="en-US" sz="2400" b="1" dirty="0">
                <a:solidFill>
                  <a:srgbClr val="5C8A00"/>
                </a:solidFill>
                <a:latin typeface="BIZ UDPゴシック" panose="020B0400000000000000" pitchFamily="50" charset="-128"/>
                <a:ea typeface="BIZ UDPゴシック" panose="020B0400000000000000" pitchFamily="50" charset="-128"/>
              </a:rPr>
              <a:t> </a:t>
            </a:r>
            <a:r>
              <a:rPr lang="ja-JP" altLang="en-US" sz="2400" b="1" dirty="0">
                <a:latin typeface="BIZ UDPゴシック" panose="020B0400000000000000" pitchFamily="50" charset="-128"/>
                <a:ea typeface="BIZ UDPゴシック" panose="020B0400000000000000" pitchFamily="50" charset="-128"/>
              </a:rPr>
              <a:t>音楽療法、作業療法、レクリエーション</a:t>
            </a:r>
            <a:endParaRPr kumimoji="1" lang="en-US" altLang="ja-JP" sz="2400" b="1" dirty="0">
              <a:latin typeface="BIZ UDPゴシック" panose="020B0400000000000000" pitchFamily="50" charset="-128"/>
              <a:ea typeface="BIZ UDPゴシック" panose="020B0400000000000000" pitchFamily="50" charset="-128"/>
            </a:endParaRPr>
          </a:p>
          <a:p>
            <a:pPr marL="0" indent="0">
              <a:lnSpc>
                <a:spcPts val="3300"/>
              </a:lnSpc>
              <a:buNone/>
            </a:pPr>
            <a:r>
              <a:rPr lang="ja-JP" altLang="en-US" sz="2400" b="1" dirty="0">
                <a:solidFill>
                  <a:srgbClr val="5C8A00"/>
                </a:solidFill>
                <a:latin typeface="BIZ UDPゴシック" panose="020B0400000000000000" pitchFamily="50" charset="-128"/>
                <a:ea typeface="BIZ UDPゴシック" panose="020B0400000000000000" pitchFamily="50" charset="-128"/>
              </a:rPr>
              <a:t>  </a:t>
            </a:r>
            <a:r>
              <a:rPr lang="ja-JP" altLang="en-US" sz="2400" b="1" dirty="0">
                <a:solidFill>
                  <a:srgbClr val="996633"/>
                </a:solidFill>
                <a:latin typeface="BIZ UDPゴシック" panose="020B0400000000000000" pitchFamily="50" charset="-128"/>
                <a:ea typeface="BIZ UDPゴシック" panose="020B0400000000000000" pitchFamily="50" charset="-128"/>
              </a:rPr>
              <a:t> ● </a:t>
            </a:r>
            <a:r>
              <a:rPr lang="ja-JP" altLang="en-US" sz="2400" b="1" dirty="0">
                <a:latin typeface="BIZ UDPゴシック" panose="020B0400000000000000" pitchFamily="50" charset="-128"/>
                <a:ea typeface="BIZ UDPゴシック" panose="020B0400000000000000" pitchFamily="50" charset="-128"/>
              </a:rPr>
              <a:t>回想法、支持的精神療法、バリデーション療法</a:t>
            </a:r>
            <a:endParaRPr lang="en-US" altLang="ja-JP" sz="2400" b="1" dirty="0">
              <a:latin typeface="BIZ UDPゴシック" panose="020B0400000000000000" pitchFamily="50" charset="-128"/>
              <a:ea typeface="BIZ UDPゴシック" panose="020B0400000000000000" pitchFamily="50" charset="-128"/>
            </a:endParaRPr>
          </a:p>
          <a:p>
            <a:pPr marL="0" indent="0">
              <a:lnSpc>
                <a:spcPts val="3300"/>
              </a:lnSpc>
              <a:spcBef>
                <a:spcPts val="1800"/>
              </a:spcBef>
              <a:buNone/>
            </a:pPr>
            <a:r>
              <a:rPr kumimoji="1" lang="ja-JP" altLang="en-US" sz="2800" b="1" dirty="0">
                <a:solidFill>
                  <a:srgbClr val="996633"/>
                </a:solidFill>
                <a:latin typeface="BIZ UDPゴシック" panose="020B0400000000000000" pitchFamily="50" charset="-128"/>
                <a:ea typeface="BIZ UDPゴシック" panose="020B0400000000000000" pitchFamily="50" charset="-128"/>
              </a:rPr>
              <a:t>介護者への介入</a:t>
            </a:r>
            <a:endParaRPr kumimoji="1" lang="en-US" altLang="ja-JP" sz="2800" b="1" dirty="0">
              <a:solidFill>
                <a:srgbClr val="996633"/>
              </a:solidFill>
              <a:latin typeface="BIZ UDPゴシック" panose="020B0400000000000000" pitchFamily="50" charset="-128"/>
              <a:ea typeface="BIZ UDPゴシック" panose="020B0400000000000000" pitchFamily="50" charset="-128"/>
            </a:endParaRPr>
          </a:p>
          <a:p>
            <a:pPr marL="0" indent="0">
              <a:lnSpc>
                <a:spcPts val="3300"/>
              </a:lnSpc>
              <a:spcBef>
                <a:spcPts val="1200"/>
              </a:spcBef>
              <a:buNone/>
            </a:pPr>
            <a:r>
              <a:rPr kumimoji="1" lang="ja-JP" altLang="en-US" sz="2400" b="1" dirty="0">
                <a:latin typeface="BIZ UDPゴシック" panose="020B0400000000000000" pitchFamily="50" charset="-128"/>
                <a:ea typeface="BIZ UDPゴシック" panose="020B0400000000000000" pitchFamily="50" charset="-128"/>
              </a:rPr>
              <a:t>  </a:t>
            </a:r>
            <a:r>
              <a:rPr kumimoji="1" lang="ja-JP" altLang="en-US" sz="2400" b="1" dirty="0">
                <a:solidFill>
                  <a:srgbClr val="996633"/>
                </a:solidFill>
                <a:latin typeface="BIZ UDPゴシック" panose="020B0400000000000000" pitchFamily="50" charset="-128"/>
                <a:ea typeface="BIZ UDPゴシック" panose="020B0400000000000000" pitchFamily="50" charset="-128"/>
              </a:rPr>
              <a:t> ● </a:t>
            </a:r>
            <a:r>
              <a:rPr kumimoji="1" lang="ja-JP" altLang="en-US" sz="2400" b="1" dirty="0">
                <a:latin typeface="BIZ UDPゴシック" panose="020B0400000000000000" pitchFamily="50" charset="-128"/>
                <a:ea typeface="BIZ UDPゴシック" panose="020B0400000000000000" pitchFamily="50" charset="-128"/>
              </a:rPr>
              <a:t>心理教育、スキル訓練</a:t>
            </a:r>
            <a:endParaRPr kumimoji="1" lang="en-US" altLang="ja-JP" sz="2400" b="1" dirty="0">
              <a:latin typeface="BIZ UDPゴシック" panose="020B0400000000000000" pitchFamily="50" charset="-128"/>
              <a:ea typeface="BIZ UDPゴシック" panose="020B0400000000000000" pitchFamily="50" charset="-128"/>
            </a:endParaRPr>
          </a:p>
          <a:p>
            <a:pPr marL="0" indent="0">
              <a:lnSpc>
                <a:spcPts val="3300"/>
              </a:lnSpc>
              <a:buNone/>
            </a:pPr>
            <a:r>
              <a:rPr kumimoji="1" lang="ja-JP" altLang="en-US" sz="2400" b="1" dirty="0">
                <a:latin typeface="BIZ UDPゴシック" panose="020B0400000000000000" pitchFamily="50" charset="-128"/>
                <a:ea typeface="BIZ UDPゴシック" panose="020B0400000000000000" pitchFamily="50" charset="-128"/>
              </a:rPr>
              <a:t>   </a:t>
            </a:r>
            <a:r>
              <a:rPr kumimoji="1" lang="ja-JP" altLang="en-US" sz="2400" b="1" dirty="0">
                <a:solidFill>
                  <a:srgbClr val="996633"/>
                </a:solidFill>
                <a:latin typeface="BIZ UDPゴシック" panose="020B0400000000000000" pitchFamily="50" charset="-128"/>
                <a:ea typeface="BIZ UDPゴシック" panose="020B0400000000000000" pitchFamily="50" charset="-128"/>
              </a:rPr>
              <a:t>●</a:t>
            </a:r>
            <a:r>
              <a:rPr kumimoji="1" lang="ja-JP" altLang="en-US" sz="2400" b="1" dirty="0">
                <a:latin typeface="BIZ UDPゴシック" panose="020B0400000000000000" pitchFamily="50" charset="-128"/>
                <a:ea typeface="BIZ UDPゴシック" panose="020B0400000000000000" pitchFamily="50" charset="-128"/>
              </a:rPr>
              <a:t> </a:t>
            </a:r>
            <a:r>
              <a:rPr lang="ja-JP" altLang="en-US" sz="2400" b="1" dirty="0">
                <a:latin typeface="BIZ UDPゴシック" panose="020B0400000000000000" pitchFamily="50" charset="-128"/>
                <a:ea typeface="BIZ UDPゴシック" panose="020B0400000000000000" pitchFamily="50" charset="-128"/>
              </a:rPr>
              <a:t>介護者サポート、ケースマネジメント、レスパイトケア</a:t>
            </a:r>
            <a:endParaRPr kumimoji="1" lang="en-US" altLang="ja-JP" sz="2400" b="1" dirty="0">
              <a:latin typeface="BIZ UDPゴシック" panose="020B0400000000000000" pitchFamily="50" charset="-128"/>
              <a:ea typeface="BIZ UDPゴシック" panose="020B0400000000000000" pitchFamily="50" charset="-128"/>
            </a:endParaRPr>
          </a:p>
          <a:p>
            <a:pPr marL="0" indent="0">
              <a:lnSpc>
                <a:spcPts val="3300"/>
              </a:lnSpc>
              <a:buNone/>
            </a:pPr>
            <a:r>
              <a:rPr kumimoji="1" lang="ja-JP" altLang="en-US" sz="2400" b="1" dirty="0">
                <a:latin typeface="BIZ UDPゴシック" panose="020B0400000000000000" pitchFamily="50" charset="-128"/>
                <a:ea typeface="BIZ UDPゴシック" panose="020B0400000000000000" pitchFamily="50" charset="-128"/>
              </a:rPr>
              <a:t>  </a:t>
            </a:r>
            <a:r>
              <a:rPr kumimoji="1" lang="ja-JP" altLang="en-US" sz="2400" b="1" dirty="0">
                <a:solidFill>
                  <a:srgbClr val="996633"/>
                </a:solidFill>
                <a:latin typeface="BIZ UDPゴシック" panose="020B0400000000000000" pitchFamily="50" charset="-128"/>
                <a:ea typeface="BIZ UDPゴシック" panose="020B0400000000000000" pitchFamily="50" charset="-128"/>
              </a:rPr>
              <a:t> ● </a:t>
            </a:r>
            <a:r>
              <a:rPr lang="ja-JP" altLang="en-US" sz="2400" b="1" dirty="0">
                <a:latin typeface="BIZ UDPゴシック" panose="020B0400000000000000" pitchFamily="50" charset="-128"/>
                <a:ea typeface="BIZ UDPゴシック" panose="020B0400000000000000" pitchFamily="50" charset="-128"/>
              </a:rPr>
              <a:t>介護者のセルフケア、認知行動療法</a:t>
            </a:r>
            <a:endParaRPr kumimoji="1" lang="ja-JP" altLang="en-US" sz="2400" b="1" dirty="0">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C8C6E3FF-3C50-42DC-8AFF-A4CD2D0BD645}"/>
              </a:ext>
            </a:extLst>
          </p:cNvPr>
          <p:cNvSpPr/>
          <p:nvPr/>
        </p:nvSpPr>
        <p:spPr>
          <a:xfrm>
            <a:off x="0" y="2875"/>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2" name="正方形/長方形 11">
            <a:extLst>
              <a:ext uri="{FF2B5EF4-FFF2-40B4-BE49-F238E27FC236}">
                <a16:creationId xmlns:a16="http://schemas.microsoft.com/office/drawing/2014/main" id="{012CAE00-0672-437D-9493-342095332CE1}"/>
              </a:ext>
            </a:extLst>
          </p:cNvPr>
          <p:cNvSpPr/>
          <p:nvPr/>
        </p:nvSpPr>
        <p:spPr>
          <a:xfrm>
            <a:off x="300643" y="61015"/>
            <a:ext cx="8750626" cy="584775"/>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認知症の非薬物的介入</a:t>
            </a:r>
          </a:p>
        </p:txBody>
      </p:sp>
      <p:sp>
        <p:nvSpPr>
          <p:cNvPr id="6" name="Rectangle 17">
            <a:extLst>
              <a:ext uri="{FF2B5EF4-FFF2-40B4-BE49-F238E27FC236}">
                <a16:creationId xmlns:a16="http://schemas.microsoft.com/office/drawing/2014/main" id="{C0FF4361-9E8C-4A7A-9C59-F9760EE2A0B0}"/>
              </a:ext>
            </a:extLst>
          </p:cNvPr>
          <p:cNvSpPr>
            <a:spLocks noChangeArrowheads="1"/>
          </p:cNvSpPr>
          <p:nvPr/>
        </p:nvSpPr>
        <p:spPr bwMode="auto">
          <a:xfrm>
            <a:off x="2668033" y="6493229"/>
            <a:ext cx="6377066" cy="274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55600" indent="-355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328254" marR="0" lvl="0" indent="-328254" algn="r" defTabSz="844083" rtl="0" eaLnBrk="1" fontAlgn="base" latinLnBrk="0" hangingPunct="1">
              <a:lnSpc>
                <a:spcPct val="80000"/>
              </a:lnSpc>
              <a:spcBef>
                <a:spcPct val="20000"/>
              </a:spcBef>
              <a:spcAft>
                <a:spcPct val="0"/>
              </a:spcAft>
              <a:buClrTx/>
              <a:buSzTx/>
              <a:buFontTx/>
              <a:buNone/>
              <a:tabLst/>
              <a:defRPr/>
            </a:pPr>
            <a:r>
              <a:rPr kumimoji="1" lang="ja-JP" altLang="en-US"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認知症疾患診療ガイドライン</a:t>
            </a:r>
            <a:r>
              <a:rPr kumimoji="1" lang="en-US" altLang="ja-JP"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2017</a:t>
            </a:r>
            <a:r>
              <a:rPr kumimoji="1" lang="ja-JP" altLang="en-US"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認知症疾患診療ガイドライン作成委員会</a:t>
            </a:r>
            <a:endParaRPr kumimoji="1" lang="en-US" altLang="ja-JP"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928E1ACE-DF65-48EA-88C9-851CC84129A0}"/>
              </a:ext>
            </a:extLst>
          </p:cNvPr>
          <p:cNvSpPr txBox="1"/>
          <p:nvPr/>
        </p:nvSpPr>
        <p:spPr>
          <a:xfrm>
            <a:off x="0" y="713570"/>
            <a:ext cx="1540042"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薬局実践</a:t>
            </a:r>
            <a:r>
              <a:rPr lang="en-US" altLang="ja-JP" sz="1600" b="1" dirty="0">
                <a:latin typeface="BIZ UDPゴシック" panose="020B0400000000000000" pitchFamily="50" charset="-128"/>
                <a:ea typeface="BIZ UDPゴシック" panose="020B0400000000000000" pitchFamily="50" charset="-128"/>
              </a:rPr>
              <a:t>16〕</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136643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1416460744"/>
              </p:ext>
            </p:extLst>
          </p:nvPr>
        </p:nvGraphicFramePr>
        <p:xfrm>
          <a:off x="442433" y="1352655"/>
          <a:ext cx="8325709" cy="5004020"/>
        </p:xfrm>
        <a:graphic>
          <a:graphicData uri="http://schemas.openxmlformats.org/drawingml/2006/table">
            <a:tbl>
              <a:tblPr firstRow="1" bandRow="1">
                <a:tableStyleId>{5940675A-B579-460E-94D1-54222C63F5DA}</a:tableStyleId>
              </a:tblPr>
              <a:tblGrid>
                <a:gridCol w="1600968">
                  <a:extLst>
                    <a:ext uri="{9D8B030D-6E8A-4147-A177-3AD203B41FA5}">
                      <a16:colId xmlns:a16="http://schemas.microsoft.com/office/drawing/2014/main" val="20000"/>
                    </a:ext>
                  </a:extLst>
                </a:gridCol>
                <a:gridCol w="6724741">
                  <a:extLst>
                    <a:ext uri="{9D8B030D-6E8A-4147-A177-3AD203B41FA5}">
                      <a16:colId xmlns:a16="http://schemas.microsoft.com/office/drawing/2014/main" val="20001"/>
                    </a:ext>
                  </a:extLst>
                </a:gridCol>
              </a:tblGrid>
              <a:tr h="681034">
                <a:tc>
                  <a:txBody>
                    <a:bodyPr/>
                    <a:lstStyle/>
                    <a:p>
                      <a:r>
                        <a:rPr lang="ja-JP" altLang="en-US" sz="1800" b="1" dirty="0">
                          <a:solidFill>
                            <a:schemeClr val="tx1"/>
                          </a:solidFill>
                          <a:latin typeface="BIZ UDPゴシック" panose="020B0400000000000000" pitchFamily="50" charset="-128"/>
                          <a:ea typeface="BIZ UDPゴシック" panose="020B0400000000000000" pitchFamily="50" charset="-128"/>
                        </a:rPr>
                        <a:t>認知機能訓練</a:t>
                      </a:r>
                      <a:endParaRPr kumimoji="1" lang="ja-JP" altLang="en-US" sz="1800" b="1" dirty="0">
                        <a:solidFill>
                          <a:schemeClr val="tx1"/>
                        </a:solidFill>
                        <a:latin typeface="BIZ UDPゴシック" panose="020B0400000000000000" pitchFamily="50" charset="-128"/>
                        <a:ea typeface="BIZ UDPゴシック" panose="020B0400000000000000" pitchFamily="50" charset="-128"/>
                      </a:endParaRPr>
                    </a:p>
                  </a:txBody>
                  <a:tcPr marL="83060" marR="83060" marT="83110" marB="83110" anchor="ctr">
                    <a:solidFill>
                      <a:srgbClr val="996633">
                        <a:alpha val="25098"/>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800" dirty="0">
                          <a:latin typeface="BIZ UDPゴシック" panose="020B0400000000000000" pitchFamily="50" charset="-128"/>
                          <a:ea typeface="BIZ UDPゴシック" panose="020B0400000000000000" pitchFamily="50" charset="-128"/>
                        </a:rPr>
                        <a:t>記憶、注意、問題解決など認知機能の特定の領域に焦点をあて、個々の機能レベルに合わせた課題を行う。</a:t>
                      </a:r>
                    </a:p>
                  </a:txBody>
                  <a:tcPr marL="83060" marR="83060" marT="83110" marB="83110" anchor="ctr">
                    <a:solidFill>
                      <a:schemeClr val="bg1"/>
                    </a:solidFill>
                  </a:tcPr>
                </a:tc>
                <a:extLst>
                  <a:ext uri="{0D108BD9-81ED-4DB2-BD59-A6C34878D82A}">
                    <a16:rowId xmlns:a16="http://schemas.microsoft.com/office/drawing/2014/main" val="10000"/>
                  </a:ext>
                </a:extLst>
              </a:tr>
              <a:tr h="942374">
                <a:tc>
                  <a:txBody>
                    <a:bodyPr/>
                    <a:lstStyle/>
                    <a:p>
                      <a:r>
                        <a:rPr lang="ja-JP" altLang="en-US" sz="1800" b="1" dirty="0">
                          <a:solidFill>
                            <a:schemeClr val="tx1"/>
                          </a:solidFill>
                          <a:latin typeface="BIZ UDPゴシック" panose="020B0400000000000000" pitchFamily="50" charset="-128"/>
                          <a:ea typeface="BIZ UDPゴシック" panose="020B0400000000000000" pitchFamily="50" charset="-128"/>
                        </a:rPr>
                        <a:t>認知刺激</a:t>
                      </a:r>
                      <a:endParaRPr kumimoji="1" lang="ja-JP" altLang="en-US" sz="1800" b="1" dirty="0">
                        <a:solidFill>
                          <a:schemeClr val="tx1"/>
                        </a:solidFill>
                        <a:latin typeface="BIZ UDPゴシック" panose="020B0400000000000000" pitchFamily="50" charset="-128"/>
                        <a:ea typeface="BIZ UDPゴシック" panose="020B0400000000000000" pitchFamily="50" charset="-128"/>
                      </a:endParaRPr>
                    </a:p>
                  </a:txBody>
                  <a:tcPr marL="83060" marR="83060" marT="83110" marB="83110" anchor="ctr">
                    <a:solidFill>
                      <a:srgbClr val="996633">
                        <a:alpha val="25098"/>
                      </a:srgbClr>
                    </a:solidFill>
                  </a:tcPr>
                </a:tc>
                <a:tc>
                  <a:txBody>
                    <a:bodyPr/>
                    <a:lstStyle/>
                    <a:p>
                      <a:pPr algn="l"/>
                      <a:r>
                        <a:rPr lang="ja-JP" altLang="en-US" sz="1800" dirty="0">
                          <a:latin typeface="BIZ UDPゴシック" panose="020B0400000000000000" pitchFamily="50" charset="-128"/>
                          <a:ea typeface="BIZ UDPゴシック" panose="020B0400000000000000" pitchFamily="50" charset="-128"/>
                        </a:rPr>
                        <a:t>認知機能や社会機能の全般的な強化を目的とした活動やディスカッションなどの様々な関与を指す。認知に焦点をあてて正しい見当識などの情報を繰り返し教示する。</a:t>
                      </a:r>
                      <a:endParaRPr kumimoji="1" lang="ja-JP" altLang="en-US" sz="1800" dirty="0">
                        <a:latin typeface="BIZ UDPゴシック" panose="020B0400000000000000" pitchFamily="50" charset="-128"/>
                        <a:ea typeface="BIZ UDPゴシック" panose="020B0400000000000000" pitchFamily="50" charset="-128"/>
                      </a:endParaRPr>
                    </a:p>
                  </a:txBody>
                  <a:tcPr marL="83060" marR="83060" marT="83110" marB="83110" anchor="ctr">
                    <a:solidFill>
                      <a:schemeClr val="bg1"/>
                    </a:solidFill>
                  </a:tcPr>
                </a:tc>
                <a:extLst>
                  <a:ext uri="{0D108BD9-81ED-4DB2-BD59-A6C34878D82A}">
                    <a16:rowId xmlns:a16="http://schemas.microsoft.com/office/drawing/2014/main" val="10001"/>
                  </a:ext>
                </a:extLst>
              </a:tr>
              <a:tr h="681034">
                <a:tc>
                  <a:txBody>
                    <a:bodyPr/>
                    <a:lstStyle/>
                    <a:p>
                      <a:r>
                        <a:rPr lang="ja-JP" altLang="en-US" sz="1800" b="1" dirty="0">
                          <a:solidFill>
                            <a:schemeClr val="tx1"/>
                          </a:solidFill>
                          <a:latin typeface="BIZ UDPゴシック" panose="020B0400000000000000" pitchFamily="50" charset="-128"/>
                          <a:ea typeface="BIZ UDPゴシック" panose="020B0400000000000000" pitchFamily="50" charset="-128"/>
                        </a:rPr>
                        <a:t>認知リハビリテーション</a:t>
                      </a:r>
                      <a:endParaRPr kumimoji="1" lang="ja-JP" altLang="en-US" sz="1800" b="1" dirty="0">
                        <a:solidFill>
                          <a:schemeClr val="tx1"/>
                        </a:solidFill>
                        <a:latin typeface="BIZ UDPゴシック" panose="020B0400000000000000" pitchFamily="50" charset="-128"/>
                        <a:ea typeface="BIZ UDPゴシック" panose="020B0400000000000000" pitchFamily="50" charset="-128"/>
                      </a:endParaRPr>
                    </a:p>
                  </a:txBody>
                  <a:tcPr marL="83060" marR="83060" marT="83110" marB="83110" anchor="ctr">
                    <a:solidFill>
                      <a:srgbClr val="996633">
                        <a:alpha val="25098"/>
                      </a:srgbClr>
                    </a:solidFill>
                  </a:tcPr>
                </a:tc>
                <a:tc>
                  <a:txBody>
                    <a:bodyPr/>
                    <a:lstStyle/>
                    <a:p>
                      <a:r>
                        <a:rPr lang="ja-JP" altLang="en-US" sz="1800" dirty="0">
                          <a:latin typeface="BIZ UDPゴシック" panose="020B0400000000000000" pitchFamily="50" charset="-128"/>
                          <a:ea typeface="BIZ UDPゴシック" panose="020B0400000000000000" pitchFamily="50" charset="-128"/>
                        </a:rPr>
                        <a:t>個別のコール設定を行い、目標に向けて戦略的に行う個人療法</a:t>
                      </a:r>
                      <a:endParaRPr kumimoji="1" lang="ja-JP" altLang="en-US" sz="1800" dirty="0">
                        <a:latin typeface="BIZ UDPゴシック" panose="020B0400000000000000" pitchFamily="50" charset="-128"/>
                        <a:ea typeface="BIZ UDPゴシック" panose="020B0400000000000000" pitchFamily="50" charset="-128"/>
                      </a:endParaRPr>
                    </a:p>
                  </a:txBody>
                  <a:tcPr marL="83060" marR="83060" marT="83110" marB="83110" anchor="ctr">
                    <a:solidFill>
                      <a:schemeClr val="bg1"/>
                    </a:solidFill>
                  </a:tcPr>
                </a:tc>
                <a:extLst>
                  <a:ext uri="{0D108BD9-81ED-4DB2-BD59-A6C34878D82A}">
                    <a16:rowId xmlns:a16="http://schemas.microsoft.com/office/drawing/2014/main" val="10002"/>
                  </a:ext>
                </a:extLst>
              </a:tr>
              <a:tr h="681034">
                <a:tc>
                  <a:txBody>
                    <a:bodyPr/>
                    <a:lstStyle/>
                    <a:p>
                      <a:r>
                        <a:rPr kumimoji="1" lang="ja-JP" altLang="en-US" sz="1800" b="1" dirty="0">
                          <a:solidFill>
                            <a:schemeClr val="tx1"/>
                          </a:solidFill>
                          <a:latin typeface="BIZ UDPゴシック" panose="020B0400000000000000" pitchFamily="50" charset="-128"/>
                          <a:ea typeface="BIZ UDPゴシック" panose="020B0400000000000000" pitchFamily="50" charset="-128"/>
                        </a:rPr>
                        <a:t>運動療法</a:t>
                      </a:r>
                    </a:p>
                  </a:txBody>
                  <a:tcPr marL="83060" marR="83060" marT="83110" marB="83110" anchor="ctr">
                    <a:solidFill>
                      <a:srgbClr val="996633">
                        <a:alpha val="25098"/>
                      </a:srgbClr>
                    </a:solidFill>
                  </a:tcPr>
                </a:tc>
                <a:tc>
                  <a:txBody>
                    <a:bodyPr/>
                    <a:lstStyle/>
                    <a:p>
                      <a:r>
                        <a:rPr lang="ja-JP" altLang="en-US" sz="1800" dirty="0">
                          <a:latin typeface="BIZ UDPゴシック" panose="020B0400000000000000" pitchFamily="50" charset="-128"/>
                          <a:ea typeface="BIZ UDPゴシック" panose="020B0400000000000000" pitchFamily="50" charset="-128"/>
                        </a:rPr>
                        <a:t>多種多様なプログラムが存在し、有酸素運動、筋力強化訓練、平衡感覚訓練などを組み合わせて行うことが多い。</a:t>
                      </a:r>
                      <a:endParaRPr kumimoji="1" lang="ja-JP" altLang="en-US" sz="1800" dirty="0">
                        <a:latin typeface="BIZ UDPゴシック" panose="020B0400000000000000" pitchFamily="50" charset="-128"/>
                        <a:ea typeface="BIZ UDPゴシック" panose="020B0400000000000000" pitchFamily="50" charset="-128"/>
                      </a:endParaRPr>
                    </a:p>
                  </a:txBody>
                  <a:tcPr marL="83060" marR="83060" marT="83110" marB="83110" anchor="ctr">
                    <a:solidFill>
                      <a:schemeClr val="bg1"/>
                    </a:solidFill>
                  </a:tcPr>
                </a:tc>
                <a:extLst>
                  <a:ext uri="{0D108BD9-81ED-4DB2-BD59-A6C34878D82A}">
                    <a16:rowId xmlns:a16="http://schemas.microsoft.com/office/drawing/2014/main" val="10003"/>
                  </a:ext>
                </a:extLst>
              </a:tr>
              <a:tr h="681034">
                <a:tc>
                  <a:txBody>
                    <a:bodyPr/>
                    <a:lstStyle/>
                    <a:p>
                      <a:r>
                        <a:rPr kumimoji="1" lang="ja-JP" altLang="en-US" sz="1800" b="1" dirty="0">
                          <a:solidFill>
                            <a:schemeClr val="tx1"/>
                          </a:solidFill>
                          <a:latin typeface="BIZ UDPゴシック" panose="020B0400000000000000" pitchFamily="50" charset="-128"/>
                          <a:ea typeface="BIZ UDPゴシック" panose="020B0400000000000000" pitchFamily="50" charset="-128"/>
                        </a:rPr>
                        <a:t>音楽療法</a:t>
                      </a:r>
                    </a:p>
                  </a:txBody>
                  <a:tcPr marL="83060" marR="83060" marT="83110" marB="83110" anchor="ctr">
                    <a:solidFill>
                      <a:srgbClr val="996633">
                        <a:alpha val="25098"/>
                      </a:srgbClr>
                    </a:solidFill>
                  </a:tcPr>
                </a:tc>
                <a:tc>
                  <a:txBody>
                    <a:bodyPr/>
                    <a:lstStyle/>
                    <a:p>
                      <a:r>
                        <a:rPr lang="ja-JP" altLang="en-US" sz="1800" dirty="0">
                          <a:latin typeface="BIZ UDPゴシック" panose="020B0400000000000000" pitchFamily="50" charset="-128"/>
                          <a:ea typeface="BIZ UDPゴシック" panose="020B0400000000000000" pitchFamily="50" charset="-128"/>
                        </a:rPr>
                        <a:t>多種多様なプログラムが存在し、音楽を聴く、歌う、楽器を演奏する、リズム運動を行うなどの方法がある。</a:t>
                      </a:r>
                      <a:endParaRPr kumimoji="1" lang="ja-JP" altLang="en-US" sz="1800" dirty="0">
                        <a:latin typeface="BIZ UDPゴシック" panose="020B0400000000000000" pitchFamily="50" charset="-128"/>
                        <a:ea typeface="BIZ UDPゴシック" panose="020B0400000000000000" pitchFamily="50" charset="-128"/>
                      </a:endParaRPr>
                    </a:p>
                  </a:txBody>
                  <a:tcPr marL="83060" marR="83060" marT="83110" marB="83110" anchor="ctr">
                    <a:solidFill>
                      <a:schemeClr val="bg1"/>
                    </a:solidFill>
                  </a:tcPr>
                </a:tc>
                <a:extLst>
                  <a:ext uri="{0D108BD9-81ED-4DB2-BD59-A6C34878D82A}">
                    <a16:rowId xmlns:a16="http://schemas.microsoft.com/office/drawing/2014/main" val="2771828476"/>
                  </a:ext>
                </a:extLst>
              </a:tr>
              <a:tr h="681034">
                <a:tc>
                  <a:txBody>
                    <a:bodyPr/>
                    <a:lstStyle/>
                    <a:p>
                      <a:r>
                        <a:rPr kumimoji="1" lang="ja-JP" altLang="en-US" sz="1800" b="1" dirty="0">
                          <a:solidFill>
                            <a:schemeClr val="tx1"/>
                          </a:solidFill>
                          <a:latin typeface="BIZ UDPゴシック" panose="020B0400000000000000" pitchFamily="50" charset="-128"/>
                          <a:ea typeface="BIZ UDPゴシック" panose="020B0400000000000000" pitchFamily="50" charset="-128"/>
                        </a:rPr>
                        <a:t>回想法</a:t>
                      </a:r>
                    </a:p>
                  </a:txBody>
                  <a:tcPr marL="83060" marR="83060" marT="83110" marB="83110" anchor="ctr">
                    <a:solidFill>
                      <a:srgbClr val="996633">
                        <a:alpha val="25098"/>
                      </a:srgbClr>
                    </a:solidFill>
                  </a:tcPr>
                </a:tc>
                <a:tc>
                  <a:txBody>
                    <a:bodyPr/>
                    <a:lstStyle/>
                    <a:p>
                      <a:r>
                        <a:rPr kumimoji="1" lang="ja-JP" altLang="en-US" sz="1800" dirty="0">
                          <a:latin typeface="BIZ UDPゴシック" panose="020B0400000000000000" pitchFamily="50" charset="-128"/>
                          <a:ea typeface="BIZ UDPゴシック" panose="020B0400000000000000" pitchFamily="50" charset="-128"/>
                        </a:rPr>
                        <a:t>人生の歴史に焦点をあて、聞き手が受容的、共感的、支持的に傾聴することを通じて心を支える。</a:t>
                      </a:r>
                    </a:p>
                  </a:txBody>
                  <a:tcPr marL="83060" marR="83060" marT="83110" marB="83110" anchor="ctr">
                    <a:solidFill>
                      <a:schemeClr val="bg1"/>
                    </a:solidFill>
                  </a:tcPr>
                </a:tc>
                <a:extLst>
                  <a:ext uri="{0D108BD9-81ED-4DB2-BD59-A6C34878D82A}">
                    <a16:rowId xmlns:a16="http://schemas.microsoft.com/office/drawing/2014/main" val="3894610178"/>
                  </a:ext>
                </a:extLst>
              </a:tr>
              <a:tr h="431446">
                <a:tc>
                  <a:txBody>
                    <a:bodyPr/>
                    <a:lstStyle/>
                    <a:p>
                      <a:r>
                        <a:rPr kumimoji="1" lang="ja-JP" altLang="en-US" sz="1800" b="1" dirty="0">
                          <a:solidFill>
                            <a:schemeClr val="tx1"/>
                          </a:solidFill>
                          <a:latin typeface="BIZ UDPゴシック" panose="020B0400000000000000" pitchFamily="50" charset="-128"/>
                          <a:ea typeface="BIZ UDPゴシック" panose="020B0400000000000000" pitchFamily="50" charset="-128"/>
                        </a:rPr>
                        <a:t>認知行動療法</a:t>
                      </a:r>
                    </a:p>
                  </a:txBody>
                  <a:tcPr marL="83060" marR="83060" marT="83110" marB="83110" anchor="ctr">
                    <a:solidFill>
                      <a:srgbClr val="996633">
                        <a:alpha val="25098"/>
                      </a:srgbClr>
                    </a:solidFill>
                  </a:tcPr>
                </a:tc>
                <a:tc>
                  <a:txBody>
                    <a:bodyPr/>
                    <a:lstStyle/>
                    <a:p>
                      <a:r>
                        <a:rPr kumimoji="1" lang="ja-JP" altLang="en-US" sz="1800" dirty="0">
                          <a:latin typeface="BIZ UDPゴシック" panose="020B0400000000000000" pitchFamily="50" charset="-128"/>
                          <a:ea typeface="BIZ UDPゴシック" panose="020B0400000000000000" pitchFamily="50" charset="-128"/>
                        </a:rPr>
                        <a:t>認知のゆがみを修正することでストレスの軽減を図る技法。</a:t>
                      </a:r>
                    </a:p>
                  </a:txBody>
                  <a:tcPr marL="83060" marR="83060" marT="83110" marB="83110" anchor="ctr">
                    <a:solidFill>
                      <a:schemeClr val="bg1"/>
                    </a:solidFill>
                  </a:tcPr>
                </a:tc>
                <a:extLst>
                  <a:ext uri="{0D108BD9-81ED-4DB2-BD59-A6C34878D82A}">
                    <a16:rowId xmlns:a16="http://schemas.microsoft.com/office/drawing/2014/main" val="1592282160"/>
                  </a:ext>
                </a:extLst>
              </a:tr>
            </a:tbl>
          </a:graphicData>
        </a:graphic>
      </p:graphicFrame>
      <p:sp>
        <p:nvSpPr>
          <p:cNvPr id="8" name="正方形/長方形 7">
            <a:extLst>
              <a:ext uri="{FF2B5EF4-FFF2-40B4-BE49-F238E27FC236}">
                <a16:creationId xmlns:a16="http://schemas.microsoft.com/office/drawing/2014/main" id="{30F49B2E-8874-4F81-9C61-D4C1DA3B2BEA}"/>
              </a:ext>
            </a:extLst>
          </p:cNvPr>
          <p:cNvSpPr/>
          <p:nvPr/>
        </p:nvSpPr>
        <p:spPr>
          <a:xfrm>
            <a:off x="0" y="2875"/>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9" name="正方形/長方形 8">
            <a:extLst>
              <a:ext uri="{FF2B5EF4-FFF2-40B4-BE49-F238E27FC236}">
                <a16:creationId xmlns:a16="http://schemas.microsoft.com/office/drawing/2014/main" id="{A07CE27C-BEDA-4D86-936A-AC7C3EF4174E}"/>
              </a:ext>
            </a:extLst>
          </p:cNvPr>
          <p:cNvSpPr/>
          <p:nvPr/>
        </p:nvSpPr>
        <p:spPr>
          <a:xfrm>
            <a:off x="300643" y="61015"/>
            <a:ext cx="8750626" cy="584775"/>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認知症の非薬物療法</a:t>
            </a:r>
          </a:p>
        </p:txBody>
      </p:sp>
      <p:sp>
        <p:nvSpPr>
          <p:cNvPr id="11" name="Rectangle 17">
            <a:extLst>
              <a:ext uri="{FF2B5EF4-FFF2-40B4-BE49-F238E27FC236}">
                <a16:creationId xmlns:a16="http://schemas.microsoft.com/office/drawing/2014/main" id="{490ADED0-EC24-454B-A28C-1916745B1FEB}"/>
              </a:ext>
            </a:extLst>
          </p:cNvPr>
          <p:cNvSpPr>
            <a:spLocks noChangeArrowheads="1"/>
          </p:cNvSpPr>
          <p:nvPr/>
        </p:nvSpPr>
        <p:spPr bwMode="auto">
          <a:xfrm>
            <a:off x="2668033" y="6493229"/>
            <a:ext cx="6377066" cy="274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55600" indent="-355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328254" marR="0" lvl="0" indent="-328254" algn="r" defTabSz="844083" rtl="0" eaLnBrk="1" fontAlgn="base" latinLnBrk="0" hangingPunct="1">
              <a:lnSpc>
                <a:spcPct val="80000"/>
              </a:lnSpc>
              <a:spcBef>
                <a:spcPct val="20000"/>
              </a:spcBef>
              <a:spcAft>
                <a:spcPct val="0"/>
              </a:spcAft>
              <a:buClrTx/>
              <a:buSzTx/>
              <a:buFontTx/>
              <a:buNone/>
              <a:tabLst/>
              <a:defRPr/>
            </a:pPr>
            <a:r>
              <a:rPr kumimoji="1" lang="ja-JP" altLang="en-US"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認知症疾患診療ガイドライン</a:t>
            </a:r>
            <a:r>
              <a:rPr kumimoji="1" lang="en-US" altLang="ja-JP"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2017</a:t>
            </a:r>
            <a:r>
              <a:rPr kumimoji="1" lang="ja-JP" altLang="en-US"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認知症疾患診療ガイドライン作成委員会</a:t>
            </a:r>
            <a:endParaRPr kumimoji="1" lang="en-US" altLang="ja-JP"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8CEFFED9-A6B0-48CC-A431-06EB05941611}"/>
              </a:ext>
            </a:extLst>
          </p:cNvPr>
          <p:cNvSpPr txBox="1"/>
          <p:nvPr/>
        </p:nvSpPr>
        <p:spPr>
          <a:xfrm>
            <a:off x="0" y="713570"/>
            <a:ext cx="1540042"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薬局実践</a:t>
            </a:r>
            <a:r>
              <a:rPr lang="en-US" altLang="ja-JP" sz="1600" b="1" dirty="0">
                <a:latin typeface="BIZ UDPゴシック" panose="020B0400000000000000" pitchFamily="50" charset="-128"/>
                <a:ea typeface="BIZ UDPゴシック" panose="020B0400000000000000" pitchFamily="50" charset="-128"/>
              </a:rPr>
              <a:t>17〕</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900098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049130" y="2766255"/>
            <a:ext cx="4572000" cy="887935"/>
          </a:xfrm>
          <a:prstGeom prst="rect">
            <a:avLst/>
          </a:prstGeom>
        </p:spPr>
        <p:txBody>
          <a:bodyPr>
            <a:spAutoFit/>
          </a:body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2585"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疾患上の要因</a:t>
            </a:r>
          </a:p>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2585"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機能上の要因</a:t>
            </a:r>
            <a:endParaRPr kumimoji="1" lang="ja-JP" altLang="en-US" sz="2585" b="0" i="0" u="none" strike="noStrike" kern="1200" cap="none" spc="0" normalizeH="0" baseline="0" noProof="0" dirty="0">
              <a:ln>
                <a:noFill/>
              </a:ln>
              <a:solidFill>
                <a:srgbClr val="00CC00"/>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3" name="表 2"/>
          <p:cNvGraphicFramePr>
            <a:graphicFrameLocks noGrp="1"/>
          </p:cNvGraphicFramePr>
          <p:nvPr>
            <p:extLst>
              <p:ext uri="{D42A27DB-BD31-4B8C-83A1-F6EECF244321}">
                <p14:modId xmlns:p14="http://schemas.microsoft.com/office/powerpoint/2010/main" val="1200160908"/>
              </p:ext>
            </p:extLst>
          </p:nvPr>
        </p:nvGraphicFramePr>
        <p:xfrm>
          <a:off x="444444" y="1778710"/>
          <a:ext cx="8255112" cy="4359205"/>
        </p:xfrm>
        <a:graphic>
          <a:graphicData uri="http://schemas.openxmlformats.org/drawingml/2006/table">
            <a:tbl>
              <a:tblPr firstRow="1" bandRow="1">
                <a:tableStyleId>{5C22544A-7EE6-4342-B048-85BDC9FD1C3A}</a:tableStyleId>
              </a:tblPr>
              <a:tblGrid>
                <a:gridCol w="1697058">
                  <a:extLst>
                    <a:ext uri="{9D8B030D-6E8A-4147-A177-3AD203B41FA5}">
                      <a16:colId xmlns:a16="http://schemas.microsoft.com/office/drawing/2014/main" val="20000"/>
                    </a:ext>
                  </a:extLst>
                </a:gridCol>
                <a:gridCol w="2941223">
                  <a:extLst>
                    <a:ext uri="{9D8B030D-6E8A-4147-A177-3AD203B41FA5}">
                      <a16:colId xmlns:a16="http://schemas.microsoft.com/office/drawing/2014/main" val="20001"/>
                    </a:ext>
                  </a:extLst>
                </a:gridCol>
                <a:gridCol w="3616831">
                  <a:extLst>
                    <a:ext uri="{9D8B030D-6E8A-4147-A177-3AD203B41FA5}">
                      <a16:colId xmlns:a16="http://schemas.microsoft.com/office/drawing/2014/main" val="1194597529"/>
                    </a:ext>
                  </a:extLst>
                </a:gridCol>
              </a:tblGrid>
              <a:tr h="423235">
                <a:tc>
                  <a:txBody>
                    <a:bodyPr/>
                    <a:lstStyle/>
                    <a:p>
                      <a:pPr algn="ctr"/>
                      <a:r>
                        <a:rPr kumimoji="1" lang="ja-JP" altLang="en-US" sz="2000" b="0" dirty="0">
                          <a:solidFill>
                            <a:schemeClr val="bg1"/>
                          </a:solidFill>
                          <a:latin typeface="BIZ UDPゴシック" panose="020B0400000000000000" pitchFamily="50" charset="-128"/>
                          <a:ea typeface="BIZ UDPゴシック" panose="020B0400000000000000" pitchFamily="50" charset="-128"/>
                        </a:rPr>
                        <a:t>要因</a:t>
                      </a:r>
                    </a:p>
                  </a:txBody>
                  <a:tcPr marL="84406" marR="84406" marT="42203" marB="42203"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6633"/>
                    </a:solidFill>
                  </a:tcPr>
                </a:tc>
                <a:tc>
                  <a:txBody>
                    <a:bodyPr/>
                    <a:lstStyle/>
                    <a:p>
                      <a:pPr marL="0" indent="0" algn="ctr">
                        <a:buFont typeface="Arial" panose="020B0604020202020204" pitchFamily="34" charset="0"/>
                        <a:buNone/>
                      </a:pPr>
                      <a:r>
                        <a:rPr kumimoji="1" lang="ja-JP" altLang="en-US" sz="2000" b="0" dirty="0">
                          <a:solidFill>
                            <a:schemeClr val="bg1"/>
                          </a:solidFill>
                          <a:latin typeface="BIZ UDPゴシック" panose="020B0400000000000000" pitchFamily="50" charset="-128"/>
                          <a:ea typeface="BIZ UDPゴシック" panose="020B0400000000000000" pitchFamily="50" charset="-128"/>
                        </a:rPr>
                        <a:t>特徴</a:t>
                      </a:r>
                    </a:p>
                  </a:txBody>
                  <a:tcPr marL="84406" marR="84406" marT="42203" marB="42203"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6633"/>
                    </a:solidFill>
                  </a:tcPr>
                </a:tc>
                <a:tc>
                  <a:txBody>
                    <a:bodyPr/>
                    <a:lstStyle/>
                    <a:p>
                      <a:pPr marL="0" indent="0" algn="ctr">
                        <a:buFont typeface="Arial" panose="020B0604020202020204" pitchFamily="34" charset="0"/>
                        <a:buNone/>
                      </a:pPr>
                      <a:r>
                        <a:rPr kumimoji="1" lang="ja-JP" altLang="en-US" sz="2000" b="0" dirty="0">
                          <a:solidFill>
                            <a:schemeClr val="bg1"/>
                          </a:solidFill>
                          <a:latin typeface="BIZ UDPゴシック" panose="020B0400000000000000" pitchFamily="50" charset="-128"/>
                          <a:ea typeface="BIZ UDPゴシック" panose="020B0400000000000000" pitchFamily="50" charset="-128"/>
                        </a:rPr>
                        <a:t>現状</a:t>
                      </a:r>
                    </a:p>
                  </a:txBody>
                  <a:tcPr marL="84406" marR="84406" marT="42203" marB="42203"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6633"/>
                    </a:solidFill>
                  </a:tcPr>
                </a:tc>
                <a:extLst>
                  <a:ext uri="{0D108BD9-81ED-4DB2-BD59-A6C34878D82A}">
                    <a16:rowId xmlns:a16="http://schemas.microsoft.com/office/drawing/2014/main" val="1446610342"/>
                  </a:ext>
                </a:extLst>
              </a:tr>
              <a:tr h="1647591">
                <a:tc>
                  <a:txBody>
                    <a:bodyPr/>
                    <a:lstStyle/>
                    <a:p>
                      <a:r>
                        <a:rPr kumimoji="1" lang="ja-JP" altLang="en-US" sz="2000" b="0" dirty="0">
                          <a:solidFill>
                            <a:schemeClr val="tx1"/>
                          </a:solidFill>
                          <a:latin typeface="BIZ UDPゴシック" panose="020B0400000000000000" pitchFamily="50" charset="-128"/>
                          <a:ea typeface="BIZ UDPゴシック" panose="020B0400000000000000" pitchFamily="50" charset="-128"/>
                        </a:rPr>
                        <a:t>疾患上の要因</a:t>
                      </a:r>
                    </a:p>
                  </a:txBody>
                  <a:tcPr marL="84406" marR="84406" marT="42203" marB="42203"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6633">
                        <a:alpha val="25098"/>
                      </a:srgbClr>
                    </a:solidFill>
                  </a:tcPr>
                </a:tc>
                <a:tc>
                  <a:txBody>
                    <a:bodyPr/>
                    <a:lstStyle/>
                    <a:p>
                      <a:pPr marL="265113" indent="0">
                        <a:spcBef>
                          <a:spcPts val="600"/>
                        </a:spcBef>
                        <a:buFont typeface="Arial" panose="020B0604020202020204" pitchFamily="34" charset="0"/>
                        <a:buNone/>
                      </a:pPr>
                      <a:r>
                        <a:rPr lang="ja-JP" altLang="en-US" sz="2000" b="0" dirty="0">
                          <a:solidFill>
                            <a:schemeClr val="tx1"/>
                          </a:solidFill>
                          <a:latin typeface="BIZ UDPゴシック" panose="020B0400000000000000" pitchFamily="50" charset="-128"/>
                          <a:ea typeface="BIZ UDPゴシック" panose="020B0400000000000000" pitchFamily="50" charset="-128"/>
                        </a:rPr>
                        <a:t>・ 複数の疾患を有する</a:t>
                      </a:r>
                      <a:endParaRPr lang="en-US" altLang="ja-JP" sz="2000" b="0" dirty="0">
                        <a:solidFill>
                          <a:schemeClr val="tx1"/>
                        </a:solidFill>
                        <a:latin typeface="BIZ UDPゴシック" panose="020B0400000000000000" pitchFamily="50" charset="-128"/>
                        <a:ea typeface="BIZ UDPゴシック" panose="020B0400000000000000" pitchFamily="50" charset="-128"/>
                      </a:endParaRPr>
                    </a:p>
                    <a:p>
                      <a:pPr marL="265113" indent="0">
                        <a:spcBef>
                          <a:spcPts val="600"/>
                        </a:spcBef>
                        <a:buFont typeface="Arial" panose="020B0604020202020204" pitchFamily="34" charset="0"/>
                        <a:buNone/>
                      </a:pPr>
                      <a:r>
                        <a:rPr lang="ja-JP" altLang="en-US" sz="2000" b="0" dirty="0">
                          <a:solidFill>
                            <a:schemeClr val="tx1"/>
                          </a:solidFill>
                          <a:latin typeface="BIZ UDPゴシック" panose="020B0400000000000000" pitchFamily="50" charset="-128"/>
                          <a:ea typeface="BIZ UDPゴシック" panose="020B0400000000000000" pitchFamily="50" charset="-128"/>
                        </a:rPr>
                        <a:t>・ 慢性疾患が多い</a:t>
                      </a:r>
                      <a:endParaRPr lang="en-US" altLang="ja-JP" sz="2000" b="0" dirty="0">
                        <a:solidFill>
                          <a:schemeClr val="tx1"/>
                        </a:solidFill>
                        <a:latin typeface="BIZ UDPゴシック" panose="020B0400000000000000" pitchFamily="50" charset="-128"/>
                        <a:ea typeface="BIZ UDPゴシック" panose="020B0400000000000000" pitchFamily="50" charset="-128"/>
                      </a:endParaRPr>
                    </a:p>
                    <a:p>
                      <a:pPr marL="265113" indent="0">
                        <a:spcBef>
                          <a:spcPts val="600"/>
                        </a:spcBef>
                        <a:buFont typeface="Arial" panose="020B0604020202020204" pitchFamily="34" charset="0"/>
                        <a:buNone/>
                      </a:pPr>
                      <a:r>
                        <a:rPr lang="ja-JP" altLang="en-US" sz="2000" b="0" dirty="0">
                          <a:solidFill>
                            <a:schemeClr val="tx1"/>
                          </a:solidFill>
                          <a:latin typeface="BIZ UDPゴシック" panose="020B0400000000000000" pitchFamily="50" charset="-128"/>
                          <a:ea typeface="BIZ UDPゴシック" panose="020B0400000000000000" pitchFamily="50" charset="-128"/>
                        </a:rPr>
                        <a:t>・ 症状が非定型的</a:t>
                      </a:r>
                      <a:endParaRPr kumimoji="1" lang="ja-JP" altLang="en-US" sz="2000" b="0" dirty="0">
                        <a:solidFill>
                          <a:schemeClr val="tx1"/>
                        </a:solidFill>
                        <a:latin typeface="BIZ UDPゴシック" panose="020B0400000000000000" pitchFamily="50" charset="-128"/>
                        <a:ea typeface="BIZ UDPゴシック" panose="020B0400000000000000" pitchFamily="50" charset="-128"/>
                      </a:endParaRPr>
                    </a:p>
                  </a:txBody>
                  <a:tcPr marL="84406" marR="84406" marT="42203" marB="42203"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lvl="0" indent="0" algn="l" defTabSz="843829" rtl="0" eaLnBrk="1" fontAlgn="auto" latinLnBrk="0" hangingPunct="1">
                        <a:lnSpc>
                          <a:spcPct val="100000"/>
                        </a:lnSpc>
                        <a:spcBef>
                          <a:spcPts val="600"/>
                        </a:spcBef>
                        <a:spcAft>
                          <a:spcPts val="0"/>
                        </a:spcAft>
                        <a:buClrTx/>
                        <a:buSzTx/>
                        <a:buFont typeface="Arial" panose="020B0604020202020204" pitchFamily="34" charset="0"/>
                        <a:buNone/>
                        <a:tabLst/>
                        <a:defRPr/>
                      </a:pPr>
                      <a:r>
                        <a:rPr lang="ja-JP" altLang="en-US" sz="2000" b="0" dirty="0">
                          <a:solidFill>
                            <a:schemeClr val="tx1"/>
                          </a:solidFill>
                          <a:latin typeface="BIZ UDPゴシック" panose="020B0400000000000000" pitchFamily="50" charset="-128"/>
                          <a:ea typeface="BIZ UDPゴシック" panose="020B0400000000000000" pitchFamily="50" charset="-128"/>
                        </a:rPr>
                        <a:t> ・ 多剤併用、複数科受診</a:t>
                      </a:r>
                      <a:endParaRPr lang="en-US" altLang="ja-JP" sz="20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843829" rtl="0" eaLnBrk="1" fontAlgn="auto" latinLnBrk="0" hangingPunct="1">
                        <a:lnSpc>
                          <a:spcPct val="100000"/>
                        </a:lnSpc>
                        <a:spcBef>
                          <a:spcPts val="600"/>
                        </a:spcBef>
                        <a:spcAft>
                          <a:spcPts val="0"/>
                        </a:spcAft>
                        <a:buClrTx/>
                        <a:buSzTx/>
                        <a:buFont typeface="Arial" panose="020B0604020202020204" pitchFamily="34" charset="0"/>
                        <a:buNone/>
                        <a:tabLst/>
                        <a:defRPr/>
                      </a:pPr>
                      <a:r>
                        <a:rPr lang="ja-JP" altLang="en-US" sz="2000" b="0" dirty="0">
                          <a:solidFill>
                            <a:schemeClr val="tx1"/>
                          </a:solidFill>
                          <a:latin typeface="BIZ UDPゴシック" panose="020B0400000000000000" pitchFamily="50" charset="-128"/>
                          <a:ea typeface="BIZ UDPゴシック" panose="020B0400000000000000" pitchFamily="50" charset="-128"/>
                        </a:rPr>
                        <a:t> ・ 長期服用</a:t>
                      </a:r>
                      <a:endParaRPr lang="en-US" altLang="ja-JP" sz="20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843829" rtl="0" eaLnBrk="1" fontAlgn="auto" latinLnBrk="0" hangingPunct="1">
                        <a:lnSpc>
                          <a:spcPct val="100000"/>
                        </a:lnSpc>
                        <a:spcBef>
                          <a:spcPts val="600"/>
                        </a:spcBef>
                        <a:spcAft>
                          <a:spcPts val="0"/>
                        </a:spcAft>
                        <a:buClrTx/>
                        <a:buSzTx/>
                        <a:buFont typeface="Arial" panose="020B0604020202020204" pitchFamily="34" charset="0"/>
                        <a:buNone/>
                        <a:tabLst/>
                        <a:defRPr/>
                      </a:pPr>
                      <a:r>
                        <a:rPr lang="ja-JP" altLang="en-US" sz="2000" b="0" dirty="0">
                          <a:solidFill>
                            <a:schemeClr val="tx1"/>
                          </a:solidFill>
                          <a:latin typeface="BIZ UDPゴシック" panose="020B0400000000000000" pitchFamily="50" charset="-128"/>
                          <a:ea typeface="BIZ UDPゴシック" panose="020B0400000000000000" pitchFamily="50" charset="-128"/>
                        </a:rPr>
                        <a:t> ・ 誤診に基づく誤投薬</a:t>
                      </a:r>
                      <a:endParaRPr lang="en-US" altLang="ja-JP" sz="20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843829" rtl="0" eaLnBrk="1" fontAlgn="auto" latinLnBrk="0" hangingPunct="1">
                        <a:lnSpc>
                          <a:spcPct val="100000"/>
                        </a:lnSpc>
                        <a:spcBef>
                          <a:spcPts val="600"/>
                        </a:spcBef>
                        <a:spcAft>
                          <a:spcPts val="0"/>
                        </a:spcAft>
                        <a:buClrTx/>
                        <a:buSzTx/>
                        <a:buFont typeface="Arial" panose="020B0604020202020204" pitchFamily="34" charset="0"/>
                        <a:buNone/>
                        <a:tabLst/>
                        <a:defRPr/>
                      </a:pPr>
                      <a:r>
                        <a:rPr lang="ja-JP" altLang="en-US" sz="2000" b="0" dirty="0">
                          <a:solidFill>
                            <a:schemeClr val="tx1"/>
                          </a:solidFill>
                          <a:latin typeface="BIZ UDPゴシック" panose="020B0400000000000000" pitchFamily="50" charset="-128"/>
                          <a:ea typeface="BIZ UDPゴシック" panose="020B0400000000000000" pitchFamily="50" charset="-128"/>
                        </a:rPr>
                        <a:t> ・ 対症療法による多剤併用</a:t>
                      </a:r>
                      <a:endParaRPr kumimoji="1" lang="ja-JP" altLang="en-US" sz="2000" b="0" dirty="0">
                        <a:solidFill>
                          <a:schemeClr val="tx1"/>
                        </a:solidFill>
                        <a:latin typeface="BIZ UDPゴシック" panose="020B0400000000000000" pitchFamily="50" charset="-128"/>
                        <a:ea typeface="BIZ UDPゴシック" panose="020B0400000000000000" pitchFamily="50" charset="-128"/>
                      </a:endParaRPr>
                    </a:p>
                  </a:txBody>
                  <a:tcPr marL="84406" marR="84406" marT="42203" marB="42203"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751456">
                <a:tc>
                  <a:txBody>
                    <a:bodyPr/>
                    <a:lstStyle/>
                    <a:p>
                      <a:r>
                        <a:rPr kumimoji="1" lang="ja-JP" altLang="en-US" sz="2000" b="0" dirty="0">
                          <a:solidFill>
                            <a:schemeClr val="tx1"/>
                          </a:solidFill>
                          <a:latin typeface="BIZ UDPゴシック" panose="020B0400000000000000" pitchFamily="50" charset="-128"/>
                          <a:ea typeface="BIZ UDPゴシック" panose="020B0400000000000000" pitchFamily="50" charset="-128"/>
                        </a:rPr>
                        <a:t>機能上の要因</a:t>
                      </a:r>
                    </a:p>
                  </a:txBody>
                  <a:tcPr marL="84406" marR="84406" marT="42203" marB="42203"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6633">
                        <a:alpha val="25098"/>
                      </a:srgbClr>
                    </a:solidFill>
                  </a:tcPr>
                </a:tc>
                <a:tc>
                  <a:txBody>
                    <a:bodyPr/>
                    <a:lstStyle/>
                    <a:p>
                      <a:pPr marL="538163" indent="-273050">
                        <a:spcBef>
                          <a:spcPts val="600"/>
                        </a:spcBef>
                        <a:buFont typeface="Arial" panose="020B0604020202020204" pitchFamily="34" charset="0"/>
                        <a:buNone/>
                      </a:pPr>
                      <a:r>
                        <a:rPr lang="ja-JP" altLang="en-US" sz="2000" b="0" dirty="0">
                          <a:solidFill>
                            <a:schemeClr val="tx1"/>
                          </a:solidFill>
                          <a:latin typeface="BIZ UDPゴシック" panose="020B0400000000000000" pitchFamily="50" charset="-128"/>
                          <a:ea typeface="BIZ UDPゴシック" panose="020B0400000000000000" pitchFamily="50" charset="-128"/>
                        </a:rPr>
                        <a:t>・ 臓器予備能の低下</a:t>
                      </a:r>
                      <a:endParaRPr lang="en-US" altLang="ja-JP" sz="2000" b="0" dirty="0">
                        <a:solidFill>
                          <a:schemeClr val="tx1"/>
                        </a:solidFill>
                        <a:latin typeface="BIZ UDPゴシック" panose="020B0400000000000000" pitchFamily="50" charset="-128"/>
                        <a:ea typeface="BIZ UDPゴシック" panose="020B0400000000000000" pitchFamily="50" charset="-128"/>
                      </a:endParaRPr>
                    </a:p>
                    <a:p>
                      <a:pPr marL="538163" indent="-273050">
                        <a:spcBef>
                          <a:spcPts val="0"/>
                        </a:spcBef>
                        <a:buFont typeface="Arial" panose="020B0604020202020204" pitchFamily="34" charset="0"/>
                        <a:buNone/>
                      </a:pPr>
                      <a:r>
                        <a:rPr lang="ja-JP" altLang="en-US" sz="1800" b="0" dirty="0">
                          <a:solidFill>
                            <a:schemeClr val="tx1"/>
                          </a:solidFill>
                          <a:latin typeface="BIZ UDPゴシック" panose="020B0400000000000000" pitchFamily="50" charset="-128"/>
                          <a:ea typeface="BIZ UDPゴシック" panose="020B0400000000000000" pitchFamily="50" charset="-128"/>
                        </a:rPr>
                        <a:t>  （薬物動態の加齢変化）</a:t>
                      </a:r>
                      <a:endParaRPr lang="en-US" altLang="ja-JP" sz="1800" b="0" dirty="0">
                        <a:solidFill>
                          <a:schemeClr val="tx1"/>
                        </a:solidFill>
                        <a:latin typeface="BIZ UDPゴシック" panose="020B0400000000000000" pitchFamily="50" charset="-128"/>
                        <a:ea typeface="BIZ UDPゴシック" panose="020B0400000000000000" pitchFamily="50" charset="-128"/>
                      </a:endParaRPr>
                    </a:p>
                    <a:p>
                      <a:pPr marL="538163" indent="-273050">
                        <a:spcBef>
                          <a:spcPts val="600"/>
                        </a:spcBef>
                        <a:buFont typeface="Arial" panose="020B0604020202020204" pitchFamily="34" charset="0"/>
                        <a:buNone/>
                      </a:pPr>
                      <a:r>
                        <a:rPr lang="ja-JP" altLang="en-US" sz="2000" b="0" dirty="0">
                          <a:solidFill>
                            <a:schemeClr val="tx1"/>
                          </a:solidFill>
                          <a:latin typeface="BIZ UDPゴシック" panose="020B0400000000000000" pitchFamily="50" charset="-128"/>
                          <a:ea typeface="BIZ UDPゴシック" panose="020B0400000000000000" pitchFamily="50" charset="-128"/>
                        </a:rPr>
                        <a:t>・ 認知機能の低下</a:t>
                      </a:r>
                      <a:endParaRPr lang="en-US" altLang="ja-JP" sz="2000" b="0" dirty="0">
                        <a:solidFill>
                          <a:schemeClr val="tx1"/>
                        </a:solidFill>
                        <a:latin typeface="BIZ UDPゴシック" panose="020B0400000000000000" pitchFamily="50" charset="-128"/>
                        <a:ea typeface="BIZ UDPゴシック" panose="020B0400000000000000" pitchFamily="50" charset="-128"/>
                      </a:endParaRPr>
                    </a:p>
                    <a:p>
                      <a:pPr marL="538163" indent="-273050">
                        <a:spcBef>
                          <a:spcPts val="600"/>
                        </a:spcBef>
                        <a:buFont typeface="Arial" panose="020B0604020202020204" pitchFamily="34" charset="0"/>
                        <a:buNone/>
                      </a:pPr>
                      <a:r>
                        <a:rPr lang="ja-JP" altLang="en-US" sz="2000" b="0" dirty="0">
                          <a:solidFill>
                            <a:schemeClr val="tx1"/>
                          </a:solidFill>
                          <a:latin typeface="BIZ UDPゴシック" panose="020B0400000000000000" pitchFamily="50" charset="-128"/>
                          <a:ea typeface="BIZ UDPゴシック" panose="020B0400000000000000" pitchFamily="50" charset="-128"/>
                        </a:rPr>
                        <a:t>・ 視力・聴力の低下</a:t>
                      </a:r>
                      <a:endParaRPr kumimoji="1" lang="ja-JP" altLang="en-US" sz="2000" b="0" dirty="0">
                        <a:solidFill>
                          <a:schemeClr val="tx1"/>
                        </a:solidFill>
                        <a:latin typeface="BIZ UDPゴシック" panose="020B0400000000000000" pitchFamily="50" charset="-128"/>
                        <a:ea typeface="BIZ UDPゴシック" panose="020B0400000000000000" pitchFamily="50" charset="-128"/>
                      </a:endParaRPr>
                    </a:p>
                  </a:txBody>
                  <a:tcPr marL="84406" marR="84406" marT="42203" marB="42203"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lvl="0" indent="0" algn="l" defTabSz="843829" rtl="0" eaLnBrk="1" fontAlgn="auto" latinLnBrk="0" hangingPunct="1">
                        <a:lnSpc>
                          <a:spcPct val="100000"/>
                        </a:lnSpc>
                        <a:spcBef>
                          <a:spcPts val="600"/>
                        </a:spcBef>
                        <a:spcAft>
                          <a:spcPts val="0"/>
                        </a:spcAft>
                        <a:buClrTx/>
                        <a:buSzTx/>
                        <a:buFont typeface="Arial" panose="020B0604020202020204" pitchFamily="34" charset="0"/>
                        <a:buNone/>
                        <a:tabLst/>
                        <a:defRPr/>
                      </a:pPr>
                      <a:r>
                        <a:rPr lang="ja-JP" altLang="en-US" sz="2000" b="0" dirty="0">
                          <a:solidFill>
                            <a:schemeClr val="tx1"/>
                          </a:solidFill>
                          <a:latin typeface="BIZ UDPゴシック" panose="020B0400000000000000" pitchFamily="50" charset="-128"/>
                          <a:ea typeface="BIZ UDPゴシック" panose="020B0400000000000000" pitchFamily="50" charset="-128"/>
                        </a:rPr>
                        <a:t> ・ 症状発現の遅れ</a:t>
                      </a:r>
                      <a:endParaRPr lang="en-US" altLang="ja-JP" sz="20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843829" rtl="0" eaLnBrk="1" fontAlgn="auto" latinLnBrk="0" hangingPunct="1">
                        <a:lnSpc>
                          <a:spcPct val="100000"/>
                        </a:lnSpc>
                        <a:spcBef>
                          <a:spcPts val="600"/>
                        </a:spcBef>
                        <a:spcAft>
                          <a:spcPts val="0"/>
                        </a:spcAft>
                        <a:buClrTx/>
                        <a:buSzTx/>
                        <a:buFont typeface="Arial" panose="020B0604020202020204" pitchFamily="34" charset="0"/>
                        <a:buNone/>
                        <a:tabLst/>
                        <a:defRPr/>
                      </a:pPr>
                      <a:r>
                        <a:rPr lang="ja-JP" altLang="en-US" sz="2000" b="0" dirty="0">
                          <a:solidFill>
                            <a:schemeClr val="tx1"/>
                          </a:solidFill>
                          <a:latin typeface="BIZ UDPゴシック" panose="020B0400000000000000" pitchFamily="50" charset="-128"/>
                          <a:ea typeface="BIZ UDPゴシック" panose="020B0400000000000000" pitchFamily="50" charset="-128"/>
                        </a:rPr>
                        <a:t> ・ 過量投与</a:t>
                      </a:r>
                      <a:endParaRPr lang="en-US" altLang="ja-JP" sz="20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843829" rtl="0" eaLnBrk="1" fontAlgn="auto" latinLnBrk="0" hangingPunct="1">
                        <a:lnSpc>
                          <a:spcPct val="100000"/>
                        </a:lnSpc>
                        <a:spcBef>
                          <a:spcPts val="600"/>
                        </a:spcBef>
                        <a:spcAft>
                          <a:spcPts val="0"/>
                        </a:spcAft>
                        <a:buClrTx/>
                        <a:buSzTx/>
                        <a:buFont typeface="Arial" panose="020B0604020202020204" pitchFamily="34" charset="0"/>
                        <a:buNone/>
                        <a:tabLst/>
                        <a:defRPr/>
                      </a:pPr>
                      <a:r>
                        <a:rPr lang="ja-JP" altLang="en-US" sz="2000" b="0" dirty="0">
                          <a:solidFill>
                            <a:schemeClr val="tx1"/>
                          </a:solidFill>
                          <a:latin typeface="BIZ UDPゴシック" panose="020B0400000000000000" pitchFamily="50" charset="-128"/>
                          <a:ea typeface="BIZ UDPゴシック" panose="020B0400000000000000" pitchFamily="50" charset="-128"/>
                        </a:rPr>
                        <a:t> ・ 誤服用</a:t>
                      </a:r>
                      <a:endParaRPr lang="en-US" altLang="ja-JP" sz="20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843829" rtl="0" eaLnBrk="1" fontAlgn="auto" latinLnBrk="0" hangingPunct="1">
                        <a:lnSpc>
                          <a:spcPct val="100000"/>
                        </a:lnSpc>
                        <a:spcBef>
                          <a:spcPts val="600"/>
                        </a:spcBef>
                        <a:spcAft>
                          <a:spcPts val="0"/>
                        </a:spcAft>
                        <a:buClrTx/>
                        <a:buSzTx/>
                        <a:buFont typeface="Arial" panose="020B0604020202020204" pitchFamily="34" charset="0"/>
                        <a:buNone/>
                        <a:tabLst/>
                        <a:defRPr/>
                      </a:pPr>
                      <a:r>
                        <a:rPr lang="ja-JP" altLang="en-US" sz="2000" b="0" dirty="0">
                          <a:solidFill>
                            <a:schemeClr val="tx1"/>
                          </a:solidFill>
                          <a:latin typeface="BIZ UDPゴシック" panose="020B0400000000000000" pitchFamily="50" charset="-128"/>
                          <a:ea typeface="BIZ UDPゴシック" panose="020B0400000000000000" pitchFamily="50" charset="-128"/>
                        </a:rPr>
                        <a:t> ・ アドヒアランス低下</a:t>
                      </a:r>
                      <a:endParaRPr kumimoji="1" lang="ja-JP" altLang="en-US" sz="2000" b="0" dirty="0">
                        <a:solidFill>
                          <a:schemeClr val="tx1"/>
                        </a:solidFill>
                        <a:latin typeface="BIZ UDPゴシック" panose="020B0400000000000000" pitchFamily="50" charset="-128"/>
                        <a:ea typeface="BIZ UDPゴシック" panose="020B0400000000000000" pitchFamily="50" charset="-128"/>
                      </a:endParaRPr>
                    </a:p>
                  </a:txBody>
                  <a:tcPr marL="84406" marR="84406" marT="42203" marB="42203"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36923">
                <a:tc>
                  <a:txBody>
                    <a:bodyPr/>
                    <a:lstStyle/>
                    <a:p>
                      <a:r>
                        <a:rPr lang="zh-CN" altLang="en-US" sz="2000" b="0" dirty="0">
                          <a:solidFill>
                            <a:schemeClr val="tx1"/>
                          </a:solidFill>
                          <a:latin typeface="BIZ UDPゴシック" panose="020B0400000000000000" pitchFamily="50" charset="-128"/>
                          <a:ea typeface="BIZ UDPゴシック" panose="020B0400000000000000" pitchFamily="50" charset="-128"/>
                        </a:rPr>
                        <a:t>社会的要因 </a:t>
                      </a:r>
                      <a:endParaRPr kumimoji="1" lang="ja-JP" altLang="en-US" sz="2000" b="0" dirty="0">
                        <a:solidFill>
                          <a:schemeClr val="tx1"/>
                        </a:solidFill>
                        <a:latin typeface="BIZ UDPゴシック" panose="020B0400000000000000" pitchFamily="50" charset="-128"/>
                        <a:ea typeface="BIZ UDPゴシック" panose="020B0400000000000000" pitchFamily="50" charset="-128"/>
                      </a:endParaRPr>
                    </a:p>
                  </a:txBody>
                  <a:tcPr marL="84406" marR="84406" marT="42203" marB="42203"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6633">
                        <a:alpha val="25098"/>
                      </a:srgbClr>
                    </a:solidFill>
                  </a:tcPr>
                </a:tc>
                <a:tc>
                  <a:txBody>
                    <a:bodyPr/>
                    <a:lstStyle/>
                    <a:p>
                      <a:pPr marL="265113" marR="0" lvl="0" indent="0" algn="l" defTabSz="843829" rtl="0" eaLnBrk="1" fontAlgn="auto" latinLnBrk="0" hangingPunct="1">
                        <a:lnSpc>
                          <a:spcPct val="100000"/>
                        </a:lnSpc>
                        <a:spcBef>
                          <a:spcPts val="600"/>
                        </a:spcBef>
                        <a:spcAft>
                          <a:spcPts val="0"/>
                        </a:spcAft>
                        <a:buClrTx/>
                        <a:buSzTx/>
                        <a:buFont typeface="Arial" panose="020B0604020202020204" pitchFamily="34" charset="0"/>
                        <a:buNone/>
                        <a:tabLst/>
                        <a:defRPr/>
                      </a:pPr>
                      <a:r>
                        <a:rPr lang="ja-JP" altLang="en-US" sz="2000" b="0" dirty="0">
                          <a:solidFill>
                            <a:schemeClr val="tx1"/>
                          </a:solidFill>
                          <a:latin typeface="BIZ UDPゴシック" panose="020B0400000000000000" pitchFamily="50" charset="-128"/>
                          <a:ea typeface="BIZ UDPゴシック" panose="020B0400000000000000" pitchFamily="50" charset="-128"/>
                        </a:rPr>
                        <a:t>・ </a:t>
                      </a:r>
                      <a:r>
                        <a:rPr lang="zh-CN" altLang="en-US" sz="2000" b="0" dirty="0">
                          <a:solidFill>
                            <a:schemeClr val="tx1"/>
                          </a:solidFill>
                          <a:latin typeface="BIZ UDPゴシック" panose="020B0400000000000000" pitchFamily="50" charset="-128"/>
                          <a:ea typeface="BIZ UDPゴシック" panose="020B0400000000000000" pitchFamily="50" charset="-128"/>
                        </a:rPr>
                        <a:t>過少医療</a:t>
                      </a:r>
                      <a:r>
                        <a:rPr lang="ja-JP" altLang="en-US" sz="2000" b="0" dirty="0">
                          <a:solidFill>
                            <a:schemeClr val="tx1"/>
                          </a:solidFill>
                          <a:latin typeface="BIZ UDPゴシック" panose="020B0400000000000000" pitchFamily="50" charset="-128"/>
                          <a:ea typeface="BIZ UDPゴシック" panose="020B0400000000000000" pitchFamily="50" charset="-128"/>
                        </a:rPr>
                        <a:t>　</a:t>
                      </a:r>
                      <a:endParaRPr kumimoji="1" lang="ja-JP" altLang="en-US" sz="2000" b="0" dirty="0">
                        <a:solidFill>
                          <a:schemeClr val="tx1"/>
                        </a:solidFill>
                        <a:latin typeface="BIZ UDPゴシック" panose="020B0400000000000000" pitchFamily="50" charset="-128"/>
                        <a:ea typeface="BIZ UDPゴシック" panose="020B0400000000000000" pitchFamily="50" charset="-128"/>
                      </a:endParaRPr>
                    </a:p>
                  </a:txBody>
                  <a:tcPr marL="84406" marR="84406" marT="42203" marB="42203"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lvl="0" indent="0" algn="l" defTabSz="843829" rtl="0" eaLnBrk="1" fontAlgn="auto" latinLnBrk="0" hangingPunct="1">
                        <a:lnSpc>
                          <a:spcPct val="100000"/>
                        </a:lnSpc>
                        <a:spcBef>
                          <a:spcPts val="600"/>
                        </a:spcBef>
                        <a:spcAft>
                          <a:spcPts val="0"/>
                        </a:spcAft>
                        <a:buClrTx/>
                        <a:buSzTx/>
                        <a:buFont typeface="Arial" panose="020B0604020202020204" pitchFamily="34" charset="0"/>
                        <a:buNone/>
                        <a:tabLst/>
                        <a:defRPr/>
                      </a:pPr>
                      <a:r>
                        <a:rPr lang="ja-JP" altLang="en-US" sz="2000" b="0" dirty="0">
                          <a:solidFill>
                            <a:schemeClr val="tx1"/>
                          </a:solidFill>
                          <a:latin typeface="BIZ UDPゴシック" panose="020B0400000000000000" pitchFamily="50" charset="-128"/>
                          <a:ea typeface="BIZ UDPゴシック" panose="020B0400000000000000" pitchFamily="50" charset="-128"/>
                        </a:rPr>
                        <a:t> ・ </a:t>
                      </a:r>
                      <a:r>
                        <a:rPr lang="zh-CN" altLang="en-US" sz="2000" b="0" dirty="0">
                          <a:solidFill>
                            <a:schemeClr val="tx1"/>
                          </a:solidFill>
                          <a:latin typeface="BIZ UDPゴシック" panose="020B0400000000000000" pitchFamily="50" charset="-128"/>
                          <a:ea typeface="BIZ UDPゴシック" panose="020B0400000000000000" pitchFamily="50" charset="-128"/>
                        </a:rPr>
                        <a:t>投薬中断</a:t>
                      </a:r>
                      <a:endParaRPr kumimoji="1" lang="ja-JP" altLang="en-US" sz="2000" b="0" dirty="0">
                        <a:solidFill>
                          <a:schemeClr val="tx1"/>
                        </a:solidFill>
                        <a:latin typeface="BIZ UDPゴシック" panose="020B0400000000000000" pitchFamily="50" charset="-128"/>
                        <a:ea typeface="BIZ UDPゴシック" panose="020B0400000000000000" pitchFamily="50" charset="-128"/>
                      </a:endParaRPr>
                    </a:p>
                  </a:txBody>
                  <a:tcPr marL="84406" marR="84406" marT="42203" marB="42203"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4" name="正方形/長方形 3"/>
          <p:cNvSpPr/>
          <p:nvPr/>
        </p:nvSpPr>
        <p:spPr>
          <a:xfrm>
            <a:off x="794011" y="1118754"/>
            <a:ext cx="7555978" cy="433965"/>
          </a:xfrm>
          <a:prstGeom prst="rect">
            <a:avLst/>
          </a:prstGeom>
        </p:spPr>
        <p:txBody>
          <a:bodyPr wrap="square">
            <a:spAutoFit/>
          </a:bodyP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1" lang="ja-JP" altLang="en-US" sz="222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高齢者の薬物有害事象には多くの要因が関連している。</a:t>
            </a:r>
          </a:p>
        </p:txBody>
      </p:sp>
      <p:sp>
        <p:nvSpPr>
          <p:cNvPr id="13" name="正方形/長方形 12"/>
          <p:cNvSpPr/>
          <p:nvPr/>
        </p:nvSpPr>
        <p:spPr>
          <a:xfrm>
            <a:off x="1207935" y="6414705"/>
            <a:ext cx="7843334" cy="319639"/>
          </a:xfrm>
          <a:prstGeom prst="rect">
            <a:avLst/>
          </a:prstGeom>
        </p:spPr>
        <p:txBody>
          <a:bodyPr wrap="square">
            <a:spAutoFit/>
          </a:bodyPr>
          <a:lstStyle/>
          <a:p>
            <a:pPr marL="0" marR="0" lvl="0" indent="0" algn="r" defTabSz="844083" rtl="0" eaLnBrk="0" fontAlgn="base" latinLnBrk="0" hangingPunct="0">
              <a:lnSpc>
                <a:spcPct val="100000"/>
              </a:lnSpc>
              <a:spcBef>
                <a:spcPct val="0"/>
              </a:spcBef>
              <a:spcAft>
                <a:spcPct val="0"/>
              </a:spcAft>
              <a:buClrTx/>
              <a:buSzTx/>
              <a:buFontTx/>
              <a:buNone/>
              <a:tabLst/>
              <a:defRPr/>
            </a:pPr>
            <a:r>
              <a:rPr kumimoji="1" lang="ja-JP" altLang="en-US"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日本医師会 </a:t>
            </a:r>
            <a:r>
              <a:rPr kumimoji="1" lang="en-US" altLang="ja-JP"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超高齢社会におけるかかりつけ医のための適正処方の手引き</a:t>
            </a:r>
            <a:r>
              <a:rPr kumimoji="1" lang="en-US" altLang="ja-JP"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改変・引用</a:t>
            </a:r>
            <a:endParaRPr kumimoji="1" lang="ja-JP" altLang="en-US" sz="1477" b="0" i="0" u="none" strike="noStrike" kern="1200" cap="none" spc="0" normalizeH="0" baseline="0" noProof="0" dirty="0">
              <a:ln>
                <a:noFill/>
              </a:ln>
              <a:solidFill>
                <a:srgbClr val="00CC00"/>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正方形/長方形 9">
            <a:extLst>
              <a:ext uri="{FF2B5EF4-FFF2-40B4-BE49-F238E27FC236}">
                <a16:creationId xmlns:a16="http://schemas.microsoft.com/office/drawing/2014/main" id="{68EE0050-BB1D-40A3-93F3-560377A8D085}"/>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Calibri"/>
              <a:ea typeface="ＭＳ Ｐゴシック" panose="020B0600070205080204" pitchFamily="50" charset="-128"/>
              <a:cs typeface="+mn-cs"/>
            </a:endParaRPr>
          </a:p>
        </p:txBody>
      </p:sp>
      <p:sp>
        <p:nvSpPr>
          <p:cNvPr id="11" name="正方形/長方形 10">
            <a:extLst>
              <a:ext uri="{FF2B5EF4-FFF2-40B4-BE49-F238E27FC236}">
                <a16:creationId xmlns:a16="http://schemas.microsoft.com/office/drawing/2014/main" id="{89BF9D41-C011-4592-8D0C-D18444FE5ECD}"/>
              </a:ext>
            </a:extLst>
          </p:cNvPr>
          <p:cNvSpPr/>
          <p:nvPr/>
        </p:nvSpPr>
        <p:spPr>
          <a:xfrm>
            <a:off x="300643" y="58140"/>
            <a:ext cx="8750626" cy="584775"/>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高齢者で薬物有害事象が増加する要因</a:t>
            </a:r>
          </a:p>
        </p:txBody>
      </p:sp>
      <p:sp>
        <p:nvSpPr>
          <p:cNvPr id="9" name="テキスト ボックス 8">
            <a:extLst>
              <a:ext uri="{FF2B5EF4-FFF2-40B4-BE49-F238E27FC236}">
                <a16:creationId xmlns:a16="http://schemas.microsoft.com/office/drawing/2014/main" id="{E0B1F177-ECBE-440E-A246-9D7A59CF9FF1}"/>
              </a:ext>
            </a:extLst>
          </p:cNvPr>
          <p:cNvSpPr txBox="1"/>
          <p:nvPr/>
        </p:nvSpPr>
        <p:spPr>
          <a:xfrm>
            <a:off x="0" y="713570"/>
            <a:ext cx="1540042"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薬局実践</a:t>
            </a:r>
            <a:r>
              <a:rPr lang="en-US" altLang="ja-JP" sz="1600" b="1" dirty="0">
                <a:latin typeface="BIZ UDPゴシック" panose="020B0400000000000000" pitchFamily="50" charset="-128"/>
                <a:ea typeface="BIZ UDPゴシック" panose="020B0400000000000000" pitchFamily="50" charset="-128"/>
              </a:rPr>
              <a:t>18〕</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268209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1185702" y="3435032"/>
            <a:ext cx="6772593" cy="63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b">
            <a:sp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marL="0" marR="0" lvl="0" indent="0" algn="ctr" defTabSz="909638" rtl="0" eaLnBrk="1" fontAlgn="base" latinLnBrk="0" hangingPunct="1">
              <a:lnSpc>
                <a:spcPct val="100000"/>
              </a:lnSpc>
              <a:spcBef>
                <a:spcPct val="50000"/>
              </a:spcBef>
              <a:spcAft>
                <a:spcPct val="0"/>
              </a:spcAft>
              <a:buClrTx/>
              <a:buSzTx/>
              <a:buFontTx/>
              <a:buNone/>
              <a:tabLst/>
              <a:defRPr/>
            </a:pPr>
            <a:r>
              <a:rPr kumimoji="1" lang="ja-JP" altLang="en-US" sz="3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かかりつけ薬剤師の役割</a:t>
            </a:r>
          </a:p>
        </p:txBody>
      </p:sp>
      <p:sp>
        <p:nvSpPr>
          <p:cNvPr id="6" name="テキスト ボックス 5">
            <a:extLst>
              <a:ext uri="{FF2B5EF4-FFF2-40B4-BE49-F238E27FC236}">
                <a16:creationId xmlns:a16="http://schemas.microsoft.com/office/drawing/2014/main" id="{7D8B5EAB-D574-4DF2-A8FE-C7DCFE28274A}"/>
              </a:ext>
            </a:extLst>
          </p:cNvPr>
          <p:cNvSpPr txBox="1"/>
          <p:nvPr/>
        </p:nvSpPr>
        <p:spPr>
          <a:xfrm>
            <a:off x="121920" y="132688"/>
            <a:ext cx="1455420"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薬局実践</a:t>
            </a:r>
            <a:r>
              <a:rPr lang="ja-JP" altLang="en-US" sz="1600" b="1" dirty="0">
                <a:solidFill>
                  <a:srgbClr val="000000"/>
                </a:solidFill>
                <a:latin typeface="BIZ UDPゴシック" panose="020B0400000000000000" pitchFamily="50" charset="-128"/>
                <a:ea typeface="BIZ UDPゴシック" panose="020B0400000000000000" pitchFamily="50" charset="-128"/>
              </a:rPr>
              <a:t>１</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7" name="正方形/長方形 6">
            <a:extLst>
              <a:ext uri="{FF2B5EF4-FFF2-40B4-BE49-F238E27FC236}">
                <a16:creationId xmlns:a16="http://schemas.microsoft.com/office/drawing/2014/main" id="{3350B775-8FCF-43F2-A5E9-861C2F2C2DEE}"/>
              </a:ext>
            </a:extLst>
          </p:cNvPr>
          <p:cNvSpPr/>
          <p:nvPr/>
        </p:nvSpPr>
        <p:spPr>
          <a:xfrm>
            <a:off x="0" y="2074563"/>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8" name="正方形/長方形 7">
            <a:extLst>
              <a:ext uri="{FF2B5EF4-FFF2-40B4-BE49-F238E27FC236}">
                <a16:creationId xmlns:a16="http://schemas.microsoft.com/office/drawing/2014/main" id="{DBA7B6CC-3CC7-4D9C-B24F-D7352EB5C615}"/>
              </a:ext>
            </a:extLst>
          </p:cNvPr>
          <p:cNvSpPr/>
          <p:nvPr/>
        </p:nvSpPr>
        <p:spPr>
          <a:xfrm>
            <a:off x="3394611" y="2137522"/>
            <a:ext cx="2354776" cy="584775"/>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動画 ②</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4294967295"/>
          </p:nvPr>
        </p:nvSpPr>
        <p:spPr>
          <a:xfrm>
            <a:off x="887105" y="2587536"/>
            <a:ext cx="7362876" cy="2888410"/>
          </a:xfrm>
        </p:spPr>
        <p:txBody>
          <a:bodyPr/>
          <a:lstStyle/>
          <a:p>
            <a:pPr marL="358775" indent="-358775" eaLnBrk="1" hangingPunct="1">
              <a:spcBef>
                <a:spcPts val="1200"/>
              </a:spcBef>
              <a:buClr>
                <a:srgbClr val="FFCBFF"/>
              </a:buClr>
              <a:buSzPct val="90000"/>
              <a:buFont typeface="Wingdings" pitchFamily="2" charset="2"/>
              <a:buNone/>
            </a:pPr>
            <a:r>
              <a:rPr lang="ja-JP" altLang="en-US" sz="2400" b="1" dirty="0">
                <a:latin typeface="BIZ UDPゴシック" panose="020B0400000000000000" pitchFamily="50" charset="-128"/>
                <a:ea typeface="BIZ UDPゴシック" panose="020B0400000000000000" pitchFamily="50" charset="-128"/>
                <a:cs typeface="Meiryo UI" pitchFamily="50" charset="-128"/>
              </a:rPr>
              <a:t>① 薬剤によっては、</a:t>
            </a: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若年成人投与量の</a:t>
            </a:r>
            <a:r>
              <a:rPr lang="en-US" altLang="ja-JP"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1/2</a:t>
            </a: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t>
            </a:r>
            <a:r>
              <a:rPr lang="en-US" altLang="ja-JP"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1/4</a:t>
            </a: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量の少量から投与</a:t>
            </a:r>
            <a:r>
              <a:rPr lang="ja-JP" altLang="en-US" sz="2400" b="1" dirty="0">
                <a:latin typeface="BIZ UDPゴシック" panose="020B0400000000000000" pitchFamily="50" charset="-128"/>
                <a:ea typeface="BIZ UDPゴシック" panose="020B0400000000000000" pitchFamily="50" charset="-128"/>
                <a:cs typeface="Meiryo UI" pitchFamily="50" charset="-128"/>
              </a:rPr>
              <a:t>することを検討する</a:t>
            </a:r>
            <a:endParaRPr lang="en-US" altLang="ja-JP" sz="2400" b="1" dirty="0">
              <a:latin typeface="BIZ UDPゴシック" panose="020B0400000000000000" pitchFamily="50" charset="-128"/>
              <a:ea typeface="BIZ UDPゴシック" panose="020B0400000000000000" pitchFamily="50" charset="-128"/>
              <a:cs typeface="Meiryo UI" pitchFamily="50" charset="-128"/>
            </a:endParaRPr>
          </a:p>
          <a:p>
            <a:pPr marL="358775" indent="-358775" eaLnBrk="1" hangingPunct="1">
              <a:spcBef>
                <a:spcPts val="1200"/>
              </a:spcBef>
              <a:buClr>
                <a:srgbClr val="FFCBFF"/>
              </a:buClr>
              <a:buSzPct val="90000"/>
              <a:buFont typeface="Wingdings" pitchFamily="2" charset="2"/>
              <a:buNone/>
            </a:pPr>
            <a:r>
              <a:rPr lang="ja-JP" altLang="en-US" sz="2400" b="1" dirty="0">
                <a:latin typeface="BIZ UDPゴシック" panose="020B0400000000000000" pitchFamily="50" charset="-128"/>
                <a:ea typeface="BIZ UDPゴシック" panose="020B0400000000000000" pitchFamily="50" charset="-128"/>
                <a:cs typeface="Meiryo UI" pitchFamily="50" charset="-128"/>
              </a:rPr>
              <a:t>②</a:t>
            </a:r>
            <a:r>
              <a:rPr lang="ja-JP" altLang="en-US" sz="24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latin typeface="BIZ UDPゴシック" panose="020B0400000000000000" pitchFamily="50" charset="-128"/>
                <a:ea typeface="BIZ UDPゴシック" panose="020B0400000000000000" pitchFamily="50" charset="-128"/>
                <a:cs typeface="Meiryo UI" pitchFamily="50" charset="-128"/>
              </a:rPr>
              <a:t>薬効は</a:t>
            </a: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短期間</a:t>
            </a:r>
            <a:r>
              <a:rPr lang="ja-JP" altLang="en-US" sz="2400" b="1" dirty="0">
                <a:latin typeface="BIZ UDPゴシック" panose="020B0400000000000000" pitchFamily="50" charset="-128"/>
                <a:ea typeface="BIZ UDPゴシック" panose="020B0400000000000000" pitchFamily="50" charset="-128"/>
                <a:cs typeface="Meiryo UI" pitchFamily="50" charset="-128"/>
              </a:rPr>
              <a:t>で評価する</a:t>
            </a:r>
            <a:endParaRPr lang="en-US" altLang="ja-JP" sz="2400" b="1" dirty="0">
              <a:latin typeface="BIZ UDPゴシック" panose="020B0400000000000000" pitchFamily="50" charset="-128"/>
              <a:ea typeface="BIZ UDPゴシック" panose="020B0400000000000000" pitchFamily="50" charset="-128"/>
              <a:cs typeface="Meiryo UI" pitchFamily="50" charset="-128"/>
            </a:endParaRPr>
          </a:p>
          <a:p>
            <a:pPr marL="358775" indent="-358775" eaLnBrk="1" hangingPunct="1">
              <a:spcBef>
                <a:spcPts val="1200"/>
              </a:spcBef>
              <a:buClr>
                <a:srgbClr val="FFCBFF"/>
              </a:buClr>
              <a:buSzPct val="90000"/>
              <a:buFont typeface="Wingdings" pitchFamily="2" charset="2"/>
              <a:buNone/>
            </a:pPr>
            <a:r>
              <a:rPr lang="ja-JP" altLang="en-US" sz="2400" b="1" dirty="0">
                <a:latin typeface="BIZ UDPゴシック" panose="020B0400000000000000" pitchFamily="50" charset="-128"/>
                <a:ea typeface="BIZ UDPゴシック" panose="020B0400000000000000" pitchFamily="50" charset="-128"/>
                <a:cs typeface="Meiryo UI" pitchFamily="50" charset="-128"/>
              </a:rPr>
              <a:t>③</a:t>
            </a:r>
            <a:r>
              <a:rPr lang="ja-JP" altLang="en-US" sz="24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latin typeface="BIZ UDPゴシック" panose="020B0400000000000000" pitchFamily="50" charset="-128"/>
                <a:ea typeface="BIZ UDPゴシック" panose="020B0400000000000000" pitchFamily="50" charset="-128"/>
                <a:cs typeface="Meiryo UI" pitchFamily="50" charset="-128"/>
              </a:rPr>
              <a:t>服薬方法を</a:t>
            </a: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単純化</a:t>
            </a:r>
            <a:r>
              <a:rPr lang="ja-JP" altLang="en-US" sz="2400" b="1" dirty="0">
                <a:latin typeface="BIZ UDPゴシック" panose="020B0400000000000000" pitchFamily="50" charset="-128"/>
                <a:ea typeface="BIZ UDPゴシック" panose="020B0400000000000000" pitchFamily="50" charset="-128"/>
                <a:cs typeface="Meiryo UI" pitchFamily="50" charset="-128"/>
              </a:rPr>
              <a:t>する</a:t>
            </a:r>
            <a:endParaRPr lang="en-US" altLang="ja-JP" sz="2400" b="1" dirty="0">
              <a:latin typeface="BIZ UDPゴシック" panose="020B0400000000000000" pitchFamily="50" charset="-128"/>
              <a:ea typeface="BIZ UDPゴシック" panose="020B0400000000000000" pitchFamily="50" charset="-128"/>
              <a:cs typeface="Meiryo UI" pitchFamily="50" charset="-128"/>
            </a:endParaRPr>
          </a:p>
          <a:p>
            <a:pPr marL="358775" indent="-358775" eaLnBrk="1" hangingPunct="1">
              <a:spcBef>
                <a:spcPts val="1200"/>
              </a:spcBef>
              <a:buClr>
                <a:srgbClr val="FFCBFF"/>
              </a:buClr>
              <a:buSzPct val="90000"/>
              <a:buFont typeface="Wingdings" pitchFamily="2" charset="2"/>
              <a:buNone/>
            </a:pPr>
            <a:r>
              <a:rPr lang="ja-JP" altLang="en-US" sz="2400" b="1" dirty="0">
                <a:latin typeface="BIZ UDPゴシック" panose="020B0400000000000000" pitchFamily="50" charset="-128"/>
                <a:ea typeface="BIZ UDPゴシック" panose="020B0400000000000000" pitchFamily="50" charset="-128"/>
                <a:cs typeface="Meiryo UI" pitchFamily="50" charset="-128"/>
              </a:rPr>
              <a:t>④</a:t>
            </a:r>
            <a:r>
              <a:rPr lang="ja-JP" altLang="en-US" sz="24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多剤併用を避け、処方はシンプルにする</a:t>
            </a:r>
            <a:endParaRPr lang="en-US" altLang="ja-JP" sz="2400" b="1" dirty="0">
              <a:solidFill>
                <a:srgbClr val="996633"/>
              </a:solidFill>
              <a:latin typeface="BIZ UDPゴシック" panose="020B0400000000000000" pitchFamily="50" charset="-128"/>
              <a:ea typeface="BIZ UDPゴシック" panose="020B0400000000000000" pitchFamily="50" charset="-128"/>
              <a:cs typeface="Meiryo UI" pitchFamily="50" charset="-128"/>
            </a:endParaRPr>
          </a:p>
          <a:p>
            <a:pPr marL="358775" indent="-358775" eaLnBrk="1" hangingPunct="1">
              <a:spcBef>
                <a:spcPts val="1200"/>
              </a:spcBef>
              <a:buClr>
                <a:srgbClr val="FFCBFF"/>
              </a:buClr>
              <a:buSzPct val="90000"/>
              <a:buFont typeface="Wingdings" pitchFamily="2" charset="2"/>
              <a:buNone/>
            </a:pPr>
            <a:r>
              <a:rPr lang="ja-JP" altLang="en-US" sz="2400" b="1" dirty="0">
                <a:latin typeface="BIZ UDPゴシック" panose="020B0400000000000000" pitchFamily="50" charset="-128"/>
                <a:ea typeface="BIZ UDPゴシック" panose="020B0400000000000000" pitchFamily="50" charset="-128"/>
                <a:cs typeface="Meiryo UI" pitchFamily="50" charset="-128"/>
              </a:rPr>
              <a:t>⑤</a:t>
            </a:r>
            <a:r>
              <a:rPr lang="ja-JP" altLang="en-US" sz="24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latin typeface="BIZ UDPゴシック" panose="020B0400000000000000" pitchFamily="50" charset="-128"/>
                <a:ea typeface="BIZ UDPゴシック" panose="020B0400000000000000" pitchFamily="50" charset="-128"/>
                <a:cs typeface="Meiryo UI" pitchFamily="50" charset="-128"/>
              </a:rPr>
              <a:t>服薬を本人以外に</a:t>
            </a: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介護者にも確認する</a:t>
            </a:r>
          </a:p>
        </p:txBody>
      </p:sp>
      <p:sp>
        <p:nvSpPr>
          <p:cNvPr id="8" name="正方形/長方形 7">
            <a:extLst>
              <a:ext uri="{FF2B5EF4-FFF2-40B4-BE49-F238E27FC236}">
                <a16:creationId xmlns:a16="http://schemas.microsoft.com/office/drawing/2014/main" id="{C8C6E3FF-3C50-42DC-8AFF-A4CD2D0BD645}"/>
              </a:ext>
            </a:extLst>
          </p:cNvPr>
          <p:cNvSpPr/>
          <p:nvPr/>
        </p:nvSpPr>
        <p:spPr>
          <a:xfrm>
            <a:off x="0" y="2875"/>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9" name="正方形/長方形 8">
            <a:extLst>
              <a:ext uri="{FF2B5EF4-FFF2-40B4-BE49-F238E27FC236}">
                <a16:creationId xmlns:a16="http://schemas.microsoft.com/office/drawing/2014/main" id="{012CAE00-0672-437D-9493-342095332CE1}"/>
              </a:ext>
            </a:extLst>
          </p:cNvPr>
          <p:cNvSpPr/>
          <p:nvPr/>
        </p:nvSpPr>
        <p:spPr>
          <a:xfrm>
            <a:off x="300643" y="61015"/>
            <a:ext cx="8750626" cy="584775"/>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高齢の認知症の人への薬物療法の注意点と原則</a:t>
            </a:r>
          </a:p>
        </p:txBody>
      </p:sp>
      <p:sp>
        <p:nvSpPr>
          <p:cNvPr id="7" name="テキスト ボックス 6">
            <a:extLst>
              <a:ext uri="{FF2B5EF4-FFF2-40B4-BE49-F238E27FC236}">
                <a16:creationId xmlns:a16="http://schemas.microsoft.com/office/drawing/2014/main" id="{C7E84996-6A9C-43A0-8F20-2F26F3EDEFF7}"/>
              </a:ext>
            </a:extLst>
          </p:cNvPr>
          <p:cNvSpPr txBox="1"/>
          <p:nvPr/>
        </p:nvSpPr>
        <p:spPr>
          <a:xfrm>
            <a:off x="767197" y="1353324"/>
            <a:ext cx="8450669" cy="775597"/>
          </a:xfrm>
          <a:prstGeom prst="rect">
            <a:avLst/>
          </a:prstGeom>
          <a:noFill/>
          <a:ln w="25400">
            <a:noFill/>
          </a:ln>
        </p:spPr>
        <p:txBody>
          <a:bodyPr wrap="square">
            <a:spAutoFit/>
          </a:bodyPr>
          <a:lstStyle/>
          <a:p>
            <a:pPr marL="0" marR="0" lvl="0" indent="0" algn="l" defTabSz="914400" rtl="0" eaLnBrk="1" fontAlgn="base" latinLnBrk="0" hangingPunct="1">
              <a:lnSpc>
                <a:spcPct val="100000"/>
              </a:lnSpc>
              <a:spcBef>
                <a:spcPts val="0"/>
              </a:spcBef>
              <a:spcAft>
                <a:spcPct val="0"/>
              </a:spcAft>
              <a:buClr>
                <a:srgbClr val="FFCBFF"/>
              </a:buClr>
              <a:buSzPct val="90000"/>
              <a:buFont typeface="Wingdings" pitchFamily="2" charset="2"/>
              <a:buNone/>
              <a:tabLst/>
              <a:defRPr/>
            </a:pPr>
            <a:r>
              <a:rPr kumimoji="1" lang="ja-JP" altLang="en-US" sz="222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高齢者では有害事象が生じやすく、忍容性も低下することから、</a:t>
            </a:r>
            <a:endParaRPr kumimoji="1" lang="en-US" altLang="ja-JP" sz="222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ts val="0"/>
              </a:spcBef>
              <a:spcAft>
                <a:spcPct val="0"/>
              </a:spcAft>
              <a:buClr>
                <a:srgbClr val="FFCBFF"/>
              </a:buClr>
              <a:buSzPct val="90000"/>
              <a:buFont typeface="Wingdings" pitchFamily="2" charset="2"/>
              <a:buNone/>
              <a:tabLst/>
              <a:defRPr/>
            </a:pPr>
            <a:r>
              <a:rPr kumimoji="1" lang="ja-JP" altLang="en-US" sz="222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認知症の人の薬物療法においては以下の点に留意する。</a:t>
            </a:r>
            <a:endParaRPr kumimoji="1" lang="en-US" altLang="ja-JP" sz="222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0" name="Rectangle 17">
            <a:extLst>
              <a:ext uri="{FF2B5EF4-FFF2-40B4-BE49-F238E27FC236}">
                <a16:creationId xmlns:a16="http://schemas.microsoft.com/office/drawing/2014/main" id="{629078DC-6E7F-4BEB-B15E-0B449B27BA3C}"/>
              </a:ext>
            </a:extLst>
          </p:cNvPr>
          <p:cNvSpPr>
            <a:spLocks noChangeArrowheads="1"/>
          </p:cNvSpPr>
          <p:nvPr/>
        </p:nvSpPr>
        <p:spPr bwMode="auto">
          <a:xfrm>
            <a:off x="2464833" y="6357762"/>
            <a:ext cx="6377066" cy="274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55600" indent="-355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328254" marR="0" lvl="0" indent="-328254" algn="r" defTabSz="844083" rtl="0" eaLnBrk="1" fontAlgn="base" latinLnBrk="0" hangingPunct="1">
              <a:lnSpc>
                <a:spcPct val="80000"/>
              </a:lnSpc>
              <a:spcBef>
                <a:spcPct val="20000"/>
              </a:spcBef>
              <a:spcAft>
                <a:spcPct val="0"/>
              </a:spcAft>
              <a:buClrTx/>
              <a:buSzTx/>
              <a:buFontTx/>
              <a:buNone/>
              <a:tabLst/>
              <a:defRPr/>
            </a:pPr>
            <a:r>
              <a:rPr kumimoji="1" lang="ja-JP" altLang="en-US"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認知症疾患診療ガイドライン</a:t>
            </a:r>
            <a:r>
              <a:rPr kumimoji="1" lang="en-US" altLang="ja-JP"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2017</a:t>
            </a:r>
            <a:r>
              <a:rPr kumimoji="1" lang="ja-JP" altLang="en-US"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認知症疾患診療ガイドライン作成委員会</a:t>
            </a:r>
            <a:endParaRPr kumimoji="1" lang="en-US" altLang="ja-JP"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42618956-7443-475B-8110-EFBFE368A5D4}"/>
              </a:ext>
            </a:extLst>
          </p:cNvPr>
          <p:cNvSpPr txBox="1"/>
          <p:nvPr/>
        </p:nvSpPr>
        <p:spPr>
          <a:xfrm>
            <a:off x="0" y="713570"/>
            <a:ext cx="1540042"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薬局実践</a:t>
            </a:r>
            <a:r>
              <a:rPr lang="en-US" altLang="ja-JP" sz="1600" b="1" dirty="0">
                <a:latin typeface="BIZ UDPゴシック" panose="020B0400000000000000" pitchFamily="50" charset="-128"/>
                <a:ea typeface="BIZ UDPゴシック" panose="020B0400000000000000" pitchFamily="50" charset="-128"/>
              </a:rPr>
              <a:t>19〕</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8192253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89DB5134-89B6-45D4-B60B-9234770FD6E6}"/>
              </a:ext>
            </a:extLst>
          </p:cNvPr>
          <p:cNvSpPr/>
          <p:nvPr/>
        </p:nvSpPr>
        <p:spPr>
          <a:xfrm>
            <a:off x="0" y="2875"/>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endParaRPr>
          </a:p>
        </p:txBody>
      </p:sp>
      <p:sp>
        <p:nvSpPr>
          <p:cNvPr id="3" name="コンテンツ プレースホルダー 2"/>
          <p:cNvSpPr>
            <a:spLocks noGrp="1"/>
          </p:cNvSpPr>
          <p:nvPr>
            <p:ph idx="1"/>
          </p:nvPr>
        </p:nvSpPr>
        <p:spPr>
          <a:xfrm>
            <a:off x="664468" y="1761115"/>
            <a:ext cx="7978600" cy="4460960"/>
          </a:xfrm>
        </p:spPr>
        <p:txBody>
          <a:bodyPr>
            <a:normAutofit/>
          </a:bodyPr>
          <a:lstStyle/>
          <a:p>
            <a:pPr marL="0" indent="0">
              <a:buNone/>
            </a:pPr>
            <a:r>
              <a:rPr lang="ja-JP" altLang="en-US" sz="2800" b="1"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ja-JP" altLang="en-US" sz="2800" b="1" dirty="0">
                <a:latin typeface="BIZ UDPゴシック" panose="020B0400000000000000" pitchFamily="50" charset="-128"/>
                <a:ea typeface="BIZ UDPゴシック" panose="020B0400000000000000" pitchFamily="50" charset="-128"/>
                <a:cs typeface="Meiryo UI" panose="020B0604030504040204" pitchFamily="50" charset="-128"/>
              </a:rPr>
              <a:t>認知症の徴候</a:t>
            </a:r>
            <a:r>
              <a:rPr kumimoji="1" lang="en-US" altLang="ja-JP" sz="2800" b="1" dirty="0">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2800" b="1" dirty="0">
                <a:latin typeface="BIZ UDPゴシック" panose="020B0400000000000000" pitchFamily="50" charset="-128"/>
                <a:ea typeface="BIZ UDPゴシック" panose="020B0400000000000000" pitchFamily="50" charset="-128"/>
                <a:cs typeface="Meiryo UI" panose="020B0604030504040204" pitchFamily="50" charset="-128"/>
              </a:rPr>
              <a:t>初期サイン</a:t>
            </a:r>
            <a:r>
              <a:rPr kumimoji="1" lang="en-US" altLang="ja-JP" sz="2800" b="1" dirty="0">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2800" b="1" dirty="0">
                <a:latin typeface="BIZ UDPゴシック" panose="020B0400000000000000" pitchFamily="50" charset="-128"/>
                <a:ea typeface="BIZ UDPゴシック" panose="020B0400000000000000" pitchFamily="50" charset="-128"/>
                <a:cs typeface="Meiryo UI" panose="020B0604030504040204" pitchFamily="50" charset="-128"/>
              </a:rPr>
              <a:t>を見逃さない視点</a:t>
            </a:r>
            <a:endParaRPr kumimoji="1" lang="en-US" altLang="ja-JP" sz="2800" b="1" dirty="0">
              <a:latin typeface="BIZ UDPゴシック" panose="020B0400000000000000" pitchFamily="50" charset="-128"/>
              <a:ea typeface="BIZ UDPゴシック" panose="020B0400000000000000" pitchFamily="50" charset="-128"/>
              <a:cs typeface="Meiryo UI" panose="020B0604030504040204" pitchFamily="50" charset="-128"/>
            </a:endParaRPr>
          </a:p>
          <a:p>
            <a:pPr marL="0" indent="0">
              <a:spcBef>
                <a:spcPts val="600"/>
              </a:spcBef>
              <a:buNone/>
            </a:pPr>
            <a:r>
              <a:rPr lang="ja-JP" altLang="en-US" sz="2800" b="1" dirty="0">
                <a:solidFill>
                  <a:schemeClr val="bg1">
                    <a:lumMod val="50000"/>
                  </a:schemeClr>
                </a:solidFill>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ja-JP" altLang="en-US" sz="2600" b="1" dirty="0">
                <a:solidFill>
                  <a:schemeClr val="bg1">
                    <a:lumMod val="50000"/>
                  </a:schemeClr>
                </a:solidFill>
                <a:latin typeface="BIZ UDPゴシック" panose="020B0400000000000000" pitchFamily="50" charset="-128"/>
                <a:ea typeface="BIZ UDPゴシック" panose="020B0400000000000000" pitchFamily="50" charset="-128"/>
                <a:cs typeface="Meiryo UI" panose="020B0604030504040204" pitchFamily="50" charset="-128"/>
              </a:rPr>
              <a:t>⇒ 早期診断に結び付ける</a:t>
            </a:r>
            <a:endParaRPr lang="en-US" altLang="ja-JP" sz="2600" b="1" dirty="0">
              <a:solidFill>
                <a:schemeClr val="bg1">
                  <a:lumMod val="50000"/>
                </a:schemeClr>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0" indent="0">
              <a:spcBef>
                <a:spcPts val="2400"/>
              </a:spcBef>
              <a:buNone/>
            </a:pPr>
            <a:r>
              <a:rPr lang="ja-JP" altLang="en-US" sz="2800" b="1"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2800" b="1" dirty="0">
                <a:latin typeface="BIZ UDPゴシック" panose="020B0400000000000000" pitchFamily="50" charset="-128"/>
                <a:ea typeface="BIZ UDPゴシック" panose="020B0400000000000000" pitchFamily="50" charset="-128"/>
                <a:cs typeface="Meiryo UI" panose="020B0604030504040204" pitchFamily="50" charset="-128"/>
              </a:rPr>
              <a:t>治療の継続を図る視点</a:t>
            </a:r>
            <a:endParaRPr lang="en-US" altLang="ja-JP" sz="2800" b="1" dirty="0">
              <a:latin typeface="BIZ UDPゴシック" panose="020B0400000000000000" pitchFamily="50" charset="-128"/>
              <a:ea typeface="BIZ UDPゴシック" panose="020B0400000000000000" pitchFamily="50" charset="-128"/>
              <a:cs typeface="Meiryo UI" panose="020B0604030504040204" pitchFamily="50" charset="-128"/>
            </a:endParaRPr>
          </a:p>
          <a:p>
            <a:pPr marL="0" indent="0">
              <a:spcBef>
                <a:spcPts val="600"/>
              </a:spcBef>
              <a:buNone/>
            </a:pPr>
            <a:r>
              <a:rPr kumimoji="1" lang="ja-JP" altLang="en-US" sz="2800" b="1" dirty="0">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ja-JP" altLang="en-US" sz="2600" b="1" dirty="0">
                <a:solidFill>
                  <a:schemeClr val="bg1">
                    <a:lumMod val="50000"/>
                  </a:schemeClr>
                </a:solidFill>
                <a:latin typeface="BIZ UDPゴシック" panose="020B0400000000000000" pitchFamily="50" charset="-128"/>
                <a:ea typeface="BIZ UDPゴシック" panose="020B0400000000000000" pitchFamily="50" charset="-128"/>
                <a:cs typeface="Meiryo UI" panose="020B0604030504040204" pitchFamily="50" charset="-128"/>
              </a:rPr>
              <a:t>⇒ 認知機能障害治療薬をドロップアウトさせない</a:t>
            </a:r>
            <a:endParaRPr kumimoji="1" lang="en-US" altLang="ja-JP" sz="2600" b="1" dirty="0">
              <a:solidFill>
                <a:schemeClr val="bg1">
                  <a:lumMod val="50000"/>
                </a:schemeClr>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0" indent="0">
              <a:spcBef>
                <a:spcPts val="2400"/>
              </a:spcBef>
              <a:buNone/>
            </a:pPr>
            <a:r>
              <a:rPr kumimoji="1" lang="ja-JP" altLang="en-US" sz="2800" b="1"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en-US" altLang="ja-JP" sz="2800" b="1" dirty="0">
                <a:latin typeface="BIZ UDPゴシック" panose="020B0400000000000000" pitchFamily="50" charset="-128"/>
                <a:ea typeface="BIZ UDPゴシック" panose="020B0400000000000000" pitchFamily="50" charset="-128"/>
                <a:cs typeface="Meiryo UI" panose="020B0604030504040204" pitchFamily="50" charset="-128"/>
              </a:rPr>
              <a:t>BPSD</a:t>
            </a:r>
            <a:r>
              <a:rPr kumimoji="1" lang="ja-JP" altLang="en-US" sz="2800" b="1" dirty="0">
                <a:latin typeface="BIZ UDPゴシック" panose="020B0400000000000000" pitchFamily="50" charset="-128"/>
                <a:ea typeface="BIZ UDPゴシック" panose="020B0400000000000000" pitchFamily="50" charset="-128"/>
                <a:cs typeface="Meiryo UI" panose="020B0604030504040204" pitchFamily="50" charset="-128"/>
              </a:rPr>
              <a:t>悪化の主要因として薬剤を疑う視点</a:t>
            </a:r>
            <a:endParaRPr kumimoji="1" lang="en-US" altLang="ja-JP" sz="2800" b="1" dirty="0">
              <a:latin typeface="BIZ UDPゴシック" panose="020B0400000000000000" pitchFamily="50" charset="-128"/>
              <a:ea typeface="BIZ UDPゴシック" panose="020B0400000000000000" pitchFamily="50" charset="-128"/>
              <a:cs typeface="Meiryo UI" panose="020B0604030504040204" pitchFamily="50" charset="-128"/>
            </a:endParaRPr>
          </a:p>
          <a:p>
            <a:pPr marL="0" indent="0">
              <a:spcBef>
                <a:spcPts val="600"/>
              </a:spcBef>
              <a:buNone/>
            </a:pPr>
            <a:r>
              <a:rPr lang="ja-JP" altLang="en-US" sz="2800" b="1" dirty="0">
                <a:solidFill>
                  <a:schemeClr val="bg1">
                    <a:lumMod val="50000"/>
                  </a:schemeClr>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2600" b="1" dirty="0">
                <a:solidFill>
                  <a:schemeClr val="bg1">
                    <a:lumMod val="50000"/>
                  </a:schemeClr>
                </a:solidFill>
                <a:latin typeface="BIZ UDPゴシック" panose="020B0400000000000000" pitchFamily="50" charset="-128"/>
                <a:ea typeface="BIZ UDPゴシック" panose="020B0400000000000000" pitchFamily="50" charset="-128"/>
                <a:cs typeface="Meiryo UI" panose="020B0604030504040204" pitchFamily="50" charset="-128"/>
              </a:rPr>
              <a:t>⇒ 処方薬の治療効果と副作用の評価・観察から</a:t>
            </a:r>
            <a:endParaRPr lang="en-US" altLang="ja-JP" sz="2600" b="1" dirty="0">
              <a:solidFill>
                <a:schemeClr val="bg1">
                  <a:lumMod val="50000"/>
                </a:schemeClr>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0" indent="0">
              <a:spcBef>
                <a:spcPts val="0"/>
              </a:spcBef>
              <a:buNone/>
            </a:pPr>
            <a:r>
              <a:rPr lang="ja-JP" altLang="en-US" sz="2600" b="1" dirty="0">
                <a:solidFill>
                  <a:schemeClr val="bg1">
                    <a:lumMod val="50000"/>
                  </a:schemeClr>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1800" b="1" dirty="0">
                <a:solidFill>
                  <a:schemeClr val="bg1">
                    <a:lumMod val="50000"/>
                  </a:schemeClr>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2600" b="1" dirty="0">
                <a:solidFill>
                  <a:schemeClr val="bg1">
                    <a:lumMod val="50000"/>
                  </a:schemeClr>
                </a:solidFill>
                <a:latin typeface="BIZ UDPゴシック" panose="020B0400000000000000" pitchFamily="50" charset="-128"/>
                <a:ea typeface="BIZ UDPゴシック" panose="020B0400000000000000" pitchFamily="50" charset="-128"/>
                <a:cs typeface="Meiryo UI" panose="020B0604030504040204" pitchFamily="50" charset="-128"/>
              </a:rPr>
              <a:t>   処方医に情報提供・提案を行う</a:t>
            </a:r>
            <a:endParaRPr lang="en-US" altLang="ja-JP" sz="2600" b="1" dirty="0">
              <a:solidFill>
                <a:schemeClr val="bg1">
                  <a:lumMod val="50000"/>
                </a:schemeClr>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7" name="Text Box 6"/>
          <p:cNvSpPr txBox="1">
            <a:spLocks noChangeArrowheads="1"/>
          </p:cNvSpPr>
          <p:nvPr/>
        </p:nvSpPr>
        <p:spPr bwMode="auto">
          <a:xfrm>
            <a:off x="1384189" y="70128"/>
            <a:ext cx="6248399" cy="57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6" tIns="41468" rIns="82936" bIns="41468" anchor="b">
            <a:spAutoFit/>
          </a:bodyPr>
          <a:lstStyle>
            <a:lvl1pPr defTabSz="908050">
              <a:defRPr kumimoji="1" sz="3200">
                <a:solidFill>
                  <a:schemeClr val="tx1"/>
                </a:solidFill>
                <a:latin typeface="Arial" pitchFamily="34" charset="0"/>
                <a:ea typeface="ＭＳ Ｐゴシック" pitchFamily="50" charset="-128"/>
              </a:defRPr>
            </a:lvl1pPr>
            <a:lvl2pPr defTabSz="908050">
              <a:defRPr kumimoji="1" sz="2800">
                <a:solidFill>
                  <a:schemeClr val="tx1"/>
                </a:solidFill>
                <a:latin typeface="Arial" pitchFamily="34" charset="0"/>
                <a:ea typeface="ＭＳ Ｐゴシック" pitchFamily="50" charset="-128"/>
              </a:defRPr>
            </a:lvl2pPr>
            <a:lvl3pPr defTabSz="908050">
              <a:defRPr kumimoji="1" sz="2400">
                <a:solidFill>
                  <a:schemeClr val="tx1"/>
                </a:solidFill>
                <a:latin typeface="Arial" pitchFamily="34" charset="0"/>
                <a:ea typeface="ＭＳ Ｐゴシック" pitchFamily="50" charset="-128"/>
              </a:defRPr>
            </a:lvl3pPr>
            <a:lvl4pPr defTabSz="908050">
              <a:defRPr kumimoji="1" sz="2000">
                <a:solidFill>
                  <a:schemeClr val="tx1"/>
                </a:solidFill>
                <a:latin typeface="Arial" pitchFamily="34" charset="0"/>
                <a:ea typeface="ＭＳ Ｐゴシック" pitchFamily="50" charset="-128"/>
              </a:defRPr>
            </a:lvl4pPr>
            <a:lvl5pPr defTabSz="908050">
              <a:defRPr kumimoji="1" sz="2000">
                <a:solidFill>
                  <a:schemeClr val="tx1"/>
                </a:solidFill>
                <a:latin typeface="Arial" pitchFamily="34" charset="0"/>
                <a:ea typeface="ＭＳ Ｐゴシック" pitchFamily="50" charset="-128"/>
              </a:defRPr>
            </a:lvl5pPr>
            <a:lvl6pPr defTabSz="908050" eaLnBrk="0" hangingPunct="0">
              <a:defRPr kumimoji="1" sz="2000">
                <a:solidFill>
                  <a:schemeClr val="tx1"/>
                </a:solidFill>
                <a:latin typeface="Arial" pitchFamily="34" charset="0"/>
                <a:ea typeface="ＭＳ Ｐゴシック" pitchFamily="50" charset="-128"/>
              </a:defRPr>
            </a:lvl6pPr>
            <a:lvl7pPr defTabSz="908050" eaLnBrk="0" hangingPunct="0">
              <a:defRPr kumimoji="1" sz="2000">
                <a:solidFill>
                  <a:schemeClr val="tx1"/>
                </a:solidFill>
                <a:latin typeface="Arial" pitchFamily="34" charset="0"/>
                <a:ea typeface="ＭＳ Ｐゴシック" pitchFamily="50" charset="-128"/>
              </a:defRPr>
            </a:lvl7pPr>
            <a:lvl8pPr defTabSz="908050" eaLnBrk="0" hangingPunct="0">
              <a:defRPr kumimoji="1" sz="2000">
                <a:solidFill>
                  <a:schemeClr val="tx1"/>
                </a:solidFill>
                <a:latin typeface="Arial" pitchFamily="34" charset="0"/>
                <a:ea typeface="ＭＳ Ｐゴシック" pitchFamily="50" charset="-128"/>
              </a:defRPr>
            </a:lvl8pPr>
            <a:lvl9pPr defTabSz="908050"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b="1" dirty="0">
                <a:solidFill>
                  <a:schemeClr val="bg1"/>
                </a:solidFill>
                <a:latin typeface="BIZ UDPゴシック" panose="020B0400000000000000" pitchFamily="50" charset="-128"/>
                <a:ea typeface="BIZ UDPゴシック" panose="020B0400000000000000" pitchFamily="50" charset="-128"/>
                <a:cs typeface="Meiryo UI" pitchFamily="50" charset="-128"/>
              </a:rPr>
              <a:t>認知症の人の服薬を支える視点</a:t>
            </a:r>
          </a:p>
        </p:txBody>
      </p:sp>
      <p:sp>
        <p:nvSpPr>
          <p:cNvPr id="5" name="テキスト ボックス 4">
            <a:extLst>
              <a:ext uri="{FF2B5EF4-FFF2-40B4-BE49-F238E27FC236}">
                <a16:creationId xmlns:a16="http://schemas.microsoft.com/office/drawing/2014/main" id="{1B3CFB70-39FD-4CB1-B3CD-A000CDEA36B4}"/>
              </a:ext>
            </a:extLst>
          </p:cNvPr>
          <p:cNvSpPr txBox="1"/>
          <p:nvPr/>
        </p:nvSpPr>
        <p:spPr>
          <a:xfrm>
            <a:off x="0" y="713570"/>
            <a:ext cx="1540042"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薬局実践</a:t>
            </a:r>
            <a:r>
              <a:rPr lang="en-US" altLang="ja-JP" sz="1600" b="1" dirty="0">
                <a:latin typeface="BIZ UDPゴシック" panose="020B0400000000000000" pitchFamily="50" charset="-128"/>
                <a:ea typeface="BIZ UDPゴシック" panose="020B0400000000000000" pitchFamily="50" charset="-128"/>
              </a:rPr>
              <a:t>20〕</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988598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A1AA1F63-52DC-4343-BFDC-3144029BD35B}"/>
              </a:ext>
            </a:extLst>
          </p:cNvPr>
          <p:cNvSpPr/>
          <p:nvPr/>
        </p:nvSpPr>
        <p:spPr>
          <a:xfrm>
            <a:off x="0" y="2875"/>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endParaRPr>
          </a:p>
        </p:txBody>
      </p:sp>
      <p:sp>
        <p:nvSpPr>
          <p:cNvPr id="125954" name="Text Box 6"/>
          <p:cNvSpPr txBox="1">
            <a:spLocks noChangeArrowheads="1"/>
          </p:cNvSpPr>
          <p:nvPr/>
        </p:nvSpPr>
        <p:spPr bwMode="auto">
          <a:xfrm>
            <a:off x="468232" y="1465447"/>
            <a:ext cx="8453131" cy="4670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ts val="900"/>
              </a:spcBef>
            </a:pPr>
            <a:r>
              <a:rPr lang="ja-JP" altLang="en-US" sz="2800" b="1"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事前の服薬確認の環境調整</a:t>
            </a:r>
            <a:endParaRPr lang="en-US" altLang="ja-JP"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600"/>
              </a:spcBef>
            </a:pPr>
            <a:r>
              <a:rPr lang="ja-JP" altLang="en-US" sz="2400" b="1" dirty="0">
                <a:solidFill>
                  <a:schemeClr val="bg1">
                    <a:lumMod val="50000"/>
                  </a:schemeClr>
                </a:solidFill>
                <a:latin typeface="BIZ UDPゴシック" panose="020B0400000000000000" pitchFamily="50" charset="-128"/>
                <a:ea typeface="BIZ UDPゴシック" panose="020B0400000000000000" pitchFamily="50" charset="-128"/>
                <a:cs typeface="Meiryo UI" panose="020B0604030504040204" pitchFamily="50" charset="-128"/>
              </a:rPr>
              <a:t>       ⇒ 独りでの服用をなるべく避ける</a:t>
            </a:r>
            <a:endParaRPr lang="en-US" altLang="ja-JP" sz="2400" b="1" dirty="0">
              <a:solidFill>
                <a:schemeClr val="bg1">
                  <a:lumMod val="50000"/>
                </a:schemeClr>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300"/>
              </a:spcBef>
            </a:pPr>
            <a:r>
              <a:rPr lang="ja-JP" altLang="en-US" sz="2400" b="1" dirty="0">
                <a:solidFill>
                  <a:schemeClr val="bg1">
                    <a:lumMod val="50000"/>
                  </a:schemeClr>
                </a:solidFill>
                <a:latin typeface="BIZ UDPゴシック" panose="020B0400000000000000" pitchFamily="50" charset="-128"/>
                <a:ea typeface="BIZ UDPゴシック" panose="020B0400000000000000" pitchFamily="50" charset="-128"/>
                <a:cs typeface="Meiryo UI" panose="020B0604030504040204" pitchFamily="50" charset="-128"/>
              </a:rPr>
              <a:t>       ⇒ 家族の介護負担を常に考慮する</a:t>
            </a:r>
            <a:endParaRPr lang="en-US" altLang="ja-JP" sz="2400" b="1" dirty="0">
              <a:solidFill>
                <a:schemeClr val="bg1">
                  <a:lumMod val="50000"/>
                </a:schemeClr>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1200"/>
              </a:spcBef>
            </a:pPr>
            <a:r>
              <a:rPr lang="ja-JP" altLang="en-US" sz="2800" b="1"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服用している薬剤の整理、副作用への留意</a:t>
            </a:r>
            <a:endParaRPr lang="en-US" altLang="ja-JP"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1200"/>
              </a:spcBef>
            </a:pPr>
            <a:r>
              <a:rPr lang="ja-JP" altLang="en-US" sz="2800" b="1"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服用状況</a:t>
            </a:r>
            <a:r>
              <a:rPr lang="en-US" altLang="ja-JP"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回数など</a:t>
            </a:r>
            <a:r>
              <a:rPr lang="en-US" altLang="ja-JP"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をかかりつけ医と連携</a:t>
            </a:r>
            <a:endParaRPr lang="en-US" altLang="ja-JP"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600"/>
              </a:spcBef>
            </a:pPr>
            <a:r>
              <a:rPr lang="ja-JP" altLang="en-US" sz="2800" b="1" dirty="0">
                <a:solidFill>
                  <a:schemeClr val="bg1">
                    <a:lumMod val="50000"/>
                  </a:schemeClr>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2400" b="1" dirty="0">
                <a:solidFill>
                  <a:schemeClr val="bg1">
                    <a:lumMod val="50000"/>
                  </a:schemeClr>
                </a:solidFill>
                <a:latin typeface="BIZ UDPゴシック" panose="020B0400000000000000" pitchFamily="50" charset="-128"/>
                <a:ea typeface="BIZ UDPゴシック" panose="020B0400000000000000" pitchFamily="50" charset="-128"/>
                <a:cs typeface="Meiryo UI" panose="020B0604030504040204" pitchFamily="50" charset="-128"/>
              </a:rPr>
              <a:t>⇒ 残薬とならないように工夫する</a:t>
            </a:r>
            <a:endParaRPr lang="en-US" altLang="ja-JP" sz="2400" b="1" dirty="0">
              <a:solidFill>
                <a:schemeClr val="bg1">
                  <a:lumMod val="50000"/>
                </a:schemeClr>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1200"/>
              </a:spcBef>
            </a:pPr>
            <a:r>
              <a:rPr lang="ja-JP" altLang="en-US" sz="2800" b="1"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他職種に薬剤師の視点を伝達</a:t>
            </a:r>
            <a:endParaRPr lang="en-US" altLang="ja-JP"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600"/>
              </a:spcBef>
            </a:pPr>
            <a:r>
              <a:rPr lang="ja-JP" altLang="en-US" sz="2400" b="1" dirty="0">
                <a:solidFill>
                  <a:schemeClr val="bg1">
                    <a:lumMod val="50000"/>
                  </a:schemeClr>
                </a:solidFill>
                <a:latin typeface="BIZ UDPゴシック" panose="020B0400000000000000" pitchFamily="50" charset="-128"/>
                <a:ea typeface="BIZ UDPゴシック" panose="020B0400000000000000" pitchFamily="50" charset="-128"/>
                <a:cs typeface="Meiryo UI" panose="020B0604030504040204" pitchFamily="50" charset="-128"/>
              </a:rPr>
              <a:t>       ⇒ 薬剤師による服薬支援の重要性等を共有する</a:t>
            </a:r>
            <a:endParaRPr lang="en-US" altLang="ja-JP" sz="2400" b="1" dirty="0">
              <a:solidFill>
                <a:schemeClr val="bg1">
                  <a:lumMod val="50000"/>
                </a:schemeClr>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1200"/>
              </a:spcBef>
            </a:pPr>
            <a:r>
              <a:rPr lang="ja-JP" altLang="en-US" sz="2800" b="1"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2800" b="1" dirty="0">
                <a:latin typeface="BIZ UDPゴシック" panose="020B0400000000000000" pitchFamily="50" charset="-128"/>
                <a:ea typeface="BIZ UDPゴシック" panose="020B0400000000000000" pitchFamily="50" charset="-128"/>
                <a:cs typeface="Meiryo UI" panose="020B0604030504040204" pitchFamily="50" charset="-128"/>
              </a:rPr>
              <a:t>地域</a:t>
            </a:r>
            <a:r>
              <a:rPr lang="ja-JP" altLang="en-US"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の医療・介護資源の情報</a:t>
            </a:r>
            <a:r>
              <a:rPr lang="en-US" altLang="ja-JP"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連携先等</a:t>
            </a:r>
            <a:r>
              <a:rPr lang="en-US" altLang="ja-JP"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を保有</a:t>
            </a:r>
            <a:endParaRPr lang="en-US" altLang="ja-JP"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25955" name="Rectangle 19"/>
          <p:cNvSpPr>
            <a:spLocks noChangeArrowheads="1"/>
          </p:cNvSpPr>
          <p:nvPr/>
        </p:nvSpPr>
        <p:spPr bwMode="auto">
          <a:xfrm>
            <a:off x="71436" y="68503"/>
            <a:ext cx="90725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165" tIns="50083" rIns="100165" bIns="50083" anchor="ctr" anchorCtr="1"/>
          <a:lstStyle/>
          <a:p>
            <a:pPr eaLnBrk="1" hangingPunct="1"/>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服薬の継続管理におけるポイント</a:t>
            </a:r>
          </a:p>
        </p:txBody>
      </p:sp>
      <p:sp>
        <p:nvSpPr>
          <p:cNvPr id="5" name="テキスト ボックス 4">
            <a:extLst>
              <a:ext uri="{FF2B5EF4-FFF2-40B4-BE49-F238E27FC236}">
                <a16:creationId xmlns:a16="http://schemas.microsoft.com/office/drawing/2014/main" id="{15AF8AAD-3D25-47AC-BD61-988589039474}"/>
              </a:ext>
            </a:extLst>
          </p:cNvPr>
          <p:cNvSpPr txBox="1"/>
          <p:nvPr/>
        </p:nvSpPr>
        <p:spPr>
          <a:xfrm>
            <a:off x="0" y="713570"/>
            <a:ext cx="1540042"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薬局実践</a:t>
            </a:r>
            <a:r>
              <a:rPr lang="en-US" altLang="ja-JP" sz="1600" b="1" dirty="0">
                <a:latin typeface="BIZ UDPゴシック" panose="020B0400000000000000" pitchFamily="50" charset="-128"/>
                <a:ea typeface="BIZ UDPゴシック" panose="020B0400000000000000" pitchFamily="50" charset="-128"/>
              </a:rPr>
              <a:t>21〕</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97994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E4F29A2C-758D-4D4F-8310-9075E4B0B2FB}"/>
              </a:ext>
            </a:extLst>
          </p:cNvPr>
          <p:cNvSpPr/>
          <p:nvPr/>
        </p:nvSpPr>
        <p:spPr>
          <a:xfrm>
            <a:off x="0" y="2875"/>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endParaRPr>
          </a:p>
        </p:txBody>
      </p:sp>
      <p:sp>
        <p:nvSpPr>
          <p:cNvPr id="102402" name="Rectangle 2"/>
          <p:cNvSpPr>
            <a:spLocks noGrp="1" noChangeArrowheads="1"/>
          </p:cNvSpPr>
          <p:nvPr>
            <p:ph type="ctrTitle" idx="4294967295"/>
          </p:nvPr>
        </p:nvSpPr>
        <p:spPr>
          <a:xfrm>
            <a:off x="2455337" y="45484"/>
            <a:ext cx="4185619" cy="625475"/>
          </a:xfrm>
        </p:spPr>
        <p:txBody>
          <a:bodyPr wrap="none"/>
          <a:lstStyle/>
          <a:p>
            <a:pPr eaLnBrk="1" hangingPunct="1"/>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t>薬局窓口での対応</a:t>
            </a:r>
          </a:p>
        </p:txBody>
      </p:sp>
      <p:sp>
        <p:nvSpPr>
          <p:cNvPr id="102403" name="Rectangle 3"/>
          <p:cNvSpPr>
            <a:spLocks noGrp="1" noChangeArrowheads="1"/>
          </p:cNvSpPr>
          <p:nvPr>
            <p:ph type="subTitle" idx="4294967295"/>
          </p:nvPr>
        </p:nvSpPr>
        <p:spPr>
          <a:xfrm>
            <a:off x="583774" y="1483316"/>
            <a:ext cx="8314566" cy="4934256"/>
          </a:xfrm>
        </p:spPr>
        <p:txBody>
          <a:bodyPr/>
          <a:lstStyle/>
          <a:p>
            <a:pPr marL="447675" indent="-447675" eaLnBrk="1" hangingPunct="1">
              <a:spcBef>
                <a:spcPts val="0"/>
              </a:spcBef>
              <a:buClr>
                <a:srgbClr val="FF6699"/>
              </a:buClr>
              <a:buFont typeface="Wingdings" pitchFamily="2" charset="2"/>
              <a:buNone/>
            </a:pPr>
            <a:r>
              <a:rPr lang="en-US" altLang="ja-JP"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t>
            </a:r>
            <a:r>
              <a:rPr lang="ja-JP" altLang="en-US"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latin typeface="BIZ UDPゴシック" panose="020B0400000000000000" pitchFamily="50" charset="-128"/>
                <a:ea typeface="BIZ UDPゴシック" panose="020B0400000000000000" pitchFamily="50" charset="-128"/>
                <a:cs typeface="Meiryo UI" pitchFamily="50" charset="-128"/>
              </a:rPr>
              <a:t>本人が一人で来局した場合</a:t>
            </a:r>
          </a:p>
          <a:p>
            <a:pPr marL="447675" indent="-447675" eaLnBrk="1" hangingPunct="1">
              <a:spcBef>
                <a:spcPts val="600"/>
              </a:spcBef>
              <a:buFontTx/>
              <a:buNone/>
            </a:pPr>
            <a:r>
              <a:rPr lang="ja-JP" altLang="en-US" sz="20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a:t>
            </a:r>
            <a:r>
              <a:rPr lang="en-US" altLang="ja-JP" sz="2000" b="1" dirty="0">
                <a:solidFill>
                  <a:srgbClr val="5F5F5F"/>
                </a:solidFill>
                <a:latin typeface="BIZ UDPゴシック" panose="020B0400000000000000" pitchFamily="50" charset="-128"/>
                <a:ea typeface="BIZ UDPゴシック" panose="020B0400000000000000" pitchFamily="50" charset="-128"/>
                <a:cs typeface="Meiryo UI" pitchFamily="50" charset="-128"/>
              </a:rPr>
              <a:t>･</a:t>
            </a:r>
            <a:r>
              <a:rPr lang="ja-JP" altLang="en-US" sz="20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本人に</a:t>
            </a:r>
            <a:r>
              <a:rPr lang="en-US" altLang="ja-JP" sz="2000" b="1" dirty="0">
                <a:solidFill>
                  <a:srgbClr val="5F5F5F"/>
                </a:solidFill>
                <a:latin typeface="BIZ UDPゴシック" panose="020B0400000000000000" pitchFamily="50" charset="-128"/>
                <a:ea typeface="BIZ UDPゴシック" panose="020B0400000000000000" pitchFamily="50" charset="-128"/>
                <a:cs typeface="Meiryo UI" pitchFamily="50" charset="-128"/>
              </a:rPr>
              <a:t>『</a:t>
            </a:r>
            <a:r>
              <a:rPr lang="ja-JP" altLang="en-US" sz="2000" b="1" dirty="0">
                <a:solidFill>
                  <a:srgbClr val="5F5F5F"/>
                </a:solidFill>
                <a:latin typeface="BIZ UDPゴシック" panose="020B0400000000000000" pitchFamily="50" charset="-128"/>
                <a:ea typeface="BIZ UDPゴシック" panose="020B0400000000000000" pitchFamily="50" charset="-128"/>
                <a:cs typeface="Meiryo UI" pitchFamily="50" charset="-128"/>
              </a:rPr>
              <a:t>認知症かもしれない</a:t>
            </a:r>
            <a:r>
              <a:rPr lang="en-US" altLang="ja-JP" sz="2000" b="1" dirty="0">
                <a:solidFill>
                  <a:srgbClr val="5F5F5F"/>
                </a:solidFill>
                <a:latin typeface="BIZ UDPゴシック" panose="020B0400000000000000" pitchFamily="50" charset="-128"/>
                <a:ea typeface="BIZ UDPゴシック" panose="020B0400000000000000" pitchFamily="50" charset="-128"/>
                <a:cs typeface="Meiryo UI" pitchFamily="50" charset="-128"/>
              </a:rPr>
              <a:t>』</a:t>
            </a:r>
            <a:r>
              <a:rPr lang="ja-JP" altLang="en-US" sz="2000" b="1" dirty="0">
                <a:solidFill>
                  <a:srgbClr val="5F5F5F"/>
                </a:solidFill>
                <a:latin typeface="BIZ UDPゴシック" panose="020B0400000000000000" pitchFamily="50" charset="-128"/>
                <a:ea typeface="BIZ UDPゴシック" panose="020B0400000000000000" pitchFamily="50" charset="-128"/>
                <a:cs typeface="Meiryo UI" pitchFamily="50" charset="-128"/>
              </a:rPr>
              <a:t>という自覚があることや服薬開始の</a:t>
            </a:r>
            <a:endParaRPr lang="en-US" altLang="ja-JP" sz="2000" b="1" dirty="0">
              <a:solidFill>
                <a:srgbClr val="5F5F5F"/>
              </a:solidFill>
              <a:latin typeface="BIZ UDPゴシック" panose="020B0400000000000000" pitchFamily="50" charset="-128"/>
              <a:ea typeface="BIZ UDPゴシック" panose="020B0400000000000000" pitchFamily="50" charset="-128"/>
              <a:cs typeface="Meiryo UI" pitchFamily="50" charset="-128"/>
            </a:endParaRPr>
          </a:p>
          <a:p>
            <a:pPr marL="447675" indent="-447675" eaLnBrk="1" hangingPunct="1">
              <a:spcBef>
                <a:spcPts val="0"/>
              </a:spcBef>
              <a:buFontTx/>
              <a:buNone/>
            </a:pPr>
            <a:r>
              <a:rPr lang="ja-JP" altLang="en-US" sz="20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理解、生活環境を聞き取り疑問点があるときは本人の了解を得て</a:t>
            </a:r>
            <a:endParaRPr lang="en-US" altLang="ja-JP" sz="2000" b="1" dirty="0">
              <a:solidFill>
                <a:srgbClr val="5F5F5F"/>
              </a:solidFill>
              <a:latin typeface="BIZ UDPゴシック" panose="020B0400000000000000" pitchFamily="50" charset="-128"/>
              <a:ea typeface="BIZ UDPゴシック" panose="020B0400000000000000" pitchFamily="50" charset="-128"/>
              <a:cs typeface="Meiryo UI" pitchFamily="50" charset="-128"/>
            </a:endParaRPr>
          </a:p>
          <a:p>
            <a:pPr marL="447675" indent="-447675" eaLnBrk="1" hangingPunct="1">
              <a:spcBef>
                <a:spcPts val="0"/>
              </a:spcBef>
              <a:buFontTx/>
              <a:buNone/>
            </a:pPr>
            <a:r>
              <a:rPr lang="ja-JP" altLang="en-US" sz="20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家族に連絡する。できないこと、わからないことをさりげなく手助け</a:t>
            </a:r>
            <a:endParaRPr lang="en-US" altLang="ja-JP" sz="2000" b="1" dirty="0">
              <a:solidFill>
                <a:srgbClr val="5F5F5F"/>
              </a:solidFill>
              <a:latin typeface="BIZ UDPゴシック" panose="020B0400000000000000" pitchFamily="50" charset="-128"/>
              <a:ea typeface="BIZ UDPゴシック" panose="020B0400000000000000" pitchFamily="50" charset="-128"/>
              <a:cs typeface="Meiryo UI" pitchFamily="50" charset="-128"/>
            </a:endParaRPr>
          </a:p>
          <a:p>
            <a:pPr marL="447675" indent="-447675" eaLnBrk="1" hangingPunct="1">
              <a:spcBef>
                <a:spcPts val="0"/>
              </a:spcBef>
              <a:buFontTx/>
              <a:buNone/>
            </a:pPr>
            <a:r>
              <a:rPr lang="ja-JP" altLang="en-US" sz="20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して押しつけず、急かさず、その人のペースを守りながら説明する</a:t>
            </a:r>
            <a:endParaRPr lang="en-US" altLang="ja-JP" sz="2000" b="1" dirty="0">
              <a:solidFill>
                <a:srgbClr val="5F5F5F"/>
              </a:solidFill>
              <a:latin typeface="BIZ UDPゴシック" panose="020B0400000000000000" pitchFamily="50" charset="-128"/>
              <a:ea typeface="BIZ UDPゴシック" panose="020B0400000000000000" pitchFamily="50" charset="-128"/>
              <a:cs typeface="Meiryo UI" pitchFamily="50" charset="-128"/>
            </a:endParaRPr>
          </a:p>
          <a:p>
            <a:pPr marL="447675" indent="-447675" eaLnBrk="1" hangingPunct="1">
              <a:spcBef>
                <a:spcPts val="1200"/>
              </a:spcBef>
              <a:buFontTx/>
              <a:buNone/>
            </a:pPr>
            <a:r>
              <a:rPr lang="ja-JP" altLang="en-US"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latin typeface="BIZ UDPゴシック" panose="020B0400000000000000" pitchFamily="50" charset="-128"/>
                <a:ea typeface="BIZ UDPゴシック" panose="020B0400000000000000" pitchFamily="50" charset="-128"/>
                <a:cs typeface="Meiryo UI" pitchFamily="50" charset="-128"/>
              </a:rPr>
              <a:t>家族と一緒に来局した場合</a:t>
            </a:r>
          </a:p>
          <a:p>
            <a:pPr marL="447675" indent="-447675" eaLnBrk="1" hangingPunct="1">
              <a:spcBef>
                <a:spcPts val="600"/>
              </a:spcBef>
              <a:buFontTx/>
              <a:buNone/>
            </a:pPr>
            <a:r>
              <a:rPr lang="ja-JP" altLang="en-US" sz="20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a:t>
            </a:r>
            <a:r>
              <a:rPr lang="en-US" altLang="ja-JP" sz="2000" b="1" dirty="0">
                <a:solidFill>
                  <a:srgbClr val="5F5F5F"/>
                </a:solidFill>
                <a:latin typeface="BIZ UDPゴシック" panose="020B0400000000000000" pitchFamily="50" charset="-128"/>
                <a:ea typeface="BIZ UDPゴシック" panose="020B0400000000000000" pitchFamily="50" charset="-128"/>
                <a:cs typeface="Meiryo UI" pitchFamily="50" charset="-128"/>
              </a:rPr>
              <a:t>･</a:t>
            </a:r>
            <a:r>
              <a:rPr lang="ja-JP" altLang="en-US" sz="20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本人が服薬について納得している場合は、通常の手順で説明する</a:t>
            </a:r>
          </a:p>
          <a:p>
            <a:pPr marL="447675" indent="-447675" eaLnBrk="1" hangingPunct="1">
              <a:spcBef>
                <a:spcPts val="0"/>
              </a:spcBef>
              <a:buFontTx/>
              <a:buNone/>
            </a:pPr>
            <a:r>
              <a:rPr lang="ja-JP" altLang="en-US" sz="20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a:t>
            </a:r>
            <a:r>
              <a:rPr lang="en-US" altLang="ja-JP" sz="2000" b="1" dirty="0">
                <a:solidFill>
                  <a:srgbClr val="5F5F5F"/>
                </a:solidFill>
                <a:latin typeface="BIZ UDPゴシック" panose="020B0400000000000000" pitchFamily="50" charset="-128"/>
                <a:ea typeface="BIZ UDPゴシック" panose="020B0400000000000000" pitchFamily="50" charset="-128"/>
                <a:cs typeface="Meiryo UI" pitchFamily="50" charset="-128"/>
              </a:rPr>
              <a:t>･</a:t>
            </a:r>
            <a:r>
              <a:rPr lang="ja-JP" altLang="en-US" sz="20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本人が十分納得していない場合は、まず、本人とゆっくり</a:t>
            </a:r>
            <a:r>
              <a:rPr lang="ja-JP" altLang="en-US" sz="14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a:t>
            </a:r>
            <a:r>
              <a:rPr lang="ja-JP" altLang="en-US" sz="2000" b="1" dirty="0">
                <a:solidFill>
                  <a:srgbClr val="5F5F5F"/>
                </a:solidFill>
                <a:latin typeface="BIZ UDPゴシック" panose="020B0400000000000000" pitchFamily="50" charset="-128"/>
                <a:ea typeface="BIZ UDPゴシック" panose="020B0400000000000000" pitchFamily="50" charset="-128"/>
                <a:cs typeface="Meiryo UI" pitchFamily="50" charset="-128"/>
              </a:rPr>
              <a:t>話して</a:t>
            </a:r>
            <a:endParaRPr lang="en-US" altLang="ja-JP" sz="2000" b="1" dirty="0">
              <a:solidFill>
                <a:srgbClr val="5F5F5F"/>
              </a:solidFill>
              <a:latin typeface="BIZ UDPゴシック" panose="020B0400000000000000" pitchFamily="50" charset="-128"/>
              <a:ea typeface="BIZ UDPゴシック" panose="020B0400000000000000" pitchFamily="50" charset="-128"/>
              <a:cs typeface="Meiryo UI" pitchFamily="50" charset="-128"/>
            </a:endParaRPr>
          </a:p>
          <a:p>
            <a:pPr marL="447675" indent="-447675" eaLnBrk="1" hangingPunct="1">
              <a:spcBef>
                <a:spcPts val="0"/>
              </a:spcBef>
              <a:buFontTx/>
              <a:buNone/>
            </a:pPr>
            <a:r>
              <a:rPr lang="ja-JP" altLang="en-US" sz="20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気持ちを聴き、服薬の同意を得てから説明する</a:t>
            </a:r>
            <a:endParaRPr lang="en-US" altLang="ja-JP" sz="2000" b="1" dirty="0">
              <a:solidFill>
                <a:srgbClr val="5F5F5F"/>
              </a:solidFill>
              <a:latin typeface="BIZ UDPゴシック" panose="020B0400000000000000" pitchFamily="50" charset="-128"/>
              <a:ea typeface="BIZ UDPゴシック" panose="020B0400000000000000" pitchFamily="50" charset="-128"/>
              <a:cs typeface="Meiryo UI" pitchFamily="50" charset="-128"/>
            </a:endParaRPr>
          </a:p>
          <a:p>
            <a:pPr marL="447675" indent="-447675" eaLnBrk="1" hangingPunct="1">
              <a:spcBef>
                <a:spcPts val="0"/>
              </a:spcBef>
              <a:buFontTx/>
              <a:buNone/>
            </a:pPr>
            <a:endParaRPr lang="ja-JP" altLang="en-US" sz="2800" b="1" dirty="0">
              <a:solidFill>
                <a:srgbClr val="609000"/>
              </a:solidFill>
              <a:latin typeface="BIZ UDPゴシック" panose="020B0400000000000000" pitchFamily="50" charset="-128"/>
              <a:ea typeface="BIZ UDPゴシック" panose="020B0400000000000000" pitchFamily="50" charset="-128"/>
              <a:cs typeface="Meiryo UI" pitchFamily="50" charset="-128"/>
            </a:endParaRPr>
          </a:p>
          <a:p>
            <a:pPr marL="447675" indent="-447675" eaLnBrk="1" hangingPunct="1">
              <a:spcBef>
                <a:spcPts val="1200"/>
              </a:spcBef>
              <a:buClr>
                <a:srgbClr val="FF6699"/>
              </a:buClr>
              <a:buFont typeface="Wingdings" pitchFamily="2" charset="2"/>
              <a:buNone/>
            </a:pPr>
            <a:r>
              <a:rPr lang="ja-JP" altLang="en-US"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latin typeface="BIZ UDPゴシック" panose="020B0400000000000000" pitchFamily="50" charset="-128"/>
                <a:ea typeface="BIZ UDPゴシック" panose="020B0400000000000000" pitchFamily="50" charset="-128"/>
                <a:cs typeface="Meiryo UI" pitchFamily="50" charset="-128"/>
              </a:rPr>
              <a:t>かかりつけ薬剤師が本人の様子で気づいた場合</a:t>
            </a:r>
          </a:p>
          <a:p>
            <a:pPr marL="447675" indent="-447675" eaLnBrk="1" hangingPunct="1">
              <a:spcBef>
                <a:spcPts val="600"/>
              </a:spcBef>
              <a:buFontTx/>
              <a:buNone/>
            </a:pPr>
            <a:r>
              <a:rPr lang="ja-JP" altLang="en-US" sz="20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a:t>
            </a:r>
            <a:r>
              <a:rPr lang="en-US" altLang="ja-JP" sz="2000" b="1" dirty="0">
                <a:solidFill>
                  <a:srgbClr val="5F5F5F"/>
                </a:solidFill>
                <a:latin typeface="BIZ UDPゴシック" panose="020B0400000000000000" pitchFamily="50" charset="-128"/>
                <a:ea typeface="BIZ UDPゴシック" panose="020B0400000000000000" pitchFamily="50" charset="-128"/>
                <a:cs typeface="Meiryo UI" pitchFamily="50" charset="-128"/>
              </a:rPr>
              <a:t>･</a:t>
            </a:r>
            <a:r>
              <a:rPr lang="ja-JP" altLang="en-US" sz="20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家族などから情報を集めて、本人の了解を得た上で処方医に</a:t>
            </a:r>
            <a:endParaRPr lang="en-US" altLang="ja-JP" sz="2000" b="1" dirty="0">
              <a:solidFill>
                <a:srgbClr val="5F5F5F"/>
              </a:solidFill>
              <a:latin typeface="BIZ UDPゴシック" panose="020B0400000000000000" pitchFamily="50" charset="-128"/>
              <a:ea typeface="BIZ UDPゴシック" panose="020B0400000000000000" pitchFamily="50" charset="-128"/>
              <a:cs typeface="Meiryo UI" pitchFamily="50" charset="-128"/>
            </a:endParaRPr>
          </a:p>
          <a:p>
            <a:pPr marL="447675" indent="-447675" eaLnBrk="1" hangingPunct="1">
              <a:spcBef>
                <a:spcPts val="0"/>
              </a:spcBef>
              <a:buFontTx/>
              <a:buNone/>
            </a:pPr>
            <a:r>
              <a:rPr lang="ja-JP" altLang="en-US" sz="20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フィードバックする</a:t>
            </a:r>
          </a:p>
        </p:txBody>
      </p:sp>
      <p:sp>
        <p:nvSpPr>
          <p:cNvPr id="102404" name="Text Box 5"/>
          <p:cNvSpPr txBox="1">
            <a:spLocks noChangeArrowheads="1"/>
          </p:cNvSpPr>
          <p:nvPr/>
        </p:nvSpPr>
        <p:spPr bwMode="auto">
          <a:xfrm>
            <a:off x="467286" y="1129373"/>
            <a:ext cx="553315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kumimoji="0" lang="en-US" altLang="ja-JP" sz="20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t>
            </a:r>
            <a:r>
              <a:rPr kumimoji="0" lang="ja-JP" altLang="en-US" sz="2000" b="1" dirty="0">
                <a:solidFill>
                  <a:srgbClr val="996633"/>
                </a:solidFill>
                <a:latin typeface="BIZ UDPゴシック" panose="020B0400000000000000" pitchFamily="50" charset="-128"/>
                <a:ea typeface="BIZ UDPゴシック" panose="020B0400000000000000" pitchFamily="50" charset="-128"/>
                <a:cs typeface="Meiryo UI" pitchFamily="50" charset="-128"/>
              </a:rPr>
              <a:t>初投薬時</a:t>
            </a:r>
            <a:r>
              <a:rPr kumimoji="0" lang="en-US" altLang="ja-JP" sz="20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t>
            </a:r>
            <a:r>
              <a:rPr kumimoji="0" lang="ja-JP" altLang="en-US" sz="2000" b="1" dirty="0">
                <a:solidFill>
                  <a:srgbClr val="996633"/>
                </a:solidFill>
                <a:latin typeface="BIZ UDPゴシック" panose="020B0400000000000000" pitchFamily="50" charset="-128"/>
                <a:ea typeface="BIZ UDPゴシック" panose="020B0400000000000000" pitchFamily="50" charset="-128"/>
                <a:cs typeface="Meiryo UI" pitchFamily="50" charset="-128"/>
              </a:rPr>
              <a:t> </a:t>
            </a:r>
            <a:r>
              <a:rPr kumimoji="0" lang="ja-JP" altLang="en-US" sz="20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初めて認知症の薬を飲む場合</a:t>
            </a:r>
            <a:endParaRPr kumimoji="0" lang="en-US" altLang="ja-JP" sz="20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endParaRPr>
          </a:p>
          <a:p>
            <a:pPr eaLnBrk="1" hangingPunct="1"/>
            <a:endParaRPr kumimoji="0" lang="en-US" altLang="ja-JP" sz="2000" b="1" dirty="0">
              <a:solidFill>
                <a:srgbClr val="996633"/>
              </a:solidFill>
              <a:latin typeface="BIZ UDPゴシック" panose="020B0400000000000000" pitchFamily="50" charset="-128"/>
              <a:ea typeface="BIZ UDPゴシック" panose="020B0400000000000000" pitchFamily="50" charset="-128"/>
              <a:cs typeface="Meiryo UI" pitchFamily="50" charset="-128"/>
            </a:endParaRPr>
          </a:p>
        </p:txBody>
      </p:sp>
      <p:sp>
        <p:nvSpPr>
          <p:cNvPr id="102405" name="Text Box 6"/>
          <p:cNvSpPr txBox="1">
            <a:spLocks noChangeArrowheads="1"/>
          </p:cNvSpPr>
          <p:nvPr/>
        </p:nvSpPr>
        <p:spPr bwMode="auto">
          <a:xfrm>
            <a:off x="467286" y="4947278"/>
            <a:ext cx="17235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kumimoji="0" lang="en-US" altLang="ja-JP" sz="20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t>
            </a:r>
            <a:r>
              <a:rPr kumimoji="0" lang="ja-JP" altLang="en-US" sz="2000" b="1" dirty="0">
                <a:solidFill>
                  <a:srgbClr val="996633"/>
                </a:solidFill>
                <a:latin typeface="BIZ UDPゴシック" panose="020B0400000000000000" pitchFamily="50" charset="-128"/>
                <a:ea typeface="BIZ UDPゴシック" panose="020B0400000000000000" pitchFamily="50" charset="-128"/>
                <a:cs typeface="Meiryo UI" pitchFamily="50" charset="-128"/>
              </a:rPr>
              <a:t>継続服用中</a:t>
            </a:r>
            <a:r>
              <a:rPr kumimoji="0" lang="en-US" altLang="ja-JP" sz="20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t>
            </a:r>
          </a:p>
        </p:txBody>
      </p:sp>
      <p:sp>
        <p:nvSpPr>
          <p:cNvPr id="7" name="テキスト ボックス 6">
            <a:extLst>
              <a:ext uri="{FF2B5EF4-FFF2-40B4-BE49-F238E27FC236}">
                <a16:creationId xmlns:a16="http://schemas.microsoft.com/office/drawing/2014/main" id="{51123398-9594-48E2-87B9-3CF759DBD19A}"/>
              </a:ext>
            </a:extLst>
          </p:cNvPr>
          <p:cNvSpPr txBox="1"/>
          <p:nvPr/>
        </p:nvSpPr>
        <p:spPr>
          <a:xfrm>
            <a:off x="0" y="713570"/>
            <a:ext cx="1540042"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薬局実践</a:t>
            </a:r>
            <a:r>
              <a:rPr lang="en-US" altLang="ja-JP" sz="1600" b="1" dirty="0">
                <a:latin typeface="BIZ UDPゴシック" panose="020B0400000000000000" pitchFamily="50" charset="-128"/>
                <a:ea typeface="BIZ UDPゴシック" panose="020B0400000000000000" pitchFamily="50" charset="-128"/>
              </a:rPr>
              <a:t>22〕</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90187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9AB379D5-CA15-4705-861B-713C740193B0}"/>
              </a:ext>
            </a:extLst>
          </p:cNvPr>
          <p:cNvSpPr/>
          <p:nvPr/>
        </p:nvSpPr>
        <p:spPr>
          <a:xfrm>
            <a:off x="0" y="2875"/>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endParaRPr>
          </a:p>
        </p:txBody>
      </p:sp>
      <p:sp>
        <p:nvSpPr>
          <p:cNvPr id="115715" name="テキスト ボックス 2"/>
          <p:cNvSpPr txBox="1">
            <a:spLocks noChangeArrowheads="1"/>
          </p:cNvSpPr>
          <p:nvPr/>
        </p:nvSpPr>
        <p:spPr bwMode="auto">
          <a:xfrm>
            <a:off x="565777" y="73785"/>
            <a:ext cx="79847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b="1" dirty="0">
                <a:solidFill>
                  <a:schemeClr val="bg1"/>
                </a:solidFill>
                <a:latin typeface="BIZ UDPゴシック" panose="020B0400000000000000" pitchFamily="50" charset="-128"/>
                <a:ea typeface="BIZ UDPゴシック" panose="020B0400000000000000" pitchFamily="50" charset="-128"/>
                <a:cs typeface="Meiryo UI" pitchFamily="50" charset="-128"/>
              </a:rPr>
              <a:t>認知症の人への対応・コミュニケーション</a:t>
            </a:r>
          </a:p>
        </p:txBody>
      </p:sp>
      <p:sp>
        <p:nvSpPr>
          <p:cNvPr id="3" name="テキスト ボックス 2"/>
          <p:cNvSpPr txBox="1"/>
          <p:nvPr/>
        </p:nvSpPr>
        <p:spPr>
          <a:xfrm>
            <a:off x="565777" y="1331864"/>
            <a:ext cx="8329611" cy="5078313"/>
          </a:xfrm>
          <a:prstGeom prst="rect">
            <a:avLst/>
          </a:prstGeom>
          <a:noFill/>
          <a:ln w="25400">
            <a:noFill/>
          </a:ln>
        </p:spPr>
        <p:txBody>
          <a:bodyPr wrap="square" rtlCol="0">
            <a:spAutoFit/>
          </a:bodyPr>
          <a:lstStyle/>
          <a:p>
            <a:r>
              <a:rPr lang="ja-JP" altLang="en-US" sz="3000" b="1" dirty="0">
                <a:solidFill>
                  <a:srgbClr val="996633"/>
                </a:solidFill>
                <a:latin typeface="BIZ UDPゴシック" panose="020B0400000000000000" pitchFamily="50" charset="-128"/>
                <a:ea typeface="BIZ UDPゴシック" panose="020B0400000000000000" pitchFamily="50" charset="-128"/>
                <a:cs typeface="Meiryo UI" pitchFamily="50" charset="-128"/>
              </a:rPr>
              <a:t>● </a:t>
            </a:r>
            <a:r>
              <a:rPr lang="ja-JP" altLang="en-US" sz="2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認知症の人への対応の心得 </a:t>
            </a:r>
            <a:r>
              <a:rPr lang="ja-JP" altLang="en-US" sz="2800" b="1" dirty="0">
                <a:solidFill>
                  <a:srgbClr val="996633"/>
                </a:solidFill>
                <a:latin typeface="BIZ UDPゴシック" panose="020B0400000000000000" pitchFamily="50" charset="-128"/>
                <a:ea typeface="BIZ UDPゴシック" panose="020B0400000000000000" pitchFamily="50" charset="-128"/>
                <a:cs typeface="Meiryo UI" pitchFamily="50" charset="-128"/>
              </a:rPr>
              <a:t>“３つの「ない」”</a:t>
            </a:r>
            <a:endParaRPr lang="ja-JP" altLang="en-US" sz="2000" b="1" dirty="0">
              <a:solidFill>
                <a:srgbClr val="996633"/>
              </a:solidFill>
              <a:latin typeface="BIZ UDPゴシック" panose="020B0400000000000000" pitchFamily="50" charset="-128"/>
              <a:ea typeface="BIZ UDPゴシック" panose="020B0400000000000000" pitchFamily="50" charset="-128"/>
              <a:cs typeface="Meiryo UI" pitchFamily="50" charset="-128"/>
            </a:endParaRPr>
          </a:p>
          <a:p>
            <a:pPr>
              <a:spcBef>
                <a:spcPts val="1200"/>
              </a:spcBef>
            </a:pPr>
            <a:r>
              <a:rPr lang="ja-JP" altLang="en-US" sz="26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 驚かせ</a:t>
            </a:r>
            <a:r>
              <a:rPr lang="ja-JP" altLang="en-US"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ない</a:t>
            </a:r>
          </a:p>
          <a:p>
            <a:pPr>
              <a:spcBef>
                <a:spcPts val="600"/>
              </a:spcBef>
            </a:pPr>
            <a:r>
              <a:rPr lang="ja-JP" altLang="en-US" sz="26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 急がせ</a:t>
            </a:r>
            <a:r>
              <a:rPr lang="ja-JP" altLang="en-US"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ない</a:t>
            </a:r>
          </a:p>
          <a:p>
            <a:pPr>
              <a:spcBef>
                <a:spcPts val="600"/>
              </a:spcBef>
            </a:pPr>
            <a:r>
              <a:rPr lang="ja-JP" altLang="en-US" sz="26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 自尊心を傷つけ</a:t>
            </a:r>
            <a:r>
              <a:rPr lang="ja-JP" altLang="en-US"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ない</a:t>
            </a:r>
            <a:endParaRPr lang="en-US" altLang="ja-JP" sz="2600" b="1" dirty="0">
              <a:solidFill>
                <a:srgbClr val="996633"/>
              </a:solidFill>
              <a:latin typeface="BIZ UDPゴシック" panose="020B0400000000000000" pitchFamily="50" charset="-128"/>
              <a:ea typeface="BIZ UDPゴシック" panose="020B0400000000000000" pitchFamily="50" charset="-128"/>
              <a:cs typeface="Meiryo UI" pitchFamily="50" charset="-128"/>
            </a:endParaRPr>
          </a:p>
          <a:p>
            <a:endParaRPr lang="en-US" altLang="ja-JP" sz="2400" b="1" dirty="0">
              <a:solidFill>
                <a:srgbClr val="92D050"/>
              </a:solidFill>
              <a:latin typeface="BIZ UDPゴシック" panose="020B0400000000000000" pitchFamily="50" charset="-128"/>
              <a:ea typeface="BIZ UDPゴシック" panose="020B0400000000000000" pitchFamily="50" charset="-128"/>
              <a:cs typeface="Meiryo UI" pitchFamily="50" charset="-128"/>
            </a:endParaRPr>
          </a:p>
          <a:p>
            <a:r>
              <a:rPr lang="ja-JP" altLang="en-US" sz="3000" b="1" dirty="0">
                <a:solidFill>
                  <a:srgbClr val="996633"/>
                </a:solidFill>
                <a:latin typeface="BIZ UDPゴシック" panose="020B0400000000000000" pitchFamily="50" charset="-128"/>
                <a:ea typeface="BIZ UDPゴシック" panose="020B0400000000000000" pitchFamily="50" charset="-128"/>
                <a:cs typeface="Meiryo UI" pitchFamily="50" charset="-128"/>
              </a:rPr>
              <a:t>● </a:t>
            </a:r>
            <a:r>
              <a:rPr lang="ja-JP" altLang="en-US" sz="2800" b="1" dirty="0">
                <a:solidFill>
                  <a:srgbClr val="996633"/>
                </a:solidFill>
                <a:latin typeface="BIZ UDPゴシック" panose="020B0400000000000000" pitchFamily="50" charset="-128"/>
                <a:ea typeface="BIZ UDPゴシック" panose="020B0400000000000000" pitchFamily="50" charset="-128"/>
                <a:cs typeface="Meiryo UI" pitchFamily="50" charset="-128"/>
              </a:rPr>
              <a:t>コミュニケーションを高めるには</a:t>
            </a:r>
            <a:endParaRPr lang="en-US" altLang="ja-JP" sz="2800" b="1" dirty="0">
              <a:solidFill>
                <a:srgbClr val="996633"/>
              </a:solidFill>
              <a:latin typeface="BIZ UDPゴシック" panose="020B0400000000000000" pitchFamily="50" charset="-128"/>
              <a:ea typeface="BIZ UDPゴシック" panose="020B0400000000000000" pitchFamily="50" charset="-128"/>
              <a:cs typeface="Meiryo UI" pitchFamily="50" charset="-128"/>
            </a:endParaRPr>
          </a:p>
          <a:p>
            <a:pPr>
              <a:spcBef>
                <a:spcPts val="1200"/>
              </a:spcBef>
            </a:pPr>
            <a:r>
              <a:rPr lang="ja-JP" altLang="en-US" sz="2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 本人に寄り添い、本人の意思をくみ取るように</a:t>
            </a:r>
            <a:endParaRPr lang="en-US" altLang="ja-JP" sz="25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indent="803275">
              <a:spcBef>
                <a:spcPts val="600"/>
              </a:spcBef>
            </a:pPr>
            <a:r>
              <a:rPr lang="ja-JP" altLang="en-US" sz="2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意識する</a:t>
            </a:r>
            <a:endParaRPr lang="en-US" altLang="ja-JP" sz="25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a:spcBef>
                <a:spcPts val="1200"/>
              </a:spcBef>
            </a:pPr>
            <a:r>
              <a:rPr lang="ja-JP" altLang="en-US" sz="2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 本人だけでなく、介護家族への支援も重要</a:t>
            </a:r>
            <a:endParaRPr lang="en-US" altLang="ja-JP" sz="25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endParaRPr lang="en-US" altLang="ja-JP" sz="24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r>
              <a:rPr lang="ja-JP" altLang="en-US"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a:t>
            </a:r>
          </a:p>
        </p:txBody>
      </p:sp>
      <p:sp>
        <p:nvSpPr>
          <p:cNvPr id="5" name="テキスト ボックス 4">
            <a:extLst>
              <a:ext uri="{FF2B5EF4-FFF2-40B4-BE49-F238E27FC236}">
                <a16:creationId xmlns:a16="http://schemas.microsoft.com/office/drawing/2014/main" id="{C6D97370-41F5-4F9B-B31A-D13A42EEE418}"/>
              </a:ext>
            </a:extLst>
          </p:cNvPr>
          <p:cNvSpPr txBox="1"/>
          <p:nvPr/>
        </p:nvSpPr>
        <p:spPr>
          <a:xfrm>
            <a:off x="0" y="713570"/>
            <a:ext cx="1540042"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薬局実践</a:t>
            </a:r>
            <a:r>
              <a:rPr lang="en-US" altLang="ja-JP" sz="1600" b="1" dirty="0">
                <a:latin typeface="BIZ UDPゴシック" panose="020B0400000000000000" pitchFamily="50" charset="-128"/>
                <a:ea typeface="BIZ UDPゴシック" panose="020B0400000000000000" pitchFamily="50" charset="-128"/>
              </a:rPr>
              <a:t>23〕</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919370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BE8A3F0B-9951-424B-AEB9-4632F58E2173}"/>
              </a:ext>
            </a:extLst>
          </p:cNvPr>
          <p:cNvSpPr/>
          <p:nvPr/>
        </p:nvSpPr>
        <p:spPr>
          <a:xfrm>
            <a:off x="0" y="2875"/>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endParaRPr>
          </a:p>
        </p:txBody>
      </p:sp>
      <p:sp>
        <p:nvSpPr>
          <p:cNvPr id="128003" name="Text Box 3"/>
          <p:cNvSpPr txBox="1">
            <a:spLocks noChangeArrowheads="1"/>
          </p:cNvSpPr>
          <p:nvPr/>
        </p:nvSpPr>
        <p:spPr bwMode="auto">
          <a:xfrm>
            <a:off x="562347" y="1327013"/>
            <a:ext cx="8104574" cy="5170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9" rIns="91417" bIns="45709">
            <a:spAutoFit/>
          </a:bodyPr>
          <a:lstStyle>
            <a:lvl1pPr marL="536575" indent="-536575">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indent="0" eaLnBrk="1" hangingPunct="1"/>
            <a:r>
              <a:rPr lang="ja-JP" altLang="en-US"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① 本人の</a:t>
            </a:r>
            <a:r>
              <a:rPr lang="ja-JP" altLang="en-US" sz="2800" b="1"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尊厳を守り</a:t>
            </a:r>
            <a:r>
              <a:rPr lang="ja-JP" altLang="en-US"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2800" b="1"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余裕をもって見守る</a:t>
            </a:r>
            <a:r>
              <a:rPr lang="ja-JP" altLang="en-US"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という </a:t>
            </a:r>
            <a:endParaRPr lang="en-US" altLang="ja-JP"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0" indent="0" eaLnBrk="1" hangingPunct="1"/>
            <a:r>
              <a:rPr lang="en-US" altLang="ja-JP"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認識で接する</a:t>
            </a:r>
            <a:endParaRPr lang="en-US" altLang="ja-JP"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0" indent="0" eaLnBrk="1" hangingPunct="1">
              <a:spcBef>
                <a:spcPts val="1200"/>
              </a:spcBef>
            </a:pPr>
            <a:r>
              <a:rPr lang="ja-JP" altLang="en-US"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② 本人の言うことを</a:t>
            </a:r>
            <a:r>
              <a:rPr lang="ja-JP" altLang="en-US" sz="2800" b="1"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否定せず</a:t>
            </a:r>
            <a:r>
              <a:rPr lang="ja-JP" altLang="en-US"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2800" b="1"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自然な笑顔</a:t>
            </a:r>
            <a:r>
              <a:rPr lang="ja-JP" altLang="en-US"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で  </a:t>
            </a:r>
            <a:endParaRPr lang="en-US" altLang="ja-JP"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0" indent="0" eaLnBrk="1" hangingPunct="1">
              <a:spcBef>
                <a:spcPts val="0"/>
              </a:spcBef>
            </a:pPr>
            <a:r>
              <a:rPr lang="en-US" altLang="ja-JP"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接する</a:t>
            </a:r>
            <a:endParaRPr lang="en-US" altLang="ja-JP"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0" indent="0" eaLnBrk="1" hangingPunct="1">
              <a:spcBef>
                <a:spcPts val="1200"/>
              </a:spcBef>
            </a:pPr>
            <a:r>
              <a:rPr lang="ja-JP" altLang="en-US"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③ 本人の立場に気を遣い、</a:t>
            </a:r>
            <a:r>
              <a:rPr lang="ja-JP" altLang="en-US" sz="2800" b="1"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簡潔に一つずつ確認</a:t>
            </a:r>
            <a:endParaRPr lang="en-US" altLang="ja-JP" sz="2800" b="1"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0" indent="0" eaLnBrk="1" hangingPunct="1"/>
            <a:r>
              <a:rPr lang="ja-JP" altLang="en-US"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しながら接する</a:t>
            </a:r>
            <a:endParaRPr lang="en-US" altLang="ja-JP"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0" indent="0" eaLnBrk="1" hangingPunct="1">
              <a:spcBef>
                <a:spcPts val="1200"/>
              </a:spcBef>
            </a:pPr>
            <a:r>
              <a:rPr lang="ja-JP" altLang="en-US"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④ 家族の話を聞き</a:t>
            </a:r>
            <a:r>
              <a:rPr lang="ja-JP" altLang="en-US" sz="2800" b="1"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共感を示し</a:t>
            </a:r>
            <a:r>
              <a:rPr lang="ja-JP" altLang="en-US"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、積極的にかかわり  </a:t>
            </a:r>
            <a:endParaRPr lang="en-US" altLang="ja-JP"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0" indent="0" eaLnBrk="1" hangingPunct="1">
              <a:spcBef>
                <a:spcPts val="0"/>
              </a:spcBef>
            </a:pPr>
            <a:r>
              <a:rPr lang="en-US" altLang="ja-JP"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を持つという認識で接する</a:t>
            </a:r>
            <a:endParaRPr lang="en-US" altLang="ja-JP"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0" indent="0" eaLnBrk="1" hangingPunct="1">
              <a:spcBef>
                <a:spcPts val="1200"/>
              </a:spcBef>
            </a:pPr>
            <a:r>
              <a:rPr lang="ja-JP" altLang="en-US"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⑤ 本人と</a:t>
            </a:r>
            <a:r>
              <a:rPr lang="ja-JP" altLang="en-US" sz="2800" b="1"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向き合う姿勢</a:t>
            </a:r>
            <a:r>
              <a:rPr lang="ja-JP" altLang="en-US"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で接し、現存機能を</a:t>
            </a:r>
            <a:r>
              <a:rPr lang="ja-JP" altLang="en-US" sz="2800" b="1"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ほめる</a:t>
            </a:r>
            <a:endParaRPr lang="en-US" altLang="ja-JP" sz="2800" b="1"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0" indent="0" eaLnBrk="1" hangingPunct="1">
              <a:spcBef>
                <a:spcPts val="0"/>
              </a:spcBef>
            </a:pPr>
            <a:r>
              <a:rPr lang="en-US" altLang="ja-JP" sz="2800" b="1"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ことを勧める</a:t>
            </a:r>
            <a:endParaRPr lang="ja-JP" altLang="en-US" sz="2800" b="1" dirty="0">
              <a:solidFill>
                <a:srgbClr val="FFFFFF">
                  <a:lumMod val="65000"/>
                </a:srgbClr>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28004" name="Text Box 5"/>
          <p:cNvSpPr txBox="1">
            <a:spLocks noChangeArrowheads="1"/>
          </p:cNvSpPr>
          <p:nvPr/>
        </p:nvSpPr>
        <p:spPr bwMode="auto">
          <a:xfrm>
            <a:off x="4244975" y="360363"/>
            <a:ext cx="166688"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36" tIns="41468" rIns="82936" bIns="41468" anchor="b">
            <a:spAutoFit/>
          </a:bodyPr>
          <a:lstStyle>
            <a:lvl1pPr defTabSz="908050">
              <a:defRPr kumimoji="1" sz="3200">
                <a:solidFill>
                  <a:schemeClr val="tx1"/>
                </a:solidFill>
                <a:latin typeface="Arial" pitchFamily="34" charset="0"/>
                <a:ea typeface="ＭＳ Ｐゴシック" pitchFamily="50" charset="-128"/>
              </a:defRPr>
            </a:lvl1pPr>
            <a:lvl2pPr defTabSz="908050">
              <a:defRPr kumimoji="1" sz="2800">
                <a:solidFill>
                  <a:schemeClr val="tx1"/>
                </a:solidFill>
                <a:latin typeface="Arial" pitchFamily="34" charset="0"/>
                <a:ea typeface="ＭＳ Ｐゴシック" pitchFamily="50" charset="-128"/>
              </a:defRPr>
            </a:lvl2pPr>
            <a:lvl3pPr defTabSz="908050">
              <a:defRPr kumimoji="1" sz="2400">
                <a:solidFill>
                  <a:schemeClr val="tx1"/>
                </a:solidFill>
                <a:latin typeface="Arial" pitchFamily="34" charset="0"/>
                <a:ea typeface="ＭＳ Ｐゴシック" pitchFamily="50" charset="-128"/>
              </a:defRPr>
            </a:lvl3pPr>
            <a:lvl4pPr defTabSz="908050">
              <a:defRPr kumimoji="1" sz="2000">
                <a:solidFill>
                  <a:schemeClr val="tx1"/>
                </a:solidFill>
                <a:latin typeface="Arial" pitchFamily="34" charset="0"/>
                <a:ea typeface="ＭＳ Ｐゴシック" pitchFamily="50" charset="-128"/>
              </a:defRPr>
            </a:lvl4pPr>
            <a:lvl5pPr defTabSz="908050">
              <a:defRPr kumimoji="1" sz="2000">
                <a:solidFill>
                  <a:schemeClr val="tx1"/>
                </a:solidFill>
                <a:latin typeface="Arial" pitchFamily="34" charset="0"/>
                <a:ea typeface="ＭＳ Ｐゴシック" pitchFamily="50" charset="-128"/>
              </a:defRPr>
            </a:lvl5pPr>
            <a:lvl6pPr defTabSz="908050" eaLnBrk="0" hangingPunct="0">
              <a:defRPr kumimoji="1" sz="2000">
                <a:solidFill>
                  <a:schemeClr val="tx1"/>
                </a:solidFill>
                <a:latin typeface="Arial" pitchFamily="34" charset="0"/>
                <a:ea typeface="ＭＳ Ｐゴシック" pitchFamily="50" charset="-128"/>
              </a:defRPr>
            </a:lvl6pPr>
            <a:lvl7pPr defTabSz="908050" eaLnBrk="0" hangingPunct="0">
              <a:defRPr kumimoji="1" sz="2000">
                <a:solidFill>
                  <a:schemeClr val="tx1"/>
                </a:solidFill>
                <a:latin typeface="Arial" pitchFamily="34" charset="0"/>
                <a:ea typeface="ＭＳ Ｐゴシック" pitchFamily="50" charset="-128"/>
              </a:defRPr>
            </a:lvl7pPr>
            <a:lvl8pPr defTabSz="908050" eaLnBrk="0" hangingPunct="0">
              <a:defRPr kumimoji="1" sz="2000">
                <a:solidFill>
                  <a:schemeClr val="tx1"/>
                </a:solidFill>
                <a:latin typeface="Arial" pitchFamily="34" charset="0"/>
                <a:ea typeface="ＭＳ Ｐゴシック" pitchFamily="50" charset="-128"/>
              </a:defRPr>
            </a:lvl8pPr>
            <a:lvl9pPr defTabSz="908050" eaLnBrk="0" hangingPunct="0">
              <a:defRPr kumimoji="1" sz="2000">
                <a:solidFill>
                  <a:schemeClr val="tx1"/>
                </a:solidFill>
                <a:latin typeface="Arial" pitchFamily="34" charset="0"/>
                <a:ea typeface="ＭＳ Ｐゴシック" pitchFamily="50" charset="-128"/>
              </a:defRPr>
            </a:lvl9pPr>
          </a:lstStyle>
          <a:p>
            <a:pPr algn="r" eaLnBrk="1" hangingPunct="1"/>
            <a:endParaRPr lang="ja-JP" altLang="ja-JP" sz="2900">
              <a:solidFill>
                <a:srgbClr val="000000"/>
              </a:solidFill>
              <a:latin typeface="BIZ UDPゴシック" panose="020B0400000000000000" pitchFamily="50" charset="-128"/>
              <a:ea typeface="BIZ UDPゴシック" panose="020B0400000000000000" pitchFamily="50" charset="-128"/>
            </a:endParaRPr>
          </a:p>
        </p:txBody>
      </p:sp>
      <p:sp>
        <p:nvSpPr>
          <p:cNvPr id="128005" name="Text Box 6"/>
          <p:cNvSpPr txBox="1">
            <a:spLocks noChangeArrowheads="1"/>
          </p:cNvSpPr>
          <p:nvPr/>
        </p:nvSpPr>
        <p:spPr bwMode="auto">
          <a:xfrm>
            <a:off x="562347" y="70128"/>
            <a:ext cx="8019306" cy="57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6" tIns="41468" rIns="82936" bIns="41468" anchor="b">
            <a:spAutoFit/>
          </a:bodyPr>
          <a:lstStyle>
            <a:lvl1pPr defTabSz="908050">
              <a:defRPr kumimoji="1" sz="3200">
                <a:solidFill>
                  <a:schemeClr val="tx1"/>
                </a:solidFill>
                <a:latin typeface="Arial" pitchFamily="34" charset="0"/>
                <a:ea typeface="ＭＳ Ｐゴシック" pitchFamily="50" charset="-128"/>
              </a:defRPr>
            </a:lvl1pPr>
            <a:lvl2pPr defTabSz="908050">
              <a:defRPr kumimoji="1" sz="2800">
                <a:solidFill>
                  <a:schemeClr val="tx1"/>
                </a:solidFill>
                <a:latin typeface="Arial" pitchFamily="34" charset="0"/>
                <a:ea typeface="ＭＳ Ｐゴシック" pitchFamily="50" charset="-128"/>
              </a:defRPr>
            </a:lvl2pPr>
            <a:lvl3pPr defTabSz="908050">
              <a:defRPr kumimoji="1" sz="2400">
                <a:solidFill>
                  <a:schemeClr val="tx1"/>
                </a:solidFill>
                <a:latin typeface="Arial" pitchFamily="34" charset="0"/>
                <a:ea typeface="ＭＳ Ｐゴシック" pitchFamily="50" charset="-128"/>
              </a:defRPr>
            </a:lvl3pPr>
            <a:lvl4pPr defTabSz="908050">
              <a:defRPr kumimoji="1" sz="2000">
                <a:solidFill>
                  <a:schemeClr val="tx1"/>
                </a:solidFill>
                <a:latin typeface="Arial" pitchFamily="34" charset="0"/>
                <a:ea typeface="ＭＳ Ｐゴシック" pitchFamily="50" charset="-128"/>
              </a:defRPr>
            </a:lvl4pPr>
            <a:lvl5pPr defTabSz="908050">
              <a:defRPr kumimoji="1" sz="2000">
                <a:solidFill>
                  <a:schemeClr val="tx1"/>
                </a:solidFill>
                <a:latin typeface="Arial" pitchFamily="34" charset="0"/>
                <a:ea typeface="ＭＳ Ｐゴシック" pitchFamily="50" charset="-128"/>
              </a:defRPr>
            </a:lvl5pPr>
            <a:lvl6pPr defTabSz="908050" eaLnBrk="0" hangingPunct="0">
              <a:defRPr kumimoji="1" sz="2000">
                <a:solidFill>
                  <a:schemeClr val="tx1"/>
                </a:solidFill>
                <a:latin typeface="Arial" pitchFamily="34" charset="0"/>
                <a:ea typeface="ＭＳ Ｐゴシック" pitchFamily="50" charset="-128"/>
              </a:defRPr>
            </a:lvl6pPr>
            <a:lvl7pPr defTabSz="908050" eaLnBrk="0" hangingPunct="0">
              <a:defRPr kumimoji="1" sz="2000">
                <a:solidFill>
                  <a:schemeClr val="tx1"/>
                </a:solidFill>
                <a:latin typeface="Arial" pitchFamily="34" charset="0"/>
                <a:ea typeface="ＭＳ Ｐゴシック" pitchFamily="50" charset="-128"/>
              </a:defRPr>
            </a:lvl7pPr>
            <a:lvl8pPr defTabSz="908050" eaLnBrk="0" hangingPunct="0">
              <a:defRPr kumimoji="1" sz="2000">
                <a:solidFill>
                  <a:schemeClr val="tx1"/>
                </a:solidFill>
                <a:latin typeface="Arial" pitchFamily="34" charset="0"/>
                <a:ea typeface="ＭＳ Ｐゴシック" pitchFamily="50" charset="-128"/>
              </a:defRPr>
            </a:lvl8pPr>
            <a:lvl9pPr defTabSz="908050"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b="1" dirty="0">
                <a:solidFill>
                  <a:schemeClr val="bg1"/>
                </a:solidFill>
                <a:latin typeface="BIZ UDPゴシック" panose="020B0400000000000000" pitchFamily="50" charset="-128"/>
                <a:ea typeface="BIZ UDPゴシック" panose="020B0400000000000000" pitchFamily="50" charset="-128"/>
                <a:cs typeface="Meiryo UI" pitchFamily="50" charset="-128"/>
              </a:rPr>
              <a:t>認知症の人・家族と接するときのポイント</a:t>
            </a:r>
          </a:p>
        </p:txBody>
      </p:sp>
      <p:sp>
        <p:nvSpPr>
          <p:cNvPr id="6" name="テキスト ボックス 5">
            <a:extLst>
              <a:ext uri="{FF2B5EF4-FFF2-40B4-BE49-F238E27FC236}">
                <a16:creationId xmlns:a16="http://schemas.microsoft.com/office/drawing/2014/main" id="{6E2D5B92-C784-400F-9CB6-1AC33FD9EFB7}"/>
              </a:ext>
            </a:extLst>
          </p:cNvPr>
          <p:cNvSpPr txBox="1"/>
          <p:nvPr/>
        </p:nvSpPr>
        <p:spPr>
          <a:xfrm>
            <a:off x="0" y="713570"/>
            <a:ext cx="1540042"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薬局実践</a:t>
            </a:r>
            <a:r>
              <a:rPr lang="en-US" altLang="ja-JP" sz="1600" b="1" dirty="0">
                <a:latin typeface="BIZ UDPゴシック" panose="020B0400000000000000" pitchFamily="50" charset="-128"/>
                <a:ea typeface="BIZ UDPゴシック" panose="020B0400000000000000" pitchFamily="50" charset="-128"/>
              </a:rPr>
              <a:t>24〕</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8143399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46B1696B-8155-4F39-8FDE-B586ED49670E}"/>
              </a:ext>
            </a:extLst>
          </p:cNvPr>
          <p:cNvSpPr/>
          <p:nvPr/>
        </p:nvSpPr>
        <p:spPr>
          <a:xfrm>
            <a:off x="0" y="2875"/>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130050" name="Rectangle 2"/>
          <p:cNvSpPr>
            <a:spLocks noGrp="1" noChangeArrowheads="1"/>
          </p:cNvSpPr>
          <p:nvPr>
            <p:ph type="ctrTitle" idx="4294967295"/>
          </p:nvPr>
        </p:nvSpPr>
        <p:spPr>
          <a:xfrm>
            <a:off x="1874837" y="76650"/>
            <a:ext cx="5394325" cy="563144"/>
          </a:xfrm>
        </p:spPr>
        <p:txBody>
          <a:bodyPr/>
          <a:lstStyle/>
          <a:p>
            <a:pPr eaLnBrk="1" hangingPunct="1"/>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t>認知症の人への支援</a:t>
            </a:r>
          </a:p>
        </p:txBody>
      </p:sp>
      <p:sp>
        <p:nvSpPr>
          <p:cNvPr id="130051" name="Rectangle 3"/>
          <p:cNvSpPr>
            <a:spLocks noGrp="1" noChangeArrowheads="1"/>
          </p:cNvSpPr>
          <p:nvPr>
            <p:ph type="subTitle" idx="4294967295"/>
          </p:nvPr>
        </p:nvSpPr>
        <p:spPr>
          <a:xfrm>
            <a:off x="825688" y="1453179"/>
            <a:ext cx="7492621" cy="4783137"/>
          </a:xfrm>
        </p:spPr>
        <p:txBody>
          <a:bodyPr/>
          <a:lstStyle/>
          <a:p>
            <a:pPr marL="266700" indent="-266700" eaLnBrk="1" hangingPunct="1">
              <a:spcBef>
                <a:spcPts val="0"/>
              </a:spcBef>
              <a:buClr>
                <a:srgbClr val="FF6699"/>
              </a:buClr>
              <a:buFont typeface="Wingdings" pitchFamily="2" charset="2"/>
              <a:buNone/>
            </a:pPr>
            <a:r>
              <a:rPr lang="en-US" altLang="ja-JP"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 </a:t>
            </a:r>
            <a:r>
              <a:rPr lang="ja-JP" altLang="en-US" sz="2600" b="1" dirty="0">
                <a:latin typeface="BIZ UDPゴシック" panose="020B0400000000000000" pitchFamily="50" charset="-128"/>
                <a:ea typeface="BIZ UDPゴシック" panose="020B0400000000000000" pitchFamily="50" charset="-128"/>
                <a:cs typeface="Meiryo UI" pitchFamily="50" charset="-128"/>
              </a:rPr>
              <a:t>もの忘れがあっても、充実感を持ち、安心して</a:t>
            </a:r>
          </a:p>
          <a:p>
            <a:pPr marL="266700" indent="-266700" eaLnBrk="1" hangingPunct="1">
              <a:spcBef>
                <a:spcPts val="0"/>
              </a:spcBef>
              <a:buClr>
                <a:srgbClr val="FF6699"/>
              </a:buClr>
              <a:buFont typeface="Wingdings" pitchFamily="2" charset="2"/>
              <a:buNone/>
            </a:pPr>
            <a:r>
              <a:rPr lang="ja-JP" altLang="en-US" sz="2600" b="1" dirty="0">
                <a:latin typeface="BIZ UDPゴシック" panose="020B0400000000000000" pitchFamily="50" charset="-128"/>
                <a:ea typeface="BIZ UDPゴシック" panose="020B0400000000000000" pitchFamily="50" charset="-128"/>
                <a:cs typeface="Meiryo UI" pitchFamily="50" charset="-128"/>
              </a:rPr>
              <a:t>    暮らせるように、</a:t>
            </a:r>
            <a:r>
              <a:rPr lang="ja-JP" altLang="en-US"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できる限りの服薬支援を行う</a:t>
            </a:r>
          </a:p>
          <a:p>
            <a:pPr marL="266700" indent="-266700" eaLnBrk="1" hangingPunct="1">
              <a:spcBef>
                <a:spcPts val="0"/>
              </a:spcBef>
              <a:buClr>
                <a:srgbClr val="FF6699"/>
              </a:buClr>
              <a:buFont typeface="Wingdings" pitchFamily="2" charset="2"/>
              <a:buNone/>
            </a:pPr>
            <a:r>
              <a:rPr lang="ja-JP" altLang="en-US" sz="2600" b="1" dirty="0">
                <a:latin typeface="BIZ UDPゴシック" panose="020B0400000000000000" pitchFamily="50" charset="-128"/>
                <a:ea typeface="BIZ UDPゴシック" panose="020B0400000000000000" pitchFamily="50" charset="-128"/>
                <a:cs typeface="Meiryo UI" pitchFamily="50" charset="-128"/>
              </a:rPr>
              <a:t>    ことを本人に伝える</a:t>
            </a:r>
          </a:p>
          <a:p>
            <a:pPr marL="266700" indent="-266700" eaLnBrk="1" hangingPunct="1">
              <a:spcBef>
                <a:spcPts val="1200"/>
              </a:spcBef>
              <a:buClr>
                <a:srgbClr val="FF6699"/>
              </a:buClr>
              <a:buFont typeface="Wingdings" pitchFamily="2" charset="2"/>
              <a:buNone/>
            </a:pPr>
            <a:r>
              <a:rPr lang="ja-JP" altLang="en-US"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 </a:t>
            </a:r>
            <a:r>
              <a:rPr lang="ja-JP" altLang="en-US" sz="2600" b="1" dirty="0">
                <a:latin typeface="BIZ UDPゴシック" panose="020B0400000000000000" pitchFamily="50" charset="-128"/>
                <a:ea typeface="BIZ UDPゴシック" panose="020B0400000000000000" pitchFamily="50" charset="-128"/>
                <a:cs typeface="Meiryo UI" pitchFamily="50" charset="-128"/>
              </a:rPr>
              <a:t>もの忘れを自覚する</a:t>
            </a:r>
            <a:r>
              <a:rPr lang="ja-JP" altLang="en-US"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辛さを受け止め</a:t>
            </a:r>
            <a:r>
              <a:rPr lang="ja-JP" altLang="en-US" sz="2600" b="1" dirty="0">
                <a:latin typeface="BIZ UDPゴシック" panose="020B0400000000000000" pitchFamily="50" charset="-128"/>
                <a:ea typeface="BIZ UDPゴシック" panose="020B0400000000000000" pitchFamily="50" charset="-128"/>
                <a:cs typeface="Meiryo UI" pitchFamily="50" charset="-128"/>
              </a:rPr>
              <a:t>、残された</a:t>
            </a:r>
          </a:p>
          <a:p>
            <a:pPr marL="266700" indent="-266700" eaLnBrk="1" hangingPunct="1">
              <a:spcBef>
                <a:spcPts val="0"/>
              </a:spcBef>
              <a:buClr>
                <a:srgbClr val="FF6699"/>
              </a:buClr>
              <a:buFont typeface="Wingdings" pitchFamily="2" charset="2"/>
              <a:buNone/>
            </a:pPr>
            <a:r>
              <a:rPr lang="ja-JP" altLang="en-US" sz="2600" b="1" dirty="0">
                <a:latin typeface="BIZ UDPゴシック" panose="020B0400000000000000" pitchFamily="50" charset="-128"/>
                <a:ea typeface="BIZ UDPゴシック" panose="020B0400000000000000" pitchFamily="50" charset="-128"/>
                <a:cs typeface="Meiryo UI" pitchFamily="50" charset="-128"/>
              </a:rPr>
              <a:t>    能力が十分あることを伝える</a:t>
            </a:r>
          </a:p>
          <a:p>
            <a:pPr marL="266700" indent="-266700" eaLnBrk="1" hangingPunct="1">
              <a:spcBef>
                <a:spcPts val="1200"/>
              </a:spcBef>
              <a:buClr>
                <a:srgbClr val="FF6699"/>
              </a:buClr>
              <a:buFont typeface="Wingdings" pitchFamily="2" charset="2"/>
              <a:buNone/>
            </a:pPr>
            <a:r>
              <a:rPr lang="ja-JP" altLang="en-US"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 </a:t>
            </a:r>
            <a:r>
              <a:rPr lang="ja-JP" altLang="en-US" sz="2600" b="1" dirty="0">
                <a:latin typeface="BIZ UDPゴシック" panose="020B0400000000000000" pitchFamily="50" charset="-128"/>
                <a:ea typeface="BIZ UDPゴシック" panose="020B0400000000000000" pitchFamily="50" charset="-128"/>
                <a:cs typeface="Meiryo UI" pitchFamily="50" charset="-128"/>
              </a:rPr>
              <a:t>本人の前での、</a:t>
            </a:r>
            <a:r>
              <a:rPr lang="ja-JP" altLang="en-US"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家族への服薬説明は慎重に</a:t>
            </a:r>
            <a:r>
              <a:rPr lang="ja-JP" altLang="en-US" sz="2600" b="1" dirty="0">
                <a:latin typeface="BIZ UDPゴシック" panose="020B0400000000000000" pitchFamily="50" charset="-128"/>
                <a:ea typeface="BIZ UDPゴシック" panose="020B0400000000000000" pitchFamily="50" charset="-128"/>
                <a:cs typeface="Meiryo UI" pitchFamily="50" charset="-128"/>
              </a:rPr>
              <a:t>行う</a:t>
            </a:r>
          </a:p>
          <a:p>
            <a:pPr marL="266700" indent="-266700" eaLnBrk="1" hangingPunct="1">
              <a:spcBef>
                <a:spcPts val="1200"/>
              </a:spcBef>
              <a:buClr>
                <a:srgbClr val="FF6699"/>
              </a:buClr>
              <a:buFont typeface="Wingdings" pitchFamily="2" charset="2"/>
              <a:buNone/>
            </a:pPr>
            <a:r>
              <a:rPr lang="ja-JP" altLang="en-US"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 </a:t>
            </a:r>
            <a:r>
              <a:rPr lang="ja-JP" altLang="en-US" sz="2600" b="1" dirty="0">
                <a:latin typeface="BIZ UDPゴシック" panose="020B0400000000000000" pitchFamily="50" charset="-128"/>
                <a:ea typeface="BIZ UDPゴシック" panose="020B0400000000000000" pitchFamily="50" charset="-128"/>
                <a:cs typeface="Meiryo UI" pitchFamily="50" charset="-128"/>
              </a:rPr>
              <a:t>家庭の中で</a:t>
            </a:r>
            <a:r>
              <a:rPr lang="ja-JP" altLang="en-US"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何らかの役割</a:t>
            </a:r>
            <a:r>
              <a:rPr lang="ja-JP" altLang="en-US" sz="2600" b="1" dirty="0">
                <a:latin typeface="BIZ UDPゴシック" panose="020B0400000000000000" pitchFamily="50" charset="-128"/>
                <a:ea typeface="BIZ UDPゴシック" panose="020B0400000000000000" pitchFamily="50" charset="-128"/>
                <a:cs typeface="Meiryo UI" pitchFamily="50" charset="-128"/>
              </a:rPr>
              <a:t>を持ってもらうこと、</a:t>
            </a:r>
          </a:p>
          <a:p>
            <a:pPr marL="266700" indent="-266700" eaLnBrk="1" hangingPunct="1">
              <a:spcBef>
                <a:spcPts val="0"/>
              </a:spcBef>
              <a:buClr>
                <a:srgbClr val="FF6699"/>
              </a:buClr>
              <a:buFont typeface="Wingdings" pitchFamily="2" charset="2"/>
              <a:buNone/>
            </a:pPr>
            <a:r>
              <a:rPr lang="ja-JP" altLang="en-US" sz="2600" b="1" dirty="0">
                <a:latin typeface="BIZ UDPゴシック" panose="020B0400000000000000" pitchFamily="50" charset="-128"/>
                <a:ea typeface="BIZ UDPゴシック" panose="020B0400000000000000" pitchFamily="50" charset="-128"/>
                <a:cs typeface="Meiryo UI" pitchFamily="50" charset="-128"/>
              </a:rPr>
              <a:t>    </a:t>
            </a:r>
            <a:r>
              <a:rPr lang="ja-JP" altLang="en-US"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社会参加や介護保険サービスの利用</a:t>
            </a:r>
            <a:r>
              <a:rPr lang="ja-JP" altLang="en-US" sz="2600" b="1" dirty="0">
                <a:latin typeface="BIZ UDPゴシック" panose="020B0400000000000000" pitchFamily="50" charset="-128"/>
                <a:ea typeface="BIZ UDPゴシック" panose="020B0400000000000000" pitchFamily="50" charset="-128"/>
                <a:cs typeface="Meiryo UI" pitchFamily="50" charset="-128"/>
              </a:rPr>
              <a:t>を勧める</a:t>
            </a:r>
          </a:p>
          <a:p>
            <a:pPr marL="266700" indent="-266700" eaLnBrk="1" hangingPunct="1">
              <a:spcBef>
                <a:spcPts val="1200"/>
              </a:spcBef>
              <a:buClr>
                <a:srgbClr val="FF6699"/>
              </a:buClr>
              <a:buFont typeface="Wingdings" pitchFamily="2" charset="2"/>
              <a:buNone/>
            </a:pPr>
            <a:r>
              <a:rPr lang="ja-JP" altLang="en-US"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 </a:t>
            </a:r>
            <a:r>
              <a:rPr lang="ja-JP" altLang="en-US" sz="2600" b="1" dirty="0">
                <a:latin typeface="BIZ UDPゴシック" panose="020B0400000000000000" pitchFamily="50" charset="-128"/>
                <a:ea typeface="BIZ UDPゴシック" panose="020B0400000000000000" pitchFamily="50" charset="-128"/>
                <a:cs typeface="Meiryo UI" pitchFamily="50" charset="-128"/>
              </a:rPr>
              <a:t>体調変化に</a:t>
            </a:r>
            <a:r>
              <a:rPr lang="ja-JP" altLang="en-US"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早めに気づき</a:t>
            </a:r>
            <a:r>
              <a:rPr lang="ja-JP" altLang="en-US" sz="2600" b="1" dirty="0">
                <a:latin typeface="BIZ UDPゴシック" panose="020B0400000000000000" pitchFamily="50" charset="-128"/>
                <a:ea typeface="BIZ UDPゴシック" panose="020B0400000000000000" pitchFamily="50" charset="-128"/>
                <a:cs typeface="Meiryo UI" pitchFamily="50" charset="-128"/>
              </a:rPr>
              <a:t>、かかりつけ医に    </a:t>
            </a:r>
            <a:endParaRPr lang="en-US" altLang="ja-JP" sz="2600" b="1" dirty="0">
              <a:latin typeface="BIZ UDPゴシック" panose="020B0400000000000000" pitchFamily="50" charset="-128"/>
              <a:ea typeface="BIZ UDPゴシック" panose="020B0400000000000000" pitchFamily="50" charset="-128"/>
              <a:cs typeface="Meiryo UI" pitchFamily="50" charset="-128"/>
            </a:endParaRPr>
          </a:p>
          <a:p>
            <a:pPr marL="266700" indent="-266700" eaLnBrk="1" hangingPunct="1">
              <a:spcBef>
                <a:spcPts val="0"/>
              </a:spcBef>
              <a:buClr>
                <a:srgbClr val="FF6699"/>
              </a:buClr>
              <a:buFont typeface="Wingdings" pitchFamily="2" charset="2"/>
              <a:buNone/>
            </a:pPr>
            <a:r>
              <a:rPr lang="en-US" altLang="ja-JP" sz="2600" b="1" dirty="0">
                <a:latin typeface="BIZ UDPゴシック" panose="020B0400000000000000" pitchFamily="50" charset="-128"/>
                <a:ea typeface="BIZ UDPゴシック" panose="020B0400000000000000" pitchFamily="50" charset="-128"/>
                <a:cs typeface="Meiryo UI" pitchFamily="50" charset="-128"/>
              </a:rPr>
              <a:t>    </a:t>
            </a:r>
            <a:r>
              <a:rPr lang="ja-JP" altLang="en-US"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フィードバック</a:t>
            </a:r>
            <a:r>
              <a:rPr lang="ja-JP" altLang="en-US" sz="2600" b="1" dirty="0">
                <a:latin typeface="BIZ UDPゴシック" panose="020B0400000000000000" pitchFamily="50" charset="-128"/>
                <a:ea typeface="BIZ UDPゴシック" panose="020B0400000000000000" pitchFamily="50" charset="-128"/>
                <a:cs typeface="Meiryo UI" pitchFamily="50" charset="-128"/>
              </a:rPr>
              <a:t>をする</a:t>
            </a:r>
          </a:p>
        </p:txBody>
      </p:sp>
      <p:sp>
        <p:nvSpPr>
          <p:cNvPr id="5" name="テキスト ボックス 4">
            <a:extLst>
              <a:ext uri="{FF2B5EF4-FFF2-40B4-BE49-F238E27FC236}">
                <a16:creationId xmlns:a16="http://schemas.microsoft.com/office/drawing/2014/main" id="{C50D4C9A-9DA7-4C20-B038-C7ED9F7CD79B}"/>
              </a:ext>
            </a:extLst>
          </p:cNvPr>
          <p:cNvSpPr txBox="1"/>
          <p:nvPr/>
        </p:nvSpPr>
        <p:spPr>
          <a:xfrm>
            <a:off x="0" y="713570"/>
            <a:ext cx="1540042"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薬局実践</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25〕</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0478083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Text Box 3"/>
          <p:cNvSpPr txBox="1">
            <a:spLocks noChangeArrowheads="1"/>
          </p:cNvSpPr>
          <p:nvPr/>
        </p:nvSpPr>
        <p:spPr bwMode="auto">
          <a:xfrm>
            <a:off x="714092" y="1461311"/>
            <a:ext cx="7909212" cy="4616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9" rIns="91417" bIns="45709">
            <a:spAutoFit/>
          </a:bodyPr>
          <a:lstStyle>
            <a:lvl1pPr marL="536575" indent="-536575">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514350" indent="-514350" eaLnBrk="1" hangingPunct="1">
              <a:spcBef>
                <a:spcPts val="1200"/>
              </a:spcBef>
              <a:buClr>
                <a:schemeClr val="tx1"/>
              </a:buClr>
              <a:buFont typeface="+mj-lt"/>
              <a:buAutoNum type="arabicPeriod"/>
            </a:pPr>
            <a:r>
              <a:rPr lang="ja-JP" altLang="en-US" sz="2600" b="1" dirty="0">
                <a:latin typeface="BIZ UDPゴシック" panose="020B0400000000000000" pitchFamily="50" charset="-128"/>
                <a:ea typeface="BIZ UDPゴシック" panose="020B0400000000000000" pitchFamily="50" charset="-128"/>
                <a:cs typeface="Meiryo UI" pitchFamily="50" charset="-128"/>
              </a:rPr>
              <a:t>本人は</a:t>
            </a:r>
            <a:r>
              <a:rPr lang="ja-JP" altLang="en-US"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強い不安の中</a:t>
            </a:r>
            <a:r>
              <a:rPr lang="ja-JP" altLang="en-US" sz="2600" b="1" dirty="0">
                <a:latin typeface="BIZ UDPゴシック" panose="020B0400000000000000" pitchFamily="50" charset="-128"/>
                <a:ea typeface="BIZ UDPゴシック" panose="020B0400000000000000" pitchFamily="50" charset="-128"/>
                <a:cs typeface="Meiryo UI" pitchFamily="50" charset="-128"/>
              </a:rPr>
              <a:t>にいることを理解して接する</a:t>
            </a:r>
          </a:p>
          <a:p>
            <a:pPr marL="514350" indent="-514350" eaLnBrk="1" hangingPunct="1">
              <a:spcBef>
                <a:spcPts val="1200"/>
              </a:spcBef>
              <a:buClr>
                <a:schemeClr val="tx1"/>
              </a:buClr>
              <a:buFont typeface="+mj-lt"/>
              <a:buAutoNum type="arabicPeriod"/>
            </a:pPr>
            <a:r>
              <a:rPr lang="ja-JP" altLang="en-US" sz="2600" b="1" dirty="0">
                <a:latin typeface="BIZ UDPゴシック" panose="020B0400000000000000" pitchFamily="50" charset="-128"/>
                <a:ea typeface="BIZ UDPゴシック" panose="020B0400000000000000" pitchFamily="50" charset="-128"/>
                <a:cs typeface="Meiryo UI" pitchFamily="50" charset="-128"/>
              </a:rPr>
              <a:t>より</a:t>
            </a:r>
            <a:r>
              <a:rPr lang="ja-JP" altLang="en-US"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身近な者に</a:t>
            </a:r>
            <a:r>
              <a:rPr lang="ja-JP" altLang="en-US" sz="2600" b="1" dirty="0">
                <a:latin typeface="BIZ UDPゴシック" panose="020B0400000000000000" pitchFamily="50" charset="-128"/>
                <a:ea typeface="BIZ UDPゴシック" panose="020B0400000000000000" pitchFamily="50" charset="-128"/>
                <a:cs typeface="Meiryo UI" pitchFamily="50" charset="-128"/>
              </a:rPr>
              <a:t>対して、認知症の症状がより</a:t>
            </a:r>
            <a:r>
              <a:rPr lang="ja-JP" altLang="en-US"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強く出る</a:t>
            </a:r>
            <a:r>
              <a:rPr lang="ja-JP" altLang="en-US" sz="2600" b="1" dirty="0">
                <a:latin typeface="BIZ UDPゴシック" panose="020B0400000000000000" pitchFamily="50" charset="-128"/>
                <a:ea typeface="BIZ UDPゴシック" panose="020B0400000000000000" pitchFamily="50" charset="-128"/>
                <a:cs typeface="Meiryo UI" pitchFamily="50" charset="-128"/>
              </a:rPr>
              <a:t>ことが多いという認識で接する</a:t>
            </a:r>
          </a:p>
          <a:p>
            <a:pPr marL="514350" indent="-514350" eaLnBrk="1" hangingPunct="1">
              <a:spcBef>
                <a:spcPts val="1200"/>
              </a:spcBef>
              <a:buClr>
                <a:schemeClr val="tx1"/>
              </a:buClr>
              <a:buFont typeface="+mj-lt"/>
              <a:buAutoNum type="arabicPeriod"/>
            </a:pPr>
            <a:r>
              <a:rPr lang="ja-JP" altLang="en-US"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感情面は保たれている</a:t>
            </a:r>
            <a:r>
              <a:rPr lang="ja-JP" altLang="en-US" sz="2600" b="1" dirty="0">
                <a:latin typeface="BIZ UDPゴシック" panose="020B0400000000000000" pitchFamily="50" charset="-128"/>
                <a:ea typeface="BIZ UDPゴシック" panose="020B0400000000000000" pitchFamily="50" charset="-128"/>
                <a:cs typeface="Meiryo UI" pitchFamily="50" charset="-128"/>
              </a:rPr>
              <a:t>という認識で接する</a:t>
            </a:r>
          </a:p>
          <a:p>
            <a:pPr marL="514350" indent="-514350" eaLnBrk="1" hangingPunct="1">
              <a:spcBef>
                <a:spcPts val="1200"/>
              </a:spcBef>
              <a:buClr>
                <a:schemeClr val="tx1"/>
              </a:buClr>
              <a:buFont typeface="+mj-lt"/>
              <a:buAutoNum type="arabicPeriod"/>
            </a:pPr>
            <a:r>
              <a:rPr lang="ja-JP" altLang="en-US" sz="2600" b="1" dirty="0">
                <a:latin typeface="BIZ UDPゴシック" panose="020B0400000000000000" pitchFamily="50" charset="-128"/>
                <a:ea typeface="BIZ UDPゴシック" panose="020B0400000000000000" pitchFamily="50" charset="-128"/>
                <a:cs typeface="Meiryo UI" pitchFamily="50" charset="-128"/>
              </a:rPr>
              <a:t>認知症の症状は基本的に</a:t>
            </a:r>
            <a:r>
              <a:rPr lang="ja-JP" altLang="en-US"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理解可能</a:t>
            </a:r>
            <a:r>
              <a:rPr lang="ja-JP" altLang="en-US" sz="2600" b="1" dirty="0">
                <a:latin typeface="BIZ UDPゴシック" panose="020B0400000000000000" pitchFamily="50" charset="-128"/>
                <a:ea typeface="BIZ UDPゴシック" panose="020B0400000000000000" pitchFamily="50" charset="-128"/>
                <a:cs typeface="Meiryo UI" pitchFamily="50" charset="-128"/>
              </a:rPr>
              <a:t>として接する</a:t>
            </a:r>
            <a:endParaRPr lang="en-US" altLang="ja-JP" sz="2600" b="1" dirty="0">
              <a:latin typeface="BIZ UDPゴシック" panose="020B0400000000000000" pitchFamily="50" charset="-128"/>
              <a:ea typeface="BIZ UDPゴシック" panose="020B0400000000000000" pitchFamily="50" charset="-128"/>
              <a:cs typeface="Meiryo UI" pitchFamily="50" charset="-128"/>
            </a:endParaRPr>
          </a:p>
          <a:p>
            <a:pPr marL="514350" indent="-514350" eaLnBrk="1" hangingPunct="1">
              <a:spcBef>
                <a:spcPts val="1200"/>
              </a:spcBef>
              <a:buClr>
                <a:schemeClr val="tx1"/>
              </a:buClr>
              <a:buFont typeface="+mj-lt"/>
              <a:buAutoNum type="arabicPeriod"/>
            </a:pPr>
            <a:r>
              <a:rPr lang="ja-JP" altLang="en-US" sz="2600" b="1" dirty="0">
                <a:latin typeface="BIZ UDPゴシック" panose="020B0400000000000000" pitchFamily="50" charset="-128"/>
                <a:ea typeface="BIZ UDPゴシック" panose="020B0400000000000000" pitchFamily="50" charset="-128"/>
                <a:cs typeface="Meiryo UI" pitchFamily="50" charset="-128"/>
              </a:rPr>
              <a:t>現存している能力を</a:t>
            </a:r>
            <a:r>
              <a:rPr lang="ja-JP" altLang="en-US"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最大限に活用</a:t>
            </a:r>
            <a:r>
              <a:rPr lang="ja-JP" altLang="en-US" sz="2600" b="1" dirty="0">
                <a:latin typeface="BIZ UDPゴシック" panose="020B0400000000000000" pitchFamily="50" charset="-128"/>
                <a:ea typeface="BIZ UDPゴシック" panose="020B0400000000000000" pitchFamily="50" charset="-128"/>
                <a:cs typeface="Meiryo UI" pitchFamily="50" charset="-128"/>
              </a:rPr>
              <a:t>する</a:t>
            </a:r>
          </a:p>
          <a:p>
            <a:pPr marL="514350" indent="-514350" eaLnBrk="1" hangingPunct="1">
              <a:spcBef>
                <a:spcPts val="1200"/>
              </a:spcBef>
              <a:buClr>
                <a:schemeClr val="tx1"/>
              </a:buClr>
              <a:buFont typeface="+mj-lt"/>
              <a:buAutoNum type="arabicPeriod"/>
            </a:pPr>
            <a:r>
              <a:rPr lang="ja-JP" altLang="en-US" sz="2600" b="1" dirty="0">
                <a:latin typeface="BIZ UDPゴシック" panose="020B0400000000000000" pitchFamily="50" charset="-128"/>
                <a:ea typeface="BIZ UDPゴシック" panose="020B0400000000000000" pitchFamily="50" charset="-128"/>
                <a:cs typeface="Meiryo UI" pitchFamily="50" charset="-128"/>
              </a:rPr>
              <a:t>いつもと様子が違うと感じたら、</a:t>
            </a:r>
            <a:r>
              <a:rPr lang="ja-JP" altLang="en-US"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身体疾患や身体症状の影響</a:t>
            </a:r>
            <a:r>
              <a:rPr lang="ja-JP" altLang="en-US" sz="2600" b="1" dirty="0">
                <a:latin typeface="BIZ UDPゴシック" panose="020B0400000000000000" pitchFamily="50" charset="-128"/>
                <a:ea typeface="BIZ UDPゴシック" panose="020B0400000000000000" pitchFamily="50" charset="-128"/>
                <a:cs typeface="Meiryo UI" pitchFamily="50" charset="-128"/>
              </a:rPr>
              <a:t>を考慮する</a:t>
            </a:r>
            <a:endParaRPr lang="en-US" altLang="ja-JP" sz="2600" b="1" dirty="0">
              <a:latin typeface="BIZ UDPゴシック" panose="020B0400000000000000" pitchFamily="50" charset="-128"/>
              <a:ea typeface="BIZ UDPゴシック" panose="020B0400000000000000" pitchFamily="50" charset="-128"/>
              <a:cs typeface="Meiryo UI" pitchFamily="50" charset="-128"/>
            </a:endParaRPr>
          </a:p>
          <a:p>
            <a:pPr marL="514350" indent="-514350" eaLnBrk="1" hangingPunct="1">
              <a:spcBef>
                <a:spcPts val="1200"/>
              </a:spcBef>
              <a:buClr>
                <a:schemeClr val="tx1"/>
              </a:buClr>
              <a:buFont typeface="+mj-lt"/>
              <a:buAutoNum type="arabicPeriod"/>
            </a:pPr>
            <a:r>
              <a:rPr lang="ja-JP" altLang="en-US"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服薬アドヒアランス</a:t>
            </a:r>
            <a:r>
              <a:rPr lang="ja-JP" altLang="en-US" sz="2600" b="1" dirty="0">
                <a:latin typeface="BIZ UDPゴシック" panose="020B0400000000000000" pitchFamily="50" charset="-128"/>
                <a:ea typeface="BIZ UDPゴシック" panose="020B0400000000000000" pitchFamily="50" charset="-128"/>
                <a:cs typeface="Meiryo UI" pitchFamily="50" charset="-128"/>
              </a:rPr>
              <a:t>を確認する</a:t>
            </a:r>
          </a:p>
        </p:txBody>
      </p:sp>
      <p:sp>
        <p:nvSpPr>
          <p:cNvPr id="128004" name="Text Box 5"/>
          <p:cNvSpPr txBox="1">
            <a:spLocks noChangeArrowheads="1"/>
          </p:cNvSpPr>
          <p:nvPr/>
        </p:nvSpPr>
        <p:spPr bwMode="auto">
          <a:xfrm>
            <a:off x="4244975" y="360363"/>
            <a:ext cx="166688"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36" tIns="41468" rIns="82936" bIns="41468" anchor="b">
            <a:spAutoFit/>
          </a:bodyPr>
          <a:lstStyle>
            <a:lvl1pPr defTabSz="908050">
              <a:defRPr kumimoji="1" sz="3200">
                <a:solidFill>
                  <a:schemeClr val="tx1"/>
                </a:solidFill>
                <a:latin typeface="Arial" pitchFamily="34" charset="0"/>
                <a:ea typeface="ＭＳ Ｐゴシック" pitchFamily="50" charset="-128"/>
              </a:defRPr>
            </a:lvl1pPr>
            <a:lvl2pPr defTabSz="908050">
              <a:defRPr kumimoji="1" sz="2800">
                <a:solidFill>
                  <a:schemeClr val="tx1"/>
                </a:solidFill>
                <a:latin typeface="Arial" pitchFamily="34" charset="0"/>
                <a:ea typeface="ＭＳ Ｐゴシック" pitchFamily="50" charset="-128"/>
              </a:defRPr>
            </a:lvl2pPr>
            <a:lvl3pPr defTabSz="908050">
              <a:defRPr kumimoji="1" sz="2400">
                <a:solidFill>
                  <a:schemeClr val="tx1"/>
                </a:solidFill>
                <a:latin typeface="Arial" pitchFamily="34" charset="0"/>
                <a:ea typeface="ＭＳ Ｐゴシック" pitchFamily="50" charset="-128"/>
              </a:defRPr>
            </a:lvl3pPr>
            <a:lvl4pPr defTabSz="908050">
              <a:defRPr kumimoji="1" sz="2000">
                <a:solidFill>
                  <a:schemeClr val="tx1"/>
                </a:solidFill>
                <a:latin typeface="Arial" pitchFamily="34" charset="0"/>
                <a:ea typeface="ＭＳ Ｐゴシック" pitchFamily="50" charset="-128"/>
              </a:defRPr>
            </a:lvl4pPr>
            <a:lvl5pPr defTabSz="908050">
              <a:defRPr kumimoji="1" sz="2000">
                <a:solidFill>
                  <a:schemeClr val="tx1"/>
                </a:solidFill>
                <a:latin typeface="Arial" pitchFamily="34" charset="0"/>
                <a:ea typeface="ＭＳ Ｐゴシック" pitchFamily="50" charset="-128"/>
              </a:defRPr>
            </a:lvl5pPr>
            <a:lvl6pPr defTabSz="908050" eaLnBrk="0" hangingPunct="0">
              <a:defRPr kumimoji="1" sz="2000">
                <a:solidFill>
                  <a:schemeClr val="tx1"/>
                </a:solidFill>
                <a:latin typeface="Arial" pitchFamily="34" charset="0"/>
                <a:ea typeface="ＭＳ Ｐゴシック" pitchFamily="50" charset="-128"/>
              </a:defRPr>
            </a:lvl6pPr>
            <a:lvl7pPr defTabSz="908050" eaLnBrk="0" hangingPunct="0">
              <a:defRPr kumimoji="1" sz="2000">
                <a:solidFill>
                  <a:schemeClr val="tx1"/>
                </a:solidFill>
                <a:latin typeface="Arial" pitchFamily="34" charset="0"/>
                <a:ea typeface="ＭＳ Ｐゴシック" pitchFamily="50" charset="-128"/>
              </a:defRPr>
            </a:lvl7pPr>
            <a:lvl8pPr defTabSz="908050" eaLnBrk="0" hangingPunct="0">
              <a:defRPr kumimoji="1" sz="2000">
                <a:solidFill>
                  <a:schemeClr val="tx1"/>
                </a:solidFill>
                <a:latin typeface="Arial" pitchFamily="34" charset="0"/>
                <a:ea typeface="ＭＳ Ｐゴシック" pitchFamily="50" charset="-128"/>
              </a:defRPr>
            </a:lvl8pPr>
            <a:lvl9pPr defTabSz="908050" eaLnBrk="0" hangingPunct="0">
              <a:defRPr kumimoji="1" sz="2000">
                <a:solidFill>
                  <a:schemeClr val="tx1"/>
                </a:solidFill>
                <a:latin typeface="Arial" pitchFamily="34" charset="0"/>
                <a:ea typeface="ＭＳ Ｐゴシック" pitchFamily="50" charset="-128"/>
              </a:defRPr>
            </a:lvl9pPr>
          </a:lstStyle>
          <a:p>
            <a:pPr algn="r" eaLnBrk="1" hangingPunct="1"/>
            <a:endParaRPr lang="ja-JP" altLang="ja-JP" sz="2900"/>
          </a:p>
        </p:txBody>
      </p:sp>
      <p:sp>
        <p:nvSpPr>
          <p:cNvPr id="9" name="正方形/長方形 8">
            <a:extLst>
              <a:ext uri="{FF2B5EF4-FFF2-40B4-BE49-F238E27FC236}">
                <a16:creationId xmlns:a16="http://schemas.microsoft.com/office/drawing/2014/main" id="{C8C6E3FF-3C50-42DC-8AFF-A4CD2D0BD645}"/>
              </a:ext>
            </a:extLst>
          </p:cNvPr>
          <p:cNvSpPr/>
          <p:nvPr/>
        </p:nvSpPr>
        <p:spPr>
          <a:xfrm>
            <a:off x="0" y="2875"/>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005" name="Text Box 6"/>
          <p:cNvSpPr txBox="1">
            <a:spLocks noChangeArrowheads="1"/>
          </p:cNvSpPr>
          <p:nvPr/>
        </p:nvSpPr>
        <p:spPr bwMode="auto">
          <a:xfrm>
            <a:off x="1830387" y="70128"/>
            <a:ext cx="5483225" cy="57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36" tIns="41468" rIns="82936" bIns="41468" anchor="b">
            <a:spAutoFit/>
          </a:bodyPr>
          <a:lstStyle>
            <a:lvl1pPr defTabSz="908050">
              <a:defRPr kumimoji="1" sz="3200">
                <a:solidFill>
                  <a:schemeClr val="tx1"/>
                </a:solidFill>
                <a:latin typeface="Arial" pitchFamily="34" charset="0"/>
                <a:ea typeface="ＭＳ Ｐゴシック" pitchFamily="50" charset="-128"/>
              </a:defRPr>
            </a:lvl1pPr>
            <a:lvl2pPr defTabSz="908050">
              <a:defRPr kumimoji="1" sz="2800">
                <a:solidFill>
                  <a:schemeClr val="tx1"/>
                </a:solidFill>
                <a:latin typeface="Arial" pitchFamily="34" charset="0"/>
                <a:ea typeface="ＭＳ Ｐゴシック" pitchFamily="50" charset="-128"/>
              </a:defRPr>
            </a:lvl2pPr>
            <a:lvl3pPr defTabSz="908050">
              <a:defRPr kumimoji="1" sz="2400">
                <a:solidFill>
                  <a:schemeClr val="tx1"/>
                </a:solidFill>
                <a:latin typeface="Arial" pitchFamily="34" charset="0"/>
                <a:ea typeface="ＭＳ Ｐゴシック" pitchFamily="50" charset="-128"/>
              </a:defRPr>
            </a:lvl3pPr>
            <a:lvl4pPr defTabSz="908050">
              <a:defRPr kumimoji="1" sz="2000">
                <a:solidFill>
                  <a:schemeClr val="tx1"/>
                </a:solidFill>
                <a:latin typeface="Arial" pitchFamily="34" charset="0"/>
                <a:ea typeface="ＭＳ Ｐゴシック" pitchFamily="50" charset="-128"/>
              </a:defRPr>
            </a:lvl4pPr>
            <a:lvl5pPr defTabSz="908050">
              <a:defRPr kumimoji="1" sz="2000">
                <a:solidFill>
                  <a:schemeClr val="tx1"/>
                </a:solidFill>
                <a:latin typeface="Arial" pitchFamily="34" charset="0"/>
                <a:ea typeface="ＭＳ Ｐゴシック" pitchFamily="50" charset="-128"/>
              </a:defRPr>
            </a:lvl5pPr>
            <a:lvl6pPr defTabSz="908050" eaLnBrk="0" hangingPunct="0">
              <a:defRPr kumimoji="1" sz="2000">
                <a:solidFill>
                  <a:schemeClr val="tx1"/>
                </a:solidFill>
                <a:latin typeface="Arial" pitchFamily="34" charset="0"/>
                <a:ea typeface="ＭＳ Ｐゴシック" pitchFamily="50" charset="-128"/>
              </a:defRPr>
            </a:lvl6pPr>
            <a:lvl7pPr defTabSz="908050" eaLnBrk="0" hangingPunct="0">
              <a:defRPr kumimoji="1" sz="2000">
                <a:solidFill>
                  <a:schemeClr val="tx1"/>
                </a:solidFill>
                <a:latin typeface="Arial" pitchFamily="34" charset="0"/>
                <a:ea typeface="ＭＳ Ｐゴシック" pitchFamily="50" charset="-128"/>
              </a:defRPr>
            </a:lvl7pPr>
            <a:lvl8pPr defTabSz="908050" eaLnBrk="0" hangingPunct="0">
              <a:defRPr kumimoji="1" sz="2000">
                <a:solidFill>
                  <a:schemeClr val="tx1"/>
                </a:solidFill>
                <a:latin typeface="Arial" pitchFamily="34" charset="0"/>
                <a:ea typeface="ＭＳ Ｐゴシック" pitchFamily="50" charset="-128"/>
              </a:defRPr>
            </a:lvl8pPr>
            <a:lvl9pPr defTabSz="908050"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b="1" dirty="0">
                <a:solidFill>
                  <a:schemeClr val="bg1"/>
                </a:solidFill>
                <a:latin typeface="BIZ UDPゴシック" panose="020B0400000000000000" pitchFamily="50" charset="-128"/>
                <a:ea typeface="BIZ UDPゴシック" panose="020B0400000000000000" pitchFamily="50" charset="-128"/>
                <a:cs typeface="Meiryo UI" pitchFamily="50" charset="-128"/>
              </a:rPr>
              <a:t>治療期間における視点や姿勢</a:t>
            </a:r>
          </a:p>
        </p:txBody>
      </p:sp>
      <p:sp>
        <p:nvSpPr>
          <p:cNvPr id="7" name="テキスト ボックス 6">
            <a:extLst>
              <a:ext uri="{FF2B5EF4-FFF2-40B4-BE49-F238E27FC236}">
                <a16:creationId xmlns:a16="http://schemas.microsoft.com/office/drawing/2014/main" id="{C6EFDD4F-C642-4183-AAC1-C034AE9CA1A2}"/>
              </a:ext>
            </a:extLst>
          </p:cNvPr>
          <p:cNvSpPr txBox="1"/>
          <p:nvPr/>
        </p:nvSpPr>
        <p:spPr>
          <a:xfrm>
            <a:off x="0" y="713570"/>
            <a:ext cx="1540042"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薬局実践</a:t>
            </a:r>
            <a:r>
              <a:rPr lang="en-US" altLang="ja-JP" sz="1600" b="1" dirty="0">
                <a:latin typeface="BIZ UDPゴシック" panose="020B0400000000000000" pitchFamily="50" charset="-128"/>
                <a:ea typeface="BIZ UDPゴシック" panose="020B0400000000000000" pitchFamily="50" charset="-128"/>
              </a:rPr>
              <a:t>26〕</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2805339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角丸四角形 30"/>
          <p:cNvSpPr/>
          <p:nvPr/>
        </p:nvSpPr>
        <p:spPr>
          <a:xfrm>
            <a:off x="2380054" y="3314074"/>
            <a:ext cx="2041794" cy="773255"/>
          </a:xfrm>
          <a:prstGeom prst="roundRect">
            <a:avLst/>
          </a:prstGeom>
          <a:solidFill>
            <a:srgbClr val="B96563"/>
          </a:solidFill>
          <a:ln w="9525" cap="flat" cmpd="sng" algn="ctr">
            <a:noFill/>
            <a:prstDash val="solid"/>
          </a:ln>
          <a:effectLst/>
        </p:spPr>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ja-JP" altLang="en-US" sz="1846"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47" name="Rectangle 4"/>
          <p:cNvSpPr>
            <a:spLocks noChangeArrowheads="1"/>
          </p:cNvSpPr>
          <p:nvPr/>
        </p:nvSpPr>
        <p:spPr bwMode="auto">
          <a:xfrm>
            <a:off x="2261609" y="3406572"/>
            <a:ext cx="2326412" cy="549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2585"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認知症の人</a:t>
            </a:r>
            <a:endParaRPr kumimoji="1" lang="en-US" altLang="ja-JP" sz="4062"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メイリオ" pitchFamily="50" charset="-128"/>
            </a:endParaRPr>
          </a:p>
        </p:txBody>
      </p:sp>
      <p:sp>
        <p:nvSpPr>
          <p:cNvPr id="48" name="Rectangle 4"/>
          <p:cNvSpPr>
            <a:spLocks noChangeArrowheads="1"/>
          </p:cNvSpPr>
          <p:nvPr/>
        </p:nvSpPr>
        <p:spPr bwMode="auto">
          <a:xfrm>
            <a:off x="3400951" y="5452932"/>
            <a:ext cx="2326412" cy="549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258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不適切なケア</a:t>
            </a:r>
            <a:endParaRPr kumimoji="1" lang="en-US" altLang="ja-JP" sz="258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itchFamily="50" charset="-128"/>
            </a:endParaRPr>
          </a:p>
        </p:txBody>
      </p:sp>
      <p:sp>
        <p:nvSpPr>
          <p:cNvPr id="49" name="Rectangle 4"/>
          <p:cNvSpPr>
            <a:spLocks noChangeArrowheads="1"/>
          </p:cNvSpPr>
          <p:nvPr/>
        </p:nvSpPr>
        <p:spPr bwMode="auto">
          <a:xfrm>
            <a:off x="2724191" y="1280564"/>
            <a:ext cx="3805965" cy="549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258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行動・心理症状（</a:t>
            </a:r>
            <a:r>
              <a:rPr kumimoji="1" lang="en-US" altLang="ja-JP" sz="258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BPSD</a:t>
            </a:r>
            <a:r>
              <a:rPr kumimoji="1" lang="ja-JP" altLang="en-US" sz="258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258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258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itchFamily="50" charset="-128"/>
              </a:rPr>
              <a:t>生活障害</a:t>
            </a:r>
            <a:endParaRPr kumimoji="1" lang="en-US" altLang="ja-JP" sz="258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itchFamily="50" charset="-128"/>
            </a:endParaRPr>
          </a:p>
        </p:txBody>
      </p:sp>
      <p:sp>
        <p:nvSpPr>
          <p:cNvPr id="50" name="正方形/長方形 49"/>
          <p:cNvSpPr/>
          <p:nvPr/>
        </p:nvSpPr>
        <p:spPr>
          <a:xfrm>
            <a:off x="4992012" y="6283257"/>
            <a:ext cx="3923148" cy="319639"/>
          </a:xfrm>
          <a:prstGeom prst="rect">
            <a:avLst/>
          </a:prstGeom>
        </p:spPr>
        <p:txBody>
          <a:bodyPr wrap="square">
            <a:spAutoFit/>
          </a:bodyPr>
          <a:lstStyle/>
          <a:p>
            <a:pPr marL="0" marR="0" lvl="0" indent="0" algn="r" defTabSz="844083" rtl="0" eaLnBrk="1" fontAlgn="base" latinLnBrk="0" hangingPunct="1">
              <a:lnSpc>
                <a:spcPct val="100000"/>
              </a:lnSpc>
              <a:spcBef>
                <a:spcPct val="0"/>
              </a:spcBef>
              <a:spcAft>
                <a:spcPct val="0"/>
              </a:spcAft>
              <a:buClrTx/>
              <a:buSzTx/>
              <a:buFontTx/>
              <a:buNone/>
              <a:tabLst/>
              <a:defRPr/>
            </a:pPr>
            <a:r>
              <a:rPr kumimoji="1" lang="ja-JP" altLang="en-US"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加藤伸司 第一法規出版 </a:t>
            </a:r>
            <a:r>
              <a:rPr kumimoji="1" lang="en-US" altLang="ja-JP"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2002</a:t>
            </a:r>
            <a:r>
              <a:rPr kumimoji="1" lang="ja-JP" altLang="en-US"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を引用・改変</a:t>
            </a:r>
          </a:p>
        </p:txBody>
      </p:sp>
      <p:sp>
        <p:nvSpPr>
          <p:cNvPr id="51" name="アーチ 50"/>
          <p:cNvSpPr/>
          <p:nvPr/>
        </p:nvSpPr>
        <p:spPr>
          <a:xfrm>
            <a:off x="3308831" y="2117870"/>
            <a:ext cx="2492308" cy="2060308"/>
          </a:xfrm>
          <a:prstGeom prst="blockArc">
            <a:avLst>
              <a:gd name="adj1" fmla="val 10800000"/>
              <a:gd name="adj2" fmla="val 21513352"/>
              <a:gd name="adj3" fmla="val 9346"/>
            </a:avLst>
          </a:prstGeom>
          <a:solidFill>
            <a:srgbClr val="B96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0" fontAlgn="base" latinLnBrk="0" hangingPunct="0">
              <a:lnSpc>
                <a:spcPct val="100000"/>
              </a:lnSpc>
              <a:spcBef>
                <a:spcPct val="0"/>
              </a:spcBef>
              <a:spcAft>
                <a:spcPct val="0"/>
              </a:spcAft>
              <a:buClrTx/>
              <a:buSzTx/>
              <a:buFontTx/>
              <a:buNone/>
              <a:tabLst/>
              <a:defRPr/>
            </a:pPr>
            <a:endParaRPr kumimoji="1" lang="ja-JP" altLang="en-US" sz="2585"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52" name="アーチ 51"/>
          <p:cNvSpPr/>
          <p:nvPr/>
        </p:nvSpPr>
        <p:spPr>
          <a:xfrm rot="10800000">
            <a:off x="3332525" y="3290070"/>
            <a:ext cx="2492308" cy="2060308"/>
          </a:xfrm>
          <a:prstGeom prst="blockArc">
            <a:avLst>
              <a:gd name="adj1" fmla="val 10800000"/>
              <a:gd name="adj2" fmla="val 21513352"/>
              <a:gd name="adj3" fmla="val 9346"/>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0" fontAlgn="base" latinLnBrk="0" hangingPunct="0">
              <a:lnSpc>
                <a:spcPct val="100000"/>
              </a:lnSpc>
              <a:spcBef>
                <a:spcPct val="0"/>
              </a:spcBef>
              <a:spcAft>
                <a:spcPct val="0"/>
              </a:spcAft>
              <a:buClrTx/>
              <a:buSzTx/>
              <a:buFontTx/>
              <a:buNone/>
              <a:tabLst/>
              <a:defRPr/>
            </a:pPr>
            <a:endParaRPr kumimoji="1" lang="ja-JP" altLang="en-US" sz="2585"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53" name="二等辺三角形 52"/>
          <p:cNvSpPr/>
          <p:nvPr/>
        </p:nvSpPr>
        <p:spPr>
          <a:xfrm rot="10118929">
            <a:off x="5437117" y="3031476"/>
            <a:ext cx="561869" cy="269352"/>
          </a:xfrm>
          <a:prstGeom prst="triangle">
            <a:avLst/>
          </a:prstGeom>
          <a:solidFill>
            <a:srgbClr val="B96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0" fontAlgn="base" latinLnBrk="0" hangingPunct="0">
              <a:lnSpc>
                <a:spcPct val="100000"/>
              </a:lnSpc>
              <a:spcBef>
                <a:spcPct val="0"/>
              </a:spcBef>
              <a:spcAft>
                <a:spcPct val="0"/>
              </a:spcAft>
              <a:buClrTx/>
              <a:buSzTx/>
              <a:buFontTx/>
              <a:buNone/>
              <a:tabLst/>
              <a:defRPr/>
            </a:pPr>
            <a:endParaRPr kumimoji="1" lang="ja-JP" altLang="en-US" sz="2585"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54" name="二等辺三角形 53"/>
          <p:cNvSpPr/>
          <p:nvPr/>
        </p:nvSpPr>
        <p:spPr>
          <a:xfrm rot="21402354">
            <a:off x="3183365" y="4130481"/>
            <a:ext cx="534200" cy="269352"/>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0" fontAlgn="base" latinLnBrk="0" hangingPunct="0">
              <a:lnSpc>
                <a:spcPct val="100000"/>
              </a:lnSpc>
              <a:spcBef>
                <a:spcPct val="0"/>
              </a:spcBef>
              <a:spcAft>
                <a:spcPct val="0"/>
              </a:spcAft>
              <a:buClrTx/>
              <a:buSzTx/>
              <a:buFontTx/>
              <a:buNone/>
              <a:tabLst/>
              <a:defRPr/>
            </a:pPr>
            <a:endParaRPr kumimoji="1" lang="ja-JP" altLang="en-US" sz="2585"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55" name="角丸四角形 54"/>
          <p:cNvSpPr/>
          <p:nvPr/>
        </p:nvSpPr>
        <p:spPr>
          <a:xfrm>
            <a:off x="4819773" y="3321197"/>
            <a:ext cx="2041794" cy="773255"/>
          </a:xfrm>
          <a:prstGeom prst="roundRect">
            <a:avLst/>
          </a:prstGeom>
          <a:solidFill>
            <a:schemeClr val="accent1">
              <a:lumMod val="50000"/>
            </a:schemeClr>
          </a:solidFill>
          <a:ln w="9525" cap="flat" cmpd="sng" algn="ctr">
            <a:noFill/>
            <a:prstDash val="solid"/>
          </a:ln>
          <a:effectLst/>
        </p:spPr>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ja-JP" altLang="en-US" sz="1846"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56" name="Rectangle 4"/>
          <p:cNvSpPr>
            <a:spLocks noChangeArrowheads="1"/>
          </p:cNvSpPr>
          <p:nvPr/>
        </p:nvSpPr>
        <p:spPr bwMode="auto">
          <a:xfrm>
            <a:off x="4627174" y="3401425"/>
            <a:ext cx="2326412" cy="549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2585"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介護者</a:t>
            </a:r>
            <a:endParaRPr kumimoji="1" lang="en-US" altLang="ja-JP" sz="4062"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メイリオ" pitchFamily="50" charset="-128"/>
            </a:endParaRPr>
          </a:p>
        </p:txBody>
      </p:sp>
      <p:grpSp>
        <p:nvGrpSpPr>
          <p:cNvPr id="5" name="グループ化 4"/>
          <p:cNvGrpSpPr/>
          <p:nvPr/>
        </p:nvGrpSpPr>
        <p:grpSpPr>
          <a:xfrm>
            <a:off x="268478" y="1634116"/>
            <a:ext cx="1825159" cy="4277792"/>
            <a:chOff x="527472" y="1249289"/>
            <a:chExt cx="1977256" cy="5204047"/>
          </a:xfrm>
        </p:grpSpPr>
        <p:sp>
          <p:nvSpPr>
            <p:cNvPr id="4" name="円/楕円 3"/>
            <p:cNvSpPr/>
            <p:nvPr/>
          </p:nvSpPr>
          <p:spPr bwMode="auto">
            <a:xfrm>
              <a:off x="607600" y="1249289"/>
              <a:ext cx="1800200" cy="832669"/>
            </a:xfrm>
            <a:prstGeom prst="ellipse">
              <a:avLst/>
            </a:prstGeom>
            <a:solidFill>
              <a:srgbClr val="B96563"/>
            </a:solidFill>
            <a:ln w="9525" cap="flat" cmpd="sng" algn="ctr">
              <a:no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marL="328254" marR="0" lvl="0" indent="-328254" algn="l" defTabSz="844083" rtl="0" eaLnBrk="1" fontAlgn="base" latinLnBrk="0" hangingPunct="1">
                <a:lnSpc>
                  <a:spcPct val="80000"/>
                </a:lnSpc>
                <a:spcBef>
                  <a:spcPct val="20000"/>
                </a:spcBef>
                <a:spcAft>
                  <a:spcPct val="0"/>
                </a:spcAft>
                <a:buClrTx/>
                <a:buSzTx/>
                <a:buFontTx/>
                <a:buNone/>
                <a:tabLst/>
                <a:defRPr/>
              </a:pPr>
              <a:endParaRPr kumimoji="1" lang="ja-JP" altLang="en-US" sz="1662"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57" name="円/楕円 56"/>
            <p:cNvSpPr/>
            <p:nvPr/>
          </p:nvSpPr>
          <p:spPr bwMode="auto">
            <a:xfrm>
              <a:off x="607600" y="2124637"/>
              <a:ext cx="1800200" cy="832669"/>
            </a:xfrm>
            <a:prstGeom prst="ellipse">
              <a:avLst/>
            </a:prstGeom>
            <a:solidFill>
              <a:srgbClr val="B96563"/>
            </a:solidFill>
            <a:ln w="9525" cap="flat" cmpd="sng" algn="ctr">
              <a:no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marL="328254" marR="0" lvl="0" indent="-328254" algn="l" defTabSz="844083" rtl="0" eaLnBrk="1" fontAlgn="base" latinLnBrk="0" hangingPunct="1">
                <a:lnSpc>
                  <a:spcPct val="80000"/>
                </a:lnSpc>
                <a:spcBef>
                  <a:spcPct val="20000"/>
                </a:spcBef>
                <a:spcAft>
                  <a:spcPct val="0"/>
                </a:spcAft>
                <a:buClrTx/>
                <a:buSzTx/>
                <a:buFontTx/>
                <a:buNone/>
                <a:tabLst/>
                <a:defRPr/>
              </a:pPr>
              <a:endParaRPr kumimoji="1" lang="ja-JP" altLang="en-US" sz="1662"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58" name="円/楕円 57"/>
            <p:cNvSpPr/>
            <p:nvPr/>
          </p:nvSpPr>
          <p:spPr bwMode="auto">
            <a:xfrm>
              <a:off x="607600" y="3021275"/>
              <a:ext cx="1800200" cy="832669"/>
            </a:xfrm>
            <a:prstGeom prst="ellipse">
              <a:avLst/>
            </a:prstGeom>
            <a:solidFill>
              <a:srgbClr val="B96563"/>
            </a:solidFill>
            <a:ln w="9525" cap="flat" cmpd="sng" algn="ctr">
              <a:no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marL="328254" marR="0" lvl="0" indent="-328254" algn="l" defTabSz="844083" rtl="0" eaLnBrk="1" fontAlgn="base" latinLnBrk="0" hangingPunct="1">
                <a:lnSpc>
                  <a:spcPct val="80000"/>
                </a:lnSpc>
                <a:spcBef>
                  <a:spcPct val="20000"/>
                </a:spcBef>
                <a:spcAft>
                  <a:spcPct val="0"/>
                </a:spcAft>
                <a:buClrTx/>
                <a:buSzTx/>
                <a:buFontTx/>
                <a:buNone/>
                <a:tabLst/>
                <a:defRPr/>
              </a:pPr>
              <a:endParaRPr kumimoji="1" lang="ja-JP" altLang="en-US" sz="1662"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59" name="円/楕円 58"/>
            <p:cNvSpPr/>
            <p:nvPr/>
          </p:nvSpPr>
          <p:spPr bwMode="auto">
            <a:xfrm>
              <a:off x="607600" y="3894114"/>
              <a:ext cx="1800200" cy="832669"/>
            </a:xfrm>
            <a:prstGeom prst="ellipse">
              <a:avLst/>
            </a:prstGeom>
            <a:solidFill>
              <a:srgbClr val="B96563"/>
            </a:solidFill>
            <a:ln w="9525" cap="flat" cmpd="sng" algn="ctr">
              <a:no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marL="328254" marR="0" lvl="0" indent="-328254" algn="l" defTabSz="844083" rtl="0" eaLnBrk="1" fontAlgn="base" latinLnBrk="0" hangingPunct="1">
                <a:lnSpc>
                  <a:spcPct val="80000"/>
                </a:lnSpc>
                <a:spcBef>
                  <a:spcPct val="20000"/>
                </a:spcBef>
                <a:spcAft>
                  <a:spcPct val="0"/>
                </a:spcAft>
                <a:buClrTx/>
                <a:buSzTx/>
                <a:buFontTx/>
                <a:buNone/>
                <a:tabLst/>
                <a:defRPr/>
              </a:pPr>
              <a:endParaRPr kumimoji="1" lang="ja-JP" altLang="en-US" sz="1662"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60" name="円/楕円 59"/>
            <p:cNvSpPr/>
            <p:nvPr/>
          </p:nvSpPr>
          <p:spPr bwMode="auto">
            <a:xfrm>
              <a:off x="607600" y="4750471"/>
              <a:ext cx="1800200" cy="832669"/>
            </a:xfrm>
            <a:prstGeom prst="ellipse">
              <a:avLst/>
            </a:prstGeom>
            <a:solidFill>
              <a:srgbClr val="B96563"/>
            </a:solidFill>
            <a:ln w="9525" cap="flat" cmpd="sng" algn="ctr">
              <a:no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marL="328254" marR="0" lvl="0" indent="-328254" algn="l" defTabSz="844083" rtl="0" eaLnBrk="1" fontAlgn="base" latinLnBrk="0" hangingPunct="1">
                <a:lnSpc>
                  <a:spcPct val="80000"/>
                </a:lnSpc>
                <a:spcBef>
                  <a:spcPct val="20000"/>
                </a:spcBef>
                <a:spcAft>
                  <a:spcPct val="0"/>
                </a:spcAft>
                <a:buClrTx/>
                <a:buSzTx/>
                <a:buFontTx/>
                <a:buNone/>
                <a:tabLst/>
                <a:defRPr/>
              </a:pPr>
              <a:endParaRPr kumimoji="1" lang="ja-JP" altLang="en-US" sz="1662"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61" name="円/楕円 60"/>
            <p:cNvSpPr/>
            <p:nvPr/>
          </p:nvSpPr>
          <p:spPr bwMode="auto">
            <a:xfrm>
              <a:off x="607600" y="5620667"/>
              <a:ext cx="1800200" cy="832669"/>
            </a:xfrm>
            <a:prstGeom prst="ellipse">
              <a:avLst/>
            </a:prstGeom>
            <a:solidFill>
              <a:srgbClr val="B96563"/>
            </a:solidFill>
            <a:ln w="9525" cap="flat" cmpd="sng" algn="ctr">
              <a:no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marL="328254" marR="0" lvl="0" indent="-328254" algn="l" defTabSz="844083" rtl="0" eaLnBrk="1" fontAlgn="base" latinLnBrk="0" hangingPunct="1">
                <a:lnSpc>
                  <a:spcPct val="80000"/>
                </a:lnSpc>
                <a:spcBef>
                  <a:spcPct val="20000"/>
                </a:spcBef>
                <a:spcAft>
                  <a:spcPct val="0"/>
                </a:spcAft>
                <a:buClrTx/>
                <a:buSzTx/>
                <a:buFontTx/>
                <a:buNone/>
                <a:tabLst/>
                <a:defRPr/>
              </a:pPr>
              <a:endParaRPr kumimoji="1" lang="ja-JP" altLang="en-US" sz="1662"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35" name="Rectangle 4"/>
            <p:cNvSpPr>
              <a:spLocks noChangeArrowheads="1"/>
            </p:cNvSpPr>
            <p:nvPr/>
          </p:nvSpPr>
          <p:spPr bwMode="auto">
            <a:xfrm>
              <a:off x="527472" y="1356065"/>
              <a:ext cx="1944216"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2585"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不安感</a:t>
              </a:r>
              <a:endParaRPr kumimoji="1" lang="en-US" altLang="ja-JP" sz="4062"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メイリオ" pitchFamily="50" charset="-128"/>
              </a:endParaRPr>
            </a:p>
          </p:txBody>
        </p:sp>
        <p:sp>
          <p:nvSpPr>
            <p:cNvPr id="36" name="Rectangle 4"/>
            <p:cNvSpPr>
              <a:spLocks noChangeArrowheads="1"/>
            </p:cNvSpPr>
            <p:nvPr/>
          </p:nvSpPr>
          <p:spPr bwMode="auto">
            <a:xfrm>
              <a:off x="527472" y="2263552"/>
              <a:ext cx="1944216"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2585"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不快感</a:t>
              </a:r>
              <a:endParaRPr kumimoji="1" lang="en-US" altLang="ja-JP" sz="4062"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メイリオ" pitchFamily="50" charset="-128"/>
              </a:endParaRPr>
            </a:p>
          </p:txBody>
        </p:sp>
        <p:sp>
          <p:nvSpPr>
            <p:cNvPr id="37" name="Rectangle 4"/>
            <p:cNvSpPr>
              <a:spLocks noChangeArrowheads="1"/>
            </p:cNvSpPr>
            <p:nvPr/>
          </p:nvSpPr>
          <p:spPr bwMode="auto">
            <a:xfrm>
              <a:off x="560512" y="3128983"/>
              <a:ext cx="1944216"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2585"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焦燥感</a:t>
              </a:r>
              <a:endParaRPr kumimoji="1" lang="en-US" altLang="ja-JP" sz="4062"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メイリオ" pitchFamily="50" charset="-128"/>
              </a:endParaRPr>
            </a:p>
          </p:txBody>
        </p:sp>
        <p:sp>
          <p:nvSpPr>
            <p:cNvPr id="38" name="Rectangle 4"/>
            <p:cNvSpPr>
              <a:spLocks noChangeArrowheads="1"/>
            </p:cNvSpPr>
            <p:nvPr/>
          </p:nvSpPr>
          <p:spPr bwMode="auto">
            <a:xfrm>
              <a:off x="527472" y="3985341"/>
              <a:ext cx="1944216"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2585"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混乱状態</a:t>
              </a:r>
              <a:endParaRPr kumimoji="1" lang="en-US" altLang="ja-JP" sz="4062"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メイリオ" pitchFamily="50" charset="-128"/>
              </a:endParaRPr>
            </a:p>
          </p:txBody>
        </p:sp>
        <p:sp>
          <p:nvSpPr>
            <p:cNvPr id="39" name="Rectangle 4"/>
            <p:cNvSpPr>
              <a:spLocks noChangeArrowheads="1"/>
            </p:cNvSpPr>
            <p:nvPr/>
          </p:nvSpPr>
          <p:spPr bwMode="auto">
            <a:xfrm>
              <a:off x="535592" y="4878308"/>
              <a:ext cx="1944216"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2585"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被害感</a:t>
              </a:r>
              <a:endParaRPr kumimoji="1" lang="en-US" altLang="ja-JP" sz="4062"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メイリオ" pitchFamily="50" charset="-128"/>
              </a:endParaRPr>
            </a:p>
          </p:txBody>
        </p:sp>
        <p:sp>
          <p:nvSpPr>
            <p:cNvPr id="40" name="Rectangle 4"/>
            <p:cNvSpPr>
              <a:spLocks noChangeArrowheads="1"/>
            </p:cNvSpPr>
            <p:nvPr/>
          </p:nvSpPr>
          <p:spPr bwMode="auto">
            <a:xfrm>
              <a:off x="535592" y="5745498"/>
              <a:ext cx="1944216"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2585"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ストレス</a:t>
              </a:r>
              <a:endParaRPr kumimoji="1" lang="en-US" altLang="ja-JP" sz="4062"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メイリオ" pitchFamily="50" charset="-128"/>
              </a:endParaRPr>
            </a:p>
          </p:txBody>
        </p:sp>
      </p:grpSp>
      <p:grpSp>
        <p:nvGrpSpPr>
          <p:cNvPr id="6" name="グループ化 5"/>
          <p:cNvGrpSpPr/>
          <p:nvPr/>
        </p:nvGrpSpPr>
        <p:grpSpPr>
          <a:xfrm>
            <a:off x="6872096" y="1634116"/>
            <a:ext cx="2190962" cy="4277792"/>
            <a:chOff x="7187970" y="1077099"/>
            <a:chExt cx="2373542" cy="5204047"/>
          </a:xfrm>
        </p:grpSpPr>
        <p:sp>
          <p:nvSpPr>
            <p:cNvPr id="62" name="円/楕円 61"/>
            <p:cNvSpPr/>
            <p:nvPr/>
          </p:nvSpPr>
          <p:spPr bwMode="auto">
            <a:xfrm>
              <a:off x="7464995" y="1077099"/>
              <a:ext cx="1800200" cy="832669"/>
            </a:xfrm>
            <a:prstGeom prst="ellipse">
              <a:avLst/>
            </a:prstGeom>
            <a:solidFill>
              <a:schemeClr val="accent1">
                <a:lumMod val="50000"/>
              </a:schemeClr>
            </a:solidFill>
            <a:ln w="9525" cap="flat" cmpd="sng" algn="ctr">
              <a:no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marL="328254" marR="0" lvl="0" indent="-328254" algn="l" defTabSz="844083" rtl="0" eaLnBrk="1" fontAlgn="base" latinLnBrk="0" hangingPunct="1">
                <a:lnSpc>
                  <a:spcPct val="80000"/>
                </a:lnSpc>
                <a:spcBef>
                  <a:spcPct val="20000"/>
                </a:spcBef>
                <a:spcAft>
                  <a:spcPct val="0"/>
                </a:spcAft>
                <a:buClrTx/>
                <a:buSzTx/>
                <a:buFontTx/>
                <a:buNone/>
                <a:tabLst/>
                <a:defRPr/>
              </a:pPr>
              <a:endParaRPr kumimoji="1" lang="ja-JP" altLang="en-US" sz="1662"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63" name="円/楕円 62"/>
            <p:cNvSpPr/>
            <p:nvPr/>
          </p:nvSpPr>
          <p:spPr bwMode="auto">
            <a:xfrm>
              <a:off x="7464995" y="1952447"/>
              <a:ext cx="1800200" cy="832669"/>
            </a:xfrm>
            <a:prstGeom prst="ellipse">
              <a:avLst/>
            </a:prstGeom>
            <a:solidFill>
              <a:schemeClr val="accent1">
                <a:lumMod val="50000"/>
              </a:schemeClr>
            </a:solidFill>
            <a:ln w="9525" cap="flat" cmpd="sng" algn="ctr">
              <a:no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marL="328254" marR="0" lvl="0" indent="-328254" algn="l" defTabSz="844083" rtl="0" eaLnBrk="1" fontAlgn="base" latinLnBrk="0" hangingPunct="1">
                <a:lnSpc>
                  <a:spcPct val="80000"/>
                </a:lnSpc>
                <a:spcBef>
                  <a:spcPct val="20000"/>
                </a:spcBef>
                <a:spcAft>
                  <a:spcPct val="0"/>
                </a:spcAft>
                <a:buClrTx/>
                <a:buSzTx/>
                <a:buFontTx/>
                <a:buNone/>
                <a:tabLst/>
                <a:defRPr/>
              </a:pPr>
              <a:endParaRPr kumimoji="1" lang="ja-JP" altLang="en-US" sz="1662"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64" name="円/楕円 63"/>
            <p:cNvSpPr/>
            <p:nvPr/>
          </p:nvSpPr>
          <p:spPr bwMode="auto">
            <a:xfrm>
              <a:off x="7464995" y="2849085"/>
              <a:ext cx="1800200" cy="832669"/>
            </a:xfrm>
            <a:prstGeom prst="ellipse">
              <a:avLst/>
            </a:prstGeom>
            <a:solidFill>
              <a:schemeClr val="accent1">
                <a:lumMod val="50000"/>
              </a:schemeClr>
            </a:solidFill>
            <a:ln w="9525" cap="flat" cmpd="sng" algn="ctr">
              <a:no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marL="328254" marR="0" lvl="0" indent="-328254" algn="l" defTabSz="844083" rtl="0" eaLnBrk="1" fontAlgn="base" latinLnBrk="0" hangingPunct="1">
                <a:lnSpc>
                  <a:spcPct val="80000"/>
                </a:lnSpc>
                <a:spcBef>
                  <a:spcPct val="20000"/>
                </a:spcBef>
                <a:spcAft>
                  <a:spcPct val="0"/>
                </a:spcAft>
                <a:buClrTx/>
                <a:buSzTx/>
                <a:buFontTx/>
                <a:buNone/>
                <a:tabLst/>
                <a:defRPr/>
              </a:pPr>
              <a:endParaRPr kumimoji="1" lang="ja-JP" altLang="en-US" sz="1662"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65" name="円/楕円 64"/>
            <p:cNvSpPr/>
            <p:nvPr/>
          </p:nvSpPr>
          <p:spPr bwMode="auto">
            <a:xfrm>
              <a:off x="7464995" y="3721924"/>
              <a:ext cx="1800200" cy="832669"/>
            </a:xfrm>
            <a:prstGeom prst="ellipse">
              <a:avLst/>
            </a:prstGeom>
            <a:solidFill>
              <a:schemeClr val="accent1">
                <a:lumMod val="50000"/>
              </a:schemeClr>
            </a:solidFill>
            <a:ln w="9525" cap="flat" cmpd="sng" algn="ctr">
              <a:no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marL="328254" marR="0" lvl="0" indent="-328254" algn="l" defTabSz="844083" rtl="0" eaLnBrk="1" fontAlgn="base" latinLnBrk="0" hangingPunct="1">
                <a:lnSpc>
                  <a:spcPct val="80000"/>
                </a:lnSpc>
                <a:spcBef>
                  <a:spcPct val="20000"/>
                </a:spcBef>
                <a:spcAft>
                  <a:spcPct val="0"/>
                </a:spcAft>
                <a:buClrTx/>
                <a:buSzTx/>
                <a:buFontTx/>
                <a:buNone/>
                <a:tabLst/>
                <a:defRPr/>
              </a:pPr>
              <a:endParaRPr kumimoji="1" lang="ja-JP" altLang="en-US" sz="1662"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66" name="円/楕円 65"/>
            <p:cNvSpPr/>
            <p:nvPr/>
          </p:nvSpPr>
          <p:spPr bwMode="auto">
            <a:xfrm>
              <a:off x="7464995" y="4578281"/>
              <a:ext cx="1800200" cy="832669"/>
            </a:xfrm>
            <a:prstGeom prst="ellipse">
              <a:avLst/>
            </a:prstGeom>
            <a:solidFill>
              <a:schemeClr val="accent1">
                <a:lumMod val="50000"/>
              </a:schemeClr>
            </a:solidFill>
            <a:ln w="9525" cap="flat" cmpd="sng" algn="ctr">
              <a:no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marL="328254" marR="0" lvl="0" indent="-328254" algn="l" defTabSz="844083" rtl="0" eaLnBrk="1" fontAlgn="base" latinLnBrk="0" hangingPunct="1">
                <a:lnSpc>
                  <a:spcPct val="80000"/>
                </a:lnSpc>
                <a:spcBef>
                  <a:spcPct val="20000"/>
                </a:spcBef>
                <a:spcAft>
                  <a:spcPct val="0"/>
                </a:spcAft>
                <a:buClrTx/>
                <a:buSzTx/>
                <a:buFontTx/>
                <a:buNone/>
                <a:tabLst/>
                <a:defRPr/>
              </a:pPr>
              <a:endParaRPr kumimoji="1" lang="ja-JP" altLang="en-US" sz="1662"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67" name="円/楕円 66"/>
            <p:cNvSpPr/>
            <p:nvPr/>
          </p:nvSpPr>
          <p:spPr bwMode="auto">
            <a:xfrm>
              <a:off x="7464995" y="5448477"/>
              <a:ext cx="1800200" cy="832669"/>
            </a:xfrm>
            <a:prstGeom prst="ellipse">
              <a:avLst/>
            </a:prstGeom>
            <a:solidFill>
              <a:schemeClr val="accent1">
                <a:lumMod val="50000"/>
              </a:schemeClr>
            </a:solidFill>
            <a:ln w="9525" cap="flat" cmpd="sng" algn="ctr">
              <a:no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marL="328254" marR="0" lvl="0" indent="-328254" algn="l" defTabSz="844083" rtl="0" eaLnBrk="1" fontAlgn="base" latinLnBrk="0" hangingPunct="1">
                <a:lnSpc>
                  <a:spcPct val="80000"/>
                </a:lnSpc>
                <a:spcBef>
                  <a:spcPct val="20000"/>
                </a:spcBef>
                <a:spcAft>
                  <a:spcPct val="0"/>
                </a:spcAft>
                <a:buClrTx/>
                <a:buSzTx/>
                <a:buFontTx/>
                <a:buNone/>
                <a:tabLst/>
                <a:defRPr/>
              </a:pPr>
              <a:endParaRPr kumimoji="1" lang="ja-JP" altLang="en-US" sz="1662"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41" name="Rectangle 4"/>
            <p:cNvSpPr>
              <a:spLocks noChangeArrowheads="1"/>
            </p:cNvSpPr>
            <p:nvPr/>
          </p:nvSpPr>
          <p:spPr bwMode="auto">
            <a:xfrm>
              <a:off x="7341999" y="1165200"/>
              <a:ext cx="1944216"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2585"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負担感</a:t>
              </a:r>
              <a:endParaRPr kumimoji="1" lang="en-US" altLang="ja-JP" sz="4062"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メイリオ" pitchFamily="50" charset="-128"/>
              </a:endParaRPr>
            </a:p>
          </p:txBody>
        </p:sp>
        <p:sp>
          <p:nvSpPr>
            <p:cNvPr id="42" name="Rectangle 4"/>
            <p:cNvSpPr>
              <a:spLocks noChangeArrowheads="1"/>
            </p:cNvSpPr>
            <p:nvPr/>
          </p:nvSpPr>
          <p:spPr bwMode="auto">
            <a:xfrm>
              <a:off x="7341999" y="2082054"/>
              <a:ext cx="1944216"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2585"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不快感</a:t>
              </a:r>
              <a:endParaRPr kumimoji="1" lang="en-US" altLang="ja-JP" sz="4062"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メイリオ" pitchFamily="50" charset="-128"/>
              </a:endParaRPr>
            </a:p>
          </p:txBody>
        </p:sp>
        <p:sp>
          <p:nvSpPr>
            <p:cNvPr id="43" name="Rectangle 4"/>
            <p:cNvSpPr>
              <a:spLocks noChangeArrowheads="1"/>
            </p:cNvSpPr>
            <p:nvPr/>
          </p:nvSpPr>
          <p:spPr bwMode="auto">
            <a:xfrm>
              <a:off x="7342019" y="2992459"/>
              <a:ext cx="1944216" cy="541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2585"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不安感</a:t>
              </a:r>
              <a:endParaRPr kumimoji="1" lang="en-US" altLang="ja-JP" sz="4062"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メイリオ" pitchFamily="50" charset="-128"/>
              </a:endParaRPr>
            </a:p>
          </p:txBody>
        </p:sp>
        <p:sp>
          <p:nvSpPr>
            <p:cNvPr id="44" name="Rectangle 4"/>
            <p:cNvSpPr>
              <a:spLocks noChangeArrowheads="1"/>
            </p:cNvSpPr>
            <p:nvPr/>
          </p:nvSpPr>
          <p:spPr bwMode="auto">
            <a:xfrm>
              <a:off x="7187970" y="3866298"/>
              <a:ext cx="2352502" cy="541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2585"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いらつき</a:t>
              </a:r>
              <a:endParaRPr kumimoji="1" lang="en-US" altLang="ja-JP" sz="4062"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メイリオ" pitchFamily="50" charset="-128"/>
              </a:endParaRPr>
            </a:p>
          </p:txBody>
        </p:sp>
        <p:sp>
          <p:nvSpPr>
            <p:cNvPr id="45" name="Rectangle 4"/>
            <p:cNvSpPr>
              <a:spLocks noChangeArrowheads="1"/>
            </p:cNvSpPr>
            <p:nvPr/>
          </p:nvSpPr>
          <p:spPr bwMode="auto">
            <a:xfrm>
              <a:off x="7187970" y="4682218"/>
              <a:ext cx="2352502" cy="541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2585"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不満</a:t>
              </a:r>
              <a:endParaRPr kumimoji="1" lang="en-US" altLang="ja-JP" sz="4062"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メイリオ" pitchFamily="50" charset="-128"/>
              </a:endParaRPr>
            </a:p>
          </p:txBody>
        </p:sp>
        <p:sp>
          <p:nvSpPr>
            <p:cNvPr id="46" name="Rectangle 4"/>
            <p:cNvSpPr>
              <a:spLocks noChangeArrowheads="1"/>
            </p:cNvSpPr>
            <p:nvPr/>
          </p:nvSpPr>
          <p:spPr bwMode="auto">
            <a:xfrm>
              <a:off x="7209010" y="5565562"/>
              <a:ext cx="2352502" cy="541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2585"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ストレス</a:t>
              </a:r>
              <a:endParaRPr kumimoji="1" lang="en-US" altLang="ja-JP" sz="4062"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メイリオ" pitchFamily="50" charset="-128"/>
              </a:endParaRPr>
            </a:p>
          </p:txBody>
        </p:sp>
      </p:grpSp>
      <p:cxnSp>
        <p:nvCxnSpPr>
          <p:cNvPr id="9" name="直線矢印コネクタ 8"/>
          <p:cNvCxnSpPr/>
          <p:nvPr/>
        </p:nvCxnSpPr>
        <p:spPr bwMode="auto">
          <a:xfrm>
            <a:off x="1944666" y="1927845"/>
            <a:ext cx="435388" cy="1393352"/>
          </a:xfrm>
          <a:prstGeom prst="straightConnector1">
            <a:avLst/>
          </a:prstGeom>
          <a:noFill/>
          <a:ln w="44450" cap="flat" cmpd="sng" algn="ctr">
            <a:solidFill>
              <a:srgbClr val="B96563"/>
            </a:solidFill>
            <a:prstDash val="solid"/>
            <a:round/>
            <a:headEnd type="none" w="med" len="med"/>
            <a:tailEnd type="triangle"/>
          </a:ln>
          <a:effectLst/>
        </p:spPr>
      </p:cxnSp>
      <p:cxnSp>
        <p:nvCxnSpPr>
          <p:cNvPr id="70" name="直線矢印コネクタ 69"/>
          <p:cNvCxnSpPr>
            <a:stCxn id="58" idx="6"/>
            <a:endCxn id="31" idx="1"/>
          </p:cNvCxnSpPr>
          <p:nvPr/>
        </p:nvCxnSpPr>
        <p:spPr bwMode="auto">
          <a:xfrm>
            <a:off x="2004166" y="3432944"/>
            <a:ext cx="375889" cy="267758"/>
          </a:xfrm>
          <a:prstGeom prst="straightConnector1">
            <a:avLst/>
          </a:prstGeom>
          <a:noFill/>
          <a:ln w="44450" cap="flat" cmpd="sng" algn="ctr">
            <a:solidFill>
              <a:srgbClr val="B96563"/>
            </a:solidFill>
            <a:prstDash val="solid"/>
            <a:round/>
            <a:headEnd type="none" w="med" len="med"/>
            <a:tailEnd type="triangle"/>
          </a:ln>
          <a:effectLst/>
        </p:spPr>
      </p:cxnSp>
      <p:cxnSp>
        <p:nvCxnSpPr>
          <p:cNvPr id="71" name="直線矢印コネクタ 70"/>
          <p:cNvCxnSpPr>
            <a:stCxn id="57" idx="6"/>
          </p:cNvCxnSpPr>
          <p:nvPr/>
        </p:nvCxnSpPr>
        <p:spPr bwMode="auto">
          <a:xfrm>
            <a:off x="2004165" y="2695896"/>
            <a:ext cx="335297" cy="753658"/>
          </a:xfrm>
          <a:prstGeom prst="straightConnector1">
            <a:avLst/>
          </a:prstGeom>
          <a:noFill/>
          <a:ln w="44450" cap="flat" cmpd="sng" algn="ctr">
            <a:solidFill>
              <a:srgbClr val="B96563"/>
            </a:solidFill>
            <a:prstDash val="solid"/>
            <a:round/>
            <a:headEnd type="none" w="med" len="med"/>
            <a:tailEnd type="triangle"/>
          </a:ln>
          <a:effectLst/>
        </p:spPr>
      </p:cxnSp>
      <p:cxnSp>
        <p:nvCxnSpPr>
          <p:cNvPr id="72" name="直線矢印コネクタ 71"/>
          <p:cNvCxnSpPr>
            <a:stCxn id="59" idx="6"/>
            <a:endCxn id="31" idx="1"/>
          </p:cNvCxnSpPr>
          <p:nvPr/>
        </p:nvCxnSpPr>
        <p:spPr bwMode="auto">
          <a:xfrm flipV="1">
            <a:off x="2004166" y="3700701"/>
            <a:ext cx="375889" cy="449727"/>
          </a:xfrm>
          <a:prstGeom prst="straightConnector1">
            <a:avLst/>
          </a:prstGeom>
          <a:noFill/>
          <a:ln w="44450" cap="flat" cmpd="sng" algn="ctr">
            <a:solidFill>
              <a:srgbClr val="B96563"/>
            </a:solidFill>
            <a:prstDash val="solid"/>
            <a:round/>
            <a:headEnd type="none" w="med" len="med"/>
            <a:tailEnd type="triangle"/>
          </a:ln>
          <a:effectLst/>
        </p:spPr>
      </p:cxnSp>
      <p:cxnSp>
        <p:nvCxnSpPr>
          <p:cNvPr id="73" name="直線矢印コネクタ 72"/>
          <p:cNvCxnSpPr>
            <a:stCxn id="60" idx="6"/>
          </p:cNvCxnSpPr>
          <p:nvPr/>
        </p:nvCxnSpPr>
        <p:spPr bwMode="auto">
          <a:xfrm flipV="1">
            <a:off x="2004165" y="3910623"/>
            <a:ext cx="335297" cy="943741"/>
          </a:xfrm>
          <a:prstGeom prst="straightConnector1">
            <a:avLst/>
          </a:prstGeom>
          <a:noFill/>
          <a:ln w="44450" cap="flat" cmpd="sng" algn="ctr">
            <a:solidFill>
              <a:srgbClr val="B96563"/>
            </a:solidFill>
            <a:prstDash val="solid"/>
            <a:round/>
            <a:headEnd type="none" w="med" len="med"/>
            <a:tailEnd type="triangle"/>
          </a:ln>
          <a:effectLst/>
        </p:spPr>
      </p:cxnSp>
      <p:cxnSp>
        <p:nvCxnSpPr>
          <p:cNvPr id="74" name="直線矢印コネクタ 73"/>
          <p:cNvCxnSpPr/>
          <p:nvPr/>
        </p:nvCxnSpPr>
        <p:spPr bwMode="auto">
          <a:xfrm flipV="1">
            <a:off x="1931981" y="4150428"/>
            <a:ext cx="448074" cy="1391498"/>
          </a:xfrm>
          <a:prstGeom prst="straightConnector1">
            <a:avLst/>
          </a:prstGeom>
          <a:noFill/>
          <a:ln w="44450" cap="flat" cmpd="sng" algn="ctr">
            <a:solidFill>
              <a:srgbClr val="B96563"/>
            </a:solidFill>
            <a:prstDash val="solid"/>
            <a:round/>
            <a:headEnd type="none" w="med" len="med"/>
            <a:tailEnd type="triangle"/>
          </a:ln>
          <a:effectLst/>
        </p:spPr>
      </p:cxnSp>
      <p:grpSp>
        <p:nvGrpSpPr>
          <p:cNvPr id="13" name="グループ化 12"/>
          <p:cNvGrpSpPr/>
          <p:nvPr/>
        </p:nvGrpSpPr>
        <p:grpSpPr>
          <a:xfrm flipH="1">
            <a:off x="6860377" y="1955594"/>
            <a:ext cx="377858" cy="3614082"/>
            <a:chOff x="2300031" y="1890031"/>
            <a:chExt cx="485413" cy="3915255"/>
          </a:xfrm>
        </p:grpSpPr>
        <p:cxnSp>
          <p:nvCxnSpPr>
            <p:cNvPr id="68" name="直線矢印コネクタ 67"/>
            <p:cNvCxnSpPr/>
            <p:nvPr/>
          </p:nvCxnSpPr>
          <p:spPr bwMode="auto">
            <a:xfrm>
              <a:off x="2313774" y="1890031"/>
              <a:ext cx="471670" cy="1509465"/>
            </a:xfrm>
            <a:prstGeom prst="straightConnector1">
              <a:avLst/>
            </a:prstGeom>
            <a:noFill/>
            <a:ln w="44450" cap="flat" cmpd="sng" algn="ctr">
              <a:solidFill>
                <a:schemeClr val="accent1">
                  <a:lumMod val="50000"/>
                </a:schemeClr>
              </a:solidFill>
              <a:prstDash val="solid"/>
              <a:round/>
              <a:headEnd type="none" w="med" len="med"/>
              <a:tailEnd type="triangle"/>
            </a:ln>
            <a:effectLst/>
          </p:spPr>
        </p:cxnSp>
        <p:cxnSp>
          <p:nvCxnSpPr>
            <p:cNvPr id="69" name="直線矢印コネクタ 68"/>
            <p:cNvCxnSpPr/>
            <p:nvPr/>
          </p:nvCxnSpPr>
          <p:spPr bwMode="auto">
            <a:xfrm>
              <a:off x="2378231" y="3520555"/>
              <a:ext cx="407213" cy="290071"/>
            </a:xfrm>
            <a:prstGeom prst="straightConnector1">
              <a:avLst/>
            </a:prstGeom>
            <a:noFill/>
            <a:ln w="44450" cap="flat" cmpd="sng" algn="ctr">
              <a:solidFill>
                <a:schemeClr val="accent1">
                  <a:lumMod val="50000"/>
                </a:schemeClr>
              </a:solidFill>
              <a:prstDash val="solid"/>
              <a:round/>
              <a:headEnd type="none" w="med" len="med"/>
              <a:tailEnd type="triangle"/>
            </a:ln>
            <a:effectLst/>
          </p:spPr>
        </p:cxnSp>
        <p:cxnSp>
          <p:nvCxnSpPr>
            <p:cNvPr id="75" name="直線矢印コネクタ 74"/>
            <p:cNvCxnSpPr/>
            <p:nvPr/>
          </p:nvCxnSpPr>
          <p:spPr bwMode="auto">
            <a:xfrm>
              <a:off x="2378231" y="2722086"/>
              <a:ext cx="363238" cy="816463"/>
            </a:xfrm>
            <a:prstGeom prst="straightConnector1">
              <a:avLst/>
            </a:prstGeom>
            <a:noFill/>
            <a:ln w="44450" cap="flat" cmpd="sng" algn="ctr">
              <a:solidFill>
                <a:schemeClr val="accent1">
                  <a:lumMod val="50000"/>
                </a:schemeClr>
              </a:solidFill>
              <a:prstDash val="solid"/>
              <a:round/>
              <a:headEnd type="none" w="med" len="med"/>
              <a:tailEnd type="triangle"/>
            </a:ln>
            <a:effectLst/>
          </p:spPr>
        </p:cxnSp>
        <p:cxnSp>
          <p:nvCxnSpPr>
            <p:cNvPr id="76" name="直線矢印コネクタ 75"/>
            <p:cNvCxnSpPr/>
            <p:nvPr/>
          </p:nvCxnSpPr>
          <p:spPr bwMode="auto">
            <a:xfrm flipV="1">
              <a:off x="2378231" y="3810626"/>
              <a:ext cx="407213" cy="487204"/>
            </a:xfrm>
            <a:prstGeom prst="straightConnector1">
              <a:avLst/>
            </a:prstGeom>
            <a:noFill/>
            <a:ln w="44450" cap="flat" cmpd="sng" algn="ctr">
              <a:solidFill>
                <a:schemeClr val="accent1">
                  <a:lumMod val="50000"/>
                </a:schemeClr>
              </a:solidFill>
              <a:prstDash val="solid"/>
              <a:round/>
              <a:headEnd type="none" w="med" len="med"/>
              <a:tailEnd type="triangle"/>
            </a:ln>
            <a:effectLst/>
          </p:spPr>
        </p:cxnSp>
        <p:cxnSp>
          <p:nvCxnSpPr>
            <p:cNvPr id="77" name="直線矢印コネクタ 76"/>
            <p:cNvCxnSpPr/>
            <p:nvPr/>
          </p:nvCxnSpPr>
          <p:spPr bwMode="auto">
            <a:xfrm flipV="1">
              <a:off x="2378231" y="4038041"/>
              <a:ext cx="363238" cy="1022386"/>
            </a:xfrm>
            <a:prstGeom prst="straightConnector1">
              <a:avLst/>
            </a:prstGeom>
            <a:noFill/>
            <a:ln w="44450" cap="flat" cmpd="sng" algn="ctr">
              <a:solidFill>
                <a:schemeClr val="accent1">
                  <a:lumMod val="50000"/>
                </a:schemeClr>
              </a:solidFill>
              <a:prstDash val="solid"/>
              <a:round/>
              <a:headEnd type="none" w="med" len="med"/>
              <a:tailEnd type="triangle"/>
            </a:ln>
            <a:effectLst/>
          </p:spPr>
        </p:cxnSp>
        <p:cxnSp>
          <p:nvCxnSpPr>
            <p:cNvPr id="78" name="直線矢印コネクタ 77"/>
            <p:cNvCxnSpPr/>
            <p:nvPr/>
          </p:nvCxnSpPr>
          <p:spPr bwMode="auto">
            <a:xfrm flipV="1">
              <a:off x="2300031" y="4297830"/>
              <a:ext cx="485413" cy="1507456"/>
            </a:xfrm>
            <a:prstGeom prst="straightConnector1">
              <a:avLst/>
            </a:prstGeom>
            <a:noFill/>
            <a:ln w="44450" cap="flat" cmpd="sng" algn="ctr">
              <a:solidFill>
                <a:schemeClr val="accent1">
                  <a:lumMod val="50000"/>
                </a:schemeClr>
              </a:solidFill>
              <a:prstDash val="solid"/>
              <a:round/>
              <a:headEnd type="none" w="med" len="med"/>
              <a:tailEnd type="triangle"/>
            </a:ln>
            <a:effectLst/>
          </p:spPr>
        </p:cxnSp>
      </p:grpSp>
      <p:sp>
        <p:nvSpPr>
          <p:cNvPr id="79" name="正方形/長方形 78">
            <a:extLst>
              <a:ext uri="{FF2B5EF4-FFF2-40B4-BE49-F238E27FC236}">
                <a16:creationId xmlns:a16="http://schemas.microsoft.com/office/drawing/2014/main" id="{3889E3B0-31B0-4816-9B7C-02F2330A4B46}"/>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34" name="Rectangle 4"/>
          <p:cNvSpPr>
            <a:spLocks noChangeArrowheads="1"/>
          </p:cNvSpPr>
          <p:nvPr/>
        </p:nvSpPr>
        <p:spPr bwMode="auto">
          <a:xfrm>
            <a:off x="583864" y="86565"/>
            <a:ext cx="7976271" cy="549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認知症の人と介護者の間に起こる悪循環</a:t>
            </a:r>
            <a:endParaRPr kumimoji="1" lang="en-US" altLang="ja-JP"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メイリオ" pitchFamily="50" charset="-128"/>
            </a:endParaRPr>
          </a:p>
        </p:txBody>
      </p:sp>
      <p:sp>
        <p:nvSpPr>
          <p:cNvPr id="81" name="テキスト ボックス 80">
            <a:extLst>
              <a:ext uri="{FF2B5EF4-FFF2-40B4-BE49-F238E27FC236}">
                <a16:creationId xmlns:a16="http://schemas.microsoft.com/office/drawing/2014/main" id="{2094429E-F033-4E7D-A6DD-67F02CE173E9}"/>
              </a:ext>
            </a:extLst>
          </p:cNvPr>
          <p:cNvSpPr txBox="1"/>
          <p:nvPr/>
        </p:nvSpPr>
        <p:spPr>
          <a:xfrm>
            <a:off x="0" y="713570"/>
            <a:ext cx="1540042"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薬局実践</a:t>
            </a:r>
            <a:r>
              <a:rPr lang="en-US" altLang="ja-JP" sz="1600" b="1" dirty="0">
                <a:latin typeface="BIZ UDPゴシック" panose="020B0400000000000000" pitchFamily="50" charset="-128"/>
                <a:ea typeface="BIZ UDPゴシック" panose="020B0400000000000000" pitchFamily="50" charset="-128"/>
              </a:rPr>
              <a:t>27〕</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1546812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3"/>
          <p:cNvSpPr>
            <a:spLocks noGrp="1" noChangeArrowheads="1"/>
          </p:cNvSpPr>
          <p:nvPr>
            <p:ph type="subTitle" idx="4294967295"/>
          </p:nvPr>
        </p:nvSpPr>
        <p:spPr>
          <a:xfrm>
            <a:off x="707994" y="1604113"/>
            <a:ext cx="7728012" cy="3920590"/>
          </a:xfrm>
        </p:spPr>
        <p:txBody>
          <a:bodyPr/>
          <a:lstStyle/>
          <a:p>
            <a:pPr marL="450850" indent="-450850" eaLnBrk="1" hangingPunct="1">
              <a:spcBef>
                <a:spcPct val="0"/>
              </a:spcBef>
              <a:buClr>
                <a:srgbClr val="FF6699"/>
              </a:buClr>
              <a:buFont typeface="Wingdings" pitchFamily="2" charset="2"/>
              <a:buNone/>
            </a:pPr>
            <a:r>
              <a:rPr lang="en-US" altLang="ja-JP"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t>
            </a:r>
            <a:r>
              <a:rPr lang="en-US" altLang="ja-JP" sz="24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latin typeface="BIZ UDPゴシック" panose="020B0400000000000000" pitchFamily="50" charset="-128"/>
                <a:ea typeface="BIZ UDPゴシック" panose="020B0400000000000000" pitchFamily="50" charset="-128"/>
                <a:cs typeface="Meiryo UI" pitchFamily="50" charset="-128"/>
              </a:rPr>
              <a:t>かかりつけ医やケアマネジャー</a:t>
            </a:r>
            <a:r>
              <a:rPr lang="en-US" altLang="ja-JP" sz="2400" b="1" dirty="0">
                <a:latin typeface="BIZ UDPゴシック" panose="020B0400000000000000" pitchFamily="50" charset="-128"/>
                <a:ea typeface="BIZ UDPゴシック" panose="020B0400000000000000" pitchFamily="50" charset="-128"/>
                <a:cs typeface="Meiryo UI" pitchFamily="50" charset="-128"/>
              </a:rPr>
              <a:t>･</a:t>
            </a:r>
            <a:r>
              <a:rPr lang="ja-JP" altLang="en-US" sz="2400" b="1" dirty="0">
                <a:latin typeface="BIZ UDPゴシック" panose="020B0400000000000000" pitchFamily="50" charset="-128"/>
                <a:ea typeface="BIZ UDPゴシック" panose="020B0400000000000000" pitchFamily="50" charset="-128"/>
                <a:cs typeface="Meiryo UI" pitchFamily="50" charset="-128"/>
              </a:rPr>
              <a:t>ケアスタッフなどと</a:t>
            </a:r>
            <a:endParaRPr lang="en-US" altLang="ja-JP" sz="2400" b="1" dirty="0">
              <a:latin typeface="BIZ UDPゴシック" panose="020B0400000000000000" pitchFamily="50" charset="-128"/>
              <a:ea typeface="BIZ UDPゴシック" panose="020B0400000000000000" pitchFamily="50" charset="-128"/>
              <a:cs typeface="Meiryo UI" pitchFamily="50" charset="-128"/>
            </a:endParaRPr>
          </a:p>
          <a:p>
            <a:pPr marL="450850" indent="-450850" eaLnBrk="1" hangingPunct="1">
              <a:spcBef>
                <a:spcPct val="0"/>
              </a:spcBef>
              <a:buClr>
                <a:srgbClr val="FF6699"/>
              </a:buClr>
              <a:buFont typeface="Wingdings" pitchFamily="2" charset="2"/>
              <a:buNone/>
            </a:pPr>
            <a:r>
              <a:rPr lang="ja-JP" altLang="en-US" sz="2400" b="1" dirty="0">
                <a:latin typeface="BIZ UDPゴシック" panose="020B0400000000000000" pitchFamily="50" charset="-128"/>
                <a:ea typeface="BIZ UDPゴシック" panose="020B0400000000000000" pitchFamily="50" charset="-128"/>
                <a:cs typeface="Meiryo UI" pitchFamily="50" charset="-128"/>
              </a:rPr>
              <a:t>    協力し、認知症の人と</a:t>
            </a: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家族を支える</a:t>
            </a:r>
            <a:r>
              <a:rPr lang="ja-JP" altLang="en-US" sz="2400" b="1" dirty="0">
                <a:latin typeface="BIZ UDPゴシック" panose="020B0400000000000000" pitchFamily="50" charset="-128"/>
                <a:ea typeface="BIZ UDPゴシック" panose="020B0400000000000000" pitchFamily="50" charset="-128"/>
                <a:cs typeface="Meiryo UI" pitchFamily="50" charset="-128"/>
              </a:rPr>
              <a:t>ことを伝える</a:t>
            </a:r>
          </a:p>
          <a:p>
            <a:pPr marL="450850" indent="-450850" eaLnBrk="1" hangingPunct="1">
              <a:spcBef>
                <a:spcPts val="1200"/>
              </a:spcBef>
              <a:buClr>
                <a:srgbClr val="FF6699"/>
              </a:buClr>
              <a:buFont typeface="Wingdings" pitchFamily="2" charset="2"/>
              <a:buNone/>
            </a:pP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t>
            </a:r>
            <a:r>
              <a:rPr lang="ja-JP" altLang="en-US" sz="24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latin typeface="BIZ UDPゴシック" panose="020B0400000000000000" pitchFamily="50" charset="-128"/>
                <a:ea typeface="BIZ UDPゴシック" panose="020B0400000000000000" pitchFamily="50" charset="-128"/>
                <a:cs typeface="Meiryo UI" pitchFamily="50" charset="-128"/>
              </a:rPr>
              <a:t>介護保険サービスなどの</a:t>
            </a: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社会資源の活用</a:t>
            </a:r>
            <a:r>
              <a:rPr lang="ja-JP" altLang="en-US" sz="2400" b="1" dirty="0">
                <a:latin typeface="BIZ UDPゴシック" panose="020B0400000000000000" pitchFamily="50" charset="-128"/>
                <a:ea typeface="BIZ UDPゴシック" panose="020B0400000000000000" pitchFamily="50" charset="-128"/>
                <a:cs typeface="Meiryo UI" pitchFamily="50" charset="-128"/>
              </a:rPr>
              <a:t>を勧める</a:t>
            </a:r>
          </a:p>
          <a:p>
            <a:pPr marL="450850" indent="-450850" eaLnBrk="1" hangingPunct="1">
              <a:spcBef>
                <a:spcPts val="1200"/>
              </a:spcBef>
              <a:buClr>
                <a:srgbClr val="FF6699"/>
              </a:buClr>
              <a:buFont typeface="Wingdings" pitchFamily="2" charset="2"/>
              <a:buNone/>
            </a:pP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t>
            </a:r>
            <a:r>
              <a:rPr lang="ja-JP" altLang="en-US" sz="24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latin typeface="BIZ UDPゴシック" panose="020B0400000000000000" pitchFamily="50" charset="-128"/>
                <a:ea typeface="BIZ UDPゴシック" panose="020B0400000000000000" pitchFamily="50" charset="-128"/>
                <a:cs typeface="Meiryo UI" pitchFamily="50" charset="-128"/>
              </a:rPr>
              <a:t>症状の変化や介護の状況、家族の不安などについて</a:t>
            </a:r>
          </a:p>
          <a:p>
            <a:pPr marL="450850" indent="-450850" eaLnBrk="1" hangingPunct="1">
              <a:spcBef>
                <a:spcPct val="0"/>
              </a:spcBef>
              <a:buClr>
                <a:srgbClr val="FF6699"/>
              </a:buClr>
              <a:buFont typeface="Wingdings" pitchFamily="2" charset="2"/>
              <a:buNone/>
            </a:pPr>
            <a:r>
              <a:rPr lang="ja-JP" altLang="en-US" sz="2400" b="1" dirty="0">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 傾聴</a:t>
            </a:r>
            <a:r>
              <a:rPr lang="ja-JP" altLang="en-US" sz="2400" b="1" dirty="0">
                <a:latin typeface="BIZ UDPゴシック" panose="020B0400000000000000" pitchFamily="50" charset="-128"/>
                <a:ea typeface="BIZ UDPゴシック" panose="020B0400000000000000" pitchFamily="50" charset="-128"/>
                <a:cs typeface="Meiryo UI" pitchFamily="50" charset="-128"/>
              </a:rPr>
              <a:t>する</a:t>
            </a:r>
            <a:endParaRPr lang="en-US" altLang="ja-JP" sz="2400" b="1" dirty="0">
              <a:latin typeface="BIZ UDPゴシック" panose="020B0400000000000000" pitchFamily="50" charset="-128"/>
              <a:ea typeface="BIZ UDPゴシック" panose="020B0400000000000000" pitchFamily="50" charset="-128"/>
              <a:cs typeface="Meiryo UI" pitchFamily="50" charset="-128"/>
            </a:endParaRPr>
          </a:p>
          <a:p>
            <a:pPr marL="450850" indent="-450850" eaLnBrk="1" hangingPunct="1">
              <a:spcBef>
                <a:spcPts val="1200"/>
              </a:spcBef>
              <a:buClr>
                <a:srgbClr val="FF6699"/>
              </a:buClr>
              <a:buFont typeface="Wingdings" pitchFamily="2" charset="2"/>
              <a:buNone/>
            </a:pP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t>
            </a:r>
            <a:r>
              <a:rPr lang="ja-JP" altLang="en-US" sz="24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家族の負担や心理的変化</a:t>
            </a:r>
            <a:r>
              <a:rPr lang="ja-JP" altLang="en-US" sz="2400" b="1" dirty="0">
                <a:latin typeface="BIZ UDPゴシック" panose="020B0400000000000000" pitchFamily="50" charset="-128"/>
                <a:ea typeface="BIZ UDPゴシック" panose="020B0400000000000000" pitchFamily="50" charset="-128"/>
                <a:cs typeface="Meiryo UI" pitchFamily="50" charset="-128"/>
              </a:rPr>
              <a:t>に配慮し、適宜病状の説明を行い、</a:t>
            </a: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治療・ケアをコーディネート</a:t>
            </a:r>
            <a:r>
              <a:rPr lang="ja-JP" altLang="en-US" sz="2400" b="1" dirty="0">
                <a:latin typeface="BIZ UDPゴシック" panose="020B0400000000000000" pitchFamily="50" charset="-128"/>
                <a:ea typeface="BIZ UDPゴシック" panose="020B0400000000000000" pitchFamily="50" charset="-128"/>
                <a:cs typeface="Meiryo UI" pitchFamily="50" charset="-128"/>
              </a:rPr>
              <a:t>する</a:t>
            </a:r>
          </a:p>
          <a:p>
            <a:pPr marL="450850" indent="-450850" eaLnBrk="1" hangingPunct="1">
              <a:spcBef>
                <a:spcPts val="1200"/>
              </a:spcBef>
              <a:buClr>
                <a:srgbClr val="FF6699"/>
              </a:buClr>
              <a:buFont typeface="Wingdings" pitchFamily="2" charset="2"/>
              <a:buNone/>
            </a:pP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t>
            </a:r>
            <a:r>
              <a:rPr lang="ja-JP" altLang="en-US" sz="24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latin typeface="BIZ UDPゴシック" panose="020B0400000000000000" pitchFamily="50" charset="-128"/>
                <a:ea typeface="BIZ UDPゴシック" panose="020B0400000000000000" pitchFamily="50" charset="-128"/>
                <a:cs typeface="Meiryo UI" pitchFamily="50" charset="-128"/>
              </a:rPr>
              <a:t>家族の会や認知症カフェなど、</a:t>
            </a: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介護仲間を紹介</a:t>
            </a:r>
            <a:r>
              <a:rPr lang="ja-JP" altLang="en-US" sz="2400" b="1" dirty="0">
                <a:latin typeface="BIZ UDPゴシック" panose="020B0400000000000000" pitchFamily="50" charset="-128"/>
                <a:ea typeface="BIZ UDPゴシック" panose="020B0400000000000000" pitchFamily="50" charset="-128"/>
                <a:cs typeface="Meiryo UI" pitchFamily="50" charset="-128"/>
              </a:rPr>
              <a:t>する</a:t>
            </a:r>
          </a:p>
        </p:txBody>
      </p:sp>
      <p:sp>
        <p:nvSpPr>
          <p:cNvPr id="7" name="正方形/長方形 6">
            <a:extLst>
              <a:ext uri="{FF2B5EF4-FFF2-40B4-BE49-F238E27FC236}">
                <a16:creationId xmlns:a16="http://schemas.microsoft.com/office/drawing/2014/main" id="{C8C6E3FF-3C50-42DC-8AFF-A4CD2D0BD645}"/>
              </a:ext>
            </a:extLst>
          </p:cNvPr>
          <p:cNvSpPr/>
          <p:nvPr/>
        </p:nvSpPr>
        <p:spPr>
          <a:xfrm>
            <a:off x="0" y="2875"/>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098" name="Rectangle 2"/>
          <p:cNvSpPr>
            <a:spLocks noGrp="1" noChangeArrowheads="1"/>
          </p:cNvSpPr>
          <p:nvPr>
            <p:ph type="ctrTitle" idx="4294967295"/>
          </p:nvPr>
        </p:nvSpPr>
        <p:spPr>
          <a:xfrm>
            <a:off x="2566987" y="68503"/>
            <a:ext cx="4000500" cy="579437"/>
          </a:xfrm>
        </p:spPr>
        <p:txBody>
          <a:bodyPr/>
          <a:lstStyle/>
          <a:p>
            <a:pPr eaLnBrk="1" hangingPunct="1"/>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t>介護者への支援</a:t>
            </a:r>
          </a:p>
        </p:txBody>
      </p:sp>
      <p:sp>
        <p:nvSpPr>
          <p:cNvPr id="6" name="テキスト ボックス 5">
            <a:extLst>
              <a:ext uri="{FF2B5EF4-FFF2-40B4-BE49-F238E27FC236}">
                <a16:creationId xmlns:a16="http://schemas.microsoft.com/office/drawing/2014/main" id="{09801E2F-9010-4D93-9090-4F15EBB79048}"/>
              </a:ext>
            </a:extLst>
          </p:cNvPr>
          <p:cNvSpPr txBox="1"/>
          <p:nvPr/>
        </p:nvSpPr>
        <p:spPr>
          <a:xfrm>
            <a:off x="0" y="713570"/>
            <a:ext cx="1540042"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薬局実践</a:t>
            </a:r>
            <a:r>
              <a:rPr lang="en-US" altLang="ja-JP" sz="1600" b="1" dirty="0">
                <a:latin typeface="BIZ UDPゴシック" panose="020B0400000000000000" pitchFamily="50" charset="-128"/>
                <a:ea typeface="BIZ UDPゴシック" panose="020B0400000000000000" pitchFamily="50" charset="-128"/>
              </a:rPr>
              <a:t>28〕</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217133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E69CB9C7-14A1-4C02-990C-F4F0E3E84541}"/>
              </a:ext>
            </a:extLst>
          </p:cNvPr>
          <p:cNvSpPr/>
          <p:nvPr/>
        </p:nvSpPr>
        <p:spPr>
          <a:xfrm>
            <a:off x="0" y="2875"/>
            <a:ext cx="9144000" cy="1149678"/>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32770" name="Rectangle 2"/>
          <p:cNvSpPr>
            <a:spLocks noGrp="1" noChangeArrowheads="1"/>
          </p:cNvSpPr>
          <p:nvPr>
            <p:ph type="title" idx="4294967295"/>
          </p:nvPr>
        </p:nvSpPr>
        <p:spPr>
          <a:xfrm>
            <a:off x="100939" y="87780"/>
            <a:ext cx="8942122" cy="979868"/>
          </a:xfrm>
        </p:spPr>
        <p:txBody>
          <a:bodyPr/>
          <a:lstStyle/>
          <a:p>
            <a:pPr eaLnBrk="1" hangingPunct="1"/>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t>かかりつけ薬剤師・薬局に求められる</a:t>
            </a:r>
            <a:br>
              <a:rPr lang="en-US" altLang="ja-JP"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br>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t>認知症対応の</a:t>
            </a:r>
            <a:r>
              <a:rPr lang="en-US" altLang="ja-JP"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t>3</a:t>
            </a:r>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t>つのポイント</a:t>
            </a:r>
          </a:p>
        </p:txBody>
      </p:sp>
      <p:sp>
        <p:nvSpPr>
          <p:cNvPr id="6" name="Rectangle 2"/>
          <p:cNvSpPr txBox="1">
            <a:spLocks noRot="1" noChangeArrowheads="1"/>
          </p:cNvSpPr>
          <p:nvPr/>
        </p:nvSpPr>
        <p:spPr bwMode="auto">
          <a:xfrm>
            <a:off x="827866" y="2308314"/>
            <a:ext cx="7614878" cy="4285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450850" marR="0" lvl="0" indent="-450850" algn="l" defTabSz="914400" rtl="0" eaLnBrk="0" fontAlgn="base" latinLnBrk="0" hangingPunct="0">
              <a:lnSpc>
                <a:spcPct val="100000"/>
              </a:lnSpc>
              <a:spcBef>
                <a:spcPts val="600"/>
              </a:spcBef>
              <a:spcAft>
                <a:spcPct val="0"/>
              </a:spcAft>
              <a:buClrTx/>
              <a:buSzTx/>
              <a:buFontTx/>
              <a:buNone/>
              <a:tabLst/>
              <a:defRPr/>
            </a:pPr>
            <a:r>
              <a:rPr kumimoji="1" lang="ja-JP" altLang="en-US" sz="2600" b="1" i="0" u="none" strike="noStrike" kern="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26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服薬指導、地域の中での認知症の徴候のある人に対する</a:t>
            </a:r>
            <a:r>
              <a:rPr kumimoji="1" lang="ja-JP" altLang="en-US" sz="2600" b="1" i="0" u="none" strike="noStrike" kern="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「気づき」</a:t>
            </a:r>
            <a:endParaRPr kumimoji="1" lang="en-US" altLang="ja-JP" sz="2600" b="1" i="0" u="none" strike="noStrike" kern="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450850" marR="0" lvl="0" indent="-450850" algn="l" defTabSz="914400" rtl="0" eaLnBrk="0" fontAlgn="base" latinLnBrk="0" hangingPunct="0">
              <a:lnSpc>
                <a:spcPct val="100000"/>
              </a:lnSpc>
              <a:spcBef>
                <a:spcPts val="1800"/>
              </a:spcBef>
              <a:spcAft>
                <a:spcPct val="0"/>
              </a:spcAft>
              <a:buClrTx/>
              <a:buSzTx/>
              <a:buFontTx/>
              <a:buNone/>
              <a:tabLst/>
              <a:defRPr/>
            </a:pPr>
            <a:r>
              <a:rPr kumimoji="1" lang="ja-JP" altLang="en-US" sz="2600" b="1" i="0" u="none" strike="noStrike" kern="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26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かかりつけ医等との連携により早期発見・早期対応への</a:t>
            </a:r>
            <a:r>
              <a:rPr kumimoji="1" lang="ja-JP" altLang="en-US" sz="2600" b="1" i="0" u="none" strike="noStrike" kern="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「つなぎ」</a:t>
            </a:r>
            <a:endParaRPr kumimoji="1" lang="en-US" altLang="ja-JP" sz="2600" b="1" i="0" u="none" strike="noStrike" kern="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450850" marR="0" lvl="0" indent="-450850" algn="l" defTabSz="914400" rtl="0" eaLnBrk="0" fontAlgn="base" latinLnBrk="0" hangingPunct="0">
              <a:lnSpc>
                <a:spcPct val="100000"/>
              </a:lnSpc>
              <a:spcBef>
                <a:spcPts val="1800"/>
              </a:spcBef>
              <a:spcAft>
                <a:spcPct val="0"/>
              </a:spcAft>
              <a:buClrTx/>
              <a:buSzTx/>
              <a:buFontTx/>
              <a:buNone/>
              <a:tabLst/>
              <a:defRPr/>
            </a:pPr>
            <a:r>
              <a:rPr kumimoji="1" lang="ja-JP" altLang="en-US" sz="2600" b="1" i="0" u="none" strike="noStrike" kern="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26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在宅医療を含め適切な薬物療法（薬学的管理）を実施し、治療と生活を</a:t>
            </a:r>
            <a:r>
              <a:rPr kumimoji="1" lang="ja-JP" altLang="en-US" sz="2600" b="1" i="0" u="none" strike="noStrike" kern="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「支える」 </a:t>
            </a:r>
            <a:endParaRPr kumimoji="1" lang="en-US" altLang="ja-JP" sz="2600" b="1" i="0" u="none" strike="noStrike" kern="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450850" marR="0" lvl="0" indent="-450850" algn="l" defTabSz="914400" rtl="0" eaLnBrk="0" fontAlgn="base" latinLnBrk="0" hangingPunct="0">
              <a:lnSpc>
                <a:spcPct val="100000"/>
              </a:lnSpc>
              <a:spcBef>
                <a:spcPts val="600"/>
              </a:spcBef>
              <a:spcAft>
                <a:spcPct val="0"/>
              </a:spcAft>
              <a:buClrTx/>
              <a:buSzTx/>
              <a:buFontTx/>
              <a:buNone/>
              <a:tabLst/>
              <a:defRPr/>
            </a:pPr>
            <a:r>
              <a:rPr kumimoji="1" lang="ja-JP" altLang="en-US" sz="2600" b="1" i="0" u="none" strike="noStrike" kern="0" cap="none" spc="0" normalizeH="0" baseline="0" noProof="0" dirty="0">
                <a:ln>
                  <a:noFill/>
                </a:ln>
                <a:solidFill>
                  <a:srgbClr val="FFFFFF">
                    <a:lumMod val="50000"/>
                  </a:srgb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（状態や状況に応じた適宜の服薬指導等）</a:t>
            </a:r>
            <a:endParaRPr kumimoji="1" lang="en-US" altLang="ja-JP" sz="2600" b="1" i="0" u="none" strike="noStrike" kern="0" cap="none" spc="0" normalizeH="0" baseline="0" noProof="0" dirty="0">
              <a:ln>
                <a:noFill/>
              </a:ln>
              <a:solidFill>
                <a:srgbClr val="FFFFFF">
                  <a:lumMod val="50000"/>
                </a:srgb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id="{23001C4B-9516-433E-85AD-BE86B4A4A98C}"/>
              </a:ext>
            </a:extLst>
          </p:cNvPr>
          <p:cNvSpPr txBox="1"/>
          <p:nvPr/>
        </p:nvSpPr>
        <p:spPr>
          <a:xfrm>
            <a:off x="1273125" y="1785094"/>
            <a:ext cx="6457071" cy="584775"/>
          </a:xfrm>
          <a:prstGeom prst="rect">
            <a:avLst/>
          </a:prstGeom>
          <a:noFill/>
          <a:ln w="9525">
            <a:noFill/>
          </a:ln>
        </p:spPr>
        <p:txBody>
          <a:bodyPr wrap="square">
            <a:spAutoFit/>
          </a:bodyPr>
          <a:lstStyle/>
          <a:p>
            <a:pPr marL="450850" marR="0" lvl="0" indent="-450850" algn="ctr" defTabSz="914400" rtl="0" eaLnBrk="0" fontAlgn="base" latinLnBrk="0" hangingPunct="0">
              <a:lnSpc>
                <a:spcPct val="100000"/>
              </a:lnSpc>
              <a:spcBef>
                <a:spcPts val="600"/>
              </a:spcBef>
              <a:spcAft>
                <a:spcPct val="0"/>
              </a:spcAft>
              <a:buClrTx/>
              <a:buSzTx/>
              <a:buFontTx/>
              <a:buNone/>
              <a:tabLst/>
              <a:defRPr/>
            </a:pPr>
            <a:r>
              <a:rPr kumimoji="1" lang="ja-JP" altLang="en-US" sz="3200" b="1" i="0" u="none" strike="noStrike" kern="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「気づき」・「つなぎ」・「支える」</a:t>
            </a:r>
            <a:endParaRPr kumimoji="1" lang="en-US" altLang="ja-JP" sz="3200" b="1" i="0" u="none" strike="noStrike" kern="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9" name="テキスト ボックス 8">
            <a:extLst>
              <a:ext uri="{FF2B5EF4-FFF2-40B4-BE49-F238E27FC236}">
                <a16:creationId xmlns:a16="http://schemas.microsoft.com/office/drawing/2014/main" id="{96404673-43E6-4A6D-870C-35C7168E1409}"/>
              </a:ext>
            </a:extLst>
          </p:cNvPr>
          <p:cNvSpPr txBox="1"/>
          <p:nvPr/>
        </p:nvSpPr>
        <p:spPr>
          <a:xfrm>
            <a:off x="0" y="1156688"/>
            <a:ext cx="1540042"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薬局実践２</a:t>
            </a:r>
            <a:r>
              <a:rPr lang="en-US" altLang="ja-JP" sz="1600" b="1" dirty="0">
                <a:latin typeface="BIZ UDPゴシック" panose="020B0400000000000000" pitchFamily="50" charset="-128"/>
                <a:ea typeface="BIZ UDPゴシック" panose="020B0400000000000000" pitchFamily="50" charset="-128"/>
              </a:rPr>
              <a:t>〕</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7253633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a:extLst>
              <a:ext uri="{FF2B5EF4-FFF2-40B4-BE49-F238E27FC236}">
                <a16:creationId xmlns:a16="http://schemas.microsoft.com/office/drawing/2014/main" id="{395AD78F-4CB8-4CD5-9708-65ED9DC3C205}"/>
              </a:ext>
            </a:extLst>
          </p:cNvPr>
          <p:cNvSpPr/>
          <p:nvPr/>
        </p:nvSpPr>
        <p:spPr bwMode="auto">
          <a:xfrm>
            <a:off x="1633503" y="5582885"/>
            <a:ext cx="2962936" cy="192947"/>
          </a:xfrm>
          <a:prstGeom prst="rect">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26" name="正方形/長方形 25">
            <a:extLst>
              <a:ext uri="{FF2B5EF4-FFF2-40B4-BE49-F238E27FC236}">
                <a16:creationId xmlns:a16="http://schemas.microsoft.com/office/drawing/2014/main" id="{AA71F33C-A9EE-4503-9F5F-2BFD3C25CD95}"/>
              </a:ext>
            </a:extLst>
          </p:cNvPr>
          <p:cNvSpPr/>
          <p:nvPr/>
        </p:nvSpPr>
        <p:spPr bwMode="auto">
          <a:xfrm>
            <a:off x="1713168" y="4359780"/>
            <a:ext cx="4467190" cy="192947"/>
          </a:xfrm>
          <a:prstGeom prst="rect">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5" name="正方形/長方形 4">
            <a:extLst>
              <a:ext uri="{FF2B5EF4-FFF2-40B4-BE49-F238E27FC236}">
                <a16:creationId xmlns:a16="http://schemas.microsoft.com/office/drawing/2014/main" id="{1FDCDB03-85E6-4A83-8C99-1415EB64040E}"/>
              </a:ext>
            </a:extLst>
          </p:cNvPr>
          <p:cNvSpPr/>
          <p:nvPr/>
        </p:nvSpPr>
        <p:spPr bwMode="auto">
          <a:xfrm>
            <a:off x="1713168" y="3132158"/>
            <a:ext cx="4467190" cy="192947"/>
          </a:xfrm>
          <a:prstGeom prst="rect">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2" name="正方形/長方形 1">
            <a:extLst>
              <a:ext uri="{FF2B5EF4-FFF2-40B4-BE49-F238E27FC236}">
                <a16:creationId xmlns:a16="http://schemas.microsoft.com/office/drawing/2014/main" id="{865415F1-58F7-4E81-A09A-A124224A540D}"/>
              </a:ext>
            </a:extLst>
          </p:cNvPr>
          <p:cNvSpPr/>
          <p:nvPr/>
        </p:nvSpPr>
        <p:spPr>
          <a:xfrm>
            <a:off x="351500" y="5973752"/>
            <a:ext cx="5450452" cy="39881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0" fontAlgn="base" latinLnBrk="0" hangingPunct="0">
              <a:lnSpc>
                <a:spcPct val="100000"/>
              </a:lnSpc>
              <a:spcBef>
                <a:spcPct val="0"/>
              </a:spcBef>
              <a:spcAft>
                <a:spcPct val="0"/>
              </a:spcAft>
              <a:buClrTx/>
              <a:buSzTx/>
              <a:buFontTx/>
              <a:buNone/>
              <a:tabLst/>
              <a:defRPr/>
            </a:pPr>
            <a:endParaRPr kumimoji="1" lang="ja-JP" altLang="en-US" sz="2215" b="1" i="0" u="none" strike="noStrike" kern="1200" cap="none" spc="0" normalizeH="0" baseline="0" noProof="0" dirty="0">
              <a:ln>
                <a:noFill/>
              </a:ln>
              <a:solidFill>
                <a:prstClr val="black"/>
              </a:solidFill>
              <a:effectLst/>
              <a:uLnTx/>
              <a:uFillTx/>
              <a:latin typeface="Calibri"/>
              <a:ea typeface="ＭＳ Ｐゴシック"/>
              <a:cs typeface="+mn-cs"/>
            </a:endParaRPr>
          </a:p>
        </p:txBody>
      </p:sp>
      <p:sp>
        <p:nvSpPr>
          <p:cNvPr id="8" name="正方形/長方形 7">
            <a:extLst>
              <a:ext uri="{FF2B5EF4-FFF2-40B4-BE49-F238E27FC236}">
                <a16:creationId xmlns:a16="http://schemas.microsoft.com/office/drawing/2014/main" id="{3889E3B0-31B0-4816-9B7C-02F2330A4B46}"/>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268290" name="Rectangle 2"/>
          <p:cNvSpPr>
            <a:spLocks noGrp="1" noChangeArrowheads="1"/>
          </p:cNvSpPr>
          <p:nvPr>
            <p:ph type="title" idx="4294967295"/>
          </p:nvPr>
        </p:nvSpPr>
        <p:spPr>
          <a:xfrm>
            <a:off x="393103" y="27383"/>
            <a:ext cx="8375084" cy="641838"/>
          </a:xfrm>
        </p:spPr>
        <p:txBody>
          <a:bodyPr/>
          <a:lstStyle/>
          <a:p>
            <a:pPr eaLnBrk="1" hangingPunct="1"/>
            <a:r>
              <a:rPr lang="ja-JP" altLang="en-US" sz="3200" b="1" dirty="0">
                <a:solidFill>
                  <a:schemeClr val="bg1"/>
                </a:solidFill>
                <a:latin typeface="BIZ UDPゴシック" panose="020B0400000000000000" pitchFamily="50" charset="-128"/>
                <a:ea typeface="BIZ UDPゴシック" panose="020B0400000000000000" pitchFamily="50" charset="-128"/>
              </a:rPr>
              <a:t>介護者の状況を知る</a:t>
            </a:r>
          </a:p>
        </p:txBody>
      </p:sp>
      <p:sp>
        <p:nvSpPr>
          <p:cNvPr id="6" name="正方形/長方形 5"/>
          <p:cNvSpPr/>
          <p:nvPr/>
        </p:nvSpPr>
        <p:spPr bwMode="auto">
          <a:xfrm>
            <a:off x="7034490" y="3822961"/>
            <a:ext cx="563430" cy="499421"/>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3200" b="1" i="0" u="none" strike="noStrike" kern="1200" cap="none" spc="0" normalizeH="0" baseline="0" noProof="0" dirty="0">
                <a:ln>
                  <a:noFill/>
                </a:ln>
                <a:solidFill>
                  <a:srgbClr val="B96563"/>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3200" b="1" i="0" u="none" strike="noStrike" kern="1200" cap="none" spc="0" normalizeH="0" baseline="0" noProof="0" dirty="0">
              <a:ln>
                <a:noFill/>
              </a:ln>
              <a:solidFill>
                <a:srgbClr val="B96563"/>
              </a:solidFill>
              <a:effectLst/>
              <a:uLnTx/>
              <a:uFillTx/>
              <a:latin typeface="BIZ UDPゴシック" panose="020B0400000000000000" pitchFamily="50" charset="-128"/>
              <a:ea typeface="BIZ UDPゴシック" panose="020B0400000000000000" pitchFamily="50" charset="-128"/>
              <a:cs typeface="+mn-cs"/>
            </a:endParaRPr>
          </a:p>
        </p:txBody>
      </p:sp>
      <p:sp>
        <p:nvSpPr>
          <p:cNvPr id="4" name="正方形/長方形 3">
            <a:extLst>
              <a:ext uri="{FF2B5EF4-FFF2-40B4-BE49-F238E27FC236}">
                <a16:creationId xmlns:a16="http://schemas.microsoft.com/office/drawing/2014/main" id="{6CE4F915-C33F-4B64-96B0-58A6D070728D}"/>
              </a:ext>
            </a:extLst>
          </p:cNvPr>
          <p:cNvSpPr/>
          <p:nvPr/>
        </p:nvSpPr>
        <p:spPr>
          <a:xfrm>
            <a:off x="1986377" y="6472909"/>
            <a:ext cx="7138231" cy="319639"/>
          </a:xfrm>
          <a:prstGeom prst="rect">
            <a:avLst/>
          </a:prstGeom>
          <a:ln>
            <a:noFill/>
          </a:ln>
        </p:spPr>
        <p:txBody>
          <a:bodyPr wrap="square">
            <a:spAutoFit/>
          </a:bodyPr>
          <a:lstStyle/>
          <a:p>
            <a:pPr marL="0" marR="0" lvl="0" indent="0" algn="r" defTabSz="844083" rtl="0" eaLnBrk="0" fontAlgn="base" latinLnBrk="0" hangingPunct="0">
              <a:lnSpc>
                <a:spcPct val="100000"/>
              </a:lnSpc>
              <a:spcBef>
                <a:spcPct val="0"/>
              </a:spcBef>
              <a:spcAft>
                <a:spcPct val="0"/>
              </a:spcAft>
              <a:buClrTx/>
              <a:buSzTx/>
              <a:buFontTx/>
              <a:buNone/>
              <a:tabLst/>
              <a:defRPr/>
            </a:pPr>
            <a:r>
              <a:rPr kumimoji="1" lang="en-US" altLang="ja-JP" sz="1477" b="0" i="0" u="none" strike="noStrike" kern="1200" cap="none" spc="0" normalizeH="0" baseline="0" noProof="0" dirty="0">
                <a:ln>
                  <a:noFill/>
                </a:ln>
                <a:solidFill>
                  <a:srgbClr val="303030"/>
                </a:solidFill>
                <a:effectLst/>
                <a:uLnTx/>
                <a:uFillTx/>
                <a:latin typeface="BIZ UDPゴシック" panose="020B0400000000000000" pitchFamily="50" charset="-128"/>
                <a:ea typeface="BIZ UDPゴシック" panose="020B0400000000000000" pitchFamily="50" charset="-128"/>
                <a:cs typeface="+mn-cs"/>
              </a:rPr>
              <a:t>Q&amp;A</a:t>
            </a:r>
            <a:r>
              <a:rPr kumimoji="1" lang="ja-JP" altLang="en-US" sz="1477" b="0" i="0" u="none" strike="noStrike" kern="1200" cap="none" spc="0" normalizeH="0" baseline="0" noProof="0" dirty="0">
                <a:ln>
                  <a:noFill/>
                </a:ln>
                <a:solidFill>
                  <a:srgbClr val="303030"/>
                </a:solidFill>
                <a:effectLst/>
                <a:uLnTx/>
                <a:uFillTx/>
                <a:latin typeface="BIZ UDPゴシック" panose="020B0400000000000000" pitchFamily="50" charset="-128"/>
                <a:ea typeface="BIZ UDPゴシック" panose="020B0400000000000000" pitchFamily="50" charset="-128"/>
                <a:cs typeface="+mn-cs"/>
              </a:rPr>
              <a:t>でわかる専門職のための認知症の家族等介護者支援ガイドブック</a:t>
            </a:r>
            <a:endParaRPr kumimoji="1" lang="ja-JP" altLang="en-US" sz="1477" b="0" i="0" u="none" strike="noStrike" kern="1200" cap="none" spc="0" normalizeH="0" baseline="0" noProof="0" dirty="0">
              <a:ln>
                <a:noFill/>
              </a:ln>
              <a:solidFill>
                <a:srgbClr val="00CC00"/>
              </a:solidFill>
              <a:effectLst/>
              <a:uLnTx/>
              <a:uFillTx/>
              <a:latin typeface="BIZ UDPゴシック" panose="020B0400000000000000" pitchFamily="50" charset="-128"/>
              <a:ea typeface="BIZ UDPゴシック" panose="020B0400000000000000" pitchFamily="50" charset="-128"/>
              <a:cs typeface="+mn-cs"/>
            </a:endParaRPr>
          </a:p>
        </p:txBody>
      </p:sp>
      <p:sp>
        <p:nvSpPr>
          <p:cNvPr id="3" name="正方形/長方形 2">
            <a:extLst>
              <a:ext uri="{FF2B5EF4-FFF2-40B4-BE49-F238E27FC236}">
                <a16:creationId xmlns:a16="http://schemas.microsoft.com/office/drawing/2014/main" id="{81C661BB-3EAC-44DE-8F64-CB88C44137CC}"/>
              </a:ext>
            </a:extLst>
          </p:cNvPr>
          <p:cNvSpPr/>
          <p:nvPr/>
        </p:nvSpPr>
        <p:spPr bwMode="auto">
          <a:xfrm>
            <a:off x="509821" y="1201144"/>
            <a:ext cx="4207258" cy="828517"/>
          </a:xfrm>
          <a:prstGeom prst="rect">
            <a:avLst/>
          </a:prstGeom>
          <a:solidFill>
            <a:srgbClr val="B9656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どの程度、介護にかかわりたいか？</a:t>
            </a:r>
            <a:endParaRPr kumimoji="1" lang="en-US" altLang="ja-JP"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                       かかわれるのか？</a:t>
            </a:r>
          </a:p>
        </p:txBody>
      </p:sp>
      <p:sp>
        <p:nvSpPr>
          <p:cNvPr id="10" name="四角形: 角を丸くする 9">
            <a:extLst>
              <a:ext uri="{FF2B5EF4-FFF2-40B4-BE49-F238E27FC236}">
                <a16:creationId xmlns:a16="http://schemas.microsoft.com/office/drawing/2014/main" id="{70A81D44-3C96-4BE6-ACFB-4E80490EE184}"/>
              </a:ext>
            </a:extLst>
          </p:cNvPr>
          <p:cNvSpPr/>
          <p:nvPr/>
        </p:nvSpPr>
        <p:spPr bwMode="auto">
          <a:xfrm>
            <a:off x="509821" y="2777478"/>
            <a:ext cx="1463406" cy="915248"/>
          </a:xfrm>
          <a:prstGeom prst="roundRect">
            <a:avLst>
              <a:gd name="adj" fmla="val 50000"/>
            </a:avLst>
          </a:prstGeom>
          <a:solidFill>
            <a:schemeClr val="accent1">
              <a:lumMod val="5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基本属性</a:t>
            </a:r>
          </a:p>
        </p:txBody>
      </p:sp>
      <p:sp>
        <p:nvSpPr>
          <p:cNvPr id="12" name="四角形: 角を丸くする 11">
            <a:extLst>
              <a:ext uri="{FF2B5EF4-FFF2-40B4-BE49-F238E27FC236}">
                <a16:creationId xmlns:a16="http://schemas.microsoft.com/office/drawing/2014/main" id="{24A29728-7835-41E5-B753-7234C4DCA34F}"/>
              </a:ext>
            </a:extLst>
          </p:cNvPr>
          <p:cNvSpPr/>
          <p:nvPr/>
        </p:nvSpPr>
        <p:spPr bwMode="auto">
          <a:xfrm>
            <a:off x="509821" y="5214806"/>
            <a:ext cx="1463406" cy="915248"/>
          </a:xfrm>
          <a:prstGeom prst="roundRect">
            <a:avLst>
              <a:gd name="adj" fmla="val 50000"/>
            </a:avLst>
          </a:prstGeom>
          <a:solidFill>
            <a:schemeClr val="accent1">
              <a:lumMod val="5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ほかの</a:t>
            </a:r>
            <a:endParaRPr kumimoji="1" lang="en-US" altLang="ja-JP"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ケア責任</a:t>
            </a:r>
          </a:p>
        </p:txBody>
      </p:sp>
      <p:sp>
        <p:nvSpPr>
          <p:cNvPr id="13" name="四角形: 角を丸くする 12">
            <a:extLst>
              <a:ext uri="{FF2B5EF4-FFF2-40B4-BE49-F238E27FC236}">
                <a16:creationId xmlns:a16="http://schemas.microsoft.com/office/drawing/2014/main" id="{2A96F5C3-7A4C-4076-97CB-FC9E3020DBA2}"/>
              </a:ext>
            </a:extLst>
          </p:cNvPr>
          <p:cNvSpPr/>
          <p:nvPr/>
        </p:nvSpPr>
        <p:spPr bwMode="auto">
          <a:xfrm>
            <a:off x="509821" y="3981460"/>
            <a:ext cx="1463406" cy="915248"/>
          </a:xfrm>
          <a:prstGeom prst="roundRect">
            <a:avLst>
              <a:gd name="adj" fmla="val 50000"/>
            </a:avLst>
          </a:prstGeom>
          <a:solidFill>
            <a:schemeClr val="accent1">
              <a:lumMod val="5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就労や</a:t>
            </a:r>
            <a:endParaRPr kumimoji="1" lang="en-US" altLang="ja-JP"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経済状況</a:t>
            </a:r>
            <a:endParaRPr kumimoji="1" lang="en-US" altLang="ja-JP"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14" name="正方形/長方形 13">
            <a:extLst>
              <a:ext uri="{FF2B5EF4-FFF2-40B4-BE49-F238E27FC236}">
                <a16:creationId xmlns:a16="http://schemas.microsoft.com/office/drawing/2014/main" id="{1785E89F-21FA-4E7F-A0C6-114BC8798BF4}"/>
              </a:ext>
            </a:extLst>
          </p:cNvPr>
          <p:cNvSpPr/>
          <p:nvPr/>
        </p:nvSpPr>
        <p:spPr bwMode="auto">
          <a:xfrm>
            <a:off x="8364765" y="1603510"/>
            <a:ext cx="410048" cy="4796863"/>
          </a:xfrm>
          <a:prstGeom prst="rect">
            <a:avLst/>
          </a:prstGeom>
          <a:solidFill>
            <a:srgbClr val="B96563"/>
          </a:solidFill>
          <a:ln w="9525" cap="flat" cmpd="sng" algn="ctr">
            <a:noFill/>
            <a:prstDash val="solid"/>
            <a:round/>
            <a:headEnd type="none" w="med" len="med"/>
            <a:tailEnd type="none" w="med" len="med"/>
          </a:ln>
          <a:effectLst/>
        </p:spPr>
        <p:txBody>
          <a:bodyPr vert="eaVert" wrap="none" lIns="91440" tIns="45720" rIns="91440" bIns="4572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自分のためだけの時間が確保されているか</a:t>
            </a:r>
          </a:p>
        </p:txBody>
      </p:sp>
      <p:sp>
        <p:nvSpPr>
          <p:cNvPr id="15" name="正方形/長方形 14">
            <a:extLst>
              <a:ext uri="{FF2B5EF4-FFF2-40B4-BE49-F238E27FC236}">
                <a16:creationId xmlns:a16="http://schemas.microsoft.com/office/drawing/2014/main" id="{7A1A9CFF-836B-4BD1-8389-11AF996E3A46}"/>
              </a:ext>
            </a:extLst>
          </p:cNvPr>
          <p:cNvSpPr/>
          <p:nvPr/>
        </p:nvSpPr>
        <p:spPr bwMode="auto">
          <a:xfrm>
            <a:off x="7524831" y="1603511"/>
            <a:ext cx="410048" cy="4796862"/>
          </a:xfrm>
          <a:prstGeom prst="rect">
            <a:avLst/>
          </a:prstGeom>
          <a:solidFill>
            <a:srgbClr val="B96563"/>
          </a:solidFill>
          <a:ln w="9525" cap="flat" cmpd="sng" algn="ctr">
            <a:noFill/>
            <a:prstDash val="solid"/>
            <a:round/>
            <a:headEnd type="none" w="med" len="med"/>
            <a:tailEnd type="none" w="med" len="med"/>
          </a:ln>
          <a:effectLst/>
        </p:spPr>
        <p:txBody>
          <a:bodyPr vert="eaVert" wrap="none" lIns="91440" tIns="45720" rIns="91440" bIns="4572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 介護で一番たいへんなことはなにか</a:t>
            </a:r>
          </a:p>
        </p:txBody>
      </p:sp>
      <p:sp>
        <p:nvSpPr>
          <p:cNvPr id="16" name="四角形: 角を丸くする 15">
            <a:extLst>
              <a:ext uri="{FF2B5EF4-FFF2-40B4-BE49-F238E27FC236}">
                <a16:creationId xmlns:a16="http://schemas.microsoft.com/office/drawing/2014/main" id="{47EE108A-224D-41EE-BF1F-948101677A46}"/>
              </a:ext>
            </a:extLst>
          </p:cNvPr>
          <p:cNvSpPr/>
          <p:nvPr/>
        </p:nvSpPr>
        <p:spPr bwMode="auto">
          <a:xfrm>
            <a:off x="2135147" y="2801752"/>
            <a:ext cx="1463406" cy="872579"/>
          </a:xfrm>
          <a:prstGeom prst="roundRect">
            <a:avLst>
              <a:gd name="adj" fmla="val 25780"/>
            </a:avLst>
          </a:prstGeom>
          <a:solidFill>
            <a:schemeClr val="bg1"/>
          </a:solidFill>
          <a:ln w="28575" cap="flat" cmpd="sng" algn="ctr">
            <a:solidFill>
              <a:schemeClr val="accent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BBE0E3">
                    <a:lumMod val="50000"/>
                  </a:srgbClr>
                </a:solidFill>
                <a:effectLst/>
                <a:uLnTx/>
                <a:uFillTx/>
                <a:latin typeface="BIZ UDPゴシック" panose="020B0400000000000000" pitchFamily="50" charset="-128"/>
                <a:ea typeface="BIZ UDPゴシック" panose="020B0400000000000000" pitchFamily="50" charset="-128"/>
                <a:cs typeface="+mn-cs"/>
              </a:rPr>
              <a:t>同居・別居</a:t>
            </a:r>
          </a:p>
        </p:txBody>
      </p:sp>
      <p:sp>
        <p:nvSpPr>
          <p:cNvPr id="17" name="四角形: 角を丸くする 16">
            <a:extLst>
              <a:ext uri="{FF2B5EF4-FFF2-40B4-BE49-F238E27FC236}">
                <a16:creationId xmlns:a16="http://schemas.microsoft.com/office/drawing/2014/main" id="{C1FC9982-1130-4BFF-A40C-E69F70B5D00C}"/>
              </a:ext>
            </a:extLst>
          </p:cNvPr>
          <p:cNvSpPr/>
          <p:nvPr/>
        </p:nvSpPr>
        <p:spPr bwMode="auto">
          <a:xfrm>
            <a:off x="5452501" y="2789003"/>
            <a:ext cx="1463406" cy="872579"/>
          </a:xfrm>
          <a:prstGeom prst="roundRect">
            <a:avLst>
              <a:gd name="adj" fmla="val 25780"/>
            </a:avLst>
          </a:prstGeom>
          <a:solidFill>
            <a:schemeClr val="bg1"/>
          </a:solidFill>
          <a:ln w="28575" cap="flat" cmpd="sng" algn="ctr">
            <a:solidFill>
              <a:schemeClr val="accent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BBE0E3">
                    <a:lumMod val="50000"/>
                  </a:srgbClr>
                </a:solidFill>
                <a:effectLst/>
                <a:uLnTx/>
                <a:uFillTx/>
                <a:latin typeface="BIZ UDPゴシック" panose="020B0400000000000000" pitchFamily="50" charset="-128"/>
                <a:ea typeface="BIZ UDPゴシック" panose="020B0400000000000000" pitchFamily="50" charset="-128"/>
                <a:cs typeface="+mn-cs"/>
              </a:rPr>
              <a:t>認知症の人との</a:t>
            </a:r>
            <a:endParaRPr kumimoji="1" lang="en-US" altLang="ja-JP" sz="1600" b="1" i="0" u="none" strike="noStrike" kern="1200" cap="none" spc="0" normalizeH="0" baseline="0" noProof="0" dirty="0">
              <a:ln>
                <a:noFill/>
              </a:ln>
              <a:solidFill>
                <a:srgbClr val="BBE0E3">
                  <a:lumMod val="5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BBE0E3">
                    <a:lumMod val="50000"/>
                  </a:srgbClr>
                </a:solidFill>
                <a:effectLst/>
                <a:uLnTx/>
                <a:uFillTx/>
                <a:latin typeface="BIZ UDPゴシック" panose="020B0400000000000000" pitchFamily="50" charset="-128"/>
                <a:ea typeface="BIZ UDPゴシック" panose="020B0400000000000000" pitchFamily="50" charset="-128"/>
                <a:cs typeface="+mn-cs"/>
              </a:rPr>
              <a:t>関係性や属性</a:t>
            </a:r>
            <a:endParaRPr kumimoji="1" lang="en-US" altLang="ja-JP" sz="1600" b="1" i="0" u="none" strike="noStrike" kern="1200" cap="none" spc="0" normalizeH="0" baseline="0" noProof="0" dirty="0">
              <a:ln>
                <a:noFill/>
              </a:ln>
              <a:solidFill>
                <a:srgbClr val="BBE0E3">
                  <a:lumMod val="50000"/>
                </a:srgbClr>
              </a:solidFill>
              <a:effectLst/>
              <a:uLnTx/>
              <a:uFillTx/>
              <a:latin typeface="BIZ UDPゴシック" panose="020B0400000000000000" pitchFamily="50" charset="-128"/>
              <a:ea typeface="BIZ UDPゴシック" panose="020B0400000000000000" pitchFamily="50" charset="-128"/>
              <a:cs typeface="+mn-cs"/>
            </a:endParaRPr>
          </a:p>
        </p:txBody>
      </p:sp>
      <p:sp>
        <p:nvSpPr>
          <p:cNvPr id="18" name="四角形: 角を丸くする 17">
            <a:extLst>
              <a:ext uri="{FF2B5EF4-FFF2-40B4-BE49-F238E27FC236}">
                <a16:creationId xmlns:a16="http://schemas.microsoft.com/office/drawing/2014/main" id="{C9F5838F-12D7-4DEB-BCB6-1D6679902DFC}"/>
              </a:ext>
            </a:extLst>
          </p:cNvPr>
          <p:cNvSpPr/>
          <p:nvPr/>
        </p:nvSpPr>
        <p:spPr bwMode="auto">
          <a:xfrm>
            <a:off x="3789112" y="2787897"/>
            <a:ext cx="1463406" cy="872579"/>
          </a:xfrm>
          <a:prstGeom prst="roundRect">
            <a:avLst>
              <a:gd name="adj" fmla="val 25780"/>
            </a:avLst>
          </a:prstGeom>
          <a:solidFill>
            <a:schemeClr val="bg1"/>
          </a:solidFill>
          <a:ln w="28575" cap="flat" cmpd="sng" algn="ctr">
            <a:solidFill>
              <a:schemeClr val="accent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BBE0E3">
                    <a:lumMod val="50000"/>
                  </a:srgbClr>
                </a:solidFill>
                <a:effectLst/>
                <a:uLnTx/>
                <a:uFillTx/>
                <a:latin typeface="BIZ UDPゴシック" panose="020B0400000000000000" pitchFamily="50" charset="-128"/>
                <a:ea typeface="BIZ UDPゴシック" panose="020B0400000000000000" pitchFamily="50" charset="-128"/>
                <a:cs typeface="+mn-cs"/>
              </a:rPr>
              <a:t>ほかの家族から</a:t>
            </a:r>
            <a:endParaRPr kumimoji="1" lang="en-US" altLang="ja-JP" sz="1600" b="1" i="0" u="none" strike="noStrike" kern="1200" cap="none" spc="0" normalizeH="0" baseline="0" noProof="0" dirty="0">
              <a:ln>
                <a:noFill/>
              </a:ln>
              <a:solidFill>
                <a:srgbClr val="BBE0E3">
                  <a:lumMod val="5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BBE0E3">
                    <a:lumMod val="50000"/>
                  </a:srgbClr>
                </a:solidFill>
                <a:effectLst/>
                <a:uLnTx/>
                <a:uFillTx/>
                <a:latin typeface="BIZ UDPゴシック" panose="020B0400000000000000" pitchFamily="50" charset="-128"/>
                <a:ea typeface="BIZ UDPゴシック" panose="020B0400000000000000" pitchFamily="50" charset="-128"/>
                <a:cs typeface="+mn-cs"/>
              </a:rPr>
              <a:t>のサポート</a:t>
            </a:r>
          </a:p>
        </p:txBody>
      </p:sp>
      <p:sp>
        <p:nvSpPr>
          <p:cNvPr id="19" name="四角形: 角を丸くする 18">
            <a:extLst>
              <a:ext uri="{FF2B5EF4-FFF2-40B4-BE49-F238E27FC236}">
                <a16:creationId xmlns:a16="http://schemas.microsoft.com/office/drawing/2014/main" id="{65420671-3769-406C-9F02-2463A6A92049}"/>
              </a:ext>
            </a:extLst>
          </p:cNvPr>
          <p:cNvSpPr/>
          <p:nvPr/>
        </p:nvSpPr>
        <p:spPr bwMode="auto">
          <a:xfrm>
            <a:off x="2130435" y="3981460"/>
            <a:ext cx="1463406" cy="872579"/>
          </a:xfrm>
          <a:prstGeom prst="roundRect">
            <a:avLst>
              <a:gd name="adj" fmla="val 25780"/>
            </a:avLst>
          </a:prstGeom>
          <a:solidFill>
            <a:schemeClr val="bg1"/>
          </a:solidFill>
          <a:ln w="28575" cap="flat" cmpd="sng" algn="ctr">
            <a:solidFill>
              <a:schemeClr val="accent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BBE0E3">
                    <a:lumMod val="50000"/>
                  </a:srgbClr>
                </a:solidFill>
                <a:effectLst/>
                <a:uLnTx/>
                <a:uFillTx/>
                <a:latin typeface="BIZ UDPゴシック" panose="020B0400000000000000" pitchFamily="50" charset="-128"/>
                <a:ea typeface="BIZ UDPゴシック" panose="020B0400000000000000" pitchFamily="50" charset="-128"/>
                <a:cs typeface="+mn-cs"/>
              </a:rPr>
              <a:t>仕事の有無</a:t>
            </a:r>
          </a:p>
        </p:txBody>
      </p:sp>
      <p:sp>
        <p:nvSpPr>
          <p:cNvPr id="20" name="四角形: 角を丸くする 19">
            <a:extLst>
              <a:ext uri="{FF2B5EF4-FFF2-40B4-BE49-F238E27FC236}">
                <a16:creationId xmlns:a16="http://schemas.microsoft.com/office/drawing/2014/main" id="{2291A25F-13D5-4DAA-B19C-FA529A536DFE}"/>
              </a:ext>
            </a:extLst>
          </p:cNvPr>
          <p:cNvSpPr/>
          <p:nvPr/>
        </p:nvSpPr>
        <p:spPr bwMode="auto">
          <a:xfrm>
            <a:off x="5466697" y="3984223"/>
            <a:ext cx="1463406" cy="872579"/>
          </a:xfrm>
          <a:prstGeom prst="roundRect">
            <a:avLst>
              <a:gd name="adj" fmla="val 25780"/>
            </a:avLst>
          </a:prstGeom>
          <a:solidFill>
            <a:schemeClr val="bg1"/>
          </a:solidFill>
          <a:ln w="28575" cap="flat" cmpd="sng" algn="ctr">
            <a:solidFill>
              <a:schemeClr val="accent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BBE0E3">
                    <a:lumMod val="50000"/>
                  </a:srgbClr>
                </a:solidFill>
                <a:effectLst/>
                <a:uLnTx/>
                <a:uFillTx/>
                <a:latin typeface="BIZ UDPゴシック" panose="020B0400000000000000" pitchFamily="50" charset="-128"/>
                <a:ea typeface="BIZ UDPゴシック" panose="020B0400000000000000" pitchFamily="50" charset="-128"/>
                <a:cs typeface="+mn-cs"/>
              </a:rPr>
              <a:t>就労形態</a:t>
            </a:r>
            <a:endParaRPr kumimoji="1" lang="en-US" altLang="ja-JP" sz="1600" b="1" i="0" u="none" strike="noStrike" kern="1200" cap="none" spc="0" normalizeH="0" baseline="0" noProof="0" dirty="0">
              <a:ln>
                <a:noFill/>
              </a:ln>
              <a:solidFill>
                <a:srgbClr val="BBE0E3">
                  <a:lumMod val="50000"/>
                </a:srgbClr>
              </a:solidFill>
              <a:effectLst/>
              <a:uLnTx/>
              <a:uFillTx/>
              <a:latin typeface="BIZ UDPゴシック" panose="020B0400000000000000" pitchFamily="50" charset="-128"/>
              <a:ea typeface="BIZ UDPゴシック" panose="020B0400000000000000" pitchFamily="50" charset="-128"/>
              <a:cs typeface="+mn-cs"/>
            </a:endParaRPr>
          </a:p>
        </p:txBody>
      </p:sp>
      <p:sp>
        <p:nvSpPr>
          <p:cNvPr id="21" name="四角形: 角を丸くする 20">
            <a:extLst>
              <a:ext uri="{FF2B5EF4-FFF2-40B4-BE49-F238E27FC236}">
                <a16:creationId xmlns:a16="http://schemas.microsoft.com/office/drawing/2014/main" id="{C579060E-7D81-4E53-9575-97622B58391F}"/>
              </a:ext>
            </a:extLst>
          </p:cNvPr>
          <p:cNvSpPr/>
          <p:nvPr/>
        </p:nvSpPr>
        <p:spPr bwMode="auto">
          <a:xfrm>
            <a:off x="3782635" y="4002794"/>
            <a:ext cx="1463406" cy="872579"/>
          </a:xfrm>
          <a:prstGeom prst="roundRect">
            <a:avLst>
              <a:gd name="adj" fmla="val 25780"/>
            </a:avLst>
          </a:prstGeom>
          <a:solidFill>
            <a:schemeClr val="bg1"/>
          </a:solidFill>
          <a:ln w="28575" cap="flat" cmpd="sng" algn="ctr">
            <a:solidFill>
              <a:schemeClr val="accent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BBE0E3">
                    <a:lumMod val="50000"/>
                  </a:srgbClr>
                </a:solidFill>
                <a:effectLst/>
                <a:uLnTx/>
                <a:uFillTx/>
                <a:latin typeface="BIZ UDPゴシック" panose="020B0400000000000000" pitchFamily="50" charset="-128"/>
                <a:ea typeface="BIZ UDPゴシック" panose="020B0400000000000000" pitchFamily="50" charset="-128"/>
                <a:cs typeface="+mn-cs"/>
              </a:rPr>
              <a:t>職場の支援</a:t>
            </a:r>
          </a:p>
        </p:txBody>
      </p:sp>
      <p:sp>
        <p:nvSpPr>
          <p:cNvPr id="22" name="四角形: 角を丸くする 21">
            <a:extLst>
              <a:ext uri="{FF2B5EF4-FFF2-40B4-BE49-F238E27FC236}">
                <a16:creationId xmlns:a16="http://schemas.microsoft.com/office/drawing/2014/main" id="{6D6E082D-899C-4A88-A3B2-BE20968F4712}"/>
              </a:ext>
            </a:extLst>
          </p:cNvPr>
          <p:cNvSpPr/>
          <p:nvPr/>
        </p:nvSpPr>
        <p:spPr bwMode="auto">
          <a:xfrm>
            <a:off x="2130435" y="5243070"/>
            <a:ext cx="1463406" cy="872579"/>
          </a:xfrm>
          <a:prstGeom prst="roundRect">
            <a:avLst>
              <a:gd name="adj" fmla="val 25780"/>
            </a:avLst>
          </a:prstGeom>
          <a:solidFill>
            <a:schemeClr val="bg1"/>
          </a:solidFill>
          <a:ln w="28575" cap="flat" cmpd="sng" algn="ctr">
            <a:solidFill>
              <a:schemeClr val="accent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BBE0E3">
                    <a:lumMod val="50000"/>
                  </a:srgbClr>
                </a:solidFill>
                <a:effectLst/>
                <a:uLnTx/>
                <a:uFillTx/>
                <a:latin typeface="BIZ UDPゴシック" panose="020B0400000000000000" pitchFamily="50" charset="-128"/>
                <a:ea typeface="BIZ UDPゴシック" panose="020B0400000000000000" pitchFamily="50" charset="-128"/>
                <a:cs typeface="+mn-cs"/>
              </a:rPr>
              <a:t>責任の有無</a:t>
            </a:r>
          </a:p>
        </p:txBody>
      </p:sp>
      <p:sp>
        <p:nvSpPr>
          <p:cNvPr id="24" name="四角形: 角を丸くする 23">
            <a:extLst>
              <a:ext uri="{FF2B5EF4-FFF2-40B4-BE49-F238E27FC236}">
                <a16:creationId xmlns:a16="http://schemas.microsoft.com/office/drawing/2014/main" id="{BF25A23F-B586-4E5D-8BBA-B8A53938FB11}"/>
              </a:ext>
            </a:extLst>
          </p:cNvPr>
          <p:cNvSpPr/>
          <p:nvPr/>
        </p:nvSpPr>
        <p:spPr bwMode="auto">
          <a:xfrm>
            <a:off x="3784400" y="5229215"/>
            <a:ext cx="1463406" cy="872579"/>
          </a:xfrm>
          <a:prstGeom prst="roundRect">
            <a:avLst>
              <a:gd name="adj" fmla="val 25780"/>
            </a:avLst>
          </a:prstGeom>
          <a:solidFill>
            <a:schemeClr val="bg1"/>
          </a:solidFill>
          <a:ln w="28575" cap="flat" cmpd="sng" algn="ctr">
            <a:solidFill>
              <a:schemeClr val="accent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BBE0E3">
                    <a:lumMod val="50000"/>
                  </a:srgbClr>
                </a:solidFill>
                <a:effectLst/>
                <a:uLnTx/>
                <a:uFillTx/>
                <a:latin typeface="BIZ UDPゴシック" panose="020B0400000000000000" pitchFamily="50" charset="-128"/>
                <a:ea typeface="BIZ UDPゴシック" panose="020B0400000000000000" pitchFamily="50" charset="-128"/>
                <a:cs typeface="+mn-cs"/>
              </a:rPr>
              <a:t>育児や</a:t>
            </a:r>
            <a:endParaRPr kumimoji="1" lang="en-US" altLang="ja-JP" sz="1600" b="1" i="0" u="none" strike="noStrike" kern="1200" cap="none" spc="0" normalizeH="0" baseline="0" noProof="0" dirty="0">
              <a:ln>
                <a:noFill/>
              </a:ln>
              <a:solidFill>
                <a:srgbClr val="BBE0E3">
                  <a:lumMod val="5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BBE0E3">
                    <a:lumMod val="50000"/>
                  </a:srgbClr>
                </a:solidFill>
                <a:effectLst/>
                <a:uLnTx/>
                <a:uFillTx/>
                <a:latin typeface="BIZ UDPゴシック" panose="020B0400000000000000" pitchFamily="50" charset="-128"/>
                <a:ea typeface="BIZ UDPゴシック" panose="020B0400000000000000" pitchFamily="50" charset="-128"/>
                <a:cs typeface="+mn-cs"/>
              </a:rPr>
              <a:t>障害者</a:t>
            </a:r>
          </a:p>
        </p:txBody>
      </p:sp>
      <p:sp>
        <p:nvSpPr>
          <p:cNvPr id="25" name="四角形: 角を丸くする 24">
            <a:extLst>
              <a:ext uri="{FF2B5EF4-FFF2-40B4-BE49-F238E27FC236}">
                <a16:creationId xmlns:a16="http://schemas.microsoft.com/office/drawing/2014/main" id="{7481A76E-0279-4A72-963C-090333822F6A}"/>
              </a:ext>
            </a:extLst>
          </p:cNvPr>
          <p:cNvSpPr/>
          <p:nvPr/>
        </p:nvSpPr>
        <p:spPr bwMode="auto">
          <a:xfrm>
            <a:off x="312799" y="2269829"/>
            <a:ext cx="6782146" cy="4091916"/>
          </a:xfrm>
          <a:prstGeom prst="roundRect">
            <a:avLst>
              <a:gd name="adj" fmla="val 9359"/>
            </a:avLst>
          </a:prstGeom>
          <a:noFill/>
          <a:ln w="28575" cap="flat" cmpd="sng" algn="ctr">
            <a:solidFill>
              <a:schemeClr val="accent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600" b="1" i="0" u="none" strike="noStrike" kern="1200" cap="none" spc="0" normalizeH="0" baseline="0" noProof="0" dirty="0">
              <a:ln>
                <a:noFill/>
              </a:ln>
              <a:solidFill>
                <a:srgbClr val="BBE0E3">
                  <a:lumMod val="50000"/>
                </a:srgbClr>
              </a:solidFill>
              <a:effectLst/>
              <a:uLnTx/>
              <a:uFillTx/>
              <a:latin typeface="BIZ UDPゴシック" panose="020B0400000000000000" pitchFamily="50" charset="-128"/>
              <a:ea typeface="BIZ UDPゴシック" panose="020B0400000000000000" pitchFamily="50" charset="-128"/>
              <a:cs typeface="+mn-cs"/>
            </a:endParaRPr>
          </a:p>
        </p:txBody>
      </p:sp>
      <p:sp>
        <p:nvSpPr>
          <p:cNvPr id="7" name="矢印: 下 6">
            <a:extLst>
              <a:ext uri="{FF2B5EF4-FFF2-40B4-BE49-F238E27FC236}">
                <a16:creationId xmlns:a16="http://schemas.microsoft.com/office/drawing/2014/main" id="{BB5E9B20-F6AE-49A2-BBC7-78309D62D540}"/>
              </a:ext>
            </a:extLst>
          </p:cNvPr>
          <p:cNvSpPr/>
          <p:nvPr/>
        </p:nvSpPr>
        <p:spPr bwMode="auto">
          <a:xfrm>
            <a:off x="973672" y="1893963"/>
            <a:ext cx="892098" cy="615463"/>
          </a:xfrm>
          <a:prstGeom prst="downArrow">
            <a:avLst/>
          </a:prstGeom>
          <a:solidFill>
            <a:srgbClr val="B9656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28" name="正方形/長方形 27">
            <a:extLst>
              <a:ext uri="{FF2B5EF4-FFF2-40B4-BE49-F238E27FC236}">
                <a16:creationId xmlns:a16="http://schemas.microsoft.com/office/drawing/2014/main" id="{442BE489-DF32-4BD6-84FD-5BD3D66BF492}"/>
              </a:ext>
            </a:extLst>
          </p:cNvPr>
          <p:cNvSpPr/>
          <p:nvPr/>
        </p:nvSpPr>
        <p:spPr bwMode="auto">
          <a:xfrm>
            <a:off x="7891566" y="3824359"/>
            <a:ext cx="563430" cy="499421"/>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3200" b="1" i="0" u="none" strike="noStrike" kern="1200" cap="none" spc="0" normalizeH="0" baseline="0" noProof="0" dirty="0">
                <a:ln>
                  <a:noFill/>
                </a:ln>
                <a:solidFill>
                  <a:srgbClr val="B96563"/>
                </a:solidFill>
                <a:effectLst/>
                <a:uLnTx/>
                <a:uFillTx/>
                <a:latin typeface="BIZ UDPゴシック" panose="020B0400000000000000" pitchFamily="50" charset="-128"/>
                <a:ea typeface="BIZ UDPゴシック" panose="020B0400000000000000" pitchFamily="50" charset="-128"/>
                <a:cs typeface="+mn-cs"/>
              </a:rPr>
              <a:t>+</a:t>
            </a:r>
          </a:p>
        </p:txBody>
      </p:sp>
      <p:sp>
        <p:nvSpPr>
          <p:cNvPr id="30" name="テキスト ボックス 29">
            <a:extLst>
              <a:ext uri="{FF2B5EF4-FFF2-40B4-BE49-F238E27FC236}">
                <a16:creationId xmlns:a16="http://schemas.microsoft.com/office/drawing/2014/main" id="{342FDDBE-C0E7-4C09-8EE8-217BC352F9DC}"/>
              </a:ext>
            </a:extLst>
          </p:cNvPr>
          <p:cNvSpPr txBox="1"/>
          <p:nvPr/>
        </p:nvSpPr>
        <p:spPr>
          <a:xfrm>
            <a:off x="0" y="713570"/>
            <a:ext cx="1540042"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薬局実践</a:t>
            </a:r>
            <a:r>
              <a:rPr lang="en-US" altLang="ja-JP" sz="1600" b="1" dirty="0">
                <a:latin typeface="BIZ UDPゴシック" panose="020B0400000000000000" pitchFamily="50" charset="-128"/>
                <a:ea typeface="BIZ UDPゴシック" panose="020B0400000000000000" pitchFamily="50" charset="-128"/>
              </a:rPr>
              <a:t>29〕</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753031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グラフ 17">
            <a:extLst>
              <a:ext uri="{FF2B5EF4-FFF2-40B4-BE49-F238E27FC236}">
                <a16:creationId xmlns:a16="http://schemas.microsoft.com/office/drawing/2014/main" id="{17BFCBA1-ED19-4DEA-96F4-A93BE6C714E8}"/>
              </a:ext>
            </a:extLst>
          </p:cNvPr>
          <p:cNvGraphicFramePr>
            <a:graphicFrameLocks/>
          </p:cNvGraphicFramePr>
          <p:nvPr/>
        </p:nvGraphicFramePr>
        <p:xfrm>
          <a:off x="1336747" y="1462061"/>
          <a:ext cx="6177293" cy="432366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2"/>
          <p:cNvSpPr txBox="1">
            <a:spLocks noChangeArrowheads="1"/>
          </p:cNvSpPr>
          <p:nvPr/>
        </p:nvSpPr>
        <p:spPr bwMode="auto">
          <a:xfrm>
            <a:off x="5486482" y="2749619"/>
            <a:ext cx="3456384" cy="47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527" tIns="38263" rIns="76527" bIns="38263"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ctr" defTabSz="764950" rtl="0" eaLnBrk="1" fontAlgn="base" latinLnBrk="0" hangingPunct="1">
              <a:lnSpc>
                <a:spcPct val="100000"/>
              </a:lnSpc>
              <a:spcBef>
                <a:spcPct val="0"/>
              </a:spcBef>
              <a:spcAft>
                <a:spcPct val="0"/>
              </a:spcAft>
              <a:buClrTx/>
              <a:buSzTx/>
              <a:buFontTx/>
              <a:buNone/>
              <a:tabLst>
                <a:tab pos="332651" algn="l"/>
              </a:tabLst>
              <a:defRPr/>
            </a:pPr>
            <a:r>
              <a:rPr kumimoji="1" lang="ja-JP" altLang="en-US" sz="2585"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戸惑い・否認（否定）</a:t>
            </a:r>
          </a:p>
        </p:txBody>
      </p:sp>
      <p:sp>
        <p:nvSpPr>
          <p:cNvPr id="7" name="Text Box 2">
            <a:extLst>
              <a:ext uri="{FF2B5EF4-FFF2-40B4-BE49-F238E27FC236}">
                <a16:creationId xmlns:a16="http://schemas.microsoft.com/office/drawing/2014/main" id="{F243BF56-27B2-49ED-B7D5-05974002D2CA}"/>
              </a:ext>
            </a:extLst>
          </p:cNvPr>
          <p:cNvSpPr txBox="1">
            <a:spLocks noChangeArrowheads="1"/>
          </p:cNvSpPr>
          <p:nvPr/>
        </p:nvSpPr>
        <p:spPr bwMode="auto">
          <a:xfrm>
            <a:off x="5149451" y="4668526"/>
            <a:ext cx="3722260" cy="47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527" tIns="38263" rIns="76527" bIns="38263"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ctr" defTabSz="764950" rtl="0" eaLnBrk="1" fontAlgn="base" latinLnBrk="0" hangingPunct="1">
              <a:lnSpc>
                <a:spcPct val="100000"/>
              </a:lnSpc>
              <a:spcBef>
                <a:spcPct val="0"/>
              </a:spcBef>
              <a:spcAft>
                <a:spcPct val="0"/>
              </a:spcAft>
              <a:buClrTx/>
              <a:buSzTx/>
              <a:buFontTx/>
              <a:buNone/>
              <a:tabLst>
                <a:tab pos="332651" algn="l"/>
              </a:tabLst>
              <a:defRPr/>
            </a:pPr>
            <a:r>
              <a:rPr kumimoji="1" lang="ja-JP" altLang="en-US" sz="2585"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混乱・怒り・拒絶</a:t>
            </a:r>
          </a:p>
        </p:txBody>
      </p:sp>
      <p:sp>
        <p:nvSpPr>
          <p:cNvPr id="11" name="Text Box 2">
            <a:extLst>
              <a:ext uri="{FF2B5EF4-FFF2-40B4-BE49-F238E27FC236}">
                <a16:creationId xmlns:a16="http://schemas.microsoft.com/office/drawing/2014/main" id="{E9343401-533F-4CB6-BD9B-0127C4D1E54D}"/>
              </a:ext>
            </a:extLst>
          </p:cNvPr>
          <p:cNvSpPr txBox="1">
            <a:spLocks noChangeArrowheads="1"/>
          </p:cNvSpPr>
          <p:nvPr/>
        </p:nvSpPr>
        <p:spPr bwMode="auto">
          <a:xfrm>
            <a:off x="837675" y="4615658"/>
            <a:ext cx="2153801" cy="47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527" tIns="38263" rIns="76527" bIns="38263"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ctr" defTabSz="764950" rtl="0" eaLnBrk="1" fontAlgn="base" latinLnBrk="0" hangingPunct="1">
              <a:lnSpc>
                <a:spcPct val="100000"/>
              </a:lnSpc>
              <a:spcBef>
                <a:spcPct val="0"/>
              </a:spcBef>
              <a:spcAft>
                <a:spcPct val="0"/>
              </a:spcAft>
              <a:buClrTx/>
              <a:buSzTx/>
              <a:buFontTx/>
              <a:buNone/>
              <a:tabLst>
                <a:tab pos="332651" algn="l"/>
              </a:tabLst>
              <a:defRPr/>
            </a:pPr>
            <a:r>
              <a:rPr kumimoji="1" lang="ja-JP" altLang="en-US" sz="2585"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割り切り</a:t>
            </a:r>
          </a:p>
        </p:txBody>
      </p:sp>
      <p:sp>
        <p:nvSpPr>
          <p:cNvPr id="13" name="Text Box 2">
            <a:extLst>
              <a:ext uri="{FF2B5EF4-FFF2-40B4-BE49-F238E27FC236}">
                <a16:creationId xmlns:a16="http://schemas.microsoft.com/office/drawing/2014/main" id="{06256349-BBDA-4E95-82C0-D4C13D5B3705}"/>
              </a:ext>
            </a:extLst>
          </p:cNvPr>
          <p:cNvSpPr txBox="1">
            <a:spLocks noChangeArrowheads="1"/>
          </p:cNvSpPr>
          <p:nvPr/>
        </p:nvSpPr>
        <p:spPr bwMode="auto">
          <a:xfrm>
            <a:off x="807294" y="2749619"/>
            <a:ext cx="2153801" cy="47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527" tIns="38263" rIns="76527" bIns="38263"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ctr" defTabSz="764950" rtl="0" eaLnBrk="1" fontAlgn="base" latinLnBrk="0" hangingPunct="1">
              <a:lnSpc>
                <a:spcPct val="100000"/>
              </a:lnSpc>
              <a:spcBef>
                <a:spcPct val="0"/>
              </a:spcBef>
              <a:spcAft>
                <a:spcPct val="0"/>
              </a:spcAft>
              <a:buClrTx/>
              <a:buSzTx/>
              <a:buFontTx/>
              <a:buNone/>
              <a:tabLst>
                <a:tab pos="332651" algn="l"/>
              </a:tabLst>
              <a:defRPr/>
            </a:pPr>
            <a:r>
              <a:rPr kumimoji="1" lang="ja-JP" altLang="en-US" sz="2585"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受容</a:t>
            </a:r>
          </a:p>
        </p:txBody>
      </p:sp>
      <p:sp>
        <p:nvSpPr>
          <p:cNvPr id="19" name="AutoShape 34">
            <a:extLst>
              <a:ext uri="{FF2B5EF4-FFF2-40B4-BE49-F238E27FC236}">
                <a16:creationId xmlns:a16="http://schemas.microsoft.com/office/drawing/2014/main" id="{BB509AD8-8178-4BD4-A65C-13150475FCF7}"/>
              </a:ext>
            </a:extLst>
          </p:cNvPr>
          <p:cNvSpPr>
            <a:spLocks noChangeArrowheads="1"/>
          </p:cNvSpPr>
          <p:nvPr/>
        </p:nvSpPr>
        <p:spPr bwMode="auto">
          <a:xfrm rot="15355192">
            <a:off x="3554630" y="2762039"/>
            <a:ext cx="1741523" cy="1748694"/>
          </a:xfrm>
          <a:custGeom>
            <a:avLst/>
            <a:gdLst>
              <a:gd name="T0" fmla="*/ 0 w 21600"/>
              <a:gd name="T1" fmla="*/ 47506547 h 21600"/>
              <a:gd name="T2" fmla="*/ 90031638 w 21600"/>
              <a:gd name="T3" fmla="*/ 60601767 h 21600"/>
              <a:gd name="T4" fmla="*/ 8198414 w 21600"/>
              <a:gd name="T5" fmla="*/ 47590938 h 21600"/>
              <a:gd name="T6" fmla="*/ 105779728 w 21600"/>
              <a:gd name="T7" fmla="*/ 31905031 h 21600"/>
              <a:gd name="T8" fmla="*/ 94595200 w 21600"/>
              <a:gd name="T9" fmla="*/ 51727945 h 21600"/>
              <a:gd name="T10" fmla="*/ 74767901 w 21600"/>
              <a:gd name="T11" fmla="*/ 40538943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427" y="8399"/>
                </a:moveTo>
                <a:cubicBezTo>
                  <a:pt x="18349" y="4525"/>
                  <a:pt x="14821" y="1845"/>
                  <a:pt x="10800" y="1845"/>
                </a:cubicBezTo>
                <a:cubicBezTo>
                  <a:pt x="5854" y="1845"/>
                  <a:pt x="1845" y="5854"/>
                  <a:pt x="1845" y="10800"/>
                </a:cubicBezTo>
                <a:cubicBezTo>
                  <a:pt x="1845" y="15745"/>
                  <a:pt x="5854" y="19755"/>
                  <a:pt x="10800" y="19755"/>
                </a:cubicBezTo>
                <a:cubicBezTo>
                  <a:pt x="14754" y="19755"/>
                  <a:pt x="18241" y="17160"/>
                  <a:pt x="19377" y="13373"/>
                </a:cubicBezTo>
                <a:lnTo>
                  <a:pt x="21144" y="13903"/>
                </a:lnTo>
                <a:cubicBezTo>
                  <a:pt x="19774" y="18471"/>
                  <a:pt x="15569" y="21599"/>
                  <a:pt x="10800" y="21600"/>
                </a:cubicBezTo>
                <a:cubicBezTo>
                  <a:pt x="4835" y="21600"/>
                  <a:pt x="0" y="16764"/>
                  <a:pt x="0" y="10800"/>
                </a:cubicBezTo>
                <a:cubicBezTo>
                  <a:pt x="0" y="4835"/>
                  <a:pt x="4835" y="0"/>
                  <a:pt x="10800" y="0"/>
                </a:cubicBezTo>
                <a:cubicBezTo>
                  <a:pt x="15649" y="-1"/>
                  <a:pt x="19904" y="3232"/>
                  <a:pt x="21204" y="7904"/>
                </a:cubicBezTo>
                <a:lnTo>
                  <a:pt x="23805" y="7180"/>
                </a:lnTo>
                <a:lnTo>
                  <a:pt x="21288" y="11641"/>
                </a:lnTo>
                <a:lnTo>
                  <a:pt x="16826" y="9123"/>
                </a:lnTo>
                <a:lnTo>
                  <a:pt x="19427" y="8399"/>
                </a:lnTo>
                <a:close/>
              </a:path>
            </a:pathLst>
          </a:custGeom>
          <a:solidFill>
            <a:schemeClr val="bg2">
              <a:alpha val="87842"/>
            </a:schemeClr>
          </a:solidFill>
          <a:ln w="41275" algn="ctr">
            <a:solidFill>
              <a:schemeClr val="bg1"/>
            </a:solidFill>
            <a:miter lim="800000"/>
            <a:headEnd/>
            <a:tailEnd/>
          </a:ln>
          <a:effectLst/>
        </p:spPr>
        <p:txBody>
          <a:bodyPr wrap="none" anchor="ctr"/>
          <a:lstStyle/>
          <a:p>
            <a:pPr marL="0" marR="0" lvl="0" indent="0" algn="ctr" defTabSz="844083" rtl="0" eaLnBrk="1" fontAlgn="base" latinLnBrk="0" hangingPunct="1">
              <a:lnSpc>
                <a:spcPct val="80000"/>
              </a:lnSpc>
              <a:spcBef>
                <a:spcPct val="20000"/>
              </a:spcBef>
              <a:spcAft>
                <a:spcPct val="0"/>
              </a:spcAft>
              <a:buClrTx/>
              <a:buSzTx/>
              <a:buFontTx/>
              <a:buNone/>
              <a:tabLst/>
              <a:defRPr/>
            </a:pPr>
            <a:endParaRPr kumimoji="1" lang="ja-JP" altLang="en-US" sz="1662" b="0" i="0" u="none" strike="noStrike" kern="1200" cap="none" spc="0" normalizeH="0" baseline="0" noProof="0">
              <a:ln>
                <a:noFill/>
              </a:ln>
              <a:solidFill>
                <a:srgbClr val="00CC00"/>
              </a:solidFill>
              <a:effectLst/>
              <a:uLnTx/>
              <a:uFillTx/>
              <a:latin typeface="BIZ UDPゴシック" panose="020B0400000000000000" pitchFamily="50" charset="-128"/>
              <a:ea typeface="BIZ UDPゴシック" panose="020B0400000000000000" pitchFamily="50" charset="-128"/>
              <a:cs typeface="+mn-cs"/>
            </a:endParaRPr>
          </a:p>
        </p:txBody>
      </p:sp>
      <p:sp>
        <p:nvSpPr>
          <p:cNvPr id="39" name="正方形/長方形 38">
            <a:extLst>
              <a:ext uri="{FF2B5EF4-FFF2-40B4-BE49-F238E27FC236}">
                <a16:creationId xmlns:a16="http://schemas.microsoft.com/office/drawing/2014/main" id="{9D2C6AF1-59E8-4E08-BE60-7002C873825A}"/>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40" name="Rectangle 2">
            <a:extLst>
              <a:ext uri="{FF2B5EF4-FFF2-40B4-BE49-F238E27FC236}">
                <a16:creationId xmlns:a16="http://schemas.microsoft.com/office/drawing/2014/main" id="{F7E76976-E06A-410E-9D6F-2EFD039F3E8E}"/>
              </a:ext>
            </a:extLst>
          </p:cNvPr>
          <p:cNvSpPr txBox="1">
            <a:spLocks noChangeArrowheads="1"/>
          </p:cNvSpPr>
          <p:nvPr/>
        </p:nvSpPr>
        <p:spPr bwMode="auto">
          <a:xfrm>
            <a:off x="393103" y="27383"/>
            <a:ext cx="8375084" cy="64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認知症の人の家族の心理的な変化</a:t>
            </a:r>
            <a:endParaRPr kumimoji="1" lang="ja-JP" altLang="en-US" sz="32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j-cs"/>
            </a:endParaRPr>
          </a:p>
        </p:txBody>
      </p:sp>
      <p:sp>
        <p:nvSpPr>
          <p:cNvPr id="42" name="テキスト ボックス 41">
            <a:extLst>
              <a:ext uri="{FF2B5EF4-FFF2-40B4-BE49-F238E27FC236}">
                <a16:creationId xmlns:a16="http://schemas.microsoft.com/office/drawing/2014/main" id="{3A5694FB-ABB2-40D5-AD68-757DE221B6D7}"/>
              </a:ext>
            </a:extLst>
          </p:cNvPr>
          <p:cNvSpPr txBox="1"/>
          <p:nvPr/>
        </p:nvSpPr>
        <p:spPr>
          <a:xfrm>
            <a:off x="1715137" y="953042"/>
            <a:ext cx="5731016" cy="461665"/>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家族介護者の</a:t>
            </a:r>
            <a:r>
              <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4</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つの心理的ステップ</a:t>
            </a:r>
          </a:p>
        </p:txBody>
      </p:sp>
      <p:sp>
        <p:nvSpPr>
          <p:cNvPr id="43" name="テキスト ボックス 42">
            <a:extLst>
              <a:ext uri="{FF2B5EF4-FFF2-40B4-BE49-F238E27FC236}">
                <a16:creationId xmlns:a16="http://schemas.microsoft.com/office/drawing/2014/main" id="{E842E262-E145-4378-8878-45D841398175}"/>
              </a:ext>
            </a:extLst>
          </p:cNvPr>
          <p:cNvSpPr txBox="1"/>
          <p:nvPr/>
        </p:nvSpPr>
        <p:spPr>
          <a:xfrm>
            <a:off x="842564" y="5833078"/>
            <a:ext cx="7672780" cy="646331"/>
          </a:xfrm>
          <a:prstGeom prst="rect">
            <a:avLst/>
          </a:prstGeom>
          <a:noFill/>
          <a:ln w="25400">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心理的ステップのどの段階にいるかを周囲の人や支援者が理解した上で</a:t>
            </a:r>
            <a:endPar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適切な支援に結びつけることが重要である。</a:t>
            </a:r>
          </a:p>
        </p:txBody>
      </p:sp>
      <p:sp>
        <p:nvSpPr>
          <p:cNvPr id="2" name="角丸四角形 1"/>
          <p:cNvSpPr/>
          <p:nvPr/>
        </p:nvSpPr>
        <p:spPr bwMode="auto">
          <a:xfrm>
            <a:off x="5765411" y="2229860"/>
            <a:ext cx="2463042" cy="460166"/>
          </a:xfrm>
          <a:prstGeom prst="roundRect">
            <a:avLst>
              <a:gd name="adj" fmla="val 50000"/>
            </a:avLst>
          </a:prstGeom>
          <a:solidFill>
            <a:srgbClr val="D4303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ts val="31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第</a:t>
            </a:r>
            <a:r>
              <a:rPr kumimoji="1" lang="en-US" altLang="ja-JP"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1</a:t>
            </a:r>
            <a:r>
              <a:rPr kumimoji="1" lang="ja-JP" altLang="en-US"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ステップ</a:t>
            </a:r>
          </a:p>
        </p:txBody>
      </p:sp>
      <p:sp>
        <p:nvSpPr>
          <p:cNvPr id="44" name="角丸四角形 43"/>
          <p:cNvSpPr/>
          <p:nvPr/>
        </p:nvSpPr>
        <p:spPr bwMode="auto">
          <a:xfrm>
            <a:off x="5779060" y="4080990"/>
            <a:ext cx="2463042" cy="460166"/>
          </a:xfrm>
          <a:prstGeom prst="roundRect">
            <a:avLst>
              <a:gd name="adj" fmla="val 50000"/>
            </a:avLst>
          </a:prstGeom>
          <a:solidFill>
            <a:srgbClr val="579024"/>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ts val="31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第</a:t>
            </a:r>
            <a:r>
              <a:rPr kumimoji="1" lang="en-US" altLang="ja-JP"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2</a:t>
            </a:r>
            <a:r>
              <a:rPr kumimoji="1" lang="ja-JP" altLang="en-US"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ステップ</a:t>
            </a:r>
          </a:p>
        </p:txBody>
      </p:sp>
      <p:sp>
        <p:nvSpPr>
          <p:cNvPr id="45" name="角丸四角形 44"/>
          <p:cNvSpPr/>
          <p:nvPr/>
        </p:nvSpPr>
        <p:spPr bwMode="auto">
          <a:xfrm>
            <a:off x="641895" y="4080990"/>
            <a:ext cx="2463042" cy="460166"/>
          </a:xfrm>
          <a:prstGeom prst="roundRect">
            <a:avLst>
              <a:gd name="adj" fmla="val 50000"/>
            </a:avLst>
          </a:prstGeom>
          <a:solidFill>
            <a:srgbClr val="B5880B"/>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ts val="31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第</a:t>
            </a:r>
            <a:r>
              <a:rPr kumimoji="1" lang="en-US" altLang="ja-JP"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3</a:t>
            </a:r>
            <a:r>
              <a:rPr kumimoji="1" lang="ja-JP" altLang="en-US"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ステップ</a:t>
            </a:r>
          </a:p>
        </p:txBody>
      </p:sp>
      <p:sp>
        <p:nvSpPr>
          <p:cNvPr id="46" name="角丸四角形 45"/>
          <p:cNvSpPr/>
          <p:nvPr/>
        </p:nvSpPr>
        <p:spPr bwMode="auto">
          <a:xfrm>
            <a:off x="650493" y="2229860"/>
            <a:ext cx="2463042" cy="460166"/>
          </a:xfrm>
          <a:prstGeom prst="roundRect">
            <a:avLst>
              <a:gd name="adj" fmla="val 50000"/>
            </a:avLst>
          </a:prstGeom>
          <a:solidFill>
            <a:srgbClr val="0E4EB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ts val="31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第</a:t>
            </a:r>
            <a:r>
              <a:rPr kumimoji="1" lang="en-US" altLang="ja-JP"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4</a:t>
            </a:r>
            <a:r>
              <a:rPr kumimoji="1" lang="ja-JP" altLang="en-US"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ステップ</a:t>
            </a:r>
          </a:p>
        </p:txBody>
      </p:sp>
      <p:sp>
        <p:nvSpPr>
          <p:cNvPr id="3" name="円弧 2"/>
          <p:cNvSpPr/>
          <p:nvPr/>
        </p:nvSpPr>
        <p:spPr bwMode="auto">
          <a:xfrm rot="19091066">
            <a:off x="3495231" y="2232104"/>
            <a:ext cx="1860319" cy="1815118"/>
          </a:xfrm>
          <a:prstGeom prst="arc">
            <a:avLst>
              <a:gd name="adj1" fmla="val 16079335"/>
              <a:gd name="adj2" fmla="val 0"/>
            </a:avLst>
          </a:prstGeom>
          <a:noFill/>
          <a:ln w="47625" cap="flat" cmpd="sng" algn="ctr">
            <a:solidFill>
              <a:srgbClr val="FF0000"/>
            </a:solidFill>
            <a:prstDash val="solid"/>
            <a:round/>
            <a:headEnd type="arrow" w="med" len="sm"/>
            <a:tailEnd type="arrow" w="med" len="sm"/>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48" name="円弧 47"/>
          <p:cNvSpPr/>
          <p:nvPr/>
        </p:nvSpPr>
        <p:spPr bwMode="auto">
          <a:xfrm rot="8202356">
            <a:off x="3494212" y="3157554"/>
            <a:ext cx="1860319" cy="1815118"/>
          </a:xfrm>
          <a:prstGeom prst="arc">
            <a:avLst>
              <a:gd name="adj1" fmla="val 16079335"/>
              <a:gd name="adj2" fmla="val 0"/>
            </a:avLst>
          </a:prstGeom>
          <a:noFill/>
          <a:ln w="47625" cap="flat" cmpd="sng" algn="ctr">
            <a:solidFill>
              <a:srgbClr val="FF0000"/>
            </a:solidFill>
            <a:prstDash val="solid"/>
            <a:round/>
            <a:headEnd type="arrow" w="med" len="sm"/>
            <a:tailEnd type="arrow" w="med" len="sm"/>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49" name="円弧 48"/>
          <p:cNvSpPr/>
          <p:nvPr/>
        </p:nvSpPr>
        <p:spPr bwMode="auto">
          <a:xfrm rot="2582034">
            <a:off x="3899019" y="2747309"/>
            <a:ext cx="1860319" cy="1815118"/>
          </a:xfrm>
          <a:prstGeom prst="arc">
            <a:avLst>
              <a:gd name="adj1" fmla="val 16079335"/>
              <a:gd name="adj2" fmla="val 0"/>
            </a:avLst>
          </a:prstGeom>
          <a:noFill/>
          <a:ln w="47625" cap="flat" cmpd="sng" algn="ctr">
            <a:solidFill>
              <a:srgbClr val="FF0000"/>
            </a:solidFill>
            <a:prstDash val="solid"/>
            <a:round/>
            <a:headEnd type="arrow" w="med" len="sm"/>
            <a:tailEnd type="arrow" w="med" len="sm"/>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50" name="円弧 49"/>
          <p:cNvSpPr/>
          <p:nvPr/>
        </p:nvSpPr>
        <p:spPr bwMode="auto">
          <a:xfrm rot="13485898">
            <a:off x="3091717" y="2736292"/>
            <a:ext cx="1860319" cy="1815118"/>
          </a:xfrm>
          <a:prstGeom prst="arc">
            <a:avLst>
              <a:gd name="adj1" fmla="val 16079335"/>
              <a:gd name="adj2" fmla="val 0"/>
            </a:avLst>
          </a:prstGeom>
          <a:noFill/>
          <a:ln w="47625" cap="flat" cmpd="sng" algn="ctr">
            <a:solidFill>
              <a:srgbClr val="FF0000"/>
            </a:solidFill>
            <a:prstDash val="solid"/>
            <a:round/>
            <a:headEnd type="arrow" w="med" len="sm"/>
            <a:tailEnd type="arrow" w="med" len="sm"/>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21" name="テキスト ボックス 20">
            <a:extLst>
              <a:ext uri="{FF2B5EF4-FFF2-40B4-BE49-F238E27FC236}">
                <a16:creationId xmlns:a16="http://schemas.microsoft.com/office/drawing/2014/main" id="{2C53458E-EE11-41A4-87F2-E29996A535BF}"/>
              </a:ext>
            </a:extLst>
          </p:cNvPr>
          <p:cNvSpPr txBox="1"/>
          <p:nvPr/>
        </p:nvSpPr>
        <p:spPr>
          <a:xfrm>
            <a:off x="0" y="713570"/>
            <a:ext cx="1540042"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薬局実践</a:t>
            </a:r>
            <a:r>
              <a:rPr lang="en-US" altLang="ja-JP" sz="1600" b="1" dirty="0">
                <a:latin typeface="BIZ UDPゴシック" panose="020B0400000000000000" pitchFamily="50" charset="-128"/>
                <a:ea typeface="BIZ UDPゴシック" panose="020B0400000000000000" pitchFamily="50" charset="-128"/>
              </a:rPr>
              <a:t>30〕</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114076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3"/>
          <p:cNvSpPr>
            <a:spLocks noGrp="1" noChangeArrowheads="1"/>
          </p:cNvSpPr>
          <p:nvPr>
            <p:ph type="subTitle" idx="4294967295"/>
          </p:nvPr>
        </p:nvSpPr>
        <p:spPr>
          <a:xfrm>
            <a:off x="689186" y="1260773"/>
            <a:ext cx="8030670" cy="5404241"/>
          </a:xfrm>
        </p:spPr>
        <p:txBody>
          <a:bodyPr/>
          <a:lstStyle/>
          <a:p>
            <a:pPr marL="357188" indent="-357188" eaLnBrk="1" hangingPunct="1">
              <a:spcBef>
                <a:spcPts val="900"/>
              </a:spcBef>
              <a:buClr>
                <a:srgbClr val="5C8A00"/>
              </a:buClr>
              <a:buNone/>
            </a:pP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t>
            </a:r>
            <a:r>
              <a:rPr lang="ja-JP" altLang="en-US" sz="24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latin typeface="BIZ UDPゴシック" panose="020B0400000000000000" pitchFamily="50" charset="-128"/>
                <a:ea typeface="BIZ UDPゴシック" panose="020B0400000000000000" pitchFamily="50" charset="-128"/>
                <a:cs typeface="Meiryo UI" pitchFamily="50" charset="-128"/>
              </a:rPr>
              <a:t>本人の機能低下を理解し、出来ることに目を向ける</a:t>
            </a:r>
            <a:endParaRPr lang="en-US" altLang="ja-JP" sz="2400" b="1" dirty="0">
              <a:latin typeface="BIZ UDPゴシック" panose="020B0400000000000000" pitchFamily="50" charset="-128"/>
              <a:ea typeface="BIZ UDPゴシック" panose="020B0400000000000000" pitchFamily="50" charset="-128"/>
              <a:cs typeface="Meiryo UI" pitchFamily="50" charset="-128"/>
            </a:endParaRPr>
          </a:p>
          <a:p>
            <a:pPr marL="357188" indent="-357188" eaLnBrk="1" hangingPunct="1">
              <a:spcBef>
                <a:spcPts val="900"/>
              </a:spcBef>
              <a:buClr>
                <a:srgbClr val="5C8A00"/>
              </a:buClr>
              <a:buNone/>
            </a:pP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t>
            </a:r>
            <a:r>
              <a:rPr lang="ja-JP" altLang="en-US" sz="24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latin typeface="BIZ UDPゴシック" panose="020B0400000000000000" pitchFamily="50" charset="-128"/>
                <a:ea typeface="BIZ UDPゴシック" panose="020B0400000000000000" pitchFamily="50" charset="-128"/>
                <a:cs typeface="Meiryo UI" pitchFamily="50" charset="-128"/>
              </a:rPr>
              <a:t>急速な進行と新たな症状の出現に注意する</a:t>
            </a:r>
          </a:p>
          <a:p>
            <a:pPr marL="357188" indent="-357188" eaLnBrk="1" hangingPunct="1">
              <a:spcBef>
                <a:spcPts val="900"/>
              </a:spcBef>
              <a:buClr>
                <a:srgbClr val="5C8A00"/>
              </a:buClr>
              <a:buNone/>
            </a:pP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t>
            </a:r>
            <a:r>
              <a:rPr lang="ja-JP" altLang="en-US" sz="2400" b="1" dirty="0">
                <a:latin typeface="BIZ UDPゴシック" panose="020B0400000000000000" pitchFamily="50" charset="-128"/>
                <a:ea typeface="BIZ UDPゴシック" panose="020B0400000000000000" pitchFamily="50" charset="-128"/>
                <a:cs typeface="Meiryo UI" pitchFamily="50" charset="-128"/>
              </a:rPr>
              <a:t> 簡潔で簡易な表現で依頼する・伝える</a:t>
            </a:r>
            <a:endParaRPr lang="en-US" altLang="ja-JP" sz="2400" b="1" dirty="0">
              <a:latin typeface="BIZ UDPゴシック" panose="020B0400000000000000" pitchFamily="50" charset="-128"/>
              <a:ea typeface="BIZ UDPゴシック" panose="020B0400000000000000" pitchFamily="50" charset="-128"/>
              <a:cs typeface="Meiryo UI" pitchFamily="50" charset="-128"/>
            </a:endParaRPr>
          </a:p>
          <a:p>
            <a:pPr marL="357188" indent="-357188" eaLnBrk="1" hangingPunct="1">
              <a:spcBef>
                <a:spcPts val="900"/>
              </a:spcBef>
              <a:buClr>
                <a:srgbClr val="5C8A00"/>
              </a:buClr>
              <a:buNone/>
            </a:pP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t>
            </a:r>
            <a:r>
              <a:rPr lang="ja-JP" altLang="en-US" sz="2400" b="1" dirty="0">
                <a:latin typeface="BIZ UDPゴシック" panose="020B0400000000000000" pitchFamily="50" charset="-128"/>
                <a:ea typeface="BIZ UDPゴシック" panose="020B0400000000000000" pitchFamily="50" charset="-128"/>
                <a:cs typeface="Meiryo UI" pitchFamily="50" charset="-128"/>
              </a:rPr>
              <a:t> 本人のリアクションに合わせて言い方を変更する</a:t>
            </a:r>
          </a:p>
          <a:p>
            <a:pPr marL="357188" indent="-357188" eaLnBrk="1" hangingPunct="1">
              <a:spcBef>
                <a:spcPts val="900"/>
              </a:spcBef>
              <a:buClr>
                <a:srgbClr val="5C8A00"/>
              </a:buClr>
              <a:buNone/>
            </a:pP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t>
            </a:r>
            <a:r>
              <a:rPr lang="ja-JP" altLang="en-US" sz="2400" b="1" dirty="0">
                <a:latin typeface="BIZ UDPゴシック" panose="020B0400000000000000" pitchFamily="50" charset="-128"/>
                <a:ea typeface="BIZ UDPゴシック" panose="020B0400000000000000" pitchFamily="50" charset="-128"/>
                <a:cs typeface="Meiryo UI" pitchFamily="50" charset="-128"/>
              </a:rPr>
              <a:t> 本人が出来ることを中心に任せる</a:t>
            </a:r>
            <a:endParaRPr lang="en-US" altLang="ja-JP" sz="2400" b="1" dirty="0">
              <a:latin typeface="BIZ UDPゴシック" panose="020B0400000000000000" pitchFamily="50" charset="-128"/>
              <a:ea typeface="BIZ UDPゴシック" panose="020B0400000000000000" pitchFamily="50" charset="-128"/>
              <a:cs typeface="Meiryo UI" pitchFamily="50" charset="-128"/>
            </a:endParaRPr>
          </a:p>
          <a:p>
            <a:pPr marL="357188" indent="-357188" eaLnBrk="1" hangingPunct="1">
              <a:spcBef>
                <a:spcPts val="900"/>
              </a:spcBef>
              <a:buClr>
                <a:srgbClr val="5C8A00"/>
              </a:buClr>
              <a:buNone/>
            </a:pP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t>
            </a:r>
            <a:r>
              <a:rPr kumimoji="1" lang="ja-JP" altLang="en-US" sz="2400" b="1"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latin typeface="BIZ UDPゴシック" panose="020B0400000000000000" pitchFamily="50" charset="-128"/>
                <a:ea typeface="BIZ UDPゴシック" panose="020B0400000000000000" pitchFamily="50" charset="-128"/>
                <a:cs typeface="Meiryo UI" pitchFamily="50" charset="-128"/>
              </a:rPr>
              <a:t>障害に向かい合うことを強いない</a:t>
            </a:r>
            <a:endParaRPr lang="en-US" altLang="ja-JP" sz="2400" b="1" dirty="0">
              <a:latin typeface="BIZ UDPゴシック" panose="020B0400000000000000" pitchFamily="50" charset="-128"/>
              <a:ea typeface="BIZ UDPゴシック" panose="020B0400000000000000" pitchFamily="50" charset="-128"/>
              <a:cs typeface="Meiryo UI" pitchFamily="50" charset="-128"/>
            </a:endParaRPr>
          </a:p>
          <a:p>
            <a:pPr marL="357188" indent="-357188" eaLnBrk="1" hangingPunct="1">
              <a:spcBef>
                <a:spcPts val="900"/>
              </a:spcBef>
              <a:buClr>
                <a:srgbClr val="5C8A00"/>
              </a:buClr>
              <a:buNone/>
            </a:pP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t>
            </a:r>
            <a:r>
              <a:rPr kumimoji="1" lang="ja-JP" altLang="en-US" sz="2400" b="1" i="0" u="none" strike="noStrike" kern="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latin typeface="BIZ UDPゴシック" panose="020B0400000000000000" pitchFamily="50" charset="-128"/>
                <a:ea typeface="BIZ UDPゴシック" panose="020B0400000000000000" pitchFamily="50" charset="-128"/>
                <a:cs typeface="Meiryo UI" pitchFamily="50" charset="-128"/>
              </a:rPr>
              <a:t>穏やかで安定した支持的な態度を心がける</a:t>
            </a:r>
            <a:endParaRPr lang="en-US" altLang="ja-JP" sz="2400" b="1" dirty="0">
              <a:latin typeface="BIZ UDPゴシック" panose="020B0400000000000000" pitchFamily="50" charset="-128"/>
              <a:ea typeface="BIZ UDPゴシック" panose="020B0400000000000000" pitchFamily="50" charset="-128"/>
              <a:cs typeface="Meiryo UI" pitchFamily="50" charset="-128"/>
            </a:endParaRPr>
          </a:p>
          <a:p>
            <a:pPr marL="357188" indent="-357188" eaLnBrk="1" hangingPunct="1">
              <a:spcBef>
                <a:spcPts val="900"/>
              </a:spcBef>
              <a:buClr>
                <a:srgbClr val="5C8A00"/>
              </a:buClr>
              <a:buNone/>
            </a:pP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t>
            </a:r>
            <a:r>
              <a:rPr kumimoji="1" lang="ja-JP" altLang="en-US" sz="2400" b="1"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 本人の負担になるような日常生活の変化・変更は避ける</a:t>
            </a:r>
            <a:endParaRPr kumimoji="1" lang="en-US" altLang="ja-JP" sz="2400" b="1"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a:p>
            <a:pPr marL="357188" indent="-357188" eaLnBrk="1" hangingPunct="1">
              <a:spcBef>
                <a:spcPts val="900"/>
              </a:spcBef>
              <a:buClr>
                <a:srgbClr val="5C8A00"/>
              </a:buClr>
              <a:buNone/>
            </a:pP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t>
            </a:r>
            <a:r>
              <a:rPr kumimoji="1" lang="ja-JP" altLang="en-US" sz="2400" b="1"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 本人にわかりやすい表現で</a:t>
            </a:r>
            <a:r>
              <a:rPr lang="ja-JP" altLang="en-US" sz="2400" b="1" dirty="0">
                <a:latin typeface="BIZ UDPゴシック" panose="020B0400000000000000" pitchFamily="50" charset="-128"/>
                <a:ea typeface="BIZ UDPゴシック" panose="020B0400000000000000" pitchFamily="50" charset="-128"/>
                <a:cs typeface="Meiryo UI" pitchFamily="50" charset="-128"/>
              </a:rPr>
              <a:t>簡単に</a:t>
            </a:r>
            <a:r>
              <a:rPr kumimoji="1" lang="ja-JP" altLang="en-US" sz="2400" b="1"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説明し、希望を聞く</a:t>
            </a:r>
            <a:endParaRPr kumimoji="1" lang="en-US" altLang="ja-JP" sz="2400" b="1"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a:p>
            <a:pPr marL="357188" indent="-357188" eaLnBrk="1" hangingPunct="1">
              <a:spcBef>
                <a:spcPts val="900"/>
              </a:spcBef>
              <a:buClr>
                <a:srgbClr val="5C8A00"/>
              </a:buClr>
              <a:buNone/>
            </a:pP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t>
            </a:r>
            <a:r>
              <a:rPr lang="ja-JP" altLang="en-US" sz="2400" b="1" dirty="0">
                <a:solidFill>
                  <a:srgbClr val="708339"/>
                </a:solidFill>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latin typeface="BIZ UDPゴシック" panose="020B0400000000000000" pitchFamily="50" charset="-128"/>
                <a:ea typeface="BIZ UDPゴシック" panose="020B0400000000000000" pitchFamily="50" charset="-128"/>
                <a:cs typeface="Meiryo UI" pitchFamily="50" charset="-128"/>
              </a:rPr>
              <a:t>本人が障害のせいで嫌な思いをしないようにさりげなくサポートする</a:t>
            </a:r>
            <a:endParaRPr lang="en-US" altLang="ja-JP" sz="2400" b="1" dirty="0">
              <a:latin typeface="BIZ UDPゴシック" panose="020B0400000000000000" pitchFamily="50" charset="-128"/>
              <a:ea typeface="BIZ UDPゴシック" panose="020B0400000000000000" pitchFamily="50" charset="-128"/>
              <a:cs typeface="Meiryo UI" pitchFamily="50" charset="-128"/>
            </a:endParaRPr>
          </a:p>
        </p:txBody>
      </p:sp>
      <p:sp>
        <p:nvSpPr>
          <p:cNvPr id="7" name="正方形/長方形 6">
            <a:extLst>
              <a:ext uri="{FF2B5EF4-FFF2-40B4-BE49-F238E27FC236}">
                <a16:creationId xmlns:a16="http://schemas.microsoft.com/office/drawing/2014/main" id="{C8C6E3FF-3C50-42DC-8AFF-A4CD2D0BD645}"/>
              </a:ext>
            </a:extLst>
          </p:cNvPr>
          <p:cNvSpPr/>
          <p:nvPr/>
        </p:nvSpPr>
        <p:spPr>
          <a:xfrm>
            <a:off x="0" y="2875"/>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32098" name="Rectangle 2"/>
          <p:cNvSpPr>
            <a:spLocks noGrp="1" noChangeArrowheads="1"/>
          </p:cNvSpPr>
          <p:nvPr>
            <p:ph type="ctrTitle" idx="4294967295"/>
          </p:nvPr>
        </p:nvSpPr>
        <p:spPr>
          <a:xfrm>
            <a:off x="366824" y="68503"/>
            <a:ext cx="8410352" cy="579437"/>
          </a:xfrm>
        </p:spPr>
        <p:txBody>
          <a:bodyPr/>
          <a:lstStyle/>
          <a:p>
            <a:pPr eaLnBrk="1" hangingPunct="1"/>
            <a:r>
              <a:rPr lang="ja-JP" altLang="en-US" sz="3000" b="1" dirty="0">
                <a:solidFill>
                  <a:schemeClr val="bg1"/>
                </a:solidFill>
                <a:latin typeface="BIZ UDPゴシック" panose="020B0400000000000000" pitchFamily="50" charset="-128"/>
                <a:ea typeface="BIZ UDPゴシック" panose="020B0400000000000000" pitchFamily="50" charset="-128"/>
                <a:cs typeface="Meiryo UI" pitchFamily="50" charset="-128"/>
              </a:rPr>
              <a:t>介護者の認知症の人に対する望まれる姿勢・態度</a:t>
            </a:r>
          </a:p>
        </p:txBody>
      </p:sp>
      <p:sp>
        <p:nvSpPr>
          <p:cNvPr id="6" name="テキスト ボックス 5">
            <a:extLst>
              <a:ext uri="{FF2B5EF4-FFF2-40B4-BE49-F238E27FC236}">
                <a16:creationId xmlns:a16="http://schemas.microsoft.com/office/drawing/2014/main" id="{4E8F2BC2-D1DD-4E78-9587-565449EE6B44}"/>
              </a:ext>
            </a:extLst>
          </p:cNvPr>
          <p:cNvSpPr txBox="1"/>
          <p:nvPr/>
        </p:nvSpPr>
        <p:spPr>
          <a:xfrm>
            <a:off x="0" y="713570"/>
            <a:ext cx="1540042"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薬局実践</a:t>
            </a:r>
            <a:r>
              <a:rPr lang="en-US" altLang="ja-JP" sz="1600" b="1" dirty="0">
                <a:latin typeface="BIZ UDPゴシック" panose="020B0400000000000000" pitchFamily="50" charset="-128"/>
                <a:ea typeface="BIZ UDPゴシック" panose="020B0400000000000000" pitchFamily="50" charset="-128"/>
              </a:rPr>
              <a:t>31〕</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25712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9B4D6907-9F63-4C3A-84E0-A6C81270B7CB}"/>
              </a:ext>
            </a:extLst>
          </p:cNvPr>
          <p:cNvSpPr/>
          <p:nvPr/>
        </p:nvSpPr>
        <p:spPr>
          <a:xfrm>
            <a:off x="0" y="2875"/>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endParaRPr>
          </a:p>
        </p:txBody>
      </p:sp>
      <p:sp>
        <p:nvSpPr>
          <p:cNvPr id="376836" name="Rectangle 2"/>
          <p:cNvSpPr>
            <a:spLocks noChangeArrowheads="1"/>
          </p:cNvSpPr>
          <p:nvPr/>
        </p:nvSpPr>
        <p:spPr bwMode="auto">
          <a:xfrm>
            <a:off x="448567" y="37122"/>
            <a:ext cx="8229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t>「気づき」から「つなげる」ための情報収集</a:t>
            </a:r>
            <a:endParaRPr lang="ja-JP" altLang="en-US" sz="3200" dirty="0">
              <a:solidFill>
                <a:schemeClr val="bg1"/>
              </a:solidFill>
              <a:latin typeface="BIZ UDPゴシック" panose="020B0400000000000000" pitchFamily="50" charset="-128"/>
              <a:ea typeface="BIZ UDPゴシック" panose="020B0400000000000000" pitchFamily="50" charset="-128"/>
              <a:cs typeface="Meiryo UI" pitchFamily="50" charset="-128"/>
            </a:endParaRPr>
          </a:p>
        </p:txBody>
      </p:sp>
      <p:sp>
        <p:nvSpPr>
          <p:cNvPr id="3" name="テキスト ボックス 2"/>
          <p:cNvSpPr txBox="1"/>
          <p:nvPr/>
        </p:nvSpPr>
        <p:spPr>
          <a:xfrm>
            <a:off x="719875" y="1072013"/>
            <a:ext cx="3747591" cy="400110"/>
          </a:xfrm>
          <a:prstGeom prst="rect">
            <a:avLst/>
          </a:prstGeom>
          <a:noFill/>
          <a:ln w="25400">
            <a:noFill/>
          </a:ln>
        </p:spPr>
        <p:txBody>
          <a:bodyPr wrap="square" rtlCol="0">
            <a:spAutoFit/>
          </a:bodyPr>
          <a:lstStyle/>
          <a:p>
            <a:pPr algn="ctr"/>
            <a:r>
              <a:rPr kumimoji="1" lang="ja-JP" altLang="en-US" sz="2000" b="1" dirty="0">
                <a:latin typeface="BIZ UDPゴシック" panose="020B0400000000000000" pitchFamily="50" charset="-128"/>
                <a:ea typeface="BIZ UDPゴシック" panose="020B0400000000000000" pitchFamily="50" charset="-128"/>
                <a:cs typeface="Meiryo UI" pitchFamily="50" charset="-128"/>
              </a:rPr>
              <a:t>家族や医療者・介護者の気づき</a:t>
            </a:r>
          </a:p>
        </p:txBody>
      </p:sp>
      <p:graphicFrame>
        <p:nvGraphicFramePr>
          <p:cNvPr id="5" name="表 4"/>
          <p:cNvGraphicFramePr>
            <a:graphicFrameLocks noGrp="1"/>
          </p:cNvGraphicFramePr>
          <p:nvPr>
            <p:extLst>
              <p:ext uri="{D42A27DB-BD31-4B8C-83A1-F6EECF244321}">
                <p14:modId xmlns:p14="http://schemas.microsoft.com/office/powerpoint/2010/main" val="576841684"/>
              </p:ext>
            </p:extLst>
          </p:nvPr>
        </p:nvGraphicFramePr>
        <p:xfrm>
          <a:off x="1098114" y="1791101"/>
          <a:ext cx="7580043" cy="772891"/>
        </p:xfrm>
        <a:graphic>
          <a:graphicData uri="http://schemas.openxmlformats.org/drawingml/2006/table">
            <a:tbl>
              <a:tblPr firstRow="1" bandRow="1">
                <a:tableStyleId>{5C22544A-7EE6-4342-B048-85BDC9FD1C3A}</a:tableStyleId>
              </a:tblPr>
              <a:tblGrid>
                <a:gridCol w="1764443">
                  <a:extLst>
                    <a:ext uri="{9D8B030D-6E8A-4147-A177-3AD203B41FA5}">
                      <a16:colId xmlns:a16="http://schemas.microsoft.com/office/drawing/2014/main" val="20000"/>
                    </a:ext>
                  </a:extLst>
                </a:gridCol>
                <a:gridCol w="5815600">
                  <a:extLst>
                    <a:ext uri="{9D8B030D-6E8A-4147-A177-3AD203B41FA5}">
                      <a16:colId xmlns:a16="http://schemas.microsoft.com/office/drawing/2014/main" val="20001"/>
                    </a:ext>
                  </a:extLst>
                </a:gridCol>
              </a:tblGrid>
              <a:tr h="772891">
                <a:tc>
                  <a:txBody>
                    <a:bodyPr/>
                    <a:lstStyle/>
                    <a:p>
                      <a:pPr algn="ctr"/>
                      <a:r>
                        <a:rPr kumimoji="1" lang="ja-JP" altLang="en-US" sz="18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①基本情報</a:t>
                      </a:r>
                      <a:endParaRPr kumimoji="1" lang="en-US" altLang="ja-JP" sz="18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a:r>
                        <a:rPr kumimoji="1" lang="ja-JP" altLang="en-US" sz="18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（生活環境）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2A578"/>
                    </a:solidFill>
                  </a:tcPr>
                </a:tc>
                <a:tc>
                  <a:txBody>
                    <a:bodyPr/>
                    <a:lstStyle/>
                    <a:p>
                      <a:r>
                        <a:rPr kumimoji="1" lang="ja-JP" altLang="en-US" sz="16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本人の基本事項</a:t>
                      </a:r>
                      <a:r>
                        <a:rPr kumimoji="1" lang="ja-JP" altLang="en-US" sz="1600" b="1" dirty="0">
                          <a:solidFill>
                            <a:srgbClr val="FF5050"/>
                          </a:solidFill>
                          <a:latin typeface="BIZ UDPゴシック" panose="020B0400000000000000" pitchFamily="50" charset="-128"/>
                          <a:ea typeface="BIZ UDPゴシック" panose="020B0400000000000000" pitchFamily="50" charset="-128"/>
                          <a:cs typeface="Meiryo UI" panose="020B0604030504040204" pitchFamily="50" charset="-128"/>
                        </a:rPr>
                        <a:t>自立度の経過</a:t>
                      </a:r>
                      <a:r>
                        <a:rPr kumimoji="1" lang="ja-JP" altLang="en-US" sz="16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を把握</a:t>
                      </a:r>
                      <a:endParaRPr kumimoji="1" lang="en-US" altLang="ja-JP" sz="16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r>
                        <a:rPr kumimoji="1" lang="ja-JP" altLang="en-US" sz="16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「本人の現在と今後」を探り、療養と支援の必要性の情報を収集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6" name="テキスト ボックス 5"/>
          <p:cNvSpPr txBox="1"/>
          <p:nvPr/>
        </p:nvSpPr>
        <p:spPr>
          <a:xfrm>
            <a:off x="1541693" y="2521597"/>
            <a:ext cx="852239" cy="400110"/>
          </a:xfrm>
          <a:prstGeom prst="rect">
            <a:avLst/>
          </a:prstGeom>
          <a:noFill/>
          <a:ln w="25400">
            <a:noFill/>
          </a:ln>
        </p:spPr>
        <p:txBody>
          <a:bodyPr wrap="square" rtlCol="0">
            <a:spAutoFit/>
          </a:bodyPr>
          <a:lstStyle/>
          <a:p>
            <a:pPr algn="ctr"/>
            <a:r>
              <a:rPr kumimoji="1" lang="ja-JP" altLang="en-US" sz="2000" b="1" dirty="0">
                <a:latin typeface="BIZ UDPゴシック" panose="020B0400000000000000" pitchFamily="50" charset="-128"/>
                <a:ea typeface="BIZ UDPゴシック" panose="020B0400000000000000" pitchFamily="50" charset="-128"/>
                <a:cs typeface="Meiryo UI" pitchFamily="50" charset="-128"/>
              </a:rPr>
              <a:t>＋</a:t>
            </a:r>
          </a:p>
        </p:txBody>
      </p:sp>
      <p:graphicFrame>
        <p:nvGraphicFramePr>
          <p:cNvPr id="12" name="表 11"/>
          <p:cNvGraphicFramePr>
            <a:graphicFrameLocks noGrp="1"/>
          </p:cNvGraphicFramePr>
          <p:nvPr>
            <p:extLst>
              <p:ext uri="{D42A27DB-BD31-4B8C-83A1-F6EECF244321}">
                <p14:modId xmlns:p14="http://schemas.microsoft.com/office/powerpoint/2010/main" val="4096795390"/>
              </p:ext>
            </p:extLst>
          </p:nvPr>
        </p:nvGraphicFramePr>
        <p:xfrm>
          <a:off x="1111762" y="2910453"/>
          <a:ext cx="7565928" cy="746674"/>
        </p:xfrm>
        <a:graphic>
          <a:graphicData uri="http://schemas.openxmlformats.org/drawingml/2006/table">
            <a:tbl>
              <a:tblPr firstRow="1" bandRow="1">
                <a:tableStyleId>{5C22544A-7EE6-4342-B048-85BDC9FD1C3A}</a:tableStyleId>
              </a:tblPr>
              <a:tblGrid>
                <a:gridCol w="1764443">
                  <a:extLst>
                    <a:ext uri="{9D8B030D-6E8A-4147-A177-3AD203B41FA5}">
                      <a16:colId xmlns:a16="http://schemas.microsoft.com/office/drawing/2014/main" val="20000"/>
                    </a:ext>
                  </a:extLst>
                </a:gridCol>
                <a:gridCol w="5801485">
                  <a:extLst>
                    <a:ext uri="{9D8B030D-6E8A-4147-A177-3AD203B41FA5}">
                      <a16:colId xmlns:a16="http://schemas.microsoft.com/office/drawing/2014/main" val="20001"/>
                    </a:ext>
                  </a:extLst>
                </a:gridCol>
              </a:tblGrid>
              <a:tr h="746674">
                <a:tc>
                  <a:txBody>
                    <a:bodyPr/>
                    <a:lstStyle/>
                    <a:p>
                      <a:pPr algn="ctr"/>
                      <a:r>
                        <a:rPr kumimoji="1" lang="ja-JP" altLang="en-US" sz="18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②医療提供</a:t>
                      </a:r>
                      <a:endParaRPr kumimoji="1" lang="en-US" altLang="ja-JP" sz="18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a:r>
                        <a:rPr kumimoji="1" lang="ja-JP" altLang="en-US" sz="18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薬剤情報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2A578"/>
                    </a:solidFill>
                  </a:tcPr>
                </a:tc>
                <a:tc>
                  <a:txBody>
                    <a:bodyPr/>
                    <a:lstStyle/>
                    <a:p>
                      <a:r>
                        <a:rPr kumimoji="1" lang="ja-JP" altLang="en-US" sz="16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服薬中の</a:t>
                      </a:r>
                      <a:r>
                        <a:rPr kumimoji="1" lang="ja-JP" altLang="en-US" sz="1600" b="1" dirty="0">
                          <a:solidFill>
                            <a:srgbClr val="FF5050"/>
                          </a:solidFill>
                          <a:latin typeface="BIZ UDPゴシック" panose="020B0400000000000000" pitchFamily="50" charset="-128"/>
                          <a:ea typeface="BIZ UDPゴシック" panose="020B0400000000000000" pitchFamily="50" charset="-128"/>
                          <a:cs typeface="Meiryo UI" panose="020B0604030504040204" pitchFamily="50" charset="-128"/>
                        </a:rPr>
                        <a:t>薬剤情報</a:t>
                      </a:r>
                      <a:r>
                        <a:rPr kumimoji="1" lang="ja-JP" altLang="en-US" sz="16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及び服薬状況の把握。</a:t>
                      </a:r>
                      <a:endParaRPr kumimoji="1" lang="en-US" altLang="ja-JP" sz="16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r>
                        <a:rPr kumimoji="1" lang="ja-JP" altLang="en-US" sz="16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服薬中の薬剤の影響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13" name="表 12"/>
          <p:cNvGraphicFramePr>
            <a:graphicFrameLocks noGrp="1"/>
          </p:cNvGraphicFramePr>
          <p:nvPr>
            <p:extLst>
              <p:ext uri="{D42A27DB-BD31-4B8C-83A1-F6EECF244321}">
                <p14:modId xmlns:p14="http://schemas.microsoft.com/office/powerpoint/2010/main" val="3571339201"/>
              </p:ext>
            </p:extLst>
          </p:nvPr>
        </p:nvGraphicFramePr>
        <p:xfrm>
          <a:off x="1111761" y="4889653"/>
          <a:ext cx="7580043" cy="512016"/>
        </p:xfrm>
        <a:graphic>
          <a:graphicData uri="http://schemas.openxmlformats.org/drawingml/2006/table">
            <a:tbl>
              <a:tblPr firstRow="1" bandRow="1">
                <a:tableStyleId>{5C22544A-7EE6-4342-B048-85BDC9FD1C3A}</a:tableStyleId>
              </a:tblPr>
              <a:tblGrid>
                <a:gridCol w="1759037">
                  <a:extLst>
                    <a:ext uri="{9D8B030D-6E8A-4147-A177-3AD203B41FA5}">
                      <a16:colId xmlns:a16="http://schemas.microsoft.com/office/drawing/2014/main" val="20000"/>
                    </a:ext>
                  </a:extLst>
                </a:gridCol>
                <a:gridCol w="5821006">
                  <a:extLst>
                    <a:ext uri="{9D8B030D-6E8A-4147-A177-3AD203B41FA5}">
                      <a16:colId xmlns:a16="http://schemas.microsoft.com/office/drawing/2014/main" val="20001"/>
                    </a:ext>
                  </a:extLst>
                </a:gridCol>
              </a:tblGrid>
              <a:tr h="512016">
                <a:tc>
                  <a:txBody>
                    <a:bodyPr/>
                    <a:lstStyle/>
                    <a:p>
                      <a:pPr algn="ctr"/>
                      <a:r>
                        <a:rPr kumimoji="1" lang="ja-JP" altLang="en-US" sz="18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④焦点情報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2A578"/>
                    </a:solidFill>
                  </a:tcPr>
                </a:tc>
                <a:tc>
                  <a:txBody>
                    <a:bodyPr/>
                    <a:lstStyle/>
                    <a:p>
                      <a:pPr>
                        <a:spcBef>
                          <a:spcPts val="600"/>
                        </a:spcBef>
                        <a:spcAft>
                          <a:spcPts val="600"/>
                        </a:spcAft>
                      </a:pPr>
                      <a:r>
                        <a:rPr kumimoji="1" lang="ja-JP" altLang="en-US" sz="16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本人の最大の</a:t>
                      </a:r>
                      <a:r>
                        <a:rPr kumimoji="1" lang="ja-JP" altLang="en-US" sz="1600" b="1" dirty="0">
                          <a:solidFill>
                            <a:srgbClr val="FF5050"/>
                          </a:solidFill>
                          <a:latin typeface="BIZ UDPゴシック" panose="020B0400000000000000" pitchFamily="50" charset="-128"/>
                          <a:ea typeface="BIZ UDPゴシック" panose="020B0400000000000000" pitchFamily="50" charset="-128"/>
                          <a:cs typeface="Meiryo UI" panose="020B0604030504040204" pitchFamily="50" charset="-128"/>
                        </a:rPr>
                        <a:t>課題</a:t>
                      </a:r>
                      <a:r>
                        <a:rPr kumimoji="1" lang="ja-JP" altLang="en-US" sz="16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を明らかにする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3871319892"/>
              </p:ext>
            </p:extLst>
          </p:nvPr>
        </p:nvGraphicFramePr>
        <p:xfrm>
          <a:off x="1111762" y="4006370"/>
          <a:ext cx="7580044" cy="530211"/>
        </p:xfrm>
        <a:graphic>
          <a:graphicData uri="http://schemas.openxmlformats.org/drawingml/2006/table">
            <a:tbl>
              <a:tblPr firstRow="1" bandRow="1">
                <a:tableStyleId>{5C22544A-7EE6-4342-B048-85BDC9FD1C3A}</a:tableStyleId>
              </a:tblPr>
              <a:tblGrid>
                <a:gridCol w="1778559">
                  <a:extLst>
                    <a:ext uri="{9D8B030D-6E8A-4147-A177-3AD203B41FA5}">
                      <a16:colId xmlns:a16="http://schemas.microsoft.com/office/drawing/2014/main" val="20000"/>
                    </a:ext>
                  </a:extLst>
                </a:gridCol>
                <a:gridCol w="5801485">
                  <a:extLst>
                    <a:ext uri="{9D8B030D-6E8A-4147-A177-3AD203B41FA5}">
                      <a16:colId xmlns:a16="http://schemas.microsoft.com/office/drawing/2014/main" val="20001"/>
                    </a:ext>
                  </a:extLst>
                </a:gridCol>
              </a:tblGrid>
              <a:tr h="530211">
                <a:tc>
                  <a:txBody>
                    <a:bodyPr/>
                    <a:lstStyle/>
                    <a:p>
                      <a:pPr algn="ctr"/>
                      <a:r>
                        <a:rPr kumimoji="1" lang="ja-JP" altLang="en-US" sz="18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③心理情報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2A578"/>
                    </a:solidFill>
                  </a:tcPr>
                </a:tc>
                <a:tc>
                  <a:txBody>
                    <a:bodyPr/>
                    <a:lstStyle/>
                    <a:p>
                      <a:r>
                        <a:rPr kumimoji="1" lang="ja-JP" altLang="en-US" sz="1600" b="1" dirty="0">
                          <a:solidFill>
                            <a:srgbClr val="FF5050"/>
                          </a:solidFill>
                          <a:latin typeface="BIZ UDPゴシック" panose="020B0400000000000000" pitchFamily="50" charset="-128"/>
                          <a:ea typeface="BIZ UDPゴシック" panose="020B0400000000000000" pitchFamily="50" charset="-128"/>
                          <a:cs typeface="Meiryo UI" panose="020B0604030504040204" pitchFamily="50" charset="-128"/>
                        </a:rPr>
                        <a:t>心理的な変化</a:t>
                      </a:r>
                      <a:r>
                        <a:rPr kumimoji="1" lang="ja-JP" altLang="en-US" sz="16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の情報共有。</a:t>
                      </a:r>
                      <a:r>
                        <a:rPr kumimoji="1" lang="ja-JP" altLang="en-US" sz="1600" b="1" dirty="0">
                          <a:solidFill>
                            <a:srgbClr val="FF5050"/>
                          </a:solidFill>
                          <a:latin typeface="BIZ UDPゴシック" panose="020B0400000000000000" pitchFamily="50" charset="-128"/>
                          <a:ea typeface="BIZ UDPゴシック" panose="020B0400000000000000" pitchFamily="50" charset="-128"/>
                          <a:cs typeface="Meiryo UI" panose="020B0604030504040204" pitchFamily="50" charset="-128"/>
                        </a:rPr>
                        <a:t>意思伝達</a:t>
                      </a:r>
                      <a:r>
                        <a:rPr kumimoji="1" lang="ja-JP" altLang="en-US" sz="16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状況を把握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2385350716"/>
              </p:ext>
            </p:extLst>
          </p:nvPr>
        </p:nvGraphicFramePr>
        <p:xfrm>
          <a:off x="464689" y="5801779"/>
          <a:ext cx="4299933" cy="744486"/>
        </p:xfrm>
        <a:graphic>
          <a:graphicData uri="http://schemas.openxmlformats.org/drawingml/2006/table">
            <a:tbl>
              <a:tblPr firstRow="1" bandRow="1">
                <a:tableStyleId>{5C22544A-7EE6-4342-B048-85BDC9FD1C3A}</a:tableStyleId>
              </a:tblPr>
              <a:tblGrid>
                <a:gridCol w="4299933">
                  <a:extLst>
                    <a:ext uri="{9D8B030D-6E8A-4147-A177-3AD203B41FA5}">
                      <a16:colId xmlns:a16="http://schemas.microsoft.com/office/drawing/2014/main" val="20000"/>
                    </a:ext>
                  </a:extLst>
                </a:gridCol>
              </a:tblGrid>
              <a:tr h="269543">
                <a:tc>
                  <a:txBody>
                    <a:bodyPr/>
                    <a:lstStyle/>
                    <a:p>
                      <a:r>
                        <a:rPr kumimoji="1" lang="ja-JP" altLang="en-US"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認知症の情報収集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extLst>
                  <a:ext uri="{0D108BD9-81ED-4DB2-BD59-A6C34878D82A}">
                    <a16:rowId xmlns:a16="http://schemas.microsoft.com/office/drawing/2014/main" val="10000"/>
                  </a:ext>
                </a:extLst>
              </a:tr>
              <a:tr h="378726">
                <a:tc>
                  <a:txBody>
                    <a:bodyPr/>
                    <a:lstStyle/>
                    <a:p>
                      <a:r>
                        <a:rPr kumimoji="1" lang="ja-JP" altLang="en-US" sz="16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認知症の「気づき」を明らかにしてつなげる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3548098195"/>
              </p:ext>
            </p:extLst>
          </p:nvPr>
        </p:nvGraphicFramePr>
        <p:xfrm>
          <a:off x="5349108" y="5793910"/>
          <a:ext cx="3329059" cy="701040"/>
        </p:xfrm>
        <a:graphic>
          <a:graphicData uri="http://schemas.openxmlformats.org/drawingml/2006/table">
            <a:tbl>
              <a:tblPr firstRow="1" bandRow="1">
                <a:tableStyleId>{5C22544A-7EE6-4342-B048-85BDC9FD1C3A}</a:tableStyleId>
              </a:tblPr>
              <a:tblGrid>
                <a:gridCol w="3329059">
                  <a:extLst>
                    <a:ext uri="{9D8B030D-6E8A-4147-A177-3AD203B41FA5}">
                      <a16:colId xmlns:a16="http://schemas.microsoft.com/office/drawing/2014/main" val="20000"/>
                    </a:ext>
                  </a:extLst>
                </a:gridCol>
              </a:tblGrid>
              <a:tr h="295827">
                <a:tc>
                  <a:txBody>
                    <a:bodyPr/>
                    <a:lstStyle/>
                    <a:p>
                      <a:r>
                        <a:rPr kumimoji="1" lang="ja-JP" altLang="en-US"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多職種連携（つなげる）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extLst>
                  <a:ext uri="{0D108BD9-81ED-4DB2-BD59-A6C34878D82A}">
                    <a16:rowId xmlns:a16="http://schemas.microsoft.com/office/drawing/2014/main" val="10000"/>
                  </a:ext>
                </a:extLst>
              </a:tr>
              <a:tr h="295827">
                <a:tc>
                  <a:txBody>
                    <a:bodyPr/>
                    <a:lstStyle/>
                    <a:p>
                      <a:r>
                        <a:rPr kumimoji="1" lang="ja-JP" altLang="en-US" sz="1600" b="1" dirty="0">
                          <a:latin typeface="BIZ UDPゴシック" panose="020B0400000000000000" pitchFamily="50" charset="-128"/>
                          <a:ea typeface="BIZ UDPゴシック" panose="020B0400000000000000" pitchFamily="50" charset="-128"/>
                          <a:cs typeface="Meiryo UI" panose="020B0604030504040204" pitchFamily="50" charset="-128"/>
                        </a:rPr>
                        <a:t>  未診断、放置の防止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24" name="テキスト ボックス 23"/>
          <p:cNvSpPr txBox="1"/>
          <p:nvPr/>
        </p:nvSpPr>
        <p:spPr>
          <a:xfrm>
            <a:off x="1534706" y="3614732"/>
            <a:ext cx="852239" cy="400110"/>
          </a:xfrm>
          <a:prstGeom prst="rect">
            <a:avLst/>
          </a:prstGeom>
          <a:noFill/>
          <a:ln w="25400">
            <a:noFill/>
          </a:ln>
        </p:spPr>
        <p:txBody>
          <a:bodyPr wrap="square" rtlCol="0">
            <a:spAutoFit/>
          </a:bodyPr>
          <a:lstStyle/>
          <a:p>
            <a:pPr algn="ctr"/>
            <a:r>
              <a:rPr kumimoji="1" lang="ja-JP" altLang="en-US" sz="2000" b="1" dirty="0">
                <a:latin typeface="BIZ UDPゴシック" panose="020B0400000000000000" pitchFamily="50" charset="-128"/>
                <a:ea typeface="BIZ UDPゴシック" panose="020B0400000000000000" pitchFamily="50" charset="-128"/>
                <a:cs typeface="Meiryo UI" pitchFamily="50" charset="-128"/>
              </a:rPr>
              <a:t>＋</a:t>
            </a:r>
          </a:p>
        </p:txBody>
      </p:sp>
      <p:sp>
        <p:nvSpPr>
          <p:cNvPr id="25" name="AutoShape 14"/>
          <p:cNvSpPr>
            <a:spLocks noChangeArrowheads="1"/>
          </p:cNvSpPr>
          <p:nvPr/>
        </p:nvSpPr>
        <p:spPr bwMode="auto">
          <a:xfrm rot="10800000">
            <a:off x="1683282" y="1504290"/>
            <a:ext cx="594435" cy="249591"/>
          </a:xfrm>
          <a:prstGeom prst="triangle">
            <a:avLst>
              <a:gd name="adj" fmla="val 50000"/>
            </a:avLst>
          </a:prstGeom>
          <a:solidFill>
            <a:srgbClr val="996633"/>
          </a:solidFill>
          <a:ln>
            <a:noFill/>
          </a:ln>
          <a:effectLst/>
        </p:spPr>
        <p:txBody>
          <a:bodyPr wrap="none" anchor="ctr"/>
          <a:lstStyle/>
          <a:p>
            <a:pPr eaLnBrk="1" hangingPunct="1"/>
            <a:endParaRPr lang="ja-JP" altLang="en-US">
              <a:latin typeface="BIZ UDPゴシック" panose="020B0400000000000000" pitchFamily="50" charset="-128"/>
              <a:ea typeface="BIZ UDPゴシック" panose="020B0400000000000000" pitchFamily="50" charset="-128"/>
            </a:endParaRPr>
          </a:p>
        </p:txBody>
      </p:sp>
      <p:sp>
        <p:nvSpPr>
          <p:cNvPr id="28" name="テキスト ボックス 27"/>
          <p:cNvSpPr txBox="1"/>
          <p:nvPr/>
        </p:nvSpPr>
        <p:spPr>
          <a:xfrm>
            <a:off x="1554381" y="4505049"/>
            <a:ext cx="852239" cy="400110"/>
          </a:xfrm>
          <a:prstGeom prst="rect">
            <a:avLst/>
          </a:prstGeom>
          <a:noFill/>
          <a:ln w="25400">
            <a:noFill/>
          </a:ln>
        </p:spPr>
        <p:txBody>
          <a:bodyPr wrap="square" rtlCol="0">
            <a:spAutoFit/>
          </a:bodyPr>
          <a:lstStyle/>
          <a:p>
            <a:pPr algn="ctr"/>
            <a:r>
              <a:rPr kumimoji="1" lang="ja-JP" altLang="en-US" sz="2000" b="1" dirty="0">
                <a:latin typeface="BIZ UDPゴシック" panose="020B0400000000000000" pitchFamily="50" charset="-128"/>
                <a:ea typeface="BIZ UDPゴシック" panose="020B0400000000000000" pitchFamily="50" charset="-128"/>
                <a:cs typeface="Meiryo UI" pitchFamily="50" charset="-128"/>
              </a:rPr>
              <a:t>＋</a:t>
            </a:r>
          </a:p>
        </p:txBody>
      </p:sp>
      <p:sp>
        <p:nvSpPr>
          <p:cNvPr id="29" name="AutoShape 14"/>
          <p:cNvSpPr>
            <a:spLocks noChangeArrowheads="1"/>
          </p:cNvSpPr>
          <p:nvPr/>
        </p:nvSpPr>
        <p:spPr bwMode="auto">
          <a:xfrm rot="5400000">
            <a:off x="4770386" y="6034875"/>
            <a:ext cx="594435" cy="249591"/>
          </a:xfrm>
          <a:prstGeom prst="triangle">
            <a:avLst>
              <a:gd name="adj" fmla="val 50000"/>
            </a:avLst>
          </a:prstGeom>
          <a:solidFill>
            <a:srgbClr val="996633"/>
          </a:solidFill>
          <a:ln>
            <a:noFill/>
          </a:ln>
          <a:effectLst/>
        </p:spPr>
        <p:txBody>
          <a:bodyPr wrap="none" anchor="ctr"/>
          <a:lstStyle/>
          <a:p>
            <a:pPr eaLnBrk="1" hangingPunct="1"/>
            <a:endParaRPr lang="ja-JP" altLang="en-US">
              <a:latin typeface="BIZ UDPゴシック" panose="020B0400000000000000" pitchFamily="50" charset="-128"/>
              <a:ea typeface="BIZ UDPゴシック" panose="020B0400000000000000" pitchFamily="50" charset="-128"/>
            </a:endParaRPr>
          </a:p>
        </p:txBody>
      </p:sp>
      <p:cxnSp>
        <p:nvCxnSpPr>
          <p:cNvPr id="9" name="直線コネクタ 8"/>
          <p:cNvCxnSpPr/>
          <p:nvPr/>
        </p:nvCxnSpPr>
        <p:spPr bwMode="auto">
          <a:xfrm>
            <a:off x="762295" y="2193312"/>
            <a:ext cx="335820" cy="0"/>
          </a:xfrm>
          <a:prstGeom prst="line">
            <a:avLst/>
          </a:prstGeom>
          <a:solidFill>
            <a:srgbClr val="FFFF99"/>
          </a:solidFill>
          <a:ln w="88900" cap="flat" cmpd="sng" algn="ctr">
            <a:solidFill>
              <a:srgbClr val="996633"/>
            </a:solidFill>
            <a:prstDash val="solid"/>
            <a:round/>
            <a:headEnd type="none" w="med" len="med"/>
            <a:tailEnd type="none" w="med" len="med"/>
          </a:ln>
          <a:effectLst/>
        </p:spPr>
      </p:cxnSp>
      <p:cxnSp>
        <p:nvCxnSpPr>
          <p:cNvPr id="30" name="直線コネクタ 29"/>
          <p:cNvCxnSpPr/>
          <p:nvPr/>
        </p:nvCxnSpPr>
        <p:spPr bwMode="auto">
          <a:xfrm>
            <a:off x="719875" y="5147640"/>
            <a:ext cx="378240" cy="0"/>
          </a:xfrm>
          <a:prstGeom prst="line">
            <a:avLst/>
          </a:prstGeom>
          <a:solidFill>
            <a:srgbClr val="FFFF99"/>
          </a:solidFill>
          <a:ln w="88900" cap="flat" cmpd="sng" algn="ctr">
            <a:solidFill>
              <a:srgbClr val="996633"/>
            </a:solidFill>
            <a:prstDash val="solid"/>
            <a:round/>
            <a:headEnd type="none" w="med" len="med"/>
            <a:tailEnd type="none" w="med" len="med"/>
          </a:ln>
          <a:effectLst/>
        </p:spPr>
      </p:cxnSp>
      <p:cxnSp>
        <p:nvCxnSpPr>
          <p:cNvPr id="31" name="直線コネクタ 30"/>
          <p:cNvCxnSpPr/>
          <p:nvPr/>
        </p:nvCxnSpPr>
        <p:spPr bwMode="auto">
          <a:xfrm>
            <a:off x="719875" y="4235514"/>
            <a:ext cx="378240" cy="0"/>
          </a:xfrm>
          <a:prstGeom prst="line">
            <a:avLst/>
          </a:prstGeom>
          <a:solidFill>
            <a:srgbClr val="FFFF99"/>
          </a:solidFill>
          <a:ln w="88900" cap="flat" cmpd="sng" algn="ctr">
            <a:solidFill>
              <a:srgbClr val="996633"/>
            </a:solidFill>
            <a:prstDash val="solid"/>
            <a:round/>
            <a:headEnd type="none" w="med" len="med"/>
            <a:tailEnd type="none" w="med" len="med"/>
          </a:ln>
          <a:effectLst/>
        </p:spPr>
      </p:cxnSp>
      <p:cxnSp>
        <p:nvCxnSpPr>
          <p:cNvPr id="32" name="直線コネクタ 31"/>
          <p:cNvCxnSpPr/>
          <p:nvPr/>
        </p:nvCxnSpPr>
        <p:spPr bwMode="auto">
          <a:xfrm>
            <a:off x="719875" y="3252093"/>
            <a:ext cx="378240" cy="0"/>
          </a:xfrm>
          <a:prstGeom prst="line">
            <a:avLst/>
          </a:prstGeom>
          <a:solidFill>
            <a:srgbClr val="FFFF99"/>
          </a:solidFill>
          <a:ln w="88900" cap="flat" cmpd="sng" algn="ctr">
            <a:solidFill>
              <a:srgbClr val="996633"/>
            </a:solidFill>
            <a:prstDash val="solid"/>
            <a:round/>
            <a:headEnd type="none" w="med" len="med"/>
            <a:tailEnd type="none" w="med" len="med"/>
          </a:ln>
          <a:effectLst/>
        </p:spPr>
      </p:cxnSp>
      <p:cxnSp>
        <p:nvCxnSpPr>
          <p:cNvPr id="33" name="直線コネクタ 32"/>
          <p:cNvCxnSpPr/>
          <p:nvPr/>
        </p:nvCxnSpPr>
        <p:spPr bwMode="auto">
          <a:xfrm>
            <a:off x="762295" y="2148648"/>
            <a:ext cx="0" cy="3526252"/>
          </a:xfrm>
          <a:prstGeom prst="line">
            <a:avLst/>
          </a:prstGeom>
          <a:solidFill>
            <a:srgbClr val="FFFF99"/>
          </a:solidFill>
          <a:ln w="88900" cap="flat" cmpd="sng" algn="ctr">
            <a:solidFill>
              <a:srgbClr val="996633"/>
            </a:solidFill>
            <a:prstDash val="solid"/>
            <a:round/>
            <a:headEnd type="none" w="med" len="med"/>
            <a:tailEnd type="arrow" w="sm" len="sm"/>
          </a:ln>
          <a:effectLst/>
        </p:spPr>
      </p:cxnSp>
      <p:sp>
        <p:nvSpPr>
          <p:cNvPr id="21" name="テキスト ボックス 20">
            <a:extLst>
              <a:ext uri="{FF2B5EF4-FFF2-40B4-BE49-F238E27FC236}">
                <a16:creationId xmlns:a16="http://schemas.microsoft.com/office/drawing/2014/main" id="{045B947A-074F-448A-8B7E-4CB7B95BD4F0}"/>
              </a:ext>
            </a:extLst>
          </p:cNvPr>
          <p:cNvSpPr txBox="1"/>
          <p:nvPr/>
        </p:nvSpPr>
        <p:spPr>
          <a:xfrm>
            <a:off x="0" y="713570"/>
            <a:ext cx="1540042"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薬局実践</a:t>
            </a:r>
            <a:r>
              <a:rPr lang="en-US" altLang="ja-JP" sz="1600" b="1" dirty="0">
                <a:latin typeface="BIZ UDPゴシック" panose="020B0400000000000000" pitchFamily="50" charset="-128"/>
                <a:ea typeface="BIZ UDPゴシック" panose="020B0400000000000000" pitchFamily="50" charset="-128"/>
              </a:rPr>
              <a:t>32〕</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2038149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1185702" y="3901992"/>
            <a:ext cx="6772593" cy="63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b">
            <a:sp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marL="0" marR="0" lvl="0" indent="0" algn="ctr" defTabSz="909638" rtl="0" eaLnBrk="1" fontAlgn="base" latinLnBrk="0" hangingPunct="1">
              <a:lnSpc>
                <a:spcPct val="100000"/>
              </a:lnSpc>
              <a:spcBef>
                <a:spcPct val="50000"/>
              </a:spcBef>
              <a:spcAft>
                <a:spcPct val="0"/>
              </a:spcAft>
              <a:buClrTx/>
              <a:buSzTx/>
              <a:buFontTx/>
              <a:buNone/>
              <a:tabLst/>
              <a:defRPr/>
            </a:pPr>
            <a:r>
              <a:rPr lang="ja-JP" altLang="en-US" sz="36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地域における</a:t>
            </a:r>
            <a:r>
              <a:rPr kumimoji="1" lang="ja-JP" altLang="en-US" sz="3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多職種連携</a:t>
            </a:r>
          </a:p>
        </p:txBody>
      </p:sp>
      <p:sp>
        <p:nvSpPr>
          <p:cNvPr id="6" name="テキスト ボックス 5">
            <a:extLst>
              <a:ext uri="{FF2B5EF4-FFF2-40B4-BE49-F238E27FC236}">
                <a16:creationId xmlns:a16="http://schemas.microsoft.com/office/drawing/2014/main" id="{7D8B5EAB-D574-4DF2-A8FE-C7DCFE28274A}"/>
              </a:ext>
            </a:extLst>
          </p:cNvPr>
          <p:cNvSpPr txBox="1"/>
          <p:nvPr/>
        </p:nvSpPr>
        <p:spPr>
          <a:xfrm>
            <a:off x="121920" y="132688"/>
            <a:ext cx="1546242"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薬局実践</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33〕</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7" name="正方形/長方形 6">
            <a:extLst>
              <a:ext uri="{FF2B5EF4-FFF2-40B4-BE49-F238E27FC236}">
                <a16:creationId xmlns:a16="http://schemas.microsoft.com/office/drawing/2014/main" id="{3350B775-8FCF-43F2-A5E9-861C2F2C2DEE}"/>
              </a:ext>
            </a:extLst>
          </p:cNvPr>
          <p:cNvSpPr/>
          <p:nvPr/>
        </p:nvSpPr>
        <p:spPr>
          <a:xfrm>
            <a:off x="0" y="2074563"/>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8" name="正方形/長方形 7">
            <a:extLst>
              <a:ext uri="{FF2B5EF4-FFF2-40B4-BE49-F238E27FC236}">
                <a16:creationId xmlns:a16="http://schemas.microsoft.com/office/drawing/2014/main" id="{DBA7B6CC-3CC7-4D9C-B24F-D7352EB5C615}"/>
              </a:ext>
            </a:extLst>
          </p:cNvPr>
          <p:cNvSpPr/>
          <p:nvPr/>
        </p:nvSpPr>
        <p:spPr>
          <a:xfrm>
            <a:off x="3394611" y="2137522"/>
            <a:ext cx="2354776" cy="584775"/>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動画 </a:t>
            </a:r>
            <a:r>
              <a:rPr lang="ja-JP" altLang="en-US" sz="3200" b="1" dirty="0">
                <a:solidFill>
                  <a:srgbClr val="FFFFFF"/>
                </a:solidFill>
                <a:latin typeface="BIZ UDPゴシック" panose="020B0400000000000000" pitchFamily="50" charset="-128"/>
                <a:ea typeface="BIZ UDPゴシック" panose="020B0400000000000000" pitchFamily="50" charset="-128"/>
              </a:rPr>
              <a:t>③</a:t>
            </a:r>
            <a:endPar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1916024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5B4140EB-99B1-4EAE-9905-9F2075C0D2B4}"/>
              </a:ext>
            </a:extLst>
          </p:cNvPr>
          <p:cNvSpPr/>
          <p:nvPr/>
        </p:nvSpPr>
        <p:spPr>
          <a:xfrm>
            <a:off x="0" y="2875"/>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endParaRPr>
          </a:p>
        </p:txBody>
      </p:sp>
      <p:sp>
        <p:nvSpPr>
          <p:cNvPr id="31746" name="タイトル 3"/>
          <p:cNvSpPr>
            <a:spLocks noGrp="1"/>
          </p:cNvSpPr>
          <p:nvPr>
            <p:ph type="title" idx="4294967295"/>
          </p:nvPr>
        </p:nvSpPr>
        <p:spPr>
          <a:xfrm>
            <a:off x="662049" y="70884"/>
            <a:ext cx="8015547" cy="574675"/>
          </a:xfrm>
        </p:spPr>
        <p:txBody>
          <a:bodyPr/>
          <a:lstStyle/>
          <a:p>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t>多職種連携の意義</a:t>
            </a:r>
          </a:p>
        </p:txBody>
      </p:sp>
      <p:sp>
        <p:nvSpPr>
          <p:cNvPr id="31747" name="コンテンツ プレースホルダー 4"/>
          <p:cNvSpPr>
            <a:spLocks noGrp="1"/>
          </p:cNvSpPr>
          <p:nvPr>
            <p:ph idx="4294967295"/>
          </p:nvPr>
        </p:nvSpPr>
        <p:spPr>
          <a:xfrm>
            <a:off x="693716" y="1318678"/>
            <a:ext cx="7983880" cy="4908941"/>
          </a:xfrm>
        </p:spPr>
        <p:txBody>
          <a:bodyPr/>
          <a:lstStyle/>
          <a:p>
            <a:pPr>
              <a:buFont typeface="Wingdings" pitchFamily="2" charset="2"/>
              <a:buNone/>
            </a:pPr>
            <a:r>
              <a:rPr lang="en-US" altLang="ja-JP" sz="2200" b="1" dirty="0">
                <a:solidFill>
                  <a:srgbClr val="996633"/>
                </a:solidFill>
                <a:latin typeface="BIZ UDPゴシック" panose="020B0400000000000000" pitchFamily="50" charset="-128"/>
                <a:ea typeface="BIZ UDPゴシック" panose="020B0400000000000000" pitchFamily="50" charset="-128"/>
                <a:cs typeface="Meiryo UI" pitchFamily="50" charset="-128"/>
              </a:rPr>
              <a:t>● </a:t>
            </a:r>
            <a:r>
              <a:rPr lang="ja-JP" altLang="en-US" sz="2200" b="1" dirty="0">
                <a:solidFill>
                  <a:srgbClr val="996633"/>
                </a:solidFill>
                <a:latin typeface="BIZ UDPゴシック" panose="020B0400000000000000" pitchFamily="50" charset="-128"/>
                <a:ea typeface="BIZ UDPゴシック" panose="020B0400000000000000" pitchFamily="50" charset="-128"/>
                <a:cs typeface="Meiryo UI" pitchFamily="50" charset="-128"/>
              </a:rPr>
              <a:t>生活状況に関する具体的・客観的な情報</a:t>
            </a:r>
            <a:r>
              <a:rPr lang="ja-JP" altLang="en-US" sz="2200" b="1" dirty="0">
                <a:latin typeface="BIZ UDPゴシック" panose="020B0400000000000000" pitchFamily="50" charset="-128"/>
                <a:ea typeface="BIZ UDPゴシック" panose="020B0400000000000000" pitchFamily="50" charset="-128"/>
                <a:cs typeface="Meiryo UI" pitchFamily="50" charset="-128"/>
              </a:rPr>
              <a:t>が共有できる</a:t>
            </a:r>
            <a:endParaRPr lang="en-US" altLang="ja-JP" sz="2200" b="1" dirty="0">
              <a:latin typeface="BIZ UDPゴシック" panose="020B0400000000000000" pitchFamily="50" charset="-128"/>
              <a:ea typeface="BIZ UDPゴシック" panose="020B0400000000000000" pitchFamily="50" charset="-128"/>
              <a:cs typeface="Meiryo UI" pitchFamily="50" charset="-128"/>
            </a:endParaRPr>
          </a:p>
          <a:p>
            <a:pPr>
              <a:buFont typeface="Wingdings" pitchFamily="2" charset="2"/>
              <a:buNone/>
            </a:pPr>
            <a:r>
              <a:rPr lang="ja-JP" altLang="en-US" sz="2200" b="1" dirty="0">
                <a:solidFill>
                  <a:srgbClr val="969696"/>
                </a:solidFill>
                <a:latin typeface="BIZ UDPゴシック" panose="020B0400000000000000" pitchFamily="50" charset="-128"/>
                <a:ea typeface="BIZ UDPゴシック" panose="020B0400000000000000" pitchFamily="50" charset="-128"/>
                <a:cs typeface="Meiryo UI" pitchFamily="50" charset="-128"/>
              </a:rPr>
              <a:t>　　 </a:t>
            </a:r>
            <a:r>
              <a:rPr lang="ja-JP" altLang="en-US" sz="1800" b="1" dirty="0">
                <a:solidFill>
                  <a:srgbClr val="969696"/>
                </a:solidFill>
                <a:latin typeface="BIZ UDPゴシック" panose="020B0400000000000000" pitchFamily="50" charset="-128"/>
                <a:ea typeface="BIZ UDPゴシック" panose="020B0400000000000000" pitchFamily="50" charset="-128"/>
                <a:cs typeface="Meiryo UI" pitchFamily="50" charset="-128"/>
              </a:rPr>
              <a:t>＊</a:t>
            </a:r>
            <a:r>
              <a:rPr lang="en-US" altLang="ja-JP" sz="1800" b="1" dirty="0">
                <a:solidFill>
                  <a:srgbClr val="969696"/>
                </a:solidFill>
                <a:latin typeface="BIZ UDPゴシック" panose="020B0400000000000000" pitchFamily="50" charset="-128"/>
                <a:ea typeface="BIZ UDPゴシック" panose="020B0400000000000000" pitchFamily="50" charset="-128"/>
                <a:cs typeface="Meiryo UI" pitchFamily="50" charset="-128"/>
              </a:rPr>
              <a:t>1</a:t>
            </a:r>
            <a:r>
              <a:rPr lang="ja-JP" altLang="en-US" sz="1800" b="1" dirty="0">
                <a:solidFill>
                  <a:srgbClr val="969696"/>
                </a:solidFill>
                <a:latin typeface="BIZ UDPゴシック" panose="020B0400000000000000" pitchFamily="50" charset="-128"/>
                <a:ea typeface="BIZ UDPゴシック" panose="020B0400000000000000" pitchFamily="50" charset="-128"/>
                <a:cs typeface="Meiryo UI" pitchFamily="50" charset="-128"/>
              </a:rPr>
              <a:t>　独居の認知症高齢者ではケアマネジャーを含めた介護職員からの</a:t>
            </a:r>
            <a:endParaRPr lang="en-US" altLang="ja-JP" sz="1800" b="1" dirty="0">
              <a:solidFill>
                <a:srgbClr val="969696"/>
              </a:solidFill>
              <a:latin typeface="BIZ UDPゴシック" panose="020B0400000000000000" pitchFamily="50" charset="-128"/>
              <a:ea typeface="BIZ UDPゴシック" panose="020B0400000000000000" pitchFamily="50" charset="-128"/>
              <a:cs typeface="Meiryo UI" pitchFamily="50" charset="-128"/>
            </a:endParaRPr>
          </a:p>
          <a:p>
            <a:pPr indent="641350">
              <a:spcBef>
                <a:spcPts val="0"/>
              </a:spcBef>
              <a:buFont typeface="Wingdings" pitchFamily="2" charset="2"/>
              <a:buNone/>
            </a:pPr>
            <a:r>
              <a:rPr lang="ja-JP" altLang="en-US" sz="1800" b="1" dirty="0">
                <a:solidFill>
                  <a:srgbClr val="969696"/>
                </a:solidFill>
                <a:latin typeface="BIZ UDPゴシック" panose="020B0400000000000000" pitchFamily="50" charset="-128"/>
                <a:ea typeface="BIZ UDPゴシック" panose="020B0400000000000000" pitchFamily="50" charset="-128"/>
                <a:cs typeface="Meiryo UI" pitchFamily="50" charset="-128"/>
              </a:rPr>
              <a:t>情報は欠かせない。特にアルツハイマー病では “取り繕い”が</a:t>
            </a:r>
            <a:endParaRPr lang="en-US" altLang="ja-JP" sz="1800" b="1" dirty="0">
              <a:solidFill>
                <a:srgbClr val="969696"/>
              </a:solidFill>
              <a:latin typeface="BIZ UDPゴシック" panose="020B0400000000000000" pitchFamily="50" charset="-128"/>
              <a:ea typeface="BIZ UDPゴシック" panose="020B0400000000000000" pitchFamily="50" charset="-128"/>
              <a:cs typeface="Meiryo UI" pitchFamily="50" charset="-128"/>
            </a:endParaRPr>
          </a:p>
          <a:p>
            <a:pPr>
              <a:spcBef>
                <a:spcPts val="0"/>
              </a:spcBef>
              <a:buFont typeface="Wingdings" pitchFamily="2" charset="2"/>
              <a:buNone/>
            </a:pPr>
            <a:r>
              <a:rPr lang="en-US" altLang="ja-JP" sz="1800" b="1" dirty="0">
                <a:solidFill>
                  <a:srgbClr val="969696"/>
                </a:solidFill>
                <a:latin typeface="BIZ UDPゴシック" panose="020B0400000000000000" pitchFamily="50" charset="-128"/>
                <a:ea typeface="BIZ UDPゴシック" panose="020B0400000000000000" pitchFamily="50" charset="-128"/>
                <a:cs typeface="Meiryo UI" pitchFamily="50" charset="-128"/>
              </a:rPr>
              <a:t>             </a:t>
            </a:r>
            <a:r>
              <a:rPr lang="ja-JP" altLang="en-US" sz="1800" b="1" dirty="0">
                <a:solidFill>
                  <a:srgbClr val="969696"/>
                </a:solidFill>
                <a:latin typeface="BIZ UDPゴシック" panose="020B0400000000000000" pitchFamily="50" charset="-128"/>
                <a:ea typeface="BIZ UDPゴシック" panose="020B0400000000000000" pitchFamily="50" charset="-128"/>
                <a:cs typeface="Meiryo UI" pitchFamily="50" charset="-128"/>
              </a:rPr>
              <a:t>特徴であるため、本人以外から情報を得る必要がある。</a:t>
            </a:r>
            <a:endParaRPr lang="en-US" altLang="ja-JP" sz="1800" b="1" dirty="0">
              <a:solidFill>
                <a:srgbClr val="969696"/>
              </a:solidFill>
              <a:latin typeface="BIZ UDPゴシック" panose="020B0400000000000000" pitchFamily="50" charset="-128"/>
              <a:ea typeface="BIZ UDPゴシック" panose="020B0400000000000000" pitchFamily="50" charset="-128"/>
              <a:cs typeface="Meiryo UI" pitchFamily="50" charset="-128"/>
            </a:endParaRPr>
          </a:p>
          <a:p>
            <a:pPr lvl="1">
              <a:spcBef>
                <a:spcPts val="600"/>
              </a:spcBef>
              <a:buFont typeface="Wingdings" pitchFamily="2" charset="2"/>
              <a:buNone/>
            </a:pPr>
            <a:r>
              <a:rPr lang="ja-JP" altLang="en-US" sz="1800" b="1" dirty="0">
                <a:solidFill>
                  <a:srgbClr val="969696"/>
                </a:solidFill>
                <a:latin typeface="BIZ UDPゴシック" panose="020B0400000000000000" pitchFamily="50" charset="-128"/>
                <a:ea typeface="BIZ UDPゴシック" panose="020B0400000000000000" pitchFamily="50" charset="-128"/>
                <a:cs typeface="Meiryo UI" pitchFamily="50" charset="-128"/>
              </a:rPr>
              <a:t>＊</a:t>
            </a:r>
            <a:r>
              <a:rPr lang="en-US" altLang="ja-JP" sz="1800" b="1" dirty="0">
                <a:solidFill>
                  <a:srgbClr val="969696"/>
                </a:solidFill>
                <a:latin typeface="BIZ UDPゴシック" panose="020B0400000000000000" pitchFamily="50" charset="-128"/>
                <a:ea typeface="BIZ UDPゴシック" panose="020B0400000000000000" pitchFamily="50" charset="-128"/>
                <a:cs typeface="Meiryo UI" pitchFamily="50" charset="-128"/>
              </a:rPr>
              <a:t>2</a:t>
            </a:r>
            <a:r>
              <a:rPr lang="ja-JP" altLang="en-US" sz="1800" b="1" dirty="0">
                <a:solidFill>
                  <a:srgbClr val="969696"/>
                </a:solidFill>
                <a:latin typeface="BIZ UDPゴシック" panose="020B0400000000000000" pitchFamily="50" charset="-128"/>
                <a:ea typeface="BIZ UDPゴシック" panose="020B0400000000000000" pitchFamily="50" charset="-128"/>
                <a:cs typeface="Meiryo UI" pitchFamily="50" charset="-128"/>
              </a:rPr>
              <a:t>　本人への服薬指導で、生活状況を把握できていれば、本人の訴えに</a:t>
            </a:r>
            <a:endParaRPr lang="en-US" altLang="ja-JP" sz="1800" b="1" dirty="0">
              <a:solidFill>
                <a:srgbClr val="969696"/>
              </a:solidFill>
              <a:latin typeface="BIZ UDPゴシック" panose="020B0400000000000000" pitchFamily="50" charset="-128"/>
              <a:ea typeface="BIZ UDPゴシック" panose="020B0400000000000000" pitchFamily="50" charset="-128"/>
              <a:cs typeface="Meiryo UI" pitchFamily="50" charset="-128"/>
            </a:endParaRPr>
          </a:p>
          <a:p>
            <a:pPr lvl="1">
              <a:spcBef>
                <a:spcPts val="0"/>
              </a:spcBef>
              <a:buFont typeface="Wingdings" pitchFamily="2" charset="2"/>
              <a:buNone/>
            </a:pPr>
            <a:r>
              <a:rPr lang="en-US" altLang="ja-JP" sz="1800" b="1" dirty="0">
                <a:solidFill>
                  <a:srgbClr val="969696"/>
                </a:solidFill>
                <a:latin typeface="BIZ UDPゴシック" panose="020B0400000000000000" pitchFamily="50" charset="-128"/>
                <a:ea typeface="BIZ UDPゴシック" panose="020B0400000000000000" pitchFamily="50" charset="-128"/>
                <a:cs typeface="Meiryo UI" pitchFamily="50" charset="-128"/>
              </a:rPr>
              <a:t>       </a:t>
            </a:r>
            <a:r>
              <a:rPr lang="ja-JP" altLang="en-US" sz="1800" b="1" dirty="0">
                <a:solidFill>
                  <a:srgbClr val="969696"/>
                </a:solidFill>
                <a:latin typeface="BIZ UDPゴシック" panose="020B0400000000000000" pitchFamily="50" charset="-128"/>
                <a:ea typeface="BIZ UDPゴシック" panose="020B0400000000000000" pitchFamily="50" charset="-128"/>
                <a:cs typeface="Meiryo UI" pitchFamily="50" charset="-128"/>
              </a:rPr>
              <a:t>振り回されることが減る</a:t>
            </a:r>
            <a:endParaRPr lang="en-US" altLang="ja-JP" sz="1800" b="1" dirty="0">
              <a:solidFill>
                <a:srgbClr val="969696"/>
              </a:solidFill>
              <a:latin typeface="BIZ UDPゴシック" panose="020B0400000000000000" pitchFamily="50" charset="-128"/>
              <a:ea typeface="BIZ UDPゴシック" panose="020B0400000000000000" pitchFamily="50" charset="-128"/>
              <a:cs typeface="Meiryo UI" pitchFamily="50" charset="-128"/>
            </a:endParaRPr>
          </a:p>
          <a:p>
            <a:pPr>
              <a:spcBef>
                <a:spcPts val="1200"/>
              </a:spcBef>
              <a:buFont typeface="Wingdings" pitchFamily="2" charset="2"/>
              <a:buNone/>
            </a:pPr>
            <a:r>
              <a:rPr lang="en-US" altLang="ja-JP" sz="2200" b="1" dirty="0">
                <a:solidFill>
                  <a:srgbClr val="996633"/>
                </a:solidFill>
                <a:latin typeface="BIZ UDPゴシック" panose="020B0400000000000000" pitchFamily="50" charset="-128"/>
                <a:ea typeface="BIZ UDPゴシック" panose="020B0400000000000000" pitchFamily="50" charset="-128"/>
                <a:cs typeface="Meiryo UI" pitchFamily="50" charset="-128"/>
              </a:rPr>
              <a:t>● </a:t>
            </a:r>
            <a:r>
              <a:rPr lang="ja-JP" altLang="en-US" sz="2200" b="1" dirty="0">
                <a:solidFill>
                  <a:srgbClr val="996633"/>
                </a:solidFill>
                <a:latin typeface="BIZ UDPゴシック" panose="020B0400000000000000" pitchFamily="50" charset="-128"/>
                <a:ea typeface="BIZ UDPゴシック" panose="020B0400000000000000" pitchFamily="50" charset="-128"/>
                <a:cs typeface="Meiryo UI" pitchFamily="50" charset="-128"/>
              </a:rPr>
              <a:t>服薬状況の確認</a:t>
            </a:r>
            <a:r>
              <a:rPr lang="ja-JP" altLang="en-US" sz="2200" b="1" dirty="0">
                <a:latin typeface="BIZ UDPゴシック" panose="020B0400000000000000" pitchFamily="50" charset="-128"/>
                <a:ea typeface="BIZ UDPゴシック" panose="020B0400000000000000" pitchFamily="50" charset="-128"/>
                <a:cs typeface="Meiryo UI" pitchFamily="50" charset="-128"/>
              </a:rPr>
              <a:t>ができる  </a:t>
            </a:r>
            <a:endParaRPr lang="en-US" altLang="ja-JP" sz="2200" b="1" dirty="0">
              <a:latin typeface="BIZ UDPゴシック" panose="020B0400000000000000" pitchFamily="50" charset="-128"/>
              <a:ea typeface="BIZ UDPゴシック" panose="020B0400000000000000" pitchFamily="50" charset="-128"/>
              <a:cs typeface="Meiryo UI" pitchFamily="50" charset="-128"/>
            </a:endParaRPr>
          </a:p>
          <a:p>
            <a:pPr lvl="1">
              <a:spcBef>
                <a:spcPts val="600"/>
              </a:spcBef>
              <a:buFont typeface="Wingdings" pitchFamily="2" charset="2"/>
              <a:buNone/>
            </a:pPr>
            <a:r>
              <a:rPr lang="ja-JP" altLang="en-US" sz="1800" b="1" dirty="0">
                <a:solidFill>
                  <a:srgbClr val="969696"/>
                </a:solidFill>
                <a:latin typeface="BIZ UDPゴシック" panose="020B0400000000000000" pitchFamily="50" charset="-128"/>
                <a:ea typeface="BIZ UDPゴシック" panose="020B0400000000000000" pitchFamily="50" charset="-128"/>
                <a:cs typeface="Meiryo UI" pitchFamily="50" charset="-128"/>
              </a:rPr>
              <a:t>＊</a:t>
            </a:r>
            <a:r>
              <a:rPr lang="ja-JP" altLang="en-US" sz="1000" b="1" dirty="0">
                <a:solidFill>
                  <a:srgbClr val="969696"/>
                </a:solidFill>
                <a:latin typeface="BIZ UDPゴシック" panose="020B0400000000000000" pitchFamily="50" charset="-128"/>
                <a:ea typeface="BIZ UDPゴシック" panose="020B0400000000000000" pitchFamily="50" charset="-128"/>
                <a:cs typeface="Meiryo UI" pitchFamily="50" charset="-128"/>
              </a:rPr>
              <a:t>　 </a:t>
            </a:r>
            <a:r>
              <a:rPr lang="ja-JP" altLang="en-US" sz="1800" b="1" dirty="0">
                <a:solidFill>
                  <a:srgbClr val="969696"/>
                </a:solidFill>
                <a:latin typeface="BIZ UDPゴシック" panose="020B0400000000000000" pitchFamily="50" charset="-128"/>
                <a:ea typeface="BIZ UDPゴシック" panose="020B0400000000000000" pitchFamily="50" charset="-128"/>
                <a:cs typeface="Meiryo UI" pitchFamily="50" charset="-128"/>
              </a:rPr>
              <a:t>生活習慣病の治療薬を含め、本人・家族に対する服薬確認に加え、</a:t>
            </a:r>
            <a:endParaRPr lang="en-US" altLang="ja-JP" sz="1800" b="1" dirty="0">
              <a:solidFill>
                <a:srgbClr val="969696"/>
              </a:solidFill>
              <a:latin typeface="BIZ UDPゴシック" panose="020B0400000000000000" pitchFamily="50" charset="-128"/>
              <a:ea typeface="BIZ UDPゴシック" panose="020B0400000000000000" pitchFamily="50" charset="-128"/>
              <a:cs typeface="Meiryo UI" pitchFamily="50" charset="-128"/>
            </a:endParaRPr>
          </a:p>
          <a:p>
            <a:pPr marL="803275" lvl="1" indent="0">
              <a:spcBef>
                <a:spcPts val="0"/>
              </a:spcBef>
              <a:buFont typeface="Wingdings" pitchFamily="2" charset="2"/>
              <a:buNone/>
            </a:pPr>
            <a:r>
              <a:rPr lang="ja-JP" altLang="en-US" sz="1800" b="1" dirty="0">
                <a:solidFill>
                  <a:srgbClr val="969696"/>
                </a:solidFill>
                <a:latin typeface="BIZ UDPゴシック" panose="020B0400000000000000" pitchFamily="50" charset="-128"/>
                <a:ea typeface="BIZ UDPゴシック" panose="020B0400000000000000" pitchFamily="50" charset="-128"/>
                <a:cs typeface="Meiryo UI" pitchFamily="50" charset="-128"/>
              </a:rPr>
              <a:t>看護師・介護職員等から服薬状況の確認ができる</a:t>
            </a:r>
            <a:endParaRPr lang="en-US" altLang="ja-JP" sz="1800" b="1" dirty="0">
              <a:solidFill>
                <a:srgbClr val="969696"/>
              </a:solidFill>
              <a:latin typeface="BIZ UDPゴシック" panose="020B0400000000000000" pitchFamily="50" charset="-128"/>
              <a:ea typeface="BIZ UDPゴシック" panose="020B0400000000000000" pitchFamily="50" charset="-128"/>
              <a:cs typeface="Meiryo UI" pitchFamily="50" charset="-128"/>
            </a:endParaRPr>
          </a:p>
          <a:p>
            <a:pPr>
              <a:spcBef>
                <a:spcPts val="1200"/>
              </a:spcBef>
              <a:buFont typeface="Wingdings" pitchFamily="2" charset="2"/>
              <a:buNone/>
            </a:pPr>
            <a:r>
              <a:rPr lang="en-US" altLang="ja-JP" sz="2200" b="1" dirty="0">
                <a:solidFill>
                  <a:srgbClr val="996633"/>
                </a:solidFill>
                <a:latin typeface="BIZ UDPゴシック" panose="020B0400000000000000" pitchFamily="50" charset="-128"/>
                <a:ea typeface="BIZ UDPゴシック" panose="020B0400000000000000" pitchFamily="50" charset="-128"/>
                <a:cs typeface="Meiryo UI" pitchFamily="50" charset="-128"/>
              </a:rPr>
              <a:t>● </a:t>
            </a:r>
            <a:r>
              <a:rPr lang="ja-JP" altLang="en-US" sz="2200" b="1" dirty="0">
                <a:latin typeface="BIZ UDPゴシック" panose="020B0400000000000000" pitchFamily="50" charset="-128"/>
                <a:ea typeface="BIZ UDPゴシック" panose="020B0400000000000000" pitchFamily="50" charset="-128"/>
                <a:cs typeface="Meiryo UI" pitchFamily="50" charset="-128"/>
              </a:rPr>
              <a:t>服薬遵守の意義について共有することができる</a:t>
            </a:r>
            <a:endParaRPr lang="en-US" altLang="ja-JP" sz="2200" b="1" dirty="0">
              <a:latin typeface="BIZ UDPゴシック" panose="020B0400000000000000" pitchFamily="50" charset="-128"/>
              <a:ea typeface="BIZ UDPゴシック" panose="020B0400000000000000" pitchFamily="50" charset="-128"/>
              <a:cs typeface="Meiryo UI" pitchFamily="50" charset="-128"/>
            </a:endParaRPr>
          </a:p>
          <a:p>
            <a:pPr>
              <a:spcBef>
                <a:spcPts val="1200"/>
              </a:spcBef>
              <a:buFont typeface="Wingdings" pitchFamily="2" charset="2"/>
              <a:buNone/>
            </a:pPr>
            <a:r>
              <a:rPr lang="en-US" altLang="ja-JP" sz="2200" b="1" dirty="0">
                <a:solidFill>
                  <a:srgbClr val="996633"/>
                </a:solidFill>
                <a:latin typeface="BIZ UDPゴシック" panose="020B0400000000000000" pitchFamily="50" charset="-128"/>
                <a:ea typeface="BIZ UDPゴシック" panose="020B0400000000000000" pitchFamily="50" charset="-128"/>
                <a:cs typeface="Meiryo UI" pitchFamily="50" charset="-128"/>
              </a:rPr>
              <a:t>● </a:t>
            </a:r>
            <a:r>
              <a:rPr lang="ja-JP" altLang="en-US" sz="2200" b="1" dirty="0">
                <a:latin typeface="BIZ UDPゴシック" panose="020B0400000000000000" pitchFamily="50" charset="-128"/>
                <a:ea typeface="BIZ UDPゴシック" panose="020B0400000000000000" pitchFamily="50" charset="-128"/>
                <a:cs typeface="Meiryo UI" pitchFamily="50" charset="-128"/>
              </a:rPr>
              <a:t>生活状況がわかれば、より具体的に</a:t>
            </a:r>
            <a:r>
              <a:rPr lang="ja-JP" altLang="en-US" sz="2200" b="1" dirty="0">
                <a:solidFill>
                  <a:srgbClr val="996633"/>
                </a:solidFill>
                <a:latin typeface="BIZ UDPゴシック" panose="020B0400000000000000" pitchFamily="50" charset="-128"/>
                <a:ea typeface="BIZ UDPゴシック" panose="020B0400000000000000" pitchFamily="50" charset="-128"/>
                <a:cs typeface="Meiryo UI" pitchFamily="50" charset="-128"/>
              </a:rPr>
              <a:t>薬剤の副作用や</a:t>
            </a:r>
            <a:r>
              <a:rPr lang="en-US" altLang="ja-JP" sz="22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ADL</a:t>
            </a:r>
            <a:r>
              <a:rPr lang="ja-JP" altLang="en-US" sz="22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t>
            </a:r>
            <a:r>
              <a:rPr lang="en-US" altLang="ja-JP" sz="2200" b="1" dirty="0">
                <a:solidFill>
                  <a:srgbClr val="996633"/>
                </a:solidFill>
                <a:latin typeface="BIZ UDPゴシック" panose="020B0400000000000000" pitchFamily="50" charset="-128"/>
                <a:ea typeface="BIZ UDPゴシック" panose="020B0400000000000000" pitchFamily="50" charset="-128"/>
                <a:cs typeface="Meiryo UI" pitchFamily="50" charset="-128"/>
              </a:rPr>
              <a:t>IADL</a:t>
            </a:r>
            <a:r>
              <a:rPr lang="ja-JP" altLang="en-US" sz="2200" b="1" dirty="0">
                <a:solidFill>
                  <a:srgbClr val="996633"/>
                </a:solidFill>
                <a:latin typeface="BIZ UDPゴシック" panose="020B0400000000000000" pitchFamily="50" charset="-128"/>
                <a:ea typeface="BIZ UDPゴシック" panose="020B0400000000000000" pitchFamily="50" charset="-128"/>
                <a:cs typeface="Meiryo UI" pitchFamily="50" charset="-128"/>
              </a:rPr>
              <a:t>に対する影響の説明</a:t>
            </a:r>
            <a:r>
              <a:rPr lang="ja-JP" altLang="en-US" sz="2200" b="1" dirty="0">
                <a:latin typeface="BIZ UDPゴシック" panose="020B0400000000000000" pitchFamily="50" charset="-128"/>
                <a:ea typeface="BIZ UDPゴシック" panose="020B0400000000000000" pitchFamily="50" charset="-128"/>
                <a:cs typeface="Meiryo UI" pitchFamily="50" charset="-128"/>
              </a:rPr>
              <a:t>ができる</a:t>
            </a:r>
            <a:endParaRPr lang="en-US" altLang="ja-JP" sz="2200" b="1" dirty="0">
              <a:latin typeface="BIZ UDPゴシック" panose="020B0400000000000000" pitchFamily="50" charset="-128"/>
              <a:ea typeface="BIZ UDPゴシック" panose="020B0400000000000000" pitchFamily="50" charset="-128"/>
              <a:cs typeface="Meiryo UI" pitchFamily="50" charset="-128"/>
            </a:endParaRPr>
          </a:p>
          <a:p>
            <a:pPr>
              <a:spcBef>
                <a:spcPts val="1200"/>
              </a:spcBef>
              <a:buFont typeface="Wingdings" pitchFamily="2" charset="2"/>
              <a:buNone/>
            </a:pPr>
            <a:r>
              <a:rPr lang="en-US" altLang="ja-JP" sz="2200" b="1" dirty="0">
                <a:solidFill>
                  <a:srgbClr val="996633"/>
                </a:solidFill>
                <a:latin typeface="BIZ UDPゴシック" panose="020B0400000000000000" pitchFamily="50" charset="-128"/>
                <a:ea typeface="BIZ UDPゴシック" panose="020B0400000000000000" pitchFamily="50" charset="-128"/>
                <a:cs typeface="Meiryo UI" pitchFamily="50" charset="-128"/>
              </a:rPr>
              <a:t>● BPSD</a:t>
            </a:r>
            <a:r>
              <a:rPr lang="ja-JP" altLang="en-US" sz="2200" b="1" dirty="0">
                <a:solidFill>
                  <a:srgbClr val="996633"/>
                </a:solidFill>
                <a:latin typeface="BIZ UDPゴシック" panose="020B0400000000000000" pitchFamily="50" charset="-128"/>
                <a:ea typeface="BIZ UDPゴシック" panose="020B0400000000000000" pitchFamily="50" charset="-128"/>
                <a:cs typeface="Meiryo UI" pitchFamily="50" charset="-128"/>
              </a:rPr>
              <a:t>に関連する要因</a:t>
            </a:r>
            <a:r>
              <a:rPr lang="ja-JP" altLang="en-US" sz="2200" b="1" dirty="0">
                <a:latin typeface="BIZ UDPゴシック" panose="020B0400000000000000" pitchFamily="50" charset="-128"/>
                <a:ea typeface="BIZ UDPゴシック" panose="020B0400000000000000" pitchFamily="50" charset="-128"/>
                <a:cs typeface="Meiryo UI" pitchFamily="50" charset="-128"/>
              </a:rPr>
              <a:t>についての情報が得られる</a:t>
            </a:r>
          </a:p>
        </p:txBody>
      </p:sp>
      <p:sp>
        <p:nvSpPr>
          <p:cNvPr id="5" name="テキスト ボックス 4">
            <a:extLst>
              <a:ext uri="{FF2B5EF4-FFF2-40B4-BE49-F238E27FC236}">
                <a16:creationId xmlns:a16="http://schemas.microsoft.com/office/drawing/2014/main" id="{83E98423-F7D5-41EF-A697-794490457BAE}"/>
              </a:ext>
            </a:extLst>
          </p:cNvPr>
          <p:cNvSpPr txBox="1"/>
          <p:nvPr/>
        </p:nvSpPr>
        <p:spPr>
          <a:xfrm>
            <a:off x="0" y="713570"/>
            <a:ext cx="1540042"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薬局実践</a:t>
            </a:r>
            <a:r>
              <a:rPr lang="en-US" altLang="ja-JP" sz="1600" b="1" dirty="0">
                <a:latin typeface="BIZ UDPゴシック" panose="020B0400000000000000" pitchFamily="50" charset="-128"/>
                <a:ea typeface="BIZ UDPゴシック" panose="020B0400000000000000" pitchFamily="50" charset="-128"/>
              </a:rPr>
              <a:t>34〕</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73179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正方形/長方形 49">
            <a:extLst>
              <a:ext uri="{FF2B5EF4-FFF2-40B4-BE49-F238E27FC236}">
                <a16:creationId xmlns:a16="http://schemas.microsoft.com/office/drawing/2014/main" id="{6D1F9D12-303B-4B84-A16F-CF25C88BE5A1}"/>
              </a:ext>
            </a:extLst>
          </p:cNvPr>
          <p:cNvSpPr/>
          <p:nvPr/>
        </p:nvSpPr>
        <p:spPr>
          <a:xfrm>
            <a:off x="0" y="2875"/>
            <a:ext cx="9144000" cy="1010763"/>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endParaRPr>
          </a:p>
        </p:txBody>
      </p:sp>
      <p:grpSp>
        <p:nvGrpSpPr>
          <p:cNvPr id="73" name="グループ化 72"/>
          <p:cNvGrpSpPr/>
          <p:nvPr/>
        </p:nvGrpSpPr>
        <p:grpSpPr>
          <a:xfrm>
            <a:off x="467743" y="1497033"/>
            <a:ext cx="686308" cy="503438"/>
            <a:chOff x="4770033" y="4743121"/>
            <a:chExt cx="1008543" cy="716659"/>
          </a:xfrm>
        </p:grpSpPr>
        <p:pic>
          <p:nvPicPr>
            <p:cNvPr id="7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6213" y="4743121"/>
              <a:ext cx="550292" cy="71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 name="正方形/長方形 74"/>
            <p:cNvSpPr/>
            <p:nvPr/>
          </p:nvSpPr>
          <p:spPr bwMode="auto">
            <a:xfrm>
              <a:off x="4770033" y="5104817"/>
              <a:ext cx="247650" cy="26161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76" name="正方形/長方形 75"/>
            <p:cNvSpPr/>
            <p:nvPr/>
          </p:nvSpPr>
          <p:spPr bwMode="auto">
            <a:xfrm>
              <a:off x="5530927" y="4994936"/>
              <a:ext cx="247649" cy="45954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grpSp>
      <p:sp>
        <p:nvSpPr>
          <p:cNvPr id="20" name="円/楕円 19"/>
          <p:cNvSpPr/>
          <p:nvPr/>
        </p:nvSpPr>
        <p:spPr bwMode="auto">
          <a:xfrm>
            <a:off x="3790207" y="1879269"/>
            <a:ext cx="4316769" cy="3990110"/>
          </a:xfrm>
          <a:prstGeom prst="ellipse">
            <a:avLst/>
          </a:prstGeom>
          <a:noFill/>
          <a:ln w="44450" cap="flat" cmpd="sng" algn="ctr">
            <a:solidFill>
              <a:schemeClr val="bg1">
                <a:lumMod val="65000"/>
              </a:schemeClr>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4" name="円/楕円 3"/>
          <p:cNvSpPr/>
          <p:nvPr/>
        </p:nvSpPr>
        <p:spPr bwMode="auto">
          <a:xfrm>
            <a:off x="1106384" y="1983908"/>
            <a:ext cx="6804561" cy="3885471"/>
          </a:xfrm>
          <a:prstGeom prst="ellipse">
            <a:avLst/>
          </a:prstGeom>
          <a:noFill/>
          <a:ln w="82550" cap="flat" cmpd="sng" algn="ctr">
            <a:solidFill>
              <a:schemeClr val="bg1">
                <a:lumMod val="6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9" name="タイトル 3"/>
          <p:cNvSpPr txBox="1">
            <a:spLocks/>
          </p:cNvSpPr>
          <p:nvPr/>
        </p:nvSpPr>
        <p:spPr bwMode="auto">
          <a:xfrm>
            <a:off x="152400" y="49534"/>
            <a:ext cx="8767947" cy="930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ja-JP" altLang="en-US" sz="2800" b="1" kern="0" dirty="0">
                <a:solidFill>
                  <a:schemeClr val="bg1"/>
                </a:solidFill>
                <a:latin typeface="BIZ UDPゴシック" panose="020B0400000000000000" pitchFamily="50" charset="-128"/>
                <a:ea typeface="BIZ UDPゴシック" panose="020B0400000000000000" pitchFamily="50" charset="-128"/>
                <a:cs typeface="Meiryo UI" pitchFamily="50" charset="-128"/>
              </a:rPr>
              <a:t>多職種連携の中での</a:t>
            </a:r>
            <a:endParaRPr lang="en-US" altLang="ja-JP" sz="2800" b="1" kern="0" dirty="0">
              <a:solidFill>
                <a:schemeClr val="bg1"/>
              </a:solidFill>
              <a:latin typeface="BIZ UDPゴシック" panose="020B0400000000000000" pitchFamily="50" charset="-128"/>
              <a:ea typeface="BIZ UDPゴシック" panose="020B0400000000000000" pitchFamily="50" charset="-128"/>
              <a:cs typeface="Meiryo UI" pitchFamily="50" charset="-128"/>
            </a:endParaRPr>
          </a:p>
          <a:p>
            <a:r>
              <a:rPr lang="ja-JP" altLang="en-US" sz="2800" b="1" kern="0" dirty="0">
                <a:solidFill>
                  <a:schemeClr val="bg1"/>
                </a:solidFill>
                <a:latin typeface="BIZ UDPゴシック" panose="020B0400000000000000" pitchFamily="50" charset="-128"/>
                <a:ea typeface="BIZ UDPゴシック" panose="020B0400000000000000" pitchFamily="50" charset="-128"/>
                <a:cs typeface="Meiryo UI" pitchFamily="50" charset="-128"/>
              </a:rPr>
              <a:t>かかりつけ薬剤師・薬局による医薬品の一元的管理</a:t>
            </a:r>
          </a:p>
        </p:txBody>
      </p:sp>
      <p:sp>
        <p:nvSpPr>
          <p:cNvPr id="14" name="テキスト ボックス 13"/>
          <p:cNvSpPr txBox="1"/>
          <p:nvPr/>
        </p:nvSpPr>
        <p:spPr>
          <a:xfrm>
            <a:off x="3416440" y="5396632"/>
            <a:ext cx="2391696" cy="769441"/>
          </a:xfrm>
          <a:prstGeom prst="rect">
            <a:avLst/>
          </a:prstGeom>
          <a:solidFill>
            <a:srgbClr val="996633"/>
          </a:solidFill>
          <a:ln w="25400">
            <a:noFill/>
          </a:ln>
        </p:spPr>
        <p:txBody>
          <a:bodyPr wrap="square" rtlCol="0">
            <a:spAutoFit/>
          </a:bodyPr>
          <a:lstStyle/>
          <a:p>
            <a:pPr algn="ctr"/>
            <a:r>
              <a:rPr kumimoji="1" lang="ja-JP" altLang="en-US" sz="2300" b="1" dirty="0">
                <a:solidFill>
                  <a:schemeClr val="bg1"/>
                </a:solidFill>
                <a:latin typeface="BIZ UDPゴシック" panose="020B0400000000000000" pitchFamily="50" charset="-128"/>
                <a:ea typeface="BIZ UDPゴシック" panose="020B0400000000000000" pitchFamily="50" charset="-128"/>
                <a:cs typeface="Meiryo UI" pitchFamily="50" charset="-128"/>
              </a:rPr>
              <a:t> </a:t>
            </a:r>
            <a:r>
              <a:rPr kumimoji="1" lang="ja-JP" altLang="en-US" sz="2100" b="1" dirty="0">
                <a:solidFill>
                  <a:schemeClr val="bg1"/>
                </a:solidFill>
                <a:latin typeface="BIZ UDPゴシック" panose="020B0400000000000000" pitchFamily="50" charset="-128"/>
                <a:ea typeface="BIZ UDPゴシック" panose="020B0400000000000000" pitchFamily="50" charset="-128"/>
                <a:cs typeface="Meiryo UI" pitchFamily="50" charset="-128"/>
              </a:rPr>
              <a:t>かかりつけ薬剤師</a:t>
            </a:r>
            <a:endParaRPr kumimoji="1" lang="en-US" altLang="ja-JP" sz="2100" b="1" dirty="0">
              <a:solidFill>
                <a:schemeClr val="bg1"/>
              </a:solidFill>
              <a:latin typeface="BIZ UDPゴシック" panose="020B0400000000000000" pitchFamily="50" charset="-128"/>
              <a:ea typeface="BIZ UDPゴシック" panose="020B0400000000000000" pitchFamily="50" charset="-128"/>
              <a:cs typeface="Meiryo UI" pitchFamily="50" charset="-128"/>
            </a:endParaRPr>
          </a:p>
          <a:p>
            <a:pPr algn="ctr"/>
            <a:r>
              <a:rPr kumimoji="1" lang="ja-JP" altLang="en-US" sz="2100" b="1" dirty="0">
                <a:solidFill>
                  <a:schemeClr val="bg1"/>
                </a:solidFill>
                <a:latin typeface="BIZ UDPゴシック" panose="020B0400000000000000" pitchFamily="50" charset="-128"/>
                <a:ea typeface="BIZ UDPゴシック" panose="020B0400000000000000" pitchFamily="50" charset="-128"/>
                <a:cs typeface="Meiryo UI" pitchFamily="50" charset="-128"/>
              </a:rPr>
              <a:t>薬局</a:t>
            </a:r>
          </a:p>
        </p:txBody>
      </p:sp>
      <p:sp>
        <p:nvSpPr>
          <p:cNvPr id="2" name="角丸四角形 1"/>
          <p:cNvSpPr/>
          <p:nvPr/>
        </p:nvSpPr>
        <p:spPr bwMode="auto">
          <a:xfrm>
            <a:off x="6818414" y="2306781"/>
            <a:ext cx="1496291" cy="883572"/>
          </a:xfrm>
          <a:prstGeom prst="roundRect">
            <a:avLst/>
          </a:prstGeom>
          <a:solidFill>
            <a:schemeClr val="accent1">
              <a:lumMod val="5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15" name="テキスト ボックス 14"/>
          <p:cNvSpPr txBox="1"/>
          <p:nvPr/>
        </p:nvSpPr>
        <p:spPr>
          <a:xfrm>
            <a:off x="6676501" y="2333068"/>
            <a:ext cx="1770189" cy="830997"/>
          </a:xfrm>
          <a:prstGeom prst="rect">
            <a:avLst/>
          </a:prstGeom>
          <a:noFill/>
          <a:ln w="25400">
            <a:noFill/>
          </a:ln>
        </p:spPr>
        <p:txBody>
          <a:bodyPr wrap="square" rtlCol="0">
            <a:spAutoFit/>
          </a:bodyPr>
          <a:lstStyle/>
          <a:p>
            <a:pPr algn="ctr"/>
            <a:r>
              <a:rPr kumimoji="1" lang="ja-JP" altLang="en-US" sz="1600" b="1" dirty="0">
                <a:solidFill>
                  <a:schemeClr val="bg1"/>
                </a:solidFill>
                <a:latin typeface="BIZ UDPゴシック" panose="020B0400000000000000" pitchFamily="50" charset="-128"/>
                <a:ea typeface="BIZ UDPゴシック" panose="020B0400000000000000" pitchFamily="50" charset="-128"/>
                <a:cs typeface="Meiryo UI" pitchFamily="50" charset="-128"/>
              </a:rPr>
              <a:t> 看護師</a:t>
            </a:r>
            <a:endParaRPr kumimoji="1" lang="en-US" altLang="ja-JP" sz="1600" b="1" dirty="0">
              <a:solidFill>
                <a:schemeClr val="bg1"/>
              </a:solidFill>
              <a:latin typeface="BIZ UDPゴシック" panose="020B0400000000000000" pitchFamily="50" charset="-128"/>
              <a:ea typeface="BIZ UDPゴシック" panose="020B0400000000000000" pitchFamily="50" charset="-128"/>
              <a:cs typeface="Meiryo UI" pitchFamily="50" charset="-128"/>
            </a:endParaRPr>
          </a:p>
          <a:p>
            <a:pPr algn="ctr"/>
            <a:r>
              <a:rPr lang="ja-JP" altLang="en-US" sz="1600" b="1" dirty="0">
                <a:solidFill>
                  <a:schemeClr val="bg1"/>
                </a:solidFill>
                <a:latin typeface="BIZ UDPゴシック" panose="020B0400000000000000" pitchFamily="50" charset="-128"/>
                <a:ea typeface="BIZ UDPゴシック" panose="020B0400000000000000" pitchFamily="50" charset="-128"/>
                <a:cs typeface="Meiryo UI" pitchFamily="50" charset="-128"/>
              </a:rPr>
              <a:t>ケアマネジャー</a:t>
            </a:r>
            <a:endParaRPr lang="en-US" altLang="ja-JP" sz="1600" b="1" dirty="0">
              <a:solidFill>
                <a:schemeClr val="bg1"/>
              </a:solidFill>
              <a:latin typeface="BIZ UDPゴシック" panose="020B0400000000000000" pitchFamily="50" charset="-128"/>
              <a:ea typeface="BIZ UDPゴシック" panose="020B0400000000000000" pitchFamily="50" charset="-128"/>
              <a:cs typeface="Meiryo UI" pitchFamily="50" charset="-128"/>
            </a:endParaRPr>
          </a:p>
          <a:p>
            <a:pPr algn="ctr"/>
            <a:r>
              <a:rPr kumimoji="1" lang="ja-JP" altLang="en-US" sz="1600" b="1" dirty="0">
                <a:solidFill>
                  <a:schemeClr val="bg1"/>
                </a:solidFill>
                <a:latin typeface="BIZ UDPゴシック" panose="020B0400000000000000" pitchFamily="50" charset="-128"/>
                <a:ea typeface="BIZ UDPゴシック" panose="020B0400000000000000" pitchFamily="50" charset="-128"/>
                <a:cs typeface="Meiryo UI" pitchFamily="50" charset="-128"/>
              </a:rPr>
              <a:t>等の他職種 </a:t>
            </a:r>
          </a:p>
        </p:txBody>
      </p:sp>
      <p:sp>
        <p:nvSpPr>
          <p:cNvPr id="16" name="角丸四角形 15"/>
          <p:cNvSpPr/>
          <p:nvPr/>
        </p:nvSpPr>
        <p:spPr bwMode="auto">
          <a:xfrm>
            <a:off x="3250302" y="1706406"/>
            <a:ext cx="2557834" cy="733216"/>
          </a:xfrm>
          <a:prstGeom prst="roundRect">
            <a:avLst/>
          </a:prstGeom>
          <a:solidFill>
            <a:srgbClr val="639F2D"/>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17" name="テキスト ボックス 16"/>
          <p:cNvSpPr txBox="1"/>
          <p:nvPr/>
        </p:nvSpPr>
        <p:spPr>
          <a:xfrm>
            <a:off x="3162768" y="1726765"/>
            <a:ext cx="2671032" cy="692497"/>
          </a:xfrm>
          <a:prstGeom prst="rect">
            <a:avLst/>
          </a:prstGeom>
          <a:noFill/>
          <a:ln w="25400">
            <a:noFill/>
          </a:ln>
        </p:spPr>
        <p:txBody>
          <a:bodyPr wrap="square" rtlCol="0">
            <a:spAutoFit/>
          </a:bodyPr>
          <a:lstStyle/>
          <a:p>
            <a:pPr algn="ctr"/>
            <a:r>
              <a:rPr kumimoji="1" lang="ja-JP" altLang="en-US" sz="2000" b="1" dirty="0">
                <a:solidFill>
                  <a:schemeClr val="bg1"/>
                </a:solidFill>
                <a:latin typeface="BIZ UDPゴシック" panose="020B0400000000000000" pitchFamily="50" charset="-128"/>
                <a:ea typeface="BIZ UDPゴシック" panose="020B0400000000000000" pitchFamily="50" charset="-128"/>
                <a:cs typeface="Meiryo UI" pitchFamily="50" charset="-128"/>
              </a:rPr>
              <a:t> </a:t>
            </a:r>
            <a:r>
              <a:rPr lang="ja-JP" altLang="en-US" sz="1800" b="1" dirty="0">
                <a:solidFill>
                  <a:schemeClr val="bg1"/>
                </a:solidFill>
                <a:latin typeface="BIZ UDPゴシック" panose="020B0400000000000000" pitchFamily="50" charset="-128"/>
                <a:ea typeface="BIZ UDPゴシック" panose="020B0400000000000000" pitchFamily="50" charset="-128"/>
                <a:cs typeface="Meiryo UI" pitchFamily="50" charset="-128"/>
              </a:rPr>
              <a:t>かかりつけ医・診療所等の医療機関</a:t>
            </a:r>
            <a:r>
              <a:rPr kumimoji="1" lang="ja-JP" altLang="en-US" sz="1800" b="1" dirty="0">
                <a:solidFill>
                  <a:schemeClr val="bg1"/>
                </a:solidFill>
                <a:latin typeface="BIZ UDPゴシック" panose="020B0400000000000000" pitchFamily="50" charset="-128"/>
                <a:ea typeface="BIZ UDPゴシック" panose="020B0400000000000000" pitchFamily="50" charset="-128"/>
                <a:cs typeface="Meiryo UI" pitchFamily="50" charset="-128"/>
              </a:rPr>
              <a:t> </a:t>
            </a:r>
          </a:p>
        </p:txBody>
      </p:sp>
      <p:sp>
        <p:nvSpPr>
          <p:cNvPr id="18" name="角丸四角形 17"/>
          <p:cNvSpPr/>
          <p:nvPr/>
        </p:nvSpPr>
        <p:spPr bwMode="auto">
          <a:xfrm>
            <a:off x="1082014" y="1544533"/>
            <a:ext cx="1164996" cy="526993"/>
          </a:xfrm>
          <a:prstGeom prst="roundRect">
            <a:avLst>
              <a:gd name="adj" fmla="val 23427"/>
            </a:avLst>
          </a:prstGeom>
          <a:solidFill>
            <a:srgbClr val="4F7E24"/>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19" name="テキスト ボックス 18"/>
          <p:cNvSpPr txBox="1"/>
          <p:nvPr/>
        </p:nvSpPr>
        <p:spPr>
          <a:xfrm>
            <a:off x="996754" y="1607975"/>
            <a:ext cx="1335516" cy="400110"/>
          </a:xfrm>
          <a:prstGeom prst="rect">
            <a:avLst/>
          </a:prstGeom>
          <a:noFill/>
          <a:ln w="25400">
            <a:noFill/>
          </a:ln>
        </p:spPr>
        <p:txBody>
          <a:bodyPr wrap="square" rtlCol="0">
            <a:spAutoFit/>
          </a:bodyPr>
          <a:lstStyle/>
          <a:p>
            <a:pPr algn="ctr"/>
            <a:r>
              <a:rPr lang="ja-JP" altLang="en-US" sz="2000" b="1" dirty="0">
                <a:solidFill>
                  <a:schemeClr val="bg1"/>
                </a:solidFill>
                <a:latin typeface="BIZ UDPゴシック" panose="020B0400000000000000" pitchFamily="50" charset="-128"/>
                <a:ea typeface="BIZ UDPゴシック" panose="020B0400000000000000" pitchFamily="50" charset="-128"/>
                <a:cs typeface="Meiryo UI" pitchFamily="50" charset="-128"/>
              </a:rPr>
              <a:t>病 院</a:t>
            </a:r>
            <a:r>
              <a:rPr kumimoji="1" lang="ja-JP" altLang="en-US" sz="1900" b="1" dirty="0">
                <a:solidFill>
                  <a:schemeClr val="bg1"/>
                </a:solidFill>
                <a:latin typeface="BIZ UDPゴシック" panose="020B0400000000000000" pitchFamily="50" charset="-128"/>
                <a:ea typeface="BIZ UDPゴシック" panose="020B0400000000000000" pitchFamily="50" charset="-128"/>
                <a:cs typeface="Meiryo UI" pitchFamily="50" charset="-128"/>
              </a:rPr>
              <a:t> </a:t>
            </a:r>
          </a:p>
        </p:txBody>
      </p:sp>
      <p:sp>
        <p:nvSpPr>
          <p:cNvPr id="5" name="円弧 4"/>
          <p:cNvSpPr/>
          <p:nvPr/>
        </p:nvSpPr>
        <p:spPr bwMode="auto">
          <a:xfrm>
            <a:off x="2388918" y="3753337"/>
            <a:ext cx="1864425" cy="1777591"/>
          </a:xfrm>
          <a:prstGeom prst="arc">
            <a:avLst>
              <a:gd name="adj1" fmla="val 5654170"/>
              <a:gd name="adj2" fmla="val 16534334"/>
            </a:avLst>
          </a:prstGeom>
          <a:noFill/>
          <a:ln w="50800" cap="flat" cmpd="sng" algn="ctr">
            <a:solidFill>
              <a:srgbClr val="D2A578"/>
            </a:solidFill>
            <a:prstDash val="solid"/>
            <a:round/>
            <a:headEnd type="none" w="med" len="med"/>
            <a:tailEnd type="arrow" w="med" len="sm"/>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21" name="角丸四角形 20"/>
          <p:cNvSpPr/>
          <p:nvPr/>
        </p:nvSpPr>
        <p:spPr bwMode="auto">
          <a:xfrm>
            <a:off x="7433346" y="3753337"/>
            <a:ext cx="1164996" cy="526993"/>
          </a:xfrm>
          <a:prstGeom prst="roundRect">
            <a:avLst>
              <a:gd name="adj" fmla="val 23427"/>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22" name="テキスト ボックス 21"/>
          <p:cNvSpPr txBox="1"/>
          <p:nvPr/>
        </p:nvSpPr>
        <p:spPr>
          <a:xfrm>
            <a:off x="7348086" y="3816779"/>
            <a:ext cx="1335516" cy="400110"/>
          </a:xfrm>
          <a:prstGeom prst="rect">
            <a:avLst/>
          </a:prstGeom>
          <a:noFill/>
          <a:ln w="25400">
            <a:noFill/>
          </a:ln>
        </p:spPr>
        <p:txBody>
          <a:bodyPr wrap="square" rtlCol="0">
            <a:spAutoFit/>
          </a:bodyPr>
          <a:lstStyle/>
          <a:p>
            <a:pPr algn="ctr"/>
            <a:r>
              <a:rPr lang="ja-JP" altLang="en-US" sz="2000" b="1" dirty="0">
                <a:latin typeface="BIZ UDPゴシック" panose="020B0400000000000000" pitchFamily="50" charset="-128"/>
                <a:ea typeface="BIZ UDPゴシック" panose="020B0400000000000000" pitchFamily="50" charset="-128"/>
                <a:cs typeface="Meiryo UI" pitchFamily="50" charset="-128"/>
              </a:rPr>
              <a:t>連 携</a:t>
            </a:r>
            <a:r>
              <a:rPr kumimoji="1" lang="ja-JP" altLang="en-US" sz="1900" b="1" dirty="0">
                <a:latin typeface="BIZ UDPゴシック" panose="020B0400000000000000" pitchFamily="50" charset="-128"/>
                <a:ea typeface="BIZ UDPゴシック" panose="020B0400000000000000" pitchFamily="50" charset="-128"/>
                <a:cs typeface="Meiryo UI" pitchFamily="50" charset="-128"/>
              </a:rPr>
              <a:t> </a:t>
            </a:r>
          </a:p>
        </p:txBody>
      </p:sp>
      <p:cxnSp>
        <p:nvCxnSpPr>
          <p:cNvPr id="23" name="直線矢印コネクタ 22"/>
          <p:cNvCxnSpPr/>
          <p:nvPr/>
        </p:nvCxnSpPr>
        <p:spPr bwMode="auto">
          <a:xfrm flipV="1">
            <a:off x="3944586" y="2514571"/>
            <a:ext cx="0" cy="496562"/>
          </a:xfrm>
          <a:prstGeom prst="straightConnector1">
            <a:avLst/>
          </a:prstGeom>
          <a:solidFill>
            <a:srgbClr val="FFFF99"/>
          </a:solidFill>
          <a:ln w="44450" cap="flat" cmpd="sng" algn="ctr">
            <a:solidFill>
              <a:schemeClr val="tx1">
                <a:lumMod val="65000"/>
                <a:lumOff val="35000"/>
              </a:schemeClr>
            </a:solidFill>
            <a:prstDash val="solid"/>
            <a:round/>
            <a:headEnd type="none" w="med" len="med"/>
            <a:tailEnd type="arrow" w="med" len="sm"/>
          </a:ln>
          <a:effectLst/>
        </p:spPr>
      </p:cxnSp>
      <p:cxnSp>
        <p:nvCxnSpPr>
          <p:cNvPr id="24" name="直線矢印コネクタ 23"/>
          <p:cNvCxnSpPr/>
          <p:nvPr/>
        </p:nvCxnSpPr>
        <p:spPr bwMode="auto">
          <a:xfrm flipH="1" flipV="1">
            <a:off x="2332271" y="2164278"/>
            <a:ext cx="1092755" cy="906230"/>
          </a:xfrm>
          <a:prstGeom prst="straightConnector1">
            <a:avLst/>
          </a:prstGeom>
          <a:solidFill>
            <a:srgbClr val="FFFF99"/>
          </a:solidFill>
          <a:ln w="44450" cap="flat" cmpd="sng" algn="ctr">
            <a:solidFill>
              <a:schemeClr val="tx1">
                <a:lumMod val="65000"/>
                <a:lumOff val="35000"/>
              </a:schemeClr>
            </a:solidFill>
            <a:prstDash val="solid"/>
            <a:round/>
            <a:headEnd type="none" w="med" len="med"/>
            <a:tailEnd type="arrow" w="med" len="sm"/>
          </a:ln>
          <a:effectLst/>
        </p:spPr>
      </p:cxnSp>
      <p:cxnSp>
        <p:nvCxnSpPr>
          <p:cNvPr id="27" name="直線矢印コネクタ 26"/>
          <p:cNvCxnSpPr/>
          <p:nvPr/>
        </p:nvCxnSpPr>
        <p:spPr bwMode="auto">
          <a:xfrm>
            <a:off x="4952010" y="2513411"/>
            <a:ext cx="0" cy="497722"/>
          </a:xfrm>
          <a:prstGeom prst="straightConnector1">
            <a:avLst/>
          </a:prstGeom>
          <a:solidFill>
            <a:srgbClr val="FFFF99"/>
          </a:solidFill>
          <a:ln w="44450" cap="flat" cmpd="sng" algn="ctr">
            <a:solidFill>
              <a:srgbClr val="639F2D"/>
            </a:solidFill>
            <a:prstDash val="solid"/>
            <a:round/>
            <a:headEnd type="none" w="med" len="med"/>
            <a:tailEnd type="arrow" w="med" len="sm"/>
          </a:ln>
          <a:effectLst/>
        </p:spPr>
      </p:cxnSp>
      <p:cxnSp>
        <p:nvCxnSpPr>
          <p:cNvPr id="30" name="直線矢印コネクタ 29"/>
          <p:cNvCxnSpPr/>
          <p:nvPr/>
        </p:nvCxnSpPr>
        <p:spPr bwMode="auto">
          <a:xfrm>
            <a:off x="2115785" y="2299703"/>
            <a:ext cx="1113543" cy="976758"/>
          </a:xfrm>
          <a:prstGeom prst="straightConnector1">
            <a:avLst/>
          </a:prstGeom>
          <a:solidFill>
            <a:srgbClr val="FFFF99"/>
          </a:solidFill>
          <a:ln w="44450" cap="flat" cmpd="sng" algn="ctr">
            <a:solidFill>
              <a:srgbClr val="4F7E24"/>
            </a:solidFill>
            <a:prstDash val="solid"/>
            <a:round/>
            <a:headEnd type="none" w="med" len="med"/>
            <a:tailEnd type="arrow" w="med" len="sm"/>
          </a:ln>
          <a:effectLst/>
        </p:spPr>
      </p:cxnSp>
      <p:sp>
        <p:nvSpPr>
          <p:cNvPr id="46" name="テキスト ボックス 45"/>
          <p:cNvSpPr txBox="1"/>
          <p:nvPr/>
        </p:nvSpPr>
        <p:spPr>
          <a:xfrm>
            <a:off x="5038833" y="2514571"/>
            <a:ext cx="1123809" cy="461665"/>
          </a:xfrm>
          <a:prstGeom prst="rect">
            <a:avLst/>
          </a:prstGeom>
          <a:noFill/>
          <a:ln w="25400">
            <a:noFill/>
          </a:ln>
        </p:spPr>
        <p:txBody>
          <a:bodyPr wrap="square" rtlCol="0">
            <a:spAutoFit/>
          </a:bodyPr>
          <a:lstStyle/>
          <a:p>
            <a:pPr algn="ctr"/>
            <a:r>
              <a:rPr kumimoji="1" lang="ja-JP" altLang="en-US" sz="1200" b="1" dirty="0">
                <a:solidFill>
                  <a:srgbClr val="639F2D"/>
                </a:solidFill>
                <a:latin typeface="BIZ UDPゴシック" panose="020B0400000000000000" pitchFamily="50" charset="-128"/>
                <a:ea typeface="BIZ UDPゴシック" panose="020B0400000000000000" pitchFamily="50" charset="-128"/>
                <a:cs typeface="Meiryo UI" pitchFamily="50" charset="-128"/>
              </a:rPr>
              <a:t> </a:t>
            </a:r>
            <a:r>
              <a:rPr lang="ja-JP" altLang="en-US" sz="1200" b="1" dirty="0">
                <a:solidFill>
                  <a:srgbClr val="639F2D"/>
                </a:solidFill>
                <a:latin typeface="BIZ UDPゴシック" panose="020B0400000000000000" pitchFamily="50" charset="-128"/>
                <a:ea typeface="BIZ UDPゴシック" panose="020B0400000000000000" pitchFamily="50" charset="-128"/>
                <a:cs typeface="Meiryo UI" pitchFamily="50" charset="-128"/>
              </a:rPr>
              <a:t>診断・治療</a:t>
            </a:r>
            <a:endParaRPr lang="en-US" altLang="ja-JP" sz="1200" b="1" dirty="0">
              <a:solidFill>
                <a:srgbClr val="639F2D"/>
              </a:solidFill>
              <a:latin typeface="BIZ UDPゴシック" panose="020B0400000000000000" pitchFamily="50" charset="-128"/>
              <a:ea typeface="BIZ UDPゴシック" panose="020B0400000000000000" pitchFamily="50" charset="-128"/>
              <a:cs typeface="Meiryo UI" pitchFamily="50" charset="-128"/>
            </a:endParaRPr>
          </a:p>
          <a:p>
            <a:pPr algn="ctr"/>
            <a:r>
              <a:rPr lang="ja-JP" altLang="en-US" sz="1200" b="1" dirty="0">
                <a:solidFill>
                  <a:srgbClr val="639F2D"/>
                </a:solidFill>
                <a:latin typeface="BIZ UDPゴシック" panose="020B0400000000000000" pitchFamily="50" charset="-128"/>
                <a:ea typeface="BIZ UDPゴシック" panose="020B0400000000000000" pitchFamily="50" charset="-128"/>
                <a:cs typeface="Meiryo UI" pitchFamily="50" charset="-128"/>
              </a:rPr>
              <a:t>処方箋発行</a:t>
            </a:r>
            <a:endParaRPr kumimoji="1" lang="ja-JP" altLang="en-US" sz="1200" b="1" dirty="0">
              <a:solidFill>
                <a:srgbClr val="639F2D"/>
              </a:solidFill>
              <a:latin typeface="BIZ UDPゴシック" panose="020B0400000000000000" pitchFamily="50" charset="-128"/>
              <a:ea typeface="BIZ UDPゴシック" panose="020B0400000000000000" pitchFamily="50" charset="-128"/>
              <a:cs typeface="Meiryo UI" pitchFamily="50" charset="-128"/>
            </a:endParaRPr>
          </a:p>
        </p:txBody>
      </p:sp>
      <p:sp>
        <p:nvSpPr>
          <p:cNvPr id="47" name="テキスト ボックス 46"/>
          <p:cNvSpPr txBox="1"/>
          <p:nvPr/>
        </p:nvSpPr>
        <p:spPr>
          <a:xfrm>
            <a:off x="1754839" y="2814775"/>
            <a:ext cx="1123809" cy="461665"/>
          </a:xfrm>
          <a:prstGeom prst="rect">
            <a:avLst/>
          </a:prstGeom>
          <a:noFill/>
          <a:ln w="25400">
            <a:noFill/>
          </a:ln>
        </p:spPr>
        <p:txBody>
          <a:bodyPr wrap="square" rtlCol="0">
            <a:spAutoFit/>
          </a:bodyPr>
          <a:lstStyle/>
          <a:p>
            <a:pPr algn="ctr"/>
            <a:r>
              <a:rPr kumimoji="1" lang="ja-JP" altLang="en-US" sz="1200" b="1" dirty="0">
                <a:solidFill>
                  <a:srgbClr val="4F7E24"/>
                </a:solidFill>
                <a:latin typeface="BIZ UDPゴシック" panose="020B0400000000000000" pitchFamily="50" charset="-128"/>
                <a:ea typeface="BIZ UDPゴシック" panose="020B0400000000000000" pitchFamily="50" charset="-128"/>
                <a:cs typeface="Meiryo UI" pitchFamily="50" charset="-128"/>
              </a:rPr>
              <a:t> </a:t>
            </a:r>
            <a:r>
              <a:rPr lang="ja-JP" altLang="en-US" sz="1200" b="1" dirty="0">
                <a:solidFill>
                  <a:srgbClr val="4F7E24"/>
                </a:solidFill>
                <a:latin typeface="BIZ UDPゴシック" panose="020B0400000000000000" pitchFamily="50" charset="-128"/>
                <a:ea typeface="BIZ UDPゴシック" panose="020B0400000000000000" pitchFamily="50" charset="-128"/>
                <a:cs typeface="Meiryo UI" pitchFamily="50" charset="-128"/>
              </a:rPr>
              <a:t>診断・治療</a:t>
            </a:r>
            <a:endParaRPr lang="en-US" altLang="ja-JP" sz="1200" b="1" dirty="0">
              <a:solidFill>
                <a:srgbClr val="4F7E24"/>
              </a:solidFill>
              <a:latin typeface="BIZ UDPゴシック" panose="020B0400000000000000" pitchFamily="50" charset="-128"/>
              <a:ea typeface="BIZ UDPゴシック" panose="020B0400000000000000" pitchFamily="50" charset="-128"/>
              <a:cs typeface="Meiryo UI" pitchFamily="50" charset="-128"/>
            </a:endParaRPr>
          </a:p>
          <a:p>
            <a:pPr algn="ctr"/>
            <a:r>
              <a:rPr lang="ja-JP" altLang="en-US" sz="1200" b="1" dirty="0">
                <a:solidFill>
                  <a:srgbClr val="4F7E24"/>
                </a:solidFill>
                <a:latin typeface="BIZ UDPゴシック" panose="020B0400000000000000" pitchFamily="50" charset="-128"/>
                <a:ea typeface="BIZ UDPゴシック" panose="020B0400000000000000" pitchFamily="50" charset="-128"/>
                <a:cs typeface="Meiryo UI" pitchFamily="50" charset="-128"/>
              </a:rPr>
              <a:t>処方箋発行</a:t>
            </a:r>
            <a:endParaRPr kumimoji="1" lang="ja-JP" altLang="en-US" sz="1200" b="1" dirty="0">
              <a:solidFill>
                <a:srgbClr val="4F7E24"/>
              </a:solidFill>
              <a:latin typeface="BIZ UDPゴシック" panose="020B0400000000000000" pitchFamily="50" charset="-128"/>
              <a:ea typeface="BIZ UDPゴシック" panose="020B0400000000000000" pitchFamily="50" charset="-128"/>
              <a:cs typeface="Meiryo UI" pitchFamily="50" charset="-128"/>
            </a:endParaRPr>
          </a:p>
        </p:txBody>
      </p:sp>
      <p:sp>
        <p:nvSpPr>
          <p:cNvPr id="48" name="テキスト ボックス 47"/>
          <p:cNvSpPr txBox="1"/>
          <p:nvPr/>
        </p:nvSpPr>
        <p:spPr>
          <a:xfrm>
            <a:off x="2388918" y="1933026"/>
            <a:ext cx="599703" cy="276999"/>
          </a:xfrm>
          <a:prstGeom prst="rect">
            <a:avLst/>
          </a:prstGeom>
          <a:noFill/>
          <a:ln w="25400">
            <a:noFill/>
          </a:ln>
        </p:spPr>
        <p:txBody>
          <a:bodyPr wrap="square" rtlCol="0">
            <a:spAutoFit/>
          </a:bodyPr>
          <a:lstStyle/>
          <a:p>
            <a:pPr algn="ctr"/>
            <a:r>
              <a:rPr kumimoji="1" lang="ja-JP" altLang="en-US" sz="12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 </a:t>
            </a:r>
            <a:r>
              <a:rPr lang="ja-JP" altLang="en-US" sz="12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受診</a:t>
            </a:r>
            <a:endParaRPr kumimoji="1" lang="ja-JP" altLang="en-US" sz="12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endParaRPr>
          </a:p>
        </p:txBody>
      </p:sp>
      <p:sp>
        <p:nvSpPr>
          <p:cNvPr id="49" name="テキスト ボックス 48"/>
          <p:cNvSpPr txBox="1"/>
          <p:nvPr/>
        </p:nvSpPr>
        <p:spPr>
          <a:xfrm>
            <a:off x="3377771" y="2648103"/>
            <a:ext cx="599703" cy="276999"/>
          </a:xfrm>
          <a:prstGeom prst="rect">
            <a:avLst/>
          </a:prstGeom>
          <a:noFill/>
          <a:ln w="25400">
            <a:noFill/>
          </a:ln>
        </p:spPr>
        <p:txBody>
          <a:bodyPr wrap="square" rtlCol="0">
            <a:spAutoFit/>
          </a:bodyPr>
          <a:lstStyle/>
          <a:p>
            <a:pPr algn="ctr"/>
            <a:r>
              <a:rPr kumimoji="1" lang="ja-JP" altLang="en-US" sz="12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 </a:t>
            </a:r>
            <a:r>
              <a:rPr lang="ja-JP" altLang="en-US" sz="12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受診</a:t>
            </a:r>
            <a:endParaRPr kumimoji="1" lang="ja-JP" altLang="en-US" sz="12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endParaRPr>
          </a:p>
        </p:txBody>
      </p:sp>
      <p:cxnSp>
        <p:nvCxnSpPr>
          <p:cNvPr id="58" name="直線矢印コネクタ 57"/>
          <p:cNvCxnSpPr/>
          <p:nvPr/>
        </p:nvCxnSpPr>
        <p:spPr bwMode="auto">
          <a:xfrm flipV="1">
            <a:off x="4067517" y="3961716"/>
            <a:ext cx="0" cy="1569212"/>
          </a:xfrm>
          <a:prstGeom prst="straightConnector1">
            <a:avLst/>
          </a:prstGeom>
          <a:solidFill>
            <a:srgbClr val="FFFF99"/>
          </a:solidFill>
          <a:ln w="44450" cap="flat" cmpd="sng" algn="ctr">
            <a:solidFill>
              <a:srgbClr val="996633"/>
            </a:solidFill>
            <a:prstDash val="solid"/>
            <a:round/>
            <a:headEnd type="none" w="med" len="med"/>
            <a:tailEnd type="arrow" w="med" len="sm"/>
          </a:ln>
          <a:effectLst/>
        </p:spPr>
      </p:cxnSp>
      <p:cxnSp>
        <p:nvCxnSpPr>
          <p:cNvPr id="59" name="直線矢印コネクタ 58"/>
          <p:cNvCxnSpPr/>
          <p:nvPr/>
        </p:nvCxnSpPr>
        <p:spPr bwMode="auto">
          <a:xfrm flipV="1">
            <a:off x="5132026" y="3975264"/>
            <a:ext cx="0" cy="1555664"/>
          </a:xfrm>
          <a:prstGeom prst="straightConnector1">
            <a:avLst/>
          </a:prstGeom>
          <a:solidFill>
            <a:srgbClr val="FFFF99"/>
          </a:solidFill>
          <a:ln w="44450" cap="flat" cmpd="sng" algn="ctr">
            <a:solidFill>
              <a:srgbClr val="996633"/>
            </a:solidFill>
            <a:prstDash val="solid"/>
            <a:round/>
            <a:headEnd type="none" w="med" len="med"/>
            <a:tailEnd type="arrow" w="med" len="sm"/>
          </a:ln>
          <a:effectLst/>
        </p:spPr>
      </p:cxnSp>
      <p:sp>
        <p:nvSpPr>
          <p:cNvPr id="55" name="テキスト ボックス 54"/>
          <p:cNvSpPr txBox="1"/>
          <p:nvPr/>
        </p:nvSpPr>
        <p:spPr>
          <a:xfrm>
            <a:off x="4859499" y="4393746"/>
            <a:ext cx="578699" cy="461665"/>
          </a:xfrm>
          <a:prstGeom prst="rect">
            <a:avLst/>
          </a:prstGeom>
          <a:solidFill>
            <a:srgbClr val="D2A578"/>
          </a:solidFill>
          <a:ln w="25400">
            <a:solidFill>
              <a:srgbClr val="D2A578"/>
            </a:solidFill>
          </a:ln>
        </p:spPr>
        <p:txBody>
          <a:bodyPr wrap="square" rtlCol="0">
            <a:spAutoFit/>
          </a:bodyPr>
          <a:lstStyle/>
          <a:p>
            <a:pPr algn="ctr"/>
            <a:r>
              <a:rPr lang="ja-JP" altLang="en-US" sz="1200" b="1" dirty="0">
                <a:latin typeface="BIZ UDPゴシック" panose="020B0400000000000000" pitchFamily="50" charset="-128"/>
                <a:ea typeface="BIZ UDPゴシック" panose="020B0400000000000000" pitchFamily="50" charset="-128"/>
                <a:cs typeface="Meiryo UI" pitchFamily="50" charset="-128"/>
              </a:rPr>
              <a:t>在宅訪問</a:t>
            </a:r>
            <a:endParaRPr kumimoji="1" lang="en-US" altLang="ja-JP" sz="1200" b="1" dirty="0">
              <a:latin typeface="BIZ UDPゴシック" panose="020B0400000000000000" pitchFamily="50" charset="-128"/>
              <a:ea typeface="BIZ UDPゴシック" panose="020B0400000000000000" pitchFamily="50" charset="-128"/>
              <a:cs typeface="Meiryo UI" pitchFamily="50" charset="-128"/>
            </a:endParaRPr>
          </a:p>
        </p:txBody>
      </p:sp>
      <p:sp>
        <p:nvSpPr>
          <p:cNvPr id="56" name="テキスト ボックス 55"/>
          <p:cNvSpPr txBox="1"/>
          <p:nvPr/>
        </p:nvSpPr>
        <p:spPr>
          <a:xfrm>
            <a:off x="3425026" y="4327830"/>
            <a:ext cx="1256348" cy="646331"/>
          </a:xfrm>
          <a:prstGeom prst="rect">
            <a:avLst/>
          </a:prstGeom>
          <a:solidFill>
            <a:srgbClr val="D2A578"/>
          </a:solidFill>
          <a:ln w="25400">
            <a:solidFill>
              <a:srgbClr val="D2A578"/>
            </a:solidFill>
          </a:ln>
        </p:spPr>
        <p:txBody>
          <a:bodyPr wrap="square" rtlCol="0">
            <a:spAutoFit/>
          </a:bodyPr>
          <a:lstStyle/>
          <a:p>
            <a:pPr algn="ctr"/>
            <a:r>
              <a:rPr kumimoji="1" lang="ja-JP" altLang="en-US" sz="1200" b="1" dirty="0">
                <a:latin typeface="BIZ UDPゴシック" panose="020B0400000000000000" pitchFamily="50" charset="-128"/>
                <a:ea typeface="BIZ UDPゴシック" panose="020B0400000000000000" pitchFamily="50" charset="-128"/>
                <a:cs typeface="Meiryo UI" pitchFamily="50" charset="-128"/>
              </a:rPr>
              <a:t>要指導医薬品</a:t>
            </a:r>
            <a:endParaRPr kumimoji="1" lang="en-US" altLang="ja-JP" sz="1200" b="1" dirty="0">
              <a:latin typeface="BIZ UDPゴシック" panose="020B0400000000000000" pitchFamily="50" charset="-128"/>
              <a:ea typeface="BIZ UDPゴシック" panose="020B0400000000000000" pitchFamily="50" charset="-128"/>
              <a:cs typeface="Meiryo UI" pitchFamily="50" charset="-128"/>
            </a:endParaRPr>
          </a:p>
          <a:p>
            <a:pPr algn="ctr"/>
            <a:r>
              <a:rPr lang="ja-JP" altLang="en-US" sz="1200" b="1" dirty="0">
                <a:latin typeface="BIZ UDPゴシック" panose="020B0400000000000000" pitchFamily="50" charset="-128"/>
                <a:ea typeface="BIZ UDPゴシック" panose="020B0400000000000000" pitchFamily="50" charset="-128"/>
                <a:cs typeface="Meiryo UI" pitchFamily="50" charset="-128"/>
              </a:rPr>
              <a:t>一般用医薬品等</a:t>
            </a:r>
            <a:endParaRPr lang="en-US" altLang="ja-JP" sz="1200" b="1" dirty="0">
              <a:latin typeface="BIZ UDPゴシック" panose="020B0400000000000000" pitchFamily="50" charset="-128"/>
              <a:ea typeface="BIZ UDPゴシック" panose="020B0400000000000000" pitchFamily="50" charset="-128"/>
              <a:cs typeface="Meiryo UI" pitchFamily="50" charset="-128"/>
            </a:endParaRPr>
          </a:p>
          <a:p>
            <a:pPr algn="ctr"/>
            <a:r>
              <a:rPr lang="ja-JP" altLang="en-US" sz="1200" b="1" dirty="0">
                <a:latin typeface="BIZ UDPゴシック" panose="020B0400000000000000" pitchFamily="50" charset="-128"/>
                <a:ea typeface="BIZ UDPゴシック" panose="020B0400000000000000" pitchFamily="50" charset="-128"/>
                <a:cs typeface="Meiryo UI" pitchFamily="50" charset="-128"/>
              </a:rPr>
              <a:t>の供給</a:t>
            </a:r>
            <a:endParaRPr kumimoji="1" lang="en-US" altLang="ja-JP" sz="1200" b="1" dirty="0">
              <a:latin typeface="BIZ UDPゴシック" panose="020B0400000000000000" pitchFamily="50" charset="-128"/>
              <a:ea typeface="BIZ UDPゴシック" panose="020B0400000000000000" pitchFamily="50" charset="-128"/>
              <a:cs typeface="Meiryo UI" pitchFamily="50" charset="-128"/>
            </a:endParaRPr>
          </a:p>
        </p:txBody>
      </p:sp>
      <p:sp>
        <p:nvSpPr>
          <p:cNvPr id="67" name="テキスト ボックス 66"/>
          <p:cNvSpPr txBox="1"/>
          <p:nvPr/>
        </p:nvSpPr>
        <p:spPr>
          <a:xfrm>
            <a:off x="603070" y="4306055"/>
            <a:ext cx="2351315" cy="830997"/>
          </a:xfrm>
          <a:prstGeom prst="rect">
            <a:avLst/>
          </a:prstGeom>
          <a:solidFill>
            <a:schemeClr val="bg1"/>
          </a:solidFill>
          <a:ln w="38100">
            <a:solidFill>
              <a:srgbClr val="D2A578"/>
            </a:solidFill>
          </a:ln>
        </p:spPr>
        <p:txBody>
          <a:bodyPr wrap="square" rtlCol="0">
            <a:spAutoFit/>
          </a:bodyPr>
          <a:lstStyle/>
          <a:p>
            <a:r>
              <a:rPr lang="ja-JP" altLang="en-US" sz="1200" b="1" dirty="0">
                <a:latin typeface="BIZ UDPゴシック" panose="020B0400000000000000" pitchFamily="50" charset="-128"/>
                <a:ea typeface="BIZ UDPゴシック" panose="020B0400000000000000" pitchFamily="50" charset="-128"/>
                <a:cs typeface="Meiryo UI" pitchFamily="50" charset="-128"/>
              </a:rPr>
              <a:t>処方薬</a:t>
            </a:r>
            <a:r>
              <a:rPr kumimoji="1" lang="ja-JP" altLang="en-US" sz="1200" b="1" dirty="0">
                <a:latin typeface="BIZ UDPゴシック" panose="020B0400000000000000" pitchFamily="50" charset="-128"/>
                <a:ea typeface="BIZ UDPゴシック" panose="020B0400000000000000" pitchFamily="50" charset="-128"/>
                <a:cs typeface="Meiryo UI" pitchFamily="50" charset="-128"/>
              </a:rPr>
              <a:t>・</a:t>
            </a:r>
            <a:r>
              <a:rPr kumimoji="1" lang="en-US" altLang="ja-JP" sz="1200" b="1" dirty="0">
                <a:latin typeface="BIZ UDPゴシック" panose="020B0400000000000000" pitchFamily="50" charset="-128"/>
                <a:ea typeface="BIZ UDPゴシック" panose="020B0400000000000000" pitchFamily="50" charset="-128"/>
                <a:cs typeface="Meiryo UI" pitchFamily="50" charset="-128"/>
              </a:rPr>
              <a:t>OTC</a:t>
            </a:r>
            <a:r>
              <a:rPr kumimoji="1" lang="ja-JP" altLang="en-US" sz="1200" b="1" dirty="0">
                <a:latin typeface="BIZ UDPゴシック" panose="020B0400000000000000" pitchFamily="50" charset="-128"/>
                <a:ea typeface="BIZ UDPゴシック" panose="020B0400000000000000" pitchFamily="50" charset="-128"/>
                <a:cs typeface="Meiryo UI" pitchFamily="50" charset="-128"/>
              </a:rPr>
              <a:t>医薬品等の供給</a:t>
            </a:r>
            <a:endParaRPr kumimoji="1" lang="en-US" altLang="ja-JP" sz="1200" b="1" dirty="0">
              <a:latin typeface="BIZ UDPゴシック" panose="020B0400000000000000" pitchFamily="50" charset="-128"/>
              <a:ea typeface="BIZ UDPゴシック" panose="020B0400000000000000" pitchFamily="50" charset="-128"/>
              <a:cs typeface="Meiryo UI" pitchFamily="50" charset="-128"/>
            </a:endParaRPr>
          </a:p>
          <a:p>
            <a:r>
              <a:rPr lang="ja-JP" altLang="en-US" sz="1200" b="1" dirty="0">
                <a:latin typeface="BIZ UDPゴシック" panose="020B0400000000000000" pitchFamily="50" charset="-128"/>
                <a:ea typeface="BIZ UDPゴシック" panose="020B0400000000000000" pitchFamily="50" charset="-128"/>
                <a:cs typeface="Meiryo UI" pitchFamily="50" charset="-128"/>
              </a:rPr>
              <a:t>セルフメディケーションの推進・支援</a:t>
            </a:r>
            <a:endParaRPr lang="en-US" altLang="ja-JP" sz="1200" b="1" dirty="0">
              <a:latin typeface="BIZ UDPゴシック" panose="020B0400000000000000" pitchFamily="50" charset="-128"/>
              <a:ea typeface="BIZ UDPゴシック" panose="020B0400000000000000" pitchFamily="50" charset="-128"/>
              <a:cs typeface="Meiryo UI" pitchFamily="50" charset="-128"/>
            </a:endParaRPr>
          </a:p>
          <a:p>
            <a:r>
              <a:rPr kumimoji="1" lang="ja-JP" altLang="en-US" sz="1200" b="1" dirty="0">
                <a:latin typeface="BIZ UDPゴシック" panose="020B0400000000000000" pitchFamily="50" charset="-128"/>
                <a:ea typeface="BIZ UDPゴシック" panose="020B0400000000000000" pitchFamily="50" charset="-128"/>
                <a:cs typeface="Meiryo UI" pitchFamily="50" charset="-128"/>
              </a:rPr>
              <a:t>情報提供、薬学的指導</a:t>
            </a:r>
            <a:endParaRPr kumimoji="1" lang="en-US" altLang="ja-JP" sz="1200" b="1" dirty="0">
              <a:latin typeface="BIZ UDPゴシック" panose="020B0400000000000000" pitchFamily="50" charset="-128"/>
              <a:ea typeface="BIZ UDPゴシック" panose="020B0400000000000000" pitchFamily="50" charset="-128"/>
              <a:cs typeface="Meiryo UI" pitchFamily="50" charset="-128"/>
            </a:endParaRPr>
          </a:p>
        </p:txBody>
      </p:sp>
      <p:sp>
        <p:nvSpPr>
          <p:cNvPr id="68" name="円弧 67"/>
          <p:cNvSpPr/>
          <p:nvPr/>
        </p:nvSpPr>
        <p:spPr bwMode="auto">
          <a:xfrm>
            <a:off x="4228372" y="3776049"/>
            <a:ext cx="1720219" cy="1754879"/>
          </a:xfrm>
          <a:prstGeom prst="arc">
            <a:avLst>
              <a:gd name="adj1" fmla="val 18357085"/>
              <a:gd name="adj2" fmla="val 3001681"/>
            </a:avLst>
          </a:prstGeom>
          <a:noFill/>
          <a:ln w="50800" cap="flat" cmpd="sng" algn="ctr">
            <a:solidFill>
              <a:schemeClr val="tx1">
                <a:lumMod val="50000"/>
                <a:lumOff val="50000"/>
              </a:schemeClr>
            </a:solidFill>
            <a:prstDash val="solid"/>
            <a:round/>
            <a:headEnd type="none" w="med" len="med"/>
            <a:tailEnd type="arrow" w="med" len="sm"/>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57" name="テキスト ボックス 56"/>
          <p:cNvSpPr txBox="1"/>
          <p:nvPr/>
        </p:nvSpPr>
        <p:spPr>
          <a:xfrm>
            <a:off x="5599437" y="4377783"/>
            <a:ext cx="676972" cy="461665"/>
          </a:xfrm>
          <a:prstGeom prst="rect">
            <a:avLst/>
          </a:prstGeom>
          <a:solidFill>
            <a:schemeClr val="tx1">
              <a:lumMod val="50000"/>
              <a:lumOff val="50000"/>
            </a:schemeClr>
          </a:solidFill>
          <a:ln w="25400">
            <a:noFill/>
          </a:ln>
        </p:spPr>
        <p:txBody>
          <a:bodyPr wrap="square" rtlCol="0">
            <a:spAutoFit/>
          </a:bodyPr>
          <a:lstStyle/>
          <a:p>
            <a:pPr algn="ctr"/>
            <a:r>
              <a:rPr lang="ja-JP" altLang="en-US" sz="1200" b="1" dirty="0">
                <a:solidFill>
                  <a:schemeClr val="bg1"/>
                </a:solidFill>
                <a:latin typeface="BIZ UDPゴシック" panose="020B0400000000000000" pitchFamily="50" charset="-128"/>
                <a:ea typeface="BIZ UDPゴシック" panose="020B0400000000000000" pitchFamily="50" charset="-128"/>
                <a:cs typeface="Meiryo UI" pitchFamily="50" charset="-128"/>
              </a:rPr>
              <a:t>処方箋</a:t>
            </a:r>
            <a:endParaRPr lang="en-US" altLang="ja-JP" sz="1200" b="1" dirty="0">
              <a:solidFill>
                <a:schemeClr val="bg1"/>
              </a:solidFill>
              <a:latin typeface="BIZ UDPゴシック" panose="020B0400000000000000" pitchFamily="50" charset="-128"/>
              <a:ea typeface="BIZ UDPゴシック" panose="020B0400000000000000" pitchFamily="50" charset="-128"/>
              <a:cs typeface="Meiryo UI" pitchFamily="50" charset="-128"/>
            </a:endParaRPr>
          </a:p>
          <a:p>
            <a:pPr algn="ctr"/>
            <a:r>
              <a:rPr lang="ja-JP" altLang="en-US" sz="1200" b="1" dirty="0">
                <a:solidFill>
                  <a:schemeClr val="bg1"/>
                </a:solidFill>
                <a:latin typeface="BIZ UDPゴシック" panose="020B0400000000000000" pitchFamily="50" charset="-128"/>
                <a:ea typeface="BIZ UDPゴシック" panose="020B0400000000000000" pitchFamily="50" charset="-128"/>
                <a:cs typeface="Meiryo UI" pitchFamily="50" charset="-128"/>
              </a:rPr>
              <a:t>提出</a:t>
            </a:r>
            <a:endParaRPr kumimoji="1" lang="en-US" altLang="ja-JP" sz="1200" b="1" dirty="0">
              <a:solidFill>
                <a:schemeClr val="bg1"/>
              </a:solidFill>
              <a:latin typeface="BIZ UDPゴシック" panose="020B0400000000000000" pitchFamily="50" charset="-128"/>
              <a:ea typeface="BIZ UDPゴシック" panose="020B0400000000000000" pitchFamily="50" charset="-128"/>
              <a:cs typeface="Meiryo UI" pitchFamily="50" charset="-128"/>
            </a:endParaRPr>
          </a:p>
        </p:txBody>
      </p:sp>
      <p:sp>
        <p:nvSpPr>
          <p:cNvPr id="69" name="Text Box 4"/>
          <p:cNvSpPr txBox="1">
            <a:spLocks noChangeArrowheads="1"/>
          </p:cNvSpPr>
          <p:nvPr/>
        </p:nvSpPr>
        <p:spPr bwMode="auto">
          <a:xfrm>
            <a:off x="6031220" y="6205063"/>
            <a:ext cx="2889127" cy="29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792" tIns="45395" rIns="90792" bIns="45395">
            <a:sp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eaLnBrk="1" hangingPunct="1">
              <a:spcBef>
                <a:spcPct val="50000"/>
              </a:spcBef>
            </a:pPr>
            <a:r>
              <a:rPr lang="ja-JP" altLang="en-US" sz="1300" b="1" dirty="0">
                <a:latin typeface="BIZ UDPゴシック" panose="020B0400000000000000" pitchFamily="50" charset="-128"/>
                <a:ea typeface="BIZ UDPゴシック" panose="020B0400000000000000" pitchFamily="50" charset="-128"/>
                <a:cs typeface="Meiryo UI" pitchFamily="50" charset="-128"/>
              </a:rPr>
              <a:t>出典：公益社団法人 日本薬剤師会</a:t>
            </a:r>
          </a:p>
        </p:txBody>
      </p:sp>
      <p:pic>
        <p:nvPicPr>
          <p:cNvPr id="7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0072" t="32978" r="38446" b="46815"/>
          <a:stretch/>
        </p:blipFill>
        <p:spPr bwMode="auto">
          <a:xfrm>
            <a:off x="5683863" y="3256486"/>
            <a:ext cx="694715" cy="530658"/>
          </a:xfrm>
          <a:prstGeom prst="rect">
            <a:avLst/>
          </a:prstGeom>
          <a:noFill/>
          <a:ln w="444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1139" t="11735" r="69332" b="70649"/>
          <a:stretch/>
        </p:blipFill>
        <p:spPr bwMode="auto">
          <a:xfrm>
            <a:off x="5864736" y="1808030"/>
            <a:ext cx="670096" cy="548994"/>
          </a:xfrm>
          <a:prstGeom prst="rect">
            <a:avLst/>
          </a:prstGeom>
          <a:noFill/>
          <a:ln w="444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067" t="55775" r="89308" b="24018"/>
          <a:stretch/>
        </p:blipFill>
        <p:spPr bwMode="auto">
          <a:xfrm>
            <a:off x="8366541" y="2472331"/>
            <a:ext cx="317061" cy="504709"/>
          </a:xfrm>
          <a:prstGeom prst="rect">
            <a:avLst/>
          </a:prstGeom>
          <a:noFill/>
          <a:ln w="444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08264" y="5483502"/>
            <a:ext cx="570314" cy="544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 name="円/楕円 77"/>
          <p:cNvSpPr/>
          <p:nvPr/>
        </p:nvSpPr>
        <p:spPr bwMode="auto">
          <a:xfrm>
            <a:off x="6211394" y="3011133"/>
            <a:ext cx="320634" cy="388156"/>
          </a:xfrm>
          <a:prstGeom prst="ellipse">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79" name="円/楕円 78"/>
          <p:cNvSpPr/>
          <p:nvPr/>
        </p:nvSpPr>
        <p:spPr bwMode="auto">
          <a:xfrm>
            <a:off x="5648238" y="3070508"/>
            <a:ext cx="194260" cy="388156"/>
          </a:xfrm>
          <a:prstGeom prst="ellipse">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80" name="円/楕円 79"/>
          <p:cNvSpPr/>
          <p:nvPr/>
        </p:nvSpPr>
        <p:spPr bwMode="auto">
          <a:xfrm>
            <a:off x="5527513" y="3351788"/>
            <a:ext cx="194260" cy="211775"/>
          </a:xfrm>
          <a:prstGeom prst="ellipse">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3" name="角丸四角形 2"/>
          <p:cNvSpPr/>
          <p:nvPr/>
        </p:nvSpPr>
        <p:spPr bwMode="auto">
          <a:xfrm>
            <a:off x="3564576" y="3078698"/>
            <a:ext cx="2036162" cy="831273"/>
          </a:xfrm>
          <a:prstGeom prst="roundRect">
            <a:avLst/>
          </a:prstGeom>
          <a:solidFill>
            <a:schemeClr val="bg1"/>
          </a:solidFill>
          <a:ln w="38100" cap="flat" cmpd="sng" algn="ctr">
            <a:solidFill>
              <a:srgbClr val="E73D39"/>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13" name="テキスト ボックス 12"/>
          <p:cNvSpPr txBox="1"/>
          <p:nvPr/>
        </p:nvSpPr>
        <p:spPr>
          <a:xfrm>
            <a:off x="3452065" y="3126198"/>
            <a:ext cx="2243673" cy="723275"/>
          </a:xfrm>
          <a:prstGeom prst="rect">
            <a:avLst/>
          </a:prstGeom>
          <a:noFill/>
          <a:ln w="25400">
            <a:noFill/>
          </a:ln>
        </p:spPr>
        <p:txBody>
          <a:bodyPr wrap="square" rtlCol="0">
            <a:spAutoFit/>
          </a:bodyPr>
          <a:lstStyle/>
          <a:p>
            <a:pPr algn="ctr"/>
            <a:r>
              <a:rPr kumimoji="1" lang="ja-JP" altLang="en-US" sz="2300" b="1" dirty="0">
                <a:solidFill>
                  <a:srgbClr val="E73D39"/>
                </a:solidFill>
                <a:latin typeface="BIZ UDPゴシック" panose="020B0400000000000000" pitchFamily="50" charset="-128"/>
                <a:ea typeface="BIZ UDPゴシック" panose="020B0400000000000000" pitchFamily="50" charset="-128"/>
                <a:cs typeface="Meiryo UI" pitchFamily="50" charset="-128"/>
              </a:rPr>
              <a:t> </a:t>
            </a:r>
            <a:r>
              <a:rPr lang="ja-JP" altLang="en-US" sz="2100" b="1" dirty="0">
                <a:solidFill>
                  <a:srgbClr val="E73D39"/>
                </a:solidFill>
                <a:latin typeface="BIZ UDPゴシック" panose="020B0400000000000000" pitchFamily="50" charset="-128"/>
                <a:ea typeface="BIZ UDPゴシック" panose="020B0400000000000000" pitchFamily="50" charset="-128"/>
                <a:cs typeface="Meiryo UI" pitchFamily="50" charset="-128"/>
              </a:rPr>
              <a:t>患者</a:t>
            </a:r>
            <a:endParaRPr lang="en-US" altLang="ja-JP" sz="2100" b="1" dirty="0">
              <a:solidFill>
                <a:srgbClr val="E73D39"/>
              </a:solidFill>
              <a:latin typeface="BIZ UDPゴシック" panose="020B0400000000000000" pitchFamily="50" charset="-128"/>
              <a:ea typeface="BIZ UDPゴシック" panose="020B0400000000000000" pitchFamily="50" charset="-128"/>
              <a:cs typeface="Meiryo UI" pitchFamily="50" charset="-128"/>
            </a:endParaRPr>
          </a:p>
          <a:p>
            <a:pPr algn="ctr">
              <a:spcAft>
                <a:spcPts val="600"/>
              </a:spcAft>
            </a:pPr>
            <a:r>
              <a:rPr lang="en-US" altLang="ja-JP" sz="1700" b="1" dirty="0">
                <a:solidFill>
                  <a:srgbClr val="E73D39"/>
                </a:solidFill>
                <a:latin typeface="BIZ UDPゴシック" panose="020B0400000000000000" pitchFamily="50" charset="-128"/>
                <a:ea typeface="BIZ UDPゴシック" panose="020B0400000000000000" pitchFamily="50" charset="-128"/>
                <a:cs typeface="Meiryo UI" pitchFamily="50" charset="-128"/>
              </a:rPr>
              <a:t>(</a:t>
            </a:r>
            <a:r>
              <a:rPr kumimoji="1" lang="ja-JP" altLang="en-US" sz="1700" b="1" dirty="0">
                <a:solidFill>
                  <a:srgbClr val="E73D39"/>
                </a:solidFill>
                <a:latin typeface="BIZ UDPゴシック" panose="020B0400000000000000" pitchFamily="50" charset="-128"/>
                <a:ea typeface="BIZ UDPゴシック" panose="020B0400000000000000" pitchFamily="50" charset="-128"/>
                <a:cs typeface="Meiryo UI" pitchFamily="50" charset="-128"/>
              </a:rPr>
              <a:t>認知症の人・家族</a:t>
            </a:r>
            <a:r>
              <a:rPr kumimoji="1" lang="en-US" altLang="ja-JP" sz="1700" b="1" dirty="0">
                <a:solidFill>
                  <a:srgbClr val="E73D39"/>
                </a:solidFill>
                <a:latin typeface="BIZ UDPゴシック" panose="020B0400000000000000" pitchFamily="50" charset="-128"/>
                <a:ea typeface="BIZ UDPゴシック" panose="020B0400000000000000" pitchFamily="50" charset="-128"/>
                <a:cs typeface="Meiryo UI" pitchFamily="50" charset="-128"/>
              </a:rPr>
              <a:t>)</a:t>
            </a:r>
            <a:r>
              <a:rPr kumimoji="1" lang="ja-JP" altLang="en-US" sz="1700" b="1" dirty="0">
                <a:solidFill>
                  <a:srgbClr val="E73D39"/>
                </a:solidFill>
                <a:latin typeface="BIZ UDPゴシック" panose="020B0400000000000000" pitchFamily="50" charset="-128"/>
                <a:ea typeface="BIZ UDPゴシック" panose="020B0400000000000000" pitchFamily="50" charset="-128"/>
                <a:cs typeface="Meiryo UI" pitchFamily="50" charset="-128"/>
              </a:rPr>
              <a:t> </a:t>
            </a:r>
          </a:p>
        </p:txBody>
      </p:sp>
      <p:sp>
        <p:nvSpPr>
          <p:cNvPr id="45" name="テキスト ボックス 44">
            <a:extLst>
              <a:ext uri="{FF2B5EF4-FFF2-40B4-BE49-F238E27FC236}">
                <a16:creationId xmlns:a16="http://schemas.microsoft.com/office/drawing/2014/main" id="{EC0A8183-3D2A-423C-B247-C3B5AD6F2A24}"/>
              </a:ext>
            </a:extLst>
          </p:cNvPr>
          <p:cNvSpPr txBox="1"/>
          <p:nvPr/>
        </p:nvSpPr>
        <p:spPr>
          <a:xfrm>
            <a:off x="0" y="1013638"/>
            <a:ext cx="1540042"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薬局実践</a:t>
            </a:r>
            <a:r>
              <a:rPr lang="en-US" altLang="ja-JP" sz="1600" b="1" dirty="0">
                <a:latin typeface="BIZ UDPゴシック" panose="020B0400000000000000" pitchFamily="50" charset="-128"/>
                <a:ea typeface="BIZ UDPゴシック" panose="020B0400000000000000" pitchFamily="50" charset="-128"/>
              </a:rPr>
              <a:t>35〕</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154460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3ADE57A6-A54A-4AE7-86EE-3197FC1CC403}"/>
              </a:ext>
            </a:extLst>
          </p:cNvPr>
          <p:cNvSpPr/>
          <p:nvPr/>
        </p:nvSpPr>
        <p:spPr bwMode="auto">
          <a:xfrm>
            <a:off x="1374074" y="5191121"/>
            <a:ext cx="6476135" cy="1123182"/>
          </a:xfrm>
          <a:prstGeom prst="roundRect">
            <a:avLst>
              <a:gd name="adj" fmla="val 50000"/>
            </a:avLst>
          </a:prstGeom>
          <a:solidFill>
            <a:srgbClr val="639F2D"/>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12" name="正方形/長方形 11">
            <a:extLst>
              <a:ext uri="{FF2B5EF4-FFF2-40B4-BE49-F238E27FC236}">
                <a16:creationId xmlns:a16="http://schemas.microsoft.com/office/drawing/2014/main" id="{EC7E31ED-7E53-43F5-B7E9-6034C32D32CC}"/>
              </a:ext>
            </a:extLst>
          </p:cNvPr>
          <p:cNvSpPr/>
          <p:nvPr/>
        </p:nvSpPr>
        <p:spPr>
          <a:xfrm>
            <a:off x="0" y="2875"/>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endParaRPr>
          </a:p>
        </p:txBody>
      </p:sp>
      <p:sp>
        <p:nvSpPr>
          <p:cNvPr id="140290" name="Rectangle 2"/>
          <p:cNvSpPr>
            <a:spLocks noChangeArrowheads="1"/>
          </p:cNvSpPr>
          <p:nvPr/>
        </p:nvSpPr>
        <p:spPr bwMode="auto">
          <a:xfrm>
            <a:off x="171450" y="-33382"/>
            <a:ext cx="8839200"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r>
              <a:rPr lang="ja-JP" altLang="en-US" sz="2900" b="1" dirty="0">
                <a:solidFill>
                  <a:schemeClr val="bg1"/>
                </a:solidFill>
                <a:latin typeface="BIZ UDPゴシック" panose="020B0400000000000000" pitchFamily="50" charset="-128"/>
                <a:ea typeface="BIZ UDPゴシック" panose="020B0400000000000000" pitchFamily="50" charset="-128"/>
                <a:cs typeface="Meiryo UI" pitchFamily="50" charset="-128"/>
              </a:rPr>
              <a:t>カンファレンス等でのかかりつけ薬剤師の役割</a:t>
            </a:r>
          </a:p>
        </p:txBody>
      </p:sp>
      <p:sp>
        <p:nvSpPr>
          <p:cNvPr id="8" name="Rectangle 2"/>
          <p:cNvSpPr>
            <a:spLocks noChangeArrowheads="1"/>
          </p:cNvSpPr>
          <p:nvPr/>
        </p:nvSpPr>
        <p:spPr bwMode="auto">
          <a:xfrm>
            <a:off x="645878" y="5150008"/>
            <a:ext cx="7867650" cy="1123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r>
              <a:rPr lang="ja-JP" altLang="en-US" sz="3000" b="1" dirty="0">
                <a:solidFill>
                  <a:schemeClr val="bg1"/>
                </a:solidFill>
                <a:latin typeface="BIZ UDPゴシック" panose="020B0400000000000000" pitchFamily="50" charset="-128"/>
                <a:ea typeface="BIZ UDPゴシック" panose="020B0400000000000000" pitchFamily="50" charset="-128"/>
                <a:cs typeface="Meiryo UI" pitchFamily="50" charset="-128"/>
              </a:rPr>
              <a:t>カンファレンス</a:t>
            </a:r>
            <a:endParaRPr lang="en-US" altLang="ja-JP" sz="3000" b="1" dirty="0">
              <a:solidFill>
                <a:schemeClr val="bg1"/>
              </a:solidFill>
              <a:latin typeface="BIZ UDPゴシック" panose="020B0400000000000000" pitchFamily="50" charset="-128"/>
              <a:ea typeface="BIZ UDPゴシック" panose="020B0400000000000000" pitchFamily="50" charset="-128"/>
              <a:cs typeface="Meiryo UI" pitchFamily="50" charset="-128"/>
            </a:endParaRPr>
          </a:p>
          <a:p>
            <a:pPr algn="ctr" eaLnBrk="1" hangingPunct="1">
              <a:spcBef>
                <a:spcPts val="600"/>
              </a:spcBef>
            </a:pPr>
            <a:r>
              <a:rPr lang="en-US" altLang="ja-JP" sz="2200" b="1" dirty="0">
                <a:solidFill>
                  <a:schemeClr val="bg1"/>
                </a:solidFill>
                <a:latin typeface="BIZ UDPゴシック" panose="020B0400000000000000" pitchFamily="50" charset="-128"/>
                <a:ea typeface="BIZ UDPゴシック" panose="020B0400000000000000" pitchFamily="50" charset="-128"/>
                <a:cs typeface="Meiryo UI" pitchFamily="50" charset="-128"/>
              </a:rPr>
              <a:t>(</a:t>
            </a:r>
            <a:r>
              <a:rPr lang="ja-JP" altLang="en-US" sz="2200" b="1" dirty="0">
                <a:solidFill>
                  <a:schemeClr val="bg1"/>
                </a:solidFill>
                <a:latin typeface="BIZ UDPゴシック" panose="020B0400000000000000" pitchFamily="50" charset="-128"/>
                <a:ea typeface="BIZ UDPゴシック" panose="020B0400000000000000" pitchFamily="50" charset="-128"/>
                <a:cs typeface="Meiryo UI" pitchFamily="50" charset="-128"/>
              </a:rPr>
              <a:t>サービス担当者会議、退院時カンファレンス等</a:t>
            </a:r>
            <a:r>
              <a:rPr lang="en-US" altLang="ja-JP" sz="2200" b="1" dirty="0">
                <a:solidFill>
                  <a:schemeClr val="bg1"/>
                </a:solidFill>
                <a:latin typeface="BIZ UDPゴシック" panose="020B0400000000000000" pitchFamily="50" charset="-128"/>
                <a:ea typeface="BIZ UDPゴシック" panose="020B0400000000000000" pitchFamily="50" charset="-128"/>
                <a:cs typeface="Meiryo UI" pitchFamily="50" charset="-128"/>
              </a:rPr>
              <a:t>)</a:t>
            </a:r>
            <a:endParaRPr lang="ja-JP" altLang="en-US" sz="2200" b="1" dirty="0">
              <a:solidFill>
                <a:schemeClr val="bg1"/>
              </a:solidFill>
              <a:latin typeface="BIZ UDPゴシック" panose="020B0400000000000000" pitchFamily="50" charset="-128"/>
              <a:ea typeface="BIZ UDPゴシック" panose="020B0400000000000000" pitchFamily="50" charset="-128"/>
              <a:cs typeface="Meiryo UI" pitchFamily="50" charset="-128"/>
            </a:endParaRPr>
          </a:p>
        </p:txBody>
      </p:sp>
      <p:sp>
        <p:nvSpPr>
          <p:cNvPr id="18" name="AutoShape 14"/>
          <p:cNvSpPr>
            <a:spLocks noChangeArrowheads="1"/>
          </p:cNvSpPr>
          <p:nvPr/>
        </p:nvSpPr>
        <p:spPr bwMode="auto">
          <a:xfrm rot="10800000">
            <a:off x="3596184" y="4593438"/>
            <a:ext cx="1951631" cy="479977"/>
          </a:xfrm>
          <a:prstGeom prst="triangle">
            <a:avLst>
              <a:gd name="adj" fmla="val 50000"/>
            </a:avLst>
          </a:prstGeom>
          <a:gradFill>
            <a:gsLst>
              <a:gs pos="0">
                <a:srgbClr val="639F2D"/>
              </a:gs>
              <a:gs pos="57000">
                <a:schemeClr val="bg1"/>
              </a:gs>
              <a:gs pos="41000">
                <a:schemeClr val="bg1">
                  <a:lumMod val="99000"/>
                  <a:lumOff val="1000"/>
                </a:schemeClr>
              </a:gs>
              <a:gs pos="100000">
                <a:srgbClr val="C58A4F"/>
              </a:gs>
            </a:gsLst>
            <a:lin ang="5400000" scaled="0"/>
          </a:gradFill>
          <a:ln>
            <a:noFill/>
          </a:ln>
          <a:effectLst/>
        </p:spPr>
        <p:txBody>
          <a:bodyPr wrap="none" anchor="ctr"/>
          <a:lstStyle/>
          <a:p>
            <a:pPr eaLnBrk="1" hangingPunct="1"/>
            <a:endParaRPr lang="ja-JP" altLang="en-US">
              <a:latin typeface="BIZ UDPゴシック" panose="020B0400000000000000" pitchFamily="50" charset="-128"/>
              <a:ea typeface="BIZ UDPゴシック" panose="020B0400000000000000" pitchFamily="50" charset="-128"/>
            </a:endParaRPr>
          </a:p>
        </p:txBody>
      </p:sp>
      <p:sp>
        <p:nvSpPr>
          <p:cNvPr id="20" name="角丸四角形 19"/>
          <p:cNvSpPr/>
          <p:nvPr/>
        </p:nvSpPr>
        <p:spPr bwMode="auto">
          <a:xfrm>
            <a:off x="540328" y="1581858"/>
            <a:ext cx="8070272" cy="2844313"/>
          </a:xfrm>
          <a:prstGeom prst="roundRect">
            <a:avLst>
              <a:gd name="adj" fmla="val 14135"/>
            </a:avLst>
          </a:prstGeom>
          <a:noFill/>
          <a:ln w="57150" cap="flat" cmpd="sng" algn="ctr">
            <a:solidFill>
              <a:srgbClr val="996633"/>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21" name="テキスト ボックス 20"/>
          <p:cNvSpPr txBox="1"/>
          <p:nvPr/>
        </p:nvSpPr>
        <p:spPr>
          <a:xfrm>
            <a:off x="991064" y="1980487"/>
            <a:ext cx="3588638" cy="2246769"/>
          </a:xfrm>
          <a:prstGeom prst="rect">
            <a:avLst/>
          </a:prstGeom>
          <a:noFill/>
          <a:ln w="25400">
            <a:noFill/>
          </a:ln>
        </p:spPr>
        <p:txBody>
          <a:bodyPr wrap="square" rtlCol="0">
            <a:spAutoFit/>
          </a:bodyPr>
          <a:lstStyle/>
          <a:p>
            <a:pPr>
              <a:spcBef>
                <a:spcPts val="600"/>
              </a:spcBef>
            </a:pP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① アドヒアランスの確認</a:t>
            </a:r>
            <a:endParaRPr lang="en-US" altLang="ja-JP" sz="2400" b="1" dirty="0">
              <a:solidFill>
                <a:srgbClr val="996633"/>
              </a:solidFill>
              <a:latin typeface="BIZ UDPゴシック" panose="020B0400000000000000" pitchFamily="50" charset="-128"/>
              <a:ea typeface="BIZ UDPゴシック" panose="020B0400000000000000" pitchFamily="50" charset="-128"/>
              <a:cs typeface="Meiryo UI" pitchFamily="50" charset="-128"/>
            </a:endParaRPr>
          </a:p>
          <a:p>
            <a:pPr>
              <a:spcBef>
                <a:spcPts val="600"/>
              </a:spcBef>
            </a:pPr>
            <a:r>
              <a:rPr kumimoji="1"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② 処方内容の確認</a:t>
            </a:r>
            <a:endParaRPr kumimoji="1" lang="en-US" altLang="ja-JP" sz="2400" b="1" dirty="0">
              <a:solidFill>
                <a:srgbClr val="996633"/>
              </a:solidFill>
              <a:latin typeface="BIZ UDPゴシック" panose="020B0400000000000000" pitchFamily="50" charset="-128"/>
              <a:ea typeface="BIZ UDPゴシック" panose="020B0400000000000000" pitchFamily="50" charset="-128"/>
              <a:cs typeface="Meiryo UI" pitchFamily="50" charset="-128"/>
            </a:endParaRPr>
          </a:p>
          <a:p>
            <a:pPr>
              <a:spcBef>
                <a:spcPts val="600"/>
              </a:spcBef>
            </a:pP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③ 副作用モニタリング</a:t>
            </a:r>
            <a:endParaRPr lang="en-US" altLang="ja-JP" sz="2400" b="1" dirty="0">
              <a:solidFill>
                <a:srgbClr val="996633"/>
              </a:solidFill>
              <a:latin typeface="BIZ UDPゴシック" panose="020B0400000000000000" pitchFamily="50" charset="-128"/>
              <a:ea typeface="BIZ UDPゴシック" panose="020B0400000000000000" pitchFamily="50" charset="-128"/>
              <a:cs typeface="Meiryo UI" pitchFamily="50" charset="-128"/>
            </a:endParaRPr>
          </a:p>
          <a:p>
            <a:pPr>
              <a:spcBef>
                <a:spcPts val="600"/>
              </a:spcBef>
            </a:pPr>
            <a:r>
              <a:rPr kumimoji="1"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④ 効果確認</a:t>
            </a:r>
            <a:endParaRPr kumimoji="1" lang="en-US" altLang="ja-JP" sz="2400" b="1" dirty="0">
              <a:solidFill>
                <a:srgbClr val="996633"/>
              </a:solidFill>
              <a:latin typeface="BIZ UDPゴシック" panose="020B0400000000000000" pitchFamily="50" charset="-128"/>
              <a:ea typeface="BIZ UDPゴシック" panose="020B0400000000000000" pitchFamily="50" charset="-128"/>
              <a:cs typeface="Meiryo UI" pitchFamily="50" charset="-128"/>
            </a:endParaRPr>
          </a:p>
          <a:p>
            <a:pPr>
              <a:spcBef>
                <a:spcPts val="600"/>
              </a:spcBef>
            </a:pPr>
            <a:r>
              <a:rPr kumimoji="1"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⑤ 相互作用</a:t>
            </a:r>
          </a:p>
        </p:txBody>
      </p:sp>
      <p:sp>
        <p:nvSpPr>
          <p:cNvPr id="22" name="テキスト ボックス 21"/>
          <p:cNvSpPr txBox="1"/>
          <p:nvPr/>
        </p:nvSpPr>
        <p:spPr>
          <a:xfrm>
            <a:off x="4597519" y="1980487"/>
            <a:ext cx="4107098" cy="2169825"/>
          </a:xfrm>
          <a:prstGeom prst="rect">
            <a:avLst/>
          </a:prstGeom>
          <a:noFill/>
          <a:ln w="25400">
            <a:noFill/>
          </a:ln>
        </p:spPr>
        <p:txBody>
          <a:bodyPr wrap="square" rtlCol="0">
            <a:spAutoFit/>
          </a:bodyPr>
          <a:lstStyle/>
          <a:p>
            <a:pPr>
              <a:spcBef>
                <a:spcPts val="600"/>
              </a:spcBef>
            </a:pPr>
            <a:r>
              <a:rPr kumimoji="1"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⑥ 検査値</a:t>
            </a:r>
            <a:endParaRPr kumimoji="1" lang="en-US" altLang="ja-JP" sz="2400" b="1" dirty="0">
              <a:solidFill>
                <a:srgbClr val="996633"/>
              </a:solidFill>
              <a:latin typeface="BIZ UDPゴシック" panose="020B0400000000000000" pitchFamily="50" charset="-128"/>
              <a:ea typeface="BIZ UDPゴシック" panose="020B0400000000000000" pitchFamily="50" charset="-128"/>
              <a:cs typeface="Meiryo UI" pitchFamily="50" charset="-128"/>
            </a:endParaRPr>
          </a:p>
          <a:p>
            <a:pPr>
              <a:spcBef>
                <a:spcPts val="600"/>
              </a:spcBef>
            </a:pP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⑦ 生活上の注意</a:t>
            </a:r>
            <a:endParaRPr lang="en-US" altLang="ja-JP" sz="2400" b="1" dirty="0">
              <a:solidFill>
                <a:srgbClr val="996633"/>
              </a:solidFill>
              <a:latin typeface="BIZ UDPゴシック" panose="020B0400000000000000" pitchFamily="50" charset="-128"/>
              <a:ea typeface="BIZ UDPゴシック" panose="020B0400000000000000" pitchFamily="50" charset="-128"/>
              <a:cs typeface="Meiryo UI" pitchFamily="50" charset="-128"/>
            </a:endParaRPr>
          </a:p>
          <a:p>
            <a:pPr>
              <a:spcBef>
                <a:spcPts val="600"/>
              </a:spcBef>
            </a:pPr>
            <a:r>
              <a:rPr kumimoji="1"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⑧ 残薬のチェック</a:t>
            </a:r>
            <a:endParaRPr kumimoji="1" lang="en-US" altLang="ja-JP" sz="2400" b="1" dirty="0">
              <a:solidFill>
                <a:srgbClr val="996633"/>
              </a:solidFill>
              <a:latin typeface="BIZ UDPゴシック" panose="020B0400000000000000" pitchFamily="50" charset="-128"/>
              <a:ea typeface="BIZ UDPゴシック" panose="020B0400000000000000" pitchFamily="50" charset="-128"/>
              <a:cs typeface="Meiryo UI" pitchFamily="50" charset="-128"/>
            </a:endParaRPr>
          </a:p>
          <a:p>
            <a:pPr>
              <a:spcBef>
                <a:spcPts val="0"/>
              </a:spcBef>
            </a:pP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    飲み忘れ時の対処方法</a:t>
            </a:r>
            <a:endParaRPr lang="en-US" altLang="ja-JP" sz="2400" b="1" dirty="0">
              <a:solidFill>
                <a:srgbClr val="996633"/>
              </a:solidFill>
              <a:latin typeface="BIZ UDPゴシック" panose="020B0400000000000000" pitchFamily="50" charset="-128"/>
              <a:ea typeface="BIZ UDPゴシック" panose="020B0400000000000000" pitchFamily="50" charset="-128"/>
              <a:cs typeface="Meiryo UI" pitchFamily="50" charset="-128"/>
            </a:endParaRPr>
          </a:p>
          <a:p>
            <a:pPr>
              <a:spcBef>
                <a:spcPts val="600"/>
              </a:spcBef>
            </a:pPr>
            <a:r>
              <a:rPr kumimoji="1"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⑨ その他の服薬支援事項</a:t>
            </a:r>
          </a:p>
        </p:txBody>
      </p:sp>
      <p:sp>
        <p:nvSpPr>
          <p:cNvPr id="5" name="四角形: 角を丸くする 4">
            <a:extLst>
              <a:ext uri="{FF2B5EF4-FFF2-40B4-BE49-F238E27FC236}">
                <a16:creationId xmlns:a16="http://schemas.microsoft.com/office/drawing/2014/main" id="{62D0CB7B-88C9-44A8-84C3-FB341BE48696}"/>
              </a:ext>
            </a:extLst>
          </p:cNvPr>
          <p:cNvSpPr/>
          <p:nvPr/>
        </p:nvSpPr>
        <p:spPr bwMode="auto">
          <a:xfrm>
            <a:off x="1310120" y="1210262"/>
            <a:ext cx="6733309" cy="668803"/>
          </a:xfrm>
          <a:prstGeom prst="roundRect">
            <a:avLst>
              <a:gd name="adj" fmla="val 29096"/>
            </a:avLst>
          </a:prstGeom>
          <a:solidFill>
            <a:srgbClr val="99663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16" name="テキスト ボックス 15">
            <a:extLst>
              <a:ext uri="{FF2B5EF4-FFF2-40B4-BE49-F238E27FC236}">
                <a16:creationId xmlns:a16="http://schemas.microsoft.com/office/drawing/2014/main" id="{E536EF10-1454-4ED5-A3E8-069401FBC26A}"/>
              </a:ext>
            </a:extLst>
          </p:cNvPr>
          <p:cNvSpPr txBox="1"/>
          <p:nvPr/>
        </p:nvSpPr>
        <p:spPr>
          <a:xfrm>
            <a:off x="1374074" y="1297788"/>
            <a:ext cx="6476135" cy="461665"/>
          </a:xfrm>
          <a:prstGeom prst="rect">
            <a:avLst/>
          </a:prstGeom>
          <a:noFill/>
          <a:ln w="9525">
            <a:noFill/>
          </a:ln>
        </p:spPr>
        <p:txBody>
          <a:bodyPr wrap="square">
            <a:spAutoFit/>
          </a:bodyPr>
          <a:lstStyle/>
          <a:p>
            <a:pPr algn="ctr"/>
            <a:r>
              <a:rPr kumimoji="1" lang="ja-JP" altLang="en-US" sz="2400" b="1" dirty="0">
                <a:solidFill>
                  <a:schemeClr val="bg1"/>
                </a:solidFill>
                <a:latin typeface="BIZ UDPゴシック" panose="020B0400000000000000" pitchFamily="50" charset="-128"/>
                <a:ea typeface="BIZ UDPゴシック" panose="020B0400000000000000" pitchFamily="50" charset="-128"/>
                <a:cs typeface="Meiryo UI" pitchFamily="50" charset="-128"/>
              </a:rPr>
              <a:t>薬剤師が日常業務において把握していること</a:t>
            </a:r>
            <a:endParaRPr lang="ja-JP" altLang="en-US" sz="2400" dirty="0"/>
          </a:p>
        </p:txBody>
      </p:sp>
      <p:sp>
        <p:nvSpPr>
          <p:cNvPr id="13" name="テキスト ボックス 12">
            <a:extLst>
              <a:ext uri="{FF2B5EF4-FFF2-40B4-BE49-F238E27FC236}">
                <a16:creationId xmlns:a16="http://schemas.microsoft.com/office/drawing/2014/main" id="{1462DB07-D2DF-4F2A-8802-22E6496C604D}"/>
              </a:ext>
            </a:extLst>
          </p:cNvPr>
          <p:cNvSpPr txBox="1"/>
          <p:nvPr/>
        </p:nvSpPr>
        <p:spPr>
          <a:xfrm>
            <a:off x="0" y="714595"/>
            <a:ext cx="1540042"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薬局実践</a:t>
            </a:r>
            <a:r>
              <a:rPr lang="en-US" altLang="ja-JP" sz="1600" b="1" dirty="0">
                <a:latin typeface="BIZ UDPゴシック" panose="020B0400000000000000" pitchFamily="50" charset="-128"/>
                <a:ea typeface="BIZ UDPゴシック" panose="020B0400000000000000" pitchFamily="50" charset="-128"/>
              </a:rPr>
              <a:t>36〕</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73642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48979BE2-663F-4FCB-87A3-C415B505BC9B}"/>
              </a:ext>
            </a:extLst>
          </p:cNvPr>
          <p:cNvSpPr/>
          <p:nvPr/>
        </p:nvSpPr>
        <p:spPr>
          <a:xfrm>
            <a:off x="0" y="2875"/>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115715" name="テキスト ボックス 2"/>
          <p:cNvSpPr txBox="1">
            <a:spLocks noChangeArrowheads="1"/>
          </p:cNvSpPr>
          <p:nvPr/>
        </p:nvSpPr>
        <p:spPr bwMode="auto">
          <a:xfrm>
            <a:off x="369643" y="72361"/>
            <a:ext cx="83964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徴候からの気づきとつなぎ</a:t>
            </a:r>
            <a:endParaRPr kumimoji="1" lang="ja-JP" altLang="en-US" sz="2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4" name="テキスト ボックス 3"/>
          <p:cNvSpPr txBox="1"/>
          <p:nvPr/>
        </p:nvSpPr>
        <p:spPr>
          <a:xfrm>
            <a:off x="513143" y="1754783"/>
            <a:ext cx="8069383" cy="4693593"/>
          </a:xfrm>
          <a:prstGeom prst="rect">
            <a:avLst/>
          </a:prstGeom>
          <a:noFill/>
          <a:ln w="25400">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徴候に気づいてからつなぐルートは大きく分けて２つ</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defRPr/>
            </a:pPr>
            <a:r>
              <a:rPr kumimoji="1" lang="ja-JP" altLang="en-US" sz="28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  薬局 </a:t>
            </a:r>
            <a:r>
              <a:rPr lang="ja-JP" altLang="en-US" sz="28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8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 かかりつけ医</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300" b="1" i="0" u="none" strike="noStrike" kern="1200" cap="none" spc="0" normalizeH="0" baseline="0" noProof="0" dirty="0">
                <a:ln>
                  <a:noFill/>
                </a:ln>
                <a:solidFill>
                  <a:srgbClr val="000000">
                    <a:lumMod val="65000"/>
                    <a:lumOff val="35000"/>
                  </a:srgbClr>
                </a:solidFill>
                <a:effectLst/>
                <a:uLnTx/>
                <a:uFillTx/>
                <a:latin typeface="BIZ UDPゴシック" panose="020B0400000000000000" pitchFamily="50" charset="-128"/>
                <a:ea typeface="BIZ UDPゴシック" panose="020B0400000000000000" pitchFamily="50" charset="-128"/>
                <a:cs typeface="Meiryo UI" pitchFamily="50" charset="-128"/>
              </a:rPr>
              <a:t>　   　 認知症の徴候に気づいた対象者をかかりつけ医に</a:t>
            </a:r>
            <a:endParaRPr kumimoji="1" lang="en-US" altLang="ja-JP" sz="2300" b="1" i="0" u="none" strike="noStrike" kern="1200" cap="none" spc="0" normalizeH="0" baseline="0" noProof="0" dirty="0">
              <a:ln>
                <a:noFill/>
              </a:ln>
              <a:solidFill>
                <a:srgbClr val="000000">
                  <a:lumMod val="65000"/>
                  <a:lumOff val="35000"/>
                </a:srgbClr>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300" b="1" i="0" u="none" strike="noStrike" kern="1200" cap="none" spc="0" normalizeH="0" baseline="0" noProof="0" dirty="0">
                <a:ln>
                  <a:noFill/>
                </a:ln>
                <a:solidFill>
                  <a:srgbClr val="000000">
                    <a:lumMod val="65000"/>
                    <a:lumOff val="35000"/>
                  </a:srgbClr>
                </a:solidFill>
                <a:effectLst/>
                <a:uLnTx/>
                <a:uFillTx/>
                <a:latin typeface="BIZ UDPゴシック" panose="020B0400000000000000" pitchFamily="50" charset="-128"/>
                <a:ea typeface="BIZ UDPゴシック" panose="020B0400000000000000" pitchFamily="50" charset="-128"/>
                <a:cs typeface="Meiryo UI" pitchFamily="50" charset="-128"/>
              </a:rPr>
              <a:t>        つなぐことにより、いち早く、確実に治療を開始する</a:t>
            </a:r>
            <a:endParaRPr kumimoji="1" lang="en-US" altLang="ja-JP" sz="2300" b="1" i="0" u="none" strike="noStrike" kern="1200" cap="none" spc="0" normalizeH="0" baseline="0" noProof="0" dirty="0">
              <a:ln>
                <a:noFill/>
              </a:ln>
              <a:solidFill>
                <a:srgbClr val="000000">
                  <a:lumMod val="65000"/>
                  <a:lumOff val="35000"/>
                </a:srgbClr>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300" b="1" i="0" u="none" strike="noStrike" kern="1200" cap="none" spc="0" normalizeH="0" baseline="0" noProof="0" dirty="0">
                <a:ln>
                  <a:noFill/>
                </a:ln>
                <a:solidFill>
                  <a:srgbClr val="000000">
                    <a:lumMod val="65000"/>
                    <a:lumOff val="35000"/>
                  </a:srgbClr>
                </a:solidFill>
                <a:effectLst/>
                <a:uLnTx/>
                <a:uFillTx/>
                <a:latin typeface="BIZ UDPゴシック" panose="020B0400000000000000" pitchFamily="50" charset="-128"/>
                <a:ea typeface="BIZ UDPゴシック" panose="020B0400000000000000" pitchFamily="50" charset="-128"/>
                <a:cs typeface="Meiryo UI" pitchFamily="50" charset="-128"/>
              </a:rPr>
              <a:t>        ことができる</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defRPr/>
            </a:pPr>
            <a:r>
              <a:rPr kumimoji="1" lang="ja-JP" altLang="en-US" sz="28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  薬局 </a:t>
            </a:r>
            <a:r>
              <a:rPr lang="ja-JP" altLang="en-US" sz="28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8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 地域包括支援センター</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300" b="1" i="0" u="none" strike="noStrike" kern="1200" cap="none" spc="0" normalizeH="0" baseline="0" noProof="0" dirty="0">
                <a:ln>
                  <a:noFill/>
                </a:ln>
                <a:solidFill>
                  <a:srgbClr val="000000">
                    <a:lumMod val="65000"/>
                    <a:lumOff val="35000"/>
                  </a:srgbClr>
                </a:solidFill>
                <a:effectLst/>
                <a:uLnTx/>
                <a:uFillTx/>
                <a:latin typeface="BIZ UDPゴシック" panose="020B0400000000000000" pitchFamily="50" charset="-128"/>
                <a:ea typeface="BIZ UDPゴシック" panose="020B0400000000000000" pitchFamily="50" charset="-128"/>
                <a:cs typeface="Meiryo UI" pitchFamily="50" charset="-128"/>
              </a:rPr>
              <a:t>　      認知症スクリーニングにより、ハイリスクとされた方を</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300" b="1" i="0" u="none" strike="noStrike" kern="1200" cap="none" spc="0" normalizeH="0" baseline="0" noProof="0" dirty="0">
                <a:ln>
                  <a:noFill/>
                </a:ln>
                <a:solidFill>
                  <a:srgbClr val="000000">
                    <a:lumMod val="65000"/>
                    <a:lumOff val="35000"/>
                  </a:srgbClr>
                </a:solidFill>
                <a:effectLst/>
                <a:uLnTx/>
                <a:uFillTx/>
                <a:latin typeface="BIZ UDPゴシック" panose="020B0400000000000000" pitchFamily="50" charset="-128"/>
                <a:ea typeface="BIZ UDPゴシック" panose="020B0400000000000000" pitchFamily="50" charset="-128"/>
                <a:cs typeface="Meiryo UI" pitchFamily="50" charset="-128"/>
              </a:rPr>
              <a:t>　　　　地域包括支援センターにつなぐことにより、医療だけ</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300" b="1" i="0" u="none" strike="noStrike" kern="1200" cap="none" spc="0" normalizeH="0" baseline="0" noProof="0" dirty="0">
                <a:ln>
                  <a:noFill/>
                </a:ln>
                <a:solidFill>
                  <a:srgbClr val="000000">
                    <a:lumMod val="65000"/>
                    <a:lumOff val="35000"/>
                  </a:srgbClr>
                </a:solidFill>
                <a:effectLst/>
                <a:uLnTx/>
                <a:uFillTx/>
                <a:latin typeface="BIZ UDPゴシック" panose="020B0400000000000000" pitchFamily="50" charset="-128"/>
                <a:ea typeface="BIZ UDPゴシック" panose="020B0400000000000000" pitchFamily="50" charset="-128"/>
                <a:cs typeface="Meiryo UI" pitchFamily="50" charset="-128"/>
              </a:rPr>
              <a:t>　　　　でなく介護予防事業等の利用勧奨など、支援ルートに</a:t>
            </a:r>
            <a:endParaRPr kumimoji="1" lang="en-US" altLang="ja-JP" sz="2300" b="1" i="0" u="none" strike="noStrike" kern="1200" cap="none" spc="0" normalizeH="0" baseline="0" noProof="0" dirty="0">
              <a:ln>
                <a:noFill/>
              </a:ln>
              <a:solidFill>
                <a:srgbClr val="000000">
                  <a:lumMod val="65000"/>
                  <a:lumOff val="35000"/>
                </a:srgbClr>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300" b="1" i="0" u="none" strike="noStrike" kern="1200" cap="none" spc="0" normalizeH="0" baseline="0" noProof="0" dirty="0">
                <a:ln>
                  <a:noFill/>
                </a:ln>
                <a:solidFill>
                  <a:srgbClr val="000000">
                    <a:lumMod val="65000"/>
                    <a:lumOff val="35000"/>
                  </a:srgbClr>
                </a:solidFill>
                <a:effectLst/>
                <a:uLnTx/>
                <a:uFillTx/>
                <a:latin typeface="BIZ UDPゴシック" panose="020B0400000000000000" pitchFamily="50" charset="-128"/>
                <a:ea typeface="BIZ UDPゴシック" panose="020B0400000000000000" pitchFamily="50" charset="-128"/>
                <a:cs typeface="Meiryo UI" pitchFamily="50" charset="-128"/>
              </a:rPr>
              <a:t>　　　　乗せることで、地域でのネットワーク作りにも役立つ</a:t>
            </a:r>
          </a:p>
        </p:txBody>
      </p:sp>
      <p:sp>
        <p:nvSpPr>
          <p:cNvPr id="9" name="テキスト ボックス 8">
            <a:extLst>
              <a:ext uri="{FF2B5EF4-FFF2-40B4-BE49-F238E27FC236}">
                <a16:creationId xmlns:a16="http://schemas.microsoft.com/office/drawing/2014/main" id="{507154D0-17E5-4A36-9329-A7A8C142285B}"/>
              </a:ext>
            </a:extLst>
          </p:cNvPr>
          <p:cNvSpPr txBox="1"/>
          <p:nvPr/>
        </p:nvSpPr>
        <p:spPr>
          <a:xfrm>
            <a:off x="0" y="709552"/>
            <a:ext cx="1540042"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薬局実践</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37〕</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2">
            <a:extLst>
              <a:ext uri="{FF2B5EF4-FFF2-40B4-BE49-F238E27FC236}">
                <a16:creationId xmlns:a16="http://schemas.microsoft.com/office/drawing/2014/main" id="{06EAECC2-B642-409D-88D2-B4526F98D33D}"/>
              </a:ext>
            </a:extLst>
          </p:cNvPr>
          <p:cNvSpPr txBox="1">
            <a:spLocks noChangeArrowheads="1"/>
          </p:cNvSpPr>
          <p:nvPr/>
        </p:nvSpPr>
        <p:spPr bwMode="auto">
          <a:xfrm>
            <a:off x="369643" y="1189414"/>
            <a:ext cx="83964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1" lang="ja-JP" altLang="en-US" sz="2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～かかりつけ医・地域包括支援センター等への連携～</a:t>
            </a:r>
            <a:endParaRPr kumimoji="1" lang="ja-JP" altLang="en-US" sz="28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Tree>
    <p:extLst>
      <p:ext uri="{BB962C8B-B14F-4D97-AF65-F5344CB8AC3E}">
        <p14:creationId xmlns:p14="http://schemas.microsoft.com/office/powerpoint/2010/main" val="30442320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5BD35BA5-18E6-489A-9F03-F90F9DF1E59E}"/>
              </a:ext>
            </a:extLst>
          </p:cNvPr>
          <p:cNvSpPr/>
          <p:nvPr/>
        </p:nvSpPr>
        <p:spPr>
          <a:xfrm>
            <a:off x="0" y="2875"/>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115715" name="テキスト ボックス 2"/>
          <p:cNvSpPr txBox="1">
            <a:spLocks noChangeArrowheads="1"/>
          </p:cNvSpPr>
          <p:nvPr/>
        </p:nvSpPr>
        <p:spPr bwMode="auto">
          <a:xfrm>
            <a:off x="925032" y="71676"/>
            <a:ext cx="72939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薬局 ➡ かかりつけ医 ❶</a:t>
            </a:r>
          </a:p>
        </p:txBody>
      </p:sp>
      <p:sp>
        <p:nvSpPr>
          <p:cNvPr id="4" name="テキスト ボックス 3"/>
          <p:cNvSpPr txBox="1"/>
          <p:nvPr/>
        </p:nvSpPr>
        <p:spPr>
          <a:xfrm>
            <a:off x="758315" y="1234361"/>
            <a:ext cx="3995004" cy="489878"/>
          </a:xfrm>
          <a:prstGeom prst="rect">
            <a:avLst/>
          </a:prstGeom>
          <a:solidFill>
            <a:srgbClr val="996633"/>
          </a:solidFill>
          <a:ln w="25400">
            <a:noFill/>
          </a:ln>
        </p:spPr>
        <p:txBody>
          <a:bodyPr wrap="none" rtlCol="0">
            <a:spAutoFit/>
          </a:bodyPr>
          <a:lstStyle/>
          <a:p>
            <a:pPr marL="0" marR="0" lvl="0" indent="0" algn="l" defTabSz="914400" rtl="0" eaLnBrk="0" fontAlgn="base" latinLnBrk="0" hangingPunct="0">
              <a:lnSpc>
                <a:spcPts val="31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 薬局での様子から把握 </a:t>
            </a:r>
          </a:p>
        </p:txBody>
      </p:sp>
      <p:sp>
        <p:nvSpPr>
          <p:cNvPr id="3" name="テキスト ボックス 2"/>
          <p:cNvSpPr txBox="1"/>
          <p:nvPr/>
        </p:nvSpPr>
        <p:spPr>
          <a:xfrm>
            <a:off x="758315" y="1839311"/>
            <a:ext cx="7991290" cy="3754874"/>
          </a:xfrm>
          <a:prstGeom prst="rect">
            <a:avLst/>
          </a:prstGeom>
          <a:noFill/>
          <a:ln w="25400">
            <a:noFill/>
          </a:ln>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薬局で服薬指導の際に、</a:t>
            </a:r>
            <a:endParaRPr kumimoji="1" lang="en-US" altLang="ja-JP" sz="2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0" fontAlgn="base" latinLnBrk="0" hangingPunct="0">
              <a:lnSpc>
                <a:spcPct val="100000"/>
              </a:lnSpc>
              <a:spcBef>
                <a:spcPts val="1200"/>
              </a:spcBef>
              <a:spcAft>
                <a:spcPct val="0"/>
              </a:spcAft>
              <a:buClrTx/>
              <a:buSzTx/>
              <a:buFontTx/>
              <a:buNone/>
              <a:tabLst/>
              <a:defRPr/>
            </a:pPr>
            <a:r>
              <a:rPr kumimoji="1" lang="ja-JP" altLang="en-US" sz="26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    ● 前回と同じ処方なのに覚えていない</a:t>
            </a:r>
            <a:endParaRPr kumimoji="1" lang="en-US" altLang="ja-JP" sz="26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0" fontAlgn="base" latinLnBrk="0" hangingPunct="0">
              <a:lnSpc>
                <a:spcPct val="100000"/>
              </a:lnSpc>
              <a:spcBef>
                <a:spcPts val="600"/>
              </a:spcBef>
              <a:spcAft>
                <a:spcPct val="0"/>
              </a:spcAft>
              <a:buClrTx/>
              <a:buSzTx/>
              <a:buFontTx/>
              <a:buNone/>
              <a:tabLst/>
              <a:defRPr/>
            </a:pPr>
            <a:r>
              <a:rPr kumimoji="1" lang="ja-JP" altLang="en-US" sz="26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    ● 話の取り繕いがある</a:t>
            </a:r>
            <a:endParaRPr kumimoji="1" lang="en-US" altLang="ja-JP" sz="26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0" fontAlgn="base" latinLnBrk="0" hangingPunct="0">
              <a:lnSpc>
                <a:spcPct val="100000"/>
              </a:lnSpc>
              <a:spcBef>
                <a:spcPts val="600"/>
              </a:spcBef>
              <a:spcAft>
                <a:spcPct val="0"/>
              </a:spcAft>
              <a:buClrTx/>
              <a:buSzTx/>
              <a:buFontTx/>
              <a:buNone/>
              <a:tabLst/>
              <a:defRPr/>
            </a:pPr>
            <a:r>
              <a:rPr kumimoji="1" lang="ja-JP" altLang="en-US" sz="26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    ● 財布に千円札や小銭があるにもかかわらず</a:t>
            </a:r>
            <a:endParaRPr kumimoji="1" lang="en-US" altLang="ja-JP" sz="26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0" fontAlgn="base" latinLnBrk="0" hangingPunct="0">
              <a:lnSpc>
                <a:spcPct val="100000"/>
              </a:lnSpc>
              <a:spcBef>
                <a:spcPts val="0"/>
              </a:spcBef>
              <a:spcAft>
                <a:spcPct val="0"/>
              </a:spcAft>
              <a:buClrTx/>
              <a:buSzTx/>
              <a:buFontTx/>
              <a:buNone/>
              <a:tabLst/>
              <a:defRPr/>
            </a:pPr>
            <a:r>
              <a:rPr kumimoji="1" lang="ja-JP" altLang="en-US" sz="26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       一万円札で支払う  </a:t>
            </a:r>
            <a:endParaRPr kumimoji="1" lang="en-US" altLang="ja-JP" sz="26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0" fontAlgn="base" latinLnBrk="0" hangingPunct="0">
              <a:lnSpc>
                <a:spcPct val="100000"/>
              </a:lnSpc>
              <a:spcBef>
                <a:spcPts val="1200"/>
              </a:spcBef>
              <a:spcAft>
                <a:spcPct val="0"/>
              </a:spcAft>
              <a:buClrTx/>
              <a:buSzTx/>
              <a:buFontTx/>
              <a:buNone/>
              <a:tabLst/>
              <a:defRPr/>
            </a:pPr>
            <a:r>
              <a:rPr kumimoji="1" lang="ja-JP" altLang="en-US" sz="2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などの様子が見られたために、処方元のかかりつけ医</a:t>
            </a:r>
            <a:endParaRPr kumimoji="1" lang="en-US" altLang="ja-JP" sz="2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に情報提供したところ、再診の際に認知症の診断が</a:t>
            </a:r>
            <a:endParaRPr kumimoji="1" lang="en-US" altLang="ja-JP" sz="2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なされ、治療開始に結び付いた。</a:t>
            </a:r>
          </a:p>
        </p:txBody>
      </p:sp>
      <p:sp>
        <p:nvSpPr>
          <p:cNvPr id="5" name="正方形/長方形 4"/>
          <p:cNvSpPr/>
          <p:nvPr/>
        </p:nvSpPr>
        <p:spPr>
          <a:xfrm>
            <a:off x="1262826" y="5904678"/>
            <a:ext cx="6618348" cy="73866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FFFFFF">
                    <a:lumMod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1400" b="1" i="0" u="none" strike="noStrike" kern="1200" cap="none" spc="0" normalizeH="0" baseline="0" noProof="0" dirty="0">
                <a:ln>
                  <a:noFill/>
                </a:ln>
                <a:solidFill>
                  <a:srgbClr val="FFFFFF">
                    <a:lumMod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参考</a:t>
            </a:r>
            <a:r>
              <a:rPr kumimoji="1" lang="en-US" altLang="ja-JP" sz="1400" b="1" i="0" u="none" strike="noStrike" kern="1200" cap="none" spc="0" normalizeH="0" baseline="0" noProof="0" dirty="0">
                <a:ln>
                  <a:noFill/>
                </a:ln>
                <a:solidFill>
                  <a:srgbClr val="FFFFFF">
                    <a:lumMod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1400" b="1" i="0" u="none" strike="noStrike" kern="1200" cap="none" spc="0" normalizeH="0" baseline="0" noProof="0" dirty="0">
                <a:ln>
                  <a:noFill/>
                </a:ln>
                <a:solidFill>
                  <a:srgbClr val="FFFFFF">
                    <a:lumMod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  薬局窓口での気づきのチェックポイント</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FFFFFF">
                    <a:lumMod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           静岡市薬剤師会認知症ネットワークチーム症例検討会</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FFFFFF">
                    <a:lumMod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           仙台市薬剤師会認知症</a:t>
            </a:r>
            <a:r>
              <a:rPr kumimoji="1" lang="en-US" altLang="ja-JP" sz="1400" b="1" i="0" u="none" strike="noStrike" kern="1200" cap="none" spc="0" normalizeH="0" baseline="0" noProof="0" dirty="0">
                <a:ln>
                  <a:noFill/>
                </a:ln>
                <a:solidFill>
                  <a:srgbClr val="FFFFFF">
                    <a:lumMod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WG</a:t>
            </a:r>
            <a:r>
              <a:rPr kumimoji="1" lang="ja-JP" altLang="en-US" sz="1400" b="1" i="0" u="none" strike="noStrike" kern="1200" cap="none" spc="0" normalizeH="0" baseline="0" noProof="0" dirty="0">
                <a:ln>
                  <a:noFill/>
                </a:ln>
                <a:solidFill>
                  <a:srgbClr val="FFFFFF">
                    <a:lumMod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薬局における認知症の気づき場面集    など</a:t>
            </a:r>
          </a:p>
        </p:txBody>
      </p:sp>
      <p:sp>
        <p:nvSpPr>
          <p:cNvPr id="10" name="テキスト ボックス 9">
            <a:extLst>
              <a:ext uri="{FF2B5EF4-FFF2-40B4-BE49-F238E27FC236}">
                <a16:creationId xmlns:a16="http://schemas.microsoft.com/office/drawing/2014/main" id="{AF81B3C7-BC1B-4DD0-8EAA-0586B1430CEF}"/>
              </a:ext>
            </a:extLst>
          </p:cNvPr>
          <p:cNvSpPr txBox="1"/>
          <p:nvPr/>
        </p:nvSpPr>
        <p:spPr>
          <a:xfrm>
            <a:off x="0" y="709552"/>
            <a:ext cx="1540042"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薬局実践</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38〕</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62365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5" name="直線コネクタ 74"/>
          <p:cNvCxnSpPr/>
          <p:nvPr/>
        </p:nvCxnSpPr>
        <p:spPr>
          <a:xfrm>
            <a:off x="2597499" y="4875699"/>
            <a:ext cx="0" cy="8119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flipH="1">
            <a:off x="4572960" y="6154273"/>
            <a:ext cx="1" cy="2030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Line 22"/>
          <p:cNvSpPr>
            <a:spLocks noChangeAspect="1" noChangeShapeType="1"/>
          </p:cNvSpPr>
          <p:nvPr/>
        </p:nvSpPr>
        <p:spPr bwMode="auto">
          <a:xfrm rot="2580000">
            <a:off x="4505240" y="1963905"/>
            <a:ext cx="135328" cy="144000"/>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1662" b="0" i="0" u="none" strike="noStrike" kern="1200" cap="none" spc="0" normalizeH="0" baseline="0" noProof="0" dirty="0">
              <a:ln>
                <a:noFill/>
              </a:ln>
              <a:solidFill>
                <a:srgbClr val="00CC00"/>
              </a:solidFill>
              <a:effectLst/>
              <a:uLnTx/>
              <a:uFillTx/>
              <a:latin typeface="BIZ UDPゴシック" panose="020B0400000000000000" pitchFamily="50" charset="-128"/>
              <a:ea typeface="BIZ UDPゴシック" panose="020B0400000000000000" pitchFamily="50" charset="-128"/>
              <a:cs typeface="+mn-cs"/>
            </a:endParaRPr>
          </a:p>
        </p:txBody>
      </p:sp>
      <p:sp>
        <p:nvSpPr>
          <p:cNvPr id="13" name="Line 23"/>
          <p:cNvSpPr>
            <a:spLocks noChangeAspect="1" noChangeShapeType="1"/>
          </p:cNvSpPr>
          <p:nvPr/>
        </p:nvSpPr>
        <p:spPr bwMode="auto">
          <a:xfrm rot="2580000">
            <a:off x="4504553" y="3628063"/>
            <a:ext cx="135328" cy="144000"/>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1662" b="0" i="0" u="none" strike="noStrike" kern="1200" cap="none" spc="0" normalizeH="0" baseline="0" noProof="0" dirty="0">
              <a:ln>
                <a:noFill/>
              </a:ln>
              <a:solidFill>
                <a:srgbClr val="00CC00"/>
              </a:solidFill>
              <a:effectLst/>
              <a:uLnTx/>
              <a:uFillTx/>
              <a:latin typeface="BIZ UDPゴシック" panose="020B0400000000000000" pitchFamily="50" charset="-128"/>
              <a:ea typeface="BIZ UDPゴシック" panose="020B0400000000000000" pitchFamily="50" charset="-128"/>
              <a:cs typeface="+mn-cs"/>
            </a:endParaRPr>
          </a:p>
        </p:txBody>
      </p:sp>
      <p:sp>
        <p:nvSpPr>
          <p:cNvPr id="14" name="Line 24"/>
          <p:cNvSpPr>
            <a:spLocks noChangeAspect="1" noChangeShapeType="1"/>
          </p:cNvSpPr>
          <p:nvPr/>
        </p:nvSpPr>
        <p:spPr bwMode="auto">
          <a:xfrm rot="2580000">
            <a:off x="4504553" y="3070059"/>
            <a:ext cx="135328" cy="144000"/>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1662" b="0" i="0" u="none" strike="noStrike" kern="1200" cap="none" spc="0" normalizeH="0" baseline="0" noProof="0" dirty="0">
              <a:ln>
                <a:noFill/>
              </a:ln>
              <a:solidFill>
                <a:srgbClr val="00CC00"/>
              </a:solidFill>
              <a:effectLst/>
              <a:uLnTx/>
              <a:uFillTx/>
              <a:latin typeface="BIZ UDPゴシック" panose="020B0400000000000000" pitchFamily="50" charset="-128"/>
              <a:ea typeface="BIZ UDPゴシック" panose="020B0400000000000000" pitchFamily="50" charset="-128"/>
              <a:cs typeface="+mn-cs"/>
            </a:endParaRPr>
          </a:p>
        </p:txBody>
      </p:sp>
      <p:sp>
        <p:nvSpPr>
          <p:cNvPr id="15" name="角丸四角形 14"/>
          <p:cNvSpPr/>
          <p:nvPr/>
        </p:nvSpPr>
        <p:spPr>
          <a:xfrm>
            <a:off x="1606886" y="1591169"/>
            <a:ext cx="5940000" cy="342000"/>
          </a:xfrm>
          <a:prstGeom prst="roundRect">
            <a:avLst>
              <a:gd name="adj" fmla="val 13869"/>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0" fontAlgn="base" latinLnBrk="0" hangingPunct="0">
              <a:lnSpc>
                <a:spcPct val="100000"/>
              </a:lnSpc>
              <a:spcBef>
                <a:spcPct val="0"/>
              </a:spcBef>
              <a:spcAft>
                <a:spcPct val="0"/>
              </a:spcAft>
              <a:buClrTx/>
              <a:buSzTx/>
              <a:buFontTx/>
              <a:buNone/>
              <a:tabLst/>
              <a:defRPr/>
            </a:pPr>
            <a:endParaRPr kumimoji="1" lang="ja-JP" altLang="en-US" sz="1662"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6" name="正方形/長方形 15"/>
          <p:cNvSpPr/>
          <p:nvPr/>
        </p:nvSpPr>
        <p:spPr>
          <a:xfrm>
            <a:off x="3840762" y="1620265"/>
            <a:ext cx="1463862" cy="279058"/>
          </a:xfrm>
          <a:prstGeom prst="rect">
            <a:avLst/>
          </a:prstGeom>
          <a:ln w="28575">
            <a:noFill/>
          </a:ln>
        </p:spPr>
        <p:txBody>
          <a:bodyPr wrap="none">
            <a:spAutoFit/>
          </a:bodyPr>
          <a:lstStyle/>
          <a:p>
            <a:pPr marL="0" marR="0" lvl="0" indent="0" algn="ctr" defTabSz="844083" rtl="0" eaLnBrk="0" fontAlgn="base" latinLnBrk="0" hangingPunct="0">
              <a:lnSpc>
                <a:spcPct val="80000"/>
              </a:lnSpc>
              <a:spcBef>
                <a:spcPct val="0"/>
              </a:spcBef>
              <a:spcAft>
                <a:spcPct val="0"/>
              </a:spcAft>
              <a:buClr>
                <a:srgbClr val="FF0000"/>
              </a:buClr>
              <a:buSzPct val="130000"/>
              <a:buFontTx/>
              <a:buNone/>
              <a:tabLst/>
              <a:defRPr/>
            </a:pPr>
            <a:r>
              <a:rPr kumimoji="1" lang="ja-JP" altLang="en-US" sz="1662"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認知症の診断</a:t>
            </a:r>
            <a:endParaRPr kumimoji="1" lang="ja-JP" altLang="en-US" sz="1662" b="1" i="0" u="none" strike="noStrike" kern="1200" cap="none" spc="0" normalizeH="0" baseline="3000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8" name="Line 23"/>
          <p:cNvSpPr>
            <a:spLocks noChangeAspect="1" noChangeShapeType="1"/>
          </p:cNvSpPr>
          <p:nvPr/>
        </p:nvSpPr>
        <p:spPr bwMode="auto">
          <a:xfrm rot="2580000">
            <a:off x="4419875" y="4190932"/>
            <a:ext cx="312295" cy="332308"/>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1662" b="0" i="0" u="none" strike="noStrike" kern="1200" cap="none" spc="0" normalizeH="0" baseline="0" noProof="0" dirty="0">
              <a:ln>
                <a:noFill/>
              </a:ln>
              <a:solidFill>
                <a:srgbClr val="00CC00"/>
              </a:solidFill>
              <a:effectLst/>
              <a:uLnTx/>
              <a:uFillTx/>
              <a:latin typeface="BIZ UDPゴシック" panose="020B0400000000000000" pitchFamily="50" charset="-128"/>
              <a:ea typeface="BIZ UDPゴシック" panose="020B0400000000000000" pitchFamily="50" charset="-128"/>
              <a:cs typeface="+mn-cs"/>
            </a:endParaRPr>
          </a:p>
        </p:txBody>
      </p:sp>
      <p:sp>
        <p:nvSpPr>
          <p:cNvPr id="29" name="Line 23"/>
          <p:cNvSpPr>
            <a:spLocks noChangeAspect="1" noChangeShapeType="1"/>
          </p:cNvSpPr>
          <p:nvPr/>
        </p:nvSpPr>
        <p:spPr bwMode="auto">
          <a:xfrm rot="2580000">
            <a:off x="4247674" y="5022650"/>
            <a:ext cx="654723" cy="696681"/>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1662" b="0" i="0" u="none" strike="noStrike" kern="1200" cap="none" spc="0" normalizeH="0" baseline="0" noProof="0" dirty="0">
              <a:ln>
                <a:noFill/>
              </a:ln>
              <a:solidFill>
                <a:srgbClr val="00CC00"/>
              </a:solidFill>
              <a:effectLst/>
              <a:uLnTx/>
              <a:uFillTx/>
              <a:latin typeface="BIZ UDPゴシック" panose="020B0400000000000000" pitchFamily="50" charset="-128"/>
              <a:ea typeface="BIZ UDPゴシック" panose="020B0400000000000000" pitchFamily="50" charset="-128"/>
              <a:cs typeface="+mn-cs"/>
            </a:endParaRPr>
          </a:p>
        </p:txBody>
      </p:sp>
      <p:sp>
        <p:nvSpPr>
          <p:cNvPr id="40" name="角丸四角形 39"/>
          <p:cNvSpPr/>
          <p:nvPr/>
        </p:nvSpPr>
        <p:spPr>
          <a:xfrm>
            <a:off x="1606886" y="2138609"/>
            <a:ext cx="5940000" cy="342000"/>
          </a:xfrm>
          <a:prstGeom prst="roundRect">
            <a:avLst>
              <a:gd name="adj" fmla="val 13869"/>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0" fontAlgn="base" latinLnBrk="0" hangingPunct="0">
              <a:lnSpc>
                <a:spcPct val="100000"/>
              </a:lnSpc>
              <a:spcBef>
                <a:spcPct val="0"/>
              </a:spcBef>
              <a:spcAft>
                <a:spcPct val="0"/>
              </a:spcAft>
              <a:buClrTx/>
              <a:buSzTx/>
              <a:buFontTx/>
              <a:buNone/>
              <a:tabLst/>
              <a:defRPr/>
            </a:pPr>
            <a:endParaRPr kumimoji="1" lang="ja-JP" altLang="en-US" sz="1662"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1" name="角丸四角形 40"/>
          <p:cNvSpPr/>
          <p:nvPr/>
        </p:nvSpPr>
        <p:spPr>
          <a:xfrm>
            <a:off x="1606886" y="2694331"/>
            <a:ext cx="5940000" cy="342000"/>
          </a:xfrm>
          <a:prstGeom prst="roundRect">
            <a:avLst>
              <a:gd name="adj" fmla="val 13869"/>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0" fontAlgn="base" latinLnBrk="0" hangingPunct="0">
              <a:lnSpc>
                <a:spcPct val="100000"/>
              </a:lnSpc>
              <a:spcBef>
                <a:spcPct val="0"/>
              </a:spcBef>
              <a:spcAft>
                <a:spcPct val="0"/>
              </a:spcAft>
              <a:buClrTx/>
              <a:buSzTx/>
              <a:buFontTx/>
              <a:buNone/>
              <a:tabLst/>
              <a:defRPr/>
            </a:pPr>
            <a:endParaRPr kumimoji="1" lang="ja-JP" altLang="en-US" sz="1662"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2" name="角丸四角形 41"/>
          <p:cNvSpPr/>
          <p:nvPr/>
        </p:nvSpPr>
        <p:spPr>
          <a:xfrm>
            <a:off x="1606886" y="3250637"/>
            <a:ext cx="5940000" cy="342000"/>
          </a:xfrm>
          <a:prstGeom prst="roundRect">
            <a:avLst>
              <a:gd name="adj" fmla="val 13869"/>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0" fontAlgn="base" latinLnBrk="0" hangingPunct="0">
              <a:lnSpc>
                <a:spcPct val="100000"/>
              </a:lnSpc>
              <a:spcBef>
                <a:spcPct val="0"/>
              </a:spcBef>
              <a:spcAft>
                <a:spcPct val="0"/>
              </a:spcAft>
              <a:buClrTx/>
              <a:buSzTx/>
              <a:buFontTx/>
              <a:buNone/>
              <a:tabLst/>
              <a:defRPr/>
            </a:pPr>
            <a:endParaRPr kumimoji="1" lang="ja-JP" altLang="en-US" sz="1662"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3" name="角丸四角形 42"/>
          <p:cNvSpPr/>
          <p:nvPr/>
        </p:nvSpPr>
        <p:spPr>
          <a:xfrm>
            <a:off x="1633230" y="3810846"/>
            <a:ext cx="5940000" cy="342000"/>
          </a:xfrm>
          <a:prstGeom prst="roundRect">
            <a:avLst>
              <a:gd name="adj" fmla="val 13869"/>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0" fontAlgn="base" latinLnBrk="0" hangingPunct="0">
              <a:lnSpc>
                <a:spcPct val="100000"/>
              </a:lnSpc>
              <a:spcBef>
                <a:spcPct val="0"/>
              </a:spcBef>
              <a:spcAft>
                <a:spcPct val="0"/>
              </a:spcAft>
              <a:buClrTx/>
              <a:buSzTx/>
              <a:buFontTx/>
              <a:buNone/>
              <a:tabLst/>
              <a:defRPr/>
            </a:pPr>
            <a:endParaRPr kumimoji="1" lang="ja-JP" altLang="en-US" sz="1662"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5" name="角丸四角形 44"/>
          <p:cNvSpPr/>
          <p:nvPr/>
        </p:nvSpPr>
        <p:spPr>
          <a:xfrm>
            <a:off x="1606886" y="5867410"/>
            <a:ext cx="5940000" cy="342000"/>
          </a:xfrm>
          <a:prstGeom prst="roundRect">
            <a:avLst>
              <a:gd name="adj" fmla="val 13869"/>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0" fontAlgn="base" latinLnBrk="0" hangingPunct="0">
              <a:lnSpc>
                <a:spcPct val="100000"/>
              </a:lnSpc>
              <a:spcBef>
                <a:spcPct val="0"/>
              </a:spcBef>
              <a:spcAft>
                <a:spcPct val="0"/>
              </a:spcAft>
              <a:buClrTx/>
              <a:buSzTx/>
              <a:buFontTx/>
              <a:buNone/>
              <a:tabLst/>
              <a:defRPr/>
            </a:pPr>
            <a:endParaRPr kumimoji="1" lang="ja-JP" altLang="en-US" sz="1662"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8" name="正方形/長方形 17"/>
          <p:cNvSpPr/>
          <p:nvPr/>
        </p:nvSpPr>
        <p:spPr>
          <a:xfrm>
            <a:off x="3103729" y="2178791"/>
            <a:ext cx="2932213" cy="279058"/>
          </a:xfrm>
          <a:prstGeom prst="rect">
            <a:avLst/>
          </a:prstGeom>
        </p:spPr>
        <p:txBody>
          <a:bodyPr wrap="none">
            <a:spAutoFit/>
          </a:bodyPr>
          <a:lstStyle/>
          <a:p>
            <a:pPr marL="0" marR="0" lvl="0" indent="0" algn="ctr" defTabSz="844083" rtl="0" eaLnBrk="0" fontAlgn="base" latinLnBrk="0" hangingPunct="0">
              <a:lnSpc>
                <a:spcPct val="80000"/>
              </a:lnSpc>
              <a:spcBef>
                <a:spcPct val="0"/>
              </a:spcBef>
              <a:spcAft>
                <a:spcPct val="0"/>
              </a:spcAft>
              <a:buClr>
                <a:srgbClr val="FF0000"/>
              </a:buClr>
              <a:buSzPct val="130000"/>
              <a:buFontTx/>
              <a:buNone/>
              <a:tabLst/>
              <a:defRPr/>
            </a:pPr>
            <a:r>
              <a:rPr kumimoji="1" lang="ja-JP" altLang="en-US" sz="1662"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投与されている内服薬の確認</a:t>
            </a:r>
          </a:p>
        </p:txBody>
      </p:sp>
      <p:sp>
        <p:nvSpPr>
          <p:cNvPr id="20" name="正方形/長方形 19"/>
          <p:cNvSpPr/>
          <p:nvPr/>
        </p:nvSpPr>
        <p:spPr>
          <a:xfrm>
            <a:off x="3319271" y="2737058"/>
            <a:ext cx="2529859" cy="279058"/>
          </a:xfrm>
          <a:prstGeom prst="rect">
            <a:avLst/>
          </a:prstGeom>
        </p:spPr>
        <p:txBody>
          <a:bodyPr wrap="none">
            <a:spAutoFit/>
          </a:bodyPr>
          <a:lstStyle/>
          <a:p>
            <a:pPr marL="0" marR="0" lvl="0" indent="0" algn="ctr" defTabSz="844083" rtl="0" eaLnBrk="0" fontAlgn="base" latinLnBrk="0" hangingPunct="0">
              <a:lnSpc>
                <a:spcPct val="80000"/>
              </a:lnSpc>
              <a:spcBef>
                <a:spcPct val="0"/>
              </a:spcBef>
              <a:spcAft>
                <a:spcPct val="0"/>
              </a:spcAft>
              <a:buClr>
                <a:srgbClr val="FF0000"/>
              </a:buClr>
              <a:buSzPct val="130000"/>
              <a:buFontTx/>
              <a:buNone/>
              <a:tabLst/>
              <a:defRPr/>
            </a:pPr>
            <a:r>
              <a:rPr kumimoji="1" lang="ja-JP" altLang="en-US" sz="1662"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薬物療法の必要性の判断</a:t>
            </a:r>
            <a:endParaRPr kumimoji="1" lang="ja-JP" altLang="en-US" sz="1662" b="1" i="0" u="none" strike="noStrike" kern="1200" cap="none" spc="0" normalizeH="0" baseline="3000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30" name="正方形/長方形 29"/>
          <p:cNvSpPr/>
          <p:nvPr/>
        </p:nvSpPr>
        <p:spPr>
          <a:xfrm>
            <a:off x="2825979" y="3292585"/>
            <a:ext cx="3488454" cy="296941"/>
          </a:xfrm>
          <a:prstGeom prst="rect">
            <a:avLst/>
          </a:prstGeom>
        </p:spPr>
        <p:txBody>
          <a:bodyPr wrap="none">
            <a:spAutoFit/>
          </a:bodyPr>
          <a:lstStyle/>
          <a:p>
            <a:pPr marL="0" marR="0" lvl="0" indent="0" algn="ctr" defTabSz="844083" rtl="0" eaLnBrk="0" fontAlgn="base" latinLnBrk="0" hangingPunct="0">
              <a:lnSpc>
                <a:spcPct val="80000"/>
              </a:lnSpc>
              <a:spcBef>
                <a:spcPct val="0"/>
              </a:spcBef>
              <a:spcAft>
                <a:spcPct val="0"/>
              </a:spcAft>
              <a:buClr>
                <a:srgbClr val="FF0000"/>
              </a:buClr>
              <a:buSzPct val="130000"/>
              <a:buFontTx/>
              <a:buNone/>
              <a:tabLst/>
              <a:defRPr/>
            </a:pPr>
            <a:r>
              <a:rPr kumimoji="1" lang="ja-JP" altLang="en-US" sz="1662"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服薬遵守が可能な環境の確認・整備</a:t>
            </a:r>
          </a:p>
        </p:txBody>
      </p:sp>
      <p:sp>
        <p:nvSpPr>
          <p:cNvPr id="23" name="正方形/長方形 22"/>
          <p:cNvSpPr/>
          <p:nvPr/>
        </p:nvSpPr>
        <p:spPr>
          <a:xfrm>
            <a:off x="3309894" y="3847277"/>
            <a:ext cx="2509020" cy="296941"/>
          </a:xfrm>
          <a:prstGeom prst="rect">
            <a:avLst/>
          </a:prstGeom>
        </p:spPr>
        <p:txBody>
          <a:bodyPr wrap="none">
            <a:spAutoFit/>
          </a:bodyPr>
          <a:lstStyle/>
          <a:p>
            <a:pPr marL="0" marR="0" lvl="0" indent="0" algn="ctr" defTabSz="844083" rtl="0" eaLnBrk="0" fontAlgn="base" latinLnBrk="0" hangingPunct="0">
              <a:lnSpc>
                <a:spcPct val="80000"/>
              </a:lnSpc>
              <a:spcBef>
                <a:spcPct val="0"/>
              </a:spcBef>
              <a:spcAft>
                <a:spcPct val="0"/>
              </a:spcAft>
              <a:buClr>
                <a:srgbClr val="FF0000"/>
              </a:buClr>
              <a:buSzPct val="130000"/>
              <a:buFontTx/>
              <a:buNone/>
              <a:tabLst/>
              <a:defRPr/>
            </a:pPr>
            <a:r>
              <a:rPr kumimoji="1" lang="ja-JP" altLang="en-US" sz="1662"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投薬に関する説明と同意</a:t>
            </a:r>
            <a:endParaRPr kumimoji="1" lang="ja-JP" altLang="en-US" sz="1662" b="1" i="0" u="none" strike="noStrike" kern="1200" cap="none" spc="0" normalizeH="0" baseline="3000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6" name="正方形/長方形 25"/>
          <p:cNvSpPr/>
          <p:nvPr/>
        </p:nvSpPr>
        <p:spPr>
          <a:xfrm>
            <a:off x="2308826" y="5905368"/>
            <a:ext cx="4527201" cy="279058"/>
          </a:xfrm>
          <a:prstGeom prst="rect">
            <a:avLst/>
          </a:prstGeom>
        </p:spPr>
        <p:txBody>
          <a:bodyPr wrap="none">
            <a:spAutoFit/>
          </a:bodyPr>
          <a:lstStyle/>
          <a:p>
            <a:pPr marL="0" marR="0" lvl="0" indent="0" algn="ctr" defTabSz="844083" rtl="0" eaLnBrk="0" fontAlgn="base" latinLnBrk="0" hangingPunct="0">
              <a:lnSpc>
                <a:spcPct val="80000"/>
              </a:lnSpc>
              <a:spcBef>
                <a:spcPct val="0"/>
              </a:spcBef>
              <a:spcAft>
                <a:spcPct val="0"/>
              </a:spcAft>
              <a:buClr>
                <a:srgbClr val="FF0000"/>
              </a:buClr>
              <a:buSzPct val="130000"/>
              <a:buFontTx/>
              <a:buNone/>
              <a:tabLst/>
              <a:defRPr/>
            </a:pPr>
            <a:r>
              <a:rPr kumimoji="1" lang="ja-JP" altLang="en-US" sz="1662"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定期的な評価と見直し、有害事象の有無の確認</a:t>
            </a:r>
            <a:endParaRPr kumimoji="1" lang="ja-JP" altLang="en-US" sz="1662" b="1" i="0" u="none" strike="noStrike" kern="1200" cap="none" spc="0" normalizeH="0" baseline="3000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46" name="角丸四角形 45"/>
          <p:cNvSpPr/>
          <p:nvPr/>
        </p:nvSpPr>
        <p:spPr>
          <a:xfrm>
            <a:off x="3653588" y="4585096"/>
            <a:ext cx="1872000" cy="527437"/>
          </a:xfrm>
          <a:prstGeom prst="roundRect">
            <a:avLst>
              <a:gd name="adj" fmla="val 13869"/>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0" fontAlgn="base" latinLnBrk="0" hangingPunct="0">
              <a:lnSpc>
                <a:spcPct val="100000"/>
              </a:lnSpc>
              <a:spcBef>
                <a:spcPct val="0"/>
              </a:spcBef>
              <a:spcAft>
                <a:spcPct val="0"/>
              </a:spcAft>
              <a:buClrTx/>
              <a:buSzTx/>
              <a:buFontTx/>
              <a:buNone/>
              <a:tabLst/>
              <a:defRPr/>
            </a:pPr>
            <a:endParaRPr kumimoji="1" lang="ja-JP" altLang="en-US" sz="1662"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9" name="正方形/長方形 38"/>
          <p:cNvSpPr/>
          <p:nvPr/>
        </p:nvSpPr>
        <p:spPr>
          <a:xfrm>
            <a:off x="3987273" y="4609206"/>
            <a:ext cx="1199366" cy="486287"/>
          </a:xfrm>
          <a:prstGeom prst="rect">
            <a:avLst/>
          </a:prstGeom>
        </p:spPr>
        <p:txBody>
          <a:bodyPr wrap="none">
            <a:spAutoFit/>
          </a:bodyPr>
          <a:lstStyle/>
          <a:p>
            <a:pPr marL="0" marR="0" lvl="0" indent="0" algn="ctr" defTabSz="844083" rtl="0" eaLnBrk="0" fontAlgn="base" latinLnBrk="0" hangingPunct="0">
              <a:lnSpc>
                <a:spcPct val="80000"/>
              </a:lnSpc>
              <a:spcBef>
                <a:spcPct val="0"/>
              </a:spcBef>
              <a:spcAft>
                <a:spcPct val="0"/>
              </a:spcAft>
              <a:buClr>
                <a:srgbClr val="FF0000"/>
              </a:buClr>
              <a:buSzPct val="130000"/>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BPSD</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に</a:t>
            </a:r>
            <a:endPar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844083" rtl="0" eaLnBrk="0" fontAlgn="base" latinLnBrk="0" hangingPunct="0">
              <a:lnSpc>
                <a:spcPct val="80000"/>
              </a:lnSpc>
              <a:spcBef>
                <a:spcPct val="0"/>
              </a:spcBef>
              <a:spcAft>
                <a:spcPct val="0"/>
              </a:spcAft>
              <a:buClr>
                <a:srgbClr val="FF0000"/>
              </a:buClr>
              <a:buSzPct val="130000"/>
              <a:buFontTx/>
              <a:buNone/>
              <a:tabLst/>
              <a:defRPr/>
            </a:pP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対する治療</a:t>
            </a:r>
          </a:p>
        </p:txBody>
      </p:sp>
      <p:cxnSp>
        <p:nvCxnSpPr>
          <p:cNvPr id="52" name="直線コネクタ 51"/>
          <p:cNvCxnSpPr/>
          <p:nvPr/>
        </p:nvCxnSpPr>
        <p:spPr>
          <a:xfrm flipH="1">
            <a:off x="1072700" y="6363353"/>
            <a:ext cx="3510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1072700" y="2899300"/>
            <a:ext cx="0" cy="346646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1060588" y="2899300"/>
            <a:ext cx="540000" cy="0"/>
          </a:xfrm>
          <a:prstGeom prst="line">
            <a:avLst/>
          </a:prstGeom>
          <a:ln w="28575">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67" name="Line 24"/>
          <p:cNvSpPr>
            <a:spLocks noChangeAspect="1" noChangeShapeType="1"/>
          </p:cNvSpPr>
          <p:nvPr/>
        </p:nvSpPr>
        <p:spPr bwMode="auto">
          <a:xfrm rot="2580000">
            <a:off x="4504553" y="2511514"/>
            <a:ext cx="135328" cy="144000"/>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1662" b="0" i="0" u="none" strike="noStrike" kern="1200" cap="none" spc="0" normalizeH="0" baseline="0" noProof="0" dirty="0">
              <a:ln>
                <a:noFill/>
              </a:ln>
              <a:solidFill>
                <a:srgbClr val="00CC00"/>
              </a:solidFill>
              <a:effectLst/>
              <a:uLnTx/>
              <a:uFillTx/>
              <a:latin typeface="BIZ UDPゴシック" panose="020B0400000000000000" pitchFamily="50" charset="-128"/>
              <a:ea typeface="BIZ UDPゴシック" panose="020B0400000000000000" pitchFamily="50" charset="-128"/>
              <a:cs typeface="+mn-cs"/>
            </a:endParaRPr>
          </a:p>
        </p:txBody>
      </p:sp>
      <p:sp>
        <p:nvSpPr>
          <p:cNvPr id="68" name="角丸四角形 67"/>
          <p:cNvSpPr/>
          <p:nvPr/>
        </p:nvSpPr>
        <p:spPr>
          <a:xfrm>
            <a:off x="1623996" y="4583250"/>
            <a:ext cx="1872000" cy="400108"/>
          </a:xfrm>
          <a:prstGeom prst="roundRect">
            <a:avLst>
              <a:gd name="adj" fmla="val 13869"/>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0" fontAlgn="base" latinLnBrk="0" hangingPunct="0">
              <a:lnSpc>
                <a:spcPct val="100000"/>
              </a:lnSpc>
              <a:spcBef>
                <a:spcPct val="0"/>
              </a:spcBef>
              <a:spcAft>
                <a:spcPct val="0"/>
              </a:spcAft>
              <a:buClrTx/>
              <a:buSzTx/>
              <a:buFontTx/>
              <a:buNone/>
              <a:tabLst/>
              <a:defRPr/>
            </a:pPr>
            <a:endParaRPr kumimoji="1" lang="ja-JP" altLang="en-US" sz="1662"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69" name="正方形/長方形 68"/>
          <p:cNvSpPr/>
          <p:nvPr/>
        </p:nvSpPr>
        <p:spPr>
          <a:xfrm>
            <a:off x="1758217" y="4640025"/>
            <a:ext cx="1677061" cy="296941"/>
          </a:xfrm>
          <a:prstGeom prst="rect">
            <a:avLst/>
          </a:prstGeom>
        </p:spPr>
        <p:txBody>
          <a:bodyPr wrap="none">
            <a:spAutoFit/>
          </a:bodyPr>
          <a:lstStyle/>
          <a:p>
            <a:pPr marL="0" marR="0" lvl="0" indent="0" algn="ctr" defTabSz="844083" rtl="0" eaLnBrk="0" fontAlgn="base" latinLnBrk="0" hangingPunct="0">
              <a:lnSpc>
                <a:spcPct val="80000"/>
              </a:lnSpc>
              <a:spcBef>
                <a:spcPct val="0"/>
              </a:spcBef>
              <a:spcAft>
                <a:spcPct val="0"/>
              </a:spcAft>
              <a:buClr>
                <a:srgbClr val="FF0000"/>
              </a:buClr>
              <a:buSzPct val="130000"/>
              <a:buFontTx/>
              <a:buNone/>
              <a:tabLst/>
              <a:defRPr/>
            </a:pPr>
            <a:r>
              <a:rPr kumimoji="1" lang="ja-JP" altLang="en-US" sz="1662"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疾患特異的治療</a:t>
            </a:r>
          </a:p>
        </p:txBody>
      </p:sp>
      <p:sp>
        <p:nvSpPr>
          <p:cNvPr id="70" name="Line 23"/>
          <p:cNvSpPr>
            <a:spLocks noChangeAspect="1" noChangeShapeType="1"/>
          </p:cNvSpPr>
          <p:nvPr/>
        </p:nvSpPr>
        <p:spPr bwMode="auto">
          <a:xfrm rot="2580000">
            <a:off x="2513337" y="4364215"/>
            <a:ext cx="169160" cy="180000"/>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1662" b="0" i="0" u="none" strike="noStrike" kern="1200" cap="none" spc="0" normalizeH="0" baseline="0" noProof="0" dirty="0">
              <a:ln>
                <a:noFill/>
              </a:ln>
              <a:solidFill>
                <a:srgbClr val="00CC00"/>
              </a:solidFill>
              <a:effectLst/>
              <a:uLnTx/>
              <a:uFillTx/>
              <a:latin typeface="BIZ UDPゴシック" panose="020B0400000000000000" pitchFamily="50" charset="-128"/>
              <a:ea typeface="BIZ UDPゴシック" panose="020B0400000000000000" pitchFamily="50" charset="-128"/>
              <a:cs typeface="+mn-cs"/>
            </a:endParaRPr>
          </a:p>
        </p:txBody>
      </p:sp>
      <p:sp>
        <p:nvSpPr>
          <p:cNvPr id="71" name="Line 23"/>
          <p:cNvSpPr>
            <a:spLocks noChangeAspect="1" noChangeShapeType="1"/>
          </p:cNvSpPr>
          <p:nvPr/>
        </p:nvSpPr>
        <p:spPr bwMode="auto">
          <a:xfrm rot="2580000">
            <a:off x="6645992" y="4346577"/>
            <a:ext cx="169160" cy="180000"/>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1662" b="0" i="0" u="none" strike="noStrike" kern="1200" cap="none" spc="0" normalizeH="0" baseline="0" noProof="0" dirty="0">
              <a:ln>
                <a:noFill/>
              </a:ln>
              <a:solidFill>
                <a:srgbClr val="00CC00"/>
              </a:solidFill>
              <a:effectLst/>
              <a:uLnTx/>
              <a:uFillTx/>
              <a:latin typeface="BIZ UDPゴシック" panose="020B0400000000000000" pitchFamily="50" charset="-128"/>
              <a:ea typeface="BIZ UDPゴシック" panose="020B0400000000000000" pitchFamily="50" charset="-128"/>
              <a:cs typeface="+mn-cs"/>
            </a:endParaRPr>
          </a:p>
        </p:txBody>
      </p:sp>
      <p:cxnSp>
        <p:nvCxnSpPr>
          <p:cNvPr id="73" name="直線コネクタ 72"/>
          <p:cNvCxnSpPr>
            <a:cxnSpLocks/>
          </p:cNvCxnSpPr>
          <p:nvPr/>
        </p:nvCxnSpPr>
        <p:spPr>
          <a:xfrm flipH="1">
            <a:off x="2592314" y="5677504"/>
            <a:ext cx="4140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4" name="正方形/長方形 43">
            <a:extLst>
              <a:ext uri="{FF2B5EF4-FFF2-40B4-BE49-F238E27FC236}">
                <a16:creationId xmlns:a16="http://schemas.microsoft.com/office/drawing/2014/main" id="{3889E3B0-31B0-4816-9B7C-02F2330A4B46}"/>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325637" name="Rectangle 10"/>
          <p:cNvSpPr>
            <a:spLocks noChangeArrowheads="1"/>
          </p:cNvSpPr>
          <p:nvPr/>
        </p:nvSpPr>
        <p:spPr bwMode="auto">
          <a:xfrm>
            <a:off x="458130" y="61098"/>
            <a:ext cx="8204689" cy="603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29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5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844083"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認知症の薬物療法のフローチャート</a:t>
            </a:r>
            <a:endParaRPr kumimoji="1" lang="en-US" altLang="ja-JP"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47" name="Rectangle 17">
            <a:extLst>
              <a:ext uri="{FF2B5EF4-FFF2-40B4-BE49-F238E27FC236}">
                <a16:creationId xmlns:a16="http://schemas.microsoft.com/office/drawing/2014/main" id="{B49D9827-9859-4555-A319-3A1A27E43B85}"/>
              </a:ext>
            </a:extLst>
          </p:cNvPr>
          <p:cNvSpPr>
            <a:spLocks noChangeArrowheads="1"/>
          </p:cNvSpPr>
          <p:nvPr/>
        </p:nvSpPr>
        <p:spPr bwMode="auto">
          <a:xfrm>
            <a:off x="2668033" y="6493229"/>
            <a:ext cx="6377066" cy="274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55600" indent="-355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328254" marR="0" lvl="0" indent="-328254" algn="r" defTabSz="844083" rtl="0" eaLnBrk="1" fontAlgn="base" latinLnBrk="0" hangingPunct="1">
              <a:lnSpc>
                <a:spcPct val="80000"/>
              </a:lnSpc>
              <a:spcBef>
                <a:spcPct val="20000"/>
              </a:spcBef>
              <a:spcAft>
                <a:spcPct val="0"/>
              </a:spcAft>
              <a:buClrTx/>
              <a:buSzTx/>
              <a:buFontTx/>
              <a:buNone/>
              <a:tabLst/>
              <a:defRPr/>
            </a:pPr>
            <a:r>
              <a:rPr kumimoji="1" lang="ja-JP" altLang="en-US"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認知症疾患診療ガイドライン</a:t>
            </a:r>
            <a:r>
              <a:rPr kumimoji="1" lang="en-US" altLang="ja-JP"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2017</a:t>
            </a:r>
            <a:r>
              <a:rPr kumimoji="1" lang="ja-JP" altLang="en-US"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認知症疾患診療ガイドライン作成委員会</a:t>
            </a:r>
            <a:endParaRPr kumimoji="1" lang="en-US" altLang="ja-JP"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48" name="正方形/長方形 47">
            <a:extLst>
              <a:ext uri="{FF2B5EF4-FFF2-40B4-BE49-F238E27FC236}">
                <a16:creationId xmlns:a16="http://schemas.microsoft.com/office/drawing/2014/main" id="{E2ACB9CE-D74A-4886-9E3A-D6F7E818ACDD}"/>
              </a:ext>
            </a:extLst>
          </p:cNvPr>
          <p:cNvSpPr/>
          <p:nvPr/>
        </p:nvSpPr>
        <p:spPr>
          <a:xfrm>
            <a:off x="315985" y="1063429"/>
            <a:ext cx="8574490" cy="400110"/>
          </a:xfrm>
          <a:prstGeom prst="rect">
            <a:avLst/>
          </a:prstGeom>
        </p:spPr>
        <p:txBody>
          <a:bodyPr wrap="square">
            <a:spAutoFit/>
          </a:bodyPr>
          <a:lstStyle/>
          <a:p>
            <a:pPr marL="0" marR="0" lvl="0" indent="0" algn="ctr" defTabSz="844083" rtl="0" eaLnBrk="1" fontAlgn="base" latinLnBrk="0" hangingPunct="1">
              <a:lnSpc>
                <a:spcPct val="100000"/>
              </a:lnSpc>
              <a:spcBef>
                <a:spcPts val="1662"/>
              </a:spcBef>
              <a:spcAft>
                <a:spcPct val="0"/>
              </a:spcAft>
              <a:buClrTx/>
              <a:buSzTx/>
              <a:buFontTx/>
              <a:buNone/>
              <a:tabLst>
                <a:tab pos="578857" algn="l"/>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薬物療法の必要性を十分に検討し、十分な説明を行ったうえで開始する。</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cxnSp>
        <p:nvCxnSpPr>
          <p:cNvPr id="51" name="直線コネクタ 50">
            <a:extLst>
              <a:ext uri="{FF2B5EF4-FFF2-40B4-BE49-F238E27FC236}">
                <a16:creationId xmlns:a16="http://schemas.microsoft.com/office/drawing/2014/main" id="{B7870FC2-8CB8-4A29-AD1E-B685A2ACFF1D}"/>
              </a:ext>
            </a:extLst>
          </p:cNvPr>
          <p:cNvCxnSpPr/>
          <p:nvPr/>
        </p:nvCxnSpPr>
        <p:spPr>
          <a:xfrm>
            <a:off x="6731743" y="4871952"/>
            <a:ext cx="0" cy="8119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角丸四角形 37"/>
          <p:cNvSpPr/>
          <p:nvPr/>
        </p:nvSpPr>
        <p:spPr>
          <a:xfrm>
            <a:off x="5708865" y="4550769"/>
            <a:ext cx="1872000" cy="1022180"/>
          </a:xfrm>
          <a:prstGeom prst="roundRect">
            <a:avLst>
              <a:gd name="adj" fmla="val 998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0" fontAlgn="base" latinLnBrk="0" hangingPunct="0">
              <a:lnSpc>
                <a:spcPct val="100000"/>
              </a:lnSpc>
              <a:spcBef>
                <a:spcPct val="0"/>
              </a:spcBef>
              <a:spcAft>
                <a:spcPct val="0"/>
              </a:spcAft>
              <a:buClrTx/>
              <a:buSzTx/>
              <a:buFontTx/>
              <a:buNone/>
              <a:tabLst/>
              <a:defRPr/>
            </a:pPr>
            <a:endParaRPr kumimoji="1" lang="ja-JP" altLang="en-US" sz="1662"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6" name="正方形/長方形 35"/>
          <p:cNvSpPr/>
          <p:nvPr/>
        </p:nvSpPr>
        <p:spPr>
          <a:xfrm>
            <a:off x="5922974" y="4541667"/>
            <a:ext cx="1465145" cy="1030026"/>
          </a:xfrm>
          <a:prstGeom prst="rect">
            <a:avLst/>
          </a:prstGeom>
        </p:spPr>
        <p:txBody>
          <a:bodyPr wrap="none">
            <a:spAutoFit/>
          </a:bodyPr>
          <a:lstStyle/>
          <a:p>
            <a:pPr marL="0" marR="0" lvl="0" indent="0" algn="ctr" defTabSz="844083" rtl="0" eaLnBrk="0" fontAlgn="base" latinLnBrk="0" hangingPunct="0">
              <a:lnSpc>
                <a:spcPct val="100000"/>
              </a:lnSpc>
              <a:spcBef>
                <a:spcPct val="0"/>
              </a:spcBef>
              <a:spcAft>
                <a:spcPct val="0"/>
              </a:spcAft>
              <a:buClr>
                <a:srgbClr val="FF0000"/>
              </a:buClr>
              <a:buSzPct val="130000"/>
              <a:buFontTx/>
              <a:buNone/>
              <a:tabLst/>
              <a:defRPr/>
            </a:pPr>
            <a:r>
              <a:rPr kumimoji="1" lang="ja-JP" altLang="en-US" sz="1662"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合併症治療</a:t>
            </a:r>
            <a:endParaRPr kumimoji="1" lang="en-US" altLang="ja-JP" sz="1662"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331185" marR="0" lvl="0" indent="-165593" algn="l" defTabSz="844083" rtl="0" eaLnBrk="0" fontAlgn="base" latinLnBrk="0" hangingPunct="0">
              <a:lnSpc>
                <a:spcPct val="100000"/>
              </a:lnSpc>
              <a:spcBef>
                <a:spcPct val="0"/>
              </a:spcBef>
              <a:spcAft>
                <a:spcPct val="0"/>
              </a:spcAft>
              <a:buClrTx/>
              <a:buSzPct val="100000"/>
              <a:buFont typeface="Arial" panose="020B0604020202020204" pitchFamily="34" charset="0"/>
              <a:buChar char="•"/>
              <a:tabLst/>
              <a:defRPr/>
            </a:pPr>
            <a:r>
              <a:rPr kumimoji="1" lang="ja-JP" altLang="en-US" sz="1477"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神経症状</a:t>
            </a:r>
            <a:endParaRPr kumimoji="1" lang="en-US" altLang="ja-JP" sz="1477"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331185" marR="0" lvl="0" indent="-165593" algn="l" defTabSz="844083" rtl="0" eaLnBrk="0" fontAlgn="base" latinLnBrk="0" hangingPunct="0">
              <a:lnSpc>
                <a:spcPct val="100000"/>
              </a:lnSpc>
              <a:spcBef>
                <a:spcPct val="0"/>
              </a:spcBef>
              <a:spcAft>
                <a:spcPct val="0"/>
              </a:spcAft>
              <a:buClrTx/>
              <a:buSzPct val="100000"/>
              <a:buFont typeface="Arial" panose="020B0604020202020204" pitchFamily="34" charset="0"/>
              <a:buChar char="•"/>
              <a:tabLst/>
              <a:defRPr/>
            </a:pPr>
            <a:r>
              <a:rPr kumimoji="1" lang="ja-JP" altLang="en-US" sz="1477"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老年症候群</a:t>
            </a:r>
            <a:endParaRPr kumimoji="1" lang="en-US" altLang="ja-JP" sz="1477"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331185" marR="0" lvl="0" indent="-165593" algn="l" defTabSz="844083" rtl="0" eaLnBrk="0" fontAlgn="base" latinLnBrk="0" hangingPunct="0">
              <a:lnSpc>
                <a:spcPct val="100000"/>
              </a:lnSpc>
              <a:spcBef>
                <a:spcPct val="0"/>
              </a:spcBef>
              <a:spcAft>
                <a:spcPct val="0"/>
              </a:spcAft>
              <a:buClrTx/>
              <a:buSzPct val="100000"/>
              <a:buFont typeface="Arial" panose="020B0604020202020204" pitchFamily="34" charset="0"/>
              <a:buChar char="•"/>
              <a:tabLst/>
              <a:defRPr/>
            </a:pPr>
            <a:r>
              <a:rPr kumimoji="1" lang="ja-JP" altLang="en-US" sz="1477"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身体合併症</a:t>
            </a:r>
          </a:p>
        </p:txBody>
      </p:sp>
      <p:cxnSp>
        <p:nvCxnSpPr>
          <p:cNvPr id="53" name="直線コネクタ 52">
            <a:extLst>
              <a:ext uri="{FF2B5EF4-FFF2-40B4-BE49-F238E27FC236}">
                <a16:creationId xmlns:a16="http://schemas.microsoft.com/office/drawing/2014/main" id="{0BD18F0D-E249-4760-98A8-0AB894996C8C}"/>
              </a:ext>
            </a:extLst>
          </p:cNvPr>
          <p:cNvCxnSpPr>
            <a:cxnSpLocks/>
          </p:cNvCxnSpPr>
          <p:nvPr/>
        </p:nvCxnSpPr>
        <p:spPr>
          <a:xfrm flipH="1">
            <a:off x="2586663" y="4328773"/>
            <a:ext cx="4140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9" name="テキスト ボックス 48">
            <a:extLst>
              <a:ext uri="{FF2B5EF4-FFF2-40B4-BE49-F238E27FC236}">
                <a16:creationId xmlns:a16="http://schemas.microsoft.com/office/drawing/2014/main" id="{F43483F0-4064-49F5-A72D-D46B06E9A195}"/>
              </a:ext>
            </a:extLst>
          </p:cNvPr>
          <p:cNvSpPr txBox="1"/>
          <p:nvPr/>
        </p:nvSpPr>
        <p:spPr>
          <a:xfrm>
            <a:off x="0" y="710695"/>
            <a:ext cx="1540042"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薬局実践３</a:t>
            </a:r>
            <a:r>
              <a:rPr lang="en-US" altLang="ja-JP" sz="1600" b="1" dirty="0">
                <a:latin typeface="BIZ UDPゴシック" panose="020B0400000000000000" pitchFamily="50" charset="-128"/>
                <a:ea typeface="BIZ UDPゴシック" panose="020B0400000000000000" pitchFamily="50" charset="-128"/>
              </a:rPr>
              <a:t>〕</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587478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5FB2F48F-6E0C-443B-BB2C-FEC5D22A6367}"/>
              </a:ext>
            </a:extLst>
          </p:cNvPr>
          <p:cNvSpPr/>
          <p:nvPr/>
        </p:nvSpPr>
        <p:spPr>
          <a:xfrm>
            <a:off x="0" y="2875"/>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115715" name="テキスト ボックス 2"/>
          <p:cNvSpPr txBox="1">
            <a:spLocks noChangeArrowheads="1"/>
          </p:cNvSpPr>
          <p:nvPr/>
        </p:nvSpPr>
        <p:spPr bwMode="auto">
          <a:xfrm>
            <a:off x="652394" y="73785"/>
            <a:ext cx="78255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薬局 ➡ かかりつけ医 ❷</a:t>
            </a:r>
          </a:p>
        </p:txBody>
      </p:sp>
      <p:sp>
        <p:nvSpPr>
          <p:cNvPr id="8" name="テキスト ボックス 7"/>
          <p:cNvSpPr txBox="1"/>
          <p:nvPr/>
        </p:nvSpPr>
        <p:spPr>
          <a:xfrm>
            <a:off x="493057" y="2062282"/>
            <a:ext cx="8338500" cy="954107"/>
          </a:xfrm>
          <a:prstGeom prst="rect">
            <a:avLst/>
          </a:prstGeom>
          <a:noFill/>
          <a:ln w="25400">
            <a:no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2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服薬状況の確認から一包化や剤形変更を提案し  </a:t>
            </a:r>
            <a:endParaRPr kumimoji="1" lang="en-US" altLang="ja-JP" sz="2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服薬支援を行う。</a:t>
            </a:r>
            <a:endParaRPr kumimoji="1" lang="en-US" altLang="ja-JP" sz="2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9" name="テキスト ボックス 8"/>
          <p:cNvSpPr txBox="1"/>
          <p:nvPr/>
        </p:nvSpPr>
        <p:spPr>
          <a:xfrm>
            <a:off x="983837" y="3465513"/>
            <a:ext cx="7356940" cy="2246769"/>
          </a:xfrm>
          <a:prstGeom prst="rect">
            <a:avLst/>
          </a:prstGeom>
          <a:noFill/>
          <a:ln w="25400">
            <a:noFill/>
          </a:ln>
        </p:spPr>
        <p:txBody>
          <a:bodyPr wrap="square" rtlCol="0">
            <a:spAutoFit/>
          </a:bodyPr>
          <a:lstStyle/>
          <a:p>
            <a:pPr marL="179388" marR="0" lvl="0" indent="-179388"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飲み忘れや飲み間違いに対し、</a:t>
            </a:r>
            <a:r>
              <a:rPr kumimoji="1" lang="ja-JP" altLang="en-US" sz="2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一包化</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を提案する。</a:t>
            </a:r>
            <a:endPar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179388" marR="0" lvl="0" indent="-179388"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飲み込みがうまくできないときは、口腔内崩壊錠などへの</a:t>
            </a:r>
            <a:r>
              <a:rPr kumimoji="1" lang="ja-JP" altLang="en-US" sz="2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剤形変更</a:t>
            </a:r>
            <a:endParaRPr kumimoji="1" lang="en-US" altLang="ja-JP" sz="2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179388" marR="0" lvl="0" indent="-179388"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服薬確認が困難なときには、</a:t>
            </a:r>
            <a:r>
              <a:rPr kumimoji="1" lang="ja-JP" altLang="en-US" sz="2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貼付剤への変更</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を</a:t>
            </a:r>
            <a:endPar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179388" marR="0" lvl="0" indent="-179388" algn="l" defTabSz="914400" rtl="0" eaLnBrk="0" fontAlgn="base" latinLnBrk="0" hangingPunct="0">
              <a:lnSpc>
                <a:spcPct val="100000"/>
              </a:lnSpc>
              <a:spcBef>
                <a:spcPts val="0"/>
              </a:spcBef>
              <a:spcAft>
                <a:spcPct val="0"/>
              </a:spcAft>
              <a:buClrTx/>
              <a:buSzTx/>
              <a:buFontTx/>
              <a:buNone/>
              <a:tabLst>
                <a:tab pos="358775" algn="l"/>
              </a:tabLst>
              <a:defRPr/>
            </a:pP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提案する。</a:t>
            </a:r>
          </a:p>
        </p:txBody>
      </p:sp>
      <p:sp>
        <p:nvSpPr>
          <p:cNvPr id="6" name="テキスト ボックス 5">
            <a:extLst>
              <a:ext uri="{FF2B5EF4-FFF2-40B4-BE49-F238E27FC236}">
                <a16:creationId xmlns:a16="http://schemas.microsoft.com/office/drawing/2014/main" id="{12CC6C21-0F9C-4524-A09E-EDE4F454B5F6}"/>
              </a:ext>
            </a:extLst>
          </p:cNvPr>
          <p:cNvSpPr txBox="1"/>
          <p:nvPr/>
        </p:nvSpPr>
        <p:spPr>
          <a:xfrm>
            <a:off x="697221" y="1347842"/>
            <a:ext cx="3874779" cy="489878"/>
          </a:xfrm>
          <a:prstGeom prst="rect">
            <a:avLst/>
          </a:prstGeom>
          <a:solidFill>
            <a:srgbClr val="996633"/>
          </a:solidFill>
          <a:ln w="25400">
            <a:noFill/>
          </a:ln>
        </p:spPr>
        <p:txBody>
          <a:bodyPr wrap="none" rtlCol="0">
            <a:spAutoFit/>
          </a:bodyPr>
          <a:lstStyle/>
          <a:p>
            <a:pPr marL="0" marR="0" lvl="0" indent="0" algn="l" defTabSz="914400" rtl="0" eaLnBrk="0" fontAlgn="base" latinLnBrk="0" hangingPunct="0">
              <a:lnSpc>
                <a:spcPts val="31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 服薬状況からの気づき</a:t>
            </a:r>
          </a:p>
        </p:txBody>
      </p:sp>
      <p:sp>
        <p:nvSpPr>
          <p:cNvPr id="10" name="テキスト ボックス 9">
            <a:extLst>
              <a:ext uri="{FF2B5EF4-FFF2-40B4-BE49-F238E27FC236}">
                <a16:creationId xmlns:a16="http://schemas.microsoft.com/office/drawing/2014/main" id="{7E0697A5-EED1-41E5-BE59-99F937E2E082}"/>
              </a:ext>
            </a:extLst>
          </p:cNvPr>
          <p:cNvSpPr txBox="1"/>
          <p:nvPr/>
        </p:nvSpPr>
        <p:spPr>
          <a:xfrm>
            <a:off x="0" y="709552"/>
            <a:ext cx="1540042"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薬局実践</a:t>
            </a:r>
            <a:r>
              <a:rPr lang="en-US" altLang="ja-JP" sz="1600" b="1" dirty="0">
                <a:solidFill>
                  <a:srgbClr val="000000"/>
                </a:solidFill>
                <a:latin typeface="BIZ UDPゴシック" panose="020B0400000000000000" pitchFamily="50" charset="-128"/>
                <a:ea typeface="BIZ UDPゴシック" panose="020B0400000000000000" pitchFamily="50" charset="-128"/>
              </a:rPr>
              <a:t>39</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40203024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1" name="直線矢印コネクタ 90">
            <a:extLst>
              <a:ext uri="{FF2B5EF4-FFF2-40B4-BE49-F238E27FC236}">
                <a16:creationId xmlns:a16="http://schemas.microsoft.com/office/drawing/2014/main" id="{2450CE91-1C81-4CF0-B686-61A44C3F8F51}"/>
              </a:ext>
            </a:extLst>
          </p:cNvPr>
          <p:cNvCxnSpPr>
            <a:cxnSpLocks noChangeShapeType="1"/>
          </p:cNvCxnSpPr>
          <p:nvPr/>
        </p:nvCxnSpPr>
        <p:spPr bwMode="auto">
          <a:xfrm>
            <a:off x="4800931" y="2300250"/>
            <a:ext cx="0" cy="2630215"/>
          </a:xfrm>
          <a:prstGeom prst="straightConnector1">
            <a:avLst/>
          </a:prstGeom>
          <a:noFill/>
          <a:ln w="50800">
            <a:solidFill>
              <a:srgbClr val="996633"/>
            </a:solidFill>
            <a:prstDash val="sysDot"/>
            <a:round/>
            <a:headEnd/>
            <a:tailEnd type="arrow" w="med" len="sm"/>
          </a:ln>
          <a:extLst>
            <a:ext uri="{909E8E84-426E-40DD-AFC4-6F175D3DCCD1}">
              <a14:hiddenFill xmlns:a14="http://schemas.microsoft.com/office/drawing/2010/main">
                <a:noFill/>
              </a14:hiddenFill>
            </a:ext>
          </a:extLst>
        </p:spPr>
      </p:cxnSp>
      <p:sp>
        <p:nvSpPr>
          <p:cNvPr id="41" name="正方形/長方形 40">
            <a:extLst>
              <a:ext uri="{FF2B5EF4-FFF2-40B4-BE49-F238E27FC236}">
                <a16:creationId xmlns:a16="http://schemas.microsoft.com/office/drawing/2014/main" id="{93324296-1203-44D8-9197-438DEFE1B5FF}"/>
              </a:ext>
            </a:extLst>
          </p:cNvPr>
          <p:cNvSpPr/>
          <p:nvPr/>
        </p:nvSpPr>
        <p:spPr>
          <a:xfrm>
            <a:off x="0" y="2875"/>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テキスト ボックス 2"/>
          <p:cNvSpPr txBox="1">
            <a:spLocks noChangeArrowheads="1"/>
          </p:cNvSpPr>
          <p:nvPr/>
        </p:nvSpPr>
        <p:spPr bwMode="auto">
          <a:xfrm>
            <a:off x="1459832" y="71658"/>
            <a:ext cx="66291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薬局 ➡ 地域包括支援センター</a:t>
            </a:r>
          </a:p>
        </p:txBody>
      </p:sp>
      <p:sp>
        <p:nvSpPr>
          <p:cNvPr id="11" name="角丸四角形 32" descr="50%"/>
          <p:cNvSpPr>
            <a:spLocks noChangeArrowheads="1"/>
          </p:cNvSpPr>
          <p:nvPr/>
        </p:nvSpPr>
        <p:spPr bwMode="auto">
          <a:xfrm>
            <a:off x="1544664" y="917668"/>
            <a:ext cx="6077522" cy="1808267"/>
          </a:xfrm>
          <a:prstGeom prst="roundRect">
            <a:avLst>
              <a:gd name="adj" fmla="val 50000"/>
            </a:avLst>
          </a:prstGeom>
          <a:solidFill>
            <a:srgbClr val="DEBC9A"/>
          </a:solidFill>
          <a:ln w="9525">
            <a:noFill/>
            <a:round/>
            <a:headEnd/>
            <a:tailEnd/>
          </a:ln>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ts val="600"/>
              </a:spcBef>
              <a:spcAft>
                <a:spcPct val="0"/>
              </a:spcAft>
              <a:buClrTx/>
              <a:buSzTx/>
              <a:buFontTx/>
              <a:buNone/>
              <a:tabLst/>
              <a:defRPr/>
            </a:pPr>
            <a:endParaRPr kumimoji="1" lang="ja-JP" altLang="en-US" sz="1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4" name="角丸四角形 31" descr="50%"/>
          <p:cNvSpPr>
            <a:spLocks noChangeArrowheads="1"/>
          </p:cNvSpPr>
          <p:nvPr/>
        </p:nvSpPr>
        <p:spPr bwMode="auto">
          <a:xfrm>
            <a:off x="1755971" y="1422400"/>
            <a:ext cx="1399706" cy="793026"/>
          </a:xfrm>
          <a:prstGeom prst="roundRect">
            <a:avLst>
              <a:gd name="adj" fmla="val 16667"/>
            </a:avLst>
          </a:prstGeom>
          <a:noFill/>
          <a:ln>
            <a:noFill/>
          </a:ln>
          <a:extLst>
            <a:ext uri="{909E8E84-426E-40DD-AFC4-6F175D3DCCD1}">
              <a14:hiddenFill xmlns:a14="http://schemas.microsoft.com/office/drawing/2010/main">
                <a:solidFill>
                  <a:srgbClr val="FF99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薬局での</a:t>
            </a:r>
            <a:endParaRPr kumimoji="0"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状況把握</a:t>
            </a:r>
            <a:endParaRPr kumimoji="0"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6" name="角丸四角形 28"/>
          <p:cNvSpPr>
            <a:spLocks noChangeArrowheads="1"/>
          </p:cNvSpPr>
          <p:nvPr/>
        </p:nvSpPr>
        <p:spPr bwMode="auto">
          <a:xfrm>
            <a:off x="5593146" y="2482897"/>
            <a:ext cx="1578365" cy="494976"/>
          </a:xfrm>
          <a:prstGeom prst="roundRect">
            <a:avLst>
              <a:gd name="adj" fmla="val 50000"/>
            </a:avLst>
          </a:prstGeom>
          <a:solidFill>
            <a:srgbClr val="FFFFFF"/>
          </a:solidFill>
          <a:ln w="15875">
            <a:solidFill>
              <a:srgbClr val="000000"/>
            </a:solidFill>
            <a:round/>
            <a:headEnd/>
            <a:tailEnd/>
          </a:ln>
        </p:spPr>
        <p:txBody>
          <a:bodyPr vert="horz" wrap="square" lIns="74295" tIns="8890" rIns="74295" bIns="889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生活機能及び認知機能の低下なし</a:t>
            </a:r>
          </a:p>
        </p:txBody>
      </p:sp>
      <p:cxnSp>
        <p:nvCxnSpPr>
          <p:cNvPr id="20" name="直線コネクタ 19"/>
          <p:cNvCxnSpPr>
            <a:cxnSpLocks noChangeShapeType="1"/>
          </p:cNvCxnSpPr>
          <p:nvPr/>
        </p:nvCxnSpPr>
        <p:spPr bwMode="auto">
          <a:xfrm flipV="1">
            <a:off x="962526" y="1777100"/>
            <a:ext cx="0" cy="4390803"/>
          </a:xfrm>
          <a:prstGeom prst="line">
            <a:avLst/>
          </a:prstGeom>
          <a:noFill/>
          <a:ln w="50800">
            <a:solidFill>
              <a:srgbClr val="996633"/>
            </a:solidFill>
            <a:round/>
            <a:headEnd/>
            <a:tailEnd/>
          </a:ln>
          <a:extLst>
            <a:ext uri="{909E8E84-426E-40DD-AFC4-6F175D3DCCD1}">
              <a14:hiddenFill xmlns:a14="http://schemas.microsoft.com/office/drawing/2010/main">
                <a:noFill/>
              </a14:hiddenFill>
            </a:ext>
          </a:extLst>
        </p:spPr>
      </p:cxnSp>
      <p:cxnSp>
        <p:nvCxnSpPr>
          <p:cNvPr id="21" name="直線コネクタ 20"/>
          <p:cNvCxnSpPr>
            <a:cxnSpLocks noChangeShapeType="1"/>
          </p:cNvCxnSpPr>
          <p:nvPr/>
        </p:nvCxnSpPr>
        <p:spPr bwMode="auto">
          <a:xfrm>
            <a:off x="962526" y="1784745"/>
            <a:ext cx="497306" cy="0"/>
          </a:xfrm>
          <a:prstGeom prst="line">
            <a:avLst/>
          </a:prstGeom>
          <a:noFill/>
          <a:ln w="50800">
            <a:solidFill>
              <a:srgbClr val="996633"/>
            </a:solidFill>
            <a:round/>
            <a:headEnd/>
            <a:tailEnd type="arrow" w="med" len="sm"/>
          </a:ln>
          <a:effectLst/>
          <a:extLst>
            <a:ext uri="{909E8E84-426E-40DD-AFC4-6F175D3DCCD1}">
              <a14:hiddenFill xmlns:a14="http://schemas.microsoft.com/office/drawing/2010/main">
                <a:noFill/>
              </a14:hiddenFill>
            </a:ext>
          </a:extLst>
        </p:spPr>
      </p:cxnSp>
      <p:sp>
        <p:nvSpPr>
          <p:cNvPr id="23" name="角丸四角形 20" descr="50%"/>
          <p:cNvSpPr>
            <a:spLocks noChangeArrowheads="1"/>
          </p:cNvSpPr>
          <p:nvPr/>
        </p:nvSpPr>
        <p:spPr bwMode="auto">
          <a:xfrm>
            <a:off x="1295145" y="4445189"/>
            <a:ext cx="2415658" cy="682485"/>
          </a:xfrm>
          <a:prstGeom prst="roundRect">
            <a:avLst>
              <a:gd name="adj" fmla="val 50000"/>
            </a:avLst>
          </a:prstGeom>
          <a:solidFill>
            <a:schemeClr val="accent1">
              <a:lumMod val="50000"/>
            </a:schemeClr>
          </a:solidFill>
          <a:ln w="15875">
            <a:noFill/>
            <a:round/>
            <a:headEnd/>
            <a:tailEnd/>
          </a:ln>
        </p:spPr>
        <p:txBody>
          <a:bodyPr vert="horz" wrap="square" lIns="74295" tIns="8890" rIns="74295" bIns="889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16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居宅支援事業所</a:t>
            </a:r>
            <a:endParaRPr kumimoji="0" lang="en-US" altLang="ja-JP" sz="16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cxnSp>
        <p:nvCxnSpPr>
          <p:cNvPr id="30" name="直線矢印コネクタ 29"/>
          <p:cNvCxnSpPr>
            <a:cxnSpLocks noChangeShapeType="1"/>
          </p:cNvCxnSpPr>
          <p:nvPr/>
        </p:nvCxnSpPr>
        <p:spPr bwMode="auto">
          <a:xfrm>
            <a:off x="4800931" y="5333427"/>
            <a:ext cx="0" cy="454303"/>
          </a:xfrm>
          <a:prstGeom prst="straightConnector1">
            <a:avLst/>
          </a:prstGeom>
          <a:noFill/>
          <a:ln w="50800">
            <a:solidFill>
              <a:srgbClr val="996633"/>
            </a:solidFill>
            <a:prstDash val="sysDot"/>
            <a:round/>
            <a:headEnd/>
            <a:tailEnd type="arrow" w="med" len="sm"/>
          </a:ln>
          <a:extLst>
            <a:ext uri="{909E8E84-426E-40DD-AFC4-6F175D3DCCD1}">
              <a14:hiddenFill xmlns:a14="http://schemas.microsoft.com/office/drawing/2010/main">
                <a:noFill/>
              </a14:hiddenFill>
            </a:ext>
          </a:extLst>
        </p:spPr>
      </p:cxnSp>
      <p:sp>
        <p:nvSpPr>
          <p:cNvPr id="32" name="右矢印 31"/>
          <p:cNvSpPr>
            <a:spLocks noChangeArrowheads="1"/>
          </p:cNvSpPr>
          <p:nvPr/>
        </p:nvSpPr>
        <p:spPr bwMode="auto">
          <a:xfrm>
            <a:off x="7256343" y="2594876"/>
            <a:ext cx="209550" cy="285750"/>
          </a:xfrm>
          <a:prstGeom prst="rightArrow">
            <a:avLst>
              <a:gd name="adj1" fmla="val 48444"/>
              <a:gd name="adj2" fmla="val 61764"/>
            </a:avLst>
          </a:prstGeom>
          <a:solidFill>
            <a:srgbClr val="FFFFFF"/>
          </a:solidFill>
          <a:ln w="9525">
            <a:solidFill>
              <a:srgbClr val="000000"/>
            </a:solidFill>
            <a:miter lim="800000"/>
            <a:headEnd/>
            <a:tailEnd/>
          </a:ln>
        </p:spPr>
        <p:txBody>
          <a:bodyPr rot="0" vert="horz" wrap="square" lIns="74295" tIns="8890" rIns="74295" bIns="8890" anchor="t" anchorCtr="0" upright="1">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36" name="角丸四角形 22"/>
          <p:cNvSpPr>
            <a:spLocks noChangeArrowheads="1"/>
          </p:cNvSpPr>
          <p:nvPr/>
        </p:nvSpPr>
        <p:spPr bwMode="auto">
          <a:xfrm>
            <a:off x="1168852" y="3430128"/>
            <a:ext cx="3556722" cy="498453"/>
          </a:xfrm>
          <a:prstGeom prst="roundRect">
            <a:avLst>
              <a:gd name="adj" fmla="val 50000"/>
            </a:avLst>
          </a:prstGeom>
          <a:solidFill>
            <a:srgbClr val="E96E09"/>
          </a:solidFill>
          <a:ln w="9525">
            <a:noFill/>
            <a:round/>
            <a:headEnd/>
            <a:tailEnd/>
          </a:ln>
        </p:spPr>
        <p:txBody>
          <a:bodyPr vert="horz" wrap="square" lIns="74295" tIns="8890" rIns="74295" bIns="8890" numCol="1" anchor="ctr" anchorCtr="0" compatLnSpc="1">
            <a:prstTxWarp prst="textNoShape">
              <a:avLst/>
            </a:prstTxWarp>
          </a:bodyPr>
          <a:lstStyle/>
          <a:p>
            <a:pPr marL="0" marR="0" lvl="0" indent="0" algn="ctr" defTabSz="914077" rtl="0" eaLnBrk="1" fontAlgn="auto" latinLnBrk="0" hangingPunct="1">
              <a:lnSpc>
                <a:spcPct val="100000"/>
              </a:lnSpc>
              <a:spcBef>
                <a:spcPts val="0"/>
              </a:spcBef>
              <a:spcAft>
                <a:spcPts val="0"/>
              </a:spcAft>
              <a:buClrTx/>
              <a:buSzTx/>
              <a:buFontTx/>
              <a:buNone/>
              <a:tabLst/>
              <a:defRPr/>
            </a:pPr>
            <a:r>
              <a:rPr kumimoji="1" lang="ja-JP" altLang="en-US" sz="15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要支援または要介護認定を受けている</a:t>
            </a:r>
          </a:p>
        </p:txBody>
      </p:sp>
      <p:cxnSp>
        <p:nvCxnSpPr>
          <p:cNvPr id="39" name="直線コネクタ 38"/>
          <p:cNvCxnSpPr>
            <a:cxnSpLocks/>
          </p:cNvCxnSpPr>
          <p:nvPr/>
        </p:nvCxnSpPr>
        <p:spPr bwMode="auto">
          <a:xfrm>
            <a:off x="2691262" y="5787730"/>
            <a:ext cx="0" cy="82068"/>
          </a:xfrm>
          <a:prstGeom prst="line">
            <a:avLst/>
          </a:prstGeom>
          <a:solidFill>
            <a:srgbClr val="FFFF99"/>
          </a:solidFill>
          <a:ln w="9525" cap="flat" cmpd="sng" algn="ctr">
            <a:noFill/>
            <a:prstDash val="solid"/>
            <a:round/>
            <a:headEnd type="none" w="med" len="med"/>
            <a:tailEnd type="none" w="med" len="med"/>
          </a:ln>
          <a:effectLst/>
        </p:spPr>
      </p:cxnSp>
      <p:cxnSp>
        <p:nvCxnSpPr>
          <p:cNvPr id="40" name="直線コネクタ 39"/>
          <p:cNvCxnSpPr/>
          <p:nvPr/>
        </p:nvCxnSpPr>
        <p:spPr bwMode="auto">
          <a:xfrm>
            <a:off x="2044700" y="6044915"/>
            <a:ext cx="0" cy="0"/>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2" name="テキスト ボックス 1">
            <a:extLst>
              <a:ext uri="{FF2B5EF4-FFF2-40B4-BE49-F238E27FC236}">
                <a16:creationId xmlns:a16="http://schemas.microsoft.com/office/drawing/2014/main" id="{F8C0778D-FD5B-434F-BA8E-B03AF240F4FC}"/>
              </a:ext>
            </a:extLst>
          </p:cNvPr>
          <p:cNvSpPr txBox="1"/>
          <p:nvPr/>
        </p:nvSpPr>
        <p:spPr>
          <a:xfrm>
            <a:off x="7516769" y="2485702"/>
            <a:ext cx="805532" cy="461665"/>
          </a:xfrm>
          <a:prstGeom prst="rect">
            <a:avLst/>
          </a:prstGeom>
          <a:noFill/>
          <a:ln w="9525">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継続して</a:t>
            </a:r>
            <a:endParaRPr kumimoji="1" lang="en-US" altLang="ja-JP" sz="12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フォロー</a:t>
            </a:r>
          </a:p>
        </p:txBody>
      </p:sp>
      <p:sp>
        <p:nvSpPr>
          <p:cNvPr id="45" name="テキスト ボックス 44">
            <a:extLst>
              <a:ext uri="{FF2B5EF4-FFF2-40B4-BE49-F238E27FC236}">
                <a16:creationId xmlns:a16="http://schemas.microsoft.com/office/drawing/2014/main" id="{2429723E-D2C9-497F-976B-910F34530492}"/>
              </a:ext>
            </a:extLst>
          </p:cNvPr>
          <p:cNvSpPr txBox="1"/>
          <p:nvPr/>
        </p:nvSpPr>
        <p:spPr>
          <a:xfrm>
            <a:off x="2952699" y="1005569"/>
            <a:ext cx="2404452" cy="1477328"/>
          </a:xfrm>
          <a:prstGeom prst="rect">
            <a:avLst/>
          </a:prstGeom>
          <a:noFill/>
          <a:ln w="25400">
            <a:noFill/>
          </a:ln>
        </p:spPr>
        <p:txBody>
          <a:bodyPr wrap="square" rtlCol="0">
            <a:spAutoFit/>
          </a:bodyPr>
          <a:lstStyle/>
          <a:p>
            <a:pPr marL="0" marR="0" lvl="0" indent="0" algn="l" defTabSz="914400" rtl="0" eaLnBrk="0" fontAlgn="base" latinLnBrk="0" hangingPunct="0">
              <a:lnSpc>
                <a:spcPts val="1600"/>
              </a:lnSpc>
              <a:spcBef>
                <a:spcPts val="600"/>
              </a:spcBef>
              <a:spcAft>
                <a:spcPct val="0"/>
              </a:spcAft>
              <a:buClrTx/>
              <a:buSzTx/>
              <a:buFontTx/>
              <a:buNone/>
              <a:tabLst/>
              <a:defRPr/>
            </a:pPr>
            <a:r>
              <a:rPr kumimoji="1" lang="ja-JP" altLang="en-US" sz="1400" b="1" i="0" u="none" strike="noStrike" kern="1200" cap="none" spc="0" normalizeH="0" baseline="0" noProof="0" dirty="0">
                <a:ln>
                  <a:noFill/>
                </a:ln>
                <a:solidFill>
                  <a:srgbClr val="593B1D"/>
                </a:solidFill>
                <a:effectLst/>
                <a:uLnTx/>
                <a:uFillTx/>
                <a:latin typeface="BIZ UDPゴシック" panose="020B0400000000000000" pitchFamily="50" charset="-128"/>
                <a:ea typeface="BIZ UDPゴシック" panose="020B0400000000000000" pitchFamily="50" charset="-128"/>
                <a:cs typeface="Meiryo UI" pitchFamily="50" charset="-128"/>
              </a:rPr>
              <a:t>① アドヒアランスの確認</a:t>
            </a:r>
            <a:endParaRPr kumimoji="1" lang="en-US" altLang="ja-JP" sz="1400" b="1" i="0" u="none" strike="noStrike" kern="1200" cap="none" spc="0" normalizeH="0" baseline="0" noProof="0" dirty="0">
              <a:ln>
                <a:noFill/>
              </a:ln>
              <a:solidFill>
                <a:srgbClr val="593B1D"/>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0" fontAlgn="base" latinLnBrk="0" hangingPunct="0">
              <a:lnSpc>
                <a:spcPts val="1600"/>
              </a:lnSpc>
              <a:spcBef>
                <a:spcPts val="600"/>
              </a:spcBef>
              <a:spcAft>
                <a:spcPct val="0"/>
              </a:spcAft>
              <a:buClrTx/>
              <a:buSzTx/>
              <a:buFontTx/>
              <a:buNone/>
              <a:tabLst/>
              <a:defRPr/>
            </a:pPr>
            <a:r>
              <a:rPr kumimoji="1" lang="ja-JP" altLang="en-US" sz="1400" b="1" i="0" u="none" strike="noStrike" kern="1200" cap="none" spc="0" normalizeH="0" baseline="0" noProof="0" dirty="0">
                <a:ln>
                  <a:noFill/>
                </a:ln>
                <a:solidFill>
                  <a:srgbClr val="593B1D"/>
                </a:solidFill>
                <a:effectLst/>
                <a:uLnTx/>
                <a:uFillTx/>
                <a:latin typeface="BIZ UDPゴシック" panose="020B0400000000000000" pitchFamily="50" charset="-128"/>
                <a:ea typeface="BIZ UDPゴシック" panose="020B0400000000000000" pitchFamily="50" charset="-128"/>
                <a:cs typeface="Meiryo UI" pitchFamily="50" charset="-128"/>
              </a:rPr>
              <a:t>② 処方内容の確認</a:t>
            </a:r>
            <a:endParaRPr kumimoji="1" lang="en-US" altLang="ja-JP" sz="1400" b="1" i="0" u="none" strike="noStrike" kern="1200" cap="none" spc="0" normalizeH="0" baseline="0" noProof="0" dirty="0">
              <a:ln>
                <a:noFill/>
              </a:ln>
              <a:solidFill>
                <a:srgbClr val="593B1D"/>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0" fontAlgn="base" latinLnBrk="0" hangingPunct="0">
              <a:lnSpc>
                <a:spcPts val="1600"/>
              </a:lnSpc>
              <a:spcBef>
                <a:spcPts val="600"/>
              </a:spcBef>
              <a:spcAft>
                <a:spcPct val="0"/>
              </a:spcAft>
              <a:buClrTx/>
              <a:buSzTx/>
              <a:buFontTx/>
              <a:buNone/>
              <a:tabLst/>
              <a:defRPr/>
            </a:pPr>
            <a:r>
              <a:rPr kumimoji="1" lang="ja-JP" altLang="en-US" sz="1400" b="1" i="0" u="none" strike="noStrike" kern="1200" cap="none" spc="0" normalizeH="0" baseline="0" noProof="0" dirty="0">
                <a:ln>
                  <a:noFill/>
                </a:ln>
                <a:solidFill>
                  <a:srgbClr val="593B1D"/>
                </a:solidFill>
                <a:effectLst/>
                <a:uLnTx/>
                <a:uFillTx/>
                <a:latin typeface="BIZ UDPゴシック" panose="020B0400000000000000" pitchFamily="50" charset="-128"/>
                <a:ea typeface="BIZ UDPゴシック" panose="020B0400000000000000" pitchFamily="50" charset="-128"/>
                <a:cs typeface="Meiryo UI" pitchFamily="50" charset="-128"/>
              </a:rPr>
              <a:t>③ 副作用モニタリング</a:t>
            </a:r>
            <a:endParaRPr kumimoji="1" lang="en-US" altLang="ja-JP" sz="1400" b="1" i="0" u="none" strike="noStrike" kern="1200" cap="none" spc="0" normalizeH="0" baseline="0" noProof="0" dirty="0">
              <a:ln>
                <a:noFill/>
              </a:ln>
              <a:solidFill>
                <a:srgbClr val="593B1D"/>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0" fontAlgn="base" latinLnBrk="0" hangingPunct="0">
              <a:lnSpc>
                <a:spcPts val="1600"/>
              </a:lnSpc>
              <a:spcBef>
                <a:spcPts val="600"/>
              </a:spcBef>
              <a:spcAft>
                <a:spcPct val="0"/>
              </a:spcAft>
              <a:buClrTx/>
              <a:buSzTx/>
              <a:buFontTx/>
              <a:buNone/>
              <a:tabLst/>
              <a:defRPr/>
            </a:pPr>
            <a:r>
              <a:rPr kumimoji="1" lang="ja-JP" altLang="en-US" sz="1400" b="1" i="0" u="none" strike="noStrike" kern="1200" cap="none" spc="0" normalizeH="0" baseline="0" noProof="0" dirty="0">
                <a:ln>
                  <a:noFill/>
                </a:ln>
                <a:solidFill>
                  <a:srgbClr val="593B1D"/>
                </a:solidFill>
                <a:effectLst/>
                <a:uLnTx/>
                <a:uFillTx/>
                <a:latin typeface="BIZ UDPゴシック" panose="020B0400000000000000" pitchFamily="50" charset="-128"/>
                <a:ea typeface="BIZ UDPゴシック" panose="020B0400000000000000" pitchFamily="50" charset="-128"/>
                <a:cs typeface="Meiryo UI" pitchFamily="50" charset="-128"/>
              </a:rPr>
              <a:t>④ 効果確認</a:t>
            </a:r>
            <a:endParaRPr kumimoji="1" lang="en-US" altLang="ja-JP" sz="1400" b="1" i="0" u="none" strike="noStrike" kern="1200" cap="none" spc="0" normalizeH="0" baseline="0" noProof="0" dirty="0">
              <a:ln>
                <a:noFill/>
              </a:ln>
              <a:solidFill>
                <a:srgbClr val="593B1D"/>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0" fontAlgn="base" latinLnBrk="0" hangingPunct="0">
              <a:lnSpc>
                <a:spcPts val="1600"/>
              </a:lnSpc>
              <a:spcBef>
                <a:spcPts val="600"/>
              </a:spcBef>
              <a:spcAft>
                <a:spcPct val="0"/>
              </a:spcAft>
              <a:buClrTx/>
              <a:buSzTx/>
              <a:buFontTx/>
              <a:buNone/>
              <a:tabLst/>
              <a:defRPr/>
            </a:pPr>
            <a:r>
              <a:rPr kumimoji="1" lang="ja-JP" altLang="en-US" sz="1400" b="1" i="0" u="none" strike="noStrike" kern="1200" cap="none" spc="0" normalizeH="0" baseline="0" noProof="0" dirty="0">
                <a:ln>
                  <a:noFill/>
                </a:ln>
                <a:solidFill>
                  <a:srgbClr val="593B1D"/>
                </a:solidFill>
                <a:effectLst/>
                <a:uLnTx/>
                <a:uFillTx/>
                <a:latin typeface="BIZ UDPゴシック" panose="020B0400000000000000" pitchFamily="50" charset="-128"/>
                <a:ea typeface="BIZ UDPゴシック" panose="020B0400000000000000" pitchFamily="50" charset="-128"/>
                <a:cs typeface="Meiryo UI" pitchFamily="50" charset="-128"/>
              </a:rPr>
              <a:t>⑤ 相互作用</a:t>
            </a:r>
            <a:endParaRPr kumimoji="1" lang="en-US" altLang="ja-JP" sz="1400" b="1" i="0" u="none" strike="noStrike" kern="1200" cap="none" spc="0" normalizeH="0" baseline="0" noProof="0" dirty="0">
              <a:ln>
                <a:noFill/>
              </a:ln>
              <a:solidFill>
                <a:srgbClr val="593B1D"/>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46" name="テキスト ボックス 45">
            <a:extLst>
              <a:ext uri="{FF2B5EF4-FFF2-40B4-BE49-F238E27FC236}">
                <a16:creationId xmlns:a16="http://schemas.microsoft.com/office/drawing/2014/main" id="{E1AB0A07-D5FA-4D7C-98C9-75A30631FD6F}"/>
              </a:ext>
            </a:extLst>
          </p:cNvPr>
          <p:cNvSpPr txBox="1"/>
          <p:nvPr/>
        </p:nvSpPr>
        <p:spPr>
          <a:xfrm>
            <a:off x="5071846" y="995558"/>
            <a:ext cx="2303967" cy="1400383"/>
          </a:xfrm>
          <a:prstGeom prst="rect">
            <a:avLst/>
          </a:prstGeom>
          <a:noFill/>
          <a:ln w="9525">
            <a:noFill/>
          </a:ln>
        </p:spPr>
        <p:txBody>
          <a:bodyPr wrap="square">
            <a:spAutoFit/>
          </a:bodyPr>
          <a:lstStyle/>
          <a:p>
            <a:pPr marL="0" marR="0" lvl="0" indent="0" algn="l" defTabSz="914400" rtl="0" eaLnBrk="0" fontAlgn="base" latinLnBrk="0" hangingPunct="0">
              <a:lnSpc>
                <a:spcPts val="1600"/>
              </a:lnSpc>
              <a:spcBef>
                <a:spcPts val="600"/>
              </a:spcBef>
              <a:spcAft>
                <a:spcPct val="0"/>
              </a:spcAft>
              <a:buClrTx/>
              <a:buSzTx/>
              <a:buFontTx/>
              <a:buNone/>
              <a:tabLst/>
              <a:defRPr/>
            </a:pPr>
            <a:r>
              <a:rPr kumimoji="1" lang="ja-JP" altLang="en-US" sz="1400" b="1" i="0" u="none" strike="noStrike" kern="1200" cap="none" spc="0" normalizeH="0" baseline="0" noProof="0" dirty="0">
                <a:ln>
                  <a:noFill/>
                </a:ln>
                <a:solidFill>
                  <a:srgbClr val="593B1D"/>
                </a:solidFill>
                <a:effectLst/>
                <a:uLnTx/>
                <a:uFillTx/>
                <a:latin typeface="BIZ UDPゴシック" panose="020B0400000000000000" pitchFamily="50" charset="-128"/>
                <a:ea typeface="BIZ UDPゴシック" panose="020B0400000000000000" pitchFamily="50" charset="-128"/>
                <a:cs typeface="Meiryo UI" pitchFamily="50" charset="-128"/>
              </a:rPr>
              <a:t>⑥ 検査値</a:t>
            </a:r>
            <a:endParaRPr kumimoji="1" lang="en-US" altLang="ja-JP" sz="1400" b="1" i="0" u="none" strike="noStrike" kern="1200" cap="none" spc="0" normalizeH="0" baseline="0" noProof="0" dirty="0">
              <a:ln>
                <a:noFill/>
              </a:ln>
              <a:solidFill>
                <a:srgbClr val="593B1D"/>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0" fontAlgn="base" latinLnBrk="0" hangingPunct="0">
              <a:lnSpc>
                <a:spcPts val="1600"/>
              </a:lnSpc>
              <a:spcBef>
                <a:spcPts val="600"/>
              </a:spcBef>
              <a:spcAft>
                <a:spcPct val="0"/>
              </a:spcAft>
              <a:buClrTx/>
              <a:buSzTx/>
              <a:buFontTx/>
              <a:buNone/>
              <a:tabLst/>
              <a:defRPr/>
            </a:pPr>
            <a:r>
              <a:rPr kumimoji="1" lang="ja-JP" altLang="en-US" sz="1400" b="1" i="0" u="none" strike="noStrike" kern="1200" cap="none" spc="0" normalizeH="0" baseline="0" noProof="0" dirty="0">
                <a:ln>
                  <a:noFill/>
                </a:ln>
                <a:solidFill>
                  <a:srgbClr val="593B1D"/>
                </a:solidFill>
                <a:effectLst/>
                <a:uLnTx/>
                <a:uFillTx/>
                <a:latin typeface="BIZ UDPゴシック" panose="020B0400000000000000" pitchFamily="50" charset="-128"/>
                <a:ea typeface="BIZ UDPゴシック" panose="020B0400000000000000" pitchFamily="50" charset="-128"/>
                <a:cs typeface="Meiryo UI" pitchFamily="50" charset="-128"/>
              </a:rPr>
              <a:t>⑦ 生活上の注意</a:t>
            </a:r>
            <a:endParaRPr kumimoji="1" lang="en-US" altLang="ja-JP" sz="1400" b="1" i="0" u="none" strike="noStrike" kern="1200" cap="none" spc="0" normalizeH="0" baseline="0" noProof="0" dirty="0">
              <a:ln>
                <a:noFill/>
              </a:ln>
              <a:solidFill>
                <a:srgbClr val="593B1D"/>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0" fontAlgn="base" latinLnBrk="0" hangingPunct="0">
              <a:lnSpc>
                <a:spcPts val="1600"/>
              </a:lnSpc>
              <a:spcBef>
                <a:spcPts val="600"/>
              </a:spcBef>
              <a:spcAft>
                <a:spcPct val="0"/>
              </a:spcAft>
              <a:buClrTx/>
              <a:buSzTx/>
              <a:buFontTx/>
              <a:buNone/>
              <a:tabLst/>
              <a:defRPr/>
            </a:pPr>
            <a:r>
              <a:rPr kumimoji="1" lang="ja-JP" altLang="en-US" sz="1400" b="1" i="0" u="none" strike="noStrike" kern="1200" cap="none" spc="0" normalizeH="0" baseline="0" noProof="0" dirty="0">
                <a:ln>
                  <a:noFill/>
                </a:ln>
                <a:solidFill>
                  <a:srgbClr val="593B1D"/>
                </a:solidFill>
                <a:effectLst/>
                <a:uLnTx/>
                <a:uFillTx/>
                <a:latin typeface="BIZ UDPゴシック" panose="020B0400000000000000" pitchFamily="50" charset="-128"/>
                <a:ea typeface="BIZ UDPゴシック" panose="020B0400000000000000" pitchFamily="50" charset="-128"/>
                <a:cs typeface="Meiryo UI" pitchFamily="50" charset="-128"/>
              </a:rPr>
              <a:t>⑧ 残薬のチェック</a:t>
            </a:r>
            <a:endParaRPr kumimoji="1" lang="en-US" altLang="ja-JP" sz="1400" b="1" i="0" u="none" strike="noStrike" kern="1200" cap="none" spc="0" normalizeH="0" baseline="0" noProof="0" dirty="0">
              <a:ln>
                <a:noFill/>
              </a:ln>
              <a:solidFill>
                <a:srgbClr val="593B1D"/>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0" fontAlgn="base" latinLnBrk="0" hangingPunct="0">
              <a:lnSpc>
                <a:spcPct val="100000"/>
              </a:lnSpc>
              <a:spcBef>
                <a:spcPts val="0"/>
              </a:spcBef>
              <a:spcAft>
                <a:spcPct val="0"/>
              </a:spcAft>
              <a:buClrTx/>
              <a:buSzTx/>
              <a:buFontTx/>
              <a:buNone/>
              <a:tabLst/>
              <a:defRPr/>
            </a:pPr>
            <a:r>
              <a:rPr kumimoji="1" lang="ja-JP" altLang="en-US" sz="1400" b="1" i="0" u="none" strike="noStrike" kern="1200" cap="none" spc="0" normalizeH="0" baseline="0" noProof="0" dirty="0">
                <a:ln>
                  <a:noFill/>
                </a:ln>
                <a:solidFill>
                  <a:srgbClr val="593B1D"/>
                </a:solidFill>
                <a:effectLst/>
                <a:uLnTx/>
                <a:uFillTx/>
                <a:latin typeface="BIZ UDPゴシック" panose="020B0400000000000000" pitchFamily="50" charset="-128"/>
                <a:ea typeface="BIZ UDPゴシック" panose="020B0400000000000000" pitchFamily="50" charset="-128"/>
                <a:cs typeface="Meiryo UI" pitchFamily="50" charset="-128"/>
              </a:rPr>
              <a:t>    飲み忘れ時の対処方法</a:t>
            </a:r>
            <a:endParaRPr kumimoji="1" lang="en-US" altLang="ja-JP" sz="1400" b="1" i="0" u="none" strike="noStrike" kern="1200" cap="none" spc="0" normalizeH="0" baseline="0" noProof="0" dirty="0">
              <a:ln>
                <a:noFill/>
              </a:ln>
              <a:solidFill>
                <a:srgbClr val="593B1D"/>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0" fontAlgn="base" latinLnBrk="0" hangingPunct="0">
              <a:lnSpc>
                <a:spcPts val="1600"/>
              </a:lnSpc>
              <a:spcBef>
                <a:spcPts val="600"/>
              </a:spcBef>
              <a:spcAft>
                <a:spcPct val="0"/>
              </a:spcAft>
              <a:buClrTx/>
              <a:buSzTx/>
              <a:buFontTx/>
              <a:buNone/>
              <a:tabLst/>
              <a:defRPr/>
            </a:pPr>
            <a:r>
              <a:rPr kumimoji="1" lang="ja-JP" altLang="en-US" sz="1400" b="1" i="0" u="none" strike="noStrike" kern="1200" cap="none" spc="0" normalizeH="0" baseline="0" noProof="0" dirty="0">
                <a:ln>
                  <a:noFill/>
                </a:ln>
                <a:solidFill>
                  <a:srgbClr val="593B1D"/>
                </a:solidFill>
                <a:effectLst/>
                <a:uLnTx/>
                <a:uFillTx/>
                <a:latin typeface="BIZ UDPゴシック" panose="020B0400000000000000" pitchFamily="50" charset="-128"/>
                <a:ea typeface="BIZ UDPゴシック" panose="020B0400000000000000" pitchFamily="50" charset="-128"/>
                <a:cs typeface="Meiryo UI" pitchFamily="50" charset="-128"/>
              </a:rPr>
              <a:t>⑨ その他の服薬支援事項</a:t>
            </a:r>
          </a:p>
        </p:txBody>
      </p:sp>
      <p:cxnSp>
        <p:nvCxnSpPr>
          <p:cNvPr id="57" name="直線矢印コネクタ 56">
            <a:extLst>
              <a:ext uri="{FF2B5EF4-FFF2-40B4-BE49-F238E27FC236}">
                <a16:creationId xmlns:a16="http://schemas.microsoft.com/office/drawing/2014/main" id="{0F6BFB1B-5059-4AD4-8AAD-357810A8B2B4}"/>
              </a:ext>
            </a:extLst>
          </p:cNvPr>
          <p:cNvCxnSpPr>
            <a:cxnSpLocks noChangeShapeType="1"/>
          </p:cNvCxnSpPr>
          <p:nvPr/>
        </p:nvCxnSpPr>
        <p:spPr bwMode="auto">
          <a:xfrm>
            <a:off x="3804205" y="4869016"/>
            <a:ext cx="276012" cy="324664"/>
          </a:xfrm>
          <a:prstGeom prst="straightConnector1">
            <a:avLst/>
          </a:prstGeom>
          <a:noFill/>
          <a:ln w="50800">
            <a:solidFill>
              <a:srgbClr val="996633"/>
            </a:solidFill>
            <a:prstDash val="sysDot"/>
            <a:round/>
            <a:headEnd/>
            <a:tailEnd type="arrow" w="med" len="sm"/>
          </a:ln>
          <a:extLst>
            <a:ext uri="{909E8E84-426E-40DD-AFC4-6F175D3DCCD1}">
              <a14:hiddenFill xmlns:a14="http://schemas.microsoft.com/office/drawing/2010/main">
                <a:noFill/>
              </a14:hiddenFill>
            </a:ext>
          </a:extLst>
        </p:spPr>
      </p:cxnSp>
      <p:sp>
        <p:nvSpPr>
          <p:cNvPr id="58" name="角丸四角形 22">
            <a:extLst>
              <a:ext uri="{FF2B5EF4-FFF2-40B4-BE49-F238E27FC236}">
                <a16:creationId xmlns:a16="http://schemas.microsoft.com/office/drawing/2014/main" id="{4AFFCE4E-B195-4920-B3B5-80FAA0401150}"/>
              </a:ext>
            </a:extLst>
          </p:cNvPr>
          <p:cNvSpPr>
            <a:spLocks noChangeArrowheads="1"/>
          </p:cNvSpPr>
          <p:nvPr/>
        </p:nvSpPr>
        <p:spPr bwMode="auto">
          <a:xfrm>
            <a:off x="5272800" y="3446482"/>
            <a:ext cx="3447745" cy="465744"/>
          </a:xfrm>
          <a:prstGeom prst="roundRect">
            <a:avLst>
              <a:gd name="adj" fmla="val 50000"/>
            </a:avLst>
          </a:prstGeom>
          <a:solidFill>
            <a:srgbClr val="EEBC58"/>
          </a:solidFill>
          <a:ln w="9525">
            <a:noFill/>
            <a:round/>
            <a:headEnd/>
            <a:tailEnd/>
          </a:ln>
        </p:spPr>
        <p:txBody>
          <a:bodyPr vert="horz" wrap="square" lIns="74295" tIns="8890" rIns="74295" bIns="8890" numCol="1" anchor="ctr" anchorCtr="0" compatLnSpc="1">
            <a:prstTxWarp prst="textNoShape">
              <a:avLst/>
            </a:prstTxWarp>
          </a:bodyPr>
          <a:lstStyle/>
          <a:p>
            <a:pPr marL="0" marR="0" lvl="0" indent="0" algn="ctr" defTabSz="914077"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要支援または要介護認定を受けていない</a:t>
            </a:r>
          </a:p>
        </p:txBody>
      </p:sp>
      <p:sp>
        <p:nvSpPr>
          <p:cNvPr id="60" name="角丸四角形 20" descr="50%">
            <a:extLst>
              <a:ext uri="{FF2B5EF4-FFF2-40B4-BE49-F238E27FC236}">
                <a16:creationId xmlns:a16="http://schemas.microsoft.com/office/drawing/2014/main" id="{4C326062-2374-4633-B58A-5C379633443D}"/>
              </a:ext>
            </a:extLst>
          </p:cNvPr>
          <p:cNvSpPr>
            <a:spLocks noChangeArrowheads="1"/>
          </p:cNvSpPr>
          <p:nvPr/>
        </p:nvSpPr>
        <p:spPr bwMode="auto">
          <a:xfrm>
            <a:off x="5815634" y="4427734"/>
            <a:ext cx="2506667" cy="724145"/>
          </a:xfrm>
          <a:prstGeom prst="roundRect">
            <a:avLst>
              <a:gd name="adj" fmla="val 50000"/>
            </a:avLst>
          </a:prstGeom>
          <a:solidFill>
            <a:schemeClr val="accent1">
              <a:lumMod val="50000"/>
            </a:schemeClr>
          </a:solidFill>
          <a:ln w="15875">
            <a:noFill/>
            <a:round/>
            <a:headEnd/>
            <a:tailEnd/>
          </a:ln>
        </p:spPr>
        <p:txBody>
          <a:bodyPr vert="horz" wrap="square" lIns="74295" tIns="8890" rIns="74295" bIns="889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16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地域包括支援センター</a:t>
            </a:r>
            <a:endParaRPr kumimoji="0" lang="en-US" altLang="ja-JP" sz="16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cxnSp>
        <p:nvCxnSpPr>
          <p:cNvPr id="61" name="直線矢印コネクタ 60">
            <a:extLst>
              <a:ext uri="{FF2B5EF4-FFF2-40B4-BE49-F238E27FC236}">
                <a16:creationId xmlns:a16="http://schemas.microsoft.com/office/drawing/2014/main" id="{B6FED51F-4577-4843-8E47-0C7EBCE80CA6}"/>
              </a:ext>
            </a:extLst>
          </p:cNvPr>
          <p:cNvCxnSpPr>
            <a:cxnSpLocks noChangeShapeType="1"/>
          </p:cNvCxnSpPr>
          <p:nvPr/>
        </p:nvCxnSpPr>
        <p:spPr bwMode="auto">
          <a:xfrm flipH="1">
            <a:off x="5508062" y="4899932"/>
            <a:ext cx="307572" cy="324279"/>
          </a:xfrm>
          <a:prstGeom prst="straightConnector1">
            <a:avLst/>
          </a:prstGeom>
          <a:noFill/>
          <a:ln w="50800">
            <a:solidFill>
              <a:srgbClr val="996633"/>
            </a:solidFill>
            <a:prstDash val="sysDot"/>
            <a:round/>
            <a:headEnd/>
            <a:tailEnd type="arrow" w="med" len="sm"/>
          </a:ln>
          <a:extLst>
            <a:ext uri="{909E8E84-426E-40DD-AFC4-6F175D3DCCD1}">
              <a14:hiddenFill xmlns:a14="http://schemas.microsoft.com/office/drawing/2010/main">
                <a:noFill/>
              </a14:hiddenFill>
            </a:ext>
          </a:extLst>
        </p:spPr>
      </p:cxnSp>
      <p:cxnSp>
        <p:nvCxnSpPr>
          <p:cNvPr id="62" name="直線矢印コネクタ 61">
            <a:extLst>
              <a:ext uri="{FF2B5EF4-FFF2-40B4-BE49-F238E27FC236}">
                <a16:creationId xmlns:a16="http://schemas.microsoft.com/office/drawing/2014/main" id="{64721DE1-057F-4A14-B3C3-218C45227425}"/>
              </a:ext>
            </a:extLst>
          </p:cNvPr>
          <p:cNvCxnSpPr>
            <a:cxnSpLocks noChangeShapeType="1"/>
          </p:cNvCxnSpPr>
          <p:nvPr/>
        </p:nvCxnSpPr>
        <p:spPr bwMode="auto">
          <a:xfrm>
            <a:off x="6844784" y="3954616"/>
            <a:ext cx="0" cy="439167"/>
          </a:xfrm>
          <a:prstGeom prst="straightConnector1">
            <a:avLst/>
          </a:prstGeom>
          <a:noFill/>
          <a:ln w="76200">
            <a:solidFill>
              <a:srgbClr val="996633"/>
            </a:solidFill>
            <a:round/>
            <a:headEnd/>
            <a:tailEnd type="arrow" w="med" len="sm"/>
          </a:ln>
          <a:extLst>
            <a:ext uri="{909E8E84-426E-40DD-AFC4-6F175D3DCCD1}">
              <a14:hiddenFill xmlns:a14="http://schemas.microsoft.com/office/drawing/2010/main">
                <a:noFill/>
              </a14:hiddenFill>
            </a:ext>
          </a:extLst>
        </p:spPr>
      </p:cxnSp>
      <p:cxnSp>
        <p:nvCxnSpPr>
          <p:cNvPr id="65" name="直線矢印コネクタ 64">
            <a:extLst>
              <a:ext uri="{FF2B5EF4-FFF2-40B4-BE49-F238E27FC236}">
                <a16:creationId xmlns:a16="http://schemas.microsoft.com/office/drawing/2014/main" id="{4371CB26-619B-4773-9063-4433F1C6ADED}"/>
              </a:ext>
            </a:extLst>
          </p:cNvPr>
          <p:cNvCxnSpPr/>
          <p:nvPr/>
        </p:nvCxnSpPr>
        <p:spPr bwMode="auto">
          <a:xfrm>
            <a:off x="4876289" y="3954616"/>
            <a:ext cx="914400" cy="914400"/>
          </a:xfrm>
          <a:prstGeom prst="straightConnector1">
            <a:avLst/>
          </a:prstGeom>
          <a:solidFill>
            <a:srgbClr val="FFFF99"/>
          </a:solidFill>
          <a:ln w="9525" cap="flat" cmpd="sng" algn="ctr">
            <a:noFill/>
            <a:prstDash val="solid"/>
            <a:round/>
            <a:headEnd type="triangle"/>
            <a:tailEnd type="triangle"/>
          </a:ln>
          <a:effectLst/>
        </p:spPr>
      </p:cxnSp>
      <p:sp>
        <p:nvSpPr>
          <p:cNvPr id="66" name="正方形/長方形 8">
            <a:extLst>
              <a:ext uri="{FF2B5EF4-FFF2-40B4-BE49-F238E27FC236}">
                <a16:creationId xmlns:a16="http://schemas.microsoft.com/office/drawing/2014/main" id="{E423ABB0-1D91-448A-A2A2-37D356CB7A12}"/>
              </a:ext>
            </a:extLst>
          </p:cNvPr>
          <p:cNvSpPr>
            <a:spLocks noChangeArrowheads="1"/>
          </p:cNvSpPr>
          <p:nvPr/>
        </p:nvSpPr>
        <p:spPr bwMode="auto">
          <a:xfrm>
            <a:off x="3088541" y="5835500"/>
            <a:ext cx="3431981" cy="633077"/>
          </a:xfrm>
          <a:prstGeom prst="rect">
            <a:avLst/>
          </a:prstGeom>
          <a:solidFill>
            <a:srgbClr val="996633"/>
          </a:solidFill>
          <a:ln w="9525">
            <a:noFill/>
            <a:miter lim="800000"/>
            <a:headEnd/>
            <a:tailEnd/>
          </a:ln>
        </p:spPr>
        <p:txBody>
          <a:bodyPr vert="horz" wrap="square" lIns="74295" tIns="8890" rIns="74295" bIns="8890" numCol="1" anchor="ctr" anchorCtr="0" compatLnSpc="1">
            <a:prstTxWarp prst="textNoShape">
              <a:avLst/>
            </a:prstTxWarp>
          </a:bodyPr>
          <a:lstStyle>
            <a:lvl1pPr indent="762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76200" algn="ctr" defTabSz="914400" rtl="0" eaLnBrk="0" fontAlgn="base" latinLnBrk="0" hangingPunct="0">
              <a:lnSpc>
                <a:spcPct val="100000"/>
              </a:lnSpc>
              <a:spcBef>
                <a:spcPct val="0"/>
              </a:spcBef>
              <a:spcAft>
                <a:spcPct val="0"/>
              </a:spcAft>
              <a:buClrTx/>
              <a:buSzTx/>
              <a:buFontTx/>
              <a:buNone/>
              <a:tabLst/>
              <a:defRPr/>
            </a:pPr>
            <a:r>
              <a:rPr kumimoji="0" lang="ja-JP" altLang="en-US"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カンファレンス</a:t>
            </a:r>
            <a:endParaRPr kumimoji="0" lang="en-US" altLang="ja-JP"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76200" algn="ctr" defTabSz="914400" rtl="0" eaLnBrk="0" fontAlgn="base" latinLnBrk="0" hangingPunct="0">
              <a:lnSpc>
                <a:spcPct val="100000"/>
              </a:lnSpc>
              <a:spcBef>
                <a:spcPct val="0"/>
              </a:spcBef>
              <a:spcAft>
                <a:spcPct val="0"/>
              </a:spcAft>
              <a:buClrTx/>
              <a:buSzTx/>
              <a:buFontTx/>
              <a:buNone/>
              <a:tabLst/>
              <a:defRPr/>
            </a:pPr>
            <a:r>
              <a:rPr kumimoji="0" lang="en-US" altLang="ja-JP" sz="1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0" lang="ja-JP" altLang="en-US" sz="1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サービス担当者会議・退院時カンファレンス等</a:t>
            </a:r>
            <a:r>
              <a:rPr kumimoji="0" lang="en-US" altLang="ja-JP" sz="1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endParaRPr kumimoji="0" lang="ja-JP" altLang="ja-JP" sz="6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cxnSp>
        <p:nvCxnSpPr>
          <p:cNvPr id="68" name="直線矢印コネクタ 67">
            <a:extLst>
              <a:ext uri="{FF2B5EF4-FFF2-40B4-BE49-F238E27FC236}">
                <a16:creationId xmlns:a16="http://schemas.microsoft.com/office/drawing/2014/main" id="{2CA55BC9-00CA-4753-A419-E357725C6FC0}"/>
              </a:ext>
            </a:extLst>
          </p:cNvPr>
          <p:cNvCxnSpPr/>
          <p:nvPr/>
        </p:nvCxnSpPr>
        <p:spPr bwMode="auto">
          <a:xfrm>
            <a:off x="1842371" y="1856728"/>
            <a:ext cx="433314" cy="4198954"/>
          </a:xfrm>
          <a:prstGeom prst="straightConnector1">
            <a:avLst/>
          </a:prstGeom>
          <a:solidFill>
            <a:srgbClr val="FFFF99"/>
          </a:solidFill>
          <a:ln w="9525" cap="flat" cmpd="sng" algn="ctr">
            <a:noFill/>
            <a:prstDash val="solid"/>
            <a:round/>
            <a:headEnd type="triangle"/>
            <a:tailEnd type="triangle"/>
          </a:ln>
          <a:effectLst/>
        </p:spPr>
      </p:cxnSp>
      <p:cxnSp>
        <p:nvCxnSpPr>
          <p:cNvPr id="72" name="直線矢印コネクタ 71">
            <a:extLst>
              <a:ext uri="{FF2B5EF4-FFF2-40B4-BE49-F238E27FC236}">
                <a16:creationId xmlns:a16="http://schemas.microsoft.com/office/drawing/2014/main" id="{8D50A041-5B1C-4722-AB2C-E8DD5F35A832}"/>
              </a:ext>
            </a:extLst>
          </p:cNvPr>
          <p:cNvCxnSpPr>
            <a:cxnSpLocks/>
          </p:cNvCxnSpPr>
          <p:nvPr/>
        </p:nvCxnSpPr>
        <p:spPr bwMode="auto">
          <a:xfrm>
            <a:off x="1866900" y="1949450"/>
            <a:ext cx="0" cy="0"/>
          </a:xfrm>
          <a:prstGeom prst="straightConnector1">
            <a:avLst/>
          </a:prstGeom>
          <a:solidFill>
            <a:srgbClr val="FFFF99"/>
          </a:solidFill>
          <a:ln w="9525" cap="flat" cmpd="sng" algn="ctr">
            <a:noFill/>
            <a:prstDash val="solid"/>
            <a:round/>
            <a:headEnd type="triangle"/>
            <a:tailEnd type="triangle"/>
          </a:ln>
          <a:effectLst/>
        </p:spPr>
      </p:cxnSp>
      <p:cxnSp>
        <p:nvCxnSpPr>
          <p:cNvPr id="75" name="直線矢印コネクタ 74">
            <a:extLst>
              <a:ext uri="{FF2B5EF4-FFF2-40B4-BE49-F238E27FC236}">
                <a16:creationId xmlns:a16="http://schemas.microsoft.com/office/drawing/2014/main" id="{26D84117-6D60-4E57-A651-90F82A1C8C96}"/>
              </a:ext>
            </a:extLst>
          </p:cNvPr>
          <p:cNvCxnSpPr>
            <a:cxnSpLocks/>
          </p:cNvCxnSpPr>
          <p:nvPr/>
        </p:nvCxnSpPr>
        <p:spPr bwMode="auto">
          <a:xfrm>
            <a:off x="962526" y="6148448"/>
            <a:ext cx="2047449" cy="0"/>
          </a:xfrm>
          <a:prstGeom prst="straightConnector1">
            <a:avLst/>
          </a:prstGeom>
          <a:ln w="50800">
            <a:solidFill>
              <a:srgbClr val="996633"/>
            </a:solidFill>
            <a:headEnd type="none" w="med" len="med"/>
            <a:tailEnd type="arrow" w="med" len="sm"/>
          </a:ln>
        </p:spPr>
        <p:style>
          <a:lnRef idx="1">
            <a:schemeClr val="dk1"/>
          </a:lnRef>
          <a:fillRef idx="0">
            <a:schemeClr val="dk1"/>
          </a:fillRef>
          <a:effectRef idx="0">
            <a:schemeClr val="dk1"/>
          </a:effectRef>
          <a:fontRef idx="minor">
            <a:schemeClr val="tx1"/>
          </a:fontRef>
        </p:style>
      </p:cxnSp>
      <p:cxnSp>
        <p:nvCxnSpPr>
          <p:cNvPr id="98" name="直線矢印コネクタ 97">
            <a:extLst>
              <a:ext uri="{FF2B5EF4-FFF2-40B4-BE49-F238E27FC236}">
                <a16:creationId xmlns:a16="http://schemas.microsoft.com/office/drawing/2014/main" id="{F1AFD124-EB9C-4762-AC45-CAE90A3C644F}"/>
              </a:ext>
            </a:extLst>
          </p:cNvPr>
          <p:cNvCxnSpPr>
            <a:cxnSpLocks noChangeShapeType="1"/>
          </p:cNvCxnSpPr>
          <p:nvPr/>
        </p:nvCxnSpPr>
        <p:spPr bwMode="auto">
          <a:xfrm flipH="1">
            <a:off x="5540845" y="5193412"/>
            <a:ext cx="549577" cy="562325"/>
          </a:xfrm>
          <a:prstGeom prst="straightConnector1">
            <a:avLst/>
          </a:prstGeom>
          <a:noFill/>
          <a:ln w="76200">
            <a:solidFill>
              <a:srgbClr val="996633"/>
            </a:solidFill>
            <a:round/>
            <a:headEnd/>
            <a:tailEnd type="arrow" w="med" len="sm"/>
          </a:ln>
          <a:extLst>
            <a:ext uri="{909E8E84-426E-40DD-AFC4-6F175D3DCCD1}">
              <a14:hiddenFill xmlns:a14="http://schemas.microsoft.com/office/drawing/2010/main">
                <a:noFill/>
              </a14:hiddenFill>
            </a:ext>
          </a:extLst>
        </p:spPr>
      </p:cxnSp>
      <p:cxnSp>
        <p:nvCxnSpPr>
          <p:cNvPr id="100" name="直線矢印コネクタ 99">
            <a:extLst>
              <a:ext uri="{FF2B5EF4-FFF2-40B4-BE49-F238E27FC236}">
                <a16:creationId xmlns:a16="http://schemas.microsoft.com/office/drawing/2014/main" id="{9D046508-C4B6-4A10-A5BC-B26D59689760}"/>
              </a:ext>
            </a:extLst>
          </p:cNvPr>
          <p:cNvCxnSpPr>
            <a:cxnSpLocks noChangeShapeType="1"/>
          </p:cNvCxnSpPr>
          <p:nvPr/>
        </p:nvCxnSpPr>
        <p:spPr bwMode="auto">
          <a:xfrm>
            <a:off x="3394247" y="5160677"/>
            <a:ext cx="519159" cy="594050"/>
          </a:xfrm>
          <a:prstGeom prst="straightConnector1">
            <a:avLst/>
          </a:prstGeom>
          <a:noFill/>
          <a:ln w="76200">
            <a:solidFill>
              <a:srgbClr val="996633"/>
            </a:solidFill>
            <a:round/>
            <a:headEnd/>
            <a:tailEnd type="arrow" w="med" len="sm"/>
          </a:ln>
          <a:extLst>
            <a:ext uri="{909E8E84-426E-40DD-AFC4-6F175D3DCCD1}">
              <a14:hiddenFill xmlns:a14="http://schemas.microsoft.com/office/drawing/2010/main">
                <a:noFill/>
              </a14:hiddenFill>
            </a:ext>
          </a:extLst>
        </p:spPr>
      </p:cxnSp>
      <p:sp>
        <p:nvSpPr>
          <p:cNvPr id="105" name="テキスト ボックス 104">
            <a:extLst>
              <a:ext uri="{FF2B5EF4-FFF2-40B4-BE49-F238E27FC236}">
                <a16:creationId xmlns:a16="http://schemas.microsoft.com/office/drawing/2014/main" id="{EDCA8972-3FB4-4E15-963C-033474D76515}"/>
              </a:ext>
            </a:extLst>
          </p:cNvPr>
          <p:cNvSpPr txBox="1"/>
          <p:nvPr/>
        </p:nvSpPr>
        <p:spPr>
          <a:xfrm>
            <a:off x="6571437" y="5289666"/>
            <a:ext cx="2487786" cy="461665"/>
          </a:xfrm>
          <a:prstGeom prst="rect">
            <a:avLst/>
          </a:prstGeom>
          <a:noFill/>
          <a:ln w="9525">
            <a:solidFill>
              <a:schemeClr val="tx1"/>
            </a:solidFill>
          </a:ln>
        </p:spPr>
        <p:txBody>
          <a:bodyPr wrap="square">
            <a:spAutoFit/>
          </a:bodyPr>
          <a:lstStyle/>
          <a:p>
            <a:pPr marL="0" marR="0" lvl="0" indent="0" algn="l" defTabSz="91407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＊薬局から地域包括支援センターまたは居宅支援事業所に連絡する</a:t>
            </a:r>
          </a:p>
        </p:txBody>
      </p:sp>
      <p:cxnSp>
        <p:nvCxnSpPr>
          <p:cNvPr id="42" name="直線矢印コネクタ 41">
            <a:extLst>
              <a:ext uri="{FF2B5EF4-FFF2-40B4-BE49-F238E27FC236}">
                <a16:creationId xmlns:a16="http://schemas.microsoft.com/office/drawing/2014/main" id="{D5AC14B4-48A4-4A00-A676-BEDB60878F9E}"/>
              </a:ext>
            </a:extLst>
          </p:cNvPr>
          <p:cNvCxnSpPr>
            <a:cxnSpLocks noChangeShapeType="1"/>
          </p:cNvCxnSpPr>
          <p:nvPr/>
        </p:nvCxnSpPr>
        <p:spPr bwMode="auto">
          <a:xfrm>
            <a:off x="2691262" y="3972649"/>
            <a:ext cx="0" cy="439167"/>
          </a:xfrm>
          <a:prstGeom prst="straightConnector1">
            <a:avLst/>
          </a:prstGeom>
          <a:noFill/>
          <a:ln w="76200">
            <a:solidFill>
              <a:srgbClr val="996633"/>
            </a:solidFill>
            <a:round/>
            <a:headEnd/>
            <a:tailEnd type="arrow" w="med" len="sm"/>
          </a:ln>
          <a:extLst>
            <a:ext uri="{909E8E84-426E-40DD-AFC4-6F175D3DCCD1}">
              <a14:hiddenFill xmlns:a14="http://schemas.microsoft.com/office/drawing/2010/main">
                <a:noFill/>
              </a14:hiddenFill>
            </a:ext>
          </a:extLst>
        </p:spPr>
      </p:cxnSp>
      <p:sp>
        <p:nvSpPr>
          <p:cNvPr id="19" name="正方形/長方形 8"/>
          <p:cNvSpPr>
            <a:spLocks noChangeArrowheads="1"/>
          </p:cNvSpPr>
          <p:nvPr/>
        </p:nvSpPr>
        <p:spPr bwMode="auto">
          <a:xfrm>
            <a:off x="4169989" y="4968309"/>
            <a:ext cx="1283375" cy="445397"/>
          </a:xfrm>
          <a:prstGeom prst="rect">
            <a:avLst/>
          </a:prstGeom>
          <a:solidFill>
            <a:srgbClr val="C4D09C"/>
          </a:solidFill>
          <a:ln w="9525">
            <a:noFill/>
            <a:miter lim="800000"/>
            <a:headEnd/>
            <a:tailEnd/>
          </a:ln>
        </p:spPr>
        <p:txBody>
          <a:bodyPr vert="horz" wrap="square" lIns="74295" tIns="8890" rIns="74295" bIns="8890" numCol="1" anchor="ctr" anchorCtr="0" compatLnSpc="1">
            <a:prstTxWarp prst="textNoShape">
              <a:avLst/>
            </a:prstTxWarp>
          </a:bodyPr>
          <a:lstStyle>
            <a:lvl1pPr indent="762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76200" algn="ctr" defTabSz="914400" rtl="0" eaLnBrk="0" fontAlgn="base" latinLnBrk="0" hangingPunct="0">
              <a:lnSpc>
                <a:spcPct val="100000"/>
              </a:lnSpc>
              <a:spcBef>
                <a:spcPct val="0"/>
              </a:spcBef>
              <a:spcAft>
                <a:spcPct val="0"/>
              </a:spcAft>
              <a:buClrTx/>
              <a:buSzTx/>
              <a:buFontTx/>
              <a:buNone/>
              <a:tabLst/>
              <a:defRPr/>
            </a:pPr>
            <a:r>
              <a:rPr kumimoji="0"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かかりつけ医</a:t>
            </a:r>
            <a:endParaRPr kumimoji="0" lang="ja-JP"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76" name="テキスト ボックス 75">
            <a:extLst>
              <a:ext uri="{FF2B5EF4-FFF2-40B4-BE49-F238E27FC236}">
                <a16:creationId xmlns:a16="http://schemas.microsoft.com/office/drawing/2014/main" id="{4A99F7AC-39E2-483C-A8FA-0B702196E9DC}"/>
              </a:ext>
            </a:extLst>
          </p:cNvPr>
          <p:cNvSpPr txBox="1"/>
          <p:nvPr/>
        </p:nvSpPr>
        <p:spPr>
          <a:xfrm>
            <a:off x="0" y="709552"/>
            <a:ext cx="1540042"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薬局実践</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40〕</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cxnSp>
        <p:nvCxnSpPr>
          <p:cNvPr id="43" name="直線矢印コネクタ 42">
            <a:extLst>
              <a:ext uri="{FF2B5EF4-FFF2-40B4-BE49-F238E27FC236}">
                <a16:creationId xmlns:a16="http://schemas.microsoft.com/office/drawing/2014/main" id="{A5D3DE6F-E967-43B0-BD62-CCB490FFAF60}"/>
              </a:ext>
            </a:extLst>
          </p:cNvPr>
          <p:cNvCxnSpPr>
            <a:cxnSpLocks noChangeShapeType="1"/>
          </p:cNvCxnSpPr>
          <p:nvPr/>
        </p:nvCxnSpPr>
        <p:spPr bwMode="auto">
          <a:xfrm>
            <a:off x="5015526" y="3015534"/>
            <a:ext cx="430694" cy="349435"/>
          </a:xfrm>
          <a:prstGeom prst="straightConnector1">
            <a:avLst/>
          </a:prstGeom>
          <a:noFill/>
          <a:ln w="76200">
            <a:solidFill>
              <a:srgbClr val="996633"/>
            </a:solidFill>
            <a:round/>
            <a:headEnd/>
            <a:tailEnd type="arrow" w="med" len="sm"/>
          </a:ln>
          <a:extLst>
            <a:ext uri="{909E8E84-426E-40DD-AFC4-6F175D3DCCD1}">
              <a14:hiddenFill xmlns:a14="http://schemas.microsoft.com/office/drawing/2010/main">
                <a:noFill/>
              </a14:hiddenFill>
            </a:ext>
          </a:extLst>
        </p:spPr>
      </p:cxnSp>
      <p:cxnSp>
        <p:nvCxnSpPr>
          <p:cNvPr id="44" name="直線矢印コネクタ 43">
            <a:extLst>
              <a:ext uri="{FF2B5EF4-FFF2-40B4-BE49-F238E27FC236}">
                <a16:creationId xmlns:a16="http://schemas.microsoft.com/office/drawing/2014/main" id="{FDAD9188-FBCC-45CB-84A5-4773F70C55C0}"/>
              </a:ext>
            </a:extLst>
          </p:cNvPr>
          <p:cNvCxnSpPr>
            <a:cxnSpLocks noChangeShapeType="1"/>
          </p:cNvCxnSpPr>
          <p:nvPr/>
        </p:nvCxnSpPr>
        <p:spPr bwMode="auto">
          <a:xfrm>
            <a:off x="3401821" y="2904045"/>
            <a:ext cx="0" cy="506805"/>
          </a:xfrm>
          <a:prstGeom prst="straightConnector1">
            <a:avLst/>
          </a:prstGeom>
          <a:noFill/>
          <a:ln w="76200">
            <a:solidFill>
              <a:srgbClr val="996633"/>
            </a:solidFill>
            <a:round/>
            <a:headEnd/>
            <a:tailEnd type="arrow" w="med" len="sm"/>
          </a:ln>
          <a:extLst>
            <a:ext uri="{909E8E84-426E-40DD-AFC4-6F175D3DCCD1}">
              <a14:hiddenFill xmlns:a14="http://schemas.microsoft.com/office/drawing/2010/main">
                <a:noFill/>
              </a14:hiddenFill>
            </a:ext>
          </a:extLst>
        </p:spPr>
      </p:cxnSp>
      <p:sp>
        <p:nvSpPr>
          <p:cNvPr id="18" name="角丸四角形 30"/>
          <p:cNvSpPr>
            <a:spLocks noChangeArrowheads="1"/>
          </p:cNvSpPr>
          <p:nvPr/>
        </p:nvSpPr>
        <p:spPr bwMode="auto">
          <a:xfrm>
            <a:off x="2036007" y="2479602"/>
            <a:ext cx="3074720" cy="505166"/>
          </a:xfrm>
          <a:prstGeom prst="roundRect">
            <a:avLst>
              <a:gd name="adj" fmla="val 50000"/>
            </a:avLst>
          </a:prstGeom>
          <a:solidFill>
            <a:srgbClr val="FFFFFF"/>
          </a:solidFill>
          <a:ln w="9525">
            <a:solidFill>
              <a:srgbClr val="000000"/>
            </a:solidFill>
            <a:round/>
            <a:headEnd/>
            <a:tailEnd/>
          </a:ln>
        </p:spPr>
        <p:txBody>
          <a:bodyPr vert="horz" wrap="square" lIns="74295" tIns="8890" rIns="74295" bIns="8890" numCol="1" anchor="ctr" anchorCtr="0" compatLnSpc="1">
            <a:prstTxWarp prst="textNoShape">
              <a:avLst/>
            </a:prstTxWarp>
          </a:bodyPr>
          <a:lstStyle/>
          <a:p>
            <a:pPr marL="0" marR="0" lvl="0" indent="74613" algn="ctr" defTabSz="914400" rtl="0" eaLnBrk="0" fontAlgn="base" latinLnBrk="0" hangingPunct="0">
              <a:lnSpc>
                <a:spcPct val="100000"/>
              </a:lnSpc>
              <a:spcBef>
                <a:spcPct val="0"/>
              </a:spcBef>
              <a:spcAft>
                <a:spcPct val="0"/>
              </a:spcAft>
              <a:buClrTx/>
              <a:buSzTx/>
              <a:buFontTx/>
              <a:buNone/>
              <a:tabLst/>
              <a:defRPr/>
            </a:pPr>
            <a:r>
              <a:rPr kumimoji="0" lang="ja-JP"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生活機能の低下が疑われる</a:t>
            </a:r>
            <a:endParaRPr kumimoji="0" lang="ja-JP"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cxnSp>
        <p:nvCxnSpPr>
          <p:cNvPr id="47" name="直線矢印コネクタ 46">
            <a:extLst>
              <a:ext uri="{FF2B5EF4-FFF2-40B4-BE49-F238E27FC236}">
                <a16:creationId xmlns:a16="http://schemas.microsoft.com/office/drawing/2014/main" id="{FE631FFD-BFD8-4511-BA9B-6D869FC76CD9}"/>
              </a:ext>
            </a:extLst>
          </p:cNvPr>
          <p:cNvCxnSpPr>
            <a:cxnSpLocks noChangeShapeType="1"/>
          </p:cNvCxnSpPr>
          <p:nvPr/>
        </p:nvCxnSpPr>
        <p:spPr bwMode="auto">
          <a:xfrm flipH="1">
            <a:off x="3804205" y="4630564"/>
            <a:ext cx="1900255" cy="2209"/>
          </a:xfrm>
          <a:prstGeom prst="straightConnector1">
            <a:avLst/>
          </a:prstGeom>
          <a:noFill/>
          <a:ln w="50800">
            <a:solidFill>
              <a:srgbClr val="996633"/>
            </a:solidFill>
            <a:prstDash val="sysDot"/>
            <a:round/>
            <a:headEnd/>
            <a:tailEnd type="arrow" w="med" len="sm"/>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9673712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2B2A3680-497C-4C68-B75B-E1ADBB1AB949}"/>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115715" name="テキスト ボックス 2"/>
          <p:cNvSpPr txBox="1">
            <a:spLocks noChangeArrowheads="1"/>
          </p:cNvSpPr>
          <p:nvPr/>
        </p:nvSpPr>
        <p:spPr bwMode="auto">
          <a:xfrm>
            <a:off x="1954087" y="62959"/>
            <a:ext cx="52358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事例 （経過） </a:t>
            </a:r>
            <a:endParaRPr kumimoji="1" lang="ja-JP" altLang="en-US" sz="2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750988272"/>
              </p:ext>
            </p:extLst>
          </p:nvPr>
        </p:nvGraphicFramePr>
        <p:xfrm>
          <a:off x="307450" y="1585540"/>
          <a:ext cx="8595917" cy="4836552"/>
        </p:xfrm>
        <a:graphic>
          <a:graphicData uri="http://schemas.openxmlformats.org/drawingml/2006/table">
            <a:tbl>
              <a:tblPr firstRow="1" bandRow="1">
                <a:tableStyleId>{5C22544A-7EE6-4342-B048-85BDC9FD1C3A}</a:tableStyleId>
              </a:tblPr>
              <a:tblGrid>
                <a:gridCol w="1015899">
                  <a:extLst>
                    <a:ext uri="{9D8B030D-6E8A-4147-A177-3AD203B41FA5}">
                      <a16:colId xmlns:a16="http://schemas.microsoft.com/office/drawing/2014/main" val="20000"/>
                    </a:ext>
                  </a:extLst>
                </a:gridCol>
                <a:gridCol w="7580018">
                  <a:extLst>
                    <a:ext uri="{9D8B030D-6E8A-4147-A177-3AD203B41FA5}">
                      <a16:colId xmlns:a16="http://schemas.microsoft.com/office/drawing/2014/main" val="20001"/>
                    </a:ext>
                  </a:extLst>
                </a:gridCol>
              </a:tblGrid>
              <a:tr h="698617">
                <a:tc>
                  <a:txBody>
                    <a:bodyPr/>
                    <a:lstStyle/>
                    <a:p>
                      <a:pPr>
                        <a:spcBef>
                          <a:spcPts val="600"/>
                        </a:spcBef>
                      </a:pPr>
                      <a:r>
                        <a:rPr lang="en-US" altLang="ja-JP" sz="1700" b="1" dirty="0">
                          <a:solidFill>
                            <a:schemeClr val="bg1"/>
                          </a:solidFill>
                          <a:latin typeface="BIZ UDPゴシック" panose="020B0400000000000000" pitchFamily="50" charset="-128"/>
                          <a:ea typeface="BIZ UDPゴシック" panose="020B0400000000000000" pitchFamily="50" charset="-128"/>
                          <a:cs typeface="Meiryo UI" pitchFamily="50" charset="-128"/>
                        </a:rPr>
                        <a:t>X-10</a:t>
                      </a:r>
                      <a:r>
                        <a:rPr lang="ja-JP" altLang="en-US" sz="1700" b="1" dirty="0">
                          <a:solidFill>
                            <a:schemeClr val="bg1"/>
                          </a:solidFill>
                          <a:latin typeface="BIZ UDPゴシック" panose="020B0400000000000000" pitchFamily="50" charset="-128"/>
                          <a:ea typeface="BIZ UDPゴシック" panose="020B0400000000000000" pitchFamily="50" charset="-128"/>
                          <a:cs typeface="Meiryo UI" pitchFamily="50" charset="-128"/>
                        </a:rPr>
                        <a:t>年</a:t>
                      </a:r>
                      <a:endParaRPr kumimoji="1" lang="ja-JP" altLang="en-US" sz="1700" b="1" dirty="0">
                        <a:solidFill>
                          <a:schemeClr val="bg1"/>
                        </a:solidFill>
                        <a:latin typeface="BIZ UDPゴシック" panose="020B0400000000000000" pitchFamily="50" charset="-128"/>
                        <a:ea typeface="BIZ UDPゴシック" panose="020B0400000000000000"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r>
                        <a:rPr lang="ja-JP" altLang="en-US" sz="1800"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itchFamily="50" charset="-128"/>
                        </a:rPr>
                        <a:t>血圧、糖尿病の治療で夫とともに主治医を受診し、</a:t>
                      </a:r>
                      <a:r>
                        <a:rPr lang="en-US" altLang="ja-JP" sz="1800"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itchFamily="50" charset="-128"/>
                        </a:rPr>
                        <a:t>2</a:t>
                      </a:r>
                      <a:r>
                        <a:rPr lang="ja-JP" altLang="en-US" sz="1800"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itchFamily="50" charset="-128"/>
                        </a:rPr>
                        <a:t>週間に</a:t>
                      </a:r>
                      <a:r>
                        <a:rPr lang="en-US" altLang="ja-JP" sz="1800"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itchFamily="50" charset="-128"/>
                        </a:rPr>
                        <a:t>1</a:t>
                      </a:r>
                      <a:r>
                        <a:rPr lang="ja-JP" altLang="en-US" sz="1800"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itchFamily="50" charset="-128"/>
                        </a:rPr>
                        <a:t>度定期的に</a:t>
                      </a:r>
                      <a:endParaRPr lang="en-US" altLang="ja-JP" sz="1800"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itchFamily="50" charset="-128"/>
                      </a:endParaRPr>
                    </a:p>
                    <a:p>
                      <a:r>
                        <a:rPr lang="ja-JP" altLang="en-US" sz="1800"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itchFamily="50" charset="-128"/>
                        </a:rPr>
                        <a:t>通院。同時に薬局もかかりつけとして利用。</a:t>
                      </a:r>
                      <a:endParaRPr kumimoji="1" lang="ja-JP" altLang="en-US"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67590">
                <a:tc>
                  <a:txBody>
                    <a:bodyPr/>
                    <a:lstStyle/>
                    <a:p>
                      <a:pPr>
                        <a:spcBef>
                          <a:spcPts val="600"/>
                        </a:spcBef>
                      </a:pPr>
                      <a:r>
                        <a:rPr lang="en-US" altLang="ja-JP" sz="1700" b="1" dirty="0">
                          <a:solidFill>
                            <a:schemeClr val="bg1"/>
                          </a:solidFill>
                          <a:latin typeface="BIZ UDPゴシック" panose="020B0400000000000000" pitchFamily="50" charset="-128"/>
                          <a:ea typeface="BIZ UDPゴシック" panose="020B0400000000000000" pitchFamily="50" charset="-128"/>
                          <a:cs typeface="Meiryo UI" pitchFamily="50" charset="-128"/>
                        </a:rPr>
                        <a:t>X-9</a:t>
                      </a:r>
                      <a:r>
                        <a:rPr lang="ja-JP" altLang="en-US" sz="1700" b="1" dirty="0">
                          <a:solidFill>
                            <a:schemeClr val="bg1"/>
                          </a:solidFill>
                          <a:latin typeface="BIZ UDPゴシック" panose="020B0400000000000000" pitchFamily="50" charset="-128"/>
                          <a:ea typeface="BIZ UDPゴシック" panose="020B0400000000000000" pitchFamily="50" charset="-128"/>
                          <a:cs typeface="Meiryo UI" pitchFamily="50" charset="-128"/>
                        </a:rPr>
                        <a:t>年</a:t>
                      </a:r>
                      <a:endParaRPr kumimoji="1" lang="ja-JP" altLang="en-US" sz="1700" b="1" dirty="0">
                        <a:solidFill>
                          <a:schemeClr val="bg1"/>
                        </a:solidFill>
                        <a:latin typeface="BIZ UDPゴシック" panose="020B0400000000000000" pitchFamily="50" charset="-128"/>
                        <a:ea typeface="BIZ UDPゴシック" panose="020B0400000000000000"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r>
                        <a:rPr lang="ja-JP" altLang="en-US" sz="18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itchFamily="50" charset="-128"/>
                        </a:rPr>
                        <a:t>夫が入退院を繰り返すようになり、薬の飲み間違いが多くなってきた。</a:t>
                      </a:r>
                      <a:endParaRPr lang="en-US" altLang="ja-JP" sz="18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itchFamily="50" charset="-128"/>
                      </a:endParaRPr>
                    </a:p>
                    <a:p>
                      <a:r>
                        <a:rPr kumimoji="1" lang="ja-JP" altLang="en-US" sz="18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itchFamily="50" charset="-128"/>
                        </a:rPr>
                        <a:t>薬剤師が、医師に相談し、一包化開始となる。</a:t>
                      </a:r>
                      <a:endParaRPr kumimoji="1" lang="en-US" altLang="ja-JP" sz="18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23427">
                <a:tc>
                  <a:txBody>
                    <a:bodyPr/>
                    <a:lstStyle/>
                    <a:p>
                      <a:pPr>
                        <a:spcBef>
                          <a:spcPts val="600"/>
                        </a:spcBef>
                      </a:pPr>
                      <a:r>
                        <a:rPr lang="en-US" altLang="ja-JP" sz="1700" b="1" dirty="0">
                          <a:solidFill>
                            <a:schemeClr val="bg1"/>
                          </a:solidFill>
                          <a:latin typeface="BIZ UDPゴシック" panose="020B0400000000000000" pitchFamily="50" charset="-128"/>
                          <a:ea typeface="BIZ UDPゴシック" panose="020B0400000000000000" pitchFamily="50" charset="-128"/>
                          <a:cs typeface="Meiryo UI" pitchFamily="50" charset="-128"/>
                        </a:rPr>
                        <a:t>X-8</a:t>
                      </a:r>
                      <a:r>
                        <a:rPr lang="ja-JP" altLang="en-US" sz="1700" b="1" dirty="0">
                          <a:solidFill>
                            <a:schemeClr val="bg1"/>
                          </a:solidFill>
                          <a:latin typeface="BIZ UDPゴシック" panose="020B0400000000000000" pitchFamily="50" charset="-128"/>
                          <a:ea typeface="BIZ UDPゴシック" panose="020B0400000000000000" pitchFamily="50" charset="-128"/>
                          <a:cs typeface="Meiryo UI" pitchFamily="50" charset="-128"/>
                        </a:rPr>
                        <a:t>年</a:t>
                      </a:r>
                      <a:endParaRPr kumimoji="1" lang="ja-JP" altLang="en-US" sz="1700" b="1" dirty="0">
                        <a:solidFill>
                          <a:schemeClr val="bg1"/>
                        </a:solidFill>
                        <a:latin typeface="BIZ UDPゴシック" panose="020B0400000000000000" pitchFamily="50" charset="-128"/>
                        <a:ea typeface="BIZ UDPゴシック" panose="020B0400000000000000"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r>
                        <a:rPr lang="ja-JP" altLang="en-US" sz="18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itchFamily="50" charset="-128"/>
                        </a:rPr>
                        <a:t>夫が亡くなり、そのあたりから薬の飲み忘れが多くなり、薬剤師が医師に相談、カレンダー調剤（一包化を</a:t>
                      </a:r>
                      <a:r>
                        <a:rPr lang="en-US" altLang="ja-JP" sz="18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itchFamily="50" charset="-128"/>
                        </a:rPr>
                        <a:t>1</a:t>
                      </a:r>
                      <a:r>
                        <a:rPr lang="ja-JP" altLang="en-US" sz="18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itchFamily="50" charset="-128"/>
                        </a:rPr>
                        <a:t>週間分のカレンダーにセット）開始となる。</a:t>
                      </a:r>
                      <a:endParaRPr kumimoji="1" lang="en-US" altLang="ja-JP" sz="18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23427">
                <a:tc>
                  <a:txBody>
                    <a:bodyPr/>
                    <a:lstStyle/>
                    <a:p>
                      <a:pPr>
                        <a:spcBef>
                          <a:spcPts val="600"/>
                        </a:spcBef>
                      </a:pPr>
                      <a:r>
                        <a:rPr kumimoji="1" lang="en-US" altLang="ja-JP" sz="1700" b="1" dirty="0">
                          <a:solidFill>
                            <a:schemeClr val="bg1"/>
                          </a:solidFill>
                          <a:latin typeface="BIZ UDPゴシック" panose="020B0400000000000000" pitchFamily="50" charset="-128"/>
                          <a:ea typeface="BIZ UDPゴシック" panose="020B0400000000000000" pitchFamily="50" charset="-128"/>
                          <a:cs typeface="Meiryo UI" pitchFamily="50" charset="-128"/>
                        </a:rPr>
                        <a:t>X-7</a:t>
                      </a:r>
                      <a:r>
                        <a:rPr kumimoji="1" lang="ja-JP" altLang="en-US" sz="1700" b="1" dirty="0">
                          <a:solidFill>
                            <a:schemeClr val="bg1"/>
                          </a:solidFill>
                          <a:latin typeface="BIZ UDPゴシック" panose="020B0400000000000000" pitchFamily="50" charset="-128"/>
                          <a:ea typeface="BIZ UDPゴシック" panose="020B0400000000000000" pitchFamily="50" charset="-128"/>
                          <a:cs typeface="Meiryo UI" pitchFamily="50" charset="-128"/>
                        </a:rPr>
                        <a:t>年</a:t>
                      </a:r>
                      <a:endParaRPr kumimoji="1" lang="ja-JP" altLang="en-US" sz="1700" b="1" dirty="0">
                        <a:solidFill>
                          <a:schemeClr val="bg1"/>
                        </a:solidFill>
                        <a:latin typeface="BIZ UDPゴシック" panose="020B0400000000000000" pitchFamily="50" charset="-128"/>
                        <a:ea typeface="BIZ UDPゴシック" panose="020B0400000000000000"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r>
                        <a:rPr kumimoji="1" lang="ja-JP" altLang="en-US" sz="18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itchFamily="50" charset="-128"/>
                        </a:rPr>
                        <a:t>脳梗塞を発症し、入院。退院後介護保険の申請と同時に、ケアマネジャー</a:t>
                      </a:r>
                      <a:endParaRPr kumimoji="1" lang="en-US" altLang="ja-JP" sz="18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itchFamily="50" charset="-128"/>
                      </a:endParaRPr>
                    </a:p>
                    <a:p>
                      <a:r>
                        <a:rPr kumimoji="1" lang="ja-JP" altLang="en-US" sz="18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itchFamily="50" charset="-128"/>
                        </a:rPr>
                        <a:t>と相談の上、隣人にカレンダー調剤の服薬確認を声掛けしてもらうようになる。</a:t>
                      </a:r>
                      <a:endParaRPr kumimoji="1" lang="en-US" altLang="ja-JP" sz="18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32518">
                <a:tc>
                  <a:txBody>
                    <a:bodyPr/>
                    <a:lstStyle/>
                    <a:p>
                      <a:pPr>
                        <a:spcBef>
                          <a:spcPts val="600"/>
                        </a:spcBef>
                      </a:pPr>
                      <a:r>
                        <a:rPr lang="en-US" altLang="ja-JP" sz="1700" b="1" dirty="0">
                          <a:solidFill>
                            <a:schemeClr val="bg1"/>
                          </a:solidFill>
                          <a:latin typeface="BIZ UDPゴシック" panose="020B0400000000000000" pitchFamily="50" charset="-128"/>
                          <a:ea typeface="BIZ UDPゴシック" panose="020B0400000000000000" pitchFamily="50" charset="-128"/>
                          <a:cs typeface="Meiryo UI" pitchFamily="50" charset="-128"/>
                        </a:rPr>
                        <a:t>X-4</a:t>
                      </a:r>
                      <a:r>
                        <a:rPr lang="ja-JP" altLang="en-US" sz="1700" b="1" dirty="0">
                          <a:solidFill>
                            <a:schemeClr val="bg1"/>
                          </a:solidFill>
                          <a:latin typeface="BIZ UDPゴシック" panose="020B0400000000000000" pitchFamily="50" charset="-128"/>
                          <a:ea typeface="BIZ UDPゴシック" panose="020B0400000000000000" pitchFamily="50" charset="-128"/>
                          <a:cs typeface="Meiryo UI" pitchFamily="50" charset="-128"/>
                        </a:rPr>
                        <a:t>年</a:t>
                      </a:r>
                      <a:endParaRPr kumimoji="1" lang="ja-JP" altLang="en-US" sz="1700" b="1" dirty="0">
                        <a:solidFill>
                          <a:schemeClr val="bg1"/>
                        </a:solidFill>
                        <a:latin typeface="BIZ UDPゴシック" panose="020B0400000000000000" pitchFamily="50" charset="-128"/>
                        <a:ea typeface="BIZ UDPゴシック" panose="020B0400000000000000"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r>
                        <a:rPr lang="ja-JP" altLang="en-US" sz="18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itchFamily="50" charset="-128"/>
                        </a:rPr>
                        <a:t>さらに飲み忘れが多くなり、主治医がもの忘れ外来も兼ねていたので、認知症の検査を行い、認知症と診断。同時に、認知症治療薬の処方開始。</a:t>
                      </a:r>
                      <a:endParaRPr lang="en-US" altLang="ja-JP" sz="18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itchFamily="50" charset="-128"/>
                      </a:endParaRPr>
                    </a:p>
                    <a:p>
                      <a:r>
                        <a:rPr lang="ja-JP" altLang="en-US" sz="18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itchFamily="50" charset="-128"/>
                        </a:rPr>
                        <a:t>薬剤師と医師が協議を行い、処方を</a:t>
                      </a:r>
                      <a:r>
                        <a:rPr lang="en-US" altLang="ja-JP" sz="18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itchFamily="50" charset="-128"/>
                        </a:rPr>
                        <a:t>1</a:t>
                      </a:r>
                      <a:r>
                        <a:rPr lang="ja-JP" altLang="en-US" sz="18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itchFamily="50" charset="-128"/>
                        </a:rPr>
                        <a:t>日</a:t>
                      </a:r>
                      <a:r>
                        <a:rPr lang="en-US" altLang="ja-JP" sz="18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itchFamily="50" charset="-128"/>
                        </a:rPr>
                        <a:t>1</a:t>
                      </a:r>
                      <a:r>
                        <a:rPr lang="ja-JP" altLang="en-US" sz="18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itchFamily="50" charset="-128"/>
                        </a:rPr>
                        <a:t>回にし、服薬支援をデイサービスで行うことにした。デイサービスの無い日曜日だけ、デイサービス職員から</a:t>
                      </a:r>
                      <a:r>
                        <a:rPr lang="en-US" altLang="ja-JP" sz="18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itchFamily="50" charset="-128"/>
                        </a:rPr>
                        <a:t>1</a:t>
                      </a:r>
                      <a:r>
                        <a:rPr lang="ja-JP" altLang="en-US" sz="18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itchFamily="50" charset="-128"/>
                        </a:rPr>
                        <a:t>日分薬を渡し、自宅で服用してもらっている。　</a:t>
                      </a:r>
                      <a:endParaRPr kumimoji="1" lang="en-US" altLang="ja-JP" sz="18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itchFamily="50" charset="-128"/>
                      </a:endParaRPr>
                    </a:p>
                    <a:p>
                      <a:r>
                        <a:rPr kumimoji="1" lang="ja-JP" altLang="en-US" sz="18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itchFamily="50" charset="-128"/>
                        </a:rPr>
                        <a:t>その後、血糖値、血圧、認知症、全て安定して落ち着いている。</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10" name="テキスト ボックス 9">
            <a:extLst>
              <a:ext uri="{FF2B5EF4-FFF2-40B4-BE49-F238E27FC236}">
                <a16:creationId xmlns:a16="http://schemas.microsoft.com/office/drawing/2014/main" id="{BB7E9A4D-ADA5-4635-9EA7-C2090760A582}"/>
              </a:ext>
            </a:extLst>
          </p:cNvPr>
          <p:cNvSpPr txBox="1"/>
          <p:nvPr/>
        </p:nvSpPr>
        <p:spPr>
          <a:xfrm>
            <a:off x="0" y="709552"/>
            <a:ext cx="1540042"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薬局実践</a:t>
            </a:r>
            <a:r>
              <a:rPr lang="en-US" altLang="ja-JP" sz="1600" b="1" dirty="0">
                <a:solidFill>
                  <a:srgbClr val="000000"/>
                </a:solidFill>
                <a:latin typeface="BIZ UDPゴシック" panose="020B0400000000000000" pitchFamily="50" charset="-128"/>
                <a:ea typeface="BIZ UDPゴシック" panose="020B0400000000000000" pitchFamily="50" charset="-128"/>
              </a:rPr>
              <a:t>41</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096033F3-0442-40E4-AFA4-F46CAE2CE81B}"/>
              </a:ext>
            </a:extLst>
          </p:cNvPr>
          <p:cNvSpPr txBox="1"/>
          <p:nvPr/>
        </p:nvSpPr>
        <p:spPr>
          <a:xfrm>
            <a:off x="525618" y="1170629"/>
            <a:ext cx="2117281" cy="292388"/>
          </a:xfrm>
          <a:prstGeom prst="rect">
            <a:avLst/>
          </a:prstGeom>
          <a:noFill/>
          <a:ln w="9525">
            <a:solidFill>
              <a:schemeClr val="tx1"/>
            </a:solid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80</a:t>
            </a: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歳代 女性</a:t>
            </a:r>
            <a:r>
              <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endParaRPr kumimoji="1" lang="ja-JP" altLang="en-US" sz="1300" b="0" i="0" u="none" strike="noStrike" kern="1200" cap="none" spc="0" normalizeH="0" baseline="0" noProof="0" dirty="0">
              <a:ln>
                <a:noFill/>
              </a:ln>
              <a:solidFill>
                <a:srgbClr val="000000"/>
              </a:solidFill>
              <a:effectLst/>
              <a:uLnTx/>
              <a:uFillTx/>
              <a:latin typeface="Arial" pitchFamily="34" charset="0"/>
              <a:ea typeface="ＭＳ Ｐゴシック" pitchFamily="50" charset="-128"/>
              <a:cs typeface="+mn-cs"/>
            </a:endParaRPr>
          </a:p>
        </p:txBody>
      </p:sp>
    </p:spTree>
    <p:extLst>
      <p:ext uri="{BB962C8B-B14F-4D97-AF65-F5344CB8AC3E}">
        <p14:creationId xmlns:p14="http://schemas.microsoft.com/office/powerpoint/2010/main" val="31040384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四角形: 角を丸くする 17">
            <a:extLst>
              <a:ext uri="{FF2B5EF4-FFF2-40B4-BE49-F238E27FC236}">
                <a16:creationId xmlns:a16="http://schemas.microsoft.com/office/drawing/2014/main" id="{40439095-4099-4B55-B32E-BFE76A4B8771}"/>
              </a:ext>
            </a:extLst>
          </p:cNvPr>
          <p:cNvSpPr/>
          <p:nvPr/>
        </p:nvSpPr>
        <p:spPr bwMode="auto">
          <a:xfrm>
            <a:off x="5183421" y="4909435"/>
            <a:ext cx="3131556" cy="574043"/>
          </a:xfrm>
          <a:prstGeom prst="roundRect">
            <a:avLst>
              <a:gd name="adj" fmla="val 31534"/>
            </a:avLst>
          </a:prstGeom>
          <a:solidFill>
            <a:srgbClr val="C5393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4" name="四角形: 角を丸くする 3">
            <a:extLst>
              <a:ext uri="{FF2B5EF4-FFF2-40B4-BE49-F238E27FC236}">
                <a16:creationId xmlns:a16="http://schemas.microsoft.com/office/drawing/2014/main" id="{97E25319-074B-44C5-933C-A628328EFD62}"/>
              </a:ext>
            </a:extLst>
          </p:cNvPr>
          <p:cNvSpPr/>
          <p:nvPr/>
        </p:nvSpPr>
        <p:spPr bwMode="auto">
          <a:xfrm>
            <a:off x="633952" y="4872859"/>
            <a:ext cx="3131556" cy="1019346"/>
          </a:xfrm>
          <a:prstGeom prst="roundRect">
            <a:avLst>
              <a:gd name="adj" fmla="val 21451"/>
            </a:avLst>
          </a:prstGeom>
          <a:solidFill>
            <a:srgbClr val="99663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17" name="正方形/長方形 16">
            <a:extLst>
              <a:ext uri="{FF2B5EF4-FFF2-40B4-BE49-F238E27FC236}">
                <a16:creationId xmlns:a16="http://schemas.microsoft.com/office/drawing/2014/main" id="{810915B4-4EA4-42E2-A66F-C7CD183411C4}"/>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3" name="コンテンツ プレースホルダー 2"/>
          <p:cNvSpPr>
            <a:spLocks noGrp="1"/>
          </p:cNvSpPr>
          <p:nvPr>
            <p:ph idx="1"/>
          </p:nvPr>
        </p:nvSpPr>
        <p:spPr>
          <a:xfrm>
            <a:off x="4748517" y="1701642"/>
            <a:ext cx="4092701" cy="3231409"/>
          </a:xfrm>
        </p:spPr>
        <p:txBody>
          <a:bodyPr>
            <a:normAutofit/>
          </a:bodyPr>
          <a:lstStyle/>
          <a:p>
            <a:pPr marL="0" indent="0">
              <a:spcBef>
                <a:spcPts val="0"/>
              </a:spcBef>
              <a:buNone/>
            </a:pPr>
            <a:r>
              <a:rPr kumimoji="1" lang="en-US" altLang="ja-JP" sz="1400" b="1" dirty="0" err="1">
                <a:solidFill>
                  <a:srgbClr val="C53939"/>
                </a:solidFill>
                <a:latin typeface="BIZ UDPゴシック" panose="020B0400000000000000" pitchFamily="50" charset="-128"/>
                <a:ea typeface="BIZ UDPゴシック" panose="020B0400000000000000" pitchFamily="50" charset="-128"/>
                <a:cs typeface="Meiryo UI" panose="020B0604030504040204" pitchFamily="50" charset="-128"/>
              </a:rPr>
              <a:t>Rp</a:t>
            </a:r>
            <a:r>
              <a:rPr kumimoji="1" lang="en-US" altLang="ja-JP" sz="1400" b="1" dirty="0">
                <a:solidFill>
                  <a:srgbClr val="C53939"/>
                </a:solidFill>
                <a:latin typeface="BIZ UDPゴシック" panose="020B0400000000000000" pitchFamily="50" charset="-128"/>
                <a:ea typeface="BIZ UDPゴシック" panose="020B0400000000000000" pitchFamily="50" charset="-128"/>
                <a:cs typeface="Meiryo UI" panose="020B0604030504040204" pitchFamily="50" charset="-128"/>
              </a:rPr>
              <a:t>.</a:t>
            </a:r>
          </a:p>
          <a:p>
            <a:pPr marL="0" indent="0">
              <a:lnSpc>
                <a:spcPts val="2600"/>
              </a:lnSpc>
              <a:spcBef>
                <a:spcPts val="300"/>
              </a:spcBef>
              <a:buNone/>
            </a:pPr>
            <a:r>
              <a:rPr lang="ja-JP" altLang="en-US" sz="1400" b="1" dirty="0">
                <a:solidFill>
                  <a:srgbClr val="C53939"/>
                </a:solidFill>
                <a:latin typeface="BIZ UDPゴシック" panose="020B0400000000000000" pitchFamily="50" charset="-128"/>
                <a:ea typeface="BIZ UDPゴシック" panose="020B0400000000000000" pitchFamily="50" charset="-128"/>
                <a:cs typeface="Meiryo UI" panose="020B0604030504040204" pitchFamily="50" charset="-128"/>
              </a:rPr>
              <a:t>① ネシーナ</a:t>
            </a:r>
            <a:r>
              <a:rPr kumimoji="1" lang="ja-JP" altLang="en-US" sz="1400" b="1" dirty="0">
                <a:solidFill>
                  <a:srgbClr val="C53939"/>
                </a:solidFill>
                <a:latin typeface="BIZ UDPゴシック" panose="020B0400000000000000" pitchFamily="50" charset="-128"/>
                <a:ea typeface="BIZ UDPゴシック" panose="020B0400000000000000" pitchFamily="50" charset="-128"/>
                <a:cs typeface="Meiryo UI" panose="020B0604030504040204" pitchFamily="50" charset="-128"/>
              </a:rPr>
              <a:t>錠                  </a:t>
            </a:r>
            <a:r>
              <a:rPr kumimoji="1" lang="en-US" altLang="ja-JP" sz="1500" b="1" dirty="0">
                <a:solidFill>
                  <a:srgbClr val="C53939"/>
                </a:solidFill>
                <a:latin typeface="Yu Gothic UI" panose="020B0500000000000000" pitchFamily="50" charset="-128"/>
                <a:ea typeface="Yu Gothic UI" panose="020B0500000000000000" pitchFamily="50" charset="-128"/>
                <a:cs typeface="Meiryo UI" panose="020B0604030504040204" pitchFamily="50" charset="-128"/>
              </a:rPr>
              <a:t>25</a:t>
            </a:r>
            <a:r>
              <a:rPr kumimoji="1" lang="ja-JP" altLang="en-US" sz="1500" b="1" dirty="0">
                <a:solidFill>
                  <a:srgbClr val="C53939"/>
                </a:solidFill>
                <a:latin typeface="Yu Gothic UI" panose="020B0500000000000000" pitchFamily="50" charset="-128"/>
                <a:ea typeface="Yu Gothic UI" panose="020B0500000000000000" pitchFamily="50" charset="-128"/>
                <a:cs typeface="Meiryo UI" panose="020B0604030504040204" pitchFamily="50" charset="-128"/>
              </a:rPr>
              <a:t>㎎  </a:t>
            </a:r>
            <a:r>
              <a:rPr kumimoji="1" lang="en-US" altLang="ja-JP" sz="1500" b="1" dirty="0">
                <a:solidFill>
                  <a:srgbClr val="C53939"/>
                </a:solidFill>
                <a:latin typeface="Yu Gothic UI" panose="020B0500000000000000" pitchFamily="50" charset="-128"/>
                <a:ea typeface="Yu Gothic UI" panose="020B0500000000000000" pitchFamily="50" charset="-128"/>
                <a:cs typeface="Meiryo UI" panose="020B0604030504040204" pitchFamily="50" charset="-128"/>
              </a:rPr>
              <a:t>1T</a:t>
            </a:r>
          </a:p>
          <a:p>
            <a:pPr marL="0" indent="0">
              <a:lnSpc>
                <a:spcPts val="2600"/>
              </a:lnSpc>
              <a:spcBef>
                <a:spcPts val="0"/>
              </a:spcBef>
              <a:buNone/>
            </a:pPr>
            <a:r>
              <a:rPr lang="ja-JP" altLang="en-US" sz="1400" b="1" dirty="0">
                <a:solidFill>
                  <a:srgbClr val="C53939"/>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400" b="1" dirty="0">
                <a:solidFill>
                  <a:srgbClr val="C53939"/>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400" b="1" dirty="0">
                <a:solidFill>
                  <a:srgbClr val="C53939"/>
                </a:solidFill>
                <a:latin typeface="BIZ UDPゴシック" panose="020B0400000000000000" pitchFamily="50" charset="-128"/>
                <a:ea typeface="BIZ UDPゴシック" panose="020B0400000000000000" pitchFamily="50" charset="-128"/>
                <a:cs typeface="Meiryo UI" panose="020B0604030504040204" pitchFamily="50" charset="-128"/>
              </a:rPr>
              <a:t>般</a:t>
            </a:r>
            <a:r>
              <a:rPr lang="en-US" altLang="ja-JP" sz="1400" b="1" dirty="0">
                <a:solidFill>
                  <a:srgbClr val="C53939"/>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400" b="1" dirty="0">
                <a:solidFill>
                  <a:srgbClr val="C53939"/>
                </a:solidFill>
                <a:latin typeface="BIZ UDPゴシック" panose="020B0400000000000000" pitchFamily="50" charset="-128"/>
                <a:ea typeface="BIZ UDPゴシック" panose="020B0400000000000000" pitchFamily="50" charset="-128"/>
                <a:cs typeface="Meiryo UI" panose="020B0604030504040204" pitchFamily="50" charset="-128"/>
              </a:rPr>
              <a:t>グリメピリド錠         </a:t>
            </a:r>
            <a:r>
              <a:rPr lang="en-US" altLang="ja-JP" sz="1500" b="1" dirty="0">
                <a:solidFill>
                  <a:srgbClr val="C53939"/>
                </a:solidFill>
                <a:latin typeface="Yu Gothic UI" panose="020B0500000000000000" pitchFamily="50" charset="-128"/>
                <a:ea typeface="Yu Gothic UI" panose="020B0500000000000000" pitchFamily="50" charset="-128"/>
                <a:cs typeface="Meiryo UI" panose="020B0604030504040204" pitchFamily="50" charset="-128"/>
              </a:rPr>
              <a:t>1</a:t>
            </a:r>
            <a:r>
              <a:rPr lang="ja-JP" altLang="en-US" sz="1500" b="1" dirty="0">
                <a:solidFill>
                  <a:srgbClr val="C53939"/>
                </a:solidFill>
                <a:latin typeface="Yu Gothic UI" panose="020B0500000000000000" pitchFamily="50" charset="-128"/>
                <a:ea typeface="Yu Gothic UI" panose="020B0500000000000000" pitchFamily="50" charset="-128"/>
                <a:cs typeface="Meiryo UI" panose="020B0604030504040204" pitchFamily="50" charset="-128"/>
              </a:rPr>
              <a:t>㎎  </a:t>
            </a:r>
            <a:r>
              <a:rPr lang="en-US" altLang="ja-JP" sz="1500" b="1" dirty="0">
                <a:solidFill>
                  <a:srgbClr val="C53939"/>
                </a:solidFill>
                <a:latin typeface="Yu Gothic UI" panose="020B0500000000000000" pitchFamily="50" charset="-128"/>
                <a:ea typeface="Yu Gothic UI" panose="020B0500000000000000" pitchFamily="50" charset="-128"/>
                <a:cs typeface="Meiryo UI" panose="020B0604030504040204" pitchFamily="50" charset="-128"/>
              </a:rPr>
              <a:t>1T</a:t>
            </a:r>
          </a:p>
          <a:p>
            <a:pPr marL="0" indent="0">
              <a:lnSpc>
                <a:spcPts val="2600"/>
              </a:lnSpc>
              <a:spcBef>
                <a:spcPts val="0"/>
              </a:spcBef>
              <a:buNone/>
            </a:pPr>
            <a:r>
              <a:rPr kumimoji="1" lang="ja-JP" altLang="en-US" sz="1400" b="1" dirty="0">
                <a:solidFill>
                  <a:srgbClr val="C53939"/>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400" b="1" dirty="0">
                <a:solidFill>
                  <a:srgbClr val="C53939"/>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400" b="1" dirty="0">
                <a:solidFill>
                  <a:srgbClr val="C53939"/>
                </a:solidFill>
                <a:latin typeface="BIZ UDPゴシック" panose="020B0400000000000000" pitchFamily="50" charset="-128"/>
                <a:ea typeface="BIZ UDPゴシック" panose="020B0400000000000000" pitchFamily="50" charset="-128"/>
                <a:cs typeface="Meiryo UI" panose="020B0604030504040204" pitchFamily="50" charset="-128"/>
              </a:rPr>
              <a:t>般</a:t>
            </a:r>
            <a:r>
              <a:rPr lang="en-US" altLang="ja-JP" sz="1400" b="1" dirty="0">
                <a:solidFill>
                  <a:srgbClr val="C53939"/>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400" b="1" dirty="0">
                <a:solidFill>
                  <a:srgbClr val="C53939"/>
                </a:solidFill>
                <a:latin typeface="BIZ UDPゴシック" panose="020B0400000000000000" pitchFamily="50" charset="-128"/>
                <a:ea typeface="BIZ UDPゴシック" panose="020B0400000000000000" pitchFamily="50" charset="-128"/>
                <a:cs typeface="Meiryo UI" panose="020B0604030504040204" pitchFamily="50" charset="-128"/>
              </a:rPr>
              <a:t>カルベジロール</a:t>
            </a:r>
            <a:r>
              <a:rPr kumimoji="1" lang="ja-JP" altLang="en-US" sz="1400" b="1" dirty="0">
                <a:solidFill>
                  <a:srgbClr val="C53939"/>
                </a:solidFill>
                <a:latin typeface="BIZ UDPゴシック" panose="020B0400000000000000" pitchFamily="50" charset="-128"/>
                <a:ea typeface="BIZ UDPゴシック" panose="020B0400000000000000" pitchFamily="50" charset="-128"/>
                <a:cs typeface="Meiryo UI" panose="020B0604030504040204" pitchFamily="50" charset="-128"/>
              </a:rPr>
              <a:t>錠    </a:t>
            </a:r>
            <a:r>
              <a:rPr kumimoji="1" lang="en-US" altLang="ja-JP" sz="1500" b="1" dirty="0">
                <a:solidFill>
                  <a:srgbClr val="C53939"/>
                </a:solidFill>
                <a:latin typeface="Yu Gothic UI" panose="020B0500000000000000" pitchFamily="50" charset="-128"/>
                <a:ea typeface="Yu Gothic UI" panose="020B0500000000000000" pitchFamily="50" charset="-128"/>
                <a:cs typeface="Meiryo UI" panose="020B0604030504040204" pitchFamily="50" charset="-128"/>
              </a:rPr>
              <a:t>10</a:t>
            </a:r>
            <a:r>
              <a:rPr kumimoji="1" lang="ja-JP" altLang="en-US" sz="1500" b="1" dirty="0">
                <a:solidFill>
                  <a:srgbClr val="C53939"/>
                </a:solidFill>
                <a:latin typeface="Yu Gothic UI" panose="020B0500000000000000" pitchFamily="50" charset="-128"/>
                <a:ea typeface="Yu Gothic UI" panose="020B0500000000000000" pitchFamily="50" charset="-128"/>
                <a:cs typeface="Meiryo UI" panose="020B0604030504040204" pitchFamily="50" charset="-128"/>
              </a:rPr>
              <a:t>㎎  </a:t>
            </a:r>
            <a:r>
              <a:rPr kumimoji="1" lang="en-US" altLang="ja-JP" sz="1500" b="1" dirty="0">
                <a:solidFill>
                  <a:srgbClr val="C53939"/>
                </a:solidFill>
                <a:latin typeface="Yu Gothic UI" panose="020B0500000000000000" pitchFamily="50" charset="-128"/>
                <a:ea typeface="Yu Gothic UI" panose="020B0500000000000000" pitchFamily="50" charset="-128"/>
                <a:cs typeface="Meiryo UI" panose="020B0604030504040204" pitchFamily="50" charset="-128"/>
              </a:rPr>
              <a:t>1T  </a:t>
            </a:r>
          </a:p>
          <a:p>
            <a:pPr marL="0" indent="0">
              <a:lnSpc>
                <a:spcPts val="2600"/>
              </a:lnSpc>
              <a:spcBef>
                <a:spcPts val="0"/>
              </a:spcBef>
              <a:buNone/>
            </a:pPr>
            <a:r>
              <a:rPr lang="ja-JP" altLang="en-US" sz="1400" b="1" dirty="0">
                <a:solidFill>
                  <a:srgbClr val="C53939"/>
                </a:solidFill>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ja-JP" altLang="en-US" sz="1400" b="1" i="0" u="none" strike="noStrike" kern="1200" cap="none" spc="0" normalizeH="0" baseline="0" noProof="0" dirty="0">
                <a:ln>
                  <a:noFill/>
                </a:ln>
                <a:solidFill>
                  <a:srgbClr val="C53939"/>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en-US" altLang="ja-JP" sz="1400" b="1" i="0" u="none" strike="noStrike" kern="1200" cap="none" spc="0" normalizeH="0" baseline="0" noProof="0" dirty="0">
                <a:ln>
                  <a:noFill/>
                </a:ln>
                <a:solidFill>
                  <a:srgbClr val="C53939"/>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1400" b="1" i="0" u="none" strike="noStrike" kern="1200" cap="none" spc="0" normalizeH="0" baseline="0" noProof="0" dirty="0">
                <a:ln>
                  <a:noFill/>
                </a:ln>
                <a:solidFill>
                  <a:srgbClr val="C53939"/>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般</a:t>
            </a:r>
            <a:r>
              <a:rPr kumimoji="1" lang="en-US" altLang="ja-JP" sz="1400" b="1" i="0" u="none" strike="noStrike" kern="1200" cap="none" spc="0" normalizeH="0" baseline="0" noProof="0" dirty="0">
                <a:ln>
                  <a:noFill/>
                </a:ln>
                <a:solidFill>
                  <a:srgbClr val="C53939"/>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400" b="1" dirty="0">
                <a:solidFill>
                  <a:srgbClr val="C53939"/>
                </a:solidFill>
                <a:latin typeface="BIZ UDPゴシック" panose="020B0400000000000000" pitchFamily="50" charset="-128"/>
                <a:ea typeface="BIZ UDPゴシック" panose="020B0400000000000000" pitchFamily="50" charset="-128"/>
                <a:cs typeface="Meiryo UI" panose="020B0604030504040204" pitchFamily="50" charset="-128"/>
              </a:rPr>
              <a:t>クロピドグレル錠    </a:t>
            </a:r>
            <a:r>
              <a:rPr lang="en-US" altLang="ja-JP" sz="1500" b="1" dirty="0">
                <a:solidFill>
                  <a:srgbClr val="C53939"/>
                </a:solidFill>
                <a:latin typeface="Yu Gothic UI" panose="020B0500000000000000" pitchFamily="50" charset="-128"/>
                <a:ea typeface="Yu Gothic UI" panose="020B0500000000000000" pitchFamily="50" charset="-128"/>
                <a:cs typeface="Meiryo UI" panose="020B0604030504040204" pitchFamily="50" charset="-128"/>
              </a:rPr>
              <a:t>25</a:t>
            </a:r>
            <a:r>
              <a:rPr lang="ja-JP" altLang="en-US" sz="1500" b="1" dirty="0">
                <a:solidFill>
                  <a:srgbClr val="C53939"/>
                </a:solidFill>
                <a:latin typeface="Yu Gothic UI" panose="020B0500000000000000" pitchFamily="50" charset="-128"/>
                <a:ea typeface="Yu Gothic UI" panose="020B0500000000000000" pitchFamily="50" charset="-128"/>
                <a:cs typeface="Meiryo UI" panose="020B0604030504040204" pitchFamily="50" charset="-128"/>
              </a:rPr>
              <a:t>㎎  </a:t>
            </a:r>
            <a:r>
              <a:rPr lang="en-US" altLang="ja-JP" sz="1500" b="1" dirty="0">
                <a:solidFill>
                  <a:srgbClr val="C53939"/>
                </a:solidFill>
                <a:latin typeface="Yu Gothic UI" panose="020B0500000000000000" pitchFamily="50" charset="-128"/>
                <a:ea typeface="Yu Gothic UI" panose="020B0500000000000000" pitchFamily="50" charset="-128"/>
                <a:cs typeface="Meiryo UI" panose="020B0604030504040204" pitchFamily="50" charset="-128"/>
              </a:rPr>
              <a:t>1T</a:t>
            </a:r>
          </a:p>
          <a:p>
            <a:pPr marL="0" indent="0">
              <a:lnSpc>
                <a:spcPts val="2600"/>
              </a:lnSpc>
              <a:spcBef>
                <a:spcPts val="0"/>
              </a:spcBef>
              <a:buNone/>
            </a:pPr>
            <a:r>
              <a:rPr kumimoji="1" lang="ja-JP" altLang="en-US" sz="1400" b="1" dirty="0">
                <a:solidFill>
                  <a:srgbClr val="C53939"/>
                </a:solidFill>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en-US" altLang="ja-JP" sz="1400" b="1" dirty="0">
                <a:solidFill>
                  <a:srgbClr val="C53939"/>
                </a:solidFill>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1400" b="1" dirty="0">
                <a:solidFill>
                  <a:srgbClr val="C53939"/>
                </a:solidFill>
                <a:latin typeface="BIZ UDPゴシック" panose="020B0400000000000000" pitchFamily="50" charset="-128"/>
                <a:ea typeface="BIZ UDPゴシック" panose="020B0400000000000000" pitchFamily="50" charset="-128"/>
                <a:cs typeface="Meiryo UI" panose="020B0604030504040204" pitchFamily="50" charset="-128"/>
              </a:rPr>
              <a:t>般</a:t>
            </a:r>
            <a:r>
              <a:rPr kumimoji="1" lang="en-US" altLang="ja-JP" sz="1400" b="1" dirty="0">
                <a:solidFill>
                  <a:srgbClr val="C53939"/>
                </a:solidFill>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1400" b="1" dirty="0">
                <a:solidFill>
                  <a:srgbClr val="C53939"/>
                </a:solidFill>
                <a:latin typeface="BIZ UDPゴシック" panose="020B0400000000000000" pitchFamily="50" charset="-128"/>
                <a:ea typeface="BIZ UDPゴシック" panose="020B0400000000000000" pitchFamily="50" charset="-128"/>
                <a:cs typeface="Meiryo UI" panose="020B0604030504040204" pitchFamily="50" charset="-128"/>
              </a:rPr>
              <a:t>ニフェジピン徐放錠</a:t>
            </a:r>
            <a:r>
              <a:rPr kumimoji="1" lang="en-US" altLang="ja-JP" sz="1400" b="1" dirty="0">
                <a:solidFill>
                  <a:srgbClr val="C53939"/>
                </a:solidFill>
                <a:latin typeface="Yu Gothic UI" panose="020B0500000000000000" pitchFamily="50" charset="-128"/>
                <a:ea typeface="Yu Gothic UI" panose="020B0500000000000000" pitchFamily="50" charset="-128"/>
                <a:cs typeface="Meiryo UI" panose="020B0604030504040204" pitchFamily="50" charset="-128"/>
              </a:rPr>
              <a:t>(24</a:t>
            </a:r>
            <a:r>
              <a:rPr kumimoji="1" lang="ja-JP" altLang="en-US" sz="1300" b="1" dirty="0">
                <a:solidFill>
                  <a:srgbClr val="C53939"/>
                </a:solidFill>
                <a:latin typeface="Yu Gothic UI" panose="020B0500000000000000" pitchFamily="50" charset="-128"/>
                <a:ea typeface="Yu Gothic UI" panose="020B0500000000000000" pitchFamily="50" charset="-128"/>
                <a:cs typeface="Meiryo UI" panose="020B0604030504040204" pitchFamily="50" charset="-128"/>
              </a:rPr>
              <a:t>時間持続</a:t>
            </a:r>
            <a:r>
              <a:rPr kumimoji="1" lang="en-US" altLang="ja-JP" sz="1400" b="1" dirty="0">
                <a:solidFill>
                  <a:srgbClr val="C53939"/>
                </a:solidFill>
                <a:latin typeface="Yu Gothic UI" panose="020B0500000000000000" pitchFamily="50" charset="-128"/>
                <a:ea typeface="Yu Gothic UI" panose="020B0500000000000000" pitchFamily="50" charset="-128"/>
                <a:cs typeface="Meiryo UI" panose="020B0604030504040204" pitchFamily="50" charset="-128"/>
              </a:rPr>
              <a:t>)</a:t>
            </a:r>
            <a:r>
              <a:rPr kumimoji="1" lang="ja-JP" altLang="en-US" sz="1400" b="1" dirty="0">
                <a:solidFill>
                  <a:srgbClr val="C53939"/>
                </a:solidFill>
                <a:latin typeface="Yu Gothic UI" panose="020B0500000000000000" pitchFamily="50" charset="-128"/>
                <a:ea typeface="Yu Gothic UI" panose="020B0500000000000000" pitchFamily="50" charset="-128"/>
                <a:cs typeface="Meiryo UI" panose="020B0604030504040204" pitchFamily="50" charset="-128"/>
              </a:rPr>
              <a:t> </a:t>
            </a:r>
            <a:r>
              <a:rPr kumimoji="1" lang="en-US" altLang="ja-JP" sz="1500" b="1" dirty="0">
                <a:solidFill>
                  <a:srgbClr val="C53939"/>
                </a:solidFill>
                <a:latin typeface="Yu Gothic UI" panose="020B0500000000000000" pitchFamily="50" charset="-128"/>
                <a:ea typeface="Yu Gothic UI" panose="020B0500000000000000" pitchFamily="50" charset="-128"/>
                <a:cs typeface="Meiryo UI" panose="020B0604030504040204" pitchFamily="50" charset="-128"/>
              </a:rPr>
              <a:t>20</a:t>
            </a:r>
            <a:r>
              <a:rPr kumimoji="1" lang="ja-JP" altLang="en-US" sz="1500" b="1" dirty="0">
                <a:solidFill>
                  <a:srgbClr val="C53939"/>
                </a:solidFill>
                <a:latin typeface="Yu Gothic UI" panose="020B0500000000000000" pitchFamily="50" charset="-128"/>
                <a:ea typeface="Yu Gothic UI" panose="020B0500000000000000" pitchFamily="50" charset="-128"/>
                <a:cs typeface="Meiryo UI" panose="020B0604030504040204" pitchFamily="50" charset="-128"/>
              </a:rPr>
              <a:t>㎎ </a:t>
            </a:r>
            <a:r>
              <a:rPr kumimoji="1" lang="en-US" altLang="ja-JP" sz="1500" b="1" dirty="0">
                <a:solidFill>
                  <a:srgbClr val="C53939"/>
                </a:solidFill>
                <a:latin typeface="Yu Gothic UI" panose="020B0500000000000000" pitchFamily="50" charset="-128"/>
                <a:ea typeface="Yu Gothic UI" panose="020B0500000000000000" pitchFamily="50" charset="-128"/>
                <a:cs typeface="Meiryo UI" panose="020B0604030504040204" pitchFamily="50" charset="-128"/>
              </a:rPr>
              <a:t>1T</a:t>
            </a:r>
          </a:p>
          <a:p>
            <a:pPr marL="0" indent="0">
              <a:lnSpc>
                <a:spcPts val="2600"/>
              </a:lnSpc>
              <a:spcBef>
                <a:spcPts val="0"/>
              </a:spcBef>
              <a:buNone/>
            </a:pPr>
            <a:r>
              <a:rPr lang="ja-JP" altLang="en-US" sz="900" b="1" dirty="0">
                <a:solidFill>
                  <a:srgbClr val="C53939"/>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1200" b="1" dirty="0">
                <a:solidFill>
                  <a:srgbClr val="C53939"/>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400" b="1" dirty="0">
                <a:solidFill>
                  <a:srgbClr val="C53939"/>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400" b="1" dirty="0">
                <a:solidFill>
                  <a:srgbClr val="C53939"/>
                </a:solidFill>
                <a:latin typeface="BIZ UDPゴシック" panose="020B0400000000000000" pitchFamily="50" charset="-128"/>
                <a:ea typeface="BIZ UDPゴシック" panose="020B0400000000000000" pitchFamily="50" charset="-128"/>
                <a:cs typeface="Meiryo UI" panose="020B0604030504040204" pitchFamily="50" charset="-128"/>
              </a:rPr>
              <a:t>般</a:t>
            </a:r>
            <a:r>
              <a:rPr lang="en-US" altLang="ja-JP" sz="1400" b="1" dirty="0">
                <a:solidFill>
                  <a:srgbClr val="C53939"/>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400" b="1" dirty="0">
                <a:solidFill>
                  <a:srgbClr val="C53939"/>
                </a:solidFill>
                <a:latin typeface="BIZ UDPゴシック" panose="020B0400000000000000" pitchFamily="50" charset="-128"/>
                <a:ea typeface="BIZ UDPゴシック" panose="020B0400000000000000" pitchFamily="50" charset="-128"/>
                <a:cs typeface="Meiryo UI" panose="020B0604030504040204" pitchFamily="50" charset="-128"/>
              </a:rPr>
              <a:t>ドネペジル塩酸塩</a:t>
            </a:r>
            <a:r>
              <a:rPr lang="en-US" altLang="ja-JP" sz="1400" b="1" dirty="0">
                <a:solidFill>
                  <a:srgbClr val="C53939"/>
                </a:solidFill>
                <a:latin typeface="Yu Gothic UI" panose="020B0500000000000000" pitchFamily="50" charset="-128"/>
                <a:ea typeface="Yu Gothic UI" panose="020B0500000000000000" pitchFamily="50" charset="-128"/>
                <a:cs typeface="Meiryo UI" panose="020B0604030504040204" pitchFamily="50" charset="-128"/>
              </a:rPr>
              <a:t>OD</a:t>
            </a:r>
            <a:r>
              <a:rPr lang="ja-JP" altLang="en-US" sz="1400" b="1" dirty="0">
                <a:solidFill>
                  <a:srgbClr val="C53939"/>
                </a:solidFill>
                <a:latin typeface="BIZ UDPゴシック" panose="020B0400000000000000" pitchFamily="50" charset="-128"/>
                <a:ea typeface="BIZ UDPゴシック" panose="020B0400000000000000" pitchFamily="50" charset="-128"/>
                <a:cs typeface="Meiryo UI" panose="020B0604030504040204" pitchFamily="50" charset="-128"/>
              </a:rPr>
              <a:t>錠   </a:t>
            </a:r>
            <a:r>
              <a:rPr lang="en-US" altLang="ja-JP" sz="1500" b="1" dirty="0">
                <a:solidFill>
                  <a:srgbClr val="C53939"/>
                </a:solidFill>
                <a:latin typeface="Yu Gothic UI" panose="020B0500000000000000" pitchFamily="50" charset="-128"/>
                <a:ea typeface="Yu Gothic UI" panose="020B0500000000000000" pitchFamily="50" charset="-128"/>
                <a:cs typeface="Meiryo UI" panose="020B0604030504040204" pitchFamily="50" charset="-128"/>
              </a:rPr>
              <a:t>5</a:t>
            </a:r>
            <a:r>
              <a:rPr lang="ja-JP" altLang="en-US" sz="1500" b="1" dirty="0">
                <a:solidFill>
                  <a:srgbClr val="C53939"/>
                </a:solidFill>
                <a:latin typeface="Yu Gothic UI" panose="020B0500000000000000" pitchFamily="50" charset="-128"/>
                <a:ea typeface="Yu Gothic UI" panose="020B0500000000000000" pitchFamily="50" charset="-128"/>
                <a:cs typeface="Meiryo UI" panose="020B0604030504040204" pitchFamily="50" charset="-128"/>
              </a:rPr>
              <a:t>㎎  </a:t>
            </a:r>
            <a:r>
              <a:rPr lang="en-US" altLang="ja-JP" sz="1500" b="1" dirty="0">
                <a:solidFill>
                  <a:srgbClr val="C53939"/>
                </a:solidFill>
                <a:latin typeface="Yu Gothic UI" panose="020B0500000000000000" pitchFamily="50" charset="-128"/>
                <a:ea typeface="Yu Gothic UI" panose="020B0500000000000000" pitchFamily="50" charset="-128"/>
                <a:cs typeface="Meiryo UI" panose="020B0604030504040204" pitchFamily="50" charset="-128"/>
              </a:rPr>
              <a:t>1T</a:t>
            </a:r>
          </a:p>
          <a:p>
            <a:pPr marL="0" indent="0">
              <a:spcBef>
                <a:spcPts val="600"/>
              </a:spcBef>
              <a:buNone/>
            </a:pPr>
            <a:r>
              <a:rPr kumimoji="1" lang="ja-JP" altLang="en-US" sz="1400" b="1" dirty="0">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en-US" altLang="ja-JP" sz="1400" b="1" dirty="0">
                <a:latin typeface="BIZ UDPゴシック" panose="020B0400000000000000" pitchFamily="50" charset="-128"/>
                <a:ea typeface="BIZ UDPゴシック" panose="020B0400000000000000" pitchFamily="50" charset="-128"/>
                <a:cs typeface="Meiryo UI" panose="020B0604030504040204" pitchFamily="50" charset="-128"/>
              </a:rPr>
              <a:t>1×</a:t>
            </a:r>
            <a:r>
              <a:rPr kumimoji="1" lang="ja-JP" altLang="en-US" sz="1400" b="1" dirty="0">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1400" b="1" dirty="0">
                <a:latin typeface="BIZ UDPゴシック" panose="020B0400000000000000" pitchFamily="50" charset="-128"/>
                <a:ea typeface="BIZ UDPゴシック" panose="020B0400000000000000" pitchFamily="50" charset="-128"/>
                <a:cs typeface="Meiryo UI" panose="020B0604030504040204" pitchFamily="50" charset="-128"/>
              </a:rPr>
              <a:t>朝食後</a:t>
            </a:r>
            <a:endParaRPr kumimoji="1" lang="en-US" altLang="ja-JP" sz="1400" b="1" dirty="0">
              <a:latin typeface="BIZ UDPゴシック" panose="020B0400000000000000" pitchFamily="50" charset="-128"/>
              <a:ea typeface="BIZ UDPゴシック" panose="020B0400000000000000" pitchFamily="50" charset="-128"/>
              <a:cs typeface="Meiryo UI" panose="020B0604030504040204" pitchFamily="50" charset="-128"/>
            </a:endParaRPr>
          </a:p>
          <a:p>
            <a:pPr marL="0" indent="0" algn="ctr">
              <a:spcBef>
                <a:spcPts val="600"/>
              </a:spcBef>
              <a:buNone/>
            </a:pPr>
            <a:r>
              <a:rPr kumimoji="1" lang="ja-JP" altLang="en-US" sz="1200" b="1" dirty="0">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ja-JP" altLang="en-US" sz="1400" b="1" dirty="0">
                <a:latin typeface="BIZ UDPゴシック" panose="020B0400000000000000" pitchFamily="50" charset="-128"/>
                <a:ea typeface="BIZ UDPゴシック" panose="020B0400000000000000" pitchFamily="50" charset="-128"/>
                <a:cs typeface="Meiryo UI" panose="020B0604030504040204" pitchFamily="50" charset="-128"/>
              </a:rPr>
              <a:t>デイサービス通所時服用</a:t>
            </a:r>
          </a:p>
        </p:txBody>
      </p:sp>
      <p:sp>
        <p:nvSpPr>
          <p:cNvPr id="5" name="コンテンツ プレースホルダー 2"/>
          <p:cNvSpPr txBox="1">
            <a:spLocks/>
          </p:cNvSpPr>
          <p:nvPr/>
        </p:nvSpPr>
        <p:spPr>
          <a:xfrm>
            <a:off x="373968" y="1707031"/>
            <a:ext cx="4011034" cy="304373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base" latinLnBrk="0" hangingPunct="1">
              <a:lnSpc>
                <a:spcPts val="1800"/>
              </a:lnSpc>
              <a:spcBef>
                <a:spcPct val="20000"/>
              </a:spcBef>
              <a:spcAft>
                <a:spcPct val="0"/>
              </a:spcAft>
              <a:buClrTx/>
              <a:buSzTx/>
              <a:buFont typeface="Arial" panose="020B0604020202020204" pitchFamily="34" charset="0"/>
              <a:buNone/>
              <a:tabLst/>
              <a:defRPr/>
            </a:pPr>
            <a:r>
              <a:rPr kumimoji="1" lang="en-US" altLang="ja-JP" sz="1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Rp.</a:t>
            </a:r>
            <a:r>
              <a:rPr kumimoji="1" lang="ja-JP" altLang="en-US" sz="1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endParaRPr kumimoji="1" lang="en-US" altLang="ja-JP" sz="1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914400" rtl="0" eaLnBrk="1" fontAlgn="base" latinLnBrk="0" hangingPunct="1">
              <a:lnSpc>
                <a:spcPts val="1800"/>
              </a:lnSpc>
              <a:spcBef>
                <a:spcPts val="600"/>
              </a:spcBef>
              <a:spcAft>
                <a:spcPct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① </a:t>
            </a:r>
            <a:r>
              <a:rPr kumimoji="1" lang="en-US" altLang="ja-JP" sz="1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1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般</a:t>
            </a:r>
            <a:r>
              <a:rPr kumimoji="1" lang="en-US" altLang="ja-JP" sz="1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1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ボグリボース錠  </a:t>
            </a:r>
            <a:r>
              <a:rPr kumimoji="1" lang="en-US" altLang="ja-JP" sz="1400" b="1" i="0" u="none" strike="noStrike" kern="1200" cap="none" spc="0" normalizeH="0" baseline="0" noProof="0" dirty="0">
                <a:ln>
                  <a:noFill/>
                </a:ln>
                <a:solidFill>
                  <a:srgbClr val="996633"/>
                </a:solidFill>
                <a:effectLst/>
                <a:uLnTx/>
                <a:uFillTx/>
                <a:latin typeface="Yu Gothic UI" panose="020B0500000000000000" pitchFamily="50" charset="-128"/>
                <a:ea typeface="Yu Gothic UI" panose="020B0500000000000000" pitchFamily="50" charset="-128"/>
                <a:cs typeface="Meiryo UI" panose="020B0604030504040204" pitchFamily="50" charset="-128"/>
              </a:rPr>
              <a:t>0.2</a:t>
            </a:r>
            <a:r>
              <a:rPr kumimoji="1" lang="ja-JP" altLang="en-US" sz="1400" b="1" i="0" u="none" strike="noStrike" kern="1200" cap="none" spc="0" normalizeH="0" baseline="0" noProof="0" dirty="0">
                <a:ln>
                  <a:noFill/>
                </a:ln>
                <a:solidFill>
                  <a:srgbClr val="996633"/>
                </a:solidFill>
                <a:effectLst/>
                <a:uLnTx/>
                <a:uFillTx/>
                <a:latin typeface="Yu Gothic UI" panose="020B0500000000000000" pitchFamily="50" charset="-128"/>
                <a:ea typeface="Yu Gothic UI" panose="020B0500000000000000" pitchFamily="50" charset="-128"/>
                <a:cs typeface="Meiryo UI" panose="020B0604030504040204" pitchFamily="50" charset="-128"/>
              </a:rPr>
              <a:t>㎎ </a:t>
            </a:r>
            <a:r>
              <a:rPr kumimoji="1" lang="en-US" altLang="ja-JP" sz="1400" b="1" i="0" u="none" strike="noStrike" kern="1200" cap="none" spc="0" normalizeH="0" baseline="0" noProof="0" dirty="0">
                <a:ln>
                  <a:noFill/>
                </a:ln>
                <a:solidFill>
                  <a:srgbClr val="996633"/>
                </a:solidFill>
                <a:effectLst/>
                <a:uLnTx/>
                <a:uFillTx/>
                <a:latin typeface="Yu Gothic UI" panose="020B0500000000000000" pitchFamily="50" charset="-128"/>
                <a:ea typeface="Yu Gothic UI" panose="020B0500000000000000" pitchFamily="50" charset="-128"/>
                <a:cs typeface="Meiryo UI" panose="020B0604030504040204" pitchFamily="50" charset="-128"/>
              </a:rPr>
              <a:t>3T</a:t>
            </a:r>
            <a:r>
              <a:rPr kumimoji="1" lang="en-US" altLang="ja-JP" sz="12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ja-JP" altLang="en-US" sz="12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en-US" altLang="ja-JP" sz="14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3×</a:t>
            </a:r>
            <a:r>
              <a:rPr kumimoji="1" lang="ja-JP" altLang="en-US" sz="14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毎食前</a:t>
            </a:r>
            <a:endParaRPr kumimoji="1" lang="en-US" altLang="ja-JP" sz="14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914400" rtl="0" eaLnBrk="1" fontAlgn="base" latinLnBrk="0" hangingPunct="1">
              <a:lnSpc>
                <a:spcPts val="1800"/>
              </a:lnSpc>
              <a:spcBef>
                <a:spcPts val="1200"/>
              </a:spcBef>
              <a:spcAft>
                <a:spcPct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② </a:t>
            </a:r>
            <a:r>
              <a:rPr kumimoji="1" lang="en-US" altLang="ja-JP" sz="1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1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般</a:t>
            </a:r>
            <a:r>
              <a:rPr kumimoji="1" lang="en-US" altLang="ja-JP" sz="1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1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グリベンクラミド錠  </a:t>
            </a:r>
            <a:r>
              <a:rPr kumimoji="1" lang="en-US" altLang="ja-JP" sz="1400" b="1" i="0" u="none" strike="noStrike" kern="1200" cap="none" spc="0" normalizeH="0" baseline="0" noProof="0" dirty="0">
                <a:ln>
                  <a:noFill/>
                </a:ln>
                <a:solidFill>
                  <a:srgbClr val="996633"/>
                </a:solidFill>
                <a:effectLst/>
                <a:uLnTx/>
                <a:uFillTx/>
                <a:latin typeface="Yu Gothic UI" panose="020B0500000000000000" pitchFamily="50" charset="-128"/>
                <a:ea typeface="Yu Gothic UI" panose="020B0500000000000000" pitchFamily="50" charset="-128"/>
                <a:cs typeface="Meiryo UI" panose="020B0604030504040204" pitchFamily="50" charset="-128"/>
              </a:rPr>
              <a:t>1</a:t>
            </a:r>
            <a:r>
              <a:rPr kumimoji="1" lang="ja-JP" altLang="en-US" sz="1400" b="1" i="0" u="none" strike="noStrike" kern="1200" cap="none" spc="0" normalizeH="0" baseline="0" noProof="0" dirty="0">
                <a:ln>
                  <a:noFill/>
                </a:ln>
                <a:solidFill>
                  <a:srgbClr val="996633"/>
                </a:solidFill>
                <a:effectLst/>
                <a:uLnTx/>
                <a:uFillTx/>
                <a:latin typeface="Yu Gothic UI" panose="020B0500000000000000" pitchFamily="50" charset="-128"/>
                <a:ea typeface="Yu Gothic UI" panose="020B0500000000000000" pitchFamily="50" charset="-128"/>
                <a:cs typeface="Meiryo UI" panose="020B0604030504040204" pitchFamily="50" charset="-128"/>
              </a:rPr>
              <a:t>㎎  </a:t>
            </a:r>
            <a:r>
              <a:rPr kumimoji="1" lang="en-US" altLang="ja-JP" sz="1400" b="1" i="0" u="none" strike="noStrike" kern="1200" cap="none" spc="0" normalizeH="0" baseline="0" noProof="0" dirty="0">
                <a:ln>
                  <a:noFill/>
                </a:ln>
                <a:solidFill>
                  <a:srgbClr val="996633"/>
                </a:solidFill>
                <a:effectLst/>
                <a:uLnTx/>
                <a:uFillTx/>
                <a:latin typeface="Yu Gothic UI" panose="020B0500000000000000" pitchFamily="50" charset="-128"/>
                <a:ea typeface="Yu Gothic UI" panose="020B0500000000000000" pitchFamily="50" charset="-128"/>
                <a:cs typeface="Meiryo UI" panose="020B0604030504040204" pitchFamily="50" charset="-128"/>
              </a:rPr>
              <a:t>1.5T</a:t>
            </a:r>
          </a:p>
          <a:p>
            <a:pPr marL="0" marR="0" lvl="0" indent="0" defTabSz="914400" rtl="0" eaLnBrk="1" fontAlgn="base" latinLnBrk="0" hangingPunct="1">
              <a:lnSpc>
                <a:spcPts val="1800"/>
              </a:lnSpc>
              <a:spcBef>
                <a:spcPts val="300"/>
              </a:spcBef>
              <a:spcAft>
                <a:spcPct val="0"/>
              </a:spcAft>
              <a:buClrTx/>
              <a:buSzTx/>
              <a:buFont typeface="Arial" panose="020B0604020202020204" pitchFamily="34" charset="0"/>
              <a:buNone/>
              <a:tabLst/>
              <a:defRPr/>
            </a:pPr>
            <a:r>
              <a:rPr kumimoji="1" lang="ja-JP" altLang="en-US" sz="12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en-US" altLang="ja-JP" sz="14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2×</a:t>
            </a:r>
            <a:r>
              <a:rPr kumimoji="1" lang="ja-JP" altLang="en-US" sz="14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朝夕食前</a:t>
            </a:r>
            <a:r>
              <a:rPr kumimoji="1" lang="en-US" altLang="ja-JP" sz="14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(1‐0.5)</a:t>
            </a:r>
          </a:p>
          <a:p>
            <a:pPr marL="0" marR="0" lvl="0" indent="0" algn="l" defTabSz="914400" rtl="0" eaLnBrk="1" fontAlgn="base" latinLnBrk="0" hangingPunct="1">
              <a:lnSpc>
                <a:spcPts val="1800"/>
              </a:lnSpc>
              <a:spcBef>
                <a:spcPts val="1200"/>
              </a:spcBef>
              <a:spcAft>
                <a:spcPct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③ </a:t>
            </a:r>
            <a:r>
              <a:rPr kumimoji="1" lang="en-US" altLang="ja-JP" sz="1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1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般</a:t>
            </a:r>
            <a:r>
              <a:rPr kumimoji="1" lang="en-US" altLang="ja-JP" sz="1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1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カルベジロール錠  </a:t>
            </a:r>
            <a:r>
              <a:rPr kumimoji="1" lang="en-US" altLang="ja-JP" sz="1400" b="1" i="0" u="none" strike="noStrike" kern="1200" cap="none" spc="0" normalizeH="0" baseline="0" noProof="0" dirty="0">
                <a:ln>
                  <a:noFill/>
                </a:ln>
                <a:solidFill>
                  <a:srgbClr val="996633"/>
                </a:solidFill>
                <a:effectLst/>
                <a:uLnTx/>
                <a:uFillTx/>
                <a:latin typeface="Yu Gothic UI" panose="020B0500000000000000" pitchFamily="50" charset="-128"/>
                <a:ea typeface="Yu Gothic UI" panose="020B0500000000000000" pitchFamily="50" charset="-128"/>
                <a:cs typeface="Meiryo UI" panose="020B0604030504040204" pitchFamily="50" charset="-128"/>
              </a:rPr>
              <a:t>10</a:t>
            </a:r>
            <a:r>
              <a:rPr kumimoji="1" lang="ja-JP" altLang="en-US" sz="1400" b="1" i="0" u="none" strike="noStrike" kern="1200" cap="none" spc="0" normalizeH="0" baseline="0" noProof="0" dirty="0">
                <a:ln>
                  <a:noFill/>
                </a:ln>
                <a:solidFill>
                  <a:srgbClr val="996633"/>
                </a:solidFill>
                <a:effectLst/>
                <a:uLnTx/>
                <a:uFillTx/>
                <a:latin typeface="Yu Gothic UI" panose="020B0500000000000000" pitchFamily="50" charset="-128"/>
                <a:ea typeface="Yu Gothic UI" panose="020B0500000000000000" pitchFamily="50" charset="-128"/>
                <a:cs typeface="Meiryo UI" panose="020B0604030504040204" pitchFamily="50" charset="-128"/>
              </a:rPr>
              <a:t>㎎  </a:t>
            </a:r>
            <a:r>
              <a:rPr kumimoji="1" lang="en-US" altLang="ja-JP" sz="1400" b="1" i="0" u="none" strike="noStrike" kern="1200" cap="none" spc="0" normalizeH="0" baseline="0" noProof="0" dirty="0">
                <a:ln>
                  <a:noFill/>
                </a:ln>
                <a:solidFill>
                  <a:srgbClr val="996633"/>
                </a:solidFill>
                <a:effectLst/>
                <a:uLnTx/>
                <a:uFillTx/>
                <a:latin typeface="Yu Gothic UI" panose="020B0500000000000000" pitchFamily="50" charset="-128"/>
                <a:ea typeface="Yu Gothic UI" panose="020B0500000000000000" pitchFamily="50" charset="-128"/>
                <a:cs typeface="Meiryo UI" panose="020B0604030504040204" pitchFamily="50" charset="-128"/>
              </a:rPr>
              <a:t>1T</a:t>
            </a:r>
          </a:p>
          <a:p>
            <a:pPr marL="0" marR="0" lvl="0" indent="0" algn="l" defTabSz="914400" rtl="0" eaLnBrk="1" fontAlgn="base" latinLnBrk="0" hangingPunct="1">
              <a:lnSpc>
                <a:spcPts val="1800"/>
              </a:lnSpc>
              <a:spcBef>
                <a:spcPts val="0"/>
              </a:spcBef>
              <a:spcAft>
                <a:spcPct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en-US" altLang="ja-JP" sz="1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1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般</a:t>
            </a:r>
            <a:r>
              <a:rPr kumimoji="1" lang="en-US" altLang="ja-JP" sz="1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1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クロピドグレル錠  </a:t>
            </a:r>
            <a:r>
              <a:rPr kumimoji="1" lang="en-US" altLang="ja-JP" sz="1400" b="1" i="0" u="none" strike="noStrike" kern="1200" cap="none" spc="0" normalizeH="0" baseline="0" noProof="0" dirty="0">
                <a:ln>
                  <a:noFill/>
                </a:ln>
                <a:solidFill>
                  <a:srgbClr val="996633"/>
                </a:solidFill>
                <a:effectLst/>
                <a:uLnTx/>
                <a:uFillTx/>
                <a:latin typeface="Yu Gothic UI" panose="020B0500000000000000" pitchFamily="50" charset="-128"/>
                <a:ea typeface="Yu Gothic UI" panose="020B0500000000000000" pitchFamily="50" charset="-128"/>
                <a:cs typeface="Meiryo UI" panose="020B0604030504040204" pitchFamily="50" charset="-128"/>
              </a:rPr>
              <a:t>25</a:t>
            </a:r>
            <a:r>
              <a:rPr kumimoji="1" lang="ja-JP" altLang="en-US" sz="1400" b="1" i="0" u="none" strike="noStrike" kern="1200" cap="none" spc="0" normalizeH="0" baseline="0" noProof="0" dirty="0">
                <a:ln>
                  <a:noFill/>
                </a:ln>
                <a:solidFill>
                  <a:srgbClr val="996633"/>
                </a:solidFill>
                <a:effectLst/>
                <a:uLnTx/>
                <a:uFillTx/>
                <a:latin typeface="Yu Gothic UI" panose="020B0500000000000000" pitchFamily="50" charset="-128"/>
                <a:ea typeface="Yu Gothic UI" panose="020B0500000000000000" pitchFamily="50" charset="-128"/>
                <a:cs typeface="Meiryo UI" panose="020B0604030504040204" pitchFamily="50" charset="-128"/>
              </a:rPr>
              <a:t>㎎  </a:t>
            </a:r>
            <a:r>
              <a:rPr kumimoji="1" lang="en-US" altLang="ja-JP" sz="1400" b="1" i="0" u="none" strike="noStrike" kern="1200" cap="none" spc="0" normalizeH="0" baseline="0" noProof="0" dirty="0">
                <a:ln>
                  <a:noFill/>
                </a:ln>
                <a:solidFill>
                  <a:srgbClr val="996633"/>
                </a:solidFill>
                <a:effectLst/>
                <a:uLnTx/>
                <a:uFillTx/>
                <a:latin typeface="Yu Gothic UI" panose="020B0500000000000000" pitchFamily="50" charset="-128"/>
                <a:ea typeface="Yu Gothic UI" panose="020B0500000000000000" pitchFamily="50" charset="-128"/>
                <a:cs typeface="Meiryo UI" panose="020B0604030504040204" pitchFamily="50" charset="-128"/>
              </a:rPr>
              <a:t>1T</a:t>
            </a:r>
          </a:p>
          <a:p>
            <a:pPr marL="0" marR="0" lvl="0" indent="0" defTabSz="914400" rtl="0" eaLnBrk="1" fontAlgn="base" latinLnBrk="0" hangingPunct="1">
              <a:lnSpc>
                <a:spcPts val="1800"/>
              </a:lnSpc>
              <a:spcBef>
                <a:spcPts val="300"/>
              </a:spcBef>
              <a:spcAft>
                <a:spcPct val="0"/>
              </a:spcAft>
              <a:buClrTx/>
              <a:buSzTx/>
              <a:buFont typeface="Arial" panose="020B0604020202020204" pitchFamily="34" charset="0"/>
              <a:buNone/>
              <a:tabLst/>
              <a:defRPr/>
            </a:pPr>
            <a:r>
              <a:rPr kumimoji="1" lang="ja-JP" altLang="en-US" sz="12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ja-JP" altLang="en-US" sz="1200" b="1"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en-US" altLang="ja-JP" sz="14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1×</a:t>
            </a:r>
            <a:r>
              <a:rPr kumimoji="1" lang="ja-JP" altLang="en-US" sz="14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朝食後</a:t>
            </a:r>
            <a:endParaRPr kumimoji="1" lang="en-US" altLang="ja-JP" sz="14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914400" rtl="0" eaLnBrk="1" fontAlgn="base" latinLnBrk="0" hangingPunct="1">
              <a:lnSpc>
                <a:spcPts val="1800"/>
              </a:lnSpc>
              <a:spcBef>
                <a:spcPts val="600"/>
              </a:spcBef>
              <a:spcAft>
                <a:spcPct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④ </a:t>
            </a:r>
            <a:r>
              <a:rPr kumimoji="1" lang="en-US" altLang="ja-JP" sz="1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1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般</a:t>
            </a:r>
            <a:r>
              <a:rPr kumimoji="1" lang="en-US" altLang="ja-JP" sz="1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1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ニフェジピン徐放錠</a:t>
            </a:r>
            <a:r>
              <a:rPr kumimoji="1" lang="en-US" altLang="ja-JP" sz="1400" b="1" i="0" u="none" strike="noStrike" kern="1200" cap="none" spc="0" normalizeH="0" baseline="0" noProof="0" dirty="0">
                <a:ln>
                  <a:noFill/>
                </a:ln>
                <a:solidFill>
                  <a:srgbClr val="996633"/>
                </a:solidFill>
                <a:effectLst/>
                <a:uLnTx/>
                <a:uFillTx/>
                <a:latin typeface="Yu Gothic UI" panose="020B0500000000000000" pitchFamily="50" charset="-128"/>
                <a:ea typeface="Yu Gothic UI" panose="020B0500000000000000" pitchFamily="50" charset="-128"/>
                <a:cs typeface="Meiryo UI" panose="020B0604030504040204" pitchFamily="50" charset="-128"/>
              </a:rPr>
              <a:t>(12</a:t>
            </a:r>
            <a:r>
              <a:rPr kumimoji="1" lang="ja-JP" altLang="en-US" sz="1300" b="1" i="0" u="none" strike="noStrike" kern="1200" cap="none" spc="0" normalizeH="0" baseline="0" noProof="0" dirty="0">
                <a:ln>
                  <a:noFill/>
                </a:ln>
                <a:solidFill>
                  <a:srgbClr val="996633"/>
                </a:solidFill>
                <a:effectLst/>
                <a:uLnTx/>
                <a:uFillTx/>
                <a:latin typeface="Yu Gothic UI" panose="020B0500000000000000" pitchFamily="50" charset="-128"/>
                <a:ea typeface="Yu Gothic UI" panose="020B0500000000000000" pitchFamily="50" charset="-128"/>
                <a:cs typeface="Meiryo UI" panose="020B0604030504040204" pitchFamily="50" charset="-128"/>
              </a:rPr>
              <a:t>時間持続</a:t>
            </a:r>
            <a:r>
              <a:rPr kumimoji="1" lang="en-US" altLang="ja-JP" sz="1400" b="1" i="0" u="none" strike="noStrike" kern="1200" cap="none" spc="0" normalizeH="0" baseline="0" noProof="0" dirty="0">
                <a:ln>
                  <a:noFill/>
                </a:ln>
                <a:solidFill>
                  <a:srgbClr val="996633"/>
                </a:solidFill>
                <a:effectLst/>
                <a:uLnTx/>
                <a:uFillTx/>
                <a:latin typeface="Yu Gothic UI" panose="020B0500000000000000" pitchFamily="50" charset="-128"/>
                <a:ea typeface="Yu Gothic UI" panose="020B0500000000000000" pitchFamily="50" charset="-128"/>
                <a:cs typeface="Meiryo UI" panose="020B0604030504040204" pitchFamily="50" charset="-128"/>
              </a:rPr>
              <a:t>)</a:t>
            </a:r>
            <a:r>
              <a:rPr kumimoji="1" lang="ja-JP" altLang="en-US" sz="1400" b="1" i="0" u="none" strike="noStrike" kern="1200" cap="none" spc="0" normalizeH="0" baseline="0" noProof="0" dirty="0">
                <a:ln>
                  <a:noFill/>
                </a:ln>
                <a:solidFill>
                  <a:srgbClr val="996633"/>
                </a:solidFill>
                <a:effectLst/>
                <a:uLnTx/>
                <a:uFillTx/>
                <a:latin typeface="Yu Gothic UI" panose="020B0500000000000000" pitchFamily="50" charset="-128"/>
                <a:ea typeface="Yu Gothic UI" panose="020B0500000000000000" pitchFamily="50" charset="-128"/>
                <a:cs typeface="Meiryo UI" panose="020B0604030504040204" pitchFamily="50" charset="-128"/>
              </a:rPr>
              <a:t> </a:t>
            </a:r>
            <a:r>
              <a:rPr kumimoji="1" lang="en-US" altLang="ja-JP" sz="1400" b="1" i="0" u="none" strike="noStrike" kern="1200" cap="none" spc="0" normalizeH="0" baseline="0" noProof="0" dirty="0">
                <a:ln>
                  <a:noFill/>
                </a:ln>
                <a:solidFill>
                  <a:srgbClr val="996633"/>
                </a:solidFill>
                <a:effectLst/>
                <a:uLnTx/>
                <a:uFillTx/>
                <a:latin typeface="Yu Gothic UI" panose="020B0500000000000000" pitchFamily="50" charset="-128"/>
                <a:ea typeface="Yu Gothic UI" panose="020B0500000000000000" pitchFamily="50" charset="-128"/>
                <a:cs typeface="Meiryo UI" panose="020B0604030504040204" pitchFamily="50" charset="-128"/>
              </a:rPr>
              <a:t>10</a:t>
            </a:r>
            <a:r>
              <a:rPr kumimoji="1" lang="ja-JP" altLang="en-US" sz="1400" b="1" i="0" u="none" strike="noStrike" kern="1200" cap="none" spc="0" normalizeH="0" baseline="0" noProof="0" dirty="0">
                <a:ln>
                  <a:noFill/>
                </a:ln>
                <a:solidFill>
                  <a:srgbClr val="996633"/>
                </a:solidFill>
                <a:effectLst/>
                <a:uLnTx/>
                <a:uFillTx/>
                <a:latin typeface="Yu Gothic UI" panose="020B0500000000000000" pitchFamily="50" charset="-128"/>
                <a:ea typeface="Yu Gothic UI" panose="020B0500000000000000" pitchFamily="50" charset="-128"/>
                <a:cs typeface="Meiryo UI" panose="020B0604030504040204" pitchFamily="50" charset="-128"/>
              </a:rPr>
              <a:t>㎎ </a:t>
            </a:r>
            <a:r>
              <a:rPr kumimoji="1" lang="en-US" altLang="ja-JP" sz="1400" b="1" i="0" u="none" strike="noStrike" kern="1200" cap="none" spc="0" normalizeH="0" baseline="0" noProof="0" dirty="0">
                <a:ln>
                  <a:noFill/>
                </a:ln>
                <a:solidFill>
                  <a:srgbClr val="996633"/>
                </a:solidFill>
                <a:effectLst/>
                <a:uLnTx/>
                <a:uFillTx/>
                <a:latin typeface="Yu Gothic UI" panose="020B0500000000000000" pitchFamily="50" charset="-128"/>
                <a:ea typeface="Yu Gothic UI" panose="020B0500000000000000" pitchFamily="50" charset="-128"/>
                <a:cs typeface="Meiryo UI" panose="020B0604030504040204" pitchFamily="50" charset="-128"/>
              </a:rPr>
              <a:t>2T</a:t>
            </a:r>
          </a:p>
          <a:p>
            <a:pPr marL="0" marR="0" lvl="0" indent="0" algn="l" defTabSz="914400" rtl="0" eaLnBrk="1" fontAlgn="base" latinLnBrk="0" hangingPunct="1">
              <a:lnSpc>
                <a:spcPts val="1800"/>
              </a:lnSpc>
              <a:spcBef>
                <a:spcPts val="0"/>
              </a:spcBef>
              <a:spcAft>
                <a:spcPct val="0"/>
              </a:spcAft>
              <a:buClrTx/>
              <a:buSzTx/>
              <a:buFont typeface="Arial" panose="020B0604020202020204" pitchFamily="34" charset="0"/>
              <a:buNone/>
              <a:tabLst/>
              <a:defRPr/>
            </a:pPr>
            <a:r>
              <a:rPr kumimoji="1" lang="ja-JP" altLang="en-US" sz="11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en-US" altLang="ja-JP" sz="1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1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般</a:t>
            </a:r>
            <a:r>
              <a:rPr kumimoji="1" lang="en-US" altLang="ja-JP" sz="1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1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メコバラミン錠  </a:t>
            </a:r>
            <a:r>
              <a:rPr kumimoji="1" lang="en-US" altLang="ja-JP" sz="1400" b="1" i="0" u="none" strike="noStrike" kern="1200" cap="none" spc="0" normalizeH="0" baseline="0" noProof="0" dirty="0">
                <a:ln>
                  <a:noFill/>
                </a:ln>
                <a:solidFill>
                  <a:srgbClr val="996633"/>
                </a:solidFill>
                <a:effectLst/>
                <a:uLnTx/>
                <a:uFillTx/>
                <a:latin typeface="Yu Gothic UI" panose="020B0500000000000000" pitchFamily="50" charset="-128"/>
                <a:ea typeface="Yu Gothic UI" panose="020B0500000000000000" pitchFamily="50" charset="-128"/>
                <a:cs typeface="Meiryo UI" panose="020B0604030504040204" pitchFamily="50" charset="-128"/>
              </a:rPr>
              <a:t>250μ  2T</a:t>
            </a:r>
          </a:p>
          <a:p>
            <a:pPr marL="0" marR="0" lvl="0" indent="0" defTabSz="914400" rtl="0" eaLnBrk="1" fontAlgn="base" latinLnBrk="0" hangingPunct="1">
              <a:lnSpc>
                <a:spcPts val="1800"/>
              </a:lnSpc>
              <a:spcBef>
                <a:spcPts val="300"/>
              </a:spcBef>
              <a:spcAft>
                <a:spcPct val="0"/>
              </a:spcAft>
              <a:buClrTx/>
              <a:buSzTx/>
              <a:buFont typeface="Arial" panose="020B0604020202020204" pitchFamily="34" charset="0"/>
              <a:buNone/>
              <a:tabLst/>
              <a:defRPr/>
            </a:pPr>
            <a:r>
              <a:rPr kumimoji="1" lang="ja-JP" altLang="en-US" sz="1200" b="1"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en-US" altLang="ja-JP" sz="14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2×</a:t>
            </a:r>
            <a:r>
              <a:rPr kumimoji="1" lang="ja-JP" altLang="en-US" sz="14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朝夕食後　　</a:t>
            </a:r>
          </a:p>
        </p:txBody>
      </p:sp>
      <p:sp>
        <p:nvSpPr>
          <p:cNvPr id="6" name="テキスト ボックス 5"/>
          <p:cNvSpPr txBox="1"/>
          <p:nvPr/>
        </p:nvSpPr>
        <p:spPr>
          <a:xfrm>
            <a:off x="960413" y="4914056"/>
            <a:ext cx="2478634" cy="938719"/>
          </a:xfrm>
          <a:prstGeom prst="rect">
            <a:avLst/>
          </a:prstGeom>
          <a:noFill/>
        </p:spPr>
        <p:txBody>
          <a:bodyPr wrap="square" rtlCol="0">
            <a:spAutoFit/>
          </a:bodyPr>
          <a:lstStyle/>
          <a:p>
            <a:pPr marL="0" marR="0" lvl="0" indent="0" algn="l" defTabSz="914400" rtl="0" eaLnBrk="0" fontAlgn="base" latinLnBrk="0" hangingPunct="0">
              <a:lnSpc>
                <a:spcPts val="2000"/>
              </a:lnSpc>
              <a:spcBef>
                <a:spcPts val="300"/>
              </a:spcBef>
              <a:spcAft>
                <a:spcPct val="0"/>
              </a:spcAft>
              <a:buClrTx/>
              <a:buSzTx/>
              <a:buFontTx/>
              <a:buNone/>
              <a:tabLst/>
              <a:defRPr/>
            </a:pPr>
            <a:r>
              <a:rPr kumimoji="1" lang="ja-JP" altLang="en-US" sz="17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本人管理</a:t>
            </a:r>
            <a:endParaRPr kumimoji="1" lang="en-US" altLang="ja-JP" sz="17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914400" rtl="0" eaLnBrk="0" fontAlgn="base" latinLnBrk="0" hangingPunct="0">
              <a:lnSpc>
                <a:spcPts val="2000"/>
              </a:lnSpc>
              <a:spcBef>
                <a:spcPts val="300"/>
              </a:spcBef>
              <a:spcAft>
                <a:spcPct val="0"/>
              </a:spcAft>
              <a:buClrTx/>
              <a:buSzTx/>
              <a:buFontTx/>
              <a:buNone/>
              <a:tabLst/>
              <a:defRPr/>
            </a:pPr>
            <a:r>
              <a:rPr kumimoji="1" lang="ja-JP" altLang="en-US" sz="17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一包化カレンダー</a:t>
            </a:r>
            <a:endParaRPr kumimoji="1" lang="en-US" altLang="ja-JP" sz="17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914400" rtl="0" eaLnBrk="0" fontAlgn="base" latinLnBrk="0" hangingPunct="0">
              <a:lnSpc>
                <a:spcPts val="2000"/>
              </a:lnSpc>
              <a:spcBef>
                <a:spcPts val="300"/>
              </a:spcBef>
              <a:spcAft>
                <a:spcPct val="0"/>
              </a:spcAft>
              <a:buClrTx/>
              <a:buSzTx/>
              <a:buFontTx/>
              <a:buNone/>
              <a:tabLst/>
              <a:defRPr/>
            </a:pPr>
            <a:r>
              <a:rPr kumimoji="1" lang="ja-JP" altLang="en-US" sz="17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カレンダー（隣人管理）</a:t>
            </a:r>
          </a:p>
        </p:txBody>
      </p:sp>
      <p:sp>
        <p:nvSpPr>
          <p:cNvPr id="7" name="テキスト ボックス 6"/>
          <p:cNvSpPr txBox="1"/>
          <p:nvPr/>
        </p:nvSpPr>
        <p:spPr>
          <a:xfrm>
            <a:off x="5437612" y="5011790"/>
            <a:ext cx="2623174"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デイサービスでの管理</a:t>
            </a:r>
          </a:p>
        </p:txBody>
      </p:sp>
      <p:sp>
        <p:nvSpPr>
          <p:cNvPr id="9" name="テキスト ボックス 8"/>
          <p:cNvSpPr txBox="1"/>
          <p:nvPr/>
        </p:nvSpPr>
        <p:spPr>
          <a:xfrm>
            <a:off x="525618" y="5923998"/>
            <a:ext cx="4146828" cy="684803"/>
          </a:xfrm>
          <a:prstGeom prst="rect">
            <a:avLst/>
          </a:prstGeom>
          <a:noFill/>
        </p:spPr>
        <p:txBody>
          <a:bodyPr wrap="square" rtlCol="0">
            <a:spAutoFit/>
          </a:bodyPr>
          <a:lstStyle/>
          <a:p>
            <a:pPr marL="179388" marR="0" lvl="0" indent="-179388" algn="l" defTabSz="914400" rtl="0" eaLnBrk="0" fontAlgn="base" latinLnBrk="0" hangingPunct="0">
              <a:lnSpc>
                <a:spcPct val="100000"/>
              </a:lnSpc>
              <a:spcBef>
                <a:spcPts val="300"/>
              </a:spcBef>
              <a:spcAft>
                <a:spcPct val="0"/>
              </a:spcAft>
              <a:buClrTx/>
              <a:buSzTx/>
              <a:buFont typeface="Arial" panose="020B0604020202020204" pitchFamily="34" charset="0"/>
              <a:buChar char="•"/>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服薬コンプライアンス不良に</a:t>
            </a:r>
            <a:endPar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179388" marR="0" lvl="0" indent="-179388" algn="l" defTabSz="914400" rtl="0" eaLnBrk="0" fontAlgn="base" latinLnBrk="0" hangingPunct="0">
              <a:lnSpc>
                <a:spcPct val="100000"/>
              </a:lnSpc>
              <a:spcBef>
                <a:spcPts val="300"/>
              </a:spcBef>
              <a:spcAft>
                <a:spcPct val="0"/>
              </a:spcAft>
              <a:buClrTx/>
              <a:buSzTx/>
              <a:buFont typeface="Arial" panose="020B0604020202020204" pitchFamily="34" charset="0"/>
              <a:buChar char="•"/>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血糖コントロール不良、脳梗塞発症</a:t>
            </a:r>
          </a:p>
        </p:txBody>
      </p:sp>
      <p:sp>
        <p:nvSpPr>
          <p:cNvPr id="10" name="テキスト ボックス 9"/>
          <p:cNvSpPr txBox="1"/>
          <p:nvPr/>
        </p:nvSpPr>
        <p:spPr>
          <a:xfrm>
            <a:off x="5199610" y="5585833"/>
            <a:ext cx="3384376" cy="1000274"/>
          </a:xfrm>
          <a:prstGeom prst="rect">
            <a:avLst/>
          </a:prstGeom>
          <a:noFill/>
        </p:spPr>
        <p:txBody>
          <a:bodyPr wrap="square" rtlCol="0">
            <a:spAutoFit/>
          </a:bodyPr>
          <a:lstStyle/>
          <a:p>
            <a:pPr marL="179388" marR="0" lvl="0" indent="-179388" algn="l" defTabSz="914400" rtl="0" eaLnBrk="0" fontAlgn="base" latinLnBrk="0" hangingPunct="0">
              <a:lnSpc>
                <a:spcPct val="100000"/>
              </a:lnSpc>
              <a:spcBef>
                <a:spcPts val="300"/>
              </a:spcBef>
              <a:spcAft>
                <a:spcPct val="0"/>
              </a:spcAft>
              <a:buClrTx/>
              <a:buSzTx/>
              <a:buFont typeface="Arial" panose="020B0604020202020204" pitchFamily="34" charset="0"/>
              <a:buChar char="•"/>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服薬コンプライアンス良好</a:t>
            </a:r>
            <a:endPar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179388" marR="0" lvl="0" indent="-179388" algn="l" defTabSz="914400" rtl="0" eaLnBrk="0" fontAlgn="base" latinLnBrk="0" hangingPunct="0">
              <a:lnSpc>
                <a:spcPct val="100000"/>
              </a:lnSpc>
              <a:spcBef>
                <a:spcPts val="300"/>
              </a:spcBef>
              <a:spcAft>
                <a:spcPct val="0"/>
              </a:spcAft>
              <a:buClrTx/>
              <a:buSzTx/>
              <a:buFont typeface="Arial" panose="020B0604020202020204" pitchFamily="34" charset="0"/>
              <a:buChar char="•"/>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血糖コントロール良好</a:t>
            </a:r>
            <a:endPar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179388" marR="0" lvl="0" indent="-179388" algn="l" defTabSz="914400" rtl="0" eaLnBrk="0" fontAlgn="base" latinLnBrk="0" hangingPunct="0">
              <a:lnSpc>
                <a:spcPct val="100000"/>
              </a:lnSpc>
              <a:spcBef>
                <a:spcPts val="300"/>
              </a:spcBef>
              <a:spcAft>
                <a:spcPct val="0"/>
              </a:spcAft>
              <a:buClrTx/>
              <a:buSzTx/>
              <a:buFont typeface="Arial" panose="020B0604020202020204" pitchFamily="34" charset="0"/>
              <a:buChar char="•"/>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認知症併発するも</a:t>
            </a:r>
            <a:r>
              <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ADL</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良好　</a:t>
            </a:r>
          </a:p>
        </p:txBody>
      </p:sp>
      <p:sp>
        <p:nvSpPr>
          <p:cNvPr id="11" name="テキスト ボックス 2"/>
          <p:cNvSpPr txBox="1">
            <a:spLocks noChangeArrowheads="1"/>
          </p:cNvSpPr>
          <p:nvPr/>
        </p:nvSpPr>
        <p:spPr bwMode="auto">
          <a:xfrm>
            <a:off x="2110175" y="54697"/>
            <a:ext cx="49390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事例 （処方等）</a:t>
            </a:r>
          </a:p>
        </p:txBody>
      </p:sp>
      <p:sp>
        <p:nvSpPr>
          <p:cNvPr id="15" name="AutoShape 17"/>
          <p:cNvSpPr>
            <a:spLocks noChangeArrowheads="1"/>
          </p:cNvSpPr>
          <p:nvPr/>
        </p:nvSpPr>
        <p:spPr bwMode="auto">
          <a:xfrm rot="16200000" flipV="1">
            <a:off x="3298240" y="3061865"/>
            <a:ext cx="2345647" cy="318428"/>
          </a:xfrm>
          <a:prstGeom prst="triangle">
            <a:avLst>
              <a:gd name="adj" fmla="val 50000"/>
            </a:avLst>
          </a:prstGeom>
          <a:gradFill rotWithShape="1">
            <a:gsLst>
              <a:gs pos="0">
                <a:srgbClr val="996633"/>
              </a:gs>
              <a:gs pos="44000">
                <a:srgbClr val="CAAF93"/>
              </a:gs>
              <a:gs pos="85000">
                <a:schemeClr val="bg1"/>
              </a:gs>
            </a:gsLst>
            <a:lin ang="5400000" scaled="1"/>
          </a:gradFill>
          <a:ln>
            <a:noFill/>
          </a:ln>
          <a:effectLst/>
        </p:spPr>
        <p:txBody>
          <a:bodyPr rot="10800000"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 name="角丸四角形 1"/>
          <p:cNvSpPr/>
          <p:nvPr/>
        </p:nvSpPr>
        <p:spPr bwMode="auto">
          <a:xfrm>
            <a:off x="283993" y="1629683"/>
            <a:ext cx="4011034" cy="3084678"/>
          </a:xfrm>
          <a:prstGeom prst="roundRect">
            <a:avLst>
              <a:gd name="adj" fmla="val 9414"/>
            </a:avLst>
          </a:prstGeom>
          <a:noFill/>
          <a:ln w="31750" cap="flat" cmpd="sng" algn="ctr">
            <a:solidFill>
              <a:srgbClr val="996633"/>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16" name="角丸四角形 15"/>
          <p:cNvSpPr/>
          <p:nvPr/>
        </p:nvSpPr>
        <p:spPr bwMode="auto">
          <a:xfrm>
            <a:off x="4672447" y="1629364"/>
            <a:ext cx="4187560" cy="3084678"/>
          </a:xfrm>
          <a:prstGeom prst="roundRect">
            <a:avLst>
              <a:gd name="adj" fmla="val 7408"/>
            </a:avLst>
          </a:prstGeom>
          <a:noFill/>
          <a:ln w="31750" cap="flat" cmpd="sng" algn="ctr">
            <a:solidFill>
              <a:srgbClr val="C53939"/>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19" name="テキスト ボックス 18">
            <a:extLst>
              <a:ext uri="{FF2B5EF4-FFF2-40B4-BE49-F238E27FC236}">
                <a16:creationId xmlns:a16="http://schemas.microsoft.com/office/drawing/2014/main" id="{48B59EE6-46F7-47A9-92C3-BEEC75EBAC78}"/>
              </a:ext>
            </a:extLst>
          </p:cNvPr>
          <p:cNvSpPr txBox="1"/>
          <p:nvPr/>
        </p:nvSpPr>
        <p:spPr>
          <a:xfrm>
            <a:off x="525618" y="1170629"/>
            <a:ext cx="2117281" cy="292388"/>
          </a:xfrm>
          <a:prstGeom prst="rect">
            <a:avLst/>
          </a:prstGeom>
          <a:noFill/>
          <a:ln w="9525">
            <a:solidFill>
              <a:schemeClr val="tx1"/>
            </a:solid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80</a:t>
            </a: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歳代 女性</a:t>
            </a:r>
            <a:r>
              <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endParaRPr kumimoji="1" lang="ja-JP" altLang="en-US" sz="1300" b="0" i="0" u="none" strike="noStrike" kern="1200" cap="none" spc="0" normalizeH="0" baseline="0" noProof="0" dirty="0">
              <a:ln>
                <a:noFill/>
              </a:ln>
              <a:solidFill>
                <a:srgbClr val="000000"/>
              </a:solidFill>
              <a:effectLst/>
              <a:uLnTx/>
              <a:uFillTx/>
              <a:latin typeface="Arial" pitchFamily="34" charset="0"/>
              <a:ea typeface="ＭＳ Ｐゴシック" pitchFamily="50" charset="-128"/>
              <a:cs typeface="+mn-cs"/>
            </a:endParaRPr>
          </a:p>
        </p:txBody>
      </p:sp>
      <p:sp>
        <p:nvSpPr>
          <p:cNvPr id="22" name="テキスト ボックス 21">
            <a:extLst>
              <a:ext uri="{FF2B5EF4-FFF2-40B4-BE49-F238E27FC236}">
                <a16:creationId xmlns:a16="http://schemas.microsoft.com/office/drawing/2014/main" id="{8444228F-9610-4772-A730-5A941889F0B6}"/>
              </a:ext>
            </a:extLst>
          </p:cNvPr>
          <p:cNvSpPr txBox="1"/>
          <p:nvPr/>
        </p:nvSpPr>
        <p:spPr>
          <a:xfrm>
            <a:off x="0" y="709552"/>
            <a:ext cx="1540042"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薬局実践</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42〕</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4680044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3DDEA23-43F9-4C7C-8DD8-E5513DDDFEA2}"/>
              </a:ext>
            </a:extLst>
          </p:cNvPr>
          <p:cNvSpPr/>
          <p:nvPr/>
        </p:nvSpPr>
        <p:spPr>
          <a:xfrm>
            <a:off x="0" y="2875"/>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115715" name="テキスト ボックス 2"/>
          <p:cNvSpPr txBox="1">
            <a:spLocks noChangeArrowheads="1"/>
          </p:cNvSpPr>
          <p:nvPr/>
        </p:nvSpPr>
        <p:spPr bwMode="auto">
          <a:xfrm>
            <a:off x="1972560" y="65834"/>
            <a:ext cx="51988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情報連携ツール</a:t>
            </a:r>
            <a:endParaRPr kumimoji="1" lang="ja-JP" altLang="en-US"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5" name="正方形/長方形 4">
            <a:extLst>
              <a:ext uri="{FF2B5EF4-FFF2-40B4-BE49-F238E27FC236}">
                <a16:creationId xmlns:a16="http://schemas.microsoft.com/office/drawing/2014/main" id="{51009325-2B24-4908-8E0D-7033BB6319DC}"/>
              </a:ext>
            </a:extLst>
          </p:cNvPr>
          <p:cNvSpPr/>
          <p:nvPr/>
        </p:nvSpPr>
        <p:spPr>
          <a:xfrm>
            <a:off x="61261" y="1162152"/>
            <a:ext cx="3374801" cy="452394"/>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F858B91D-BC32-4D09-A9A8-3DFC0E0A2393}"/>
              </a:ext>
            </a:extLst>
          </p:cNvPr>
          <p:cNvSpPr txBox="1"/>
          <p:nvPr/>
        </p:nvSpPr>
        <p:spPr>
          <a:xfrm>
            <a:off x="98754" y="1227562"/>
            <a:ext cx="3234477" cy="369332"/>
          </a:xfrm>
          <a:prstGeom prst="rect">
            <a:avLst/>
          </a:prstGeom>
          <a:noFill/>
          <a:ln w="25400">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処方医等との連携と情報共有</a:t>
            </a:r>
          </a:p>
        </p:txBody>
      </p:sp>
      <p:sp>
        <p:nvSpPr>
          <p:cNvPr id="8" name="楕円 7">
            <a:extLst>
              <a:ext uri="{FF2B5EF4-FFF2-40B4-BE49-F238E27FC236}">
                <a16:creationId xmlns:a16="http://schemas.microsoft.com/office/drawing/2014/main" id="{E529DA32-6535-4CCF-8325-3F5DEEE3CE84}"/>
              </a:ext>
            </a:extLst>
          </p:cNvPr>
          <p:cNvSpPr/>
          <p:nvPr/>
        </p:nvSpPr>
        <p:spPr>
          <a:xfrm>
            <a:off x="205405" y="1760715"/>
            <a:ext cx="1158602" cy="728357"/>
          </a:xfrm>
          <a:prstGeom prst="ellipse">
            <a:avLst/>
          </a:prstGeom>
          <a:ln w="34925">
            <a:solidFill>
              <a:srgbClr val="996633"/>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rPr>
              <a:t>薬剤師</a:t>
            </a:r>
          </a:p>
        </p:txBody>
      </p:sp>
      <p:sp>
        <p:nvSpPr>
          <p:cNvPr id="9" name="矢印: 左右 8">
            <a:extLst>
              <a:ext uri="{FF2B5EF4-FFF2-40B4-BE49-F238E27FC236}">
                <a16:creationId xmlns:a16="http://schemas.microsoft.com/office/drawing/2014/main" id="{E2B13028-F43C-4322-B966-8BBA9E658860}"/>
              </a:ext>
            </a:extLst>
          </p:cNvPr>
          <p:cNvSpPr/>
          <p:nvPr/>
        </p:nvSpPr>
        <p:spPr>
          <a:xfrm>
            <a:off x="1499616" y="1964174"/>
            <a:ext cx="498090" cy="331179"/>
          </a:xfrm>
          <a:prstGeom prst="leftRightArrow">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1" name="楕円 10">
            <a:extLst>
              <a:ext uri="{FF2B5EF4-FFF2-40B4-BE49-F238E27FC236}">
                <a16:creationId xmlns:a16="http://schemas.microsoft.com/office/drawing/2014/main" id="{1C7309B0-AE0A-4C21-9E82-9D2FFDCF031B}"/>
              </a:ext>
            </a:extLst>
          </p:cNvPr>
          <p:cNvSpPr/>
          <p:nvPr/>
        </p:nvSpPr>
        <p:spPr>
          <a:xfrm>
            <a:off x="2067979" y="1786092"/>
            <a:ext cx="1158601" cy="687036"/>
          </a:xfrm>
          <a:prstGeom prst="ellipse">
            <a:avLst/>
          </a:prstGeom>
          <a:ln w="34925">
            <a:solidFill>
              <a:srgbClr val="639F2D"/>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639F2D"/>
                </a:solidFill>
                <a:effectLst/>
                <a:uLnTx/>
                <a:uFillTx/>
                <a:latin typeface="BIZ UDPゴシック" panose="020B0400000000000000" pitchFamily="50" charset="-128"/>
                <a:ea typeface="BIZ UDPゴシック" panose="020B0400000000000000" pitchFamily="50" charset="-128"/>
              </a:rPr>
              <a:t>処方医等</a:t>
            </a:r>
          </a:p>
        </p:txBody>
      </p:sp>
      <p:sp>
        <p:nvSpPr>
          <p:cNvPr id="12" name="コンテンツ プレースホルダー 2">
            <a:extLst>
              <a:ext uri="{FF2B5EF4-FFF2-40B4-BE49-F238E27FC236}">
                <a16:creationId xmlns:a16="http://schemas.microsoft.com/office/drawing/2014/main" id="{BCC22B3E-810C-4300-8E33-14E8EBA05914}"/>
              </a:ext>
            </a:extLst>
          </p:cNvPr>
          <p:cNvSpPr txBox="1">
            <a:spLocks/>
          </p:cNvSpPr>
          <p:nvPr/>
        </p:nvSpPr>
        <p:spPr>
          <a:xfrm>
            <a:off x="161283" y="2634075"/>
            <a:ext cx="3333513" cy="2084030"/>
          </a:xfrm>
          <a:prstGeom prst="rect">
            <a:avLst/>
          </a:prstGeom>
        </p:spPr>
        <p:txBody>
          <a:bodyPr>
            <a:no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1" lang="ja-JP" altLang="en-US" sz="18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・薬剤がＢＰＳＤに影響を与え</a:t>
            </a:r>
            <a:endParaRPr kumimoji="1" lang="en-US" altLang="ja-JP" sz="18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0" fontAlgn="base" latinLnBrk="0" hangingPunct="0">
              <a:lnSpc>
                <a:spcPct val="100000"/>
              </a:lnSpc>
              <a:spcBef>
                <a:spcPts val="0"/>
              </a:spcBef>
              <a:spcAft>
                <a:spcPct val="0"/>
              </a:spcAft>
              <a:buClrTx/>
              <a:buSzTx/>
              <a:buFontTx/>
              <a:buNone/>
              <a:tabLst/>
              <a:defRPr/>
            </a:pPr>
            <a:r>
              <a:rPr kumimoji="1" lang="ja-JP" altLang="en-US" sz="18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ている事もあるので</a:t>
            </a:r>
            <a:r>
              <a:rPr kumimoji="1" lang="en-US" altLang="ja-JP" sz="18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a:t>
            </a:r>
            <a:r>
              <a:rPr kumimoji="1" lang="ja-JP" altLang="en-US" sz="18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認知症</a:t>
            </a:r>
            <a:endParaRPr kumimoji="1" lang="en-US" altLang="ja-JP" sz="18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altLang="ja-JP" sz="1800" b="1" kern="0" dirty="0">
                <a:solidFill>
                  <a:srgbClr val="000000"/>
                </a:solidFill>
                <a:latin typeface="BIZ UDPゴシック" panose="020B0400000000000000" pitchFamily="50" charset="-128"/>
                <a:ea typeface="BIZ UDPゴシック" panose="020B0400000000000000" pitchFamily="50" charset="-128"/>
              </a:rPr>
              <a:t>  </a:t>
            </a:r>
            <a:r>
              <a:rPr kumimoji="1" lang="ja-JP" altLang="en-US" sz="18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の人に対する薬剤管理</a:t>
            </a:r>
            <a:r>
              <a:rPr lang="ja-JP" altLang="en-US" sz="1800" b="1" kern="0" dirty="0">
                <a:solidFill>
                  <a:srgbClr val="000000"/>
                </a:solidFill>
                <a:latin typeface="BIZ UDPゴシック" panose="020B0400000000000000" pitchFamily="50" charset="-128"/>
                <a:ea typeface="BIZ UDPゴシック" panose="020B0400000000000000" pitchFamily="50" charset="-128"/>
              </a:rPr>
              <a:t>等に</a:t>
            </a:r>
            <a:endParaRPr kumimoji="1" lang="en-US" altLang="ja-JP" sz="18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0" fontAlgn="base" latinLnBrk="0" hangingPunct="0">
              <a:lnSpc>
                <a:spcPct val="100000"/>
              </a:lnSpc>
              <a:spcBef>
                <a:spcPts val="0"/>
              </a:spcBef>
              <a:spcAft>
                <a:spcPct val="0"/>
              </a:spcAft>
              <a:buClrTx/>
              <a:buSzTx/>
              <a:buFontTx/>
              <a:buNone/>
              <a:tabLst/>
              <a:defRPr/>
            </a:pPr>
            <a:r>
              <a:rPr kumimoji="1" lang="ja-JP" altLang="en-US" sz="18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ついて、関係者間で情報共有</a:t>
            </a:r>
            <a:endParaRPr kumimoji="1" lang="en-US" altLang="ja-JP" sz="18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ja-JP" altLang="en-US" sz="1800" b="1" kern="0" dirty="0">
                <a:solidFill>
                  <a:srgbClr val="000000"/>
                </a:solidFill>
                <a:latin typeface="BIZ UDPゴシック" panose="020B0400000000000000" pitchFamily="50" charset="-128"/>
                <a:ea typeface="BIZ UDPゴシック" panose="020B0400000000000000" pitchFamily="50" charset="-128"/>
              </a:rPr>
              <a:t>  </a:t>
            </a:r>
            <a:r>
              <a:rPr kumimoji="1" lang="ja-JP" altLang="en-US" sz="18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を行う</a:t>
            </a:r>
            <a:r>
              <a:rPr kumimoji="1" lang="ja-JP" altLang="en-US" sz="1800" b="1" i="0" u="none" strike="noStrike" kern="0" cap="none" spc="0" normalizeH="0" baseline="0" noProof="0" dirty="0">
                <a:ln>
                  <a:noFill/>
                </a:ln>
                <a:solidFill>
                  <a:srgbClr val="444444"/>
                </a:solidFill>
                <a:effectLst/>
                <a:uLnTx/>
                <a:uFillTx/>
                <a:latin typeface="BIZ UDPゴシック" panose="020B0400000000000000" pitchFamily="50" charset="-128"/>
                <a:ea typeface="BIZ UDPゴシック" panose="020B0400000000000000" pitchFamily="50" charset="-128"/>
              </a:rPr>
              <a:t>。</a:t>
            </a:r>
            <a:endParaRPr kumimoji="1" lang="en-US" altLang="ja-JP" sz="1800" b="1" i="0" u="none" strike="noStrike" kern="0" cap="none" spc="0" normalizeH="0" baseline="0" noProof="0" dirty="0">
              <a:ln>
                <a:noFill/>
              </a:ln>
              <a:solidFill>
                <a:srgbClr val="444444"/>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0" fontAlgn="base" latinLnBrk="0" hangingPunct="0">
              <a:lnSpc>
                <a:spcPct val="100000"/>
              </a:lnSpc>
              <a:spcBef>
                <a:spcPts val="0"/>
              </a:spcBef>
              <a:spcAft>
                <a:spcPct val="0"/>
              </a:spcAft>
              <a:buClrTx/>
              <a:buSzTx/>
              <a:buFontTx/>
              <a:buNone/>
              <a:tabLst/>
              <a:defRPr/>
            </a:pPr>
            <a:r>
              <a:rPr kumimoji="1" lang="ja-JP" altLang="en-US" sz="18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・トレーシングレポート、</a:t>
            </a:r>
            <a:r>
              <a:rPr kumimoji="1" lang="en-US" altLang="ja-JP" sz="18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DBC</a:t>
            </a:r>
          </a:p>
          <a:p>
            <a:pPr marL="0" marR="0" lvl="0" indent="0" algn="l" defTabSz="914400" rtl="0" eaLnBrk="0" fontAlgn="base" latinLnBrk="0" hangingPunct="0">
              <a:lnSpc>
                <a:spcPct val="100000"/>
              </a:lnSpc>
              <a:spcBef>
                <a:spcPts val="0"/>
              </a:spcBef>
              <a:spcAft>
                <a:spcPct val="0"/>
              </a:spcAft>
              <a:buClrTx/>
              <a:buSzTx/>
              <a:buFontTx/>
              <a:buNone/>
              <a:tabLst/>
              <a:defRPr/>
            </a:pPr>
            <a:r>
              <a:rPr lang="ja-JP" altLang="en-US" sz="1800" b="1" kern="0" dirty="0">
                <a:solidFill>
                  <a:srgbClr val="000000"/>
                </a:solidFill>
                <a:latin typeface="BIZ UDPゴシック" panose="020B0400000000000000" pitchFamily="50" charset="-128"/>
                <a:ea typeface="BIZ UDPゴシック" panose="020B0400000000000000" pitchFamily="50" charset="-128"/>
              </a:rPr>
              <a:t> </a:t>
            </a:r>
            <a:r>
              <a:rPr kumimoji="1" lang="ja-JP" altLang="en-US" sz="18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シート等を活用</a:t>
            </a:r>
            <a:endParaRPr kumimoji="1" lang="en-US" altLang="ja-JP" sz="18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0" fontAlgn="base" latinLnBrk="0" hangingPunct="0">
              <a:lnSpc>
                <a:spcPct val="100000"/>
              </a:lnSpc>
              <a:spcBef>
                <a:spcPts val="0"/>
              </a:spcBef>
              <a:spcAft>
                <a:spcPct val="0"/>
              </a:spcAft>
              <a:buClrTx/>
              <a:buSzTx/>
              <a:buFontTx/>
              <a:buNone/>
              <a:tabLst/>
              <a:defRPr/>
            </a:pPr>
            <a:endParaRPr kumimoji="1" lang="en-US" altLang="ja-JP" sz="18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5BB8702D-D743-4D42-BDA8-A6DB76EC9A89}"/>
              </a:ext>
            </a:extLst>
          </p:cNvPr>
          <p:cNvSpPr txBox="1"/>
          <p:nvPr/>
        </p:nvSpPr>
        <p:spPr>
          <a:xfrm>
            <a:off x="205405" y="4819100"/>
            <a:ext cx="2005552" cy="369332"/>
          </a:xfrm>
          <a:prstGeom prst="rect">
            <a:avLst/>
          </a:prstGeom>
          <a:solidFill>
            <a:srgbClr val="A5A5A5">
              <a:lumMod val="40000"/>
              <a:lumOff val="60000"/>
            </a:srgbClr>
          </a:solid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DBC</a:t>
            </a:r>
            <a:r>
              <a:rPr kumimoji="0" lang="ja-JP" altLang="en-US"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シートとは</a:t>
            </a:r>
            <a:endParaRPr kumimoji="0" lang="en-US" altLang="ja-JP"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7C20460A-7589-4D71-A9F2-1C3BF24B225E}"/>
              </a:ext>
            </a:extLst>
          </p:cNvPr>
          <p:cNvSpPr txBox="1"/>
          <p:nvPr/>
        </p:nvSpPr>
        <p:spPr>
          <a:xfrm>
            <a:off x="205405" y="5349379"/>
            <a:ext cx="2996702" cy="1138773"/>
          </a:xfrm>
          <a:prstGeom prst="rect">
            <a:avLst/>
          </a:prstGeom>
          <a:solidFill>
            <a:srgbClr val="A5A5A5">
              <a:lumMod val="40000"/>
              <a:lumOff val="60000"/>
            </a:srgbClr>
          </a:solid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7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BPSD</a:t>
            </a:r>
            <a:r>
              <a:rPr kumimoji="0" lang="ja-JP" altLang="en-US" sz="17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に対して医師が処方した薬剤のモニタリングを行い、用量変更など処方設計フィードバッグを行う（右図参照）。</a:t>
            </a:r>
            <a:endParaRPr kumimoji="0" lang="en-US" altLang="ja-JP" sz="17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A9A70D42-CB82-43CF-9348-2CFFCADFC8F5}"/>
              </a:ext>
            </a:extLst>
          </p:cNvPr>
          <p:cNvSpPr txBox="1"/>
          <p:nvPr/>
        </p:nvSpPr>
        <p:spPr>
          <a:xfrm>
            <a:off x="3622327" y="6551112"/>
            <a:ext cx="5521673" cy="276999"/>
          </a:xfrm>
          <a:prstGeom prst="rect">
            <a:avLst/>
          </a:prstGeom>
          <a:noFill/>
        </p:spPr>
        <p:txBody>
          <a:bodyPr wrap="square" rtlCol="0">
            <a:spAutoFit/>
          </a:bodyPr>
          <a:lstStyle/>
          <a:p>
            <a:pPr marL="0" marR="0" lvl="0" indent="0" algn="r" defTabSz="914077"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出典：セロクエル投与前後の</a:t>
            </a:r>
            <a:r>
              <a:rPr kumimoji="1" lang="en-US" altLang="ja-JP" sz="1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DBC</a:t>
            </a:r>
            <a:r>
              <a:rPr kumimoji="1" lang="ja-JP" altLang="en-US" sz="1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en-US" altLang="ja-JP" sz="1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Sheet   (</a:t>
            </a:r>
            <a:r>
              <a:rPr kumimoji="1" lang="ja-JP" altLang="en-US" sz="1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尾道市医師会作成）</a:t>
            </a:r>
            <a:endParaRPr kumimoji="1" lang="en-US" altLang="ja-JP" sz="1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graphicFrame>
        <p:nvGraphicFramePr>
          <p:cNvPr id="18" name="表 17">
            <a:extLst>
              <a:ext uri="{FF2B5EF4-FFF2-40B4-BE49-F238E27FC236}">
                <a16:creationId xmlns:a16="http://schemas.microsoft.com/office/drawing/2014/main" id="{B701C00C-098B-44D8-BC4A-32368D657C0F}"/>
              </a:ext>
            </a:extLst>
          </p:cNvPr>
          <p:cNvGraphicFramePr>
            <a:graphicFrameLocks noGrp="1"/>
          </p:cNvGraphicFramePr>
          <p:nvPr>
            <p:extLst>
              <p:ext uri="{D42A27DB-BD31-4B8C-83A1-F6EECF244321}">
                <p14:modId xmlns:p14="http://schemas.microsoft.com/office/powerpoint/2010/main" val="2821849361"/>
              </p:ext>
            </p:extLst>
          </p:nvPr>
        </p:nvGraphicFramePr>
        <p:xfrm>
          <a:off x="3494796" y="955343"/>
          <a:ext cx="5587943" cy="5532809"/>
        </p:xfrm>
        <a:graphic>
          <a:graphicData uri="http://schemas.openxmlformats.org/drawingml/2006/table">
            <a:tbl>
              <a:tblPr firstRow="1" bandRow="1">
                <a:tableStyleId>{5C22544A-7EE6-4342-B048-85BDC9FD1C3A}</a:tableStyleId>
              </a:tblPr>
              <a:tblGrid>
                <a:gridCol w="3037838">
                  <a:extLst>
                    <a:ext uri="{9D8B030D-6E8A-4147-A177-3AD203B41FA5}">
                      <a16:colId xmlns:a16="http://schemas.microsoft.com/office/drawing/2014/main" val="20000"/>
                    </a:ext>
                  </a:extLst>
                </a:gridCol>
                <a:gridCol w="836250">
                  <a:extLst>
                    <a:ext uri="{9D8B030D-6E8A-4147-A177-3AD203B41FA5}">
                      <a16:colId xmlns:a16="http://schemas.microsoft.com/office/drawing/2014/main" val="20001"/>
                    </a:ext>
                  </a:extLst>
                </a:gridCol>
                <a:gridCol w="871584">
                  <a:extLst>
                    <a:ext uri="{9D8B030D-6E8A-4147-A177-3AD203B41FA5}">
                      <a16:colId xmlns:a16="http://schemas.microsoft.com/office/drawing/2014/main" val="20002"/>
                    </a:ext>
                  </a:extLst>
                </a:gridCol>
                <a:gridCol w="842271">
                  <a:extLst>
                    <a:ext uri="{9D8B030D-6E8A-4147-A177-3AD203B41FA5}">
                      <a16:colId xmlns:a16="http://schemas.microsoft.com/office/drawing/2014/main" val="20003"/>
                    </a:ext>
                  </a:extLst>
                </a:gridCol>
              </a:tblGrid>
              <a:tr h="318186">
                <a:tc>
                  <a:txBody>
                    <a:bodyPr/>
                    <a:lstStyle/>
                    <a:p>
                      <a:endParaRPr kumimoji="1" lang="ja-JP" altLang="en-US" sz="1400" b="1" dirty="0">
                        <a:solidFill>
                          <a:schemeClr val="bg1"/>
                        </a:solidFill>
                        <a:latin typeface="BIZ UDPゴシック" panose="020B0400000000000000" pitchFamily="50" charset="-128"/>
                        <a:ea typeface="BIZ UDPゴシック" panose="020B0400000000000000"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28B"/>
                    </a:solidFill>
                  </a:tcPr>
                </a:tc>
                <a:tc>
                  <a:txBody>
                    <a:bodyPr/>
                    <a:lstStyle/>
                    <a:p>
                      <a:pPr algn="ctr">
                        <a:buFontTx/>
                        <a:buNone/>
                      </a:pPr>
                      <a:r>
                        <a:rPr lang="ja-JP" altLang="en-US" sz="1400"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投与前</a:t>
                      </a:r>
                      <a:endParaRPr lang="en-US" altLang="ja-JP" sz="1400"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FontTx/>
                        <a:buNone/>
                      </a:pPr>
                      <a:r>
                        <a:rPr lang="ja-JP" altLang="en-US" sz="1400"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開始後</a:t>
                      </a:r>
                      <a:endParaRPr lang="en-US" altLang="ja-JP" sz="1400"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FontTx/>
                        <a:buNone/>
                      </a:pPr>
                      <a:r>
                        <a:rPr lang="ja-JP" altLang="en-US" sz="1400"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増量後</a:t>
                      </a:r>
                      <a:endParaRPr lang="en-US" altLang="ja-JP" sz="1400"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398512">
                <a:tc>
                  <a:txBody>
                    <a:bodyPr/>
                    <a:lstStyle/>
                    <a:p>
                      <a:pPr marL="0" marR="0" indent="0" algn="l" defTabSz="914400" rtl="0" eaLnBrk="1" fontAlgn="auto" latinLnBrk="0" hangingPunct="1">
                        <a:lnSpc>
                          <a:spcPct val="100000"/>
                        </a:lnSpc>
                        <a:spcBef>
                          <a:spcPts val="0"/>
                        </a:spcBef>
                        <a:spcAft>
                          <a:spcPts val="400"/>
                        </a:spcAft>
                        <a:buClrTx/>
                        <a:buSzTx/>
                        <a:buFontTx/>
                        <a:buNone/>
                        <a:tabLst/>
                        <a:defRPr/>
                      </a:pPr>
                      <a:r>
                        <a:rPr lang="en-US" altLang="ja-JP" sz="15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a:t>
                      </a:r>
                      <a:r>
                        <a:rPr lang="ja-JP" altLang="en-US" sz="15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陽性症状</a:t>
                      </a:r>
                      <a:endParaRPr lang="en-US" altLang="ja-JP" sz="15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indent="0" algn="l" defTabSz="914400" rtl="0" eaLnBrk="1" fontAlgn="auto" latinLnBrk="0" hangingPunct="1">
                        <a:lnSpc>
                          <a:spcPts val="1500"/>
                        </a:lnSpc>
                        <a:spcBef>
                          <a:spcPts val="0"/>
                        </a:spcBef>
                        <a:spcAft>
                          <a:spcPts val="0"/>
                        </a:spcAft>
                        <a:buClrTx/>
                        <a:buSzTx/>
                        <a:buFontTx/>
                        <a:buNone/>
                        <a:tabLst/>
                        <a:defRPr/>
                      </a:pPr>
                      <a:r>
                        <a:rPr lang="ja-JP" altLang="en-US" sz="1400" b="1" dirty="0">
                          <a:solidFill>
                            <a:srgbClr val="FF0000"/>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1   </a:t>
                      </a:r>
                      <a:r>
                        <a:rPr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いらいら　怒り　大声　暴力</a:t>
                      </a:r>
                      <a:endPar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1500"/>
                        </a:lnSpc>
                        <a:buNone/>
                      </a:pPr>
                      <a:r>
                        <a:rPr kumimoji="1" lang="ja-JP" altLang="en-US" sz="1400" b="1" baseline="0"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en-US" altLang="ja-JP" sz="1400" b="1" baseline="0"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2   </a:t>
                      </a:r>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介護抵抗　入浴拒否</a:t>
                      </a:r>
                      <a:endPar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1500"/>
                        </a:lnSpc>
                        <a:buNone/>
                      </a:pPr>
                      <a:r>
                        <a:rPr kumimoji="1" lang="en-US" altLang="ja-JP" sz="1400" b="1" baseline="0"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  3   </a:t>
                      </a:r>
                      <a:r>
                        <a:rPr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帰宅願望　外出拒否</a:t>
                      </a:r>
                      <a:endParaRPr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1500"/>
                        </a:lnSpc>
                        <a:buNone/>
                      </a:pPr>
                      <a:r>
                        <a:rPr kumimoji="1" lang="ja-JP" altLang="en-US" sz="1400" b="1" baseline="0"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en-US" altLang="ja-JP" sz="1400" b="1" baseline="0"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4   </a:t>
                      </a:r>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不眠</a:t>
                      </a:r>
                      <a:endPar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1500"/>
                        </a:lnSpc>
                        <a:buNone/>
                      </a:pPr>
                      <a:r>
                        <a:rPr lang="ja-JP" altLang="en-US" sz="1400" b="1" baseline="0"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400" b="1" baseline="0"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5   </a:t>
                      </a:r>
                      <a:r>
                        <a:rPr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徘徊</a:t>
                      </a:r>
                      <a:endParaRPr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1500"/>
                        </a:lnSpc>
                        <a:buNone/>
                      </a:pPr>
                      <a:r>
                        <a:rPr kumimoji="1" lang="ja-JP" altLang="en-US" sz="1400" b="1" baseline="0"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en-US" altLang="ja-JP" sz="1400" b="1" baseline="0"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6   </a:t>
                      </a:r>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自己顕示　コール頻回</a:t>
                      </a:r>
                      <a:endPar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1500"/>
                        </a:lnSpc>
                        <a:buNone/>
                      </a:pPr>
                      <a:r>
                        <a:rPr lang="ja-JP" altLang="en-US" sz="1400" b="1" baseline="0"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400" b="1" baseline="0"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7   </a:t>
                      </a:r>
                      <a:r>
                        <a:rPr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焦り</a:t>
                      </a:r>
                      <a:endParaRPr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1500"/>
                        </a:lnSpc>
                        <a:buNone/>
                      </a:pPr>
                      <a:r>
                        <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  8</a:t>
                      </a:r>
                      <a:r>
                        <a:rPr kumimoji="1" lang="en-US" altLang="ja-JP" sz="1400" b="1" baseline="0"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妄想　幻覚　独語</a:t>
                      </a:r>
                      <a:endPar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1500"/>
                        </a:lnSpc>
                        <a:buNone/>
                      </a:pPr>
                      <a:r>
                        <a:rPr lang="ja-JP" altLang="en-US" sz="1400" b="1" baseline="0"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400" b="1" baseline="0"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9   </a:t>
                      </a:r>
                      <a:r>
                        <a:rPr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神経質</a:t>
                      </a:r>
                      <a:endParaRPr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1500"/>
                        </a:lnSpc>
                        <a:spcBef>
                          <a:spcPts val="0"/>
                        </a:spcBef>
                        <a:spcAft>
                          <a:spcPts val="600"/>
                        </a:spcAft>
                        <a:buNone/>
                      </a:pPr>
                      <a:r>
                        <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 10</a:t>
                      </a:r>
                      <a:r>
                        <a:rPr kumimoji="1" lang="en-US" altLang="ja-JP" sz="1400" b="1" baseline="0"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盗み　盗食　大食　異食</a:t>
                      </a:r>
                      <a:endParaRPr lang="en-US" altLang="ja-JP" sz="1400" b="1" kern="0"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28B"/>
                    </a:solidFill>
                  </a:tcPr>
                </a:tc>
                <a:tc>
                  <a:txBody>
                    <a:bodyPr/>
                    <a:lstStyle/>
                    <a:p>
                      <a:pPr algn="ctr">
                        <a:spcAft>
                          <a:spcPts val="400"/>
                        </a:spcAft>
                        <a:buFontTx/>
                        <a:buNone/>
                      </a:pPr>
                      <a:r>
                        <a:rPr lang="ja-JP" altLang="en-US" sz="15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5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17</a:t>
                      </a:r>
                      <a:r>
                        <a:rPr lang="ja-JP" altLang="en-US" sz="1500" b="1" kern="0" baseline="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endParaRPr lang="en-US" altLang="ja-JP" sz="15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3</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3</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1</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2</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2</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2</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1</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2</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1</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0</a:t>
                      </a:r>
                      <a:endParaRPr lang="en-US" altLang="ja-JP" sz="4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400"/>
                        </a:spcAft>
                        <a:buFontTx/>
                        <a:buNone/>
                      </a:pPr>
                      <a:r>
                        <a:rPr lang="ja-JP" altLang="en-US" sz="15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5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17</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2</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2</a:t>
                      </a: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endPar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1</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1</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1</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2</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1</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3</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2</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2</a:t>
                      </a:r>
                      <a:endParaRPr lang="en-US" altLang="ja-JP" sz="4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400"/>
                        </a:spcAft>
                        <a:buFontTx/>
                        <a:buNone/>
                      </a:pPr>
                      <a:r>
                        <a:rPr lang="ja-JP" altLang="en-US" sz="15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5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8</a:t>
                      </a:r>
                    </a:p>
                    <a:p>
                      <a:pPr algn="ctr">
                        <a:lnSpc>
                          <a:spcPts val="1500"/>
                        </a:lnSpc>
                        <a:buFontTx/>
                        <a:buNone/>
                      </a:pPr>
                      <a:r>
                        <a:rPr lang="ja-JP" altLang="en-US" sz="14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1</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1</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1</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0</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0</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1</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1</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2</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1</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0</a:t>
                      </a:r>
                      <a:endParaRPr lang="en-US" altLang="ja-JP" sz="4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421440">
                <a:tc>
                  <a:txBody>
                    <a:bodyPr/>
                    <a:lstStyle/>
                    <a:p>
                      <a:pPr>
                        <a:spcAft>
                          <a:spcPts val="400"/>
                        </a:spcAft>
                        <a:buNone/>
                      </a:pPr>
                      <a:r>
                        <a:rPr lang="en-US" altLang="ja-JP" sz="15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B</a:t>
                      </a:r>
                      <a:r>
                        <a:rPr lang="ja-JP" altLang="en-US" sz="15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陰性症状</a:t>
                      </a:r>
                      <a:endParaRPr lang="en-US" altLang="ja-JP" sz="15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1500"/>
                        </a:lnSpc>
                        <a:buNone/>
                      </a:pPr>
                      <a:r>
                        <a:rPr kumimoji="1" lang="ja-JP" altLang="en-US" sz="1400" b="1" baseline="0" dirty="0">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en-US" altLang="ja-JP" sz="1400" b="1" baseline="0"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1   </a:t>
                      </a:r>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食欲低下　</a:t>
                      </a:r>
                      <a:endPar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1500"/>
                        </a:lnSpc>
                        <a:buNone/>
                      </a:pPr>
                      <a:r>
                        <a:rPr lang="ja-JP" altLang="en-US" sz="1400" b="1" baseline="0"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400" b="1" baseline="0"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2   </a:t>
                      </a:r>
                      <a:r>
                        <a:rPr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あまり動かない</a:t>
                      </a:r>
                      <a:endParaRPr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1500"/>
                        </a:lnSpc>
                        <a:buNone/>
                      </a:pPr>
                      <a:r>
                        <a:rPr kumimoji="1" lang="ja-JP" altLang="en-US" sz="1400" b="1" baseline="0"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en-US" altLang="ja-JP" sz="1400" b="1" baseline="0"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3   </a:t>
                      </a:r>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昼寝　傾眠　発語低下　無表情</a:t>
                      </a:r>
                      <a:endPar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1500"/>
                        </a:lnSpc>
                        <a:buNone/>
                      </a:pPr>
                      <a:r>
                        <a:rPr lang="ja-JP" altLang="en-US" sz="1400" b="1" baseline="0"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400" b="1" baseline="0"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4   </a:t>
                      </a:r>
                      <a:r>
                        <a:rPr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うつ状態（否定的発言　自殺）</a:t>
                      </a:r>
                      <a:endParaRPr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1500"/>
                        </a:lnSpc>
                        <a:buNone/>
                      </a:pPr>
                      <a:r>
                        <a:rPr kumimoji="1" lang="ja-JP" altLang="en-US" sz="1400" b="1" baseline="0"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en-US" altLang="ja-JP" sz="1400" b="1" baseline="0"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5   </a:t>
                      </a:r>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無関心（リハビリ等不参加）</a:t>
                      </a:r>
                      <a:endParaRPr lang="en-US" altLang="ja-JP" sz="1400" b="1" kern="0"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28B"/>
                    </a:solidFill>
                  </a:tcPr>
                </a:tc>
                <a:tc>
                  <a:txBody>
                    <a:bodyPr/>
                    <a:lstStyle/>
                    <a:p>
                      <a:pPr algn="ctr">
                        <a:spcAft>
                          <a:spcPts val="600"/>
                        </a:spcAft>
                        <a:buFontTx/>
                        <a:buNone/>
                      </a:pPr>
                      <a:r>
                        <a:rPr lang="ja-JP" altLang="en-US" sz="15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5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9</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0</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1</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3</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3</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2</a:t>
                      </a:r>
                      <a:endParaRPr lang="en-US" altLang="ja-JP" sz="4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600"/>
                        </a:spcAft>
                        <a:buFontTx/>
                        <a:buNone/>
                      </a:pPr>
                      <a:r>
                        <a:rPr lang="ja-JP" altLang="en-US" sz="15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15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5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9</a:t>
                      </a:r>
                    </a:p>
                    <a:p>
                      <a:pPr algn="ctr">
                        <a:lnSpc>
                          <a:spcPts val="1500"/>
                        </a:lnSpc>
                        <a:buFontTx/>
                        <a:buNone/>
                      </a:pPr>
                      <a:r>
                        <a:rPr lang="ja-JP" altLang="en-US" sz="14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0</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2</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2</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3</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2</a:t>
                      </a:r>
                      <a:endParaRPr lang="en-US" altLang="ja-JP" sz="8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600"/>
                        </a:spcAft>
                        <a:buFontTx/>
                        <a:buNone/>
                      </a:pPr>
                      <a:r>
                        <a:rPr lang="ja-JP" altLang="en-US" sz="15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5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6</a:t>
                      </a:r>
                    </a:p>
                    <a:p>
                      <a:pPr algn="ctr">
                        <a:lnSpc>
                          <a:spcPts val="1500"/>
                        </a:lnSpc>
                        <a:buFontTx/>
                        <a:buNone/>
                      </a:pPr>
                      <a:r>
                        <a:rPr lang="ja-JP" altLang="en-US" sz="14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0</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1</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2</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2</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1</a:t>
                      </a:r>
                      <a:endParaRPr lang="en-US" altLang="ja-JP" sz="8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394671">
                <a:tc>
                  <a:txBody>
                    <a:bodyPr/>
                    <a:lstStyle/>
                    <a:p>
                      <a:pPr>
                        <a:spcAft>
                          <a:spcPts val="400"/>
                        </a:spcAft>
                        <a:buNone/>
                      </a:pPr>
                      <a:r>
                        <a:rPr lang="en-US" altLang="ja-JP" sz="15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C </a:t>
                      </a:r>
                      <a:r>
                        <a:rPr lang="ja-JP" altLang="en-US" sz="15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体幹バランス</a:t>
                      </a:r>
                      <a:endParaRPr lang="en-US" altLang="ja-JP" sz="15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1500"/>
                        </a:lnSpc>
                        <a:buNone/>
                      </a:pPr>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1</a:t>
                      </a:r>
                      <a:r>
                        <a:rPr kumimoji="1" lang="ja-JP" altLang="en-US" sz="1400" b="1" baseline="0"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体幹傾斜 </a:t>
                      </a:r>
                      <a:endPar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1500"/>
                        </a:lnSpc>
                        <a:buNone/>
                      </a:pPr>
                      <a:r>
                        <a:rPr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2</a:t>
                      </a:r>
                      <a:r>
                        <a:rPr lang="ja-JP" altLang="en-US" sz="1400" b="1" baseline="0"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易転倒性</a:t>
                      </a:r>
                      <a:endParaRPr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1500"/>
                        </a:lnSpc>
                        <a:buNone/>
                      </a:pPr>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3</a:t>
                      </a:r>
                      <a:r>
                        <a:rPr kumimoji="1" lang="ja-JP" altLang="en-US" sz="1400" b="1" baseline="0"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小刻み歩行</a:t>
                      </a:r>
                      <a:endPar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1500"/>
                        </a:lnSpc>
                        <a:buNone/>
                      </a:pPr>
                      <a:r>
                        <a:rPr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4</a:t>
                      </a:r>
                      <a:r>
                        <a:rPr lang="ja-JP" altLang="en-US" sz="1400" b="1" baseline="0"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嚥下不良　むせる</a:t>
                      </a:r>
                      <a:endParaRPr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1500"/>
                        </a:lnSpc>
                        <a:buNone/>
                      </a:pPr>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5</a:t>
                      </a:r>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   突進　振戦（</a:t>
                      </a:r>
                      <a:r>
                        <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PD)</a:t>
                      </a:r>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　</a:t>
                      </a:r>
                      <a:endParaRPr lang="en-US" altLang="ja-JP" sz="1400" b="1" kern="0"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28B"/>
                    </a:solidFill>
                  </a:tcPr>
                </a:tc>
                <a:tc>
                  <a:txBody>
                    <a:bodyPr/>
                    <a:lstStyle/>
                    <a:p>
                      <a:pPr algn="ctr">
                        <a:spcAft>
                          <a:spcPts val="400"/>
                        </a:spcAft>
                        <a:buFontTx/>
                        <a:buNone/>
                      </a:pPr>
                      <a:r>
                        <a:rPr lang="ja-JP" altLang="en-US" sz="15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5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6</a:t>
                      </a:r>
                    </a:p>
                    <a:p>
                      <a:pPr algn="ctr">
                        <a:lnSpc>
                          <a:spcPts val="1500"/>
                        </a:lnSpc>
                        <a:buFontTx/>
                        <a:buNone/>
                      </a:pPr>
                      <a:r>
                        <a:rPr lang="ja-JP" altLang="en-US" sz="14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0</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3</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1</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2</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0</a:t>
                      </a:r>
                      <a:endParaRPr lang="en-US" altLang="ja-JP" sz="8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400"/>
                        </a:spcAft>
                        <a:buFontTx/>
                        <a:buNone/>
                      </a:pPr>
                      <a:r>
                        <a:rPr lang="ja-JP" altLang="en-US" sz="15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5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3</a:t>
                      </a:r>
                    </a:p>
                    <a:p>
                      <a:pPr algn="ctr">
                        <a:lnSpc>
                          <a:spcPts val="1500"/>
                        </a:lnSpc>
                        <a:buFontTx/>
                        <a:buNone/>
                      </a:pPr>
                      <a:r>
                        <a:rPr lang="ja-JP" altLang="en-US" sz="14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0</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2</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0</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1</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0</a:t>
                      </a:r>
                      <a:endParaRPr lang="en-US" altLang="ja-JP" sz="8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400"/>
                        </a:spcAft>
                        <a:buFontTx/>
                        <a:buNone/>
                      </a:pPr>
                      <a:r>
                        <a:rPr lang="ja-JP" altLang="en-US" sz="15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5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1</a:t>
                      </a:r>
                    </a:p>
                    <a:p>
                      <a:pPr algn="ctr">
                        <a:lnSpc>
                          <a:spcPts val="1500"/>
                        </a:lnSpc>
                        <a:buFontTx/>
                        <a:buNone/>
                      </a:pPr>
                      <a:r>
                        <a:rPr lang="ja-JP" altLang="en-US" sz="14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0</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1</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0</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0</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0</a:t>
                      </a:r>
                      <a:endParaRPr lang="en-US" altLang="ja-JP" sz="8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16" name="テキスト ボックス 15">
            <a:extLst>
              <a:ext uri="{FF2B5EF4-FFF2-40B4-BE49-F238E27FC236}">
                <a16:creationId xmlns:a16="http://schemas.microsoft.com/office/drawing/2014/main" id="{5ED471AD-7114-494A-A0DB-8BA873CDDCD4}"/>
              </a:ext>
            </a:extLst>
          </p:cNvPr>
          <p:cNvSpPr txBox="1"/>
          <p:nvPr/>
        </p:nvSpPr>
        <p:spPr>
          <a:xfrm>
            <a:off x="0" y="709552"/>
            <a:ext cx="1540042"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薬局実践</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43〕</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747480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9"/>
          <p:cNvGraphicFramePr>
            <a:graphicFrameLocks noGrp="1"/>
          </p:cNvGraphicFramePr>
          <p:nvPr>
            <p:extLst>
              <p:ext uri="{D42A27DB-BD31-4B8C-83A1-F6EECF244321}">
                <p14:modId xmlns:p14="http://schemas.microsoft.com/office/powerpoint/2010/main" val="1718543302"/>
              </p:ext>
            </p:extLst>
          </p:nvPr>
        </p:nvGraphicFramePr>
        <p:xfrm>
          <a:off x="168158" y="1204575"/>
          <a:ext cx="8773897" cy="4811217"/>
        </p:xfrm>
        <a:graphic>
          <a:graphicData uri="http://schemas.openxmlformats.org/drawingml/2006/table">
            <a:tbl>
              <a:tblPr/>
              <a:tblGrid>
                <a:gridCol w="1519992">
                  <a:extLst>
                    <a:ext uri="{9D8B030D-6E8A-4147-A177-3AD203B41FA5}">
                      <a16:colId xmlns:a16="http://schemas.microsoft.com/office/drawing/2014/main" val="20000"/>
                    </a:ext>
                  </a:extLst>
                </a:gridCol>
                <a:gridCol w="1791462">
                  <a:extLst>
                    <a:ext uri="{9D8B030D-6E8A-4147-A177-3AD203B41FA5}">
                      <a16:colId xmlns:a16="http://schemas.microsoft.com/office/drawing/2014/main" val="20001"/>
                    </a:ext>
                  </a:extLst>
                </a:gridCol>
                <a:gridCol w="1791462">
                  <a:extLst>
                    <a:ext uri="{9D8B030D-6E8A-4147-A177-3AD203B41FA5}">
                      <a16:colId xmlns:a16="http://schemas.microsoft.com/office/drawing/2014/main" val="20002"/>
                    </a:ext>
                  </a:extLst>
                </a:gridCol>
                <a:gridCol w="1791462">
                  <a:extLst>
                    <a:ext uri="{9D8B030D-6E8A-4147-A177-3AD203B41FA5}">
                      <a16:colId xmlns:a16="http://schemas.microsoft.com/office/drawing/2014/main" val="20003"/>
                    </a:ext>
                  </a:extLst>
                </a:gridCol>
                <a:gridCol w="144379">
                  <a:extLst>
                    <a:ext uri="{9D8B030D-6E8A-4147-A177-3AD203B41FA5}">
                      <a16:colId xmlns:a16="http://schemas.microsoft.com/office/drawing/2014/main" val="4183672730"/>
                    </a:ext>
                  </a:extLst>
                </a:gridCol>
                <a:gridCol w="1735140">
                  <a:extLst>
                    <a:ext uri="{9D8B030D-6E8A-4147-A177-3AD203B41FA5}">
                      <a16:colId xmlns:a16="http://schemas.microsoft.com/office/drawing/2014/main" val="20004"/>
                    </a:ext>
                  </a:extLst>
                </a:gridCol>
              </a:tblGrid>
              <a:tr h="401323">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5000"/>
                        </a:lnSpc>
                        <a:spcBef>
                          <a:spcPct val="50000"/>
                        </a:spcBef>
                        <a:spcAft>
                          <a:spcPct val="50000"/>
                        </a:spcAft>
                        <a:buClrTx/>
                        <a:buSzTx/>
                        <a:buFontTx/>
                        <a:buNone/>
                        <a:tabLst/>
                      </a:pPr>
                      <a:r>
                        <a:rPr kumimoji="1" lang="ja-JP" altLang="en-US" sz="17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薬剤　</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5000"/>
                        </a:lnSpc>
                        <a:spcBef>
                          <a:spcPct val="50000"/>
                        </a:spcBef>
                        <a:spcAft>
                          <a:spcPct val="50000"/>
                        </a:spcAft>
                        <a:buClrTx/>
                        <a:buSzTx/>
                        <a:buFontTx/>
                        <a:buNone/>
                        <a:tabLst/>
                      </a:pPr>
                      <a:r>
                        <a:rPr kumimoji="1" lang="ja-JP" altLang="en-US" sz="17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ドネペジル</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1DFDF"/>
                    </a:solidFill>
                  </a:tcPr>
                </a:tc>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5000"/>
                        </a:lnSpc>
                        <a:spcBef>
                          <a:spcPct val="50000"/>
                        </a:spcBef>
                        <a:spcAft>
                          <a:spcPct val="50000"/>
                        </a:spcAft>
                        <a:buClrTx/>
                        <a:buSzTx/>
                        <a:buFontTx/>
                        <a:buNone/>
                        <a:tabLst/>
                      </a:pPr>
                      <a:r>
                        <a:rPr kumimoji="1" lang="ja-JP" altLang="en-US" sz="17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ガランタミン</a:t>
                      </a:r>
                      <a:endParaRPr kumimoji="1" lang="ja-JP" altLang="en-US" sz="17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endParaRP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1DFDF"/>
                    </a:solidFill>
                  </a:tcPr>
                </a:tc>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5000"/>
                        </a:lnSpc>
                        <a:spcBef>
                          <a:spcPct val="50000"/>
                        </a:spcBef>
                        <a:spcAft>
                          <a:spcPct val="50000"/>
                        </a:spcAft>
                        <a:buClrTx/>
                        <a:buSzTx/>
                        <a:buFontTx/>
                        <a:buNone/>
                        <a:tabLst/>
                      </a:pPr>
                      <a:r>
                        <a:rPr kumimoji="1" lang="ja-JP" altLang="en-US" sz="17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リバスチグミン</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1DFDF"/>
                    </a:solidFill>
                  </a:tcPr>
                </a:tc>
                <a:tc>
                  <a:txBody>
                    <a:bodyPr/>
                    <a:lstStyle/>
                    <a:p>
                      <a:pPr marL="0" marR="0" lvl="0" indent="0" algn="ctr" defTabSz="914400" rtl="0" eaLnBrk="1" fontAlgn="ctr" latinLnBrk="0" hangingPunct="1">
                        <a:lnSpc>
                          <a:spcPct val="105000"/>
                        </a:lnSpc>
                        <a:spcBef>
                          <a:spcPct val="50000"/>
                        </a:spcBef>
                        <a:spcAft>
                          <a:spcPct val="50000"/>
                        </a:spcAft>
                        <a:buClrTx/>
                        <a:buSzTx/>
                        <a:buFontTx/>
                        <a:buNone/>
                        <a:tabLst/>
                      </a:pPr>
                      <a:endParaRPr kumimoji="1" lang="ja-JP" altLang="en-US" sz="17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5000"/>
                        </a:lnSpc>
                        <a:spcBef>
                          <a:spcPct val="50000"/>
                        </a:spcBef>
                        <a:spcAft>
                          <a:spcPct val="50000"/>
                        </a:spcAft>
                        <a:buClrTx/>
                        <a:buSzTx/>
                        <a:buFontTx/>
                        <a:buNone/>
                        <a:tabLst/>
                      </a:pPr>
                      <a:r>
                        <a:rPr kumimoji="1" lang="ja-JP" altLang="en-US" sz="17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メマンチン</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9EEDA"/>
                    </a:solidFill>
                  </a:tcPr>
                </a:tc>
                <a:extLst>
                  <a:ext uri="{0D108BD9-81ED-4DB2-BD59-A6C34878D82A}">
                    <a16:rowId xmlns:a16="http://schemas.microsoft.com/office/drawing/2014/main" val="10000"/>
                  </a:ext>
                </a:extLst>
              </a:tr>
              <a:tr h="359139">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7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分類</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5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ピペリジン系</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1DFD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5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アルカロイド系</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1DFD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5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カルバメート系</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1DFDF"/>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endParaRPr kumimoji="1" lang="en-US" altLang="ja-JP" sz="15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endParaRP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ja-JP" altLang="en-US" sz="14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アマンタジン誘導体</a:t>
                      </a:r>
                      <a:endParaRPr kumimoji="1" lang="en-US" altLang="ja-JP" sz="14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endParaRP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EDA"/>
                    </a:solidFill>
                  </a:tcPr>
                </a:tc>
                <a:extLst>
                  <a:ext uri="{0D108BD9-81ED-4DB2-BD59-A6C34878D82A}">
                    <a16:rowId xmlns:a16="http://schemas.microsoft.com/office/drawing/2014/main" val="10001"/>
                  </a:ext>
                </a:extLst>
              </a:tr>
              <a:tr h="1036034">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7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作用機序</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700" b="0" i="0" u="none" strike="noStrike" cap="none" normalizeH="0" baseline="0" dirty="0" err="1">
                          <a:ln>
                            <a:noFill/>
                          </a:ln>
                          <a:solidFill>
                            <a:srgbClr val="000000"/>
                          </a:solidFill>
                          <a:effectLst/>
                          <a:latin typeface="BIZ UDPゴシック" panose="020B0400000000000000" pitchFamily="50" charset="-128"/>
                          <a:ea typeface="BIZ UDPゴシック" panose="020B0400000000000000" pitchFamily="50" charset="-128"/>
                        </a:rPr>
                        <a:t>AChE</a:t>
                      </a:r>
                      <a:r>
                        <a:rPr kumimoji="1" lang="ja-JP" altLang="en-US" sz="17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阻害</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1DFDF"/>
                    </a:solidFill>
                  </a:tcPr>
                </a:tc>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700" b="0" i="0" u="none" strike="noStrike" cap="none" normalizeH="0" baseline="0" dirty="0" err="1">
                          <a:ln>
                            <a:noFill/>
                          </a:ln>
                          <a:solidFill>
                            <a:schemeClr val="tx1"/>
                          </a:solidFill>
                          <a:effectLst/>
                          <a:latin typeface="BIZ UDPゴシック" panose="020B0400000000000000" pitchFamily="50" charset="-128"/>
                          <a:ea typeface="BIZ UDPゴシック" panose="020B0400000000000000" pitchFamily="50" charset="-128"/>
                        </a:rPr>
                        <a:t>AChE</a:t>
                      </a:r>
                      <a:r>
                        <a:rPr kumimoji="1" lang="ja-JP" altLang="en-US" sz="17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阻害</a:t>
                      </a: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a:t>
                      </a: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ニコチン性アセチルコリン受容体</a:t>
                      </a:r>
                      <a:r>
                        <a:rPr kumimoji="1" lang="en-US"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a:t>
                      </a:r>
                      <a:r>
                        <a:rPr kumimoji="1" lang="en-US" altLang="ja-JP" sz="1100" b="0" i="0" u="none" strike="noStrike" cap="none" normalizeH="0" baseline="0" dirty="0" err="1">
                          <a:ln>
                            <a:noFill/>
                          </a:ln>
                          <a:solidFill>
                            <a:schemeClr val="tx1"/>
                          </a:solidFill>
                          <a:effectLst/>
                          <a:latin typeface="BIZ UDPゴシック" panose="020B0400000000000000" pitchFamily="50" charset="-128"/>
                          <a:ea typeface="BIZ UDPゴシック" panose="020B0400000000000000" pitchFamily="50" charset="-128"/>
                        </a:rPr>
                        <a:t>nAChR</a:t>
                      </a:r>
                      <a:r>
                        <a:rPr kumimoji="1" lang="en-US"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a:t>
                      </a:r>
                      <a:r>
                        <a:rPr kumimoji="1" lang="ja-JP" altLang="en-US" sz="1100" b="0" i="0" u="none" strike="noStrike" cap="none" normalizeH="0" baseline="0" dirty="0" err="1">
                          <a:ln>
                            <a:noFill/>
                          </a:ln>
                          <a:solidFill>
                            <a:schemeClr val="tx1"/>
                          </a:solidFill>
                          <a:effectLst/>
                          <a:latin typeface="BIZ UDPゴシック" panose="020B0400000000000000" pitchFamily="50" charset="-128"/>
                          <a:ea typeface="BIZ UDPゴシック" panose="020B0400000000000000" pitchFamily="50" charset="-128"/>
                        </a:rPr>
                        <a:t>への</a:t>
                      </a:r>
                      <a:r>
                        <a:rPr kumimoji="1"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アロステリック増強作用</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1DFDF"/>
                    </a:solidFill>
                  </a:tcPr>
                </a:tc>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700" b="0" i="0" u="none" strike="noStrike" cap="none" normalizeH="0" baseline="0" dirty="0" err="1">
                          <a:ln>
                            <a:noFill/>
                          </a:ln>
                          <a:solidFill>
                            <a:schemeClr val="tx1"/>
                          </a:solidFill>
                          <a:effectLst/>
                          <a:latin typeface="BIZ UDPゴシック" panose="020B0400000000000000" pitchFamily="50" charset="-128"/>
                          <a:ea typeface="BIZ UDPゴシック" panose="020B0400000000000000" pitchFamily="50" charset="-128"/>
                        </a:rPr>
                        <a:t>AChE</a:t>
                      </a:r>
                      <a:r>
                        <a:rPr kumimoji="1" lang="ja-JP" altLang="en-US" sz="17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阻害</a:t>
                      </a: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a:t>
                      </a: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ブチリルコリンエステラーゼ</a:t>
                      </a:r>
                      <a:r>
                        <a:rPr kumimoji="1" lang="en-US"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a:t>
                      </a:r>
                      <a:r>
                        <a:rPr kumimoji="1" lang="en-US" altLang="ja-JP" sz="1100" b="0" i="0" u="none" strike="noStrike" cap="none" normalizeH="0" baseline="0" dirty="0" err="1">
                          <a:ln>
                            <a:noFill/>
                          </a:ln>
                          <a:solidFill>
                            <a:schemeClr val="tx1"/>
                          </a:solidFill>
                          <a:effectLst/>
                          <a:latin typeface="BIZ UDPゴシック" panose="020B0400000000000000" pitchFamily="50" charset="-128"/>
                          <a:ea typeface="BIZ UDPゴシック" panose="020B0400000000000000" pitchFamily="50" charset="-128"/>
                        </a:rPr>
                        <a:t>BuChE</a:t>
                      </a:r>
                      <a:r>
                        <a:rPr kumimoji="1" lang="en-US"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a:t>
                      </a:r>
                      <a:r>
                        <a:rPr kumimoji="1"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阻害作用</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1DFDF"/>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endParaRPr kumimoji="1" lang="en-US" altLang="ja-JP" sz="17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endParaRP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en-US" altLang="ja-JP" sz="17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NMDA</a:t>
                      </a:r>
                      <a:endParaRPr kumimoji="1" lang="en-US" altLang="ja-JP" sz="11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endParaRPr>
                    </a:p>
                    <a:p>
                      <a:pPr marL="0" marR="0" lvl="0" indent="0" algn="ctr" defTabSz="914400" rtl="0" eaLnBrk="1" fontAlgn="base" latinLnBrk="0" hangingPunct="1">
                        <a:lnSpc>
                          <a:spcPct val="95000"/>
                        </a:lnSpc>
                        <a:spcBef>
                          <a:spcPct val="0"/>
                        </a:spcBef>
                        <a:spcAft>
                          <a:spcPct val="0"/>
                        </a:spcAft>
                        <a:buClrTx/>
                        <a:buSzTx/>
                        <a:buFontTx/>
                        <a:buNone/>
                        <a:tabLst/>
                      </a:pPr>
                      <a:r>
                        <a:rPr kumimoji="1" lang="ja-JP" altLang="en-US" sz="17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受容体阻害</a:t>
                      </a:r>
                      <a:endParaRPr kumimoji="1" lang="en-US" altLang="ja-JP" sz="17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endParaRP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EDA"/>
                    </a:solidFill>
                  </a:tcPr>
                </a:tc>
                <a:extLst>
                  <a:ext uri="{0D108BD9-81ED-4DB2-BD59-A6C34878D82A}">
                    <a16:rowId xmlns:a16="http://schemas.microsoft.com/office/drawing/2014/main" val="10002"/>
                  </a:ext>
                </a:extLst>
              </a:tr>
              <a:tr h="339347">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7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用量</a:t>
                      </a:r>
                      <a:r>
                        <a:rPr kumimoji="1" lang="en-US" altLang="ja-JP" sz="17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a:t>
                      </a:r>
                      <a:r>
                        <a:rPr kumimoji="1" lang="ja-JP" altLang="en-US" sz="17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日</a:t>
                      </a:r>
                      <a:r>
                        <a:rPr kumimoji="1" lang="en-US" altLang="ja-JP" sz="17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5-10</a:t>
                      </a:r>
                      <a:r>
                        <a:rPr kumimoji="1" lang="ja-JP" altLang="en-US" sz="16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a:t>
                      </a:r>
                      <a:endParaRPr kumimoji="1" lang="en-US" altLang="ja-JP" sz="16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endParaRP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1DFDF"/>
                    </a:solidFill>
                  </a:tcPr>
                </a:tc>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16-24</a:t>
                      </a:r>
                      <a:r>
                        <a:rPr kumimoji="1" lang="ja-JP" altLang="en-US" sz="16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a:t>
                      </a:r>
                      <a:endParaRPr kumimoji="1" lang="en-US" altLang="ja-JP" sz="16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endParaRP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1DFDF"/>
                    </a:solidFill>
                  </a:tcPr>
                </a:tc>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en-US" altLang="ja-JP" sz="16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4.5-18</a:t>
                      </a:r>
                      <a:r>
                        <a:rPr kumimoji="1" lang="ja-JP" altLang="en-US" sz="16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a:t>
                      </a:r>
                      <a:endParaRPr kumimoji="1" lang="en-US" altLang="ja-JP" sz="16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endParaRP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1DFDF"/>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endParaRPr kumimoji="1" lang="en-US" altLang="ja-JP" sz="16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endParaRP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en-US" altLang="ja-JP" sz="16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10-20</a:t>
                      </a:r>
                      <a:r>
                        <a:rPr kumimoji="1" lang="ja-JP" altLang="en-US" sz="16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a:t>
                      </a:r>
                      <a:endParaRPr kumimoji="1" lang="en-US" altLang="ja-JP" sz="16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endParaRP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9EEDA"/>
                    </a:solidFill>
                  </a:tcPr>
                </a:tc>
                <a:extLst>
                  <a:ext uri="{0D108BD9-81ED-4DB2-BD59-A6C34878D82A}">
                    <a16:rowId xmlns:a16="http://schemas.microsoft.com/office/drawing/2014/main" val="10003"/>
                  </a:ext>
                </a:extLst>
              </a:tr>
              <a:tr h="339347">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7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用法</a:t>
                      </a:r>
                      <a:r>
                        <a:rPr kumimoji="1" lang="en-US" altLang="ja-JP" sz="17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a:t>
                      </a:r>
                      <a:r>
                        <a:rPr kumimoji="1" lang="ja-JP" altLang="en-US" sz="17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日</a:t>
                      </a:r>
                      <a:r>
                        <a:rPr kumimoji="1" lang="en-US" altLang="ja-JP" sz="17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1</a:t>
                      </a:r>
                      <a:r>
                        <a:rPr kumimoji="1" lang="ja-JP" altLang="en-US" sz="16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回</a:t>
                      </a:r>
                      <a:endParaRPr kumimoji="1" lang="en-US" altLang="ja-JP" sz="16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endParaRP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1DFDF"/>
                    </a:solidFill>
                  </a:tcPr>
                </a:tc>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2</a:t>
                      </a:r>
                      <a:r>
                        <a:rPr kumimoji="1" lang="ja-JP" altLang="en-US" sz="16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回</a:t>
                      </a:r>
                      <a:endParaRPr kumimoji="1" lang="en-US" altLang="ja-JP" sz="16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endParaRP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1DFDF"/>
                    </a:solidFill>
                  </a:tcPr>
                </a:tc>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1</a:t>
                      </a:r>
                      <a:r>
                        <a:rPr kumimoji="1" lang="ja-JP" altLang="en-US"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回</a:t>
                      </a:r>
                      <a:endParaRPr kumimoji="1"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1DFD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1</a:t>
                      </a:r>
                      <a:r>
                        <a:rPr kumimoji="1" lang="ja-JP" altLang="en-US"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回</a:t>
                      </a:r>
                      <a:endParaRPr kumimoji="1"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9EEDA"/>
                    </a:solidFill>
                  </a:tcPr>
                </a:tc>
                <a:extLst>
                  <a:ext uri="{0D108BD9-81ED-4DB2-BD59-A6C34878D82A}">
                    <a16:rowId xmlns:a16="http://schemas.microsoft.com/office/drawing/2014/main" val="10004"/>
                  </a:ext>
                </a:extLst>
              </a:tr>
              <a:tr h="396737">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7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生体内利用率</a:t>
                      </a:r>
                      <a:endParaRPr kumimoji="1" lang="en-US" altLang="ja-JP" sz="17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100%</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1DFD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100%</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1DFD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a:t>
                      </a:r>
                      <a:r>
                        <a:rPr kumimoji="1"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70%</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1DFD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100%</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9EEDA"/>
                    </a:solidFill>
                  </a:tcPr>
                </a:tc>
                <a:extLst>
                  <a:ext uri="{0D108BD9-81ED-4DB2-BD59-A6C34878D82A}">
                    <a16:rowId xmlns:a16="http://schemas.microsoft.com/office/drawing/2014/main" val="10005"/>
                  </a:ext>
                </a:extLst>
              </a:tr>
              <a:tr h="396737">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7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蛋白結合率</a:t>
                      </a:r>
                      <a:endParaRPr kumimoji="1" lang="en-US" altLang="ja-JP" sz="17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93%</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1DFD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17%</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1DFD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40%</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1DFD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45%</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9EEDA"/>
                    </a:solidFill>
                  </a:tcPr>
                </a:tc>
                <a:extLst>
                  <a:ext uri="{0D108BD9-81ED-4DB2-BD59-A6C34878D82A}">
                    <a16:rowId xmlns:a16="http://schemas.microsoft.com/office/drawing/2014/main" val="10006"/>
                  </a:ext>
                </a:extLst>
              </a:tr>
              <a:tr h="396737">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7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半減期</a:t>
                      </a:r>
                      <a:r>
                        <a:rPr kumimoji="1" lang="en-US" altLang="ja-JP" sz="17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a:t>
                      </a:r>
                      <a:r>
                        <a:rPr kumimoji="1" lang="ja-JP" altLang="en-US" sz="17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時間</a:t>
                      </a:r>
                      <a:r>
                        <a:rPr kumimoji="1" lang="en-US" altLang="ja-JP" sz="17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70-80</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1DFDF"/>
                    </a:solidFill>
                  </a:tcPr>
                </a:tc>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5-7</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1DFDF"/>
                    </a:solidFill>
                  </a:tcPr>
                </a:tc>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3.4</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1DFD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60-80</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9EEDA"/>
                    </a:solidFill>
                  </a:tcPr>
                </a:tc>
                <a:extLst>
                  <a:ext uri="{0D108BD9-81ED-4DB2-BD59-A6C34878D82A}">
                    <a16:rowId xmlns:a16="http://schemas.microsoft.com/office/drawing/2014/main" val="10007"/>
                  </a:ext>
                </a:extLst>
              </a:tr>
              <a:tr h="580332">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7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代謝</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7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肝臓</a:t>
                      </a: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a:t>
                      </a:r>
                      <a:r>
                        <a:rPr kumimoji="1" lang="en-US" altLang="ja-JP" sz="13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CYP3A4</a:t>
                      </a:r>
                      <a:r>
                        <a:rPr kumimoji="1" lang="ja-JP" altLang="en-US" sz="13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a:t>
                      </a:r>
                      <a:r>
                        <a:rPr kumimoji="1" lang="en-US" altLang="ja-JP" sz="13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2D6</a:t>
                      </a:r>
                      <a:r>
                        <a:rPr kumimoji="1" lang="ja-JP" altLang="en-US" sz="13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1DFDF"/>
                    </a:solidFill>
                  </a:tcPr>
                </a:tc>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7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肝臓</a:t>
                      </a: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a:t>
                      </a:r>
                      <a:r>
                        <a:rPr kumimoji="1" lang="en-US" altLang="ja-JP" sz="13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CYP2D6</a:t>
                      </a:r>
                      <a:r>
                        <a:rPr kumimoji="1" lang="ja-JP" altLang="en-US" sz="13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a:t>
                      </a:r>
                      <a:r>
                        <a:rPr kumimoji="1" lang="en-US" altLang="ja-JP" sz="13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3A4</a:t>
                      </a:r>
                      <a:r>
                        <a:rPr kumimoji="1" lang="ja-JP" altLang="en-US" sz="13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1DFDF"/>
                    </a:solidFill>
                  </a:tcPr>
                </a:tc>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7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腎排泄</a:t>
                      </a:r>
                      <a:endParaRPr kumimoji="1" lang="ja-JP" altLang="en-US" sz="17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endParaRP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1DFD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7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endParaRP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7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腎排泄</a:t>
                      </a:r>
                      <a:endParaRPr kumimoji="1" lang="ja-JP" altLang="en-US" sz="17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endParaRP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E9EEDA"/>
                    </a:solidFill>
                  </a:tcPr>
                </a:tc>
                <a:extLst>
                  <a:ext uri="{0D108BD9-81ED-4DB2-BD59-A6C34878D82A}">
                    <a16:rowId xmlns:a16="http://schemas.microsoft.com/office/drawing/2014/main" val="10008"/>
                  </a:ext>
                </a:extLst>
              </a:tr>
              <a:tr h="565484">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5000"/>
                        </a:lnSpc>
                        <a:spcBef>
                          <a:spcPct val="50000"/>
                        </a:spcBef>
                        <a:spcAft>
                          <a:spcPct val="50000"/>
                        </a:spcAft>
                        <a:buClrTx/>
                        <a:buSzTx/>
                        <a:buFontTx/>
                        <a:buNone/>
                        <a:tabLst/>
                      </a:pPr>
                      <a:r>
                        <a:rPr kumimoji="1" lang="ja-JP" altLang="en-US" sz="17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剤形の種類</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錠剤、</a:t>
                      </a:r>
                      <a:r>
                        <a:rPr kumimoji="1" lang="en-US" altLang="ja-JP" sz="13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OD</a:t>
                      </a:r>
                      <a:r>
                        <a:rPr kumimoji="1" lang="ja-JP" altLang="en-US" sz="13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錠、細粒、</a:t>
                      </a:r>
                      <a:endParaRPr kumimoji="1" lang="en-US" altLang="ja-JP" sz="13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ドライシロップ、ゼリー等</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1DFDF"/>
                    </a:solidFill>
                  </a:tcPr>
                </a:tc>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zh-TW" altLang="en-US"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錠剤、</a:t>
                      </a:r>
                      <a:r>
                        <a:rPr kumimoji="1" lang="en-US" altLang="zh-TW"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OD</a:t>
                      </a:r>
                      <a:r>
                        <a:rPr kumimoji="1" lang="zh-TW" altLang="en-US"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錠、</a:t>
                      </a:r>
                      <a:endParaRPr kumimoji="1" lang="en-US" altLang="zh-TW"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zh-TW" altLang="en-US"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内用液</a:t>
                      </a:r>
                      <a:endParaRPr kumimoji="1" lang="ja-JP" altLang="en-US"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1DFDF"/>
                    </a:solidFill>
                  </a:tcPr>
                </a:tc>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7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貼付剤</a:t>
                      </a:r>
                      <a:endParaRPr kumimoji="1" lang="en-US" altLang="ja-JP" sz="17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1DFD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3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錠剤、</a:t>
                      </a:r>
                      <a:r>
                        <a:rPr kumimoji="1"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OD</a:t>
                      </a:r>
                      <a:r>
                        <a:rPr kumimoji="1" lang="ja-JP" altLang="en-US"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錠、</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ドライシロツプ</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9EEDA"/>
                    </a:solidFill>
                  </a:tcPr>
                </a:tc>
                <a:extLst>
                  <a:ext uri="{0D108BD9-81ED-4DB2-BD59-A6C34878D82A}">
                    <a16:rowId xmlns:a16="http://schemas.microsoft.com/office/drawing/2014/main" val="10009"/>
                  </a:ext>
                </a:extLst>
              </a:tr>
            </a:tbl>
          </a:graphicData>
        </a:graphic>
      </p:graphicFrame>
      <p:sp>
        <p:nvSpPr>
          <p:cNvPr id="264258" name="Rectangle 59"/>
          <p:cNvSpPr>
            <a:spLocks noChangeArrowheads="1"/>
          </p:cNvSpPr>
          <p:nvPr/>
        </p:nvSpPr>
        <p:spPr bwMode="auto">
          <a:xfrm>
            <a:off x="101598" y="6168195"/>
            <a:ext cx="7511562" cy="25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lnSpc>
                <a:spcPct val="90000"/>
              </a:lnSpc>
              <a:spcBef>
                <a:spcPts val="813"/>
              </a:spcBef>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400"/>
              </a:spcBef>
              <a:buFont typeface="Arial" panose="020B0604020202020204" pitchFamily="34" charset="0"/>
              <a:buChar char="•"/>
              <a:defRPr kumimoji="1" sz="19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400"/>
              </a:spcBef>
              <a:buFont typeface="Arial" panose="020B0604020202020204" pitchFamily="34" charset="0"/>
              <a:buChar char="•"/>
              <a:defRPr kumimoji="1" sz="16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400"/>
              </a:spcBef>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400"/>
              </a:spcBef>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400"/>
              </a:spcBef>
              <a:spcAft>
                <a:spcPct val="0"/>
              </a:spcAft>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400"/>
              </a:spcBef>
              <a:spcAft>
                <a:spcPct val="0"/>
              </a:spcAft>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400"/>
              </a:spcBef>
              <a:spcAft>
                <a:spcPct val="0"/>
              </a:spcAft>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400"/>
              </a:spcBef>
              <a:spcAft>
                <a:spcPct val="0"/>
              </a:spcAft>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defRPr>
            </a:lvl9pPr>
          </a:lstStyle>
          <a:p>
            <a:pPr marL="0" marR="0" lvl="0" indent="0" algn="l" defTabSz="844083" rtl="0" eaLnBrk="1" fontAlgn="base" latinLnBrk="0" hangingPunct="1">
              <a:lnSpc>
                <a:spcPct val="80000"/>
              </a:lnSpc>
              <a:spcBef>
                <a:spcPct val="20000"/>
              </a:spcBef>
              <a:spcAft>
                <a:spcPct val="0"/>
              </a:spcAft>
              <a:buClrTx/>
              <a:buSzTx/>
              <a:buFont typeface="Arial" panose="020B0604020202020204" pitchFamily="34" charset="0"/>
              <a:buNone/>
              <a:tabLst/>
              <a:defRPr/>
            </a:pPr>
            <a:r>
              <a:rPr kumimoji="1" lang="en-US" altLang="ja-JP" sz="13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en-US" altLang="ja-JP" sz="1300" b="0" i="0" u="none" strike="noStrike" kern="1200" cap="none" spc="0" normalizeH="0" baseline="0" noProof="0" dirty="0" err="1">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AChE</a:t>
            </a:r>
            <a:r>
              <a:rPr kumimoji="1" lang="en-US" altLang="ja-JP" sz="13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13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en-US" altLang="ja-JP" sz="13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Cholinesterase, NMDA: N-methyl-D-</a:t>
            </a:r>
            <a:r>
              <a:rPr kumimoji="1" lang="en-US" altLang="ja-JP" sz="1300" b="0" i="0" u="none" strike="noStrike" kern="1200" cap="none" spc="0" normalizeH="0" baseline="0" noProof="0" dirty="0" err="1">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asparate</a:t>
            </a:r>
            <a:endParaRPr kumimoji="1" lang="ja-JP" altLang="en-US" sz="13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2" name="正方形/長方形 1"/>
          <p:cNvSpPr/>
          <p:nvPr/>
        </p:nvSpPr>
        <p:spPr>
          <a:xfrm>
            <a:off x="169376" y="6348964"/>
            <a:ext cx="7378050" cy="292388"/>
          </a:xfrm>
          <a:prstGeom prst="rect">
            <a:avLst/>
          </a:prstGeom>
        </p:spPr>
        <p:txBody>
          <a:bodyPr wrap="square">
            <a:spAutoFit/>
          </a:body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en-US" altLang="ja-JP" sz="1300" b="0" i="0" u="none" strike="noStrike" kern="1200" cap="none" spc="0" normalizeH="0" baseline="0" noProof="0" dirty="0" err="1">
                <a:ln>
                  <a:noFill/>
                </a:ln>
                <a:solidFill>
                  <a:prstClr val="black"/>
                </a:solidFill>
                <a:effectLst/>
                <a:uLnTx/>
                <a:uFillTx/>
                <a:latin typeface="BIZ UDPゴシック" panose="020B0400000000000000" pitchFamily="50" charset="-128"/>
                <a:ea typeface="BIZ UDPゴシック" panose="020B0400000000000000" pitchFamily="50" charset="-128"/>
                <a:cs typeface="+mn-cs"/>
              </a:rPr>
              <a:t>Noetzli</a:t>
            </a:r>
            <a:r>
              <a:rPr kumimoji="1" lang="en-US" altLang="ja-JP" sz="13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M,</a:t>
            </a:r>
            <a:r>
              <a:rPr kumimoji="1" lang="ja-JP" altLang="en-US" sz="13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3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and </a:t>
            </a:r>
            <a:r>
              <a:rPr kumimoji="1" lang="en-US" altLang="ja-JP" sz="1300" b="0" i="0" u="none" strike="noStrike" kern="1200" cap="none" spc="0" normalizeH="0" baseline="0" noProof="0" dirty="0" err="1">
                <a:ln>
                  <a:noFill/>
                </a:ln>
                <a:solidFill>
                  <a:prstClr val="black"/>
                </a:solidFill>
                <a:effectLst/>
                <a:uLnTx/>
                <a:uFillTx/>
                <a:latin typeface="BIZ UDPゴシック" panose="020B0400000000000000" pitchFamily="50" charset="-128"/>
                <a:ea typeface="BIZ UDPゴシック" panose="020B0400000000000000" pitchFamily="50" charset="-128"/>
                <a:cs typeface="+mn-cs"/>
              </a:rPr>
              <a:t>Eap</a:t>
            </a:r>
            <a:r>
              <a:rPr kumimoji="1" lang="en-US" altLang="ja-JP" sz="13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CB. Clin </a:t>
            </a:r>
            <a:r>
              <a:rPr kumimoji="1" lang="en-US" altLang="ja-JP" sz="1300" b="0" i="0" u="none" strike="noStrike" kern="1200" cap="none" spc="0" normalizeH="0" baseline="0" noProof="0" dirty="0" err="1">
                <a:ln>
                  <a:noFill/>
                </a:ln>
                <a:solidFill>
                  <a:prstClr val="black"/>
                </a:solidFill>
                <a:effectLst/>
                <a:uLnTx/>
                <a:uFillTx/>
                <a:latin typeface="BIZ UDPゴシック" panose="020B0400000000000000" pitchFamily="50" charset="-128"/>
                <a:ea typeface="BIZ UDPゴシック" panose="020B0400000000000000" pitchFamily="50" charset="-128"/>
                <a:cs typeface="+mn-cs"/>
              </a:rPr>
              <a:t>Pharmacokinet</a:t>
            </a:r>
            <a:r>
              <a:rPr kumimoji="1" lang="en-US" altLang="ja-JP" sz="13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2013 Apr;52(4):225-41. </a:t>
            </a:r>
            <a:r>
              <a:rPr kumimoji="1" lang="ja-JP" altLang="en-US" sz="13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より引用</a:t>
            </a:r>
            <a:endParaRPr kumimoji="1" lang="en-US" altLang="ja-JP" sz="13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8" name="正方形/長方形 7">
            <a:extLst>
              <a:ext uri="{FF2B5EF4-FFF2-40B4-BE49-F238E27FC236}">
                <a16:creationId xmlns:a16="http://schemas.microsoft.com/office/drawing/2014/main" id="{3889E3B0-31B0-4816-9B7C-02F2330A4B46}"/>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23" name="正方形/長方形 3"/>
          <p:cNvSpPr>
            <a:spLocks noChangeArrowheads="1"/>
          </p:cNvSpPr>
          <p:nvPr/>
        </p:nvSpPr>
        <p:spPr bwMode="auto">
          <a:xfrm>
            <a:off x="192229" y="53501"/>
            <a:ext cx="875954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800">
                <a:solidFill>
                  <a:srgbClr val="00CC00"/>
                </a:solidFill>
                <a:latin typeface="HGPｺﾞｼｯｸM" panose="020B0600000000000000" pitchFamily="50" charset="-128"/>
                <a:ea typeface="HGPｺﾞｼｯｸM" panose="020B0600000000000000" pitchFamily="50" charset="-128"/>
              </a:defRPr>
            </a:lvl1pPr>
            <a:lvl2pPr marL="742950" indent="-285750">
              <a:defRPr kumimoji="1" sz="2800">
                <a:solidFill>
                  <a:srgbClr val="00CC00"/>
                </a:solidFill>
                <a:latin typeface="HGPｺﾞｼｯｸM" panose="020B0600000000000000" pitchFamily="50" charset="-128"/>
                <a:ea typeface="HGPｺﾞｼｯｸM" panose="020B0600000000000000" pitchFamily="50" charset="-128"/>
              </a:defRPr>
            </a:lvl2pPr>
            <a:lvl3pPr marL="1143000" indent="-228600">
              <a:defRPr kumimoji="1" sz="2800">
                <a:solidFill>
                  <a:srgbClr val="00CC00"/>
                </a:solidFill>
                <a:latin typeface="HGPｺﾞｼｯｸM" panose="020B0600000000000000" pitchFamily="50" charset="-128"/>
                <a:ea typeface="HGPｺﾞｼｯｸM" panose="020B0600000000000000" pitchFamily="50" charset="-128"/>
              </a:defRPr>
            </a:lvl3pPr>
            <a:lvl4pPr marL="1600200" indent="-228600">
              <a:defRPr kumimoji="1" sz="2800">
                <a:solidFill>
                  <a:srgbClr val="00CC00"/>
                </a:solidFill>
                <a:latin typeface="HGPｺﾞｼｯｸM" panose="020B0600000000000000" pitchFamily="50" charset="-128"/>
                <a:ea typeface="HGPｺﾞｼｯｸM" panose="020B0600000000000000" pitchFamily="50" charset="-128"/>
              </a:defRPr>
            </a:lvl4pPr>
            <a:lvl5pPr marL="2057400" indent="-228600">
              <a:defRPr kumimoji="1" sz="2800">
                <a:solidFill>
                  <a:srgbClr val="00CC00"/>
                </a:solidFill>
                <a:latin typeface="HGPｺﾞｼｯｸM" panose="020B0600000000000000" pitchFamily="50" charset="-128"/>
                <a:ea typeface="HGPｺﾞｼｯｸM" panose="020B0600000000000000" pitchFamily="50" charset="-128"/>
              </a:defRPr>
            </a:lvl5pPr>
            <a:lvl6pPr marL="25146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6pPr>
            <a:lvl7pPr marL="29718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7pPr>
            <a:lvl8pPr marL="34290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8pPr>
            <a:lvl9pPr marL="38862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9pP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185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アルツハイマー型認知症</a:t>
            </a:r>
            <a:r>
              <a:rPr kumimoji="1" lang="ja-JP" altLang="en-US"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認知症治療薬の薬理学的な差異</a:t>
            </a:r>
          </a:p>
        </p:txBody>
      </p:sp>
      <p:sp>
        <p:nvSpPr>
          <p:cNvPr id="10" name="テキスト ボックス 9">
            <a:extLst>
              <a:ext uri="{FF2B5EF4-FFF2-40B4-BE49-F238E27FC236}">
                <a16:creationId xmlns:a16="http://schemas.microsoft.com/office/drawing/2014/main" id="{F23A645A-770A-458F-9710-8BF38EC9DBAC}"/>
              </a:ext>
            </a:extLst>
          </p:cNvPr>
          <p:cNvSpPr txBox="1"/>
          <p:nvPr/>
        </p:nvSpPr>
        <p:spPr>
          <a:xfrm>
            <a:off x="0" y="710695"/>
            <a:ext cx="1540042"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薬局実践４</a:t>
            </a:r>
            <a:r>
              <a:rPr lang="en-US" altLang="ja-JP" sz="1600" b="1" dirty="0">
                <a:latin typeface="BIZ UDPゴシック" panose="020B0400000000000000" pitchFamily="50" charset="-128"/>
                <a:ea typeface="BIZ UDPゴシック" panose="020B0400000000000000" pitchFamily="50" charset="-128"/>
              </a:rPr>
              <a:t>〕</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002400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Line 22"/>
          <p:cNvSpPr>
            <a:spLocks noChangeAspect="1" noChangeShapeType="1"/>
          </p:cNvSpPr>
          <p:nvPr/>
        </p:nvSpPr>
        <p:spPr bwMode="auto">
          <a:xfrm rot="2700000">
            <a:off x="1281655" y="2271392"/>
            <a:ext cx="332308" cy="332308"/>
          </a:xfrm>
          <a:prstGeom prst="line">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1477" b="0" i="0" u="none" strike="noStrike" kern="1200" cap="none" spc="0" normalizeH="0" baseline="0" noProof="0">
              <a:ln>
                <a:noFill/>
              </a:ln>
              <a:solidFill>
                <a:srgbClr val="00CC00"/>
              </a:solidFill>
              <a:effectLst/>
              <a:uLnTx/>
              <a:uFillTx/>
              <a:latin typeface="BIZ UDPゴシック" panose="020B0400000000000000" pitchFamily="50" charset="-128"/>
              <a:ea typeface="BIZ UDPゴシック" panose="020B0400000000000000" pitchFamily="50" charset="-128"/>
              <a:cs typeface="+mn-cs"/>
            </a:endParaRPr>
          </a:p>
        </p:txBody>
      </p:sp>
      <p:sp>
        <p:nvSpPr>
          <p:cNvPr id="14" name="Line 23"/>
          <p:cNvSpPr>
            <a:spLocks noChangeAspect="1" noChangeShapeType="1"/>
          </p:cNvSpPr>
          <p:nvPr/>
        </p:nvSpPr>
        <p:spPr bwMode="auto">
          <a:xfrm rot="2700000">
            <a:off x="999972" y="4172871"/>
            <a:ext cx="332308" cy="332308"/>
          </a:xfrm>
          <a:prstGeom prst="line">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1477" b="0" i="0" u="none" strike="noStrike" kern="1200" cap="none" spc="0" normalizeH="0" baseline="0" noProof="0">
              <a:ln>
                <a:noFill/>
              </a:ln>
              <a:solidFill>
                <a:srgbClr val="00CC00"/>
              </a:solidFill>
              <a:effectLst/>
              <a:uLnTx/>
              <a:uFillTx/>
              <a:latin typeface="BIZ UDPゴシック" panose="020B0400000000000000" pitchFamily="50" charset="-128"/>
              <a:ea typeface="BIZ UDPゴシック" panose="020B0400000000000000" pitchFamily="50" charset="-128"/>
              <a:cs typeface="+mn-cs"/>
            </a:endParaRPr>
          </a:p>
        </p:txBody>
      </p:sp>
      <p:sp>
        <p:nvSpPr>
          <p:cNvPr id="15" name="Line 24"/>
          <p:cNvSpPr>
            <a:spLocks noChangeAspect="1" noChangeShapeType="1"/>
          </p:cNvSpPr>
          <p:nvPr/>
        </p:nvSpPr>
        <p:spPr bwMode="auto">
          <a:xfrm rot="2700000">
            <a:off x="1271457" y="3327504"/>
            <a:ext cx="332308" cy="332308"/>
          </a:xfrm>
          <a:prstGeom prst="line">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1477" b="0" i="0" u="none" strike="noStrike" kern="1200" cap="none" spc="0" normalizeH="0" baseline="0" noProof="0">
              <a:ln>
                <a:noFill/>
              </a:ln>
              <a:solidFill>
                <a:srgbClr val="00CC00"/>
              </a:solidFill>
              <a:effectLst/>
              <a:uLnTx/>
              <a:uFillTx/>
              <a:latin typeface="BIZ UDPゴシック" panose="020B0400000000000000" pitchFamily="50" charset="-128"/>
              <a:ea typeface="BIZ UDPゴシック" panose="020B0400000000000000" pitchFamily="50" charset="-128"/>
              <a:cs typeface="+mn-cs"/>
            </a:endParaRPr>
          </a:p>
        </p:txBody>
      </p:sp>
      <p:sp>
        <p:nvSpPr>
          <p:cNvPr id="21" name="角丸四角形 20"/>
          <p:cNvSpPr/>
          <p:nvPr/>
        </p:nvSpPr>
        <p:spPr>
          <a:xfrm>
            <a:off x="517396" y="1857758"/>
            <a:ext cx="1860923" cy="348240"/>
          </a:xfrm>
          <a:prstGeom prst="roundRect">
            <a:avLst>
              <a:gd name="adj" fmla="val 24234"/>
            </a:avLst>
          </a:prstGeom>
          <a:solidFill>
            <a:srgbClr val="FFCC99"/>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0" fontAlgn="base" latinLnBrk="0" hangingPunct="0">
              <a:lnSpc>
                <a:spcPct val="100000"/>
              </a:lnSpc>
              <a:spcBef>
                <a:spcPct val="0"/>
              </a:spcBef>
              <a:spcAft>
                <a:spcPct val="0"/>
              </a:spcAft>
              <a:buClrTx/>
              <a:buSzTx/>
              <a:buFontTx/>
              <a:buNone/>
              <a:tabLst/>
              <a:defRPr/>
            </a:pPr>
            <a:endParaRPr kumimoji="1" lang="ja-JP" altLang="en-US" sz="221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 name="正方形/長方形 1"/>
          <p:cNvSpPr/>
          <p:nvPr/>
        </p:nvSpPr>
        <p:spPr>
          <a:xfrm>
            <a:off x="473338" y="1908290"/>
            <a:ext cx="1947969" cy="274178"/>
          </a:xfrm>
          <a:prstGeom prst="rect">
            <a:avLst/>
          </a:prstGeom>
        </p:spPr>
        <p:txBody>
          <a:bodyPr wrap="none">
            <a:spAutoFit/>
          </a:bodyPr>
          <a:lstStyle/>
          <a:p>
            <a:pPr marL="0" marR="0" lvl="0" indent="0" algn="ctr" defTabSz="844083" rtl="0" eaLnBrk="0" fontAlgn="base" latinLnBrk="0" hangingPunct="0">
              <a:lnSpc>
                <a:spcPct val="80000"/>
              </a:lnSpc>
              <a:spcBef>
                <a:spcPct val="0"/>
              </a:spcBef>
              <a:spcAft>
                <a:spcPct val="0"/>
              </a:spcAft>
              <a:buClr>
                <a:srgbClr val="FF0000"/>
              </a:buClr>
              <a:buSzPct val="130000"/>
              <a:buFontTx/>
              <a:buNone/>
              <a:tabLst/>
              <a:defRPr/>
            </a:pPr>
            <a:r>
              <a:rPr kumimoji="1" lang="en-US" altLang="ja-JP"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ChEI</a:t>
            </a:r>
            <a:r>
              <a:rPr kumimoji="1" lang="ja-JP" altLang="en-US"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を</a:t>
            </a:r>
            <a:r>
              <a:rPr kumimoji="1" lang="en-US" altLang="ja-JP"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a:t>
            </a:r>
            <a:r>
              <a:rPr kumimoji="1" lang="ja-JP" altLang="en-US"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剤を選択</a:t>
            </a:r>
            <a:r>
              <a:rPr kumimoji="1" lang="en-US" altLang="ja-JP" sz="1477" b="0" i="0" u="none" strike="noStrike" kern="1200" cap="none" spc="0" normalizeH="0" baseline="3000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a:t>
            </a:r>
            <a:endParaRPr kumimoji="1" lang="ja-JP" altLang="en-US" sz="1477" b="0" i="0" u="none" strike="noStrike" kern="1200" cap="none" spc="0" normalizeH="0" baseline="3000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2" name="角丸四角形 21"/>
          <p:cNvSpPr/>
          <p:nvPr/>
        </p:nvSpPr>
        <p:spPr>
          <a:xfrm>
            <a:off x="508603" y="2690742"/>
            <a:ext cx="1860923" cy="564923"/>
          </a:xfrm>
          <a:prstGeom prst="roundRect">
            <a:avLst>
              <a:gd name="adj" fmla="val 7109"/>
            </a:avLst>
          </a:prstGeom>
          <a:solidFill>
            <a:schemeClr val="bg1"/>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0" fontAlgn="base" latinLnBrk="0" hangingPunct="0">
              <a:lnSpc>
                <a:spcPct val="100000"/>
              </a:lnSpc>
              <a:spcBef>
                <a:spcPct val="0"/>
              </a:spcBef>
              <a:spcAft>
                <a:spcPct val="0"/>
              </a:spcAft>
              <a:buClrTx/>
              <a:buSzTx/>
              <a:buFontTx/>
              <a:buNone/>
              <a:tabLst/>
              <a:defRPr/>
            </a:pPr>
            <a:endParaRPr kumimoji="1" lang="ja-JP" altLang="en-US" sz="221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 name="正方形/長方形 3"/>
          <p:cNvSpPr/>
          <p:nvPr/>
        </p:nvSpPr>
        <p:spPr>
          <a:xfrm>
            <a:off x="503503" y="2716725"/>
            <a:ext cx="1861130" cy="546945"/>
          </a:xfrm>
          <a:prstGeom prst="rect">
            <a:avLst/>
          </a:prstGeom>
        </p:spPr>
        <p:txBody>
          <a:bodyPr wrap="square">
            <a:spAutoFit/>
          </a:bodyPr>
          <a:lstStyle/>
          <a:p>
            <a:pPr marL="0" marR="0" lvl="0" indent="0" algn="ctr" defTabSz="844083" rtl="0" eaLnBrk="0" fontAlgn="base" latinLnBrk="0" hangingPunct="0">
              <a:lnSpc>
                <a:spcPct val="100000"/>
              </a:lnSpc>
              <a:spcBef>
                <a:spcPct val="0"/>
              </a:spcBef>
              <a:spcAft>
                <a:spcPct val="0"/>
              </a:spcAft>
              <a:buClr>
                <a:srgbClr val="FF0000"/>
              </a:buClr>
              <a:buSzPct val="130000"/>
              <a:buFontTx/>
              <a:buNone/>
              <a:tabLst/>
              <a:defRPr/>
            </a:pPr>
            <a:r>
              <a:rPr kumimoji="1" lang="ja-JP" altLang="en-US"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効果なし・不十分・</a:t>
            </a:r>
            <a:endParaRPr kumimoji="1" lang="en-US" altLang="ja-JP"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844083" rtl="0" eaLnBrk="0" fontAlgn="base" latinLnBrk="0" hangingPunct="0">
              <a:lnSpc>
                <a:spcPct val="100000"/>
              </a:lnSpc>
              <a:spcBef>
                <a:spcPct val="0"/>
              </a:spcBef>
              <a:spcAft>
                <a:spcPct val="0"/>
              </a:spcAft>
              <a:buClr>
                <a:srgbClr val="FF0000"/>
              </a:buClr>
              <a:buSzPct val="130000"/>
              <a:buFontTx/>
              <a:buNone/>
              <a:tabLst/>
              <a:defRPr/>
            </a:pPr>
            <a:r>
              <a:rPr kumimoji="1" lang="ja-JP" altLang="en-US"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減弱</a:t>
            </a:r>
            <a:r>
              <a:rPr kumimoji="1" lang="en-US" altLang="ja-JP"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副作用</a:t>
            </a:r>
          </a:p>
        </p:txBody>
      </p:sp>
      <p:sp>
        <p:nvSpPr>
          <p:cNvPr id="23" name="角丸四角形 22"/>
          <p:cNvSpPr/>
          <p:nvPr/>
        </p:nvSpPr>
        <p:spPr>
          <a:xfrm>
            <a:off x="517396" y="3745169"/>
            <a:ext cx="1860923" cy="348240"/>
          </a:xfrm>
          <a:prstGeom prst="roundRect">
            <a:avLst>
              <a:gd name="adj" fmla="val 27689"/>
            </a:avLst>
          </a:prstGeom>
          <a:solidFill>
            <a:srgbClr val="FFCC99"/>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0" fontAlgn="base" latinLnBrk="0" hangingPunct="0">
              <a:lnSpc>
                <a:spcPct val="100000"/>
              </a:lnSpc>
              <a:spcBef>
                <a:spcPct val="0"/>
              </a:spcBef>
              <a:spcAft>
                <a:spcPct val="0"/>
              </a:spcAft>
              <a:buClrTx/>
              <a:buSzTx/>
              <a:buFontTx/>
              <a:buNone/>
              <a:tabLst/>
              <a:defRPr/>
            </a:pPr>
            <a:endParaRPr kumimoji="1" lang="ja-JP" altLang="en-US" sz="221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4" name="正方形/長方形 23"/>
          <p:cNvSpPr/>
          <p:nvPr/>
        </p:nvSpPr>
        <p:spPr>
          <a:xfrm>
            <a:off x="527968" y="3787575"/>
            <a:ext cx="1830950" cy="274178"/>
          </a:xfrm>
          <a:prstGeom prst="rect">
            <a:avLst/>
          </a:prstGeom>
        </p:spPr>
        <p:txBody>
          <a:bodyPr wrap="none">
            <a:spAutoFit/>
          </a:bodyPr>
          <a:lstStyle/>
          <a:p>
            <a:pPr marL="0" marR="0" lvl="0" indent="0" algn="ctr" defTabSz="844083" rtl="0" eaLnBrk="0" fontAlgn="base" latinLnBrk="0" hangingPunct="0">
              <a:lnSpc>
                <a:spcPct val="80000"/>
              </a:lnSpc>
              <a:spcBef>
                <a:spcPct val="0"/>
              </a:spcBef>
              <a:spcAft>
                <a:spcPct val="0"/>
              </a:spcAft>
              <a:buClr>
                <a:srgbClr val="FF0000"/>
              </a:buClr>
              <a:buSzPct val="130000"/>
              <a:buFontTx/>
              <a:buNone/>
              <a:tabLst/>
              <a:defRPr/>
            </a:pPr>
            <a:r>
              <a:rPr kumimoji="1" lang="ja-JP" altLang="en-US"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他の</a:t>
            </a:r>
            <a:r>
              <a:rPr kumimoji="1" lang="en-US" altLang="ja-JP"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ChEI</a:t>
            </a:r>
            <a:r>
              <a:rPr kumimoji="1" lang="ja-JP" altLang="en-US"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に変更</a:t>
            </a:r>
            <a:r>
              <a:rPr kumimoji="1" lang="en-US" altLang="ja-JP" sz="1477" b="0" i="0" u="none" strike="noStrike" kern="1200" cap="none" spc="0" normalizeH="0" baseline="3000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a:t>
            </a:r>
            <a:endParaRPr kumimoji="1" lang="ja-JP" altLang="en-US" sz="1477" b="0" i="0" u="none" strike="noStrike" kern="1200" cap="none" spc="0" normalizeH="0" baseline="3000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31" name="角丸四角形 30"/>
          <p:cNvSpPr/>
          <p:nvPr/>
        </p:nvSpPr>
        <p:spPr>
          <a:xfrm>
            <a:off x="517396" y="5594683"/>
            <a:ext cx="1860923" cy="348240"/>
          </a:xfrm>
          <a:prstGeom prst="roundRect">
            <a:avLst>
              <a:gd name="adj" fmla="val 50000"/>
            </a:avLst>
          </a:prstGeom>
          <a:solidFill>
            <a:srgbClr val="FFCC99"/>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0" fontAlgn="base" latinLnBrk="0" hangingPunct="0">
              <a:lnSpc>
                <a:spcPct val="100000"/>
              </a:lnSpc>
              <a:spcBef>
                <a:spcPct val="0"/>
              </a:spcBef>
              <a:spcAft>
                <a:spcPct val="0"/>
              </a:spcAft>
              <a:buClrTx/>
              <a:buSzTx/>
              <a:buFontTx/>
              <a:buNone/>
              <a:tabLst/>
              <a:defRPr/>
            </a:pPr>
            <a:endParaRPr kumimoji="1" lang="ja-JP" altLang="en-US" sz="221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5" name="正方形/長方形 4"/>
          <p:cNvSpPr/>
          <p:nvPr/>
        </p:nvSpPr>
        <p:spPr>
          <a:xfrm>
            <a:off x="932595" y="5648176"/>
            <a:ext cx="1164101" cy="274178"/>
          </a:xfrm>
          <a:prstGeom prst="rect">
            <a:avLst/>
          </a:prstGeom>
        </p:spPr>
        <p:txBody>
          <a:bodyPr wrap="none">
            <a:spAutoFit/>
          </a:bodyPr>
          <a:lstStyle/>
          <a:p>
            <a:pPr marL="0" marR="0" lvl="0" indent="0" algn="ctr" defTabSz="844083" rtl="0" eaLnBrk="0" fontAlgn="base" latinLnBrk="0" hangingPunct="0">
              <a:lnSpc>
                <a:spcPct val="80000"/>
              </a:lnSpc>
              <a:spcBef>
                <a:spcPct val="0"/>
              </a:spcBef>
              <a:spcAft>
                <a:spcPct val="0"/>
              </a:spcAft>
              <a:buClr>
                <a:srgbClr val="FF0000"/>
              </a:buClr>
              <a:buSzPct val="130000"/>
              <a:buFontTx/>
              <a:buNone/>
              <a:tabLst/>
              <a:defRPr/>
            </a:pPr>
            <a:r>
              <a:rPr kumimoji="1" lang="ja-JP" altLang="en-US"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投与中止</a:t>
            </a:r>
            <a:r>
              <a:rPr kumimoji="1" lang="en-US" altLang="ja-JP" sz="1477" b="0" i="0" u="none" strike="noStrike" kern="1200" cap="none" spc="0" normalizeH="0" baseline="3000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a:t>
            </a:r>
            <a:endParaRPr kumimoji="1" lang="ja-JP" altLang="en-US" sz="1477" b="0" i="0" u="none" strike="noStrike" kern="1200" cap="none" spc="0" normalizeH="0" baseline="3000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36" name="Line 23"/>
          <p:cNvSpPr>
            <a:spLocks noChangeAspect="1" noChangeShapeType="1"/>
          </p:cNvSpPr>
          <p:nvPr/>
        </p:nvSpPr>
        <p:spPr bwMode="auto">
          <a:xfrm rot="2700000">
            <a:off x="1279549" y="5188419"/>
            <a:ext cx="332308" cy="332308"/>
          </a:xfrm>
          <a:prstGeom prst="line">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1477" b="0" i="0" u="none" strike="noStrike" kern="1200" cap="none" spc="0" normalizeH="0" baseline="0" noProof="0">
              <a:ln>
                <a:noFill/>
              </a:ln>
              <a:solidFill>
                <a:srgbClr val="00CC00"/>
              </a:solidFill>
              <a:effectLst/>
              <a:uLnTx/>
              <a:uFillTx/>
              <a:latin typeface="BIZ UDPゴシック" panose="020B0400000000000000" pitchFamily="50" charset="-128"/>
              <a:ea typeface="BIZ UDPゴシック" panose="020B0400000000000000" pitchFamily="50" charset="-128"/>
              <a:cs typeface="+mn-cs"/>
            </a:endParaRPr>
          </a:p>
        </p:txBody>
      </p:sp>
      <p:sp>
        <p:nvSpPr>
          <p:cNvPr id="86" name="正方形/長方形 85"/>
          <p:cNvSpPr/>
          <p:nvPr/>
        </p:nvSpPr>
        <p:spPr>
          <a:xfrm>
            <a:off x="247355" y="6130699"/>
            <a:ext cx="8626243" cy="261354"/>
          </a:xfrm>
          <a:prstGeom prst="rect">
            <a:avLst/>
          </a:prstGeom>
        </p:spPr>
        <p:txBody>
          <a:bodyPr wrap="square">
            <a:spAutoFit/>
          </a:bodyPr>
          <a:lstStyle/>
          <a:p>
            <a:pPr marL="0" marR="0" lvl="0" indent="0" algn="ctr" defTabSz="844083" rtl="0" eaLnBrk="0" fontAlgn="base" latinLnBrk="0" hangingPunct="0">
              <a:lnSpc>
                <a:spcPct val="80000"/>
              </a:lnSpc>
              <a:spcBef>
                <a:spcPct val="0"/>
              </a:spcBef>
              <a:spcAft>
                <a:spcPct val="0"/>
              </a:spcAft>
              <a:buClr>
                <a:srgbClr val="FF0000"/>
              </a:buClr>
              <a:buSzPct val="130000"/>
              <a:buFontTx/>
              <a:buNone/>
              <a:tabLst/>
              <a:defRPr/>
            </a:pPr>
            <a:r>
              <a:rPr kumimoji="1" lang="en-US" altLang="ja-JP" sz="1292"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a:t>
            </a:r>
            <a:r>
              <a:rPr kumimoji="1" lang="ja-JP" altLang="en-US" sz="1292"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薬剤の特徴と使用歴を考慮して選択　  </a:t>
            </a:r>
            <a:r>
              <a:rPr kumimoji="1" lang="en-US" altLang="ja-JP" sz="1292"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a:t>
            </a:r>
            <a:r>
              <a:rPr kumimoji="1" lang="ja-JP" altLang="en-US" sz="1292"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急速に認知機能低下進行例があり、投与中止の判断は慎重に</a:t>
            </a:r>
          </a:p>
        </p:txBody>
      </p:sp>
      <p:sp>
        <p:nvSpPr>
          <p:cNvPr id="74" name="Rectangle 17"/>
          <p:cNvSpPr>
            <a:spLocks noChangeArrowheads="1"/>
          </p:cNvSpPr>
          <p:nvPr/>
        </p:nvSpPr>
        <p:spPr bwMode="auto">
          <a:xfrm>
            <a:off x="1643261" y="6464567"/>
            <a:ext cx="7140096" cy="274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55600" indent="-355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328254" marR="0" lvl="0" indent="-328254" algn="r" defTabSz="844083" rtl="0" eaLnBrk="1" fontAlgn="base" latinLnBrk="0" hangingPunct="1">
              <a:lnSpc>
                <a:spcPct val="80000"/>
              </a:lnSpc>
              <a:spcBef>
                <a:spcPct val="20000"/>
              </a:spcBef>
              <a:spcAft>
                <a:spcPct val="0"/>
              </a:spcAft>
              <a:buClrTx/>
              <a:buSzTx/>
              <a:buFontTx/>
              <a:buNone/>
              <a:tabLst/>
              <a:defRPr/>
            </a:pPr>
            <a:r>
              <a:rPr kumimoji="1" lang="ja-JP" altLang="en-US"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認知症疾患診療ガイドライン</a:t>
            </a:r>
            <a:r>
              <a:rPr kumimoji="1" lang="en-US" altLang="ja-JP"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2017</a:t>
            </a:r>
            <a:r>
              <a:rPr kumimoji="1" lang="ja-JP" altLang="en-US"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CQ6‐7</a:t>
            </a:r>
            <a:r>
              <a:rPr kumimoji="1" lang="ja-JP" altLang="en-US"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認知症疾患診療ガイドライン作成委員会</a:t>
            </a:r>
            <a:endParaRPr kumimoji="1" lang="en-US" altLang="ja-JP"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87" name="角丸四角形 86"/>
          <p:cNvSpPr/>
          <p:nvPr/>
        </p:nvSpPr>
        <p:spPr>
          <a:xfrm>
            <a:off x="517396" y="4578406"/>
            <a:ext cx="1860923" cy="564923"/>
          </a:xfrm>
          <a:prstGeom prst="roundRect">
            <a:avLst>
              <a:gd name="adj" fmla="val 7109"/>
            </a:avLst>
          </a:prstGeom>
          <a:solidFill>
            <a:schemeClr val="bg1"/>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0" fontAlgn="base" latinLnBrk="0" hangingPunct="0">
              <a:lnSpc>
                <a:spcPct val="100000"/>
              </a:lnSpc>
              <a:spcBef>
                <a:spcPct val="0"/>
              </a:spcBef>
              <a:spcAft>
                <a:spcPct val="0"/>
              </a:spcAft>
              <a:buClrTx/>
              <a:buSzTx/>
              <a:buFontTx/>
              <a:buNone/>
              <a:tabLst/>
              <a:defRPr/>
            </a:pPr>
            <a:endParaRPr kumimoji="1" lang="ja-JP" altLang="en-US" sz="221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89" name="正方形/長方形 88"/>
          <p:cNvSpPr/>
          <p:nvPr/>
        </p:nvSpPr>
        <p:spPr>
          <a:xfrm>
            <a:off x="545435" y="4601432"/>
            <a:ext cx="1861130" cy="546945"/>
          </a:xfrm>
          <a:prstGeom prst="rect">
            <a:avLst/>
          </a:prstGeom>
        </p:spPr>
        <p:txBody>
          <a:bodyPr wrap="square">
            <a:spAutoFit/>
          </a:bodyPr>
          <a:lstStyle/>
          <a:p>
            <a:pPr marL="0" marR="0" lvl="0" indent="0" algn="ctr" defTabSz="844083" rtl="0" eaLnBrk="0" fontAlgn="base" latinLnBrk="0" hangingPunct="0">
              <a:lnSpc>
                <a:spcPct val="100000"/>
              </a:lnSpc>
              <a:spcBef>
                <a:spcPct val="0"/>
              </a:spcBef>
              <a:spcAft>
                <a:spcPct val="0"/>
              </a:spcAft>
              <a:buClr>
                <a:srgbClr val="FF0000"/>
              </a:buClr>
              <a:buSzPct val="130000"/>
              <a:buFontTx/>
              <a:buNone/>
              <a:tabLst/>
              <a:defRPr/>
            </a:pPr>
            <a:r>
              <a:rPr kumimoji="1" lang="ja-JP" altLang="en-US"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効果なし・不十分・</a:t>
            </a:r>
            <a:endParaRPr kumimoji="1" lang="en-US" altLang="ja-JP"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844083" rtl="0" eaLnBrk="0" fontAlgn="base" latinLnBrk="0" hangingPunct="0">
              <a:lnSpc>
                <a:spcPct val="100000"/>
              </a:lnSpc>
              <a:spcBef>
                <a:spcPct val="0"/>
              </a:spcBef>
              <a:spcAft>
                <a:spcPct val="0"/>
              </a:spcAft>
              <a:buClr>
                <a:srgbClr val="FF0000"/>
              </a:buClr>
              <a:buSzPct val="130000"/>
              <a:buFontTx/>
              <a:buNone/>
              <a:tabLst/>
              <a:defRPr/>
            </a:pPr>
            <a:r>
              <a:rPr kumimoji="1" lang="ja-JP" altLang="en-US"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減弱</a:t>
            </a:r>
            <a:r>
              <a:rPr kumimoji="1" lang="en-US" altLang="ja-JP"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副作用</a:t>
            </a:r>
          </a:p>
        </p:txBody>
      </p:sp>
      <p:sp>
        <p:nvSpPr>
          <p:cNvPr id="40" name="右矢印 39"/>
          <p:cNvSpPr/>
          <p:nvPr/>
        </p:nvSpPr>
        <p:spPr bwMode="auto">
          <a:xfrm>
            <a:off x="135627" y="1290253"/>
            <a:ext cx="2816439" cy="440529"/>
          </a:xfrm>
          <a:prstGeom prst="rightArrow">
            <a:avLst>
              <a:gd name="adj1" fmla="val 66765"/>
              <a:gd name="adj2" fmla="val 62010"/>
            </a:avLst>
          </a:prstGeom>
          <a:solidFill>
            <a:schemeClr val="bg1">
              <a:alpha val="87842"/>
            </a:schemeClr>
          </a:solidFill>
          <a:ln w="12700" algn="ctr">
            <a:solidFill>
              <a:schemeClr val="tx1"/>
            </a:solidFill>
            <a:miter lim="800000"/>
            <a:headEnd/>
            <a:tailEnd/>
          </a:ln>
        </p:spPr>
        <p:txBody>
          <a:bodyPr wrap="square" rtlCol="0" anchor="ctr">
            <a:spAutoFit/>
          </a:bodyPr>
          <a:lstStyle/>
          <a:p>
            <a:pPr marL="0" marR="0" lvl="0" indent="0" algn="ctr" defTabSz="844083" rtl="0" eaLnBrk="1" fontAlgn="base" latinLnBrk="0" hangingPunct="1">
              <a:lnSpc>
                <a:spcPct val="80000"/>
              </a:lnSpc>
              <a:spcBef>
                <a:spcPct val="0"/>
              </a:spcBef>
              <a:spcAft>
                <a:spcPct val="0"/>
              </a:spcAft>
              <a:buClrTx/>
              <a:buSzTx/>
              <a:buFontTx/>
              <a:buNone/>
              <a:tabLst/>
              <a:defRPr/>
            </a:pPr>
            <a:endParaRPr kumimoji="1" lang="ja-JP" altLang="en-US" sz="1662"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43" name="正方形/長方形 42"/>
          <p:cNvSpPr/>
          <p:nvPr/>
        </p:nvSpPr>
        <p:spPr>
          <a:xfrm>
            <a:off x="1136550" y="1078944"/>
            <a:ext cx="595035" cy="289310"/>
          </a:xfrm>
          <a:prstGeom prst="rect">
            <a:avLst/>
          </a:prstGeom>
        </p:spPr>
        <p:txBody>
          <a:bodyPr wrap="none">
            <a:spAutoFit/>
          </a:bodyPr>
          <a:lstStyle/>
          <a:p>
            <a:pPr marL="0" marR="0" lvl="0" indent="0" algn="ctr" defTabSz="844083" rtl="0" eaLnBrk="0" fontAlgn="base" latinLnBrk="0" hangingPunct="0">
              <a:lnSpc>
                <a:spcPct val="80000"/>
              </a:lnSpc>
              <a:spcBef>
                <a:spcPct val="0"/>
              </a:spcBef>
              <a:spcAft>
                <a:spcPct val="0"/>
              </a:spcAft>
              <a:buClr>
                <a:srgbClr val="FF0000"/>
              </a:buClr>
              <a:buSzPct val="130000"/>
              <a:buFontTx/>
              <a:buNone/>
              <a:tabLst/>
              <a:defRPr/>
            </a:pP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軽度</a:t>
            </a:r>
          </a:p>
        </p:txBody>
      </p:sp>
      <p:sp>
        <p:nvSpPr>
          <p:cNvPr id="3" name="正方形/長方形 2"/>
          <p:cNvSpPr/>
          <p:nvPr/>
        </p:nvSpPr>
        <p:spPr>
          <a:xfrm>
            <a:off x="508397" y="1394952"/>
            <a:ext cx="1875834" cy="274178"/>
          </a:xfrm>
          <a:prstGeom prst="rect">
            <a:avLst/>
          </a:prstGeom>
        </p:spPr>
        <p:txBody>
          <a:bodyPr wrap="none">
            <a:spAutoFit/>
          </a:bodyPr>
          <a:lstStyle/>
          <a:p>
            <a:pPr marL="0" marR="0" lvl="0" indent="0" algn="ctr" defTabSz="844083" rtl="0" eaLnBrk="1" fontAlgn="base" latinLnBrk="0" hangingPunct="1">
              <a:lnSpc>
                <a:spcPct val="80000"/>
              </a:lnSpc>
              <a:spcBef>
                <a:spcPct val="0"/>
              </a:spcBef>
              <a:spcAft>
                <a:spcPct val="0"/>
              </a:spcAft>
              <a:buClrTx/>
              <a:buSzTx/>
              <a:buFontTx/>
              <a:buNone/>
              <a:tabLst/>
              <a:defRPr/>
            </a:pPr>
            <a:r>
              <a:rPr kumimoji="1" lang="ja-JP" altLang="en-US"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治療継続と経過観察</a:t>
            </a:r>
          </a:p>
        </p:txBody>
      </p:sp>
      <p:sp>
        <p:nvSpPr>
          <p:cNvPr id="58" name="Line 23"/>
          <p:cNvSpPr>
            <a:spLocks noChangeAspect="1" noChangeShapeType="1"/>
          </p:cNvSpPr>
          <p:nvPr/>
        </p:nvSpPr>
        <p:spPr bwMode="auto">
          <a:xfrm rot="-8100000">
            <a:off x="1512112" y="4167428"/>
            <a:ext cx="332308" cy="332308"/>
          </a:xfrm>
          <a:prstGeom prst="line">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1477" b="0" i="0" u="none" strike="noStrike" kern="1200" cap="none" spc="0" normalizeH="0" baseline="0" noProof="0">
              <a:ln>
                <a:noFill/>
              </a:ln>
              <a:solidFill>
                <a:srgbClr val="00CC00"/>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7" name="グループ化 6"/>
          <p:cNvGrpSpPr/>
          <p:nvPr/>
        </p:nvGrpSpPr>
        <p:grpSpPr>
          <a:xfrm>
            <a:off x="2377661" y="1042068"/>
            <a:ext cx="3464925" cy="4900855"/>
            <a:chOff x="2575799" y="828000"/>
            <a:chExt cx="3753668" cy="5309260"/>
          </a:xfrm>
        </p:grpSpPr>
        <p:sp>
          <p:nvSpPr>
            <p:cNvPr id="50" name="Line 26"/>
            <p:cNvSpPr>
              <a:spLocks noChangeAspect="1" noChangeShapeType="1"/>
            </p:cNvSpPr>
            <p:nvPr/>
          </p:nvSpPr>
          <p:spPr bwMode="auto">
            <a:xfrm rot="1560000" flipV="1">
              <a:off x="3043444" y="1958373"/>
              <a:ext cx="0" cy="2088000"/>
            </a:xfrm>
            <a:prstGeom prst="line">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1477" b="0" i="0" u="none" strike="noStrike" kern="1200" cap="none" spc="0" normalizeH="0" baseline="0" noProof="0">
                <a:ln>
                  <a:noFill/>
                </a:ln>
                <a:solidFill>
                  <a:srgbClr val="00CC00"/>
                </a:solidFill>
                <a:effectLst/>
                <a:uLnTx/>
                <a:uFillTx/>
                <a:latin typeface="BIZ UDPゴシック" panose="020B0400000000000000" pitchFamily="50" charset="-128"/>
                <a:ea typeface="BIZ UDPゴシック" panose="020B0400000000000000" pitchFamily="50" charset="-128"/>
                <a:cs typeface="+mn-cs"/>
              </a:endParaRPr>
            </a:p>
          </p:txBody>
        </p:sp>
        <p:sp>
          <p:nvSpPr>
            <p:cNvPr id="107" name="Line 22"/>
            <p:cNvSpPr>
              <a:spLocks noChangeAspect="1" noChangeShapeType="1"/>
            </p:cNvSpPr>
            <p:nvPr/>
          </p:nvSpPr>
          <p:spPr bwMode="auto">
            <a:xfrm rot="2700000">
              <a:off x="4527854" y="2383784"/>
              <a:ext cx="216000" cy="216000"/>
            </a:xfrm>
            <a:prstGeom prst="line">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1477" b="0" i="0" u="none" strike="noStrike" kern="1200" cap="none" spc="0" normalizeH="0" baseline="0" noProof="0">
                <a:ln>
                  <a:noFill/>
                </a:ln>
                <a:solidFill>
                  <a:srgbClr val="00CC00"/>
                </a:solidFill>
                <a:effectLst/>
                <a:uLnTx/>
                <a:uFillTx/>
                <a:latin typeface="BIZ UDPゴシック" panose="020B0400000000000000" pitchFamily="50" charset="-128"/>
                <a:ea typeface="BIZ UDPゴシック" panose="020B0400000000000000" pitchFamily="50" charset="-128"/>
                <a:cs typeface="+mn-cs"/>
              </a:endParaRPr>
            </a:p>
          </p:txBody>
        </p:sp>
        <p:sp>
          <p:nvSpPr>
            <p:cNvPr id="53" name="Line 22"/>
            <p:cNvSpPr>
              <a:spLocks noChangeAspect="1" noChangeShapeType="1"/>
            </p:cNvSpPr>
            <p:nvPr/>
          </p:nvSpPr>
          <p:spPr bwMode="auto">
            <a:xfrm rot="2700000">
              <a:off x="4527854" y="3323072"/>
              <a:ext cx="216000" cy="216000"/>
            </a:xfrm>
            <a:prstGeom prst="line">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1477" b="0" i="0" u="none" strike="noStrike" kern="1200" cap="none" spc="0" normalizeH="0" baseline="0" noProof="0">
                <a:ln>
                  <a:noFill/>
                </a:ln>
                <a:solidFill>
                  <a:srgbClr val="00CC00"/>
                </a:solidFill>
                <a:effectLst/>
                <a:uLnTx/>
                <a:uFillTx/>
                <a:latin typeface="BIZ UDPゴシック" panose="020B0400000000000000" pitchFamily="50" charset="-128"/>
                <a:ea typeface="BIZ UDPゴシック" panose="020B0400000000000000" pitchFamily="50" charset="-128"/>
                <a:cs typeface="+mn-cs"/>
              </a:endParaRPr>
            </a:p>
          </p:txBody>
        </p:sp>
        <p:sp>
          <p:nvSpPr>
            <p:cNvPr id="54" name="Line 22"/>
            <p:cNvSpPr>
              <a:spLocks noChangeAspect="1" noChangeShapeType="1"/>
            </p:cNvSpPr>
            <p:nvPr/>
          </p:nvSpPr>
          <p:spPr bwMode="auto">
            <a:xfrm rot="2700000">
              <a:off x="4527854" y="5470296"/>
              <a:ext cx="216000" cy="216000"/>
            </a:xfrm>
            <a:prstGeom prst="line">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1477" b="0" i="0" u="none" strike="noStrike" kern="1200" cap="none" spc="0" normalizeH="0" baseline="0" noProof="0">
                <a:ln>
                  <a:noFill/>
                </a:ln>
                <a:solidFill>
                  <a:srgbClr val="00CC00"/>
                </a:solidFill>
                <a:effectLst/>
                <a:uLnTx/>
                <a:uFillTx/>
                <a:latin typeface="BIZ UDPゴシック" panose="020B0400000000000000" pitchFamily="50" charset="-128"/>
                <a:ea typeface="BIZ UDPゴシック" panose="020B0400000000000000" pitchFamily="50" charset="-128"/>
                <a:cs typeface="+mn-cs"/>
              </a:endParaRPr>
            </a:p>
          </p:txBody>
        </p:sp>
        <p:sp>
          <p:nvSpPr>
            <p:cNvPr id="55" name="Line 22"/>
            <p:cNvSpPr>
              <a:spLocks noChangeAspect="1" noChangeShapeType="1"/>
            </p:cNvSpPr>
            <p:nvPr/>
          </p:nvSpPr>
          <p:spPr bwMode="auto">
            <a:xfrm rot="2700000">
              <a:off x="4527854" y="4534192"/>
              <a:ext cx="216000" cy="216000"/>
            </a:xfrm>
            <a:prstGeom prst="line">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1477" b="0" i="0" u="none" strike="noStrike" kern="1200" cap="none" spc="0" normalizeH="0" baseline="0" noProof="0">
                <a:ln>
                  <a:noFill/>
                </a:ln>
                <a:solidFill>
                  <a:srgbClr val="00CC00"/>
                </a:solidFill>
                <a:effectLst/>
                <a:uLnTx/>
                <a:uFillTx/>
                <a:latin typeface="BIZ UDPゴシック" panose="020B0400000000000000" pitchFamily="50" charset="-128"/>
                <a:ea typeface="BIZ UDPゴシック" panose="020B0400000000000000" pitchFamily="50" charset="-128"/>
                <a:cs typeface="+mn-cs"/>
              </a:endParaRPr>
            </a:p>
          </p:txBody>
        </p:sp>
        <p:sp>
          <p:nvSpPr>
            <p:cNvPr id="38" name="Line 26"/>
            <p:cNvSpPr>
              <a:spLocks noChangeAspect="1" noChangeShapeType="1"/>
            </p:cNvSpPr>
            <p:nvPr/>
          </p:nvSpPr>
          <p:spPr bwMode="auto">
            <a:xfrm rot="5400000" flipV="1">
              <a:off x="3079623" y="5484729"/>
              <a:ext cx="0" cy="961186"/>
            </a:xfrm>
            <a:prstGeom prst="line">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1477" b="0" i="0" u="none" strike="noStrike" kern="1200" cap="none" spc="0" normalizeH="0" baseline="0" noProof="0">
                <a:ln>
                  <a:noFill/>
                </a:ln>
                <a:solidFill>
                  <a:srgbClr val="00CC00"/>
                </a:solidFill>
                <a:effectLst/>
                <a:uLnTx/>
                <a:uFillTx/>
                <a:latin typeface="BIZ UDPゴシック" panose="020B0400000000000000" pitchFamily="50" charset="-128"/>
                <a:ea typeface="BIZ UDPゴシック" panose="020B0400000000000000" pitchFamily="50" charset="-128"/>
                <a:cs typeface="+mn-cs"/>
              </a:endParaRPr>
            </a:p>
          </p:txBody>
        </p:sp>
        <p:sp>
          <p:nvSpPr>
            <p:cNvPr id="17" name="Line 26"/>
            <p:cNvSpPr>
              <a:spLocks noChangeAspect="1" noChangeShapeType="1"/>
            </p:cNvSpPr>
            <p:nvPr/>
          </p:nvSpPr>
          <p:spPr bwMode="auto">
            <a:xfrm rot="5400000" flipV="1">
              <a:off x="3083072" y="1409560"/>
              <a:ext cx="0" cy="1014545"/>
            </a:xfrm>
            <a:prstGeom prst="line">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1477" b="0" i="0" u="none" strike="noStrike" kern="1200" cap="none" spc="0" normalizeH="0" baseline="0" noProof="0">
                <a:ln>
                  <a:noFill/>
                </a:ln>
                <a:solidFill>
                  <a:srgbClr val="00CC00"/>
                </a:solidFill>
                <a:effectLst/>
                <a:uLnTx/>
                <a:uFillTx/>
                <a:latin typeface="BIZ UDPゴシック" panose="020B0400000000000000" pitchFamily="50" charset="-128"/>
                <a:ea typeface="BIZ UDPゴシック" panose="020B0400000000000000" pitchFamily="50" charset="-128"/>
                <a:cs typeface="+mn-cs"/>
              </a:endParaRPr>
            </a:p>
          </p:txBody>
        </p:sp>
        <p:sp>
          <p:nvSpPr>
            <p:cNvPr id="85" name="正方形/長方形 84"/>
            <p:cNvSpPr/>
            <p:nvPr/>
          </p:nvSpPr>
          <p:spPr>
            <a:xfrm>
              <a:off x="3738412" y="828000"/>
              <a:ext cx="1781759" cy="313419"/>
            </a:xfrm>
            <a:prstGeom prst="rect">
              <a:avLst/>
            </a:prstGeom>
          </p:spPr>
          <p:txBody>
            <a:bodyPr wrap="square">
              <a:spAutoFit/>
            </a:bodyPr>
            <a:lstStyle/>
            <a:p>
              <a:pPr marL="0" marR="0" lvl="0" indent="0" algn="ctr" defTabSz="844083" rtl="0" eaLnBrk="0" fontAlgn="base" latinLnBrk="0" hangingPunct="0">
                <a:lnSpc>
                  <a:spcPct val="80000"/>
                </a:lnSpc>
                <a:spcBef>
                  <a:spcPct val="0"/>
                </a:spcBef>
                <a:spcAft>
                  <a:spcPct val="0"/>
                </a:spcAft>
                <a:buClr>
                  <a:srgbClr val="FF0000"/>
                </a:buClr>
                <a:buSzPct val="130000"/>
                <a:buFontTx/>
                <a:buNone/>
                <a:tabLst/>
                <a:defRPr/>
              </a:pP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中等度</a:t>
              </a:r>
            </a:p>
          </p:txBody>
        </p:sp>
        <p:sp>
          <p:nvSpPr>
            <p:cNvPr id="94" name="右矢印 93"/>
            <p:cNvSpPr/>
            <p:nvPr/>
          </p:nvSpPr>
          <p:spPr bwMode="auto">
            <a:xfrm>
              <a:off x="3265874" y="1096866"/>
              <a:ext cx="3051142" cy="477240"/>
            </a:xfrm>
            <a:prstGeom prst="rightArrow">
              <a:avLst>
                <a:gd name="adj1" fmla="val 66765"/>
                <a:gd name="adj2" fmla="val 62010"/>
              </a:avLst>
            </a:prstGeom>
            <a:solidFill>
              <a:schemeClr val="bg1">
                <a:alpha val="87842"/>
              </a:schemeClr>
            </a:solidFill>
            <a:ln w="12700" algn="ctr">
              <a:solidFill>
                <a:schemeClr val="tx1"/>
              </a:solidFill>
              <a:miter lim="800000"/>
              <a:headEnd/>
              <a:tailEnd/>
            </a:ln>
          </p:spPr>
          <p:txBody>
            <a:bodyPr wrap="square" rtlCol="0" anchor="ctr">
              <a:spAutoFit/>
            </a:bodyPr>
            <a:lstStyle/>
            <a:p>
              <a:pPr marL="0" marR="0" lvl="0" indent="0" algn="ctr" defTabSz="844083" rtl="0" eaLnBrk="1" fontAlgn="base" latinLnBrk="0" hangingPunct="1">
                <a:lnSpc>
                  <a:spcPct val="80000"/>
                </a:lnSpc>
                <a:spcBef>
                  <a:spcPct val="0"/>
                </a:spcBef>
                <a:spcAft>
                  <a:spcPct val="0"/>
                </a:spcAft>
                <a:buClrTx/>
                <a:buSzTx/>
                <a:buFontTx/>
                <a:buNone/>
                <a:tabLst/>
                <a:defRPr/>
              </a:pPr>
              <a:endParaRPr kumimoji="1" lang="ja-JP" altLang="en-US" sz="1662"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91" name="正方形/長方形 90"/>
            <p:cNvSpPr/>
            <p:nvPr/>
          </p:nvSpPr>
          <p:spPr>
            <a:xfrm>
              <a:off x="3615597" y="1210291"/>
              <a:ext cx="2032153" cy="297026"/>
            </a:xfrm>
            <a:prstGeom prst="rect">
              <a:avLst/>
            </a:prstGeom>
          </p:spPr>
          <p:txBody>
            <a:bodyPr wrap="none">
              <a:spAutoFit/>
            </a:bodyPr>
            <a:lstStyle/>
            <a:p>
              <a:pPr marL="0" marR="0" lvl="0" indent="0" algn="ctr" defTabSz="844083" rtl="0" eaLnBrk="1" fontAlgn="base" latinLnBrk="0" hangingPunct="1">
                <a:lnSpc>
                  <a:spcPct val="80000"/>
                </a:lnSpc>
                <a:spcBef>
                  <a:spcPct val="0"/>
                </a:spcBef>
                <a:spcAft>
                  <a:spcPct val="0"/>
                </a:spcAft>
                <a:buClrTx/>
                <a:buSzTx/>
                <a:buFontTx/>
                <a:buNone/>
                <a:tabLst/>
                <a:defRPr/>
              </a:pPr>
              <a:r>
                <a:rPr kumimoji="1" lang="ja-JP" altLang="en-US"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治療継続と経過観察</a:t>
              </a:r>
            </a:p>
          </p:txBody>
        </p:sp>
        <p:sp>
          <p:nvSpPr>
            <p:cNvPr id="98" name="角丸四角形 97"/>
            <p:cNvSpPr/>
            <p:nvPr/>
          </p:nvSpPr>
          <p:spPr>
            <a:xfrm>
              <a:off x="3636000" y="1711664"/>
              <a:ext cx="2015999" cy="612000"/>
            </a:xfrm>
            <a:prstGeom prst="roundRect">
              <a:avLst>
                <a:gd name="adj" fmla="val 17758"/>
              </a:avLst>
            </a:prstGeom>
            <a:solidFill>
              <a:srgbClr val="FFCC99"/>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0" fontAlgn="base" latinLnBrk="0" hangingPunct="0">
                <a:lnSpc>
                  <a:spcPct val="100000"/>
                </a:lnSpc>
                <a:spcBef>
                  <a:spcPct val="0"/>
                </a:spcBef>
                <a:spcAft>
                  <a:spcPct val="0"/>
                </a:spcAft>
                <a:buClrTx/>
                <a:buSzTx/>
                <a:buFontTx/>
                <a:buNone/>
                <a:tabLst/>
                <a:defRPr/>
              </a:pPr>
              <a:endParaRPr kumimoji="1" lang="ja-JP" altLang="en-US" sz="221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57" name="正方形/長方形 56"/>
            <p:cNvSpPr/>
            <p:nvPr/>
          </p:nvSpPr>
          <p:spPr>
            <a:xfrm>
              <a:off x="3650342" y="1779427"/>
              <a:ext cx="1981792" cy="494024"/>
            </a:xfrm>
            <a:prstGeom prst="rect">
              <a:avLst/>
            </a:prstGeom>
          </p:spPr>
          <p:txBody>
            <a:bodyPr wrap="none">
              <a:spAutoFit/>
            </a:bodyPr>
            <a:lstStyle/>
            <a:p>
              <a:pPr marL="0" marR="0" lvl="0" indent="0" algn="ctr" defTabSz="844083" rtl="0" eaLnBrk="0" fontAlgn="base" latinLnBrk="0" hangingPunct="0">
                <a:lnSpc>
                  <a:spcPct val="80000"/>
                </a:lnSpc>
                <a:spcBef>
                  <a:spcPct val="0"/>
                </a:spcBef>
                <a:spcAft>
                  <a:spcPct val="0"/>
                </a:spcAft>
                <a:buClr>
                  <a:srgbClr val="FF0000"/>
                </a:buClr>
                <a:buSzPct val="130000"/>
                <a:buFontTx/>
                <a:buNone/>
                <a:tabLst/>
                <a:defRPr/>
              </a:pPr>
              <a:r>
                <a:rPr kumimoji="1" lang="en-US" altLang="ja-JP"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ChEI</a:t>
              </a:r>
              <a:r>
                <a:rPr kumimoji="1" lang="ja-JP" altLang="en-US"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を</a:t>
              </a:r>
              <a:r>
                <a:rPr kumimoji="1" lang="en-US" altLang="ja-JP"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a:t>
              </a:r>
              <a:r>
                <a:rPr kumimoji="1" lang="ja-JP" altLang="en-US"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剤か</a:t>
              </a:r>
              <a:endParaRPr kumimoji="1" lang="en-US" altLang="ja-JP"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844083" rtl="0" eaLnBrk="0" fontAlgn="base" latinLnBrk="0" hangingPunct="0">
                <a:lnSpc>
                  <a:spcPct val="80000"/>
                </a:lnSpc>
                <a:spcBef>
                  <a:spcPct val="0"/>
                </a:spcBef>
                <a:spcAft>
                  <a:spcPct val="0"/>
                </a:spcAft>
                <a:buClr>
                  <a:srgbClr val="FF0000"/>
                </a:buClr>
                <a:buSzPct val="130000"/>
                <a:buFontTx/>
                <a:buNone/>
                <a:tabLst/>
                <a:defRPr/>
              </a:pPr>
              <a:r>
                <a:rPr kumimoji="1" lang="ja-JP" altLang="en-US"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メマンチンを選択</a:t>
              </a:r>
              <a:r>
                <a:rPr kumimoji="1" lang="en-US" altLang="ja-JP" sz="1477" b="0" i="0" u="none" strike="noStrike" kern="1200" cap="none" spc="0" normalizeH="0" baseline="3000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a:t>
              </a:r>
              <a:endParaRPr kumimoji="1" lang="ja-JP" altLang="en-US" sz="1477" b="0" i="0" u="none" strike="noStrike" kern="1200" cap="none" spc="0" normalizeH="0" baseline="3000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99" name="角丸四角形 98"/>
            <p:cNvSpPr/>
            <p:nvPr/>
          </p:nvSpPr>
          <p:spPr>
            <a:xfrm>
              <a:off x="3636000" y="2659009"/>
              <a:ext cx="2016000" cy="612000"/>
            </a:xfrm>
            <a:prstGeom prst="roundRect">
              <a:avLst>
                <a:gd name="adj" fmla="val 7109"/>
              </a:avLst>
            </a:prstGeom>
            <a:solidFill>
              <a:schemeClr val="bg1"/>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0" fontAlgn="base" latinLnBrk="0" hangingPunct="0">
                <a:lnSpc>
                  <a:spcPct val="100000"/>
                </a:lnSpc>
                <a:spcBef>
                  <a:spcPct val="0"/>
                </a:spcBef>
                <a:spcAft>
                  <a:spcPct val="0"/>
                </a:spcAft>
                <a:buClrTx/>
                <a:buSzTx/>
                <a:buFontTx/>
                <a:buNone/>
                <a:tabLst/>
                <a:defRPr/>
              </a:pPr>
              <a:endParaRPr kumimoji="1" lang="ja-JP" altLang="en-US" sz="221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00" name="正方形/長方形 99"/>
            <p:cNvSpPr/>
            <p:nvPr/>
          </p:nvSpPr>
          <p:spPr>
            <a:xfrm>
              <a:off x="3635093" y="2683953"/>
              <a:ext cx="2016224" cy="592524"/>
            </a:xfrm>
            <a:prstGeom prst="rect">
              <a:avLst/>
            </a:prstGeom>
          </p:spPr>
          <p:txBody>
            <a:bodyPr wrap="square">
              <a:spAutoFit/>
            </a:bodyPr>
            <a:lstStyle/>
            <a:p>
              <a:pPr marL="0" marR="0" lvl="0" indent="0" algn="ctr" defTabSz="844083" rtl="0" eaLnBrk="0" fontAlgn="base" latinLnBrk="0" hangingPunct="0">
                <a:lnSpc>
                  <a:spcPct val="100000"/>
                </a:lnSpc>
                <a:spcBef>
                  <a:spcPct val="0"/>
                </a:spcBef>
                <a:spcAft>
                  <a:spcPct val="0"/>
                </a:spcAft>
                <a:buClr>
                  <a:srgbClr val="FF0000"/>
                </a:buClr>
                <a:buSzPct val="130000"/>
                <a:buFontTx/>
                <a:buNone/>
                <a:tabLst/>
                <a:defRPr/>
              </a:pPr>
              <a:r>
                <a:rPr kumimoji="1" lang="ja-JP" altLang="en-US"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効果なし・不十分・</a:t>
              </a:r>
              <a:endParaRPr kumimoji="1" lang="en-US" altLang="ja-JP"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844083" rtl="0" eaLnBrk="0" fontAlgn="base" latinLnBrk="0" hangingPunct="0">
                <a:lnSpc>
                  <a:spcPct val="100000"/>
                </a:lnSpc>
                <a:spcBef>
                  <a:spcPct val="0"/>
                </a:spcBef>
                <a:spcAft>
                  <a:spcPct val="0"/>
                </a:spcAft>
                <a:buClr>
                  <a:srgbClr val="FF0000"/>
                </a:buClr>
                <a:buSzPct val="130000"/>
                <a:buFontTx/>
                <a:buNone/>
                <a:tabLst/>
                <a:defRPr/>
              </a:pPr>
              <a:r>
                <a:rPr kumimoji="1" lang="ja-JP" altLang="en-US"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減弱</a:t>
              </a:r>
              <a:r>
                <a:rPr kumimoji="1" lang="en-US" altLang="ja-JP"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副作用</a:t>
              </a:r>
            </a:p>
          </p:txBody>
        </p:sp>
        <p:sp>
          <p:nvSpPr>
            <p:cNvPr id="101" name="角丸四角形 100"/>
            <p:cNvSpPr/>
            <p:nvPr/>
          </p:nvSpPr>
          <p:spPr>
            <a:xfrm>
              <a:off x="3224808" y="3595864"/>
              <a:ext cx="3096344" cy="864096"/>
            </a:xfrm>
            <a:prstGeom prst="roundRect">
              <a:avLst>
                <a:gd name="adj" fmla="val 16160"/>
              </a:avLst>
            </a:prstGeom>
            <a:solidFill>
              <a:srgbClr val="FFCC99"/>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0" fontAlgn="base" latinLnBrk="0" hangingPunct="0">
                <a:lnSpc>
                  <a:spcPct val="100000"/>
                </a:lnSpc>
                <a:spcBef>
                  <a:spcPct val="0"/>
                </a:spcBef>
                <a:spcAft>
                  <a:spcPct val="0"/>
                </a:spcAft>
                <a:buClrTx/>
                <a:buSzTx/>
                <a:buFontTx/>
                <a:buNone/>
                <a:tabLst/>
                <a:defRPr/>
              </a:pPr>
              <a:endParaRPr kumimoji="1" lang="ja-JP" altLang="en-US" sz="221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02" name="正方形/長方形 101"/>
            <p:cNvSpPr/>
            <p:nvPr/>
          </p:nvSpPr>
          <p:spPr>
            <a:xfrm>
              <a:off x="3178953" y="3605901"/>
              <a:ext cx="3150514" cy="838772"/>
            </a:xfrm>
            <a:prstGeom prst="rect">
              <a:avLst/>
            </a:prstGeom>
          </p:spPr>
          <p:txBody>
            <a:bodyPr wrap="none">
              <a:spAutoFit/>
            </a:bodyPr>
            <a:lstStyle/>
            <a:p>
              <a:pPr marL="0" marR="0" lvl="0" indent="0" algn="ctr" defTabSz="844083" rtl="0" eaLnBrk="0" fontAlgn="base" latinLnBrk="0" hangingPunct="0">
                <a:lnSpc>
                  <a:spcPct val="100000"/>
                </a:lnSpc>
                <a:spcBef>
                  <a:spcPct val="0"/>
                </a:spcBef>
                <a:spcAft>
                  <a:spcPct val="0"/>
                </a:spcAft>
                <a:buClr>
                  <a:srgbClr val="FF0000"/>
                </a:buClr>
                <a:buSzPct val="130000"/>
                <a:buFontTx/>
                <a:buNone/>
                <a:tabLst/>
                <a:defRPr/>
              </a:pPr>
              <a:r>
                <a:rPr kumimoji="1" lang="ja-JP" altLang="en-US"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他の</a:t>
              </a:r>
              <a:r>
                <a:rPr kumimoji="1" lang="en-US" altLang="ja-JP"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ChEI</a:t>
              </a:r>
              <a:r>
                <a:rPr kumimoji="1" lang="ja-JP" altLang="en-US"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かメマンチンに変更</a:t>
              </a:r>
              <a:r>
                <a:rPr kumimoji="1" lang="en-US" altLang="ja-JP" sz="1477" b="0" i="0" u="none" strike="noStrike" kern="1200" cap="none" spc="0" normalizeH="0" baseline="3000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a:t>
              </a:r>
            </a:p>
            <a:p>
              <a:pPr marL="0" marR="0" lvl="0" indent="0" algn="ctr" defTabSz="844083" rtl="0" eaLnBrk="0" fontAlgn="base" latinLnBrk="0" hangingPunct="0">
                <a:lnSpc>
                  <a:spcPct val="100000"/>
                </a:lnSpc>
                <a:spcBef>
                  <a:spcPct val="0"/>
                </a:spcBef>
                <a:spcAft>
                  <a:spcPct val="0"/>
                </a:spcAft>
                <a:buClr>
                  <a:srgbClr val="FF0000"/>
                </a:buClr>
                <a:buSzPct val="130000"/>
                <a:buFontTx/>
                <a:buNone/>
                <a:tabLst/>
                <a:defRPr/>
              </a:pPr>
              <a:r>
                <a:rPr kumimoji="1" lang="ja-JP" altLang="en-US"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あるいは</a:t>
              </a:r>
              <a:endParaRPr kumimoji="1" lang="en-US" altLang="ja-JP"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844083" rtl="0" eaLnBrk="0" fontAlgn="base" latinLnBrk="0" hangingPunct="0">
                <a:lnSpc>
                  <a:spcPct val="100000"/>
                </a:lnSpc>
                <a:spcBef>
                  <a:spcPct val="0"/>
                </a:spcBef>
                <a:spcAft>
                  <a:spcPct val="0"/>
                </a:spcAft>
                <a:buClr>
                  <a:srgbClr val="FF0000"/>
                </a:buClr>
                <a:buSzPct val="130000"/>
                <a:buFontTx/>
                <a:buNone/>
                <a:tabLst/>
                <a:defRPr/>
              </a:pPr>
              <a:r>
                <a:rPr kumimoji="1" lang="en-US" altLang="ja-JP"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ChEI</a:t>
              </a:r>
              <a:r>
                <a:rPr kumimoji="1" lang="ja-JP" altLang="en-US"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とメマンチンの併用</a:t>
              </a:r>
              <a:r>
                <a:rPr kumimoji="1" lang="en-US" altLang="ja-JP" sz="1477" b="0" i="0" u="none" strike="noStrike" kern="1200" cap="none" spc="0" normalizeH="0" baseline="3000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a:t>
              </a:r>
              <a:endParaRPr kumimoji="1" lang="ja-JP" altLang="en-US" sz="1477" b="0" i="0" u="none" strike="noStrike" kern="1200" cap="none" spc="0" normalizeH="0" baseline="3000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03" name="角丸四角形 102"/>
            <p:cNvSpPr/>
            <p:nvPr/>
          </p:nvSpPr>
          <p:spPr>
            <a:xfrm>
              <a:off x="3636000" y="4806233"/>
              <a:ext cx="2016000" cy="612000"/>
            </a:xfrm>
            <a:prstGeom prst="roundRect">
              <a:avLst>
                <a:gd name="adj" fmla="val 7109"/>
              </a:avLst>
            </a:prstGeom>
            <a:solidFill>
              <a:schemeClr val="bg1"/>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0" fontAlgn="base" latinLnBrk="0" hangingPunct="0">
                <a:lnSpc>
                  <a:spcPct val="100000"/>
                </a:lnSpc>
                <a:spcBef>
                  <a:spcPct val="0"/>
                </a:spcBef>
                <a:spcAft>
                  <a:spcPct val="0"/>
                </a:spcAft>
                <a:buClrTx/>
                <a:buSzTx/>
                <a:buFontTx/>
                <a:buNone/>
                <a:tabLst/>
                <a:defRPr/>
              </a:pPr>
              <a:endParaRPr kumimoji="1" lang="ja-JP" altLang="en-US" sz="221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04" name="正方形/長方形 103"/>
            <p:cNvSpPr/>
            <p:nvPr/>
          </p:nvSpPr>
          <p:spPr>
            <a:xfrm>
              <a:off x="3663691" y="4821345"/>
              <a:ext cx="2016224" cy="592524"/>
            </a:xfrm>
            <a:prstGeom prst="rect">
              <a:avLst/>
            </a:prstGeom>
          </p:spPr>
          <p:txBody>
            <a:bodyPr wrap="square">
              <a:spAutoFit/>
            </a:bodyPr>
            <a:lstStyle/>
            <a:p>
              <a:pPr marL="0" marR="0" lvl="0" indent="0" algn="ctr" defTabSz="844083" rtl="0" eaLnBrk="0" fontAlgn="base" latinLnBrk="0" hangingPunct="0">
                <a:lnSpc>
                  <a:spcPct val="100000"/>
                </a:lnSpc>
                <a:spcBef>
                  <a:spcPct val="0"/>
                </a:spcBef>
                <a:spcAft>
                  <a:spcPct val="0"/>
                </a:spcAft>
                <a:buClr>
                  <a:srgbClr val="FF0000"/>
                </a:buClr>
                <a:buSzPct val="130000"/>
                <a:buFontTx/>
                <a:buNone/>
                <a:tabLst/>
                <a:defRPr/>
              </a:pPr>
              <a:r>
                <a:rPr kumimoji="1" lang="ja-JP" altLang="en-US"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効果なし・不十分・</a:t>
              </a:r>
              <a:endParaRPr kumimoji="1" lang="en-US" altLang="ja-JP"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844083" rtl="0" eaLnBrk="0" fontAlgn="base" latinLnBrk="0" hangingPunct="0">
                <a:lnSpc>
                  <a:spcPct val="100000"/>
                </a:lnSpc>
                <a:spcBef>
                  <a:spcPct val="0"/>
                </a:spcBef>
                <a:spcAft>
                  <a:spcPct val="0"/>
                </a:spcAft>
                <a:buClr>
                  <a:srgbClr val="FF0000"/>
                </a:buClr>
                <a:buSzPct val="130000"/>
                <a:buFontTx/>
                <a:buNone/>
                <a:tabLst/>
                <a:defRPr/>
              </a:pPr>
              <a:r>
                <a:rPr kumimoji="1" lang="ja-JP" altLang="en-US"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減弱</a:t>
              </a:r>
              <a:r>
                <a:rPr kumimoji="1" lang="en-US" altLang="ja-JP"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副作用</a:t>
              </a:r>
            </a:p>
          </p:txBody>
        </p:sp>
        <p:sp>
          <p:nvSpPr>
            <p:cNvPr id="105" name="角丸四角形 104"/>
            <p:cNvSpPr/>
            <p:nvPr/>
          </p:nvSpPr>
          <p:spPr>
            <a:xfrm>
              <a:off x="3636000" y="5760000"/>
              <a:ext cx="2015999" cy="377260"/>
            </a:xfrm>
            <a:prstGeom prst="roundRect">
              <a:avLst>
                <a:gd name="adj" fmla="val 50000"/>
              </a:avLst>
            </a:prstGeom>
            <a:solidFill>
              <a:srgbClr val="FFCC99"/>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0" fontAlgn="base" latinLnBrk="0" hangingPunct="0">
                <a:lnSpc>
                  <a:spcPct val="100000"/>
                </a:lnSpc>
                <a:spcBef>
                  <a:spcPct val="0"/>
                </a:spcBef>
                <a:spcAft>
                  <a:spcPct val="0"/>
                </a:spcAft>
                <a:buClrTx/>
                <a:buSzTx/>
                <a:buFontTx/>
                <a:buNone/>
                <a:tabLst/>
                <a:defRPr/>
              </a:pPr>
              <a:endParaRPr kumimoji="1" lang="ja-JP" altLang="en-US" sz="221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06" name="正方形/長方形 105"/>
            <p:cNvSpPr/>
            <p:nvPr/>
          </p:nvSpPr>
          <p:spPr>
            <a:xfrm>
              <a:off x="4100456" y="5817950"/>
              <a:ext cx="1261109" cy="297026"/>
            </a:xfrm>
            <a:prstGeom prst="rect">
              <a:avLst/>
            </a:prstGeom>
          </p:spPr>
          <p:txBody>
            <a:bodyPr wrap="none">
              <a:spAutoFit/>
            </a:bodyPr>
            <a:lstStyle/>
            <a:p>
              <a:pPr marL="0" marR="0" lvl="0" indent="0" algn="ctr" defTabSz="844083" rtl="0" eaLnBrk="0" fontAlgn="base" latinLnBrk="0" hangingPunct="0">
                <a:lnSpc>
                  <a:spcPct val="80000"/>
                </a:lnSpc>
                <a:spcBef>
                  <a:spcPct val="0"/>
                </a:spcBef>
                <a:spcAft>
                  <a:spcPct val="0"/>
                </a:spcAft>
                <a:buClr>
                  <a:srgbClr val="FF0000"/>
                </a:buClr>
                <a:buSzPct val="130000"/>
                <a:buFontTx/>
                <a:buNone/>
                <a:tabLst/>
                <a:defRPr/>
              </a:pPr>
              <a:r>
                <a:rPr kumimoji="1" lang="ja-JP" altLang="en-US"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投与中止</a:t>
              </a:r>
              <a:r>
                <a:rPr kumimoji="1" lang="en-US" altLang="ja-JP" sz="1477" b="0" i="0" u="none" strike="noStrike" kern="1200" cap="none" spc="0" normalizeH="0" baseline="3000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a:t>
              </a:r>
              <a:endParaRPr kumimoji="1" lang="ja-JP" altLang="en-US" sz="1477" b="0" i="0" u="none" strike="noStrike" kern="1200" cap="none" spc="0" normalizeH="0" baseline="3000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51" name="Line 26"/>
            <p:cNvSpPr>
              <a:spLocks noChangeAspect="1" noChangeShapeType="1"/>
            </p:cNvSpPr>
            <p:nvPr/>
          </p:nvSpPr>
          <p:spPr bwMode="auto">
            <a:xfrm rot="900000" flipV="1">
              <a:off x="3075222" y="2140212"/>
              <a:ext cx="0" cy="3852000"/>
            </a:xfrm>
            <a:prstGeom prst="line">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1477" b="0" i="0" u="none" strike="noStrike" kern="1200" cap="none" spc="0" normalizeH="0" baseline="0" noProof="0">
                <a:ln>
                  <a:noFill/>
                </a:ln>
                <a:solidFill>
                  <a:srgbClr val="00CC00"/>
                </a:solidFill>
                <a:effectLst/>
                <a:uLnTx/>
                <a:uFillTx/>
                <a:latin typeface="BIZ UDPゴシック" panose="020B0400000000000000" pitchFamily="50" charset="-128"/>
                <a:ea typeface="BIZ UDPゴシック" panose="020B0400000000000000" pitchFamily="50" charset="-128"/>
                <a:cs typeface="+mn-cs"/>
              </a:endParaRPr>
            </a:p>
          </p:txBody>
        </p:sp>
      </p:grpSp>
      <p:grpSp>
        <p:nvGrpSpPr>
          <p:cNvPr id="8" name="グループ化 7"/>
          <p:cNvGrpSpPr/>
          <p:nvPr/>
        </p:nvGrpSpPr>
        <p:grpSpPr>
          <a:xfrm>
            <a:off x="5219264" y="1042068"/>
            <a:ext cx="3806154" cy="4914991"/>
            <a:chOff x="5654202" y="828000"/>
            <a:chExt cx="4123333" cy="5324574"/>
          </a:xfrm>
        </p:grpSpPr>
        <p:sp>
          <p:nvSpPr>
            <p:cNvPr id="59" name="Line 26"/>
            <p:cNvSpPr>
              <a:spLocks noChangeAspect="1" noChangeShapeType="1"/>
            </p:cNvSpPr>
            <p:nvPr/>
          </p:nvSpPr>
          <p:spPr bwMode="auto">
            <a:xfrm rot="5400000" flipV="1">
              <a:off x="6043706" y="1535711"/>
              <a:ext cx="0" cy="762243"/>
            </a:xfrm>
            <a:prstGeom prst="line">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1477" b="0" i="0" u="none" strike="noStrike" kern="1200" cap="none" spc="0" normalizeH="0" baseline="0" noProof="0">
                <a:ln>
                  <a:noFill/>
                </a:ln>
                <a:solidFill>
                  <a:srgbClr val="00CC00"/>
                </a:solidFill>
                <a:effectLst/>
                <a:uLnTx/>
                <a:uFillTx/>
                <a:latin typeface="BIZ UDPゴシック" panose="020B0400000000000000" pitchFamily="50" charset="-128"/>
                <a:ea typeface="BIZ UDPゴシック" panose="020B0400000000000000" pitchFamily="50" charset="-128"/>
                <a:cs typeface="+mn-cs"/>
              </a:endParaRPr>
            </a:p>
          </p:txBody>
        </p:sp>
        <p:sp>
          <p:nvSpPr>
            <p:cNvPr id="52" name="Line 26"/>
            <p:cNvSpPr>
              <a:spLocks noChangeAspect="1" noChangeShapeType="1"/>
            </p:cNvSpPr>
            <p:nvPr/>
          </p:nvSpPr>
          <p:spPr bwMode="auto">
            <a:xfrm rot="5400000" flipV="1">
              <a:off x="6357839" y="5245644"/>
              <a:ext cx="0" cy="1407273"/>
            </a:xfrm>
            <a:prstGeom prst="line">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1477" b="0" i="0" u="none" strike="noStrike" kern="1200" cap="none" spc="0" normalizeH="0" baseline="0" noProof="0">
                <a:ln>
                  <a:noFill/>
                </a:ln>
                <a:solidFill>
                  <a:srgbClr val="00CC00"/>
                </a:solidFill>
                <a:effectLst/>
                <a:uLnTx/>
                <a:uFillTx/>
                <a:latin typeface="BIZ UDPゴシック" panose="020B0400000000000000" pitchFamily="50" charset="-128"/>
                <a:ea typeface="BIZ UDPゴシック" panose="020B0400000000000000" pitchFamily="50" charset="-128"/>
                <a:cs typeface="+mn-cs"/>
              </a:endParaRPr>
            </a:p>
          </p:txBody>
        </p:sp>
        <p:sp>
          <p:nvSpPr>
            <p:cNvPr id="108" name="Line 23"/>
            <p:cNvSpPr>
              <a:spLocks noChangeAspect="1" noChangeShapeType="1"/>
            </p:cNvSpPr>
            <p:nvPr/>
          </p:nvSpPr>
          <p:spPr bwMode="auto">
            <a:xfrm rot="2700000">
              <a:off x="7469638" y="2441908"/>
              <a:ext cx="1116000" cy="1116000"/>
            </a:xfrm>
            <a:prstGeom prst="line">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1477" b="0" i="0" u="none" strike="noStrike" kern="1200" cap="none" spc="0" normalizeH="0" baseline="0" noProof="0">
                <a:ln>
                  <a:noFill/>
                </a:ln>
                <a:solidFill>
                  <a:srgbClr val="00CC00"/>
                </a:solidFill>
                <a:effectLst/>
                <a:uLnTx/>
                <a:uFillTx/>
                <a:latin typeface="BIZ UDPゴシック" panose="020B0400000000000000" pitchFamily="50" charset="-128"/>
                <a:ea typeface="BIZ UDPゴシック" panose="020B0400000000000000" pitchFamily="50" charset="-128"/>
                <a:cs typeface="+mn-cs"/>
              </a:endParaRPr>
            </a:p>
          </p:txBody>
        </p:sp>
        <p:sp>
          <p:nvSpPr>
            <p:cNvPr id="56" name="Line 23"/>
            <p:cNvSpPr>
              <a:spLocks noChangeAspect="1" noChangeShapeType="1"/>
            </p:cNvSpPr>
            <p:nvPr/>
          </p:nvSpPr>
          <p:spPr bwMode="auto">
            <a:xfrm rot="2700000">
              <a:off x="7426369" y="4298269"/>
              <a:ext cx="1224000" cy="1224000"/>
            </a:xfrm>
            <a:prstGeom prst="line">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1477" b="0" i="0" u="none" strike="noStrike" kern="1200" cap="none" spc="0" normalizeH="0" baseline="0" noProof="0">
                <a:ln>
                  <a:noFill/>
                </a:ln>
                <a:solidFill>
                  <a:srgbClr val="00CC00"/>
                </a:solidFill>
                <a:effectLst/>
                <a:uLnTx/>
                <a:uFillTx/>
                <a:latin typeface="BIZ UDPゴシック" panose="020B0400000000000000" pitchFamily="50" charset="-128"/>
                <a:ea typeface="BIZ UDPゴシック" panose="020B0400000000000000" pitchFamily="50" charset="-128"/>
                <a:cs typeface="+mn-cs"/>
              </a:endParaRPr>
            </a:p>
          </p:txBody>
        </p:sp>
        <p:sp>
          <p:nvSpPr>
            <p:cNvPr id="95" name="右矢印 94"/>
            <p:cNvSpPr/>
            <p:nvPr/>
          </p:nvSpPr>
          <p:spPr bwMode="auto">
            <a:xfrm>
              <a:off x="6384818" y="1096866"/>
              <a:ext cx="3392717" cy="477240"/>
            </a:xfrm>
            <a:prstGeom prst="rightArrow">
              <a:avLst>
                <a:gd name="adj1" fmla="val 66765"/>
                <a:gd name="adj2" fmla="val 62010"/>
              </a:avLst>
            </a:prstGeom>
            <a:solidFill>
              <a:schemeClr val="bg1">
                <a:alpha val="87842"/>
              </a:schemeClr>
            </a:solidFill>
            <a:ln w="12700" algn="ctr">
              <a:solidFill>
                <a:schemeClr val="tx1"/>
              </a:solidFill>
              <a:miter lim="800000"/>
              <a:headEnd/>
              <a:tailEnd/>
            </a:ln>
          </p:spPr>
          <p:txBody>
            <a:bodyPr wrap="square" rtlCol="0" anchor="ctr">
              <a:spAutoFit/>
            </a:bodyPr>
            <a:lstStyle/>
            <a:p>
              <a:pPr marL="0" marR="0" lvl="0" indent="0" algn="ctr" defTabSz="844083" rtl="0" eaLnBrk="1" fontAlgn="base" latinLnBrk="0" hangingPunct="1">
                <a:lnSpc>
                  <a:spcPct val="80000"/>
                </a:lnSpc>
                <a:spcBef>
                  <a:spcPct val="0"/>
                </a:spcBef>
                <a:spcAft>
                  <a:spcPct val="0"/>
                </a:spcAft>
                <a:buClrTx/>
                <a:buSzTx/>
                <a:buFontTx/>
                <a:buNone/>
                <a:tabLst/>
                <a:defRPr/>
              </a:pPr>
              <a:endParaRPr kumimoji="1" lang="ja-JP" altLang="en-US" sz="1662"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93" name="正方形/長方形 92"/>
            <p:cNvSpPr/>
            <p:nvPr/>
          </p:nvSpPr>
          <p:spPr>
            <a:xfrm>
              <a:off x="6855958" y="1210291"/>
              <a:ext cx="2032153" cy="297026"/>
            </a:xfrm>
            <a:prstGeom prst="rect">
              <a:avLst/>
            </a:prstGeom>
          </p:spPr>
          <p:txBody>
            <a:bodyPr wrap="none">
              <a:spAutoFit/>
            </a:bodyPr>
            <a:lstStyle/>
            <a:p>
              <a:pPr marL="0" marR="0" lvl="0" indent="0" algn="ctr" defTabSz="844083" rtl="0" eaLnBrk="1" fontAlgn="base" latinLnBrk="0" hangingPunct="1">
                <a:lnSpc>
                  <a:spcPct val="80000"/>
                </a:lnSpc>
                <a:spcBef>
                  <a:spcPct val="0"/>
                </a:spcBef>
                <a:spcAft>
                  <a:spcPct val="0"/>
                </a:spcAft>
                <a:buClrTx/>
                <a:buSzTx/>
                <a:buFontTx/>
                <a:buNone/>
                <a:tabLst/>
                <a:defRPr/>
              </a:pPr>
              <a:r>
                <a:rPr kumimoji="1" lang="ja-JP" altLang="en-US"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治療継続と経過観察</a:t>
              </a:r>
            </a:p>
          </p:txBody>
        </p:sp>
        <p:sp>
          <p:nvSpPr>
            <p:cNvPr id="97" name="正方形/長方形 96"/>
            <p:cNvSpPr/>
            <p:nvPr/>
          </p:nvSpPr>
          <p:spPr>
            <a:xfrm>
              <a:off x="7136376" y="828000"/>
              <a:ext cx="1781759" cy="313419"/>
            </a:xfrm>
            <a:prstGeom prst="rect">
              <a:avLst/>
            </a:prstGeom>
          </p:spPr>
          <p:txBody>
            <a:bodyPr wrap="square">
              <a:spAutoFit/>
            </a:bodyPr>
            <a:lstStyle/>
            <a:p>
              <a:pPr marL="0" marR="0" lvl="0" indent="0" algn="ctr" defTabSz="844083" rtl="0" eaLnBrk="0" fontAlgn="base" latinLnBrk="0" hangingPunct="0">
                <a:lnSpc>
                  <a:spcPct val="80000"/>
                </a:lnSpc>
                <a:spcBef>
                  <a:spcPct val="0"/>
                </a:spcBef>
                <a:spcAft>
                  <a:spcPct val="0"/>
                </a:spcAft>
                <a:buClr>
                  <a:srgbClr val="FF0000"/>
                </a:buClr>
                <a:buSzPct val="130000"/>
                <a:buFontTx/>
                <a:buNone/>
                <a:tabLst/>
                <a:defRPr/>
              </a:pP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重度</a:t>
              </a:r>
            </a:p>
          </p:txBody>
        </p:sp>
        <p:sp>
          <p:nvSpPr>
            <p:cNvPr id="111" name="角丸四角形 110"/>
            <p:cNvSpPr/>
            <p:nvPr/>
          </p:nvSpPr>
          <p:spPr>
            <a:xfrm>
              <a:off x="6393160" y="1700808"/>
              <a:ext cx="3293903" cy="1140306"/>
            </a:xfrm>
            <a:prstGeom prst="roundRect">
              <a:avLst>
                <a:gd name="adj" fmla="val 13869"/>
              </a:avLst>
            </a:prstGeom>
            <a:solidFill>
              <a:srgbClr val="FFCC99"/>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0" fontAlgn="base" latinLnBrk="0" hangingPunct="0">
                <a:lnSpc>
                  <a:spcPct val="100000"/>
                </a:lnSpc>
                <a:spcBef>
                  <a:spcPct val="0"/>
                </a:spcBef>
                <a:spcAft>
                  <a:spcPct val="0"/>
                </a:spcAft>
                <a:buClrTx/>
                <a:buSzTx/>
                <a:buFontTx/>
                <a:buNone/>
                <a:tabLst/>
                <a:defRPr/>
              </a:pPr>
              <a:endParaRPr kumimoji="1" lang="ja-JP" altLang="en-US" sz="221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12" name="正方形/長方形 111"/>
            <p:cNvSpPr/>
            <p:nvPr/>
          </p:nvSpPr>
          <p:spPr>
            <a:xfrm>
              <a:off x="6479861" y="1733712"/>
              <a:ext cx="3138359" cy="1085019"/>
            </a:xfrm>
            <a:prstGeom prst="rect">
              <a:avLst/>
            </a:prstGeom>
          </p:spPr>
          <p:txBody>
            <a:bodyPr wrap="none">
              <a:spAutoFit/>
            </a:bodyPr>
            <a:lstStyle/>
            <a:p>
              <a:pPr marL="0" marR="0" lvl="0" indent="0" algn="ctr" defTabSz="844083" rtl="0" eaLnBrk="0" fontAlgn="base" latinLnBrk="0" hangingPunct="0">
                <a:lnSpc>
                  <a:spcPct val="100000"/>
                </a:lnSpc>
                <a:spcBef>
                  <a:spcPct val="0"/>
                </a:spcBef>
                <a:spcAft>
                  <a:spcPct val="0"/>
                </a:spcAft>
                <a:buClr>
                  <a:srgbClr val="FF0000"/>
                </a:buClr>
                <a:buSzPct val="130000"/>
                <a:buFontTx/>
                <a:buNone/>
                <a:tabLst/>
                <a:defRPr/>
              </a:pPr>
              <a:r>
                <a:rPr kumimoji="1" lang="ja-JP" altLang="en-US"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ドネペジルかメマンチンを選択</a:t>
              </a:r>
              <a:r>
                <a:rPr kumimoji="1" lang="en-US" altLang="ja-JP" sz="1477" b="0" i="0" u="none" strike="noStrike" kern="1200" cap="none" spc="0" normalizeH="0" baseline="3000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a:t>
              </a:r>
            </a:p>
            <a:p>
              <a:pPr marL="0" marR="0" lvl="0" indent="0" algn="ctr" defTabSz="844083" rtl="0" eaLnBrk="0" fontAlgn="base" latinLnBrk="0" hangingPunct="0">
                <a:lnSpc>
                  <a:spcPct val="100000"/>
                </a:lnSpc>
                <a:spcBef>
                  <a:spcPct val="0"/>
                </a:spcBef>
                <a:spcAft>
                  <a:spcPct val="0"/>
                </a:spcAft>
                <a:buClr>
                  <a:srgbClr val="FF0000"/>
                </a:buClr>
                <a:buSzPct val="130000"/>
                <a:buFontTx/>
                <a:buNone/>
                <a:tabLst/>
                <a:defRPr/>
              </a:pPr>
              <a:r>
                <a:rPr kumimoji="1" lang="ja-JP" altLang="en-US"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５ｍｇの場合</a:t>
              </a:r>
              <a:r>
                <a:rPr kumimoji="1" lang="en-US" altLang="ja-JP"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10mg</a:t>
              </a:r>
              <a:r>
                <a:rPr kumimoji="1" lang="ja-JP" altLang="en-US"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に増量</a:t>
              </a:r>
              <a:endParaRPr kumimoji="1" lang="en-US" altLang="ja-JP"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844083" rtl="0" eaLnBrk="0" fontAlgn="base" latinLnBrk="0" hangingPunct="0">
                <a:lnSpc>
                  <a:spcPct val="100000"/>
                </a:lnSpc>
                <a:spcBef>
                  <a:spcPct val="0"/>
                </a:spcBef>
                <a:spcAft>
                  <a:spcPct val="0"/>
                </a:spcAft>
                <a:buClr>
                  <a:srgbClr val="FF0000"/>
                </a:buClr>
                <a:buSzPct val="130000"/>
                <a:buFontTx/>
                <a:buNone/>
                <a:tabLst/>
                <a:defRPr/>
              </a:pPr>
              <a:r>
                <a:rPr kumimoji="1" lang="ja-JP" altLang="en-US"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あるいは</a:t>
              </a:r>
              <a:endParaRPr kumimoji="1" lang="en-US" altLang="ja-JP"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844083" rtl="0" eaLnBrk="0" fontAlgn="base" latinLnBrk="0" hangingPunct="0">
                <a:lnSpc>
                  <a:spcPct val="100000"/>
                </a:lnSpc>
                <a:spcBef>
                  <a:spcPct val="0"/>
                </a:spcBef>
                <a:spcAft>
                  <a:spcPct val="0"/>
                </a:spcAft>
                <a:buClr>
                  <a:srgbClr val="FF0000"/>
                </a:buClr>
                <a:buSzPct val="130000"/>
                <a:buFontTx/>
                <a:buNone/>
                <a:tabLst/>
                <a:defRPr/>
              </a:pPr>
              <a:r>
                <a:rPr kumimoji="1" lang="ja-JP" altLang="en-US"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ドネペジルとメマンチンの併用</a:t>
              </a:r>
              <a:r>
                <a:rPr kumimoji="1" lang="en-US" altLang="ja-JP" sz="1477" b="0" i="0" u="none" strike="noStrike" kern="1200" cap="none" spc="0" normalizeH="0" baseline="3000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a:t>
              </a:r>
              <a:endParaRPr kumimoji="1" lang="ja-JP" altLang="en-US" sz="1477" b="0" i="0" u="none" strike="noStrike" kern="1200" cap="none" spc="0" normalizeH="0" baseline="3000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9" name="角丸四角形 128"/>
            <p:cNvSpPr/>
            <p:nvPr/>
          </p:nvSpPr>
          <p:spPr>
            <a:xfrm>
              <a:off x="7128000" y="5775314"/>
              <a:ext cx="2016000" cy="377260"/>
            </a:xfrm>
            <a:prstGeom prst="roundRect">
              <a:avLst>
                <a:gd name="adj" fmla="val 50000"/>
              </a:avLst>
            </a:prstGeom>
            <a:solidFill>
              <a:srgbClr val="FFCC99"/>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0" fontAlgn="base" latinLnBrk="0" hangingPunct="0">
                <a:lnSpc>
                  <a:spcPct val="100000"/>
                </a:lnSpc>
                <a:spcBef>
                  <a:spcPct val="0"/>
                </a:spcBef>
                <a:spcAft>
                  <a:spcPct val="0"/>
                </a:spcAft>
                <a:buClrTx/>
                <a:buSzTx/>
                <a:buFontTx/>
                <a:buNone/>
                <a:tabLst/>
                <a:defRPr/>
              </a:pPr>
              <a:endParaRPr kumimoji="1" lang="ja-JP" altLang="en-US" sz="221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30" name="正方形/長方形 129"/>
            <p:cNvSpPr/>
            <p:nvPr/>
          </p:nvSpPr>
          <p:spPr>
            <a:xfrm>
              <a:off x="7499911" y="5831103"/>
              <a:ext cx="1261109" cy="297026"/>
            </a:xfrm>
            <a:prstGeom prst="rect">
              <a:avLst/>
            </a:prstGeom>
          </p:spPr>
          <p:txBody>
            <a:bodyPr wrap="none">
              <a:spAutoFit/>
            </a:bodyPr>
            <a:lstStyle/>
            <a:p>
              <a:pPr marL="0" marR="0" lvl="0" indent="0" algn="ctr" defTabSz="844083" rtl="0" eaLnBrk="0" fontAlgn="base" latinLnBrk="0" hangingPunct="0">
                <a:lnSpc>
                  <a:spcPct val="80000"/>
                </a:lnSpc>
                <a:spcBef>
                  <a:spcPct val="0"/>
                </a:spcBef>
                <a:spcAft>
                  <a:spcPct val="0"/>
                </a:spcAft>
                <a:buClr>
                  <a:srgbClr val="FF0000"/>
                </a:buClr>
                <a:buSzPct val="130000"/>
                <a:buFontTx/>
                <a:buNone/>
                <a:tabLst/>
                <a:defRPr/>
              </a:pPr>
              <a:r>
                <a:rPr kumimoji="1" lang="ja-JP" altLang="en-US"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投与中止</a:t>
              </a:r>
              <a:r>
                <a:rPr kumimoji="1" lang="en-US" altLang="ja-JP" sz="1477" b="0" i="0" u="none" strike="noStrike" kern="1200" cap="none" spc="0" normalizeH="0" baseline="3000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a:t>
              </a:r>
              <a:endParaRPr kumimoji="1" lang="ja-JP" altLang="en-US" sz="1477" b="0" i="0" u="none" strike="noStrike" kern="1200" cap="none" spc="0" normalizeH="0" baseline="3000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31" name="角丸四角形 130"/>
            <p:cNvSpPr/>
            <p:nvPr/>
          </p:nvSpPr>
          <p:spPr>
            <a:xfrm>
              <a:off x="7113240" y="3861048"/>
              <a:ext cx="2016000" cy="612000"/>
            </a:xfrm>
            <a:prstGeom prst="roundRect">
              <a:avLst>
                <a:gd name="adj" fmla="val 7109"/>
              </a:avLst>
            </a:prstGeom>
            <a:solidFill>
              <a:schemeClr val="bg1"/>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0" fontAlgn="base" latinLnBrk="0" hangingPunct="0">
                <a:lnSpc>
                  <a:spcPct val="100000"/>
                </a:lnSpc>
                <a:spcBef>
                  <a:spcPct val="0"/>
                </a:spcBef>
                <a:spcAft>
                  <a:spcPct val="0"/>
                </a:spcAft>
                <a:buClrTx/>
                <a:buSzTx/>
                <a:buFontTx/>
                <a:buNone/>
                <a:tabLst/>
                <a:defRPr/>
              </a:pPr>
              <a:endParaRPr kumimoji="1" lang="ja-JP" altLang="en-US" sz="221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32" name="正方形/長方形 131"/>
            <p:cNvSpPr/>
            <p:nvPr/>
          </p:nvSpPr>
          <p:spPr>
            <a:xfrm>
              <a:off x="7116424" y="3867902"/>
              <a:ext cx="2016224" cy="592524"/>
            </a:xfrm>
            <a:prstGeom prst="rect">
              <a:avLst/>
            </a:prstGeom>
          </p:spPr>
          <p:txBody>
            <a:bodyPr wrap="square">
              <a:spAutoFit/>
            </a:bodyPr>
            <a:lstStyle/>
            <a:p>
              <a:pPr marL="0" marR="0" lvl="0" indent="0" algn="ctr" defTabSz="844083" rtl="0" eaLnBrk="0" fontAlgn="base" latinLnBrk="0" hangingPunct="0">
                <a:lnSpc>
                  <a:spcPct val="100000"/>
                </a:lnSpc>
                <a:spcBef>
                  <a:spcPct val="0"/>
                </a:spcBef>
                <a:spcAft>
                  <a:spcPct val="0"/>
                </a:spcAft>
                <a:buClr>
                  <a:srgbClr val="FF0000"/>
                </a:buClr>
                <a:buSzPct val="130000"/>
                <a:buFontTx/>
                <a:buNone/>
                <a:tabLst/>
                <a:defRPr/>
              </a:pPr>
              <a:r>
                <a:rPr kumimoji="1" lang="ja-JP" altLang="en-US"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効果なし・不十分・</a:t>
              </a:r>
              <a:endParaRPr kumimoji="1" lang="en-US" altLang="ja-JP"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844083" rtl="0" eaLnBrk="0" fontAlgn="base" latinLnBrk="0" hangingPunct="0">
                <a:lnSpc>
                  <a:spcPct val="100000"/>
                </a:lnSpc>
                <a:spcBef>
                  <a:spcPct val="0"/>
                </a:spcBef>
                <a:spcAft>
                  <a:spcPct val="0"/>
                </a:spcAft>
                <a:buClr>
                  <a:srgbClr val="FF0000"/>
                </a:buClr>
                <a:buSzPct val="130000"/>
                <a:buFontTx/>
                <a:buNone/>
                <a:tabLst/>
                <a:defRPr/>
              </a:pPr>
              <a:r>
                <a:rPr kumimoji="1" lang="ja-JP" altLang="en-US"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減弱</a:t>
              </a:r>
              <a:r>
                <a:rPr kumimoji="1" lang="en-US" altLang="ja-JP"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副作用</a:t>
              </a:r>
            </a:p>
          </p:txBody>
        </p:sp>
        <p:sp>
          <p:nvSpPr>
            <p:cNvPr id="60" name="Line 26"/>
            <p:cNvSpPr>
              <a:spLocks noChangeAspect="1" noChangeShapeType="1"/>
            </p:cNvSpPr>
            <p:nvPr/>
          </p:nvSpPr>
          <p:spPr bwMode="auto">
            <a:xfrm rot="1560000" flipV="1">
              <a:off x="6630830" y="2784944"/>
              <a:ext cx="0" cy="1368000"/>
            </a:xfrm>
            <a:prstGeom prst="line">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1477" b="0" i="0" u="none" strike="noStrike" kern="1200" cap="none" spc="0" normalizeH="0" baseline="0" noProof="0">
                <a:ln>
                  <a:noFill/>
                </a:ln>
                <a:solidFill>
                  <a:srgbClr val="00CC00"/>
                </a:solidFill>
                <a:effectLst/>
                <a:uLnTx/>
                <a:uFillTx/>
                <a:latin typeface="BIZ UDPゴシック" panose="020B0400000000000000" pitchFamily="50" charset="-128"/>
                <a:ea typeface="BIZ UDPゴシック" panose="020B0400000000000000" pitchFamily="50" charset="-128"/>
                <a:cs typeface="+mn-cs"/>
              </a:endParaRPr>
            </a:p>
          </p:txBody>
        </p:sp>
        <p:sp>
          <p:nvSpPr>
            <p:cNvPr id="61" name="Line 26"/>
            <p:cNvSpPr>
              <a:spLocks noChangeAspect="1" noChangeShapeType="1"/>
            </p:cNvSpPr>
            <p:nvPr/>
          </p:nvSpPr>
          <p:spPr bwMode="auto">
            <a:xfrm rot="1560000" flipV="1">
              <a:off x="6432527" y="2702342"/>
              <a:ext cx="0" cy="3420000"/>
            </a:xfrm>
            <a:prstGeom prst="line">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1477" b="0" i="0" u="none" strike="noStrike" kern="1200" cap="none" spc="0" normalizeH="0" baseline="0" noProof="0">
                <a:ln>
                  <a:noFill/>
                </a:ln>
                <a:solidFill>
                  <a:srgbClr val="00CC00"/>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67" name="正方形/長方形 66">
            <a:extLst>
              <a:ext uri="{FF2B5EF4-FFF2-40B4-BE49-F238E27FC236}">
                <a16:creationId xmlns:a16="http://schemas.microsoft.com/office/drawing/2014/main" id="{3889E3B0-31B0-4816-9B7C-02F2330A4B46}"/>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325637" name="Rectangle 10"/>
          <p:cNvSpPr>
            <a:spLocks noChangeArrowheads="1"/>
          </p:cNvSpPr>
          <p:nvPr/>
        </p:nvSpPr>
        <p:spPr bwMode="auto">
          <a:xfrm>
            <a:off x="127249" y="69344"/>
            <a:ext cx="892311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29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5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844083"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ja-JP" altLang="en-US" sz="1846"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アルツハイマー型認知症　</a:t>
            </a:r>
            <a:r>
              <a:rPr kumimoji="1" lang="ja-JP" altLang="en-US"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病期別の治療薬選択のアルゴリズム</a:t>
            </a:r>
            <a:endParaRPr kumimoji="1" lang="en-US" altLang="ja-JP"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64" name="テキスト ボックス 63">
            <a:extLst>
              <a:ext uri="{FF2B5EF4-FFF2-40B4-BE49-F238E27FC236}">
                <a16:creationId xmlns:a16="http://schemas.microsoft.com/office/drawing/2014/main" id="{49103A5F-D1D0-47F2-AD1C-A663B60823D7}"/>
              </a:ext>
            </a:extLst>
          </p:cNvPr>
          <p:cNvSpPr txBox="1"/>
          <p:nvPr/>
        </p:nvSpPr>
        <p:spPr>
          <a:xfrm>
            <a:off x="0" y="710695"/>
            <a:ext cx="1540042"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薬局実践５</a:t>
            </a:r>
            <a:r>
              <a:rPr lang="en-US" altLang="ja-JP" sz="1600" b="1" dirty="0">
                <a:latin typeface="BIZ UDPゴシック" panose="020B0400000000000000" pitchFamily="50" charset="-128"/>
                <a:ea typeface="BIZ UDPゴシック" panose="020B0400000000000000" pitchFamily="50" charset="-128"/>
              </a:rPr>
              <a:t>〕</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75508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DE4B7B6C-FE04-4117-BBD2-A55112AC11DA}"/>
              </a:ext>
            </a:extLst>
          </p:cNvPr>
          <p:cNvSpPr/>
          <p:nvPr/>
        </p:nvSpPr>
        <p:spPr>
          <a:xfrm>
            <a:off x="0" y="2875"/>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2" name="表 1"/>
          <p:cNvGraphicFramePr>
            <a:graphicFrameLocks noGrp="1"/>
          </p:cNvGraphicFramePr>
          <p:nvPr>
            <p:extLst>
              <p:ext uri="{D42A27DB-BD31-4B8C-83A1-F6EECF244321}">
                <p14:modId xmlns:p14="http://schemas.microsoft.com/office/powerpoint/2010/main" val="111044506"/>
              </p:ext>
            </p:extLst>
          </p:nvPr>
        </p:nvGraphicFramePr>
        <p:xfrm>
          <a:off x="217714" y="1155533"/>
          <a:ext cx="8727195" cy="5292861"/>
        </p:xfrm>
        <a:graphic>
          <a:graphicData uri="http://schemas.openxmlformats.org/drawingml/2006/table">
            <a:tbl>
              <a:tblPr firstRow="1" bandRow="1">
                <a:tableStyleId>{5C22544A-7EE6-4342-B048-85BDC9FD1C3A}</a:tableStyleId>
              </a:tblPr>
              <a:tblGrid>
                <a:gridCol w="4385087">
                  <a:extLst>
                    <a:ext uri="{9D8B030D-6E8A-4147-A177-3AD203B41FA5}">
                      <a16:colId xmlns:a16="http://schemas.microsoft.com/office/drawing/2014/main" val="20000"/>
                    </a:ext>
                  </a:extLst>
                </a:gridCol>
                <a:gridCol w="4342108">
                  <a:extLst>
                    <a:ext uri="{9D8B030D-6E8A-4147-A177-3AD203B41FA5}">
                      <a16:colId xmlns:a16="http://schemas.microsoft.com/office/drawing/2014/main" val="20001"/>
                    </a:ext>
                  </a:extLst>
                </a:gridCol>
              </a:tblGrid>
              <a:tr h="43292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800" b="1" dirty="0">
                          <a:solidFill>
                            <a:schemeClr val="tx1"/>
                          </a:solidFill>
                          <a:latin typeface="BIZ UDPゴシック" panose="020B0400000000000000" pitchFamily="50" charset="-128"/>
                          <a:ea typeface="BIZ UDPゴシック" panose="020B0400000000000000" pitchFamily="50" charset="-128"/>
                          <a:cs typeface="Meiryo UI" pitchFamily="50" charset="-128"/>
                        </a:rPr>
                        <a:t>コリンエステラーゼ阻害薬</a:t>
                      </a:r>
                      <a:endParaRPr lang="en-US" altLang="ja-JP" sz="1800" b="1" dirty="0">
                        <a:solidFill>
                          <a:schemeClr val="tx1"/>
                        </a:solidFill>
                        <a:latin typeface="BIZ UDPゴシック" panose="020B0400000000000000" pitchFamily="50" charset="-128"/>
                        <a:ea typeface="BIZ UDPゴシック" panose="020B0400000000000000" pitchFamily="50" charset="-128"/>
                        <a:cs typeface="Meiryo UI" pitchFamily="50" charset="-128"/>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A578"/>
                    </a:solidFill>
                  </a:tcPr>
                </a:tc>
                <a:tc>
                  <a:txBody>
                    <a:bodyPr/>
                    <a:lstStyle/>
                    <a:p>
                      <a:pPr algn="ctr"/>
                      <a:r>
                        <a:rPr lang="ja-JP" altLang="en-US" sz="1800" b="1" dirty="0">
                          <a:solidFill>
                            <a:schemeClr val="tx1"/>
                          </a:solidFill>
                          <a:latin typeface="BIZ UDPゴシック" panose="020B0400000000000000" pitchFamily="50" charset="-128"/>
                          <a:ea typeface="BIZ UDPゴシック" panose="020B0400000000000000" pitchFamily="50" charset="-128"/>
                          <a:cs typeface="Meiryo UI" pitchFamily="50" charset="-128"/>
                        </a:rPr>
                        <a:t>メマンチン</a:t>
                      </a:r>
                      <a:endParaRPr kumimoji="1" lang="ja-JP" altLang="en-US" sz="18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A578"/>
                    </a:solidFill>
                  </a:tcPr>
                </a:tc>
                <a:extLst>
                  <a:ext uri="{0D108BD9-81ED-4DB2-BD59-A6C34878D82A}">
                    <a16:rowId xmlns:a16="http://schemas.microsoft.com/office/drawing/2014/main" val="10000"/>
                  </a:ext>
                </a:extLst>
              </a:tr>
              <a:tr h="48599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000" b="1" dirty="0">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b="1" dirty="0">
                          <a:latin typeface="BIZ UDPゴシック" panose="020B0400000000000000" pitchFamily="50" charset="-128"/>
                          <a:ea typeface="BIZ UDPゴシック" panose="020B0400000000000000" pitchFamily="50" charset="-128"/>
                          <a:cs typeface="Meiryo UI" pitchFamily="50" charset="-128"/>
                        </a:rPr>
                        <a:t>● アルツハイマー型認知症に使用</a:t>
                      </a:r>
                      <a:endParaRPr lang="en-US" altLang="ja-JP" sz="1800" b="1" dirty="0">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b="1" dirty="0">
                          <a:latin typeface="BIZ UDPゴシック" panose="020B0400000000000000" pitchFamily="50" charset="-128"/>
                          <a:ea typeface="BIZ UDPゴシック" panose="020B0400000000000000" pitchFamily="50" charset="-128"/>
                          <a:cs typeface="Meiryo UI" pitchFamily="50" charset="-128"/>
                        </a:rPr>
                        <a:t>　</a:t>
                      </a:r>
                      <a:r>
                        <a:rPr lang="ja-JP" altLang="en-US" sz="1600" b="1" dirty="0">
                          <a:latin typeface="BIZ UDPゴシック" panose="020B0400000000000000" pitchFamily="50" charset="-128"/>
                          <a:ea typeface="BIZ UDPゴシック" panose="020B0400000000000000" pitchFamily="50" charset="-128"/>
                          <a:cs typeface="Meiryo UI" pitchFamily="50" charset="-128"/>
                        </a:rPr>
                        <a:t>　（一部レビー小体型認知症にも適応あり）</a:t>
                      </a:r>
                    </a:p>
                    <a:p>
                      <a:pPr eaLnBrk="1" hangingPunct="1">
                        <a:lnSpc>
                          <a:spcPct val="100000"/>
                        </a:lnSpc>
                        <a:spcBef>
                          <a:spcPts val="900"/>
                        </a:spcBef>
                      </a:pPr>
                      <a:r>
                        <a:rPr lang="ja-JP" altLang="en-US" sz="1800" b="1" dirty="0">
                          <a:latin typeface="BIZ UDPゴシック" panose="020B0400000000000000" pitchFamily="50" charset="-128"/>
                          <a:ea typeface="BIZ UDPゴシック" panose="020B0400000000000000" pitchFamily="50" charset="-128"/>
                          <a:cs typeface="Meiryo UI" pitchFamily="50" charset="-128"/>
                        </a:rPr>
                        <a:t>● 心伝導障害や不整脈、失神、虚血性心</a:t>
                      </a:r>
                      <a:endParaRPr lang="en-US" altLang="ja-JP" sz="1800" b="1" dirty="0">
                        <a:latin typeface="BIZ UDPゴシック" panose="020B0400000000000000" pitchFamily="50" charset="-128"/>
                        <a:ea typeface="BIZ UDPゴシック" panose="020B0400000000000000" pitchFamily="50" charset="-128"/>
                        <a:cs typeface="Meiryo UI" pitchFamily="50" charset="-128"/>
                      </a:endParaRPr>
                    </a:p>
                    <a:p>
                      <a:pPr eaLnBrk="1" hangingPunct="1">
                        <a:lnSpc>
                          <a:spcPct val="100000"/>
                        </a:lnSpc>
                        <a:spcBef>
                          <a:spcPts val="0"/>
                        </a:spcBef>
                      </a:pPr>
                      <a:r>
                        <a:rPr lang="ja-JP" altLang="en-US" sz="1800" b="1" dirty="0">
                          <a:latin typeface="BIZ UDPゴシック" panose="020B0400000000000000" pitchFamily="50" charset="-128"/>
                          <a:ea typeface="BIZ UDPゴシック" panose="020B0400000000000000" pitchFamily="50" charset="-128"/>
                          <a:cs typeface="Meiryo UI" pitchFamily="50" charset="-128"/>
                        </a:rPr>
                        <a:t>　　疾患が併存する場合要注意。投与前後　</a:t>
                      </a:r>
                      <a:endParaRPr lang="en-US" altLang="ja-JP" sz="1800" b="1" dirty="0">
                        <a:latin typeface="BIZ UDPゴシック" panose="020B0400000000000000" pitchFamily="50" charset="-128"/>
                        <a:ea typeface="BIZ UDPゴシック" panose="020B0400000000000000" pitchFamily="50" charset="-128"/>
                        <a:cs typeface="Meiryo UI" pitchFamily="50" charset="-128"/>
                      </a:endParaRPr>
                    </a:p>
                    <a:p>
                      <a:pPr eaLnBrk="1" hangingPunct="1">
                        <a:lnSpc>
                          <a:spcPct val="100000"/>
                        </a:lnSpc>
                        <a:spcBef>
                          <a:spcPts val="0"/>
                        </a:spcBef>
                      </a:pPr>
                      <a:r>
                        <a:rPr lang="ja-JP" altLang="en-US" sz="1800" b="1" dirty="0">
                          <a:latin typeface="BIZ UDPゴシック" panose="020B0400000000000000" pitchFamily="50" charset="-128"/>
                          <a:ea typeface="BIZ UDPゴシック" panose="020B0400000000000000" pitchFamily="50" charset="-128"/>
                          <a:cs typeface="Meiryo UI" pitchFamily="50" charset="-128"/>
                        </a:rPr>
                        <a:t>　　に心電図を施行することが望ましい</a:t>
                      </a:r>
                    </a:p>
                    <a:p>
                      <a:pPr eaLnBrk="1" hangingPunct="1">
                        <a:lnSpc>
                          <a:spcPct val="100000"/>
                        </a:lnSpc>
                        <a:spcBef>
                          <a:spcPts val="900"/>
                        </a:spcBef>
                      </a:pPr>
                      <a:r>
                        <a:rPr lang="ja-JP" altLang="en-US" sz="1800" b="1" dirty="0">
                          <a:latin typeface="BIZ UDPゴシック" panose="020B0400000000000000" pitchFamily="50" charset="-128"/>
                          <a:ea typeface="BIZ UDPゴシック" panose="020B0400000000000000" pitchFamily="50" charset="-128"/>
                          <a:cs typeface="Meiryo UI" pitchFamily="50" charset="-128"/>
                        </a:rPr>
                        <a:t>● 消化性潰瘍、尿路閉塞、気管支喘息、</a:t>
                      </a:r>
                      <a:endParaRPr lang="en-US" altLang="ja-JP" sz="1800" b="1" dirty="0">
                        <a:latin typeface="BIZ UDPゴシック" panose="020B0400000000000000" pitchFamily="50" charset="-128"/>
                        <a:ea typeface="BIZ UDPゴシック" panose="020B0400000000000000" pitchFamily="50" charset="-128"/>
                        <a:cs typeface="Meiryo UI" pitchFamily="50" charset="-128"/>
                      </a:endParaRPr>
                    </a:p>
                    <a:p>
                      <a:pPr eaLnBrk="1" hangingPunct="1">
                        <a:lnSpc>
                          <a:spcPct val="100000"/>
                        </a:lnSpc>
                        <a:spcBef>
                          <a:spcPts val="0"/>
                        </a:spcBef>
                      </a:pPr>
                      <a:r>
                        <a:rPr lang="ja-JP" altLang="en-US" sz="1800" b="1" dirty="0">
                          <a:latin typeface="BIZ UDPゴシック" panose="020B0400000000000000" pitchFamily="50" charset="-128"/>
                          <a:ea typeface="BIZ UDPゴシック" panose="020B0400000000000000" pitchFamily="50" charset="-128"/>
                          <a:cs typeface="Meiryo UI" pitchFamily="50" charset="-128"/>
                        </a:rPr>
                        <a:t>　　閉塞性肺疾患の併存や既往</a:t>
                      </a:r>
                    </a:p>
                    <a:p>
                      <a:pPr eaLnBrk="1" hangingPunct="1">
                        <a:lnSpc>
                          <a:spcPct val="100000"/>
                        </a:lnSpc>
                        <a:spcBef>
                          <a:spcPts val="900"/>
                        </a:spcBef>
                      </a:pPr>
                      <a:r>
                        <a:rPr lang="ja-JP" altLang="en-US" sz="1800" b="1" dirty="0">
                          <a:latin typeface="BIZ UDPゴシック" panose="020B0400000000000000" pitchFamily="50" charset="-128"/>
                          <a:ea typeface="BIZ UDPゴシック" panose="020B0400000000000000" pitchFamily="50" charset="-128"/>
                          <a:cs typeface="Meiryo UI" pitchFamily="50" charset="-128"/>
                        </a:rPr>
                        <a:t>● 非ステロイド系消炎剤使用中の場合</a:t>
                      </a:r>
                      <a:endParaRPr lang="en-US" altLang="ja-JP" sz="1800" b="1" dirty="0">
                        <a:latin typeface="BIZ UDPゴシック" panose="020B0400000000000000" pitchFamily="50" charset="-128"/>
                        <a:ea typeface="BIZ UDPゴシック" panose="020B0400000000000000" pitchFamily="50" charset="-128"/>
                        <a:cs typeface="Meiryo UI" pitchFamily="50" charset="-128"/>
                      </a:endParaRPr>
                    </a:p>
                    <a:p>
                      <a:pPr eaLnBrk="1" hangingPunct="1">
                        <a:lnSpc>
                          <a:spcPct val="100000"/>
                        </a:lnSpc>
                        <a:spcBef>
                          <a:spcPts val="1800"/>
                        </a:spcBef>
                      </a:pPr>
                      <a:r>
                        <a:rPr lang="ja-JP" altLang="en-US" sz="1800" b="1" dirty="0">
                          <a:latin typeface="BIZ UDPゴシック" panose="020B0400000000000000" pitchFamily="50" charset="-128"/>
                          <a:ea typeface="BIZ UDPゴシック" panose="020B0400000000000000" pitchFamily="50" charset="-128"/>
                          <a:cs typeface="Meiryo UI" pitchFamily="50" charset="-128"/>
                        </a:rPr>
                        <a:t>〇 嘔気、嘔吐、下痢等の消化器症状が</a:t>
                      </a:r>
                      <a:endParaRPr lang="en-US" altLang="ja-JP" sz="1800" b="1" dirty="0">
                        <a:latin typeface="BIZ UDPゴシック" panose="020B0400000000000000" pitchFamily="50" charset="-128"/>
                        <a:ea typeface="BIZ UDPゴシック" panose="020B0400000000000000" pitchFamily="50" charset="-128"/>
                        <a:cs typeface="Meiryo UI" pitchFamily="50" charset="-128"/>
                      </a:endParaRPr>
                    </a:p>
                    <a:p>
                      <a:pPr eaLnBrk="1" hangingPunct="1">
                        <a:lnSpc>
                          <a:spcPct val="100000"/>
                        </a:lnSpc>
                        <a:spcBef>
                          <a:spcPts val="0"/>
                        </a:spcBef>
                      </a:pPr>
                      <a:r>
                        <a:rPr lang="ja-JP" altLang="en-US" sz="1800" b="1" dirty="0">
                          <a:latin typeface="BIZ UDPゴシック" panose="020B0400000000000000" pitchFamily="50" charset="-128"/>
                          <a:ea typeface="BIZ UDPゴシック" panose="020B0400000000000000" pitchFamily="50" charset="-128"/>
                          <a:cs typeface="Meiryo UI" pitchFamily="50" charset="-128"/>
                        </a:rPr>
                        <a:t>　　開始時・増量時に出現した際は減量や</a:t>
                      </a:r>
                      <a:endParaRPr lang="en-US" altLang="ja-JP" sz="1800" b="1" dirty="0">
                        <a:latin typeface="BIZ UDPゴシック" panose="020B0400000000000000" pitchFamily="50" charset="-128"/>
                        <a:ea typeface="BIZ UDPゴシック" panose="020B0400000000000000" pitchFamily="50" charset="-128"/>
                        <a:cs typeface="Meiryo UI" pitchFamily="50" charset="-128"/>
                      </a:endParaRPr>
                    </a:p>
                    <a:p>
                      <a:pPr eaLnBrk="1" hangingPunct="1">
                        <a:lnSpc>
                          <a:spcPct val="100000"/>
                        </a:lnSpc>
                        <a:spcBef>
                          <a:spcPts val="0"/>
                        </a:spcBef>
                      </a:pPr>
                      <a:r>
                        <a:rPr lang="ja-JP" altLang="en-US" sz="1800" b="1" dirty="0">
                          <a:latin typeface="BIZ UDPゴシック" panose="020B0400000000000000" pitchFamily="50" charset="-128"/>
                          <a:ea typeface="BIZ UDPゴシック" panose="020B0400000000000000" pitchFamily="50" charset="-128"/>
                          <a:cs typeface="Meiryo UI" pitchFamily="50" charset="-128"/>
                        </a:rPr>
                        <a:t>　　中止を検討。遷延時も影響を検討</a:t>
                      </a:r>
                      <a:endParaRPr lang="en-US" altLang="ja-JP" sz="1800" b="1" dirty="0">
                        <a:latin typeface="BIZ UDPゴシック" panose="020B0400000000000000" pitchFamily="50" charset="-128"/>
                        <a:ea typeface="BIZ UDPゴシック" panose="020B0400000000000000" pitchFamily="50" charset="-128"/>
                        <a:cs typeface="Meiryo UI" pitchFamily="50" charset="-128"/>
                      </a:endParaRPr>
                    </a:p>
                    <a:p>
                      <a:pPr eaLnBrk="1" hangingPunct="1">
                        <a:lnSpc>
                          <a:spcPct val="100000"/>
                        </a:lnSpc>
                        <a:spcBef>
                          <a:spcPts val="900"/>
                        </a:spcBef>
                      </a:pPr>
                      <a:r>
                        <a:rPr lang="ja-JP" altLang="en-US" sz="1800" b="1" dirty="0">
                          <a:latin typeface="BIZ UDPゴシック" panose="020B0400000000000000" pitchFamily="50" charset="-128"/>
                          <a:ea typeface="BIZ UDPゴシック" panose="020B0400000000000000" pitchFamily="50" charset="-128"/>
                          <a:cs typeface="Meiryo UI" pitchFamily="50" charset="-128"/>
                        </a:rPr>
                        <a:t>〇 活動性亢進に関連すると思われる </a:t>
                      </a:r>
                      <a:endParaRPr lang="en-US" altLang="ja-JP" sz="1800" b="1" dirty="0">
                        <a:latin typeface="BIZ UDPゴシック" panose="020B0400000000000000" pitchFamily="50" charset="-128"/>
                        <a:ea typeface="BIZ UDPゴシック" panose="020B0400000000000000" pitchFamily="50" charset="-128"/>
                        <a:cs typeface="Meiryo UI" pitchFamily="50" charset="-128"/>
                      </a:endParaRPr>
                    </a:p>
                    <a:p>
                      <a:pPr eaLnBrk="1" hangingPunct="1">
                        <a:lnSpc>
                          <a:spcPct val="100000"/>
                        </a:lnSpc>
                        <a:spcBef>
                          <a:spcPts val="0"/>
                        </a:spcBef>
                      </a:pPr>
                      <a:r>
                        <a:rPr lang="en-US" altLang="ja-JP" sz="1800" b="1" dirty="0">
                          <a:latin typeface="BIZ UDPゴシック" panose="020B0400000000000000" pitchFamily="50" charset="-128"/>
                          <a:ea typeface="BIZ UDPゴシック" panose="020B0400000000000000" pitchFamily="50" charset="-128"/>
                          <a:cs typeface="Meiryo UI" pitchFamily="50" charset="-128"/>
                        </a:rPr>
                        <a:t>    BPSD</a:t>
                      </a:r>
                      <a:r>
                        <a:rPr lang="ja-JP" altLang="en-US" sz="1800" b="1" dirty="0">
                          <a:latin typeface="BIZ UDPゴシック" panose="020B0400000000000000" pitchFamily="50" charset="-128"/>
                          <a:ea typeface="BIZ UDPゴシック" panose="020B0400000000000000" pitchFamily="50" charset="-128"/>
                          <a:cs typeface="Meiryo UI" pitchFamily="50" charset="-128"/>
                        </a:rPr>
                        <a:t>の出現に注意</a:t>
                      </a:r>
                      <a:endParaRPr lang="en-US" altLang="ja-JP" sz="1800" b="1" dirty="0">
                        <a:latin typeface="BIZ UDPゴシック" panose="020B0400000000000000" pitchFamily="50" charset="-128"/>
                        <a:ea typeface="BIZ UDPゴシック" panose="020B0400000000000000" pitchFamily="50" charset="-128"/>
                        <a:cs typeface="Meiryo UI" pitchFamily="50" charset="-128"/>
                      </a:endParaRPr>
                    </a:p>
                    <a:p>
                      <a:pPr eaLnBrk="1" hangingPunct="1">
                        <a:lnSpc>
                          <a:spcPct val="100000"/>
                        </a:lnSpc>
                        <a:spcBef>
                          <a:spcPts val="0"/>
                        </a:spcBef>
                      </a:pPr>
                      <a:r>
                        <a:rPr lang="ja-JP" altLang="en-US" sz="1800" b="1" dirty="0">
                          <a:latin typeface="BIZ UDPゴシック" panose="020B0400000000000000" pitchFamily="50" charset="-128"/>
                          <a:ea typeface="BIZ UDPゴシック" panose="020B0400000000000000" pitchFamily="50" charset="-128"/>
                          <a:cs typeface="Meiryo UI" pitchFamily="50" charset="-128"/>
                        </a:rPr>
                        <a:t>　　（興奮、不眠、不穏、幻覚など）</a:t>
                      </a:r>
                      <a:endParaRPr lang="en-US" altLang="ja-JP" sz="1800" b="1" dirty="0">
                        <a:latin typeface="BIZ UDPゴシック" panose="020B0400000000000000" pitchFamily="50" charset="-128"/>
                        <a:ea typeface="BIZ UDPゴシック" panose="020B0400000000000000" pitchFamily="50" charset="-128"/>
                        <a:cs typeface="Meiryo UI" pitchFamily="50" charset="-128"/>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600"/>
                        </a:spcBef>
                      </a:pPr>
                      <a:endParaRPr kumimoji="1" lang="en-US" altLang="ja-JP" sz="10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ct val="100000"/>
                        </a:lnSpc>
                        <a:spcBef>
                          <a:spcPts val="0"/>
                        </a:spcBef>
                      </a:pPr>
                      <a:r>
                        <a:rPr kumimoji="1" lang="ja-JP" altLang="en-US" sz="18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アルツハイマー型認知症に使用</a:t>
                      </a:r>
                    </a:p>
                    <a:p>
                      <a:pPr>
                        <a:lnSpc>
                          <a:spcPct val="100000"/>
                        </a:lnSpc>
                        <a:spcBef>
                          <a:spcPts val="600"/>
                        </a:spcBef>
                      </a:pPr>
                      <a:r>
                        <a:rPr kumimoji="1" lang="ja-JP" altLang="en-US" sz="18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てんかん または 痙攣の既往歴がある</a:t>
                      </a:r>
                      <a:endParaRPr kumimoji="1" lang="en-US" altLang="ja-JP" sz="18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ct val="100000"/>
                        </a:lnSpc>
                        <a:spcBef>
                          <a:spcPts val="0"/>
                        </a:spcBef>
                      </a:pPr>
                      <a:r>
                        <a:rPr kumimoji="1" lang="en-US" altLang="ja-JP" sz="18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ja-JP" altLang="en-US" sz="18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人は慎重に経過観察</a:t>
                      </a:r>
                      <a:endParaRPr kumimoji="1" lang="en-US" altLang="ja-JP" sz="18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ct val="100000"/>
                        </a:lnSpc>
                        <a:spcBef>
                          <a:spcPts val="900"/>
                        </a:spcBef>
                      </a:pPr>
                      <a:r>
                        <a:rPr kumimoji="1" lang="ja-JP" altLang="en-US" sz="18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腎機能障害がある患者</a:t>
                      </a:r>
                      <a:endParaRPr kumimoji="1" lang="en-US" altLang="ja-JP" sz="18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ct val="100000"/>
                        </a:lnSpc>
                        <a:spcBef>
                          <a:spcPts val="900"/>
                        </a:spcBef>
                      </a:pPr>
                      <a:r>
                        <a:rPr kumimoji="1" lang="ja-JP" altLang="en-US" sz="18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尿</a:t>
                      </a:r>
                      <a:r>
                        <a:rPr kumimoji="1" lang="en-US" altLang="ja-JP" sz="18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pH</a:t>
                      </a:r>
                      <a:r>
                        <a:rPr kumimoji="1" lang="ja-JP" altLang="en-US" sz="18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を上昇する因子を有する患者</a:t>
                      </a:r>
                      <a:endParaRPr kumimoji="1" lang="en-US" altLang="ja-JP" sz="18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ct val="100000"/>
                        </a:lnSpc>
                        <a:spcBef>
                          <a:spcPts val="900"/>
                        </a:spcBef>
                      </a:pPr>
                      <a:r>
                        <a:rPr kumimoji="1" lang="ja-JP" altLang="en-US" sz="18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高度な肝機能障害のある患者</a:t>
                      </a:r>
                      <a:endParaRPr kumimoji="1" lang="en-US" altLang="ja-JP" sz="18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0" indent="0">
                        <a:lnSpc>
                          <a:spcPct val="100000"/>
                        </a:lnSpc>
                        <a:spcBef>
                          <a:spcPts val="1800"/>
                        </a:spcBef>
                        <a:buFont typeface="Wingdings" panose="05000000000000000000" pitchFamily="2" charset="2"/>
                        <a:buNone/>
                      </a:pPr>
                      <a:r>
                        <a:rPr kumimoji="1" lang="ja-JP" altLang="en-US" sz="1800" b="1" i="0" u="none" strike="noStrike" kern="1200" baseline="0" dirty="0">
                          <a:solidFill>
                            <a:schemeClr val="dk1"/>
                          </a:solidFill>
                          <a:latin typeface="BIZ UDPゴシック" panose="020B0400000000000000" pitchFamily="50" charset="-128"/>
                          <a:ea typeface="BIZ UDPゴシック" panose="020B0400000000000000" pitchFamily="50" charset="-128"/>
                          <a:cs typeface="Meiryo UI" panose="020B0604030504040204" pitchFamily="50" charset="-128"/>
                        </a:rPr>
                        <a:t>〇 投与開始初期や増量時にめまいや傾　</a:t>
                      </a:r>
                      <a:endParaRPr kumimoji="1" lang="en-US" altLang="ja-JP" sz="1800" b="1" i="0" u="none" strike="noStrike" kern="1200" baseline="0" dirty="0">
                        <a:solidFill>
                          <a:schemeClr val="dk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0" indent="0">
                        <a:lnSpc>
                          <a:spcPct val="100000"/>
                        </a:lnSpc>
                        <a:spcBef>
                          <a:spcPts val="0"/>
                        </a:spcBef>
                        <a:buFont typeface="Wingdings" panose="05000000000000000000" pitchFamily="2" charset="2"/>
                        <a:buNone/>
                      </a:pPr>
                      <a:r>
                        <a:rPr kumimoji="1" lang="ja-JP" altLang="en-US" sz="1800" b="1" i="0" u="none" strike="noStrike" kern="1200" baseline="0" dirty="0">
                          <a:solidFill>
                            <a:schemeClr val="dk1"/>
                          </a:solidFill>
                          <a:latin typeface="BIZ UDPゴシック" panose="020B0400000000000000" pitchFamily="50" charset="-128"/>
                          <a:ea typeface="BIZ UDPゴシック" panose="020B0400000000000000" pitchFamily="50" charset="-128"/>
                          <a:cs typeface="Meiryo UI" panose="020B0604030504040204" pitchFamily="50" charset="-128"/>
                        </a:rPr>
                        <a:t>　　眠などの副作用を認めることがあるた</a:t>
                      </a:r>
                      <a:endParaRPr kumimoji="1" lang="en-US" altLang="ja-JP" sz="1800" b="1" i="0" u="none" strike="noStrike" kern="1200" baseline="0" dirty="0">
                        <a:solidFill>
                          <a:schemeClr val="dk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0" indent="0">
                        <a:lnSpc>
                          <a:spcPct val="100000"/>
                        </a:lnSpc>
                        <a:spcBef>
                          <a:spcPts val="0"/>
                        </a:spcBef>
                        <a:buFont typeface="Wingdings" panose="05000000000000000000" pitchFamily="2" charset="2"/>
                        <a:buNone/>
                      </a:pPr>
                      <a:r>
                        <a:rPr kumimoji="1" lang="ja-JP" altLang="en-US" sz="1800" b="1" i="0" u="none" strike="noStrike" kern="1200" baseline="0" dirty="0">
                          <a:solidFill>
                            <a:schemeClr val="dk1"/>
                          </a:solidFill>
                          <a:latin typeface="BIZ UDPゴシック" panose="020B0400000000000000" pitchFamily="50" charset="-128"/>
                          <a:ea typeface="BIZ UDPゴシック" panose="020B0400000000000000" pitchFamily="50" charset="-128"/>
                          <a:cs typeface="Meiryo UI" panose="020B0604030504040204" pitchFamily="50" charset="-128"/>
                        </a:rPr>
                        <a:t>　　め患者の状態を注意深く観察</a:t>
                      </a:r>
                      <a:endParaRPr kumimoji="1" lang="en-US" altLang="ja-JP" sz="18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8" name="テキスト ボックス 7">
            <a:extLst>
              <a:ext uri="{FF2B5EF4-FFF2-40B4-BE49-F238E27FC236}">
                <a16:creationId xmlns:a16="http://schemas.microsoft.com/office/drawing/2014/main" id="{9EF21FBC-10FC-4D06-84D1-60923CA0D805}"/>
              </a:ext>
            </a:extLst>
          </p:cNvPr>
          <p:cNvSpPr txBox="1"/>
          <p:nvPr/>
        </p:nvSpPr>
        <p:spPr>
          <a:xfrm>
            <a:off x="0" y="710695"/>
            <a:ext cx="1540042"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薬局実践６</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Rectangle 10">
            <a:extLst>
              <a:ext uri="{FF2B5EF4-FFF2-40B4-BE49-F238E27FC236}">
                <a16:creationId xmlns:a16="http://schemas.microsoft.com/office/drawing/2014/main" id="{509556CB-CDF8-4D1B-8281-D2630CF298A9}"/>
              </a:ext>
            </a:extLst>
          </p:cNvPr>
          <p:cNvSpPr>
            <a:spLocks noChangeArrowheads="1"/>
          </p:cNvSpPr>
          <p:nvPr/>
        </p:nvSpPr>
        <p:spPr bwMode="auto">
          <a:xfrm>
            <a:off x="110899" y="50413"/>
            <a:ext cx="892311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29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5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844083"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ja-JP" altLang="en-US" sz="1846"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アルツハイマー型認知症　</a:t>
            </a:r>
            <a:r>
              <a:rPr kumimoji="1" lang="ja-JP" altLang="en-US"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認知症治療薬の使用上の注意点</a:t>
            </a:r>
            <a:endParaRPr kumimoji="1" lang="en-US" altLang="ja-JP"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FBB5A000-271E-4B59-900A-B627A010E6E5}"/>
              </a:ext>
            </a:extLst>
          </p:cNvPr>
          <p:cNvSpPr txBox="1"/>
          <p:nvPr/>
        </p:nvSpPr>
        <p:spPr>
          <a:xfrm>
            <a:off x="921977" y="6498871"/>
            <a:ext cx="8112034" cy="291298"/>
          </a:xfrm>
          <a:prstGeom prst="rect">
            <a:avLst/>
          </a:prstGeom>
          <a:noFill/>
          <a:ln w="9525">
            <a:noFill/>
          </a:ln>
        </p:spPr>
        <p:txBody>
          <a:bodyPr wrap="square">
            <a:spAutoFit/>
          </a:bodyPr>
          <a:lstStyle/>
          <a:p>
            <a:pPr marL="0" marR="0" lvl="0" indent="0" algn="r" defTabSz="914400" rtl="0" eaLnBrk="0" fontAlgn="base" latinLnBrk="0" hangingPunct="0">
              <a:lnSpc>
                <a:spcPts val="1800"/>
              </a:lnSpc>
              <a:spcBef>
                <a:spcPts val="0"/>
              </a:spcBef>
              <a:spcAft>
                <a:spcPct val="0"/>
              </a:spcAft>
              <a:buClrTx/>
              <a:buSzTx/>
              <a:buFontTx/>
              <a:buNone/>
              <a:tabLst/>
              <a:defRPr/>
            </a:pPr>
            <a:r>
              <a:rPr kumimoji="1" lang="ja-JP"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かかりつけ医のための</a:t>
            </a:r>
            <a:r>
              <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BPSD</a:t>
            </a:r>
            <a:r>
              <a:rPr kumimoji="1" lang="ja-JP"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に対する向精神薬使用ガイドライン（第</a:t>
            </a:r>
            <a:r>
              <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a:t>
            </a:r>
            <a:r>
              <a:rPr kumimoji="1" lang="ja-JP"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版）</a:t>
            </a:r>
          </a:p>
        </p:txBody>
      </p:sp>
    </p:spTree>
    <p:extLst>
      <p:ext uri="{BB962C8B-B14F-4D97-AF65-F5344CB8AC3E}">
        <p14:creationId xmlns:p14="http://schemas.microsoft.com/office/powerpoint/2010/main" val="2253113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107" name="正方形/長方形 44"/>
          <p:cNvSpPr>
            <a:spLocks noChangeArrowheads="1"/>
          </p:cNvSpPr>
          <p:nvPr/>
        </p:nvSpPr>
        <p:spPr bwMode="auto">
          <a:xfrm>
            <a:off x="3815032" y="6075586"/>
            <a:ext cx="1474177" cy="37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1846"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rPr>
              <a:t>時間の流れ</a:t>
            </a:r>
            <a:endParaRPr kumimoji="1" lang="en-US" altLang="ja-JP" sz="1846"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endParaRPr>
          </a:p>
        </p:txBody>
      </p:sp>
      <p:cxnSp>
        <p:nvCxnSpPr>
          <p:cNvPr id="32" name="直線コネクタ 31"/>
          <p:cNvCxnSpPr/>
          <p:nvPr/>
        </p:nvCxnSpPr>
        <p:spPr>
          <a:xfrm>
            <a:off x="1457168" y="1997218"/>
            <a:ext cx="34143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88111" name="正方形/長方形 51"/>
          <p:cNvSpPr>
            <a:spLocks noChangeArrowheads="1"/>
          </p:cNvSpPr>
          <p:nvPr/>
        </p:nvSpPr>
        <p:spPr bwMode="auto">
          <a:xfrm>
            <a:off x="1867477" y="1689488"/>
            <a:ext cx="1293935" cy="6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1846"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rPr>
              <a:t>認知症の自然経過</a:t>
            </a:r>
            <a:endParaRPr kumimoji="1" lang="en-US" altLang="ja-JP" sz="1846"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endParaRPr>
          </a:p>
        </p:txBody>
      </p:sp>
      <p:cxnSp>
        <p:nvCxnSpPr>
          <p:cNvPr id="37" name="直線コネクタ 36"/>
          <p:cNvCxnSpPr/>
          <p:nvPr/>
        </p:nvCxnSpPr>
        <p:spPr>
          <a:xfrm>
            <a:off x="3839881" y="1997218"/>
            <a:ext cx="341435" cy="0"/>
          </a:xfrm>
          <a:prstGeom prst="line">
            <a:avLst/>
          </a:prstGeom>
          <a:ln w="57150">
            <a:solidFill>
              <a:srgbClr val="FF9933"/>
            </a:solidFill>
          </a:ln>
        </p:spPr>
        <p:style>
          <a:lnRef idx="1">
            <a:schemeClr val="accent1"/>
          </a:lnRef>
          <a:fillRef idx="0">
            <a:schemeClr val="accent1"/>
          </a:fillRef>
          <a:effectRef idx="0">
            <a:schemeClr val="accent1"/>
          </a:effectRef>
          <a:fontRef idx="minor">
            <a:schemeClr val="tx1"/>
          </a:fontRef>
        </p:style>
      </p:cxnSp>
      <p:sp>
        <p:nvSpPr>
          <p:cNvPr id="388113" name="正方形/長方形 53"/>
          <p:cNvSpPr>
            <a:spLocks noChangeArrowheads="1"/>
          </p:cNvSpPr>
          <p:nvPr/>
        </p:nvSpPr>
        <p:spPr bwMode="auto">
          <a:xfrm>
            <a:off x="4099136" y="1701211"/>
            <a:ext cx="2168174" cy="6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1846"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rPr>
              <a:t>  健常人の老化</a:t>
            </a:r>
            <a:endParaRPr kumimoji="1" lang="en-US" altLang="ja-JP" sz="1846"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endParaRPr>
          </a:p>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1846"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rPr>
              <a:t>（予防した場合）</a:t>
            </a:r>
            <a:endParaRPr kumimoji="1" lang="en-US" altLang="ja-JP" sz="1846"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endParaRPr>
          </a:p>
        </p:txBody>
      </p:sp>
      <p:cxnSp>
        <p:nvCxnSpPr>
          <p:cNvPr id="33" name="直線コネクタ 32"/>
          <p:cNvCxnSpPr/>
          <p:nvPr/>
        </p:nvCxnSpPr>
        <p:spPr>
          <a:xfrm>
            <a:off x="1486476" y="2359686"/>
            <a:ext cx="0" cy="3575538"/>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H="1">
            <a:off x="1490874" y="5932994"/>
            <a:ext cx="7089686" cy="6626"/>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 Box 25"/>
          <p:cNvSpPr txBox="1">
            <a:spLocks noChangeArrowheads="1"/>
          </p:cNvSpPr>
          <p:nvPr/>
        </p:nvSpPr>
        <p:spPr bwMode="auto">
          <a:xfrm>
            <a:off x="210009" y="3374359"/>
            <a:ext cx="440313" cy="2032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9pPr>
          </a:lstStyle>
          <a:p>
            <a:pPr marL="0" marR="0" lvl="0" indent="0" algn="l" defTabSz="844083" rtl="0" eaLnBrk="1" fontAlgn="base" latinLnBrk="0" hangingPunct="1">
              <a:lnSpc>
                <a:spcPct val="90000"/>
              </a:lnSpc>
              <a:spcBef>
                <a:spcPct val="0"/>
              </a:spcBef>
              <a:spcAft>
                <a:spcPct val="0"/>
              </a:spcAft>
              <a:buClrTx/>
              <a:buSzTx/>
              <a:buFontTx/>
              <a:buNone/>
              <a:tabLst/>
              <a:defRPr/>
            </a:pPr>
            <a:r>
              <a:rPr kumimoji="1" lang="ja-JP" altLang="en-US" sz="1846"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症状の度合い</a:t>
            </a:r>
          </a:p>
        </p:txBody>
      </p:sp>
      <p:sp>
        <p:nvSpPr>
          <p:cNvPr id="38" name="Rectangle 21"/>
          <p:cNvSpPr>
            <a:spLocks noChangeArrowheads="1"/>
          </p:cNvSpPr>
          <p:nvPr/>
        </p:nvSpPr>
        <p:spPr bwMode="auto">
          <a:xfrm>
            <a:off x="719146" y="2584565"/>
            <a:ext cx="659155" cy="37638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9pPr>
          </a:lstStyle>
          <a:p>
            <a:pPr marL="0" marR="0" lvl="0" indent="0" algn="l" defTabSz="844083" rtl="0" eaLnBrk="0" fontAlgn="base" latinLnBrk="0" hangingPunct="0">
              <a:lnSpc>
                <a:spcPct val="100000"/>
              </a:lnSpc>
              <a:spcBef>
                <a:spcPct val="20000"/>
              </a:spcBef>
              <a:spcAft>
                <a:spcPct val="0"/>
              </a:spcAft>
              <a:buClrTx/>
              <a:buSzTx/>
              <a:buFontTx/>
              <a:buNone/>
              <a:tabLst/>
              <a:defRPr/>
            </a:pPr>
            <a:r>
              <a:rPr kumimoji="1" lang="ja-JP" altLang="en-US" sz="1846"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軽度</a:t>
            </a:r>
            <a:endParaRPr kumimoji="1" lang="en-US" altLang="ja-JP" sz="1846"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42" name="Rectangle 22"/>
          <p:cNvSpPr>
            <a:spLocks noChangeArrowheads="1"/>
          </p:cNvSpPr>
          <p:nvPr/>
        </p:nvSpPr>
        <p:spPr bwMode="auto">
          <a:xfrm>
            <a:off x="601087" y="4052152"/>
            <a:ext cx="896399" cy="37638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9pPr>
          </a:lstStyle>
          <a:p>
            <a:pPr marL="0" marR="0" lvl="0" indent="0" algn="l" defTabSz="844083" rtl="0" eaLnBrk="0" fontAlgn="base" latinLnBrk="0" hangingPunct="0">
              <a:lnSpc>
                <a:spcPct val="100000"/>
              </a:lnSpc>
              <a:spcBef>
                <a:spcPct val="20000"/>
              </a:spcBef>
              <a:spcAft>
                <a:spcPct val="0"/>
              </a:spcAft>
              <a:buClrTx/>
              <a:buSzTx/>
              <a:buFontTx/>
              <a:buNone/>
              <a:tabLst/>
              <a:defRPr/>
            </a:pPr>
            <a:r>
              <a:rPr kumimoji="1" lang="ja-JP" altLang="en-US" sz="1846"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中等度</a:t>
            </a:r>
            <a:endParaRPr kumimoji="1" lang="en-US" altLang="ja-JP" sz="1846"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43" name="Rectangle 24"/>
          <p:cNvSpPr>
            <a:spLocks noChangeArrowheads="1"/>
          </p:cNvSpPr>
          <p:nvPr/>
        </p:nvSpPr>
        <p:spPr bwMode="auto">
          <a:xfrm>
            <a:off x="739637" y="5331546"/>
            <a:ext cx="659155" cy="37638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9pPr>
          </a:lstStyle>
          <a:p>
            <a:pPr marL="0" marR="0" lvl="0" indent="0" algn="l" defTabSz="844083" rtl="0" eaLnBrk="0" fontAlgn="base" latinLnBrk="0" hangingPunct="0">
              <a:lnSpc>
                <a:spcPct val="100000"/>
              </a:lnSpc>
              <a:spcBef>
                <a:spcPct val="20000"/>
              </a:spcBef>
              <a:spcAft>
                <a:spcPct val="0"/>
              </a:spcAft>
              <a:buClrTx/>
              <a:buSzTx/>
              <a:buFontTx/>
              <a:buNone/>
              <a:tabLst/>
              <a:defRPr/>
            </a:pPr>
            <a:r>
              <a:rPr kumimoji="1" lang="ja-JP" altLang="en-US" sz="1846"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重度</a:t>
            </a:r>
            <a:endParaRPr kumimoji="1" lang="en-US" altLang="ja-JP" sz="1846"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5" name="グループ化 4"/>
          <p:cNvGrpSpPr/>
          <p:nvPr/>
        </p:nvGrpSpPr>
        <p:grpSpPr>
          <a:xfrm>
            <a:off x="1582632" y="1725869"/>
            <a:ext cx="6997928" cy="4297039"/>
            <a:chOff x="1767868" y="1567076"/>
            <a:chExt cx="7581089" cy="4655119"/>
          </a:xfrm>
        </p:grpSpPr>
        <p:cxnSp>
          <p:nvCxnSpPr>
            <p:cNvPr id="39" name="直線コネクタ 38"/>
            <p:cNvCxnSpPr/>
            <p:nvPr/>
          </p:nvCxnSpPr>
          <p:spPr bwMode="auto">
            <a:xfrm>
              <a:off x="7113240" y="1881031"/>
              <a:ext cx="368300" cy="0"/>
            </a:xfrm>
            <a:prstGeom prst="line">
              <a:avLst/>
            </a:prstGeom>
            <a:ln w="57150">
              <a:solidFill>
                <a:srgbClr val="0066FF"/>
              </a:solidFill>
            </a:ln>
          </p:spPr>
          <p:style>
            <a:lnRef idx="1">
              <a:schemeClr val="accent1"/>
            </a:lnRef>
            <a:fillRef idx="0">
              <a:schemeClr val="accent1"/>
            </a:fillRef>
            <a:effectRef idx="0">
              <a:schemeClr val="accent1"/>
            </a:effectRef>
            <a:fontRef idx="minor">
              <a:schemeClr val="tx1"/>
            </a:fontRef>
          </p:style>
        </p:cxnSp>
        <p:sp>
          <p:nvSpPr>
            <p:cNvPr id="388122" name="正方形/長方形 42"/>
            <p:cNvSpPr>
              <a:spLocks noChangeArrowheads="1"/>
            </p:cNvSpPr>
            <p:nvPr/>
          </p:nvSpPr>
          <p:spPr bwMode="auto">
            <a:xfrm>
              <a:off x="7549626" y="1567076"/>
              <a:ext cx="1799331" cy="715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1846"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rPr>
                <a:t>治療を開始・継続した場合</a:t>
              </a:r>
              <a:endParaRPr kumimoji="1" lang="en-US" altLang="ja-JP" sz="1846"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endParaRPr>
            </a:p>
          </p:txBody>
        </p:sp>
        <p:sp>
          <p:nvSpPr>
            <p:cNvPr id="45" name="Freeform 11"/>
            <p:cNvSpPr>
              <a:spLocks/>
            </p:cNvSpPr>
            <p:nvPr/>
          </p:nvSpPr>
          <p:spPr bwMode="auto">
            <a:xfrm flipH="1">
              <a:off x="3325811" y="3370793"/>
              <a:ext cx="4995862" cy="2746375"/>
            </a:xfrm>
            <a:custGeom>
              <a:avLst/>
              <a:gdLst>
                <a:gd name="T0" fmla="*/ 0 w 1264"/>
                <a:gd name="T1" fmla="*/ 2147483646 h 1040"/>
                <a:gd name="T2" fmla="*/ 2147483646 w 1264"/>
                <a:gd name="T3" fmla="*/ 2147483646 h 1040"/>
                <a:gd name="T4" fmla="*/ 2147483646 w 1264"/>
                <a:gd name="T5" fmla="*/ 2147483646 h 1040"/>
                <a:gd name="T6" fmla="*/ 2147483646 w 1264"/>
                <a:gd name="T7" fmla="*/ 0 h 1040"/>
                <a:gd name="T8" fmla="*/ 0 60000 65536"/>
                <a:gd name="T9" fmla="*/ 0 60000 65536"/>
                <a:gd name="T10" fmla="*/ 0 60000 65536"/>
                <a:gd name="T11" fmla="*/ 0 60000 65536"/>
                <a:gd name="connsiteX0" fmla="*/ 0 w 10000"/>
                <a:gd name="connsiteY0" fmla="*/ 10000 h 10000"/>
                <a:gd name="connsiteX1" fmla="*/ 2785 w 10000"/>
                <a:gd name="connsiteY1" fmla="*/ 8923 h 10000"/>
                <a:gd name="connsiteX2" fmla="*/ 5186 w 10000"/>
                <a:gd name="connsiteY2" fmla="*/ 5024 h 10000"/>
                <a:gd name="connsiteX3" fmla="*/ 10000 w 10000"/>
                <a:gd name="connsiteY3" fmla="*/ 0 h 10000"/>
                <a:gd name="connsiteX0" fmla="*/ 0 w 10732"/>
                <a:gd name="connsiteY0" fmla="*/ 10259 h 10259"/>
                <a:gd name="connsiteX1" fmla="*/ 2785 w 10732"/>
                <a:gd name="connsiteY1" fmla="*/ 9182 h 10259"/>
                <a:gd name="connsiteX2" fmla="*/ 5186 w 10732"/>
                <a:gd name="connsiteY2" fmla="*/ 5283 h 10259"/>
                <a:gd name="connsiteX3" fmla="*/ 10732 w 10732"/>
                <a:gd name="connsiteY3" fmla="*/ 0 h 10259"/>
                <a:gd name="connsiteX0" fmla="*/ 0 w 9645"/>
                <a:gd name="connsiteY0" fmla="*/ 10357 h 10357"/>
                <a:gd name="connsiteX1" fmla="*/ 1698 w 9645"/>
                <a:gd name="connsiteY1" fmla="*/ 9182 h 10357"/>
                <a:gd name="connsiteX2" fmla="*/ 4099 w 9645"/>
                <a:gd name="connsiteY2" fmla="*/ 5283 h 10357"/>
                <a:gd name="connsiteX3" fmla="*/ 9645 w 9645"/>
                <a:gd name="connsiteY3" fmla="*/ 0 h 10357"/>
              </a:gdLst>
              <a:ahLst/>
              <a:cxnLst>
                <a:cxn ang="0">
                  <a:pos x="connsiteX0" y="connsiteY0"/>
                </a:cxn>
                <a:cxn ang="0">
                  <a:pos x="connsiteX1" y="connsiteY1"/>
                </a:cxn>
                <a:cxn ang="0">
                  <a:pos x="connsiteX2" y="connsiteY2"/>
                </a:cxn>
                <a:cxn ang="0">
                  <a:pos x="connsiteX3" y="connsiteY3"/>
                </a:cxn>
              </a:cxnLst>
              <a:rect l="l" t="t" r="r" b="b"/>
              <a:pathLst>
                <a:path w="9645" h="10357">
                  <a:moveTo>
                    <a:pt x="0" y="10357"/>
                  </a:moveTo>
                  <a:cubicBezTo>
                    <a:pt x="870" y="10165"/>
                    <a:pt x="1015" y="10028"/>
                    <a:pt x="1698" y="9182"/>
                  </a:cubicBezTo>
                  <a:cubicBezTo>
                    <a:pt x="2381" y="8336"/>
                    <a:pt x="2976" y="7475"/>
                    <a:pt x="4099" y="5283"/>
                  </a:cubicBezTo>
                  <a:cubicBezTo>
                    <a:pt x="5492" y="2552"/>
                    <a:pt x="7430" y="885"/>
                    <a:pt x="9645" y="0"/>
                  </a:cubicBezTo>
                </a:path>
              </a:pathLst>
            </a:custGeom>
            <a:noFill/>
            <a:ln w="57150" cap="flat">
              <a:solidFill>
                <a:srgbClr val="0066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2585" b="0" i="0" u="none" strike="noStrike" kern="1200" cap="none" spc="0" normalizeH="0" baseline="0" noProof="0" dirty="0">
                <a:ln>
                  <a:noFill/>
                </a:ln>
                <a:solidFill>
                  <a:srgbClr val="00CC00"/>
                </a:solidFill>
                <a:effectLst/>
                <a:uLnTx/>
                <a:uFillTx/>
                <a:latin typeface="BIZ UDPゴシック" panose="020B0400000000000000" pitchFamily="50" charset="-128"/>
                <a:ea typeface="BIZ UDPゴシック" panose="020B0400000000000000" pitchFamily="50" charset="-128"/>
                <a:cs typeface="+mn-cs"/>
              </a:endParaRPr>
            </a:p>
          </p:txBody>
        </p:sp>
        <p:sp>
          <p:nvSpPr>
            <p:cNvPr id="46" name="Freeform 11"/>
            <p:cNvSpPr>
              <a:spLocks/>
            </p:cNvSpPr>
            <p:nvPr/>
          </p:nvSpPr>
          <p:spPr bwMode="auto">
            <a:xfrm flipH="1">
              <a:off x="4660473" y="4365968"/>
              <a:ext cx="2889154" cy="1751202"/>
            </a:xfrm>
            <a:custGeom>
              <a:avLst/>
              <a:gdLst>
                <a:gd name="T0" fmla="*/ 0 w 1264"/>
                <a:gd name="T1" fmla="*/ 2147483646 h 1040"/>
                <a:gd name="T2" fmla="*/ 2147483646 w 1264"/>
                <a:gd name="T3" fmla="*/ 2147483646 h 1040"/>
                <a:gd name="T4" fmla="*/ 2147483646 w 1264"/>
                <a:gd name="T5" fmla="*/ 2147483646 h 1040"/>
                <a:gd name="T6" fmla="*/ 2147483646 w 1264"/>
                <a:gd name="T7" fmla="*/ 0 h 1040"/>
                <a:gd name="T8" fmla="*/ 0 60000 65536"/>
                <a:gd name="T9" fmla="*/ 0 60000 65536"/>
                <a:gd name="T10" fmla="*/ 0 60000 65536"/>
                <a:gd name="T11" fmla="*/ 0 60000 65536"/>
                <a:gd name="connsiteX0" fmla="*/ 0 w 10000"/>
                <a:gd name="connsiteY0" fmla="*/ 10000 h 10000"/>
                <a:gd name="connsiteX1" fmla="*/ 2785 w 10000"/>
                <a:gd name="connsiteY1" fmla="*/ 8923 h 10000"/>
                <a:gd name="connsiteX2" fmla="*/ 5186 w 10000"/>
                <a:gd name="connsiteY2" fmla="*/ 5024 h 10000"/>
                <a:gd name="connsiteX3" fmla="*/ 10000 w 10000"/>
                <a:gd name="connsiteY3" fmla="*/ 0 h 10000"/>
                <a:gd name="connsiteX0" fmla="*/ 0 w 10732"/>
                <a:gd name="connsiteY0" fmla="*/ 10259 h 10259"/>
                <a:gd name="connsiteX1" fmla="*/ 2785 w 10732"/>
                <a:gd name="connsiteY1" fmla="*/ 9182 h 10259"/>
                <a:gd name="connsiteX2" fmla="*/ 5186 w 10732"/>
                <a:gd name="connsiteY2" fmla="*/ 5283 h 10259"/>
                <a:gd name="connsiteX3" fmla="*/ 10732 w 10732"/>
                <a:gd name="connsiteY3" fmla="*/ 0 h 10259"/>
                <a:gd name="connsiteX0" fmla="*/ 0 w 9645"/>
                <a:gd name="connsiteY0" fmla="*/ 10357 h 10357"/>
                <a:gd name="connsiteX1" fmla="*/ 1698 w 9645"/>
                <a:gd name="connsiteY1" fmla="*/ 9182 h 10357"/>
                <a:gd name="connsiteX2" fmla="*/ 4099 w 9645"/>
                <a:gd name="connsiteY2" fmla="*/ 5283 h 10357"/>
                <a:gd name="connsiteX3" fmla="*/ 9645 w 9645"/>
                <a:gd name="connsiteY3" fmla="*/ 0 h 10357"/>
              </a:gdLst>
              <a:ahLst/>
              <a:cxnLst>
                <a:cxn ang="0">
                  <a:pos x="connsiteX0" y="connsiteY0"/>
                </a:cxn>
                <a:cxn ang="0">
                  <a:pos x="connsiteX1" y="connsiteY1"/>
                </a:cxn>
                <a:cxn ang="0">
                  <a:pos x="connsiteX2" y="connsiteY2"/>
                </a:cxn>
                <a:cxn ang="0">
                  <a:pos x="connsiteX3" y="connsiteY3"/>
                </a:cxn>
              </a:cxnLst>
              <a:rect l="l" t="t" r="r" b="b"/>
              <a:pathLst>
                <a:path w="9645" h="10357">
                  <a:moveTo>
                    <a:pt x="0" y="10357"/>
                  </a:moveTo>
                  <a:cubicBezTo>
                    <a:pt x="870" y="10165"/>
                    <a:pt x="1015" y="10028"/>
                    <a:pt x="1698" y="9182"/>
                  </a:cubicBezTo>
                  <a:cubicBezTo>
                    <a:pt x="2381" y="8336"/>
                    <a:pt x="2976" y="7475"/>
                    <a:pt x="4099" y="5283"/>
                  </a:cubicBezTo>
                  <a:cubicBezTo>
                    <a:pt x="5492" y="2552"/>
                    <a:pt x="7430" y="885"/>
                    <a:pt x="9645" y="0"/>
                  </a:cubicBezTo>
                </a:path>
              </a:pathLst>
            </a:custGeom>
            <a:noFill/>
            <a:ln w="57150" cap="flat">
              <a:solidFill>
                <a:srgbClr val="0066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2585" b="0" i="0" u="none" strike="noStrike" kern="1200" cap="none" spc="0" normalizeH="0" baseline="0" noProof="0" dirty="0">
                <a:ln>
                  <a:noFill/>
                </a:ln>
                <a:solidFill>
                  <a:srgbClr val="00CC00"/>
                </a:solidFill>
                <a:effectLst/>
                <a:uLnTx/>
                <a:uFillTx/>
                <a:latin typeface="BIZ UDPゴシック" panose="020B0400000000000000" pitchFamily="50" charset="-128"/>
                <a:ea typeface="BIZ UDPゴシック" panose="020B0400000000000000" pitchFamily="50" charset="-128"/>
                <a:cs typeface="+mn-cs"/>
              </a:endParaRPr>
            </a:p>
          </p:txBody>
        </p:sp>
        <p:sp>
          <p:nvSpPr>
            <p:cNvPr id="47" name="Freeform 11"/>
            <p:cNvSpPr>
              <a:spLocks/>
            </p:cNvSpPr>
            <p:nvPr/>
          </p:nvSpPr>
          <p:spPr bwMode="auto">
            <a:xfrm rot="20314443" flipH="1">
              <a:off x="7415218" y="4365394"/>
              <a:ext cx="1651668" cy="1856801"/>
            </a:xfrm>
            <a:custGeom>
              <a:avLst/>
              <a:gdLst>
                <a:gd name="T0" fmla="*/ 0 w 1264"/>
                <a:gd name="T1" fmla="*/ 2147483646 h 1040"/>
                <a:gd name="T2" fmla="*/ 2147483646 w 1264"/>
                <a:gd name="T3" fmla="*/ 2147483646 h 1040"/>
                <a:gd name="T4" fmla="*/ 2147483646 w 1264"/>
                <a:gd name="T5" fmla="*/ 2147483646 h 1040"/>
                <a:gd name="T6" fmla="*/ 2147483646 w 1264"/>
                <a:gd name="T7" fmla="*/ 0 h 1040"/>
                <a:gd name="T8" fmla="*/ 0 60000 65536"/>
                <a:gd name="T9" fmla="*/ 0 60000 65536"/>
                <a:gd name="T10" fmla="*/ 0 60000 65536"/>
                <a:gd name="T11" fmla="*/ 0 60000 65536"/>
                <a:gd name="connsiteX0" fmla="*/ 0 w 10000"/>
                <a:gd name="connsiteY0" fmla="*/ 10000 h 10000"/>
                <a:gd name="connsiteX1" fmla="*/ 2785 w 10000"/>
                <a:gd name="connsiteY1" fmla="*/ 8923 h 10000"/>
                <a:gd name="connsiteX2" fmla="*/ 5186 w 10000"/>
                <a:gd name="connsiteY2" fmla="*/ 5024 h 10000"/>
                <a:gd name="connsiteX3" fmla="*/ 10000 w 10000"/>
                <a:gd name="connsiteY3" fmla="*/ 0 h 10000"/>
                <a:gd name="connsiteX0" fmla="*/ 0 w 10732"/>
                <a:gd name="connsiteY0" fmla="*/ 10259 h 10259"/>
                <a:gd name="connsiteX1" fmla="*/ 2785 w 10732"/>
                <a:gd name="connsiteY1" fmla="*/ 9182 h 10259"/>
                <a:gd name="connsiteX2" fmla="*/ 5186 w 10732"/>
                <a:gd name="connsiteY2" fmla="*/ 5283 h 10259"/>
                <a:gd name="connsiteX3" fmla="*/ 10732 w 10732"/>
                <a:gd name="connsiteY3" fmla="*/ 0 h 10259"/>
                <a:gd name="connsiteX0" fmla="*/ 0 w 9645"/>
                <a:gd name="connsiteY0" fmla="*/ 10357 h 10357"/>
                <a:gd name="connsiteX1" fmla="*/ 1698 w 9645"/>
                <a:gd name="connsiteY1" fmla="*/ 9182 h 10357"/>
                <a:gd name="connsiteX2" fmla="*/ 4099 w 9645"/>
                <a:gd name="connsiteY2" fmla="*/ 5283 h 10357"/>
                <a:gd name="connsiteX3" fmla="*/ 9645 w 9645"/>
                <a:gd name="connsiteY3" fmla="*/ 0 h 10357"/>
                <a:gd name="connsiteX0" fmla="*/ 0 w 4250"/>
                <a:gd name="connsiteY0" fmla="*/ 4899 h 4899"/>
                <a:gd name="connsiteX1" fmla="*/ 1760 w 4250"/>
                <a:gd name="connsiteY1" fmla="*/ 3765 h 4899"/>
                <a:gd name="connsiteX2" fmla="*/ 4250 w 4250"/>
                <a:gd name="connsiteY2" fmla="*/ 0 h 4899"/>
                <a:gd name="connsiteX0" fmla="*/ 0 w 8977"/>
                <a:gd name="connsiteY0" fmla="*/ 9752 h 9752"/>
                <a:gd name="connsiteX1" fmla="*/ 3118 w 8977"/>
                <a:gd name="connsiteY1" fmla="*/ 7685 h 9752"/>
                <a:gd name="connsiteX2" fmla="*/ 8977 w 8977"/>
                <a:gd name="connsiteY2" fmla="*/ 0 h 9752"/>
                <a:gd name="connsiteX0" fmla="*/ 0 w 6527"/>
                <a:gd name="connsiteY0" fmla="*/ 7880 h 7880"/>
                <a:gd name="connsiteX1" fmla="*/ 6527 w 6527"/>
                <a:gd name="connsiteY1" fmla="*/ 0 h 7880"/>
              </a:gdLst>
              <a:ahLst/>
              <a:cxnLst>
                <a:cxn ang="0">
                  <a:pos x="connsiteX0" y="connsiteY0"/>
                </a:cxn>
                <a:cxn ang="0">
                  <a:pos x="connsiteX1" y="connsiteY1"/>
                </a:cxn>
              </a:cxnLst>
              <a:rect l="l" t="t" r="r" b="b"/>
              <a:pathLst>
                <a:path w="6527" h="7880">
                  <a:moveTo>
                    <a:pt x="0" y="7880"/>
                  </a:moveTo>
                  <a:cubicBezTo>
                    <a:pt x="1667" y="6214"/>
                    <a:pt x="3476" y="4429"/>
                    <a:pt x="6527" y="0"/>
                  </a:cubicBezTo>
                </a:path>
              </a:pathLst>
            </a:custGeom>
            <a:noFill/>
            <a:ln w="57150" cap="flat">
              <a:solidFill>
                <a:srgbClr val="0066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2585" b="0" i="0" u="none" strike="noStrike" kern="1200" cap="none" spc="0" normalizeH="0" baseline="0" noProof="0" dirty="0">
                <a:ln>
                  <a:noFill/>
                </a:ln>
                <a:solidFill>
                  <a:srgbClr val="00CC00"/>
                </a:solidFill>
                <a:effectLst/>
                <a:uLnTx/>
                <a:uFillTx/>
                <a:latin typeface="BIZ UDPゴシック" panose="020B0400000000000000" pitchFamily="50" charset="-128"/>
                <a:ea typeface="BIZ UDPゴシック" panose="020B0400000000000000" pitchFamily="50" charset="-128"/>
                <a:cs typeface="+mn-cs"/>
              </a:endParaRPr>
            </a:p>
          </p:txBody>
        </p:sp>
        <p:sp>
          <p:nvSpPr>
            <p:cNvPr id="52" name="Freeform 15"/>
            <p:cNvSpPr>
              <a:spLocks/>
            </p:cNvSpPr>
            <p:nvPr/>
          </p:nvSpPr>
          <p:spPr bwMode="auto">
            <a:xfrm rot="233099" flipV="1">
              <a:off x="1767868" y="3004902"/>
              <a:ext cx="5452426" cy="1557156"/>
            </a:xfrm>
            <a:custGeom>
              <a:avLst/>
              <a:gdLst>
                <a:gd name="T0" fmla="*/ 2147483646 w 573"/>
                <a:gd name="T1" fmla="*/ 2147483646 h 586"/>
                <a:gd name="T2" fmla="*/ 2147483646 w 573"/>
                <a:gd name="T3" fmla="*/ 2147483646 h 586"/>
                <a:gd name="T4" fmla="*/ 2147483646 w 573"/>
                <a:gd name="T5" fmla="*/ 2147483646 h 586"/>
                <a:gd name="T6" fmla="*/ 2147483646 w 573"/>
                <a:gd name="T7" fmla="*/ 2147483646 h 586"/>
                <a:gd name="T8" fmla="*/ 2147483646 w 573"/>
                <a:gd name="T9" fmla="*/ 2147483646 h 586"/>
                <a:gd name="T10" fmla="*/ 2147483646 w 573"/>
                <a:gd name="T11" fmla="*/ 2147483646 h 586"/>
                <a:gd name="T12" fmla="*/ 2147483646 w 573"/>
                <a:gd name="T13" fmla="*/ 2147483646 h 586"/>
                <a:gd name="T14" fmla="*/ 2147483646 w 573"/>
                <a:gd name="T15" fmla="*/ 2147483646 h 586"/>
                <a:gd name="T16" fmla="*/ 2147483646 w 573"/>
                <a:gd name="T17" fmla="*/ 2147483646 h 586"/>
                <a:gd name="T18" fmla="*/ 2147483646 w 573"/>
                <a:gd name="T19" fmla="*/ 2147483646 h 586"/>
                <a:gd name="T20" fmla="*/ 2147483646 w 573"/>
                <a:gd name="T21" fmla="*/ 2147483646 h 586"/>
                <a:gd name="T22" fmla="*/ 2147483646 w 573"/>
                <a:gd name="T23" fmla="*/ 2147483646 h 586"/>
                <a:gd name="T24" fmla="*/ 2147483646 w 573"/>
                <a:gd name="T25" fmla="*/ 2147483646 h 586"/>
                <a:gd name="T26" fmla="*/ 2147483646 w 573"/>
                <a:gd name="T27" fmla="*/ 2147483646 h 586"/>
                <a:gd name="T28" fmla="*/ 2147483646 w 573"/>
                <a:gd name="T29" fmla="*/ 2147483646 h 586"/>
                <a:gd name="T30" fmla="*/ 2147483646 w 573"/>
                <a:gd name="T31" fmla="*/ 2147483646 h 586"/>
                <a:gd name="T32" fmla="*/ 2147483646 w 573"/>
                <a:gd name="T33" fmla="*/ 2147483646 h 586"/>
                <a:gd name="T34" fmla="*/ 2147483646 w 573"/>
                <a:gd name="T35" fmla="*/ 2147483646 h 586"/>
                <a:gd name="T36" fmla="*/ 2147483646 w 573"/>
                <a:gd name="T37" fmla="*/ 2147483646 h 586"/>
                <a:gd name="T38" fmla="*/ 2147483646 w 573"/>
                <a:gd name="T39" fmla="*/ 2147483646 h 586"/>
                <a:gd name="T40" fmla="*/ 2147483646 w 573"/>
                <a:gd name="T41" fmla="*/ 2147483646 h 586"/>
                <a:gd name="T42" fmla="*/ 2147483646 w 573"/>
                <a:gd name="T43" fmla="*/ 2147483646 h 586"/>
                <a:gd name="T44" fmla="*/ 2147483646 w 573"/>
                <a:gd name="T45" fmla="*/ 2147483646 h 586"/>
                <a:gd name="T46" fmla="*/ 2147483646 w 573"/>
                <a:gd name="T47" fmla="*/ 2147483646 h 586"/>
                <a:gd name="T48" fmla="*/ 2147483646 w 573"/>
                <a:gd name="T49" fmla="*/ 2147483646 h 586"/>
                <a:gd name="T50" fmla="*/ 2147483646 w 573"/>
                <a:gd name="T51" fmla="*/ 2147483646 h 586"/>
                <a:gd name="T52" fmla="*/ 2147483646 w 573"/>
                <a:gd name="T53" fmla="*/ 2147483646 h 586"/>
                <a:gd name="T54" fmla="*/ 2147483646 w 573"/>
                <a:gd name="T55" fmla="*/ 2147483646 h 586"/>
                <a:gd name="T56" fmla="*/ 2147483646 w 573"/>
                <a:gd name="T57" fmla="*/ 2147483646 h 586"/>
                <a:gd name="T58" fmla="*/ 2147483646 w 573"/>
                <a:gd name="T59" fmla="*/ 2147483646 h 586"/>
                <a:gd name="T60" fmla="*/ 2147483646 w 573"/>
                <a:gd name="T61" fmla="*/ 2147483646 h 586"/>
                <a:gd name="T62" fmla="*/ 2147483646 w 573"/>
                <a:gd name="T63" fmla="*/ 2147483646 h 586"/>
                <a:gd name="T64" fmla="*/ 2147483646 w 573"/>
                <a:gd name="T65" fmla="*/ 2147483646 h 586"/>
                <a:gd name="T66" fmla="*/ 2147483646 w 573"/>
                <a:gd name="T67" fmla="*/ 2147483646 h 586"/>
                <a:gd name="T68" fmla="*/ 2147483646 w 573"/>
                <a:gd name="T69" fmla="*/ 2147483646 h 586"/>
                <a:gd name="T70" fmla="*/ 2147483646 w 573"/>
                <a:gd name="T71" fmla="*/ 2147483646 h 586"/>
                <a:gd name="T72" fmla="*/ 2147483646 w 573"/>
                <a:gd name="T73" fmla="*/ 2147483646 h 586"/>
                <a:gd name="T74" fmla="*/ 2147483646 w 573"/>
                <a:gd name="T75" fmla="*/ 2147483646 h 586"/>
                <a:gd name="T76" fmla="*/ 2147483646 w 573"/>
                <a:gd name="T77" fmla="*/ 2147483646 h 586"/>
                <a:gd name="T78" fmla="*/ 2147483646 w 573"/>
                <a:gd name="T79" fmla="*/ 2147483646 h 586"/>
                <a:gd name="T80" fmla="*/ 2147483646 w 573"/>
                <a:gd name="T81" fmla="*/ 2147483646 h 586"/>
                <a:gd name="T82" fmla="*/ 2147483646 w 573"/>
                <a:gd name="T83" fmla="*/ 2147483646 h 586"/>
                <a:gd name="T84" fmla="*/ 2147483646 w 573"/>
                <a:gd name="T85" fmla="*/ 2147483646 h 586"/>
                <a:gd name="T86" fmla="*/ 2147483646 w 573"/>
                <a:gd name="T87" fmla="*/ 2147483646 h 586"/>
                <a:gd name="T88" fmla="*/ 2147483646 w 573"/>
                <a:gd name="T89" fmla="*/ 2147483646 h 586"/>
                <a:gd name="T90" fmla="*/ 2147483646 w 573"/>
                <a:gd name="T91" fmla="*/ 2147483646 h 586"/>
                <a:gd name="T92" fmla="*/ 2147483646 w 573"/>
                <a:gd name="T93" fmla="*/ 2147483646 h 586"/>
                <a:gd name="T94" fmla="*/ 2147483646 w 573"/>
                <a:gd name="T95" fmla="*/ 2147483646 h 586"/>
                <a:gd name="T96" fmla="*/ 2147483646 w 573"/>
                <a:gd name="T97" fmla="*/ 2147483646 h 586"/>
                <a:gd name="T98" fmla="*/ 2147483646 w 573"/>
                <a:gd name="T99" fmla="*/ 2147483646 h 586"/>
                <a:gd name="T100" fmla="*/ 2147483646 w 573"/>
                <a:gd name="T101" fmla="*/ 2147483646 h 586"/>
                <a:gd name="T102" fmla="*/ 2147483646 w 573"/>
                <a:gd name="T103" fmla="*/ 2147483646 h 586"/>
                <a:gd name="T104" fmla="*/ 2147483646 w 573"/>
                <a:gd name="T105" fmla="*/ 2147483646 h 586"/>
                <a:gd name="T106" fmla="*/ 2147483646 w 573"/>
                <a:gd name="T107" fmla="*/ 2147483646 h 586"/>
                <a:gd name="T108" fmla="*/ 2147483646 w 573"/>
                <a:gd name="T109" fmla="*/ 2147483646 h 586"/>
                <a:gd name="T110" fmla="*/ 2147483646 w 573"/>
                <a:gd name="T111" fmla="*/ 2147483646 h 58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73"/>
                <a:gd name="T169" fmla="*/ 0 h 586"/>
                <a:gd name="T170" fmla="*/ 573 w 573"/>
                <a:gd name="T171" fmla="*/ 586 h 58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73" h="586">
                  <a:moveTo>
                    <a:pt x="0" y="586"/>
                  </a:moveTo>
                  <a:lnTo>
                    <a:pt x="1" y="586"/>
                  </a:lnTo>
                  <a:lnTo>
                    <a:pt x="2" y="586"/>
                  </a:lnTo>
                  <a:lnTo>
                    <a:pt x="3" y="586"/>
                  </a:lnTo>
                  <a:lnTo>
                    <a:pt x="5" y="586"/>
                  </a:lnTo>
                  <a:lnTo>
                    <a:pt x="6" y="586"/>
                  </a:lnTo>
                  <a:lnTo>
                    <a:pt x="7" y="586"/>
                  </a:lnTo>
                  <a:lnTo>
                    <a:pt x="8" y="586"/>
                  </a:lnTo>
                  <a:lnTo>
                    <a:pt x="10" y="586"/>
                  </a:lnTo>
                  <a:lnTo>
                    <a:pt x="11" y="586"/>
                  </a:lnTo>
                  <a:lnTo>
                    <a:pt x="12" y="586"/>
                  </a:lnTo>
                  <a:lnTo>
                    <a:pt x="14" y="586"/>
                  </a:lnTo>
                  <a:lnTo>
                    <a:pt x="15" y="586"/>
                  </a:lnTo>
                  <a:lnTo>
                    <a:pt x="16" y="585"/>
                  </a:lnTo>
                  <a:lnTo>
                    <a:pt x="17" y="585"/>
                  </a:lnTo>
                  <a:lnTo>
                    <a:pt x="19" y="585"/>
                  </a:lnTo>
                  <a:lnTo>
                    <a:pt x="20" y="585"/>
                  </a:lnTo>
                  <a:lnTo>
                    <a:pt x="21" y="585"/>
                  </a:lnTo>
                  <a:lnTo>
                    <a:pt x="22" y="585"/>
                  </a:lnTo>
                  <a:lnTo>
                    <a:pt x="24" y="585"/>
                  </a:lnTo>
                  <a:lnTo>
                    <a:pt x="25" y="585"/>
                  </a:lnTo>
                  <a:lnTo>
                    <a:pt x="26" y="585"/>
                  </a:lnTo>
                  <a:lnTo>
                    <a:pt x="27" y="585"/>
                  </a:lnTo>
                  <a:lnTo>
                    <a:pt x="29" y="584"/>
                  </a:lnTo>
                  <a:lnTo>
                    <a:pt x="30" y="584"/>
                  </a:lnTo>
                  <a:lnTo>
                    <a:pt x="31" y="584"/>
                  </a:lnTo>
                  <a:lnTo>
                    <a:pt x="32" y="584"/>
                  </a:lnTo>
                  <a:lnTo>
                    <a:pt x="34" y="584"/>
                  </a:lnTo>
                  <a:lnTo>
                    <a:pt x="35" y="584"/>
                  </a:lnTo>
                  <a:lnTo>
                    <a:pt x="36" y="583"/>
                  </a:lnTo>
                  <a:lnTo>
                    <a:pt x="38" y="583"/>
                  </a:lnTo>
                  <a:lnTo>
                    <a:pt x="39" y="583"/>
                  </a:lnTo>
                  <a:lnTo>
                    <a:pt x="40" y="583"/>
                  </a:lnTo>
                  <a:lnTo>
                    <a:pt x="41" y="583"/>
                  </a:lnTo>
                  <a:lnTo>
                    <a:pt x="43" y="583"/>
                  </a:lnTo>
                  <a:lnTo>
                    <a:pt x="44" y="582"/>
                  </a:lnTo>
                  <a:lnTo>
                    <a:pt x="45" y="582"/>
                  </a:lnTo>
                  <a:lnTo>
                    <a:pt x="46" y="582"/>
                  </a:lnTo>
                  <a:lnTo>
                    <a:pt x="48" y="582"/>
                  </a:lnTo>
                  <a:lnTo>
                    <a:pt x="49" y="581"/>
                  </a:lnTo>
                  <a:lnTo>
                    <a:pt x="50" y="581"/>
                  </a:lnTo>
                  <a:lnTo>
                    <a:pt x="51" y="581"/>
                  </a:lnTo>
                  <a:lnTo>
                    <a:pt x="53" y="581"/>
                  </a:lnTo>
                  <a:lnTo>
                    <a:pt x="54" y="581"/>
                  </a:lnTo>
                  <a:lnTo>
                    <a:pt x="55" y="580"/>
                  </a:lnTo>
                  <a:lnTo>
                    <a:pt x="57" y="580"/>
                  </a:lnTo>
                  <a:lnTo>
                    <a:pt x="58" y="580"/>
                  </a:lnTo>
                  <a:lnTo>
                    <a:pt x="59" y="579"/>
                  </a:lnTo>
                  <a:lnTo>
                    <a:pt x="60" y="579"/>
                  </a:lnTo>
                  <a:lnTo>
                    <a:pt x="62" y="579"/>
                  </a:lnTo>
                  <a:lnTo>
                    <a:pt x="63" y="579"/>
                  </a:lnTo>
                  <a:lnTo>
                    <a:pt x="64" y="578"/>
                  </a:lnTo>
                  <a:lnTo>
                    <a:pt x="65" y="578"/>
                  </a:lnTo>
                  <a:lnTo>
                    <a:pt x="67" y="578"/>
                  </a:lnTo>
                  <a:lnTo>
                    <a:pt x="68" y="577"/>
                  </a:lnTo>
                  <a:lnTo>
                    <a:pt x="69" y="577"/>
                  </a:lnTo>
                  <a:lnTo>
                    <a:pt x="70" y="577"/>
                  </a:lnTo>
                  <a:lnTo>
                    <a:pt x="72" y="576"/>
                  </a:lnTo>
                  <a:lnTo>
                    <a:pt x="73" y="576"/>
                  </a:lnTo>
                  <a:lnTo>
                    <a:pt x="74" y="576"/>
                  </a:lnTo>
                  <a:lnTo>
                    <a:pt x="75" y="575"/>
                  </a:lnTo>
                  <a:lnTo>
                    <a:pt x="77" y="575"/>
                  </a:lnTo>
                  <a:lnTo>
                    <a:pt x="78" y="575"/>
                  </a:lnTo>
                  <a:lnTo>
                    <a:pt x="79" y="574"/>
                  </a:lnTo>
                  <a:lnTo>
                    <a:pt x="81" y="574"/>
                  </a:lnTo>
                  <a:lnTo>
                    <a:pt x="82" y="574"/>
                  </a:lnTo>
                  <a:lnTo>
                    <a:pt x="83" y="573"/>
                  </a:lnTo>
                  <a:lnTo>
                    <a:pt x="84" y="573"/>
                  </a:lnTo>
                  <a:lnTo>
                    <a:pt x="86" y="573"/>
                  </a:lnTo>
                  <a:lnTo>
                    <a:pt x="87" y="572"/>
                  </a:lnTo>
                  <a:lnTo>
                    <a:pt x="88" y="572"/>
                  </a:lnTo>
                  <a:lnTo>
                    <a:pt x="89" y="571"/>
                  </a:lnTo>
                  <a:lnTo>
                    <a:pt x="91" y="571"/>
                  </a:lnTo>
                  <a:lnTo>
                    <a:pt x="92" y="570"/>
                  </a:lnTo>
                  <a:lnTo>
                    <a:pt x="93" y="570"/>
                  </a:lnTo>
                  <a:lnTo>
                    <a:pt x="94" y="570"/>
                  </a:lnTo>
                  <a:lnTo>
                    <a:pt x="96" y="569"/>
                  </a:lnTo>
                  <a:lnTo>
                    <a:pt x="97" y="569"/>
                  </a:lnTo>
                  <a:lnTo>
                    <a:pt x="98" y="568"/>
                  </a:lnTo>
                  <a:lnTo>
                    <a:pt x="99" y="568"/>
                  </a:lnTo>
                  <a:lnTo>
                    <a:pt x="101" y="567"/>
                  </a:lnTo>
                  <a:lnTo>
                    <a:pt x="102" y="567"/>
                  </a:lnTo>
                  <a:lnTo>
                    <a:pt x="103" y="566"/>
                  </a:lnTo>
                  <a:lnTo>
                    <a:pt x="105" y="566"/>
                  </a:lnTo>
                  <a:lnTo>
                    <a:pt x="106" y="566"/>
                  </a:lnTo>
                  <a:lnTo>
                    <a:pt x="107" y="565"/>
                  </a:lnTo>
                  <a:lnTo>
                    <a:pt x="108" y="565"/>
                  </a:lnTo>
                  <a:lnTo>
                    <a:pt x="110" y="564"/>
                  </a:lnTo>
                  <a:lnTo>
                    <a:pt x="111" y="564"/>
                  </a:lnTo>
                  <a:lnTo>
                    <a:pt x="112" y="563"/>
                  </a:lnTo>
                  <a:lnTo>
                    <a:pt x="113" y="563"/>
                  </a:lnTo>
                  <a:lnTo>
                    <a:pt x="115" y="562"/>
                  </a:lnTo>
                  <a:lnTo>
                    <a:pt x="116" y="562"/>
                  </a:lnTo>
                  <a:lnTo>
                    <a:pt x="117" y="561"/>
                  </a:lnTo>
                  <a:lnTo>
                    <a:pt x="118" y="560"/>
                  </a:lnTo>
                  <a:lnTo>
                    <a:pt x="120" y="560"/>
                  </a:lnTo>
                  <a:lnTo>
                    <a:pt x="121" y="559"/>
                  </a:lnTo>
                  <a:lnTo>
                    <a:pt x="122" y="559"/>
                  </a:lnTo>
                  <a:lnTo>
                    <a:pt x="123" y="558"/>
                  </a:lnTo>
                  <a:lnTo>
                    <a:pt x="125" y="558"/>
                  </a:lnTo>
                  <a:lnTo>
                    <a:pt x="126" y="557"/>
                  </a:lnTo>
                  <a:lnTo>
                    <a:pt x="127" y="557"/>
                  </a:lnTo>
                  <a:lnTo>
                    <a:pt x="129" y="556"/>
                  </a:lnTo>
                  <a:lnTo>
                    <a:pt x="130" y="555"/>
                  </a:lnTo>
                  <a:lnTo>
                    <a:pt x="131" y="555"/>
                  </a:lnTo>
                  <a:lnTo>
                    <a:pt x="132" y="554"/>
                  </a:lnTo>
                  <a:lnTo>
                    <a:pt x="134" y="554"/>
                  </a:lnTo>
                  <a:lnTo>
                    <a:pt x="135" y="553"/>
                  </a:lnTo>
                  <a:lnTo>
                    <a:pt x="136" y="552"/>
                  </a:lnTo>
                  <a:lnTo>
                    <a:pt x="137" y="552"/>
                  </a:lnTo>
                  <a:lnTo>
                    <a:pt x="139" y="551"/>
                  </a:lnTo>
                  <a:lnTo>
                    <a:pt x="140" y="550"/>
                  </a:lnTo>
                  <a:lnTo>
                    <a:pt x="141" y="550"/>
                  </a:lnTo>
                  <a:lnTo>
                    <a:pt x="142" y="549"/>
                  </a:lnTo>
                  <a:lnTo>
                    <a:pt x="144" y="549"/>
                  </a:lnTo>
                  <a:lnTo>
                    <a:pt x="145" y="548"/>
                  </a:lnTo>
                  <a:lnTo>
                    <a:pt x="146" y="547"/>
                  </a:lnTo>
                  <a:lnTo>
                    <a:pt x="147" y="547"/>
                  </a:lnTo>
                  <a:lnTo>
                    <a:pt x="149" y="546"/>
                  </a:lnTo>
                  <a:lnTo>
                    <a:pt x="150" y="545"/>
                  </a:lnTo>
                  <a:lnTo>
                    <a:pt x="151" y="545"/>
                  </a:lnTo>
                  <a:lnTo>
                    <a:pt x="153" y="544"/>
                  </a:lnTo>
                  <a:lnTo>
                    <a:pt x="154" y="543"/>
                  </a:lnTo>
                  <a:lnTo>
                    <a:pt x="155" y="542"/>
                  </a:lnTo>
                  <a:lnTo>
                    <a:pt x="156" y="542"/>
                  </a:lnTo>
                  <a:lnTo>
                    <a:pt x="158" y="541"/>
                  </a:lnTo>
                  <a:lnTo>
                    <a:pt x="159" y="540"/>
                  </a:lnTo>
                  <a:lnTo>
                    <a:pt x="160" y="540"/>
                  </a:lnTo>
                  <a:lnTo>
                    <a:pt x="161" y="539"/>
                  </a:lnTo>
                  <a:lnTo>
                    <a:pt x="163" y="538"/>
                  </a:lnTo>
                  <a:lnTo>
                    <a:pt x="164" y="537"/>
                  </a:lnTo>
                  <a:lnTo>
                    <a:pt x="165" y="537"/>
                  </a:lnTo>
                  <a:lnTo>
                    <a:pt x="166" y="536"/>
                  </a:lnTo>
                  <a:lnTo>
                    <a:pt x="168" y="535"/>
                  </a:lnTo>
                  <a:lnTo>
                    <a:pt x="169" y="534"/>
                  </a:lnTo>
                  <a:lnTo>
                    <a:pt x="170" y="534"/>
                  </a:lnTo>
                  <a:lnTo>
                    <a:pt x="172" y="533"/>
                  </a:lnTo>
                  <a:lnTo>
                    <a:pt x="173" y="532"/>
                  </a:lnTo>
                  <a:lnTo>
                    <a:pt x="174" y="531"/>
                  </a:lnTo>
                  <a:lnTo>
                    <a:pt x="175" y="530"/>
                  </a:lnTo>
                  <a:lnTo>
                    <a:pt x="177" y="530"/>
                  </a:lnTo>
                  <a:lnTo>
                    <a:pt x="178" y="529"/>
                  </a:lnTo>
                  <a:lnTo>
                    <a:pt x="179" y="528"/>
                  </a:lnTo>
                  <a:lnTo>
                    <a:pt x="180" y="527"/>
                  </a:lnTo>
                  <a:lnTo>
                    <a:pt x="182" y="526"/>
                  </a:lnTo>
                  <a:lnTo>
                    <a:pt x="183" y="526"/>
                  </a:lnTo>
                  <a:lnTo>
                    <a:pt x="184" y="525"/>
                  </a:lnTo>
                  <a:lnTo>
                    <a:pt x="185" y="524"/>
                  </a:lnTo>
                  <a:lnTo>
                    <a:pt x="187" y="523"/>
                  </a:lnTo>
                  <a:lnTo>
                    <a:pt x="188" y="522"/>
                  </a:lnTo>
                  <a:lnTo>
                    <a:pt x="189" y="521"/>
                  </a:lnTo>
                  <a:lnTo>
                    <a:pt x="190" y="521"/>
                  </a:lnTo>
                  <a:lnTo>
                    <a:pt x="192" y="520"/>
                  </a:lnTo>
                  <a:lnTo>
                    <a:pt x="193" y="519"/>
                  </a:lnTo>
                  <a:lnTo>
                    <a:pt x="194" y="518"/>
                  </a:lnTo>
                  <a:lnTo>
                    <a:pt x="196" y="517"/>
                  </a:lnTo>
                  <a:lnTo>
                    <a:pt x="197" y="516"/>
                  </a:lnTo>
                  <a:lnTo>
                    <a:pt x="198" y="515"/>
                  </a:lnTo>
                  <a:lnTo>
                    <a:pt x="199" y="514"/>
                  </a:lnTo>
                  <a:lnTo>
                    <a:pt x="201" y="514"/>
                  </a:lnTo>
                  <a:lnTo>
                    <a:pt x="202" y="513"/>
                  </a:lnTo>
                  <a:lnTo>
                    <a:pt x="203" y="512"/>
                  </a:lnTo>
                  <a:lnTo>
                    <a:pt x="204" y="511"/>
                  </a:lnTo>
                  <a:lnTo>
                    <a:pt x="206" y="510"/>
                  </a:lnTo>
                  <a:lnTo>
                    <a:pt x="207" y="509"/>
                  </a:lnTo>
                  <a:lnTo>
                    <a:pt x="208" y="508"/>
                  </a:lnTo>
                  <a:lnTo>
                    <a:pt x="209" y="507"/>
                  </a:lnTo>
                  <a:lnTo>
                    <a:pt x="211" y="506"/>
                  </a:lnTo>
                  <a:lnTo>
                    <a:pt x="212" y="505"/>
                  </a:lnTo>
                  <a:lnTo>
                    <a:pt x="213" y="504"/>
                  </a:lnTo>
                  <a:lnTo>
                    <a:pt x="214" y="503"/>
                  </a:lnTo>
                  <a:lnTo>
                    <a:pt x="216" y="502"/>
                  </a:lnTo>
                  <a:lnTo>
                    <a:pt x="217" y="501"/>
                  </a:lnTo>
                  <a:lnTo>
                    <a:pt x="218" y="500"/>
                  </a:lnTo>
                  <a:lnTo>
                    <a:pt x="220" y="499"/>
                  </a:lnTo>
                  <a:lnTo>
                    <a:pt x="221" y="498"/>
                  </a:lnTo>
                  <a:lnTo>
                    <a:pt x="222" y="497"/>
                  </a:lnTo>
                  <a:lnTo>
                    <a:pt x="223" y="496"/>
                  </a:lnTo>
                  <a:lnTo>
                    <a:pt x="225" y="495"/>
                  </a:lnTo>
                  <a:lnTo>
                    <a:pt x="226" y="494"/>
                  </a:lnTo>
                  <a:lnTo>
                    <a:pt x="227" y="493"/>
                  </a:lnTo>
                  <a:lnTo>
                    <a:pt x="228" y="492"/>
                  </a:lnTo>
                  <a:lnTo>
                    <a:pt x="230" y="491"/>
                  </a:lnTo>
                  <a:lnTo>
                    <a:pt x="231" y="490"/>
                  </a:lnTo>
                  <a:lnTo>
                    <a:pt x="232" y="489"/>
                  </a:lnTo>
                  <a:lnTo>
                    <a:pt x="233" y="488"/>
                  </a:lnTo>
                  <a:lnTo>
                    <a:pt x="235" y="487"/>
                  </a:lnTo>
                  <a:lnTo>
                    <a:pt x="236" y="486"/>
                  </a:lnTo>
                  <a:lnTo>
                    <a:pt x="237" y="485"/>
                  </a:lnTo>
                  <a:lnTo>
                    <a:pt x="238" y="484"/>
                  </a:lnTo>
                  <a:lnTo>
                    <a:pt x="240" y="483"/>
                  </a:lnTo>
                  <a:lnTo>
                    <a:pt x="241" y="482"/>
                  </a:lnTo>
                  <a:lnTo>
                    <a:pt x="242" y="481"/>
                  </a:lnTo>
                  <a:lnTo>
                    <a:pt x="244" y="479"/>
                  </a:lnTo>
                  <a:lnTo>
                    <a:pt x="245" y="478"/>
                  </a:lnTo>
                  <a:lnTo>
                    <a:pt x="246" y="477"/>
                  </a:lnTo>
                  <a:lnTo>
                    <a:pt x="247" y="476"/>
                  </a:lnTo>
                  <a:lnTo>
                    <a:pt x="249" y="475"/>
                  </a:lnTo>
                  <a:lnTo>
                    <a:pt x="250" y="474"/>
                  </a:lnTo>
                  <a:lnTo>
                    <a:pt x="251" y="473"/>
                  </a:lnTo>
                  <a:lnTo>
                    <a:pt x="252" y="472"/>
                  </a:lnTo>
                  <a:lnTo>
                    <a:pt x="254" y="470"/>
                  </a:lnTo>
                  <a:lnTo>
                    <a:pt x="255" y="469"/>
                  </a:lnTo>
                  <a:lnTo>
                    <a:pt x="256" y="468"/>
                  </a:lnTo>
                  <a:lnTo>
                    <a:pt x="257" y="467"/>
                  </a:lnTo>
                  <a:lnTo>
                    <a:pt x="259" y="466"/>
                  </a:lnTo>
                  <a:lnTo>
                    <a:pt x="260" y="465"/>
                  </a:lnTo>
                  <a:lnTo>
                    <a:pt x="261" y="463"/>
                  </a:lnTo>
                  <a:lnTo>
                    <a:pt x="262" y="462"/>
                  </a:lnTo>
                  <a:lnTo>
                    <a:pt x="264" y="461"/>
                  </a:lnTo>
                  <a:lnTo>
                    <a:pt x="265" y="460"/>
                  </a:lnTo>
                  <a:lnTo>
                    <a:pt x="266" y="459"/>
                  </a:lnTo>
                  <a:lnTo>
                    <a:pt x="268" y="458"/>
                  </a:lnTo>
                  <a:lnTo>
                    <a:pt x="269" y="456"/>
                  </a:lnTo>
                  <a:lnTo>
                    <a:pt x="270" y="455"/>
                  </a:lnTo>
                  <a:lnTo>
                    <a:pt x="271" y="454"/>
                  </a:lnTo>
                  <a:lnTo>
                    <a:pt x="273" y="453"/>
                  </a:lnTo>
                  <a:lnTo>
                    <a:pt x="274" y="451"/>
                  </a:lnTo>
                  <a:lnTo>
                    <a:pt x="275" y="450"/>
                  </a:lnTo>
                  <a:lnTo>
                    <a:pt x="276" y="449"/>
                  </a:lnTo>
                  <a:lnTo>
                    <a:pt x="278" y="448"/>
                  </a:lnTo>
                  <a:lnTo>
                    <a:pt x="279" y="446"/>
                  </a:lnTo>
                  <a:lnTo>
                    <a:pt x="280" y="445"/>
                  </a:lnTo>
                  <a:lnTo>
                    <a:pt x="281" y="444"/>
                  </a:lnTo>
                  <a:lnTo>
                    <a:pt x="283" y="443"/>
                  </a:lnTo>
                  <a:lnTo>
                    <a:pt x="284" y="441"/>
                  </a:lnTo>
                  <a:lnTo>
                    <a:pt x="285" y="440"/>
                  </a:lnTo>
                  <a:lnTo>
                    <a:pt x="287" y="439"/>
                  </a:lnTo>
                  <a:lnTo>
                    <a:pt x="288" y="437"/>
                  </a:lnTo>
                  <a:lnTo>
                    <a:pt x="289" y="436"/>
                  </a:lnTo>
                  <a:lnTo>
                    <a:pt x="290" y="435"/>
                  </a:lnTo>
                  <a:lnTo>
                    <a:pt x="292" y="434"/>
                  </a:lnTo>
                  <a:lnTo>
                    <a:pt x="293" y="432"/>
                  </a:lnTo>
                  <a:lnTo>
                    <a:pt x="294" y="431"/>
                  </a:lnTo>
                  <a:lnTo>
                    <a:pt x="295" y="430"/>
                  </a:lnTo>
                  <a:lnTo>
                    <a:pt x="297" y="428"/>
                  </a:lnTo>
                  <a:lnTo>
                    <a:pt x="298" y="427"/>
                  </a:lnTo>
                  <a:lnTo>
                    <a:pt x="299" y="426"/>
                  </a:lnTo>
                  <a:lnTo>
                    <a:pt x="300" y="424"/>
                  </a:lnTo>
                  <a:lnTo>
                    <a:pt x="302" y="423"/>
                  </a:lnTo>
                  <a:lnTo>
                    <a:pt x="303" y="422"/>
                  </a:lnTo>
                  <a:lnTo>
                    <a:pt x="304" y="420"/>
                  </a:lnTo>
                  <a:lnTo>
                    <a:pt x="305" y="419"/>
                  </a:lnTo>
                  <a:lnTo>
                    <a:pt x="307" y="417"/>
                  </a:lnTo>
                  <a:lnTo>
                    <a:pt x="308" y="416"/>
                  </a:lnTo>
                  <a:lnTo>
                    <a:pt x="309" y="415"/>
                  </a:lnTo>
                  <a:lnTo>
                    <a:pt x="311" y="413"/>
                  </a:lnTo>
                  <a:lnTo>
                    <a:pt x="312" y="412"/>
                  </a:lnTo>
                  <a:lnTo>
                    <a:pt x="313" y="410"/>
                  </a:lnTo>
                  <a:lnTo>
                    <a:pt x="314" y="409"/>
                  </a:lnTo>
                  <a:lnTo>
                    <a:pt x="316" y="408"/>
                  </a:lnTo>
                  <a:lnTo>
                    <a:pt x="317" y="406"/>
                  </a:lnTo>
                  <a:lnTo>
                    <a:pt x="318" y="405"/>
                  </a:lnTo>
                  <a:lnTo>
                    <a:pt x="319" y="403"/>
                  </a:lnTo>
                  <a:lnTo>
                    <a:pt x="321" y="402"/>
                  </a:lnTo>
                  <a:lnTo>
                    <a:pt x="322" y="400"/>
                  </a:lnTo>
                  <a:lnTo>
                    <a:pt x="323" y="399"/>
                  </a:lnTo>
                  <a:lnTo>
                    <a:pt x="324" y="397"/>
                  </a:lnTo>
                  <a:lnTo>
                    <a:pt x="326" y="396"/>
                  </a:lnTo>
                  <a:lnTo>
                    <a:pt x="327" y="395"/>
                  </a:lnTo>
                  <a:lnTo>
                    <a:pt x="328" y="393"/>
                  </a:lnTo>
                  <a:lnTo>
                    <a:pt x="329" y="392"/>
                  </a:lnTo>
                  <a:lnTo>
                    <a:pt x="331" y="390"/>
                  </a:lnTo>
                  <a:lnTo>
                    <a:pt x="332" y="389"/>
                  </a:lnTo>
                  <a:lnTo>
                    <a:pt x="333" y="387"/>
                  </a:lnTo>
                  <a:lnTo>
                    <a:pt x="335" y="386"/>
                  </a:lnTo>
                  <a:lnTo>
                    <a:pt x="336" y="384"/>
                  </a:lnTo>
                  <a:lnTo>
                    <a:pt x="337" y="383"/>
                  </a:lnTo>
                  <a:lnTo>
                    <a:pt x="338" y="381"/>
                  </a:lnTo>
                  <a:lnTo>
                    <a:pt x="340" y="380"/>
                  </a:lnTo>
                  <a:lnTo>
                    <a:pt x="341" y="378"/>
                  </a:lnTo>
                  <a:lnTo>
                    <a:pt x="342" y="376"/>
                  </a:lnTo>
                  <a:lnTo>
                    <a:pt x="343" y="375"/>
                  </a:lnTo>
                  <a:lnTo>
                    <a:pt x="345" y="373"/>
                  </a:lnTo>
                  <a:lnTo>
                    <a:pt x="346" y="372"/>
                  </a:lnTo>
                  <a:lnTo>
                    <a:pt x="347" y="370"/>
                  </a:lnTo>
                  <a:lnTo>
                    <a:pt x="348" y="369"/>
                  </a:lnTo>
                  <a:lnTo>
                    <a:pt x="350" y="367"/>
                  </a:lnTo>
                  <a:lnTo>
                    <a:pt x="351" y="366"/>
                  </a:lnTo>
                  <a:lnTo>
                    <a:pt x="352" y="364"/>
                  </a:lnTo>
                  <a:lnTo>
                    <a:pt x="353" y="362"/>
                  </a:lnTo>
                  <a:lnTo>
                    <a:pt x="355" y="361"/>
                  </a:lnTo>
                  <a:lnTo>
                    <a:pt x="356" y="359"/>
                  </a:lnTo>
                  <a:lnTo>
                    <a:pt x="357" y="358"/>
                  </a:lnTo>
                  <a:lnTo>
                    <a:pt x="359" y="356"/>
                  </a:lnTo>
                  <a:lnTo>
                    <a:pt x="360" y="354"/>
                  </a:lnTo>
                  <a:lnTo>
                    <a:pt x="361" y="353"/>
                  </a:lnTo>
                  <a:lnTo>
                    <a:pt x="362" y="351"/>
                  </a:lnTo>
                  <a:lnTo>
                    <a:pt x="364" y="349"/>
                  </a:lnTo>
                  <a:lnTo>
                    <a:pt x="365" y="348"/>
                  </a:lnTo>
                  <a:lnTo>
                    <a:pt x="366" y="346"/>
                  </a:lnTo>
                  <a:lnTo>
                    <a:pt x="367" y="345"/>
                  </a:lnTo>
                  <a:lnTo>
                    <a:pt x="369" y="343"/>
                  </a:lnTo>
                  <a:lnTo>
                    <a:pt x="370" y="341"/>
                  </a:lnTo>
                  <a:lnTo>
                    <a:pt x="371" y="340"/>
                  </a:lnTo>
                  <a:lnTo>
                    <a:pt x="372" y="338"/>
                  </a:lnTo>
                  <a:lnTo>
                    <a:pt x="374" y="336"/>
                  </a:lnTo>
                  <a:lnTo>
                    <a:pt x="375" y="335"/>
                  </a:lnTo>
                  <a:lnTo>
                    <a:pt x="376" y="333"/>
                  </a:lnTo>
                  <a:lnTo>
                    <a:pt x="377" y="331"/>
                  </a:lnTo>
                  <a:lnTo>
                    <a:pt x="379" y="329"/>
                  </a:lnTo>
                  <a:lnTo>
                    <a:pt x="380" y="328"/>
                  </a:lnTo>
                  <a:lnTo>
                    <a:pt x="381" y="326"/>
                  </a:lnTo>
                  <a:lnTo>
                    <a:pt x="383" y="324"/>
                  </a:lnTo>
                  <a:lnTo>
                    <a:pt x="384" y="323"/>
                  </a:lnTo>
                  <a:lnTo>
                    <a:pt x="385" y="321"/>
                  </a:lnTo>
                  <a:lnTo>
                    <a:pt x="386" y="319"/>
                  </a:lnTo>
                  <a:lnTo>
                    <a:pt x="388" y="317"/>
                  </a:lnTo>
                  <a:lnTo>
                    <a:pt x="389" y="316"/>
                  </a:lnTo>
                  <a:lnTo>
                    <a:pt x="390" y="314"/>
                  </a:lnTo>
                  <a:lnTo>
                    <a:pt x="391" y="312"/>
                  </a:lnTo>
                  <a:lnTo>
                    <a:pt x="393" y="310"/>
                  </a:lnTo>
                  <a:lnTo>
                    <a:pt x="394" y="309"/>
                  </a:lnTo>
                  <a:lnTo>
                    <a:pt x="395" y="307"/>
                  </a:lnTo>
                  <a:lnTo>
                    <a:pt x="396" y="305"/>
                  </a:lnTo>
                  <a:lnTo>
                    <a:pt x="398" y="303"/>
                  </a:lnTo>
                  <a:lnTo>
                    <a:pt x="399" y="301"/>
                  </a:lnTo>
                  <a:lnTo>
                    <a:pt x="400" y="300"/>
                  </a:lnTo>
                  <a:lnTo>
                    <a:pt x="402" y="298"/>
                  </a:lnTo>
                  <a:lnTo>
                    <a:pt x="403" y="296"/>
                  </a:lnTo>
                  <a:lnTo>
                    <a:pt x="404" y="294"/>
                  </a:lnTo>
                  <a:lnTo>
                    <a:pt x="405" y="292"/>
                  </a:lnTo>
                  <a:lnTo>
                    <a:pt x="407" y="291"/>
                  </a:lnTo>
                  <a:lnTo>
                    <a:pt x="408" y="289"/>
                  </a:lnTo>
                  <a:lnTo>
                    <a:pt x="409" y="287"/>
                  </a:lnTo>
                  <a:lnTo>
                    <a:pt x="410" y="285"/>
                  </a:lnTo>
                  <a:lnTo>
                    <a:pt x="412" y="283"/>
                  </a:lnTo>
                  <a:lnTo>
                    <a:pt x="413" y="281"/>
                  </a:lnTo>
                  <a:lnTo>
                    <a:pt x="414" y="279"/>
                  </a:lnTo>
                  <a:lnTo>
                    <a:pt x="415" y="278"/>
                  </a:lnTo>
                  <a:lnTo>
                    <a:pt x="417" y="276"/>
                  </a:lnTo>
                  <a:lnTo>
                    <a:pt x="418" y="274"/>
                  </a:lnTo>
                  <a:lnTo>
                    <a:pt x="419" y="272"/>
                  </a:lnTo>
                  <a:lnTo>
                    <a:pt x="420" y="270"/>
                  </a:lnTo>
                  <a:lnTo>
                    <a:pt x="422" y="268"/>
                  </a:lnTo>
                  <a:lnTo>
                    <a:pt x="423" y="266"/>
                  </a:lnTo>
                  <a:lnTo>
                    <a:pt x="424" y="264"/>
                  </a:lnTo>
                  <a:lnTo>
                    <a:pt x="426" y="262"/>
                  </a:lnTo>
                  <a:lnTo>
                    <a:pt x="427" y="261"/>
                  </a:lnTo>
                  <a:lnTo>
                    <a:pt x="428" y="259"/>
                  </a:lnTo>
                  <a:lnTo>
                    <a:pt x="429" y="257"/>
                  </a:lnTo>
                  <a:lnTo>
                    <a:pt x="431" y="255"/>
                  </a:lnTo>
                  <a:lnTo>
                    <a:pt x="432" y="253"/>
                  </a:lnTo>
                  <a:lnTo>
                    <a:pt x="433" y="251"/>
                  </a:lnTo>
                  <a:lnTo>
                    <a:pt x="434" y="249"/>
                  </a:lnTo>
                  <a:lnTo>
                    <a:pt x="436" y="247"/>
                  </a:lnTo>
                  <a:lnTo>
                    <a:pt x="437" y="245"/>
                  </a:lnTo>
                  <a:lnTo>
                    <a:pt x="438" y="243"/>
                  </a:lnTo>
                  <a:lnTo>
                    <a:pt x="439" y="241"/>
                  </a:lnTo>
                  <a:lnTo>
                    <a:pt x="441" y="239"/>
                  </a:lnTo>
                  <a:lnTo>
                    <a:pt x="442" y="237"/>
                  </a:lnTo>
                  <a:lnTo>
                    <a:pt x="443" y="235"/>
                  </a:lnTo>
                  <a:lnTo>
                    <a:pt x="444" y="233"/>
                  </a:lnTo>
                  <a:lnTo>
                    <a:pt x="446" y="231"/>
                  </a:lnTo>
                  <a:lnTo>
                    <a:pt x="447" y="229"/>
                  </a:lnTo>
                  <a:lnTo>
                    <a:pt x="448" y="227"/>
                  </a:lnTo>
                  <a:lnTo>
                    <a:pt x="450" y="225"/>
                  </a:lnTo>
                  <a:lnTo>
                    <a:pt x="451" y="223"/>
                  </a:lnTo>
                  <a:lnTo>
                    <a:pt x="452" y="221"/>
                  </a:lnTo>
                  <a:lnTo>
                    <a:pt x="453" y="219"/>
                  </a:lnTo>
                  <a:lnTo>
                    <a:pt x="455" y="217"/>
                  </a:lnTo>
                  <a:lnTo>
                    <a:pt x="456" y="215"/>
                  </a:lnTo>
                  <a:lnTo>
                    <a:pt x="457" y="213"/>
                  </a:lnTo>
                  <a:lnTo>
                    <a:pt x="458" y="211"/>
                  </a:lnTo>
                  <a:lnTo>
                    <a:pt x="460" y="209"/>
                  </a:lnTo>
                  <a:lnTo>
                    <a:pt x="461" y="207"/>
                  </a:lnTo>
                  <a:lnTo>
                    <a:pt x="462" y="205"/>
                  </a:lnTo>
                  <a:lnTo>
                    <a:pt x="463" y="202"/>
                  </a:lnTo>
                  <a:lnTo>
                    <a:pt x="465" y="200"/>
                  </a:lnTo>
                  <a:lnTo>
                    <a:pt x="466" y="198"/>
                  </a:lnTo>
                  <a:lnTo>
                    <a:pt x="467" y="196"/>
                  </a:lnTo>
                  <a:lnTo>
                    <a:pt x="468" y="194"/>
                  </a:lnTo>
                  <a:lnTo>
                    <a:pt x="470" y="192"/>
                  </a:lnTo>
                  <a:lnTo>
                    <a:pt x="471" y="190"/>
                  </a:lnTo>
                  <a:lnTo>
                    <a:pt x="472" y="188"/>
                  </a:lnTo>
                  <a:lnTo>
                    <a:pt x="474" y="186"/>
                  </a:lnTo>
                  <a:lnTo>
                    <a:pt x="475" y="183"/>
                  </a:lnTo>
                  <a:lnTo>
                    <a:pt x="476" y="181"/>
                  </a:lnTo>
                  <a:lnTo>
                    <a:pt x="477" y="179"/>
                  </a:lnTo>
                  <a:lnTo>
                    <a:pt x="479" y="177"/>
                  </a:lnTo>
                  <a:lnTo>
                    <a:pt x="480" y="175"/>
                  </a:lnTo>
                  <a:lnTo>
                    <a:pt x="481" y="173"/>
                  </a:lnTo>
                  <a:lnTo>
                    <a:pt x="482" y="171"/>
                  </a:lnTo>
                  <a:lnTo>
                    <a:pt x="484" y="168"/>
                  </a:lnTo>
                  <a:lnTo>
                    <a:pt x="485" y="166"/>
                  </a:lnTo>
                  <a:lnTo>
                    <a:pt x="486" y="164"/>
                  </a:lnTo>
                  <a:lnTo>
                    <a:pt x="487" y="162"/>
                  </a:lnTo>
                  <a:lnTo>
                    <a:pt x="489" y="160"/>
                  </a:lnTo>
                  <a:lnTo>
                    <a:pt x="490" y="157"/>
                  </a:lnTo>
                  <a:lnTo>
                    <a:pt x="491" y="155"/>
                  </a:lnTo>
                  <a:lnTo>
                    <a:pt x="492" y="153"/>
                  </a:lnTo>
                  <a:lnTo>
                    <a:pt x="494" y="151"/>
                  </a:lnTo>
                  <a:lnTo>
                    <a:pt x="495" y="149"/>
                  </a:lnTo>
                  <a:lnTo>
                    <a:pt x="496" y="146"/>
                  </a:lnTo>
                  <a:lnTo>
                    <a:pt x="498" y="144"/>
                  </a:lnTo>
                  <a:lnTo>
                    <a:pt x="499" y="142"/>
                  </a:lnTo>
                  <a:lnTo>
                    <a:pt x="500" y="140"/>
                  </a:lnTo>
                  <a:lnTo>
                    <a:pt x="501" y="137"/>
                  </a:lnTo>
                  <a:lnTo>
                    <a:pt x="503" y="135"/>
                  </a:lnTo>
                  <a:lnTo>
                    <a:pt x="504" y="133"/>
                  </a:lnTo>
                  <a:lnTo>
                    <a:pt x="505" y="131"/>
                  </a:lnTo>
                  <a:lnTo>
                    <a:pt x="506" y="128"/>
                  </a:lnTo>
                  <a:lnTo>
                    <a:pt x="508" y="126"/>
                  </a:lnTo>
                  <a:lnTo>
                    <a:pt x="509" y="124"/>
                  </a:lnTo>
                  <a:lnTo>
                    <a:pt x="510" y="121"/>
                  </a:lnTo>
                  <a:lnTo>
                    <a:pt x="511" y="119"/>
                  </a:lnTo>
                  <a:lnTo>
                    <a:pt x="513" y="117"/>
                  </a:lnTo>
                  <a:lnTo>
                    <a:pt x="514" y="115"/>
                  </a:lnTo>
                  <a:lnTo>
                    <a:pt x="515" y="112"/>
                  </a:lnTo>
                  <a:lnTo>
                    <a:pt x="517" y="110"/>
                  </a:lnTo>
                  <a:lnTo>
                    <a:pt x="518" y="108"/>
                  </a:lnTo>
                  <a:lnTo>
                    <a:pt x="519" y="105"/>
                  </a:lnTo>
                  <a:lnTo>
                    <a:pt x="520" y="103"/>
                  </a:lnTo>
                  <a:lnTo>
                    <a:pt x="522" y="101"/>
                  </a:lnTo>
                  <a:lnTo>
                    <a:pt x="523" y="98"/>
                  </a:lnTo>
                  <a:lnTo>
                    <a:pt x="524" y="96"/>
                  </a:lnTo>
                  <a:lnTo>
                    <a:pt x="525" y="94"/>
                  </a:lnTo>
                  <a:lnTo>
                    <a:pt x="527" y="91"/>
                  </a:lnTo>
                  <a:lnTo>
                    <a:pt x="528" y="89"/>
                  </a:lnTo>
                  <a:lnTo>
                    <a:pt x="529" y="86"/>
                  </a:lnTo>
                  <a:lnTo>
                    <a:pt x="530" y="84"/>
                  </a:lnTo>
                  <a:lnTo>
                    <a:pt x="532" y="82"/>
                  </a:lnTo>
                  <a:lnTo>
                    <a:pt x="533" y="79"/>
                  </a:lnTo>
                  <a:lnTo>
                    <a:pt x="534" y="77"/>
                  </a:lnTo>
                  <a:lnTo>
                    <a:pt x="535" y="74"/>
                  </a:lnTo>
                  <a:lnTo>
                    <a:pt x="537" y="72"/>
                  </a:lnTo>
                  <a:lnTo>
                    <a:pt x="538" y="70"/>
                  </a:lnTo>
                  <a:lnTo>
                    <a:pt x="539" y="67"/>
                  </a:lnTo>
                  <a:lnTo>
                    <a:pt x="541" y="65"/>
                  </a:lnTo>
                  <a:lnTo>
                    <a:pt x="542" y="62"/>
                  </a:lnTo>
                  <a:lnTo>
                    <a:pt x="543" y="60"/>
                  </a:lnTo>
                  <a:lnTo>
                    <a:pt x="544" y="57"/>
                  </a:lnTo>
                  <a:lnTo>
                    <a:pt x="546" y="55"/>
                  </a:lnTo>
                  <a:lnTo>
                    <a:pt x="547" y="53"/>
                  </a:lnTo>
                  <a:lnTo>
                    <a:pt x="548" y="50"/>
                  </a:lnTo>
                  <a:lnTo>
                    <a:pt x="549" y="48"/>
                  </a:lnTo>
                  <a:lnTo>
                    <a:pt x="551" y="45"/>
                  </a:lnTo>
                  <a:lnTo>
                    <a:pt x="552" y="43"/>
                  </a:lnTo>
                  <a:lnTo>
                    <a:pt x="553" y="40"/>
                  </a:lnTo>
                  <a:lnTo>
                    <a:pt x="554" y="38"/>
                  </a:lnTo>
                  <a:lnTo>
                    <a:pt x="556" y="35"/>
                  </a:lnTo>
                  <a:lnTo>
                    <a:pt x="557" y="33"/>
                  </a:lnTo>
                  <a:lnTo>
                    <a:pt x="558" y="30"/>
                  </a:lnTo>
                  <a:lnTo>
                    <a:pt x="559" y="28"/>
                  </a:lnTo>
                  <a:lnTo>
                    <a:pt x="561" y="25"/>
                  </a:lnTo>
                  <a:lnTo>
                    <a:pt x="562" y="23"/>
                  </a:lnTo>
                  <a:lnTo>
                    <a:pt x="563" y="20"/>
                  </a:lnTo>
                  <a:lnTo>
                    <a:pt x="565" y="18"/>
                  </a:lnTo>
                  <a:lnTo>
                    <a:pt x="566" y="15"/>
                  </a:lnTo>
                  <a:lnTo>
                    <a:pt x="567" y="13"/>
                  </a:lnTo>
                  <a:lnTo>
                    <a:pt x="568" y="10"/>
                  </a:lnTo>
                  <a:lnTo>
                    <a:pt x="570" y="7"/>
                  </a:lnTo>
                  <a:lnTo>
                    <a:pt x="571" y="5"/>
                  </a:lnTo>
                  <a:lnTo>
                    <a:pt x="572" y="2"/>
                  </a:lnTo>
                  <a:lnTo>
                    <a:pt x="573" y="0"/>
                  </a:lnTo>
                </a:path>
              </a:pathLst>
            </a:custGeom>
            <a:noFill/>
            <a:ln w="57150">
              <a:solidFill>
                <a:srgbClr val="0066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2585" b="0" i="0" u="none" strike="noStrike" kern="1200" cap="none" spc="0" normalizeH="0" baseline="0" noProof="0">
                <a:ln>
                  <a:noFill/>
                </a:ln>
                <a:solidFill>
                  <a:srgbClr val="00CC00"/>
                </a:solidFill>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endParaRPr>
            </a:p>
          </p:txBody>
        </p:sp>
      </p:grpSp>
      <p:sp>
        <p:nvSpPr>
          <p:cNvPr id="44" name="Freeform 11"/>
          <p:cNvSpPr>
            <a:spLocks/>
          </p:cNvSpPr>
          <p:nvPr/>
        </p:nvSpPr>
        <p:spPr bwMode="auto">
          <a:xfrm flipH="1">
            <a:off x="1504896" y="2848325"/>
            <a:ext cx="5011405" cy="3084669"/>
          </a:xfrm>
          <a:custGeom>
            <a:avLst/>
            <a:gdLst>
              <a:gd name="T0" fmla="*/ 0 w 1264"/>
              <a:gd name="T1" fmla="*/ 2147483646 h 1040"/>
              <a:gd name="T2" fmla="*/ 2147483646 w 1264"/>
              <a:gd name="T3" fmla="*/ 2147483646 h 1040"/>
              <a:gd name="T4" fmla="*/ 2147483646 w 1264"/>
              <a:gd name="T5" fmla="*/ 2147483646 h 1040"/>
              <a:gd name="T6" fmla="*/ 2147483646 w 1264"/>
              <a:gd name="T7" fmla="*/ 0 h 1040"/>
              <a:gd name="T8" fmla="*/ 0 60000 65536"/>
              <a:gd name="T9" fmla="*/ 0 60000 65536"/>
              <a:gd name="T10" fmla="*/ 0 60000 65536"/>
              <a:gd name="T11" fmla="*/ 0 60000 65536"/>
              <a:gd name="connsiteX0" fmla="*/ 0 w 10000"/>
              <a:gd name="connsiteY0" fmla="*/ 10000 h 10000"/>
              <a:gd name="connsiteX1" fmla="*/ 2785 w 10000"/>
              <a:gd name="connsiteY1" fmla="*/ 8923 h 10000"/>
              <a:gd name="connsiteX2" fmla="*/ 5186 w 10000"/>
              <a:gd name="connsiteY2" fmla="*/ 5024 h 10000"/>
              <a:gd name="connsiteX3" fmla="*/ 10000 w 10000"/>
              <a:gd name="connsiteY3" fmla="*/ 0 h 10000"/>
              <a:gd name="connsiteX0" fmla="*/ 0 w 10732"/>
              <a:gd name="connsiteY0" fmla="*/ 10259 h 10259"/>
              <a:gd name="connsiteX1" fmla="*/ 2785 w 10732"/>
              <a:gd name="connsiteY1" fmla="*/ 9182 h 10259"/>
              <a:gd name="connsiteX2" fmla="*/ 5186 w 10732"/>
              <a:gd name="connsiteY2" fmla="*/ 5283 h 10259"/>
              <a:gd name="connsiteX3" fmla="*/ 10732 w 10732"/>
              <a:gd name="connsiteY3" fmla="*/ 0 h 10259"/>
              <a:gd name="connsiteX0" fmla="*/ 0 w 9645"/>
              <a:gd name="connsiteY0" fmla="*/ 10357 h 10357"/>
              <a:gd name="connsiteX1" fmla="*/ 1698 w 9645"/>
              <a:gd name="connsiteY1" fmla="*/ 9182 h 10357"/>
              <a:gd name="connsiteX2" fmla="*/ 4099 w 9645"/>
              <a:gd name="connsiteY2" fmla="*/ 5283 h 10357"/>
              <a:gd name="connsiteX3" fmla="*/ 9645 w 9645"/>
              <a:gd name="connsiteY3" fmla="*/ 0 h 10357"/>
            </a:gdLst>
            <a:ahLst/>
            <a:cxnLst>
              <a:cxn ang="0">
                <a:pos x="connsiteX0" y="connsiteY0"/>
              </a:cxn>
              <a:cxn ang="0">
                <a:pos x="connsiteX1" y="connsiteY1"/>
              </a:cxn>
              <a:cxn ang="0">
                <a:pos x="connsiteX2" y="connsiteY2"/>
              </a:cxn>
              <a:cxn ang="0">
                <a:pos x="connsiteX3" y="connsiteY3"/>
              </a:cxn>
            </a:cxnLst>
            <a:rect l="l" t="t" r="r" b="b"/>
            <a:pathLst>
              <a:path w="9645" h="10357">
                <a:moveTo>
                  <a:pt x="0" y="10357"/>
                </a:moveTo>
                <a:cubicBezTo>
                  <a:pt x="870" y="10165"/>
                  <a:pt x="1015" y="10028"/>
                  <a:pt x="1698" y="9182"/>
                </a:cubicBezTo>
                <a:cubicBezTo>
                  <a:pt x="2381" y="8336"/>
                  <a:pt x="2976" y="7475"/>
                  <a:pt x="4099" y="5283"/>
                </a:cubicBezTo>
                <a:cubicBezTo>
                  <a:pt x="5492" y="2552"/>
                  <a:pt x="7430" y="885"/>
                  <a:pt x="9645" y="0"/>
                </a:cubicBezTo>
              </a:path>
            </a:pathLst>
          </a:custGeom>
          <a:noFill/>
          <a:ln w="57150"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2585" b="0" i="0" u="none" strike="noStrike" kern="1200" cap="none" spc="0" normalizeH="0" baseline="0" noProof="0" dirty="0">
              <a:ln>
                <a:noFill/>
              </a:ln>
              <a:solidFill>
                <a:srgbClr val="00CC00"/>
              </a:solidFill>
              <a:effectLst/>
              <a:uLnTx/>
              <a:uFillTx/>
              <a:latin typeface="BIZ UDPゴシック" panose="020B0400000000000000" pitchFamily="50" charset="-128"/>
              <a:ea typeface="BIZ UDPゴシック" panose="020B0400000000000000" pitchFamily="50" charset="-128"/>
              <a:cs typeface="+mn-cs"/>
            </a:endParaRPr>
          </a:p>
        </p:txBody>
      </p:sp>
      <p:sp>
        <p:nvSpPr>
          <p:cNvPr id="388099" name="Freeform 15"/>
          <p:cNvSpPr>
            <a:spLocks/>
          </p:cNvSpPr>
          <p:nvPr/>
        </p:nvSpPr>
        <p:spPr bwMode="auto">
          <a:xfrm rot="233099" flipV="1">
            <a:off x="1467962" y="3088993"/>
            <a:ext cx="7116967" cy="376604"/>
          </a:xfrm>
          <a:custGeom>
            <a:avLst/>
            <a:gdLst>
              <a:gd name="T0" fmla="*/ 2147483646 w 573"/>
              <a:gd name="T1" fmla="*/ 2147483646 h 586"/>
              <a:gd name="T2" fmla="*/ 2147483646 w 573"/>
              <a:gd name="T3" fmla="*/ 2147483646 h 586"/>
              <a:gd name="T4" fmla="*/ 2147483646 w 573"/>
              <a:gd name="T5" fmla="*/ 2147483646 h 586"/>
              <a:gd name="T6" fmla="*/ 2147483646 w 573"/>
              <a:gd name="T7" fmla="*/ 2147483646 h 586"/>
              <a:gd name="T8" fmla="*/ 2147483646 w 573"/>
              <a:gd name="T9" fmla="*/ 2147483646 h 586"/>
              <a:gd name="T10" fmla="*/ 2147483646 w 573"/>
              <a:gd name="T11" fmla="*/ 2147483646 h 586"/>
              <a:gd name="T12" fmla="*/ 2147483646 w 573"/>
              <a:gd name="T13" fmla="*/ 2147483646 h 586"/>
              <a:gd name="T14" fmla="*/ 2147483646 w 573"/>
              <a:gd name="T15" fmla="*/ 2147483646 h 586"/>
              <a:gd name="T16" fmla="*/ 2147483646 w 573"/>
              <a:gd name="T17" fmla="*/ 2147483646 h 586"/>
              <a:gd name="T18" fmla="*/ 2147483646 w 573"/>
              <a:gd name="T19" fmla="*/ 2147483646 h 586"/>
              <a:gd name="T20" fmla="*/ 2147483646 w 573"/>
              <a:gd name="T21" fmla="*/ 2147483646 h 586"/>
              <a:gd name="T22" fmla="*/ 2147483646 w 573"/>
              <a:gd name="T23" fmla="*/ 2147483646 h 586"/>
              <a:gd name="T24" fmla="*/ 2147483646 w 573"/>
              <a:gd name="T25" fmla="*/ 2147483646 h 586"/>
              <a:gd name="T26" fmla="*/ 2147483646 w 573"/>
              <a:gd name="T27" fmla="*/ 2147483646 h 586"/>
              <a:gd name="T28" fmla="*/ 2147483646 w 573"/>
              <a:gd name="T29" fmla="*/ 2147483646 h 586"/>
              <a:gd name="T30" fmla="*/ 2147483646 w 573"/>
              <a:gd name="T31" fmla="*/ 2147483646 h 586"/>
              <a:gd name="T32" fmla="*/ 2147483646 w 573"/>
              <a:gd name="T33" fmla="*/ 2147483646 h 586"/>
              <a:gd name="T34" fmla="*/ 2147483646 w 573"/>
              <a:gd name="T35" fmla="*/ 2147483646 h 586"/>
              <a:gd name="T36" fmla="*/ 2147483646 w 573"/>
              <a:gd name="T37" fmla="*/ 2147483646 h 586"/>
              <a:gd name="T38" fmla="*/ 2147483646 w 573"/>
              <a:gd name="T39" fmla="*/ 2147483646 h 586"/>
              <a:gd name="T40" fmla="*/ 2147483646 w 573"/>
              <a:gd name="T41" fmla="*/ 2147483646 h 586"/>
              <a:gd name="T42" fmla="*/ 2147483646 w 573"/>
              <a:gd name="T43" fmla="*/ 2147483646 h 586"/>
              <a:gd name="T44" fmla="*/ 2147483646 w 573"/>
              <a:gd name="T45" fmla="*/ 2147483646 h 586"/>
              <a:gd name="T46" fmla="*/ 2147483646 w 573"/>
              <a:gd name="T47" fmla="*/ 2147483646 h 586"/>
              <a:gd name="T48" fmla="*/ 2147483646 w 573"/>
              <a:gd name="T49" fmla="*/ 2147483646 h 586"/>
              <a:gd name="T50" fmla="*/ 2147483646 w 573"/>
              <a:gd name="T51" fmla="*/ 2147483646 h 586"/>
              <a:gd name="T52" fmla="*/ 2147483646 w 573"/>
              <a:gd name="T53" fmla="*/ 2147483646 h 586"/>
              <a:gd name="T54" fmla="*/ 2147483646 w 573"/>
              <a:gd name="T55" fmla="*/ 2147483646 h 586"/>
              <a:gd name="T56" fmla="*/ 2147483646 w 573"/>
              <a:gd name="T57" fmla="*/ 2147483646 h 586"/>
              <a:gd name="T58" fmla="*/ 2147483646 w 573"/>
              <a:gd name="T59" fmla="*/ 2147483646 h 586"/>
              <a:gd name="T60" fmla="*/ 2147483646 w 573"/>
              <a:gd name="T61" fmla="*/ 2147483646 h 586"/>
              <a:gd name="T62" fmla="*/ 2147483646 w 573"/>
              <a:gd name="T63" fmla="*/ 2147483646 h 586"/>
              <a:gd name="T64" fmla="*/ 2147483646 w 573"/>
              <a:gd name="T65" fmla="*/ 2147483646 h 586"/>
              <a:gd name="T66" fmla="*/ 2147483646 w 573"/>
              <a:gd name="T67" fmla="*/ 2147483646 h 586"/>
              <a:gd name="T68" fmla="*/ 2147483646 w 573"/>
              <a:gd name="T69" fmla="*/ 2147483646 h 586"/>
              <a:gd name="T70" fmla="*/ 2147483646 w 573"/>
              <a:gd name="T71" fmla="*/ 2147483646 h 586"/>
              <a:gd name="T72" fmla="*/ 2147483646 w 573"/>
              <a:gd name="T73" fmla="*/ 2147483646 h 586"/>
              <a:gd name="T74" fmla="*/ 2147483646 w 573"/>
              <a:gd name="T75" fmla="*/ 2147483646 h 586"/>
              <a:gd name="T76" fmla="*/ 2147483646 w 573"/>
              <a:gd name="T77" fmla="*/ 2147483646 h 586"/>
              <a:gd name="T78" fmla="*/ 2147483646 w 573"/>
              <a:gd name="T79" fmla="*/ 2147483646 h 586"/>
              <a:gd name="T80" fmla="*/ 2147483646 w 573"/>
              <a:gd name="T81" fmla="*/ 2147483646 h 586"/>
              <a:gd name="T82" fmla="*/ 2147483646 w 573"/>
              <a:gd name="T83" fmla="*/ 2147483646 h 586"/>
              <a:gd name="T84" fmla="*/ 2147483646 w 573"/>
              <a:gd name="T85" fmla="*/ 2147483646 h 586"/>
              <a:gd name="T86" fmla="*/ 2147483646 w 573"/>
              <a:gd name="T87" fmla="*/ 2147483646 h 586"/>
              <a:gd name="T88" fmla="*/ 2147483646 w 573"/>
              <a:gd name="T89" fmla="*/ 2147483646 h 586"/>
              <a:gd name="T90" fmla="*/ 2147483646 w 573"/>
              <a:gd name="T91" fmla="*/ 2147483646 h 586"/>
              <a:gd name="T92" fmla="*/ 2147483646 w 573"/>
              <a:gd name="T93" fmla="*/ 2147483646 h 586"/>
              <a:gd name="T94" fmla="*/ 2147483646 w 573"/>
              <a:gd name="T95" fmla="*/ 2147483646 h 586"/>
              <a:gd name="T96" fmla="*/ 2147483646 w 573"/>
              <a:gd name="T97" fmla="*/ 2147483646 h 586"/>
              <a:gd name="T98" fmla="*/ 2147483646 w 573"/>
              <a:gd name="T99" fmla="*/ 2147483646 h 586"/>
              <a:gd name="T100" fmla="*/ 2147483646 w 573"/>
              <a:gd name="T101" fmla="*/ 2147483646 h 586"/>
              <a:gd name="T102" fmla="*/ 2147483646 w 573"/>
              <a:gd name="T103" fmla="*/ 2147483646 h 586"/>
              <a:gd name="T104" fmla="*/ 2147483646 w 573"/>
              <a:gd name="T105" fmla="*/ 2147483646 h 586"/>
              <a:gd name="T106" fmla="*/ 2147483646 w 573"/>
              <a:gd name="T107" fmla="*/ 2147483646 h 586"/>
              <a:gd name="T108" fmla="*/ 2147483646 w 573"/>
              <a:gd name="T109" fmla="*/ 2147483646 h 586"/>
              <a:gd name="T110" fmla="*/ 2147483646 w 573"/>
              <a:gd name="T111" fmla="*/ 2147483646 h 58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73"/>
              <a:gd name="T169" fmla="*/ 0 h 586"/>
              <a:gd name="T170" fmla="*/ 573 w 573"/>
              <a:gd name="T171" fmla="*/ 586 h 58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73" h="586">
                <a:moveTo>
                  <a:pt x="0" y="586"/>
                </a:moveTo>
                <a:lnTo>
                  <a:pt x="1" y="586"/>
                </a:lnTo>
                <a:lnTo>
                  <a:pt x="2" y="586"/>
                </a:lnTo>
                <a:lnTo>
                  <a:pt x="3" y="586"/>
                </a:lnTo>
                <a:lnTo>
                  <a:pt x="5" y="586"/>
                </a:lnTo>
                <a:lnTo>
                  <a:pt x="6" y="586"/>
                </a:lnTo>
                <a:lnTo>
                  <a:pt x="7" y="586"/>
                </a:lnTo>
                <a:lnTo>
                  <a:pt x="8" y="586"/>
                </a:lnTo>
                <a:lnTo>
                  <a:pt x="10" y="586"/>
                </a:lnTo>
                <a:lnTo>
                  <a:pt x="11" y="586"/>
                </a:lnTo>
                <a:lnTo>
                  <a:pt x="12" y="586"/>
                </a:lnTo>
                <a:lnTo>
                  <a:pt x="14" y="586"/>
                </a:lnTo>
                <a:lnTo>
                  <a:pt x="15" y="586"/>
                </a:lnTo>
                <a:lnTo>
                  <a:pt x="16" y="585"/>
                </a:lnTo>
                <a:lnTo>
                  <a:pt x="17" y="585"/>
                </a:lnTo>
                <a:lnTo>
                  <a:pt x="19" y="585"/>
                </a:lnTo>
                <a:lnTo>
                  <a:pt x="20" y="585"/>
                </a:lnTo>
                <a:lnTo>
                  <a:pt x="21" y="585"/>
                </a:lnTo>
                <a:lnTo>
                  <a:pt x="22" y="585"/>
                </a:lnTo>
                <a:lnTo>
                  <a:pt x="24" y="585"/>
                </a:lnTo>
                <a:lnTo>
                  <a:pt x="25" y="585"/>
                </a:lnTo>
                <a:lnTo>
                  <a:pt x="26" y="585"/>
                </a:lnTo>
                <a:lnTo>
                  <a:pt x="27" y="585"/>
                </a:lnTo>
                <a:lnTo>
                  <a:pt x="29" y="584"/>
                </a:lnTo>
                <a:lnTo>
                  <a:pt x="30" y="584"/>
                </a:lnTo>
                <a:lnTo>
                  <a:pt x="31" y="584"/>
                </a:lnTo>
                <a:lnTo>
                  <a:pt x="32" y="584"/>
                </a:lnTo>
                <a:lnTo>
                  <a:pt x="34" y="584"/>
                </a:lnTo>
                <a:lnTo>
                  <a:pt x="35" y="584"/>
                </a:lnTo>
                <a:lnTo>
                  <a:pt x="36" y="583"/>
                </a:lnTo>
                <a:lnTo>
                  <a:pt x="38" y="583"/>
                </a:lnTo>
                <a:lnTo>
                  <a:pt x="39" y="583"/>
                </a:lnTo>
                <a:lnTo>
                  <a:pt x="40" y="583"/>
                </a:lnTo>
                <a:lnTo>
                  <a:pt x="41" y="583"/>
                </a:lnTo>
                <a:lnTo>
                  <a:pt x="43" y="583"/>
                </a:lnTo>
                <a:lnTo>
                  <a:pt x="44" y="582"/>
                </a:lnTo>
                <a:lnTo>
                  <a:pt x="45" y="582"/>
                </a:lnTo>
                <a:lnTo>
                  <a:pt x="46" y="582"/>
                </a:lnTo>
                <a:lnTo>
                  <a:pt x="48" y="582"/>
                </a:lnTo>
                <a:lnTo>
                  <a:pt x="49" y="581"/>
                </a:lnTo>
                <a:lnTo>
                  <a:pt x="50" y="581"/>
                </a:lnTo>
                <a:lnTo>
                  <a:pt x="51" y="581"/>
                </a:lnTo>
                <a:lnTo>
                  <a:pt x="53" y="581"/>
                </a:lnTo>
                <a:lnTo>
                  <a:pt x="54" y="581"/>
                </a:lnTo>
                <a:lnTo>
                  <a:pt x="55" y="580"/>
                </a:lnTo>
                <a:lnTo>
                  <a:pt x="57" y="580"/>
                </a:lnTo>
                <a:lnTo>
                  <a:pt x="58" y="580"/>
                </a:lnTo>
                <a:lnTo>
                  <a:pt x="59" y="579"/>
                </a:lnTo>
                <a:lnTo>
                  <a:pt x="60" y="579"/>
                </a:lnTo>
                <a:lnTo>
                  <a:pt x="62" y="579"/>
                </a:lnTo>
                <a:lnTo>
                  <a:pt x="63" y="579"/>
                </a:lnTo>
                <a:lnTo>
                  <a:pt x="64" y="578"/>
                </a:lnTo>
                <a:lnTo>
                  <a:pt x="65" y="578"/>
                </a:lnTo>
                <a:lnTo>
                  <a:pt x="67" y="578"/>
                </a:lnTo>
                <a:lnTo>
                  <a:pt x="68" y="577"/>
                </a:lnTo>
                <a:lnTo>
                  <a:pt x="69" y="577"/>
                </a:lnTo>
                <a:lnTo>
                  <a:pt x="70" y="577"/>
                </a:lnTo>
                <a:lnTo>
                  <a:pt x="72" y="576"/>
                </a:lnTo>
                <a:lnTo>
                  <a:pt x="73" y="576"/>
                </a:lnTo>
                <a:lnTo>
                  <a:pt x="74" y="576"/>
                </a:lnTo>
                <a:lnTo>
                  <a:pt x="75" y="575"/>
                </a:lnTo>
                <a:lnTo>
                  <a:pt x="77" y="575"/>
                </a:lnTo>
                <a:lnTo>
                  <a:pt x="78" y="575"/>
                </a:lnTo>
                <a:lnTo>
                  <a:pt x="79" y="574"/>
                </a:lnTo>
                <a:lnTo>
                  <a:pt x="81" y="574"/>
                </a:lnTo>
                <a:lnTo>
                  <a:pt x="82" y="574"/>
                </a:lnTo>
                <a:lnTo>
                  <a:pt x="83" y="573"/>
                </a:lnTo>
                <a:lnTo>
                  <a:pt x="84" y="573"/>
                </a:lnTo>
                <a:lnTo>
                  <a:pt x="86" y="573"/>
                </a:lnTo>
                <a:lnTo>
                  <a:pt x="87" y="572"/>
                </a:lnTo>
                <a:lnTo>
                  <a:pt x="88" y="572"/>
                </a:lnTo>
                <a:lnTo>
                  <a:pt x="89" y="571"/>
                </a:lnTo>
                <a:lnTo>
                  <a:pt x="91" y="571"/>
                </a:lnTo>
                <a:lnTo>
                  <a:pt x="92" y="570"/>
                </a:lnTo>
                <a:lnTo>
                  <a:pt x="93" y="570"/>
                </a:lnTo>
                <a:lnTo>
                  <a:pt x="94" y="570"/>
                </a:lnTo>
                <a:lnTo>
                  <a:pt x="96" y="569"/>
                </a:lnTo>
                <a:lnTo>
                  <a:pt x="97" y="569"/>
                </a:lnTo>
                <a:lnTo>
                  <a:pt x="98" y="568"/>
                </a:lnTo>
                <a:lnTo>
                  <a:pt x="99" y="568"/>
                </a:lnTo>
                <a:lnTo>
                  <a:pt x="101" y="567"/>
                </a:lnTo>
                <a:lnTo>
                  <a:pt x="102" y="567"/>
                </a:lnTo>
                <a:lnTo>
                  <a:pt x="103" y="566"/>
                </a:lnTo>
                <a:lnTo>
                  <a:pt x="105" y="566"/>
                </a:lnTo>
                <a:lnTo>
                  <a:pt x="106" y="566"/>
                </a:lnTo>
                <a:lnTo>
                  <a:pt x="107" y="565"/>
                </a:lnTo>
                <a:lnTo>
                  <a:pt x="108" y="565"/>
                </a:lnTo>
                <a:lnTo>
                  <a:pt x="110" y="564"/>
                </a:lnTo>
                <a:lnTo>
                  <a:pt x="111" y="564"/>
                </a:lnTo>
                <a:lnTo>
                  <a:pt x="112" y="563"/>
                </a:lnTo>
                <a:lnTo>
                  <a:pt x="113" y="563"/>
                </a:lnTo>
                <a:lnTo>
                  <a:pt x="115" y="562"/>
                </a:lnTo>
                <a:lnTo>
                  <a:pt x="116" y="562"/>
                </a:lnTo>
                <a:lnTo>
                  <a:pt x="117" y="561"/>
                </a:lnTo>
                <a:lnTo>
                  <a:pt x="118" y="560"/>
                </a:lnTo>
                <a:lnTo>
                  <a:pt x="120" y="560"/>
                </a:lnTo>
                <a:lnTo>
                  <a:pt x="121" y="559"/>
                </a:lnTo>
                <a:lnTo>
                  <a:pt x="122" y="559"/>
                </a:lnTo>
                <a:lnTo>
                  <a:pt x="123" y="558"/>
                </a:lnTo>
                <a:lnTo>
                  <a:pt x="125" y="558"/>
                </a:lnTo>
                <a:lnTo>
                  <a:pt x="126" y="557"/>
                </a:lnTo>
                <a:lnTo>
                  <a:pt x="127" y="557"/>
                </a:lnTo>
                <a:lnTo>
                  <a:pt x="129" y="556"/>
                </a:lnTo>
                <a:lnTo>
                  <a:pt x="130" y="555"/>
                </a:lnTo>
                <a:lnTo>
                  <a:pt x="131" y="555"/>
                </a:lnTo>
                <a:lnTo>
                  <a:pt x="132" y="554"/>
                </a:lnTo>
                <a:lnTo>
                  <a:pt x="134" y="554"/>
                </a:lnTo>
                <a:lnTo>
                  <a:pt x="135" y="553"/>
                </a:lnTo>
                <a:lnTo>
                  <a:pt x="136" y="552"/>
                </a:lnTo>
                <a:lnTo>
                  <a:pt x="137" y="552"/>
                </a:lnTo>
                <a:lnTo>
                  <a:pt x="139" y="551"/>
                </a:lnTo>
                <a:lnTo>
                  <a:pt x="140" y="550"/>
                </a:lnTo>
                <a:lnTo>
                  <a:pt x="141" y="550"/>
                </a:lnTo>
                <a:lnTo>
                  <a:pt x="142" y="549"/>
                </a:lnTo>
                <a:lnTo>
                  <a:pt x="144" y="549"/>
                </a:lnTo>
                <a:lnTo>
                  <a:pt x="145" y="548"/>
                </a:lnTo>
                <a:lnTo>
                  <a:pt x="146" y="547"/>
                </a:lnTo>
                <a:lnTo>
                  <a:pt x="147" y="547"/>
                </a:lnTo>
                <a:lnTo>
                  <a:pt x="149" y="546"/>
                </a:lnTo>
                <a:lnTo>
                  <a:pt x="150" y="545"/>
                </a:lnTo>
                <a:lnTo>
                  <a:pt x="151" y="545"/>
                </a:lnTo>
                <a:lnTo>
                  <a:pt x="153" y="544"/>
                </a:lnTo>
                <a:lnTo>
                  <a:pt x="154" y="543"/>
                </a:lnTo>
                <a:lnTo>
                  <a:pt x="155" y="542"/>
                </a:lnTo>
                <a:lnTo>
                  <a:pt x="156" y="542"/>
                </a:lnTo>
                <a:lnTo>
                  <a:pt x="158" y="541"/>
                </a:lnTo>
                <a:lnTo>
                  <a:pt x="159" y="540"/>
                </a:lnTo>
                <a:lnTo>
                  <a:pt x="160" y="540"/>
                </a:lnTo>
                <a:lnTo>
                  <a:pt x="161" y="539"/>
                </a:lnTo>
                <a:lnTo>
                  <a:pt x="163" y="538"/>
                </a:lnTo>
                <a:lnTo>
                  <a:pt x="164" y="537"/>
                </a:lnTo>
                <a:lnTo>
                  <a:pt x="165" y="537"/>
                </a:lnTo>
                <a:lnTo>
                  <a:pt x="166" y="536"/>
                </a:lnTo>
                <a:lnTo>
                  <a:pt x="168" y="535"/>
                </a:lnTo>
                <a:lnTo>
                  <a:pt x="169" y="534"/>
                </a:lnTo>
                <a:lnTo>
                  <a:pt x="170" y="534"/>
                </a:lnTo>
                <a:lnTo>
                  <a:pt x="172" y="533"/>
                </a:lnTo>
                <a:lnTo>
                  <a:pt x="173" y="532"/>
                </a:lnTo>
                <a:lnTo>
                  <a:pt x="174" y="531"/>
                </a:lnTo>
                <a:lnTo>
                  <a:pt x="175" y="530"/>
                </a:lnTo>
                <a:lnTo>
                  <a:pt x="177" y="530"/>
                </a:lnTo>
                <a:lnTo>
                  <a:pt x="178" y="529"/>
                </a:lnTo>
                <a:lnTo>
                  <a:pt x="179" y="528"/>
                </a:lnTo>
                <a:lnTo>
                  <a:pt x="180" y="527"/>
                </a:lnTo>
                <a:lnTo>
                  <a:pt x="182" y="526"/>
                </a:lnTo>
                <a:lnTo>
                  <a:pt x="183" y="526"/>
                </a:lnTo>
                <a:lnTo>
                  <a:pt x="184" y="525"/>
                </a:lnTo>
                <a:lnTo>
                  <a:pt x="185" y="524"/>
                </a:lnTo>
                <a:lnTo>
                  <a:pt x="187" y="523"/>
                </a:lnTo>
                <a:lnTo>
                  <a:pt x="188" y="522"/>
                </a:lnTo>
                <a:lnTo>
                  <a:pt x="189" y="521"/>
                </a:lnTo>
                <a:lnTo>
                  <a:pt x="190" y="521"/>
                </a:lnTo>
                <a:lnTo>
                  <a:pt x="192" y="520"/>
                </a:lnTo>
                <a:lnTo>
                  <a:pt x="193" y="519"/>
                </a:lnTo>
                <a:lnTo>
                  <a:pt x="194" y="518"/>
                </a:lnTo>
                <a:lnTo>
                  <a:pt x="196" y="517"/>
                </a:lnTo>
                <a:lnTo>
                  <a:pt x="197" y="516"/>
                </a:lnTo>
                <a:lnTo>
                  <a:pt x="198" y="515"/>
                </a:lnTo>
                <a:lnTo>
                  <a:pt x="199" y="514"/>
                </a:lnTo>
                <a:lnTo>
                  <a:pt x="201" y="514"/>
                </a:lnTo>
                <a:lnTo>
                  <a:pt x="202" y="513"/>
                </a:lnTo>
                <a:lnTo>
                  <a:pt x="203" y="512"/>
                </a:lnTo>
                <a:lnTo>
                  <a:pt x="204" y="511"/>
                </a:lnTo>
                <a:lnTo>
                  <a:pt x="206" y="510"/>
                </a:lnTo>
                <a:lnTo>
                  <a:pt x="207" y="509"/>
                </a:lnTo>
                <a:lnTo>
                  <a:pt x="208" y="508"/>
                </a:lnTo>
                <a:lnTo>
                  <a:pt x="209" y="507"/>
                </a:lnTo>
                <a:lnTo>
                  <a:pt x="211" y="506"/>
                </a:lnTo>
                <a:lnTo>
                  <a:pt x="212" y="505"/>
                </a:lnTo>
                <a:lnTo>
                  <a:pt x="213" y="504"/>
                </a:lnTo>
                <a:lnTo>
                  <a:pt x="214" y="503"/>
                </a:lnTo>
                <a:lnTo>
                  <a:pt x="216" y="502"/>
                </a:lnTo>
                <a:lnTo>
                  <a:pt x="217" y="501"/>
                </a:lnTo>
                <a:lnTo>
                  <a:pt x="218" y="500"/>
                </a:lnTo>
                <a:lnTo>
                  <a:pt x="220" y="499"/>
                </a:lnTo>
                <a:lnTo>
                  <a:pt x="221" y="498"/>
                </a:lnTo>
                <a:lnTo>
                  <a:pt x="222" y="497"/>
                </a:lnTo>
                <a:lnTo>
                  <a:pt x="223" y="496"/>
                </a:lnTo>
                <a:lnTo>
                  <a:pt x="225" y="495"/>
                </a:lnTo>
                <a:lnTo>
                  <a:pt x="226" y="494"/>
                </a:lnTo>
                <a:lnTo>
                  <a:pt x="227" y="493"/>
                </a:lnTo>
                <a:lnTo>
                  <a:pt x="228" y="492"/>
                </a:lnTo>
                <a:lnTo>
                  <a:pt x="230" y="491"/>
                </a:lnTo>
                <a:lnTo>
                  <a:pt x="231" y="490"/>
                </a:lnTo>
                <a:lnTo>
                  <a:pt x="232" y="489"/>
                </a:lnTo>
                <a:lnTo>
                  <a:pt x="233" y="488"/>
                </a:lnTo>
                <a:lnTo>
                  <a:pt x="235" y="487"/>
                </a:lnTo>
                <a:lnTo>
                  <a:pt x="236" y="486"/>
                </a:lnTo>
                <a:lnTo>
                  <a:pt x="237" y="485"/>
                </a:lnTo>
                <a:lnTo>
                  <a:pt x="238" y="484"/>
                </a:lnTo>
                <a:lnTo>
                  <a:pt x="240" y="483"/>
                </a:lnTo>
                <a:lnTo>
                  <a:pt x="241" y="482"/>
                </a:lnTo>
                <a:lnTo>
                  <a:pt x="242" y="481"/>
                </a:lnTo>
                <a:lnTo>
                  <a:pt x="244" y="479"/>
                </a:lnTo>
                <a:lnTo>
                  <a:pt x="245" y="478"/>
                </a:lnTo>
                <a:lnTo>
                  <a:pt x="246" y="477"/>
                </a:lnTo>
                <a:lnTo>
                  <a:pt x="247" y="476"/>
                </a:lnTo>
                <a:lnTo>
                  <a:pt x="249" y="475"/>
                </a:lnTo>
                <a:lnTo>
                  <a:pt x="250" y="474"/>
                </a:lnTo>
                <a:lnTo>
                  <a:pt x="251" y="473"/>
                </a:lnTo>
                <a:lnTo>
                  <a:pt x="252" y="472"/>
                </a:lnTo>
                <a:lnTo>
                  <a:pt x="254" y="470"/>
                </a:lnTo>
                <a:lnTo>
                  <a:pt x="255" y="469"/>
                </a:lnTo>
                <a:lnTo>
                  <a:pt x="256" y="468"/>
                </a:lnTo>
                <a:lnTo>
                  <a:pt x="257" y="467"/>
                </a:lnTo>
                <a:lnTo>
                  <a:pt x="259" y="466"/>
                </a:lnTo>
                <a:lnTo>
                  <a:pt x="260" y="465"/>
                </a:lnTo>
                <a:lnTo>
                  <a:pt x="261" y="463"/>
                </a:lnTo>
                <a:lnTo>
                  <a:pt x="262" y="462"/>
                </a:lnTo>
                <a:lnTo>
                  <a:pt x="264" y="461"/>
                </a:lnTo>
                <a:lnTo>
                  <a:pt x="265" y="460"/>
                </a:lnTo>
                <a:lnTo>
                  <a:pt x="266" y="459"/>
                </a:lnTo>
                <a:lnTo>
                  <a:pt x="268" y="458"/>
                </a:lnTo>
                <a:lnTo>
                  <a:pt x="269" y="456"/>
                </a:lnTo>
                <a:lnTo>
                  <a:pt x="270" y="455"/>
                </a:lnTo>
                <a:lnTo>
                  <a:pt x="271" y="454"/>
                </a:lnTo>
                <a:lnTo>
                  <a:pt x="273" y="453"/>
                </a:lnTo>
                <a:lnTo>
                  <a:pt x="274" y="451"/>
                </a:lnTo>
                <a:lnTo>
                  <a:pt x="275" y="450"/>
                </a:lnTo>
                <a:lnTo>
                  <a:pt x="276" y="449"/>
                </a:lnTo>
                <a:lnTo>
                  <a:pt x="278" y="448"/>
                </a:lnTo>
                <a:lnTo>
                  <a:pt x="279" y="446"/>
                </a:lnTo>
                <a:lnTo>
                  <a:pt x="280" y="445"/>
                </a:lnTo>
                <a:lnTo>
                  <a:pt x="281" y="444"/>
                </a:lnTo>
                <a:lnTo>
                  <a:pt x="283" y="443"/>
                </a:lnTo>
                <a:lnTo>
                  <a:pt x="284" y="441"/>
                </a:lnTo>
                <a:lnTo>
                  <a:pt x="285" y="440"/>
                </a:lnTo>
                <a:lnTo>
                  <a:pt x="287" y="439"/>
                </a:lnTo>
                <a:lnTo>
                  <a:pt x="288" y="437"/>
                </a:lnTo>
                <a:lnTo>
                  <a:pt x="289" y="436"/>
                </a:lnTo>
                <a:lnTo>
                  <a:pt x="290" y="435"/>
                </a:lnTo>
                <a:lnTo>
                  <a:pt x="292" y="434"/>
                </a:lnTo>
                <a:lnTo>
                  <a:pt x="293" y="432"/>
                </a:lnTo>
                <a:lnTo>
                  <a:pt x="294" y="431"/>
                </a:lnTo>
                <a:lnTo>
                  <a:pt x="295" y="430"/>
                </a:lnTo>
                <a:lnTo>
                  <a:pt x="297" y="428"/>
                </a:lnTo>
                <a:lnTo>
                  <a:pt x="298" y="427"/>
                </a:lnTo>
                <a:lnTo>
                  <a:pt x="299" y="426"/>
                </a:lnTo>
                <a:lnTo>
                  <a:pt x="300" y="424"/>
                </a:lnTo>
                <a:lnTo>
                  <a:pt x="302" y="423"/>
                </a:lnTo>
                <a:lnTo>
                  <a:pt x="303" y="422"/>
                </a:lnTo>
                <a:lnTo>
                  <a:pt x="304" y="420"/>
                </a:lnTo>
                <a:lnTo>
                  <a:pt x="305" y="419"/>
                </a:lnTo>
                <a:lnTo>
                  <a:pt x="307" y="417"/>
                </a:lnTo>
                <a:lnTo>
                  <a:pt x="308" y="416"/>
                </a:lnTo>
                <a:lnTo>
                  <a:pt x="309" y="415"/>
                </a:lnTo>
                <a:lnTo>
                  <a:pt x="311" y="413"/>
                </a:lnTo>
                <a:lnTo>
                  <a:pt x="312" y="412"/>
                </a:lnTo>
                <a:lnTo>
                  <a:pt x="313" y="410"/>
                </a:lnTo>
                <a:lnTo>
                  <a:pt x="314" y="409"/>
                </a:lnTo>
                <a:lnTo>
                  <a:pt x="316" y="408"/>
                </a:lnTo>
                <a:lnTo>
                  <a:pt x="317" y="406"/>
                </a:lnTo>
                <a:lnTo>
                  <a:pt x="318" y="405"/>
                </a:lnTo>
                <a:lnTo>
                  <a:pt x="319" y="403"/>
                </a:lnTo>
                <a:lnTo>
                  <a:pt x="321" y="402"/>
                </a:lnTo>
                <a:lnTo>
                  <a:pt x="322" y="400"/>
                </a:lnTo>
                <a:lnTo>
                  <a:pt x="323" y="399"/>
                </a:lnTo>
                <a:lnTo>
                  <a:pt x="324" y="397"/>
                </a:lnTo>
                <a:lnTo>
                  <a:pt x="326" y="396"/>
                </a:lnTo>
                <a:lnTo>
                  <a:pt x="327" y="395"/>
                </a:lnTo>
                <a:lnTo>
                  <a:pt x="328" y="393"/>
                </a:lnTo>
                <a:lnTo>
                  <a:pt x="329" y="392"/>
                </a:lnTo>
                <a:lnTo>
                  <a:pt x="331" y="390"/>
                </a:lnTo>
                <a:lnTo>
                  <a:pt x="332" y="389"/>
                </a:lnTo>
                <a:lnTo>
                  <a:pt x="333" y="387"/>
                </a:lnTo>
                <a:lnTo>
                  <a:pt x="335" y="386"/>
                </a:lnTo>
                <a:lnTo>
                  <a:pt x="336" y="384"/>
                </a:lnTo>
                <a:lnTo>
                  <a:pt x="337" y="383"/>
                </a:lnTo>
                <a:lnTo>
                  <a:pt x="338" y="381"/>
                </a:lnTo>
                <a:lnTo>
                  <a:pt x="340" y="380"/>
                </a:lnTo>
                <a:lnTo>
                  <a:pt x="341" y="378"/>
                </a:lnTo>
                <a:lnTo>
                  <a:pt x="342" y="376"/>
                </a:lnTo>
                <a:lnTo>
                  <a:pt x="343" y="375"/>
                </a:lnTo>
                <a:lnTo>
                  <a:pt x="345" y="373"/>
                </a:lnTo>
                <a:lnTo>
                  <a:pt x="346" y="372"/>
                </a:lnTo>
                <a:lnTo>
                  <a:pt x="347" y="370"/>
                </a:lnTo>
                <a:lnTo>
                  <a:pt x="348" y="369"/>
                </a:lnTo>
                <a:lnTo>
                  <a:pt x="350" y="367"/>
                </a:lnTo>
                <a:lnTo>
                  <a:pt x="351" y="366"/>
                </a:lnTo>
                <a:lnTo>
                  <a:pt x="352" y="364"/>
                </a:lnTo>
                <a:lnTo>
                  <a:pt x="353" y="362"/>
                </a:lnTo>
                <a:lnTo>
                  <a:pt x="355" y="361"/>
                </a:lnTo>
                <a:lnTo>
                  <a:pt x="356" y="359"/>
                </a:lnTo>
                <a:lnTo>
                  <a:pt x="357" y="358"/>
                </a:lnTo>
                <a:lnTo>
                  <a:pt x="359" y="356"/>
                </a:lnTo>
                <a:lnTo>
                  <a:pt x="360" y="354"/>
                </a:lnTo>
                <a:lnTo>
                  <a:pt x="361" y="353"/>
                </a:lnTo>
                <a:lnTo>
                  <a:pt x="362" y="351"/>
                </a:lnTo>
                <a:lnTo>
                  <a:pt x="364" y="349"/>
                </a:lnTo>
                <a:lnTo>
                  <a:pt x="365" y="348"/>
                </a:lnTo>
                <a:lnTo>
                  <a:pt x="366" y="346"/>
                </a:lnTo>
                <a:lnTo>
                  <a:pt x="367" y="345"/>
                </a:lnTo>
                <a:lnTo>
                  <a:pt x="369" y="343"/>
                </a:lnTo>
                <a:lnTo>
                  <a:pt x="370" y="341"/>
                </a:lnTo>
                <a:lnTo>
                  <a:pt x="371" y="340"/>
                </a:lnTo>
                <a:lnTo>
                  <a:pt x="372" y="338"/>
                </a:lnTo>
                <a:lnTo>
                  <a:pt x="374" y="336"/>
                </a:lnTo>
                <a:lnTo>
                  <a:pt x="375" y="335"/>
                </a:lnTo>
                <a:lnTo>
                  <a:pt x="376" y="333"/>
                </a:lnTo>
                <a:lnTo>
                  <a:pt x="377" y="331"/>
                </a:lnTo>
                <a:lnTo>
                  <a:pt x="379" y="329"/>
                </a:lnTo>
                <a:lnTo>
                  <a:pt x="380" y="328"/>
                </a:lnTo>
                <a:lnTo>
                  <a:pt x="381" y="326"/>
                </a:lnTo>
                <a:lnTo>
                  <a:pt x="383" y="324"/>
                </a:lnTo>
                <a:lnTo>
                  <a:pt x="384" y="323"/>
                </a:lnTo>
                <a:lnTo>
                  <a:pt x="385" y="321"/>
                </a:lnTo>
                <a:lnTo>
                  <a:pt x="386" y="319"/>
                </a:lnTo>
                <a:lnTo>
                  <a:pt x="388" y="317"/>
                </a:lnTo>
                <a:lnTo>
                  <a:pt x="389" y="316"/>
                </a:lnTo>
                <a:lnTo>
                  <a:pt x="390" y="314"/>
                </a:lnTo>
                <a:lnTo>
                  <a:pt x="391" y="312"/>
                </a:lnTo>
                <a:lnTo>
                  <a:pt x="393" y="310"/>
                </a:lnTo>
                <a:lnTo>
                  <a:pt x="394" y="309"/>
                </a:lnTo>
                <a:lnTo>
                  <a:pt x="395" y="307"/>
                </a:lnTo>
                <a:lnTo>
                  <a:pt x="396" y="305"/>
                </a:lnTo>
                <a:lnTo>
                  <a:pt x="398" y="303"/>
                </a:lnTo>
                <a:lnTo>
                  <a:pt x="399" y="301"/>
                </a:lnTo>
                <a:lnTo>
                  <a:pt x="400" y="300"/>
                </a:lnTo>
                <a:lnTo>
                  <a:pt x="402" y="298"/>
                </a:lnTo>
                <a:lnTo>
                  <a:pt x="403" y="296"/>
                </a:lnTo>
                <a:lnTo>
                  <a:pt x="404" y="294"/>
                </a:lnTo>
                <a:lnTo>
                  <a:pt x="405" y="292"/>
                </a:lnTo>
                <a:lnTo>
                  <a:pt x="407" y="291"/>
                </a:lnTo>
                <a:lnTo>
                  <a:pt x="408" y="289"/>
                </a:lnTo>
                <a:lnTo>
                  <a:pt x="409" y="287"/>
                </a:lnTo>
                <a:lnTo>
                  <a:pt x="410" y="285"/>
                </a:lnTo>
                <a:lnTo>
                  <a:pt x="412" y="283"/>
                </a:lnTo>
                <a:lnTo>
                  <a:pt x="413" y="281"/>
                </a:lnTo>
                <a:lnTo>
                  <a:pt x="414" y="279"/>
                </a:lnTo>
                <a:lnTo>
                  <a:pt x="415" y="278"/>
                </a:lnTo>
                <a:lnTo>
                  <a:pt x="417" y="276"/>
                </a:lnTo>
                <a:lnTo>
                  <a:pt x="418" y="274"/>
                </a:lnTo>
                <a:lnTo>
                  <a:pt x="419" y="272"/>
                </a:lnTo>
                <a:lnTo>
                  <a:pt x="420" y="270"/>
                </a:lnTo>
                <a:lnTo>
                  <a:pt x="422" y="268"/>
                </a:lnTo>
                <a:lnTo>
                  <a:pt x="423" y="266"/>
                </a:lnTo>
                <a:lnTo>
                  <a:pt x="424" y="264"/>
                </a:lnTo>
                <a:lnTo>
                  <a:pt x="426" y="262"/>
                </a:lnTo>
                <a:lnTo>
                  <a:pt x="427" y="261"/>
                </a:lnTo>
                <a:lnTo>
                  <a:pt x="428" y="259"/>
                </a:lnTo>
                <a:lnTo>
                  <a:pt x="429" y="257"/>
                </a:lnTo>
                <a:lnTo>
                  <a:pt x="431" y="255"/>
                </a:lnTo>
                <a:lnTo>
                  <a:pt x="432" y="253"/>
                </a:lnTo>
                <a:lnTo>
                  <a:pt x="433" y="251"/>
                </a:lnTo>
                <a:lnTo>
                  <a:pt x="434" y="249"/>
                </a:lnTo>
                <a:lnTo>
                  <a:pt x="436" y="247"/>
                </a:lnTo>
                <a:lnTo>
                  <a:pt x="437" y="245"/>
                </a:lnTo>
                <a:lnTo>
                  <a:pt x="438" y="243"/>
                </a:lnTo>
                <a:lnTo>
                  <a:pt x="439" y="241"/>
                </a:lnTo>
                <a:lnTo>
                  <a:pt x="441" y="239"/>
                </a:lnTo>
                <a:lnTo>
                  <a:pt x="442" y="237"/>
                </a:lnTo>
                <a:lnTo>
                  <a:pt x="443" y="235"/>
                </a:lnTo>
                <a:lnTo>
                  <a:pt x="444" y="233"/>
                </a:lnTo>
                <a:lnTo>
                  <a:pt x="446" y="231"/>
                </a:lnTo>
                <a:lnTo>
                  <a:pt x="447" y="229"/>
                </a:lnTo>
                <a:lnTo>
                  <a:pt x="448" y="227"/>
                </a:lnTo>
                <a:lnTo>
                  <a:pt x="450" y="225"/>
                </a:lnTo>
                <a:lnTo>
                  <a:pt x="451" y="223"/>
                </a:lnTo>
                <a:lnTo>
                  <a:pt x="452" y="221"/>
                </a:lnTo>
                <a:lnTo>
                  <a:pt x="453" y="219"/>
                </a:lnTo>
                <a:lnTo>
                  <a:pt x="455" y="217"/>
                </a:lnTo>
                <a:lnTo>
                  <a:pt x="456" y="215"/>
                </a:lnTo>
                <a:lnTo>
                  <a:pt x="457" y="213"/>
                </a:lnTo>
                <a:lnTo>
                  <a:pt x="458" y="211"/>
                </a:lnTo>
                <a:lnTo>
                  <a:pt x="460" y="209"/>
                </a:lnTo>
                <a:lnTo>
                  <a:pt x="461" y="207"/>
                </a:lnTo>
                <a:lnTo>
                  <a:pt x="462" y="205"/>
                </a:lnTo>
                <a:lnTo>
                  <a:pt x="463" y="202"/>
                </a:lnTo>
                <a:lnTo>
                  <a:pt x="465" y="200"/>
                </a:lnTo>
                <a:lnTo>
                  <a:pt x="466" y="198"/>
                </a:lnTo>
                <a:lnTo>
                  <a:pt x="467" y="196"/>
                </a:lnTo>
                <a:lnTo>
                  <a:pt x="468" y="194"/>
                </a:lnTo>
                <a:lnTo>
                  <a:pt x="470" y="192"/>
                </a:lnTo>
                <a:lnTo>
                  <a:pt x="471" y="190"/>
                </a:lnTo>
                <a:lnTo>
                  <a:pt x="472" y="188"/>
                </a:lnTo>
                <a:lnTo>
                  <a:pt x="474" y="186"/>
                </a:lnTo>
                <a:lnTo>
                  <a:pt x="475" y="183"/>
                </a:lnTo>
                <a:lnTo>
                  <a:pt x="476" y="181"/>
                </a:lnTo>
                <a:lnTo>
                  <a:pt x="477" y="179"/>
                </a:lnTo>
                <a:lnTo>
                  <a:pt x="479" y="177"/>
                </a:lnTo>
                <a:lnTo>
                  <a:pt x="480" y="175"/>
                </a:lnTo>
                <a:lnTo>
                  <a:pt x="481" y="173"/>
                </a:lnTo>
                <a:lnTo>
                  <a:pt x="482" y="171"/>
                </a:lnTo>
                <a:lnTo>
                  <a:pt x="484" y="168"/>
                </a:lnTo>
                <a:lnTo>
                  <a:pt x="485" y="166"/>
                </a:lnTo>
                <a:lnTo>
                  <a:pt x="486" y="164"/>
                </a:lnTo>
                <a:lnTo>
                  <a:pt x="487" y="162"/>
                </a:lnTo>
                <a:lnTo>
                  <a:pt x="489" y="160"/>
                </a:lnTo>
                <a:lnTo>
                  <a:pt x="490" y="157"/>
                </a:lnTo>
                <a:lnTo>
                  <a:pt x="491" y="155"/>
                </a:lnTo>
                <a:lnTo>
                  <a:pt x="492" y="153"/>
                </a:lnTo>
                <a:lnTo>
                  <a:pt x="494" y="151"/>
                </a:lnTo>
                <a:lnTo>
                  <a:pt x="495" y="149"/>
                </a:lnTo>
                <a:lnTo>
                  <a:pt x="496" y="146"/>
                </a:lnTo>
                <a:lnTo>
                  <a:pt x="498" y="144"/>
                </a:lnTo>
                <a:lnTo>
                  <a:pt x="499" y="142"/>
                </a:lnTo>
                <a:lnTo>
                  <a:pt x="500" y="140"/>
                </a:lnTo>
                <a:lnTo>
                  <a:pt x="501" y="137"/>
                </a:lnTo>
                <a:lnTo>
                  <a:pt x="503" y="135"/>
                </a:lnTo>
                <a:lnTo>
                  <a:pt x="504" y="133"/>
                </a:lnTo>
                <a:lnTo>
                  <a:pt x="505" y="131"/>
                </a:lnTo>
                <a:lnTo>
                  <a:pt x="506" y="128"/>
                </a:lnTo>
                <a:lnTo>
                  <a:pt x="508" y="126"/>
                </a:lnTo>
                <a:lnTo>
                  <a:pt x="509" y="124"/>
                </a:lnTo>
                <a:lnTo>
                  <a:pt x="510" y="121"/>
                </a:lnTo>
                <a:lnTo>
                  <a:pt x="511" y="119"/>
                </a:lnTo>
                <a:lnTo>
                  <a:pt x="513" y="117"/>
                </a:lnTo>
                <a:lnTo>
                  <a:pt x="514" y="115"/>
                </a:lnTo>
                <a:lnTo>
                  <a:pt x="515" y="112"/>
                </a:lnTo>
                <a:lnTo>
                  <a:pt x="517" y="110"/>
                </a:lnTo>
                <a:lnTo>
                  <a:pt x="518" y="108"/>
                </a:lnTo>
                <a:lnTo>
                  <a:pt x="519" y="105"/>
                </a:lnTo>
                <a:lnTo>
                  <a:pt x="520" y="103"/>
                </a:lnTo>
                <a:lnTo>
                  <a:pt x="522" y="101"/>
                </a:lnTo>
                <a:lnTo>
                  <a:pt x="523" y="98"/>
                </a:lnTo>
                <a:lnTo>
                  <a:pt x="524" y="96"/>
                </a:lnTo>
                <a:lnTo>
                  <a:pt x="525" y="94"/>
                </a:lnTo>
                <a:lnTo>
                  <a:pt x="527" y="91"/>
                </a:lnTo>
                <a:lnTo>
                  <a:pt x="528" y="89"/>
                </a:lnTo>
                <a:lnTo>
                  <a:pt x="529" y="86"/>
                </a:lnTo>
                <a:lnTo>
                  <a:pt x="530" y="84"/>
                </a:lnTo>
                <a:lnTo>
                  <a:pt x="532" y="82"/>
                </a:lnTo>
                <a:lnTo>
                  <a:pt x="533" y="79"/>
                </a:lnTo>
                <a:lnTo>
                  <a:pt x="534" y="77"/>
                </a:lnTo>
                <a:lnTo>
                  <a:pt x="535" y="74"/>
                </a:lnTo>
                <a:lnTo>
                  <a:pt x="537" y="72"/>
                </a:lnTo>
                <a:lnTo>
                  <a:pt x="538" y="70"/>
                </a:lnTo>
                <a:lnTo>
                  <a:pt x="539" y="67"/>
                </a:lnTo>
                <a:lnTo>
                  <a:pt x="541" y="65"/>
                </a:lnTo>
                <a:lnTo>
                  <a:pt x="542" y="62"/>
                </a:lnTo>
                <a:lnTo>
                  <a:pt x="543" y="60"/>
                </a:lnTo>
                <a:lnTo>
                  <a:pt x="544" y="57"/>
                </a:lnTo>
                <a:lnTo>
                  <a:pt x="546" y="55"/>
                </a:lnTo>
                <a:lnTo>
                  <a:pt x="547" y="53"/>
                </a:lnTo>
                <a:lnTo>
                  <a:pt x="548" y="50"/>
                </a:lnTo>
                <a:lnTo>
                  <a:pt x="549" y="48"/>
                </a:lnTo>
                <a:lnTo>
                  <a:pt x="551" y="45"/>
                </a:lnTo>
                <a:lnTo>
                  <a:pt x="552" y="43"/>
                </a:lnTo>
                <a:lnTo>
                  <a:pt x="553" y="40"/>
                </a:lnTo>
                <a:lnTo>
                  <a:pt x="554" y="38"/>
                </a:lnTo>
                <a:lnTo>
                  <a:pt x="556" y="35"/>
                </a:lnTo>
                <a:lnTo>
                  <a:pt x="557" y="33"/>
                </a:lnTo>
                <a:lnTo>
                  <a:pt x="558" y="30"/>
                </a:lnTo>
                <a:lnTo>
                  <a:pt x="559" y="28"/>
                </a:lnTo>
                <a:lnTo>
                  <a:pt x="561" y="25"/>
                </a:lnTo>
                <a:lnTo>
                  <a:pt x="562" y="23"/>
                </a:lnTo>
                <a:lnTo>
                  <a:pt x="563" y="20"/>
                </a:lnTo>
                <a:lnTo>
                  <a:pt x="565" y="18"/>
                </a:lnTo>
                <a:lnTo>
                  <a:pt x="566" y="15"/>
                </a:lnTo>
                <a:lnTo>
                  <a:pt x="567" y="13"/>
                </a:lnTo>
                <a:lnTo>
                  <a:pt x="568" y="10"/>
                </a:lnTo>
                <a:lnTo>
                  <a:pt x="570" y="7"/>
                </a:lnTo>
                <a:lnTo>
                  <a:pt x="571" y="5"/>
                </a:lnTo>
                <a:lnTo>
                  <a:pt x="572" y="2"/>
                </a:lnTo>
                <a:lnTo>
                  <a:pt x="573" y="0"/>
                </a:lnTo>
              </a:path>
            </a:pathLst>
          </a:custGeom>
          <a:noFill/>
          <a:ln w="57150">
            <a:solidFill>
              <a:srgbClr val="FF9933"/>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2585" b="0" i="0" u="none" strike="noStrike" kern="1200" cap="none" spc="0" normalizeH="0" baseline="0" noProof="0">
              <a:ln>
                <a:noFill/>
              </a:ln>
              <a:solidFill>
                <a:srgbClr val="00CC00"/>
              </a:solidFill>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endParaRPr>
          </a:p>
        </p:txBody>
      </p:sp>
      <p:sp>
        <p:nvSpPr>
          <p:cNvPr id="53" name="正方形/長方形 52"/>
          <p:cNvSpPr/>
          <p:nvPr/>
        </p:nvSpPr>
        <p:spPr>
          <a:xfrm>
            <a:off x="301560" y="1186995"/>
            <a:ext cx="8574490" cy="433965"/>
          </a:xfrm>
          <a:prstGeom prst="rect">
            <a:avLst/>
          </a:prstGeom>
        </p:spPr>
        <p:txBody>
          <a:bodyPr wrap="square">
            <a:spAutoFit/>
          </a:bodyPr>
          <a:lstStyle/>
          <a:p>
            <a:pPr marL="0" marR="0" lvl="0" indent="0" algn="ctr" defTabSz="844083" rtl="0" eaLnBrk="1" fontAlgn="base" latinLnBrk="0" hangingPunct="1">
              <a:lnSpc>
                <a:spcPct val="100000"/>
              </a:lnSpc>
              <a:spcBef>
                <a:spcPts val="1662"/>
              </a:spcBef>
              <a:spcAft>
                <a:spcPct val="0"/>
              </a:spcAft>
              <a:buClrTx/>
              <a:buSzTx/>
              <a:buFontTx/>
              <a:buNone/>
              <a:tabLst>
                <a:tab pos="578857" algn="l"/>
              </a:tabLst>
              <a:defRPr/>
            </a:pPr>
            <a:r>
              <a:rPr kumimoji="1" lang="ja-JP" altLang="en-US" sz="222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早期診断や早期治療と適切な薬物療法の継続が重要である</a:t>
            </a:r>
          </a:p>
        </p:txBody>
      </p:sp>
      <p:sp>
        <p:nvSpPr>
          <p:cNvPr id="55" name="正方形/長方形 54"/>
          <p:cNvSpPr/>
          <p:nvPr/>
        </p:nvSpPr>
        <p:spPr>
          <a:xfrm>
            <a:off x="3067357" y="6451971"/>
            <a:ext cx="5915734" cy="320088"/>
          </a:xfrm>
          <a:prstGeom prst="rect">
            <a:avLst/>
          </a:prstGeom>
        </p:spPr>
        <p:txBody>
          <a:bodyPr wrap="square">
            <a:spAutoFit/>
          </a:bodyPr>
          <a:lstStyle/>
          <a:p>
            <a:pPr marL="0" marR="0" lvl="0" indent="0" algn="r" defTabSz="844083" rtl="0" eaLnBrk="1" fontAlgn="base" latinLnBrk="0" hangingPunct="1">
              <a:lnSpc>
                <a:spcPct val="100000"/>
              </a:lnSpc>
              <a:spcBef>
                <a:spcPts val="2215"/>
              </a:spcBef>
              <a:spcAft>
                <a:spcPct val="0"/>
              </a:spcAft>
              <a:buClrTx/>
              <a:buSzTx/>
              <a:buFontTx/>
              <a:buNone/>
              <a:tabLst>
                <a:tab pos="334124" algn="l"/>
              </a:tabLst>
              <a:defRPr/>
            </a:pPr>
            <a:r>
              <a:rPr kumimoji="1" lang="en-US" altLang="ja-JP" sz="148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48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進行の速度や薬物の効果には個人差がある。</a:t>
            </a:r>
            <a:endParaRPr kumimoji="1" lang="en-US" altLang="ja-JP" sz="148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7" name="正方形/長方形 6">
            <a:extLst>
              <a:ext uri="{FF2B5EF4-FFF2-40B4-BE49-F238E27FC236}">
                <a16:creationId xmlns:a16="http://schemas.microsoft.com/office/drawing/2014/main" id="{48B2520C-C980-4448-93D5-14EA7D539628}"/>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8" name="Rectangle 10">
            <a:extLst>
              <a:ext uri="{FF2B5EF4-FFF2-40B4-BE49-F238E27FC236}">
                <a16:creationId xmlns:a16="http://schemas.microsoft.com/office/drawing/2014/main" id="{CC96FBF9-8A98-48CF-866C-FFDF282A21E5}"/>
              </a:ext>
            </a:extLst>
          </p:cNvPr>
          <p:cNvSpPr>
            <a:spLocks noChangeArrowheads="1"/>
          </p:cNvSpPr>
          <p:nvPr/>
        </p:nvSpPr>
        <p:spPr bwMode="auto">
          <a:xfrm>
            <a:off x="127249" y="69344"/>
            <a:ext cx="89231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29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5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844083"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ja-JP" altLang="en-US"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アルツハイマー型認知症 </a:t>
            </a:r>
            <a:r>
              <a:rPr kumimoji="1" lang="ja-JP" altLang="en-US"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臨床症状の経過と</a:t>
            </a: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rPr>
              <a:t>薬物療法の効果</a:t>
            </a:r>
            <a:endParaRPr kumimoji="1" lang="en-US" altLang="ja-JP"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28" name="テキスト ボックス 27">
            <a:extLst>
              <a:ext uri="{FF2B5EF4-FFF2-40B4-BE49-F238E27FC236}">
                <a16:creationId xmlns:a16="http://schemas.microsoft.com/office/drawing/2014/main" id="{7A890D3B-12F0-4606-89B2-6FDCDC888187}"/>
              </a:ext>
            </a:extLst>
          </p:cNvPr>
          <p:cNvSpPr txBox="1"/>
          <p:nvPr/>
        </p:nvSpPr>
        <p:spPr>
          <a:xfrm>
            <a:off x="0" y="710695"/>
            <a:ext cx="1540042"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薬局実践７</a:t>
            </a:r>
            <a:r>
              <a:rPr lang="en-US" altLang="ja-JP" sz="1600" b="1" dirty="0">
                <a:latin typeface="BIZ UDPゴシック" panose="020B0400000000000000" pitchFamily="50" charset="-128"/>
                <a:ea typeface="BIZ UDPゴシック" panose="020B0400000000000000" pitchFamily="50" charset="-128"/>
              </a:rPr>
              <a:t>〕</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74106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6"/>
          <p:cNvSpPr>
            <a:spLocks noGrp="1"/>
          </p:cNvSpPr>
          <p:nvPr>
            <p:ph idx="1"/>
          </p:nvPr>
        </p:nvSpPr>
        <p:spPr>
          <a:xfrm>
            <a:off x="1242324" y="1477229"/>
            <a:ext cx="7283668" cy="4784016"/>
          </a:xfrm>
        </p:spPr>
        <p:txBody>
          <a:bodyPr/>
          <a:lstStyle/>
          <a:p>
            <a:pPr marL="0" indent="0">
              <a:lnSpc>
                <a:spcPts val="3300"/>
              </a:lnSpc>
              <a:spcBef>
                <a:spcPts val="600"/>
              </a:spcBef>
              <a:buNone/>
            </a:pPr>
            <a:r>
              <a:rPr kumimoji="1" lang="ja-JP" altLang="en-US" sz="2800" b="1" dirty="0">
                <a:solidFill>
                  <a:srgbClr val="996633"/>
                </a:solidFill>
                <a:latin typeface="BIZ UDPゴシック" panose="020B0400000000000000" pitchFamily="50" charset="-128"/>
                <a:ea typeface="BIZ UDPゴシック" panose="020B0400000000000000" pitchFamily="50" charset="-128"/>
              </a:rPr>
              <a:t>● 活動亢進が関わる症状</a:t>
            </a:r>
            <a:endParaRPr kumimoji="1" lang="en-US" altLang="ja-JP" sz="2800" b="1" dirty="0">
              <a:solidFill>
                <a:srgbClr val="996633"/>
              </a:solidFill>
              <a:latin typeface="BIZ UDPゴシック" panose="020B0400000000000000" pitchFamily="50" charset="-128"/>
              <a:ea typeface="BIZ UDPゴシック" panose="020B0400000000000000" pitchFamily="50" charset="-128"/>
            </a:endParaRPr>
          </a:p>
          <a:p>
            <a:pPr marL="0" indent="0">
              <a:lnSpc>
                <a:spcPts val="3300"/>
              </a:lnSpc>
              <a:spcBef>
                <a:spcPts val="600"/>
              </a:spcBef>
              <a:buNone/>
            </a:pPr>
            <a:r>
              <a:rPr kumimoji="1" lang="ja-JP" altLang="en-US" sz="2000" b="1" dirty="0">
                <a:latin typeface="BIZ UDPゴシック" panose="020B0400000000000000" pitchFamily="50" charset="-128"/>
                <a:ea typeface="BIZ UDPゴシック" panose="020B0400000000000000" pitchFamily="50" charset="-128"/>
              </a:rPr>
              <a:t>   焦燥性興奮、易刺激性、脱抑制、徘徊、攻撃的行動など</a:t>
            </a:r>
            <a:endParaRPr lang="en-US" altLang="ja-JP" sz="2000" b="1" dirty="0">
              <a:latin typeface="BIZ UDPゴシック" panose="020B0400000000000000" pitchFamily="50" charset="-128"/>
              <a:ea typeface="BIZ UDPゴシック" panose="020B0400000000000000" pitchFamily="50" charset="-128"/>
            </a:endParaRPr>
          </a:p>
          <a:p>
            <a:pPr marL="0" indent="0">
              <a:lnSpc>
                <a:spcPts val="3300"/>
              </a:lnSpc>
              <a:spcBef>
                <a:spcPts val="1200"/>
              </a:spcBef>
              <a:buNone/>
            </a:pPr>
            <a:r>
              <a:rPr kumimoji="1" lang="ja-JP" altLang="en-US" sz="2800" b="1" dirty="0">
                <a:solidFill>
                  <a:srgbClr val="996633"/>
                </a:solidFill>
                <a:latin typeface="BIZ UDPゴシック" panose="020B0400000000000000" pitchFamily="50" charset="-128"/>
                <a:ea typeface="BIZ UDPゴシック" panose="020B0400000000000000" pitchFamily="50" charset="-128"/>
              </a:rPr>
              <a:t>● 精神病症状</a:t>
            </a:r>
            <a:endParaRPr kumimoji="1" lang="en-US" altLang="ja-JP" sz="2800" b="1" dirty="0">
              <a:solidFill>
                <a:srgbClr val="996633"/>
              </a:solidFill>
              <a:latin typeface="BIZ UDPゴシック" panose="020B0400000000000000" pitchFamily="50" charset="-128"/>
              <a:ea typeface="BIZ UDPゴシック" panose="020B0400000000000000" pitchFamily="50" charset="-128"/>
            </a:endParaRPr>
          </a:p>
          <a:p>
            <a:pPr marL="0" indent="0">
              <a:lnSpc>
                <a:spcPts val="3300"/>
              </a:lnSpc>
              <a:spcBef>
                <a:spcPts val="600"/>
              </a:spcBef>
              <a:buNone/>
            </a:pPr>
            <a:r>
              <a:rPr kumimoji="1" lang="ja-JP" altLang="en-US" sz="2000" b="1" dirty="0">
                <a:latin typeface="BIZ UDPゴシック" panose="020B0400000000000000" pitchFamily="50" charset="-128"/>
                <a:ea typeface="BIZ UDPゴシック" panose="020B0400000000000000" pitchFamily="50" charset="-128"/>
              </a:rPr>
              <a:t>   </a:t>
            </a:r>
            <a:r>
              <a:rPr lang="ja-JP" altLang="en-US" sz="2000" b="1" dirty="0">
                <a:latin typeface="BIZ UDPゴシック" panose="020B0400000000000000" pitchFamily="50" charset="-128"/>
                <a:ea typeface="BIZ UDPゴシック" panose="020B0400000000000000" pitchFamily="50" charset="-128"/>
              </a:rPr>
              <a:t>幻覚（幻視、幻聴）、妄想（もの盗られ妄想、被害妄想）など</a:t>
            </a:r>
            <a:endParaRPr kumimoji="1" lang="en-US" altLang="ja-JP" sz="2000" b="1" dirty="0">
              <a:latin typeface="BIZ UDPゴシック" panose="020B0400000000000000" pitchFamily="50" charset="-128"/>
              <a:ea typeface="BIZ UDPゴシック" panose="020B0400000000000000" pitchFamily="50" charset="-128"/>
            </a:endParaRPr>
          </a:p>
          <a:p>
            <a:pPr marL="0" marR="0" lvl="0" indent="0" algn="l" defTabSz="914400" rtl="0" eaLnBrk="0" fontAlgn="base" latinLnBrk="0" hangingPunct="0">
              <a:lnSpc>
                <a:spcPts val="3300"/>
              </a:lnSpc>
              <a:spcBef>
                <a:spcPts val="1200"/>
              </a:spcBef>
              <a:spcAft>
                <a:spcPct val="0"/>
              </a:spcAft>
              <a:buClrTx/>
              <a:buSzTx/>
              <a:buFontTx/>
              <a:buNone/>
              <a:tabLst/>
              <a:defRPr/>
            </a:pPr>
            <a:r>
              <a:rPr kumimoji="1" lang="ja-JP" altLang="en-US" sz="2800" b="1" i="0" u="none" strike="noStrike" kern="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 感情障害が関わる症状</a:t>
            </a:r>
            <a:endParaRPr kumimoji="1" lang="en-US" altLang="ja-JP" sz="2800" b="1" i="0" u="none" strike="noStrike" kern="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ts val="3300"/>
              </a:lnSpc>
              <a:spcBef>
                <a:spcPts val="600"/>
              </a:spcBef>
              <a:spcAft>
                <a:spcPct val="0"/>
              </a:spcAft>
              <a:buClrTx/>
              <a:buSzTx/>
              <a:buFontTx/>
              <a:buNone/>
              <a:tabLst/>
              <a:defRPr/>
            </a:pPr>
            <a:r>
              <a:rPr lang="ja-JP" altLang="en-US" sz="2000" b="1" dirty="0">
                <a:latin typeface="BIZ UDPゴシック" panose="020B0400000000000000" pitchFamily="50" charset="-128"/>
                <a:ea typeface="BIZ UDPゴシック" panose="020B0400000000000000" pitchFamily="50" charset="-128"/>
              </a:rPr>
              <a:t>   </a:t>
            </a:r>
            <a:r>
              <a:rPr kumimoji="1" lang="ja-JP" altLang="en-US" sz="2000" b="1" dirty="0">
                <a:latin typeface="BIZ UDPゴシック" panose="020B0400000000000000" pitchFamily="50" charset="-128"/>
                <a:ea typeface="BIZ UDPゴシック" panose="020B0400000000000000" pitchFamily="50" charset="-128"/>
              </a:rPr>
              <a:t>不安、抑うつ、焦燥など</a:t>
            </a:r>
            <a:endParaRPr kumimoji="1" lang="en-US" altLang="ja-JP" sz="2000" b="1" dirty="0">
              <a:latin typeface="BIZ UDPゴシック" panose="020B0400000000000000" pitchFamily="50" charset="-128"/>
              <a:ea typeface="BIZ UDPゴシック" panose="020B0400000000000000" pitchFamily="50" charset="-128"/>
            </a:endParaRPr>
          </a:p>
          <a:p>
            <a:pPr marL="0" marR="0" lvl="0" indent="0" algn="l" defTabSz="914400" rtl="0" eaLnBrk="0" fontAlgn="base" latinLnBrk="0" hangingPunct="0">
              <a:lnSpc>
                <a:spcPts val="3300"/>
              </a:lnSpc>
              <a:spcBef>
                <a:spcPts val="1200"/>
              </a:spcBef>
              <a:spcAft>
                <a:spcPct val="0"/>
              </a:spcAft>
              <a:buClrTx/>
              <a:buSzTx/>
              <a:buFontTx/>
              <a:buNone/>
              <a:tabLst/>
              <a:defRPr/>
            </a:pPr>
            <a:r>
              <a:rPr kumimoji="1" lang="ja-JP" altLang="en-US" sz="2800" b="1" i="0" u="none" strike="noStrike" kern="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 アパシーが関わる症状</a:t>
            </a:r>
            <a:endParaRPr kumimoji="1" lang="en-US" altLang="ja-JP" sz="2800" b="1" i="0" u="none" strike="noStrike" kern="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ts val="3300"/>
              </a:lnSpc>
              <a:spcBef>
                <a:spcPts val="600"/>
              </a:spcBef>
              <a:spcAft>
                <a:spcPct val="0"/>
              </a:spcAft>
              <a:buClrTx/>
              <a:buSzTx/>
              <a:buFontTx/>
              <a:buNone/>
              <a:tabLst/>
              <a:defRPr/>
            </a:pPr>
            <a:r>
              <a:rPr lang="ja-JP" altLang="en-US" sz="2000" b="1" dirty="0">
                <a:latin typeface="BIZ UDPゴシック" panose="020B0400000000000000" pitchFamily="50" charset="-128"/>
                <a:ea typeface="BIZ UDPゴシック" panose="020B0400000000000000" pitchFamily="50" charset="-128"/>
              </a:rPr>
              <a:t>　 自発性や意欲の低下、情緒の欠如、周囲への興味の欠如など</a:t>
            </a:r>
            <a:endParaRPr kumimoji="1" lang="ja-JP" altLang="en-US" sz="2000" b="1" dirty="0">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C8C6E3FF-3C50-42DC-8AFF-A4CD2D0BD645}"/>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2" name="正方形/長方形 11">
            <a:extLst>
              <a:ext uri="{FF2B5EF4-FFF2-40B4-BE49-F238E27FC236}">
                <a16:creationId xmlns:a16="http://schemas.microsoft.com/office/drawing/2014/main" id="{012CAE00-0672-437D-9493-342095332CE1}"/>
              </a:ext>
            </a:extLst>
          </p:cNvPr>
          <p:cNvSpPr/>
          <p:nvPr/>
        </p:nvSpPr>
        <p:spPr>
          <a:xfrm>
            <a:off x="300643" y="58140"/>
            <a:ext cx="8750626" cy="584775"/>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BPSD</a:t>
            </a: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の</a:t>
            </a:r>
            <a:r>
              <a:rPr kumimoji="1" lang="en-US" altLang="ja-JP"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4</a:t>
            </a: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つの要因</a:t>
            </a:r>
          </a:p>
        </p:txBody>
      </p:sp>
      <p:sp>
        <p:nvSpPr>
          <p:cNvPr id="6" name="Rectangle 17">
            <a:extLst>
              <a:ext uri="{FF2B5EF4-FFF2-40B4-BE49-F238E27FC236}">
                <a16:creationId xmlns:a16="http://schemas.microsoft.com/office/drawing/2014/main" id="{4A60E7FF-F39F-4DF1-8038-5F0F25572BEF}"/>
              </a:ext>
            </a:extLst>
          </p:cNvPr>
          <p:cNvSpPr>
            <a:spLocks noChangeArrowheads="1"/>
          </p:cNvSpPr>
          <p:nvPr/>
        </p:nvSpPr>
        <p:spPr bwMode="auto">
          <a:xfrm>
            <a:off x="2668033" y="6493229"/>
            <a:ext cx="6377066" cy="274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55600" indent="-355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328254" marR="0" lvl="0" indent="-328254" algn="r" defTabSz="844083" rtl="0" eaLnBrk="1" fontAlgn="base" latinLnBrk="0" hangingPunct="1">
              <a:lnSpc>
                <a:spcPct val="80000"/>
              </a:lnSpc>
              <a:spcBef>
                <a:spcPct val="20000"/>
              </a:spcBef>
              <a:spcAft>
                <a:spcPct val="0"/>
              </a:spcAft>
              <a:buClrTx/>
              <a:buSzTx/>
              <a:buFontTx/>
              <a:buNone/>
              <a:tabLst/>
              <a:defRPr/>
            </a:pPr>
            <a:r>
              <a:rPr kumimoji="1" lang="ja-JP" altLang="en-US"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認知症疾患診療ガイドライン</a:t>
            </a:r>
            <a:r>
              <a:rPr kumimoji="1" lang="en-US" altLang="ja-JP"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2017</a:t>
            </a:r>
            <a:r>
              <a:rPr kumimoji="1" lang="ja-JP" altLang="en-US"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認知症疾患診療ガイドライン作成委員会</a:t>
            </a:r>
            <a:endParaRPr kumimoji="1" lang="en-US" altLang="ja-JP"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8" name="テキスト ボックス 7">
            <a:extLst>
              <a:ext uri="{FF2B5EF4-FFF2-40B4-BE49-F238E27FC236}">
                <a16:creationId xmlns:a16="http://schemas.microsoft.com/office/drawing/2014/main" id="{F0ECACF1-3553-472D-82D3-48F35284E048}"/>
              </a:ext>
            </a:extLst>
          </p:cNvPr>
          <p:cNvSpPr txBox="1"/>
          <p:nvPr/>
        </p:nvSpPr>
        <p:spPr>
          <a:xfrm>
            <a:off x="0" y="710695"/>
            <a:ext cx="1540042"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薬局実践８</a:t>
            </a:r>
            <a:r>
              <a:rPr lang="en-US" altLang="ja-JP" sz="1600" b="1" dirty="0">
                <a:latin typeface="BIZ UDPゴシック" panose="020B0400000000000000" pitchFamily="50" charset="-128"/>
                <a:ea typeface="BIZ UDPゴシック" panose="020B0400000000000000" pitchFamily="50" charset="-128"/>
              </a:rPr>
              <a:t>〕</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530360268"/>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D2A578"/>
        </a:solidFill>
        <a:ln w="9525"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lnDef>
    <a:txDef>
      <a:spPr>
        <a:noFill/>
        <a:ln w="9525">
          <a:solidFill>
            <a:schemeClr val="tx1"/>
          </a:solidFill>
        </a:ln>
      </a:spPr>
      <a:bodyPr wrap="square" rtlCol="0">
        <a:spAutoFit/>
      </a:bodyPr>
      <a:lstStyle>
        <a:defPPr algn="ctr">
          <a:defRPr sz="1600" dirty="0" smtClean="0">
            <a:latin typeface="Meiryo UI" pitchFamily="50" charset="-128"/>
            <a:ea typeface="Meiryo UI" pitchFamily="50" charset="-128"/>
            <a:cs typeface="Meiryo UI" pitchFamily="50" charset="-128"/>
          </a:defRPr>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5757"/>
        </a:solidFill>
        <a:ln w="9525"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lnDef>
    <a:txDef>
      <a:spPr>
        <a:noFill/>
        <a:ln w="25400">
          <a:solidFill>
            <a:schemeClr val="accent5">
              <a:lumMod val="50000"/>
            </a:schemeClr>
          </a:solidFill>
        </a:ln>
      </a:spPr>
      <a:bodyPr wrap="square" rtlCol="0">
        <a:spAutoFit/>
      </a:bodyPr>
      <a:lstStyle>
        <a:defPPr algn="ctr">
          <a:defRPr sz="1000" dirty="0" smtClean="0">
            <a:latin typeface="Meiryo UI" pitchFamily="50" charset="-128"/>
            <a:ea typeface="Meiryo UI" pitchFamily="50" charset="-128"/>
            <a:cs typeface="Meiryo UI" pitchFamily="50" charset="-128"/>
          </a:defRPr>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5E9EFF"/>
            </a:gs>
            <a:gs pos="39999">
              <a:srgbClr val="85C2FF"/>
            </a:gs>
            <a:gs pos="70000">
              <a:srgbClr val="C4D6EB"/>
            </a:gs>
            <a:gs pos="100000">
              <a:srgbClr val="FFEBFA"/>
            </a:gs>
          </a:gsLst>
          <a:lin ang="5400000" scaled="0"/>
        </a:gradFill>
        <a:ln w="9525">
          <a:solidFill>
            <a:schemeClr val="accent1">
              <a:lumMod val="75000"/>
            </a:schemeClr>
          </a:solidFill>
        </a:ln>
      </a:spPr>
      <a:bodyPr rtlCol="0" anchor="ctr"/>
      <a:lstStyle>
        <a:defPPr algn="ctr">
          <a:defRPr sz="24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11_標準デザイン">
  <a:themeElements>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l 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600" b="0" i="0" u="none" strike="noStrike" cap="none" normalizeH="0" baseline="0" smtClean="0">
            <a:ln>
              <a:noFill/>
            </a:ln>
            <a:solidFill>
              <a:schemeClr val="tx1"/>
            </a:solidFill>
            <a:effectLst/>
            <a:latin typeface="Arial" pitchFamily="34" charset="0"/>
            <a:ea typeface="HGPｺﾞｼｯｸE" pitchFamily="50" charset="-128"/>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600" b="0" i="0" u="none" strike="noStrike" cap="none" normalizeH="0" baseline="0" smtClean="0">
            <a:ln>
              <a:noFill/>
            </a:ln>
            <a:solidFill>
              <a:schemeClr val="tx1"/>
            </a:solidFill>
            <a:effectLst/>
            <a:latin typeface="Arial" pitchFamily="34" charset="0"/>
            <a:ea typeface="HGPｺﾞｼｯｸE" pitchFamily="50" charset="-128"/>
          </a:defRPr>
        </a:defPPr>
      </a:lstStyle>
    </a:lnDef>
  </a:objectDefaults>
  <a:extraClrSchemeLst>
    <a:extraClrScheme>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標準デザイン 13">
        <a:dk1>
          <a:srgbClr val="808080"/>
        </a:dk1>
        <a:lt1>
          <a:srgbClr val="FFFFFF"/>
        </a:lt1>
        <a:dk2>
          <a:srgbClr val="000066"/>
        </a:dk2>
        <a:lt2>
          <a:srgbClr val="FFFF00"/>
        </a:lt2>
        <a:accent1>
          <a:srgbClr val="BBE0E3"/>
        </a:accent1>
        <a:accent2>
          <a:srgbClr val="333399"/>
        </a:accent2>
        <a:accent3>
          <a:srgbClr val="AAAA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16127</TotalTime>
  <Words>5757</Words>
  <Application>Microsoft Office PowerPoint</Application>
  <PresentationFormat>画面に合わせる (4:3)</PresentationFormat>
  <Paragraphs>849</Paragraphs>
  <Slides>44</Slides>
  <Notes>44</Notes>
  <HiddenSlides>0</HiddenSlides>
  <MMClips>0</MMClips>
  <ScaleCrop>false</ScaleCrop>
  <HeadingPairs>
    <vt:vector size="6" baseType="variant">
      <vt:variant>
        <vt:lpstr>使用されているフォント</vt:lpstr>
      </vt:variant>
      <vt:variant>
        <vt:i4>12</vt:i4>
      </vt:variant>
      <vt:variant>
        <vt:lpstr>テーマ</vt:lpstr>
      </vt:variant>
      <vt:variant>
        <vt:i4>4</vt:i4>
      </vt:variant>
      <vt:variant>
        <vt:lpstr>スライド タイトル</vt:lpstr>
      </vt:variant>
      <vt:variant>
        <vt:i4>44</vt:i4>
      </vt:variant>
    </vt:vector>
  </HeadingPairs>
  <TitlesOfParts>
    <vt:vector size="60" baseType="lpstr">
      <vt:lpstr>BIZ UDPゴシック</vt:lpstr>
      <vt:lpstr>HGPｺﾞｼｯｸM</vt:lpstr>
      <vt:lpstr>Meiryo UI</vt:lpstr>
      <vt:lpstr>ＭＳ Ｐゴシック</vt:lpstr>
      <vt:lpstr>Yu Gothic UI</vt:lpstr>
      <vt:lpstr>メイリオ</vt:lpstr>
      <vt:lpstr>Arial</vt:lpstr>
      <vt:lpstr>Arial Black</vt:lpstr>
      <vt:lpstr>Calibri</vt:lpstr>
      <vt:lpstr>Century</vt:lpstr>
      <vt:lpstr>Century Gothic</vt:lpstr>
      <vt:lpstr>Wingdings</vt:lpstr>
      <vt:lpstr>標準デザイン</vt:lpstr>
      <vt:lpstr>2_標準デザイン</vt:lpstr>
      <vt:lpstr>13_Office テーマ</vt:lpstr>
      <vt:lpstr>11_標準デザイン</vt:lpstr>
      <vt:lpstr>PowerPoint プレゼンテーション</vt:lpstr>
      <vt:lpstr>PowerPoint プレゼンテーション</vt:lpstr>
      <vt:lpstr>かかりつけ薬剤師・薬局に求められる 認知症対応の3つのポイント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薬局窓口での対応</vt:lpstr>
      <vt:lpstr>PowerPoint プレゼンテーション</vt:lpstr>
      <vt:lpstr>PowerPoint プレゼンテーション</vt:lpstr>
      <vt:lpstr>認知症の人への支援</vt:lpstr>
      <vt:lpstr>PowerPoint プレゼンテーション</vt:lpstr>
      <vt:lpstr>PowerPoint プレゼンテーション</vt:lpstr>
      <vt:lpstr>介護者への支援</vt:lpstr>
      <vt:lpstr>介護者の状況を知る</vt:lpstr>
      <vt:lpstr>PowerPoint プレゼンテーション</vt:lpstr>
      <vt:lpstr>介護者の認知症の人に対する望まれる姿勢・態度</vt:lpstr>
      <vt:lpstr>PowerPoint プレゼンテーション</vt:lpstr>
      <vt:lpstr>PowerPoint プレゼンテーション</vt:lpstr>
      <vt:lpstr>多職種連携の意義</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kamemura</dc:creator>
  <cp:lastModifiedBy>ab ham</cp:lastModifiedBy>
  <cp:revision>1077</cp:revision>
  <cp:lastPrinted>2022-03-17T14:26:03Z</cp:lastPrinted>
  <dcterms:created xsi:type="dcterms:W3CDTF">2004-06-29T16:14:50Z</dcterms:created>
  <dcterms:modified xsi:type="dcterms:W3CDTF">2022-03-19T09:02:57Z</dcterms:modified>
</cp:coreProperties>
</file>