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30" r:id="rId2"/>
    <p:sldMasterId id="2147483820" r:id="rId3"/>
  </p:sldMasterIdLst>
  <p:notesMasterIdLst>
    <p:notesMasterId r:id="rId24"/>
  </p:notesMasterIdLst>
  <p:handoutMasterIdLst>
    <p:handoutMasterId r:id="rId25"/>
  </p:handoutMasterIdLst>
  <p:sldIdLst>
    <p:sldId id="1283" r:id="rId4"/>
    <p:sldId id="17892" r:id="rId5"/>
    <p:sldId id="1284" r:id="rId6"/>
    <p:sldId id="1285" r:id="rId7"/>
    <p:sldId id="16870" r:id="rId8"/>
    <p:sldId id="1214" r:id="rId9"/>
    <p:sldId id="16871" r:id="rId10"/>
    <p:sldId id="1210" r:id="rId11"/>
    <p:sldId id="1185" r:id="rId12"/>
    <p:sldId id="1184" r:id="rId13"/>
    <p:sldId id="1187" r:id="rId14"/>
    <p:sldId id="1201" r:id="rId15"/>
    <p:sldId id="1186" r:id="rId16"/>
    <p:sldId id="1229" r:id="rId17"/>
    <p:sldId id="1213" r:id="rId18"/>
    <p:sldId id="1215" r:id="rId19"/>
    <p:sldId id="1208" r:id="rId20"/>
    <p:sldId id="1216" r:id="rId21"/>
    <p:sldId id="16878" r:id="rId22"/>
    <p:sldId id="17891" r:id="rId23"/>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guide id="3" pos="22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口 真佐子" initials="山口"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33"/>
    <a:srgbClr val="639F2D"/>
    <a:srgbClr val="EFDECD"/>
    <a:srgbClr val="D2A578"/>
    <a:srgbClr val="FF5050"/>
    <a:srgbClr val="FFCDCD"/>
    <a:srgbClr val="FF7C80"/>
    <a:srgbClr val="69D8FF"/>
    <a:srgbClr val="BFD094"/>
    <a:srgbClr val="B95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0" autoAdjust="0"/>
    <p:restoredTop sz="72558" autoAdjust="0"/>
  </p:normalViewPr>
  <p:slideViewPr>
    <p:cSldViewPr snapToGrid="0">
      <p:cViewPr varScale="1">
        <p:scale>
          <a:sx n="56" d="100"/>
          <a:sy n="56" d="100"/>
        </p:scale>
        <p:origin x="78" y="600"/>
      </p:cViewPr>
      <p:guideLst>
        <p:guide orient="horz" pos="2183"/>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60" d="100"/>
          <a:sy n="60" d="100"/>
        </p:scale>
        <p:origin x="552" y="606"/>
      </p:cViewPr>
      <p:guideLst>
        <p:guide orient="horz" pos="3224"/>
        <p:guide pos="2235"/>
        <p:guide pos="22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017695729250015E-2"/>
          <c:y val="2.9600781443679058E-2"/>
          <c:w val="0.88142753269452001"/>
          <c:h val="0.73063288886252054"/>
        </c:manualLayout>
      </c:layout>
      <c:barChart>
        <c:barDir val="col"/>
        <c:grouping val="clustered"/>
        <c:varyColors val="0"/>
        <c:ser>
          <c:idx val="0"/>
          <c:order val="0"/>
          <c:tx>
            <c:strRef>
              <c:f>Sheet1!$J$48</c:f>
              <c:strCache>
                <c:ptCount val="1"/>
                <c:pt idx="0">
                  <c:v>各年齢の認知症有病率が一定の場合（人数）</c:v>
                </c:pt>
              </c:strCache>
            </c:strRef>
          </c:tx>
          <c:spPr>
            <a:solidFill>
              <a:srgbClr val="FF6600"/>
            </a:solidFill>
            <a:ln>
              <a:solidFill>
                <a:schemeClr val="accent2"/>
              </a:solidFill>
            </a:ln>
            <a:effectLst/>
          </c:spPr>
          <c:invertIfNegative val="0"/>
          <c:dLbls>
            <c:dLbl>
              <c:idx val="0"/>
              <c:layout>
                <c:manualLayout>
                  <c:x val="-2.1676867880343703E-2"/>
                  <c:y val="0.104948225118498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BE-481A-BC73-01E23E3C5DE6}"/>
                </c:ext>
              </c:extLst>
            </c:dLbl>
            <c:dLbl>
              <c:idx val="1"/>
              <c:layout>
                <c:manualLayout>
                  <c:x val="-2.3344319255754743E-2"/>
                  <c:y val="0.123785086037203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BE-481A-BC73-01E23E3C5DE6}"/>
                </c:ext>
              </c:extLst>
            </c:dLbl>
            <c:dLbl>
              <c:idx val="2"/>
              <c:layout>
                <c:manualLayout>
                  <c:x val="-2.5011770631165796E-2"/>
                  <c:y val="0.129167046299690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BE-481A-BC73-01E23E3C5DE6}"/>
                </c:ext>
              </c:extLst>
            </c:dLbl>
            <c:dLbl>
              <c:idx val="3"/>
              <c:layout>
                <c:manualLayout>
                  <c:x val="-2.5011770631165855E-2"/>
                  <c:y val="0.121094105905959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BE-481A-BC73-01E23E3C5DE6}"/>
                </c:ext>
              </c:extLst>
            </c:dLbl>
            <c:dLbl>
              <c:idx val="4"/>
              <c:layout>
                <c:manualLayout>
                  <c:x val="-2.0009416504932636E-2"/>
                  <c:y val="0.110330185380985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BE-481A-BC73-01E23E3C5DE6}"/>
                </c:ext>
              </c:extLst>
            </c:dLbl>
            <c:dLbl>
              <c:idx val="5"/>
              <c:layout>
                <c:manualLayout>
                  <c:x val="-2.1676867880343689E-2"/>
                  <c:y val="9.6875284724767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BE-481A-BC73-01E23E3C5DE6}"/>
                </c:ext>
              </c:extLst>
            </c:dLbl>
            <c:dLbl>
              <c:idx val="6"/>
              <c:layout>
                <c:manualLayout>
                  <c:x val="-2.3344319255754743E-2"/>
                  <c:y val="9.6875284724767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BE-481A-BC73-01E23E3C5DE6}"/>
                </c:ext>
              </c:extLst>
            </c:dLbl>
            <c:spPr>
              <a:solidFill>
                <a:sysClr val="window" lastClr="FFFFFF"/>
              </a:solidFill>
              <a:ln>
                <a:noFill/>
              </a:ln>
              <a:effectLst/>
            </c:spPr>
            <c:txPr>
              <a:bodyPr rot="0" spcFirstLastPara="1" vertOverflow="ellipsis" vert="horz" wrap="square" anchor="ctr" anchorCtr="1"/>
              <a:lstStyle/>
              <a:p>
                <a:pPr>
                  <a:defRPr sz="1200" b="1" i="0" u="none" strike="noStrike" kern="1200" baseline="0">
                    <a:solidFill>
                      <a:srgbClr val="DA5800"/>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Sheet1!$J$49:$J$55</c:f>
              <c:numCache>
                <c:formatCode>#,##0_);[Red]\(#,##0\)</c:formatCode>
                <c:ptCount val="7"/>
                <c:pt idx="0">
                  <c:v>517</c:v>
                </c:pt>
                <c:pt idx="1">
                  <c:v>602</c:v>
                </c:pt>
                <c:pt idx="2">
                  <c:v>675</c:v>
                </c:pt>
                <c:pt idx="3">
                  <c:v>744</c:v>
                </c:pt>
                <c:pt idx="4">
                  <c:v>802</c:v>
                </c:pt>
                <c:pt idx="5">
                  <c:v>797</c:v>
                </c:pt>
                <c:pt idx="6">
                  <c:v>850</c:v>
                </c:pt>
              </c:numCache>
            </c:numRef>
          </c:val>
          <c:extLst>
            <c:ext xmlns:c16="http://schemas.microsoft.com/office/drawing/2014/chart" uri="{C3380CC4-5D6E-409C-BE32-E72D297353CC}">
              <c16:uniqueId val="{00000007-43BE-481A-BC73-01E23E3C5DE6}"/>
            </c:ext>
          </c:extLst>
        </c:ser>
        <c:ser>
          <c:idx val="1"/>
          <c:order val="1"/>
          <c:tx>
            <c:strRef>
              <c:f>Sheet1!$K$48</c:f>
              <c:strCache>
                <c:ptCount val="1"/>
                <c:pt idx="0">
                  <c:v>各年齢の認知症有病率が上昇する場合（人数）</c:v>
                </c:pt>
              </c:strCache>
            </c:strRef>
          </c:tx>
          <c:spPr>
            <a:solidFill>
              <a:schemeClr val="accent5"/>
            </a:solidFill>
            <a:ln>
              <a:noFill/>
            </a:ln>
            <a:effectLst/>
          </c:spPr>
          <c:invertIfNegative val="0"/>
          <c:dLbls>
            <c:dLbl>
              <c:idx val="0"/>
              <c:layout>
                <c:manualLayout>
                  <c:x val="1.8341965129521583E-2"/>
                  <c:y val="8.0729403937305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BE-481A-BC73-01E23E3C5DE6}"/>
                </c:ext>
              </c:extLst>
            </c:dLbl>
            <c:dLbl>
              <c:idx val="1"/>
              <c:layout>
                <c:manualLayout>
                  <c:x val="1.6674513754110529E-2"/>
                  <c:y val="2.15278410499484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BE-481A-BC73-01E23E3C5DE6}"/>
                </c:ext>
              </c:extLst>
            </c:dLbl>
            <c:dLbl>
              <c:idx val="2"/>
              <c:layout>
                <c:manualLayout>
                  <c:x val="1.667451375411047E-2"/>
                  <c:y val="1.0763920524974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3BE-481A-BC73-01E23E3C5DE6}"/>
                </c:ext>
              </c:extLst>
            </c:dLbl>
            <c:dLbl>
              <c:idx val="3"/>
              <c:layout>
                <c:manualLayout>
                  <c:x val="2.0009416504932574E-2"/>
                  <c:y val="1.8836860918704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3BE-481A-BC73-01E23E3C5DE6}"/>
                </c:ext>
              </c:extLst>
            </c:dLbl>
            <c:dLbl>
              <c:idx val="4"/>
              <c:layout>
                <c:manualLayout>
                  <c:x val="2.1676867880343689E-2"/>
                  <c:y val="3.767372183740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3BE-481A-BC73-01E23E3C5DE6}"/>
                </c:ext>
              </c:extLst>
            </c:dLbl>
            <c:dLbl>
              <c:idx val="5"/>
              <c:layout>
                <c:manualLayout>
                  <c:x val="2.8346673381987902E-2"/>
                  <c:y val="3.2291761574922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3BE-481A-BC73-01E23E3C5DE6}"/>
                </c:ext>
              </c:extLst>
            </c:dLbl>
            <c:dLbl>
              <c:idx val="6"/>
              <c:layout>
                <c:manualLayout>
                  <c:x val="3.027592775287688E-2"/>
                  <c:y val="2.6909801312435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3BE-481A-BC73-01E23E3C5DE6}"/>
                </c:ext>
              </c:extLst>
            </c:dLbl>
            <c:spPr>
              <a:noFill/>
              <a:ln>
                <a:noFill/>
              </a:ln>
              <a:effectLst/>
            </c:spPr>
            <c:txPr>
              <a:bodyPr rot="0" spcFirstLastPara="1" vertOverflow="ellipsis" vert="horz" wrap="square" anchor="ctr" anchorCtr="1"/>
              <a:lstStyle/>
              <a:p>
                <a:pPr>
                  <a:defRPr sz="1200" b="1" i="0" u="none" strike="noStrike" kern="1200" baseline="0">
                    <a:solidFill>
                      <a:schemeClr val="accent1">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Sheet1!$K$49:$K$55</c:f>
              <c:numCache>
                <c:formatCode>#,##0_);[Red]\(#,##0\)</c:formatCode>
                <c:ptCount val="7"/>
                <c:pt idx="0">
                  <c:v>525</c:v>
                </c:pt>
                <c:pt idx="1">
                  <c:v>631</c:v>
                </c:pt>
                <c:pt idx="2">
                  <c:v>730</c:v>
                </c:pt>
                <c:pt idx="3">
                  <c:v>830</c:v>
                </c:pt>
                <c:pt idx="4">
                  <c:v>953</c:v>
                </c:pt>
                <c:pt idx="5">
                  <c:v>1016</c:v>
                </c:pt>
                <c:pt idx="6">
                  <c:v>1154</c:v>
                </c:pt>
              </c:numCache>
            </c:numRef>
          </c:val>
          <c:extLst>
            <c:ext xmlns:c16="http://schemas.microsoft.com/office/drawing/2014/chart" uri="{C3380CC4-5D6E-409C-BE32-E72D297353CC}">
              <c16:uniqueId val="{0000000F-43BE-481A-BC73-01E23E3C5DE6}"/>
            </c:ext>
          </c:extLst>
        </c:ser>
        <c:dLbls>
          <c:showLegendKey val="0"/>
          <c:showVal val="0"/>
          <c:showCatName val="0"/>
          <c:showSerName val="0"/>
          <c:showPercent val="0"/>
          <c:showBubbleSize val="0"/>
        </c:dLbls>
        <c:gapWidth val="219"/>
        <c:overlap val="-27"/>
        <c:axId val="348628112"/>
        <c:axId val="348630072"/>
      </c:barChart>
      <c:lineChart>
        <c:grouping val="standard"/>
        <c:varyColors val="0"/>
        <c:ser>
          <c:idx val="2"/>
          <c:order val="2"/>
          <c:tx>
            <c:strRef>
              <c:f>Sheet1!$L$48</c:f>
              <c:strCache>
                <c:ptCount val="1"/>
                <c:pt idx="0">
                  <c:v>各年齢の認知症有病率が一定の場合（率）</c:v>
                </c:pt>
              </c:strCache>
            </c:strRef>
          </c:tx>
          <c:spPr>
            <a:ln w="22225" cap="rnd">
              <a:solidFill>
                <a:schemeClr val="accent2"/>
              </a:solidFill>
              <a:round/>
            </a:ln>
            <a:effectLst/>
          </c:spPr>
          <c:marker>
            <c:symbol val="circle"/>
            <c:size val="7"/>
            <c:spPr>
              <a:solidFill>
                <a:schemeClr val="accent2"/>
              </a:solidFill>
              <a:ln w="9525">
                <a:noFill/>
              </a:ln>
              <a:effectLst/>
            </c:spPr>
          </c:marker>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3BE-481A-BC73-01E23E3C5DE6}"/>
                </c:ext>
              </c:extLst>
            </c:dLbl>
            <c:dLbl>
              <c:idx val="1"/>
              <c:layout>
                <c:manualLayout>
                  <c:x val="0"/>
                  <c:y val="-4.933406582812680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BE-481A-BC73-01E23E3C5DE6}"/>
                </c:ext>
              </c:extLst>
            </c:dLbl>
            <c:dLbl>
              <c:idx val="2"/>
              <c:layout>
                <c:manualLayout>
                  <c:x val="5.0023541262330983E-3"/>
                  <c:y val="5.38196026248705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BE-481A-BC73-01E23E3C5DE6}"/>
                </c:ext>
              </c:extLst>
            </c:dLbl>
            <c:dLbl>
              <c:idx val="3"/>
              <c:layout>
                <c:manualLayout>
                  <c:x val="-6.1139177480076486E-17"/>
                  <c:y val="-2.9600781443679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3BE-481A-BC73-01E23E3C5DE6}"/>
                </c:ext>
              </c:extLst>
            </c:dLbl>
            <c:dLbl>
              <c:idx val="4"/>
              <c:layout>
                <c:manualLayout>
                  <c:x val="-4.0018833009865272E-2"/>
                  <c:y val="-4.3055682099896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3BE-481A-BC73-01E23E3C5DE6}"/>
                </c:ext>
              </c:extLst>
            </c:dLbl>
            <c:dLbl>
              <c:idx val="5"/>
              <c:layout>
                <c:manualLayout>
                  <c:x val="-3.0014124757398956E-2"/>
                  <c:y val="-6.4583523149845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3BE-481A-BC73-01E23E3C5DE6}"/>
                </c:ext>
              </c:extLst>
            </c:dLbl>
            <c:dLbl>
              <c:idx val="6"/>
              <c:layout>
                <c:manualLayout>
                  <c:x val="-1.2578613860523179E-2"/>
                  <c:y val="-5.3763440860215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3BE-481A-BC73-01E23E3C5DE6}"/>
                </c:ext>
              </c:extLst>
            </c:dLbl>
            <c:spPr>
              <a:noFill/>
              <a:ln>
                <a:noFill/>
              </a:ln>
              <a:effectLst/>
            </c:spPr>
            <c:txPr>
              <a:bodyPr rot="0" spcFirstLastPara="1" vertOverflow="ellipsis" vert="horz" wrap="square" anchor="ctr" anchorCtr="1"/>
              <a:lstStyle/>
              <a:p>
                <a:pPr>
                  <a:defRPr sz="1200" b="0" i="0" u="none" strike="noStrike" kern="1200" baseline="0">
                    <a:solidFill>
                      <a:schemeClr val="accent2">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Sheet1!$L$49:$L$55</c:f>
              <c:numCache>
                <c:formatCode>0.0</c:formatCode>
                <c:ptCount val="7"/>
                <c:pt idx="0">
                  <c:v>15.7</c:v>
                </c:pt>
                <c:pt idx="1">
                  <c:v>17.2</c:v>
                </c:pt>
                <c:pt idx="2">
                  <c:v>19</c:v>
                </c:pt>
                <c:pt idx="3">
                  <c:v>20.8</c:v>
                </c:pt>
                <c:pt idx="4">
                  <c:v>21.4</c:v>
                </c:pt>
                <c:pt idx="5">
                  <c:v>21.8</c:v>
                </c:pt>
                <c:pt idx="6">
                  <c:v>25.3</c:v>
                </c:pt>
              </c:numCache>
            </c:numRef>
          </c:val>
          <c:smooth val="0"/>
          <c:extLst>
            <c:ext xmlns:c16="http://schemas.microsoft.com/office/drawing/2014/chart" uri="{C3380CC4-5D6E-409C-BE32-E72D297353CC}">
              <c16:uniqueId val="{00000017-43BE-481A-BC73-01E23E3C5DE6}"/>
            </c:ext>
          </c:extLst>
        </c:ser>
        <c:ser>
          <c:idx val="3"/>
          <c:order val="3"/>
          <c:tx>
            <c:strRef>
              <c:f>Sheet1!$M$48</c:f>
              <c:strCache>
                <c:ptCount val="1"/>
                <c:pt idx="0">
                  <c:v>各年齢の認知症有病率が上昇する場合（率）</c:v>
                </c:pt>
              </c:strCache>
            </c:strRef>
          </c:tx>
          <c:spPr>
            <a:ln w="22225" cap="rnd">
              <a:solidFill>
                <a:schemeClr val="accent6"/>
              </a:solidFill>
              <a:round/>
            </a:ln>
            <a:effectLst/>
          </c:spPr>
          <c:marker>
            <c:symbol val="square"/>
            <c:size val="7"/>
            <c:spPr>
              <a:solidFill>
                <a:schemeClr val="accent6"/>
              </a:solidFill>
              <a:ln w="6350">
                <a:solidFill>
                  <a:schemeClr val="accent6"/>
                </a:solidFill>
              </a:ln>
              <a:effectLst/>
            </c:spPr>
          </c:marker>
          <c:dLbls>
            <c:dLbl>
              <c:idx val="0"/>
              <c:layout>
                <c:manualLayout>
                  <c:x val="-4.0018833009865272E-2"/>
                  <c:y val="-6.9965483412332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3BE-481A-BC73-01E23E3C5DE6}"/>
                </c:ext>
              </c:extLst>
            </c:dLbl>
            <c:dLbl>
              <c:idx val="1"/>
              <c:layout>
                <c:manualLayout>
                  <c:x val="-4.1686284385276329E-2"/>
                  <c:y val="-4.8437642362383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3BE-481A-BC73-01E23E3C5DE6}"/>
                </c:ext>
              </c:extLst>
            </c:dLbl>
            <c:dLbl>
              <c:idx val="2"/>
              <c:layout>
                <c:manualLayout>
                  <c:x val="-4.3353735760687441E-2"/>
                  <c:y val="-5.6510582756114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3BE-481A-BC73-01E23E3C5DE6}"/>
                </c:ext>
              </c:extLst>
            </c:dLbl>
            <c:dLbl>
              <c:idx val="3"/>
              <c:layout>
                <c:manualLayout>
                  <c:x val="-4.1686284385276384E-2"/>
                  <c:y val="-5.381960262487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3BE-481A-BC73-01E23E3C5DE6}"/>
                </c:ext>
              </c:extLst>
            </c:dLbl>
            <c:dLbl>
              <c:idx val="4"/>
              <c:layout>
                <c:manualLayout>
                  <c:x val="-4.668863851150961E-2"/>
                  <c:y val="-5.381960262487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3BE-481A-BC73-01E23E3C5DE6}"/>
                </c:ext>
              </c:extLst>
            </c:dLbl>
            <c:dLbl>
              <c:idx val="5"/>
              <c:layout>
                <c:manualLayout>
                  <c:x val="-4.5021187136098428E-2"/>
                  <c:y val="-6.4583523149845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3BE-481A-BC73-01E23E3C5DE6}"/>
                </c:ext>
              </c:extLst>
            </c:dLbl>
            <c:dLbl>
              <c:idx val="6"/>
              <c:layout>
                <c:manualLayout>
                  <c:x val="-3.5016478883632116E-2"/>
                  <c:y val="-5.9201562887358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3BE-481A-BC73-01E23E3C5DE6}"/>
                </c:ext>
              </c:extLst>
            </c:dLbl>
            <c:spPr>
              <a:noFill/>
              <a:ln>
                <a:noFill/>
              </a:ln>
              <a:effectLst/>
            </c:spPr>
            <c:txPr>
              <a:bodyPr rot="0" spcFirstLastPara="1" vertOverflow="ellipsis" vert="horz" wrap="square" anchor="ctr" anchorCtr="1"/>
              <a:lstStyle/>
              <a:p>
                <a:pPr>
                  <a:defRPr sz="1200" b="0" i="0" u="none" strike="noStrike" kern="1200" baseline="0">
                    <a:solidFill>
                      <a:schemeClr val="accent6">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Sheet1!$M$49:$M$55</c:f>
              <c:numCache>
                <c:formatCode>0.0</c:formatCode>
                <c:ptCount val="7"/>
                <c:pt idx="0">
                  <c:v>16</c:v>
                </c:pt>
                <c:pt idx="1">
                  <c:v>18</c:v>
                </c:pt>
                <c:pt idx="2">
                  <c:v>20.6</c:v>
                </c:pt>
                <c:pt idx="3">
                  <c:v>23.2</c:v>
                </c:pt>
                <c:pt idx="4">
                  <c:v>25.4</c:v>
                </c:pt>
                <c:pt idx="5">
                  <c:v>27.8</c:v>
                </c:pt>
                <c:pt idx="6">
                  <c:v>34.299999999999997</c:v>
                </c:pt>
              </c:numCache>
            </c:numRef>
          </c:val>
          <c:smooth val="0"/>
          <c:extLst>
            <c:ext xmlns:c16="http://schemas.microsoft.com/office/drawing/2014/chart" uri="{C3380CC4-5D6E-409C-BE32-E72D297353CC}">
              <c16:uniqueId val="{0000001F-43BE-481A-BC73-01E23E3C5DE6}"/>
            </c:ext>
          </c:extLst>
        </c:ser>
        <c:dLbls>
          <c:showLegendKey val="0"/>
          <c:showVal val="0"/>
          <c:showCatName val="0"/>
          <c:showSerName val="0"/>
          <c:showPercent val="0"/>
          <c:showBubbleSize val="0"/>
        </c:dLbls>
        <c:marker val="1"/>
        <c:smooth val="0"/>
        <c:axId val="351395144"/>
        <c:axId val="348630464"/>
      </c:lineChart>
      <c:catAx>
        <c:axId val="348628112"/>
        <c:scaling>
          <c:orientation val="minMax"/>
        </c:scaling>
        <c:delete val="0"/>
        <c:axPos val="b"/>
        <c:numFmt formatCode="General" sourceLinked="1"/>
        <c:majorTickMark val="none"/>
        <c:minorTickMark val="none"/>
        <c:tickLblPos val="nextTo"/>
        <c:spPr>
          <a:noFill/>
          <a:ln w="19050"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48630072"/>
        <c:crosses val="autoZero"/>
        <c:auto val="1"/>
        <c:lblAlgn val="ctr"/>
        <c:lblOffset val="100"/>
        <c:noMultiLvlLbl val="0"/>
      </c:catAx>
      <c:valAx>
        <c:axId val="348630072"/>
        <c:scaling>
          <c:orientation val="minMax"/>
          <c:max val="2000"/>
        </c:scaling>
        <c:delete val="0"/>
        <c:axPos val="l"/>
        <c:majorGridlines>
          <c:spPr>
            <a:ln w="19050" cap="flat" cmpd="sng" algn="ctr">
              <a:solidFill>
                <a:sysClr val="windowText" lastClr="000000">
                  <a:lumMod val="50000"/>
                  <a:lumOff val="50000"/>
                </a:sysClr>
              </a:solidFill>
              <a:prstDash val="dash"/>
              <a:round/>
            </a:ln>
            <a:effectLst/>
          </c:spPr>
        </c:majorGridlines>
        <c:numFmt formatCode="#,##0_);[Red]\(#,##0\)" sourceLinked="1"/>
        <c:majorTickMark val="none"/>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48628112"/>
        <c:crosses val="autoZero"/>
        <c:crossBetween val="between"/>
        <c:majorUnit val="500"/>
      </c:valAx>
      <c:valAx>
        <c:axId val="348630464"/>
        <c:scaling>
          <c:orientation val="minMax"/>
          <c:max val="40"/>
        </c:scaling>
        <c:delete val="0"/>
        <c:axPos val="r"/>
        <c:numFmt formatCode="General" sourceLinked="0"/>
        <c:majorTickMark val="out"/>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51395144"/>
        <c:crosses val="max"/>
        <c:crossBetween val="between"/>
        <c:majorUnit val="10"/>
      </c:valAx>
      <c:catAx>
        <c:axId val="351395144"/>
        <c:scaling>
          <c:orientation val="minMax"/>
        </c:scaling>
        <c:delete val="1"/>
        <c:axPos val="b"/>
        <c:numFmt formatCode="General" sourceLinked="1"/>
        <c:majorTickMark val="out"/>
        <c:minorTickMark val="none"/>
        <c:tickLblPos val="nextTo"/>
        <c:crossAx val="348630464"/>
        <c:crosses val="autoZero"/>
        <c:auto val="1"/>
        <c:lblAlgn val="ctr"/>
        <c:lblOffset val="100"/>
        <c:noMultiLvlLbl val="0"/>
      </c:catAx>
      <c:spPr>
        <a:noFill/>
        <a:ln>
          <a:noFill/>
        </a:ln>
        <a:effectLst/>
      </c:spPr>
    </c:plotArea>
    <c:legend>
      <c:legendPos val="b"/>
      <c:layout>
        <c:manualLayout>
          <c:xMode val="edge"/>
          <c:yMode val="edge"/>
          <c:x val="7.1568851168016881E-2"/>
          <c:y val="0.86412478519833802"/>
          <c:w val="0.88114340948378067"/>
          <c:h val="0.135098008886591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3" y="9722478"/>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5"/>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41" tIns="6371" rIns="53241" bIns="6371"/>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4" name="Rectangle 4"/>
          <p:cNvSpPr>
            <a:spLocks noGrp="1" noRot="1" noChangeAspect="1" noChangeArrowheads="1" noTextEdit="1"/>
          </p:cNvSpPr>
          <p:nvPr>
            <p:ph type="sldImg" idx="2"/>
          </p:nvPr>
        </p:nvSpPr>
        <p:spPr bwMode="auto">
          <a:xfrm>
            <a:off x="998538"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3" y="4861238"/>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1pPr>
    <a:lvl2pPr marL="4572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2pPr>
    <a:lvl3pPr marL="9144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3pPr>
    <a:lvl4pPr marL="13716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4pPr>
    <a:lvl5pPr marL="18288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 イメージ プレースホルダー 4">
            <a:extLst>
              <a:ext uri="{FF2B5EF4-FFF2-40B4-BE49-F238E27FC236}">
                <a16:creationId xmlns:a16="http://schemas.microsoft.com/office/drawing/2014/main" id="{D69F20A6-3854-4FC6-84EB-6869D47857C5}"/>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37C2C4B4-8E76-4700-8AB1-CC578E7F209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6854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2EB55666-13AC-44CF-9DA3-310C7D4F9D15}"/>
              </a:ext>
            </a:extLst>
          </p:cNvPr>
          <p:cNvSpPr>
            <a:spLocks noGrp="1" noRot="1" noChangeAspect="1"/>
          </p:cNvSpPr>
          <p:nvPr>
            <p:ph type="sldImg"/>
          </p:nvPr>
        </p:nvSpPr>
        <p:spPr/>
      </p:sp>
    </p:spTree>
    <p:extLst>
      <p:ext uri="{BB962C8B-B14F-4D97-AF65-F5344CB8AC3E}">
        <p14:creationId xmlns:p14="http://schemas.microsoft.com/office/powerpoint/2010/main" val="2412782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70656941-802D-446D-BFF6-600C79953B81}"/>
              </a:ext>
            </a:extLst>
          </p:cNvPr>
          <p:cNvSpPr>
            <a:spLocks noGrp="1" noRot="1" noChangeAspect="1"/>
          </p:cNvSpPr>
          <p:nvPr>
            <p:ph type="sldImg"/>
          </p:nvPr>
        </p:nvSpPr>
        <p:spPr/>
      </p:sp>
    </p:spTree>
    <p:extLst>
      <p:ext uri="{BB962C8B-B14F-4D97-AF65-F5344CB8AC3E}">
        <p14:creationId xmlns:p14="http://schemas.microsoft.com/office/powerpoint/2010/main" val="1010619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ノート プレースホルダ 2"/>
          <p:cNvSpPr>
            <a:spLocks noGrp="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278EFC4D-A8A3-497A-8C17-E9E409B3C6F3}"/>
              </a:ext>
            </a:extLst>
          </p:cNvPr>
          <p:cNvSpPr>
            <a:spLocks noGrp="1" noRot="1" noChangeAspect="1"/>
          </p:cNvSpPr>
          <p:nvPr>
            <p:ph type="sldImg"/>
          </p:nvPr>
        </p:nvSpPr>
        <p:spPr/>
      </p:sp>
    </p:spTree>
    <p:extLst>
      <p:ext uri="{BB962C8B-B14F-4D97-AF65-F5344CB8AC3E}">
        <p14:creationId xmlns:p14="http://schemas.microsoft.com/office/powerpoint/2010/main" val="4290596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spcBef>
                <a:spcPts val="0"/>
              </a:spcBef>
            </a:pPr>
            <a:endParaRPr lang="ja-JP" altLang="en-US" dirty="0"/>
          </a:p>
        </p:txBody>
      </p:sp>
      <p:sp>
        <p:nvSpPr>
          <p:cNvPr id="7" name="スライド イメージ プレースホルダー 6">
            <a:extLst>
              <a:ext uri="{FF2B5EF4-FFF2-40B4-BE49-F238E27FC236}">
                <a16:creationId xmlns:a16="http://schemas.microsoft.com/office/drawing/2014/main" id="{DCBA4FEF-D970-4DA4-828D-F324B31335E6}"/>
              </a:ext>
            </a:extLst>
          </p:cNvPr>
          <p:cNvSpPr>
            <a:spLocks noGrp="1" noRot="1" noChangeAspect="1"/>
          </p:cNvSpPr>
          <p:nvPr>
            <p:ph type="sldImg"/>
          </p:nvPr>
        </p:nvSpPr>
        <p:spPr/>
      </p:sp>
    </p:spTree>
    <p:extLst>
      <p:ext uri="{BB962C8B-B14F-4D97-AF65-F5344CB8AC3E}">
        <p14:creationId xmlns:p14="http://schemas.microsoft.com/office/powerpoint/2010/main" val="3888754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spcBef>
                <a:spcPts val="0"/>
              </a:spcBef>
            </a:pPr>
            <a:endParaRPr lang="ja-JP" altLang="ja-JP" dirty="0"/>
          </a:p>
        </p:txBody>
      </p:sp>
      <p:sp>
        <p:nvSpPr>
          <p:cNvPr id="7" name="スライド イメージ プレースホルダー 6">
            <a:extLst>
              <a:ext uri="{FF2B5EF4-FFF2-40B4-BE49-F238E27FC236}">
                <a16:creationId xmlns:a16="http://schemas.microsoft.com/office/drawing/2014/main" id="{71A5A7AC-8C29-4058-8A49-59D1A3D8B5CD}"/>
              </a:ext>
            </a:extLst>
          </p:cNvPr>
          <p:cNvSpPr>
            <a:spLocks noGrp="1" noRot="1" noChangeAspect="1"/>
          </p:cNvSpPr>
          <p:nvPr>
            <p:ph type="sldImg"/>
          </p:nvPr>
        </p:nvSpPr>
        <p:spPr/>
      </p:sp>
    </p:spTree>
    <p:extLst>
      <p:ext uri="{BB962C8B-B14F-4D97-AF65-F5344CB8AC3E}">
        <p14:creationId xmlns:p14="http://schemas.microsoft.com/office/powerpoint/2010/main" val="354960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F1178EA6-1B99-452A-A060-BC46F6270389}"/>
              </a:ext>
            </a:extLst>
          </p:cNvPr>
          <p:cNvSpPr>
            <a:spLocks noGrp="1" noRot="1" noChangeAspect="1"/>
          </p:cNvSpPr>
          <p:nvPr>
            <p:ph type="sldImg"/>
          </p:nvPr>
        </p:nvSpPr>
        <p:spPr/>
      </p:sp>
    </p:spTree>
    <p:extLst>
      <p:ext uri="{BB962C8B-B14F-4D97-AF65-F5344CB8AC3E}">
        <p14:creationId xmlns:p14="http://schemas.microsoft.com/office/powerpoint/2010/main" val="522078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pPr>
              <a:spcBef>
                <a:spcPts val="0"/>
              </a:spcBef>
            </a:pPr>
            <a:endParaRPr lang="ja-JP" altLang="ja-JP" dirty="0"/>
          </a:p>
        </p:txBody>
      </p:sp>
      <p:sp>
        <p:nvSpPr>
          <p:cNvPr id="3" name="スライド イメージ プレースホルダー 2">
            <a:extLst>
              <a:ext uri="{FF2B5EF4-FFF2-40B4-BE49-F238E27FC236}">
                <a16:creationId xmlns:a16="http://schemas.microsoft.com/office/drawing/2014/main" id="{3A31833A-B528-4F84-99D9-77084E8F567A}"/>
              </a:ext>
            </a:extLst>
          </p:cNvPr>
          <p:cNvSpPr>
            <a:spLocks noGrp="1" noRot="1" noChangeAspect="1"/>
          </p:cNvSpPr>
          <p:nvPr>
            <p:ph type="sldImg"/>
          </p:nvPr>
        </p:nvSpPr>
        <p:spPr/>
      </p:sp>
    </p:spTree>
    <p:extLst>
      <p:ext uri="{BB962C8B-B14F-4D97-AF65-F5344CB8AC3E}">
        <p14:creationId xmlns:p14="http://schemas.microsoft.com/office/powerpoint/2010/main" val="2688526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spcBef>
                <a:spcPts val="0"/>
              </a:spcBef>
            </a:pPr>
            <a:endParaRPr lang="ja-JP" altLang="ja-JP" dirty="0"/>
          </a:p>
        </p:txBody>
      </p:sp>
      <p:sp>
        <p:nvSpPr>
          <p:cNvPr id="5" name="スライド イメージ プレースホルダー 4">
            <a:extLst>
              <a:ext uri="{FF2B5EF4-FFF2-40B4-BE49-F238E27FC236}">
                <a16:creationId xmlns:a16="http://schemas.microsoft.com/office/drawing/2014/main" id="{FE9D714A-DEF3-4458-95B6-77FEAAE3AB8B}"/>
              </a:ext>
            </a:extLst>
          </p:cNvPr>
          <p:cNvSpPr>
            <a:spLocks noGrp="1" noRot="1" noChangeAspect="1"/>
          </p:cNvSpPr>
          <p:nvPr>
            <p:ph type="sldImg"/>
          </p:nvPr>
        </p:nvSpPr>
        <p:spPr/>
      </p:sp>
    </p:spTree>
    <p:extLst>
      <p:ext uri="{BB962C8B-B14F-4D97-AF65-F5344CB8AC3E}">
        <p14:creationId xmlns:p14="http://schemas.microsoft.com/office/powerpoint/2010/main" val="2076914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spcBef>
                <a:spcPts val="0"/>
              </a:spcBef>
            </a:pPr>
            <a:endParaRPr lang="ja-JP" altLang="ja-JP" dirty="0"/>
          </a:p>
        </p:txBody>
      </p:sp>
      <p:sp>
        <p:nvSpPr>
          <p:cNvPr id="7" name="スライド イメージ プレースホルダー 6">
            <a:extLst>
              <a:ext uri="{FF2B5EF4-FFF2-40B4-BE49-F238E27FC236}">
                <a16:creationId xmlns:a16="http://schemas.microsoft.com/office/drawing/2014/main" id="{F3F8A060-53F7-4979-B221-4571785FC439}"/>
              </a:ext>
            </a:extLst>
          </p:cNvPr>
          <p:cNvSpPr>
            <a:spLocks noGrp="1" noRot="1" noChangeAspect="1"/>
          </p:cNvSpPr>
          <p:nvPr>
            <p:ph type="sldImg"/>
          </p:nvPr>
        </p:nvSpPr>
        <p:spPr/>
      </p:sp>
    </p:spTree>
    <p:extLst>
      <p:ext uri="{BB962C8B-B14F-4D97-AF65-F5344CB8AC3E}">
        <p14:creationId xmlns:p14="http://schemas.microsoft.com/office/powerpoint/2010/main" val="1729386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1"/>
          </p:nvPr>
        </p:nvSpPr>
        <p:spPr/>
        <p:txBody>
          <a:bodyPr/>
          <a:lstStyle/>
          <a:p>
            <a:pPr>
              <a:spcBef>
                <a:spcPts val="0"/>
              </a:spcBef>
            </a:pPr>
            <a:endParaRPr lang="ja-JP" altLang="ja-JP" dirty="0"/>
          </a:p>
        </p:txBody>
      </p:sp>
      <p:sp>
        <p:nvSpPr>
          <p:cNvPr id="3" name="スライド イメージ プレースホルダー 2">
            <a:extLst>
              <a:ext uri="{FF2B5EF4-FFF2-40B4-BE49-F238E27FC236}">
                <a16:creationId xmlns:a16="http://schemas.microsoft.com/office/drawing/2014/main" id="{C65C8E8D-6A27-4386-AAC6-A3891E23A2A5}"/>
              </a:ext>
            </a:extLst>
          </p:cNvPr>
          <p:cNvSpPr>
            <a:spLocks noGrp="1" noRot="1" noChangeAspect="1"/>
          </p:cNvSpPr>
          <p:nvPr>
            <p:ph type="sldImg"/>
          </p:nvPr>
        </p:nvSpPr>
        <p:spPr/>
      </p:sp>
    </p:spTree>
    <p:extLst>
      <p:ext uri="{BB962C8B-B14F-4D97-AF65-F5344CB8AC3E}">
        <p14:creationId xmlns:p14="http://schemas.microsoft.com/office/powerpoint/2010/main" val="422586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type="body" idx="1"/>
          </p:nvPr>
        </p:nvSpPr>
        <p:spPr/>
        <p:txBody>
          <a:bodyPr/>
          <a:lstStyle/>
          <a:p>
            <a:pPr lvl="0"/>
            <a:endParaRPr lang="ja-JP" altLang="ja-JP" dirty="0"/>
          </a:p>
        </p:txBody>
      </p:sp>
      <p:sp>
        <p:nvSpPr>
          <p:cNvPr id="4" name="スライド イメージ プレースホルダー 3">
            <a:extLst>
              <a:ext uri="{FF2B5EF4-FFF2-40B4-BE49-F238E27FC236}">
                <a16:creationId xmlns:a16="http://schemas.microsoft.com/office/drawing/2014/main" id="{705FAE72-20F1-4A3B-977F-9FCEC913018A}"/>
              </a:ext>
            </a:extLst>
          </p:cNvPr>
          <p:cNvSpPr>
            <a:spLocks noGrp="1" noRot="1" noChangeAspect="1"/>
          </p:cNvSpPr>
          <p:nvPr>
            <p:ph type="sldImg"/>
          </p:nvPr>
        </p:nvSpPr>
        <p:spPr/>
      </p:sp>
    </p:spTree>
    <p:extLst>
      <p:ext uri="{BB962C8B-B14F-4D97-AF65-F5344CB8AC3E}">
        <p14:creationId xmlns:p14="http://schemas.microsoft.com/office/powerpoint/2010/main" val="1283437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type="body" idx="1"/>
          </p:nvPr>
        </p:nvSpPr>
        <p:spPr/>
        <p:txBody>
          <a:bodyPr/>
          <a:lstStyle/>
          <a:p>
            <a:pPr>
              <a:spcBef>
                <a:spcPts val="0"/>
              </a:spcBef>
            </a:pPr>
            <a:endParaRPr lang="ja-JP" altLang="ja-JP" dirty="0"/>
          </a:p>
        </p:txBody>
      </p:sp>
      <p:sp>
        <p:nvSpPr>
          <p:cNvPr id="3" name="スライド イメージ プレースホルダー 2">
            <a:extLst>
              <a:ext uri="{FF2B5EF4-FFF2-40B4-BE49-F238E27FC236}">
                <a16:creationId xmlns:a16="http://schemas.microsoft.com/office/drawing/2014/main" id="{41BE729F-1B7B-41B1-A875-63B7F1D390A0}"/>
              </a:ext>
            </a:extLst>
          </p:cNvPr>
          <p:cNvSpPr>
            <a:spLocks noGrp="1" noRot="1" noChangeAspect="1"/>
          </p:cNvSpPr>
          <p:nvPr>
            <p:ph type="sldImg"/>
          </p:nvPr>
        </p:nvSpPr>
        <p:spPr/>
      </p:sp>
    </p:spTree>
    <p:extLst>
      <p:ext uri="{BB962C8B-B14F-4D97-AF65-F5344CB8AC3E}">
        <p14:creationId xmlns:p14="http://schemas.microsoft.com/office/powerpoint/2010/main" val="299347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 イメージ プレースホルダー 4">
            <a:extLst>
              <a:ext uri="{FF2B5EF4-FFF2-40B4-BE49-F238E27FC236}">
                <a16:creationId xmlns:a16="http://schemas.microsoft.com/office/drawing/2014/main" id="{BBF0D739-41E5-44F6-B5AD-763D6B2B06B8}"/>
              </a:ext>
            </a:extLst>
          </p:cNvPr>
          <p:cNvSpPr>
            <a:spLocks noGrp="1" noRot="1" noChangeAspect="1"/>
          </p:cNvSpPr>
          <p:nvPr>
            <p:ph type="sldImg"/>
          </p:nvPr>
        </p:nvSpPr>
        <p:spPr/>
      </p:sp>
      <p:sp>
        <p:nvSpPr>
          <p:cNvPr id="6" name="ノート プレースホルダー 5">
            <a:extLst>
              <a:ext uri="{FF2B5EF4-FFF2-40B4-BE49-F238E27FC236}">
                <a16:creationId xmlns:a16="http://schemas.microsoft.com/office/drawing/2014/main" id="{2A0626E0-A575-4688-9E5F-58EA9823EFCD}"/>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1886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9D6AD16-9BFE-4905-96B2-555FD32152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995410B-D036-47F0-9AC1-9EC49DDDBFA1}"/>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6264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a:p>
            <a:endParaRPr lang="en-US" altLang="ja-JP" dirty="0"/>
          </a:p>
        </p:txBody>
      </p:sp>
      <p:sp>
        <p:nvSpPr>
          <p:cNvPr id="5" name="スライド イメージ プレースホルダー 4">
            <a:extLst>
              <a:ext uri="{FF2B5EF4-FFF2-40B4-BE49-F238E27FC236}">
                <a16:creationId xmlns:a16="http://schemas.microsoft.com/office/drawing/2014/main" id="{EE2DB52E-B627-46FC-A45D-0EBD77F1B3DB}"/>
              </a:ext>
            </a:extLst>
          </p:cNvPr>
          <p:cNvSpPr>
            <a:spLocks noGrp="1" noRot="1" noChangeAspect="1"/>
          </p:cNvSpPr>
          <p:nvPr>
            <p:ph type="sldImg"/>
          </p:nvPr>
        </p:nvSpPr>
        <p:spPr/>
      </p:sp>
    </p:spTree>
    <p:extLst>
      <p:ext uri="{BB962C8B-B14F-4D97-AF65-F5344CB8AC3E}">
        <p14:creationId xmlns:p14="http://schemas.microsoft.com/office/powerpoint/2010/main" val="86367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F9387415-EA47-4B97-9294-329DD22E7309}"/>
              </a:ext>
            </a:extLst>
          </p:cNvPr>
          <p:cNvSpPr>
            <a:spLocks noGrp="1" noRot="1" noChangeAspect="1"/>
          </p:cNvSpPr>
          <p:nvPr>
            <p:ph type="sldImg"/>
          </p:nvPr>
        </p:nvSpPr>
        <p:spPr/>
      </p:sp>
    </p:spTree>
    <p:extLst>
      <p:ext uri="{BB962C8B-B14F-4D97-AF65-F5344CB8AC3E}">
        <p14:creationId xmlns:p14="http://schemas.microsoft.com/office/powerpoint/2010/main" val="3156309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A66E1FED-BA29-4492-9DF9-4A5A09D6ACF2}"/>
              </a:ext>
            </a:extLst>
          </p:cNvPr>
          <p:cNvSpPr>
            <a:spLocks noGrp="1" noRot="1" noChangeAspect="1"/>
          </p:cNvSpPr>
          <p:nvPr>
            <p:ph type="sldImg"/>
          </p:nvPr>
        </p:nvSpPr>
        <p:spPr/>
      </p:sp>
    </p:spTree>
    <p:extLst>
      <p:ext uri="{BB962C8B-B14F-4D97-AF65-F5344CB8AC3E}">
        <p14:creationId xmlns:p14="http://schemas.microsoft.com/office/powerpoint/2010/main" val="156295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3"/>
          <p:cNvSpPr>
            <a:spLocks noGrp="1" noChangeArrowheads="1"/>
          </p:cNvSpPr>
          <p:nvPr>
            <p:ph type="body" idx="1"/>
          </p:nvPr>
        </p:nvSpPr>
        <p:spPr/>
        <p:txBody>
          <a:bodyPr/>
          <a:lstStyle/>
          <a:p>
            <a:endParaRPr lang="ja-JP" altLang="ja-JP" dirty="0"/>
          </a:p>
        </p:txBody>
      </p:sp>
      <p:sp>
        <p:nvSpPr>
          <p:cNvPr id="4" name="スライド イメージ プレースホルダー 3">
            <a:extLst>
              <a:ext uri="{FF2B5EF4-FFF2-40B4-BE49-F238E27FC236}">
                <a16:creationId xmlns:a16="http://schemas.microsoft.com/office/drawing/2014/main" id="{156E6CEC-ADBC-4E96-ADA2-F795F4D9F5A3}"/>
              </a:ext>
            </a:extLst>
          </p:cNvPr>
          <p:cNvSpPr>
            <a:spLocks noGrp="1" noRot="1" noChangeAspect="1"/>
          </p:cNvSpPr>
          <p:nvPr>
            <p:ph type="sldImg"/>
          </p:nvPr>
        </p:nvSpPr>
        <p:spPr/>
      </p:sp>
    </p:spTree>
    <p:extLst>
      <p:ext uri="{BB962C8B-B14F-4D97-AF65-F5344CB8AC3E}">
        <p14:creationId xmlns:p14="http://schemas.microsoft.com/office/powerpoint/2010/main" val="957097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1A9B80BB-E9A6-4CA0-88EA-D99048AA74FF}"/>
              </a:ext>
            </a:extLst>
          </p:cNvPr>
          <p:cNvSpPr>
            <a:spLocks noGrp="1" noRot="1" noChangeAspect="1"/>
          </p:cNvSpPr>
          <p:nvPr>
            <p:ph type="sldImg"/>
          </p:nvPr>
        </p:nvSpPr>
        <p:spPr/>
      </p:sp>
    </p:spTree>
    <p:extLst>
      <p:ext uri="{BB962C8B-B14F-4D97-AF65-F5344CB8AC3E}">
        <p14:creationId xmlns:p14="http://schemas.microsoft.com/office/powerpoint/2010/main" val="318987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18721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239613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557280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3043949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2089224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400626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247689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25147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133739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096248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3644340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303493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3684444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3400121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3107" name="Rectangle 2"/>
          <p:cNvSpPr>
            <a:spLocks noGrp="1" noChangeArrowheads="1"/>
          </p:cNvSpPr>
          <p:nvPr>
            <p:ph type="ctrTitle"/>
          </p:nvPr>
        </p:nvSpPr>
        <p:spPr>
          <a:xfrm>
            <a:off x="685800" y="2130427"/>
            <a:ext cx="7772400" cy="1470025"/>
          </a:xfrm>
        </p:spPr>
        <p:txBody>
          <a:bodyPr/>
          <a:lstStyle>
            <a:lvl1pPr>
              <a:defRPr sz="3323"/>
            </a:lvl1pPr>
          </a:lstStyle>
          <a:p>
            <a:pPr lvl="0"/>
            <a:r>
              <a:rPr lang="ja-JP" altLang="en-US" noProof="0"/>
              <a:t>マスタ タイトルの書式設定</a:t>
            </a:r>
          </a:p>
        </p:txBody>
      </p:sp>
      <p:sp>
        <p:nvSpPr>
          <p:cNvPr id="303108" name="Rectangle 3"/>
          <p:cNvSpPr>
            <a:spLocks noGrp="1" noChangeArrowheads="1"/>
          </p:cNvSpPr>
          <p:nvPr>
            <p:ph type="subTitle" idx="1"/>
          </p:nvPr>
        </p:nvSpPr>
        <p:spPr>
          <a:xfrm>
            <a:off x="1371600" y="4684713"/>
            <a:ext cx="64008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4" name="Rectangle 6"/>
          <p:cNvSpPr>
            <a:spLocks noGrp="1" noChangeArrowheads="1"/>
          </p:cNvSpPr>
          <p:nvPr>
            <p:ph type="sldNum" sz="quarter" idx="10"/>
          </p:nvPr>
        </p:nvSpPr>
        <p:spPr/>
        <p:txBody>
          <a:bodyPr/>
          <a:lstStyle>
            <a:lvl1pPr eaLnBrk="0" hangingPunct="0">
              <a:defRPr lang="en-US" altLang="ja-JP">
                <a:ea typeface="HGPｺﾞｼｯｸM" panose="020B0600000000000000" pitchFamily="50" charset="-128"/>
              </a:defRPr>
            </a:lvl1pPr>
          </a:lstStyle>
          <a:p>
            <a:pPr>
              <a:defRPr/>
            </a:pPr>
            <a:fld id="{BA6EF5B8-5736-4CCA-9526-6A64324F958C}" type="slidenum">
              <a:rPr/>
              <a:pPr>
                <a:defRPr/>
              </a:pPr>
              <a:t>‹#›</a:t>
            </a:fld>
            <a:endParaRPr/>
          </a:p>
        </p:txBody>
      </p:sp>
    </p:spTree>
    <p:extLst>
      <p:ext uri="{BB962C8B-B14F-4D97-AF65-F5344CB8AC3E}">
        <p14:creationId xmlns:p14="http://schemas.microsoft.com/office/powerpoint/2010/main" val="3270147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p:txBody>
          <a:bodyPr/>
          <a:lstStyle>
            <a:lvl1pPr eaLnBrk="0" hangingPunct="0">
              <a:defRPr lang="en-US" altLang="ja-JP">
                <a:ea typeface="HGPｺﾞｼｯｸM" panose="020B0600000000000000" pitchFamily="50" charset="-128"/>
              </a:defRPr>
            </a:lvl1pPr>
          </a:lstStyle>
          <a:p>
            <a:pPr>
              <a:defRPr/>
            </a:pPr>
            <a:fld id="{53232DA0-79A0-47E8-AC06-A7114DFB6734}" type="slidenum">
              <a:rPr/>
              <a:pPr>
                <a:defRPr/>
              </a:pPr>
              <a:t>‹#›</a:t>
            </a:fld>
            <a:endParaRPr/>
          </a:p>
        </p:txBody>
      </p:sp>
    </p:spTree>
    <p:extLst>
      <p:ext uri="{BB962C8B-B14F-4D97-AF65-F5344CB8AC3E}">
        <p14:creationId xmlns:p14="http://schemas.microsoft.com/office/powerpoint/2010/main" val="759535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
        <p:nvSpPr>
          <p:cNvPr id="4"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F8F4B572-99FE-49A6-88B7-C60613CB08D5}" type="slidenum">
              <a:rPr lang="en-US" altLang="ja-JP"/>
              <a:pPr>
                <a:defRPr/>
              </a:pPr>
              <a:t>‹#›</a:t>
            </a:fld>
            <a:endParaRPr lang="en-US" altLang="ja-JP"/>
          </a:p>
        </p:txBody>
      </p:sp>
    </p:spTree>
    <p:extLst>
      <p:ext uri="{BB962C8B-B14F-4D97-AF65-F5344CB8AC3E}">
        <p14:creationId xmlns:p14="http://schemas.microsoft.com/office/powerpoint/2010/main" val="2172211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BFC004B3-1365-4E6B-892B-20C63BF9F665}" type="slidenum">
              <a:rPr lang="en-US" altLang="ja-JP"/>
              <a:pPr>
                <a:defRPr/>
              </a:pPr>
              <a:t>‹#›</a:t>
            </a:fld>
            <a:endParaRPr lang="en-US" altLang="ja-JP"/>
          </a:p>
        </p:txBody>
      </p:sp>
    </p:spTree>
    <p:extLst>
      <p:ext uri="{BB962C8B-B14F-4D97-AF65-F5344CB8AC3E}">
        <p14:creationId xmlns:p14="http://schemas.microsoft.com/office/powerpoint/2010/main" val="3295177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DED3FC40-8892-444F-8133-946031BFC3BB}" type="slidenum">
              <a:rPr lang="en-US" altLang="ja-JP"/>
              <a:pPr>
                <a:defRPr/>
              </a:pPr>
              <a:t>‹#›</a:t>
            </a:fld>
            <a:endParaRPr lang="en-US" altLang="ja-JP"/>
          </a:p>
        </p:txBody>
      </p:sp>
    </p:spTree>
    <p:extLst>
      <p:ext uri="{BB962C8B-B14F-4D97-AF65-F5344CB8AC3E}">
        <p14:creationId xmlns:p14="http://schemas.microsoft.com/office/powerpoint/2010/main" val="2010142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95738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90517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201950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8915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5210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75791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60981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extLst>
      <p:ext uri="{BB962C8B-B14F-4D97-AF65-F5344CB8AC3E}">
        <p14:creationId xmlns:p14="http://schemas.microsoft.com/office/powerpoint/2010/main" val="288007174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23851" y="188914"/>
            <a:ext cx="84963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21507" name="Rectangle 3"/>
          <p:cNvSpPr>
            <a:spLocks noGrp="1" noChangeArrowheads="1"/>
          </p:cNvSpPr>
          <p:nvPr>
            <p:ph type="body" idx="1"/>
          </p:nvPr>
        </p:nvSpPr>
        <p:spPr bwMode="auto">
          <a:xfrm>
            <a:off x="323851" y="1484314"/>
            <a:ext cx="84963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p:cNvSpPr>
            <a:spLocks noGrp="1" noChangeArrowheads="1"/>
          </p:cNvSpPr>
          <p:nvPr>
            <p:ph type="sldNum" sz="quarter" idx="4"/>
          </p:nvPr>
        </p:nvSpPr>
        <p:spPr bwMode="auto">
          <a:xfrm>
            <a:off x="0" y="6595172"/>
            <a:ext cx="423514" cy="262829"/>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lgn="l" eaLnBrk="1" hangingPunct="1">
              <a:defRPr sz="1108">
                <a:solidFill>
                  <a:srgbClr val="000000"/>
                </a:solidFill>
                <a:latin typeface="+mn-lt"/>
                <a:ea typeface="HGPｺﾞｼｯｸE" pitchFamily="50" charset="-128"/>
              </a:defRPr>
            </a:lvl1pPr>
          </a:lstStyle>
          <a:p>
            <a:pPr>
              <a:defRPr/>
            </a:pPr>
            <a:fld id="{F5714E5A-4DC6-49E3-91B8-4116CB45D24D}" type="slidenum">
              <a:rPr lang="en-US" altLang="ja-JP"/>
              <a:pPr>
                <a:defRPr/>
              </a:pPr>
              <a:t>‹#›</a:t>
            </a:fld>
            <a:endParaRPr lang="en-US" altLang="ja-JP"/>
          </a:p>
        </p:txBody>
      </p:sp>
    </p:spTree>
    <p:extLst>
      <p:ext uri="{BB962C8B-B14F-4D97-AF65-F5344CB8AC3E}">
        <p14:creationId xmlns:p14="http://schemas.microsoft.com/office/powerpoint/2010/main" val="382426766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rtl="0" eaLnBrk="0" fontAlgn="base" hangingPunct="0">
        <a:spcBef>
          <a:spcPct val="0"/>
        </a:spcBef>
        <a:spcAft>
          <a:spcPct val="0"/>
        </a:spcAft>
        <a:defRPr kumimoji="1" sz="2954" b="1">
          <a:solidFill>
            <a:schemeClr val="tx2"/>
          </a:solidFill>
          <a:latin typeface="+mj-lt"/>
          <a:ea typeface="+mj-ea"/>
          <a:cs typeface="+mj-cs"/>
        </a:defRPr>
      </a:lvl1pPr>
      <a:lvl2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2pPr>
      <a:lvl3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3pPr>
      <a:lvl4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4pPr>
      <a:lvl5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5pPr>
      <a:lvl6pPr marL="422041"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6pPr>
      <a:lvl7pPr marL="844083"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7pPr>
      <a:lvl8pPr marL="1266124"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8pPr>
      <a:lvl9pPr marL="1688165"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9pPr>
    </p:titleStyle>
    <p:bodyStyle>
      <a:lvl1pPr marL="316531" indent="-316531" algn="l" rtl="0" eaLnBrk="0" fontAlgn="base" hangingPunct="0">
        <a:spcBef>
          <a:spcPct val="50000"/>
        </a:spcBef>
        <a:spcAft>
          <a:spcPct val="0"/>
        </a:spcAft>
        <a:buClr>
          <a:srgbClr val="9966FF"/>
        </a:buClr>
        <a:buFont typeface="Wingdings" panose="05000000000000000000" pitchFamily="2" charset="2"/>
        <a:buChar char="l"/>
        <a:defRPr kumimoji="1" sz="2585">
          <a:solidFill>
            <a:schemeClr val="tx1"/>
          </a:solidFill>
          <a:latin typeface="+mn-lt"/>
          <a:ea typeface="+mn-ea"/>
          <a:cs typeface="+mn-cs"/>
        </a:defRPr>
      </a:lvl1pPr>
      <a:lvl2pPr marL="685817" indent="-263776" algn="l" rtl="0" eaLnBrk="0" fontAlgn="base" hangingPunct="0">
        <a:spcBef>
          <a:spcPct val="20000"/>
        </a:spcBef>
        <a:spcAft>
          <a:spcPct val="0"/>
        </a:spcAft>
        <a:buClr>
          <a:srgbClr val="9966FF"/>
        </a:buClr>
        <a:buFont typeface="Arial" panose="020B0604020202020204" pitchFamily="34" charset="0"/>
        <a:buChar char="–"/>
        <a:defRPr kumimoji="1" sz="2215">
          <a:solidFill>
            <a:schemeClr val="tx1"/>
          </a:solidFill>
          <a:latin typeface="+mn-lt"/>
          <a:ea typeface="+mn-ea"/>
        </a:defRPr>
      </a:lvl2pPr>
      <a:lvl3pPr marL="1055103"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3pPr>
      <a:lvl4pPr marL="1477145"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5pPr>
      <a:lvl6pPr marL="2321227"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6pPr>
      <a:lvl7pPr marL="2743269"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7pPr>
      <a:lvl8pPr marL="3165310"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8pPr>
      <a:lvl9pPr marL="3587351"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wmf"/><Relationship Id="rId18" Type="http://schemas.openxmlformats.org/officeDocument/2006/relationships/image" Target="../media/image16.png"/><Relationship Id="rId26" Type="http://schemas.openxmlformats.org/officeDocument/2006/relationships/image" Target="../media/image24.emf"/><Relationship Id="rId3" Type="http://schemas.openxmlformats.org/officeDocument/2006/relationships/image" Target="../media/image1.wmf"/><Relationship Id="rId21" Type="http://schemas.openxmlformats.org/officeDocument/2006/relationships/image" Target="../media/image19.wmf"/><Relationship Id="rId7" Type="http://schemas.openxmlformats.org/officeDocument/2006/relationships/image" Target="../media/image5.wmf"/><Relationship Id="rId12" Type="http://schemas.openxmlformats.org/officeDocument/2006/relationships/image" Target="../media/image10.wmf"/><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14.wmf"/><Relationship Id="rId20" Type="http://schemas.openxmlformats.org/officeDocument/2006/relationships/image" Target="../media/image18.wmf"/><Relationship Id="rId29" Type="http://schemas.openxmlformats.org/officeDocument/2006/relationships/image" Target="../media/image27.wmf"/><Relationship Id="rId1" Type="http://schemas.openxmlformats.org/officeDocument/2006/relationships/slideLayout" Target="../slideLayouts/slideLayout7.xml"/><Relationship Id="rId6" Type="http://schemas.openxmlformats.org/officeDocument/2006/relationships/image" Target="../media/image4.wmf"/><Relationship Id="rId11" Type="http://schemas.openxmlformats.org/officeDocument/2006/relationships/image" Target="../media/image9.png"/><Relationship Id="rId24" Type="http://schemas.openxmlformats.org/officeDocument/2006/relationships/image" Target="../media/image22.png"/><Relationship Id="rId32" Type="http://schemas.microsoft.com/office/2007/relationships/hdphoto" Target="../media/hdphoto1.wdp"/><Relationship Id="rId5" Type="http://schemas.openxmlformats.org/officeDocument/2006/relationships/image" Target="../media/image3.wmf"/><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wmf"/><Relationship Id="rId19" Type="http://schemas.openxmlformats.org/officeDocument/2006/relationships/image" Target="../media/image17.wmf"/><Relationship Id="rId31" Type="http://schemas.openxmlformats.org/officeDocument/2006/relationships/image" Target="../media/image29.png"/><Relationship Id="rId4" Type="http://schemas.openxmlformats.org/officeDocument/2006/relationships/image" Target="../media/image2.wmf"/><Relationship Id="rId9" Type="http://schemas.openxmlformats.org/officeDocument/2006/relationships/image" Target="../media/image7.gif"/><Relationship Id="rId14" Type="http://schemas.openxmlformats.org/officeDocument/2006/relationships/image" Target="../media/image12.wmf"/><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1277201"/>
            <a:ext cx="9144000" cy="1159851"/>
          </a:xfrm>
          <a:prstGeom prst="rect">
            <a:avLst/>
          </a:prstGeom>
          <a:solidFill>
            <a:srgbClr val="996633"/>
          </a:solidFill>
          <a:ln>
            <a:noFill/>
          </a:ln>
          <a:effectLst/>
        </p:spPr>
        <p:txBody>
          <a:bodyPr wrap="square" anchor="ctr" anchorCtr="0">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ts val="0"/>
              </a:spcBef>
            </a:pPr>
            <a:r>
              <a:rPr lang="ja-JP" altLang="en-US" sz="4000" b="1" dirty="0">
                <a:solidFill>
                  <a:schemeClr val="bg1"/>
                </a:solidFill>
                <a:latin typeface="BIZ UDPゴシック" panose="020B0400000000000000" pitchFamily="50" charset="-128"/>
                <a:ea typeface="BIZ UDPゴシック" panose="020B0400000000000000" pitchFamily="50" charset="-128"/>
                <a:cs typeface="Meiryo UI" pitchFamily="50" charset="-128"/>
              </a:rPr>
              <a:t>薬剤師認知症対応力向上研修</a:t>
            </a:r>
          </a:p>
        </p:txBody>
      </p:sp>
      <p:sp>
        <p:nvSpPr>
          <p:cNvPr id="5" name="Text Box 2"/>
          <p:cNvSpPr txBox="1">
            <a:spLocks noChangeArrowheads="1"/>
          </p:cNvSpPr>
          <p:nvPr/>
        </p:nvSpPr>
        <p:spPr bwMode="auto">
          <a:xfrm>
            <a:off x="1825564" y="3067338"/>
            <a:ext cx="5723688" cy="203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eaLnBrk="1" hangingPunct="1">
              <a:spcBef>
                <a:spcPts val="600"/>
              </a:spcBef>
            </a:pPr>
            <a:r>
              <a:rPr lang="ja-JP" altLang="en-US" sz="2800" b="1" dirty="0">
                <a:solidFill>
                  <a:schemeClr val="bg2"/>
                </a:solidFill>
                <a:latin typeface="BIZ UDPゴシック" panose="020B0400000000000000" pitchFamily="50" charset="-128"/>
                <a:ea typeface="BIZ UDPゴシック" panose="020B0400000000000000" pitchFamily="50" charset="-128"/>
                <a:cs typeface="Meiryo UI" pitchFamily="50" charset="-128"/>
              </a:rPr>
              <a:t>１． かかりつけ薬剤師の役割  編  </a:t>
            </a:r>
          </a:p>
          <a:p>
            <a:pPr eaLnBrk="1" hangingPunct="1">
              <a:spcBef>
                <a:spcPts val="600"/>
              </a:spcBef>
            </a:pPr>
            <a:r>
              <a:rPr lang="ja-JP" altLang="en-US" sz="2800" b="1" dirty="0">
                <a:solidFill>
                  <a:schemeClr val="bg2"/>
                </a:solidFill>
                <a:latin typeface="BIZ UDPゴシック" panose="020B0400000000000000" pitchFamily="50" charset="-128"/>
                <a:ea typeface="BIZ UDPゴシック" panose="020B0400000000000000" pitchFamily="50" charset="-128"/>
                <a:cs typeface="Meiryo UI" pitchFamily="50" charset="-128"/>
              </a:rPr>
              <a:t>２． 基本知識  編  </a:t>
            </a:r>
          </a:p>
          <a:p>
            <a:pPr eaLnBrk="1" hangingPunct="1">
              <a:spcBef>
                <a:spcPts val="600"/>
              </a:spcBef>
            </a:pPr>
            <a:r>
              <a:rPr lang="ja-JP" altLang="en-US" sz="2800" b="1" dirty="0">
                <a:solidFill>
                  <a:schemeClr val="bg2"/>
                </a:solidFill>
                <a:latin typeface="BIZ UDPゴシック" panose="020B0400000000000000" pitchFamily="50" charset="-128"/>
                <a:ea typeface="BIZ UDPゴシック" panose="020B0400000000000000" pitchFamily="50" charset="-128"/>
                <a:cs typeface="Meiryo UI" pitchFamily="50" charset="-128"/>
              </a:rPr>
              <a:t>３． 薬局業務における実践  編</a:t>
            </a:r>
            <a:endParaRPr lang="en-US" altLang="ja-JP" sz="2800" b="1" dirty="0">
              <a:solidFill>
                <a:schemeClr val="bg2"/>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pPr>
            <a:r>
              <a:rPr lang="ja-JP" altLang="en-US" sz="2800" b="1" dirty="0">
                <a:solidFill>
                  <a:schemeClr val="bg2"/>
                </a:solidFill>
                <a:latin typeface="BIZ UDPゴシック" panose="020B0400000000000000" pitchFamily="50" charset="-128"/>
                <a:ea typeface="BIZ UDPゴシック" panose="020B0400000000000000" pitchFamily="50" charset="-128"/>
                <a:cs typeface="Meiryo UI" pitchFamily="50" charset="-128"/>
              </a:rPr>
              <a:t>４． 地域・生活における実践  編 </a:t>
            </a:r>
            <a:endParaRPr lang="en-US" altLang="ja-JP" sz="2800" b="1" dirty="0">
              <a:solidFill>
                <a:schemeClr val="bg2"/>
              </a:solidFill>
              <a:latin typeface="BIZ UDPゴシック" panose="020B0400000000000000" pitchFamily="50" charset="-128"/>
              <a:ea typeface="BIZ UDPゴシック" panose="020B0400000000000000" pitchFamily="50" charset="-128"/>
              <a:cs typeface="Meiryo UI" pitchFamily="50" charset="-128"/>
            </a:endParaRPr>
          </a:p>
        </p:txBody>
      </p:sp>
      <p:grpSp>
        <p:nvGrpSpPr>
          <p:cNvPr id="6" name="グループ化 5"/>
          <p:cNvGrpSpPr/>
          <p:nvPr/>
        </p:nvGrpSpPr>
        <p:grpSpPr>
          <a:xfrm>
            <a:off x="529434" y="5622708"/>
            <a:ext cx="8142281" cy="622512"/>
            <a:chOff x="1080940" y="4265538"/>
            <a:chExt cx="7010105" cy="709867"/>
          </a:xfrm>
        </p:grpSpPr>
        <p:sp>
          <p:nvSpPr>
            <p:cNvPr id="7" name="Text Box 3"/>
            <p:cNvSpPr txBox="1">
              <a:spLocks noChangeArrowheads="1"/>
            </p:cNvSpPr>
            <p:nvPr/>
          </p:nvSpPr>
          <p:spPr bwMode="auto">
            <a:xfrm>
              <a:off x="2150914" y="4265538"/>
              <a:ext cx="5019675" cy="31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1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令和３年度 厚生労働省老人保健健康増進等事業</a:t>
              </a:r>
            </a:p>
          </p:txBody>
        </p:sp>
        <p:sp>
          <p:nvSpPr>
            <p:cNvPr id="8" name="Text Box 4"/>
            <p:cNvSpPr txBox="1">
              <a:spLocks noChangeArrowheads="1"/>
            </p:cNvSpPr>
            <p:nvPr/>
          </p:nvSpPr>
          <p:spPr bwMode="auto">
            <a:xfrm>
              <a:off x="1080940" y="4601114"/>
              <a:ext cx="7010105" cy="37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認知症対応力向上研修の研修教材及び実施方法に関する調査研究事業  編</a:t>
              </a:r>
              <a:endParaRPr lang="en-US" altLang="ja-JP"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8166CC3-C294-4FAB-A7AD-D59A855DE90E}"/>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66" name="Rectangle 2"/>
          <p:cNvSpPr>
            <a:spLocks noGrp="1" noRot="1" noChangeArrowheads="1"/>
          </p:cNvSpPr>
          <p:nvPr>
            <p:ph type="title" idx="4294967295"/>
          </p:nvPr>
        </p:nvSpPr>
        <p:spPr>
          <a:xfrm>
            <a:off x="685273" y="1610436"/>
            <a:ext cx="8040164" cy="4611942"/>
          </a:xfrm>
        </p:spPr>
        <p:txBody>
          <a:bodyPr/>
          <a:lstStyle/>
          <a:p>
            <a:pPr marL="450850" indent="-450850" algn="l">
              <a:spcBef>
                <a:spcPts val="1200"/>
              </a:spcBef>
            </a:pPr>
            <a:br>
              <a:rPr lang="en-US" altLang="ja-JP" sz="2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br>
            <a:br>
              <a:rPr lang="en-US" altLang="ja-JP" sz="2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br>
            <a:endParaRPr lang="en-US" altLang="ja-JP" sz="2500" b="1"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p:txBody>
      </p:sp>
      <p:sp>
        <p:nvSpPr>
          <p:cNvPr id="11267" name="Text Box 3"/>
          <p:cNvSpPr txBox="1">
            <a:spLocks noChangeArrowheads="1"/>
          </p:cNvSpPr>
          <p:nvPr/>
        </p:nvSpPr>
        <p:spPr bwMode="auto">
          <a:xfrm>
            <a:off x="940317" y="45088"/>
            <a:ext cx="72596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spcBef>
                <a:spcPct val="50000"/>
              </a:spcBef>
            </a:pP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かかりつけ薬剤師・薬局の役割</a:t>
            </a:r>
          </a:p>
        </p:txBody>
      </p:sp>
      <p:sp>
        <p:nvSpPr>
          <p:cNvPr id="8" name="テキスト ボックス 7">
            <a:extLst>
              <a:ext uri="{FF2B5EF4-FFF2-40B4-BE49-F238E27FC236}">
                <a16:creationId xmlns:a16="http://schemas.microsoft.com/office/drawing/2014/main" id="{FC8C360C-E3F4-4EB1-8358-24EB937B18BE}"/>
              </a:ext>
            </a:extLst>
          </p:cNvPr>
          <p:cNvSpPr txBox="1"/>
          <p:nvPr/>
        </p:nvSpPr>
        <p:spPr>
          <a:xfrm>
            <a:off x="542132" y="1850954"/>
            <a:ext cx="8183305" cy="3624069"/>
          </a:xfrm>
          <a:prstGeom prst="rect">
            <a:avLst/>
          </a:prstGeom>
          <a:noFill/>
          <a:ln w="9525">
            <a:noFill/>
          </a:ln>
        </p:spPr>
        <p:txBody>
          <a:bodyPr wrap="square">
            <a:spAutoFit/>
          </a:bodyPr>
          <a:lstStyle/>
          <a:p>
            <a:pPr marL="450850" indent="-450850">
              <a:spcBef>
                <a:spcPts val="1500"/>
              </a:spcBef>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認知症の疑いに気づくことができる</a:t>
            </a:r>
            <a:endParaRPr lang="en-US" altLang="ja-JP" sz="24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spcBef>
                <a:spcPts val="1500"/>
              </a:spcBef>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認知症の疑いに気づいたとき、速やかにかかりつけ医</a:t>
            </a:r>
            <a:r>
              <a:rPr lang="ja-JP" altLang="en-US" sz="2400" b="1" dirty="0">
                <a:latin typeface="BIZ UDPゴシック" panose="020B0400000000000000" pitchFamily="50" charset="-128"/>
                <a:ea typeface="BIZ UDPゴシック" panose="020B0400000000000000" pitchFamily="50" charset="-128"/>
                <a:cs typeface="Meiryo UI" panose="020B0604030504040204" pitchFamily="50" charset="-128"/>
              </a:rPr>
              <a:t>等</a:t>
            </a:r>
            <a:r>
              <a:rPr lang="ja-JP" altLang="en-US" sz="2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と連携して、適切に対応できる体制をつくる</a:t>
            </a:r>
            <a:endParaRPr lang="en-US" altLang="ja-JP" sz="24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spcBef>
                <a:spcPts val="1500"/>
              </a:spcBef>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地域包括支援センター等の関係機関や他職種と連携して認知症の人と家族を支える</a:t>
            </a:r>
            <a:endParaRPr lang="en-US" altLang="ja-JP" sz="24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spcBef>
                <a:spcPts val="1500"/>
              </a:spcBef>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認知機能の低下がもたらす服薬行動への影響に配慮し、きめ細かな薬学的管理や服薬指導を行い、薬物治療が 適切に行われる環境を整え、支援する</a:t>
            </a:r>
            <a:endParaRPr lang="ja-JP" altLang="en-US" sz="2400" dirty="0"/>
          </a:p>
        </p:txBody>
      </p:sp>
      <p:sp>
        <p:nvSpPr>
          <p:cNvPr id="7" name="テキスト ボックス 6">
            <a:extLst>
              <a:ext uri="{FF2B5EF4-FFF2-40B4-BE49-F238E27FC236}">
                <a16:creationId xmlns:a16="http://schemas.microsoft.com/office/drawing/2014/main" id="{13690232-8B1B-47C6-8081-C3EA7C815BBC}"/>
              </a:ext>
            </a:extLst>
          </p:cNvPr>
          <p:cNvSpPr txBox="1"/>
          <p:nvPr/>
        </p:nvSpPr>
        <p:spPr>
          <a:xfrm>
            <a:off x="10192" y="71357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７</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57483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AB106446-B980-46AC-87FB-660460F36F2E}"/>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5392881" y="6351378"/>
            <a:ext cx="3338057" cy="307777"/>
          </a:xfrm>
          <a:prstGeom prst="rect">
            <a:avLst/>
          </a:prstGeom>
          <a:noFill/>
        </p:spPr>
        <p:txBody>
          <a:bodyPr wrap="square" rtlCol="0">
            <a:spAutoFit/>
          </a:bodyPr>
          <a:lstStyle/>
          <a:p>
            <a:pPr algn="r"/>
            <a:r>
              <a:rPr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出典：認知症施策推進大綱   抜粋</a:t>
            </a:r>
          </a:p>
        </p:txBody>
      </p:sp>
      <p:sp>
        <p:nvSpPr>
          <p:cNvPr id="4" name="Rectangle 4"/>
          <p:cNvSpPr txBox="1">
            <a:spLocks noRot="1" noChangeArrowheads="1"/>
          </p:cNvSpPr>
          <p:nvPr/>
        </p:nvSpPr>
        <p:spPr bwMode="auto">
          <a:xfrm>
            <a:off x="877970" y="79681"/>
            <a:ext cx="74215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kumimoji="0" lang="ja-JP" altLang="en-US" sz="32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認知症の人とかかりつけ薬剤師・薬局</a:t>
            </a:r>
          </a:p>
        </p:txBody>
      </p:sp>
      <p:sp>
        <p:nvSpPr>
          <p:cNvPr id="7" name="Rectangle 2"/>
          <p:cNvSpPr txBox="1">
            <a:spLocks noRot="1" noChangeArrowheads="1"/>
          </p:cNvSpPr>
          <p:nvPr/>
        </p:nvSpPr>
        <p:spPr bwMode="auto">
          <a:xfrm>
            <a:off x="2247953" y="1767065"/>
            <a:ext cx="6538971" cy="423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450850" indent="-450850" algn="l">
              <a:spcBef>
                <a:spcPts val="1200"/>
              </a:spcBef>
            </a:pPr>
            <a:r>
              <a:rPr lang="ja-JP" altLang="en-US" sz="20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高齢者等の健康づくり、健康意識向上のサポート</a:t>
            </a:r>
            <a:endParaRPr lang="en-US" altLang="ja-JP"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lgn="l">
              <a:spcBef>
                <a:spcPts val="900"/>
              </a:spcBef>
            </a:pPr>
            <a:r>
              <a:rPr lang="ja-JP" altLang="en-US" sz="20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認知症に関する普及・啓発</a:t>
            </a:r>
            <a:endParaRPr lang="en-US" altLang="ja-JP"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lgn="l">
              <a:spcBef>
                <a:spcPts val="900"/>
              </a:spcBef>
            </a:pPr>
            <a:r>
              <a:rPr lang="ja-JP" altLang="en-US" sz="20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服薬指導、地域の中での認知症の徴候のある方</a:t>
            </a:r>
            <a:endParaRPr lang="en-US" altLang="ja-JP"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lgn="l">
              <a:spcBef>
                <a:spcPts val="0"/>
              </a:spcBef>
            </a:pPr>
            <a:r>
              <a:rPr lang="ja-JP" altLang="en-US"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に対する「気づき」</a:t>
            </a:r>
            <a:endParaRPr lang="en-US" altLang="ja-JP"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lgn="l">
              <a:spcBef>
                <a:spcPts val="900"/>
              </a:spcBef>
            </a:pPr>
            <a:r>
              <a:rPr lang="ja-JP" altLang="en-US" sz="20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かかりつけ医等との連携により早期診断・早期対応</a:t>
            </a:r>
            <a:endParaRPr lang="en-US" altLang="ja-JP"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lgn="l">
              <a:spcBef>
                <a:spcPts val="0"/>
              </a:spcBef>
            </a:pPr>
            <a:r>
              <a:rPr lang="ja-JP" altLang="en-US"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への「つなぎ」</a:t>
            </a:r>
            <a:endParaRPr lang="en-US" altLang="ja-JP"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lgn="l">
              <a:spcBef>
                <a:spcPts val="900"/>
              </a:spcBef>
            </a:pPr>
            <a:r>
              <a:rPr lang="ja-JP" altLang="en-US" sz="20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身近な専門家として相談に対応（行政サービス等の</a:t>
            </a:r>
            <a:endParaRPr lang="en-US" altLang="ja-JP"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lgn="l">
              <a:spcBef>
                <a:spcPts val="0"/>
              </a:spcBef>
            </a:pPr>
            <a:r>
              <a:rPr lang="ja-JP" altLang="en-US"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情報提供）</a:t>
            </a:r>
            <a:endParaRPr lang="en-US" altLang="ja-JP"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lgn="l">
              <a:spcBef>
                <a:spcPts val="900"/>
              </a:spcBef>
            </a:pPr>
            <a:r>
              <a:rPr lang="ja-JP" altLang="en-US" sz="20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在宅医療を含め適切な薬物療法（薬学的管理）を実施</a:t>
            </a:r>
            <a:endParaRPr lang="en-US" altLang="ja-JP"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lgn="l">
              <a:spcBef>
                <a:spcPts val="0"/>
              </a:spcBef>
            </a:pPr>
            <a:r>
              <a:rPr lang="ja-JP" altLang="en-US" sz="20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0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0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（状態に応じた服薬指導等）</a:t>
            </a:r>
            <a:endParaRPr lang="en-US" altLang="ja-JP"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lgn="l">
              <a:spcBef>
                <a:spcPts val="900"/>
              </a:spcBef>
            </a:pPr>
            <a:r>
              <a:rPr lang="ja-JP" altLang="en-US" sz="20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9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必要な医療材料・衛生材料・介護用品等の提供</a:t>
            </a:r>
            <a:endParaRPr lang="en-US" altLang="ja-JP" sz="1900" b="1" kern="0"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p:txBody>
      </p:sp>
      <p:cxnSp>
        <p:nvCxnSpPr>
          <p:cNvPr id="12" name="直線コネクタ 11"/>
          <p:cNvCxnSpPr>
            <a:cxnSpLocks/>
          </p:cNvCxnSpPr>
          <p:nvPr/>
        </p:nvCxnSpPr>
        <p:spPr bwMode="auto">
          <a:xfrm>
            <a:off x="1985730" y="1422443"/>
            <a:ext cx="0" cy="4928935"/>
          </a:xfrm>
          <a:prstGeom prst="line">
            <a:avLst/>
          </a:prstGeom>
          <a:solidFill>
            <a:srgbClr val="FFFF99"/>
          </a:solidFill>
          <a:ln w="76200" cap="flat" cmpd="sng" algn="ctr">
            <a:solidFill>
              <a:srgbClr val="996633"/>
            </a:solidFill>
            <a:prstDash val="solid"/>
            <a:round/>
            <a:headEnd type="none" w="med" len="med"/>
            <a:tailEnd type="arrow" w="med" len="sm"/>
          </a:ln>
          <a:effectLst/>
        </p:spPr>
      </p:cxnSp>
      <p:pic>
        <p:nvPicPr>
          <p:cNvPr id="13" name="図 12"/>
          <p:cNvPicPr>
            <a:picLocks noChangeAspect="1"/>
          </p:cNvPicPr>
          <p:nvPr/>
        </p:nvPicPr>
        <p:blipFill rotWithShape="1">
          <a:blip r:embed="rId3"/>
          <a:srcRect t="18079" r="80226" b="50144"/>
          <a:stretch/>
        </p:blipFill>
        <p:spPr>
          <a:xfrm>
            <a:off x="353920" y="2327564"/>
            <a:ext cx="1333739" cy="1543704"/>
          </a:xfrm>
          <a:prstGeom prst="rect">
            <a:avLst/>
          </a:prstGeom>
        </p:spPr>
      </p:pic>
      <p:sp>
        <p:nvSpPr>
          <p:cNvPr id="14" name="AutoShape 9" descr="50%"/>
          <p:cNvSpPr>
            <a:spLocks noChangeArrowheads="1"/>
          </p:cNvSpPr>
          <p:nvPr/>
        </p:nvSpPr>
        <p:spPr bwMode="auto">
          <a:xfrm>
            <a:off x="760006" y="1114648"/>
            <a:ext cx="6298019" cy="515743"/>
          </a:xfrm>
          <a:prstGeom prst="roundRect">
            <a:avLst>
              <a:gd name="adj" fmla="val 50000"/>
            </a:avLst>
          </a:prstGeom>
          <a:solidFill>
            <a:srgbClr val="996633"/>
          </a:solidFill>
          <a:ln w="9525">
            <a:noFill/>
            <a:round/>
            <a:headEnd/>
            <a:tailEnd/>
          </a:ln>
        </p:spPr>
        <p:txBody>
          <a:bodyPr lIns="91334" tIns="45666" rIns="91334" bIns="45666" anchor="ctr"/>
          <a:lstStyle/>
          <a:p>
            <a:pPr algn="ctr" fontAlgn="auto">
              <a:lnSpc>
                <a:spcPts val="2200"/>
              </a:lnSpc>
              <a:spcBef>
                <a:spcPts val="0"/>
              </a:spcBef>
              <a:spcAft>
                <a:spcPts val="0"/>
              </a:spcAft>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多職種連携、地域包括ケアシステムの中で</a:t>
            </a:r>
          </a:p>
        </p:txBody>
      </p:sp>
      <p:sp>
        <p:nvSpPr>
          <p:cNvPr id="15" name="AutoShape 9" descr="50%"/>
          <p:cNvSpPr>
            <a:spLocks noChangeArrowheads="1"/>
          </p:cNvSpPr>
          <p:nvPr/>
        </p:nvSpPr>
        <p:spPr bwMode="auto">
          <a:xfrm>
            <a:off x="357076" y="4010940"/>
            <a:ext cx="1334041" cy="547101"/>
          </a:xfrm>
          <a:prstGeom prst="roundRect">
            <a:avLst>
              <a:gd name="adj" fmla="val 50000"/>
            </a:avLst>
          </a:prstGeom>
          <a:solidFill>
            <a:srgbClr val="996633"/>
          </a:solidFill>
          <a:ln w="9525">
            <a:noFill/>
            <a:round/>
            <a:headEnd/>
            <a:tailEnd/>
          </a:ln>
        </p:spPr>
        <p:txBody>
          <a:bodyPr lIns="91334" tIns="45666" rIns="91334" bIns="45666" anchor="ctr"/>
          <a:lstStyle/>
          <a:p>
            <a:pPr algn="ctr" fontAlgn="auto">
              <a:lnSpc>
                <a:spcPts val="1700"/>
              </a:lnSpc>
              <a:spcBef>
                <a:spcPts val="0"/>
              </a:spcBef>
              <a:spcAft>
                <a:spcPts val="0"/>
              </a:spcAft>
            </a:pP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常に</a:t>
            </a:r>
            <a:endParaRPr lang="en-US" altLang="ja-JP"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fontAlgn="auto">
              <a:lnSpc>
                <a:spcPts val="1700"/>
              </a:lnSpc>
              <a:spcBef>
                <a:spcPts val="0"/>
              </a:spcBef>
              <a:spcAft>
                <a:spcPts val="0"/>
              </a:spcAft>
            </a:pP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寄り添って</a:t>
            </a:r>
          </a:p>
        </p:txBody>
      </p:sp>
      <p:sp>
        <p:nvSpPr>
          <p:cNvPr id="17" name="テキスト ボックス 16">
            <a:extLst>
              <a:ext uri="{FF2B5EF4-FFF2-40B4-BE49-F238E27FC236}">
                <a16:creationId xmlns:a16="http://schemas.microsoft.com/office/drawing/2014/main" id="{D5A6F5D7-AA99-44C4-B22A-BB3344C711BD}"/>
              </a:ext>
            </a:extLst>
          </p:cNvPr>
          <p:cNvSpPr txBox="1"/>
          <p:nvPr/>
        </p:nvSpPr>
        <p:spPr>
          <a:xfrm>
            <a:off x="10192" y="71357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09293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bwMode="auto">
          <a:xfrm>
            <a:off x="835152" y="2929845"/>
            <a:ext cx="7741920" cy="3393110"/>
          </a:xfrm>
          <a:prstGeom prst="ellipse">
            <a:avLst/>
          </a:prstGeom>
          <a:gradFill flip="none" rotWithShape="1">
            <a:gsLst>
              <a:gs pos="37000">
                <a:srgbClr val="996633"/>
              </a:gs>
              <a:gs pos="88000">
                <a:srgbClr val="EFDECD"/>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3" name="正方形/長方形 52"/>
          <p:cNvSpPr/>
          <p:nvPr/>
        </p:nvSpPr>
        <p:spPr>
          <a:xfrm>
            <a:off x="5867400" y="438151"/>
            <a:ext cx="3276600" cy="199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402" tIns="42201" rIns="84402" bIns="42201" anchor="ctr"/>
          <a:lstStyle/>
          <a:p>
            <a:pPr marL="0" marR="0" lvl="0" indent="0" algn="ctr" defTabSz="843829" rtl="0" eaLnBrk="1" fontAlgn="auto" latinLnBrk="0" hangingPunct="1">
              <a:lnSpc>
                <a:spcPct val="100000"/>
              </a:lnSpc>
              <a:spcBef>
                <a:spcPts val="0"/>
              </a:spcBef>
              <a:spcAft>
                <a:spcPts val="0"/>
              </a:spcAft>
              <a:buClrTx/>
              <a:buSzTx/>
              <a:buFontTx/>
              <a:buNone/>
              <a:tabLst/>
              <a:defRPr/>
            </a:pPr>
            <a:r>
              <a:rPr kumimoji="1" lang="en-US" altLang="ja-JP" sz="1015"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【24</a:t>
            </a:r>
            <a:r>
              <a:rPr kumimoji="1" lang="ja-JP" altLang="en-US" sz="1015"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年度要求額　：１８０４百万円　</a:t>
            </a:r>
            <a:r>
              <a:rPr kumimoji="1" lang="en-US" altLang="ja-JP" sz="1015"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15"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 name="正方形/長方形 8"/>
          <p:cNvSpPr/>
          <p:nvPr/>
        </p:nvSpPr>
        <p:spPr>
          <a:xfrm>
            <a:off x="124891" y="118933"/>
            <a:ext cx="8762335" cy="492443"/>
          </a:xfrm>
          <a:prstGeom prst="rect">
            <a:avLst/>
          </a:prstGeom>
        </p:spPr>
        <p:txBody>
          <a:bodyPr wrap="none">
            <a:spAutoFit/>
          </a:bodyPr>
          <a:lstStyle/>
          <a:p>
            <a:pPr marL="0" marR="0" lvl="0" indent="0" algn="ctr" defTabSz="843829"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地域包括ケアシステムにおける  在宅医療・介護連携の推進</a:t>
            </a:r>
          </a:p>
        </p:txBody>
      </p:sp>
      <p:sp>
        <p:nvSpPr>
          <p:cNvPr id="2" name="角丸四角形 1"/>
          <p:cNvSpPr/>
          <p:nvPr/>
        </p:nvSpPr>
        <p:spPr bwMode="auto">
          <a:xfrm>
            <a:off x="2408782" y="1018067"/>
            <a:ext cx="4386465" cy="1428419"/>
          </a:xfrm>
          <a:prstGeom prst="roundRect">
            <a:avLst>
              <a:gd name="adj" fmla="val 50000"/>
            </a:avLst>
          </a:prstGeom>
          <a:solidFill>
            <a:schemeClr val="accent1">
              <a:lumMod val="50000"/>
              <a:alpha val="2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7" name="テキスト ボックス 6">
            <a:extLst>
              <a:ext uri="{FF2B5EF4-FFF2-40B4-BE49-F238E27FC236}">
                <a16:creationId xmlns:a16="http://schemas.microsoft.com/office/drawing/2014/main" id="{4872425B-E57D-4346-A6CF-A82F02256776}"/>
              </a:ext>
            </a:extLst>
          </p:cNvPr>
          <p:cNvSpPr txBox="1"/>
          <p:nvPr/>
        </p:nvSpPr>
        <p:spPr>
          <a:xfrm>
            <a:off x="3902562" y="1056531"/>
            <a:ext cx="1464050" cy="400110"/>
          </a:xfrm>
          <a:prstGeom prst="rect">
            <a:avLst/>
          </a:prstGeom>
          <a:noFill/>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市町村</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4872425B-E57D-4346-A6CF-A82F02256776}"/>
              </a:ext>
            </a:extLst>
          </p:cNvPr>
          <p:cNvSpPr txBox="1"/>
          <p:nvPr/>
        </p:nvSpPr>
        <p:spPr>
          <a:xfrm>
            <a:off x="5184103" y="1120092"/>
            <a:ext cx="1531377" cy="540779"/>
          </a:xfrm>
          <a:prstGeom prst="rect">
            <a:avLst/>
          </a:prstGeom>
          <a:noFill/>
        </p:spPr>
        <p:txBody>
          <a:bodyPr wrap="square">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地域包括支援</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センター</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4872425B-E57D-4346-A6CF-A82F02256776}"/>
              </a:ext>
            </a:extLst>
          </p:cNvPr>
          <p:cNvSpPr txBox="1"/>
          <p:nvPr/>
        </p:nvSpPr>
        <p:spPr>
          <a:xfrm>
            <a:off x="66277" y="1144061"/>
            <a:ext cx="3953377" cy="813825"/>
          </a:xfrm>
          <a:prstGeom prst="rect">
            <a:avLst/>
          </a:prstGeom>
          <a:noFill/>
        </p:spPr>
        <p:txBody>
          <a:bodyPr wrap="square">
            <a:noAutofit/>
          </a:bodyPr>
          <a:lstStyle/>
          <a:p>
            <a:pPr marL="0" marR="0" lvl="0" indent="0" algn="ctr" defTabSz="844083" rtl="0" eaLnBrk="0" fontAlgn="base" latinLnBrk="0" hangingPunct="0">
              <a:lnSpc>
                <a:spcPts val="18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在宅医療・介護連携支援に関する相談窓口</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ts val="18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（地域医師会・歯科医師会・薬剤師会等）</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pic>
        <p:nvPicPr>
          <p:cNvPr id="14" name="Picture 12" descr="C:\Users\ARNAS\Desktop\MC9000791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281" y="1750245"/>
            <a:ext cx="1073081" cy="62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C:\Users\ARNAS\Desktop\MC900079127.WMF"/>
          <p:cNvPicPr>
            <a:picLocks noChangeAspect="1" noChangeArrowheads="1"/>
          </p:cNvPicPr>
          <p:nvPr/>
        </p:nvPicPr>
        <p:blipFill>
          <a:blip r:embed="rId3" cstate="print">
            <a:duotone>
              <a:prstClr val="black"/>
              <a:schemeClr val="accent4">
                <a:lumMod val="75000"/>
                <a:tint val="45000"/>
                <a:satMod val="400000"/>
              </a:schemeClr>
            </a:duotone>
          </a:blip>
          <a:srcRect/>
          <a:stretch>
            <a:fillRect/>
          </a:stretch>
        </p:blipFill>
        <p:spPr bwMode="auto">
          <a:xfrm flipH="1">
            <a:off x="3008930" y="1711962"/>
            <a:ext cx="736192" cy="663554"/>
          </a:xfrm>
          <a:prstGeom prst="rect">
            <a:avLst/>
          </a:prstGeom>
          <a:noFill/>
          <a:ln w="9525">
            <a:noFill/>
            <a:miter lim="800000"/>
            <a:headEnd/>
            <a:tailEnd/>
          </a:ln>
        </p:spPr>
      </p:pic>
      <p:sp>
        <p:nvSpPr>
          <p:cNvPr id="3" name="左右矢印 2"/>
          <p:cNvSpPr/>
          <p:nvPr/>
        </p:nvSpPr>
        <p:spPr bwMode="auto">
          <a:xfrm>
            <a:off x="3997618" y="1634486"/>
            <a:ext cx="1233327" cy="659889"/>
          </a:xfrm>
          <a:prstGeom prst="leftRightArrow">
            <a:avLst>
              <a:gd name="adj1" fmla="val 57390"/>
              <a:gd name="adj2" fmla="val 44457"/>
            </a:avLst>
          </a:prstGeom>
          <a:solidFill>
            <a:srgbClr val="99663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6" name="テキスト ボックス 15">
            <a:extLst>
              <a:ext uri="{FF2B5EF4-FFF2-40B4-BE49-F238E27FC236}">
                <a16:creationId xmlns:a16="http://schemas.microsoft.com/office/drawing/2014/main" id="{4872425B-E57D-4346-A6CF-A82F02256776}"/>
              </a:ext>
            </a:extLst>
          </p:cNvPr>
          <p:cNvSpPr txBox="1"/>
          <p:nvPr/>
        </p:nvSpPr>
        <p:spPr>
          <a:xfrm>
            <a:off x="3873587" y="1758013"/>
            <a:ext cx="1464050" cy="400110"/>
          </a:xfrm>
          <a:prstGeom prst="rect">
            <a:avLst/>
          </a:prstGeom>
          <a:noFill/>
        </p:spPr>
        <p:txBody>
          <a:bodyPr wrap="square">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連携</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4872425B-E57D-4346-A6CF-A82F02256776}"/>
              </a:ext>
            </a:extLst>
          </p:cNvPr>
          <p:cNvSpPr txBox="1"/>
          <p:nvPr/>
        </p:nvSpPr>
        <p:spPr>
          <a:xfrm>
            <a:off x="575158" y="1747316"/>
            <a:ext cx="2325413" cy="478209"/>
          </a:xfrm>
          <a:prstGeom prst="rect">
            <a:avLst/>
          </a:prstGeom>
          <a:noFill/>
        </p:spPr>
        <p:txBody>
          <a:bodyPr wrap="square">
            <a:no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市区町村役場、地域包括支援</a:t>
            </a:r>
            <a:endPar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センターに設置することも可</a:t>
            </a:r>
            <a:endPar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二等辺三角形 3"/>
          <p:cNvSpPr/>
          <p:nvPr/>
        </p:nvSpPr>
        <p:spPr bwMode="auto">
          <a:xfrm flipV="1">
            <a:off x="3474720" y="2550056"/>
            <a:ext cx="2303902" cy="539367"/>
          </a:xfrm>
          <a:prstGeom prst="triangle">
            <a:avLst/>
          </a:prstGeom>
          <a:solidFill>
            <a:schemeClr val="accent5">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8" name="テキスト ボックス 17">
            <a:extLst>
              <a:ext uri="{FF2B5EF4-FFF2-40B4-BE49-F238E27FC236}">
                <a16:creationId xmlns:a16="http://schemas.microsoft.com/office/drawing/2014/main" id="{4872425B-E57D-4346-A6CF-A82F02256776}"/>
              </a:ext>
            </a:extLst>
          </p:cNvPr>
          <p:cNvSpPr txBox="1"/>
          <p:nvPr/>
        </p:nvSpPr>
        <p:spPr>
          <a:xfrm>
            <a:off x="3689646" y="2532086"/>
            <a:ext cx="1947960" cy="552476"/>
          </a:xfrm>
          <a:prstGeom prst="rect">
            <a:avLst/>
          </a:prstGeom>
          <a:noFill/>
        </p:spPr>
        <p:txBody>
          <a:bodyPr wrap="square">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関係機関の連携</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体制の構築支援</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円/楕円 19"/>
          <p:cNvSpPr/>
          <p:nvPr/>
        </p:nvSpPr>
        <p:spPr bwMode="auto">
          <a:xfrm>
            <a:off x="1463040" y="3391444"/>
            <a:ext cx="6486144" cy="2446706"/>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1" name="円/楕円 20"/>
          <p:cNvSpPr/>
          <p:nvPr/>
        </p:nvSpPr>
        <p:spPr bwMode="auto">
          <a:xfrm>
            <a:off x="3334982" y="3757930"/>
            <a:ext cx="2503242" cy="1030239"/>
          </a:xfrm>
          <a:prstGeom prst="ellipse">
            <a:avLst/>
          </a:prstGeom>
          <a:solidFill>
            <a:schemeClr val="bg1"/>
          </a:solid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pic>
        <p:nvPicPr>
          <p:cNvPr id="23" name="Picture 145" descr="E:\JPEG\IP08_K\IP08_K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389" y="3436707"/>
            <a:ext cx="834700" cy="71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5" descr="C:\Users\ARNAS\Desktop\MC90015124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5532" y="4183793"/>
            <a:ext cx="1061161" cy="55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23">
            <a:extLst>
              <a:ext uri="{FF2B5EF4-FFF2-40B4-BE49-F238E27FC236}">
                <a16:creationId xmlns:a16="http://schemas.microsoft.com/office/drawing/2014/main" id="{4872425B-E57D-4346-A6CF-A82F02256776}"/>
              </a:ext>
            </a:extLst>
          </p:cNvPr>
          <p:cNvSpPr txBox="1"/>
          <p:nvPr/>
        </p:nvSpPr>
        <p:spPr>
          <a:xfrm>
            <a:off x="3427794" y="4178629"/>
            <a:ext cx="1539591" cy="552476"/>
          </a:xfrm>
          <a:prstGeom prst="rect">
            <a:avLst/>
          </a:prstGeom>
          <a:noFill/>
        </p:spPr>
        <p:txBody>
          <a:bodyPr wrap="square">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利用者・患者</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4872425B-E57D-4346-A6CF-A82F02256776}"/>
              </a:ext>
            </a:extLst>
          </p:cNvPr>
          <p:cNvSpPr txBox="1"/>
          <p:nvPr/>
        </p:nvSpPr>
        <p:spPr>
          <a:xfrm>
            <a:off x="6335383" y="3108080"/>
            <a:ext cx="1912158" cy="655563"/>
          </a:xfrm>
          <a:prstGeom prst="rect">
            <a:avLst/>
          </a:prstGeom>
          <a:noFill/>
        </p:spPr>
        <p:txBody>
          <a:bodyPr wrap="square">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介護サービス</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事業所</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4872425B-E57D-4346-A6CF-A82F02256776}"/>
              </a:ext>
            </a:extLst>
          </p:cNvPr>
          <p:cNvSpPr txBox="1"/>
          <p:nvPr/>
        </p:nvSpPr>
        <p:spPr>
          <a:xfrm>
            <a:off x="6082835" y="5271278"/>
            <a:ext cx="1912158" cy="655563"/>
          </a:xfrm>
          <a:prstGeom prst="rect">
            <a:avLst/>
          </a:prstGeom>
          <a:noFill/>
        </p:spPr>
        <p:txBody>
          <a:bodyPr wrap="square">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4872425B-E57D-4346-A6CF-A82F02256776}"/>
              </a:ext>
            </a:extLst>
          </p:cNvPr>
          <p:cNvSpPr txBox="1"/>
          <p:nvPr/>
        </p:nvSpPr>
        <p:spPr>
          <a:xfrm>
            <a:off x="433553" y="5551475"/>
            <a:ext cx="2461857" cy="655563"/>
          </a:xfrm>
          <a:prstGeom prst="rect">
            <a:avLst/>
          </a:prstGeom>
          <a:noFill/>
        </p:spPr>
        <p:txBody>
          <a:bodyPr wrap="square">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病院・在宅療養支援病院・診療所（有床診療所）等</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4872425B-E57D-4346-A6CF-A82F02256776}"/>
              </a:ext>
            </a:extLst>
          </p:cNvPr>
          <p:cNvSpPr txBox="1"/>
          <p:nvPr/>
        </p:nvSpPr>
        <p:spPr>
          <a:xfrm>
            <a:off x="101726" y="4034350"/>
            <a:ext cx="2871648" cy="655563"/>
          </a:xfrm>
          <a:prstGeom prst="rect">
            <a:avLst/>
          </a:prstGeom>
          <a:noFill/>
        </p:spPr>
        <p:txBody>
          <a:bodyPr wrap="square">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診療所・在宅療養支援診療所・</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歯科診療所等</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四角形吹き出し 5"/>
          <p:cNvSpPr/>
          <p:nvPr/>
        </p:nvSpPr>
        <p:spPr bwMode="auto">
          <a:xfrm>
            <a:off x="239192" y="2546282"/>
            <a:ext cx="3204923" cy="854757"/>
          </a:xfrm>
          <a:prstGeom prst="wedgeRectCallout">
            <a:avLst>
              <a:gd name="adj1" fmla="val 60219"/>
              <a:gd name="adj2" fmla="val -30734"/>
            </a:avLst>
          </a:prstGeom>
          <a:solidFill>
            <a:srgbClr val="DA5800">
              <a:alpha val="98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9" name="テキスト ボックス 28"/>
          <p:cNvSpPr txBox="1"/>
          <p:nvPr/>
        </p:nvSpPr>
        <p:spPr>
          <a:xfrm>
            <a:off x="283266" y="2583800"/>
            <a:ext cx="3110728" cy="763216"/>
          </a:xfrm>
          <a:prstGeom prst="rect">
            <a:avLst/>
          </a:prstGeom>
          <a:solidFill>
            <a:schemeClr val="bg1"/>
          </a:solidFill>
          <a:ln>
            <a:noFill/>
          </a:ln>
        </p:spPr>
        <p:txBody>
          <a:bodyPr wrap="square">
            <a:noAutofit/>
          </a:bodyPr>
          <a:lstStyle/>
          <a:p>
            <a:pPr marL="161196" marR="0" lvl="0" indent="-161196" algn="l" defTabSz="843829"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・地域の医療・介護関係者による会議の開催</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161196" marR="0" lvl="0" indent="-161196" algn="l" defTabSz="843829"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・在宅医療・介護連携に関する相談の受付</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161196" marR="0" lvl="0" indent="-161196" algn="l" defTabSz="843829"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・在宅医療・介護関係者の研修　等</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pic>
        <p:nvPicPr>
          <p:cNvPr id="32" name="Picture 17" descr="C:\Users\ARNAS\Desktop\MC900079135.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8404" y="3661226"/>
            <a:ext cx="1061161" cy="86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2" descr="C:\Users\ARNAS\Desktop\MC9000791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29041" y="5521862"/>
            <a:ext cx="1200093" cy="70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7" descr="C:\Users\ARNAS\Desktop\MC900079135.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382" y="4645991"/>
            <a:ext cx="1253096" cy="64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2" descr="C:\Users\ARNAS\Desktop\MC900079127.WMF"/>
          <p:cNvPicPr>
            <a:picLocks noChangeAspect="1" noChangeArrowheads="1"/>
          </p:cNvPicPr>
          <p:nvPr/>
        </p:nvPicPr>
        <p:blipFill>
          <a:blip r:embed="rId3" cstate="print">
            <a:duotone>
              <a:prstClr val="black"/>
              <a:schemeClr val="accent4">
                <a:lumMod val="75000"/>
                <a:tint val="45000"/>
                <a:satMod val="400000"/>
              </a:schemeClr>
            </a:duotone>
          </a:blip>
          <a:srcRect/>
          <a:stretch>
            <a:fillRect/>
          </a:stretch>
        </p:blipFill>
        <p:spPr bwMode="auto">
          <a:xfrm>
            <a:off x="2775670" y="5831464"/>
            <a:ext cx="1128728" cy="629225"/>
          </a:xfrm>
          <a:prstGeom prst="rect">
            <a:avLst/>
          </a:prstGeom>
          <a:noFill/>
          <a:ln w="9525">
            <a:noFill/>
            <a:miter lim="800000"/>
            <a:headEnd/>
            <a:tailEnd/>
          </a:ln>
        </p:spPr>
      </p:pic>
      <p:cxnSp>
        <p:nvCxnSpPr>
          <p:cNvPr id="30" name="直線矢印コネクタ 29"/>
          <p:cNvCxnSpPr/>
          <p:nvPr/>
        </p:nvCxnSpPr>
        <p:spPr bwMode="auto">
          <a:xfrm flipH="1">
            <a:off x="5946695" y="3798325"/>
            <a:ext cx="1042711" cy="397742"/>
          </a:xfrm>
          <a:prstGeom prst="straightConnector1">
            <a:avLst/>
          </a:prstGeom>
          <a:solidFill>
            <a:srgbClr val="FFFF99"/>
          </a:solidFill>
          <a:ln w="66675" cap="flat" cmpd="sng" algn="ctr">
            <a:solidFill>
              <a:srgbClr val="789C36"/>
            </a:solidFill>
            <a:prstDash val="solid"/>
            <a:round/>
            <a:headEnd type="none" w="med" len="med"/>
            <a:tailEnd type="arrow" w="med" len="sm"/>
          </a:ln>
          <a:effectLst/>
        </p:spPr>
      </p:cxnSp>
      <p:cxnSp>
        <p:nvCxnSpPr>
          <p:cNvPr id="39" name="直線矢印コネクタ 38"/>
          <p:cNvCxnSpPr>
            <a:cxnSpLocks/>
          </p:cNvCxnSpPr>
          <p:nvPr/>
        </p:nvCxnSpPr>
        <p:spPr bwMode="auto">
          <a:xfrm flipH="1" flipV="1">
            <a:off x="5748694" y="4777937"/>
            <a:ext cx="839838" cy="624505"/>
          </a:xfrm>
          <a:prstGeom prst="straightConnector1">
            <a:avLst/>
          </a:prstGeom>
          <a:solidFill>
            <a:srgbClr val="FFFF99"/>
          </a:solidFill>
          <a:ln w="66675" cap="flat" cmpd="sng" algn="ctr">
            <a:solidFill>
              <a:srgbClr val="789C36"/>
            </a:solidFill>
            <a:prstDash val="solid"/>
            <a:round/>
            <a:headEnd type="none" w="med" len="med"/>
            <a:tailEnd type="arrow" w="med" len="sm"/>
          </a:ln>
          <a:effectLst/>
        </p:spPr>
      </p:cxnSp>
      <p:cxnSp>
        <p:nvCxnSpPr>
          <p:cNvPr id="40" name="直線矢印コネクタ 39"/>
          <p:cNvCxnSpPr/>
          <p:nvPr/>
        </p:nvCxnSpPr>
        <p:spPr bwMode="auto">
          <a:xfrm flipV="1">
            <a:off x="3393064" y="4803338"/>
            <a:ext cx="580054" cy="748174"/>
          </a:xfrm>
          <a:prstGeom prst="straightConnector1">
            <a:avLst/>
          </a:prstGeom>
          <a:solidFill>
            <a:srgbClr val="FFFF99"/>
          </a:solidFill>
          <a:ln w="66675" cap="flat" cmpd="sng" algn="ctr">
            <a:solidFill>
              <a:srgbClr val="789C36"/>
            </a:solidFill>
            <a:prstDash val="solid"/>
            <a:round/>
            <a:headEnd type="none" w="med" len="med"/>
            <a:tailEnd type="arrow" w="med" len="sm"/>
          </a:ln>
          <a:effectLst/>
        </p:spPr>
      </p:cxnSp>
      <p:cxnSp>
        <p:nvCxnSpPr>
          <p:cNvPr id="41" name="直線矢印コネクタ 40"/>
          <p:cNvCxnSpPr/>
          <p:nvPr/>
        </p:nvCxnSpPr>
        <p:spPr bwMode="auto">
          <a:xfrm flipV="1">
            <a:off x="1882878" y="4475004"/>
            <a:ext cx="1414131" cy="343334"/>
          </a:xfrm>
          <a:prstGeom prst="straightConnector1">
            <a:avLst/>
          </a:prstGeom>
          <a:solidFill>
            <a:srgbClr val="FFFF99"/>
          </a:solidFill>
          <a:ln w="66675" cap="flat" cmpd="sng" algn="ctr">
            <a:solidFill>
              <a:srgbClr val="789C36"/>
            </a:solidFill>
            <a:prstDash val="solid"/>
            <a:round/>
            <a:headEnd type="none" w="med" len="med"/>
            <a:tailEnd type="arrow" w="med" len="sm"/>
          </a:ln>
          <a:effectLst/>
        </p:spPr>
      </p:cxnSp>
      <p:sp>
        <p:nvSpPr>
          <p:cNvPr id="50" name="テキスト ボックス 49">
            <a:extLst>
              <a:ext uri="{FF2B5EF4-FFF2-40B4-BE49-F238E27FC236}">
                <a16:creationId xmlns:a16="http://schemas.microsoft.com/office/drawing/2014/main" id="{4872425B-E57D-4346-A6CF-A82F02256776}"/>
              </a:ext>
            </a:extLst>
          </p:cNvPr>
          <p:cNvSpPr txBox="1"/>
          <p:nvPr/>
        </p:nvSpPr>
        <p:spPr>
          <a:xfrm>
            <a:off x="5816822" y="3573815"/>
            <a:ext cx="1117913" cy="273338"/>
          </a:xfrm>
          <a:prstGeom prst="rect">
            <a:avLst/>
          </a:prstGeom>
          <a:noFill/>
        </p:spPr>
        <p:txBody>
          <a:bodyPr wrap="square">
            <a:no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介護サービス</a:t>
            </a:r>
            <a:endPar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4872425B-E57D-4346-A6CF-A82F02256776}"/>
              </a:ext>
            </a:extLst>
          </p:cNvPr>
          <p:cNvSpPr txBox="1"/>
          <p:nvPr/>
        </p:nvSpPr>
        <p:spPr>
          <a:xfrm>
            <a:off x="6239823" y="4806944"/>
            <a:ext cx="1422347" cy="293568"/>
          </a:xfrm>
          <a:prstGeom prst="rect">
            <a:avLst/>
          </a:prstGeom>
          <a:noFill/>
        </p:spPr>
        <p:txBody>
          <a:bodyPr wrap="square">
            <a:no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lang="ja-JP" altLang="en-US" sz="1200" b="1" dirty="0">
                <a:solidFill>
                  <a:srgbClr val="000000"/>
                </a:solidFill>
                <a:latin typeface="BIZ UDPゴシック" panose="020B0400000000000000" pitchFamily="50" charset="-128"/>
                <a:ea typeface="BIZ UDPゴシック" panose="020B0400000000000000" pitchFamily="50" charset="-128"/>
              </a:rPr>
              <a:t>訪問服薬指導</a:t>
            </a:r>
            <a:endPar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4872425B-E57D-4346-A6CF-A82F02256776}"/>
              </a:ext>
            </a:extLst>
          </p:cNvPr>
          <p:cNvSpPr txBox="1"/>
          <p:nvPr/>
        </p:nvSpPr>
        <p:spPr>
          <a:xfrm>
            <a:off x="2760686" y="5079044"/>
            <a:ext cx="1117913" cy="273338"/>
          </a:xfrm>
          <a:prstGeom prst="rect">
            <a:avLst/>
          </a:prstGeom>
          <a:noFill/>
        </p:spPr>
        <p:txBody>
          <a:bodyPr wrap="square">
            <a:no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訪問診療</a:t>
            </a:r>
            <a:endPar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テキスト ボックス 53">
            <a:extLst>
              <a:ext uri="{FF2B5EF4-FFF2-40B4-BE49-F238E27FC236}">
                <a16:creationId xmlns:a16="http://schemas.microsoft.com/office/drawing/2014/main" id="{4872425B-E57D-4346-A6CF-A82F02256776}"/>
              </a:ext>
            </a:extLst>
          </p:cNvPr>
          <p:cNvSpPr txBox="1"/>
          <p:nvPr/>
        </p:nvSpPr>
        <p:spPr>
          <a:xfrm>
            <a:off x="2027260" y="4803338"/>
            <a:ext cx="1117913" cy="273338"/>
          </a:xfrm>
          <a:prstGeom prst="rect">
            <a:avLst/>
          </a:prstGeom>
          <a:noFill/>
        </p:spPr>
        <p:txBody>
          <a:bodyPr wrap="square">
            <a:no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訪問診療</a:t>
            </a:r>
            <a:endPar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円弧 48"/>
          <p:cNvSpPr/>
          <p:nvPr/>
        </p:nvSpPr>
        <p:spPr bwMode="auto">
          <a:xfrm rot="954985">
            <a:off x="2152514" y="4415391"/>
            <a:ext cx="2208463" cy="1127055"/>
          </a:xfrm>
          <a:prstGeom prst="arc">
            <a:avLst>
              <a:gd name="adj1" fmla="val 20364345"/>
              <a:gd name="adj2" fmla="val 2067131"/>
            </a:avLst>
          </a:prstGeom>
          <a:noFill/>
          <a:ln w="63500" cap="flat" cmpd="sng" algn="ctr">
            <a:solidFill>
              <a:srgbClr val="98BE6A"/>
            </a:solidFill>
            <a:prstDash val="solid"/>
            <a:round/>
            <a:headEnd type="none" w="med" len="med"/>
            <a:tailEnd type="arrow" w="med" len="sm"/>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5" name="テキスト ボックス 54">
            <a:extLst>
              <a:ext uri="{FF2B5EF4-FFF2-40B4-BE49-F238E27FC236}">
                <a16:creationId xmlns:a16="http://schemas.microsoft.com/office/drawing/2014/main" id="{4872425B-E57D-4346-A6CF-A82F02256776}"/>
              </a:ext>
            </a:extLst>
          </p:cNvPr>
          <p:cNvSpPr txBox="1"/>
          <p:nvPr/>
        </p:nvSpPr>
        <p:spPr>
          <a:xfrm>
            <a:off x="4344682" y="5066830"/>
            <a:ext cx="1117913" cy="273338"/>
          </a:xfrm>
          <a:prstGeom prst="rect">
            <a:avLst/>
          </a:prstGeom>
          <a:noFill/>
        </p:spPr>
        <p:txBody>
          <a:bodyPr wrap="square">
            <a:no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一時入院</a:t>
            </a:r>
            <a:endPar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4872425B-E57D-4346-A6CF-A82F02256776}"/>
              </a:ext>
            </a:extLst>
          </p:cNvPr>
          <p:cNvSpPr txBox="1"/>
          <p:nvPr/>
        </p:nvSpPr>
        <p:spPr>
          <a:xfrm>
            <a:off x="4267143" y="5317184"/>
            <a:ext cx="1448185" cy="399230"/>
          </a:xfrm>
          <a:prstGeom prst="rect">
            <a:avLst/>
          </a:prstGeom>
          <a:noFill/>
        </p:spPr>
        <p:txBody>
          <a:bodyPr wrap="square">
            <a:no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（急変時の診療や</a:t>
            </a:r>
            <a:endPar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一時受入れ）</a:t>
            </a:r>
            <a:endPar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7" name="二等辺三角形 56"/>
          <p:cNvSpPr/>
          <p:nvPr/>
        </p:nvSpPr>
        <p:spPr bwMode="auto">
          <a:xfrm rot="5400000" flipV="1">
            <a:off x="6808946" y="1366762"/>
            <a:ext cx="913997" cy="941930"/>
          </a:xfrm>
          <a:prstGeom prst="triangle">
            <a:avLst/>
          </a:prstGeom>
          <a:solidFill>
            <a:schemeClr val="accent5">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8" name="テキスト ボックス 57">
            <a:extLst>
              <a:ext uri="{FF2B5EF4-FFF2-40B4-BE49-F238E27FC236}">
                <a16:creationId xmlns:a16="http://schemas.microsoft.com/office/drawing/2014/main" id="{4872425B-E57D-4346-A6CF-A82F02256776}"/>
              </a:ext>
            </a:extLst>
          </p:cNvPr>
          <p:cNvSpPr txBox="1"/>
          <p:nvPr/>
        </p:nvSpPr>
        <p:spPr>
          <a:xfrm>
            <a:off x="6761740" y="1481688"/>
            <a:ext cx="1162187" cy="756041"/>
          </a:xfrm>
          <a:prstGeom prst="rect">
            <a:avLst/>
          </a:prstGeom>
          <a:noFill/>
        </p:spPr>
        <p:txBody>
          <a:bodyPr wrap="square">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後方支援、</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広域調整等</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の支援</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角丸四角形 59"/>
          <p:cNvSpPr/>
          <p:nvPr/>
        </p:nvSpPr>
        <p:spPr bwMode="auto">
          <a:xfrm>
            <a:off x="7814093" y="1254333"/>
            <a:ext cx="1169812" cy="1194816"/>
          </a:xfrm>
          <a:prstGeom prst="roundRect">
            <a:avLst>
              <a:gd name="adj" fmla="val 50000"/>
            </a:avLst>
          </a:prstGeom>
          <a:solidFill>
            <a:srgbClr val="DA5800">
              <a:alpha val="25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9" name="テキスト ボックス 58">
            <a:extLst>
              <a:ext uri="{FF2B5EF4-FFF2-40B4-BE49-F238E27FC236}">
                <a16:creationId xmlns:a16="http://schemas.microsoft.com/office/drawing/2014/main" id="{4872425B-E57D-4346-A6CF-A82F02256776}"/>
              </a:ext>
            </a:extLst>
          </p:cNvPr>
          <p:cNvSpPr txBox="1"/>
          <p:nvPr/>
        </p:nvSpPr>
        <p:spPr>
          <a:xfrm>
            <a:off x="7829928" y="1534276"/>
            <a:ext cx="1114152" cy="650067"/>
          </a:xfrm>
          <a:prstGeom prst="rect">
            <a:avLst/>
          </a:prstGeom>
          <a:noFill/>
        </p:spPr>
        <p:txBody>
          <a:bodyPr wrap="square">
            <a:noAutofit/>
          </a:bodyPr>
          <a:lstStyle/>
          <a:p>
            <a:pPr marL="0" marR="0" lvl="0" indent="0" algn="ctr" defTabSz="844083" rtl="0" eaLnBrk="0" fontAlgn="base" latinLnBrk="0" hangingPunct="0">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都道府県</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・保健所</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1" name="テキスト ボックス 60">
            <a:extLst>
              <a:ext uri="{FF2B5EF4-FFF2-40B4-BE49-F238E27FC236}">
                <a16:creationId xmlns:a16="http://schemas.microsoft.com/office/drawing/2014/main" id="{4872425B-E57D-4346-A6CF-A82F02256776}"/>
              </a:ext>
            </a:extLst>
          </p:cNvPr>
          <p:cNvSpPr txBox="1"/>
          <p:nvPr/>
        </p:nvSpPr>
        <p:spPr>
          <a:xfrm>
            <a:off x="4183178" y="6493721"/>
            <a:ext cx="4927661" cy="311816"/>
          </a:xfrm>
          <a:prstGeom prst="rect">
            <a:avLst/>
          </a:prstGeom>
          <a:noFill/>
        </p:spPr>
        <p:txBody>
          <a:bodyPr wrap="square">
            <a:no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在宅医療・介護連携推進事業の手引き（</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Ver.3</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）より一部改変</a:t>
            </a:r>
            <a:endPar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９</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テキスト ボックス 61">
            <a:extLst>
              <a:ext uri="{FF2B5EF4-FFF2-40B4-BE49-F238E27FC236}">
                <a16:creationId xmlns:a16="http://schemas.microsoft.com/office/drawing/2014/main" id="{4C3196C5-3E4B-40C5-AE38-D5F7C7C67945}"/>
              </a:ext>
            </a:extLst>
          </p:cNvPr>
          <p:cNvSpPr txBox="1"/>
          <p:nvPr/>
        </p:nvSpPr>
        <p:spPr>
          <a:xfrm>
            <a:off x="6476925" y="4070778"/>
            <a:ext cx="1422347" cy="293568"/>
          </a:xfrm>
          <a:prstGeom prst="rect">
            <a:avLst/>
          </a:prstGeom>
          <a:noFill/>
        </p:spPr>
        <p:txBody>
          <a:bodyPr wrap="square">
            <a:no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lang="ja-JP" altLang="en-US" sz="1200" b="1" dirty="0">
                <a:solidFill>
                  <a:srgbClr val="000000"/>
                </a:solidFill>
                <a:latin typeface="BIZ UDPゴシック" panose="020B0400000000000000" pitchFamily="50" charset="-128"/>
                <a:ea typeface="BIZ UDPゴシック" panose="020B0400000000000000" pitchFamily="50" charset="-128"/>
              </a:rPr>
              <a:t>訪問看護等</a:t>
            </a:r>
            <a:endPar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16477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B941A0D-31A0-441A-B14B-AC242529A4CC}"/>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8194" name="Text Box 2"/>
          <p:cNvSpPr txBox="1">
            <a:spLocks noChangeArrowheads="1"/>
          </p:cNvSpPr>
          <p:nvPr/>
        </p:nvSpPr>
        <p:spPr bwMode="auto">
          <a:xfrm>
            <a:off x="1665288" y="238125"/>
            <a:ext cx="5916612" cy="396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defTabSz="436563">
              <a:defRPr kumimoji="1" sz="3600">
                <a:solidFill>
                  <a:schemeClr val="tx1"/>
                </a:solidFill>
                <a:latin typeface="Arial" pitchFamily="34" charset="0"/>
                <a:ea typeface="ＭＳ Ｐゴシック" pitchFamily="50" charset="-128"/>
              </a:defRPr>
            </a:lvl1pPr>
            <a:lvl2pPr marL="114300" indent="342900" defTabSz="436563">
              <a:defRPr kumimoji="1" sz="3600">
                <a:solidFill>
                  <a:schemeClr val="tx1"/>
                </a:solidFill>
                <a:latin typeface="Arial" pitchFamily="34" charset="0"/>
                <a:ea typeface="ＭＳ Ｐゴシック" pitchFamily="50" charset="-128"/>
              </a:defRPr>
            </a:lvl2pPr>
            <a:lvl3pPr marL="571500" indent="342900" defTabSz="436563">
              <a:defRPr kumimoji="1" sz="3600">
                <a:solidFill>
                  <a:schemeClr val="tx1"/>
                </a:solidFill>
                <a:latin typeface="Arial" pitchFamily="34" charset="0"/>
                <a:ea typeface="ＭＳ Ｐゴシック" pitchFamily="50" charset="-128"/>
              </a:defRPr>
            </a:lvl3pPr>
            <a:lvl4pPr marL="1028700" indent="342900" defTabSz="436563">
              <a:defRPr kumimoji="1" sz="3600">
                <a:solidFill>
                  <a:schemeClr val="tx1"/>
                </a:solidFill>
                <a:latin typeface="Arial" pitchFamily="34" charset="0"/>
                <a:ea typeface="ＭＳ Ｐゴシック" pitchFamily="50" charset="-128"/>
              </a:defRPr>
            </a:lvl4pPr>
            <a:lvl5pPr marL="2057400" indent="-228600" defTabSz="436563">
              <a:defRPr kumimoji="1" sz="3600">
                <a:solidFill>
                  <a:schemeClr val="tx1"/>
                </a:solidFill>
                <a:latin typeface="Arial" pitchFamily="34" charset="0"/>
                <a:ea typeface="ＭＳ Ｐゴシック" pitchFamily="50" charset="-128"/>
              </a:defRPr>
            </a:lvl5pPr>
            <a:lvl6pPr marL="2514600" indent="-228600" defTabSz="436563"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436563"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436563"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436563"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endParaRPr kumimoji="0" lang="ja-JP" altLang="ja-JP" sz="2800" b="1">
              <a:solidFill>
                <a:schemeClr val="tx2"/>
              </a:solidFill>
              <a:latin typeface="BIZ UDPゴシック" panose="020B0400000000000000" pitchFamily="50" charset="-128"/>
              <a:ea typeface="BIZ UDPゴシック" panose="020B0400000000000000" pitchFamily="50" charset="-128"/>
            </a:endParaRPr>
          </a:p>
        </p:txBody>
      </p:sp>
      <p:sp>
        <p:nvSpPr>
          <p:cNvPr id="8195" name="Rectangle 4"/>
          <p:cNvSpPr>
            <a:spLocks noGrp="1" noRot="1" noChangeArrowheads="1"/>
          </p:cNvSpPr>
          <p:nvPr>
            <p:ph type="title" idx="4294967295"/>
          </p:nvPr>
        </p:nvSpPr>
        <p:spPr>
          <a:xfrm>
            <a:off x="444027" y="95669"/>
            <a:ext cx="8247150" cy="550862"/>
          </a:xfrm>
        </p:spPr>
        <p:txBody>
          <a:bodyPr/>
          <a:lstStyle/>
          <a:p>
            <a:r>
              <a:rPr kumimoji="0"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かかりつけ薬剤師が関わることの効果</a:t>
            </a:r>
          </a:p>
        </p:txBody>
      </p:sp>
      <p:sp>
        <p:nvSpPr>
          <p:cNvPr id="24" name="Rectangle 2"/>
          <p:cNvSpPr txBox="1">
            <a:spLocks noRot="1" noChangeArrowheads="1"/>
          </p:cNvSpPr>
          <p:nvPr/>
        </p:nvSpPr>
        <p:spPr bwMode="auto">
          <a:xfrm>
            <a:off x="791684" y="1125412"/>
            <a:ext cx="7560631" cy="538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450850" indent="-450850" algn="l">
              <a:spcBef>
                <a:spcPts val="1200"/>
              </a:spcBef>
            </a:pPr>
            <a:r>
              <a:rPr lang="ja-JP" altLang="en-US" sz="28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4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地域住民・患者及び家族と顔の見える関係、継続的な関係を築けているからこそ、患者の様子の変化や服薬状況の変化等から認知症の疑いに気づくことができる</a:t>
            </a:r>
            <a:endParaRPr lang="en-US" altLang="ja-JP" sz="24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lgn="l">
              <a:spcBef>
                <a:spcPts val="1200"/>
              </a:spcBef>
            </a:pPr>
            <a:r>
              <a:rPr lang="ja-JP" altLang="en-US" sz="28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4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日ごろから地域の医療機関、関係機関と連携して業務を行っているからこそ、認知症の疑いがある人をスムーズに早期対応につなげることができる</a:t>
            </a:r>
            <a:endParaRPr lang="en-US" altLang="ja-JP" sz="24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lgn="l">
              <a:spcBef>
                <a:spcPts val="1200"/>
              </a:spcBef>
            </a:pPr>
            <a:r>
              <a:rPr lang="ja-JP" altLang="en-US" sz="28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4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継続的な薬学的管理を行っているからこそ、認知症の人の薬物治療においても最適な環境を整え継続的に支援することができる</a:t>
            </a:r>
            <a:endParaRPr lang="en-US" altLang="ja-JP" sz="24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indent="-450850" algn="l">
              <a:spcBef>
                <a:spcPts val="1200"/>
              </a:spcBef>
            </a:pPr>
            <a:r>
              <a:rPr lang="ja-JP" altLang="en-US" sz="28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4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認知症を理解し、他職種との連携のもと、認知症の人の生活や治療を支えていくことができる</a:t>
            </a:r>
            <a:endParaRPr lang="en-US" altLang="ja-JP" sz="2500" b="1" kern="0"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p:txBody>
      </p:sp>
      <p:sp>
        <p:nvSpPr>
          <p:cNvPr id="8" name="テキスト ボックス 7">
            <a:extLst>
              <a:ext uri="{FF2B5EF4-FFF2-40B4-BE49-F238E27FC236}">
                <a16:creationId xmlns:a16="http://schemas.microsoft.com/office/drawing/2014/main" id="{2CF9845F-6246-4962-B0D7-C745120119F1}"/>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lang="en-US" altLang="ja-JP" sz="1600" b="1" dirty="0">
                <a:solidFill>
                  <a:srgbClr val="000000"/>
                </a:solidFill>
                <a:latin typeface="BIZ UDPゴシック" panose="020B0400000000000000" pitchFamily="50" charset="-128"/>
                <a:ea typeface="BIZ UDPゴシック" panose="020B0400000000000000" pitchFamily="50" charset="-128"/>
              </a:rPr>
              <a:t>10</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69355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Rectangle 2"/>
          <p:cNvSpPr txBox="1">
            <a:spLocks noChangeArrowheads="1"/>
          </p:cNvSpPr>
          <p:nvPr/>
        </p:nvSpPr>
        <p:spPr bwMode="auto">
          <a:xfrm>
            <a:off x="214982" y="24007"/>
            <a:ext cx="8705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認知症の本人の視点を重視したアプローチ</a:t>
            </a:r>
          </a:p>
        </p:txBody>
      </p:sp>
      <p:sp>
        <p:nvSpPr>
          <p:cNvPr id="3" name="テキスト ボックス 6">
            <a:extLst>
              <a:ext uri="{FF2B5EF4-FFF2-40B4-BE49-F238E27FC236}">
                <a16:creationId xmlns:a16="http://schemas.microsoft.com/office/drawing/2014/main" id="{612DA722-D6CD-45A8-9126-E01A362C4B47}"/>
              </a:ext>
            </a:extLst>
          </p:cNvPr>
          <p:cNvSpPr txBox="1">
            <a:spLocks noChangeArrowheads="1"/>
          </p:cNvSpPr>
          <p:nvPr/>
        </p:nvSpPr>
        <p:spPr bwMode="auto">
          <a:xfrm>
            <a:off x="1160435" y="1160300"/>
            <a:ext cx="7696199" cy="30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800"/>
              </a:spcBef>
            </a:pPr>
            <a:r>
              <a:rPr lang="en-US" altLang="ja-JP" sz="2200" b="1" dirty="0">
                <a:latin typeface="BIZ UDPゴシック" panose="020B0400000000000000" pitchFamily="50" charset="-128"/>
                <a:ea typeface="BIZ UDPゴシック" panose="020B0400000000000000" pitchFamily="50" charset="-128"/>
                <a:cs typeface="Meiryo UI" pitchFamily="50" charset="-128"/>
              </a:rPr>
              <a:t>① </a:t>
            </a:r>
            <a:r>
              <a:rPr lang="ja-JP" altLang="en-US" sz="2200" b="1" dirty="0">
                <a:latin typeface="BIZ UDPゴシック" panose="020B0400000000000000" pitchFamily="50" charset="-128"/>
                <a:ea typeface="BIZ UDPゴシック" panose="020B0400000000000000" pitchFamily="50" charset="-128"/>
                <a:cs typeface="Meiryo UI" pitchFamily="50" charset="-128"/>
              </a:rPr>
              <a:t>その人らしく存在していられることを支援</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800"/>
              </a:spcBef>
            </a:pPr>
            <a:r>
              <a:rPr lang="en-US" altLang="ja-JP" sz="2200" b="1" dirty="0">
                <a:latin typeface="BIZ UDPゴシック" panose="020B0400000000000000" pitchFamily="50" charset="-128"/>
                <a:ea typeface="BIZ UDPゴシック" panose="020B0400000000000000" pitchFamily="50" charset="-128"/>
                <a:cs typeface="Meiryo UI" pitchFamily="50" charset="-128"/>
              </a:rPr>
              <a:t>② “</a:t>
            </a:r>
            <a:r>
              <a:rPr lang="ja-JP" altLang="en-US" sz="2200" b="1" dirty="0">
                <a:latin typeface="BIZ UDPゴシック" panose="020B0400000000000000" pitchFamily="50" charset="-128"/>
                <a:ea typeface="BIZ UDPゴシック" panose="020B0400000000000000" pitchFamily="50" charset="-128"/>
                <a:cs typeface="Meiryo UI" pitchFamily="50" charset="-128"/>
              </a:rPr>
              <a:t>分からない人”とせず、自己決定を尊重</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800"/>
              </a:spcBef>
            </a:pPr>
            <a:r>
              <a:rPr lang="en-US" altLang="ja-JP" sz="2200" b="1" dirty="0">
                <a:latin typeface="BIZ UDPゴシック" panose="020B0400000000000000" pitchFamily="50" charset="-128"/>
                <a:ea typeface="BIZ UDPゴシック" panose="020B0400000000000000" pitchFamily="50" charset="-128"/>
                <a:cs typeface="Meiryo UI" pitchFamily="50" charset="-128"/>
              </a:rPr>
              <a:t>③ </a:t>
            </a:r>
            <a:r>
              <a:rPr lang="ja-JP" altLang="en-US" sz="2200" b="1" dirty="0">
                <a:latin typeface="BIZ UDPゴシック" panose="020B0400000000000000" pitchFamily="50" charset="-128"/>
                <a:ea typeface="BIZ UDPゴシック" panose="020B0400000000000000" pitchFamily="50" charset="-128"/>
                <a:cs typeface="Meiryo UI" pitchFamily="50" charset="-128"/>
              </a:rPr>
              <a:t>治療方針や診療費用等の相談は家族も交える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800"/>
              </a:spcBef>
            </a:pPr>
            <a:r>
              <a:rPr lang="en-US" altLang="ja-JP" sz="2200" b="1" dirty="0">
                <a:latin typeface="BIZ UDPゴシック" panose="020B0400000000000000" pitchFamily="50" charset="-128"/>
                <a:ea typeface="BIZ UDPゴシック" panose="020B0400000000000000" pitchFamily="50" charset="-128"/>
                <a:cs typeface="Meiryo UI" pitchFamily="50" charset="-128"/>
              </a:rPr>
              <a:t>④ </a:t>
            </a:r>
            <a:r>
              <a:rPr lang="ja-JP" altLang="en-US" sz="2200" b="1" dirty="0">
                <a:latin typeface="BIZ UDPゴシック" panose="020B0400000000000000" pitchFamily="50" charset="-128"/>
                <a:ea typeface="BIZ UDPゴシック" panose="020B0400000000000000" pitchFamily="50" charset="-128"/>
                <a:cs typeface="Meiryo UI" pitchFamily="50" charset="-128"/>
              </a:rPr>
              <a:t>心身に加え社会的な状態など全体的に捉えた治療方針</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800"/>
              </a:spcBef>
            </a:pPr>
            <a:r>
              <a:rPr lang="en-US" altLang="ja-JP" sz="2200" b="1" dirty="0">
                <a:latin typeface="BIZ UDPゴシック" panose="020B0400000000000000" pitchFamily="50" charset="-128"/>
                <a:ea typeface="BIZ UDPゴシック" panose="020B0400000000000000" pitchFamily="50" charset="-128"/>
                <a:cs typeface="Meiryo UI" pitchFamily="50" charset="-128"/>
              </a:rPr>
              <a:t>⑤ </a:t>
            </a:r>
            <a:r>
              <a:rPr lang="ja-JP" altLang="en-US" sz="2200" b="1" dirty="0">
                <a:latin typeface="BIZ UDPゴシック" panose="020B0400000000000000" pitchFamily="50" charset="-128"/>
                <a:ea typeface="BIZ UDPゴシック" panose="020B0400000000000000" pitchFamily="50" charset="-128"/>
                <a:cs typeface="Meiryo UI" pitchFamily="50" charset="-128"/>
              </a:rPr>
              <a:t>家族やケアスタッフの心身状態にも配慮</a:t>
            </a:r>
          </a:p>
          <a:p>
            <a:pPr eaLnBrk="1" hangingPunct="1">
              <a:spcBef>
                <a:spcPts val="800"/>
              </a:spcBef>
            </a:pPr>
            <a:r>
              <a:rPr lang="en-US" altLang="ja-JP" sz="2200" b="1" dirty="0">
                <a:latin typeface="BIZ UDPゴシック" panose="020B0400000000000000" pitchFamily="50" charset="-128"/>
                <a:ea typeface="BIZ UDPゴシック" panose="020B0400000000000000" pitchFamily="50" charset="-128"/>
                <a:cs typeface="Meiryo UI" pitchFamily="50" charset="-128"/>
              </a:rPr>
              <a:t>⑥</a:t>
            </a:r>
            <a:r>
              <a:rPr lang="ja-JP" altLang="en-US" sz="2200" b="1" dirty="0">
                <a:latin typeface="BIZ UDPゴシック" panose="020B0400000000000000" pitchFamily="50" charset="-128"/>
                <a:ea typeface="BIZ UDPゴシック" panose="020B0400000000000000" pitchFamily="50" charset="-128"/>
                <a:cs typeface="Meiryo UI" pitchFamily="50" charset="-128"/>
              </a:rPr>
              <a:t> 生活歴を知り、生活の継続性を保つ治療方針とする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800"/>
              </a:spcBef>
            </a:pPr>
            <a:r>
              <a:rPr lang="en-US" altLang="ja-JP" sz="2200" b="1" dirty="0">
                <a:latin typeface="BIZ UDPゴシック" panose="020B0400000000000000" pitchFamily="50" charset="-128"/>
                <a:ea typeface="BIZ UDPゴシック" panose="020B0400000000000000" pitchFamily="50" charset="-128"/>
                <a:cs typeface="Meiryo UI" pitchFamily="50" charset="-128"/>
              </a:rPr>
              <a:t>⑦ </a:t>
            </a:r>
            <a:r>
              <a:rPr lang="ja-JP" altLang="en-US" sz="2200" b="1" dirty="0">
                <a:latin typeface="BIZ UDPゴシック" panose="020B0400000000000000" pitchFamily="50" charset="-128"/>
                <a:ea typeface="BIZ UDPゴシック" panose="020B0400000000000000" pitchFamily="50" charset="-128"/>
                <a:cs typeface="Meiryo UI" pitchFamily="50" charset="-128"/>
              </a:rPr>
              <a:t>最期の時までの継続性を視野においた治療計画</a:t>
            </a:r>
          </a:p>
        </p:txBody>
      </p:sp>
      <p:sp>
        <p:nvSpPr>
          <p:cNvPr id="4" name="テキスト ボックス 6">
            <a:extLst>
              <a:ext uri="{FF2B5EF4-FFF2-40B4-BE49-F238E27FC236}">
                <a16:creationId xmlns:a16="http://schemas.microsoft.com/office/drawing/2014/main" id="{B32F45C3-95C7-4C18-875B-5CBF98A2F5F8}"/>
              </a:ext>
            </a:extLst>
          </p:cNvPr>
          <p:cNvSpPr txBox="1">
            <a:spLocks noChangeArrowheads="1"/>
          </p:cNvSpPr>
          <p:nvPr/>
        </p:nvSpPr>
        <p:spPr bwMode="auto">
          <a:xfrm>
            <a:off x="3128619" y="4706755"/>
            <a:ext cx="5217939" cy="140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9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〇 本人にとってのよりよい暮らしガイド</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9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〇 認知症とともに生きる希望宣言</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9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〇 本人の視点を重視した施策の展開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900"/>
              </a:spcBef>
            </a:pP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p:txBody>
      </p:sp>
      <p:sp>
        <p:nvSpPr>
          <p:cNvPr id="14" name="矢印: 五方向 13">
            <a:extLst>
              <a:ext uri="{FF2B5EF4-FFF2-40B4-BE49-F238E27FC236}">
                <a16:creationId xmlns:a16="http://schemas.microsoft.com/office/drawing/2014/main" id="{E2BDA416-90DD-4C42-9EFE-F26BCFE7470D}"/>
              </a:ext>
            </a:extLst>
          </p:cNvPr>
          <p:cNvSpPr/>
          <p:nvPr/>
        </p:nvSpPr>
        <p:spPr bwMode="auto">
          <a:xfrm>
            <a:off x="968660" y="4638815"/>
            <a:ext cx="2119445" cy="1400909"/>
          </a:xfrm>
          <a:prstGeom prst="homePlate">
            <a:avLst>
              <a:gd name="adj" fmla="val 22786"/>
            </a:avLst>
          </a:prstGeom>
          <a:solidFill>
            <a:srgbClr val="92403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 name="テキスト ボックス 6">
            <a:extLst>
              <a:ext uri="{FF2B5EF4-FFF2-40B4-BE49-F238E27FC236}">
                <a16:creationId xmlns:a16="http://schemas.microsoft.com/office/drawing/2014/main" id="{9AFDA02A-5624-44F5-94A9-01B132F6921C}"/>
              </a:ext>
            </a:extLst>
          </p:cNvPr>
          <p:cNvSpPr txBox="1">
            <a:spLocks noChangeArrowheads="1"/>
          </p:cNvSpPr>
          <p:nvPr/>
        </p:nvSpPr>
        <p:spPr bwMode="auto">
          <a:xfrm>
            <a:off x="1020827" y="4772216"/>
            <a:ext cx="1908610" cy="119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indent="0" eaLnBrk="1" hangingPunct="1">
              <a:spcBef>
                <a:spcPts val="0"/>
              </a:spcBef>
            </a:pPr>
            <a:r>
              <a:rPr lang="ja-JP" altLang="en-US" sz="2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認知症の本人</a:t>
            </a:r>
            <a:endParaRPr lang="en-US" altLang="ja-JP" sz="2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marL="0" indent="0" eaLnBrk="1" hangingPunct="1">
              <a:spcBef>
                <a:spcPts val="0"/>
              </a:spcBef>
            </a:pPr>
            <a:r>
              <a:rPr lang="ja-JP" altLang="en-US" sz="2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の視点を施策</a:t>
            </a:r>
            <a:endParaRPr lang="en-US" altLang="ja-JP" sz="2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marL="0" indent="0" eaLnBrk="1" hangingPunct="1">
              <a:spcBef>
                <a:spcPts val="0"/>
              </a:spcBef>
            </a:pPr>
            <a:r>
              <a:rPr lang="ja-JP" altLang="en-US" sz="2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の中心へ</a:t>
            </a:r>
            <a:endParaRPr lang="en-US" altLang="ja-JP" sz="2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36366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Rectangle 2"/>
          <p:cNvSpPr txBox="1">
            <a:spLocks noChangeArrowheads="1"/>
          </p:cNvSpPr>
          <p:nvPr/>
        </p:nvSpPr>
        <p:spPr bwMode="auto">
          <a:xfrm>
            <a:off x="209000" y="11671"/>
            <a:ext cx="8705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200" b="1" kern="0" dirty="0">
                <a:solidFill>
                  <a:schemeClr val="bg1"/>
                </a:solidFill>
                <a:latin typeface="BIZ UDPゴシック" panose="020B0400000000000000" pitchFamily="50" charset="-128"/>
                <a:ea typeface="BIZ UDPゴシック" panose="020B0400000000000000" pitchFamily="50" charset="-128"/>
                <a:cs typeface="メイリオ" pitchFamily="50" charset="-128"/>
              </a:rPr>
              <a:t>本人にとってのよりよい暮らしガイド</a:t>
            </a:r>
          </a:p>
        </p:txBody>
      </p:sp>
      <p:pic>
        <p:nvPicPr>
          <p:cNvPr id="2" name="図 1">
            <a:extLst>
              <a:ext uri="{FF2B5EF4-FFF2-40B4-BE49-F238E27FC236}">
                <a16:creationId xmlns:a16="http://schemas.microsoft.com/office/drawing/2014/main" id="{5B095638-DBC4-46FF-A2CF-50E8B9C8CA3A}"/>
              </a:ext>
            </a:extLst>
          </p:cNvPr>
          <p:cNvPicPr>
            <a:picLocks noChangeAspect="1"/>
          </p:cNvPicPr>
          <p:nvPr/>
        </p:nvPicPr>
        <p:blipFill>
          <a:blip r:embed="rId3"/>
          <a:stretch>
            <a:fillRect/>
          </a:stretch>
        </p:blipFill>
        <p:spPr>
          <a:xfrm>
            <a:off x="365318" y="3123708"/>
            <a:ext cx="2946180" cy="2956986"/>
          </a:xfrm>
          <a:prstGeom prst="rect">
            <a:avLst/>
          </a:prstGeom>
          <a:noFill/>
          <a:ln w="6350">
            <a:solidFill>
              <a:schemeClr val="tx1">
                <a:lumMod val="65000"/>
                <a:lumOff val="35000"/>
              </a:schemeClr>
            </a:solidFill>
          </a:ln>
        </p:spPr>
      </p:pic>
      <p:sp>
        <p:nvSpPr>
          <p:cNvPr id="10" name="テキスト ボックス 9">
            <a:extLst>
              <a:ext uri="{FF2B5EF4-FFF2-40B4-BE49-F238E27FC236}">
                <a16:creationId xmlns:a16="http://schemas.microsoft.com/office/drawing/2014/main" id="{AFE71D26-4BBB-4E81-8DC1-001BE54D8CC4}"/>
              </a:ext>
            </a:extLst>
          </p:cNvPr>
          <p:cNvSpPr txBox="1"/>
          <p:nvPr/>
        </p:nvSpPr>
        <p:spPr>
          <a:xfrm>
            <a:off x="885550" y="875169"/>
            <a:ext cx="7636594" cy="1577355"/>
          </a:xfrm>
          <a:prstGeom prst="rect">
            <a:avLst/>
          </a:prstGeom>
          <a:noFill/>
        </p:spPr>
        <p:txBody>
          <a:bodyPr wrap="square">
            <a:spAutoFit/>
          </a:bodyPr>
          <a:lstStyle/>
          <a:p>
            <a:pPr marL="354013" indent="-354013">
              <a:spcAft>
                <a:spcPts val="0"/>
              </a:spcAft>
              <a:defRPr/>
            </a:pPr>
            <a:r>
              <a:rPr lang="en-US" altLang="ja-JP" sz="2400" dirty="0">
                <a:solidFill>
                  <a:prstClr val="black"/>
                </a:solidFill>
                <a:latin typeface="BIZ UDPゴシック" panose="020B0400000000000000" pitchFamily="50" charset="-128"/>
                <a:ea typeface="BIZ UDPゴシック" panose="020B0400000000000000" pitchFamily="50" charset="-128"/>
              </a:rPr>
              <a:t>	</a:t>
            </a:r>
            <a:r>
              <a:rPr lang="ja-JP" altLang="en-US" sz="2400" b="1" dirty="0">
                <a:solidFill>
                  <a:prstClr val="black"/>
                </a:solidFill>
                <a:latin typeface="BIZ UDPゴシック" panose="020B0400000000000000" pitchFamily="50" charset="-128"/>
                <a:ea typeface="BIZ UDPゴシック" panose="020B0400000000000000" pitchFamily="50" charset="-128"/>
              </a:rPr>
              <a:t>「本人にとってのよりよい暮らしガイド」</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marL="354013" indent="-354013">
              <a:spcBef>
                <a:spcPts val="300"/>
              </a:spcBef>
              <a:defRPr/>
            </a:pPr>
            <a:r>
              <a:rPr lang="ja-JP" altLang="en-US" sz="2000" b="1" dirty="0">
                <a:solidFill>
                  <a:prstClr val="black"/>
                </a:solidFill>
                <a:latin typeface="BIZ UDPゴシック" panose="020B0400000000000000" pitchFamily="50" charset="-128"/>
                <a:ea typeface="BIZ UDPゴシック" panose="020B0400000000000000" pitchFamily="50" charset="-128"/>
              </a:rPr>
              <a:t>　　</a:t>
            </a:r>
            <a:r>
              <a:rPr lang="en-US" altLang="ja-JP" sz="2000" b="1" dirty="0">
                <a:solidFill>
                  <a:prstClr val="black"/>
                </a:solidFill>
                <a:latin typeface="BIZ UDPゴシック" panose="020B0400000000000000" pitchFamily="50" charset="-128"/>
                <a:ea typeface="BIZ UDPゴシック" panose="020B0400000000000000" pitchFamily="50" charset="-128"/>
              </a:rPr>
              <a:t>	</a:t>
            </a:r>
            <a:r>
              <a:rPr lang="ja-JP" altLang="en-US" sz="2000" b="1" dirty="0">
                <a:solidFill>
                  <a:prstClr val="black"/>
                </a:solidFill>
                <a:latin typeface="BIZ UDPゴシック" panose="020B0400000000000000" pitchFamily="50" charset="-128"/>
                <a:ea typeface="BIZ UDPゴシック" panose="020B0400000000000000" pitchFamily="50" charset="-128"/>
              </a:rPr>
              <a:t>～一足先に認知症になった私たちからあなたへ～</a:t>
            </a:r>
          </a:p>
          <a:p>
            <a:pPr marL="719138" indent="-357188">
              <a:spcBef>
                <a:spcPts val="1200"/>
              </a:spcBef>
              <a:defRPr/>
            </a:pPr>
            <a:r>
              <a:rPr lang="ja-JP" altLang="en-US" sz="2000" dirty="0">
                <a:solidFill>
                  <a:prstClr val="black"/>
                </a:solidFill>
                <a:latin typeface="BIZ UDPゴシック" panose="020B0400000000000000" pitchFamily="50" charset="-128"/>
                <a:ea typeface="BIZ UDPゴシック" panose="020B0400000000000000" pitchFamily="50" charset="-128"/>
              </a:rPr>
              <a:t>○</a:t>
            </a:r>
            <a:r>
              <a:rPr lang="en-US" altLang="ja-JP" sz="2000" dirty="0">
                <a:solidFill>
                  <a:prstClr val="black"/>
                </a:solidFill>
                <a:latin typeface="BIZ UDPゴシック" panose="020B0400000000000000" pitchFamily="50" charset="-128"/>
                <a:ea typeface="BIZ UDPゴシック" panose="020B0400000000000000" pitchFamily="50" charset="-128"/>
              </a:rPr>
              <a:t>	</a:t>
            </a:r>
            <a:r>
              <a:rPr lang="ja-JP" altLang="en-US" sz="2000" dirty="0">
                <a:solidFill>
                  <a:prstClr val="black"/>
                </a:solidFill>
                <a:latin typeface="BIZ UDPゴシック" panose="020B0400000000000000" pitchFamily="50" charset="-128"/>
                <a:ea typeface="BIZ UDPゴシック" panose="020B0400000000000000" pitchFamily="50" charset="-128"/>
              </a:rPr>
              <a:t>診断直後に認知症の本人が手にし、次の一歩を踏出すことを</a:t>
            </a:r>
            <a:endParaRPr lang="en-US" altLang="ja-JP" sz="2000" dirty="0">
              <a:solidFill>
                <a:prstClr val="black"/>
              </a:solidFill>
              <a:latin typeface="BIZ UDPゴシック" panose="020B0400000000000000" pitchFamily="50" charset="-128"/>
              <a:ea typeface="BIZ UDPゴシック" panose="020B0400000000000000" pitchFamily="50" charset="-128"/>
            </a:endParaRPr>
          </a:p>
          <a:p>
            <a:pPr marL="719138" indent="-365125">
              <a:spcBef>
                <a:spcPts val="0"/>
              </a:spcBef>
              <a:defRPr/>
            </a:pPr>
            <a:r>
              <a:rPr lang="en-US" altLang="ja-JP" sz="2000" dirty="0">
                <a:solidFill>
                  <a:prstClr val="black"/>
                </a:solidFill>
                <a:latin typeface="BIZ UDPゴシック" panose="020B0400000000000000" pitchFamily="50" charset="-128"/>
                <a:ea typeface="BIZ UDPゴシック" panose="020B0400000000000000" pitchFamily="50" charset="-128"/>
              </a:rPr>
              <a:t>    </a:t>
            </a:r>
            <a:r>
              <a:rPr lang="ja-JP" altLang="en-US" sz="2000" dirty="0">
                <a:solidFill>
                  <a:prstClr val="black"/>
                </a:solidFill>
                <a:latin typeface="BIZ UDPゴシック" panose="020B0400000000000000" pitchFamily="50" charset="-128"/>
                <a:ea typeface="BIZ UDPゴシック" panose="020B0400000000000000" pitchFamily="50" charset="-128"/>
              </a:rPr>
              <a:t>後押しするような本人にとって役に立つガイド</a:t>
            </a:r>
          </a:p>
        </p:txBody>
      </p:sp>
      <p:sp>
        <p:nvSpPr>
          <p:cNvPr id="13" name="テキスト ボックス 12">
            <a:extLst>
              <a:ext uri="{FF2B5EF4-FFF2-40B4-BE49-F238E27FC236}">
                <a16:creationId xmlns:a16="http://schemas.microsoft.com/office/drawing/2014/main" id="{F386E40F-2C02-4D4D-A62A-E0CC79709F22}"/>
              </a:ext>
            </a:extLst>
          </p:cNvPr>
          <p:cNvSpPr txBox="1"/>
          <p:nvPr/>
        </p:nvSpPr>
        <p:spPr>
          <a:xfrm>
            <a:off x="190606" y="6196240"/>
            <a:ext cx="8896351" cy="523220"/>
          </a:xfrm>
          <a:prstGeom prst="rect">
            <a:avLst/>
          </a:prstGeom>
          <a:noFill/>
        </p:spPr>
        <p:txBody>
          <a:bodyPr wrap="square" rtlCol="0">
            <a:spAutoFit/>
          </a:bodyPr>
          <a:lstStyle/>
          <a:p>
            <a:pPr algn="r"/>
            <a:r>
              <a:rPr lang="ja-JP" altLang="en-US" sz="1400" dirty="0">
                <a:solidFill>
                  <a:prstClr val="black"/>
                </a:solidFill>
                <a:latin typeface="BIZ UDPゴシック" panose="020B0400000000000000" pitchFamily="50" charset="-128"/>
                <a:ea typeface="BIZ UDPゴシック" panose="020B0400000000000000" pitchFamily="50" charset="-128"/>
              </a:rPr>
              <a:t>平成</a:t>
            </a:r>
            <a:r>
              <a:rPr lang="en-US" altLang="ja-JP" sz="1400" dirty="0">
                <a:solidFill>
                  <a:prstClr val="black"/>
                </a:solidFill>
                <a:latin typeface="BIZ UDPゴシック" panose="020B0400000000000000" pitchFamily="50" charset="-128"/>
                <a:ea typeface="BIZ UDPゴシック" panose="020B0400000000000000" pitchFamily="50" charset="-128"/>
                <a:cs typeface="Segoe UI" panose="020B0502040204020203" pitchFamily="34" charset="0"/>
              </a:rPr>
              <a:t>29</a:t>
            </a:r>
            <a:r>
              <a:rPr lang="ja-JP" altLang="en-US" sz="1400" dirty="0">
                <a:solidFill>
                  <a:prstClr val="black"/>
                </a:solidFill>
                <a:latin typeface="BIZ UDPゴシック" panose="020B0400000000000000" pitchFamily="50" charset="-128"/>
                <a:ea typeface="BIZ UDPゴシック" panose="020B0400000000000000" pitchFamily="50" charset="-128"/>
              </a:rPr>
              <a:t>年度老人保健健康増進等事業</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algn="r"/>
            <a:r>
              <a:rPr lang="ja-JP" altLang="en-US" sz="1400" dirty="0">
                <a:solidFill>
                  <a:prstClr val="black"/>
                </a:solidFill>
                <a:latin typeface="BIZ UDPゴシック" panose="020B0400000000000000" pitchFamily="50" charset="-128"/>
                <a:ea typeface="BIZ UDPゴシック" panose="020B0400000000000000" pitchFamily="50" charset="-128"/>
              </a:rPr>
              <a:t>「認知症診断直後等における認知症の人の視点を重視した支援体制構築推進のための調査研究事業」報告書より</a:t>
            </a: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B47173EE-4007-4EE2-A808-1C65B73FD446}"/>
              </a:ext>
            </a:extLst>
          </p:cNvPr>
          <p:cNvSpPr/>
          <p:nvPr/>
        </p:nvSpPr>
        <p:spPr>
          <a:xfrm>
            <a:off x="3657600" y="2487368"/>
            <a:ext cx="4864544" cy="3747180"/>
          </a:xfrm>
          <a:prstGeom prst="rect">
            <a:avLst/>
          </a:prstGeom>
        </p:spPr>
        <p:txBody>
          <a:bodyPr wrap="square" lIns="0" rIns="0">
            <a:spAutoFit/>
          </a:bodyPr>
          <a:lstStyle/>
          <a:p>
            <a:pPr marL="365125" indent="-179388" eaLnBrk="1" hangingPunct="1">
              <a:lnSpc>
                <a:spcPts val="1900"/>
              </a:lnSpc>
              <a:spcBef>
                <a:spcPts val="400"/>
              </a:spcBef>
              <a:defRPr/>
            </a:pPr>
            <a:r>
              <a:rPr lang="ja-JP" altLang="en-US" sz="1600" b="1" dirty="0">
                <a:solidFill>
                  <a:srgbClr val="3969A8"/>
                </a:solidFill>
                <a:latin typeface="BIZ UDPゴシック" panose="020B0400000000000000" pitchFamily="50" charset="-128"/>
                <a:ea typeface="BIZ UDPゴシック" panose="020B0400000000000000" pitchFamily="50" charset="-128"/>
              </a:rPr>
              <a:t>＜主な内容＞</a:t>
            </a:r>
            <a:endParaRPr lang="ja-JP" altLang="en-US" sz="1600" dirty="0">
              <a:solidFill>
                <a:srgbClr val="3969A8"/>
              </a:solidFill>
              <a:latin typeface="BIZ UDPゴシック" panose="020B0400000000000000" pitchFamily="50" charset="-128"/>
              <a:ea typeface="BIZ UDPゴシック" panose="020B0400000000000000" pitchFamily="50" charset="-128"/>
            </a:endParaRPr>
          </a:p>
          <a:p>
            <a:pPr marL="365125" indent="-179388" eaLnBrk="1" hangingPunct="1">
              <a:lnSpc>
                <a:spcPts val="2200"/>
              </a:lnSpc>
              <a:spcBef>
                <a:spcPts val="400"/>
              </a:spcBef>
              <a:defRPr/>
            </a:pPr>
            <a:r>
              <a:rPr lang="en-US" altLang="ja-JP" sz="1600" b="1" dirty="0">
                <a:solidFill>
                  <a:srgbClr val="993300"/>
                </a:solidFill>
                <a:latin typeface="BIZ UDPゴシック" panose="020B0400000000000000" pitchFamily="50" charset="-128"/>
                <a:ea typeface="BIZ UDPゴシック" panose="020B0400000000000000" pitchFamily="50" charset="-128"/>
              </a:rPr>
              <a:t>1.</a:t>
            </a:r>
            <a:r>
              <a:rPr lang="ja-JP" altLang="en-US" sz="1600" b="1" dirty="0">
                <a:solidFill>
                  <a:srgbClr val="993300"/>
                </a:solidFill>
                <a:latin typeface="BIZ UDPゴシック" panose="020B0400000000000000" pitchFamily="50" charset="-128"/>
                <a:ea typeface="BIZ UDPゴシック" panose="020B0400000000000000" pitchFamily="50" charset="-128"/>
              </a:rPr>
              <a:t> 一日も早く、スタートを切ろう</a:t>
            </a:r>
            <a:endParaRPr lang="en-US" altLang="ja-JP" sz="1600" b="1" dirty="0">
              <a:solidFill>
                <a:srgbClr val="993300"/>
              </a:solidFill>
              <a:latin typeface="BIZ UDPゴシック" panose="020B0400000000000000" pitchFamily="50" charset="-128"/>
              <a:ea typeface="BIZ UDPゴシック" panose="020B0400000000000000" pitchFamily="50" charset="-128"/>
            </a:endParaRPr>
          </a:p>
          <a:p>
            <a:pPr marL="365125" indent="-179388" eaLnBrk="1" hangingPunct="1">
              <a:lnSpc>
                <a:spcPts val="2200"/>
              </a:lnSpc>
              <a:spcBef>
                <a:spcPts val="400"/>
              </a:spcBef>
              <a:defRPr/>
            </a:pPr>
            <a:r>
              <a:rPr lang="en-US" altLang="ja-JP" sz="1600" b="1" dirty="0">
                <a:solidFill>
                  <a:srgbClr val="993300"/>
                </a:solidFill>
                <a:latin typeface="BIZ UDPゴシック" panose="020B0400000000000000" pitchFamily="50" charset="-128"/>
                <a:ea typeface="BIZ UDPゴシック" panose="020B0400000000000000" pitchFamily="50" charset="-128"/>
              </a:rPr>
              <a:t>2.</a:t>
            </a:r>
            <a:r>
              <a:rPr lang="ja-JP" altLang="en-US" sz="1600" b="1" dirty="0">
                <a:solidFill>
                  <a:srgbClr val="993300"/>
                </a:solidFill>
                <a:latin typeface="BIZ UDPゴシック" panose="020B0400000000000000" pitchFamily="50" charset="-128"/>
                <a:ea typeface="BIZ UDPゴシック" panose="020B0400000000000000" pitchFamily="50" charset="-128"/>
              </a:rPr>
              <a:t> これからのよりよい日々のために</a:t>
            </a:r>
            <a:endParaRPr lang="en-US" altLang="ja-JP" sz="1600" dirty="0">
              <a:solidFill>
                <a:srgbClr val="3969A8"/>
              </a:solidFill>
              <a:latin typeface="BIZ UDPゴシック" panose="020B0400000000000000" pitchFamily="50" charset="-128"/>
              <a:ea typeface="BIZ UDPゴシック" panose="020B0400000000000000" pitchFamily="50" charset="-128"/>
            </a:endParaRPr>
          </a:p>
          <a:p>
            <a:pPr marL="365125" indent="-179388" eaLnBrk="1" hangingPunct="1">
              <a:lnSpc>
                <a:spcPts val="2200"/>
              </a:lnSpc>
              <a:spcBef>
                <a:spcPts val="0"/>
              </a:spcBef>
              <a:defRPr/>
            </a:pPr>
            <a:r>
              <a:rPr lang="ja-JP" altLang="en-US" sz="1500" dirty="0">
                <a:solidFill>
                  <a:srgbClr val="3969A8"/>
                </a:solidFill>
                <a:latin typeface="BIZ UDPゴシック" panose="020B0400000000000000" pitchFamily="50" charset="-128"/>
                <a:ea typeface="BIZ UDPゴシック" panose="020B0400000000000000" pitchFamily="50" charset="-128"/>
              </a:rPr>
              <a:t>   </a:t>
            </a:r>
            <a:r>
              <a:rPr lang="ja-JP" altLang="en-US" sz="1500" dirty="0">
                <a:solidFill>
                  <a:srgbClr val="993300"/>
                </a:solidFill>
                <a:latin typeface="BIZ UDPゴシック" panose="020B0400000000000000" pitchFamily="50" charset="-128"/>
                <a:ea typeface="BIZ UDPゴシック" panose="020B0400000000000000" pitchFamily="50" charset="-128"/>
              </a:rPr>
              <a:t>○イメージを変えよう！</a:t>
            </a:r>
            <a:endParaRPr lang="en-US" altLang="ja-JP" sz="1500" dirty="0">
              <a:solidFill>
                <a:srgbClr val="993300"/>
              </a:solidFill>
              <a:latin typeface="BIZ UDPゴシック" panose="020B0400000000000000" pitchFamily="50" charset="-128"/>
              <a:ea typeface="BIZ UDPゴシック" panose="020B0400000000000000" pitchFamily="50" charset="-128"/>
            </a:endParaRPr>
          </a:p>
          <a:p>
            <a:pPr marL="365125" indent="-179388" eaLnBrk="1" hangingPunct="1">
              <a:lnSpc>
                <a:spcPts val="2200"/>
              </a:lnSpc>
              <a:spcBef>
                <a:spcPts val="0"/>
              </a:spcBef>
              <a:defRPr/>
            </a:pPr>
            <a:r>
              <a:rPr lang="ja-JP" altLang="en-US" sz="1500" dirty="0">
                <a:solidFill>
                  <a:srgbClr val="993300"/>
                </a:solidFill>
                <a:latin typeface="BIZ UDPゴシック" panose="020B0400000000000000" pitchFamily="50" charset="-128"/>
                <a:ea typeface="BIZ UDPゴシック" panose="020B0400000000000000" pitchFamily="50" charset="-128"/>
              </a:rPr>
              <a:t>   ○町に出て、味方や仲間と出会おう</a:t>
            </a:r>
            <a:br>
              <a:rPr lang="ja-JP" altLang="en-US" sz="1500" dirty="0">
                <a:solidFill>
                  <a:srgbClr val="3969A8"/>
                </a:solidFill>
                <a:latin typeface="BIZ UDPゴシック" panose="020B0400000000000000" pitchFamily="50" charset="-128"/>
                <a:ea typeface="BIZ UDPゴシック" panose="020B0400000000000000" pitchFamily="50" charset="-128"/>
              </a:rPr>
            </a:br>
            <a:r>
              <a:rPr lang="ja-JP" altLang="en-US" sz="1500" dirty="0">
                <a:solidFill>
                  <a:srgbClr val="993300"/>
                </a:solidFill>
                <a:latin typeface="BIZ UDPゴシック" panose="020B0400000000000000" pitchFamily="50" charset="-128"/>
                <a:ea typeface="BIZ UDPゴシック" panose="020B0400000000000000" pitchFamily="50" charset="-128"/>
              </a:rPr>
              <a:t>○何が起きて、何が必要か、自分から話してみよう</a:t>
            </a:r>
            <a:br>
              <a:rPr lang="ja-JP" altLang="en-US" sz="1500" dirty="0">
                <a:solidFill>
                  <a:srgbClr val="3969A8"/>
                </a:solidFill>
                <a:latin typeface="BIZ UDPゴシック" panose="020B0400000000000000" pitchFamily="50" charset="-128"/>
                <a:ea typeface="BIZ UDPゴシック" panose="020B0400000000000000" pitchFamily="50" charset="-128"/>
              </a:rPr>
            </a:br>
            <a:r>
              <a:rPr lang="ja-JP" altLang="en-US" sz="1500" dirty="0">
                <a:solidFill>
                  <a:srgbClr val="993300"/>
                </a:solidFill>
                <a:latin typeface="BIZ UDPゴシック" panose="020B0400000000000000" pitchFamily="50" charset="-128"/>
                <a:ea typeface="BIZ UDPゴシック" panose="020B0400000000000000" pitchFamily="50" charset="-128"/>
              </a:rPr>
              <a:t>○自分にとって「大切なこと」をつたえよう</a:t>
            </a:r>
            <a:br>
              <a:rPr lang="ja-JP" altLang="en-US" sz="1500" dirty="0">
                <a:solidFill>
                  <a:srgbClr val="3969A8"/>
                </a:solidFill>
                <a:latin typeface="BIZ UDPゴシック" panose="020B0400000000000000" pitchFamily="50" charset="-128"/>
                <a:ea typeface="BIZ UDPゴシック" panose="020B0400000000000000" pitchFamily="50" charset="-128"/>
              </a:rPr>
            </a:br>
            <a:r>
              <a:rPr lang="ja-JP" altLang="en-US" sz="1500" dirty="0">
                <a:solidFill>
                  <a:srgbClr val="993300"/>
                </a:solidFill>
                <a:latin typeface="BIZ UDPゴシック" panose="020B0400000000000000" pitchFamily="50" charset="-128"/>
                <a:ea typeface="BIZ UDPゴシック" panose="020B0400000000000000" pitchFamily="50" charset="-128"/>
              </a:rPr>
              <a:t>○のびのびと、</a:t>
            </a:r>
            <a:r>
              <a:rPr lang="ja-JP" altLang="en-US" sz="1500" dirty="0" err="1">
                <a:solidFill>
                  <a:srgbClr val="993300"/>
                </a:solidFill>
                <a:latin typeface="BIZ UDPゴシック" panose="020B0400000000000000" pitchFamily="50" charset="-128"/>
                <a:ea typeface="BIZ UDPゴシック" panose="020B0400000000000000" pitchFamily="50" charset="-128"/>
              </a:rPr>
              <a:t>ゆる</a:t>
            </a:r>
            <a:r>
              <a:rPr lang="ja-JP" altLang="en-US" sz="1500" dirty="0">
                <a:solidFill>
                  <a:srgbClr val="993300"/>
                </a:solidFill>
                <a:latin typeface="BIZ UDPゴシック" panose="020B0400000000000000" pitchFamily="50" charset="-128"/>
                <a:ea typeface="BIZ UDPゴシック" panose="020B0400000000000000" pitchFamily="50" charset="-128"/>
              </a:rPr>
              <a:t>～</a:t>
            </a:r>
            <a:r>
              <a:rPr lang="ja-JP" altLang="en-US" sz="1500" dirty="0" err="1">
                <a:solidFill>
                  <a:srgbClr val="993300"/>
                </a:solidFill>
                <a:latin typeface="BIZ UDPゴシック" panose="020B0400000000000000" pitchFamily="50" charset="-128"/>
                <a:ea typeface="BIZ UDPゴシック" panose="020B0400000000000000" pitchFamily="50" charset="-128"/>
              </a:rPr>
              <a:t>く</a:t>
            </a:r>
            <a:r>
              <a:rPr lang="ja-JP" altLang="en-US" sz="1500" dirty="0">
                <a:solidFill>
                  <a:srgbClr val="993300"/>
                </a:solidFill>
                <a:latin typeface="BIZ UDPゴシック" panose="020B0400000000000000" pitchFamily="50" charset="-128"/>
                <a:ea typeface="BIZ UDPゴシック" panose="020B0400000000000000" pitchFamily="50" charset="-128"/>
              </a:rPr>
              <a:t>暮らそう</a:t>
            </a:r>
            <a:br>
              <a:rPr lang="ja-JP" altLang="en-US" sz="1500" dirty="0">
                <a:solidFill>
                  <a:srgbClr val="3969A8"/>
                </a:solidFill>
                <a:latin typeface="BIZ UDPゴシック" panose="020B0400000000000000" pitchFamily="50" charset="-128"/>
                <a:ea typeface="BIZ UDPゴシック" panose="020B0400000000000000" pitchFamily="50" charset="-128"/>
              </a:rPr>
            </a:br>
            <a:r>
              <a:rPr lang="ja-JP" altLang="en-US" sz="1500" dirty="0">
                <a:solidFill>
                  <a:srgbClr val="993300"/>
                </a:solidFill>
                <a:latin typeface="BIZ UDPゴシック" panose="020B0400000000000000" pitchFamily="50" charset="-128"/>
                <a:ea typeface="BIZ UDPゴシック" panose="020B0400000000000000" pitchFamily="50" charset="-128"/>
              </a:rPr>
              <a:t>○できないことは割り切ろう、できることを大事に</a:t>
            </a:r>
            <a:br>
              <a:rPr lang="ja-JP" altLang="en-US" sz="1500" dirty="0">
                <a:solidFill>
                  <a:srgbClr val="3969A8"/>
                </a:solidFill>
                <a:latin typeface="BIZ UDPゴシック" panose="020B0400000000000000" pitchFamily="50" charset="-128"/>
                <a:ea typeface="BIZ UDPゴシック" panose="020B0400000000000000" pitchFamily="50" charset="-128"/>
              </a:rPr>
            </a:br>
            <a:r>
              <a:rPr lang="ja-JP" altLang="en-US" sz="1500" dirty="0">
                <a:solidFill>
                  <a:srgbClr val="993300"/>
                </a:solidFill>
                <a:latin typeface="BIZ UDPゴシック" panose="020B0400000000000000" pitchFamily="50" charset="-128"/>
                <a:ea typeface="BIZ UDPゴシック" panose="020B0400000000000000" pitchFamily="50" charset="-128"/>
              </a:rPr>
              <a:t>○やりたいことにチャレンジ！ 楽しい日々を</a:t>
            </a:r>
            <a:endParaRPr lang="en-US" altLang="ja-JP" sz="1500" dirty="0">
              <a:solidFill>
                <a:srgbClr val="993300"/>
              </a:solidFill>
              <a:latin typeface="BIZ UDPゴシック" panose="020B0400000000000000" pitchFamily="50" charset="-128"/>
              <a:ea typeface="BIZ UDPゴシック" panose="020B0400000000000000" pitchFamily="50" charset="-128"/>
            </a:endParaRPr>
          </a:p>
          <a:p>
            <a:pPr marL="365125" indent="-179388" eaLnBrk="1" hangingPunct="1">
              <a:lnSpc>
                <a:spcPts val="2200"/>
              </a:lnSpc>
              <a:spcBef>
                <a:spcPts val="400"/>
              </a:spcBef>
              <a:defRPr/>
            </a:pPr>
            <a:r>
              <a:rPr lang="en-US" altLang="ja-JP" sz="1600" b="1" dirty="0">
                <a:solidFill>
                  <a:srgbClr val="993300"/>
                </a:solidFill>
                <a:latin typeface="BIZ UDPゴシック" panose="020B0400000000000000" pitchFamily="50" charset="-128"/>
                <a:ea typeface="BIZ UDPゴシック" panose="020B0400000000000000" pitchFamily="50" charset="-128"/>
              </a:rPr>
              <a:t>3.</a:t>
            </a:r>
            <a:r>
              <a:rPr lang="ja-JP" altLang="en-US" sz="1600" b="1" dirty="0">
                <a:solidFill>
                  <a:srgbClr val="993300"/>
                </a:solidFill>
                <a:latin typeface="BIZ UDPゴシック" panose="020B0400000000000000" pitchFamily="50" charset="-128"/>
                <a:ea typeface="BIZ UDPゴシック" panose="020B0400000000000000" pitchFamily="50" charset="-128"/>
              </a:rPr>
              <a:t> あなたの応援団がまちの中にいる</a:t>
            </a:r>
            <a:endParaRPr lang="en-US" altLang="ja-JP" sz="1600" b="1" dirty="0">
              <a:solidFill>
                <a:srgbClr val="993300"/>
              </a:solidFill>
              <a:latin typeface="BIZ UDPゴシック" panose="020B0400000000000000" pitchFamily="50" charset="-128"/>
              <a:ea typeface="BIZ UDPゴシック" panose="020B0400000000000000" pitchFamily="50" charset="-128"/>
            </a:endParaRPr>
          </a:p>
          <a:p>
            <a:pPr marL="365125" indent="-179388" eaLnBrk="1" hangingPunct="1">
              <a:lnSpc>
                <a:spcPts val="2200"/>
              </a:lnSpc>
              <a:spcBef>
                <a:spcPts val="400"/>
              </a:spcBef>
              <a:defRPr/>
            </a:pPr>
            <a:r>
              <a:rPr lang="en-US" altLang="ja-JP" sz="1600" b="1" dirty="0">
                <a:solidFill>
                  <a:srgbClr val="993300"/>
                </a:solidFill>
                <a:latin typeface="BIZ UDPゴシック" panose="020B0400000000000000" pitchFamily="50" charset="-128"/>
                <a:ea typeface="BIZ UDPゴシック" panose="020B0400000000000000" pitchFamily="50" charset="-128"/>
              </a:rPr>
              <a:t>4.</a:t>
            </a:r>
            <a:r>
              <a:rPr lang="ja-JP" altLang="en-US" sz="1600" b="1" dirty="0">
                <a:solidFill>
                  <a:srgbClr val="993300"/>
                </a:solidFill>
                <a:latin typeface="BIZ UDPゴシック" panose="020B0400000000000000" pitchFamily="50" charset="-128"/>
                <a:ea typeface="BIZ UDPゴシック" panose="020B0400000000000000" pitchFamily="50" charset="-128"/>
              </a:rPr>
              <a:t> わたしの暮らし（こんな風に暮らしています）</a:t>
            </a:r>
            <a:endParaRPr lang="ja-JP" altLang="en-US" sz="1600" dirty="0">
              <a:solidFill>
                <a:srgbClr val="3969A8"/>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1055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704998" y="1985566"/>
            <a:ext cx="8070512" cy="4161799"/>
            <a:chOff x="870911" y="1721723"/>
            <a:chExt cx="8159602" cy="4161799"/>
          </a:xfrm>
        </p:grpSpPr>
        <p:sp>
          <p:nvSpPr>
            <p:cNvPr id="12" name="円/楕円 11"/>
            <p:cNvSpPr/>
            <p:nvPr/>
          </p:nvSpPr>
          <p:spPr bwMode="auto">
            <a:xfrm rot="19176989">
              <a:off x="870911" y="1721723"/>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9" name="円/楕円 8"/>
            <p:cNvSpPr/>
            <p:nvPr/>
          </p:nvSpPr>
          <p:spPr bwMode="auto">
            <a:xfrm rot="19176989">
              <a:off x="870912" y="4246681"/>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0" name="円/楕円 9"/>
            <p:cNvSpPr/>
            <p:nvPr/>
          </p:nvSpPr>
          <p:spPr bwMode="auto">
            <a:xfrm rot="19176989">
              <a:off x="870913" y="5092319"/>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1" name="円/楕円 10"/>
            <p:cNvSpPr/>
            <p:nvPr/>
          </p:nvSpPr>
          <p:spPr bwMode="auto">
            <a:xfrm rot="19176989">
              <a:off x="870913" y="2556846"/>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 name="円/楕円 3"/>
            <p:cNvSpPr/>
            <p:nvPr/>
          </p:nvSpPr>
          <p:spPr bwMode="auto">
            <a:xfrm rot="19176989">
              <a:off x="870913" y="3401043"/>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 name="正方形/長方形 2"/>
            <p:cNvSpPr/>
            <p:nvPr/>
          </p:nvSpPr>
          <p:spPr>
            <a:xfrm>
              <a:off x="988858" y="1728538"/>
              <a:ext cx="8041655" cy="4154984"/>
            </a:xfrm>
            <a:prstGeom prst="rect">
              <a:avLst/>
            </a:prstGeom>
          </p:spPr>
          <p:txBody>
            <a:bodyPr wrap="square">
              <a:spAutoFit/>
            </a:bodyPr>
            <a:lstStyle/>
            <a:p>
              <a:r>
                <a:rPr lang="en-US" altLang="ja-JP" sz="2000" b="1" dirty="0">
                  <a:solidFill>
                    <a:srgbClr val="FFFFFF"/>
                  </a:solidFill>
                  <a:latin typeface="BIZ UDPゴシック" panose="020B0400000000000000" pitchFamily="50" charset="-128"/>
                  <a:ea typeface="BIZ UDPゴシック" panose="020B0400000000000000" pitchFamily="50" charset="-128"/>
                </a:rPr>
                <a:t>1</a:t>
              </a:r>
              <a:r>
                <a:rPr lang="ja-JP" altLang="en-US" sz="2000" b="1" dirty="0">
                  <a:solidFill>
                    <a:srgbClr val="000000"/>
                  </a:solidFill>
                  <a:latin typeface="BIZ UDPゴシック" panose="020B0400000000000000" pitchFamily="50" charset="-128"/>
                  <a:ea typeface="BIZ UDPゴシック" panose="020B0400000000000000" pitchFamily="50" charset="-128"/>
                </a:rPr>
                <a:t>     自分自身がとらわれている常識の殻を破り、前を向いて生きて</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r>
                <a:rPr lang="ja-JP" altLang="en-US" sz="2000" b="1" dirty="0">
                  <a:solidFill>
                    <a:srgbClr val="000000"/>
                  </a:solidFill>
                  <a:latin typeface="BIZ UDPゴシック" panose="020B0400000000000000" pitchFamily="50" charset="-128"/>
                  <a:ea typeface="BIZ UDPゴシック" panose="020B0400000000000000" pitchFamily="50" charset="-128"/>
                </a:rPr>
                <a:t>       いきます。</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endParaRPr lang="ja-JP" altLang="en-US" sz="1600" b="1" dirty="0">
                <a:solidFill>
                  <a:srgbClr val="000000"/>
                </a:solidFill>
                <a:latin typeface="BIZ UDPゴシック" panose="020B0400000000000000" pitchFamily="50" charset="-128"/>
                <a:ea typeface="BIZ UDPゴシック" panose="020B0400000000000000" pitchFamily="50" charset="-128"/>
              </a:endParaRPr>
            </a:p>
            <a:p>
              <a:r>
                <a:rPr lang="en-US" altLang="ja-JP" sz="2000" b="1" dirty="0">
                  <a:solidFill>
                    <a:srgbClr val="FFFFFF"/>
                  </a:solidFill>
                  <a:latin typeface="BIZ UDPゴシック" panose="020B0400000000000000" pitchFamily="50" charset="-128"/>
                  <a:ea typeface="BIZ UDPゴシック" panose="020B0400000000000000" pitchFamily="50" charset="-128"/>
                </a:rPr>
                <a:t>2</a:t>
              </a:r>
              <a:r>
                <a:rPr lang="ja-JP" altLang="en-US" sz="2000" b="1" dirty="0">
                  <a:solidFill>
                    <a:srgbClr val="FFFFFF"/>
                  </a:solidFill>
                  <a:latin typeface="BIZ UDPゴシック" panose="020B0400000000000000" pitchFamily="50" charset="-128"/>
                  <a:ea typeface="BIZ UDPゴシック" panose="020B0400000000000000" pitchFamily="50" charset="-128"/>
                </a:rPr>
                <a:t> </a:t>
              </a:r>
              <a:r>
                <a:rPr lang="ja-JP" altLang="en-US" sz="2000" b="1" dirty="0">
                  <a:solidFill>
                    <a:srgbClr val="000000"/>
                  </a:solidFill>
                  <a:latin typeface="BIZ UDPゴシック" panose="020B0400000000000000" pitchFamily="50" charset="-128"/>
                  <a:ea typeface="BIZ UDPゴシック" panose="020B0400000000000000" pitchFamily="50" charset="-128"/>
                </a:rPr>
                <a:t>    自分の力を活かして、大切にしたい暮らしを続け、社会の一員</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r>
                <a:rPr lang="ja-JP" altLang="en-US" sz="2000" b="1" dirty="0">
                  <a:solidFill>
                    <a:srgbClr val="000000"/>
                  </a:solidFill>
                  <a:latin typeface="BIZ UDPゴシック" panose="020B0400000000000000" pitchFamily="50" charset="-128"/>
                  <a:ea typeface="BIZ UDPゴシック" panose="020B0400000000000000" pitchFamily="50" charset="-128"/>
                </a:rPr>
                <a:t>       として、楽しみながらチャレンジしていきます。</a:t>
              </a:r>
            </a:p>
            <a:p>
              <a:endParaRPr lang="en-US" altLang="ja-JP" sz="1600" b="1" dirty="0">
                <a:solidFill>
                  <a:srgbClr val="000000"/>
                </a:solidFill>
                <a:latin typeface="BIZ UDPゴシック" panose="020B0400000000000000" pitchFamily="50" charset="-128"/>
                <a:ea typeface="BIZ UDPゴシック" panose="020B0400000000000000" pitchFamily="50" charset="-128"/>
              </a:endParaRPr>
            </a:p>
            <a:p>
              <a:r>
                <a:rPr lang="en-US" altLang="ja-JP" sz="2000" b="1" dirty="0">
                  <a:solidFill>
                    <a:srgbClr val="FFFFFF"/>
                  </a:solidFill>
                  <a:latin typeface="BIZ UDPゴシック" panose="020B0400000000000000" pitchFamily="50" charset="-128"/>
                  <a:ea typeface="BIZ UDPゴシック" panose="020B0400000000000000" pitchFamily="50" charset="-128"/>
                </a:rPr>
                <a:t>3</a:t>
              </a:r>
              <a:r>
                <a:rPr lang="ja-JP" altLang="en-US" sz="2000" b="1" dirty="0">
                  <a:solidFill>
                    <a:srgbClr val="000000"/>
                  </a:solidFill>
                  <a:latin typeface="BIZ UDPゴシック" panose="020B0400000000000000" pitchFamily="50" charset="-128"/>
                  <a:ea typeface="BIZ UDPゴシック" panose="020B0400000000000000" pitchFamily="50" charset="-128"/>
                </a:rPr>
                <a:t>     私たち本人同士が、出会い、つながり、生きる力をわき立たせ、</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r>
                <a:rPr lang="ja-JP" altLang="en-US" sz="2000" b="1" dirty="0">
                  <a:solidFill>
                    <a:srgbClr val="000000"/>
                  </a:solidFill>
                  <a:latin typeface="BIZ UDPゴシック" panose="020B0400000000000000" pitchFamily="50" charset="-128"/>
                  <a:ea typeface="BIZ UDPゴシック" panose="020B0400000000000000" pitchFamily="50" charset="-128"/>
                </a:rPr>
                <a:t>       元気に暮らしていきます。</a:t>
              </a:r>
            </a:p>
            <a:p>
              <a:endParaRPr lang="en-US" altLang="ja-JP" sz="1600" b="1" dirty="0">
                <a:solidFill>
                  <a:srgbClr val="000000"/>
                </a:solidFill>
                <a:latin typeface="BIZ UDPゴシック" panose="020B0400000000000000" pitchFamily="50" charset="-128"/>
                <a:ea typeface="BIZ UDPゴシック" panose="020B0400000000000000" pitchFamily="50" charset="-128"/>
              </a:endParaRPr>
            </a:p>
            <a:p>
              <a:r>
                <a:rPr lang="en-US" altLang="ja-JP" sz="2000" b="1" dirty="0">
                  <a:solidFill>
                    <a:srgbClr val="FFFFFF"/>
                  </a:solidFill>
                  <a:latin typeface="BIZ UDPゴシック" panose="020B0400000000000000" pitchFamily="50" charset="-128"/>
                  <a:ea typeface="BIZ UDPゴシック" panose="020B0400000000000000" pitchFamily="50" charset="-128"/>
                </a:rPr>
                <a:t>4</a:t>
              </a:r>
              <a:r>
                <a:rPr lang="ja-JP" altLang="en-US" sz="2000" b="1" dirty="0">
                  <a:solidFill>
                    <a:srgbClr val="000000"/>
                  </a:solidFill>
                  <a:latin typeface="BIZ UDPゴシック" panose="020B0400000000000000" pitchFamily="50" charset="-128"/>
                  <a:ea typeface="BIZ UDPゴシック" panose="020B0400000000000000" pitchFamily="50" charset="-128"/>
                </a:rPr>
                <a:t>     自分の思いや希望を伝えながら、味方になってくれる人たちを、</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r>
                <a:rPr lang="ja-JP" altLang="en-US" sz="2000" b="1" dirty="0">
                  <a:solidFill>
                    <a:srgbClr val="000000"/>
                  </a:solidFill>
                  <a:latin typeface="BIZ UDPゴシック" panose="020B0400000000000000" pitchFamily="50" charset="-128"/>
                  <a:ea typeface="BIZ UDPゴシック" panose="020B0400000000000000" pitchFamily="50" charset="-128"/>
                </a:rPr>
                <a:t>       身近なまちで見つけ、一緒に歩んでいきます。</a:t>
              </a:r>
            </a:p>
            <a:p>
              <a:endParaRPr lang="en-US" altLang="ja-JP" sz="1600" b="1" dirty="0">
                <a:solidFill>
                  <a:srgbClr val="000000"/>
                </a:solidFill>
                <a:latin typeface="BIZ UDPゴシック" panose="020B0400000000000000" pitchFamily="50" charset="-128"/>
                <a:ea typeface="BIZ UDPゴシック" panose="020B0400000000000000" pitchFamily="50" charset="-128"/>
              </a:endParaRPr>
            </a:p>
            <a:p>
              <a:r>
                <a:rPr lang="en-US" altLang="ja-JP" sz="2000" b="1" dirty="0">
                  <a:solidFill>
                    <a:srgbClr val="FFFFFF"/>
                  </a:solidFill>
                  <a:latin typeface="BIZ UDPゴシック" panose="020B0400000000000000" pitchFamily="50" charset="-128"/>
                  <a:ea typeface="BIZ UDPゴシック" panose="020B0400000000000000" pitchFamily="50" charset="-128"/>
                </a:rPr>
                <a:t>5</a:t>
              </a:r>
              <a:r>
                <a:rPr lang="ja-JP" altLang="en-US" sz="2000" b="1" dirty="0">
                  <a:solidFill>
                    <a:srgbClr val="000000"/>
                  </a:solidFill>
                  <a:latin typeface="BIZ UDPゴシック" panose="020B0400000000000000" pitchFamily="50" charset="-128"/>
                  <a:ea typeface="BIZ UDPゴシック" panose="020B0400000000000000" pitchFamily="50" charset="-128"/>
                </a:rPr>
                <a:t>     認知症とともに生きている体験や工夫を活かし、暮らしやすい</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r>
                <a:rPr lang="ja-JP" altLang="en-US" sz="2000" b="1" dirty="0">
                  <a:solidFill>
                    <a:srgbClr val="000000"/>
                  </a:solidFill>
                  <a:latin typeface="BIZ UDPゴシック" panose="020B0400000000000000" pitchFamily="50" charset="-128"/>
                  <a:ea typeface="BIZ UDPゴシック" panose="020B0400000000000000" pitchFamily="50" charset="-128"/>
                </a:rPr>
                <a:t>       わがまちを一緒につくっていきます。</a:t>
              </a:r>
            </a:p>
          </p:txBody>
        </p:sp>
      </p:grpSp>
      <p:sp>
        <p:nvSpPr>
          <p:cNvPr id="2" name="角丸四角形 1"/>
          <p:cNvSpPr/>
          <p:nvPr/>
        </p:nvSpPr>
        <p:spPr bwMode="auto">
          <a:xfrm>
            <a:off x="821657" y="1156116"/>
            <a:ext cx="7538095" cy="596037"/>
          </a:xfrm>
          <a:prstGeom prst="roundRect">
            <a:avLst>
              <a:gd name="adj" fmla="val 50000"/>
            </a:avLst>
          </a:prstGeom>
          <a:solidFill>
            <a:srgbClr val="CF594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2200" b="1" dirty="0">
                <a:solidFill>
                  <a:srgbClr val="FFFFFF"/>
                </a:solidFill>
                <a:latin typeface="BIZ UDPゴシック" panose="020B0400000000000000" pitchFamily="50" charset="-128"/>
                <a:ea typeface="BIZ UDPゴシック" panose="020B0400000000000000" pitchFamily="50" charset="-128"/>
              </a:rPr>
              <a:t>一足先に認知症になった私たちからすべての人たちへ</a:t>
            </a:r>
            <a:endParaRPr lang="ja-JP" altLang="en-US" sz="2200" dirty="0">
              <a:solidFill>
                <a:srgbClr val="FFFFFF"/>
              </a:solidFill>
              <a:effectLst>
                <a:outerShdw blurRad="38100" dist="38100" dir="2700000" algn="tl">
                  <a:srgbClr val="000000">
                    <a:alpha val="43137"/>
                  </a:srgbClr>
                </a:outerShdw>
              </a:effectLst>
              <a:latin typeface="Arial" charset="0"/>
            </a:endParaRPr>
          </a:p>
        </p:txBody>
      </p:sp>
      <p:sp>
        <p:nvSpPr>
          <p:cNvPr id="15" name="正方形/長方形 14">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2"/>
          <p:cNvSpPr txBox="1">
            <a:spLocks noChangeArrowheads="1"/>
          </p:cNvSpPr>
          <p:nvPr/>
        </p:nvSpPr>
        <p:spPr bwMode="auto">
          <a:xfrm>
            <a:off x="661571" y="5797"/>
            <a:ext cx="781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defTabSz="1001713" eaLnBrk="1" hangingPunct="1"/>
            <a:r>
              <a:rPr lang="ja-JP" altLang="en-US" sz="32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認知症とともに生きる希望宣言</a:t>
            </a:r>
          </a:p>
        </p:txBody>
      </p:sp>
      <p:sp>
        <p:nvSpPr>
          <p:cNvPr id="16" name="テキスト ボックス 15"/>
          <p:cNvSpPr txBox="1"/>
          <p:nvPr/>
        </p:nvSpPr>
        <p:spPr>
          <a:xfrm>
            <a:off x="287600" y="6412409"/>
            <a:ext cx="8780045" cy="307777"/>
          </a:xfrm>
          <a:prstGeom prst="rect">
            <a:avLst/>
          </a:prstGeom>
          <a:noFill/>
        </p:spPr>
        <p:txBody>
          <a:bodyPr wrap="square" rtlCol="0">
            <a:spAutoFit/>
          </a:bodyPr>
          <a:lstStyle/>
          <a:p>
            <a:pPr algn="r" defTabSz="722507"/>
            <a:r>
              <a:rPr lang="ja-JP" altLang="en-US" sz="1400" dirty="0">
                <a:solidFill>
                  <a:srgbClr val="000000"/>
                </a:solidFill>
                <a:latin typeface="BIZ UDPゴシック" panose="020B0400000000000000" pitchFamily="50" charset="-128"/>
                <a:ea typeface="BIZ UDPゴシック" panose="020B0400000000000000" pitchFamily="50" charset="-128"/>
              </a:rPr>
              <a:t>日本認知症本人ワーキンググループ（</a:t>
            </a:r>
            <a:r>
              <a:rPr lang="en-US" altLang="ja-JP" sz="1400" dirty="0">
                <a:solidFill>
                  <a:srgbClr val="000000"/>
                </a:solidFill>
                <a:latin typeface="BIZ UDPゴシック" panose="020B0400000000000000" pitchFamily="50" charset="-128"/>
                <a:ea typeface="BIZ UDPゴシック" panose="020B0400000000000000" pitchFamily="50" charset="-128"/>
              </a:rPr>
              <a:t>JDWG</a:t>
            </a:r>
            <a:r>
              <a:rPr lang="ja-JP" altLang="en-US" sz="1400" dirty="0">
                <a:solidFill>
                  <a:srgbClr val="000000"/>
                </a:solidFill>
                <a:latin typeface="BIZ UDPゴシック" panose="020B0400000000000000" pitchFamily="50" charset="-128"/>
                <a:ea typeface="BIZ UDPゴシック" panose="020B0400000000000000" pitchFamily="50" charset="-128"/>
              </a:rPr>
              <a:t>）（平成</a:t>
            </a:r>
            <a:r>
              <a:rPr lang="en-US" altLang="ja-JP" sz="1400" dirty="0">
                <a:solidFill>
                  <a:srgbClr val="000000"/>
                </a:solidFill>
                <a:latin typeface="BIZ UDPゴシック" panose="020B0400000000000000" pitchFamily="50" charset="-128"/>
                <a:ea typeface="BIZ UDPゴシック" panose="020B0400000000000000" pitchFamily="50" charset="-128"/>
              </a:rPr>
              <a:t>30</a:t>
            </a:r>
            <a:r>
              <a:rPr lang="ja-JP" altLang="en-US" sz="1400" dirty="0">
                <a:solidFill>
                  <a:srgbClr val="000000"/>
                </a:solidFill>
                <a:latin typeface="BIZ UDPゴシック" panose="020B0400000000000000" pitchFamily="50" charset="-128"/>
                <a:ea typeface="BIZ UDPゴシック" panose="020B0400000000000000" pitchFamily="50" charset="-128"/>
              </a:rPr>
              <a:t>年</a:t>
            </a:r>
            <a:r>
              <a:rPr lang="en-US" altLang="ja-JP" sz="1400" dirty="0">
                <a:solidFill>
                  <a:srgbClr val="000000"/>
                </a:solidFill>
                <a:latin typeface="BIZ UDPゴシック" panose="020B0400000000000000" pitchFamily="50" charset="-128"/>
                <a:ea typeface="BIZ UDPゴシック" panose="020B0400000000000000" pitchFamily="50" charset="-128"/>
              </a:rPr>
              <a:t>11</a:t>
            </a:r>
            <a:r>
              <a:rPr lang="ja-JP" altLang="en-US" sz="1400" dirty="0">
                <a:solidFill>
                  <a:srgbClr val="000000"/>
                </a:solidFill>
                <a:latin typeface="BIZ UDPゴシック" panose="020B0400000000000000" pitchFamily="50" charset="-128"/>
                <a:ea typeface="BIZ UDPゴシック" panose="020B0400000000000000" pitchFamily="50" charset="-128"/>
              </a:rPr>
              <a:t>月</a:t>
            </a:r>
            <a:r>
              <a:rPr lang="en-US" altLang="ja-JP" sz="1400" dirty="0">
                <a:solidFill>
                  <a:srgbClr val="000000"/>
                </a:solidFill>
                <a:latin typeface="BIZ UDPゴシック" panose="020B0400000000000000" pitchFamily="50" charset="-128"/>
                <a:ea typeface="BIZ UDPゴシック" panose="020B0400000000000000" pitchFamily="50" charset="-128"/>
              </a:rPr>
              <a:t>1</a:t>
            </a:r>
            <a:r>
              <a:rPr lang="ja-JP" altLang="en-US" sz="1400" dirty="0">
                <a:solidFill>
                  <a:srgbClr val="000000"/>
                </a:solidFill>
                <a:latin typeface="BIZ UDPゴシック" panose="020B0400000000000000" pitchFamily="50" charset="-128"/>
                <a:ea typeface="BIZ UDPゴシック" panose="020B0400000000000000" pitchFamily="50" charset="-128"/>
              </a:rPr>
              <a:t>日）  </a:t>
            </a:r>
            <a:r>
              <a:rPr lang="en-US" altLang="ja-JP" sz="1400" dirty="0">
                <a:solidFill>
                  <a:srgbClr val="000000"/>
                </a:solidFill>
                <a:latin typeface="BIZ UDPゴシック" panose="020B0400000000000000" pitchFamily="50" charset="-128"/>
                <a:ea typeface="BIZ UDPゴシック" panose="020B0400000000000000" pitchFamily="50" charset="-128"/>
              </a:rPr>
              <a:t>http://www.jdwg.org/statement/</a:t>
            </a:r>
            <a:endParaRPr lang="ja-JP" altLang="en-US" sz="1400" dirty="0">
              <a:solidFill>
                <a:srgbClr val="000000"/>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899193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6255251-3F28-4ADF-9C08-F4C037D05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15" y="2549314"/>
            <a:ext cx="8750567" cy="3478008"/>
          </a:xfrm>
          <a:prstGeom prst="rect">
            <a:avLst/>
          </a:prstGeom>
        </p:spPr>
      </p:pic>
      <p:sp>
        <p:nvSpPr>
          <p:cNvPr id="4" name="正方形/長方形 3">
            <a:extLst>
              <a:ext uri="{FF2B5EF4-FFF2-40B4-BE49-F238E27FC236}">
                <a16:creationId xmlns:a16="http://schemas.microsoft.com/office/drawing/2014/main" id="{B721DBFD-B72D-47C5-BDE0-71741E9ACF58}"/>
              </a:ext>
            </a:extLst>
          </p:cNvPr>
          <p:cNvSpPr/>
          <p:nvPr/>
        </p:nvSpPr>
        <p:spPr>
          <a:xfrm>
            <a:off x="272634" y="1379184"/>
            <a:ext cx="8598727" cy="707886"/>
          </a:xfrm>
          <a:prstGeom prst="rect">
            <a:avLst/>
          </a:prstGeom>
        </p:spPr>
        <p:txBody>
          <a:bodyPr wrap="square">
            <a:spAutoFit/>
          </a:bodyPr>
          <a:lstStyle/>
          <a:p>
            <a:pPr defTabSz="844083"/>
            <a:r>
              <a:rPr lang="ja-JP" altLang="en-US" sz="2000" b="1" dirty="0">
                <a:solidFill>
                  <a:srgbClr val="000000"/>
                </a:solidFill>
                <a:latin typeface="BIZ UDPゴシック" panose="020B0400000000000000" pitchFamily="50" charset="-128"/>
                <a:ea typeface="BIZ UDPゴシック" panose="020B0400000000000000" pitchFamily="50" charset="-128"/>
              </a:rPr>
              <a:t>認知症の人が、希望をもって共に生きるための地域づくりには、立場や職種を超えた関わりが必要であり</a:t>
            </a:r>
            <a:r>
              <a:rPr lang="ja-JP" altLang="en-US" sz="2000" b="1">
                <a:solidFill>
                  <a:srgbClr val="000000"/>
                </a:solidFill>
                <a:latin typeface="BIZ UDPゴシック" panose="020B0400000000000000" pitchFamily="50" charset="-128"/>
                <a:ea typeface="BIZ UDPゴシック" panose="020B0400000000000000" pitchFamily="50" charset="-128"/>
              </a:rPr>
              <a:t>、かかりつけ薬剤師も</a:t>
            </a:r>
            <a:r>
              <a:rPr lang="ja-JP" altLang="en-US" sz="2000" b="1" dirty="0">
                <a:solidFill>
                  <a:srgbClr val="000000"/>
                </a:solidFill>
                <a:latin typeface="BIZ UDPゴシック" panose="020B0400000000000000" pitchFamily="50" charset="-128"/>
                <a:ea typeface="BIZ UDPゴシック" panose="020B0400000000000000" pitchFamily="50" charset="-128"/>
              </a:rPr>
              <a:t>その一員である。</a:t>
            </a: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01273760-F97F-44BE-ABE2-E6E499E691CF}"/>
              </a:ext>
            </a:extLst>
          </p:cNvPr>
          <p:cNvSpPr/>
          <p:nvPr/>
        </p:nvSpPr>
        <p:spPr>
          <a:xfrm>
            <a:off x="249632" y="81342"/>
            <a:ext cx="8529698" cy="584775"/>
          </a:xfrm>
          <a:prstGeom prst="rect">
            <a:avLst/>
          </a:prstGeom>
        </p:spPr>
        <p:txBody>
          <a:bodyPr wrap="square">
            <a:spAutoFit/>
          </a:bodyPr>
          <a:lstStyle/>
          <a:p>
            <a:pPr algn="ctr" defTabSz="844083"/>
            <a:r>
              <a:rPr lang="ja-JP" altLang="en-US" sz="3200" b="1" dirty="0">
                <a:solidFill>
                  <a:schemeClr val="bg1"/>
                </a:solidFill>
                <a:latin typeface="BIZ UDPゴシック" panose="020B0400000000000000" pitchFamily="50" charset="-128"/>
                <a:ea typeface="BIZ UDPゴシック" panose="020B0400000000000000" pitchFamily="50" charset="-128"/>
              </a:rPr>
              <a:t>「希望をもって共に生きる」ための地域づくり</a:t>
            </a:r>
          </a:p>
        </p:txBody>
      </p:sp>
      <p:sp>
        <p:nvSpPr>
          <p:cNvPr id="10" name="テキスト ボックス 9">
            <a:extLst>
              <a:ext uri="{FF2B5EF4-FFF2-40B4-BE49-F238E27FC236}">
                <a16:creationId xmlns:a16="http://schemas.microsoft.com/office/drawing/2014/main" id="{0EC8B11B-D8DC-4C9D-9AAF-94D2DED4744C}"/>
              </a:ext>
            </a:extLst>
          </p:cNvPr>
          <p:cNvSpPr txBox="1"/>
          <p:nvPr/>
        </p:nvSpPr>
        <p:spPr>
          <a:xfrm>
            <a:off x="363955" y="6489566"/>
            <a:ext cx="8780045" cy="307777"/>
          </a:xfrm>
          <a:prstGeom prst="rect">
            <a:avLst/>
          </a:prstGeom>
          <a:noFill/>
        </p:spPr>
        <p:txBody>
          <a:bodyPr wrap="square" rtlCol="0">
            <a:spAutoFit/>
          </a:bodyPr>
          <a:lstStyle/>
          <a:p>
            <a:pPr algn="r" defTabSz="722507"/>
            <a:r>
              <a:rPr lang="ja-JP" altLang="en-US" sz="1400" dirty="0">
                <a:solidFill>
                  <a:srgbClr val="000000"/>
                </a:solidFill>
                <a:latin typeface="BIZ UDPゴシック" panose="020B0400000000000000" pitchFamily="50" charset="-128"/>
                <a:ea typeface="BIZ UDPゴシック" panose="020B0400000000000000" pitchFamily="50" charset="-128"/>
              </a:rPr>
              <a:t>日本認知症本人ワーキンググループ（</a:t>
            </a:r>
            <a:r>
              <a:rPr lang="en-US" altLang="ja-JP" sz="1400" dirty="0">
                <a:solidFill>
                  <a:srgbClr val="000000"/>
                </a:solidFill>
                <a:latin typeface="BIZ UDPゴシック" panose="020B0400000000000000" pitchFamily="50" charset="-128"/>
                <a:ea typeface="BIZ UDPゴシック" panose="020B0400000000000000" pitchFamily="50" charset="-128"/>
              </a:rPr>
              <a:t>JDWG</a:t>
            </a:r>
            <a:r>
              <a:rPr lang="ja-JP" altLang="en-US" sz="1400" dirty="0">
                <a:solidFill>
                  <a:srgbClr val="000000"/>
                </a:solidFill>
                <a:latin typeface="BIZ UDPゴシック" panose="020B0400000000000000" pitchFamily="50" charset="-128"/>
                <a:ea typeface="BIZ UDPゴシック" panose="020B0400000000000000" pitchFamily="50" charset="-128"/>
              </a:rPr>
              <a:t>）（平成</a:t>
            </a:r>
            <a:r>
              <a:rPr lang="en-US" altLang="ja-JP" sz="1400" dirty="0">
                <a:solidFill>
                  <a:srgbClr val="000000"/>
                </a:solidFill>
                <a:latin typeface="BIZ UDPゴシック" panose="020B0400000000000000" pitchFamily="50" charset="-128"/>
                <a:ea typeface="BIZ UDPゴシック" panose="020B0400000000000000" pitchFamily="50" charset="-128"/>
              </a:rPr>
              <a:t>30</a:t>
            </a:r>
            <a:r>
              <a:rPr lang="ja-JP" altLang="en-US" sz="1400" dirty="0">
                <a:solidFill>
                  <a:srgbClr val="000000"/>
                </a:solidFill>
                <a:latin typeface="BIZ UDPゴシック" panose="020B0400000000000000" pitchFamily="50" charset="-128"/>
                <a:ea typeface="BIZ UDPゴシック" panose="020B0400000000000000" pitchFamily="50" charset="-128"/>
              </a:rPr>
              <a:t>年</a:t>
            </a:r>
            <a:r>
              <a:rPr lang="en-US" altLang="ja-JP" sz="1400" dirty="0">
                <a:solidFill>
                  <a:srgbClr val="000000"/>
                </a:solidFill>
                <a:latin typeface="BIZ UDPゴシック" panose="020B0400000000000000" pitchFamily="50" charset="-128"/>
                <a:ea typeface="BIZ UDPゴシック" panose="020B0400000000000000" pitchFamily="50" charset="-128"/>
              </a:rPr>
              <a:t>11</a:t>
            </a:r>
            <a:r>
              <a:rPr lang="ja-JP" altLang="en-US" sz="1400" dirty="0">
                <a:solidFill>
                  <a:srgbClr val="000000"/>
                </a:solidFill>
                <a:latin typeface="BIZ UDPゴシック" panose="020B0400000000000000" pitchFamily="50" charset="-128"/>
                <a:ea typeface="BIZ UDPゴシック" panose="020B0400000000000000" pitchFamily="50" charset="-128"/>
              </a:rPr>
              <a:t>月</a:t>
            </a:r>
            <a:r>
              <a:rPr lang="en-US" altLang="ja-JP" sz="1400" dirty="0">
                <a:solidFill>
                  <a:srgbClr val="000000"/>
                </a:solidFill>
                <a:latin typeface="BIZ UDPゴシック" panose="020B0400000000000000" pitchFamily="50" charset="-128"/>
                <a:ea typeface="BIZ UDPゴシック" panose="020B0400000000000000" pitchFamily="50" charset="-128"/>
              </a:rPr>
              <a:t>1</a:t>
            </a:r>
            <a:r>
              <a:rPr lang="ja-JP" altLang="en-US" sz="1400" dirty="0">
                <a:solidFill>
                  <a:srgbClr val="000000"/>
                </a:solidFill>
                <a:latin typeface="BIZ UDPゴシック" panose="020B0400000000000000" pitchFamily="50" charset="-128"/>
                <a:ea typeface="BIZ UDPゴシック" panose="020B0400000000000000" pitchFamily="50" charset="-128"/>
              </a:rPr>
              <a:t>日）  </a:t>
            </a:r>
            <a:r>
              <a:rPr lang="en-US" altLang="ja-JP" sz="1400" dirty="0">
                <a:solidFill>
                  <a:srgbClr val="000000"/>
                </a:solidFill>
                <a:latin typeface="BIZ UDPゴシック" panose="020B0400000000000000" pitchFamily="50" charset="-128"/>
                <a:ea typeface="BIZ UDPゴシック" panose="020B0400000000000000" pitchFamily="50" charset="-128"/>
              </a:rPr>
              <a:t>http://www.jdwg.org/statement/</a:t>
            </a:r>
            <a:endParaRPr lang="ja-JP" altLang="en-US" sz="1400" dirty="0">
              <a:solidFill>
                <a:srgbClr val="0000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83873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543784" y="2797891"/>
            <a:ext cx="2370736" cy="3366674"/>
          </a:xfrm>
          <a:prstGeom prst="rect">
            <a:avLst/>
          </a:prstGeom>
          <a:ln>
            <a:solidFill>
              <a:schemeClr val="tx1">
                <a:lumMod val="50000"/>
                <a:lumOff val="50000"/>
              </a:schemeClr>
            </a:solidFill>
          </a:ln>
        </p:spPr>
      </p:pic>
      <p:pic>
        <p:nvPicPr>
          <p:cNvPr id="7" name="図 6"/>
          <p:cNvPicPr>
            <a:picLocks noChangeAspect="1"/>
          </p:cNvPicPr>
          <p:nvPr/>
        </p:nvPicPr>
        <p:blipFill>
          <a:blip r:embed="rId4"/>
          <a:stretch>
            <a:fillRect/>
          </a:stretch>
        </p:blipFill>
        <p:spPr>
          <a:xfrm>
            <a:off x="2929959" y="2797891"/>
            <a:ext cx="2372518" cy="3366674"/>
          </a:xfrm>
          <a:prstGeom prst="rect">
            <a:avLst/>
          </a:prstGeom>
          <a:ln>
            <a:solidFill>
              <a:schemeClr val="tx1">
                <a:lumMod val="50000"/>
                <a:lumOff val="50000"/>
              </a:schemeClr>
            </a:solidFill>
          </a:ln>
        </p:spPr>
      </p:pic>
      <p:pic>
        <p:nvPicPr>
          <p:cNvPr id="8" name="図 7"/>
          <p:cNvPicPr>
            <a:picLocks noChangeAspect="1"/>
          </p:cNvPicPr>
          <p:nvPr/>
        </p:nvPicPr>
        <p:blipFill>
          <a:blip r:embed="rId5"/>
          <a:stretch>
            <a:fillRect/>
          </a:stretch>
        </p:blipFill>
        <p:spPr>
          <a:xfrm>
            <a:off x="5317083" y="2797791"/>
            <a:ext cx="2364597" cy="3365106"/>
          </a:xfrm>
          <a:prstGeom prst="rect">
            <a:avLst/>
          </a:prstGeom>
          <a:ln>
            <a:solidFill>
              <a:schemeClr val="tx1">
                <a:lumMod val="50000"/>
                <a:lumOff val="50000"/>
              </a:schemeClr>
            </a:solidFill>
          </a:ln>
        </p:spPr>
      </p:pic>
      <p:sp>
        <p:nvSpPr>
          <p:cNvPr id="10" name="Rectangle 2"/>
          <p:cNvSpPr txBox="1">
            <a:spLocks noChangeArrowheads="1"/>
          </p:cNvSpPr>
          <p:nvPr/>
        </p:nvSpPr>
        <p:spPr bwMode="auto">
          <a:xfrm>
            <a:off x="235690" y="13074"/>
            <a:ext cx="8705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200" b="1" kern="0" dirty="0">
                <a:solidFill>
                  <a:schemeClr val="bg1"/>
                </a:solidFill>
                <a:latin typeface="BIZ UDPゴシック" panose="020B0400000000000000" pitchFamily="50" charset="-128"/>
                <a:ea typeface="BIZ UDPゴシック" panose="020B0400000000000000" pitchFamily="50" charset="-128"/>
                <a:cs typeface="メイリオ" pitchFamily="50" charset="-128"/>
              </a:rPr>
              <a:t>本人の視点を重視した施策の展開</a:t>
            </a:r>
          </a:p>
        </p:txBody>
      </p:sp>
      <p:pic>
        <p:nvPicPr>
          <p:cNvPr id="9" name="図 8"/>
          <p:cNvPicPr>
            <a:picLocks noChangeAspect="1"/>
          </p:cNvPicPr>
          <p:nvPr/>
        </p:nvPicPr>
        <p:blipFill>
          <a:blip r:embed="rId6"/>
          <a:stretch>
            <a:fillRect/>
          </a:stretch>
        </p:blipFill>
        <p:spPr>
          <a:xfrm>
            <a:off x="6517248" y="2183642"/>
            <a:ext cx="2204676" cy="3147284"/>
          </a:xfrm>
          <a:prstGeom prst="rect">
            <a:avLst/>
          </a:prstGeom>
          <a:ln w="63500">
            <a:solidFill>
              <a:schemeClr val="accent3"/>
            </a:solidFill>
          </a:ln>
        </p:spPr>
      </p:pic>
      <p:sp>
        <p:nvSpPr>
          <p:cNvPr id="12" name="テキスト ボックス 11">
            <a:extLst>
              <a:ext uri="{FF2B5EF4-FFF2-40B4-BE49-F238E27FC236}">
                <a16:creationId xmlns:a16="http://schemas.microsoft.com/office/drawing/2014/main" id="{27FB642C-5B29-4D41-9514-BA68A57CBF72}"/>
              </a:ext>
            </a:extLst>
          </p:cNvPr>
          <p:cNvSpPr txBox="1"/>
          <p:nvPr/>
        </p:nvSpPr>
        <p:spPr>
          <a:xfrm>
            <a:off x="190606" y="1109576"/>
            <a:ext cx="8496194" cy="1461939"/>
          </a:xfrm>
          <a:prstGeom prst="rect">
            <a:avLst/>
          </a:prstGeom>
          <a:noFill/>
        </p:spPr>
        <p:txBody>
          <a:bodyPr wrap="square">
            <a:spAutoFit/>
          </a:bodyPr>
          <a:lstStyle/>
          <a:p>
            <a:pPr marL="354013" indent="-354013">
              <a:spcAft>
                <a:spcPts val="600"/>
              </a:spcAft>
              <a:defRPr/>
            </a:pPr>
            <a:r>
              <a:rPr lang="en-US" altLang="ja-JP" sz="2400" dirty="0">
                <a:solidFill>
                  <a:prstClr val="black"/>
                </a:solidFill>
                <a:latin typeface="BIZ UDPゴシック" panose="020B0400000000000000" pitchFamily="50" charset="-128"/>
                <a:ea typeface="BIZ UDPゴシック" panose="020B0400000000000000" pitchFamily="50" charset="-128"/>
              </a:rPr>
              <a:t>	</a:t>
            </a:r>
            <a:r>
              <a:rPr lang="ja-JP" altLang="en-US" sz="2400" b="1" dirty="0">
                <a:solidFill>
                  <a:prstClr val="black"/>
                </a:solidFill>
                <a:latin typeface="BIZ UDPゴシック" panose="020B0400000000000000" pitchFamily="50" charset="-128"/>
                <a:ea typeface="BIZ UDPゴシック" panose="020B0400000000000000" pitchFamily="50" charset="-128"/>
              </a:rPr>
              <a:t>「本人の声を起点とした認知症地域支援体制づくりガイド」</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marL="361950" indent="-361950"/>
            <a:r>
              <a:rPr lang="ja-JP" altLang="en-US" sz="2000" dirty="0">
                <a:solidFill>
                  <a:prstClr val="black"/>
                </a:solidFill>
                <a:latin typeface="BIZ UDPゴシック" panose="020B0400000000000000" pitchFamily="50" charset="-128"/>
                <a:ea typeface="BIZ UDPゴシック" panose="020B0400000000000000" pitchFamily="50" charset="-128"/>
              </a:rPr>
              <a:t>　　○ </a:t>
            </a:r>
            <a:r>
              <a:rPr lang="ja-JP" altLang="en-US" sz="2000" dirty="0">
                <a:latin typeface="BIZ UDPゴシック" panose="020B0400000000000000" pitchFamily="50" charset="-128"/>
                <a:ea typeface="BIZ UDPゴシック" panose="020B0400000000000000" pitchFamily="50" charset="-128"/>
              </a:rPr>
              <a:t>都道府県や市町村の行政担当者・関係者が、</a:t>
            </a:r>
            <a:endParaRPr lang="en-US" altLang="ja-JP" sz="2000" dirty="0">
              <a:latin typeface="BIZ UDPゴシック" panose="020B0400000000000000" pitchFamily="50" charset="-128"/>
              <a:ea typeface="BIZ UDPゴシック" panose="020B0400000000000000" pitchFamily="50" charset="-128"/>
            </a:endParaRPr>
          </a:p>
          <a:p>
            <a:pPr marL="361950" indent="-361950"/>
            <a:r>
              <a:rPr lang="ja-JP" altLang="en-US" sz="2000" dirty="0">
                <a:latin typeface="BIZ UDPゴシック" panose="020B0400000000000000" pitchFamily="50" charset="-128"/>
                <a:ea typeface="BIZ UDPゴシック" panose="020B0400000000000000" pitchFamily="50" charset="-128"/>
              </a:rPr>
              <a:t>　　　　認知症施策や地域支援体制づくりをより効率的</a:t>
            </a:r>
            <a:endParaRPr lang="en-US" altLang="ja-JP" sz="2000" dirty="0">
              <a:latin typeface="BIZ UDPゴシック" panose="020B0400000000000000" pitchFamily="50" charset="-128"/>
              <a:ea typeface="BIZ UDPゴシック" panose="020B0400000000000000" pitchFamily="50" charset="-128"/>
            </a:endParaRPr>
          </a:p>
          <a:p>
            <a:pPr marL="361950" indent="-361950"/>
            <a:r>
              <a:rPr lang="ja-JP" altLang="en-US" sz="2000" dirty="0">
                <a:latin typeface="BIZ UDPゴシック" panose="020B0400000000000000" pitchFamily="50" charset="-128"/>
                <a:ea typeface="BIZ UDPゴシック" panose="020B0400000000000000" pitchFamily="50" charset="-128"/>
              </a:rPr>
              <a:t>　　　　に展開していくことを支援するためのガイド</a:t>
            </a:r>
            <a:endParaRPr lang="ja-JP" altLang="en-US" sz="2000" dirty="0">
              <a:solidFill>
                <a:prstClr val="black"/>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F21B71B6-029E-4E83-ADA4-9496F9DDF1D2}"/>
              </a:ext>
            </a:extLst>
          </p:cNvPr>
          <p:cNvSpPr txBox="1"/>
          <p:nvPr/>
        </p:nvSpPr>
        <p:spPr>
          <a:xfrm>
            <a:off x="190606" y="6269392"/>
            <a:ext cx="8896351" cy="523220"/>
          </a:xfrm>
          <a:prstGeom prst="rect">
            <a:avLst/>
          </a:prstGeom>
          <a:noFill/>
        </p:spPr>
        <p:txBody>
          <a:bodyPr wrap="square" rtlCol="0">
            <a:spAutoFit/>
          </a:bodyPr>
          <a:lstStyle/>
          <a:p>
            <a:pPr algn="r"/>
            <a:r>
              <a:rPr lang="ja-JP" altLang="en-US" sz="1400" dirty="0">
                <a:solidFill>
                  <a:prstClr val="black"/>
                </a:solidFill>
                <a:latin typeface="BIZ UDPゴシック" panose="020B0400000000000000" pitchFamily="50" charset="-128"/>
                <a:ea typeface="BIZ UDPゴシック" panose="020B0400000000000000" pitchFamily="50" charset="-128"/>
              </a:rPr>
              <a:t>平成</a:t>
            </a:r>
            <a:r>
              <a:rPr lang="en-US" altLang="ja-JP" sz="1400" dirty="0">
                <a:solidFill>
                  <a:prstClr val="black"/>
                </a:solidFill>
                <a:latin typeface="BIZ UDPゴシック" panose="020B0400000000000000" pitchFamily="50" charset="-128"/>
                <a:ea typeface="BIZ UDPゴシック" panose="020B0400000000000000" pitchFamily="50" charset="-128"/>
                <a:cs typeface="Segoe UI" panose="020B0502040204020203" pitchFamily="34" charset="0"/>
              </a:rPr>
              <a:t>29</a:t>
            </a:r>
            <a:r>
              <a:rPr lang="ja-JP" altLang="en-US" sz="1400" dirty="0">
                <a:solidFill>
                  <a:prstClr val="black"/>
                </a:solidFill>
                <a:latin typeface="BIZ UDPゴシック" panose="020B0400000000000000" pitchFamily="50" charset="-128"/>
                <a:ea typeface="BIZ UDPゴシック" panose="020B0400000000000000" pitchFamily="50" charset="-128"/>
              </a:rPr>
              <a:t>年度老人保健健康増進等事業</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algn="r"/>
            <a:r>
              <a:rPr lang="ja-JP" altLang="en-US" sz="1400" dirty="0">
                <a:solidFill>
                  <a:prstClr val="black"/>
                </a:solidFill>
                <a:latin typeface="BIZ UDPゴシック" panose="020B0400000000000000" pitchFamily="50" charset="-128"/>
                <a:ea typeface="BIZ UDPゴシック" panose="020B0400000000000000" pitchFamily="50" charset="-128"/>
              </a:rPr>
              <a:t>「認知症診断直後等における認知症の人の視点を重視した支援体制構築推進のための調査研究事業」報告書より</a:t>
            </a:r>
          </a:p>
        </p:txBody>
      </p:sp>
      <p:sp>
        <p:nvSpPr>
          <p:cNvPr id="14" name="テキスト ボックス 13">
            <a:extLst>
              <a:ext uri="{FF2B5EF4-FFF2-40B4-BE49-F238E27FC236}">
                <a16:creationId xmlns:a16="http://schemas.microsoft.com/office/drawing/2014/main" id="{7D8B5EAB-D574-4DF2-A8FE-C7DCFE28274A}"/>
              </a:ext>
            </a:extLst>
          </p:cNvPr>
          <p:cNvSpPr txBox="1"/>
          <p:nvPr/>
        </p:nvSpPr>
        <p:spPr>
          <a:xfrm>
            <a:off x="0" y="710695"/>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816863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1">
            <a:extLst>
              <a:ext uri="{FF2B5EF4-FFF2-40B4-BE49-F238E27FC236}">
                <a16:creationId xmlns:a16="http://schemas.microsoft.com/office/drawing/2014/main" id="{4A76418A-E05A-4556-AED0-939C18282399}"/>
              </a:ext>
            </a:extLst>
          </p:cNvPr>
          <p:cNvSpPr/>
          <p:nvPr/>
        </p:nvSpPr>
        <p:spPr bwMode="auto">
          <a:xfrm>
            <a:off x="419781" y="3162960"/>
            <a:ext cx="7919001" cy="546622"/>
          </a:xfrm>
          <a:prstGeom prst="roundRect">
            <a:avLst>
              <a:gd name="adj" fmla="val 50000"/>
            </a:avLst>
          </a:prstGeom>
          <a:solidFill>
            <a:srgbClr val="996633">
              <a:alpha val="25098"/>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2" name="四角形: 角を丸くする 11">
            <a:extLst>
              <a:ext uri="{FF2B5EF4-FFF2-40B4-BE49-F238E27FC236}">
                <a16:creationId xmlns:a16="http://schemas.microsoft.com/office/drawing/2014/main" id="{4A76418A-E05A-4556-AED0-939C18282399}"/>
              </a:ext>
            </a:extLst>
          </p:cNvPr>
          <p:cNvSpPr/>
          <p:nvPr/>
        </p:nvSpPr>
        <p:spPr bwMode="auto">
          <a:xfrm>
            <a:off x="419781" y="5133191"/>
            <a:ext cx="7919001" cy="536991"/>
          </a:xfrm>
          <a:prstGeom prst="roundRect">
            <a:avLst>
              <a:gd name="adj" fmla="val 50000"/>
            </a:avLst>
          </a:prstGeom>
          <a:solidFill>
            <a:srgbClr val="996633">
              <a:alpha val="25098"/>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2" name="四角形: 角を丸くする 11">
            <a:extLst>
              <a:ext uri="{FF2B5EF4-FFF2-40B4-BE49-F238E27FC236}">
                <a16:creationId xmlns:a16="http://schemas.microsoft.com/office/drawing/2014/main" id="{4A76418A-E05A-4556-AED0-939C18282399}"/>
              </a:ext>
            </a:extLst>
          </p:cNvPr>
          <p:cNvSpPr/>
          <p:nvPr/>
        </p:nvSpPr>
        <p:spPr bwMode="auto">
          <a:xfrm>
            <a:off x="419781" y="1207769"/>
            <a:ext cx="7919001" cy="554633"/>
          </a:xfrm>
          <a:prstGeom prst="roundRect">
            <a:avLst>
              <a:gd name="adj" fmla="val 50000"/>
            </a:avLst>
          </a:prstGeom>
          <a:solidFill>
            <a:srgbClr val="996633">
              <a:alpha val="25098"/>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7" name="正方形/長方形 1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72034" name="Rectangle 2"/>
          <p:cNvSpPr>
            <a:spLocks noGrp="1" noChangeArrowheads="1"/>
          </p:cNvSpPr>
          <p:nvPr>
            <p:ph type="title" idx="4294967295"/>
          </p:nvPr>
        </p:nvSpPr>
        <p:spPr>
          <a:xfrm>
            <a:off x="469152" y="24660"/>
            <a:ext cx="8229600" cy="574930"/>
          </a:xfrm>
        </p:spPr>
        <p:txBody>
          <a:bodyPr/>
          <a:lstStyle/>
          <a:p>
            <a:pPr algn="ctr" eaLnBrk="1" hangingPunct="1"/>
            <a:r>
              <a:rPr lang="ja-JP" altLang="en-US" sz="3200" b="1">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認知症の予防</a:t>
            </a: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の考え方</a:t>
            </a:r>
          </a:p>
        </p:txBody>
      </p:sp>
      <p:sp>
        <p:nvSpPr>
          <p:cNvPr id="11" name="テキスト ボックス 10">
            <a:extLst>
              <a:ext uri="{FF2B5EF4-FFF2-40B4-BE49-F238E27FC236}">
                <a16:creationId xmlns:a16="http://schemas.microsoft.com/office/drawing/2014/main" id="{5F23E08F-2521-460C-8BD5-C77DA659A13B}"/>
              </a:ext>
            </a:extLst>
          </p:cNvPr>
          <p:cNvSpPr txBox="1"/>
          <p:nvPr/>
        </p:nvSpPr>
        <p:spPr>
          <a:xfrm>
            <a:off x="1085338" y="5731124"/>
            <a:ext cx="7450189" cy="773176"/>
          </a:xfrm>
          <a:prstGeom prst="rect">
            <a:avLst/>
          </a:prstGeom>
          <a:noFill/>
        </p:spPr>
        <p:txBody>
          <a:bodyPr wrap="square">
            <a:spAutoFit/>
          </a:bodyPr>
          <a:lstStyle/>
          <a:p>
            <a:pPr marL="361950" marR="0" lvl="0" indent="-361950" algn="l" defTabSz="914400" rtl="0" eaLnBrk="0" fontAlgn="base" latinLnBrk="0" hangingPunct="0">
              <a:lnSpc>
                <a:spcPct val="100000"/>
              </a:lnSpc>
              <a:spcBef>
                <a:spcPct val="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重症化予防、機能維持、行動・心理症状の予防・対応</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認知症バリアフリー、不安の除去と安心・安全な生活の確保</a:t>
            </a:r>
          </a:p>
        </p:txBody>
      </p:sp>
      <p:sp>
        <p:nvSpPr>
          <p:cNvPr id="15" name="テキスト ボックス 14">
            <a:extLst>
              <a:ext uri="{FF2B5EF4-FFF2-40B4-BE49-F238E27FC236}">
                <a16:creationId xmlns:a16="http://schemas.microsoft.com/office/drawing/2014/main" id="{70EFC49D-FE5B-40A6-BF91-AA822DB46348}"/>
              </a:ext>
            </a:extLst>
          </p:cNvPr>
          <p:cNvSpPr txBox="1"/>
          <p:nvPr/>
        </p:nvSpPr>
        <p:spPr>
          <a:xfrm>
            <a:off x="533117" y="1208600"/>
            <a:ext cx="8065911" cy="4575939"/>
          </a:xfrm>
          <a:prstGeom prst="rect">
            <a:avLst/>
          </a:prstGeom>
          <a:noFill/>
        </p:spPr>
        <p:txBody>
          <a:bodyPr wrap="square">
            <a:spAutoFit/>
          </a:bodyPr>
          <a:lstStyle/>
          <a:p>
            <a:pPr marL="1612900" marR="0" lvl="0" indent="-1612900" algn="l" defTabSz="914400" rtl="0" eaLnBrk="0" fontAlgn="base" latinLnBrk="0" hangingPunct="0">
              <a:lnSpc>
                <a:spcPct val="100000"/>
              </a:lnSpc>
              <a:spcBef>
                <a:spcPts val="78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一次予防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（認知症の発症遅延や発症リスク低減）</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12900" marR="0" lvl="0" indent="-1612900" algn="l" defTabSz="914400" rtl="0" eaLnBrk="0" fontAlgn="base" latinLnBrk="0" hangingPunct="0">
              <a:lnSpc>
                <a:spcPct val="100000"/>
              </a:lnSpc>
              <a:spcBef>
                <a:spcPts val="12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二次予防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（早期発見・早期対応）</a:t>
            </a:r>
          </a:p>
          <a:p>
            <a:pPr marL="1612900" marR="0" lvl="0" indent="-1612900" algn="l" defTabSz="914400" rtl="0" eaLnBrk="0" fontAlgn="base" latinLnBrk="0" hangingPunct="0">
              <a:lnSpc>
                <a:spcPct val="100000"/>
              </a:lnSpc>
              <a:spcBef>
                <a:spcPts val="12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三次予防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（認知症の進行の予防と進行遅延）</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3F87F782-2A8D-44B6-9BCC-33096984677B}"/>
              </a:ext>
            </a:extLst>
          </p:cNvPr>
          <p:cNvSpPr txBox="1"/>
          <p:nvPr/>
        </p:nvSpPr>
        <p:spPr>
          <a:xfrm>
            <a:off x="1097538" y="1816779"/>
            <a:ext cx="7437989" cy="1151874"/>
          </a:xfrm>
          <a:prstGeom prst="rect">
            <a:avLst/>
          </a:prstGeom>
          <a:noFill/>
        </p:spPr>
        <p:txBody>
          <a:bodyPr wrap="square">
            <a:spAutoFit/>
          </a:bodyPr>
          <a:lstStyle/>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運動不足の改善と糖尿病や高血圧症等の生活習慣病の予防</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社会参加による社会的孤立の解消や役割の保持</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介護予防の事業や健康増進事業と連携</a:t>
            </a:r>
          </a:p>
        </p:txBody>
      </p:sp>
      <p:sp>
        <p:nvSpPr>
          <p:cNvPr id="23" name="テキスト ボックス 22">
            <a:extLst>
              <a:ext uri="{FF2B5EF4-FFF2-40B4-BE49-F238E27FC236}">
                <a16:creationId xmlns:a16="http://schemas.microsoft.com/office/drawing/2014/main" id="{86DA9598-FB55-44D0-9993-8FBF44C1E134}"/>
              </a:ext>
            </a:extLst>
          </p:cNvPr>
          <p:cNvSpPr txBox="1"/>
          <p:nvPr/>
        </p:nvSpPr>
        <p:spPr>
          <a:xfrm>
            <a:off x="1085586" y="3778767"/>
            <a:ext cx="7437989" cy="1151874"/>
          </a:xfrm>
          <a:prstGeom prst="rect">
            <a:avLst/>
          </a:prstGeom>
          <a:noFill/>
        </p:spPr>
        <p:txBody>
          <a:bodyPr wrap="square">
            <a:spAutoFit/>
          </a:bodyPr>
          <a:lstStyle/>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かかりつけ医、保健師、薬剤師等による健康相談</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認知症初期集中支援チームによる訪問活動</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かかりつけ医や地域包括支援センター等と連携</a:t>
            </a:r>
          </a:p>
        </p:txBody>
      </p:sp>
      <p:sp>
        <p:nvSpPr>
          <p:cNvPr id="14" name="テキスト ボックス 13">
            <a:extLst>
              <a:ext uri="{FF2B5EF4-FFF2-40B4-BE49-F238E27FC236}">
                <a16:creationId xmlns:a16="http://schemas.microsoft.com/office/drawing/2014/main" id="{7D8B5EAB-D574-4DF2-A8FE-C7DCFE28274A}"/>
              </a:ext>
            </a:extLst>
          </p:cNvPr>
          <p:cNvSpPr txBox="1"/>
          <p:nvPr/>
        </p:nvSpPr>
        <p:spPr>
          <a:xfrm>
            <a:off x="0" y="734320"/>
            <a:ext cx="12441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16〕</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92885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3D62F9AF-8329-49D9-9C73-2BBF65679B30}"/>
              </a:ext>
            </a:extLst>
          </p:cNvPr>
          <p:cNvSpPr/>
          <p:nvPr/>
        </p:nvSpPr>
        <p:spPr>
          <a:xfrm>
            <a:off x="0" y="2875"/>
            <a:ext cx="9144000" cy="1168871"/>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32770" name="Rectangle 2"/>
          <p:cNvSpPr>
            <a:spLocks noGrp="1" noChangeArrowheads="1"/>
          </p:cNvSpPr>
          <p:nvPr>
            <p:ph type="title" idx="4294967295"/>
          </p:nvPr>
        </p:nvSpPr>
        <p:spPr>
          <a:xfrm>
            <a:off x="0" y="273845"/>
            <a:ext cx="9144000" cy="626930"/>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薬剤師認知症対応力向上研修</a:t>
            </a:r>
            <a:b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b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研修全体の目的･意義</a:t>
            </a:r>
          </a:p>
        </p:txBody>
      </p:sp>
      <p:sp>
        <p:nvSpPr>
          <p:cNvPr id="7" name="Text Box 4">
            <a:extLst>
              <a:ext uri="{FF2B5EF4-FFF2-40B4-BE49-F238E27FC236}">
                <a16:creationId xmlns:a16="http://schemas.microsoft.com/office/drawing/2014/main" id="{614DAF79-62C6-4524-893B-3BB80AF0E416}"/>
              </a:ext>
            </a:extLst>
          </p:cNvPr>
          <p:cNvSpPr txBox="1">
            <a:spLocks noChangeArrowheads="1"/>
          </p:cNvSpPr>
          <p:nvPr/>
        </p:nvSpPr>
        <p:spPr bwMode="auto">
          <a:xfrm>
            <a:off x="528810" y="1378322"/>
            <a:ext cx="7943161" cy="506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t"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450850" marR="0" lvl="0" indent="-450850" algn="l" defTabSz="909638" rtl="0" eaLnBrk="1" fontAlgn="base" latinLnBrk="0" hangingPunct="1">
              <a:lnSpc>
                <a:spcPct val="100000"/>
              </a:lnSpc>
              <a:spcBef>
                <a:spcPts val="1800"/>
              </a:spcBef>
              <a:spcAft>
                <a:spcPct val="0"/>
              </a:spcAft>
              <a:buClrTx/>
              <a:buSzTx/>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認知症の人や家族を支えるための</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かかりつけ薬剤師・薬局の役割</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を理解する。</a:t>
            </a:r>
          </a:p>
          <a:p>
            <a:pPr marL="450850" lvl="0" indent="-450850" eaLnBrk="1" hangingPunct="1">
              <a:spcBef>
                <a:spcPts val="1200"/>
              </a:spcBef>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認知症の</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本人や家族の視点を重視したアプローチ</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50850" lvl="0" indent="-450850" eaLnBrk="1" hangingPunct="1">
              <a:spcBef>
                <a:spcPts val="0"/>
              </a:spcBef>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早期発見・早期対応の重要性</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を理</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解する。</a:t>
            </a:r>
            <a:endPar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450850" indent="-450850" eaLnBrk="1" hangingPunct="1">
              <a:spcBef>
                <a:spcPts val="1200"/>
              </a:spcBef>
              <a:defRPr/>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認知症の</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病態や症状、治療・ケア、制度</a:t>
            </a:r>
            <a:r>
              <a:rPr lang="ja-JP" altLang="en-US" sz="2400" b="1" dirty="0">
                <a:latin typeface="BIZ UDPゴシック" panose="020B0400000000000000" pitchFamily="50" charset="-128"/>
                <a:ea typeface="BIZ UDPゴシック" panose="020B0400000000000000" pitchFamily="50" charset="-128"/>
                <a:cs typeface="Meiryo UI" pitchFamily="50" charset="-128"/>
              </a:rPr>
              <a:t>に関する基本的な知識を理解する。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450850" lvl="0" indent="-450850" eaLnBrk="1" hangingPunct="1">
              <a:spcBef>
                <a:spcPts val="1200"/>
              </a:spcBef>
              <a:defRPr/>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認知症の人の状況に応じた</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薬学的管理・服薬指導および、相談対応を含む医薬品提供を通じて、</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多職種連携によって認知症の人と家族の</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生活を支えていくこと</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を理解する。</a:t>
            </a:r>
          </a:p>
          <a:p>
            <a:pPr marL="450850" marR="0" lvl="0" indent="-450850" algn="l" defTabSz="909638" rtl="0" eaLnBrk="1" fontAlgn="base" latinLnBrk="0" hangingPunct="1">
              <a:lnSpc>
                <a:spcPct val="100000"/>
              </a:lnSpc>
              <a:spcBef>
                <a:spcPts val="1200"/>
              </a:spcBef>
              <a:spcAft>
                <a:spcPct val="0"/>
              </a:spcAft>
              <a:buClrTx/>
              <a:buSzTx/>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かかりつけ薬剤師・薬局として、</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地域の中で関係機関等と連携して対応</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する重要性を理解する。</a:t>
            </a:r>
            <a:endPar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413434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840946" y="1429887"/>
            <a:ext cx="6158502" cy="2785378"/>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ts val="3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認知症に対する誤解と偏見が根強い</a:t>
            </a:r>
          </a:p>
          <a:p>
            <a:pPr marL="0" marR="0" lvl="0" indent="0" algn="l" defTabSz="844083" rtl="0" eaLnBrk="1" fontAlgn="base" latinLnBrk="0" hangingPunct="1">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 地域や医療現場での啓発や気づき</a:t>
            </a:r>
            <a:endParaRPr kumimoji="1" lang="en-US" altLang="ja-JP"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増加する認知症患者</a:t>
            </a:r>
            <a:r>
              <a:rPr kumimoji="1" lang="ja-JP" altLang="en-US"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に対応する専門医・専門</a:t>
            </a:r>
            <a:endParaRPr kumimoji="1" lang="en-US" altLang="ja-JP"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1" fontAlgn="base" latinLnBrk="0" hangingPunct="1">
              <a:lnSpc>
                <a:spcPct val="100000"/>
              </a:lnSpc>
              <a:spcBef>
                <a:spcPts val="0"/>
              </a:spcBef>
              <a:spcAft>
                <a:spcPct val="0"/>
              </a:spcAft>
              <a:buClrTx/>
              <a:buSzTx/>
              <a:buFontTx/>
              <a:buNone/>
              <a:tabLst/>
              <a:defRPr/>
            </a:pPr>
            <a:r>
              <a:rPr kumimoji="1" lang="ja-JP" altLang="en-US"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医療機関等が少ない</a:t>
            </a:r>
          </a:p>
          <a:p>
            <a:pPr marL="0" marR="0" lvl="0" indent="0" algn="l" defTabSz="844083" rtl="0" eaLnBrk="1" fontAlgn="base" latinLnBrk="0" hangingPunct="1">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 地域の医療機関・薬局での対応や連携</a:t>
            </a:r>
          </a:p>
          <a:p>
            <a:pPr marL="0" marR="0" lvl="0" indent="0" algn="l" defTabSz="844083"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医療のみでの対応には限界がある</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1" fontAlgn="base" latinLnBrk="0" hangingPunct="1">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 医・歯・薬の連携、介護、行政、地域との連携</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Rectangle 9"/>
          <p:cNvSpPr>
            <a:spLocks noChangeArrowheads="1"/>
          </p:cNvSpPr>
          <p:nvPr/>
        </p:nvSpPr>
        <p:spPr bwMode="auto">
          <a:xfrm>
            <a:off x="872689" y="4940899"/>
            <a:ext cx="7726417" cy="1415772"/>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60363" marR="0" lvl="0" indent="-360363" algn="l" defTabSz="844083" rtl="0" eaLnBrk="1" fontAlgn="base" latinLnBrk="0" hangingPunct="1">
              <a:lnSpc>
                <a:spcPct val="100000"/>
              </a:lnSpc>
              <a:spcBef>
                <a:spcPts val="1200"/>
              </a:spcBef>
              <a:spcAft>
                <a:spcPct val="0"/>
              </a:spcAft>
              <a:buClrTx/>
              <a:buSzTx/>
              <a:buFontTx/>
              <a:buNone/>
              <a:tabLst/>
              <a:defRPr/>
            </a:pPr>
            <a:r>
              <a:rPr kumimoji="1"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認知症の早期発見・早期対応の重要性の理解</a:t>
            </a:r>
            <a:endParaRPr kumimoji="1"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0363" marR="0" lvl="0" indent="-360363" algn="l" defTabSz="844083" rtl="0" eaLnBrk="1" fontAlgn="base" latinLnBrk="0" hangingPunct="1">
              <a:lnSpc>
                <a:spcPct val="100000"/>
              </a:lnSpc>
              <a:spcBef>
                <a:spcPts val="1200"/>
              </a:spcBef>
              <a:spcAft>
                <a:spcPct val="0"/>
              </a:spcAft>
              <a:buClrTx/>
              <a:buSzTx/>
              <a:buFontTx/>
              <a:buNone/>
              <a:tabLst/>
              <a:defRPr/>
            </a:pPr>
            <a:r>
              <a:rPr kumimoji="1"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認知症の診断、治療・ケア、連携に関する知識の習得</a:t>
            </a:r>
            <a:endParaRPr kumimoji="1"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0363" marR="0" lvl="0" indent="-360363" algn="l" defTabSz="844083" rtl="0" eaLnBrk="1" fontAlgn="base" latinLnBrk="0" hangingPunct="1">
              <a:lnSpc>
                <a:spcPct val="100000"/>
              </a:lnSpc>
              <a:spcBef>
                <a:spcPts val="1200"/>
              </a:spcBef>
              <a:spcAft>
                <a:spcPct val="0"/>
              </a:spcAft>
              <a:buClrTx/>
              <a:buSzTx/>
              <a:buFontTx/>
              <a:buNone/>
              <a:tabLst/>
              <a:defRPr/>
            </a:pPr>
            <a:r>
              <a:rPr kumimoji="1"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認知症の人と家族を支える方法の理解と地域での実践</a:t>
            </a:r>
            <a:endParaRPr kumimoji="1"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二等辺三角形 9"/>
          <p:cNvSpPr/>
          <p:nvPr/>
        </p:nvSpPr>
        <p:spPr>
          <a:xfrm flipV="1">
            <a:off x="3448538" y="4503865"/>
            <a:ext cx="2246922" cy="341440"/>
          </a:xfrm>
          <a:prstGeom prst="triangle">
            <a:avLst>
              <a:gd name="adj" fmla="val 47933"/>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10">
            <a:extLst>
              <a:ext uri="{FF2B5EF4-FFF2-40B4-BE49-F238E27FC236}">
                <a16:creationId xmlns:a16="http://schemas.microsoft.com/office/drawing/2014/main" id="{41893292-D4D8-4DB8-87A4-0AAB15B8AE4C}"/>
              </a:ext>
            </a:extLst>
          </p:cNvPr>
          <p:cNvSpPr/>
          <p:nvPr/>
        </p:nvSpPr>
        <p:spPr>
          <a:xfrm>
            <a:off x="0" y="2876"/>
            <a:ext cx="9144000" cy="987844"/>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5" name="Rectangle 2">
            <a:extLst>
              <a:ext uri="{FF2B5EF4-FFF2-40B4-BE49-F238E27FC236}">
                <a16:creationId xmlns:a16="http://schemas.microsoft.com/office/drawing/2014/main" id="{7F560B8C-B2B3-4B90-9531-38651001DD9F}"/>
              </a:ext>
            </a:extLst>
          </p:cNvPr>
          <p:cNvSpPr txBox="1">
            <a:spLocks noChangeArrowheads="1"/>
          </p:cNvSpPr>
          <p:nvPr/>
        </p:nvSpPr>
        <p:spPr bwMode="auto">
          <a:xfrm>
            <a:off x="457200" y="45756"/>
            <a:ext cx="8229600" cy="84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かかりつけ薬剤師に期待される役割</a:t>
            </a:r>
            <a:endParaRPr kumimoji="1" lang="en-US" altLang="ja-JP"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～認知症医療の特殊性と望まれる対応～</a:t>
            </a:r>
          </a:p>
        </p:txBody>
      </p:sp>
      <p:sp>
        <p:nvSpPr>
          <p:cNvPr id="14" name="テキスト ボックス 13">
            <a:extLst>
              <a:ext uri="{FF2B5EF4-FFF2-40B4-BE49-F238E27FC236}">
                <a16:creationId xmlns:a16="http://schemas.microsoft.com/office/drawing/2014/main" id="{7D8B5EAB-D574-4DF2-A8FE-C7DCFE28274A}"/>
              </a:ext>
            </a:extLst>
          </p:cNvPr>
          <p:cNvSpPr txBox="1"/>
          <p:nvPr/>
        </p:nvSpPr>
        <p:spPr>
          <a:xfrm>
            <a:off x="0" y="987986"/>
            <a:ext cx="12441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52573393-C84B-41F7-96AE-6D8ABEB75AA7}"/>
              </a:ext>
            </a:extLst>
          </p:cNvPr>
          <p:cNvSpPr/>
          <p:nvPr/>
        </p:nvSpPr>
        <p:spPr bwMode="auto">
          <a:xfrm>
            <a:off x="990618" y="1326540"/>
            <a:ext cx="7162763" cy="2992072"/>
          </a:xfrm>
          <a:prstGeom prst="roundRect">
            <a:avLst>
              <a:gd name="adj" fmla="val 50000"/>
            </a:avLst>
          </a:prstGeom>
          <a:noFill/>
          <a:ln w="19050" cap="flat" cmpd="sng" algn="ctr">
            <a:solidFill>
              <a:srgbClr val="996633"/>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9" name="Rectangle 9">
            <a:extLst>
              <a:ext uri="{FF2B5EF4-FFF2-40B4-BE49-F238E27FC236}">
                <a16:creationId xmlns:a16="http://schemas.microsoft.com/office/drawing/2014/main" id="{51C3C74E-9E58-4959-A08F-AEC3649F02FB}"/>
              </a:ext>
            </a:extLst>
          </p:cNvPr>
          <p:cNvSpPr>
            <a:spLocks noChangeArrowheads="1"/>
          </p:cNvSpPr>
          <p:nvPr/>
        </p:nvSpPr>
        <p:spPr bwMode="auto">
          <a:xfrm>
            <a:off x="586422" y="2381744"/>
            <a:ext cx="1100591" cy="809502"/>
          </a:xfrm>
          <a:prstGeom prst="rect">
            <a:avLst/>
          </a:prstGeom>
          <a:solidFill>
            <a:srgbClr val="996633"/>
          </a:solidFill>
          <a:ln>
            <a:noFill/>
          </a:ln>
          <a:effectLst/>
        </p:spPr>
        <p:txBody>
          <a:bodyPr wrap="squar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60363" marR="0" lvl="0" indent="-360363" algn="ctr" defTabSz="844083" rtl="0" eaLnBrk="1" fontAlgn="base" latinLnBrk="0" hangingPunct="1">
              <a:lnSpc>
                <a:spcPts val="276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背景</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360363" marR="0" lvl="0" indent="-360363" algn="ctr" defTabSz="844083" rtl="0" eaLnBrk="1" fontAlgn="base" latinLnBrk="0" hangingPunct="1">
              <a:lnSpc>
                <a:spcPts val="276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必要性</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95613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7724BAD-AB27-4423-B8A1-FD1A957955CE}"/>
              </a:ext>
            </a:extLst>
          </p:cNvPr>
          <p:cNvSpPr/>
          <p:nvPr/>
        </p:nvSpPr>
        <p:spPr bwMode="auto">
          <a:xfrm>
            <a:off x="0" y="528498"/>
            <a:ext cx="9144000" cy="1411257"/>
          </a:xfrm>
          <a:prstGeom prst="rect">
            <a:avLst/>
          </a:prstGeom>
          <a:solidFill>
            <a:srgbClr val="99663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 name="Rectangle 2"/>
          <p:cNvSpPr txBox="1">
            <a:spLocks noChangeArrowheads="1"/>
          </p:cNvSpPr>
          <p:nvPr/>
        </p:nvSpPr>
        <p:spPr bwMode="auto">
          <a:xfrm>
            <a:off x="0" y="849951"/>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2" tIns="45395" rIns="90792" bIns="45395"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defTabSz="909638" eaLnBrk="1" hangingPunct="1"/>
            <a:r>
              <a:rPr lang="ja-JP" altLang="en-US" sz="40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かかりつけ薬剤師の役割  編</a:t>
            </a:r>
          </a:p>
        </p:txBody>
      </p:sp>
      <p:sp>
        <p:nvSpPr>
          <p:cNvPr id="8" name="Rectangle 4">
            <a:extLst>
              <a:ext uri="{FF2B5EF4-FFF2-40B4-BE49-F238E27FC236}">
                <a16:creationId xmlns:a16="http://schemas.microsoft.com/office/drawing/2014/main" id="{463A3F5D-C45A-4CA7-BA70-32BCA2A5071A}"/>
              </a:ext>
            </a:extLst>
          </p:cNvPr>
          <p:cNvSpPr>
            <a:spLocks noChangeArrowheads="1"/>
          </p:cNvSpPr>
          <p:nvPr/>
        </p:nvSpPr>
        <p:spPr bwMode="auto">
          <a:xfrm>
            <a:off x="255577" y="2242060"/>
            <a:ext cx="8632844" cy="404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spcAft>
                <a:spcPts val="0"/>
              </a:spcAft>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ねらい</a:t>
            </a:r>
            <a:r>
              <a:rPr lang="ja-JP" altLang="en-US" sz="1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認知症の人や家族を支えるために</a:t>
            </a:r>
            <a:endParaRPr lang="en-US" altLang="ja-JP" sz="28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Aft>
                <a:spcPts val="0"/>
              </a:spcAft>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かかりつけ薬剤師ができることを理解する</a:t>
            </a:r>
            <a:r>
              <a:rPr lang="ja-JP" altLang="en-US" sz="9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br>
              <a:rPr lang="ja-JP" altLang="en-US" sz="2800" b="1" dirty="0">
                <a:solidFill>
                  <a:schemeClr val="accent1">
                    <a:lumMod val="50000"/>
                  </a:schemeClr>
                </a:solidFill>
                <a:latin typeface="BIZ UDPゴシック" panose="020B0400000000000000" pitchFamily="50" charset="-128"/>
                <a:ea typeface="BIZ UDPゴシック" panose="020B0400000000000000" pitchFamily="50" charset="-128"/>
                <a:cs typeface="Meiryo UI" pitchFamily="50" charset="-128"/>
              </a:rPr>
            </a:br>
            <a:br>
              <a:rPr lang="ja-JP" altLang="en-US" sz="2000" b="1" dirty="0">
                <a:solidFill>
                  <a:srgbClr val="669900"/>
                </a:solidFill>
                <a:latin typeface="BIZ UDPゴシック" panose="020B0400000000000000" pitchFamily="50" charset="-128"/>
                <a:ea typeface="BIZ UDPゴシック" panose="020B0400000000000000" pitchFamily="50" charset="-128"/>
                <a:cs typeface="Meiryo UI" pitchFamily="50" charset="-128"/>
              </a:rPr>
            </a:br>
            <a:r>
              <a:rPr lang="ja-JP" altLang="en-US" sz="28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到達目標　：</a:t>
            </a:r>
            <a:endParaRPr lang="en-US" altLang="ja-JP" sz="28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spcAft>
                <a:spcPts val="0"/>
              </a:spcAft>
            </a:pPr>
            <a:r>
              <a:rPr lang="en-US" altLang="ja-JP" sz="28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 認知症施策推進大綱等の施策の目的を踏まえ、</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Aft>
                <a:spcPts val="0"/>
              </a:spcAft>
            </a:pPr>
            <a:r>
              <a:rPr lang="en-US" altLang="ja-JP"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かかりつけ薬剤師の役割を理解する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spcAft>
                <a:spcPts val="0"/>
              </a:spcAft>
            </a:pPr>
            <a:r>
              <a:rPr lang="en-US" altLang="ja-JP"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 認知症の人の本人視点を重視したアプローチの</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Aft>
                <a:spcPts val="0"/>
              </a:spcAft>
            </a:pPr>
            <a:r>
              <a:rPr lang="en-US" altLang="ja-JP"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重要性を理解する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1079500" indent="-454025" defTabSz="909638" eaLnBrk="1" hangingPunct="1">
              <a:spcBef>
                <a:spcPts val="12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早期発見・早期対応の意義・重要性を理解する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329710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185703" y="3279421"/>
            <a:ext cx="6772593" cy="6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600" b="1" dirty="0">
                <a:latin typeface="BIZ UDPゴシック" panose="020B0400000000000000" pitchFamily="50" charset="-128"/>
                <a:ea typeface="BIZ UDPゴシック" panose="020B0400000000000000" pitchFamily="50" charset="-128"/>
                <a:cs typeface="Meiryo UI" pitchFamily="50" charset="-128"/>
              </a:rPr>
              <a:t>本人の声を聴いてみる</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121920" y="132688"/>
            <a:ext cx="1063783"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１</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a:extLst>
              <a:ext uri="{FF2B5EF4-FFF2-40B4-BE49-F238E27FC236}">
                <a16:creationId xmlns:a16="http://schemas.microsoft.com/office/drawing/2014/main" id="{3350B775-8FCF-43F2-A5E9-861C2F2C2DEE}"/>
              </a:ext>
            </a:extLst>
          </p:cNvPr>
          <p:cNvSpPr/>
          <p:nvPr/>
        </p:nvSpPr>
        <p:spPr>
          <a:xfrm>
            <a:off x="0" y="2074563"/>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BA7B6CC-3CC7-4D9C-B24F-D7352EB5C615}"/>
              </a:ext>
            </a:extLst>
          </p:cNvPr>
          <p:cNvSpPr/>
          <p:nvPr/>
        </p:nvSpPr>
        <p:spPr>
          <a:xfrm>
            <a:off x="3394611" y="2137522"/>
            <a:ext cx="2354776" cy="584775"/>
          </a:xfrm>
          <a:prstGeom prst="rect">
            <a:avLst/>
          </a:prstGeom>
        </p:spPr>
        <p:txBody>
          <a:bodyPr wrap="square">
            <a:spAutoFit/>
          </a:bodyP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動画 ①</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1064E83A-885D-4866-BBE0-221783C3EFCC}"/>
              </a:ext>
            </a:extLst>
          </p:cNvPr>
          <p:cNvSpPr txBox="1"/>
          <p:nvPr/>
        </p:nvSpPr>
        <p:spPr>
          <a:xfrm>
            <a:off x="300643" y="6379780"/>
            <a:ext cx="8773898" cy="291170"/>
          </a:xfrm>
          <a:prstGeom prst="rect">
            <a:avLst/>
          </a:prstGeom>
          <a:noFill/>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「日本における認知症の高齢者人口の将来推計に関する研究」平成</a:t>
            </a: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26</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年度厚生労働科学研究費補助金特別研究事業</a:t>
            </a: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012CAE00-0672-437D-9493-342095332CE1}"/>
              </a:ext>
            </a:extLst>
          </p:cNvPr>
          <p:cNvSpPr/>
          <p:nvPr/>
        </p:nvSpPr>
        <p:spPr>
          <a:xfrm>
            <a:off x="300643" y="61015"/>
            <a:ext cx="875062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認知症高齢者数の推移</a:t>
            </a:r>
          </a:p>
        </p:txBody>
      </p:sp>
      <p:graphicFrame>
        <p:nvGraphicFramePr>
          <p:cNvPr id="9" name="グラフ 8"/>
          <p:cNvGraphicFramePr>
            <a:graphicFrameLocks/>
          </p:cNvGraphicFramePr>
          <p:nvPr/>
        </p:nvGraphicFramePr>
        <p:xfrm>
          <a:off x="879385" y="1421390"/>
          <a:ext cx="7616414" cy="4632028"/>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a:extLst>
              <a:ext uri="{FF2B5EF4-FFF2-40B4-BE49-F238E27FC236}">
                <a16:creationId xmlns:a16="http://schemas.microsoft.com/office/drawing/2014/main" id="{1064E83A-885D-4866-BBE0-221783C3EFCC}"/>
              </a:ext>
            </a:extLst>
          </p:cNvPr>
          <p:cNvSpPr txBox="1"/>
          <p:nvPr/>
        </p:nvSpPr>
        <p:spPr>
          <a:xfrm>
            <a:off x="880282" y="1149620"/>
            <a:ext cx="7854287" cy="291170"/>
          </a:xfrm>
          <a:prstGeom prst="rect">
            <a:avLst/>
          </a:prstGeom>
          <a:noFill/>
        </p:spPr>
        <p:txBody>
          <a:bodyPr wrap="square">
            <a:spAutoFit/>
          </a:bodyPr>
          <a:lstStyle/>
          <a:p>
            <a:pPr marL="0" marR="0" lvl="0" indent="0"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（万人）                                                                                                                             （</a:t>
            </a: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12" name="テキスト ボックス 11">
            <a:extLst>
              <a:ext uri="{FF2B5EF4-FFF2-40B4-BE49-F238E27FC236}">
                <a16:creationId xmlns:a16="http://schemas.microsoft.com/office/drawing/2014/main" id="{7D8B5EAB-D574-4DF2-A8FE-C7DCFE28274A}"/>
              </a:ext>
            </a:extLst>
          </p:cNvPr>
          <p:cNvSpPr txBox="1"/>
          <p:nvPr/>
        </p:nvSpPr>
        <p:spPr>
          <a:xfrm>
            <a:off x="0" y="728926"/>
            <a:ext cx="1034321"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２</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90205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47871" y="1626781"/>
            <a:ext cx="8531837" cy="4985953"/>
          </a:xfrm>
          <a:prstGeom prst="roundRect">
            <a:avLst>
              <a:gd name="adj" fmla="val 3918"/>
            </a:avLst>
          </a:prstGeom>
          <a:gradFill flip="none" rotWithShape="1">
            <a:gsLst>
              <a:gs pos="0">
                <a:schemeClr val="accent6">
                  <a:lumMod val="0"/>
                  <a:lumOff val="100000"/>
                </a:schemeClr>
              </a:gs>
              <a:gs pos="77000">
                <a:schemeClr val="accent6">
                  <a:lumMod val="0"/>
                  <a:lumOff val="100000"/>
                </a:schemeClr>
              </a:gs>
              <a:gs pos="100000">
                <a:srgbClr val="789C36"/>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1330978" y="2686209"/>
            <a:ext cx="6698458" cy="3598651"/>
          </a:xfrm>
          <a:prstGeom prst="ellipse">
            <a:avLst/>
          </a:prstGeom>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9" name="円/楕円 68"/>
          <p:cNvSpPr/>
          <p:nvPr/>
        </p:nvSpPr>
        <p:spPr>
          <a:xfrm>
            <a:off x="6572906" y="3007986"/>
            <a:ext cx="1750794" cy="677390"/>
          </a:xfrm>
          <a:prstGeom prst="ellipse">
            <a:avLst/>
          </a:prstGeom>
        </p:spPr>
        <p:style>
          <a:lnRef idx="1">
            <a:schemeClr val="accent6"/>
          </a:lnRef>
          <a:fillRef idx="2">
            <a:schemeClr val="accent6"/>
          </a:fillRef>
          <a:effectRef idx="1">
            <a:schemeClr val="accent6"/>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1" name="テキスト ボックス 40"/>
          <p:cNvSpPr txBox="1"/>
          <p:nvPr/>
        </p:nvSpPr>
        <p:spPr>
          <a:xfrm>
            <a:off x="1669606" y="3278930"/>
            <a:ext cx="1016085" cy="318448"/>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en-US" altLang="ja-JP" sz="1505" b="1" i="0" u="none" strike="noStrike" kern="1200" cap="none" spc="-94"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9" name="角丸四角形 58"/>
          <p:cNvSpPr/>
          <p:nvPr/>
        </p:nvSpPr>
        <p:spPr>
          <a:xfrm>
            <a:off x="7488386" y="6191729"/>
            <a:ext cx="1034717" cy="313912"/>
          </a:xfrm>
          <a:prstGeom prst="roundRect">
            <a:avLst/>
          </a:prstGeom>
          <a:ln>
            <a:prstDash val="solid"/>
          </a:ln>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marL="164270" marR="0" lvl="0" indent="-164270" algn="ctr" defTabSz="430088" rtl="0" eaLnBrk="1" fontAlgn="auto" latinLnBrk="0" hangingPunct="1">
              <a:lnSpc>
                <a:spcPct val="100000"/>
              </a:lnSpc>
              <a:spcBef>
                <a:spcPts val="0"/>
              </a:spcBef>
              <a:spcAft>
                <a:spcPts val="0"/>
              </a:spcAft>
              <a:buClrTx/>
              <a:buSzTx/>
              <a:buFontTx/>
              <a:buNone/>
              <a:tabLst/>
              <a:defRPr/>
            </a:pPr>
            <a:r>
              <a:rPr kumimoji="0" lang="ja-JP" altLang="en-US" sz="1129"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市町村</a:t>
            </a:r>
          </a:p>
        </p:txBody>
      </p:sp>
      <p:sp>
        <p:nvSpPr>
          <p:cNvPr id="48" name="円/楕円 47"/>
          <p:cNvSpPr/>
          <p:nvPr/>
        </p:nvSpPr>
        <p:spPr>
          <a:xfrm>
            <a:off x="5072604" y="3007986"/>
            <a:ext cx="2000529" cy="677390"/>
          </a:xfrm>
          <a:prstGeom prst="ellipse">
            <a:avLst/>
          </a:prstGeom>
        </p:spPr>
        <p:style>
          <a:lnRef idx="1">
            <a:schemeClr val="accent6"/>
          </a:lnRef>
          <a:fillRef idx="2">
            <a:schemeClr val="accent6"/>
          </a:fillRef>
          <a:effectRef idx="1">
            <a:schemeClr val="accent6"/>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8" name="図 17" descr="build32.wmf"/>
          <p:cNvPicPr>
            <a:picLocks noChangeAspect="1"/>
          </p:cNvPicPr>
          <p:nvPr/>
        </p:nvPicPr>
        <p:blipFill>
          <a:blip r:embed="rId3" cstate="print"/>
          <a:stretch>
            <a:fillRect/>
          </a:stretch>
        </p:blipFill>
        <p:spPr>
          <a:xfrm>
            <a:off x="7163975" y="2748493"/>
            <a:ext cx="722027" cy="505250"/>
          </a:xfrm>
          <a:prstGeom prst="rect">
            <a:avLst/>
          </a:prstGeom>
        </p:spPr>
      </p:pic>
      <p:pic>
        <p:nvPicPr>
          <p:cNvPr id="6" name="図 5" descr="health_0166.wmf"/>
          <p:cNvPicPr>
            <a:picLocks noChangeAspect="1"/>
          </p:cNvPicPr>
          <p:nvPr/>
        </p:nvPicPr>
        <p:blipFill>
          <a:blip r:embed="rId4" cstate="print"/>
          <a:stretch>
            <a:fillRect/>
          </a:stretch>
        </p:blipFill>
        <p:spPr>
          <a:xfrm>
            <a:off x="7576093" y="2935245"/>
            <a:ext cx="617925" cy="436651"/>
          </a:xfrm>
          <a:prstGeom prst="rect">
            <a:avLst/>
          </a:prstGeom>
        </p:spPr>
      </p:pic>
      <p:pic>
        <p:nvPicPr>
          <p:cNvPr id="32" name="図 31" descr="build34.wmf"/>
          <p:cNvPicPr>
            <a:picLocks noChangeAspect="1"/>
          </p:cNvPicPr>
          <p:nvPr/>
        </p:nvPicPr>
        <p:blipFill>
          <a:blip r:embed="rId5" cstate="print"/>
          <a:stretch>
            <a:fillRect/>
          </a:stretch>
        </p:blipFill>
        <p:spPr>
          <a:xfrm>
            <a:off x="5961034" y="2668848"/>
            <a:ext cx="611878" cy="535041"/>
          </a:xfrm>
          <a:prstGeom prst="rect">
            <a:avLst/>
          </a:prstGeom>
        </p:spPr>
      </p:pic>
      <p:pic>
        <p:nvPicPr>
          <p:cNvPr id="9" name="図 8" descr="health_0047.wmf"/>
          <p:cNvPicPr>
            <a:picLocks noChangeAspect="1"/>
          </p:cNvPicPr>
          <p:nvPr/>
        </p:nvPicPr>
        <p:blipFill>
          <a:blip r:embed="rId6" cstate="print"/>
          <a:stretch>
            <a:fillRect/>
          </a:stretch>
        </p:blipFill>
        <p:spPr>
          <a:xfrm>
            <a:off x="6448253" y="2829577"/>
            <a:ext cx="499827" cy="517104"/>
          </a:xfrm>
          <a:prstGeom prst="rect">
            <a:avLst/>
          </a:prstGeom>
        </p:spPr>
      </p:pic>
      <p:sp>
        <p:nvSpPr>
          <p:cNvPr id="58" name="正方形/長方形 57"/>
          <p:cNvSpPr/>
          <p:nvPr/>
        </p:nvSpPr>
        <p:spPr>
          <a:xfrm>
            <a:off x="2530740" y="2530309"/>
            <a:ext cx="665642" cy="274468"/>
          </a:xfrm>
          <a:prstGeom prst="rect">
            <a:avLst/>
          </a:prstGeom>
        </p:spPr>
        <p:txBody>
          <a:bodyPr wrap="none">
            <a:noAutofit/>
          </a:bodyPr>
          <a:lstStyle/>
          <a:p>
            <a:pPr marL="0" marR="0" lvl="0" indent="0" algn="l" defTabSz="859917"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医　療</a:t>
            </a:r>
            <a:endParaRPr kumimoji="0" lang="ja-JP" altLang="en-US" sz="1400"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テキスト ボックス 41"/>
          <p:cNvSpPr txBox="1"/>
          <p:nvPr/>
        </p:nvSpPr>
        <p:spPr>
          <a:xfrm>
            <a:off x="6300834" y="2537339"/>
            <a:ext cx="1584221" cy="302289"/>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介護・障害福祉</a:t>
            </a:r>
            <a:endParaRPr kumimoji="0" lang="en-US" altLang="ja-JP"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1" name="円/楕円 80"/>
          <p:cNvSpPr/>
          <p:nvPr/>
        </p:nvSpPr>
        <p:spPr>
          <a:xfrm>
            <a:off x="1101683" y="3278942"/>
            <a:ext cx="1719529" cy="474173"/>
          </a:xfrm>
          <a:prstGeom prst="ellipse">
            <a:avLst/>
          </a:prstGeom>
        </p:spPr>
        <p:style>
          <a:lnRef idx="1">
            <a:schemeClr val="accent1"/>
          </a:lnRef>
          <a:fillRef idx="2">
            <a:schemeClr val="accent1"/>
          </a:fillRef>
          <a:effectRef idx="1">
            <a:schemeClr val="accent1"/>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61" name="Picture 2" descr="C:\Users\YCHXX\AppData\Local\Microsoft\Windows\Temporary Internet Files\Content.IE5\CTBVOFOZ\MC900239657[1].wmf"/>
          <p:cNvPicPr>
            <a:picLocks noChangeAspect="1" noChangeArrowheads="1"/>
          </p:cNvPicPr>
          <p:nvPr/>
        </p:nvPicPr>
        <p:blipFill>
          <a:blip r:embed="rId7" cstate="print"/>
          <a:srcRect/>
          <a:stretch>
            <a:fillRect/>
          </a:stretch>
        </p:blipFill>
        <p:spPr bwMode="auto">
          <a:xfrm>
            <a:off x="1195470" y="3278950"/>
            <a:ext cx="435990" cy="372520"/>
          </a:xfrm>
          <a:prstGeom prst="rect">
            <a:avLst/>
          </a:prstGeom>
          <a:noFill/>
        </p:spPr>
      </p:pic>
      <p:sp>
        <p:nvSpPr>
          <p:cNvPr id="83" name="テキスト ボックス 82"/>
          <p:cNvSpPr txBox="1"/>
          <p:nvPr/>
        </p:nvSpPr>
        <p:spPr>
          <a:xfrm>
            <a:off x="7323247" y="3414428"/>
            <a:ext cx="1138546" cy="782036"/>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■施設・居住系サービス</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・介護老人福祉施設</a:t>
            </a:r>
            <a:endParaRPr kumimoji="0" lang="en-US" altLang="ja-JP" sz="753" b="0" i="0" u="none" strike="noStrike" kern="1200" cap="none" spc="-94" normalizeH="0" baseline="0" noProof="0" dirty="0">
              <a:ln>
                <a:noFill/>
              </a:ln>
              <a:solidFill>
                <a:prstClr val="black"/>
              </a:solidFill>
              <a:effectLst/>
              <a:uLnTx/>
              <a:uFillTx/>
              <a:latin typeface="Calibri"/>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・介護老人保健施設</a:t>
            </a:r>
            <a:endParaRPr kumimoji="0" lang="en-US" altLang="ja-JP" sz="753" b="0" i="0" u="none" strike="noStrike" kern="1200" cap="none" spc="-94" normalizeH="0" baseline="0" noProof="0" dirty="0">
              <a:ln>
                <a:noFill/>
              </a:ln>
              <a:solidFill>
                <a:prstClr val="black"/>
              </a:solidFill>
              <a:effectLst/>
              <a:uLnTx/>
              <a:uFillTx/>
              <a:latin typeface="Calibri"/>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・特定施設入所者生活介護</a:t>
            </a:r>
            <a:endParaRPr kumimoji="0" lang="en-US" altLang="ja-JP" sz="753" b="0" i="0" u="none" strike="noStrike" kern="1200" cap="none" spc="-94" normalizeH="0" baseline="0" noProof="0" dirty="0">
              <a:ln>
                <a:noFill/>
              </a:ln>
              <a:solidFill>
                <a:prstClr val="black"/>
              </a:solidFill>
              <a:effectLst/>
              <a:uLnTx/>
              <a:uFillTx/>
              <a:latin typeface="Calibri"/>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　　　　　　　　　　　　　　　　等</a:t>
            </a:r>
            <a:endParaRPr kumimoji="0" lang="en-US" altLang="ja-JP" sz="753" b="0" i="0" u="none" strike="noStrike" kern="1200" cap="none" spc="-94" normalizeH="0" baseline="0" noProof="0" dirty="0">
              <a:ln>
                <a:noFill/>
              </a:ln>
              <a:solidFill>
                <a:prstClr val="black"/>
              </a:solidFill>
              <a:effectLst/>
              <a:uLnTx/>
              <a:uFillTx/>
              <a:latin typeface="Calibri"/>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84" name="円/楕円 83"/>
          <p:cNvSpPr/>
          <p:nvPr/>
        </p:nvSpPr>
        <p:spPr>
          <a:xfrm>
            <a:off x="2184455" y="3222434"/>
            <a:ext cx="5083292" cy="2492143"/>
          </a:xfrm>
          <a:prstGeom prst="ellipse">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5" name="角丸四角形 84"/>
          <p:cNvSpPr/>
          <p:nvPr/>
        </p:nvSpPr>
        <p:spPr>
          <a:xfrm>
            <a:off x="7488386" y="5853025"/>
            <a:ext cx="1045345" cy="280367"/>
          </a:xfrm>
          <a:prstGeom prst="roundRect">
            <a:avLst/>
          </a:prstGeom>
          <a:ln>
            <a:solidFill>
              <a:schemeClr val="accent6"/>
            </a:solidFill>
            <a:prstDash val="solid"/>
          </a:ln>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marL="164270" marR="0" lvl="0" indent="-164270" algn="ctr" defTabSz="430088" rtl="0" eaLnBrk="1" fontAlgn="auto" latinLnBrk="0" hangingPunct="1">
              <a:lnSpc>
                <a:spcPct val="100000"/>
              </a:lnSpc>
              <a:spcBef>
                <a:spcPts val="0"/>
              </a:spcBef>
              <a:spcAft>
                <a:spcPts val="0"/>
              </a:spcAft>
              <a:buClrTx/>
              <a:buSzTx/>
              <a:buFontTx/>
              <a:buNone/>
              <a:tabLst/>
              <a:defRPr/>
            </a:pPr>
            <a:r>
              <a:rPr kumimoji="0" lang="ja-JP" altLang="en-US" sz="1129"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日常生活圏域</a:t>
            </a:r>
          </a:p>
        </p:txBody>
      </p:sp>
      <p:sp>
        <p:nvSpPr>
          <p:cNvPr id="88" name="テキスト ボックス 87"/>
          <p:cNvSpPr txBox="1"/>
          <p:nvPr/>
        </p:nvSpPr>
        <p:spPr>
          <a:xfrm>
            <a:off x="6260270" y="3211211"/>
            <a:ext cx="1013859" cy="680663"/>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847" b="0" i="0" u="none" strike="noStrike" kern="1200" cap="none" spc="-94" normalizeH="0" baseline="0" noProof="0" dirty="0">
                <a:ln>
                  <a:noFill/>
                </a:ln>
                <a:solidFill>
                  <a:prstClr val="black"/>
                </a:solidFill>
                <a:effectLst/>
                <a:uLnTx/>
                <a:uFillTx/>
                <a:latin typeface="ＭＳ Ｐゴシック"/>
                <a:ea typeface="ＭＳ Ｐゴシック"/>
                <a:cs typeface="+mn-cs"/>
              </a:rPr>
              <a:t>（障害福祉サービス）</a:t>
            </a:r>
            <a:endParaRPr kumimoji="0" lang="en-US" altLang="ja-JP" sz="847"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・居宅介護・生活介護</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・短期入所</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・就労継続支援</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・自立訓練　　　　等</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89" name="円/楕円 88"/>
          <p:cNvSpPr/>
          <p:nvPr/>
        </p:nvSpPr>
        <p:spPr>
          <a:xfrm>
            <a:off x="3634077" y="5439462"/>
            <a:ext cx="1188039" cy="605807"/>
          </a:xfrm>
          <a:prstGeom prst="ellipse">
            <a:avLst/>
          </a:prstGeom>
        </p:spPr>
        <p:style>
          <a:lnRef idx="1">
            <a:schemeClr val="accent4"/>
          </a:lnRef>
          <a:fillRef idx="2">
            <a:schemeClr val="accent4"/>
          </a:fillRef>
          <a:effectRef idx="1">
            <a:schemeClr val="accent4"/>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5" name="テキスト ボックス 94"/>
          <p:cNvSpPr txBox="1"/>
          <p:nvPr/>
        </p:nvSpPr>
        <p:spPr>
          <a:xfrm>
            <a:off x="3487654" y="5853031"/>
            <a:ext cx="896767" cy="550306"/>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・認知症カフェ</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・本人ミーティング</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・家族会　</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・チームオレンジなど</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77" name="左カーブ矢印 76"/>
          <p:cNvSpPr/>
          <p:nvPr/>
        </p:nvSpPr>
        <p:spPr>
          <a:xfrm rot="11904644" flipH="1">
            <a:off x="3936365" y="3501900"/>
            <a:ext cx="239374" cy="828927"/>
          </a:xfrm>
          <a:prstGeom prst="curvedLeftArrow">
            <a:avLst>
              <a:gd name="adj1" fmla="val 25000"/>
              <a:gd name="adj2" fmla="val 50000"/>
              <a:gd name="adj3" fmla="val 27949"/>
            </a:avLst>
          </a:prstGeom>
        </p:spPr>
        <p:style>
          <a:lnRef idx="1">
            <a:schemeClr val="accent3"/>
          </a:lnRef>
          <a:fillRef idx="3">
            <a:schemeClr val="accent3"/>
          </a:fillRef>
          <a:effectRef idx="2">
            <a:schemeClr val="accent3"/>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2" name="右カーブ矢印 81"/>
          <p:cNvSpPr/>
          <p:nvPr/>
        </p:nvSpPr>
        <p:spPr>
          <a:xfrm rot="11259375" flipH="1">
            <a:off x="5023543" y="3400774"/>
            <a:ext cx="285996" cy="872509"/>
          </a:xfrm>
          <a:prstGeom prst="curvedRightArrow">
            <a:avLst/>
          </a:prstGeom>
        </p:spPr>
        <p:style>
          <a:lnRef idx="1">
            <a:schemeClr val="accent3"/>
          </a:lnRef>
          <a:fillRef idx="3">
            <a:schemeClr val="accent3"/>
          </a:fillRef>
          <a:effectRef idx="2">
            <a:schemeClr val="accent3"/>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8" name="左カーブ矢印 97"/>
          <p:cNvSpPr/>
          <p:nvPr/>
        </p:nvSpPr>
        <p:spPr>
          <a:xfrm rot="2277901">
            <a:off x="5901261" y="3621637"/>
            <a:ext cx="233647" cy="969026"/>
          </a:xfrm>
          <a:prstGeom prst="curvedLeftArrow">
            <a:avLst/>
          </a:prstGeom>
        </p:spPr>
        <p:style>
          <a:lnRef idx="1">
            <a:schemeClr val="accent6"/>
          </a:lnRef>
          <a:fillRef idx="3">
            <a:schemeClr val="accent6"/>
          </a:fillRef>
          <a:effectRef idx="2">
            <a:schemeClr val="accent6"/>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9" name="右カーブ矢印 98"/>
          <p:cNvSpPr/>
          <p:nvPr/>
        </p:nvSpPr>
        <p:spPr>
          <a:xfrm rot="19699395">
            <a:off x="3075630" y="3374166"/>
            <a:ext cx="196547" cy="1073818"/>
          </a:xfrm>
          <a:prstGeom prst="curvedRightArrow">
            <a:avLst/>
          </a:prstGeom>
        </p:spPr>
        <p:style>
          <a:lnRef idx="1">
            <a:schemeClr val="accent6"/>
          </a:lnRef>
          <a:fillRef idx="3">
            <a:schemeClr val="accent6"/>
          </a:fillRef>
          <a:effectRef idx="2">
            <a:schemeClr val="accent6"/>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0" name="右カーブ矢印 99"/>
          <p:cNvSpPr/>
          <p:nvPr/>
        </p:nvSpPr>
        <p:spPr>
          <a:xfrm rot="10111577">
            <a:off x="5602147" y="4469115"/>
            <a:ext cx="223914" cy="1028803"/>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1" name="左カーブ矢印 100"/>
          <p:cNvSpPr/>
          <p:nvPr/>
        </p:nvSpPr>
        <p:spPr>
          <a:xfrm flipH="1">
            <a:off x="3981440" y="4565992"/>
            <a:ext cx="215392" cy="773453"/>
          </a:xfrm>
          <a:prstGeom prst="curvedLeftArrow">
            <a:avLst/>
          </a:prstGeom>
        </p:spPr>
        <p:style>
          <a:lnRef idx="1">
            <a:schemeClr val="accent3"/>
          </a:lnRef>
          <a:fillRef idx="3">
            <a:schemeClr val="accent3"/>
          </a:fillRef>
          <a:effectRef idx="2">
            <a:schemeClr val="accent3"/>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a:off x="451675" y="5518472"/>
            <a:ext cx="1516235" cy="302289"/>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社会参加・就労</a:t>
            </a:r>
            <a:endParaRPr kumimoji="0" lang="en-US" altLang="ja-JP"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0" name="円/楕円 69"/>
          <p:cNvSpPr/>
          <p:nvPr/>
        </p:nvSpPr>
        <p:spPr>
          <a:xfrm>
            <a:off x="1143858" y="2804769"/>
            <a:ext cx="1739882" cy="474173"/>
          </a:xfrm>
          <a:prstGeom prst="ellipse">
            <a:avLst/>
          </a:prstGeom>
        </p:spPr>
        <p:style>
          <a:lnRef idx="1">
            <a:schemeClr val="accent1"/>
          </a:lnRef>
          <a:fillRef idx="2">
            <a:schemeClr val="accent1"/>
          </a:fillRef>
          <a:effectRef idx="1">
            <a:schemeClr val="accent1"/>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5" name="円/楕円 34"/>
          <p:cNvSpPr/>
          <p:nvPr/>
        </p:nvSpPr>
        <p:spPr>
          <a:xfrm>
            <a:off x="2584633" y="2940247"/>
            <a:ext cx="1799782" cy="657165"/>
          </a:xfrm>
          <a:prstGeom prst="ellipse">
            <a:avLst/>
          </a:prstGeom>
        </p:spPr>
        <p:style>
          <a:lnRef idx="1">
            <a:schemeClr val="accent1"/>
          </a:lnRef>
          <a:fillRef idx="2">
            <a:schemeClr val="accent1"/>
          </a:fillRef>
          <a:effectRef idx="1">
            <a:schemeClr val="accent1"/>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3" name="図 12" descr="doctor4_3.gif"/>
          <p:cNvPicPr>
            <a:picLocks noChangeAspect="1"/>
          </p:cNvPicPr>
          <p:nvPr/>
        </p:nvPicPr>
        <p:blipFill>
          <a:blip r:embed="rId8" cstate="print"/>
          <a:stretch>
            <a:fillRect/>
          </a:stretch>
        </p:blipFill>
        <p:spPr>
          <a:xfrm>
            <a:off x="2950054" y="2775603"/>
            <a:ext cx="558964" cy="638817"/>
          </a:xfrm>
          <a:prstGeom prst="rect">
            <a:avLst/>
          </a:prstGeom>
        </p:spPr>
      </p:pic>
      <p:pic>
        <p:nvPicPr>
          <p:cNvPr id="14" name="図 13" descr="doctor_illust07_02.gif"/>
          <p:cNvPicPr>
            <a:picLocks noChangeAspect="1"/>
          </p:cNvPicPr>
          <p:nvPr/>
        </p:nvPicPr>
        <p:blipFill>
          <a:blip r:embed="rId9" cstate="print"/>
          <a:stretch>
            <a:fillRect/>
          </a:stretch>
        </p:blipFill>
        <p:spPr>
          <a:xfrm>
            <a:off x="3325223" y="2737030"/>
            <a:ext cx="558966" cy="670758"/>
          </a:xfrm>
          <a:prstGeom prst="rect">
            <a:avLst/>
          </a:prstGeom>
        </p:spPr>
      </p:pic>
      <p:sp>
        <p:nvSpPr>
          <p:cNvPr id="62" name="正方形/長方形 61"/>
          <p:cNvSpPr/>
          <p:nvPr/>
        </p:nvSpPr>
        <p:spPr>
          <a:xfrm>
            <a:off x="2952979" y="3346681"/>
            <a:ext cx="1387662" cy="541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日常の医療：</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・かかりつけ医、有床診療所</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・地域の連携病院</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・歯科医療、薬局</a:t>
            </a:r>
          </a:p>
        </p:txBody>
      </p:sp>
      <p:pic>
        <p:nvPicPr>
          <p:cNvPr id="1026" name="Picture 2" descr="C:\Users\KNXVS\AppData\Local\Microsoft\Windows\Temporary Internet Files\Content.IE5\ADV5CF2Q\MC900426352[1].wmf"/>
          <p:cNvPicPr>
            <a:picLocks noChangeAspect="1" noChangeArrowheads="1"/>
          </p:cNvPicPr>
          <p:nvPr/>
        </p:nvPicPr>
        <p:blipFill>
          <a:blip r:embed="rId10" cstate="print"/>
          <a:srcRect/>
          <a:stretch>
            <a:fillRect/>
          </a:stretch>
        </p:blipFill>
        <p:spPr bwMode="auto">
          <a:xfrm>
            <a:off x="2128830" y="2737030"/>
            <a:ext cx="379737" cy="310748"/>
          </a:xfrm>
          <a:prstGeom prst="rect">
            <a:avLst/>
          </a:prstGeom>
          <a:noFill/>
        </p:spPr>
      </p:pic>
      <p:pic>
        <p:nvPicPr>
          <p:cNvPr id="64" name="図 63" descr="小規模building03_cl2.png"/>
          <p:cNvPicPr>
            <a:picLocks noChangeAspect="1"/>
          </p:cNvPicPr>
          <p:nvPr/>
        </p:nvPicPr>
        <p:blipFill>
          <a:blip r:embed="rId11" cstate="print"/>
          <a:stretch>
            <a:fillRect/>
          </a:stretch>
        </p:blipFill>
        <p:spPr>
          <a:xfrm>
            <a:off x="1664279" y="2466074"/>
            <a:ext cx="469116" cy="567323"/>
          </a:xfrm>
          <a:prstGeom prst="rect">
            <a:avLst/>
          </a:prstGeom>
        </p:spPr>
      </p:pic>
      <p:sp>
        <p:nvSpPr>
          <p:cNvPr id="63" name="正方形/長方形 62"/>
          <p:cNvSpPr/>
          <p:nvPr/>
        </p:nvSpPr>
        <p:spPr>
          <a:xfrm>
            <a:off x="1300503" y="2872508"/>
            <a:ext cx="1334446" cy="423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病院：</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急性期、回復期、慢性期</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8" name="円/楕円 37"/>
          <p:cNvSpPr/>
          <p:nvPr/>
        </p:nvSpPr>
        <p:spPr>
          <a:xfrm>
            <a:off x="3446494" y="4024080"/>
            <a:ext cx="2196677" cy="718363"/>
          </a:xfrm>
          <a:prstGeom prst="ellipse">
            <a:avLst/>
          </a:prstGeom>
        </p:spPr>
        <p:style>
          <a:lnRef idx="1">
            <a:schemeClr val="accent2"/>
          </a:lnRef>
          <a:fillRef idx="2">
            <a:schemeClr val="accent2"/>
          </a:fillRef>
          <a:effectRef idx="1">
            <a:schemeClr val="accent2"/>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20" name="図 19" descr="building02_house1_cl.wmf"/>
          <p:cNvPicPr>
            <a:picLocks noChangeAspect="1"/>
          </p:cNvPicPr>
          <p:nvPr/>
        </p:nvPicPr>
        <p:blipFill>
          <a:blip r:embed="rId12" cstate="print"/>
          <a:stretch>
            <a:fillRect/>
          </a:stretch>
        </p:blipFill>
        <p:spPr>
          <a:xfrm>
            <a:off x="3759137" y="4024072"/>
            <a:ext cx="812869" cy="495661"/>
          </a:xfrm>
          <a:prstGeom prst="rect">
            <a:avLst/>
          </a:prstGeom>
        </p:spPr>
      </p:pic>
      <p:pic>
        <p:nvPicPr>
          <p:cNvPr id="3" name="図 2" descr="health_0150.wmf"/>
          <p:cNvPicPr>
            <a:picLocks noChangeAspect="1"/>
          </p:cNvPicPr>
          <p:nvPr/>
        </p:nvPicPr>
        <p:blipFill>
          <a:blip r:embed="rId13" cstate="print"/>
          <a:stretch>
            <a:fillRect/>
          </a:stretch>
        </p:blipFill>
        <p:spPr>
          <a:xfrm>
            <a:off x="5079529" y="3956333"/>
            <a:ext cx="180282" cy="619809"/>
          </a:xfrm>
          <a:prstGeom prst="rect">
            <a:avLst/>
          </a:prstGeom>
        </p:spPr>
      </p:pic>
      <p:pic>
        <p:nvPicPr>
          <p:cNvPr id="8" name="図 7" descr="health_0180.wmf"/>
          <p:cNvPicPr>
            <a:picLocks noChangeAspect="1"/>
          </p:cNvPicPr>
          <p:nvPr/>
        </p:nvPicPr>
        <p:blipFill>
          <a:blip r:embed="rId14" cstate="print"/>
          <a:stretch>
            <a:fillRect/>
          </a:stretch>
        </p:blipFill>
        <p:spPr>
          <a:xfrm>
            <a:off x="4418824" y="4024080"/>
            <a:ext cx="715934" cy="576586"/>
          </a:xfrm>
          <a:prstGeom prst="rect">
            <a:avLst/>
          </a:prstGeom>
        </p:spPr>
      </p:pic>
      <p:pic>
        <p:nvPicPr>
          <p:cNvPr id="106" name="Picture 6" descr="集合している人たちのイラスト（お年寄り）"/>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25122" y="5243374"/>
            <a:ext cx="709184" cy="702210"/>
          </a:xfrm>
          <a:prstGeom prst="rect">
            <a:avLst/>
          </a:prstGeom>
          <a:noFill/>
          <a:extLst>
            <a:ext uri="{909E8E84-426E-40DD-AFC4-6F175D3DCCD1}">
              <a14:hiddenFill xmlns:a14="http://schemas.microsoft.com/office/drawing/2010/main">
                <a:solidFill>
                  <a:srgbClr val="FFFFFF"/>
                </a:solidFill>
              </a14:hiddenFill>
            </a:ext>
          </a:extLst>
        </p:spPr>
      </p:pic>
      <p:pic>
        <p:nvPicPr>
          <p:cNvPr id="107" name="図 106" descr="health_0179.wmf"/>
          <p:cNvPicPr>
            <a:picLocks noChangeAspect="1"/>
          </p:cNvPicPr>
          <p:nvPr/>
        </p:nvPicPr>
        <p:blipFill>
          <a:blip r:embed="rId16" cstate="print"/>
          <a:stretch>
            <a:fillRect/>
          </a:stretch>
        </p:blipFill>
        <p:spPr>
          <a:xfrm>
            <a:off x="5238563" y="2742194"/>
            <a:ext cx="771594" cy="469009"/>
          </a:xfrm>
          <a:prstGeom prst="rect">
            <a:avLst/>
          </a:prstGeom>
        </p:spPr>
      </p:pic>
      <p:sp>
        <p:nvSpPr>
          <p:cNvPr id="110" name="正方形/長方形 109"/>
          <p:cNvSpPr/>
          <p:nvPr/>
        </p:nvSpPr>
        <p:spPr>
          <a:xfrm>
            <a:off x="487248" y="4471356"/>
            <a:ext cx="1221586" cy="274468"/>
          </a:xfrm>
          <a:prstGeom prst="rect">
            <a:avLst/>
          </a:prstGeom>
        </p:spPr>
        <p:txBody>
          <a:bodyPr wrap="none">
            <a:noAutofit/>
          </a:bodyPr>
          <a:lstStyle/>
          <a:p>
            <a:pPr marL="0" marR="0" lvl="0" indent="0" algn="l" defTabSz="859917"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相談・援助</a:t>
            </a:r>
            <a:endParaRPr kumimoji="0" lang="ja-JP" altLang="en-US" sz="1400"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テキスト ボックス 38"/>
          <p:cNvSpPr txBox="1"/>
          <p:nvPr/>
        </p:nvSpPr>
        <p:spPr>
          <a:xfrm>
            <a:off x="5071745" y="3051933"/>
            <a:ext cx="1686286" cy="1158614"/>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847" b="0" i="0" u="none" strike="noStrike" kern="1200" cap="none" spc="-94" normalizeH="0" baseline="0" noProof="0" dirty="0">
                <a:ln>
                  <a:noFill/>
                </a:ln>
                <a:solidFill>
                  <a:prstClr val="black"/>
                </a:solidFill>
                <a:effectLst/>
                <a:uLnTx/>
                <a:uFillTx/>
                <a:latin typeface="ＭＳ Ｐゴシック"/>
                <a:ea typeface="ＭＳ Ｐゴシック"/>
                <a:cs typeface="+mn-cs"/>
              </a:rPr>
              <a:t>■在宅系サービス</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847" b="0" i="0" u="none" strike="noStrike" kern="1200" cap="none" spc="-94" normalizeH="0" baseline="0" noProof="0" dirty="0">
                <a:ln>
                  <a:noFill/>
                </a:ln>
                <a:solidFill>
                  <a:prstClr val="black"/>
                </a:solidFill>
                <a:effectLst/>
                <a:uLnTx/>
                <a:uFillTx/>
                <a:latin typeface="ＭＳ Ｐゴシック"/>
                <a:ea typeface="ＭＳ Ｐゴシック"/>
                <a:cs typeface="+mn-cs"/>
              </a:rPr>
              <a:t>　（介護保険サービス）</a:t>
            </a:r>
            <a:endParaRPr kumimoji="0" lang="en-US" altLang="ja-JP" sz="847"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・訪問介護　・訪問看護　</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・通所介護　</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・小規模多機能型居宅介護</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a:t>
            </a: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短期入所生活介護</a:t>
            </a:r>
            <a:endParaRPr kumimoji="0" lang="en-US" altLang="ja-JP" sz="753" b="0" i="0" u="none" strike="noStrike" kern="1200" cap="none" spc="-94" normalizeH="0" baseline="0" noProof="0" dirty="0">
              <a:ln>
                <a:noFill/>
              </a:ln>
              <a:solidFill>
                <a:prstClr val="black"/>
              </a:solidFill>
              <a:effectLst/>
              <a:uLnTx/>
              <a:uFillTx/>
              <a:latin typeface="Calibri"/>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　　・</a:t>
            </a:r>
            <a:r>
              <a:rPr kumimoji="0" lang="en-US" altLang="ja-JP" sz="753" b="0" i="0" u="none" strike="noStrike" kern="1200" cap="none" spc="-94" normalizeH="0" baseline="0" noProof="0" dirty="0">
                <a:ln>
                  <a:noFill/>
                </a:ln>
                <a:solidFill>
                  <a:prstClr val="black"/>
                </a:solidFill>
                <a:effectLst/>
                <a:uLnTx/>
                <a:uFillTx/>
                <a:latin typeface="Calibri"/>
                <a:ea typeface="ＭＳ Ｐゴシック"/>
                <a:cs typeface="+mn-cs"/>
              </a:rPr>
              <a:t>24</a:t>
            </a: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時間対応の訪問サービス</a:t>
            </a:r>
            <a:endParaRPr kumimoji="0" lang="en-US" altLang="ja-JP" sz="753" b="0" i="0" u="none" strike="noStrike" kern="1200" cap="none" spc="-94" normalizeH="0" baseline="0" noProof="0" dirty="0">
              <a:ln>
                <a:noFill/>
              </a:ln>
              <a:solidFill>
                <a:prstClr val="black"/>
              </a:solidFill>
              <a:effectLst/>
              <a:uLnTx/>
              <a:uFillTx/>
              <a:latin typeface="Calibri"/>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　　・看護小規模多機能型居宅介護</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　　・介護予防サービス　 　　　　　　　　　</a:t>
            </a: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等</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65" name="テキスト ボックス 64"/>
          <p:cNvSpPr txBox="1"/>
          <p:nvPr/>
        </p:nvSpPr>
        <p:spPr>
          <a:xfrm>
            <a:off x="4075966" y="4498252"/>
            <a:ext cx="1656796"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・自宅</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・サービス付き高齢者向け住宅付</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・グループホーム　等</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44" name="テキスト ボックス 43"/>
          <p:cNvSpPr txBox="1"/>
          <p:nvPr/>
        </p:nvSpPr>
        <p:spPr>
          <a:xfrm>
            <a:off x="4134104" y="3708853"/>
            <a:ext cx="1084889" cy="302289"/>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本人･家族</a:t>
            </a:r>
            <a:endParaRPr kumimoji="0" lang="en-US" altLang="ja-JP"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9" name="円/楕円 78"/>
          <p:cNvSpPr/>
          <p:nvPr/>
        </p:nvSpPr>
        <p:spPr>
          <a:xfrm>
            <a:off x="4634533" y="5446591"/>
            <a:ext cx="1000454" cy="560672"/>
          </a:xfrm>
          <a:prstGeom prst="ellipse">
            <a:avLst/>
          </a:prstGeom>
        </p:spPr>
        <p:style>
          <a:lnRef idx="1">
            <a:schemeClr val="accent4"/>
          </a:lnRef>
          <a:fillRef idx="2">
            <a:schemeClr val="accent4"/>
          </a:fillRef>
          <a:effectRef idx="1">
            <a:schemeClr val="accent4"/>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05" name="Picture 8" descr="防犯パトロール"/>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85322" y="5312251"/>
            <a:ext cx="522385" cy="608513"/>
          </a:xfrm>
          <a:prstGeom prst="rect">
            <a:avLst/>
          </a:prstGeom>
          <a:noFill/>
          <a:extLst>
            <a:ext uri="{909E8E84-426E-40DD-AFC4-6F175D3DCCD1}">
              <a14:hiddenFill xmlns:a14="http://schemas.microsoft.com/office/drawing/2010/main">
                <a:solidFill>
                  <a:srgbClr val="FFFFFF"/>
                </a:solidFill>
              </a14:hiddenFill>
            </a:ext>
          </a:extLst>
        </p:spPr>
      </p:pic>
      <p:sp>
        <p:nvSpPr>
          <p:cNvPr id="72" name="円/楕円 71"/>
          <p:cNvSpPr/>
          <p:nvPr/>
        </p:nvSpPr>
        <p:spPr>
          <a:xfrm>
            <a:off x="5381289" y="5399078"/>
            <a:ext cx="1129092" cy="589426"/>
          </a:xfrm>
          <a:prstGeom prst="ellipse">
            <a:avLst/>
          </a:prstGeom>
        </p:spPr>
        <p:style>
          <a:lnRef idx="1">
            <a:schemeClr val="accent4"/>
          </a:lnRef>
          <a:fillRef idx="2">
            <a:schemeClr val="accent4"/>
          </a:fillRef>
          <a:effectRef idx="1">
            <a:schemeClr val="accent4"/>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04" name="Picture 2" descr="オレンジバンドをつける人々のイラスト"/>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47397" y="5378860"/>
            <a:ext cx="562755" cy="49839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health_0183.wmf"/>
          <p:cNvPicPr>
            <a:picLocks noChangeAspect="1"/>
          </p:cNvPicPr>
          <p:nvPr/>
        </p:nvPicPr>
        <p:blipFill>
          <a:blip r:embed="rId19" cstate="print"/>
          <a:stretch>
            <a:fillRect/>
          </a:stretch>
        </p:blipFill>
        <p:spPr>
          <a:xfrm>
            <a:off x="5973693" y="5378852"/>
            <a:ext cx="536688" cy="486630"/>
          </a:xfrm>
          <a:prstGeom prst="rect">
            <a:avLst/>
          </a:prstGeom>
        </p:spPr>
      </p:pic>
      <p:pic>
        <p:nvPicPr>
          <p:cNvPr id="109" name="図 108" descr="health_0153.wmf"/>
          <p:cNvPicPr>
            <a:picLocks noChangeAspect="1"/>
          </p:cNvPicPr>
          <p:nvPr/>
        </p:nvPicPr>
        <p:blipFill>
          <a:blip r:embed="rId20" cstate="print"/>
          <a:stretch>
            <a:fillRect/>
          </a:stretch>
        </p:blipFill>
        <p:spPr>
          <a:xfrm>
            <a:off x="5076401" y="5430416"/>
            <a:ext cx="433530" cy="490348"/>
          </a:xfrm>
          <a:prstGeom prst="rect">
            <a:avLst/>
          </a:prstGeom>
        </p:spPr>
      </p:pic>
      <p:pic>
        <p:nvPicPr>
          <p:cNvPr id="108" name="Picture 5" descr="C:\Documents and Settings\nao\Local Settings\Temporary Internet Files\Content.IE5\TEYYXPF4\MC900343525[1].wmf"/>
          <p:cNvPicPr>
            <a:picLocks noChangeAspect="1" noChangeArrowheads="1"/>
          </p:cNvPicPr>
          <p:nvPr/>
        </p:nvPicPr>
        <p:blipFill>
          <a:blip r:embed="rId21" cstate="print"/>
          <a:srcRect/>
          <a:stretch>
            <a:fillRect/>
          </a:stretch>
        </p:blipFill>
        <p:spPr bwMode="auto">
          <a:xfrm>
            <a:off x="4112320" y="5300094"/>
            <a:ext cx="1022437" cy="552932"/>
          </a:xfrm>
          <a:prstGeom prst="rect">
            <a:avLst/>
          </a:prstGeom>
          <a:noFill/>
        </p:spPr>
      </p:pic>
      <p:sp>
        <p:nvSpPr>
          <p:cNvPr id="115" name="テキスト ボックス 114"/>
          <p:cNvSpPr txBox="1"/>
          <p:nvPr/>
        </p:nvSpPr>
        <p:spPr>
          <a:xfrm>
            <a:off x="4272479" y="5853026"/>
            <a:ext cx="799754" cy="318576"/>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・老人クラブ</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・自治会　など</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116" name="テキスト ボックス 115"/>
          <p:cNvSpPr txBox="1"/>
          <p:nvPr/>
        </p:nvSpPr>
        <p:spPr>
          <a:xfrm>
            <a:off x="4897762" y="5853033"/>
            <a:ext cx="799754"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・介護予防</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・認知症予防</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・サロン　など</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117" name="テキスト ボックス 116"/>
          <p:cNvSpPr txBox="1"/>
          <p:nvPr/>
        </p:nvSpPr>
        <p:spPr>
          <a:xfrm>
            <a:off x="5503321" y="5853030"/>
            <a:ext cx="2116935" cy="550306"/>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・認知症サポーター</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（住民、商店会、金融機関、交通機関など）・</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・見守り、</a:t>
            </a:r>
            <a:r>
              <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rPr>
              <a:t>SOS</a:t>
            </a: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ネットワーク</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・ボランティア　など</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43" name="テキスト ボックス 42"/>
          <p:cNvSpPr txBox="1"/>
          <p:nvPr/>
        </p:nvSpPr>
        <p:spPr>
          <a:xfrm>
            <a:off x="7087311" y="4136760"/>
            <a:ext cx="1175062" cy="302289"/>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権利擁護</a:t>
            </a:r>
            <a:endParaRPr kumimoji="0" lang="en-US" altLang="ja-JP"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8" name="テキスト ボックス 117"/>
          <p:cNvSpPr txBox="1"/>
          <p:nvPr/>
        </p:nvSpPr>
        <p:spPr>
          <a:xfrm>
            <a:off x="6767198" y="4389677"/>
            <a:ext cx="2112510" cy="217134"/>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847" b="0" i="0" u="none" strike="noStrike" kern="1200" cap="none" spc="-94" normalizeH="0" baseline="0" noProof="0" dirty="0">
                <a:ln>
                  <a:noFill/>
                </a:ln>
                <a:solidFill>
                  <a:prstClr val="black"/>
                </a:solidFill>
                <a:effectLst/>
                <a:uLnTx/>
                <a:uFillTx/>
                <a:latin typeface="ＭＳ Ｐゴシック"/>
                <a:ea typeface="ＭＳ Ｐゴシック"/>
                <a:cs typeface="+mn-cs"/>
              </a:rPr>
              <a:t>（日常生活自立支援事業、成年後見制度　等）</a:t>
            </a:r>
            <a:endParaRPr kumimoji="0" lang="en-US" altLang="ja-JP" sz="847"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120" name="円/楕円 119"/>
          <p:cNvSpPr/>
          <p:nvPr/>
        </p:nvSpPr>
        <p:spPr>
          <a:xfrm>
            <a:off x="7573360" y="4741353"/>
            <a:ext cx="1205852" cy="657726"/>
          </a:xfrm>
          <a:prstGeom prst="ellipse">
            <a:avLst/>
          </a:prstGeom>
        </p:spPr>
        <p:style>
          <a:lnRef idx="1">
            <a:schemeClr val="dk1"/>
          </a:lnRef>
          <a:fillRef idx="2">
            <a:schemeClr val="dk1"/>
          </a:fillRef>
          <a:effectRef idx="1">
            <a:schemeClr val="dk1"/>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9" name="円/楕円 118"/>
          <p:cNvSpPr/>
          <p:nvPr/>
        </p:nvSpPr>
        <p:spPr>
          <a:xfrm>
            <a:off x="6823582" y="4741353"/>
            <a:ext cx="1205852" cy="681676"/>
          </a:xfrm>
          <a:prstGeom prst="ellipse">
            <a:avLst/>
          </a:prstGeom>
        </p:spPr>
        <p:style>
          <a:lnRef idx="1">
            <a:schemeClr val="dk1"/>
          </a:lnRef>
          <a:fillRef idx="2">
            <a:schemeClr val="dk1"/>
          </a:fillRef>
          <a:effectRef idx="1">
            <a:schemeClr val="dk1"/>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11" name="Picture 10" descr="サラリーマンの会議のイラスト"/>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135667" y="4516950"/>
            <a:ext cx="625283" cy="72642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0" descr="弁護士のイラスト"/>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004914" y="4565984"/>
            <a:ext cx="318792" cy="644860"/>
          </a:xfrm>
          <a:prstGeom prst="rect">
            <a:avLst/>
          </a:prstGeom>
          <a:noFill/>
          <a:extLst>
            <a:ext uri="{909E8E84-426E-40DD-AFC4-6F175D3DCCD1}">
              <a14:hiddenFill xmlns:a14="http://schemas.microsoft.com/office/drawing/2010/main">
                <a:solidFill>
                  <a:srgbClr val="FFFFFF"/>
                </a:solidFill>
              </a14:hiddenFill>
            </a:ext>
          </a:extLst>
        </p:spPr>
      </p:pic>
      <p:sp>
        <p:nvSpPr>
          <p:cNvPr id="121" name="テキスト ボックス 120"/>
          <p:cNvSpPr txBox="1"/>
          <p:nvPr/>
        </p:nvSpPr>
        <p:spPr>
          <a:xfrm>
            <a:off x="7010610" y="5195868"/>
            <a:ext cx="1018830"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・社会福祉協議会</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・成年後見支援センター</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・リーガルサポート　など</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122" name="テキスト ボックス 121"/>
          <p:cNvSpPr txBox="1"/>
          <p:nvPr/>
        </p:nvSpPr>
        <p:spPr>
          <a:xfrm>
            <a:off x="8123084" y="5107904"/>
            <a:ext cx="700847"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・弁護士</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・司法書士</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・裁判所　など</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74" name="テキスト ボックス 73"/>
          <p:cNvSpPr txBox="1"/>
          <p:nvPr/>
        </p:nvSpPr>
        <p:spPr>
          <a:xfrm>
            <a:off x="4425171" y="5010479"/>
            <a:ext cx="1518760" cy="302289"/>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地域の支え合い</a:t>
            </a:r>
            <a:endParaRPr kumimoji="0" lang="en-US" altLang="ja-JP"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3" name="円/楕円 122"/>
          <p:cNvSpPr/>
          <p:nvPr/>
        </p:nvSpPr>
        <p:spPr>
          <a:xfrm>
            <a:off x="1320529" y="4769201"/>
            <a:ext cx="1205852" cy="681676"/>
          </a:xfrm>
          <a:prstGeom prst="ellipse">
            <a:avLst/>
          </a:prstGeom>
        </p:spPr>
        <p:style>
          <a:lnRef idx="1">
            <a:schemeClr val="accent5"/>
          </a:lnRef>
          <a:fillRef idx="2">
            <a:schemeClr val="accent5"/>
          </a:fillRef>
          <a:effectRef idx="1">
            <a:schemeClr val="accent5"/>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4" name="円/楕円 123"/>
          <p:cNvSpPr/>
          <p:nvPr/>
        </p:nvSpPr>
        <p:spPr>
          <a:xfrm>
            <a:off x="2240639" y="4769201"/>
            <a:ext cx="1205852" cy="681676"/>
          </a:xfrm>
          <a:prstGeom prst="ellipse">
            <a:avLst/>
          </a:prstGeom>
        </p:spPr>
        <p:style>
          <a:lnRef idx="1">
            <a:schemeClr val="accent5"/>
          </a:lnRef>
          <a:fillRef idx="2">
            <a:schemeClr val="accent5"/>
          </a:fillRef>
          <a:effectRef idx="1">
            <a:schemeClr val="accent5"/>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12" name="Picture 6" descr="http://4.bp.blogspot.com/-WMX1lVsfkSU/UYiN4_jzsXI/AAAAAAAARUw/BI1rc65Gwq4/s800/kaigi.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722309" y="4546606"/>
            <a:ext cx="599125" cy="696776"/>
          </a:xfrm>
          <a:prstGeom prst="rect">
            <a:avLst/>
          </a:prstGeom>
          <a:noFill/>
          <a:extLst>
            <a:ext uri="{909E8E84-426E-40DD-AFC4-6F175D3DCCD1}">
              <a14:hiddenFill xmlns:a14="http://schemas.microsoft.com/office/drawing/2010/main">
                <a:solidFill>
                  <a:srgbClr val="FFFFFF"/>
                </a:solidFill>
              </a14:hiddenFill>
            </a:ext>
          </a:extLst>
        </p:spPr>
      </p:pic>
      <p:sp>
        <p:nvSpPr>
          <p:cNvPr id="94" name="テキスト ボックス 93"/>
          <p:cNvSpPr txBox="1"/>
          <p:nvPr/>
        </p:nvSpPr>
        <p:spPr>
          <a:xfrm>
            <a:off x="2329635" y="5215534"/>
            <a:ext cx="1313098"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・地域包括支援センター</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・ケアマネジャー</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・認知症地域支援推進員　等</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73" name="テキスト ボックス 72"/>
          <p:cNvSpPr txBox="1"/>
          <p:nvPr/>
        </p:nvSpPr>
        <p:spPr>
          <a:xfrm>
            <a:off x="1182356" y="5080056"/>
            <a:ext cx="1326211"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・市町村（行政窓口）</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・基幹相談支援センター（障害）</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・地域生活支援拠点　等</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125" name="円/楕円 124"/>
          <p:cNvSpPr/>
          <p:nvPr/>
        </p:nvSpPr>
        <p:spPr>
          <a:xfrm>
            <a:off x="632720" y="5820782"/>
            <a:ext cx="1913627" cy="681676"/>
          </a:xfrm>
          <a:prstGeom prst="ellipse">
            <a:avLst/>
          </a:prstGeom>
        </p:spPr>
        <p:style>
          <a:lnRef idx="1">
            <a:schemeClr val="accent3"/>
          </a:lnRef>
          <a:fillRef idx="2">
            <a:schemeClr val="accent3"/>
          </a:fillRef>
          <a:effectRef idx="1">
            <a:schemeClr val="accent3"/>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02" name="Picture 10" descr="相談・説明のイラスト"/>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896404" y="5767969"/>
            <a:ext cx="674695" cy="635900"/>
          </a:xfrm>
          <a:prstGeom prst="rect">
            <a:avLst/>
          </a:prstGeom>
          <a:noFill/>
          <a:extLst>
            <a:ext uri="{909E8E84-426E-40DD-AFC4-6F175D3DCCD1}">
              <a14:hiddenFill xmlns:a14="http://schemas.microsoft.com/office/drawing/2010/main">
                <a:solidFill>
                  <a:srgbClr val="FFFFFF"/>
                </a:solidFill>
              </a14:hiddenFill>
            </a:ext>
          </a:extLst>
        </p:spPr>
      </p:pic>
      <p:sp>
        <p:nvSpPr>
          <p:cNvPr id="87" name="テキスト ボックス 86"/>
          <p:cNvSpPr txBox="1"/>
          <p:nvPr/>
        </p:nvSpPr>
        <p:spPr>
          <a:xfrm>
            <a:off x="632720" y="5799119"/>
            <a:ext cx="1438151" cy="782036"/>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・若年性認知症コ－ディネーター</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・精神保健福祉センター</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・障害者就業・生活支援センター</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・ハローワーク　</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・企業</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a:t>
            </a:r>
            <a:r>
              <a:rPr kumimoji="0" lang="ja-JP" altLang="en-US" sz="753" spc="-94" dirty="0">
                <a:solidFill>
                  <a:prstClr val="black"/>
                </a:solidFill>
                <a:latin typeface="ＭＳ Ｐゴシック"/>
                <a:ea typeface="ＭＳ Ｐゴシック"/>
              </a:rPr>
              <a:t>ピア</a:t>
            </a: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サポート活動　等</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126" name="円/楕円 125"/>
          <p:cNvSpPr/>
          <p:nvPr/>
        </p:nvSpPr>
        <p:spPr>
          <a:xfrm>
            <a:off x="1413468" y="3619867"/>
            <a:ext cx="1608406" cy="1332843"/>
          </a:xfrm>
          <a:prstGeom prst="ellipse">
            <a:avLst/>
          </a:prstGeom>
          <a:solidFill>
            <a:schemeClr val="accent6">
              <a:tint val="50000"/>
              <a:satMod val="300000"/>
              <a:alpha val="33000"/>
            </a:schemeClr>
          </a:solidFill>
        </p:spPr>
        <p:style>
          <a:lnRef idx="1">
            <a:schemeClr val="accent6"/>
          </a:lnRef>
          <a:fillRef idx="2">
            <a:schemeClr val="accent6"/>
          </a:fillRef>
          <a:effectRef idx="1">
            <a:schemeClr val="accent6"/>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91" name="Picture 14"/>
          <p:cNvPicPr>
            <a:picLocks noChangeArrowheads="1"/>
          </p:cNvPicPr>
          <p:nvPr/>
        </p:nvPicPr>
        <p:blipFill>
          <a:blip r:embed="rId26" cstate="print"/>
          <a:srcRect/>
          <a:stretch>
            <a:fillRect/>
          </a:stretch>
        </p:blipFill>
        <p:spPr bwMode="auto">
          <a:xfrm flipH="1">
            <a:off x="1820759" y="3924445"/>
            <a:ext cx="400881" cy="506064"/>
          </a:xfrm>
          <a:prstGeom prst="rect">
            <a:avLst/>
          </a:prstGeom>
          <a:noFill/>
          <a:ln w="25400">
            <a:noFill/>
            <a:prstDash val="sysDash"/>
            <a:miter lim="800000"/>
            <a:headEnd/>
            <a:tailEnd/>
          </a:ln>
          <a:effectLst/>
        </p:spPr>
      </p:pic>
      <p:pic>
        <p:nvPicPr>
          <p:cNvPr id="114" name="Picture 13" descr="http://4.bp.blogspot.com/-NzTc6DAUG1E/V0QnmI3mTWI/AAAAAAAA684/OgG0_PJiyBAFzfA2OtslLwNMZmo8AzmzwCLcB/s800/school_sansyamendan.png"/>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68024" t="-3864" b="3864"/>
          <a:stretch/>
        </p:blipFill>
        <p:spPr bwMode="auto">
          <a:xfrm flipH="1">
            <a:off x="2092747" y="3820855"/>
            <a:ext cx="290767" cy="60965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5" descr="http://3.bp.blogspot.com/-qg77VZduUQk/V2ub12BzJmI/AAAAAAAA7sk/6jW0yuZUngkXKin5Yp0HvUrmh8iBIwmlgCLcB/s800/houmon_shinryou_shifuku.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flipH="1">
            <a:off x="2223696" y="3893797"/>
            <a:ext cx="472454" cy="536717"/>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a:xfrm>
            <a:off x="1579709" y="4387267"/>
            <a:ext cx="1313092" cy="202657"/>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認知症初期集中支援チーム</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pic>
        <p:nvPicPr>
          <p:cNvPr id="86" name="図 85" descr="person_0290.wmf"/>
          <p:cNvPicPr>
            <a:picLocks noChangeAspect="1"/>
          </p:cNvPicPr>
          <p:nvPr/>
        </p:nvPicPr>
        <p:blipFill>
          <a:blip r:embed="rId29" cstate="print"/>
          <a:stretch>
            <a:fillRect/>
          </a:stretch>
        </p:blipFill>
        <p:spPr>
          <a:xfrm flipH="1">
            <a:off x="2396535" y="4633723"/>
            <a:ext cx="299616" cy="605700"/>
          </a:xfrm>
          <a:prstGeom prst="rect">
            <a:avLst/>
          </a:prstGeom>
        </p:spPr>
      </p:pic>
      <p:pic>
        <p:nvPicPr>
          <p:cNvPr id="66" name="図 65" descr="building03_cl2.wmf"/>
          <p:cNvPicPr>
            <a:picLocks noChangeAspect="1"/>
          </p:cNvPicPr>
          <p:nvPr/>
        </p:nvPicPr>
        <p:blipFill>
          <a:blip r:embed="rId30" cstate="print"/>
          <a:stretch>
            <a:fillRect/>
          </a:stretch>
        </p:blipFill>
        <p:spPr>
          <a:xfrm flipH="1">
            <a:off x="1508112" y="4645575"/>
            <a:ext cx="501936" cy="462329"/>
          </a:xfrm>
          <a:prstGeom prst="rect">
            <a:avLst/>
          </a:prstGeom>
        </p:spPr>
      </p:pic>
      <p:sp>
        <p:nvSpPr>
          <p:cNvPr id="60" name="正方形/長方形 59"/>
          <p:cNvSpPr/>
          <p:nvPr/>
        </p:nvSpPr>
        <p:spPr>
          <a:xfrm>
            <a:off x="1695700" y="3278942"/>
            <a:ext cx="1426678" cy="541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・専門医療機関</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（認知症疾患医療センター等）</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・認知症サポート医</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29" name="図 128"/>
          <p:cNvPicPr>
            <a:picLocks noChangeAspect="1"/>
          </p:cNvPicPr>
          <p:nvPr/>
        </p:nvPicPr>
        <p:blipFill>
          <a:blip r:embed="rId31" cstate="print">
            <a:extLst>
              <a:ext uri="{BEBA8EAE-BF5A-486C-A8C5-ECC9F3942E4B}">
                <a14:imgProps xmlns:a14="http://schemas.microsoft.com/office/drawing/2010/main">
                  <a14:imgLayer r:embed="rId32">
                    <a14:imgEffect>
                      <a14:backgroundRemoval t="0" b="100000" l="0" r="100000">
                        <a14:foregroundMark x1="90347" y1="93814" x2="90347" y2="93814"/>
                        <a14:foregroundMark x1="91506" y1="89691" x2="91506" y2="89691"/>
                        <a14:foregroundMark x1="92278" y1="83505" x2="92278" y2="83505"/>
                        <a14:foregroundMark x1="92278" y1="81959" x2="92278" y2="81959"/>
                        <a14:foregroundMark x1="96525" y1="80928" x2="96525" y2="80928"/>
                        <a14:foregroundMark x1="96525" y1="80928" x2="96525" y2="80928"/>
                        <a14:foregroundMark x1="90347" y1="83505" x2="90347" y2="83505"/>
                      </a14:backgroundRemoval>
                    </a14:imgEffect>
                  </a14:imgLayer>
                </a14:imgProps>
              </a:ext>
              <a:ext uri="{28A0092B-C50C-407E-A947-70E740481C1C}">
                <a14:useLocalDpi xmlns:a14="http://schemas.microsoft.com/office/drawing/2010/main" val="0"/>
              </a:ext>
            </a:extLst>
          </a:blip>
          <a:stretch>
            <a:fillRect/>
          </a:stretch>
        </p:blipFill>
        <p:spPr>
          <a:xfrm>
            <a:off x="3075020" y="5832756"/>
            <a:ext cx="415865" cy="311497"/>
          </a:xfrm>
          <a:prstGeom prst="rect">
            <a:avLst/>
          </a:prstGeom>
        </p:spPr>
      </p:pic>
      <p:sp>
        <p:nvSpPr>
          <p:cNvPr id="92" name="正方形/長方形 91">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B9502400-BA6D-45A1-BA9C-E48FBC5A8BBF}"/>
              </a:ext>
            </a:extLst>
          </p:cNvPr>
          <p:cNvSpPr txBox="1"/>
          <p:nvPr/>
        </p:nvSpPr>
        <p:spPr>
          <a:xfrm>
            <a:off x="285875" y="57270"/>
            <a:ext cx="8576690" cy="584775"/>
          </a:xfrm>
          <a:prstGeom prst="rect">
            <a:avLst/>
          </a:prstGeom>
          <a:noFill/>
          <a:ln>
            <a:noFill/>
          </a:ln>
        </p:spPr>
        <p:txBody>
          <a:bodyPr wrap="square" rtlCol="0" anchor="ctr">
            <a:spAutoFit/>
          </a:bodyPr>
          <a:lstStyle/>
          <a:p>
            <a:pPr marL="0" marR="0" lvl="0" indent="0" algn="ctr" defTabSz="644809"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認知症施策の推進について</a:t>
            </a:r>
          </a:p>
        </p:txBody>
      </p:sp>
      <p:sp>
        <p:nvSpPr>
          <p:cNvPr id="7" name="角丸四角形 6"/>
          <p:cNvSpPr/>
          <p:nvPr/>
        </p:nvSpPr>
        <p:spPr>
          <a:xfrm>
            <a:off x="347870" y="1054265"/>
            <a:ext cx="8531838" cy="1468732"/>
          </a:xfrm>
          <a:prstGeom prst="roundRect">
            <a:avLst>
              <a:gd name="adj" fmla="val 50000"/>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86810" y="1116213"/>
            <a:ext cx="7846828" cy="1384995"/>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　高齢化の進展に伴い、団塊の世代が７５歳以上となる２０２５年には、認知症の人は約７００万人</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（６５歳以上高齢者の約５人に１人）となる見込み。</a:t>
            </a:r>
          </a:p>
          <a:p>
            <a:r>
              <a:rPr lang="ja-JP" altLang="en-US" sz="1400" dirty="0">
                <a:latin typeface="BIZ UDPゴシック" panose="020B0400000000000000" pitchFamily="50" charset="-128"/>
                <a:ea typeface="BIZ UDPゴシック" panose="020B0400000000000000" pitchFamily="50" charset="-128"/>
              </a:rPr>
              <a:t>○　認知症の人を単に支えられる側と考えるのではなく、認知症の人が認知症とともによりよく</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生きていくことができるような環境整備が必要。</a:t>
            </a:r>
          </a:p>
          <a:p>
            <a:r>
              <a:rPr lang="ja-JP" altLang="en-US" sz="1400" dirty="0">
                <a:latin typeface="BIZ UDPゴシック" panose="020B0400000000000000" pitchFamily="50" charset="-128"/>
                <a:ea typeface="BIZ UDPゴシック" panose="020B0400000000000000" pitchFamily="50" charset="-128"/>
              </a:rPr>
              <a:t>○　２０２５年に向け、認知症の人の意思が尊重され、できる限り住み慣れた地域のよい環境で自分</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らしく暮らし続けることができる社会の実現を目指す。</a:t>
            </a:r>
          </a:p>
        </p:txBody>
      </p:sp>
      <p:sp>
        <p:nvSpPr>
          <p:cNvPr id="93" name="テキスト ボックス 92">
            <a:extLst>
              <a:ext uri="{FF2B5EF4-FFF2-40B4-BE49-F238E27FC236}">
                <a16:creationId xmlns:a16="http://schemas.microsoft.com/office/drawing/2014/main" id="{7D8B5EAB-D574-4DF2-A8FE-C7DCFE28274A}"/>
              </a:ext>
            </a:extLst>
          </p:cNvPr>
          <p:cNvSpPr txBox="1"/>
          <p:nvPr/>
        </p:nvSpPr>
        <p:spPr>
          <a:xfrm>
            <a:off x="0" y="726134"/>
            <a:ext cx="1101683" cy="339915"/>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３</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62205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362323" y="3725854"/>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角丸四角形 11"/>
          <p:cNvSpPr/>
          <p:nvPr/>
        </p:nvSpPr>
        <p:spPr>
          <a:xfrm>
            <a:off x="1362323" y="3180141"/>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4" name="角丸四角形 13"/>
          <p:cNvSpPr/>
          <p:nvPr/>
        </p:nvSpPr>
        <p:spPr>
          <a:xfrm>
            <a:off x="1362323" y="5826984"/>
            <a:ext cx="6660579" cy="478133"/>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 name="角丸四角形 14"/>
          <p:cNvSpPr/>
          <p:nvPr/>
        </p:nvSpPr>
        <p:spPr>
          <a:xfrm>
            <a:off x="1362322" y="5026263"/>
            <a:ext cx="6660579" cy="699674"/>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角丸四角形 10"/>
          <p:cNvSpPr/>
          <p:nvPr/>
        </p:nvSpPr>
        <p:spPr>
          <a:xfrm>
            <a:off x="1362323" y="2644919"/>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3" name="AutoShape 9" descr="50%"/>
          <p:cNvSpPr>
            <a:spLocks noChangeArrowheads="1"/>
          </p:cNvSpPr>
          <p:nvPr/>
        </p:nvSpPr>
        <p:spPr bwMode="auto">
          <a:xfrm>
            <a:off x="707702" y="2445256"/>
            <a:ext cx="483146" cy="3962153"/>
          </a:xfrm>
          <a:prstGeom prst="roundRect">
            <a:avLst>
              <a:gd name="adj" fmla="val 50000"/>
            </a:avLst>
          </a:prstGeom>
          <a:noFill/>
          <a:ln w="9525">
            <a:noFill/>
            <a:round/>
            <a:headEnd/>
            <a:tailEnd/>
          </a:ln>
        </p:spPr>
        <p:txBody>
          <a:bodyPr vert="eaVert" lIns="91334" tIns="45666" rIns="91334" bIns="45666"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1" lang="ja-JP" altLang="en-US" sz="2000" b="1" i="0" u="none" strike="noStrike" kern="1200" cap="none" spc="0" normalizeH="0" baseline="0" noProof="0" dirty="0">
                <a:ln>
                  <a:noFill/>
                </a:ln>
                <a:solidFill>
                  <a:srgbClr val="92403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具体的な施策の５つの柱　</a:t>
            </a:r>
          </a:p>
        </p:txBody>
      </p:sp>
      <p:sp>
        <p:nvSpPr>
          <p:cNvPr id="10" name="テキスト ボックス 9"/>
          <p:cNvSpPr txBox="1"/>
          <p:nvPr/>
        </p:nvSpPr>
        <p:spPr>
          <a:xfrm>
            <a:off x="1514042" y="2698503"/>
            <a:ext cx="6919577" cy="3606115"/>
          </a:xfrm>
          <a:prstGeom prst="rect">
            <a:avLst/>
          </a:prstGeom>
          <a:noFill/>
          <a:ln cmpd="dbl">
            <a:noFill/>
          </a:ln>
        </p:spPr>
        <p:txBody>
          <a:bodyPr wrap="square" rtlCol="0">
            <a:spAutoFit/>
          </a:bodyPr>
          <a:lstStyle/>
          <a:p>
            <a:pPr marL="263525" marR="0" lvl="0" indent="-263525" algn="l" defTabSz="914400" rtl="0" eaLnBrk="0" fontAlgn="base" latinLnBrk="0" hangingPunct="0">
              <a:lnSpc>
                <a:spcPts val="24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① 普及啓発・本人発信支援</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8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② 予防</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8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③ 医療・ケア・介護サービス・介護者への支援</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000"/>
              </a:spcBef>
              <a:spcAft>
                <a:spcPct val="0"/>
              </a:spcAft>
              <a:buClrTx/>
              <a:buSzTx/>
              <a:buFontTx/>
              <a:buNone/>
              <a:tabLst/>
              <a:defRPr/>
            </a:pPr>
            <a:r>
              <a:rPr kumimoji="1" lang="ja-JP" altLang="en-US" sz="1700" b="1" i="0" u="none" strike="noStrike" kern="1200" cap="none" spc="0" normalizeH="0" baseline="0" noProof="0" dirty="0">
                <a:ln>
                  <a:noFill/>
                </a:ln>
                <a:solidFill>
                  <a:srgbClr val="92403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▶▶早期発見・早期対応、医療体制の整備</a:t>
            </a:r>
            <a:endParaRPr kumimoji="1" lang="en-US" altLang="ja-JP" sz="1700" b="1" i="0" u="none" strike="noStrike" kern="1200" cap="none" spc="0" normalizeH="0" baseline="0" noProof="0" dirty="0">
              <a:ln>
                <a:noFill/>
              </a:ln>
              <a:solidFill>
                <a:srgbClr val="92403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300"/>
              </a:spcBef>
              <a:spcAft>
                <a:spcPct val="0"/>
              </a:spcAft>
              <a:buClrTx/>
              <a:buSzTx/>
              <a:buFontTx/>
              <a:buNone/>
              <a:tabLst/>
              <a:defRPr/>
            </a:pPr>
            <a:r>
              <a:rPr kumimoji="1" lang="ja-JP" altLang="en-US" sz="1700" b="1" i="0" u="none" strike="noStrike" kern="1200" cap="none" spc="0" normalizeH="0" baseline="0" noProof="0" dirty="0">
                <a:ln>
                  <a:noFill/>
                </a:ln>
                <a:solidFill>
                  <a:srgbClr val="92403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▶▶医療従事者等の認知症対応力向上の促進</a:t>
            </a:r>
            <a:endParaRPr kumimoji="1" lang="en-US" altLang="ja-JP" sz="1700" b="1" i="0" u="none" strike="noStrike" kern="1200" cap="none" spc="0" normalizeH="0" baseline="0" noProof="0" dirty="0">
              <a:ln>
                <a:noFill/>
              </a:ln>
              <a:solidFill>
                <a:srgbClr val="92403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8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④ 認知症バリアフリーの推進・若年性認知症の人</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1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800" b="1"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への</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支援・社会参加支援</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1600"/>
              </a:lnSpc>
              <a:spcBef>
                <a:spcPts val="24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⑤ 研究開発・産業促進・国際展開</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角丸四角形 6"/>
          <p:cNvSpPr/>
          <p:nvPr/>
        </p:nvSpPr>
        <p:spPr>
          <a:xfrm>
            <a:off x="707702" y="1499539"/>
            <a:ext cx="7817005" cy="9824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認知症の発症を遅らせ、認知症になっても希望をもって日常生活を過ごせる</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社会を目指し認知症の人や家族の視点を重視しながら</a:t>
            </a:r>
            <a:r>
              <a:rPr kumimoji="1"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「共生」と「予防」</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を車の</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両輪として施策を推進</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4" name="AutoShape 9" descr="50%"/>
          <p:cNvSpPr>
            <a:spLocks noChangeArrowheads="1"/>
          </p:cNvSpPr>
          <p:nvPr/>
        </p:nvSpPr>
        <p:spPr bwMode="auto">
          <a:xfrm>
            <a:off x="899339" y="1105326"/>
            <a:ext cx="4324093" cy="360040"/>
          </a:xfrm>
          <a:prstGeom prst="roundRect">
            <a:avLst>
              <a:gd name="adj" fmla="val 12528"/>
            </a:avLst>
          </a:prstGeom>
          <a:noFill/>
          <a:ln w="9525">
            <a:noFill/>
            <a:round/>
            <a:headEnd/>
            <a:tailEnd/>
          </a:ln>
        </p:spPr>
        <p:txBody>
          <a:bodyPr lIns="91334" tIns="45666" rIns="91334" bIns="45666" anchor="ct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1" lang="ja-JP" altLang="en-US" sz="1800" b="1" i="0" u="none" strike="noStrike" kern="1200" cap="none" spc="0" normalizeH="0" baseline="0" noProof="0" dirty="0">
                <a:ln>
                  <a:noFill/>
                </a:ln>
                <a:solidFill>
                  <a:srgbClr val="92403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基本的考え方</a:t>
            </a:r>
          </a:p>
        </p:txBody>
      </p:sp>
      <p:sp>
        <p:nvSpPr>
          <p:cNvPr id="18" name="AutoShape 9" descr="50%"/>
          <p:cNvSpPr>
            <a:spLocks noChangeArrowheads="1"/>
          </p:cNvSpPr>
          <p:nvPr/>
        </p:nvSpPr>
        <p:spPr bwMode="auto">
          <a:xfrm>
            <a:off x="7026442" y="2517893"/>
            <a:ext cx="565206" cy="3889516"/>
          </a:xfrm>
          <a:prstGeom prst="roundRect">
            <a:avLst>
              <a:gd name="adj" fmla="val 50000"/>
            </a:avLst>
          </a:prstGeom>
          <a:solidFill>
            <a:srgbClr val="996633"/>
          </a:solidFill>
          <a:ln w="41275">
            <a:solidFill>
              <a:schemeClr val="bg1"/>
            </a:solidFill>
            <a:round/>
            <a:headEnd/>
            <a:tailEnd/>
          </a:ln>
        </p:spPr>
        <p:txBody>
          <a:bodyPr vert="eaVert" lIns="91334" tIns="45666" rIns="91334" bIns="45666"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認知症の人や家族の視点の重視　</a:t>
            </a:r>
          </a:p>
        </p:txBody>
      </p:sp>
      <p:sp>
        <p:nvSpPr>
          <p:cNvPr id="19" name="正方形/長方形 18">
            <a:extLst>
              <a:ext uri="{FF2B5EF4-FFF2-40B4-BE49-F238E27FC236}">
                <a16:creationId xmlns:a16="http://schemas.microsoft.com/office/drawing/2014/main" id="{ABC560C8-CB4D-455F-B439-30B6A543679D}"/>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0971CB5A-8F95-4627-A8B3-7DBAEF9E5122}"/>
              </a:ext>
            </a:extLst>
          </p:cNvPr>
          <p:cNvSpPr txBox="1"/>
          <p:nvPr/>
        </p:nvSpPr>
        <p:spPr>
          <a:xfrm>
            <a:off x="3457452" y="6496092"/>
            <a:ext cx="5638735" cy="338554"/>
          </a:xfrm>
          <a:prstGeom prst="rect">
            <a:avLst/>
          </a:prstGeom>
          <a:noFill/>
          <a:ln cmpd="dbl">
            <a:noFill/>
          </a:ln>
        </p:spPr>
        <p:txBody>
          <a:bodyPr wrap="square" rtlCol="0">
            <a:spAutoFit/>
          </a:bodyPr>
          <a:lstStyle/>
          <a:p>
            <a:pPr marL="0" marR="0" lvl="0" indent="0" algn="r" defTabSz="914400" rtl="0" eaLnBrk="0" fontAlgn="base" latinLnBrk="0" hangingPunct="0">
              <a:spcBef>
                <a:spcPct val="0"/>
              </a:spcBef>
              <a:spcAft>
                <a:spcPct val="0"/>
              </a:spcAft>
              <a:buClrTx/>
              <a:buSzTx/>
              <a:buFontTx/>
              <a:buNone/>
              <a:tabLst/>
              <a:defRPr/>
            </a:pPr>
            <a:r>
              <a:rPr kumimoji="1" lang="ja-JP" altLang="en-US" sz="16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令和元年</a:t>
            </a:r>
            <a:r>
              <a:rPr kumimoji="1" lang="en-US" altLang="ja-JP" sz="16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6</a:t>
            </a:r>
            <a:r>
              <a:rPr kumimoji="1" lang="ja-JP" altLang="en-US" sz="16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月</a:t>
            </a:r>
            <a:r>
              <a:rPr kumimoji="1" lang="en-US" altLang="ja-JP" sz="16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18</a:t>
            </a:r>
            <a:r>
              <a:rPr kumimoji="1" lang="ja-JP" altLang="en-US" sz="16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日認知症施策推進関係閣僚会議決定</a:t>
            </a:r>
          </a:p>
        </p:txBody>
      </p:sp>
      <p:sp>
        <p:nvSpPr>
          <p:cNvPr id="4" name="テキスト ボックス 3"/>
          <p:cNvSpPr txBox="1"/>
          <p:nvPr/>
        </p:nvSpPr>
        <p:spPr>
          <a:xfrm>
            <a:off x="1314893" y="129145"/>
            <a:ext cx="6514399" cy="502702"/>
          </a:xfrm>
          <a:prstGeom prst="rect">
            <a:avLst/>
          </a:prstGeom>
          <a:noFill/>
          <a:ln cmpd="dbl">
            <a:noFill/>
          </a:ln>
        </p:spPr>
        <p:txBody>
          <a:bodyPr wrap="square" rtlCol="0">
            <a:spAutoFit/>
          </a:bodyPr>
          <a:lstStyle/>
          <a:p>
            <a:pPr marL="0" marR="0" lvl="0" indent="0" algn="ctr" defTabSz="914400" rtl="0" eaLnBrk="0" fontAlgn="base" latinLnBrk="0" hangingPunct="0">
              <a:lnSpc>
                <a:spcPts val="32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認知症施策推進大綱の概要</a:t>
            </a:r>
          </a:p>
        </p:txBody>
      </p:sp>
      <p:sp>
        <p:nvSpPr>
          <p:cNvPr id="17" name="テキスト ボックス 16">
            <a:extLst>
              <a:ext uri="{FF2B5EF4-FFF2-40B4-BE49-F238E27FC236}">
                <a16:creationId xmlns:a16="http://schemas.microsoft.com/office/drawing/2014/main" id="{7D8B5EAB-D574-4DF2-A8FE-C7DCFE28274A}"/>
              </a:ext>
            </a:extLst>
          </p:cNvPr>
          <p:cNvSpPr txBox="1"/>
          <p:nvPr/>
        </p:nvSpPr>
        <p:spPr>
          <a:xfrm>
            <a:off x="0" y="713570"/>
            <a:ext cx="1049311"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４</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54140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481263" y="1524000"/>
            <a:ext cx="8245642" cy="4828300"/>
          </a:xfrm>
        </p:spPr>
        <p:txBody>
          <a:bodyPr/>
          <a:lstStyle/>
          <a:p>
            <a:pPr eaLnBrk="1" hangingPunct="1">
              <a:spcBef>
                <a:spcPts val="0"/>
              </a:spcBef>
              <a:buClr>
                <a:srgbClr val="FFCBFF"/>
              </a:buClr>
              <a:buSzPct val="90000"/>
              <a:buFont typeface="Wingdings" pitchFamily="2" charset="2"/>
              <a:buNone/>
            </a:pPr>
            <a:r>
              <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認知症を呈する疾患のうち</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可逆性の疾患</a:t>
            </a:r>
            <a:r>
              <a:rPr lang="ja-JP" altLang="en-US" sz="2400" b="1" dirty="0">
                <a:latin typeface="BIZ UDPゴシック" panose="020B0400000000000000" pitchFamily="50" charset="-128"/>
                <a:ea typeface="BIZ UDPゴシック" panose="020B0400000000000000" pitchFamily="50" charset="-128"/>
                <a:cs typeface="Meiryo UI" pitchFamily="50" charset="-128"/>
              </a:rPr>
              <a:t>は、治療を確実</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Clr>
                <a:srgbClr val="FFCBFF"/>
              </a:buClr>
              <a:buSzPct val="90000"/>
              <a:buFont typeface="Wingdings" pitchFamily="2" charset="2"/>
              <a:buNone/>
            </a:pPr>
            <a:r>
              <a:rPr lang="ja-JP" altLang="en-US" sz="2400" b="1" dirty="0">
                <a:latin typeface="BIZ UDPゴシック" panose="020B0400000000000000" pitchFamily="50" charset="-128"/>
                <a:ea typeface="BIZ UDPゴシック" panose="020B0400000000000000" pitchFamily="50" charset="-128"/>
                <a:cs typeface="Meiryo UI" pitchFamily="50" charset="-128"/>
              </a:rPr>
              <a:t>   に行うことが可能</a:t>
            </a:r>
          </a:p>
          <a:p>
            <a:pPr eaLnBrk="1" hangingPunct="1">
              <a:spcBef>
                <a:spcPts val="1200"/>
              </a:spcBef>
              <a:buClr>
                <a:srgbClr val="FFCBFF"/>
              </a:buClr>
              <a:buSzPct val="90000"/>
              <a:buFont typeface="Wingdings" pitchFamily="2" charset="2"/>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789C36"/>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進行性の認知症であっても、より早期からの適切な薬物</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Clr>
                <a:srgbClr val="FFCBFF"/>
              </a:buClr>
              <a:buSzPct val="90000"/>
              <a:buFont typeface="Wingdings" pitchFamily="2" charset="2"/>
              <a:buNone/>
            </a:pPr>
            <a:r>
              <a:rPr lang="ja-JP" altLang="en-US" sz="2400" b="1" dirty="0">
                <a:latin typeface="BIZ UDPゴシック" panose="020B0400000000000000" pitchFamily="50" charset="-128"/>
                <a:ea typeface="BIZ UDPゴシック" panose="020B0400000000000000" pitchFamily="50" charset="-128"/>
                <a:cs typeface="Meiryo UI" pitchFamily="50" charset="-128"/>
              </a:rPr>
              <a:t>   療法により</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進行抑制や症状緩和</a:t>
            </a:r>
            <a:r>
              <a:rPr lang="ja-JP" altLang="en-US" sz="2400" b="1" dirty="0">
                <a:latin typeface="BIZ UDPゴシック" panose="020B0400000000000000" pitchFamily="50" charset="-128"/>
                <a:ea typeface="BIZ UDPゴシック" panose="020B0400000000000000" pitchFamily="50" charset="-128"/>
                <a:cs typeface="Meiryo UI" pitchFamily="50" charset="-128"/>
              </a:rPr>
              <a:t>が可能</a:t>
            </a:r>
          </a:p>
          <a:p>
            <a:pPr eaLnBrk="1" hangingPunct="1">
              <a:spcBef>
                <a:spcPts val="1200"/>
              </a:spcBef>
              <a:buClr>
                <a:srgbClr val="FFCBFF"/>
              </a:buClr>
              <a:buSzPct val="90000"/>
              <a:buFont typeface="Wingdings" pitchFamily="2" charset="2"/>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本人が変化に戸惑う期間を短くでき、その後の</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暮らしに</a:t>
            </a:r>
            <a:endPar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Clr>
                <a:srgbClr val="FFCBFF"/>
              </a:buClr>
              <a:buSzPct val="90000"/>
              <a:buFont typeface="Wingdings" pitchFamily="2" charset="2"/>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備える</a:t>
            </a:r>
            <a:r>
              <a:rPr lang="ja-JP" altLang="en-US" sz="2400" b="1" dirty="0">
                <a:latin typeface="BIZ UDPゴシック" panose="020B0400000000000000" pitchFamily="50" charset="-128"/>
                <a:ea typeface="BIZ UDPゴシック" panose="020B0400000000000000" pitchFamily="50" charset="-128"/>
                <a:cs typeface="Meiryo UI" pitchFamily="50" charset="-128"/>
              </a:rPr>
              <a:t>ために、自分で判断したり家族と相談できる</a:t>
            </a:r>
          </a:p>
          <a:p>
            <a:pPr eaLnBrk="1" hangingPunct="1">
              <a:spcBef>
                <a:spcPts val="1200"/>
              </a:spcBef>
              <a:buClr>
                <a:srgbClr val="FFCBFF"/>
              </a:buClr>
              <a:buSzPct val="90000"/>
              <a:buFont typeface="Wingdings" pitchFamily="2" charset="2"/>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家族等が適切な介護方法や支援サービスに関する</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情報を</a:t>
            </a:r>
            <a:endPar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Clr>
                <a:srgbClr val="FFCBFF"/>
              </a:buClr>
              <a:buSzPct val="90000"/>
              <a:buFont typeface="Wingdings" pitchFamily="2" charset="2"/>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早期から入手可能</a:t>
            </a:r>
            <a:r>
              <a:rPr lang="ja-JP" altLang="en-US" sz="2400" b="1" dirty="0">
                <a:latin typeface="BIZ UDPゴシック" panose="020B0400000000000000" pitchFamily="50" charset="-128"/>
                <a:ea typeface="BIZ UDPゴシック" panose="020B0400000000000000" pitchFamily="50" charset="-128"/>
                <a:cs typeface="Meiryo UI" pitchFamily="50" charset="-128"/>
              </a:rPr>
              <a:t>となる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1200"/>
              </a:spcBef>
              <a:buClr>
                <a:srgbClr val="FFCBFF"/>
              </a:buClr>
              <a:buSzPct val="90000"/>
              <a:buFont typeface="Wingdings" pitchFamily="2" charset="2"/>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病気の進行に合わせたケアや諸サービスの利用により、</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Clr>
                <a:srgbClr val="FFCBFF"/>
              </a:buClr>
              <a:buSzPct val="90000"/>
              <a:buFont typeface="Wingdings" pitchFamily="2" charset="2"/>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日常生活の質の維持向上や家族の介護負担が軽減</a:t>
            </a:r>
            <a:r>
              <a:rPr lang="ja-JP" altLang="en-US" sz="2400" b="1" dirty="0">
                <a:latin typeface="BIZ UDPゴシック" panose="020B0400000000000000" pitchFamily="50" charset="-128"/>
                <a:ea typeface="BIZ UDPゴシック" panose="020B0400000000000000" pitchFamily="50" charset="-128"/>
                <a:cs typeface="Meiryo UI" pitchFamily="50" charset="-128"/>
              </a:rPr>
              <a:t>できる</a:t>
            </a:r>
          </a:p>
        </p:txBody>
      </p:sp>
      <p:sp>
        <p:nvSpPr>
          <p:cNvPr id="15365" name="Text Box 5"/>
          <p:cNvSpPr txBox="1">
            <a:spLocks noChangeArrowheads="1"/>
          </p:cNvSpPr>
          <p:nvPr/>
        </p:nvSpPr>
        <p:spPr bwMode="auto">
          <a:xfrm>
            <a:off x="0" y="0"/>
            <a:ext cx="1611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-5</a:t>
            </a:r>
            <a:r>
              <a:rPr lang="ja-JP" altLang="en-US" sz="1800" b="1" dirty="0">
                <a:latin typeface="Meiryo UI" pitchFamily="50" charset="-128"/>
                <a:ea typeface="Meiryo UI" pitchFamily="50" charset="-128"/>
                <a:cs typeface="Meiryo UI" pitchFamily="50" charset="-128"/>
              </a:rPr>
              <a:t>＞</a:t>
            </a: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012CAE00-0672-437D-9493-342095332CE1}"/>
              </a:ext>
            </a:extLst>
          </p:cNvPr>
          <p:cNvSpPr/>
          <p:nvPr/>
        </p:nvSpPr>
        <p:spPr>
          <a:xfrm>
            <a:off x="216974" y="49063"/>
            <a:ext cx="8750626" cy="584775"/>
          </a:xfrm>
          <a:prstGeom prst="rect">
            <a:avLst/>
          </a:prstGeom>
        </p:spPr>
        <p:txBody>
          <a:bodyPr wrap="square">
            <a:spAutoFit/>
          </a:bodyP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早期発見・早期対応の意義</a:t>
            </a: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357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５</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6447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6102A9F-5225-4CA5-968E-F43C6F997EF2}"/>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146" name="Rectangle 2"/>
          <p:cNvSpPr>
            <a:spLocks noGrp="1" noRot="1" noChangeArrowheads="1"/>
          </p:cNvSpPr>
          <p:nvPr>
            <p:ph type="title" idx="4294967295"/>
          </p:nvPr>
        </p:nvSpPr>
        <p:spPr>
          <a:xfrm>
            <a:off x="983239" y="1925305"/>
            <a:ext cx="7495109" cy="1762394"/>
          </a:xfrm>
        </p:spPr>
        <p:txBody>
          <a:bodyPr/>
          <a:lstStyle/>
          <a:p>
            <a:pPr algn="l">
              <a:lnSpc>
                <a:spcPct val="105000"/>
              </a:lnSpc>
              <a:spcBef>
                <a:spcPts val="600"/>
              </a:spcBef>
              <a:tabLst>
                <a:tab pos="0" algn="l"/>
                <a:tab pos="2095500" algn="l"/>
              </a:tabLst>
            </a:pPr>
            <a:r>
              <a:rPr lang="ja-JP" altLang="en-US" sz="2400" b="1" dirty="0">
                <a:solidFill>
                  <a:schemeClr val="tx1"/>
                </a:solidFill>
                <a:latin typeface="BIZ UDPゴシック" panose="020B0400000000000000" pitchFamily="50" charset="-128"/>
                <a:ea typeface="BIZ UDPゴシック" panose="020B0400000000000000" pitchFamily="50" charset="-128"/>
                <a:cs typeface="Meiryo UI" pitchFamily="50" charset="-128"/>
              </a:rPr>
              <a:t>患者が使用する医薬品について、一元的かつ継続的な薬学的管理指導を担い、医薬品、薬物治療、健康等に関する多様な相談に対応できる資質を有するとともに、地域に密着し、地域の住民から信頼される薬剤師</a:t>
            </a:r>
            <a:endParaRPr lang="en-US" altLang="ja-JP" sz="2400" b="1"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p:txBody>
      </p:sp>
      <p:sp>
        <p:nvSpPr>
          <p:cNvPr id="6147" name="Text Box 3"/>
          <p:cNvSpPr txBox="1">
            <a:spLocks noChangeArrowheads="1"/>
          </p:cNvSpPr>
          <p:nvPr/>
        </p:nvSpPr>
        <p:spPr bwMode="auto">
          <a:xfrm>
            <a:off x="892058" y="62737"/>
            <a:ext cx="72596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spcBef>
                <a:spcPct val="50000"/>
              </a:spcBef>
            </a:pP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かかりつけ薬剤師・薬局とは</a:t>
            </a:r>
          </a:p>
        </p:txBody>
      </p:sp>
      <p:sp>
        <p:nvSpPr>
          <p:cNvPr id="3" name="テキスト ボックス 2"/>
          <p:cNvSpPr txBox="1"/>
          <p:nvPr/>
        </p:nvSpPr>
        <p:spPr>
          <a:xfrm>
            <a:off x="5671510" y="6479686"/>
            <a:ext cx="3671443" cy="307777"/>
          </a:xfrm>
          <a:prstGeom prst="rect">
            <a:avLst/>
          </a:prstGeom>
          <a:noFill/>
          <a:ln w="25400">
            <a:noFill/>
          </a:ln>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cs typeface="Meiryo UI" pitchFamily="50" charset="-128"/>
              </a:rPr>
              <a:t>出典：日本薬剤師会   平成</a:t>
            </a:r>
            <a:r>
              <a:rPr kumimoji="1" lang="en-US" altLang="ja-JP" sz="1400" b="1" dirty="0">
                <a:latin typeface="BIZ UDPゴシック" panose="020B0400000000000000" pitchFamily="50" charset="-128"/>
                <a:ea typeface="BIZ UDPゴシック" panose="020B0400000000000000" pitchFamily="50" charset="-128"/>
                <a:cs typeface="Meiryo UI" pitchFamily="50" charset="-128"/>
              </a:rPr>
              <a:t>27</a:t>
            </a:r>
            <a:r>
              <a:rPr kumimoji="1" lang="ja-JP" altLang="en-US" sz="1400" b="1" dirty="0">
                <a:latin typeface="BIZ UDPゴシック" panose="020B0400000000000000" pitchFamily="50" charset="-128"/>
                <a:ea typeface="BIZ UDPゴシック" panose="020B0400000000000000" pitchFamily="50" charset="-128"/>
                <a:cs typeface="Meiryo UI" pitchFamily="50" charset="-128"/>
              </a:rPr>
              <a:t>年</a:t>
            </a:r>
            <a:r>
              <a:rPr kumimoji="1" lang="en-US" altLang="ja-JP" sz="1400" b="1" dirty="0">
                <a:latin typeface="BIZ UDPゴシック" panose="020B0400000000000000" pitchFamily="50" charset="-128"/>
                <a:ea typeface="BIZ UDPゴシック" panose="020B0400000000000000" pitchFamily="50" charset="-128"/>
                <a:cs typeface="Meiryo UI" pitchFamily="50" charset="-128"/>
              </a:rPr>
              <a:t>9</a:t>
            </a:r>
            <a:r>
              <a:rPr kumimoji="1" lang="ja-JP" altLang="en-US" sz="1400" b="1" dirty="0">
                <a:latin typeface="BIZ UDPゴシック" panose="020B0400000000000000" pitchFamily="50" charset="-128"/>
                <a:ea typeface="BIZ UDPゴシック" panose="020B0400000000000000" pitchFamily="50" charset="-128"/>
                <a:cs typeface="Meiryo UI" pitchFamily="50" charset="-128"/>
              </a:rPr>
              <a:t>月</a:t>
            </a:r>
          </a:p>
        </p:txBody>
      </p:sp>
      <p:sp>
        <p:nvSpPr>
          <p:cNvPr id="8" name="AutoShape 9" descr="50%"/>
          <p:cNvSpPr>
            <a:spLocks noChangeArrowheads="1"/>
          </p:cNvSpPr>
          <p:nvPr/>
        </p:nvSpPr>
        <p:spPr bwMode="auto">
          <a:xfrm>
            <a:off x="892059" y="1409562"/>
            <a:ext cx="2791298" cy="515743"/>
          </a:xfrm>
          <a:prstGeom prst="roundRect">
            <a:avLst>
              <a:gd name="adj" fmla="val 50000"/>
            </a:avLst>
          </a:prstGeom>
          <a:solidFill>
            <a:srgbClr val="996633"/>
          </a:solidFill>
          <a:ln w="9525">
            <a:noFill/>
            <a:round/>
            <a:headEnd/>
            <a:tailEnd/>
          </a:ln>
        </p:spPr>
        <p:txBody>
          <a:bodyPr lIns="91334" tIns="45666" rIns="91334" bIns="45666" anchor="ctr"/>
          <a:lstStyle/>
          <a:p>
            <a:pPr algn="ctr" fontAlgn="auto">
              <a:spcBef>
                <a:spcPct val="20000"/>
              </a:spcBef>
              <a:spcAft>
                <a:spcPts val="0"/>
              </a:spcAft>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かかりつけ薬剤師</a:t>
            </a:r>
          </a:p>
        </p:txBody>
      </p:sp>
      <p:sp>
        <p:nvSpPr>
          <p:cNvPr id="9" name="AutoShape 9" descr="50%"/>
          <p:cNvSpPr>
            <a:spLocks noChangeArrowheads="1"/>
          </p:cNvSpPr>
          <p:nvPr/>
        </p:nvSpPr>
        <p:spPr bwMode="auto">
          <a:xfrm>
            <a:off x="892058" y="3900706"/>
            <a:ext cx="2791299" cy="515743"/>
          </a:xfrm>
          <a:prstGeom prst="roundRect">
            <a:avLst>
              <a:gd name="adj" fmla="val 50000"/>
            </a:avLst>
          </a:prstGeom>
          <a:solidFill>
            <a:srgbClr val="996633"/>
          </a:solidFill>
          <a:ln w="9525">
            <a:noFill/>
            <a:round/>
            <a:headEnd/>
            <a:tailEnd/>
          </a:ln>
        </p:spPr>
        <p:txBody>
          <a:bodyPr lIns="91334" tIns="45666" rIns="91334" bIns="45666" anchor="ctr"/>
          <a:lstStyle/>
          <a:p>
            <a:pPr algn="ctr" fontAlgn="auto">
              <a:spcBef>
                <a:spcPct val="20000"/>
              </a:spcBef>
              <a:spcAft>
                <a:spcPts val="0"/>
              </a:spcAft>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かかりつけ薬局</a:t>
            </a:r>
          </a:p>
        </p:txBody>
      </p:sp>
      <p:sp>
        <p:nvSpPr>
          <p:cNvPr id="13" name="Rectangle 2">
            <a:extLst>
              <a:ext uri="{FF2B5EF4-FFF2-40B4-BE49-F238E27FC236}">
                <a16:creationId xmlns:a16="http://schemas.microsoft.com/office/drawing/2014/main" id="{0675F024-5A7E-42C0-97C7-F1EED135DDD7}"/>
              </a:ext>
            </a:extLst>
          </p:cNvPr>
          <p:cNvSpPr txBox="1">
            <a:spLocks noRot="1" noChangeArrowheads="1"/>
          </p:cNvSpPr>
          <p:nvPr/>
        </p:nvSpPr>
        <p:spPr bwMode="auto">
          <a:xfrm>
            <a:off x="983239" y="4544049"/>
            <a:ext cx="7495109" cy="180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lnSpc>
                <a:spcPct val="105000"/>
              </a:lnSpc>
              <a:spcBef>
                <a:spcPts val="600"/>
              </a:spcBef>
              <a:tabLst>
                <a:tab pos="0" algn="l"/>
                <a:tab pos="2095500" algn="l"/>
              </a:tabLst>
            </a:pPr>
            <a:r>
              <a:rPr lang="ja-JP" altLang="en-US" sz="2400" b="1" kern="0" dirty="0">
                <a:solidFill>
                  <a:schemeClr val="tx1"/>
                </a:solidFill>
                <a:latin typeface="BIZ UDPゴシック" panose="020B0400000000000000" pitchFamily="50" charset="-128"/>
                <a:ea typeface="BIZ UDPゴシック" panose="020B0400000000000000" pitchFamily="50" charset="-128"/>
                <a:cs typeface="Meiryo UI" pitchFamily="50" charset="-128"/>
              </a:rPr>
              <a:t>地域に必要な医薬品等の供給体制を確保し、その施設に従事する「かかりつけ薬剤師」が、患者の使用する医薬品の一元的かつ継続的な薬学的管理指導を行っている薬局</a:t>
            </a:r>
            <a:endParaRPr lang="en-US" altLang="ja-JP" sz="2400" b="1" kern="0"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p:txBody>
      </p:sp>
      <p:sp>
        <p:nvSpPr>
          <p:cNvPr id="12" name="テキスト ボックス 11">
            <a:extLst>
              <a:ext uri="{FF2B5EF4-FFF2-40B4-BE49-F238E27FC236}">
                <a16:creationId xmlns:a16="http://schemas.microsoft.com/office/drawing/2014/main" id="{05219EDC-78FA-4687-9831-F71688F5D4E6}"/>
              </a:ext>
            </a:extLst>
          </p:cNvPr>
          <p:cNvSpPr txBox="1"/>
          <p:nvPr/>
        </p:nvSpPr>
        <p:spPr>
          <a:xfrm>
            <a:off x="10192" y="71357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６</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871648956"/>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2A578"/>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9525">
          <a:solidFill>
            <a:schemeClr val="tx1"/>
          </a:solidFill>
        </a:ln>
      </a:spPr>
      <a:bodyPr wrap="square" rtlCol="0">
        <a:spAutoFit/>
      </a:bodyPr>
      <a:lstStyle>
        <a:defPPr algn="ctr">
          <a:defRPr sz="16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l 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0" i="0" u="none" strike="noStrike" cap="none" normalizeH="0" baseline="0" smtClean="0">
            <a:ln>
              <a:noFill/>
            </a:ln>
            <a:solidFill>
              <a:schemeClr val="tx1"/>
            </a:solidFill>
            <a:effectLst/>
            <a:latin typeface="Arial" pitchFamily="34" charset="0"/>
            <a:ea typeface="HGPｺﾞｼｯｸE"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0" i="0" u="none" strike="noStrike" cap="none" normalizeH="0" baseline="0" smtClean="0">
            <a:ln>
              <a:noFill/>
            </a:ln>
            <a:solidFill>
              <a:schemeClr val="tx1"/>
            </a:solidFill>
            <a:effectLst/>
            <a:latin typeface="Arial" pitchFamily="34" charset="0"/>
            <a:ea typeface="HGPｺﾞｼｯｸE"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標準デザイン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15624</TotalTime>
  <Words>2811</Words>
  <Application>Microsoft Office PowerPoint</Application>
  <PresentationFormat>画面に合わせる (4:3)</PresentationFormat>
  <Paragraphs>307</Paragraphs>
  <Slides>20</Slides>
  <Notes>20</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20</vt:i4>
      </vt:variant>
    </vt:vector>
  </HeadingPairs>
  <TitlesOfParts>
    <vt:vector size="33" baseType="lpstr">
      <vt:lpstr>BIZ UDPゴシック</vt:lpstr>
      <vt:lpstr>HG丸ｺﾞｼｯｸM-PRO</vt:lpstr>
      <vt:lpstr>Meiryo UI</vt:lpstr>
      <vt:lpstr>ＭＳ Ｐゴシック</vt:lpstr>
      <vt:lpstr>メイリオ</vt:lpstr>
      <vt:lpstr>Arial</vt:lpstr>
      <vt:lpstr>Arial Black</vt:lpstr>
      <vt:lpstr>Calibri</vt:lpstr>
      <vt:lpstr>Century</vt:lpstr>
      <vt:lpstr>Wingdings</vt:lpstr>
      <vt:lpstr>標準デザイン</vt:lpstr>
      <vt:lpstr>2_標準デザイン</vt:lpstr>
      <vt:lpstr>11_標準デザイン</vt:lpstr>
      <vt:lpstr>PowerPoint プレゼンテーション</vt:lpstr>
      <vt:lpstr>薬剤師認知症対応力向上研修 研修全体の目的･意義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患者が使用する医薬品について、一元的かつ継続的な薬学的管理指導を担い、医薬品、薬物治療、健康等に関する多様な相談に対応できる資質を有するとともに、地域に密着し、地域の住民から信頼される薬剤師</vt:lpstr>
      <vt:lpstr>  </vt:lpstr>
      <vt:lpstr>PowerPoint プレゼンテーション</vt:lpstr>
      <vt:lpstr>PowerPoint プレゼンテーション</vt:lpstr>
      <vt:lpstr>かかりつけ薬剤師が関わることの効果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認知症の予防の考え方</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ab ham</cp:lastModifiedBy>
  <cp:revision>1072</cp:revision>
  <cp:lastPrinted>2022-03-21T15:35:29Z</cp:lastPrinted>
  <dcterms:created xsi:type="dcterms:W3CDTF">2004-06-29T16:14:50Z</dcterms:created>
  <dcterms:modified xsi:type="dcterms:W3CDTF">2022-03-21T15:35:32Z</dcterms:modified>
</cp:coreProperties>
</file>