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928" r:id="rId2"/>
  </p:sldMasterIdLst>
  <p:notesMasterIdLst>
    <p:notesMasterId r:id="rId24"/>
  </p:notesMasterIdLst>
  <p:handoutMasterIdLst>
    <p:handoutMasterId r:id="rId25"/>
  </p:handoutMasterIdLst>
  <p:sldIdLst>
    <p:sldId id="16905" r:id="rId3"/>
    <p:sldId id="1588" r:id="rId4"/>
    <p:sldId id="1590" r:id="rId5"/>
    <p:sldId id="16919" r:id="rId6"/>
    <p:sldId id="16899" r:id="rId7"/>
    <p:sldId id="16920" r:id="rId8"/>
    <p:sldId id="16921" r:id="rId9"/>
    <p:sldId id="16902" r:id="rId10"/>
    <p:sldId id="16918" r:id="rId11"/>
    <p:sldId id="1236" r:id="rId12"/>
    <p:sldId id="16922" r:id="rId13"/>
    <p:sldId id="16908" r:id="rId14"/>
    <p:sldId id="979" r:id="rId15"/>
    <p:sldId id="980" r:id="rId16"/>
    <p:sldId id="981" r:id="rId17"/>
    <p:sldId id="982" r:id="rId18"/>
    <p:sldId id="983" r:id="rId19"/>
    <p:sldId id="984" r:id="rId20"/>
    <p:sldId id="985" r:id="rId21"/>
    <p:sldId id="986" r:id="rId22"/>
    <p:sldId id="987" r:id="rId23"/>
  </p:sldIdLst>
  <p:sldSz cx="9144000" cy="6858000" type="screen4x3"/>
  <p:notesSz cx="7099300" cy="10234613"/>
  <p:defaultTextStyle>
    <a:defPPr>
      <a:defRPr lang="ja-JP"/>
    </a:defPPr>
    <a:lvl1pPr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59" userDrawn="1">
          <p15:clr>
            <a:srgbClr val="A4A3A4"/>
          </p15:clr>
        </p15:guide>
        <p15:guide id="2" pos="521" userDrawn="1">
          <p15:clr>
            <a:srgbClr val="A4A3A4"/>
          </p15:clr>
        </p15:guide>
        <p15:guide id="3" orient="horz" pos="2024" userDrawn="1">
          <p15:clr>
            <a:srgbClr val="A4A3A4"/>
          </p15:clr>
        </p15:guide>
        <p15:guide id="4" pos="4536" userDrawn="1">
          <p15:clr>
            <a:srgbClr val="A4A3A4"/>
          </p15:clr>
        </p15:guide>
        <p15:guide id="5" orient="horz" pos="3770" userDrawn="1">
          <p15:clr>
            <a:srgbClr val="A4A3A4"/>
          </p15:clr>
        </p15:guide>
      </p15:sldGuideLst>
    </p:ext>
    <p:ext uri="{2D200454-40CA-4A62-9FC3-DE9A4176ACB9}">
      <p15:notesGuideLst xmlns:p15="http://schemas.microsoft.com/office/powerpoint/2012/main">
        <p15:guide id="1" orient="horz" pos="519" userDrawn="1">
          <p15:clr>
            <a:srgbClr val="A4A3A4"/>
          </p15:clr>
        </p15:guide>
        <p15:guide id="2" pos="2233" userDrawn="1">
          <p15:clr>
            <a:srgbClr val="A4A3A4"/>
          </p15:clr>
        </p15:guide>
        <p15:guide id="4" pos="2235" userDrawn="1">
          <p15:clr>
            <a:srgbClr val="A4A3A4"/>
          </p15:clr>
        </p15:guide>
        <p15:guide id="5" pos="592" userDrawn="1">
          <p15:clr>
            <a:srgbClr val="A4A3A4"/>
          </p15:clr>
        </p15:guide>
        <p15:guide id="6" orient="horz" pos="306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go-user" initials="k" lastIdx="21" clrIdx="0"/>
  <p:cmAuthor id="2" name="堀部賢太郎" initials="堀部賢太郎"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B51AD"/>
    <a:srgbClr val="E9D2EA"/>
    <a:srgbClr val="B05AB2"/>
    <a:srgbClr val="B86CBA"/>
    <a:srgbClr val="9900CC"/>
    <a:srgbClr val="CC7900"/>
    <a:srgbClr val="FF0066"/>
    <a:srgbClr val="CC00CC"/>
    <a:srgbClr val="FF33CC"/>
    <a:srgbClr val="B8D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71860" autoAdjust="0"/>
  </p:normalViewPr>
  <p:slideViewPr>
    <p:cSldViewPr snapToGrid="0">
      <p:cViewPr varScale="1">
        <p:scale>
          <a:sx n="79" d="100"/>
          <a:sy n="79" d="100"/>
        </p:scale>
        <p:origin x="1332" y="84"/>
      </p:cViewPr>
      <p:guideLst>
        <p:guide orient="horz" pos="459"/>
        <p:guide pos="521"/>
        <p:guide orient="horz" pos="2024"/>
        <p:guide pos="4536"/>
        <p:guide orient="horz" pos="3770"/>
      </p:guideLst>
    </p:cSldViewPr>
  </p:slideViewPr>
  <p:outlineViewPr>
    <p:cViewPr>
      <p:scale>
        <a:sx n="33" d="100"/>
        <a:sy n="33" d="100"/>
      </p:scale>
      <p:origin x="0" y="-19963"/>
    </p:cViewPr>
  </p:outlineViewPr>
  <p:notesTextViewPr>
    <p:cViewPr>
      <p:scale>
        <a:sx n="100" d="100"/>
        <a:sy n="100" d="100"/>
      </p:scale>
      <p:origin x="0" y="0"/>
    </p:cViewPr>
  </p:notesTextViewPr>
  <p:sorterViewPr>
    <p:cViewPr>
      <p:scale>
        <a:sx n="150" d="100"/>
        <a:sy n="150" d="100"/>
      </p:scale>
      <p:origin x="0" y="-6552"/>
    </p:cViewPr>
  </p:sorterViewPr>
  <p:notesViewPr>
    <p:cSldViewPr snapToGrid="0">
      <p:cViewPr varScale="1">
        <p:scale>
          <a:sx n="76" d="100"/>
          <a:sy n="76" d="100"/>
        </p:scale>
        <p:origin x="1158" y="102"/>
      </p:cViewPr>
      <p:guideLst>
        <p:guide orient="horz" pos="519"/>
        <p:guide pos="2233"/>
        <p:guide pos="2235"/>
        <p:guide pos="592"/>
        <p:guide orient="horz" pos="30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9202" y="9721856"/>
            <a:ext cx="2576514"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5" tIns="47669" rIns="95335" bIns="47669" numCol="1" anchor="b" anchorCtr="0" compatLnSpc="1">
            <a:prstTxWarp prst="textNoShape">
              <a:avLst/>
            </a:prstTxWarp>
          </a:bodyPr>
          <a:lstStyle>
            <a:lvl1pPr algn="ctr" defTabSz="945570">
              <a:defRPr sz="1300" smtClean="0">
                <a:latin typeface="Century" pitchFamily="18" charset="0"/>
              </a:defRPr>
            </a:lvl1pPr>
          </a:lstStyle>
          <a:p>
            <a:pPr>
              <a:defRPr/>
            </a:pPr>
            <a:endParaRPr lang="en-US" altLang="ja-JP"/>
          </a:p>
        </p:txBody>
      </p:sp>
      <p:sp>
        <p:nvSpPr>
          <p:cNvPr id="11267" name="Text Box 6"/>
          <p:cNvSpPr txBox="1">
            <a:spLocks noChangeArrowheads="1"/>
          </p:cNvSpPr>
          <p:nvPr/>
        </p:nvSpPr>
        <p:spPr bwMode="auto">
          <a:xfrm>
            <a:off x="127004" y="715964"/>
            <a:ext cx="1046163"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2" tIns="6371" rIns="53242" bIns="6371"/>
          <a:lstStyle>
            <a:lvl1pPr defTabSz="647700" eaLnBrk="0" hangingPunct="0">
              <a:defRPr kumimoji="1" sz="3600">
                <a:solidFill>
                  <a:schemeClr val="tx1"/>
                </a:solidFill>
                <a:latin typeface="Arial" pitchFamily="34" charset="0"/>
                <a:ea typeface="ＭＳ Ｐゴシック" pitchFamily="50" charset="-128"/>
              </a:defRPr>
            </a:lvl1pPr>
            <a:lvl2pPr marL="776288" indent="-298450" defTabSz="647700" eaLnBrk="0" hangingPunct="0">
              <a:defRPr kumimoji="1" sz="3600">
                <a:solidFill>
                  <a:schemeClr val="tx1"/>
                </a:solidFill>
                <a:latin typeface="Arial" pitchFamily="34" charset="0"/>
                <a:ea typeface="ＭＳ Ｐゴシック" pitchFamily="50" charset="-128"/>
              </a:defRPr>
            </a:lvl2pPr>
            <a:lvl3pPr marL="1193800" indent="-239713" defTabSz="647700" eaLnBrk="0" hangingPunct="0">
              <a:defRPr kumimoji="1" sz="3600">
                <a:solidFill>
                  <a:schemeClr val="tx1"/>
                </a:solidFill>
                <a:latin typeface="Arial" pitchFamily="34" charset="0"/>
                <a:ea typeface="ＭＳ Ｐゴシック" pitchFamily="50" charset="-128"/>
              </a:defRPr>
            </a:lvl3pPr>
            <a:lvl4pPr marL="1670050" indent="-238125" defTabSz="647700" eaLnBrk="0" hangingPunct="0">
              <a:defRPr kumimoji="1" sz="3600">
                <a:solidFill>
                  <a:schemeClr val="tx1"/>
                </a:solidFill>
                <a:latin typeface="Arial" pitchFamily="34" charset="0"/>
                <a:ea typeface="ＭＳ Ｐゴシック" pitchFamily="50" charset="-128"/>
              </a:defRPr>
            </a:lvl4pPr>
            <a:lvl5pPr marL="2147888" indent="-238125" defTabSz="647700" eaLnBrk="0" hangingPunct="0">
              <a:defRPr kumimoji="1" sz="3600">
                <a:solidFill>
                  <a:schemeClr val="tx1"/>
                </a:solidFill>
                <a:latin typeface="Arial" pitchFamily="34" charset="0"/>
                <a:ea typeface="ＭＳ Ｐゴシック" pitchFamily="50" charset="-128"/>
              </a:defRPr>
            </a:lvl5pPr>
            <a:lvl6pPr marL="26050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30622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5194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9766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defRPr/>
            </a:pPr>
            <a:endParaRPr lang="ja-JP" altLang="ja-JP" dirty="0"/>
          </a:p>
        </p:txBody>
      </p:sp>
    </p:spTree>
    <p:extLst>
      <p:ext uri="{BB962C8B-B14F-4D97-AF65-F5344CB8AC3E}">
        <p14:creationId xmlns:p14="http://schemas.microsoft.com/office/powerpoint/2010/main" val="39542715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0" name="Rectangle 4"/>
          <p:cNvSpPr>
            <a:spLocks noGrp="1" noRot="1" noChangeAspect="1" noChangeArrowheads="1" noTextEdit="1"/>
          </p:cNvSpPr>
          <p:nvPr>
            <p:ph type="sldImg" idx="2"/>
          </p:nvPr>
        </p:nvSpPr>
        <p:spPr bwMode="auto">
          <a:xfrm>
            <a:off x="998538" y="768350"/>
            <a:ext cx="5119687" cy="384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617" y="4860924"/>
            <a:ext cx="5680075" cy="471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5" tIns="47669" rIns="95335" bIns="47669" numCol="1" anchor="t" anchorCtr="0" compatLnSpc="1">
            <a:prstTxWarp prst="textNoShape">
              <a:avLst/>
            </a:prstTxWarp>
          </a:bodyPr>
          <a:lstStyle/>
          <a:p>
            <a:pPr lvl="0"/>
            <a:r>
              <a:rPr lang="ja-JP" altLang="en-US" noProof="0" dirty="0"/>
              <a:t>マスタ テキストの書式設定</a:t>
            </a:r>
          </a:p>
        </p:txBody>
      </p:sp>
    </p:spTree>
    <p:extLst>
      <p:ext uri="{BB962C8B-B14F-4D97-AF65-F5344CB8AC3E}">
        <p14:creationId xmlns:p14="http://schemas.microsoft.com/office/powerpoint/2010/main" val="4068401651"/>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 イメージ プレースホルダー 6">
            <a:extLst>
              <a:ext uri="{FF2B5EF4-FFF2-40B4-BE49-F238E27FC236}">
                <a16:creationId xmlns:a16="http://schemas.microsoft.com/office/drawing/2014/main" id="{4B2CD449-785C-4BD1-A5D3-B01D92C54AA1}"/>
              </a:ext>
            </a:extLst>
          </p:cNvPr>
          <p:cNvSpPr>
            <a:spLocks noGrp="1" noRot="1" noChangeAspect="1"/>
          </p:cNvSpPr>
          <p:nvPr>
            <p:ph type="sldImg"/>
          </p:nvPr>
        </p:nvSpPr>
        <p:spPr/>
      </p:sp>
      <p:sp>
        <p:nvSpPr>
          <p:cNvPr id="8" name="ノート プレースホルダー 7">
            <a:extLst>
              <a:ext uri="{FF2B5EF4-FFF2-40B4-BE49-F238E27FC236}">
                <a16:creationId xmlns:a16="http://schemas.microsoft.com/office/drawing/2014/main" id="{DF15D208-F098-4E6D-8F4B-0CDDACED89A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7341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D849B6F9-5DF1-4DB6-9D12-FAC88C33E1D7}"/>
              </a:ext>
            </a:extLst>
          </p:cNvPr>
          <p:cNvSpPr>
            <a:spLocks noGrp="1" noRot="1" noChangeAspect="1"/>
          </p:cNvSpPr>
          <p:nvPr>
            <p:ph type="sldImg"/>
          </p:nvPr>
        </p:nvSpPr>
        <p:spPr/>
      </p:sp>
    </p:spTree>
    <p:extLst>
      <p:ext uri="{BB962C8B-B14F-4D97-AF65-F5344CB8AC3E}">
        <p14:creationId xmlns:p14="http://schemas.microsoft.com/office/powerpoint/2010/main" val="426075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ノート プレースホルダー 3"/>
          <p:cNvSpPr>
            <a:spLocks noGrp="1"/>
          </p:cNvSpPr>
          <p:nvPr>
            <p:ph type="body" sz="quarter" idx="10"/>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4A67FAB7-1D95-4C95-BFB9-35D623658DC1}"/>
              </a:ext>
            </a:extLst>
          </p:cNvPr>
          <p:cNvSpPr>
            <a:spLocks noGrp="1" noRot="1" noChangeAspect="1"/>
          </p:cNvSpPr>
          <p:nvPr>
            <p:ph type="sldImg"/>
          </p:nvPr>
        </p:nvSpPr>
        <p:spPr/>
      </p:sp>
    </p:spTree>
    <p:extLst>
      <p:ext uri="{BB962C8B-B14F-4D97-AF65-F5344CB8AC3E}">
        <p14:creationId xmlns:p14="http://schemas.microsoft.com/office/powerpoint/2010/main" val="89118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218861E-2DCD-431E-98F5-896E25347032}"/>
              </a:ext>
            </a:extLst>
          </p:cNvPr>
          <p:cNvSpPr>
            <a:spLocks noGrp="1" noRot="1" noChangeAspect="1"/>
          </p:cNvSpPr>
          <p:nvPr>
            <p:ph type="sldImg"/>
          </p:nvPr>
        </p:nvSpPr>
        <p:spPr/>
      </p:sp>
    </p:spTree>
    <p:extLst>
      <p:ext uri="{BB962C8B-B14F-4D97-AF65-F5344CB8AC3E}">
        <p14:creationId xmlns:p14="http://schemas.microsoft.com/office/powerpoint/2010/main" val="280592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53184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a:xfrm>
            <a:off x="1344613" y="977900"/>
            <a:ext cx="6499225" cy="4875213"/>
          </a:xfrm>
          <a:ln/>
        </p:spPr>
      </p:sp>
    </p:spTree>
    <p:extLst>
      <p:ext uri="{BB962C8B-B14F-4D97-AF65-F5344CB8AC3E}">
        <p14:creationId xmlns:p14="http://schemas.microsoft.com/office/powerpoint/2010/main" val="3309990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a:xfrm>
            <a:off x="1344613" y="977900"/>
            <a:ext cx="6499225" cy="4875213"/>
          </a:xfrm>
          <a:ln/>
        </p:spPr>
      </p:sp>
    </p:spTree>
    <p:extLst>
      <p:ext uri="{BB962C8B-B14F-4D97-AF65-F5344CB8AC3E}">
        <p14:creationId xmlns:p14="http://schemas.microsoft.com/office/powerpoint/2010/main" val="3816935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a:xfrm>
            <a:off x="1344613" y="977900"/>
            <a:ext cx="6499225" cy="4875213"/>
          </a:xfrm>
          <a:ln/>
        </p:spPr>
      </p:sp>
    </p:spTree>
    <p:extLst>
      <p:ext uri="{BB962C8B-B14F-4D97-AF65-F5344CB8AC3E}">
        <p14:creationId xmlns:p14="http://schemas.microsoft.com/office/powerpoint/2010/main" val="171927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Tree>
    <p:extLst>
      <p:ext uri="{BB962C8B-B14F-4D97-AF65-F5344CB8AC3E}">
        <p14:creationId xmlns:p14="http://schemas.microsoft.com/office/powerpoint/2010/main" val="246027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67814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86492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 イメージ プレースホルダー 4">
            <a:extLst>
              <a:ext uri="{FF2B5EF4-FFF2-40B4-BE49-F238E27FC236}">
                <a16:creationId xmlns:a16="http://schemas.microsoft.com/office/drawing/2014/main" id="{13C133B6-3C21-4E1C-B8EF-85DFD6C9004A}"/>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66352191-9B7B-4622-A1E1-27D522863BA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18139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705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930104-85FE-4FAB-B7AC-85DE2B666FC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0223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 イメージ プレースホルダー 4">
            <a:extLst>
              <a:ext uri="{FF2B5EF4-FFF2-40B4-BE49-F238E27FC236}">
                <a16:creationId xmlns:a16="http://schemas.microsoft.com/office/drawing/2014/main" id="{CB63B6CD-4909-43A9-8187-186959032050}"/>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9C3A856A-1EC7-460B-AA13-A1776D449D8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2354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C8D35DFF-AD1D-48E6-903D-F978DF2A7DE1}"/>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742D433B-4079-430C-9A26-EE3226A5B78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9736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EA4DDCC-82D0-4460-AB7B-B4F649A55A25}"/>
              </a:ext>
            </a:extLst>
          </p:cNvPr>
          <p:cNvSpPr>
            <a:spLocks noGrp="1" noRot="1" noChangeAspect="1"/>
          </p:cNvSpPr>
          <p:nvPr>
            <p:ph type="sldImg"/>
          </p:nvPr>
        </p:nvSpPr>
        <p:spPr/>
      </p:sp>
    </p:spTree>
    <p:extLst>
      <p:ext uri="{BB962C8B-B14F-4D97-AF65-F5344CB8AC3E}">
        <p14:creationId xmlns:p14="http://schemas.microsoft.com/office/powerpoint/2010/main" val="169677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9F5D6CC1-6A78-430B-9F0A-27A8E6A30034}"/>
              </a:ext>
            </a:extLst>
          </p:cNvPr>
          <p:cNvSpPr>
            <a:spLocks noGrp="1" noRot="1" noChangeAspect="1"/>
          </p:cNvSpPr>
          <p:nvPr>
            <p:ph type="sldImg"/>
          </p:nvPr>
        </p:nvSpPr>
        <p:spPr/>
      </p:sp>
    </p:spTree>
    <p:extLst>
      <p:ext uri="{BB962C8B-B14F-4D97-AF65-F5344CB8AC3E}">
        <p14:creationId xmlns:p14="http://schemas.microsoft.com/office/powerpoint/2010/main" val="409535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a:p>
            <a:r>
              <a:rPr lang="ja-JP" altLang="en-US" dirty="0"/>
              <a:t>  </a:t>
            </a:r>
          </a:p>
        </p:txBody>
      </p:sp>
      <p:sp>
        <p:nvSpPr>
          <p:cNvPr id="5" name="スライド イメージ プレースホルダー 4">
            <a:extLst>
              <a:ext uri="{FF2B5EF4-FFF2-40B4-BE49-F238E27FC236}">
                <a16:creationId xmlns:a16="http://schemas.microsoft.com/office/drawing/2014/main" id="{82208371-2E6B-4E36-A4DF-BEB514412337}"/>
              </a:ext>
            </a:extLst>
          </p:cNvPr>
          <p:cNvSpPr>
            <a:spLocks noGrp="1" noRot="1" noChangeAspect="1"/>
          </p:cNvSpPr>
          <p:nvPr>
            <p:ph type="sldImg"/>
          </p:nvPr>
        </p:nvSpPr>
        <p:spPr/>
      </p:sp>
    </p:spTree>
    <p:extLst>
      <p:ext uri="{BB962C8B-B14F-4D97-AF65-F5344CB8AC3E}">
        <p14:creationId xmlns:p14="http://schemas.microsoft.com/office/powerpoint/2010/main" val="192923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BE6D9414-F484-4FEE-B0D5-2D726CAD4361}"/>
              </a:ext>
            </a:extLst>
          </p:cNvPr>
          <p:cNvSpPr>
            <a:spLocks noGrp="1" noRot="1" noChangeAspect="1"/>
          </p:cNvSpPr>
          <p:nvPr>
            <p:ph type="sldImg"/>
          </p:nvPr>
        </p:nvSpPr>
        <p:spPr/>
      </p:sp>
    </p:spTree>
    <p:extLst>
      <p:ext uri="{BB962C8B-B14F-4D97-AF65-F5344CB8AC3E}">
        <p14:creationId xmlns:p14="http://schemas.microsoft.com/office/powerpoint/2010/main" val="415509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7D65C1-B3E1-4526-9511-93C935B8BD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A8C7FBE-F7EA-4D95-A8F3-8F160D69442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811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33513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0CD7C83-2243-4216-A1FF-BE305B38E527}" type="slidenum">
              <a:rPr lang="en-US" altLang="ja-JP"/>
              <a:pPr>
                <a:defRPr/>
              </a:pPr>
              <a:t>‹#›</a:t>
            </a:fld>
            <a:endParaRPr lang="en-US" altLang="ja-JP"/>
          </a:p>
        </p:txBody>
      </p:sp>
    </p:spTree>
    <p:extLst>
      <p:ext uri="{BB962C8B-B14F-4D97-AF65-F5344CB8AC3E}">
        <p14:creationId xmlns:p14="http://schemas.microsoft.com/office/powerpoint/2010/main" val="196015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0F330D-3BE1-4D29-916E-D9A920641102}" type="slidenum">
              <a:rPr lang="en-US" altLang="ja-JP"/>
              <a:pPr>
                <a:defRPr/>
              </a:pPr>
              <a:t>‹#›</a:t>
            </a:fld>
            <a:endParaRPr lang="en-US" altLang="ja-JP"/>
          </a:p>
        </p:txBody>
      </p:sp>
    </p:spTree>
    <p:extLst>
      <p:ext uri="{BB962C8B-B14F-4D97-AF65-F5344CB8AC3E}">
        <p14:creationId xmlns:p14="http://schemas.microsoft.com/office/powerpoint/2010/main" val="121319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2917CD7-C4B8-4145-9725-02A68D535AEA}" type="slidenum">
              <a:rPr lang="en-US" altLang="ja-JP"/>
              <a:pPr>
                <a:defRPr/>
              </a:pPr>
              <a:t>‹#›</a:t>
            </a:fld>
            <a:endParaRPr lang="en-US" altLang="ja-JP"/>
          </a:p>
        </p:txBody>
      </p:sp>
    </p:spTree>
    <p:extLst>
      <p:ext uri="{BB962C8B-B14F-4D97-AF65-F5344CB8AC3E}">
        <p14:creationId xmlns:p14="http://schemas.microsoft.com/office/powerpoint/2010/main" val="162078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1609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840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404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3052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2740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4229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549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55127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981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509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870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6730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672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10840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329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4953DF-4FE0-4DFA-B181-20FED7819E3C}" type="slidenum">
              <a:rPr lang="en-US" altLang="ja-JP"/>
              <a:pPr>
                <a:defRPr/>
              </a:pPr>
              <a:t>‹#›</a:t>
            </a:fld>
            <a:endParaRPr lang="en-US" altLang="ja-JP"/>
          </a:p>
        </p:txBody>
      </p:sp>
    </p:spTree>
    <p:extLst>
      <p:ext uri="{BB962C8B-B14F-4D97-AF65-F5344CB8AC3E}">
        <p14:creationId xmlns:p14="http://schemas.microsoft.com/office/powerpoint/2010/main" val="7691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FD0690-3BE8-459D-9141-1EB876E57C24}" type="slidenum">
              <a:rPr lang="en-US" altLang="ja-JP"/>
              <a:pPr>
                <a:defRPr/>
              </a:pPr>
              <a:t>‹#›</a:t>
            </a:fld>
            <a:endParaRPr lang="en-US" altLang="ja-JP"/>
          </a:p>
        </p:txBody>
      </p:sp>
    </p:spTree>
    <p:extLst>
      <p:ext uri="{BB962C8B-B14F-4D97-AF65-F5344CB8AC3E}">
        <p14:creationId xmlns:p14="http://schemas.microsoft.com/office/powerpoint/2010/main" val="344347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76BDD78-7D16-481F-8A75-0A02351D7BF2}" type="slidenum">
              <a:rPr lang="en-US" altLang="ja-JP"/>
              <a:pPr>
                <a:defRPr/>
              </a:pPr>
              <a:t>‹#›</a:t>
            </a:fld>
            <a:endParaRPr lang="en-US" altLang="ja-JP"/>
          </a:p>
        </p:txBody>
      </p:sp>
    </p:spTree>
    <p:extLst>
      <p:ext uri="{BB962C8B-B14F-4D97-AF65-F5344CB8AC3E}">
        <p14:creationId xmlns:p14="http://schemas.microsoft.com/office/powerpoint/2010/main" val="15059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C964DE9-FB81-4F04-BE8C-C9F4B49BB229}" type="slidenum">
              <a:rPr lang="en-US" altLang="ja-JP"/>
              <a:pPr>
                <a:defRPr/>
              </a:pPr>
              <a:t>‹#›</a:t>
            </a:fld>
            <a:endParaRPr lang="en-US" altLang="ja-JP"/>
          </a:p>
        </p:txBody>
      </p:sp>
    </p:spTree>
    <p:extLst>
      <p:ext uri="{BB962C8B-B14F-4D97-AF65-F5344CB8AC3E}">
        <p14:creationId xmlns:p14="http://schemas.microsoft.com/office/powerpoint/2010/main" val="381490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D1EDBC8-D5B8-48C0-8208-1FB87774D4E7}" type="slidenum">
              <a:rPr lang="en-US" altLang="ja-JP"/>
              <a:pPr>
                <a:defRPr/>
              </a:pPr>
              <a:t>‹#›</a:t>
            </a:fld>
            <a:endParaRPr lang="en-US" altLang="ja-JP"/>
          </a:p>
        </p:txBody>
      </p:sp>
    </p:spTree>
    <p:extLst>
      <p:ext uri="{BB962C8B-B14F-4D97-AF65-F5344CB8AC3E}">
        <p14:creationId xmlns:p14="http://schemas.microsoft.com/office/powerpoint/2010/main" val="79510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panose="020F0502020204030204"/>
              </a:rPr>
              <a:t>25</a:t>
            </a:r>
            <a:r>
              <a:rPr lang="zh-TW" altLang="en-US">
                <a:solidFill>
                  <a:prstClr val="black">
                    <a:tint val="75000"/>
                  </a:prstClr>
                </a:solidFill>
                <a:latin typeface="Calibri" panose="020F0502020204030204"/>
              </a:rPr>
              <a:t>年度 報告書版</a:t>
            </a:r>
            <a:endParaRPr lang="ja-JP"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32D8D3-4B0A-40BE-84A4-CC06184FA550}" type="slidenum">
              <a:rPr lang="ja-JP" altLang="en-US" smtClean="0">
                <a:solidFill>
                  <a:prstClr val="black">
                    <a:tint val="75000"/>
                  </a:prstClr>
                </a:solidFill>
                <a:latin typeface="Calibri" panose="020F0502020204030204"/>
              </a:rPr>
              <a:pPr fontAlgn="auto">
                <a:spcBef>
                  <a:spcPts val="0"/>
                </a:spcBef>
                <a:spcAft>
                  <a:spcPts val="0"/>
                </a:spcAft>
              </a:pPr>
              <a:t>‹#›</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1585683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724BAD-AB27-4423-B8A1-FD1A957955CE}"/>
              </a:ext>
            </a:extLst>
          </p:cNvPr>
          <p:cNvSpPr/>
          <p:nvPr/>
        </p:nvSpPr>
        <p:spPr bwMode="auto">
          <a:xfrm>
            <a:off x="0" y="765565"/>
            <a:ext cx="9144000" cy="1411257"/>
          </a:xfrm>
          <a:prstGeom prst="rect">
            <a:avLst/>
          </a:prstGeom>
          <a:solidFill>
            <a:srgbClr val="D67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330200" y="1000770"/>
            <a:ext cx="84327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defTabSz="909638" eaLnBrk="1" hangingPunct="1"/>
            <a:r>
              <a:rPr lang="ja-JP" altLang="en-US" sz="40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連携等 編</a:t>
            </a:r>
          </a:p>
        </p:txBody>
      </p:sp>
      <p:sp>
        <p:nvSpPr>
          <p:cNvPr id="8" name="Rectangle 4">
            <a:extLst>
              <a:ext uri="{FF2B5EF4-FFF2-40B4-BE49-F238E27FC236}">
                <a16:creationId xmlns:a16="http://schemas.microsoft.com/office/drawing/2014/main" id="{463A3F5D-C45A-4CA7-BA70-32BCA2A5071A}"/>
              </a:ext>
            </a:extLst>
          </p:cNvPr>
          <p:cNvSpPr>
            <a:spLocks noChangeArrowheads="1"/>
          </p:cNvSpPr>
          <p:nvPr/>
        </p:nvSpPr>
        <p:spPr bwMode="auto">
          <a:xfrm>
            <a:off x="829733" y="2412028"/>
            <a:ext cx="7933263" cy="40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ts val="0"/>
              </a:spcAft>
            </a:pPr>
            <a:r>
              <a:rPr lang="ja-JP" altLang="en-US" sz="2800" b="1" dirty="0">
                <a:solidFill>
                  <a:srgbClr val="CC7900"/>
                </a:solidFill>
                <a:latin typeface="BIZ UDPゴシック" panose="020B0400000000000000" pitchFamily="50" charset="-128"/>
                <a:ea typeface="BIZ UDPゴシック" panose="020B0400000000000000" pitchFamily="50" charset="-128"/>
                <a:cs typeface="Meiryo UI" pitchFamily="50" charset="-128"/>
              </a:rPr>
              <a:t>ねらい</a:t>
            </a:r>
            <a:r>
              <a:rPr lang="ja-JP" altLang="en-US" sz="1200" b="1" dirty="0">
                <a:solidFill>
                  <a:srgbClr val="CC7900"/>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CC7900"/>
                </a:solidFill>
                <a:latin typeface="BIZ UDPゴシック" panose="020B0400000000000000" pitchFamily="50" charset="-128"/>
                <a:ea typeface="BIZ UDPゴシック" panose="020B0400000000000000" pitchFamily="50" charset="-128"/>
                <a:cs typeface="Meiryo UI" pitchFamily="50" charset="-128"/>
              </a:rPr>
              <a:t>： 院内・院外の多職種連携の意義を</a:t>
            </a:r>
            <a:endParaRPr lang="en-US" altLang="ja-JP" sz="2800" b="1" dirty="0">
              <a:solidFill>
                <a:srgbClr val="CC7900"/>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Aft>
                <a:spcPts val="0"/>
              </a:spcAft>
            </a:pPr>
            <a:r>
              <a:rPr lang="ja-JP" altLang="en-US" sz="2800" b="1" dirty="0">
                <a:solidFill>
                  <a:srgbClr val="CC7900"/>
                </a:solidFill>
                <a:latin typeface="BIZ UDPゴシック" panose="020B0400000000000000" pitchFamily="50" charset="-128"/>
                <a:ea typeface="BIZ UDPゴシック" panose="020B0400000000000000" pitchFamily="50" charset="-128"/>
                <a:cs typeface="Meiryo UI" pitchFamily="50" charset="-128"/>
              </a:rPr>
              <a:t>            理解する</a:t>
            </a:r>
            <a:endParaRPr lang="en-US" altLang="ja-JP" sz="900" b="1" dirty="0">
              <a:solidFill>
                <a:srgbClr val="CC7900"/>
              </a:solidFill>
              <a:latin typeface="BIZ UDPゴシック" panose="020B0400000000000000" pitchFamily="50" charset="-128"/>
              <a:ea typeface="BIZ UDPゴシック" panose="020B0400000000000000" pitchFamily="50" charset="-128"/>
              <a:cs typeface="Meiryo UI" pitchFamily="50" charset="-128"/>
            </a:endParaRPr>
          </a:p>
          <a:p>
            <a:pPr marL="88900" indent="-88900" defTabSz="909638" eaLnBrk="1" hangingPunct="1">
              <a:spcBef>
                <a:spcPts val="1200"/>
              </a:spcBef>
              <a:spcAft>
                <a:spcPts val="0"/>
              </a:spcAft>
            </a:pPr>
            <a:r>
              <a:rPr lang="ja-JP" altLang="en-US" sz="27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到達目標</a:t>
            </a:r>
            <a:r>
              <a:rPr lang="ja-JP" altLang="en-US" sz="1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7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CC7900"/>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多職種連携の意義とメリットを理解する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CC7900"/>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院内・院外で多職種連携する必要性について</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CC7900"/>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多職種で行うカンファレンスの要点を理解する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270235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a:extLst>
              <a:ext uri="{FF2B5EF4-FFF2-40B4-BE49-F238E27FC236}">
                <a16:creationId xmlns:a16="http://schemas.microsoft.com/office/drawing/2014/main" id="{109B977B-FCFE-424E-92C0-425A002DB27C}"/>
              </a:ext>
            </a:extLst>
          </p:cNvPr>
          <p:cNvSpPr/>
          <p:nvPr/>
        </p:nvSpPr>
        <p:spPr>
          <a:xfrm>
            <a:off x="0" y="2875"/>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72034" name="Rectangle 2"/>
          <p:cNvSpPr>
            <a:spLocks noGrp="1" noChangeArrowheads="1"/>
          </p:cNvSpPr>
          <p:nvPr>
            <p:ph type="title" idx="4294967295"/>
          </p:nvPr>
        </p:nvSpPr>
        <p:spPr>
          <a:xfrm>
            <a:off x="457200" y="74816"/>
            <a:ext cx="8229600" cy="574930"/>
          </a:xfrm>
        </p:spPr>
        <p:txBody>
          <a:bodyPr/>
          <a:lstStyle/>
          <a:p>
            <a:pP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認知症の人を支える様々な仕組み</a:t>
            </a:r>
          </a:p>
        </p:txBody>
      </p:sp>
      <p:grpSp>
        <p:nvGrpSpPr>
          <p:cNvPr id="17" name="グループ化 16"/>
          <p:cNvGrpSpPr/>
          <p:nvPr/>
        </p:nvGrpSpPr>
        <p:grpSpPr>
          <a:xfrm>
            <a:off x="4125318" y="2402180"/>
            <a:ext cx="487291" cy="1099050"/>
            <a:chOff x="5726649" y="2437966"/>
            <a:chExt cx="228600" cy="497010"/>
          </a:xfrm>
          <a:noFill/>
        </p:grpSpPr>
        <p:sp>
          <p:nvSpPr>
            <p:cNvPr id="19" name="円/楕円 18"/>
            <p:cNvSpPr/>
            <p:nvPr/>
          </p:nvSpPr>
          <p:spPr bwMode="auto">
            <a:xfrm>
              <a:off x="5743575" y="2437966"/>
              <a:ext cx="200025" cy="195897"/>
            </a:xfrm>
            <a:prstGeom prst="ellipse">
              <a:avLst/>
            </a:prstGeom>
            <a:grpFill/>
            <a:ln w="38100" cap="flat" cmpd="sng" algn="ctr">
              <a:solidFill>
                <a:srgbClr val="77994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円弧 19"/>
            <p:cNvSpPr/>
            <p:nvPr/>
          </p:nvSpPr>
          <p:spPr bwMode="auto">
            <a:xfrm>
              <a:off x="5726649" y="2633863"/>
              <a:ext cx="228600" cy="301113"/>
            </a:xfrm>
            <a:prstGeom prst="arc">
              <a:avLst>
                <a:gd name="adj1" fmla="val 10715292"/>
                <a:gd name="adj2" fmla="val 0"/>
              </a:avLst>
            </a:prstGeom>
            <a:grpFill/>
            <a:ln w="41275" cap="flat" cmpd="sng" algn="ctr">
              <a:solidFill>
                <a:srgbClr val="77994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21" name="グループ化 20"/>
          <p:cNvGrpSpPr/>
          <p:nvPr/>
        </p:nvGrpSpPr>
        <p:grpSpPr>
          <a:xfrm>
            <a:off x="4855212" y="2695827"/>
            <a:ext cx="328160" cy="699742"/>
            <a:chOff x="5726649" y="2437966"/>
            <a:chExt cx="228600" cy="497010"/>
          </a:xfrm>
          <a:solidFill>
            <a:srgbClr val="FF4F25"/>
          </a:solidFill>
        </p:grpSpPr>
        <p:sp>
          <p:nvSpPr>
            <p:cNvPr id="22" name="円/楕円 21"/>
            <p:cNvSpPr/>
            <p:nvPr/>
          </p:nvSpPr>
          <p:spPr bwMode="auto">
            <a:xfrm>
              <a:off x="5743575" y="2437966"/>
              <a:ext cx="200025" cy="195897"/>
            </a:xfrm>
            <a:prstGeom prst="ellipse">
              <a:avLst/>
            </a:prstGeom>
            <a:grpFill/>
            <a:ln w="38100"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3" name="円弧 22"/>
            <p:cNvSpPr/>
            <p:nvPr/>
          </p:nvSpPr>
          <p:spPr bwMode="auto">
            <a:xfrm>
              <a:off x="5726649" y="2633863"/>
              <a:ext cx="228600" cy="301113"/>
            </a:xfrm>
            <a:prstGeom prst="arc">
              <a:avLst>
                <a:gd name="adj1" fmla="val 10715292"/>
                <a:gd name="adj2" fmla="val 0"/>
              </a:avLst>
            </a:prstGeom>
            <a:grpFill/>
            <a:ln w="41275"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27" name="グループ化 26"/>
          <p:cNvGrpSpPr/>
          <p:nvPr/>
        </p:nvGrpSpPr>
        <p:grpSpPr>
          <a:xfrm>
            <a:off x="5291487" y="2807167"/>
            <a:ext cx="328160" cy="699742"/>
            <a:chOff x="5726649" y="2437966"/>
            <a:chExt cx="228600" cy="497010"/>
          </a:xfrm>
          <a:solidFill>
            <a:srgbClr val="FF4F25"/>
          </a:solidFill>
        </p:grpSpPr>
        <p:sp>
          <p:nvSpPr>
            <p:cNvPr id="28" name="円/楕円 27"/>
            <p:cNvSpPr/>
            <p:nvPr/>
          </p:nvSpPr>
          <p:spPr bwMode="auto">
            <a:xfrm>
              <a:off x="5743575" y="2437966"/>
              <a:ext cx="200025" cy="195897"/>
            </a:xfrm>
            <a:prstGeom prst="ellipse">
              <a:avLst/>
            </a:prstGeom>
            <a:grpFill/>
            <a:ln w="38100"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9" name="円弧 28"/>
            <p:cNvSpPr/>
            <p:nvPr/>
          </p:nvSpPr>
          <p:spPr bwMode="auto">
            <a:xfrm>
              <a:off x="5726649" y="2633863"/>
              <a:ext cx="228600" cy="301113"/>
            </a:xfrm>
            <a:prstGeom prst="arc">
              <a:avLst>
                <a:gd name="adj1" fmla="val 10715292"/>
                <a:gd name="adj2" fmla="val 0"/>
              </a:avLst>
            </a:prstGeom>
            <a:grpFill/>
            <a:ln w="41275"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2" name="角丸四角形 1"/>
          <p:cNvSpPr/>
          <p:nvPr/>
        </p:nvSpPr>
        <p:spPr bwMode="auto">
          <a:xfrm>
            <a:off x="3469922" y="2279619"/>
            <a:ext cx="2416885" cy="1402944"/>
          </a:xfrm>
          <a:prstGeom prst="roundRect">
            <a:avLst>
              <a:gd name="adj" fmla="val 50000"/>
            </a:avLst>
          </a:prstGeom>
          <a:noFill/>
          <a:ln w="44450"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0" name="テキスト ボックス 29"/>
          <p:cNvSpPr txBox="1"/>
          <p:nvPr/>
        </p:nvSpPr>
        <p:spPr>
          <a:xfrm flipH="1">
            <a:off x="3901010" y="3165572"/>
            <a:ext cx="899669" cy="525343"/>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認知症で</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ある本人</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31"/>
          <p:cNvSpPr txBox="1"/>
          <p:nvPr/>
        </p:nvSpPr>
        <p:spPr>
          <a:xfrm flipH="1">
            <a:off x="4951317" y="3272737"/>
            <a:ext cx="579375" cy="30777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円/楕円 2"/>
          <p:cNvSpPr/>
          <p:nvPr/>
        </p:nvSpPr>
        <p:spPr bwMode="auto">
          <a:xfrm>
            <a:off x="3297125" y="1675665"/>
            <a:ext cx="2767263" cy="2610853"/>
          </a:xfrm>
          <a:prstGeom prst="ellipse">
            <a:avLst/>
          </a:prstGeom>
          <a:noFill/>
          <a:ln w="2222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3" name="テキスト ボックス 32"/>
          <p:cNvSpPr txBox="1"/>
          <p:nvPr/>
        </p:nvSpPr>
        <p:spPr>
          <a:xfrm flipH="1">
            <a:off x="4205641" y="1527262"/>
            <a:ext cx="916902" cy="269039"/>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近隣地域</a:t>
            </a:r>
          </a:p>
        </p:txBody>
      </p:sp>
      <p:sp>
        <p:nvSpPr>
          <p:cNvPr id="4" name="角丸四角形 3"/>
          <p:cNvSpPr/>
          <p:nvPr/>
        </p:nvSpPr>
        <p:spPr bwMode="auto">
          <a:xfrm>
            <a:off x="3650276" y="1837201"/>
            <a:ext cx="1668732" cy="312580"/>
          </a:xfrm>
          <a:prstGeom prst="roundRect">
            <a:avLst>
              <a:gd name="adj" fmla="val 50000"/>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56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認知症サポーター</a:t>
            </a:r>
          </a:p>
        </p:txBody>
      </p:sp>
      <p:sp>
        <p:nvSpPr>
          <p:cNvPr id="5" name="角丸四角形 4"/>
          <p:cNvSpPr/>
          <p:nvPr/>
        </p:nvSpPr>
        <p:spPr bwMode="auto">
          <a:xfrm>
            <a:off x="6273426" y="1198845"/>
            <a:ext cx="2766223" cy="1740209"/>
          </a:xfrm>
          <a:prstGeom prst="roundRect">
            <a:avLst>
              <a:gd name="adj" fmla="val 7439"/>
            </a:avLst>
          </a:prstGeom>
          <a:solidFill>
            <a:srgbClr val="EBCDC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6" name="テキスト ボックス 35"/>
          <p:cNvSpPr txBox="1"/>
          <p:nvPr/>
        </p:nvSpPr>
        <p:spPr>
          <a:xfrm flipH="1">
            <a:off x="6484125" y="1314844"/>
            <a:ext cx="2528911" cy="92124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かかりつけ医、歯科医師、</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薬剤師、看護師等</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 name="角丸四角形 36"/>
          <p:cNvSpPr/>
          <p:nvPr/>
        </p:nvSpPr>
        <p:spPr bwMode="auto">
          <a:xfrm>
            <a:off x="6856604" y="3369280"/>
            <a:ext cx="2183044" cy="1180541"/>
          </a:xfrm>
          <a:prstGeom prst="roundRect">
            <a:avLst>
              <a:gd name="adj" fmla="val 14652"/>
            </a:avLst>
          </a:prstGeom>
          <a:solidFill>
            <a:srgbClr val="D28E8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8" name="テキスト ボックス 37"/>
          <p:cNvSpPr txBox="1"/>
          <p:nvPr/>
        </p:nvSpPr>
        <p:spPr>
          <a:xfrm flipH="1">
            <a:off x="7039493" y="3388042"/>
            <a:ext cx="1807016" cy="389969"/>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認知症サポート医</a:t>
            </a:r>
            <a:endParaRPr kumimoji="1"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9" name="角丸四角形 38"/>
          <p:cNvSpPr/>
          <p:nvPr/>
        </p:nvSpPr>
        <p:spPr bwMode="auto">
          <a:xfrm>
            <a:off x="5629910" y="4966096"/>
            <a:ext cx="3409739" cy="1681224"/>
          </a:xfrm>
          <a:prstGeom prst="roundRect">
            <a:avLst>
              <a:gd name="adj" fmla="val 12502"/>
            </a:avLst>
          </a:prstGeom>
          <a:solidFill>
            <a:srgbClr val="B0DAD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0" name="テキスト ボックス 39"/>
          <p:cNvSpPr txBox="1"/>
          <p:nvPr/>
        </p:nvSpPr>
        <p:spPr>
          <a:xfrm flipH="1">
            <a:off x="6118710" y="5072027"/>
            <a:ext cx="2528911" cy="80517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認知症疾患医療センター</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cxnSp>
        <p:nvCxnSpPr>
          <p:cNvPr id="172032" name="直線矢印コネクタ 172031"/>
          <p:cNvCxnSpPr/>
          <p:nvPr/>
        </p:nvCxnSpPr>
        <p:spPr bwMode="auto">
          <a:xfrm>
            <a:off x="8075098" y="2939055"/>
            <a:ext cx="2790" cy="452118"/>
          </a:xfrm>
          <a:prstGeom prst="straightConnector1">
            <a:avLst/>
          </a:prstGeom>
          <a:solidFill>
            <a:srgbClr val="FFFF99"/>
          </a:solidFill>
          <a:ln w="50800" cap="flat" cmpd="sng" algn="ctr">
            <a:solidFill>
              <a:schemeClr val="tx2">
                <a:lumMod val="50000"/>
                <a:lumOff val="50000"/>
              </a:schemeClr>
            </a:solidFill>
            <a:prstDash val="solid"/>
            <a:round/>
            <a:headEnd type="none" w="med" len="med"/>
            <a:tailEnd type="arrow" w="med" len="sm"/>
          </a:ln>
          <a:effectLst/>
        </p:spPr>
      </p:cxnSp>
      <p:cxnSp>
        <p:nvCxnSpPr>
          <p:cNvPr id="43" name="直線矢印コネクタ 42"/>
          <p:cNvCxnSpPr/>
          <p:nvPr/>
        </p:nvCxnSpPr>
        <p:spPr bwMode="auto">
          <a:xfrm flipH="1" flipV="1">
            <a:off x="7806612" y="2918452"/>
            <a:ext cx="0" cy="463469"/>
          </a:xfrm>
          <a:prstGeom prst="straightConnector1">
            <a:avLst/>
          </a:prstGeom>
          <a:solidFill>
            <a:srgbClr val="FFFF99"/>
          </a:solidFill>
          <a:ln w="50800" cap="flat" cmpd="sng" algn="ctr">
            <a:solidFill>
              <a:schemeClr val="tx2">
                <a:lumMod val="50000"/>
                <a:lumOff val="50000"/>
              </a:schemeClr>
            </a:solidFill>
            <a:prstDash val="solid"/>
            <a:round/>
            <a:headEnd type="none" w="med" len="med"/>
            <a:tailEnd type="arrow" w="med" len="sm"/>
          </a:ln>
          <a:effectLst/>
        </p:spPr>
      </p:cxnSp>
      <p:cxnSp>
        <p:nvCxnSpPr>
          <p:cNvPr id="46" name="直線矢印コネクタ 45"/>
          <p:cNvCxnSpPr/>
          <p:nvPr/>
        </p:nvCxnSpPr>
        <p:spPr bwMode="auto">
          <a:xfrm>
            <a:off x="3086978" y="5664568"/>
            <a:ext cx="2556850" cy="0"/>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48" name="直線矢印コネクタ 47"/>
          <p:cNvCxnSpPr/>
          <p:nvPr/>
        </p:nvCxnSpPr>
        <p:spPr bwMode="auto">
          <a:xfrm>
            <a:off x="6682400" y="2932099"/>
            <a:ext cx="0" cy="2054197"/>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sp>
        <p:nvSpPr>
          <p:cNvPr id="51" name="角丸四角形 50"/>
          <p:cNvSpPr/>
          <p:nvPr/>
        </p:nvSpPr>
        <p:spPr bwMode="auto">
          <a:xfrm>
            <a:off x="178855" y="1203158"/>
            <a:ext cx="2876875" cy="5444161"/>
          </a:xfrm>
          <a:prstGeom prst="roundRect">
            <a:avLst>
              <a:gd name="adj" fmla="val 7088"/>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2" name="テキスト ボックス 51"/>
          <p:cNvSpPr txBox="1"/>
          <p:nvPr/>
        </p:nvSpPr>
        <p:spPr>
          <a:xfrm flipH="1">
            <a:off x="1067154" y="6333119"/>
            <a:ext cx="1100276" cy="307777"/>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市町村</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3" name="角丸四角形 52"/>
          <p:cNvSpPr/>
          <p:nvPr/>
        </p:nvSpPr>
        <p:spPr bwMode="auto">
          <a:xfrm>
            <a:off x="311925" y="1302027"/>
            <a:ext cx="2585191" cy="977582"/>
          </a:xfrm>
          <a:prstGeom prst="roundRect">
            <a:avLst>
              <a:gd name="adj" fmla="val 15784"/>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4" name="テキスト ボックス 53"/>
          <p:cNvSpPr txBox="1"/>
          <p:nvPr/>
        </p:nvSpPr>
        <p:spPr>
          <a:xfrm flipH="1">
            <a:off x="484676" y="1346806"/>
            <a:ext cx="2216880" cy="41184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5" name="角丸四角形 54"/>
          <p:cNvSpPr/>
          <p:nvPr/>
        </p:nvSpPr>
        <p:spPr bwMode="auto">
          <a:xfrm>
            <a:off x="307958" y="2730161"/>
            <a:ext cx="2584356" cy="3566567"/>
          </a:xfrm>
          <a:prstGeom prst="roundRect">
            <a:avLst>
              <a:gd name="adj" fmla="val 8320"/>
            </a:avLst>
          </a:prstGeom>
          <a:noFill/>
          <a:ln w="41275" cap="flat" cmpd="sng" algn="ctr">
            <a:solidFill>
              <a:srgbClr val="77994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6" name="角丸四角形 55"/>
          <p:cNvSpPr/>
          <p:nvPr/>
        </p:nvSpPr>
        <p:spPr bwMode="auto">
          <a:xfrm>
            <a:off x="432555" y="2862480"/>
            <a:ext cx="2371110" cy="882162"/>
          </a:xfrm>
          <a:prstGeom prst="roundRect">
            <a:avLst>
              <a:gd name="adj" fmla="val 17655"/>
            </a:avLst>
          </a:prstGeom>
          <a:solidFill>
            <a:srgbClr val="B8CC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7" name="テキスト ボックス 56"/>
          <p:cNvSpPr txBox="1"/>
          <p:nvPr/>
        </p:nvSpPr>
        <p:spPr>
          <a:xfrm flipH="1">
            <a:off x="624634" y="2864140"/>
            <a:ext cx="2005732" cy="647353"/>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認知症地域支援推進員</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角丸四角形 57"/>
          <p:cNvSpPr/>
          <p:nvPr/>
        </p:nvSpPr>
        <p:spPr bwMode="auto">
          <a:xfrm>
            <a:off x="451337" y="4041009"/>
            <a:ext cx="2352327" cy="2114131"/>
          </a:xfrm>
          <a:prstGeom prst="roundRect">
            <a:avLst>
              <a:gd name="adj" fmla="val 6822"/>
            </a:avLst>
          </a:prstGeom>
          <a:solidFill>
            <a:srgbClr val="B8CC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9" name="テキスト ボックス 58"/>
          <p:cNvSpPr txBox="1"/>
          <p:nvPr/>
        </p:nvSpPr>
        <p:spPr>
          <a:xfrm flipH="1">
            <a:off x="448553" y="4148172"/>
            <a:ext cx="2371110" cy="647353"/>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認知症初期集中支援チーム</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0" name="角丸四角形 59"/>
          <p:cNvSpPr/>
          <p:nvPr/>
        </p:nvSpPr>
        <p:spPr bwMode="auto">
          <a:xfrm>
            <a:off x="685997" y="5072027"/>
            <a:ext cx="1911338" cy="469709"/>
          </a:xfrm>
          <a:prstGeom prst="roundRect">
            <a:avLst>
              <a:gd name="adj" fmla="val 50000"/>
            </a:avLst>
          </a:prstGeom>
          <a:solidFill>
            <a:srgbClr val="D28E8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1" name="テキスト ボックス 60"/>
          <p:cNvSpPr txBox="1"/>
          <p:nvPr/>
        </p:nvSpPr>
        <p:spPr>
          <a:xfrm flipH="1">
            <a:off x="713797" y="5039057"/>
            <a:ext cx="1807016" cy="502679"/>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認知症サポート医</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である専門医</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2" name="角丸四角形 61"/>
          <p:cNvSpPr/>
          <p:nvPr/>
        </p:nvSpPr>
        <p:spPr bwMode="auto">
          <a:xfrm>
            <a:off x="685997" y="5612808"/>
            <a:ext cx="1911338" cy="446244"/>
          </a:xfrm>
          <a:prstGeom prst="roundRect">
            <a:avLst>
              <a:gd name="adj" fmla="val 50000"/>
            </a:avLst>
          </a:prstGeom>
          <a:solidFill>
            <a:srgbClr val="D28E8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3" name="テキスト ボックス 62"/>
          <p:cNvSpPr txBox="1"/>
          <p:nvPr/>
        </p:nvSpPr>
        <p:spPr>
          <a:xfrm flipH="1">
            <a:off x="730243" y="5576417"/>
            <a:ext cx="1807016" cy="502679"/>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チーム員</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医療系＋介護系職員</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4" name="テキスト ボックス 63"/>
          <p:cNvSpPr txBox="1"/>
          <p:nvPr/>
        </p:nvSpPr>
        <p:spPr>
          <a:xfrm flipH="1">
            <a:off x="834813" y="3197840"/>
            <a:ext cx="1681064" cy="52106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地域の実態に応じた認知症施策の推進</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5" name="テキスト ボックス 64"/>
          <p:cNvSpPr txBox="1"/>
          <p:nvPr/>
        </p:nvSpPr>
        <p:spPr>
          <a:xfrm flipH="1">
            <a:off x="833054" y="4518079"/>
            <a:ext cx="1681064" cy="57022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複数の専門職による個別の訪問支援</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6" name="テキスト ボックス 65"/>
          <p:cNvSpPr txBox="1"/>
          <p:nvPr/>
        </p:nvSpPr>
        <p:spPr>
          <a:xfrm flipH="1">
            <a:off x="360836" y="1730189"/>
            <a:ext cx="2464561" cy="55944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○地域の高齢者等の保健医療・</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介護等に関する総合相談窓口</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7" name="テキスト ボックス 66"/>
          <p:cNvSpPr txBox="1"/>
          <p:nvPr/>
        </p:nvSpPr>
        <p:spPr>
          <a:xfrm flipH="1">
            <a:off x="6447827" y="1983346"/>
            <a:ext cx="2680498" cy="804986"/>
          </a:xfrm>
          <a:prstGeom prst="rect">
            <a:avLst/>
          </a:prstGeom>
          <a:noFill/>
        </p:spPr>
        <p:txBody>
          <a:bodyPr wrap="square" rtlCol="0">
            <a:noAutofit/>
          </a:bodyPr>
          <a:lstStyle/>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○早期段階での発見・気づき</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○専門医療機関への受診誘導</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○本人の診察・相談、家族の相談</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8" name="テキスト ボックス 67"/>
          <p:cNvSpPr txBox="1"/>
          <p:nvPr/>
        </p:nvSpPr>
        <p:spPr>
          <a:xfrm flipH="1">
            <a:off x="6956944" y="3720249"/>
            <a:ext cx="2082703" cy="720606"/>
          </a:xfrm>
          <a:prstGeom prst="rect">
            <a:avLst/>
          </a:prstGeom>
          <a:noFill/>
        </p:spPr>
        <p:txBody>
          <a:bodyPr wrap="square" rtlCol="0">
            <a:no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○かかりつけ医の相談役</a:t>
            </a:r>
            <a:endParaRPr kumimoji="1" lang="en-US" altLang="ja-JP"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○地域連携</a:t>
            </a:r>
            <a:endParaRPr kumimoji="1" lang="en-US" altLang="ja-JP"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○正しい知識の普及啓発</a:t>
            </a:r>
            <a:endParaRPr kumimoji="1" lang="en-US" altLang="ja-JP"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9" name="テキスト ボックス 68"/>
          <p:cNvSpPr txBox="1"/>
          <p:nvPr/>
        </p:nvSpPr>
        <p:spPr>
          <a:xfrm flipH="1">
            <a:off x="6272915" y="5431809"/>
            <a:ext cx="2374707" cy="1108708"/>
          </a:xfrm>
          <a:prstGeom prst="rect">
            <a:avLst/>
          </a:prstGeom>
          <a:noFill/>
        </p:spPr>
        <p:txBody>
          <a:bodyPr wrap="square" rtlCol="0">
            <a:noAutofit/>
          </a:bodyPr>
          <a:lstStyle/>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○専門的な鑑別診断</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○定期的なアセスメント</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○行動・心理症状外来対応</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○地域連携</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cxnSp>
        <p:nvCxnSpPr>
          <p:cNvPr id="81" name="直線矢印コネクタ 80"/>
          <p:cNvCxnSpPr/>
          <p:nvPr/>
        </p:nvCxnSpPr>
        <p:spPr bwMode="auto">
          <a:xfrm flipH="1">
            <a:off x="3046035" y="5877197"/>
            <a:ext cx="2556849" cy="0"/>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82" name="直線矢印コネクタ 81"/>
          <p:cNvCxnSpPr/>
          <p:nvPr/>
        </p:nvCxnSpPr>
        <p:spPr bwMode="auto">
          <a:xfrm flipV="1">
            <a:off x="6464958" y="2928956"/>
            <a:ext cx="191" cy="2047240"/>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91" name="直線矢印コネクタ 90"/>
          <p:cNvCxnSpPr/>
          <p:nvPr/>
        </p:nvCxnSpPr>
        <p:spPr bwMode="auto">
          <a:xfrm>
            <a:off x="1055952" y="2284409"/>
            <a:ext cx="2790" cy="452118"/>
          </a:xfrm>
          <a:prstGeom prst="straightConnector1">
            <a:avLst/>
          </a:prstGeom>
          <a:solidFill>
            <a:srgbClr val="FFFF99"/>
          </a:solidFill>
          <a:ln w="50800" cap="flat" cmpd="sng" algn="ctr">
            <a:solidFill>
              <a:schemeClr val="tx2">
                <a:lumMod val="50000"/>
                <a:lumOff val="50000"/>
              </a:schemeClr>
            </a:solidFill>
            <a:prstDash val="solid"/>
            <a:round/>
            <a:headEnd type="none" w="med" len="med"/>
            <a:tailEnd type="arrow" w="med" len="sm"/>
          </a:ln>
          <a:effectLst/>
        </p:spPr>
      </p:cxnSp>
      <p:cxnSp>
        <p:nvCxnSpPr>
          <p:cNvPr id="92" name="直線矢印コネクタ 91"/>
          <p:cNvCxnSpPr/>
          <p:nvPr/>
        </p:nvCxnSpPr>
        <p:spPr bwMode="auto">
          <a:xfrm flipV="1">
            <a:off x="2539697" y="3696502"/>
            <a:ext cx="665247" cy="0"/>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cxnSp>
        <p:nvCxnSpPr>
          <p:cNvPr id="97" name="直線矢印コネクタ 96"/>
          <p:cNvCxnSpPr>
            <a:cxnSpLocks/>
          </p:cNvCxnSpPr>
          <p:nvPr/>
        </p:nvCxnSpPr>
        <p:spPr bwMode="auto">
          <a:xfrm flipH="1" flipV="1">
            <a:off x="2861478" y="1742557"/>
            <a:ext cx="966760" cy="881498"/>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100" name="直線矢印コネクタ 99"/>
          <p:cNvCxnSpPr/>
          <p:nvPr/>
        </p:nvCxnSpPr>
        <p:spPr bwMode="auto">
          <a:xfrm flipV="1">
            <a:off x="5360909" y="1656658"/>
            <a:ext cx="972980" cy="936435"/>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cxnSp>
        <p:nvCxnSpPr>
          <p:cNvPr id="103" name="直線矢印コネクタ 102"/>
          <p:cNvCxnSpPr/>
          <p:nvPr/>
        </p:nvCxnSpPr>
        <p:spPr bwMode="auto">
          <a:xfrm>
            <a:off x="5629910" y="3721370"/>
            <a:ext cx="0" cy="1103424"/>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cxnSp>
        <p:nvCxnSpPr>
          <p:cNvPr id="107" name="直線矢印コネクタ 106"/>
          <p:cNvCxnSpPr/>
          <p:nvPr/>
        </p:nvCxnSpPr>
        <p:spPr bwMode="auto">
          <a:xfrm>
            <a:off x="7939367" y="4497060"/>
            <a:ext cx="3634" cy="489236"/>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sp>
        <p:nvSpPr>
          <p:cNvPr id="111" name="テキスト ボックス 110"/>
          <p:cNvSpPr txBox="1"/>
          <p:nvPr/>
        </p:nvSpPr>
        <p:spPr>
          <a:xfrm flipH="1">
            <a:off x="5437572" y="1384095"/>
            <a:ext cx="1056211" cy="53796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日常診療・</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sp>
        <p:nvSpPr>
          <p:cNvPr id="112" name="テキスト ボックス 111"/>
          <p:cNvSpPr txBox="1"/>
          <p:nvPr/>
        </p:nvSpPr>
        <p:spPr>
          <a:xfrm flipH="1">
            <a:off x="5113323" y="3978175"/>
            <a:ext cx="1355240" cy="3249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診療  ・相談</a:t>
            </a:r>
          </a:p>
        </p:txBody>
      </p:sp>
      <p:sp>
        <p:nvSpPr>
          <p:cNvPr id="113" name="テキスト ボックス 112"/>
          <p:cNvSpPr txBox="1"/>
          <p:nvPr/>
        </p:nvSpPr>
        <p:spPr>
          <a:xfrm flipH="1">
            <a:off x="4080909" y="5333760"/>
            <a:ext cx="539869" cy="33723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紹介</a:t>
            </a:r>
          </a:p>
        </p:txBody>
      </p:sp>
      <p:sp>
        <p:nvSpPr>
          <p:cNvPr id="114" name="テキスト ボックス 113"/>
          <p:cNvSpPr txBox="1"/>
          <p:nvPr/>
        </p:nvSpPr>
        <p:spPr>
          <a:xfrm flipH="1">
            <a:off x="3901010" y="5931413"/>
            <a:ext cx="1106747" cy="37860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診断・指導</a:t>
            </a:r>
          </a:p>
        </p:txBody>
      </p:sp>
      <p:sp>
        <p:nvSpPr>
          <p:cNvPr id="115" name="テキスト ボックス 114"/>
          <p:cNvSpPr txBox="1"/>
          <p:nvPr/>
        </p:nvSpPr>
        <p:spPr>
          <a:xfrm flipH="1">
            <a:off x="1169394" y="2298280"/>
            <a:ext cx="625888" cy="3451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sp>
        <p:nvSpPr>
          <p:cNvPr id="116" name="テキスト ボックス 115"/>
          <p:cNvSpPr txBox="1"/>
          <p:nvPr/>
        </p:nvSpPr>
        <p:spPr>
          <a:xfrm flipH="1">
            <a:off x="8075098" y="4607443"/>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17" name="テキスト ボックス 116"/>
          <p:cNvSpPr txBox="1"/>
          <p:nvPr/>
        </p:nvSpPr>
        <p:spPr>
          <a:xfrm flipH="1">
            <a:off x="7146374" y="3011904"/>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助言</a:t>
            </a:r>
          </a:p>
        </p:txBody>
      </p:sp>
      <p:sp>
        <p:nvSpPr>
          <p:cNvPr id="118" name="テキスト ボックス 117"/>
          <p:cNvSpPr txBox="1"/>
          <p:nvPr/>
        </p:nvSpPr>
        <p:spPr>
          <a:xfrm flipH="1">
            <a:off x="8200646" y="2986551"/>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sp>
        <p:nvSpPr>
          <p:cNvPr id="119" name="テキスト ボックス 118"/>
          <p:cNvSpPr txBox="1"/>
          <p:nvPr/>
        </p:nvSpPr>
        <p:spPr>
          <a:xfrm flipH="1">
            <a:off x="6740449" y="4589343"/>
            <a:ext cx="539869" cy="33723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紹介</a:t>
            </a:r>
          </a:p>
        </p:txBody>
      </p:sp>
      <p:sp>
        <p:nvSpPr>
          <p:cNvPr id="120" name="テキスト ボックス 119"/>
          <p:cNvSpPr txBox="1"/>
          <p:nvPr/>
        </p:nvSpPr>
        <p:spPr>
          <a:xfrm flipH="1">
            <a:off x="5886479" y="4444707"/>
            <a:ext cx="633629" cy="56285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診断・指導</a:t>
            </a:r>
          </a:p>
        </p:txBody>
      </p:sp>
      <p:sp>
        <p:nvSpPr>
          <p:cNvPr id="121" name="テキスト ボックス 120"/>
          <p:cNvSpPr txBox="1"/>
          <p:nvPr/>
        </p:nvSpPr>
        <p:spPr>
          <a:xfrm flipH="1">
            <a:off x="1402951" y="3674334"/>
            <a:ext cx="428681" cy="41537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p:txBody>
      </p:sp>
      <p:sp>
        <p:nvSpPr>
          <p:cNvPr id="122" name="テキスト ボックス 121"/>
          <p:cNvSpPr txBox="1"/>
          <p:nvPr/>
        </p:nvSpPr>
        <p:spPr>
          <a:xfrm flipH="1">
            <a:off x="1701848" y="3731930"/>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23" name="テキスト ボックス 122"/>
          <p:cNvSpPr txBox="1"/>
          <p:nvPr/>
        </p:nvSpPr>
        <p:spPr>
          <a:xfrm flipH="1">
            <a:off x="3056277" y="1618650"/>
            <a:ext cx="625888" cy="3451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cxnSp>
        <p:nvCxnSpPr>
          <p:cNvPr id="124" name="直線矢印コネクタ 123"/>
          <p:cNvCxnSpPr/>
          <p:nvPr/>
        </p:nvCxnSpPr>
        <p:spPr bwMode="auto">
          <a:xfrm flipV="1">
            <a:off x="2878134" y="1393798"/>
            <a:ext cx="3529811" cy="0"/>
          </a:xfrm>
          <a:prstGeom prst="straightConnector1">
            <a:avLst/>
          </a:prstGeom>
          <a:solidFill>
            <a:srgbClr val="FFFF99"/>
          </a:solidFill>
          <a:ln w="31750" cap="flat" cmpd="sng" algn="ctr">
            <a:solidFill>
              <a:srgbClr val="0070C0"/>
            </a:solidFill>
            <a:prstDash val="sysDash"/>
            <a:round/>
            <a:headEnd type="arrow" w="med" len="sm"/>
            <a:tailEnd type="arrow" w="med" len="sm"/>
          </a:ln>
          <a:effectLst/>
        </p:spPr>
      </p:cxnSp>
      <p:cxnSp>
        <p:nvCxnSpPr>
          <p:cNvPr id="127" name="直線矢印コネクタ 126"/>
          <p:cNvCxnSpPr/>
          <p:nvPr/>
        </p:nvCxnSpPr>
        <p:spPr bwMode="auto">
          <a:xfrm>
            <a:off x="2490207" y="2182751"/>
            <a:ext cx="3051988" cy="3178876"/>
          </a:xfrm>
          <a:prstGeom prst="straightConnector1">
            <a:avLst/>
          </a:prstGeom>
          <a:solidFill>
            <a:srgbClr val="FFFF99"/>
          </a:solidFill>
          <a:ln w="31750" cap="flat" cmpd="sng" algn="ctr">
            <a:solidFill>
              <a:srgbClr val="0070C0"/>
            </a:solidFill>
            <a:prstDash val="sysDash"/>
            <a:round/>
            <a:headEnd type="arrow" w="med" len="sm"/>
            <a:tailEnd type="arrow" w="med" len="sm"/>
          </a:ln>
          <a:effectLst/>
        </p:spPr>
      </p:cxnSp>
      <p:sp>
        <p:nvSpPr>
          <p:cNvPr id="133" name="テキスト ボックス 132"/>
          <p:cNvSpPr txBox="1"/>
          <p:nvPr/>
        </p:nvSpPr>
        <p:spPr>
          <a:xfrm flipH="1">
            <a:off x="4391774" y="1089469"/>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34" name="テキスト ボックス 133"/>
          <p:cNvSpPr txBox="1"/>
          <p:nvPr/>
        </p:nvSpPr>
        <p:spPr>
          <a:xfrm flipH="1">
            <a:off x="4461949" y="4715556"/>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38" name="テキスト ボックス 137"/>
          <p:cNvSpPr txBox="1"/>
          <p:nvPr/>
        </p:nvSpPr>
        <p:spPr>
          <a:xfrm flipH="1">
            <a:off x="2607089" y="3313624"/>
            <a:ext cx="625888" cy="3451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 談</a:t>
            </a:r>
          </a:p>
        </p:txBody>
      </p:sp>
      <p:sp>
        <p:nvSpPr>
          <p:cNvPr id="139" name="テキスト ボックス 138"/>
          <p:cNvSpPr txBox="1"/>
          <p:nvPr/>
        </p:nvSpPr>
        <p:spPr>
          <a:xfrm flipH="1">
            <a:off x="2607089" y="3848490"/>
            <a:ext cx="1443692" cy="58572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 問</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（観察・評価）</a:t>
            </a:r>
          </a:p>
        </p:txBody>
      </p:sp>
      <p:sp>
        <p:nvSpPr>
          <p:cNvPr id="77" name="テキスト ボックス 76">
            <a:extLst>
              <a:ext uri="{FF2B5EF4-FFF2-40B4-BE49-F238E27FC236}">
                <a16:creationId xmlns:a16="http://schemas.microsoft.com/office/drawing/2014/main" id="{D62D1DAB-1397-44B0-A586-CBB990EB53C8}"/>
              </a:ext>
            </a:extLst>
          </p:cNvPr>
          <p:cNvSpPr txBox="1"/>
          <p:nvPr/>
        </p:nvSpPr>
        <p:spPr>
          <a:xfrm>
            <a:off x="0" y="705540"/>
            <a:ext cx="1170417" cy="323165"/>
          </a:xfrm>
          <a:prstGeom prst="rect">
            <a:avLst/>
          </a:prstGeom>
          <a:noFill/>
        </p:spPr>
        <p:txBody>
          <a:bodyPr wrap="square" rtlCol="0">
            <a:spAutoFit/>
          </a:bodyPr>
          <a:lstStyle/>
          <a:p>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連携９</a:t>
            </a:r>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endPar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Tree>
    <p:extLst>
      <p:ext uri="{BB962C8B-B14F-4D97-AF65-F5344CB8AC3E}">
        <p14:creationId xmlns:p14="http://schemas.microsoft.com/office/powerpoint/2010/main" val="142346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521262DD-71EA-4A9D-82BC-3EF649B54AAB}"/>
              </a:ext>
            </a:extLst>
          </p:cNvPr>
          <p:cNvSpPr/>
          <p:nvPr/>
        </p:nvSpPr>
        <p:spPr>
          <a:xfrm>
            <a:off x="0" y="2876"/>
            <a:ext cx="9144000" cy="1095942"/>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Text Box 2">
            <a:extLst>
              <a:ext uri="{FF2B5EF4-FFF2-40B4-BE49-F238E27FC236}">
                <a16:creationId xmlns:a16="http://schemas.microsoft.com/office/drawing/2014/main" id="{B413AE61-8ACD-4308-8110-E5FF6145668D}"/>
              </a:ext>
            </a:extLst>
          </p:cNvPr>
          <p:cNvSpPr txBox="1">
            <a:spLocks noChangeArrowheads="1"/>
          </p:cNvSpPr>
          <p:nvPr/>
        </p:nvSpPr>
        <p:spPr bwMode="auto">
          <a:xfrm>
            <a:off x="174567" y="7319"/>
            <a:ext cx="8794866" cy="100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退院時の多職種によるカンファレンスで</a:t>
            </a:r>
            <a:endParaRPr kumimoji="1" lang="en-US" altLang="ja-JP"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確認・検討すべき内容や課題</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コンテンツ プレースホルダー 2"/>
          <p:cNvSpPr txBox="1">
            <a:spLocks/>
          </p:cNvSpPr>
          <p:nvPr/>
        </p:nvSpPr>
        <p:spPr>
          <a:xfrm>
            <a:off x="1190848" y="1577460"/>
            <a:ext cx="7082749" cy="2933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本人や家族の希望や意向の再確認</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認知症の症状の評価や今後の見通しと対応</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退院後の医療体制や身体疾患の治療の継続</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療養環境や利用可能な社会資源の確認</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本人の生活を支援する介護サービスへのつなぎ</a:t>
            </a:r>
            <a:endParaRPr kumimoji="1" lang="ja-JP" altLang="ja-JP" sz="24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30A9210F-DA9A-47A1-9922-DA7EBFAB07DD}"/>
              </a:ext>
            </a:extLst>
          </p:cNvPr>
          <p:cNvSpPr txBox="1"/>
          <p:nvPr/>
        </p:nvSpPr>
        <p:spPr>
          <a:xfrm>
            <a:off x="0" y="1111013"/>
            <a:ext cx="1190848"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連携 １</a:t>
            </a: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0〕</a:t>
            </a:r>
            <a:endPar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8" name="正方形/長方形 7">
            <a:extLst>
              <a:ext uri="{FF2B5EF4-FFF2-40B4-BE49-F238E27FC236}">
                <a16:creationId xmlns:a16="http://schemas.microsoft.com/office/drawing/2014/main" id="{91B72D03-4AF0-455A-883A-87BE0FF5C99D}"/>
              </a:ext>
            </a:extLst>
          </p:cNvPr>
          <p:cNvSpPr/>
          <p:nvPr/>
        </p:nvSpPr>
        <p:spPr>
          <a:xfrm>
            <a:off x="826033" y="4930871"/>
            <a:ext cx="7491933" cy="1237131"/>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本人の視点を重視した退院後の生活支援</a:t>
            </a:r>
            <a:endParaRPr kumimoji="1" lang="en-US" altLang="ja-JP"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地域の多職種との連携と情報共有</a:t>
            </a:r>
          </a:p>
        </p:txBody>
      </p:sp>
      <p:sp>
        <p:nvSpPr>
          <p:cNvPr id="11" name="下矢印 4">
            <a:extLst>
              <a:ext uri="{FF2B5EF4-FFF2-40B4-BE49-F238E27FC236}">
                <a16:creationId xmlns:a16="http://schemas.microsoft.com/office/drawing/2014/main" id="{DC87EE56-936F-4FB6-AAEE-E4DAA25B7129}"/>
              </a:ext>
            </a:extLst>
          </p:cNvPr>
          <p:cNvSpPr/>
          <p:nvPr/>
        </p:nvSpPr>
        <p:spPr>
          <a:xfrm>
            <a:off x="3547521" y="4225420"/>
            <a:ext cx="2048958" cy="508820"/>
          </a:xfrm>
          <a:prstGeom prst="downArrow">
            <a:avLst>
              <a:gd name="adj1" fmla="val 50000"/>
              <a:gd name="adj2" fmla="val 61291"/>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7617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a:extLst>
              <a:ext uri="{FF2B5EF4-FFF2-40B4-BE49-F238E27FC236}">
                <a16:creationId xmlns:a16="http://schemas.microsoft.com/office/drawing/2014/main" id="{34E2D726-F5D0-42B4-92EF-9694A0D1B32A}"/>
              </a:ext>
            </a:extLst>
          </p:cNvPr>
          <p:cNvSpPr>
            <a:spLocks/>
          </p:cNvSpPr>
          <p:nvPr/>
        </p:nvSpPr>
        <p:spPr bwMode="auto">
          <a:xfrm>
            <a:off x="949440" y="1740372"/>
            <a:ext cx="7638603" cy="39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marR="0" lvl="0" indent="-447675" algn="l" defTabSz="914400" rtl="0" eaLnBrk="1" fontAlgn="base" latinLnBrk="0" hangingPunct="1">
              <a:lnSpc>
                <a:spcPct val="100000"/>
              </a:lnSpc>
              <a:spcBef>
                <a:spcPts val="15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認知症に関する</a:t>
            </a: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正しい理解と適切な対応</a:t>
            </a:r>
            <a:endParaRPr kumimoji="1" lang="en-US" altLang="ja-JP"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914400" rtl="0" eaLnBrk="1" fontAlgn="base" latinLnBrk="0" hangingPunct="1">
              <a:lnSpc>
                <a:spcPct val="100000"/>
              </a:lnSpc>
              <a:spcBef>
                <a:spcPts val="15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本人の視点を重視</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したアプローチと人生や生活の継続性を目標とした対応</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914400" rtl="0" eaLnBrk="1" fontAlgn="base" latinLnBrk="0" hangingPunct="1">
              <a:lnSpc>
                <a:spcPct val="100000"/>
              </a:lnSpc>
              <a:spcBef>
                <a:spcPts val="15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生活機能の維持や行動・心理症状の軽減や緩和</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914400" rtl="0" eaLnBrk="1" fontAlgn="base" latinLnBrk="0" hangingPunct="1">
              <a:lnSpc>
                <a:spcPct val="100000"/>
              </a:lnSpc>
              <a:spcBef>
                <a:spcPts val="15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専門性を生かした</a:t>
            </a: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チーム医療の実践</a:t>
            </a:r>
            <a:endParaRPr kumimoji="1" lang="en-US" altLang="ja-JP"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914400" rtl="0" eaLnBrk="1" fontAlgn="base" latinLnBrk="0" hangingPunct="1">
              <a:lnSpc>
                <a:spcPct val="100000"/>
              </a:lnSpc>
              <a:spcBef>
                <a:spcPts val="15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適時・適切な</a:t>
            </a: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情報共有と院内連携</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の構築</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914400" rtl="0" eaLnBrk="1" fontAlgn="base" latinLnBrk="0" hangingPunct="1">
              <a:lnSpc>
                <a:spcPct val="100000"/>
              </a:lnSpc>
              <a:spcBef>
                <a:spcPts val="15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院外の</a:t>
            </a: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社会資源の把握と多職種連携</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の実践</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正方形/長方形 8">
            <a:extLst>
              <a:ext uri="{FF2B5EF4-FFF2-40B4-BE49-F238E27FC236}">
                <a16:creationId xmlns:a16="http://schemas.microsoft.com/office/drawing/2014/main" id="{9D9F04E5-AE77-48D0-BEB8-6A6BFD672E64}"/>
              </a:ext>
            </a:extLst>
          </p:cNvPr>
          <p:cNvSpPr/>
          <p:nvPr/>
        </p:nvSpPr>
        <p:spPr>
          <a:xfrm>
            <a:off x="0" y="0"/>
            <a:ext cx="9144000" cy="710695"/>
          </a:xfrm>
          <a:prstGeom prst="rect">
            <a:avLst/>
          </a:prstGeom>
          <a:solidFill>
            <a:srgbClr val="CC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テキスト ボックス 9">
            <a:extLst>
              <a:ext uri="{FF2B5EF4-FFF2-40B4-BE49-F238E27FC236}">
                <a16:creationId xmlns:a16="http://schemas.microsoft.com/office/drawing/2014/main" id="{6DEFA461-1616-44EE-8D0E-7242A8F60893}"/>
              </a:ext>
            </a:extLst>
          </p:cNvPr>
          <p:cNvSpPr txBox="1"/>
          <p:nvPr/>
        </p:nvSpPr>
        <p:spPr>
          <a:xfrm>
            <a:off x="0" y="722888"/>
            <a:ext cx="1190848"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連携 １</a:t>
            </a: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1〕</a:t>
            </a:r>
            <a:endPar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11" name="Text Box 2">
            <a:extLst>
              <a:ext uri="{FF2B5EF4-FFF2-40B4-BE49-F238E27FC236}">
                <a16:creationId xmlns:a16="http://schemas.microsoft.com/office/drawing/2014/main" id="{58CB9F57-5FD8-407D-9BB6-C0940D632234}"/>
              </a:ext>
            </a:extLst>
          </p:cNvPr>
          <p:cNvSpPr txBox="1">
            <a:spLocks noChangeArrowheads="1"/>
          </p:cNvSpPr>
          <p:nvPr/>
        </p:nvSpPr>
        <p:spPr bwMode="auto">
          <a:xfrm>
            <a:off x="307571" y="48394"/>
            <a:ext cx="852885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修了者に期待される役割 （再掲）</a:t>
            </a:r>
          </a:p>
        </p:txBody>
      </p:sp>
    </p:spTree>
    <p:extLst>
      <p:ext uri="{BB962C8B-B14F-4D97-AF65-F5344CB8AC3E}">
        <p14:creationId xmlns:p14="http://schemas.microsoft.com/office/powerpoint/2010/main" val="411175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1F77678-835A-4619-963C-624A3C5E0225}"/>
              </a:ext>
            </a:extLst>
          </p:cNvPr>
          <p:cNvSpPr/>
          <p:nvPr/>
        </p:nvSpPr>
        <p:spPr>
          <a:xfrm>
            <a:off x="1215962" y="4053016"/>
            <a:ext cx="6681788" cy="2340434"/>
          </a:xfrm>
          <a:prstGeom prst="roundRect">
            <a:avLst>
              <a:gd name="adj" fmla="val 50000"/>
            </a:avLst>
          </a:prstGeom>
          <a:solidFill>
            <a:srgbClr val="E9D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dirty="0">
              <a:solidFill>
                <a:schemeClr val="tx1"/>
              </a:solidFill>
            </a:endParaRPr>
          </a:p>
        </p:txBody>
      </p:sp>
      <p:sp>
        <p:nvSpPr>
          <p:cNvPr id="6" name="コンテンツ プレースホルダ 2"/>
          <p:cNvSpPr txBox="1">
            <a:spLocks/>
          </p:cNvSpPr>
          <p:nvPr/>
        </p:nvSpPr>
        <p:spPr bwMode="auto">
          <a:xfrm>
            <a:off x="1045754" y="4225498"/>
            <a:ext cx="7052491" cy="2076448"/>
          </a:xfrm>
          <a:prstGeom prst="rect">
            <a:avLst/>
          </a:prstGeom>
          <a:noFill/>
          <a:ln w="28575">
            <a:no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80975" marR="0" lvl="0" indent="0" algn="l" defTabSz="914400" rtl="0" eaLnBrk="1" fontAlgn="base" latinLnBrk="0" hangingPunct="1">
              <a:lnSpc>
                <a:spcPts val="29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演習は、実施要綱の標準カリキュラムには含まれませんが、</a:t>
            </a:r>
            <a:endPar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1" fontAlgn="base" latinLnBrk="0" hangingPunct="1">
              <a:lnSpc>
                <a:spcPts val="29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都道府県等での研修実施の際に、各地域の事例を用いて</a:t>
            </a:r>
            <a:endPar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1" fontAlgn="base" latinLnBrk="0" hangingPunct="1">
              <a:lnSpc>
                <a:spcPts val="29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グループワーク等を行うことを妨げるものではありません。</a:t>
            </a:r>
            <a:endPar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1" fontAlgn="base" latinLnBrk="0" hangingPunct="1">
              <a:lnSpc>
                <a:spcPts val="29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以降のサンプル事例は、適当な事例がない場合、また、事例</a:t>
            </a:r>
            <a:endPar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1" fontAlgn="base" latinLnBrk="0" hangingPunct="1">
              <a:lnSpc>
                <a:spcPts val="29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の選定にあたっての参考としてください。</a:t>
            </a:r>
            <a:endPar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正方形/長方形 6">
            <a:extLst>
              <a:ext uri="{FF2B5EF4-FFF2-40B4-BE49-F238E27FC236}">
                <a16:creationId xmlns:a16="http://schemas.microsoft.com/office/drawing/2014/main" id="{B3B2152B-EA42-4E12-B772-21E84EC272F9}"/>
              </a:ext>
            </a:extLst>
          </p:cNvPr>
          <p:cNvSpPr/>
          <p:nvPr/>
        </p:nvSpPr>
        <p:spPr>
          <a:xfrm>
            <a:off x="-15144" y="2004227"/>
            <a:ext cx="9144000" cy="1411257"/>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8" name="Text Box 2">
            <a:extLst>
              <a:ext uri="{FF2B5EF4-FFF2-40B4-BE49-F238E27FC236}">
                <a16:creationId xmlns:a16="http://schemas.microsoft.com/office/drawing/2014/main" id="{F9BA4E38-F371-4E3F-9B97-926B974486CD}"/>
              </a:ext>
            </a:extLst>
          </p:cNvPr>
          <p:cNvSpPr txBox="1">
            <a:spLocks noChangeArrowheads="1"/>
          </p:cNvSpPr>
          <p:nvPr/>
        </p:nvSpPr>
        <p:spPr bwMode="auto">
          <a:xfrm>
            <a:off x="292428" y="464550"/>
            <a:ext cx="852885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ct val="100000"/>
              </a:lnSpc>
              <a:spcBef>
                <a:spcPts val="0"/>
              </a:spcBef>
              <a:spcAft>
                <a:spcPts val="0"/>
              </a:spcAft>
              <a:buClrTx/>
              <a:buSzTx/>
              <a:buFontTx/>
              <a:buNone/>
              <a:tabLst/>
              <a:defRPr/>
            </a:pPr>
            <a:r>
              <a:rPr lang="ja-JP" altLang="en-US" sz="3200" b="1" dirty="0">
                <a:solidFill>
                  <a:srgbClr val="AB51AD"/>
                </a:solidFill>
                <a:latin typeface="BIZ UDPゴシック" panose="020B0400000000000000" pitchFamily="50" charset="-128"/>
                <a:ea typeface="BIZ UDPゴシック" panose="020B0400000000000000" pitchFamily="50" charset="-128"/>
                <a:cs typeface="Meiryo UI" pitchFamily="50" charset="-128"/>
              </a:rPr>
              <a:t>参考資料</a:t>
            </a:r>
            <a:endParaRPr kumimoji="1" lang="ja-JP" altLang="en-US" sz="3200" b="1" i="0" u="none" strike="noStrike" kern="1200" cap="none" spc="0" normalizeH="0" baseline="0" noProof="0" dirty="0">
              <a:ln>
                <a:noFill/>
              </a:ln>
              <a:solidFill>
                <a:srgbClr val="AB51AD"/>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074" name="Text Box 2"/>
          <p:cNvSpPr txBox="1">
            <a:spLocks noChangeArrowheads="1"/>
          </p:cNvSpPr>
          <p:nvPr/>
        </p:nvSpPr>
        <p:spPr bwMode="auto">
          <a:xfrm>
            <a:off x="2236573" y="2117473"/>
            <a:ext cx="5841529" cy="11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defTabSz="908050" rtl="0" eaLnBrk="1" fontAlgn="base" latinLnBrk="0" hangingPunct="1">
              <a:lnSpc>
                <a:spcPct val="100000"/>
              </a:lnSpc>
              <a:spcBef>
                <a:spcPts val="1200"/>
              </a:spcBef>
              <a:spcAft>
                <a:spcPct val="0"/>
              </a:spcAft>
              <a:buClrTx/>
              <a:buSzTx/>
              <a:buFontTx/>
              <a:buNone/>
              <a:tabLst/>
              <a:defRPr/>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演習の目的･意義</a:t>
            </a:r>
            <a:endParaRPr kumimoji="1" lang="en-US" altLang="ja-JP"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defTabSz="908050" rtl="0" eaLnBrk="1" fontAlgn="base" latinLnBrk="0" hangingPunct="1">
              <a:lnSpc>
                <a:spcPct val="100000"/>
              </a:lnSpc>
              <a:spcBef>
                <a:spcPts val="1200"/>
              </a:spcBef>
              <a:spcAft>
                <a:spcPct val="0"/>
              </a:spcAft>
              <a:buClrTx/>
              <a:buSzTx/>
              <a:buFontTx/>
              <a:buNone/>
              <a:tabLst/>
              <a:defRPr/>
            </a:pPr>
            <a:r>
              <a:rPr kumimoji="1" lang="ja-JP" altLang="en-US"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◆サンプル事例 </a:t>
            </a:r>
            <a:r>
              <a:rPr kumimoji="1" lang="en-US" altLang="ja-JP"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a:t>
            </a:r>
            <a:r>
              <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H</a:t>
            </a: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２９年度版）</a:t>
            </a:r>
            <a:endParaRPr kumimoji="1" lang="en-US" altLang="ja-JP"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48194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txBox="1">
            <a:spLocks/>
          </p:cNvSpPr>
          <p:nvPr/>
        </p:nvSpPr>
        <p:spPr bwMode="auto">
          <a:xfrm>
            <a:off x="688954" y="1393597"/>
            <a:ext cx="7838911"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1" fontAlgn="base" latinLnBrk="0" hangingPunct="1">
              <a:lnSpc>
                <a:spcPct val="13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AB51AD"/>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認知症の困難事例やせん妄の事例を通して、</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42900" marR="0" lvl="0" indent="-342900" algn="l" defTabSz="914400" rtl="0" eaLnBrk="1" fontAlgn="base" latinLnBrk="0" hangingPunct="1">
              <a:lnSpc>
                <a:spcPct val="13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チームで解決する方法を考える場とする</a:t>
            </a:r>
          </a:p>
          <a:p>
            <a:pPr marL="342900" marR="0" lvl="0" indent="-342900" algn="l" defTabSz="914400" rtl="0" eaLnBrk="1" fontAlgn="base" latinLnBrk="0" hangingPunct="1">
              <a:lnSpc>
                <a:spcPct val="130000"/>
              </a:lnSpc>
              <a:spcBef>
                <a:spcPts val="1800"/>
              </a:spcBef>
              <a:spcAft>
                <a:spcPct val="0"/>
              </a:spcAft>
              <a:buClrTx/>
              <a:buSzTx/>
              <a:buFontTx/>
              <a:buNone/>
              <a:tabLst/>
              <a:defRPr/>
            </a:pPr>
            <a:r>
              <a:rPr kumimoji="1" lang="ja-JP" altLang="en-US" sz="2600" b="1" i="0" u="none" strike="noStrike" kern="1200" cap="none" spc="0" normalizeH="0" baseline="0" noProof="0" dirty="0">
                <a:ln>
                  <a:noFill/>
                </a:ln>
                <a:solidFill>
                  <a:srgbClr val="AB51AD"/>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さまざまな</a:t>
            </a: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に対して、薬物療法だけでなく、</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42900" marR="0" lvl="0" indent="-342900" algn="l" defTabSz="914400" rtl="0" eaLnBrk="1" fontAlgn="base" latinLnBrk="0" hangingPunct="1">
              <a:lnSpc>
                <a:spcPct val="13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ケアや対応、非薬物療法を検討する場とする</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42900" marR="0" lvl="0" indent="-342900" algn="l" defTabSz="914400" rtl="0" eaLnBrk="1" fontAlgn="base" latinLnBrk="0" hangingPunct="1">
              <a:lnSpc>
                <a:spcPct val="130000"/>
              </a:lnSpc>
              <a:spcBef>
                <a:spcPts val="1800"/>
              </a:spcBef>
              <a:spcAft>
                <a:spcPct val="0"/>
              </a:spcAft>
              <a:buClrTx/>
              <a:buSzTx/>
              <a:buFontTx/>
              <a:buNone/>
              <a:tabLst/>
              <a:defRPr/>
            </a:pPr>
            <a:r>
              <a:rPr kumimoji="1" lang="ja-JP" altLang="en-US" sz="2600" b="1" i="0" u="none" strike="noStrike" kern="1200" cap="none" spc="0" normalizeH="0" baseline="0" noProof="0" dirty="0">
                <a:ln>
                  <a:noFill/>
                </a:ln>
                <a:solidFill>
                  <a:srgbClr val="AB51AD"/>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演習を通じ、病院での認知症の課題をチームで</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42900" marR="0" lvl="0" indent="-342900" algn="l" defTabSz="914400" rtl="0" eaLnBrk="1" fontAlgn="base" latinLnBrk="0" hangingPunct="1">
              <a:lnSpc>
                <a:spcPct val="13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解決することを学ぶ場とする</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179" y="4477181"/>
            <a:ext cx="2917897" cy="1974443"/>
          </a:xfrm>
          <a:prstGeom prst="rect">
            <a:avLst/>
          </a:prstGeom>
        </p:spPr>
      </p:pic>
      <p:sp>
        <p:nvSpPr>
          <p:cNvPr id="7" name="正方形/長方形 6">
            <a:extLst>
              <a:ext uri="{FF2B5EF4-FFF2-40B4-BE49-F238E27FC236}">
                <a16:creationId xmlns:a16="http://schemas.microsoft.com/office/drawing/2014/main" id="{CE0800F5-8207-4ABC-B447-8F945D9A1040}"/>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143362" name="タイトル 1"/>
          <p:cNvSpPr>
            <a:spLocks noGrp="1"/>
          </p:cNvSpPr>
          <p:nvPr>
            <p:ph type="title" idx="4294967295"/>
          </p:nvPr>
        </p:nvSpPr>
        <p:spPr>
          <a:xfrm>
            <a:off x="1590168" y="0"/>
            <a:ext cx="5959475" cy="669925"/>
          </a:xfrm>
        </p:spPr>
        <p:txBody>
          <a:bodyPr>
            <a:normAutofit/>
          </a:bodyPr>
          <a:lstStyle/>
          <a:p>
            <a:pPr algn="ct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演習の目的･意義</a:t>
            </a:r>
          </a:p>
        </p:txBody>
      </p:sp>
    </p:spTree>
    <p:extLst>
      <p:ext uri="{BB962C8B-B14F-4D97-AF65-F5344CB8AC3E}">
        <p14:creationId xmlns:p14="http://schemas.microsoft.com/office/powerpoint/2010/main" val="78684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a:spLocks noChangeArrowheads="1"/>
          </p:cNvSpPr>
          <p:nvPr/>
        </p:nvSpPr>
        <p:spPr bwMode="auto">
          <a:xfrm>
            <a:off x="688923" y="1091177"/>
            <a:ext cx="7832725" cy="4898191"/>
          </a:xfrm>
          <a:prstGeom prst="roundRect">
            <a:avLst>
              <a:gd name="adj" fmla="val 4285"/>
            </a:avLst>
          </a:prstGeom>
          <a:solidFill>
            <a:srgbClr val="E5E5F7"/>
          </a:solidFill>
          <a:ln w="25400" algn="ctr">
            <a:noFill/>
            <a:round/>
            <a:headEnd/>
            <a:tailEnd/>
          </a:ln>
        </p:spPr>
        <p:txBody>
          <a:bodyPr anchor="ctr"/>
          <a:lstStyle/>
          <a:p>
            <a:pPr marL="358775" marR="0" lvl="0" indent="-358775" algn="l" defTabSz="914400" rtl="0" eaLnBrk="1" fontAlgn="base" latinLnBrk="0" hangingPunct="1">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氏　</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82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歳女性、高齢の夫と</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人暮らし　近くには娘夫婦も在住</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 元々、糖尿病があり外来通院をしていた。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 だんだんと物忘れが目立つようになり、</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年前、もの忘れ外来で</a:t>
            </a:r>
            <a:b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アルツハイマー型認知症と診断を受け、現在、ドネペジル</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5mg</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を内服。</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MMSE20</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点。</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 自宅では夫が家事全般を担うようになり、疲労が募っていた。</a:t>
            </a:r>
            <a:b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近居している娘は</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氏にデイサービス利用を促すが、かたくなな抵抗と拒否にあい、</a:t>
            </a:r>
            <a: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氏も興奮状態となるため、利用をあきらめざるを得なかった。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200"/>
              </a:spcBef>
              <a:spcAft>
                <a:spcPct val="0"/>
              </a:spcAft>
              <a:buClrTx/>
              <a:buSzTx/>
              <a:buFont typeface="Meiryo UI" panose="020B0604030504040204" pitchFamily="50" charset="-128"/>
              <a:buChar char="○"/>
              <a:tabLst/>
              <a:defRPr/>
            </a:pP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今回、在宅療養中、高血糖を呈し血糖コントロール目的で</a:t>
            </a:r>
            <a:br>
              <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rPr>
              <a:t>入院した。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pic>
        <p:nvPicPr>
          <p:cNvPr id="10"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7" r="70672" b="66601"/>
          <a:stretch/>
        </p:blipFill>
        <p:spPr bwMode="auto">
          <a:xfrm>
            <a:off x="7525059" y="4788654"/>
            <a:ext cx="1248032" cy="166713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D8800B62-D8F7-4699-8EFC-E51D0696C972}"/>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149506" name="タイトル 1"/>
          <p:cNvSpPr>
            <a:spLocks noGrp="1"/>
          </p:cNvSpPr>
          <p:nvPr>
            <p:ph type="title" idx="4294967295"/>
          </p:nvPr>
        </p:nvSpPr>
        <p:spPr>
          <a:xfrm>
            <a:off x="413943" y="0"/>
            <a:ext cx="8359148" cy="669925"/>
          </a:xfrm>
        </p:spPr>
        <p:txBody>
          <a:bodyPr>
            <a:normAutofit/>
          </a:bodyPr>
          <a:lstStyle/>
          <a:p>
            <a:pPr algn="ctr" eaLnBrk="1" hangingPunct="1"/>
            <a:r>
              <a:rPr lang="ja-JP" altLang="en-US" sz="28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サンプル事例①：認知症の人の退院支援（前半）</a:t>
            </a:r>
          </a:p>
        </p:txBody>
      </p:sp>
    </p:spTree>
    <p:extLst>
      <p:ext uri="{BB962C8B-B14F-4D97-AF65-F5344CB8AC3E}">
        <p14:creationId xmlns:p14="http://schemas.microsoft.com/office/powerpoint/2010/main" val="346232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a:spLocks noChangeArrowheads="1"/>
          </p:cNvSpPr>
          <p:nvPr/>
        </p:nvSpPr>
        <p:spPr bwMode="auto">
          <a:xfrm>
            <a:off x="663563" y="1212995"/>
            <a:ext cx="7943109" cy="3161926"/>
          </a:xfrm>
          <a:prstGeom prst="roundRect">
            <a:avLst>
              <a:gd name="adj" fmla="val 9596"/>
            </a:avLst>
          </a:prstGeom>
          <a:solidFill>
            <a:srgbClr val="E5E5F7"/>
          </a:solidFill>
          <a:ln w="25400" algn="ctr">
            <a:noFill/>
            <a:round/>
            <a:headEnd/>
            <a:tailEnd/>
          </a:ln>
        </p:spPr>
        <p:txBody>
          <a:bodyPr rIns="36000" anchor="ctr"/>
          <a:lstStyle/>
          <a:p>
            <a:pPr marL="358775" marR="0" lvl="0" indent="-358775" algn="l" defTabSz="914400" rtl="0" eaLnBrk="1" fontAlgn="base" latinLnBrk="0" hangingPunct="1">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およそ</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週間後、血糖は安定し、経口血糖降下剤の内服と食事療法で退院可能な状態となった。</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80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しかし、夫も娘夫婦も</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氏の在宅復帰に難色を示し、施設への入居を希望された。</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80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氏は入院</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日目ごろから、帰宅願望を訴えるようになり、今日は、日中から荷物をまとめて出て行こうとするなど、そわそわと落ち着きのない様子が強まっている。</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正方形/長方形 2"/>
          <p:cNvSpPr/>
          <p:nvPr/>
        </p:nvSpPr>
        <p:spPr>
          <a:xfrm>
            <a:off x="2229441" y="4923597"/>
            <a:ext cx="6377231" cy="1173986"/>
          </a:xfrm>
          <a:prstGeom prst="rect">
            <a:avLst/>
          </a:prstGeom>
          <a:solidFill>
            <a:srgbClr val="E9D2EA"/>
          </a:solidFill>
        </p:spPr>
        <p:txBody>
          <a:bodyPr wrap="square" rIns="0" anchor="ctr">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22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 A</a:t>
            </a:r>
            <a:r>
              <a:rPr kumimoji="1" lang="ja-JP" altLang="en-US" sz="22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氏の退院支援をどのようにすすめますか？</a:t>
            </a:r>
            <a:endParaRPr kumimoji="1" lang="en-US" altLang="ja-JP" sz="22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 帰宅願望にはどのように対応しますか？</a:t>
            </a:r>
            <a:endParaRPr kumimoji="1" lang="ja-JP" altLang="en-US" sz="2200" b="0"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611188" y="4920793"/>
            <a:ext cx="1622965" cy="1187194"/>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solidFill>
                <a:uLnTx/>
                <a:uFillTx/>
                <a:latin typeface="Century Gothic" panose="020B0502020202020204" pitchFamily="34" charset="0"/>
                <a:ea typeface="Meiryo UI" panose="020B0604030504040204" pitchFamily="50" charset="-128"/>
              </a:rPr>
              <a:t>Question</a:t>
            </a:r>
            <a:endParaRPr kumimoji="1" lang="ja-JP" altLang="en-US" sz="2400" b="1" i="0" u="none" strike="noStrike" kern="1200" cap="none" spc="0" normalizeH="0" baseline="0" noProof="0" dirty="0">
              <a:ln>
                <a:noFill/>
              </a:ln>
              <a:solidFill>
                <a:prstClr val="white"/>
              </a:solidFill>
              <a:uLnTx/>
              <a:uFillTx/>
              <a:latin typeface="Century Gothic" panose="020B0502020202020204" pitchFamily="34" charset="0"/>
              <a:ea typeface="Meiryo UI" panose="020B0604030504040204" pitchFamily="50" charset="-128"/>
            </a:endParaRPr>
          </a:p>
        </p:txBody>
      </p:sp>
      <p:sp>
        <p:nvSpPr>
          <p:cNvPr id="9" name="正方形/長方形 8">
            <a:extLst>
              <a:ext uri="{FF2B5EF4-FFF2-40B4-BE49-F238E27FC236}">
                <a16:creationId xmlns:a16="http://schemas.microsoft.com/office/drawing/2014/main" id="{64957643-4402-44FF-8A5B-9A06A16A24A5}"/>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8" name="タイトル 1"/>
          <p:cNvSpPr txBox="1">
            <a:spLocks/>
          </p:cNvSpPr>
          <p:nvPr/>
        </p:nvSpPr>
        <p:spPr>
          <a:xfrm>
            <a:off x="392426" y="-9426"/>
            <a:ext cx="8359148" cy="669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サンプル事例①：認知症の人の退院支援（後半）</a:t>
            </a:r>
          </a:p>
        </p:txBody>
      </p:sp>
    </p:spTree>
    <p:extLst>
      <p:ext uri="{BB962C8B-B14F-4D97-AF65-F5344CB8AC3E}">
        <p14:creationId xmlns:p14="http://schemas.microsoft.com/office/powerpoint/2010/main" val="271507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12069" y="1076237"/>
            <a:ext cx="7372439" cy="5317138"/>
          </a:xfrm>
        </p:spPr>
        <p:txBody>
          <a:bodyPr rIns="0">
            <a:noAutofit/>
          </a:bodyPr>
          <a:lstStyle/>
          <a:p>
            <a:pPr>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入院中の</a:t>
            </a:r>
            <a:r>
              <a:rPr lang="en-US" altLang="ja-JP" sz="1700" b="1" dirty="0">
                <a:latin typeface="BIZ UDPゴシック" panose="020B0400000000000000" pitchFamily="50" charset="-128"/>
                <a:ea typeface="BIZ UDPゴシック" panose="020B0400000000000000" pitchFamily="50" charset="-128"/>
                <a:cs typeface="Meiryo UI" pitchFamily="50" charset="-128"/>
              </a:rPr>
              <a:t>BPSD</a:t>
            </a:r>
            <a:r>
              <a:rPr lang="ja-JP" altLang="en-US" sz="1700" b="1" dirty="0" err="1">
                <a:latin typeface="BIZ UDPゴシック" panose="020B0400000000000000" pitchFamily="50" charset="-128"/>
                <a:ea typeface="BIZ UDPゴシック" panose="020B0400000000000000" pitchFamily="50" charset="-128"/>
                <a:cs typeface="Meiryo UI" pitchFamily="50" charset="-128"/>
              </a:rPr>
              <a:t>への</a:t>
            </a:r>
            <a:r>
              <a:rPr lang="ja-JP" altLang="en-US" sz="1700" b="1" dirty="0">
                <a:latin typeface="BIZ UDPゴシック" panose="020B0400000000000000" pitchFamily="50" charset="-128"/>
                <a:ea typeface="BIZ UDPゴシック" panose="020B0400000000000000" pitchFamily="50" charset="-128"/>
                <a:cs typeface="Meiryo UI" pitchFamily="50" charset="-128"/>
              </a:rPr>
              <a:t>対応、退院困難の予測の遅れ</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0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本人の心理状態について（寂しさ、孤独感、入院中何もすることがない</a:t>
            </a:r>
            <a:br>
              <a:rPr lang="en-US" altLang="ja-JP" sz="1700" b="1" dirty="0">
                <a:latin typeface="BIZ UDPゴシック" panose="020B0400000000000000" pitchFamily="50" charset="-128"/>
                <a:ea typeface="BIZ UDPゴシック" panose="020B0400000000000000" pitchFamily="50" charset="-128"/>
                <a:cs typeface="Meiryo UI" pitchFamily="50" charset="-128"/>
              </a:rPr>
            </a:br>
            <a:r>
              <a:rPr lang="ja-JP" altLang="en-US" sz="1700" b="1" dirty="0">
                <a:latin typeface="BIZ UDPゴシック" panose="020B0400000000000000" pitchFamily="50" charset="-128"/>
                <a:ea typeface="BIZ UDPゴシック" panose="020B0400000000000000" pitchFamily="50" charset="-128"/>
                <a:cs typeface="Meiryo UI" pitchFamily="50" charset="-128"/>
              </a:rPr>
              <a:t>という状況、今どうすればいいのかわからないことからくる焦燥感</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病院内の認知症ケアの資源・環境について</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多職種連携による入院中の医療とケアの両立について</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退院支援のスクリーニング方法やシステムのあり方について</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1609725" indent="-1609725">
              <a:lnSpc>
                <a:spcPts val="2100"/>
              </a:lnSpc>
              <a:spcBef>
                <a:spcPts val="0"/>
              </a:spcBef>
              <a:buNone/>
            </a:pP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中等度認知症者の認知機能について、</a:t>
            </a:r>
            <a:r>
              <a:rPr lang="en-US" altLang="ja-JP" sz="1700" b="1" dirty="0">
                <a:latin typeface="BIZ UDPゴシック" panose="020B0400000000000000" pitchFamily="50" charset="-128"/>
                <a:ea typeface="BIZ UDPゴシック" panose="020B0400000000000000" pitchFamily="50" charset="-128"/>
                <a:cs typeface="Meiryo UI" pitchFamily="50" charset="-128"/>
              </a:rPr>
              <a:t>BPSD</a:t>
            </a:r>
            <a:r>
              <a:rPr lang="ja-JP" altLang="en-US" sz="1700" b="1" dirty="0">
                <a:latin typeface="BIZ UDPゴシック" panose="020B0400000000000000" pitchFamily="50" charset="-128"/>
                <a:ea typeface="BIZ UDPゴシック" panose="020B0400000000000000" pitchFamily="50" charset="-128"/>
                <a:cs typeface="Meiryo UI" pitchFamily="50" charset="-128"/>
              </a:rPr>
              <a:t>とそのかかわり・対応の要点</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認知症サポートチームとの連携</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院内デイの開設</a:t>
            </a:r>
            <a:r>
              <a:rPr lang="en-US" altLang="ja-JP" sz="1700" b="1" dirty="0">
                <a:latin typeface="BIZ UDPゴシック" panose="020B0400000000000000" pitchFamily="50" charset="-128"/>
                <a:ea typeface="BIZ UDPゴシック" panose="020B0400000000000000" pitchFamily="50" charset="-128"/>
                <a:cs typeface="Meiryo UI" pitchFamily="50" charset="-128"/>
              </a:rPr>
              <a:t>/</a:t>
            </a:r>
            <a:r>
              <a:rPr lang="ja-JP" altLang="en-US" sz="1700" b="1" dirty="0">
                <a:latin typeface="BIZ UDPゴシック" panose="020B0400000000000000" pitchFamily="50" charset="-128"/>
                <a:ea typeface="BIZ UDPゴシック" panose="020B0400000000000000" pitchFamily="50" charset="-128"/>
                <a:cs typeface="Meiryo UI" pitchFamily="50" charset="-128"/>
              </a:rPr>
              <a:t>利用、リハビリテーションやアクティビティケアの実施</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退院支援の必要性を早期にアセスメントする方法とシステムの確立</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入院中の情報収集内容の見直し、暮らしの情報の重要性・価値づけ</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担当ケアアマネジャーとの連携</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家族との計画的な面談、家族教室への参加の促し</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1263650" indent="-1263650">
              <a:lnSpc>
                <a:spcPts val="2100"/>
              </a:lnSpc>
              <a:spcBef>
                <a:spcPts val="0"/>
              </a:spcBef>
              <a:buNone/>
            </a:pP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1263650" indent="-1263650">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認知症の人の心理的ニーズを理解し、対応策として多職種連携の充実が</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1263650" indent="-1263650">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必須であることの認識を深める。病院においても地域在宅での実践を参考に、</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1263650" indent="-1263650">
              <a:lnSpc>
                <a:spcPts val="21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医療現場で認知症ケアの提供体制整備が必要である</a:t>
            </a:r>
            <a:endParaRPr kumimoji="1" lang="ja-JP" altLang="en-US" sz="1700" b="1" dirty="0">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259492" y="1076237"/>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課題抽出</a:t>
            </a:r>
          </a:p>
        </p:txBody>
      </p:sp>
      <p:sp>
        <p:nvSpPr>
          <p:cNvPr id="7" name="角丸四角形 6"/>
          <p:cNvSpPr/>
          <p:nvPr/>
        </p:nvSpPr>
        <p:spPr>
          <a:xfrm>
            <a:off x="259491" y="1659505"/>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議　　論</a:t>
            </a:r>
          </a:p>
        </p:txBody>
      </p:sp>
      <p:sp>
        <p:nvSpPr>
          <p:cNvPr id="8" name="角丸四角形 7"/>
          <p:cNvSpPr/>
          <p:nvPr/>
        </p:nvSpPr>
        <p:spPr>
          <a:xfrm>
            <a:off x="259490" y="3252042"/>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論点整理</a:t>
            </a:r>
          </a:p>
        </p:txBody>
      </p:sp>
      <p:sp>
        <p:nvSpPr>
          <p:cNvPr id="11" name="角丸四角形 10"/>
          <p:cNvSpPr/>
          <p:nvPr/>
        </p:nvSpPr>
        <p:spPr>
          <a:xfrm>
            <a:off x="259490" y="5427847"/>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まとめ</a:t>
            </a:r>
          </a:p>
        </p:txBody>
      </p:sp>
      <p:sp>
        <p:nvSpPr>
          <p:cNvPr id="14" name="正方形/長方形 13">
            <a:extLst>
              <a:ext uri="{FF2B5EF4-FFF2-40B4-BE49-F238E27FC236}">
                <a16:creationId xmlns:a16="http://schemas.microsoft.com/office/drawing/2014/main" id="{9814735A-4EA0-4449-8209-1B91756CB2EB}"/>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6" name="タイトル 1"/>
          <p:cNvSpPr>
            <a:spLocks noGrp="1"/>
          </p:cNvSpPr>
          <p:nvPr>
            <p:ph type="title" idx="4294967295"/>
          </p:nvPr>
        </p:nvSpPr>
        <p:spPr>
          <a:xfrm>
            <a:off x="1812921" y="13259"/>
            <a:ext cx="5518158" cy="669925"/>
          </a:xfrm>
        </p:spPr>
        <p:txBody>
          <a:bodyPr>
            <a:normAutofit/>
          </a:bodyPr>
          <a:lstStyle/>
          <a:p>
            <a:pPr algn="ct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サンプル事例①：解説</a:t>
            </a:r>
          </a:p>
        </p:txBody>
      </p:sp>
      <p:pic>
        <p:nvPicPr>
          <p:cNvPr id="12"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60" r="34948" b="66947"/>
          <a:stretch/>
        </p:blipFill>
        <p:spPr bwMode="auto">
          <a:xfrm>
            <a:off x="8106879" y="364040"/>
            <a:ext cx="1037121" cy="139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4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a:spLocks noChangeArrowheads="1"/>
          </p:cNvSpPr>
          <p:nvPr/>
        </p:nvSpPr>
        <p:spPr bwMode="auto">
          <a:xfrm>
            <a:off x="481915" y="1064262"/>
            <a:ext cx="8070740" cy="5269787"/>
          </a:xfrm>
          <a:prstGeom prst="roundRect">
            <a:avLst>
              <a:gd name="adj" fmla="val 4317"/>
            </a:avLst>
          </a:prstGeom>
          <a:solidFill>
            <a:srgbClr val="E5E5F7"/>
          </a:solidFill>
          <a:ln w="25400" algn="ctr">
            <a:noFill/>
            <a:round/>
            <a:headEnd/>
            <a:tailEnd/>
          </a:ln>
        </p:spPr>
        <p:txBody>
          <a:bodyPr lIns="72000" rIns="108000" anchor="ctr"/>
          <a:lstStyle/>
          <a:p>
            <a:pPr marL="358775" marR="0" lvl="0" indent="-358775" algn="l" defTabSz="914400" rtl="0" eaLnBrk="1" fontAlgn="base" latinLnBrk="0" hangingPunct="1">
              <a:lnSpc>
                <a:spcPts val="2400"/>
              </a:lnSpc>
              <a:spcBef>
                <a:spcPts val="600"/>
              </a:spcBef>
              <a:spcAft>
                <a:spcPct val="0"/>
              </a:spcAft>
              <a:buClrTx/>
              <a:buSzTx/>
              <a:buFont typeface="Meiryo UI" panose="020B0604030504040204" pitchFamily="50" charset="-128"/>
              <a:buChar char="○"/>
              <a:tabLst/>
              <a:defRPr/>
            </a:pP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氏　</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76</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歳女性</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年前にアルツハイマー型認知症</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診断を受け、</a:t>
            </a:r>
            <a:b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抗認知症薬</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を内服してい</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た</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長男と</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人暮らしで、これまで</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入院</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歴なし。</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ts val="2400"/>
              </a:lnSpc>
              <a:spcBef>
                <a:spcPts val="600"/>
              </a:spcBef>
              <a:spcAft>
                <a:spcPct val="0"/>
              </a:spcAft>
              <a:buClrTx/>
              <a:buSzTx/>
              <a:buFont typeface="Meiryo UI" panose="020B0604030504040204" pitchFamily="50" charset="-128"/>
              <a:buChar char="○"/>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要介護１。自力歩行。排泄はリハビリパンツを使用していたが、排泄介助</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914400" rtl="0" eaLnBrk="1" fontAlgn="base" latinLnBrk="0" hangingPunct="1">
              <a:lnSpc>
                <a:spcPts val="2400"/>
              </a:lnSpc>
              <a:spcBef>
                <a:spcPts val="0"/>
              </a:spcBef>
              <a:spcAft>
                <a:spcPct val="0"/>
              </a:spcAft>
              <a:buClrTx/>
              <a:buSzTx/>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は不要で自立。</a:t>
            </a:r>
          </a:p>
          <a:p>
            <a:pPr marL="358775" marR="0" lvl="0" indent="-358775" algn="l" defTabSz="914400" rtl="0" eaLnBrk="1" fontAlgn="base" latinLnBrk="0" hangingPunct="1">
              <a:lnSpc>
                <a:spcPts val="2400"/>
              </a:lnSpc>
              <a:spcBef>
                <a:spcPts val="600"/>
              </a:spcBef>
              <a:spcAft>
                <a:spcPct val="0"/>
              </a:spcAft>
              <a:buClrTx/>
              <a:buSzTx/>
              <a:buFont typeface="Meiryo UI" panose="020B0604030504040204" pitchFamily="50" charset="-128"/>
              <a:buChar char="○"/>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ある日、</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自宅の玄関前で転倒</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し動けず。救急搬送され</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右大腿骨頸部</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骨折</a:t>
            </a:r>
            <a:b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の診断にて即、緊急</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入院</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ts val="2400"/>
              </a:lnSpc>
              <a:spcBef>
                <a:spcPts val="600"/>
              </a:spcBef>
              <a:spcAft>
                <a:spcPct val="0"/>
              </a:spcAft>
              <a:buClrTx/>
              <a:buSzTx/>
              <a:buFont typeface="Meiryo UI" panose="020B0604030504040204" pitchFamily="50" charset="-128"/>
              <a:buChar char="○"/>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入院後、とても険しい表情で、攻撃性、易怒性が高まっていた。オムツ交換時は特にケア拒否が強く、ナースに手を挙げ抵抗する状況であった</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ts val="2400"/>
              </a:lnSpc>
              <a:spcBef>
                <a:spcPts val="600"/>
              </a:spcBef>
              <a:spcAft>
                <a:spcPct val="0"/>
              </a:spcAft>
              <a:buClrTx/>
              <a:buSzTx/>
              <a:buFont typeface="Meiryo UI" panose="020B0604030504040204" pitchFamily="50" charset="-128"/>
              <a:buChar char="○"/>
              <a:tabLst/>
              <a:defRPr/>
            </a:pP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入院</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日目</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、静脈麻酔と脊椎麻酔を併用し、骨接合術</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が実施された。</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ts val="2400"/>
              </a:lnSpc>
              <a:spcBef>
                <a:spcPts val="600"/>
              </a:spcBef>
              <a:spcAft>
                <a:spcPct val="0"/>
              </a:spcAft>
              <a:buClrTx/>
              <a:buSzTx/>
              <a:buFont typeface="Meiryo UI" panose="020B0604030504040204" pitchFamily="50" charset="-128"/>
              <a:buChar char="○"/>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術後も術前同様の状況が続き、さらに夜間不眠を認めるようになった。</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914400" rtl="0" eaLnBrk="1" fontAlgn="base" latinLnBrk="0" hangingPunct="1">
              <a:lnSpc>
                <a:spcPts val="2400"/>
              </a:lnSpc>
              <a:spcBef>
                <a:spcPts val="0"/>
              </a:spcBef>
              <a:spcAft>
                <a:spcPct val="0"/>
              </a:spcAft>
              <a:buClrTx/>
              <a:buSzTx/>
              <a:tabLst/>
              <a:defRPr/>
            </a:pP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術後は食事摂取量も低下した。</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ts val="2400"/>
              </a:lnSpc>
              <a:spcBef>
                <a:spcPts val="600"/>
              </a:spcBef>
              <a:spcAft>
                <a:spcPct val="0"/>
              </a:spcAft>
              <a:buClrTx/>
              <a:buSzTx/>
              <a:buFont typeface="Meiryo UI" panose="020B0604030504040204" pitchFamily="50" charset="-128"/>
              <a:buChar char="○"/>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術後</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5</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病日目、午後から</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氏は補液ルートの保護テープをはがそうと</a:t>
            </a:r>
            <a:b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触っていたり、外転枕を投げ落としたりする様子を認めた。ナースは頻回に訪室し、その都度元に戻し、危険な行動にてやめるよう注意した。</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正方形/長方形 6">
            <a:extLst>
              <a:ext uri="{FF2B5EF4-FFF2-40B4-BE49-F238E27FC236}">
                <a16:creationId xmlns:a16="http://schemas.microsoft.com/office/drawing/2014/main" id="{44DEFFFA-5C02-4083-AD87-10A1208FF2E5}"/>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2" name="タイトル 1"/>
          <p:cNvSpPr>
            <a:spLocks noGrp="1"/>
          </p:cNvSpPr>
          <p:nvPr>
            <p:ph type="title" idx="4294967295"/>
          </p:nvPr>
        </p:nvSpPr>
        <p:spPr>
          <a:xfrm>
            <a:off x="228600" y="0"/>
            <a:ext cx="8686799" cy="698500"/>
          </a:xfrm>
        </p:spPr>
        <p:txBody>
          <a:bodyPr>
            <a:noAutofit/>
          </a:bodyPr>
          <a:lstStyle/>
          <a:p>
            <a:pPr algn="ctr"/>
            <a:r>
              <a:rPr lang="ja-JP" altLang="en-US" sz="25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サンプル事例②：興奮状態を呈するケースへの対応（前半）</a:t>
            </a:r>
          </a:p>
        </p:txBody>
      </p:sp>
    </p:spTree>
    <p:extLst>
      <p:ext uri="{BB962C8B-B14F-4D97-AF65-F5344CB8AC3E}">
        <p14:creationId xmlns:p14="http://schemas.microsoft.com/office/powerpoint/2010/main" val="398182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a:spLocks noChangeArrowheads="1"/>
          </p:cNvSpPr>
          <p:nvPr/>
        </p:nvSpPr>
        <p:spPr bwMode="auto">
          <a:xfrm>
            <a:off x="583889" y="1015941"/>
            <a:ext cx="7976221" cy="3296568"/>
          </a:xfrm>
          <a:prstGeom prst="roundRect">
            <a:avLst>
              <a:gd name="adj" fmla="val 5390"/>
            </a:avLst>
          </a:prstGeom>
          <a:solidFill>
            <a:srgbClr val="E5E5F7"/>
          </a:solidFill>
          <a:ln w="25400" algn="ctr">
            <a:noFill/>
            <a:round/>
            <a:headEnd/>
            <a:tailEnd/>
          </a:ln>
        </p:spPr>
        <p:txBody>
          <a:bodyPr rIns="36000" anchor="ctr"/>
          <a:lstStyle/>
          <a:p>
            <a:pPr marL="358775" marR="0" lvl="0" indent="-358775" algn="l" defTabSz="914400" rtl="0" eaLnBrk="1" fontAlgn="base" latinLnBrk="0" hangingPunct="1">
              <a:lnSpc>
                <a:spcPct val="100000"/>
              </a:lnSpc>
              <a:spcBef>
                <a:spcPts val="600"/>
              </a:spcBef>
              <a:spcAft>
                <a:spcPct val="0"/>
              </a:spcAft>
              <a:buClrTx/>
              <a:buSzTx/>
              <a:buFont typeface="Meiryo UI" panose="020B0604030504040204" pitchFamily="50" charset="-128"/>
              <a:buChar char="○"/>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同日の夕方からは、ナースコール、ベッドのコントローラー等周囲のコード類を次々と全て引っ張って外し、ナースが制止すると、大声をあげ興奮して払いのける状況であった。意思疎通性が極めて悪い状況であったため、やむを得ず上肢抑制の同意を家族に得て実施。夜間帯も大声が続き、病棟中に響いていた。</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200"/>
              </a:spcBef>
              <a:spcAft>
                <a:spcPct val="0"/>
              </a:spcAft>
              <a:buClrTx/>
              <a:buSzTx/>
              <a:buFont typeface="Meiryo UI" panose="020B0604030504040204" pitchFamily="50" charset="-128"/>
              <a:buChar char="○"/>
              <a:tabLst/>
              <a:defRPr/>
            </a:pP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夜勤の看護師は、</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19</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時に不穏時指示のセレネース</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5mg</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筋注を実施した。すぐには鎮まらず、およそ１時間後から徐々に鎮まってきた。</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200"/>
              </a:spcBef>
              <a:spcAft>
                <a:spcPct val="0"/>
              </a:spcAft>
              <a:buClrTx/>
              <a:buSzTx/>
              <a:buFont typeface="Meiryo UI" panose="020B0604030504040204" pitchFamily="50" charset="-128"/>
              <a:buChar char="○"/>
              <a:tabLst/>
              <a:defRPr/>
            </a:pP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氏の術前・術後を通して疼痛時指示の</a:t>
            </a:r>
            <a:r>
              <a:rPr kumimoji="1" lang="ja-JP"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ボルタレン坐薬</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25mg</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の適用は計４回、不眠時指示のゾピクロン</a:t>
            </a:r>
            <a:r>
              <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7.5mg</a:t>
            </a:r>
            <a:r>
              <a:rPr kumimoji="1" lang="ja-JP" altLang="en-US"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はほぼ毎日適用されている</a:t>
            </a:r>
            <a:endParaRPr kumimoji="1" lang="en-US" altLang="ja-JP" sz="18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正方形/長方形 11">
            <a:extLst>
              <a:ext uri="{FF2B5EF4-FFF2-40B4-BE49-F238E27FC236}">
                <a16:creationId xmlns:a16="http://schemas.microsoft.com/office/drawing/2014/main" id="{29D77833-B52E-4965-BC4C-F1C09AD13B42}"/>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2" name="タイトル 1"/>
          <p:cNvSpPr>
            <a:spLocks noGrp="1"/>
          </p:cNvSpPr>
          <p:nvPr>
            <p:ph type="title" idx="4294967295"/>
          </p:nvPr>
        </p:nvSpPr>
        <p:spPr>
          <a:xfrm>
            <a:off x="457200" y="0"/>
            <a:ext cx="8229600" cy="698500"/>
          </a:xfrm>
        </p:spPr>
        <p:txBody>
          <a:bodyPr>
            <a:normAutofit/>
          </a:bodyPr>
          <a:lstStyle/>
          <a:p>
            <a:pPr algn="ctr"/>
            <a:r>
              <a:rPr lang="ja-JP" altLang="en-US" sz="25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サンプル事例②：興奮状態を呈するケースへの対応（後半）</a:t>
            </a:r>
          </a:p>
        </p:txBody>
      </p:sp>
      <p:sp>
        <p:nvSpPr>
          <p:cNvPr id="13" name="正方形/長方形 12">
            <a:extLst>
              <a:ext uri="{FF2B5EF4-FFF2-40B4-BE49-F238E27FC236}">
                <a16:creationId xmlns:a16="http://schemas.microsoft.com/office/drawing/2014/main" id="{C2606556-747D-4C9B-94B6-D21860D83D62}"/>
              </a:ext>
            </a:extLst>
          </p:cNvPr>
          <p:cNvSpPr/>
          <p:nvPr/>
        </p:nvSpPr>
        <p:spPr>
          <a:xfrm>
            <a:off x="2182879" y="4899274"/>
            <a:ext cx="6377231" cy="1173986"/>
          </a:xfrm>
          <a:prstGeom prst="rect">
            <a:avLst/>
          </a:prstGeom>
          <a:solidFill>
            <a:srgbClr val="E9D2EA"/>
          </a:solidFill>
        </p:spPr>
        <p:txBody>
          <a:bodyPr wrap="square" rIns="0" anchor="ctr">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21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 B</a:t>
            </a:r>
            <a:r>
              <a:rPr kumimoji="1" lang="ja-JP" altLang="en-US" sz="21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氏の状況をどのようにアセスメントしますか？</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21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2100" b="1" i="0" u="none" strike="noStrike" kern="1200" cap="none" spc="0" normalizeH="0" baseline="0" noProof="0" dirty="0">
                <a:ln>
                  <a:noFill/>
                </a:ln>
                <a:solidFill>
                  <a:schemeClr val="tx1">
                    <a:lumMod val="75000"/>
                    <a:lumOff val="25000"/>
                  </a:schemeClr>
                </a:solidFill>
                <a:uLnTx/>
                <a:uFillTx/>
                <a:latin typeface="BIZ UDPゴシック" panose="020B0400000000000000" pitchFamily="50" charset="-128"/>
                <a:ea typeface="BIZ UDPゴシック" panose="020B0400000000000000" pitchFamily="50" charset="-128"/>
                <a:cs typeface="Meiryo UI" pitchFamily="50" charset="-128"/>
              </a:rPr>
              <a:t>氏にどのようにかかわっていけばよいでしょうか？</a:t>
            </a:r>
          </a:p>
        </p:txBody>
      </p:sp>
      <p:sp>
        <p:nvSpPr>
          <p:cNvPr id="14" name="正方形/長方形 13">
            <a:extLst>
              <a:ext uri="{FF2B5EF4-FFF2-40B4-BE49-F238E27FC236}">
                <a16:creationId xmlns:a16="http://schemas.microsoft.com/office/drawing/2014/main" id="{CD121061-45C9-4450-ABB6-29F328C2A07D}"/>
              </a:ext>
            </a:extLst>
          </p:cNvPr>
          <p:cNvSpPr/>
          <p:nvPr/>
        </p:nvSpPr>
        <p:spPr>
          <a:xfrm>
            <a:off x="606476" y="4892670"/>
            <a:ext cx="1622965" cy="1187194"/>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solidFill>
                <a:uLnTx/>
                <a:uFillTx/>
                <a:latin typeface="Century Gothic" panose="020B0502020202020204" pitchFamily="34" charset="0"/>
                <a:ea typeface="Meiryo UI" panose="020B0604030504040204" pitchFamily="50" charset="-128"/>
              </a:rPr>
              <a:t>Question</a:t>
            </a:r>
            <a:endParaRPr kumimoji="1" lang="ja-JP" altLang="en-US" sz="2400" b="1" i="0" u="none" strike="noStrike" kern="1200" cap="none" spc="0" normalizeH="0" baseline="0" noProof="0" dirty="0">
              <a:ln>
                <a:noFill/>
              </a:ln>
              <a:solidFill>
                <a:prstClr val="white"/>
              </a:solidFill>
              <a:uLnTx/>
              <a:uFillTx/>
              <a:latin typeface="Century Gothic" panose="020B0502020202020204" pitchFamily="34" charset="0"/>
              <a:ea typeface="Meiryo UI" panose="020B0604030504040204" pitchFamily="50" charset="-128"/>
            </a:endParaRPr>
          </a:p>
        </p:txBody>
      </p:sp>
    </p:spTree>
    <p:extLst>
      <p:ext uri="{BB962C8B-B14F-4D97-AF65-F5344CB8AC3E}">
        <p14:creationId xmlns:p14="http://schemas.microsoft.com/office/powerpoint/2010/main" val="72844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78B24B7-9FB5-4CBB-B8FA-0BD8D37A2EBA}"/>
              </a:ext>
            </a:extLst>
          </p:cNvPr>
          <p:cNvSpPr/>
          <p:nvPr/>
        </p:nvSpPr>
        <p:spPr>
          <a:xfrm>
            <a:off x="0" y="0"/>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角丸四角形 5"/>
          <p:cNvSpPr/>
          <p:nvPr/>
        </p:nvSpPr>
        <p:spPr bwMode="auto">
          <a:xfrm>
            <a:off x="1823258" y="3447803"/>
            <a:ext cx="5702532" cy="2772524"/>
          </a:xfrm>
          <a:prstGeom prst="roundRect">
            <a:avLst>
              <a:gd name="adj" fmla="val 15844"/>
            </a:avLst>
          </a:prstGeom>
          <a:solidFill>
            <a:srgbClr val="FFE4C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コンテンツ プレースホルダー 2">
            <a:extLst>
              <a:ext uri="{FF2B5EF4-FFF2-40B4-BE49-F238E27FC236}">
                <a16:creationId xmlns:a16="http://schemas.microsoft.com/office/drawing/2014/main" id="{DB5CD28F-D0C2-4334-880F-8B0616455235}"/>
              </a:ext>
            </a:extLst>
          </p:cNvPr>
          <p:cNvSpPr>
            <a:spLocks noGrp="1"/>
          </p:cNvSpPr>
          <p:nvPr>
            <p:ph idx="1"/>
          </p:nvPr>
        </p:nvSpPr>
        <p:spPr>
          <a:xfrm>
            <a:off x="902368" y="1689543"/>
            <a:ext cx="7804104" cy="1114080"/>
          </a:xfrm>
        </p:spPr>
        <p:txBody>
          <a:bodyPr/>
          <a:lstStyle/>
          <a:p>
            <a:pPr marL="88900" indent="-88900">
              <a:spcBef>
                <a:spcPts val="0"/>
              </a:spcBef>
              <a:buNone/>
            </a:pPr>
            <a:r>
              <a:rPr lang="ja-JP" altLang="en-US" sz="2000" b="1" dirty="0">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共有化された目的を持つ複数の人及び機関（非専門職も含む）が、</a:t>
            </a:r>
            <a:endParaRPr kumimoji="1" lang="en-US" altLang="ja-JP" sz="2000" b="1" dirty="0">
              <a:latin typeface="BIZ UDPゴシック" panose="020B0400000000000000" pitchFamily="50" charset="-128"/>
              <a:ea typeface="BIZ UDPゴシック" panose="020B0400000000000000" pitchFamily="50" charset="-128"/>
            </a:endParaRPr>
          </a:p>
          <a:p>
            <a:pPr marL="88900" indent="-88900">
              <a:spcBef>
                <a:spcPts val="0"/>
              </a:spcBef>
              <a:buNone/>
            </a:pPr>
            <a:r>
              <a:rPr lang="en-US" altLang="ja-JP" sz="2000" b="1" dirty="0">
                <a:latin typeface="BIZ UDPゴシック" panose="020B0400000000000000" pitchFamily="50" charset="-128"/>
                <a:ea typeface="BIZ UDPゴシック" panose="020B0400000000000000" pitchFamily="50" charset="-128"/>
              </a:rPr>
              <a:t> </a:t>
            </a:r>
            <a:r>
              <a:rPr lang="ja-JP" altLang="en-US"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単独では解決できない課題に対して主体的に協力関係を構築して、 </a:t>
            </a:r>
            <a:endParaRPr kumimoji="1" lang="en-US" altLang="ja-JP" sz="2000" b="1" dirty="0">
              <a:latin typeface="BIZ UDPゴシック" panose="020B0400000000000000" pitchFamily="50" charset="-128"/>
              <a:ea typeface="BIZ UDPゴシック" panose="020B0400000000000000" pitchFamily="50" charset="-128"/>
            </a:endParaRPr>
          </a:p>
          <a:p>
            <a:pPr marL="88900" indent="-88900">
              <a:spcBef>
                <a:spcPts val="0"/>
              </a:spcBef>
              <a:buNone/>
            </a:pPr>
            <a:r>
              <a:rPr lang="ja-JP" altLang="en-US"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目的達成に向けて取り組む相互関係の過程」</a:t>
            </a:r>
          </a:p>
        </p:txBody>
      </p:sp>
      <p:sp>
        <p:nvSpPr>
          <p:cNvPr id="5" name="テキスト ボックス 4">
            <a:extLst>
              <a:ext uri="{FF2B5EF4-FFF2-40B4-BE49-F238E27FC236}">
                <a16:creationId xmlns:a16="http://schemas.microsoft.com/office/drawing/2014/main" id="{31436722-C0D6-4120-8FDC-ACC4B79FB162}"/>
              </a:ext>
            </a:extLst>
          </p:cNvPr>
          <p:cNvSpPr txBox="1"/>
          <p:nvPr/>
        </p:nvSpPr>
        <p:spPr>
          <a:xfrm>
            <a:off x="592973" y="6315848"/>
            <a:ext cx="8477137" cy="461665"/>
          </a:xfrm>
          <a:prstGeom prst="rect">
            <a:avLst/>
          </a:prstGeom>
          <a:noFill/>
          <a:ln w="25400">
            <a:noFill/>
          </a:ln>
        </p:spPr>
        <p:txBody>
          <a:bodyPr wrap="square">
            <a:spAutoFit/>
          </a:bodyPr>
          <a:lstStyle/>
          <a:p>
            <a:r>
              <a:rPr lang="ja-JP" altLang="en-US" sz="1200" dirty="0">
                <a:solidFill>
                  <a:srgbClr val="000000"/>
                </a:solidFill>
                <a:latin typeface="BIZ UDPゴシック" panose="020B0400000000000000" pitchFamily="50" charset="-128"/>
                <a:ea typeface="BIZ UDPゴシック" panose="020B0400000000000000" pitchFamily="50" charset="-128"/>
              </a:rPr>
              <a:t>吉池毅志，栄セツコ：保健医療福祉領域における「連携」の基本的概念整理－精神保健福祉実践における「連携」に着目して－．</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桃山学院大学総合研究所紀要，</a:t>
            </a:r>
            <a:r>
              <a:rPr lang="en-US" altLang="ja-JP" sz="1200" dirty="0">
                <a:solidFill>
                  <a:srgbClr val="000000"/>
                </a:solidFill>
                <a:latin typeface="BIZ UDPゴシック" panose="020B0400000000000000" pitchFamily="50" charset="-128"/>
                <a:ea typeface="BIZ UDPゴシック" panose="020B0400000000000000" pitchFamily="50" charset="-128"/>
              </a:rPr>
              <a:t>34(3)</a:t>
            </a:r>
            <a:r>
              <a:rPr lang="ja-JP" altLang="en-US" sz="1200" dirty="0">
                <a:solidFill>
                  <a:srgbClr val="000000"/>
                </a:solidFill>
                <a:latin typeface="BIZ UDPゴシック" panose="020B0400000000000000" pitchFamily="50" charset="-128"/>
                <a:ea typeface="BIZ UDPゴシック" panose="020B0400000000000000" pitchFamily="50" charset="-128"/>
              </a:rPr>
              <a:t>：</a:t>
            </a:r>
            <a:r>
              <a:rPr lang="en-US" altLang="ja-JP" sz="1200" dirty="0">
                <a:solidFill>
                  <a:srgbClr val="000000"/>
                </a:solidFill>
                <a:latin typeface="BIZ UDPゴシック" panose="020B0400000000000000" pitchFamily="50" charset="-128"/>
                <a:ea typeface="BIZ UDPゴシック" panose="020B0400000000000000" pitchFamily="50" charset="-128"/>
              </a:rPr>
              <a:t>109-122</a:t>
            </a:r>
            <a:r>
              <a:rPr lang="ja-JP" altLang="en-US" sz="1200" dirty="0">
                <a:solidFill>
                  <a:srgbClr val="000000"/>
                </a:solidFill>
                <a:latin typeface="BIZ UDPゴシック" panose="020B0400000000000000" pitchFamily="50" charset="-128"/>
                <a:ea typeface="BIZ UDPゴシック" panose="020B0400000000000000" pitchFamily="50" charset="-128"/>
              </a:rPr>
              <a:t>．</a:t>
            </a:r>
            <a:r>
              <a:rPr lang="en-US" altLang="ja-JP" sz="1200" dirty="0">
                <a:solidFill>
                  <a:srgbClr val="000000"/>
                </a:solidFill>
                <a:latin typeface="BIZ UDPゴシック" panose="020B0400000000000000" pitchFamily="50" charset="-128"/>
                <a:ea typeface="BIZ UDPゴシック" panose="020B0400000000000000" pitchFamily="50" charset="-128"/>
              </a:rPr>
              <a:t>2009</a:t>
            </a:r>
            <a:r>
              <a:rPr lang="ja-JP" altLang="en-US" sz="1200" dirty="0">
                <a:solidFill>
                  <a:srgbClr val="000000"/>
                </a:solidFill>
                <a:latin typeface="BIZ UDPゴシック" panose="020B0400000000000000" pitchFamily="50" charset="-128"/>
                <a:ea typeface="BIZ UDPゴシック" panose="020B0400000000000000" pitchFamily="50" charset="-128"/>
              </a:rPr>
              <a:t>．</a:t>
            </a:r>
          </a:p>
        </p:txBody>
      </p:sp>
      <p:sp>
        <p:nvSpPr>
          <p:cNvPr id="2" name="タイトル 1">
            <a:extLst>
              <a:ext uri="{FF2B5EF4-FFF2-40B4-BE49-F238E27FC236}">
                <a16:creationId xmlns:a16="http://schemas.microsoft.com/office/drawing/2014/main" id="{43F1E4B5-24EE-4DBA-902F-34F50596AD45}"/>
              </a:ext>
            </a:extLst>
          </p:cNvPr>
          <p:cNvSpPr>
            <a:spLocks noGrp="1"/>
          </p:cNvSpPr>
          <p:nvPr>
            <p:ph type="title"/>
          </p:nvPr>
        </p:nvSpPr>
        <p:spPr>
          <a:xfrm>
            <a:off x="476872" y="44907"/>
            <a:ext cx="8229600" cy="624472"/>
          </a:xfrm>
        </p:spPr>
        <p:txBody>
          <a:bodyPr/>
          <a:lstStyle/>
          <a:p>
            <a:r>
              <a:rPr lang="ja-JP" altLang="en-US" sz="3000" b="1" dirty="0">
                <a:solidFill>
                  <a:schemeClr val="bg1"/>
                </a:solidFill>
                <a:latin typeface="BIZ UDPゴシック" panose="020B0400000000000000" pitchFamily="50" charset="-128"/>
                <a:ea typeface="BIZ UDPゴシック" panose="020B0400000000000000" pitchFamily="50" charset="-128"/>
              </a:rPr>
              <a:t>連携の定義と展開過程</a:t>
            </a:r>
            <a:endParaRPr kumimoji="1" lang="ja-JP" altLang="en-US" sz="30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2451" y="709619"/>
            <a:ext cx="1073262" cy="323165"/>
          </a:xfrm>
          <a:prstGeom prst="rect">
            <a:avLst/>
          </a:prstGeom>
          <a:noFill/>
        </p:spPr>
        <p:txBody>
          <a:bodyPr wrap="square" rtlCol="0">
            <a:spAutoFit/>
          </a:bodyPr>
          <a:lstStyle/>
          <a:p>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連携１</a:t>
            </a:r>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endPar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7" name="テキスト ボックス 6">
            <a:extLst>
              <a:ext uri="{FF2B5EF4-FFF2-40B4-BE49-F238E27FC236}">
                <a16:creationId xmlns:a16="http://schemas.microsoft.com/office/drawing/2014/main" id="{AACA9F36-74CB-46DA-9D05-4EFFB58CB7A7}"/>
              </a:ext>
            </a:extLst>
          </p:cNvPr>
          <p:cNvSpPr txBox="1"/>
          <p:nvPr/>
        </p:nvSpPr>
        <p:spPr>
          <a:xfrm>
            <a:off x="2463482" y="3514386"/>
            <a:ext cx="4594718" cy="2616101"/>
          </a:xfrm>
          <a:prstGeom prst="rect">
            <a:avLst/>
          </a:prstGeom>
          <a:noFill/>
          <a:ln w="25400">
            <a:noFill/>
          </a:ln>
        </p:spPr>
        <p:txBody>
          <a:bodyPr wrap="square">
            <a:spAutoFit/>
          </a:bodyPr>
          <a:lstStyle/>
          <a:p>
            <a:pPr marL="265113">
              <a:spcBef>
                <a:spcPct val="20000"/>
              </a:spcBef>
              <a:defRPr/>
            </a:pPr>
            <a:r>
              <a:rPr lang="ja-JP" altLang="en-US" sz="2000" b="1" kern="0" dirty="0">
                <a:solidFill>
                  <a:srgbClr val="000000"/>
                </a:solidFill>
                <a:latin typeface="BIZ UDPゴシック" panose="020B0400000000000000" pitchFamily="50" charset="-128"/>
                <a:ea typeface="BIZ UDPゴシック" panose="020B0400000000000000" pitchFamily="50" charset="-128"/>
              </a:rPr>
              <a:t>①　単独解決できない課題の確認</a:t>
            </a:r>
          </a:p>
          <a:p>
            <a:pPr marL="265113">
              <a:spcBef>
                <a:spcPct val="20000"/>
              </a:spcBef>
              <a:defRPr/>
            </a:pPr>
            <a:r>
              <a:rPr lang="ja-JP" altLang="en-US" sz="2000" b="1" kern="0" dirty="0">
                <a:solidFill>
                  <a:srgbClr val="000000"/>
                </a:solidFill>
                <a:latin typeface="BIZ UDPゴシック" panose="020B0400000000000000" pitchFamily="50" charset="-128"/>
                <a:ea typeface="BIZ UDPゴシック" panose="020B0400000000000000" pitchFamily="50" charset="-128"/>
              </a:rPr>
              <a:t>②　課題を共有しうる他者の確認</a:t>
            </a:r>
          </a:p>
          <a:p>
            <a:pPr marL="265113">
              <a:spcBef>
                <a:spcPct val="20000"/>
              </a:spcBef>
              <a:defRPr/>
            </a:pPr>
            <a:r>
              <a:rPr lang="ja-JP" altLang="en-US" sz="2000" b="1" kern="0" dirty="0">
                <a:solidFill>
                  <a:srgbClr val="000000"/>
                </a:solidFill>
                <a:latin typeface="BIZ UDPゴシック" panose="020B0400000000000000" pitchFamily="50" charset="-128"/>
                <a:ea typeface="BIZ UDPゴシック" panose="020B0400000000000000" pitchFamily="50" charset="-128"/>
              </a:rPr>
              <a:t>③　協力の打診</a:t>
            </a:r>
          </a:p>
          <a:p>
            <a:pPr marL="265113">
              <a:spcBef>
                <a:spcPct val="20000"/>
              </a:spcBef>
              <a:defRPr/>
            </a:pPr>
            <a:r>
              <a:rPr lang="ja-JP" altLang="en-US" sz="2000" b="1" kern="0" dirty="0">
                <a:solidFill>
                  <a:srgbClr val="000000"/>
                </a:solidFill>
                <a:latin typeface="BIZ UDPゴシック" panose="020B0400000000000000" pitchFamily="50" charset="-128"/>
                <a:ea typeface="BIZ UDPゴシック" panose="020B0400000000000000" pitchFamily="50" charset="-128"/>
              </a:rPr>
              <a:t>④　目的の確認と目的の一致</a:t>
            </a:r>
          </a:p>
          <a:p>
            <a:pPr marL="265113">
              <a:spcBef>
                <a:spcPct val="20000"/>
              </a:spcBef>
              <a:defRPr/>
            </a:pPr>
            <a:r>
              <a:rPr lang="ja-JP" altLang="en-US" sz="2000" b="1" kern="0" dirty="0">
                <a:solidFill>
                  <a:srgbClr val="000000"/>
                </a:solidFill>
                <a:latin typeface="BIZ UDPゴシック" panose="020B0400000000000000" pitchFamily="50" charset="-128"/>
                <a:ea typeface="BIZ UDPゴシック" panose="020B0400000000000000" pitchFamily="50" charset="-128"/>
              </a:rPr>
              <a:t>⑤　役割と責任の確認</a:t>
            </a:r>
          </a:p>
          <a:p>
            <a:pPr marL="265113">
              <a:spcBef>
                <a:spcPct val="20000"/>
              </a:spcBef>
              <a:defRPr/>
            </a:pPr>
            <a:r>
              <a:rPr lang="ja-JP" altLang="en-US" sz="2000" b="1" kern="0" dirty="0">
                <a:solidFill>
                  <a:srgbClr val="000000"/>
                </a:solidFill>
                <a:latin typeface="BIZ UDPゴシック" panose="020B0400000000000000" pitchFamily="50" charset="-128"/>
                <a:ea typeface="BIZ UDPゴシック" panose="020B0400000000000000" pitchFamily="50" charset="-128"/>
              </a:rPr>
              <a:t>⑥　情報の共有</a:t>
            </a:r>
          </a:p>
          <a:p>
            <a:pPr marL="265113">
              <a:spcBef>
                <a:spcPct val="20000"/>
              </a:spcBef>
              <a:defRPr/>
            </a:pPr>
            <a:r>
              <a:rPr lang="ja-JP" altLang="en-US" sz="2000" b="1" kern="0" dirty="0">
                <a:solidFill>
                  <a:srgbClr val="000000"/>
                </a:solidFill>
                <a:latin typeface="BIZ UDPゴシック" panose="020B0400000000000000" pitchFamily="50" charset="-128"/>
                <a:ea typeface="BIZ UDPゴシック" panose="020B0400000000000000" pitchFamily="50" charset="-128"/>
              </a:rPr>
              <a:t>⑦　連続的な協力関係の展開</a:t>
            </a:r>
          </a:p>
        </p:txBody>
      </p:sp>
      <p:sp>
        <p:nvSpPr>
          <p:cNvPr id="10" name="四角形: 角を丸くする 9">
            <a:extLst>
              <a:ext uri="{FF2B5EF4-FFF2-40B4-BE49-F238E27FC236}">
                <a16:creationId xmlns:a16="http://schemas.microsoft.com/office/drawing/2014/main" id="{DF42DA84-74C0-4B79-B779-E48394CD9DC9}"/>
              </a:ext>
            </a:extLst>
          </p:cNvPr>
          <p:cNvSpPr/>
          <p:nvPr/>
        </p:nvSpPr>
        <p:spPr bwMode="auto">
          <a:xfrm>
            <a:off x="592973" y="1231594"/>
            <a:ext cx="1773382" cy="430887"/>
          </a:xfrm>
          <a:prstGeom prst="roundRect">
            <a:avLst>
              <a:gd name="adj" fmla="val 48266"/>
            </a:avLst>
          </a:prstGeom>
          <a:solidFill>
            <a:srgbClr val="D67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1" name="テキスト ボックス 10">
            <a:extLst>
              <a:ext uri="{FF2B5EF4-FFF2-40B4-BE49-F238E27FC236}">
                <a16:creationId xmlns:a16="http://schemas.microsoft.com/office/drawing/2014/main" id="{EDC4539A-00E7-47E8-8A19-FFF950E00AEF}"/>
              </a:ext>
            </a:extLst>
          </p:cNvPr>
          <p:cNvSpPr txBox="1"/>
          <p:nvPr/>
        </p:nvSpPr>
        <p:spPr bwMode="auto">
          <a:xfrm>
            <a:off x="655407" y="1233560"/>
            <a:ext cx="1565279" cy="430887"/>
          </a:xfrm>
          <a:prstGeom prst="rect">
            <a:avLst/>
          </a:prstGeom>
          <a:noFill/>
          <a:ln>
            <a:noFill/>
          </a:ln>
        </p:spPr>
        <p:txBody>
          <a:bodyPr wrap="square">
            <a:spAutoFit/>
          </a:bodyPr>
          <a:lstStyle/>
          <a:p>
            <a:pPr marL="450850" marR="0" lvl="0" indent="-450850" algn="ctr" defTabSz="914400" rtl="0" eaLnBrk="0" fontAlgn="base" latinLnBrk="0" hangingPunct="0">
              <a:lnSpc>
                <a:spcPct val="100000"/>
              </a:lnSpc>
              <a:spcBef>
                <a:spcPct val="0"/>
              </a:spcBef>
              <a:spcAft>
                <a:spcPct val="0"/>
              </a:spcAft>
              <a:buClrTx/>
              <a:buSzTx/>
              <a:buFontTx/>
              <a:buNone/>
              <a:tabLst/>
              <a:defRPr/>
            </a:pPr>
            <a:r>
              <a:rPr lang="ja-JP" altLang="en-US" sz="2200" b="1" dirty="0">
                <a:solidFill>
                  <a:schemeClr val="bg1"/>
                </a:solidFill>
                <a:latin typeface="BIZ UDPゴシック" panose="020B0400000000000000" pitchFamily="50" charset="-128"/>
                <a:ea typeface="BIZ UDPゴシック" panose="020B0400000000000000" pitchFamily="50" charset="-128"/>
              </a:rPr>
              <a:t>連携とは</a:t>
            </a:r>
            <a:endParaRPr kumimoji="1" lang="en-US" altLang="ja-JP" sz="2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AA0F8F33-2B13-469C-B672-74BB60D27786}"/>
              </a:ext>
            </a:extLst>
          </p:cNvPr>
          <p:cNvSpPr/>
          <p:nvPr/>
        </p:nvSpPr>
        <p:spPr bwMode="auto">
          <a:xfrm>
            <a:off x="605005" y="2892122"/>
            <a:ext cx="2467319" cy="430887"/>
          </a:xfrm>
          <a:prstGeom prst="roundRect">
            <a:avLst>
              <a:gd name="adj" fmla="val 48266"/>
            </a:avLst>
          </a:prstGeom>
          <a:solidFill>
            <a:srgbClr val="D67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3" name="テキスト ボックス 12">
            <a:extLst>
              <a:ext uri="{FF2B5EF4-FFF2-40B4-BE49-F238E27FC236}">
                <a16:creationId xmlns:a16="http://schemas.microsoft.com/office/drawing/2014/main" id="{AE5DA59E-8322-4471-84D8-4F625989C710}"/>
              </a:ext>
            </a:extLst>
          </p:cNvPr>
          <p:cNvSpPr txBox="1"/>
          <p:nvPr/>
        </p:nvSpPr>
        <p:spPr bwMode="auto">
          <a:xfrm>
            <a:off x="763515" y="2877340"/>
            <a:ext cx="2467319" cy="430887"/>
          </a:xfrm>
          <a:prstGeom prst="rect">
            <a:avLst/>
          </a:prstGeom>
          <a:noFill/>
          <a:ln>
            <a:noFill/>
          </a:ln>
        </p:spPr>
        <p:txBody>
          <a:bodyPr wrap="square">
            <a:spAutoFit/>
          </a:bodyPr>
          <a:lstStyle/>
          <a:p>
            <a:pPr marL="450850" marR="0" lvl="0" indent="-450850" algn="l" defTabSz="914400"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連携の展開過程</a:t>
            </a:r>
            <a:endParaRPr kumimoji="1" lang="en-US" altLang="ja-JP" sz="2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4689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72851" y="977651"/>
            <a:ext cx="7339913" cy="5543719"/>
          </a:xfrm>
          <a:noFill/>
        </p:spPr>
        <p:txBody>
          <a:bodyPr>
            <a:noAutofit/>
          </a:bodyPr>
          <a:lstStyle/>
          <a:p>
            <a:pPr marL="0" indent="0">
              <a:lnSpc>
                <a:spcPts val="2200"/>
              </a:lnSpc>
              <a:spcBef>
                <a:spcPts val="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疼痛緩和の不足・過少評価、せん妄のアセスメントと治療、骨折受傷前後</a:t>
            </a:r>
            <a:br>
              <a:rPr lang="en-US" altLang="ja-JP" sz="1700" b="1" dirty="0">
                <a:latin typeface="BIZ UDPゴシック" panose="020B0400000000000000" pitchFamily="50" charset="-128"/>
                <a:ea typeface="BIZ UDPゴシック" panose="020B0400000000000000" pitchFamily="50" charset="-128"/>
                <a:cs typeface="Meiryo UI" pitchFamily="50" charset="-128"/>
              </a:rPr>
            </a:br>
            <a:r>
              <a:rPr lang="ja-JP" altLang="en-US" sz="1700" b="1" dirty="0">
                <a:latin typeface="BIZ UDPゴシック" panose="020B0400000000000000" pitchFamily="50" charset="-128"/>
                <a:ea typeface="BIZ UDPゴシック" panose="020B0400000000000000" pitchFamily="50" charset="-128"/>
                <a:cs typeface="Meiryo UI" pitchFamily="50" charset="-128"/>
              </a:rPr>
              <a:t>での生活状況の比較検討不足・軌跡の理解不足</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latin typeface="BIZ UDPゴシック" panose="020B0400000000000000" pitchFamily="50" charset="-128"/>
                <a:ea typeface="BIZ UDPゴシック" panose="020B0400000000000000" pitchFamily="50" charset="-128"/>
                <a:cs typeface="Meiryo UI" pitchFamily="50" charset="-128"/>
              </a:rPr>
              <a:t>　　　  </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12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痛みを疑う・緩和</a:t>
            </a:r>
            <a:br>
              <a:rPr lang="en-US" altLang="ja-JP" sz="1700" b="1" dirty="0">
                <a:latin typeface="BIZ UDPゴシック" panose="020B0400000000000000" pitchFamily="50" charset="-128"/>
                <a:ea typeface="BIZ UDPゴシック" panose="020B0400000000000000" pitchFamily="50" charset="-128"/>
                <a:cs typeface="Meiryo UI" pitchFamily="50" charset="-128"/>
              </a:rPr>
            </a:br>
            <a:r>
              <a:rPr lang="ja-JP" altLang="en-US" sz="1600" b="1" dirty="0">
                <a:latin typeface="BIZ UDPゴシック" panose="020B0400000000000000" pitchFamily="50" charset="-128"/>
                <a:ea typeface="BIZ UDPゴシック" panose="020B0400000000000000" pitchFamily="50" charset="-128"/>
                <a:cs typeface="Meiryo UI" pitchFamily="50" charset="-128"/>
              </a:rPr>
              <a:t>大声等の振る舞いと痛みとの関連、行動に潜在する意味・メッセージ（</a:t>
            </a:r>
            <a:r>
              <a:rPr lang="en-US" altLang="ja-JP" sz="1600" b="1" dirty="0">
                <a:latin typeface="BIZ UDPゴシック" panose="020B0400000000000000" pitchFamily="50" charset="-128"/>
                <a:ea typeface="BIZ UDPゴシック" panose="020B0400000000000000" pitchFamily="50" charset="-128"/>
                <a:cs typeface="Meiryo UI" pitchFamily="50" charset="-128"/>
              </a:rPr>
              <a:t>pain behavior)</a:t>
            </a:r>
            <a:r>
              <a:rPr lang="ja-JP" altLang="en-US" sz="1600" b="1" dirty="0" err="1">
                <a:latin typeface="BIZ UDPゴシック" panose="020B0400000000000000" pitchFamily="50" charset="-128"/>
                <a:ea typeface="BIZ UDPゴシック" panose="020B0400000000000000" pitchFamily="50" charset="-128"/>
                <a:cs typeface="Meiryo UI" pitchFamily="50" charset="-128"/>
              </a:rPr>
              <a:t>、</a:t>
            </a:r>
            <a:r>
              <a:rPr lang="ja-JP" altLang="en-US" sz="1600" b="1" dirty="0">
                <a:latin typeface="BIZ UDPゴシック" panose="020B0400000000000000" pitchFamily="50" charset="-128"/>
                <a:ea typeface="BIZ UDPゴシック" panose="020B0400000000000000" pitchFamily="50" charset="-128"/>
                <a:cs typeface="Meiryo UI" pitchFamily="50" charset="-128"/>
              </a:rPr>
              <a:t>疼痛緩和に対する多職種連携での非薬物</a:t>
            </a:r>
            <a:r>
              <a:rPr lang="en-US" altLang="ja-JP" sz="1600" b="1" dirty="0">
                <a:latin typeface="BIZ UDPゴシック" panose="020B0400000000000000" pitchFamily="50" charset="-128"/>
                <a:ea typeface="BIZ UDPゴシック" panose="020B0400000000000000" pitchFamily="50" charset="-128"/>
                <a:cs typeface="Meiryo UI" pitchFamily="50" charset="-128"/>
              </a:rPr>
              <a:t>/</a:t>
            </a:r>
            <a:r>
              <a:rPr lang="ja-JP" altLang="en-US" sz="1600" b="1" dirty="0">
                <a:latin typeface="BIZ UDPゴシック" panose="020B0400000000000000" pitchFamily="50" charset="-128"/>
                <a:ea typeface="BIZ UDPゴシック" panose="020B0400000000000000" pitchFamily="50" charset="-128"/>
                <a:cs typeface="Meiryo UI" pitchFamily="50" charset="-128"/>
              </a:rPr>
              <a:t>薬物療法・方針</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せん妄への対応</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0"/>
              </a:spcBef>
              <a:buNone/>
            </a:pP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latin typeface="BIZ UDPゴシック" panose="020B0400000000000000" pitchFamily="50" charset="-128"/>
                <a:ea typeface="BIZ UDPゴシック" panose="020B0400000000000000" pitchFamily="50" charset="-128"/>
                <a:cs typeface="Meiryo UI" pitchFamily="50" charset="-128"/>
              </a:rPr>
              <a:t>せん妄の診断、多職種連携で遷延化予防・方針について、せん妄遷延の強力</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0"/>
              </a:spcBef>
              <a:buNone/>
            </a:pPr>
            <a:r>
              <a:rPr lang="ja-JP" altLang="en-US" sz="1600" b="1" dirty="0">
                <a:latin typeface="BIZ UDPゴシック" panose="020B0400000000000000" pitchFamily="50" charset="-128"/>
                <a:ea typeface="BIZ UDPゴシック" panose="020B0400000000000000" pitchFamily="50" charset="-128"/>
                <a:cs typeface="Meiryo UI" pitchFamily="50" charset="-128"/>
              </a:rPr>
              <a:t>    因子の検討（痛み、身体拘束）、生活リズム調整の実施、薬物療法</a:t>
            </a:r>
            <a:br>
              <a:rPr lang="en-US" altLang="ja-JP" sz="1600" b="1" dirty="0">
                <a:latin typeface="BIZ UDPゴシック" panose="020B0400000000000000" pitchFamily="50" charset="-128"/>
                <a:ea typeface="BIZ UDPゴシック" panose="020B0400000000000000" pitchFamily="50" charset="-128"/>
                <a:cs typeface="Meiryo UI" pitchFamily="50" charset="-128"/>
              </a:rPr>
            </a:br>
            <a:r>
              <a:rPr lang="ja-JP" altLang="en-US" sz="1600" b="1" dirty="0">
                <a:latin typeface="BIZ UDPゴシック" panose="020B0400000000000000" pitchFamily="50" charset="-128"/>
                <a:ea typeface="BIZ UDPゴシック" panose="020B0400000000000000" pitchFamily="50" charset="-128"/>
                <a:cs typeface="Meiryo UI" pitchFamily="50" charset="-128"/>
              </a:rPr>
              <a:t>－本人からの視点で考える－</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状況・経緯</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0"/>
              </a:spcBef>
              <a:buNone/>
            </a:pP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latin typeface="BIZ UDPゴシック" panose="020B0400000000000000" pitchFamily="50" charset="-128"/>
                <a:ea typeface="BIZ UDPゴシック" panose="020B0400000000000000" pitchFamily="50" charset="-128"/>
                <a:cs typeface="Meiryo UI" pitchFamily="50" charset="-128"/>
              </a:rPr>
              <a:t>転倒骨折を機に、暮らしが一変し、急激な環境変化、</a:t>
            </a:r>
            <a:r>
              <a:rPr lang="en-US" altLang="ja-JP" sz="1600" b="1" dirty="0">
                <a:latin typeface="BIZ UDPゴシック" panose="020B0400000000000000" pitchFamily="50" charset="-128"/>
                <a:ea typeface="BIZ UDPゴシック" panose="020B0400000000000000" pitchFamily="50" charset="-128"/>
                <a:cs typeface="Meiryo UI" pitchFamily="50" charset="-128"/>
              </a:rPr>
              <a:t>ADL</a:t>
            </a:r>
            <a:r>
              <a:rPr lang="ja-JP" altLang="en-US" sz="1600" b="1" dirty="0">
                <a:latin typeface="BIZ UDPゴシック" panose="020B0400000000000000" pitchFamily="50" charset="-128"/>
                <a:ea typeface="BIZ UDPゴシック" panose="020B0400000000000000" pitchFamily="50" charset="-128"/>
                <a:cs typeface="Meiryo UI" pitchFamily="50" charset="-128"/>
              </a:rPr>
              <a:t>不適応状態と強い</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0"/>
              </a:spcBef>
              <a:buNone/>
            </a:pPr>
            <a:r>
              <a:rPr lang="ja-JP" altLang="en-US" sz="1600" b="1" dirty="0">
                <a:latin typeface="BIZ UDPゴシック" panose="020B0400000000000000" pitchFamily="50" charset="-128"/>
                <a:ea typeface="BIZ UDPゴシック" panose="020B0400000000000000" pitchFamily="50" charset="-128"/>
                <a:cs typeface="Meiryo UI" pitchFamily="50" charset="-128"/>
              </a:rPr>
              <a:t>    混乱をきたしている。理性的に受容することは容易ではないことを認識し</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0"/>
              </a:spcBef>
              <a:buNone/>
            </a:pPr>
            <a:r>
              <a:rPr lang="ja-JP" altLang="en-US" sz="1600" b="1" dirty="0">
                <a:latin typeface="BIZ UDPゴシック" panose="020B0400000000000000" pitchFamily="50" charset="-128"/>
                <a:ea typeface="BIZ UDPゴシック" panose="020B0400000000000000" pitchFamily="50" charset="-128"/>
                <a:cs typeface="Meiryo UI" pitchFamily="50" charset="-128"/>
              </a:rPr>
              <a:t>    接することが必要。</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コミュニケーション</a:t>
            </a:r>
            <a:br>
              <a:rPr lang="en-US" altLang="ja-JP" sz="1700" b="1" dirty="0">
                <a:latin typeface="BIZ UDPゴシック" panose="020B0400000000000000" pitchFamily="50" charset="-128"/>
                <a:ea typeface="BIZ UDPゴシック" panose="020B0400000000000000" pitchFamily="50" charset="-128"/>
                <a:cs typeface="Meiryo UI" pitchFamily="50" charset="-128"/>
              </a:rPr>
            </a:br>
            <a:r>
              <a:rPr lang="ja-JP" altLang="en-US" sz="1600" b="1" dirty="0">
                <a:latin typeface="BIZ UDPゴシック" panose="020B0400000000000000" pitchFamily="50" charset="-128"/>
                <a:ea typeface="BIZ UDPゴシック" panose="020B0400000000000000" pitchFamily="50" charset="-128"/>
                <a:cs typeface="Meiryo UI" pitchFamily="50" charset="-128"/>
              </a:rPr>
              <a:t>病院側の正論で本人へ説得している傾向がチーム内で強まっている時は、     認知症の人とのコミュニケーションの基本について振り返る。肯定的に接する  ための工夫、アイディアを出し合い人的な環境調整を図り、助け合っていく。</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0"/>
              </a:spcBef>
              <a:buNone/>
            </a:pPr>
            <a:r>
              <a:rPr lang="ja-JP" altLang="en-US" sz="1600" b="1" dirty="0">
                <a:latin typeface="BIZ UDPゴシック" panose="020B0400000000000000" pitchFamily="50" charset="-128"/>
                <a:ea typeface="BIZ UDPゴシック" panose="020B0400000000000000" pitchFamily="50" charset="-128"/>
                <a:cs typeface="Meiryo UI" pitchFamily="50" charset="-128"/>
              </a:rPr>
              <a:t>    帰宅要求への対応はチーム内でリリーフし合えることが必要</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10" name="角丸四角形 9"/>
          <p:cNvSpPr/>
          <p:nvPr/>
        </p:nvSpPr>
        <p:spPr>
          <a:xfrm>
            <a:off x="267760" y="1054909"/>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課題抽出</a:t>
            </a:r>
          </a:p>
        </p:txBody>
      </p:sp>
      <p:sp>
        <p:nvSpPr>
          <p:cNvPr id="12" name="角丸四角形 11"/>
          <p:cNvSpPr/>
          <p:nvPr/>
        </p:nvSpPr>
        <p:spPr>
          <a:xfrm>
            <a:off x="267760" y="1727194"/>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議論</a:t>
            </a:r>
          </a:p>
        </p:txBody>
      </p:sp>
      <p:pic>
        <p:nvPicPr>
          <p:cNvPr id="13"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60" r="34948" b="66947"/>
          <a:stretch/>
        </p:blipFill>
        <p:spPr bwMode="auto">
          <a:xfrm flipH="1">
            <a:off x="183411" y="4680235"/>
            <a:ext cx="1297252" cy="1748496"/>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DC379671-B1A3-4417-8278-AF663D5305CD}"/>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5" name="タイトル 1"/>
          <p:cNvSpPr txBox="1">
            <a:spLocks/>
          </p:cNvSpPr>
          <p:nvPr/>
        </p:nvSpPr>
        <p:spPr bwMode="auto">
          <a:xfrm>
            <a:off x="977106" y="0"/>
            <a:ext cx="7189787" cy="62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サンプル事例②：解説（前半）</a:t>
            </a:r>
          </a:p>
        </p:txBody>
      </p:sp>
    </p:spTree>
    <p:extLst>
      <p:ext uri="{BB962C8B-B14F-4D97-AF65-F5344CB8AC3E}">
        <p14:creationId xmlns:p14="http://schemas.microsoft.com/office/powerpoint/2010/main" val="28940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634067" y="1105080"/>
            <a:ext cx="7170709" cy="5346789"/>
          </a:xfrm>
        </p:spPr>
        <p:txBody>
          <a:bodyPr>
            <a:noAutofit/>
          </a:bodyPr>
          <a:lstStyle/>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排泄ケアや体位交換</a:t>
            </a:r>
            <a:br>
              <a:rPr lang="en-US" altLang="ja-JP" sz="1700" b="1" dirty="0">
                <a:latin typeface="BIZ UDPゴシック" panose="020B0400000000000000" pitchFamily="50" charset="-128"/>
                <a:ea typeface="BIZ UDPゴシック" panose="020B0400000000000000" pitchFamily="50" charset="-128"/>
                <a:cs typeface="Meiryo UI" pitchFamily="50" charset="-128"/>
              </a:rPr>
            </a:br>
            <a:r>
              <a:rPr lang="ja-JP" altLang="en-US" sz="1700" b="1" dirty="0">
                <a:latin typeface="BIZ UDPゴシック" panose="020B0400000000000000" pitchFamily="50" charset="-128"/>
                <a:ea typeface="BIZ UDPゴシック" panose="020B0400000000000000" pitchFamily="50" charset="-128"/>
                <a:cs typeface="Meiryo UI" pitchFamily="50" charset="-128"/>
              </a:rPr>
              <a:t>本人にとって理解し難い他者からの介入であり、実施時には毎回十分な声かけを行い、羞恥心・寒さ刺激、痛みなどの苦痛に対し細心の配慮を払い行うことを周知徹底する。</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食事</a:t>
            </a:r>
            <a:br>
              <a:rPr lang="en-US" altLang="ja-JP" sz="1700" b="1" dirty="0">
                <a:latin typeface="BIZ UDPゴシック" panose="020B0400000000000000" pitchFamily="50" charset="-128"/>
                <a:ea typeface="BIZ UDPゴシック" panose="020B0400000000000000" pitchFamily="50" charset="-128"/>
                <a:cs typeface="Meiryo UI" pitchFamily="50" charset="-128"/>
              </a:rPr>
            </a:br>
            <a:r>
              <a:rPr lang="ja-JP" altLang="en-US" sz="1700" b="1" dirty="0">
                <a:latin typeface="BIZ UDPゴシック" panose="020B0400000000000000" pitchFamily="50" charset="-128"/>
                <a:ea typeface="BIZ UDPゴシック" panose="020B0400000000000000" pitchFamily="50" charset="-128"/>
                <a:cs typeface="Meiryo UI" pitchFamily="50" charset="-128"/>
              </a:rPr>
              <a:t>セラピストも連携し食べやすい体位の工夫と同一体位保持時間の検討・調整、ベッド上や病室での食事提供を見直していく。好物の提供、</a:t>
            </a:r>
            <a:r>
              <a:rPr lang="en-US" altLang="ja-JP" sz="1700" b="1" dirty="0">
                <a:latin typeface="BIZ UDPゴシック" panose="020B0400000000000000" pitchFamily="50" charset="-128"/>
                <a:ea typeface="BIZ UDPゴシック" panose="020B0400000000000000" pitchFamily="50" charset="-128"/>
                <a:cs typeface="Meiryo UI" pitchFamily="50" charset="-128"/>
              </a:rPr>
              <a:t>NST</a:t>
            </a:r>
            <a:r>
              <a:rPr lang="ja-JP" altLang="en-US" sz="1700" b="1" dirty="0" err="1">
                <a:latin typeface="BIZ UDPゴシック" panose="020B0400000000000000" pitchFamily="50" charset="-128"/>
                <a:ea typeface="BIZ UDPゴシック" panose="020B0400000000000000" pitchFamily="50" charset="-128"/>
                <a:cs typeface="Meiryo UI" pitchFamily="50" charset="-128"/>
              </a:rPr>
              <a:t>への</a:t>
            </a:r>
            <a:r>
              <a:rPr lang="ja-JP" altLang="en-US" sz="1700" b="1" dirty="0">
                <a:latin typeface="BIZ UDPゴシック" panose="020B0400000000000000" pitchFamily="50" charset="-128"/>
                <a:ea typeface="BIZ UDPゴシック" panose="020B0400000000000000" pitchFamily="50" charset="-128"/>
                <a:cs typeface="Meiryo UI" pitchFamily="50" charset="-128"/>
              </a:rPr>
              <a:t>相談も図る。</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12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本人の視点に立って苦痛に満ちた状況を認識する</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常に快適・安心の状態を目指し多職種連携をとっていく</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医療とケアの両立を実現する</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6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a:t>
            </a:r>
            <a:r>
              <a:rPr lang="en-US" altLang="ja-JP" sz="1700" b="1" dirty="0">
                <a:latin typeface="BIZ UDPゴシック" panose="020B0400000000000000" pitchFamily="50" charset="-128"/>
                <a:ea typeface="BIZ UDPゴシック" panose="020B0400000000000000" pitchFamily="50" charset="-128"/>
                <a:cs typeface="Meiryo UI" pitchFamily="50" charset="-128"/>
              </a:rPr>
              <a:t>	</a:t>
            </a:r>
            <a:r>
              <a:rPr lang="ja-JP" altLang="en-US" sz="1700" b="1" dirty="0">
                <a:latin typeface="BIZ UDPゴシック" panose="020B0400000000000000" pitchFamily="50" charset="-128"/>
                <a:ea typeface="BIZ UDPゴシック" panose="020B0400000000000000" pitchFamily="50" charset="-128"/>
                <a:cs typeface="Meiryo UI" pitchFamily="50" charset="-128"/>
              </a:rPr>
              <a:t>症状マネジメントを十分に実施できるようにアセスメント力をつける</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12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認知症の軌跡とその途上で遭遇する様々な困難を知ることの重要性</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3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医療職の苦痛緩和の専門性を認知症の人にも十分に発揮する</a:t>
            </a:r>
            <a:endParaRPr lang="en-US" altLang="ja-JP" sz="1700" b="1" dirty="0">
              <a:latin typeface="BIZ UDPゴシック" panose="020B0400000000000000" pitchFamily="50" charset="-128"/>
              <a:ea typeface="BIZ UDPゴシック" panose="020B0400000000000000" pitchFamily="50" charset="-128"/>
              <a:cs typeface="Meiryo UI" pitchFamily="50" charset="-128"/>
            </a:endParaRPr>
          </a:p>
          <a:p>
            <a:pPr marL="263525" indent="-263525">
              <a:lnSpc>
                <a:spcPts val="2200"/>
              </a:lnSpc>
              <a:spcBef>
                <a:spcPts val="300"/>
              </a:spcBef>
              <a:buNone/>
            </a:pPr>
            <a:r>
              <a:rPr lang="ja-JP" altLang="en-US" sz="1700" b="1" dirty="0">
                <a:latin typeface="BIZ UDPゴシック" panose="020B0400000000000000" pitchFamily="50" charset="-128"/>
                <a:ea typeface="BIZ UDPゴシック" panose="020B0400000000000000" pitchFamily="50" charset="-128"/>
                <a:cs typeface="Meiryo UI" pitchFamily="50" charset="-128"/>
              </a:rPr>
              <a:t> 認知症の人の尊厳を認める価値観と組織風土</a:t>
            </a:r>
            <a:endParaRPr kumimoji="1" lang="ja-JP" altLang="en-US" sz="17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 name="角丸四角形 5"/>
          <p:cNvSpPr/>
          <p:nvPr/>
        </p:nvSpPr>
        <p:spPr>
          <a:xfrm>
            <a:off x="339223" y="1097750"/>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議論</a:t>
            </a:r>
            <a:r>
              <a:rPr kumimoji="1" lang="ja-JP" altLang="en-US" sz="14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（続き）</a:t>
            </a:r>
          </a:p>
        </p:txBody>
      </p:sp>
      <p:sp>
        <p:nvSpPr>
          <p:cNvPr id="7" name="角丸四角形 6"/>
          <p:cNvSpPr/>
          <p:nvPr/>
        </p:nvSpPr>
        <p:spPr>
          <a:xfrm>
            <a:off x="339222" y="3601516"/>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論点整理</a:t>
            </a:r>
          </a:p>
        </p:txBody>
      </p:sp>
      <p:sp>
        <p:nvSpPr>
          <p:cNvPr id="10" name="角丸四角形 9"/>
          <p:cNvSpPr/>
          <p:nvPr/>
        </p:nvSpPr>
        <p:spPr>
          <a:xfrm>
            <a:off x="339221" y="5108977"/>
            <a:ext cx="1249427" cy="353916"/>
          </a:xfrm>
          <a:prstGeom prst="roundRect">
            <a:avLst>
              <a:gd name="adj" fmla="val 50000"/>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base" latinLnBrk="0" hangingPunct="1">
              <a:lnSpc>
                <a:spcPts val="216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uLnTx/>
                <a:uFillTx/>
                <a:latin typeface="BIZ UDPゴシック" panose="020B0400000000000000" pitchFamily="50" charset="-128"/>
                <a:ea typeface="BIZ UDPゴシック" panose="020B0400000000000000" pitchFamily="50" charset="-128"/>
              </a:rPr>
              <a:t>まとめ</a:t>
            </a:r>
          </a:p>
        </p:txBody>
      </p:sp>
      <p:pic>
        <p:nvPicPr>
          <p:cNvPr id="11"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60" r="34948" b="66947"/>
          <a:stretch/>
        </p:blipFill>
        <p:spPr bwMode="auto">
          <a:xfrm>
            <a:off x="8010954" y="5285935"/>
            <a:ext cx="1133046" cy="1397879"/>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A2933779-05EF-4276-8667-7EDEDB2F9556}"/>
              </a:ext>
            </a:extLst>
          </p:cNvPr>
          <p:cNvSpPr/>
          <p:nvPr/>
        </p:nvSpPr>
        <p:spPr>
          <a:xfrm>
            <a:off x="0" y="1"/>
            <a:ext cx="9144000" cy="669926"/>
          </a:xfrm>
          <a:prstGeom prst="rect">
            <a:avLst/>
          </a:prstGeom>
          <a:solidFill>
            <a:srgbClr val="AB5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chemeClr val="tx1"/>
              </a:solidFill>
              <a:effectLst/>
              <a:uLnTx/>
              <a:uFillTx/>
              <a:latin typeface="Arial"/>
              <a:ea typeface="ＭＳ Ｐゴシック"/>
              <a:cs typeface="+mn-cs"/>
            </a:endParaRPr>
          </a:p>
        </p:txBody>
      </p:sp>
      <p:sp>
        <p:nvSpPr>
          <p:cNvPr id="5" name="タイトル 1"/>
          <p:cNvSpPr txBox="1">
            <a:spLocks/>
          </p:cNvSpPr>
          <p:nvPr/>
        </p:nvSpPr>
        <p:spPr bwMode="auto">
          <a:xfrm>
            <a:off x="977106" y="83257"/>
            <a:ext cx="7189787" cy="50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サンプル事例②：解説（後半）</a:t>
            </a:r>
          </a:p>
        </p:txBody>
      </p:sp>
    </p:spTree>
    <p:extLst>
      <p:ext uri="{BB962C8B-B14F-4D97-AF65-F5344CB8AC3E}">
        <p14:creationId xmlns:p14="http://schemas.microsoft.com/office/powerpoint/2010/main" val="405147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0F840EC5-2B72-4F55-8058-E01E6FD49A1A}"/>
              </a:ext>
            </a:extLst>
          </p:cNvPr>
          <p:cNvSpPr/>
          <p:nvPr/>
        </p:nvSpPr>
        <p:spPr>
          <a:xfrm>
            <a:off x="0" y="0"/>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721B02FF-94C3-4614-9BC4-7F062E208599}"/>
              </a:ext>
            </a:extLst>
          </p:cNvPr>
          <p:cNvGrpSpPr/>
          <p:nvPr/>
        </p:nvGrpSpPr>
        <p:grpSpPr>
          <a:xfrm>
            <a:off x="420726" y="1656712"/>
            <a:ext cx="8616947" cy="5075659"/>
            <a:chOff x="301162" y="6976597"/>
            <a:chExt cx="6732552" cy="3776173"/>
          </a:xfrm>
        </p:grpSpPr>
        <p:sp>
          <p:nvSpPr>
            <p:cNvPr id="5" name="角丸四角形 2">
              <a:extLst>
                <a:ext uri="{FF2B5EF4-FFF2-40B4-BE49-F238E27FC236}">
                  <a16:creationId xmlns:a16="http://schemas.microsoft.com/office/drawing/2014/main" id="{8BD55D7A-4AAE-4B28-B161-F4D83F93C5F8}"/>
                </a:ext>
              </a:extLst>
            </p:cNvPr>
            <p:cNvSpPr/>
            <p:nvPr/>
          </p:nvSpPr>
          <p:spPr>
            <a:xfrm>
              <a:off x="378331" y="7271550"/>
              <a:ext cx="314875" cy="1061223"/>
            </a:xfrm>
            <a:prstGeom prst="roundRect">
              <a:avLst>
                <a:gd name="adj" fmla="val 50000"/>
              </a:avLst>
            </a:prstGeom>
            <a:ln w="28575">
              <a:solidFill>
                <a:srgbClr val="4472C4"/>
              </a:solidFill>
            </a:ln>
          </p:spPr>
          <p:txBody>
            <a:bodyPr vert="eaVert" wrap="none" lIns="72000" tIns="36000" rIns="72000" bIns="36000" anchor="ctr" anchorCtr="0">
              <a:noAutofit/>
            </a:bodyPr>
            <a:lstStyle/>
            <a:p>
              <a:pPr algn="ctr" eaLnBrk="1" fontAlgn="auto" hangingPunct="1">
                <a:spcBef>
                  <a:spcPts val="0"/>
                </a:spcBef>
                <a:spcAft>
                  <a:spcPts val="0"/>
                </a:spcAft>
                <a:defRPr/>
              </a:pPr>
              <a:r>
                <a:rPr kumimoji="0" lang="ja-JP" altLang="en-US" sz="1700" kern="0" dirty="0">
                  <a:solidFill>
                    <a:prstClr val="black"/>
                  </a:solidFill>
                  <a:latin typeface="BIZ UDPゴシック" panose="020B0400000000000000" pitchFamily="50" charset="-128"/>
                  <a:ea typeface="BIZ UDPゴシック" panose="020B0400000000000000" pitchFamily="50" charset="-128"/>
                </a:rPr>
                <a:t>施設の理念</a:t>
              </a:r>
            </a:p>
          </p:txBody>
        </p:sp>
        <p:sp>
          <p:nvSpPr>
            <p:cNvPr id="6" name="角丸四角形 33">
              <a:extLst>
                <a:ext uri="{FF2B5EF4-FFF2-40B4-BE49-F238E27FC236}">
                  <a16:creationId xmlns:a16="http://schemas.microsoft.com/office/drawing/2014/main" id="{26A9BC40-13C4-41B3-9A9E-652AF087BC67}"/>
                </a:ext>
              </a:extLst>
            </p:cNvPr>
            <p:cNvSpPr/>
            <p:nvPr/>
          </p:nvSpPr>
          <p:spPr>
            <a:xfrm>
              <a:off x="1556419" y="6976597"/>
              <a:ext cx="379542" cy="3097921"/>
            </a:xfrm>
            <a:prstGeom prst="roundRect">
              <a:avLst>
                <a:gd name="adj" fmla="val 50000"/>
              </a:avLst>
            </a:prstGeom>
            <a:ln w="28575">
              <a:solidFill>
                <a:srgbClr val="4472C4"/>
              </a:solidFill>
            </a:ln>
          </p:spPr>
          <p:txBody>
            <a:bodyPr vert="eaVert" wrap="none" lIns="36000" tIns="36000" rIns="36000" bIns="36000" anchor="ctr" anchorCtr="0">
              <a:noAutofit/>
            </a:bodyPr>
            <a:lstStyle/>
            <a:p>
              <a:pPr algn="ctr" eaLnBrk="1" fontAlgn="auto" hangingPunct="1">
                <a:spcBef>
                  <a:spcPts val="0"/>
                </a:spcBef>
                <a:spcAft>
                  <a:spcPts val="0"/>
                </a:spcAft>
                <a:defRPr/>
              </a:pPr>
              <a:r>
                <a:rPr kumimoji="0" lang="ja-JP" altLang="en-US" sz="1700" kern="0" dirty="0">
                  <a:solidFill>
                    <a:prstClr val="black"/>
                  </a:solidFill>
                  <a:latin typeface="BIZ UDPゴシック" panose="020B0400000000000000" pitchFamily="50" charset="-128"/>
                  <a:ea typeface="BIZ UDPゴシック" panose="020B0400000000000000" pitchFamily="50" charset="-128"/>
                </a:rPr>
                <a:t>対象者それぞれに対するチームの </a:t>
              </a:r>
              <a:r>
                <a:rPr kumimoji="0" lang="ja-JP" altLang="en-US" sz="2000" b="1" kern="0" dirty="0">
                  <a:solidFill>
                    <a:srgbClr val="B84848"/>
                  </a:solidFill>
                  <a:latin typeface="BIZ UDPゴシック" panose="020B0400000000000000" pitchFamily="50" charset="-128"/>
                  <a:ea typeface="BIZ UDPゴシック" panose="020B0400000000000000" pitchFamily="50" charset="-128"/>
                </a:rPr>
                <a:t>目標</a:t>
              </a:r>
            </a:p>
          </p:txBody>
        </p:sp>
        <p:sp>
          <p:nvSpPr>
            <p:cNvPr id="7" name="角丸四角形 40">
              <a:extLst>
                <a:ext uri="{FF2B5EF4-FFF2-40B4-BE49-F238E27FC236}">
                  <a16:creationId xmlns:a16="http://schemas.microsoft.com/office/drawing/2014/main" id="{31E2B2A3-E9AE-4155-9070-DD0B287CB550}"/>
                </a:ext>
              </a:extLst>
            </p:cNvPr>
            <p:cNvSpPr/>
            <p:nvPr/>
          </p:nvSpPr>
          <p:spPr>
            <a:xfrm>
              <a:off x="2836693" y="8141910"/>
              <a:ext cx="1645058" cy="456008"/>
            </a:xfrm>
            <a:prstGeom prst="roundRect">
              <a:avLst/>
            </a:prstGeom>
            <a:ln w="28575">
              <a:solidFill>
                <a:srgbClr val="4472C4"/>
              </a:solidFill>
            </a:ln>
          </p:spPr>
          <p:txBody>
            <a:bodyPr vert="horz" wrap="square" anchor="ctr" anchorCtr="0">
              <a:spAutoFit/>
            </a:bodyPr>
            <a:lstStyle/>
            <a:p>
              <a:pPr eaLnBrk="1" fontAlgn="auto" hangingPunct="1">
                <a:spcBef>
                  <a:spcPts val="0"/>
                </a:spcBef>
                <a:spcAft>
                  <a:spcPts val="0"/>
                </a:spcAft>
                <a:defRPr/>
              </a:pPr>
              <a:r>
                <a:rPr kumimoji="0" lang="ja-JP" altLang="en-US" sz="1800" b="1" kern="0" dirty="0">
                  <a:solidFill>
                    <a:srgbClr val="4472C4"/>
                  </a:solidFill>
                  <a:latin typeface="BIZ UDPゴシック" panose="020B0400000000000000" pitchFamily="50" charset="-128"/>
                  <a:ea typeface="BIZ UDPゴシック" panose="020B0400000000000000" pitchFamily="50" charset="-128"/>
                </a:rPr>
                <a:t> 心理社会的条件</a:t>
              </a:r>
              <a:endParaRPr kumimoji="0" lang="en-US" altLang="ja-JP" sz="1800" b="1" kern="0" dirty="0">
                <a:solidFill>
                  <a:srgbClr val="4472C4"/>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kern="0" dirty="0">
                  <a:solidFill>
                    <a:prstClr val="black"/>
                  </a:solidFill>
                  <a:latin typeface="BIZ UDPゴシック" panose="020B0400000000000000" pitchFamily="50" charset="-128"/>
                  <a:ea typeface="BIZ UDPゴシック" panose="020B0400000000000000" pitchFamily="50" charset="-128"/>
                </a:rPr>
                <a:t>    例： 問題解決能力</a:t>
              </a:r>
            </a:p>
          </p:txBody>
        </p:sp>
        <p:sp>
          <p:nvSpPr>
            <p:cNvPr id="8" name="角丸四角形 41">
              <a:extLst>
                <a:ext uri="{FF2B5EF4-FFF2-40B4-BE49-F238E27FC236}">
                  <a16:creationId xmlns:a16="http://schemas.microsoft.com/office/drawing/2014/main" id="{C7B42EC9-62F2-405F-A118-2CBE2B9ACB7A}"/>
                </a:ext>
              </a:extLst>
            </p:cNvPr>
            <p:cNvSpPr/>
            <p:nvPr/>
          </p:nvSpPr>
          <p:spPr>
            <a:xfrm>
              <a:off x="2807407" y="6983980"/>
              <a:ext cx="1682332" cy="1064020"/>
            </a:xfrm>
            <a:prstGeom prst="roundRect">
              <a:avLst>
                <a:gd name="adj" fmla="val 12461"/>
              </a:avLst>
            </a:prstGeom>
            <a:ln w="28575">
              <a:solidFill>
                <a:srgbClr val="4472C4"/>
              </a:solidFill>
            </a:ln>
          </p:spPr>
          <p:txBody>
            <a:bodyPr vert="horz" wrap="square" anchor="ctr" anchorCtr="0">
              <a:spAutoFit/>
            </a:bodyPr>
            <a:lstStyle/>
            <a:p>
              <a:pPr eaLnBrk="1" fontAlgn="auto" hangingPunct="1">
                <a:spcBef>
                  <a:spcPts val="0"/>
                </a:spcBef>
                <a:spcAft>
                  <a:spcPts val="0"/>
                </a:spcAft>
                <a:defRPr/>
              </a:pPr>
              <a:r>
                <a:rPr kumimoji="0" lang="ja-JP" altLang="en-US" sz="1800" b="1" kern="0" dirty="0">
                  <a:solidFill>
                    <a:srgbClr val="4472C4"/>
                  </a:solidFill>
                  <a:latin typeface="BIZ UDPゴシック" panose="020B0400000000000000" pitchFamily="50" charset="-128"/>
                  <a:ea typeface="BIZ UDPゴシック" panose="020B0400000000000000" pitchFamily="50" charset="-128"/>
                </a:rPr>
                <a:t>チーム運営の過程</a:t>
              </a:r>
              <a:endParaRPr kumimoji="0" lang="en-US" altLang="ja-JP" sz="1800" b="1" kern="0" dirty="0">
                <a:solidFill>
                  <a:srgbClr val="4472C4"/>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kern="0" dirty="0">
                  <a:solidFill>
                    <a:prstClr val="black"/>
                  </a:solidFill>
                  <a:latin typeface="BIZ UDPゴシック" panose="020B0400000000000000" pitchFamily="50" charset="-128"/>
                  <a:ea typeface="BIZ UDPゴシック" panose="020B0400000000000000" pitchFamily="50" charset="-128"/>
                </a:rPr>
                <a:t>   例： コミュニケーション</a:t>
              </a:r>
              <a:endParaRPr kumimoji="0" lang="en-US" altLang="ja-JP" sz="12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kern="0" dirty="0">
                  <a:solidFill>
                    <a:prstClr val="black"/>
                  </a:solidFill>
                  <a:latin typeface="BIZ UDPゴシック" panose="020B0400000000000000" pitchFamily="50" charset="-128"/>
                  <a:ea typeface="BIZ UDPゴシック" panose="020B0400000000000000" pitchFamily="50" charset="-128"/>
                </a:rPr>
                <a:t> 　     合意形成の場</a:t>
              </a:r>
              <a:endParaRPr kumimoji="0" lang="en-US" altLang="ja-JP" sz="12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kern="0" dirty="0">
                  <a:solidFill>
                    <a:prstClr val="black"/>
                  </a:solidFill>
                  <a:latin typeface="BIZ UDPゴシック" panose="020B0400000000000000" pitchFamily="50" charset="-128"/>
                  <a:ea typeface="BIZ UDPゴシック" panose="020B0400000000000000" pitchFamily="50" charset="-128"/>
                </a:rPr>
                <a:t>　      参加状況</a:t>
              </a:r>
              <a:endParaRPr kumimoji="0" lang="en-US" altLang="ja-JP" sz="12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kern="0" dirty="0">
                  <a:solidFill>
                    <a:prstClr val="black"/>
                  </a:solidFill>
                  <a:latin typeface="BIZ UDPゴシック" panose="020B0400000000000000" pitchFamily="50" charset="-128"/>
                  <a:ea typeface="BIZ UDPゴシック" panose="020B0400000000000000" pitchFamily="50" charset="-128"/>
                </a:rPr>
                <a:t>　      リーダーシップ</a:t>
              </a:r>
              <a:endParaRPr kumimoji="0" lang="en-US" altLang="ja-JP" sz="12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kern="0" dirty="0">
                  <a:solidFill>
                    <a:prstClr val="black"/>
                  </a:solidFill>
                  <a:latin typeface="BIZ UDPゴシック" panose="020B0400000000000000" pitchFamily="50" charset="-128"/>
                  <a:ea typeface="BIZ UDPゴシック" panose="020B0400000000000000" pitchFamily="50" charset="-128"/>
                </a:rPr>
                <a:t>　      人材教育</a:t>
              </a:r>
            </a:p>
          </p:txBody>
        </p:sp>
        <p:sp>
          <p:nvSpPr>
            <p:cNvPr id="9" name="角丸四角形 42">
              <a:extLst>
                <a:ext uri="{FF2B5EF4-FFF2-40B4-BE49-F238E27FC236}">
                  <a16:creationId xmlns:a16="http://schemas.microsoft.com/office/drawing/2014/main" id="{487EE089-5C28-4798-BDB6-0836C621594E}"/>
                </a:ext>
              </a:extLst>
            </p:cNvPr>
            <p:cNvSpPr/>
            <p:nvPr/>
          </p:nvSpPr>
          <p:spPr>
            <a:xfrm>
              <a:off x="4921754" y="7041933"/>
              <a:ext cx="2111960" cy="2079089"/>
            </a:xfrm>
            <a:prstGeom prst="roundRect">
              <a:avLst>
                <a:gd name="adj" fmla="val 7724"/>
              </a:avLst>
            </a:prstGeom>
            <a:ln w="28575">
              <a:solidFill>
                <a:srgbClr val="4472C4"/>
              </a:solidFill>
            </a:ln>
          </p:spPr>
          <p:txBody>
            <a:bodyPr vert="horz" wrap="square" rIns="0" anchor="ctr" anchorCtr="0">
              <a:spAutoFit/>
            </a:bodyPr>
            <a:lstStyle/>
            <a:p>
              <a:pPr eaLnBrk="1" fontAlgn="auto" hangingPunct="1">
                <a:spcBef>
                  <a:spcPts val="0"/>
                </a:spcBef>
                <a:spcAft>
                  <a:spcPts val="0"/>
                </a:spcAft>
                <a:defRPr/>
              </a:pPr>
              <a:r>
                <a:rPr kumimoji="0" lang="ja-JP" altLang="en-US" sz="1800" b="1" kern="0" dirty="0">
                  <a:solidFill>
                    <a:srgbClr val="4472C4"/>
                  </a:solidFill>
                  <a:latin typeface="BIZ UDPゴシック" panose="020B0400000000000000" pitchFamily="50" charset="-128"/>
                  <a:ea typeface="BIZ UDPゴシック" panose="020B0400000000000000" pitchFamily="50" charset="-128"/>
                </a:rPr>
                <a:t>チームワークの効果</a:t>
              </a:r>
              <a:endParaRPr kumimoji="0" lang="en-US" altLang="ja-JP" sz="1800" b="1" kern="0" dirty="0">
                <a:solidFill>
                  <a:srgbClr val="4472C4"/>
                </a:solidFill>
                <a:latin typeface="BIZ UDPゴシック" panose="020B0400000000000000" pitchFamily="50" charset="-128"/>
                <a:ea typeface="BIZ UDPゴシック" panose="020B0400000000000000" pitchFamily="50" charset="-128"/>
              </a:endParaRPr>
            </a:p>
            <a:p>
              <a:pPr eaLnBrk="1" fontAlgn="auto" hangingPunct="1">
                <a:lnSpc>
                  <a:spcPts val="1300"/>
                </a:lnSpc>
                <a:spcBef>
                  <a:spcPts val="0"/>
                </a:spcBef>
                <a:spcAft>
                  <a:spcPts val="0"/>
                </a:spcAft>
                <a:defRPr/>
              </a:pPr>
              <a:endParaRPr kumimoji="0" lang="en-US" altLang="ja-JP" sz="18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600" kern="0" dirty="0">
                  <a:solidFill>
                    <a:prstClr val="black"/>
                  </a:solidFill>
                  <a:latin typeface="BIZ UDPゴシック" panose="020B0400000000000000" pitchFamily="50" charset="-128"/>
                  <a:ea typeface="BIZ UDPゴシック" panose="020B0400000000000000" pitchFamily="50" charset="-128"/>
                </a:rPr>
                <a:t>○客観的成果</a:t>
              </a: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600" kern="0" dirty="0">
                  <a:solidFill>
                    <a:prstClr val="black"/>
                  </a:solidFill>
                  <a:latin typeface="BIZ UDPゴシック" panose="020B0400000000000000" pitchFamily="50" charset="-128"/>
                  <a:ea typeface="BIZ UDPゴシック" panose="020B0400000000000000" pitchFamily="50" charset="-128"/>
                </a:rPr>
                <a:t>   利用者・家族のＱＯＬ</a:t>
              </a: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600" kern="0" dirty="0">
                  <a:solidFill>
                    <a:prstClr val="black"/>
                  </a:solidFill>
                  <a:latin typeface="BIZ UDPゴシック" panose="020B0400000000000000" pitchFamily="50" charset="-128"/>
                  <a:ea typeface="BIZ UDPゴシック" panose="020B0400000000000000" pitchFamily="50" charset="-128"/>
                </a:rPr>
                <a:t>   負担軽減、成果</a:t>
              </a: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600" kern="0" dirty="0">
                  <a:solidFill>
                    <a:prstClr val="black"/>
                  </a:solidFill>
                  <a:latin typeface="BIZ UDPゴシック" panose="020B0400000000000000" pitchFamily="50" charset="-128"/>
                  <a:ea typeface="BIZ UDPゴシック" panose="020B0400000000000000" pitchFamily="50" charset="-128"/>
                </a:rPr>
                <a:t>○主観的成果</a:t>
              </a: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600" kern="0" dirty="0">
                  <a:solidFill>
                    <a:prstClr val="black"/>
                  </a:solidFill>
                  <a:latin typeface="BIZ UDPゴシック" panose="020B0400000000000000" pitchFamily="50" charset="-128"/>
                  <a:ea typeface="BIZ UDPゴシック" panose="020B0400000000000000" pitchFamily="50" charset="-128"/>
                </a:rPr>
                <a:t>   知識と技能の分かち合い</a:t>
              </a: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600" kern="0" dirty="0">
                  <a:solidFill>
                    <a:prstClr val="black"/>
                  </a:solidFill>
                  <a:latin typeface="BIZ UDPゴシック" panose="020B0400000000000000" pitchFamily="50" charset="-128"/>
                  <a:ea typeface="BIZ UDPゴシック" panose="020B0400000000000000" pitchFamily="50" charset="-128"/>
                </a:rPr>
                <a:t>   取り組みの興味深さ</a:t>
              </a: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600" kern="0" dirty="0">
                  <a:solidFill>
                    <a:prstClr val="black"/>
                  </a:solidFill>
                  <a:latin typeface="BIZ UDPゴシック" panose="020B0400000000000000" pitchFamily="50" charset="-128"/>
                  <a:ea typeface="BIZ UDPゴシック" panose="020B0400000000000000" pitchFamily="50" charset="-128"/>
                </a:rPr>
                <a:t>   チームの質の向上</a:t>
              </a:r>
              <a:endParaRPr kumimoji="0" lang="en-US" altLang="ja-JP" sz="1600" kern="0" dirty="0">
                <a:solidFill>
                  <a:prstClr val="black"/>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endParaRPr kumimoji="0" lang="ja-JP" altLang="en-US" sz="1200" kern="0" dirty="0">
                <a:solidFill>
                  <a:prstClr val="black"/>
                </a:solidFill>
                <a:latin typeface="BIZ UDPゴシック" panose="020B0400000000000000" pitchFamily="50" charset="-128"/>
                <a:ea typeface="BIZ UDPゴシック" panose="020B0400000000000000" pitchFamily="50" charset="-128"/>
              </a:endParaRPr>
            </a:p>
          </p:txBody>
        </p:sp>
        <p:sp>
          <p:nvSpPr>
            <p:cNvPr id="10" name="右矢印 3">
              <a:extLst>
                <a:ext uri="{FF2B5EF4-FFF2-40B4-BE49-F238E27FC236}">
                  <a16:creationId xmlns:a16="http://schemas.microsoft.com/office/drawing/2014/main" id="{8B67BCC8-089E-4B2F-80F4-37E604C025B5}"/>
                </a:ext>
              </a:extLst>
            </p:cNvPr>
            <p:cNvSpPr/>
            <p:nvPr/>
          </p:nvSpPr>
          <p:spPr>
            <a:xfrm>
              <a:off x="2472122" y="7305310"/>
              <a:ext cx="333214"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11" name="右矢印 43">
              <a:extLst>
                <a:ext uri="{FF2B5EF4-FFF2-40B4-BE49-F238E27FC236}">
                  <a16:creationId xmlns:a16="http://schemas.microsoft.com/office/drawing/2014/main" id="{6CDB9395-8C16-47EB-940A-A7AB842BA987}"/>
                </a:ext>
              </a:extLst>
            </p:cNvPr>
            <p:cNvSpPr/>
            <p:nvPr/>
          </p:nvSpPr>
          <p:spPr>
            <a:xfrm>
              <a:off x="727579" y="7749774"/>
              <a:ext cx="216000"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12" name="右矢印 44">
              <a:extLst>
                <a:ext uri="{FF2B5EF4-FFF2-40B4-BE49-F238E27FC236}">
                  <a16:creationId xmlns:a16="http://schemas.microsoft.com/office/drawing/2014/main" id="{738F0985-04CB-488B-8F21-CC70582DF4B8}"/>
                </a:ext>
              </a:extLst>
            </p:cNvPr>
            <p:cNvSpPr/>
            <p:nvPr/>
          </p:nvSpPr>
          <p:spPr>
            <a:xfrm>
              <a:off x="1942653" y="7743684"/>
              <a:ext cx="216000"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13" name="右矢印 45">
              <a:extLst>
                <a:ext uri="{FF2B5EF4-FFF2-40B4-BE49-F238E27FC236}">
                  <a16:creationId xmlns:a16="http://schemas.microsoft.com/office/drawing/2014/main" id="{FCF32550-85A9-4DC0-A4A4-2AB6D38A9FF1}"/>
                </a:ext>
              </a:extLst>
            </p:cNvPr>
            <p:cNvSpPr/>
            <p:nvPr/>
          </p:nvSpPr>
          <p:spPr>
            <a:xfrm>
              <a:off x="2296694" y="8182385"/>
              <a:ext cx="540000"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14" name="右矢印 46">
              <a:extLst>
                <a:ext uri="{FF2B5EF4-FFF2-40B4-BE49-F238E27FC236}">
                  <a16:creationId xmlns:a16="http://schemas.microsoft.com/office/drawing/2014/main" id="{B1CC3B85-4F22-4021-908B-6C999978A7CD}"/>
                </a:ext>
              </a:extLst>
            </p:cNvPr>
            <p:cNvSpPr/>
            <p:nvPr/>
          </p:nvSpPr>
          <p:spPr>
            <a:xfrm>
              <a:off x="4481749" y="8298753"/>
              <a:ext cx="436656"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15" name="右矢印 47">
              <a:extLst>
                <a:ext uri="{FF2B5EF4-FFF2-40B4-BE49-F238E27FC236}">
                  <a16:creationId xmlns:a16="http://schemas.microsoft.com/office/drawing/2014/main" id="{446ADD24-F09A-4A31-A4D9-6023FDE562CE}"/>
                </a:ext>
              </a:extLst>
            </p:cNvPr>
            <p:cNvSpPr/>
            <p:nvPr/>
          </p:nvSpPr>
          <p:spPr>
            <a:xfrm>
              <a:off x="2472122" y="8624931"/>
              <a:ext cx="2448000"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16" name="右矢印 48">
              <a:extLst>
                <a:ext uri="{FF2B5EF4-FFF2-40B4-BE49-F238E27FC236}">
                  <a16:creationId xmlns:a16="http://schemas.microsoft.com/office/drawing/2014/main" id="{A38C0FE4-7B31-410F-8FD9-D1E04FCF8A28}"/>
                </a:ext>
              </a:extLst>
            </p:cNvPr>
            <p:cNvSpPr/>
            <p:nvPr/>
          </p:nvSpPr>
          <p:spPr>
            <a:xfrm>
              <a:off x="4481749" y="7278660"/>
              <a:ext cx="433310"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171969F-651A-4742-9BE4-21F6F36FD69D}"/>
                </a:ext>
              </a:extLst>
            </p:cNvPr>
            <p:cNvSpPr txBox="1"/>
            <p:nvPr/>
          </p:nvSpPr>
          <p:spPr>
            <a:xfrm>
              <a:off x="394005" y="10558138"/>
              <a:ext cx="6566446" cy="194632"/>
            </a:xfrm>
            <a:prstGeom prst="rect">
              <a:avLst/>
            </a:prstGeom>
            <a:noFill/>
          </p:spPr>
          <p:txBody>
            <a:bodyPr wrap="square" rtlCol="0" anchor="ctr" anchorCtr="0">
              <a:spAutoFit/>
            </a:bodyPr>
            <a:lstStyle/>
            <a:p>
              <a:pPr algn="r" eaLnBrk="1" fontAlgn="auto" hangingPunct="1">
                <a:spcBef>
                  <a:spcPts val="0"/>
                </a:spcBef>
                <a:spcAft>
                  <a:spcPts val="0"/>
                </a:spcAft>
                <a:defRPr/>
              </a:pPr>
              <a:r>
                <a:rPr kumimoji="0" lang="ja-JP" altLang="en-US" sz="1100" kern="0" dirty="0">
                  <a:solidFill>
                    <a:prstClr val="black"/>
                  </a:solidFill>
                  <a:latin typeface="BIZ UDPゴシック" panose="020B0400000000000000" pitchFamily="50" charset="-128"/>
                  <a:ea typeface="BIZ UDPゴシック" panose="020B0400000000000000" pitchFamily="50" charset="-128"/>
                </a:rPr>
                <a:t>野中猛、野中ケアマネジメント研究会．多職種連携の技術－地域生活支援のための理論と実践．中央法規出版，東京，</a:t>
              </a:r>
              <a:r>
                <a:rPr kumimoji="0" lang="en-US" altLang="ja-JP" sz="1100" kern="0" dirty="0">
                  <a:solidFill>
                    <a:prstClr val="black"/>
                  </a:solidFill>
                  <a:latin typeface="BIZ UDPゴシック" panose="020B0400000000000000" pitchFamily="50" charset="-128"/>
                  <a:ea typeface="BIZ UDPゴシック" panose="020B0400000000000000" pitchFamily="50" charset="-128"/>
                </a:rPr>
                <a:t>2014.</a:t>
              </a:r>
              <a:r>
                <a:rPr kumimoji="0" lang="ja-JP" altLang="en-US" sz="1100" kern="0" dirty="0">
                  <a:solidFill>
                    <a:prstClr val="black"/>
                  </a:solidFill>
                  <a:latin typeface="BIZ UDPゴシック" panose="020B0400000000000000" pitchFamily="50" charset="-128"/>
                  <a:ea typeface="BIZ UDPゴシック" panose="020B0400000000000000" pitchFamily="50" charset="-128"/>
                </a:rPr>
                <a:t>より改変</a:t>
              </a:r>
            </a:p>
          </p:txBody>
        </p:sp>
        <p:sp>
          <p:nvSpPr>
            <p:cNvPr id="18" name="角丸四角形 52">
              <a:extLst>
                <a:ext uri="{FF2B5EF4-FFF2-40B4-BE49-F238E27FC236}">
                  <a16:creationId xmlns:a16="http://schemas.microsoft.com/office/drawing/2014/main" id="{1333F435-F8D3-4F56-90DF-847B623170EE}"/>
                </a:ext>
              </a:extLst>
            </p:cNvPr>
            <p:cNvSpPr/>
            <p:nvPr/>
          </p:nvSpPr>
          <p:spPr>
            <a:xfrm>
              <a:off x="972286" y="7171503"/>
              <a:ext cx="344779" cy="1327769"/>
            </a:xfrm>
            <a:prstGeom prst="roundRect">
              <a:avLst>
                <a:gd name="adj" fmla="val 50000"/>
              </a:avLst>
            </a:prstGeom>
            <a:ln w="28575">
              <a:solidFill>
                <a:srgbClr val="4472C4"/>
              </a:solidFill>
            </a:ln>
          </p:spPr>
          <p:txBody>
            <a:bodyPr vert="eaVert" wrap="none" lIns="36000" tIns="36000" rIns="36000" bIns="36000" anchor="ctr" anchorCtr="0">
              <a:noAutofit/>
            </a:bodyPr>
            <a:lstStyle/>
            <a:p>
              <a:pPr algn="ctr" eaLnBrk="1" fontAlgn="auto" hangingPunct="1">
                <a:spcBef>
                  <a:spcPts val="0"/>
                </a:spcBef>
                <a:spcAft>
                  <a:spcPts val="0"/>
                </a:spcAft>
                <a:defRPr/>
              </a:pPr>
              <a:r>
                <a:rPr kumimoji="0" lang="ja-JP" altLang="en-US" sz="1700" kern="0" dirty="0">
                  <a:solidFill>
                    <a:prstClr val="black"/>
                  </a:solidFill>
                  <a:latin typeface="BIZ UDPゴシック" panose="020B0400000000000000" pitchFamily="50" charset="-128"/>
                  <a:ea typeface="BIZ UDPゴシック" panose="020B0400000000000000" pitchFamily="50" charset="-128"/>
                </a:rPr>
                <a:t>チームの </a:t>
              </a:r>
              <a:r>
                <a:rPr kumimoji="0" lang="ja-JP" altLang="en-US" sz="2000" b="1" kern="0" dirty="0">
                  <a:solidFill>
                    <a:srgbClr val="B84848"/>
                  </a:solidFill>
                  <a:latin typeface="BIZ UDPゴシック" panose="020B0400000000000000" pitchFamily="50" charset="-128"/>
                  <a:ea typeface="BIZ UDPゴシック" panose="020B0400000000000000" pitchFamily="50" charset="-128"/>
                </a:rPr>
                <a:t>目的</a:t>
              </a:r>
            </a:p>
          </p:txBody>
        </p:sp>
        <p:sp>
          <p:nvSpPr>
            <p:cNvPr id="19" name="右矢印 53">
              <a:extLst>
                <a:ext uri="{FF2B5EF4-FFF2-40B4-BE49-F238E27FC236}">
                  <a16:creationId xmlns:a16="http://schemas.microsoft.com/office/drawing/2014/main" id="{A88D72F4-60C3-4624-95FD-120629DAF1A4}"/>
                </a:ext>
              </a:extLst>
            </p:cNvPr>
            <p:cNvSpPr/>
            <p:nvPr/>
          </p:nvSpPr>
          <p:spPr>
            <a:xfrm>
              <a:off x="1317066" y="7743684"/>
              <a:ext cx="216000" cy="197091"/>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nchorCtr="0"/>
            <a:lstStyle/>
            <a:p>
              <a:pPr algn="ctr" eaLnBrk="1" fontAlgn="auto" hangingPunct="1">
                <a:spcBef>
                  <a:spcPts val="0"/>
                </a:spcBef>
                <a:spcAft>
                  <a:spcPts val="0"/>
                </a:spcAft>
                <a:defRPr/>
              </a:pPr>
              <a:endParaRPr kumimoji="0" lang="ja-JP" altLang="en-US" sz="2800" kern="0">
                <a:solidFill>
                  <a:prstClr val="white"/>
                </a:solidFill>
                <a:latin typeface="BIZ UDPゴシック" panose="020B0400000000000000" pitchFamily="50" charset="-128"/>
                <a:ea typeface="BIZ UDPゴシック" panose="020B0400000000000000" pitchFamily="50" charset="-128"/>
              </a:endParaRPr>
            </a:p>
          </p:txBody>
        </p:sp>
        <p:sp>
          <p:nvSpPr>
            <p:cNvPr id="20" name="角丸四角形 39">
              <a:extLst>
                <a:ext uri="{FF2B5EF4-FFF2-40B4-BE49-F238E27FC236}">
                  <a16:creationId xmlns:a16="http://schemas.microsoft.com/office/drawing/2014/main" id="{78276EF0-3210-4A6D-8A9F-AE1098EABB3F}"/>
                </a:ext>
              </a:extLst>
            </p:cNvPr>
            <p:cNvSpPr/>
            <p:nvPr/>
          </p:nvSpPr>
          <p:spPr>
            <a:xfrm>
              <a:off x="2175314" y="6977532"/>
              <a:ext cx="371584" cy="2409705"/>
            </a:xfrm>
            <a:prstGeom prst="roundRect">
              <a:avLst>
                <a:gd name="adj" fmla="val 50000"/>
              </a:avLst>
            </a:prstGeom>
            <a:solidFill>
              <a:sysClr val="window" lastClr="FFFFFF"/>
            </a:solidFill>
            <a:ln w="28575">
              <a:solidFill>
                <a:srgbClr val="4472C4"/>
              </a:solidFill>
            </a:ln>
          </p:spPr>
          <p:txBody>
            <a:bodyPr vert="eaVert" wrap="none" lIns="36000" tIns="36000" rIns="36000" bIns="36000" anchor="ctr" anchorCtr="0">
              <a:noAutofit/>
            </a:bodyPr>
            <a:lstStyle/>
            <a:p>
              <a:pPr algn="ctr" eaLnBrk="1" fontAlgn="auto" hangingPunct="1">
                <a:spcBef>
                  <a:spcPts val="0"/>
                </a:spcBef>
                <a:spcAft>
                  <a:spcPts val="0"/>
                </a:spcAft>
                <a:defRPr/>
              </a:pPr>
              <a:r>
                <a:rPr kumimoji="0" lang="ja-JP" altLang="en-US" sz="1800" kern="0" dirty="0">
                  <a:solidFill>
                    <a:prstClr val="black"/>
                  </a:solidFill>
                  <a:latin typeface="BIZ UDPゴシック" panose="020B0400000000000000" pitchFamily="50" charset="-128"/>
                  <a:ea typeface="BIZ UDPゴシック" panose="020B0400000000000000" pitchFamily="50" charset="-128"/>
                </a:rPr>
                <a:t>　</a:t>
              </a:r>
              <a:r>
                <a:rPr kumimoji="0" lang="ja-JP" altLang="en-US" sz="1700" kern="0" dirty="0">
                  <a:solidFill>
                    <a:prstClr val="black"/>
                  </a:solidFill>
                  <a:latin typeface="BIZ UDPゴシック" panose="020B0400000000000000" pitchFamily="50" charset="-128"/>
                  <a:ea typeface="BIZ UDPゴシック" panose="020B0400000000000000" pitchFamily="50" charset="-128"/>
                </a:rPr>
                <a:t>対象者の課題に対する </a:t>
              </a:r>
              <a:r>
                <a:rPr kumimoji="0" lang="ja-JP" altLang="en-US" sz="2000" b="1" kern="0" dirty="0">
                  <a:solidFill>
                    <a:srgbClr val="B84848"/>
                  </a:solidFill>
                  <a:latin typeface="BIZ UDPゴシック" panose="020B0400000000000000" pitchFamily="50" charset="-128"/>
                  <a:ea typeface="BIZ UDPゴシック" panose="020B0400000000000000" pitchFamily="50" charset="-128"/>
                </a:rPr>
                <a:t>計画</a:t>
              </a:r>
              <a:r>
                <a:rPr kumimoji="0" lang="ja-JP" altLang="en-US" sz="1800" kern="0" dirty="0">
                  <a:solidFill>
                    <a:prstClr val="black"/>
                  </a:solidFill>
                  <a:latin typeface="BIZ UDPゴシック" panose="020B0400000000000000" pitchFamily="50" charset="-128"/>
                  <a:ea typeface="BIZ UDPゴシック" panose="020B0400000000000000" pitchFamily="50" charset="-128"/>
                </a:rPr>
                <a:t>　</a:t>
              </a:r>
            </a:p>
          </p:txBody>
        </p:sp>
        <p:sp>
          <p:nvSpPr>
            <p:cNvPr id="21" name="角丸四角形吹き出し 50">
              <a:extLst>
                <a:ext uri="{FF2B5EF4-FFF2-40B4-BE49-F238E27FC236}">
                  <a16:creationId xmlns:a16="http://schemas.microsoft.com/office/drawing/2014/main" id="{25D20FD5-4ADA-47B5-A6DA-1B6BF75B0E6A}"/>
                </a:ext>
              </a:extLst>
            </p:cNvPr>
            <p:cNvSpPr/>
            <p:nvPr/>
          </p:nvSpPr>
          <p:spPr>
            <a:xfrm>
              <a:off x="2717258" y="8969136"/>
              <a:ext cx="1868032" cy="836015"/>
            </a:xfrm>
            <a:prstGeom prst="wedgeRoundRectCallout">
              <a:avLst>
                <a:gd name="adj1" fmla="val -62307"/>
                <a:gd name="adj2" fmla="val -32234"/>
                <a:gd name="adj3" fmla="val 16667"/>
              </a:avLst>
            </a:prstGeom>
            <a:solidFill>
              <a:srgbClr val="B84848"/>
            </a:solidFill>
            <a:ln w="15875" cap="flat" cmpd="sng" algn="ctr">
              <a:noFill/>
              <a:prstDash val="solid"/>
              <a:miter lim="800000"/>
            </a:ln>
            <a:effectLst/>
          </p:spPr>
          <p:txBody>
            <a:bodyPr vert="horz" wrap="square" anchor="ctr" anchorCtr="0">
              <a:spAutoFit/>
            </a:bodyPr>
            <a:lstStyle/>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・作業手順・プロトコール</a:t>
              </a:r>
              <a:endParaRPr kumimoji="0" lang="en-US" altLang="ja-JP" sz="1200" b="1" kern="0" dirty="0">
                <a:solidFill>
                  <a:srgbClr val="FFFFFF"/>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・専門性・自律性</a:t>
              </a:r>
              <a:endParaRPr kumimoji="0" lang="en-US" altLang="ja-JP" sz="1200" b="1" kern="0" dirty="0">
                <a:solidFill>
                  <a:srgbClr val="FFFFFF"/>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・課題の明確性</a:t>
              </a:r>
              <a:endParaRPr kumimoji="0" lang="en-US" altLang="ja-JP" sz="1200" b="1" kern="0" dirty="0">
                <a:solidFill>
                  <a:srgbClr val="FFFFFF"/>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・チーム構成・職種</a:t>
              </a:r>
              <a:endParaRPr kumimoji="0" lang="en-US" altLang="ja-JP" sz="1200" b="1" kern="0" dirty="0">
                <a:solidFill>
                  <a:srgbClr val="FFFFFF"/>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・参加要因</a:t>
              </a:r>
            </a:p>
          </p:txBody>
        </p:sp>
        <p:sp>
          <p:nvSpPr>
            <p:cNvPr id="22" name="角丸四角形吹き出し 51">
              <a:extLst>
                <a:ext uri="{FF2B5EF4-FFF2-40B4-BE49-F238E27FC236}">
                  <a16:creationId xmlns:a16="http://schemas.microsoft.com/office/drawing/2014/main" id="{B1177B45-8B13-44FE-BD32-AEC3064CFEA0}"/>
                </a:ext>
              </a:extLst>
            </p:cNvPr>
            <p:cNvSpPr/>
            <p:nvPr/>
          </p:nvSpPr>
          <p:spPr>
            <a:xfrm>
              <a:off x="301162" y="8615874"/>
              <a:ext cx="1094013" cy="380007"/>
            </a:xfrm>
            <a:prstGeom prst="wedgeRoundRectCallout">
              <a:avLst>
                <a:gd name="adj1" fmla="val 26469"/>
                <a:gd name="adj2" fmla="val -99835"/>
                <a:gd name="adj3" fmla="val 16667"/>
              </a:avLst>
            </a:prstGeom>
            <a:solidFill>
              <a:srgbClr val="B84848"/>
            </a:solidFill>
            <a:ln w="15875" cap="flat" cmpd="sng" algn="ctr">
              <a:noFill/>
              <a:prstDash val="solid"/>
              <a:miter lim="800000"/>
            </a:ln>
            <a:effectLst/>
          </p:spPr>
          <p:txBody>
            <a:bodyPr vert="horz" wrap="square" anchor="ctr" anchorCtr="0">
              <a:spAutoFit/>
            </a:bodyPr>
            <a:lstStyle/>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・目的に合わせた</a:t>
              </a:r>
              <a:endParaRPr kumimoji="0" lang="en-US" altLang="ja-JP" sz="1200" b="1" kern="0" dirty="0">
                <a:solidFill>
                  <a:srgbClr val="FFFFFF"/>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 人材選定</a:t>
              </a:r>
            </a:p>
          </p:txBody>
        </p:sp>
        <p:sp>
          <p:nvSpPr>
            <p:cNvPr id="23" name="角丸四角形吹き出し 54">
              <a:extLst>
                <a:ext uri="{FF2B5EF4-FFF2-40B4-BE49-F238E27FC236}">
                  <a16:creationId xmlns:a16="http://schemas.microsoft.com/office/drawing/2014/main" id="{64DDCE2F-3A4F-4CD5-B1C2-61E6DB08E62A}"/>
                </a:ext>
              </a:extLst>
            </p:cNvPr>
            <p:cNvSpPr/>
            <p:nvPr/>
          </p:nvSpPr>
          <p:spPr>
            <a:xfrm>
              <a:off x="301162" y="9477192"/>
              <a:ext cx="1123903" cy="380007"/>
            </a:xfrm>
            <a:prstGeom prst="wedgeRoundRectCallout">
              <a:avLst>
                <a:gd name="adj1" fmla="val 66685"/>
                <a:gd name="adj2" fmla="val 24077"/>
                <a:gd name="adj3" fmla="val 16667"/>
              </a:avLst>
            </a:prstGeom>
            <a:solidFill>
              <a:srgbClr val="B84848"/>
            </a:solidFill>
            <a:ln w="15875" cap="flat" cmpd="sng" algn="ctr">
              <a:noFill/>
              <a:prstDash val="solid"/>
              <a:miter lim="800000"/>
            </a:ln>
            <a:effectLst/>
          </p:spPr>
          <p:txBody>
            <a:bodyPr vert="horz" wrap="square" anchor="ctr" anchorCtr="0">
              <a:spAutoFit/>
            </a:bodyPr>
            <a:lstStyle/>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・対象者の希望</a:t>
              </a:r>
              <a:endParaRPr kumimoji="0" lang="en-US" altLang="ja-JP" sz="1200" b="1" kern="0" dirty="0">
                <a:solidFill>
                  <a:srgbClr val="FFFFFF"/>
                </a:solidFill>
                <a:latin typeface="BIZ UDPゴシック" panose="020B0400000000000000" pitchFamily="50" charset="-128"/>
                <a:ea typeface="BIZ UDPゴシック" panose="020B0400000000000000" pitchFamily="50" charset="-128"/>
              </a:endParaRPr>
            </a:p>
            <a:p>
              <a:pPr eaLnBrk="1" fontAlgn="auto" hangingPunct="1">
                <a:spcBef>
                  <a:spcPts val="0"/>
                </a:spcBef>
                <a:spcAft>
                  <a:spcPts val="0"/>
                </a:spcAft>
                <a:defRPr/>
              </a:pPr>
              <a:r>
                <a:rPr kumimoji="0" lang="ja-JP" altLang="en-US" sz="1200" b="1" kern="0" dirty="0">
                  <a:solidFill>
                    <a:srgbClr val="FFFFFF"/>
                  </a:solidFill>
                  <a:latin typeface="BIZ UDPゴシック" panose="020B0400000000000000" pitchFamily="50" charset="-128"/>
                  <a:ea typeface="BIZ UDPゴシック" panose="020B0400000000000000" pitchFamily="50" charset="-128"/>
                </a:rPr>
                <a:t>・対象者の喜び</a:t>
              </a:r>
            </a:p>
          </p:txBody>
        </p:sp>
      </p:grpSp>
      <p:sp>
        <p:nvSpPr>
          <p:cNvPr id="24" name="正方形/長方形 23">
            <a:extLst>
              <a:ext uri="{FF2B5EF4-FFF2-40B4-BE49-F238E27FC236}">
                <a16:creationId xmlns:a16="http://schemas.microsoft.com/office/drawing/2014/main" id="{92B8DC5A-D483-4172-8676-12E23BC25703}"/>
              </a:ext>
            </a:extLst>
          </p:cNvPr>
          <p:cNvSpPr/>
          <p:nvPr/>
        </p:nvSpPr>
        <p:spPr>
          <a:xfrm>
            <a:off x="307930" y="1217241"/>
            <a:ext cx="4703915" cy="358098"/>
          </a:xfrm>
          <a:prstGeom prst="rect">
            <a:avLst/>
          </a:prstGeom>
        </p:spPr>
        <p:txBody>
          <a:bodyPr wrap="square">
            <a:noAutofit/>
          </a:bodyPr>
          <a:lstStyle/>
          <a:p>
            <a:pPr eaLnBrk="1" fontAlgn="auto" hangingPunct="1">
              <a:lnSpc>
                <a:spcPts val="2160"/>
              </a:lnSpc>
              <a:spcBef>
                <a:spcPts val="0"/>
              </a:spcBef>
              <a:spcAft>
                <a:spcPts val="0"/>
              </a:spcAft>
            </a:pPr>
            <a:r>
              <a:rPr lang="ja-JP" altLang="en-US" sz="1800" b="1" dirty="0">
                <a:solidFill>
                  <a:prstClr val="black"/>
                </a:solidFill>
                <a:latin typeface="BIZ UDPゴシック" panose="020B0400000000000000" pitchFamily="50" charset="-128"/>
                <a:ea typeface="BIZ UDPゴシック" panose="020B0400000000000000" pitchFamily="50" charset="-128"/>
              </a:rPr>
              <a:t>チームワークの効果をもたらす要因の関係</a:t>
            </a:r>
            <a:endParaRPr lang="en-US" altLang="ja-JP" sz="1800" b="1" dirty="0">
              <a:solidFill>
                <a:prstClr val="black"/>
              </a:solidFill>
              <a:latin typeface="BIZ UDPゴシック" panose="020B0400000000000000" pitchFamily="50" charset="-128"/>
              <a:ea typeface="BIZ UDPゴシック" panose="020B0400000000000000" pitchFamily="50" charset="-128"/>
            </a:endParaRPr>
          </a:p>
        </p:txBody>
      </p:sp>
      <p:sp>
        <p:nvSpPr>
          <p:cNvPr id="30" name="角丸四角形 24">
            <a:extLst>
              <a:ext uri="{FF2B5EF4-FFF2-40B4-BE49-F238E27FC236}">
                <a16:creationId xmlns:a16="http://schemas.microsoft.com/office/drawing/2014/main" id="{DD3A8A35-13E7-4E7D-B9EB-3B90DCCE199D}"/>
              </a:ext>
            </a:extLst>
          </p:cNvPr>
          <p:cNvSpPr/>
          <p:nvPr/>
        </p:nvSpPr>
        <p:spPr>
          <a:xfrm>
            <a:off x="539555" y="5934472"/>
            <a:ext cx="8064889" cy="400334"/>
          </a:xfrm>
          <a:prstGeom prst="roundRect">
            <a:avLst>
              <a:gd name="adj" fmla="val 50000"/>
            </a:avLst>
          </a:prstGeom>
          <a:solidFill>
            <a:srgbClr val="D67F00"/>
          </a:solid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defTabSz="457200" eaLnBrk="1" fontAlgn="auto" hangingPunct="1">
              <a:spcBef>
                <a:spcPts val="0"/>
              </a:spcBef>
              <a:spcAft>
                <a:spcPts val="0"/>
              </a:spcAft>
              <a:defRPr/>
            </a:pPr>
            <a:r>
              <a:rPr lang="ja-JP" altLang="en-US" sz="1800" b="1" dirty="0">
                <a:solidFill>
                  <a:srgbClr val="FFFFFF"/>
                </a:solidFill>
                <a:latin typeface="BIZ UDPゴシック" panose="020B0400000000000000" pitchFamily="50" charset="-128"/>
                <a:ea typeface="BIZ UDPゴシック" panose="020B0400000000000000" pitchFamily="50" charset="-128"/>
              </a:rPr>
              <a:t>目的を共有し共通認識を持つことが、多角的な視点を収束しやすくする</a:t>
            </a:r>
          </a:p>
        </p:txBody>
      </p:sp>
      <p:sp>
        <p:nvSpPr>
          <p:cNvPr id="28" name="Text Box 2">
            <a:extLst>
              <a:ext uri="{FF2B5EF4-FFF2-40B4-BE49-F238E27FC236}">
                <a16:creationId xmlns:a16="http://schemas.microsoft.com/office/drawing/2014/main" id="{61CAD9D1-9BD3-4130-A253-36E98E9A6D8C}"/>
              </a:ext>
            </a:extLst>
          </p:cNvPr>
          <p:cNvSpPr txBox="1">
            <a:spLocks noChangeArrowheads="1"/>
          </p:cNvSpPr>
          <p:nvPr/>
        </p:nvSpPr>
        <p:spPr bwMode="auto">
          <a:xfrm>
            <a:off x="1107825" y="82402"/>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多職種連携の効果をもたらす要因</a:t>
            </a:r>
            <a:endParaRPr lang="en-US" altLang="ja-JP" sz="3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9" name="テキスト ボックス 28">
            <a:extLst>
              <a:ext uri="{FF2B5EF4-FFF2-40B4-BE49-F238E27FC236}">
                <a16:creationId xmlns:a16="http://schemas.microsoft.com/office/drawing/2014/main" id="{0A4AACE6-53C9-43D9-97E4-7F1BC0DEAAD1}"/>
              </a:ext>
            </a:extLst>
          </p:cNvPr>
          <p:cNvSpPr txBox="1"/>
          <p:nvPr/>
        </p:nvSpPr>
        <p:spPr>
          <a:xfrm>
            <a:off x="-20095" y="703918"/>
            <a:ext cx="1002895" cy="323165"/>
          </a:xfrm>
          <a:prstGeom prst="rect">
            <a:avLst/>
          </a:prstGeom>
          <a:noFill/>
        </p:spPr>
        <p:txBody>
          <a:bodyPr wrap="square" rtlCol="0">
            <a:spAutoFit/>
          </a:bodyPr>
          <a:lstStyle/>
          <a:p>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連携２</a:t>
            </a:r>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endPar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Tree>
    <p:extLst>
      <p:ext uri="{BB962C8B-B14F-4D97-AF65-F5344CB8AC3E}">
        <p14:creationId xmlns:p14="http://schemas.microsoft.com/office/powerpoint/2010/main" val="329593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F011C945-3D38-4FC7-9F26-9144EAD94666}"/>
              </a:ext>
            </a:extLst>
          </p:cNvPr>
          <p:cNvSpPr/>
          <p:nvPr/>
        </p:nvSpPr>
        <p:spPr>
          <a:xfrm>
            <a:off x="0" y="0"/>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Oval 43"/>
          <p:cNvSpPr>
            <a:spLocks noChangeArrowheads="1"/>
          </p:cNvSpPr>
          <p:nvPr/>
        </p:nvSpPr>
        <p:spPr bwMode="auto">
          <a:xfrm>
            <a:off x="2881983" y="2289626"/>
            <a:ext cx="3448872" cy="2848833"/>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516" name="Oval 43"/>
          <p:cNvSpPr>
            <a:spLocks noChangeArrowheads="1"/>
          </p:cNvSpPr>
          <p:nvPr/>
        </p:nvSpPr>
        <p:spPr bwMode="auto">
          <a:xfrm>
            <a:off x="3843085" y="3064026"/>
            <a:ext cx="1547551"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509" name="Rectangle 42"/>
          <p:cNvSpPr>
            <a:spLocks noChangeArrowheads="1"/>
          </p:cNvSpPr>
          <p:nvPr/>
        </p:nvSpPr>
        <p:spPr bwMode="auto">
          <a:xfrm>
            <a:off x="4125415" y="3337182"/>
            <a:ext cx="907913" cy="731521"/>
          </a:xfrm>
          <a:prstGeom prst="rect">
            <a:avLst/>
          </a:prstGeom>
          <a:noFill/>
          <a:ln>
            <a:noFill/>
          </a:ln>
        </p:spPr>
        <p:txBody>
          <a:bodyPr wrap="square" lIns="93511" tIns="46755" rIns="93511" bIns="46755">
            <a:spAutoFit/>
          </a:bodyPr>
          <a:lstStyle/>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a:t>
            </a:r>
          </a:p>
        </p:txBody>
      </p:sp>
      <p:sp>
        <p:nvSpPr>
          <p:cNvPr id="5" name="円/楕円 4"/>
          <p:cNvSpPr/>
          <p:nvPr/>
        </p:nvSpPr>
        <p:spPr bwMode="auto">
          <a:xfrm>
            <a:off x="5105310" y="2482315"/>
            <a:ext cx="1440000" cy="720000"/>
          </a:xfrm>
          <a:prstGeom prst="ellipse">
            <a:avLst/>
          </a:prstGeom>
          <a:solidFill>
            <a:srgbClr val="FFBD5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48497" name="Text Box 74"/>
          <p:cNvSpPr txBox="1">
            <a:spLocks noChangeArrowheads="1"/>
          </p:cNvSpPr>
          <p:nvPr/>
        </p:nvSpPr>
        <p:spPr bwMode="auto">
          <a:xfrm>
            <a:off x="5508980" y="2696506"/>
            <a:ext cx="671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医師</a:t>
            </a:r>
          </a:p>
        </p:txBody>
      </p:sp>
      <p:sp>
        <p:nvSpPr>
          <p:cNvPr id="68" name="円/楕円 67"/>
          <p:cNvSpPr/>
          <p:nvPr/>
        </p:nvSpPr>
        <p:spPr bwMode="auto">
          <a:xfrm>
            <a:off x="3261127" y="2184403"/>
            <a:ext cx="1440000" cy="720000"/>
          </a:xfrm>
          <a:prstGeom prst="ellipse">
            <a:avLst/>
          </a:prstGeom>
          <a:solidFill>
            <a:srgbClr val="BCCA9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9" name="Text Box 74"/>
          <p:cNvSpPr txBox="1">
            <a:spLocks noChangeArrowheads="1"/>
          </p:cNvSpPr>
          <p:nvPr/>
        </p:nvSpPr>
        <p:spPr bwMode="auto">
          <a:xfrm>
            <a:off x="3375116" y="2343035"/>
            <a:ext cx="1165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看護師</a:t>
            </a:r>
          </a:p>
        </p:txBody>
      </p:sp>
      <p:sp>
        <p:nvSpPr>
          <p:cNvPr id="72" name="円/楕円 71"/>
          <p:cNvSpPr/>
          <p:nvPr/>
        </p:nvSpPr>
        <p:spPr bwMode="auto">
          <a:xfrm>
            <a:off x="2181154" y="3250667"/>
            <a:ext cx="1440000" cy="720000"/>
          </a:xfrm>
          <a:prstGeom prst="ellipse">
            <a:avLst/>
          </a:prstGeom>
          <a:solidFill>
            <a:srgbClr val="FF7C8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3" name="Text Box 74"/>
          <p:cNvSpPr txBox="1">
            <a:spLocks noChangeArrowheads="1"/>
          </p:cNvSpPr>
          <p:nvPr/>
        </p:nvSpPr>
        <p:spPr bwMode="auto">
          <a:xfrm>
            <a:off x="2267223" y="3423654"/>
            <a:ext cx="1293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p>
        </p:txBody>
      </p:sp>
      <p:sp>
        <p:nvSpPr>
          <p:cNvPr id="74" name="円/楕円 73"/>
          <p:cNvSpPr/>
          <p:nvPr/>
        </p:nvSpPr>
        <p:spPr bwMode="auto">
          <a:xfrm>
            <a:off x="2543999" y="4159656"/>
            <a:ext cx="1440000" cy="720000"/>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5" name="Text Box 74"/>
          <p:cNvSpPr txBox="1">
            <a:spLocks noChangeArrowheads="1"/>
          </p:cNvSpPr>
          <p:nvPr/>
        </p:nvSpPr>
        <p:spPr bwMode="auto">
          <a:xfrm>
            <a:off x="1958988" y="4214261"/>
            <a:ext cx="2666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リハ職</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OT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等）</a:t>
            </a:r>
          </a:p>
        </p:txBody>
      </p:sp>
      <p:sp>
        <p:nvSpPr>
          <p:cNvPr id="76" name="円/楕円 75"/>
          <p:cNvSpPr/>
          <p:nvPr/>
        </p:nvSpPr>
        <p:spPr bwMode="auto">
          <a:xfrm>
            <a:off x="5591684" y="3533899"/>
            <a:ext cx="1440000" cy="720000"/>
          </a:xfrm>
          <a:prstGeom prst="ellipse">
            <a:avLst/>
          </a:prstGeom>
          <a:solidFill>
            <a:srgbClr val="B3F5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7" name="Text Box 74"/>
          <p:cNvSpPr txBox="1">
            <a:spLocks noChangeArrowheads="1"/>
          </p:cNvSpPr>
          <p:nvPr/>
        </p:nvSpPr>
        <p:spPr bwMode="auto">
          <a:xfrm>
            <a:off x="5196505" y="3566886"/>
            <a:ext cx="2370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相談員</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（社会福祉士、</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PSW</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9" name="Text Box 94"/>
          <p:cNvSpPr txBox="1">
            <a:spLocks noChangeArrowheads="1"/>
          </p:cNvSpPr>
          <p:nvPr/>
        </p:nvSpPr>
        <p:spPr bwMode="auto">
          <a:xfrm>
            <a:off x="5782794" y="1653207"/>
            <a:ext cx="3519065"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 他科・他職種の介入をコーディネート</a:t>
            </a: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 医学的観点からの助言、支援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 院外の医療機関等との連携支援</a:t>
            </a:r>
          </a:p>
        </p:txBody>
      </p:sp>
      <p:sp>
        <p:nvSpPr>
          <p:cNvPr id="80" name="Text Box 94"/>
          <p:cNvSpPr txBox="1">
            <a:spLocks noChangeArrowheads="1"/>
          </p:cNvSpPr>
          <p:nvPr/>
        </p:nvSpPr>
        <p:spPr bwMode="auto">
          <a:xfrm>
            <a:off x="96396" y="1912739"/>
            <a:ext cx="280005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 投薬歴や副作用歴などの把握</a:t>
            </a:r>
            <a:endParaRPr kumimoji="1" lang="en-US" altLang="ja-JP"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　　と周知</a:t>
            </a: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 適切な剤型の選択や投与経路</a:t>
            </a:r>
            <a:endParaRPr kumimoji="1" lang="en-US" altLang="ja-JP"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　　の検討</a:t>
            </a: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 多剤併用の是正や有害事象の</a:t>
            </a:r>
            <a:endParaRPr kumimoji="1" lang="en-US" altLang="ja-JP"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　　回避</a:t>
            </a:r>
          </a:p>
        </p:txBody>
      </p:sp>
      <p:sp>
        <p:nvSpPr>
          <p:cNvPr id="148484" name="Rectangle 3"/>
          <p:cNvSpPr>
            <a:spLocks noGrp="1" noChangeArrowheads="1"/>
          </p:cNvSpPr>
          <p:nvPr>
            <p:ph type="title" idx="4294967295"/>
          </p:nvPr>
        </p:nvSpPr>
        <p:spPr>
          <a:xfrm>
            <a:off x="539819" y="82293"/>
            <a:ext cx="8229600" cy="552053"/>
          </a:xfrm>
        </p:spPr>
        <p:txBody>
          <a:bodyPr/>
          <a:lstStyle/>
          <a:p>
            <a:pP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院内連携における各職種の役割</a:t>
            </a:r>
          </a:p>
        </p:txBody>
      </p:sp>
      <p:grpSp>
        <p:nvGrpSpPr>
          <p:cNvPr id="59" name="グループ化 58"/>
          <p:cNvGrpSpPr/>
          <p:nvPr/>
        </p:nvGrpSpPr>
        <p:grpSpPr>
          <a:xfrm>
            <a:off x="4010765" y="3510564"/>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62" name="グループ化 61"/>
          <p:cNvGrpSpPr/>
          <p:nvPr/>
        </p:nvGrpSpPr>
        <p:grpSpPr>
          <a:xfrm>
            <a:off x="4904637" y="3527300"/>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53"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438061" y="5004552"/>
            <a:ext cx="2972544"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日常生活活動や社会参加機能の</a:t>
            </a:r>
            <a:endParaRPr kumimoji="1" lang="en-US" altLang="ja-JP"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評価情報の提供</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生活上の留意点の提供</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適切な心理的支援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病前の役割、興味、習慣等の把握</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家族、生活環境の把握</a:t>
            </a:r>
          </a:p>
        </p:txBody>
      </p:sp>
      <p:sp>
        <p:nvSpPr>
          <p:cNvPr id="84" name="Text Box 94">
            <a:extLst>
              <a:ext uri="{FF2B5EF4-FFF2-40B4-BE49-F238E27FC236}">
                <a16:creationId xmlns:a16="http://schemas.microsoft.com/office/drawing/2014/main" id="{1F149520-70D8-43A3-B177-912D9AE0555F}"/>
              </a:ext>
            </a:extLst>
          </p:cNvPr>
          <p:cNvSpPr txBox="1">
            <a:spLocks noChangeArrowheads="1"/>
          </p:cNvSpPr>
          <p:nvPr/>
        </p:nvSpPr>
        <p:spPr bwMode="auto">
          <a:xfrm>
            <a:off x="5922860" y="4383287"/>
            <a:ext cx="3238935"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8CB73F"/>
                </a:solidFill>
                <a:effectLst/>
                <a:uLnTx/>
                <a:uFillTx/>
                <a:latin typeface="BIZ UDPゴシック" panose="020B0400000000000000" pitchFamily="50" charset="-128"/>
                <a:ea typeface="BIZ UDPゴシック" panose="020B0400000000000000" pitchFamily="50" charset="-128"/>
                <a:cs typeface="Meiryo UI" pitchFamily="50" charset="-128"/>
              </a:rPr>
              <a:t> ⦿ 本人・家族が表現しきれない意向を医療職に伝わる言葉で伝達・連携</a:t>
            </a: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8CB73F"/>
                </a:solidFill>
                <a:effectLst/>
                <a:uLnTx/>
                <a:uFillTx/>
                <a:latin typeface="BIZ UDPゴシック" panose="020B0400000000000000" pitchFamily="50" charset="-128"/>
                <a:ea typeface="BIZ UDPゴシック" panose="020B0400000000000000" pitchFamily="50" charset="-128"/>
                <a:cs typeface="Meiryo UI" pitchFamily="50" charset="-128"/>
              </a:rPr>
              <a:t> ⦿ 本人・家族が利用可能なフォーマル・インフォーマルサービスを紹介・仲介し、退院後の生活を支援</a:t>
            </a:r>
            <a:endParaRPr kumimoji="1" lang="en-US" altLang="ja-JP" sz="1400" b="1" i="0" u="none" strike="noStrike" kern="1200" cap="none" spc="0" normalizeH="0" baseline="0" noProof="0" dirty="0">
              <a:ln>
                <a:noFill/>
              </a:ln>
              <a:solidFill>
                <a:srgbClr val="8CB73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8510" name="Text Box 94"/>
          <p:cNvSpPr txBox="1">
            <a:spLocks noChangeArrowheads="1"/>
          </p:cNvSpPr>
          <p:nvPr/>
        </p:nvSpPr>
        <p:spPr bwMode="auto">
          <a:xfrm>
            <a:off x="2595569" y="824577"/>
            <a:ext cx="318722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 院内の多職種連携における調整者</a:t>
            </a: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 全人的な視点からの情報収集と</a:t>
            </a:r>
            <a:endParaRPr kumimoji="1" lang="en-US" altLang="ja-JP"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　　情報提供</a:t>
            </a: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 薬物</a:t>
            </a:r>
            <a:r>
              <a:rPr kumimoji="1" lang="en-US" altLang="ja-JP"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非薬物療法の評価に資する</a:t>
            </a:r>
            <a:endParaRPr kumimoji="1" lang="en-US" altLang="ja-JP"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　　情報提供</a:t>
            </a:r>
          </a:p>
        </p:txBody>
      </p:sp>
      <p:sp>
        <p:nvSpPr>
          <p:cNvPr id="41" name="円/楕円 75">
            <a:extLst>
              <a:ext uri="{FF2B5EF4-FFF2-40B4-BE49-F238E27FC236}">
                <a16:creationId xmlns:a16="http://schemas.microsoft.com/office/drawing/2014/main" id="{A3CD234D-E844-4DA4-8778-E647C0EAD2E9}"/>
              </a:ext>
            </a:extLst>
          </p:cNvPr>
          <p:cNvSpPr/>
          <p:nvPr/>
        </p:nvSpPr>
        <p:spPr bwMode="auto">
          <a:xfrm>
            <a:off x="4079131" y="4853641"/>
            <a:ext cx="1440000" cy="7200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2" name="Text Box 74">
            <a:extLst>
              <a:ext uri="{FF2B5EF4-FFF2-40B4-BE49-F238E27FC236}">
                <a16:creationId xmlns:a16="http://schemas.microsoft.com/office/drawing/2014/main" id="{5FD12A30-5EBD-4095-939E-D6904BF92845}"/>
              </a:ext>
            </a:extLst>
          </p:cNvPr>
          <p:cNvSpPr txBox="1">
            <a:spLocks noChangeArrowheads="1"/>
          </p:cNvSpPr>
          <p:nvPr/>
        </p:nvSpPr>
        <p:spPr bwMode="auto">
          <a:xfrm>
            <a:off x="3942829" y="4906322"/>
            <a:ext cx="17804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入院生活を</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支えるスタッフ</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3" name="Text Box 94">
            <a:extLst>
              <a:ext uri="{FF2B5EF4-FFF2-40B4-BE49-F238E27FC236}">
                <a16:creationId xmlns:a16="http://schemas.microsoft.com/office/drawing/2014/main" id="{15646D5A-A35C-4F59-B7A6-26750EEE98FC}"/>
              </a:ext>
            </a:extLst>
          </p:cNvPr>
          <p:cNvSpPr txBox="1">
            <a:spLocks noChangeArrowheads="1"/>
          </p:cNvSpPr>
          <p:nvPr/>
        </p:nvSpPr>
        <p:spPr bwMode="auto">
          <a:xfrm>
            <a:off x="3882281" y="5731465"/>
            <a:ext cx="3238934"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日常生活の自立した生活を維持</a:t>
            </a: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身体･心理等の状況に合わせて</a:t>
            </a:r>
            <a:endParaRPr kumimoji="1" lang="en-US" altLang="ja-JP" sz="1400"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8288" marR="0" lvl="0" indent="-268288" algn="l"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福祉サービスを提供</a:t>
            </a:r>
            <a:endParaRPr kumimoji="1" lang="en-US" altLang="ja-JP" sz="1400"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30">
            <a:extLst>
              <a:ext uri="{FF2B5EF4-FFF2-40B4-BE49-F238E27FC236}">
                <a16:creationId xmlns:a16="http://schemas.microsoft.com/office/drawing/2014/main" id="{94F76B89-B182-493F-AE5D-A4CDF297D078}"/>
              </a:ext>
            </a:extLst>
          </p:cNvPr>
          <p:cNvSpPr txBox="1"/>
          <p:nvPr/>
        </p:nvSpPr>
        <p:spPr>
          <a:xfrm>
            <a:off x="0" y="727734"/>
            <a:ext cx="977912"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連携３</a:t>
            </a: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endPar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Tree>
    <p:extLst>
      <p:ext uri="{BB962C8B-B14F-4D97-AF65-F5344CB8AC3E}">
        <p14:creationId xmlns:p14="http://schemas.microsoft.com/office/powerpoint/2010/main" val="181802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2079E3B2-E52B-427E-995F-E05199234A67}"/>
              </a:ext>
            </a:extLst>
          </p:cNvPr>
          <p:cNvSpPr/>
          <p:nvPr/>
        </p:nvSpPr>
        <p:spPr>
          <a:xfrm>
            <a:off x="0" y="0"/>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2" name="グループ化 21"/>
          <p:cNvGrpSpPr/>
          <p:nvPr/>
        </p:nvGrpSpPr>
        <p:grpSpPr>
          <a:xfrm>
            <a:off x="632164" y="1681645"/>
            <a:ext cx="3025982" cy="1849522"/>
            <a:chOff x="1547691" y="1304990"/>
            <a:chExt cx="4745259" cy="3077777"/>
          </a:xfrm>
          <a:solidFill>
            <a:srgbClr val="FFE3B9"/>
          </a:solidFill>
        </p:grpSpPr>
        <p:sp>
          <p:nvSpPr>
            <p:cNvPr id="4" name="円/楕円 3"/>
            <p:cNvSpPr/>
            <p:nvPr/>
          </p:nvSpPr>
          <p:spPr>
            <a:xfrm>
              <a:off x="2674132" y="2333193"/>
              <a:ext cx="1203304" cy="1032741"/>
            </a:xfrm>
            <a:prstGeom prst="ellipse">
              <a:avLst/>
            </a:prstGeom>
            <a:solidFill>
              <a:srgbClr val="FFB64B"/>
            </a:solidFill>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ja-JP" altLang="en-US" sz="2000" b="1" dirty="0">
                  <a:solidFill>
                    <a:prstClr val="black"/>
                  </a:solidFill>
                  <a:latin typeface="BIZ UDPゴシック" panose="020B0400000000000000" pitchFamily="50" charset="-128"/>
                  <a:ea typeface="BIZ UDPゴシック" panose="020B0400000000000000" pitchFamily="50" charset="-128"/>
                </a:rPr>
                <a:t>本人</a:t>
              </a:r>
            </a:p>
          </p:txBody>
        </p:sp>
        <p:grpSp>
          <p:nvGrpSpPr>
            <p:cNvPr id="20" name="グループ化 19"/>
            <p:cNvGrpSpPr/>
            <p:nvPr/>
          </p:nvGrpSpPr>
          <p:grpSpPr>
            <a:xfrm>
              <a:off x="1547691" y="1304990"/>
              <a:ext cx="4745259" cy="3077777"/>
              <a:chOff x="1547691" y="1304990"/>
              <a:chExt cx="4745259" cy="3077777"/>
            </a:xfrm>
            <a:grpFill/>
          </p:grpSpPr>
          <p:sp>
            <p:nvSpPr>
              <p:cNvPr id="7" name="円/楕円 6"/>
              <p:cNvSpPr/>
              <p:nvPr/>
            </p:nvSpPr>
            <p:spPr>
              <a:xfrm>
                <a:off x="4528754" y="1395114"/>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9" name="円/楕円 8"/>
              <p:cNvSpPr/>
              <p:nvPr/>
            </p:nvSpPr>
            <p:spPr>
              <a:xfrm>
                <a:off x="5212830" y="1983614"/>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0" name="円/楕円 9"/>
              <p:cNvSpPr/>
              <p:nvPr/>
            </p:nvSpPr>
            <p:spPr>
              <a:xfrm>
                <a:off x="5212830" y="2865512"/>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3" name="円/楕円 12"/>
              <p:cNvSpPr/>
              <p:nvPr/>
            </p:nvSpPr>
            <p:spPr>
              <a:xfrm>
                <a:off x="3635896" y="130499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4" name="円/楕円 13"/>
              <p:cNvSpPr/>
              <p:nvPr/>
            </p:nvSpPr>
            <p:spPr>
              <a:xfrm>
                <a:off x="2627784" y="1376999"/>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5" name="円/楕円 14"/>
              <p:cNvSpPr/>
              <p:nvPr/>
            </p:nvSpPr>
            <p:spPr>
              <a:xfrm>
                <a:off x="1792528" y="162880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6" name="円/楕円 15"/>
              <p:cNvSpPr/>
              <p:nvPr/>
            </p:nvSpPr>
            <p:spPr>
              <a:xfrm>
                <a:off x="2483768" y="3446663"/>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7" name="円/楕円 16"/>
              <p:cNvSpPr/>
              <p:nvPr/>
            </p:nvSpPr>
            <p:spPr>
              <a:xfrm>
                <a:off x="3477448" y="351867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8" name="円/楕円 17"/>
              <p:cNvSpPr/>
              <p:nvPr/>
            </p:nvSpPr>
            <p:spPr>
              <a:xfrm>
                <a:off x="1547691" y="2330765"/>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9" name="円/楕円 18"/>
              <p:cNvSpPr/>
              <p:nvPr/>
            </p:nvSpPr>
            <p:spPr>
              <a:xfrm>
                <a:off x="1605319" y="3140515"/>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21" name="円/楕円 20"/>
              <p:cNvSpPr/>
              <p:nvPr/>
            </p:nvSpPr>
            <p:spPr>
              <a:xfrm>
                <a:off x="4456745" y="342900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grpSp>
      </p:grpSp>
      <p:grpSp>
        <p:nvGrpSpPr>
          <p:cNvPr id="11" name="グループ化 10"/>
          <p:cNvGrpSpPr/>
          <p:nvPr/>
        </p:nvGrpSpPr>
        <p:grpSpPr>
          <a:xfrm>
            <a:off x="4111490" y="2357453"/>
            <a:ext cx="4439195" cy="3262449"/>
            <a:chOff x="4716016" y="3463850"/>
            <a:chExt cx="4120212" cy="2719989"/>
          </a:xfrm>
        </p:grpSpPr>
        <p:grpSp>
          <p:nvGrpSpPr>
            <p:cNvPr id="26" name="グループ化 25"/>
            <p:cNvGrpSpPr/>
            <p:nvPr/>
          </p:nvGrpSpPr>
          <p:grpSpPr>
            <a:xfrm>
              <a:off x="4716016" y="3733588"/>
              <a:ext cx="4120212" cy="2450251"/>
              <a:chOff x="2187352" y="1573348"/>
              <a:chExt cx="4120212" cy="2450251"/>
            </a:xfrm>
          </p:grpSpPr>
          <p:sp>
            <p:nvSpPr>
              <p:cNvPr id="28" name="円/楕円 27"/>
              <p:cNvSpPr/>
              <p:nvPr/>
            </p:nvSpPr>
            <p:spPr>
              <a:xfrm>
                <a:off x="5227444" y="2263899"/>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29" name="円/楕円 28"/>
              <p:cNvSpPr/>
              <p:nvPr/>
            </p:nvSpPr>
            <p:spPr>
              <a:xfrm>
                <a:off x="5083428" y="2799462"/>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2" name="円/楕円 31"/>
              <p:cNvSpPr/>
              <p:nvPr/>
            </p:nvSpPr>
            <p:spPr>
              <a:xfrm>
                <a:off x="2187352" y="2204864"/>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3" name="円/楕円 32"/>
              <p:cNvSpPr/>
              <p:nvPr/>
            </p:nvSpPr>
            <p:spPr>
              <a:xfrm>
                <a:off x="3267472" y="3159503"/>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4" name="円/楕円 33"/>
              <p:cNvSpPr/>
              <p:nvPr/>
            </p:nvSpPr>
            <p:spPr>
              <a:xfrm>
                <a:off x="3787284" y="3159503"/>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5" name="円/楕円 34"/>
              <p:cNvSpPr/>
              <p:nvPr/>
            </p:nvSpPr>
            <p:spPr>
              <a:xfrm>
                <a:off x="2331368" y="2780928"/>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6" name="円/楕円 35"/>
              <p:cNvSpPr/>
              <p:nvPr/>
            </p:nvSpPr>
            <p:spPr>
              <a:xfrm>
                <a:off x="2691408" y="3140968"/>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7" name="円/楕円 36"/>
              <p:cNvSpPr/>
              <p:nvPr/>
            </p:nvSpPr>
            <p:spPr>
              <a:xfrm>
                <a:off x="4579372" y="3087495"/>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27" name="円/楕円 26"/>
              <p:cNvSpPr/>
              <p:nvPr/>
            </p:nvSpPr>
            <p:spPr>
              <a:xfrm>
                <a:off x="4950285" y="1698045"/>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31" name="円/楕円 30"/>
              <p:cNvSpPr/>
              <p:nvPr/>
            </p:nvSpPr>
            <p:spPr>
              <a:xfrm>
                <a:off x="2496653" y="1818323"/>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30" name="円/楕円 29"/>
              <p:cNvSpPr/>
              <p:nvPr/>
            </p:nvSpPr>
            <p:spPr>
              <a:xfrm>
                <a:off x="2785868" y="1573348"/>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latin typeface="BIZ UDPゴシック" panose="020B0400000000000000" pitchFamily="50" charset="-128"/>
                  <a:ea typeface="BIZ UDPゴシック" panose="020B0400000000000000" pitchFamily="50" charset="-128"/>
                </a:endParaRPr>
              </a:p>
            </p:txBody>
          </p:sp>
        </p:grpSp>
        <p:sp>
          <p:nvSpPr>
            <p:cNvPr id="39" name="円/楕円 38"/>
            <p:cNvSpPr/>
            <p:nvPr/>
          </p:nvSpPr>
          <p:spPr>
            <a:xfrm>
              <a:off x="6854339" y="3488036"/>
              <a:ext cx="1224136"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200" dirty="0">
                  <a:solidFill>
                    <a:prstClr val="black"/>
                  </a:solidFill>
                  <a:latin typeface="BIZ UDPゴシック" panose="020B0400000000000000" pitchFamily="50" charset="-128"/>
                  <a:ea typeface="BIZ UDPゴシック" panose="020B0400000000000000" pitchFamily="50" charset="-128"/>
                </a:rPr>
                <a:t>家族</a:t>
              </a:r>
            </a:p>
          </p:txBody>
        </p:sp>
        <p:sp>
          <p:nvSpPr>
            <p:cNvPr id="38" name="円/楕円 37"/>
            <p:cNvSpPr/>
            <p:nvPr/>
          </p:nvSpPr>
          <p:spPr>
            <a:xfrm>
              <a:off x="5968143" y="3463850"/>
              <a:ext cx="1224136"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200" dirty="0">
                  <a:solidFill>
                    <a:prstClr val="black"/>
                  </a:solidFill>
                  <a:latin typeface="BIZ UDPゴシック" panose="020B0400000000000000" pitchFamily="50" charset="-128"/>
                  <a:ea typeface="BIZ UDPゴシック" panose="020B0400000000000000" pitchFamily="50" charset="-128"/>
                </a:rPr>
                <a:t>本人</a:t>
              </a:r>
            </a:p>
          </p:txBody>
        </p:sp>
        <p:sp>
          <p:nvSpPr>
            <p:cNvPr id="41" name="円/楕円 40"/>
            <p:cNvSpPr/>
            <p:nvPr/>
          </p:nvSpPr>
          <p:spPr>
            <a:xfrm>
              <a:off x="5663704" y="4276977"/>
              <a:ext cx="2223851" cy="1279640"/>
            </a:xfrm>
            <a:prstGeom prst="ellipse">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spcBef>
                  <a:spcPts val="300"/>
                </a:spcBef>
              </a:pPr>
              <a:r>
                <a:rPr lang="ja-JP" altLang="en-US" sz="2400" b="1" dirty="0">
                  <a:solidFill>
                    <a:prstClr val="black"/>
                  </a:solidFill>
                  <a:latin typeface="BIZ UDPゴシック" panose="020B0400000000000000" pitchFamily="50" charset="-128"/>
                  <a:ea typeface="BIZ UDPゴシック" panose="020B0400000000000000" pitchFamily="50" charset="-128"/>
                </a:rPr>
                <a:t>本人の生活の目標・希望</a:t>
              </a:r>
            </a:p>
          </p:txBody>
        </p:sp>
      </p:grpSp>
      <p:sp>
        <p:nvSpPr>
          <p:cNvPr id="12" name="テキスト ボックス 11"/>
          <p:cNvSpPr txBox="1"/>
          <p:nvPr/>
        </p:nvSpPr>
        <p:spPr>
          <a:xfrm>
            <a:off x="411931" y="3507666"/>
            <a:ext cx="3683442" cy="646331"/>
          </a:xfrm>
          <a:prstGeom prst="rect">
            <a:avLst/>
          </a:prstGeom>
          <a:noFill/>
        </p:spPr>
        <p:txBody>
          <a:bodyPr wrap="square" rtlCol="0">
            <a:spAutoFit/>
          </a:bodyPr>
          <a:lstStyle/>
          <a:p>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本人とその家族中心の</a:t>
            </a:r>
            <a:endPar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チーム医療・多職種連携モデル図</a:t>
            </a:r>
          </a:p>
        </p:txBody>
      </p:sp>
      <p:sp>
        <p:nvSpPr>
          <p:cNvPr id="40" name="テキスト ボックス 39"/>
          <p:cNvSpPr txBox="1"/>
          <p:nvPr/>
        </p:nvSpPr>
        <p:spPr>
          <a:xfrm>
            <a:off x="3790054" y="5744999"/>
            <a:ext cx="5072585" cy="707886"/>
          </a:xfrm>
          <a:prstGeom prst="rect">
            <a:avLst/>
          </a:prstGeom>
          <a:noFill/>
        </p:spPr>
        <p:txBody>
          <a:bodyPr wrap="square" rtlCol="0">
            <a:spAutoFit/>
          </a:bodyPr>
          <a:lstStyle/>
          <a:p>
            <a:r>
              <a:rPr lang="ja-JP" altLang="en-US" sz="2000" b="1" dirty="0">
                <a:solidFill>
                  <a:schemeClr val="bg2">
                    <a:lumMod val="25000"/>
                  </a:schemeClr>
                </a:solidFill>
                <a:latin typeface="BIZ UDPゴシック" panose="020B0400000000000000" pitchFamily="50" charset="-128"/>
                <a:ea typeface="BIZ UDPゴシック" panose="020B0400000000000000" pitchFamily="50" charset="-128"/>
              </a:rPr>
              <a:t>本人とその家族も多職種連携の輪に入り、　目標や希望を据えてケアプランを立て、共有</a:t>
            </a:r>
          </a:p>
        </p:txBody>
      </p:sp>
      <p:sp>
        <p:nvSpPr>
          <p:cNvPr id="50" name="下矢印 49"/>
          <p:cNvSpPr/>
          <p:nvPr/>
        </p:nvSpPr>
        <p:spPr>
          <a:xfrm rot="18228433">
            <a:off x="3570813" y="2961133"/>
            <a:ext cx="734772" cy="689080"/>
          </a:xfrm>
          <a:prstGeom prst="downArrow">
            <a:avLst/>
          </a:prstGeom>
          <a:solidFill>
            <a:srgbClr val="3CA2BE"/>
          </a:solidFill>
          <a:ln w="9525" cap="flat" cmpd="sng" algn="ctr">
            <a:noFill/>
            <a:prstDash val="solid"/>
          </a:ln>
          <a:effectLst/>
        </p:spPr>
        <p:txBody>
          <a:bodyPr anchor="ctr"/>
          <a:lstStyle/>
          <a:p>
            <a:pPr algn="ctr" fontAlgn="auto">
              <a:spcBef>
                <a:spcPts val="0"/>
              </a:spcBef>
              <a:spcAft>
                <a:spcPts val="0"/>
              </a:spcAft>
              <a:defRPr/>
            </a:pPr>
            <a:endParaRPr kumimoji="0" lang="ja-JP" altLang="en-US" sz="2800" kern="0">
              <a:solidFill>
                <a:prstClr val="black"/>
              </a:solidFill>
              <a:latin typeface="BIZ UDPゴシック" panose="020B0400000000000000" pitchFamily="50" charset="-128"/>
              <a:ea typeface="BIZ UDPゴシック" panose="020B0400000000000000" pitchFamily="50" charset="-128"/>
            </a:endParaRPr>
          </a:p>
        </p:txBody>
      </p:sp>
      <p:grpSp>
        <p:nvGrpSpPr>
          <p:cNvPr id="54" name="グループ化 53"/>
          <p:cNvGrpSpPr/>
          <p:nvPr/>
        </p:nvGrpSpPr>
        <p:grpSpPr>
          <a:xfrm>
            <a:off x="1561474" y="4419936"/>
            <a:ext cx="2197027" cy="2168469"/>
            <a:chOff x="1817783" y="2555913"/>
            <a:chExt cx="3067602" cy="3106757"/>
          </a:xfrm>
        </p:grpSpPr>
        <p:pic>
          <p:nvPicPr>
            <p:cNvPr id="55" name="Picture 2" descr="事務の女性のイラスト「こちらへどうぞ」"/>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141">
              <a:off x="3920071" y="2959554"/>
              <a:ext cx="962532" cy="14281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0" descr="薬剤師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213996" y="2711932"/>
              <a:ext cx="1017221" cy="118338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6" descr="リハビリをしている老人のイラスト"/>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5793" b="16362"/>
            <a:stretch/>
          </p:blipFill>
          <p:spPr bwMode="auto">
            <a:xfrm>
              <a:off x="2728550" y="2555913"/>
              <a:ext cx="703472" cy="139147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8" descr="作業療法士のイラスト"/>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b="36328"/>
            <a:stretch/>
          </p:blipFill>
          <p:spPr bwMode="auto">
            <a:xfrm rot="21048626" flipH="1">
              <a:off x="2018182" y="2817759"/>
              <a:ext cx="659450" cy="7469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医療チーム・医療従事者のイラスト"/>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897"/>
            <a:stretch/>
          </p:blipFill>
          <p:spPr bwMode="auto">
            <a:xfrm>
              <a:off x="1817783" y="3017991"/>
              <a:ext cx="2522023" cy="23268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2" descr="白衣を着た栄養士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0160" y="3748336"/>
              <a:ext cx="1135225" cy="146047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8" descr="http://4.bp.blogspot.com/-IPISfV1vUSk/VGLMa_fhMMI/AAAAAAAApAU/zwSOTOKy4nI/s800/himan08_obas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36424" y="4361351"/>
              <a:ext cx="635066" cy="11126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http://4.bp.blogspot.com/-3U0ALGdHaDk/Vf-fIyW6a8I/AAAAAAAAyU0/fp5v2UftLlM/s800/icon_medical_woman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67335">
              <a:off x="3728366" y="3295577"/>
              <a:ext cx="557449" cy="4945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3.bp.blogspot.com/-lPAic72i1jQ/VmFkDsq7GDI/AAAAAAAA1cE/EtErSciXhC4/s800/stand1_front07_ojisa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60845" y="4217290"/>
              <a:ext cx="701834" cy="133807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老人のイラスト「かわいいおじいさん」"/>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27648" y="4483820"/>
              <a:ext cx="871230" cy="116783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シルバーカーを押すお婆さん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0212" y="4417764"/>
              <a:ext cx="1248026" cy="1244906"/>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 Box 2">
            <a:extLst>
              <a:ext uri="{FF2B5EF4-FFF2-40B4-BE49-F238E27FC236}">
                <a16:creationId xmlns:a16="http://schemas.microsoft.com/office/drawing/2014/main" id="{FA915E70-C932-44DF-8127-B2CD2CBAEC1B}"/>
              </a:ext>
            </a:extLst>
          </p:cNvPr>
          <p:cNvSpPr txBox="1">
            <a:spLocks noChangeArrowheads="1"/>
          </p:cNvSpPr>
          <p:nvPr/>
        </p:nvSpPr>
        <p:spPr bwMode="auto">
          <a:xfrm>
            <a:off x="1105309" y="88989"/>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多職種でカンファレンスを行う</a:t>
            </a:r>
            <a:endPar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64" name="正方形/長方形 63"/>
          <p:cNvSpPr/>
          <p:nvPr/>
        </p:nvSpPr>
        <p:spPr>
          <a:xfrm>
            <a:off x="1399909" y="973576"/>
            <a:ext cx="6586903" cy="450973"/>
          </a:xfrm>
          <a:prstGeom prst="rect">
            <a:avLst/>
          </a:prstGeom>
          <a:solidFill>
            <a:srgbClr val="D67F00"/>
          </a:solidFill>
        </p:spPr>
        <p:txBody>
          <a:bodyPr wrap="square" anchor="ctr" anchorCtr="0">
            <a:noAutofit/>
          </a:bodyPr>
          <a:lstStyle/>
          <a:p>
            <a:pPr algn="ctr">
              <a:lnSpc>
                <a:spcPts val="2900"/>
              </a:lnSpc>
            </a:pPr>
            <a:r>
              <a:rPr lang="ja-JP" altLang="en-US" sz="2400" b="1" dirty="0">
                <a:solidFill>
                  <a:srgbClr val="FFFFFF"/>
                </a:solidFill>
                <a:latin typeface="BIZ UDPゴシック" panose="020B0400000000000000" pitchFamily="50" charset="-128"/>
                <a:ea typeface="BIZ UDPゴシック" panose="020B0400000000000000" pitchFamily="50" charset="-128"/>
              </a:rPr>
              <a:t>目標志向で、本人－家族－多職種が連携する</a:t>
            </a:r>
            <a:endParaRPr lang="en-US" altLang="ja-JP" sz="2400" b="1" dirty="0">
              <a:solidFill>
                <a:srgbClr val="FFFFFF"/>
              </a:solidFill>
              <a:latin typeface="BIZ UDPゴシック" panose="020B0400000000000000" pitchFamily="50" charset="-128"/>
              <a:ea typeface="BIZ UDPゴシック" panose="020B0400000000000000" pitchFamily="50" charset="-128"/>
            </a:endParaRPr>
          </a:p>
        </p:txBody>
      </p:sp>
      <p:sp>
        <p:nvSpPr>
          <p:cNvPr id="67" name="円/楕円 66"/>
          <p:cNvSpPr/>
          <p:nvPr/>
        </p:nvSpPr>
        <p:spPr>
          <a:xfrm>
            <a:off x="2181608" y="2301089"/>
            <a:ext cx="767329" cy="620603"/>
          </a:xfrm>
          <a:prstGeom prst="ellipse">
            <a:avLst/>
          </a:prstGeom>
          <a:solidFill>
            <a:srgbClr val="FFB64B"/>
          </a:solidFill>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ja-JP" altLang="en-US" sz="2000" b="1" dirty="0">
                <a:solidFill>
                  <a:prstClr val="black"/>
                </a:solidFill>
                <a:latin typeface="BIZ UDPゴシック" panose="020B0400000000000000" pitchFamily="50" charset="-128"/>
                <a:ea typeface="BIZ UDPゴシック" panose="020B0400000000000000" pitchFamily="50" charset="-128"/>
              </a:rPr>
              <a:t>家族</a:t>
            </a:r>
          </a:p>
        </p:txBody>
      </p:sp>
      <p:sp>
        <p:nvSpPr>
          <p:cNvPr id="51" name="テキスト ボックス 50">
            <a:extLst>
              <a:ext uri="{FF2B5EF4-FFF2-40B4-BE49-F238E27FC236}">
                <a16:creationId xmlns:a16="http://schemas.microsoft.com/office/drawing/2014/main" id="{2B827DD9-04A0-42C5-986B-89C0C0FDB77E}"/>
              </a:ext>
            </a:extLst>
          </p:cNvPr>
          <p:cNvSpPr txBox="1"/>
          <p:nvPr/>
        </p:nvSpPr>
        <p:spPr>
          <a:xfrm>
            <a:off x="-23827" y="730465"/>
            <a:ext cx="1000379" cy="323165"/>
          </a:xfrm>
          <a:prstGeom prst="rect">
            <a:avLst/>
          </a:prstGeom>
          <a:noFill/>
        </p:spPr>
        <p:txBody>
          <a:bodyPr wrap="square" rtlCol="0">
            <a:spAutoFit/>
          </a:bodyPr>
          <a:lstStyle/>
          <a:p>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連携４</a:t>
            </a:r>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endPar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Tree>
    <p:extLst>
      <p:ext uri="{BB962C8B-B14F-4D97-AF65-F5344CB8AC3E}">
        <p14:creationId xmlns:p14="http://schemas.microsoft.com/office/powerpoint/2010/main" val="386756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F160D02-960B-49CA-A0EB-FBA775C9366C}"/>
              </a:ext>
            </a:extLst>
          </p:cNvPr>
          <p:cNvSpPr/>
          <p:nvPr/>
        </p:nvSpPr>
        <p:spPr>
          <a:xfrm>
            <a:off x="0" y="0"/>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Text Box 2">
            <a:extLst>
              <a:ext uri="{FF2B5EF4-FFF2-40B4-BE49-F238E27FC236}">
                <a16:creationId xmlns:a16="http://schemas.microsoft.com/office/drawing/2014/main" id="{FA915E70-C932-44DF-8127-B2CD2CBAEC1B}"/>
              </a:ext>
            </a:extLst>
          </p:cNvPr>
          <p:cNvSpPr txBox="1">
            <a:spLocks noChangeArrowheads="1"/>
          </p:cNvSpPr>
          <p:nvPr/>
        </p:nvSpPr>
        <p:spPr bwMode="auto">
          <a:xfrm>
            <a:off x="1102284" y="82658"/>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カンファレンス開催時の要点</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コンテンツ プレースホルダー 2"/>
          <p:cNvSpPr txBox="1">
            <a:spLocks/>
          </p:cNvSpPr>
          <p:nvPr/>
        </p:nvSpPr>
        <p:spPr>
          <a:xfrm>
            <a:off x="1104392" y="1000083"/>
            <a:ext cx="7319416" cy="44380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38163" marR="0" lvl="0" indent="-538163"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正確な情報の収集と共有  </a:t>
            </a:r>
            <a:endParaRPr kumimoji="1" lang="en-US" altLang="ja-JP"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6088" marR="0" lvl="0" indent="-446088"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入院前の情報は、本人や家族、医療従事者、入院元の関係者、ケアマネジャーから、入院後の情報は本人に関わる院内の多職種から随時収集する</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538163" marR="0" lvl="0" indent="-538163"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多職種によるチーム医療の実践</a:t>
            </a:r>
            <a:endParaRPr kumimoji="1" lang="en-US" altLang="ja-JP"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6088" marR="0" lvl="0" indent="-446088"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入院中の院内資源の活用や多職種でのチーム医療の提供、適切な情報共有、認知症の症状への対応を継続する</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538163" marR="0" lvl="0" indent="-538163"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退院後の生活を見据えた支援</a:t>
            </a:r>
            <a:endParaRPr kumimoji="1" lang="en-US" altLang="ja-JP"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6088" marR="0" lvl="0" indent="-446088"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退院後の医療や介護サービス、療養環境、家族や介護者の状況、医療依存度などを考慮した支援を</a:t>
            </a:r>
            <a:r>
              <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検討する</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E6553146-341A-4BB7-A6F5-A523CB81F3AA}"/>
              </a:ext>
            </a:extLst>
          </p:cNvPr>
          <p:cNvSpPr txBox="1"/>
          <p:nvPr/>
        </p:nvSpPr>
        <p:spPr>
          <a:xfrm>
            <a:off x="0" y="710695"/>
            <a:ext cx="997354"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連携５</a:t>
            </a: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endPar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6" name="正方形/長方形 5">
            <a:extLst>
              <a:ext uri="{FF2B5EF4-FFF2-40B4-BE49-F238E27FC236}">
                <a16:creationId xmlns:a16="http://schemas.microsoft.com/office/drawing/2014/main" id="{3A2507F2-C9EA-4C45-A04A-F580664BC1D8}"/>
              </a:ext>
            </a:extLst>
          </p:cNvPr>
          <p:cNvSpPr/>
          <p:nvPr/>
        </p:nvSpPr>
        <p:spPr>
          <a:xfrm>
            <a:off x="1400227" y="5943783"/>
            <a:ext cx="6343545" cy="64547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本人の視点を重視したアプローチ</a:t>
            </a:r>
          </a:p>
        </p:txBody>
      </p:sp>
      <p:sp>
        <p:nvSpPr>
          <p:cNvPr id="7" name="下矢印 4">
            <a:extLst>
              <a:ext uri="{FF2B5EF4-FFF2-40B4-BE49-F238E27FC236}">
                <a16:creationId xmlns:a16="http://schemas.microsoft.com/office/drawing/2014/main" id="{BD6FEDC8-07AA-40C4-BC85-C4B6F86B3216}"/>
              </a:ext>
            </a:extLst>
          </p:cNvPr>
          <p:cNvSpPr/>
          <p:nvPr/>
        </p:nvSpPr>
        <p:spPr>
          <a:xfrm>
            <a:off x="3547521" y="5304863"/>
            <a:ext cx="2048958" cy="508820"/>
          </a:xfrm>
          <a:prstGeom prst="downArrow">
            <a:avLst>
              <a:gd name="adj1" fmla="val 50000"/>
              <a:gd name="adj2" fmla="val 61291"/>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48476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F3E6502-80DD-463B-A461-FAF159A78D2F}"/>
              </a:ext>
            </a:extLst>
          </p:cNvPr>
          <p:cNvSpPr/>
          <p:nvPr/>
        </p:nvSpPr>
        <p:spPr>
          <a:xfrm>
            <a:off x="0" y="2876"/>
            <a:ext cx="9144000" cy="1095942"/>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p:cNvSpPr/>
          <p:nvPr/>
        </p:nvSpPr>
        <p:spPr>
          <a:xfrm>
            <a:off x="826030" y="4926975"/>
            <a:ext cx="7491933" cy="119102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本人の視点を重視したアプローチの継続</a:t>
            </a:r>
            <a:endParaRPr kumimoji="1" lang="en-US" altLang="ja-JP"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専門性を生かした多職種チーム医療の実践</a:t>
            </a:r>
          </a:p>
        </p:txBody>
      </p:sp>
      <p:sp>
        <p:nvSpPr>
          <p:cNvPr id="5" name="下矢印 4"/>
          <p:cNvSpPr/>
          <p:nvPr/>
        </p:nvSpPr>
        <p:spPr>
          <a:xfrm>
            <a:off x="3547518" y="4139395"/>
            <a:ext cx="2048958" cy="508820"/>
          </a:xfrm>
          <a:prstGeom prst="downArrow">
            <a:avLst>
              <a:gd name="adj1" fmla="val 50000"/>
              <a:gd name="adj2" fmla="val 61291"/>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Text Box 2">
            <a:extLst>
              <a:ext uri="{FF2B5EF4-FFF2-40B4-BE49-F238E27FC236}">
                <a16:creationId xmlns:a16="http://schemas.microsoft.com/office/drawing/2014/main" id="{FA915E70-C932-44DF-8127-B2CD2CBAEC1B}"/>
              </a:ext>
            </a:extLst>
          </p:cNvPr>
          <p:cNvSpPr txBox="1">
            <a:spLocks noChangeArrowheads="1"/>
          </p:cNvSpPr>
          <p:nvPr/>
        </p:nvSpPr>
        <p:spPr bwMode="auto">
          <a:xfrm>
            <a:off x="174566" y="47692"/>
            <a:ext cx="8794866" cy="95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34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入院時の院内多職種によるカンファレンスで</a:t>
            </a:r>
            <a:endParaRPr kumimoji="1" lang="en-US" altLang="ja-JP"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auto" latinLnBrk="0" hangingPunct="1">
              <a:lnSpc>
                <a:spcPts val="34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確認・検討すべき内容や課題</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id="{54B44A6B-C73A-4020-9007-CCF0EB4A4638}"/>
              </a:ext>
            </a:extLst>
          </p:cNvPr>
          <p:cNvSpPr txBox="1"/>
          <p:nvPr/>
        </p:nvSpPr>
        <p:spPr>
          <a:xfrm>
            <a:off x="1286505" y="1595769"/>
            <a:ext cx="7149992" cy="2451953"/>
          </a:xfrm>
          <a:prstGeom prst="rect">
            <a:avLst/>
          </a:prstGeom>
          <a:noFill/>
        </p:spPr>
        <p:txBody>
          <a:bodyPr wrap="square">
            <a:spAutoFit/>
          </a:bodyPr>
          <a:lstStyle/>
          <a:p>
            <a:pPr marL="449263" marR="0" lvl="0" indent="-449263" algn="l" defTabSz="914400" rtl="0" eaLnBrk="1" fontAlgn="base" latinLnBrk="0" hangingPunct="1">
              <a:lnSpc>
                <a:spcPct val="100000"/>
              </a:lnSpc>
              <a:spcBef>
                <a:spcPts val="1000"/>
              </a:spcBef>
              <a:spcAft>
                <a:spcPct val="0"/>
              </a:spcAft>
              <a:buClrTx/>
              <a:buSzTx/>
              <a:buFontTx/>
              <a:buNone/>
              <a:tabLst/>
              <a:defRPr/>
            </a:pPr>
            <a:r>
              <a:rPr kumimoji="1" lang="ja-JP" altLang="en-US" sz="24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本人の希望や意向、価値観、身体機能、生活機能</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914400" rtl="0" eaLnBrk="1" fontAlgn="base" latinLnBrk="0" hangingPunct="1">
              <a:lnSpc>
                <a:spcPct val="100000"/>
              </a:lnSpc>
              <a:spcBef>
                <a:spcPts val="1000"/>
              </a:spcBef>
              <a:spcAft>
                <a:spcPct val="0"/>
              </a:spcAft>
              <a:buClrTx/>
              <a:buSzTx/>
              <a:buFontTx/>
              <a:buNone/>
              <a:tabLst/>
              <a:defRPr/>
            </a:pPr>
            <a:r>
              <a:rPr kumimoji="1" lang="ja-JP" altLang="en-US" sz="24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身体疾患の治療計画や想定される経過</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914400" rtl="0" eaLnBrk="1" fontAlgn="base" latinLnBrk="0" hangingPunct="1">
              <a:lnSpc>
                <a:spcPct val="100000"/>
              </a:lnSpc>
              <a:spcBef>
                <a:spcPts val="1000"/>
              </a:spcBef>
              <a:spcAft>
                <a:spcPct val="0"/>
              </a:spcAft>
              <a:buClrTx/>
              <a:buSzTx/>
              <a:buFontTx/>
              <a:buNone/>
              <a:tabLst/>
              <a:defRPr/>
            </a:pPr>
            <a:r>
              <a:rPr kumimoji="1" lang="ja-JP" altLang="en-US" sz="24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認知症の重症度や症状の特徴、治療経過</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914400" rtl="0" eaLnBrk="1" fontAlgn="base" latinLnBrk="0" hangingPunct="1">
              <a:lnSpc>
                <a:spcPct val="100000"/>
              </a:lnSpc>
              <a:spcBef>
                <a:spcPts val="1000"/>
              </a:spcBef>
              <a:spcAft>
                <a:spcPct val="0"/>
              </a:spcAft>
              <a:buClrTx/>
              <a:buSzTx/>
              <a:buFontTx/>
              <a:buNone/>
              <a:tabLst/>
              <a:defRPr/>
            </a:pPr>
            <a:r>
              <a:rPr kumimoji="1" lang="ja-JP" altLang="en-US" sz="24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入院前の生活状況・環境や介護状況、支援体制</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914400" rtl="0" eaLnBrk="1" fontAlgn="base" latinLnBrk="0" hangingPunct="1">
              <a:lnSpc>
                <a:spcPct val="100000"/>
              </a:lnSpc>
              <a:spcBef>
                <a:spcPts val="1000"/>
              </a:spcBef>
              <a:spcAft>
                <a:spcPct val="0"/>
              </a:spcAft>
              <a:buClrTx/>
              <a:buSzTx/>
              <a:buFontTx/>
              <a:buNone/>
              <a:tabLst/>
              <a:defRPr/>
            </a:pPr>
            <a:r>
              <a:rPr kumimoji="1" lang="ja-JP" altLang="en-US" sz="24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院内で活用可能な資源の確認と調整</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3FFA415D-3170-443A-B071-67BA7FEDC805}"/>
              </a:ext>
            </a:extLst>
          </p:cNvPr>
          <p:cNvSpPr txBox="1"/>
          <p:nvPr/>
        </p:nvSpPr>
        <p:spPr>
          <a:xfrm>
            <a:off x="-2" y="1106224"/>
            <a:ext cx="1074165"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連携６</a:t>
            </a: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a:t>
            </a:r>
            <a:endPar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Tree>
    <p:extLst>
      <p:ext uri="{BB962C8B-B14F-4D97-AF65-F5344CB8AC3E}">
        <p14:creationId xmlns:p14="http://schemas.microsoft.com/office/powerpoint/2010/main" val="172042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82E95FA6-A422-44E9-A501-6CFC92517117}"/>
              </a:ext>
            </a:extLst>
          </p:cNvPr>
          <p:cNvSpPr/>
          <p:nvPr/>
        </p:nvSpPr>
        <p:spPr>
          <a:xfrm>
            <a:off x="0" y="2875"/>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5301" name="Rectangle 2" descr="右上がり対角線 (太)"/>
          <p:cNvSpPr>
            <a:spLocks noChangeArrowheads="1"/>
          </p:cNvSpPr>
          <p:nvPr/>
        </p:nvSpPr>
        <p:spPr bwMode="auto">
          <a:xfrm>
            <a:off x="3223642" y="1818269"/>
            <a:ext cx="1644259" cy="4680000"/>
          </a:xfrm>
          <a:prstGeom prst="rect">
            <a:avLst/>
          </a:prstGeom>
          <a:solidFill>
            <a:schemeClr val="bg1">
              <a:lumMod val="95000"/>
            </a:schemeClr>
          </a:solidFill>
          <a:ln>
            <a:noFill/>
          </a:ln>
        </p:spPr>
        <p:txBody>
          <a:bodyPr wrap="none" anchor="ctr"/>
          <a:lstStyle/>
          <a:p>
            <a:endParaRPr lang="ja-JP" altLang="ja-JP">
              <a:solidFill>
                <a:srgbClr val="000000"/>
              </a:solidFill>
              <a:latin typeface="BIZ UDPゴシック" panose="020B0400000000000000" pitchFamily="50" charset="-128"/>
              <a:ea typeface="BIZ UDPゴシック" panose="020B0400000000000000" pitchFamily="50" charset="-128"/>
            </a:endParaRPr>
          </a:p>
        </p:txBody>
      </p:sp>
      <p:sp>
        <p:nvSpPr>
          <p:cNvPr id="55302" name="Rectangle 2" descr="右上がり対角線 (太)"/>
          <p:cNvSpPr>
            <a:spLocks noChangeArrowheads="1"/>
          </p:cNvSpPr>
          <p:nvPr/>
        </p:nvSpPr>
        <p:spPr bwMode="auto">
          <a:xfrm>
            <a:off x="205085" y="1840716"/>
            <a:ext cx="2901127" cy="4680000"/>
          </a:xfrm>
          <a:prstGeom prst="rect">
            <a:avLst/>
          </a:prstGeom>
          <a:pattFill prst="wdUpDiag">
            <a:fgClr>
              <a:srgbClr val="DAEEC4"/>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55600" indent="-355600"/>
            <a:endParaRPr lang="ja-JP" altLang="ja-JP">
              <a:solidFill>
                <a:srgbClr val="000000"/>
              </a:solidFill>
              <a:latin typeface="BIZ UDPゴシック" panose="020B0400000000000000" pitchFamily="50" charset="-128"/>
              <a:ea typeface="BIZ UDPゴシック" panose="020B0400000000000000" pitchFamily="50" charset="-128"/>
            </a:endParaRPr>
          </a:p>
        </p:txBody>
      </p:sp>
      <p:sp>
        <p:nvSpPr>
          <p:cNvPr id="55303" name="Rectangle 34" descr="右下がり対角線 (太)"/>
          <p:cNvSpPr>
            <a:spLocks noChangeArrowheads="1"/>
          </p:cNvSpPr>
          <p:nvPr/>
        </p:nvSpPr>
        <p:spPr bwMode="auto">
          <a:xfrm>
            <a:off x="4949254" y="1832461"/>
            <a:ext cx="3996000" cy="4680000"/>
          </a:xfrm>
          <a:prstGeom prst="rect">
            <a:avLst/>
          </a:prstGeom>
          <a:pattFill prst="wdUpDiag">
            <a:fgClr>
              <a:srgbClr val="FFD3A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5304" name="AutoShape 64"/>
          <p:cNvSpPr>
            <a:spLocks noChangeArrowheads="1"/>
          </p:cNvSpPr>
          <p:nvPr/>
        </p:nvSpPr>
        <p:spPr bwMode="auto">
          <a:xfrm>
            <a:off x="208475" y="1051412"/>
            <a:ext cx="2926613" cy="336550"/>
          </a:xfrm>
          <a:prstGeom prst="roundRect">
            <a:avLst>
              <a:gd name="adj" fmla="val 16667"/>
            </a:avLst>
          </a:prstGeom>
          <a:solidFill>
            <a:srgbClr val="74B230"/>
          </a:solidFill>
          <a:ln>
            <a:noFill/>
          </a:ln>
        </p:spPr>
        <p:txBody>
          <a:bodyPr wrap="none" anchor="ctr"/>
          <a:lstStyle/>
          <a:p>
            <a:pPr algn="ct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入院前</a:t>
            </a:r>
          </a:p>
        </p:txBody>
      </p:sp>
      <p:sp>
        <p:nvSpPr>
          <p:cNvPr id="55305" name="AutoShape 64"/>
          <p:cNvSpPr>
            <a:spLocks noChangeArrowheads="1"/>
          </p:cNvSpPr>
          <p:nvPr/>
        </p:nvSpPr>
        <p:spPr bwMode="auto">
          <a:xfrm>
            <a:off x="3190878" y="1051412"/>
            <a:ext cx="1677023" cy="342900"/>
          </a:xfrm>
          <a:prstGeom prst="roundRect">
            <a:avLst>
              <a:gd name="adj" fmla="val 16667"/>
            </a:avLst>
          </a:prstGeom>
          <a:solidFill>
            <a:schemeClr val="bg2"/>
          </a:solidFill>
          <a:ln>
            <a:noFill/>
          </a:ln>
        </p:spPr>
        <p:txBody>
          <a:bodyPr wrap="none" anchor="ctr"/>
          <a:lstStyle/>
          <a:p>
            <a:pPr algn="ctr"/>
            <a:r>
              <a:rPr lang="ja-JP" altLang="en-US" sz="1800" b="1">
                <a:solidFill>
                  <a:srgbClr val="FFFFFF"/>
                </a:solidFill>
                <a:latin typeface="BIZ UDPゴシック" panose="020B0400000000000000" pitchFamily="50" charset="-128"/>
                <a:ea typeface="BIZ UDPゴシック" panose="020B0400000000000000" pitchFamily="50" charset="-128"/>
                <a:cs typeface="Meiryo UI" pitchFamily="50" charset="-128"/>
              </a:rPr>
              <a:t>入院中</a:t>
            </a:r>
          </a:p>
        </p:txBody>
      </p:sp>
      <p:sp>
        <p:nvSpPr>
          <p:cNvPr id="55306" name="AutoShape 64"/>
          <p:cNvSpPr>
            <a:spLocks noChangeArrowheads="1"/>
          </p:cNvSpPr>
          <p:nvPr/>
        </p:nvSpPr>
        <p:spPr bwMode="auto">
          <a:xfrm>
            <a:off x="4935316" y="1049824"/>
            <a:ext cx="4009938" cy="338138"/>
          </a:xfrm>
          <a:prstGeom prst="roundRect">
            <a:avLst>
              <a:gd name="adj" fmla="val 16667"/>
            </a:avLst>
          </a:prstGeom>
          <a:solidFill>
            <a:srgbClr val="D67F00"/>
          </a:solidFill>
          <a:ln>
            <a:noFill/>
          </a:ln>
        </p:spPr>
        <p:txBody>
          <a:bodyPr wrap="none" anchor="ctr"/>
          <a:lstStyle/>
          <a:p>
            <a:pPr algn="ct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退院後</a:t>
            </a:r>
          </a:p>
        </p:txBody>
      </p:sp>
      <p:sp>
        <p:nvSpPr>
          <p:cNvPr id="55316" name="テキスト ボックス 26"/>
          <p:cNvSpPr txBox="1">
            <a:spLocks noChangeArrowheads="1"/>
          </p:cNvSpPr>
          <p:nvPr/>
        </p:nvSpPr>
        <p:spPr bwMode="auto">
          <a:xfrm>
            <a:off x="4950216" y="3173089"/>
            <a:ext cx="230706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○居宅サービス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・居宅介護支援事業所</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・訪問看護</a:t>
            </a: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訪問リハ</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・訪問介護</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・デイサービス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・通所リハ</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（デイケア）</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・短期入所</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（ショートステイ）</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・小規模多機能　　等</a:t>
            </a:r>
          </a:p>
        </p:txBody>
      </p:sp>
      <p:sp>
        <p:nvSpPr>
          <p:cNvPr id="55317" name="正方形/長方形 2"/>
          <p:cNvSpPr>
            <a:spLocks noChangeArrowheads="1"/>
          </p:cNvSpPr>
          <p:nvPr/>
        </p:nvSpPr>
        <p:spPr bwMode="auto">
          <a:xfrm>
            <a:off x="4931599" y="2912809"/>
            <a:ext cx="230706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a:t>
            </a:r>
            <a:r>
              <a:rPr lang="ja-JP" altLang="en-US"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介護保険サービス</a:t>
            </a:r>
            <a:r>
              <a:rPr lang="en-US" altLang="ja-JP"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a:t>
            </a:r>
          </a:p>
        </p:txBody>
      </p:sp>
      <p:sp>
        <p:nvSpPr>
          <p:cNvPr id="55318" name="テキスト ボックス 27"/>
          <p:cNvSpPr txBox="1">
            <a:spLocks noChangeArrowheads="1"/>
          </p:cNvSpPr>
          <p:nvPr/>
        </p:nvSpPr>
        <p:spPr bwMode="auto">
          <a:xfrm>
            <a:off x="7001601" y="3203789"/>
            <a:ext cx="200636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600" b="1" dirty="0">
                <a:latin typeface="BIZ UDPゴシック" panose="020B0400000000000000" pitchFamily="50" charset="-128"/>
                <a:ea typeface="BIZ UDPゴシック" panose="020B0400000000000000" pitchFamily="50" charset="-128"/>
                <a:cs typeface="Meiryo UI" pitchFamily="50" charset="-128"/>
              </a:rPr>
              <a:t>○居住・施設サービス</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・グループホーム</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・介護老人保健施設</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・特別養護老人ホーム</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marL="263525" indent="-82550"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・療養型医療施設・</a:t>
            </a:r>
            <a:br>
              <a:rPr lang="en-US" altLang="ja-JP" sz="1400" b="1" dirty="0">
                <a:latin typeface="BIZ UDPゴシック" panose="020B0400000000000000" pitchFamily="50" charset="-128"/>
                <a:ea typeface="BIZ UDPゴシック" panose="020B0400000000000000" pitchFamily="50" charset="-128"/>
                <a:cs typeface="Meiryo UI" pitchFamily="50" charset="-128"/>
              </a:rPr>
            </a:br>
            <a:r>
              <a:rPr lang="ja-JP" altLang="en-US" sz="1400" b="1" dirty="0">
                <a:latin typeface="BIZ UDPゴシック" panose="020B0400000000000000" pitchFamily="50" charset="-128"/>
                <a:ea typeface="BIZ UDPゴシック" panose="020B0400000000000000" pitchFamily="50" charset="-128"/>
                <a:cs typeface="Meiryo UI" pitchFamily="50" charset="-128"/>
              </a:rPr>
              <a:t>介護医療院</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・有料老人ホーム</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indent="180975"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・サービス付住宅　　等</a:t>
            </a:r>
          </a:p>
        </p:txBody>
      </p:sp>
      <p:sp>
        <p:nvSpPr>
          <p:cNvPr id="55319" name="テキスト ボックス 6"/>
          <p:cNvSpPr txBox="1">
            <a:spLocks noChangeArrowheads="1"/>
          </p:cNvSpPr>
          <p:nvPr/>
        </p:nvSpPr>
        <p:spPr bwMode="auto">
          <a:xfrm>
            <a:off x="219207" y="2923707"/>
            <a:ext cx="2944823" cy="314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1700" b="1" dirty="0">
                <a:solidFill>
                  <a:srgbClr val="336600"/>
                </a:solidFill>
                <a:latin typeface="BIZ UDPゴシック" panose="020B0400000000000000" pitchFamily="50" charset="-128"/>
                <a:ea typeface="BIZ UDPゴシック" panose="020B0400000000000000" pitchFamily="50" charset="-128"/>
                <a:cs typeface="Meiryo UI" pitchFamily="50" charset="-128"/>
              </a:rPr>
              <a:t>【</a:t>
            </a:r>
            <a:r>
              <a:rPr lang="ja-JP" altLang="en-US" sz="1700" b="1" dirty="0">
                <a:solidFill>
                  <a:srgbClr val="336600"/>
                </a:solidFill>
                <a:latin typeface="BIZ UDPゴシック" panose="020B0400000000000000" pitchFamily="50" charset="-128"/>
                <a:ea typeface="BIZ UDPゴシック" panose="020B0400000000000000" pitchFamily="50" charset="-128"/>
                <a:cs typeface="Meiryo UI" pitchFamily="50" charset="-128"/>
              </a:rPr>
              <a:t>相談、バックアップ</a:t>
            </a:r>
            <a:r>
              <a:rPr lang="en-US" altLang="ja-JP" sz="1700" b="1" dirty="0">
                <a:solidFill>
                  <a:srgbClr val="336600"/>
                </a:solidFill>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3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・認知症疾患医療センター</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50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・認知症サポート医</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50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・地域包括支援センター</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5000"/>
              </a:spcBef>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・福祉事務所</a:t>
            </a:r>
            <a:br>
              <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b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（障害者手帳、生活保護等）</a:t>
            </a:r>
            <a:endParaRPr lang="en-US" altLang="ja-JP" sz="13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50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・権利擁護</a:t>
            </a:r>
            <a:r>
              <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後見センター</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en-US" altLang="ja-JP" sz="1700" b="1" dirty="0">
                <a:solidFill>
                  <a:srgbClr val="336600"/>
                </a:solidFill>
                <a:latin typeface="BIZ UDPゴシック" panose="020B0400000000000000" pitchFamily="50" charset="-128"/>
                <a:ea typeface="BIZ UDPゴシック" panose="020B0400000000000000" pitchFamily="50" charset="-128"/>
                <a:cs typeface="Meiryo UI" pitchFamily="50" charset="-128"/>
              </a:rPr>
              <a:t>【</a:t>
            </a:r>
            <a:r>
              <a:rPr lang="ja-JP" altLang="en-US" sz="1700" b="1" dirty="0">
                <a:solidFill>
                  <a:srgbClr val="336600"/>
                </a:solidFill>
                <a:latin typeface="BIZ UDPゴシック" panose="020B0400000000000000" pitchFamily="50" charset="-128"/>
                <a:ea typeface="BIZ UDPゴシック" panose="020B0400000000000000" pitchFamily="50" charset="-128"/>
                <a:cs typeface="Meiryo UI" pitchFamily="50" charset="-128"/>
              </a:rPr>
              <a:t>医療サービス</a:t>
            </a:r>
            <a:r>
              <a:rPr lang="en-US" altLang="ja-JP" sz="1700" b="1" dirty="0">
                <a:solidFill>
                  <a:srgbClr val="336600"/>
                </a:solidFill>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3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・医療機関</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・歯科医療機関</a:t>
            </a:r>
            <a:r>
              <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p>
          <a:p>
            <a:pPr eaLnBrk="1" hangingPunct="1">
              <a:spcBef>
                <a:spcPts val="3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・薬局    </a:t>
            </a: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等</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4" name="正方形/長方形 3">
            <a:extLst>
              <a:ext uri="{FF2B5EF4-FFF2-40B4-BE49-F238E27FC236}">
                <a16:creationId xmlns:a16="http://schemas.microsoft.com/office/drawing/2014/main" id="{687A277A-9E2B-495D-9155-426C5140B5DD}"/>
              </a:ext>
            </a:extLst>
          </p:cNvPr>
          <p:cNvSpPr>
            <a:spLocks noChangeArrowheads="1"/>
          </p:cNvSpPr>
          <p:nvPr/>
        </p:nvSpPr>
        <p:spPr bwMode="auto">
          <a:xfrm>
            <a:off x="313476" y="1897289"/>
            <a:ext cx="27219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82563" indent="-182563"/>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●入院前の生活状況を踏まえた入院</a:t>
            </a:r>
          </a:p>
        </p:txBody>
      </p:sp>
      <p:sp>
        <p:nvSpPr>
          <p:cNvPr id="28" name="角丸四角形 39">
            <a:extLst>
              <a:ext uri="{FF2B5EF4-FFF2-40B4-BE49-F238E27FC236}">
                <a16:creationId xmlns:a16="http://schemas.microsoft.com/office/drawing/2014/main" id="{EBAD163D-47B7-488E-97E7-9DD733097332}"/>
              </a:ext>
            </a:extLst>
          </p:cNvPr>
          <p:cNvSpPr>
            <a:spLocks noChangeArrowheads="1"/>
          </p:cNvSpPr>
          <p:nvPr/>
        </p:nvSpPr>
        <p:spPr bwMode="auto">
          <a:xfrm>
            <a:off x="3258838" y="1740276"/>
            <a:ext cx="1655990" cy="940330"/>
          </a:xfrm>
          <a:prstGeom prst="roundRect">
            <a:avLst>
              <a:gd name="adj" fmla="val 0"/>
            </a:avLst>
          </a:prstGeom>
          <a:noFill/>
          <a:ln>
            <a:noFill/>
          </a:ln>
          <a:extLst>
            <a:ext uri="{909E8E84-426E-40DD-AFC4-6F175D3DCCD1}">
              <a14:hiddenFill xmlns:a14="http://schemas.microsoft.com/office/drawing/2010/main">
                <a:solidFill>
                  <a:srgbClr val="D1D1F0"/>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72000" tIns="180000"/>
          <a:lstStyle/>
          <a:p>
            <a:pPr marL="355600" indent="-355600">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●安心・安定した加療・</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5600" indent="-355600">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入院生活</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2563" indent="-182563">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●入院中の心身機能</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2563" indent="-182563">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低下の防止・軽減</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9" name="角丸四角形 39">
            <a:extLst>
              <a:ext uri="{FF2B5EF4-FFF2-40B4-BE49-F238E27FC236}">
                <a16:creationId xmlns:a16="http://schemas.microsoft.com/office/drawing/2014/main" id="{F5877C5B-6AEF-4D3A-BD0C-D3B04264950C}"/>
              </a:ext>
            </a:extLst>
          </p:cNvPr>
          <p:cNvSpPr>
            <a:spLocks noChangeArrowheads="1"/>
          </p:cNvSpPr>
          <p:nvPr/>
        </p:nvSpPr>
        <p:spPr bwMode="auto">
          <a:xfrm>
            <a:off x="5726580" y="1901170"/>
            <a:ext cx="2351983" cy="536381"/>
          </a:xfrm>
          <a:prstGeom prst="roundRect">
            <a:avLst>
              <a:gd name="adj" fmla="val 0"/>
            </a:avLst>
          </a:prstGeom>
          <a:noFill/>
          <a:ln>
            <a:noFill/>
          </a:ln>
          <a:extLst>
            <a:ext uri="{909E8E84-426E-40DD-AFC4-6F175D3DCCD1}">
              <a14:hiddenFill xmlns:a14="http://schemas.microsoft.com/office/drawing/2010/main">
                <a:solidFill>
                  <a:srgbClr val="D1D1F0"/>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lstStyle/>
          <a:p>
            <a:pPr marL="355600" indent="-355600">
              <a:spcBef>
                <a:spcPts val="600"/>
              </a:spcBef>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●スムーズな退院</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5600" indent="-355600">
              <a:spcBef>
                <a:spcPts val="600"/>
              </a:spcBef>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●退院後の安定した生活維持</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1" name="角丸四角形 5">
            <a:extLst>
              <a:ext uri="{FF2B5EF4-FFF2-40B4-BE49-F238E27FC236}">
                <a16:creationId xmlns:a16="http://schemas.microsoft.com/office/drawing/2014/main" id="{F17F480D-2AE1-4B4B-B1E7-7D675C3429B9}"/>
              </a:ext>
            </a:extLst>
          </p:cNvPr>
          <p:cNvSpPr>
            <a:spLocks noChangeArrowheads="1"/>
          </p:cNvSpPr>
          <p:nvPr/>
        </p:nvSpPr>
        <p:spPr bwMode="auto">
          <a:xfrm>
            <a:off x="2348907" y="1423424"/>
            <a:ext cx="1440937" cy="342900"/>
          </a:xfrm>
          <a:prstGeom prst="roundRect">
            <a:avLst>
              <a:gd name="adj" fmla="val 50000"/>
            </a:avLst>
          </a:prstGeom>
          <a:solidFill>
            <a:srgbClr val="FF5050"/>
          </a:solidFill>
          <a:ln>
            <a:noFill/>
          </a:ln>
        </p:spPr>
        <p:txBody>
          <a:bodyPr wrap="none" anchor="ctr"/>
          <a:lstStyle/>
          <a:p>
            <a:pPr algn="ctr">
              <a:lnSpc>
                <a:spcPts val="2100"/>
              </a:lnSpc>
            </a:pPr>
            <a:r>
              <a:rPr lang="ja-JP" altLang="en-US" sz="1600" b="1" dirty="0">
                <a:solidFill>
                  <a:srgbClr val="FFFFFF"/>
                </a:solidFill>
                <a:latin typeface="BIZ UDPゴシック" panose="020B0400000000000000" pitchFamily="50" charset="-128"/>
                <a:ea typeface="BIZ UDPゴシック" panose="020B0400000000000000" pitchFamily="50" charset="-128"/>
                <a:cs typeface="メイリオ" pitchFamily="50" charset="-128"/>
              </a:rPr>
              <a:t>カンファレンス</a:t>
            </a:r>
          </a:p>
        </p:txBody>
      </p:sp>
      <p:sp>
        <p:nvSpPr>
          <p:cNvPr id="33" name="テキスト ボックス 26">
            <a:extLst>
              <a:ext uri="{FF2B5EF4-FFF2-40B4-BE49-F238E27FC236}">
                <a16:creationId xmlns:a16="http://schemas.microsoft.com/office/drawing/2014/main" id="{1D181BC2-19AE-4F50-B47B-44F06DF083D4}"/>
              </a:ext>
            </a:extLst>
          </p:cNvPr>
          <p:cNvSpPr txBox="1">
            <a:spLocks noChangeArrowheads="1"/>
          </p:cNvSpPr>
          <p:nvPr/>
        </p:nvSpPr>
        <p:spPr bwMode="auto">
          <a:xfrm>
            <a:off x="4970674" y="5326453"/>
            <a:ext cx="25987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認知症の人と家族の会</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○認知症カフェ</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○本人ミーティング</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○当事者会</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正方形/長方形 2">
            <a:extLst>
              <a:ext uri="{FF2B5EF4-FFF2-40B4-BE49-F238E27FC236}">
                <a16:creationId xmlns:a16="http://schemas.microsoft.com/office/drawing/2014/main" id="{8F71E8E0-522C-4116-A32C-F9F26F1285DF}"/>
              </a:ext>
            </a:extLst>
          </p:cNvPr>
          <p:cNvSpPr>
            <a:spLocks noChangeArrowheads="1"/>
          </p:cNvSpPr>
          <p:nvPr/>
        </p:nvSpPr>
        <p:spPr bwMode="auto">
          <a:xfrm>
            <a:off x="4944092" y="5054611"/>
            <a:ext cx="149271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a:t>
            </a:r>
            <a:r>
              <a:rPr lang="ja-JP" altLang="en-US"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多様な資源</a:t>
            </a:r>
            <a:r>
              <a:rPr lang="en-US" altLang="ja-JP"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a:t>
            </a:r>
          </a:p>
        </p:txBody>
      </p:sp>
      <p:sp>
        <p:nvSpPr>
          <p:cNvPr id="42" name="角丸四角形 41"/>
          <p:cNvSpPr/>
          <p:nvPr/>
        </p:nvSpPr>
        <p:spPr bwMode="auto">
          <a:xfrm>
            <a:off x="309521" y="2453945"/>
            <a:ext cx="2735342" cy="470013"/>
          </a:xfrm>
          <a:prstGeom prst="roundRect">
            <a:avLst/>
          </a:prstGeom>
          <a:solidFill>
            <a:srgbClr val="B0DD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800" b="1" dirty="0">
                <a:solidFill>
                  <a:srgbClr val="000000"/>
                </a:solidFill>
                <a:latin typeface="BIZ UDPゴシック" panose="020B0400000000000000" pitchFamily="50" charset="-128"/>
                <a:ea typeface="BIZ UDPゴシック" panose="020B0400000000000000" pitchFamily="50" charset="-128"/>
              </a:rPr>
              <a:t>入院前の連携先</a:t>
            </a: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社会資源</a:t>
            </a:r>
            <a:r>
              <a:rPr lang="en-US" altLang="ja-JP" sz="1600" b="1" dirty="0">
                <a:solidFill>
                  <a:srgbClr val="000000"/>
                </a:solidFill>
                <a:latin typeface="BIZ UDPゴシック" panose="020B0400000000000000" pitchFamily="50" charset="-128"/>
                <a:ea typeface="BIZ UDPゴシック" panose="020B0400000000000000" pitchFamily="50" charset="-128"/>
              </a:rPr>
              <a:t>)</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
        <p:nvSpPr>
          <p:cNvPr id="30" name="Text Box 2">
            <a:extLst>
              <a:ext uri="{FF2B5EF4-FFF2-40B4-BE49-F238E27FC236}">
                <a16:creationId xmlns:a16="http://schemas.microsoft.com/office/drawing/2014/main" id="{FA915E70-C932-44DF-8127-B2CD2CBAEC1B}"/>
              </a:ext>
            </a:extLst>
          </p:cNvPr>
          <p:cNvSpPr txBox="1">
            <a:spLocks noChangeArrowheads="1"/>
          </p:cNvSpPr>
          <p:nvPr/>
        </p:nvSpPr>
        <p:spPr bwMode="auto">
          <a:xfrm>
            <a:off x="1842308" y="71915"/>
            <a:ext cx="5459383"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連携は入院の前にも、後にも</a:t>
            </a:r>
            <a:endParaRPr lang="en-US" altLang="ja-JP" sz="3000" b="1" strike="sngStrike"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36" name="角丸四角形 35"/>
          <p:cNvSpPr/>
          <p:nvPr/>
        </p:nvSpPr>
        <p:spPr bwMode="auto">
          <a:xfrm>
            <a:off x="3432053" y="2704621"/>
            <a:ext cx="1295400" cy="4566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dirty="0">
                <a:solidFill>
                  <a:srgbClr val="000000"/>
                </a:solidFill>
                <a:latin typeface="BIZ UDPゴシック" panose="020B0400000000000000" pitchFamily="50" charset="-128"/>
                <a:ea typeface="BIZ UDPゴシック" panose="020B0400000000000000" pitchFamily="50" charset="-128"/>
              </a:rPr>
              <a:t>院内連携</a:t>
            </a:r>
          </a:p>
        </p:txBody>
      </p:sp>
      <p:sp>
        <p:nvSpPr>
          <p:cNvPr id="37" name="角丸四角形 36"/>
          <p:cNvSpPr/>
          <p:nvPr/>
        </p:nvSpPr>
        <p:spPr bwMode="auto">
          <a:xfrm>
            <a:off x="5022345" y="2452805"/>
            <a:ext cx="3847493" cy="462027"/>
          </a:xfrm>
          <a:prstGeom prst="roundRect">
            <a:avLst/>
          </a:prstGeom>
          <a:solidFill>
            <a:srgbClr val="E2A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800" b="1" dirty="0">
                <a:solidFill>
                  <a:srgbClr val="000000"/>
                </a:solidFill>
                <a:latin typeface="BIZ UDPゴシック" panose="020B0400000000000000" pitchFamily="50" charset="-128"/>
                <a:ea typeface="BIZ UDPゴシック" panose="020B0400000000000000" pitchFamily="50" charset="-128"/>
              </a:rPr>
              <a:t>退院後の連携先</a:t>
            </a: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社会資源</a:t>
            </a:r>
            <a:r>
              <a:rPr lang="en-US" altLang="ja-JP" sz="1600" b="1" dirty="0">
                <a:solidFill>
                  <a:srgbClr val="000000"/>
                </a:solidFill>
                <a:latin typeface="BIZ UDPゴシック" panose="020B0400000000000000" pitchFamily="50" charset="-128"/>
                <a:ea typeface="BIZ UDPゴシック" panose="020B0400000000000000" pitchFamily="50" charset="-128"/>
              </a:rPr>
              <a:t>)</a:t>
            </a:r>
            <a:endParaRPr lang="ja-JP" altLang="en-US" sz="1400" b="1" dirty="0">
              <a:solidFill>
                <a:srgbClr val="000000"/>
              </a:solidFill>
              <a:latin typeface="BIZ UDPゴシック" panose="020B0400000000000000" pitchFamily="50" charset="-128"/>
              <a:ea typeface="BIZ UDPゴシック" panose="020B0400000000000000" pitchFamily="50" charset="-128"/>
            </a:endParaRPr>
          </a:p>
        </p:txBody>
      </p:sp>
      <p:sp>
        <p:nvSpPr>
          <p:cNvPr id="38" name="角丸四角形 5">
            <a:extLst>
              <a:ext uri="{FF2B5EF4-FFF2-40B4-BE49-F238E27FC236}">
                <a16:creationId xmlns:a16="http://schemas.microsoft.com/office/drawing/2014/main" id="{F17F480D-2AE1-4B4B-B1E7-7D675C3429B9}"/>
              </a:ext>
            </a:extLst>
          </p:cNvPr>
          <p:cNvSpPr>
            <a:spLocks noChangeArrowheads="1"/>
          </p:cNvSpPr>
          <p:nvPr/>
        </p:nvSpPr>
        <p:spPr bwMode="auto">
          <a:xfrm>
            <a:off x="4248393" y="1423424"/>
            <a:ext cx="1440937" cy="342900"/>
          </a:xfrm>
          <a:prstGeom prst="roundRect">
            <a:avLst>
              <a:gd name="adj" fmla="val 50000"/>
            </a:avLst>
          </a:prstGeom>
          <a:solidFill>
            <a:srgbClr val="FF5050"/>
          </a:solidFill>
          <a:ln>
            <a:noFill/>
          </a:ln>
        </p:spPr>
        <p:txBody>
          <a:bodyPr wrap="none" anchor="ctr"/>
          <a:lstStyle/>
          <a:p>
            <a:pPr algn="ctr">
              <a:lnSpc>
                <a:spcPts val="2100"/>
              </a:lnSpc>
            </a:pPr>
            <a:r>
              <a:rPr lang="ja-JP" altLang="en-US" sz="1600" b="1" dirty="0">
                <a:solidFill>
                  <a:srgbClr val="FFFFFF"/>
                </a:solidFill>
                <a:latin typeface="BIZ UDPゴシック" panose="020B0400000000000000" pitchFamily="50" charset="-128"/>
                <a:ea typeface="BIZ UDPゴシック" panose="020B0400000000000000" pitchFamily="50" charset="-128"/>
                <a:cs typeface="メイリオ" pitchFamily="50" charset="-128"/>
              </a:rPr>
              <a:t>カンファレンス</a:t>
            </a:r>
          </a:p>
        </p:txBody>
      </p:sp>
      <p:pic>
        <p:nvPicPr>
          <p:cNvPr id="8194" name="Picture 2" descr="http://illustrain.com/img/work/2016/illustrain10-tatemono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1" y="3334630"/>
            <a:ext cx="1355810" cy="135581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001601" y="5050448"/>
            <a:ext cx="1832559" cy="1195199"/>
          </a:xfrm>
          <a:prstGeom prst="rect">
            <a:avLst/>
          </a:prstGeom>
        </p:spPr>
        <p:txBody>
          <a:bodyPr wrap="square">
            <a:spAutoFit/>
          </a:bodyPr>
          <a:lstStyle/>
          <a:p>
            <a:pPr>
              <a:spcBef>
                <a:spcPts val="1200"/>
              </a:spcBef>
            </a:pPr>
            <a:r>
              <a:rPr lang="en-US" altLang="ja-JP"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a:t>
            </a:r>
            <a:r>
              <a:rPr lang="ja-JP" altLang="en-US"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医療サービス</a:t>
            </a:r>
            <a:r>
              <a:rPr lang="en-US" altLang="ja-JP" sz="1700" b="1" dirty="0">
                <a:solidFill>
                  <a:srgbClr val="009999"/>
                </a:solidFill>
                <a:latin typeface="BIZ UDPゴシック" panose="020B0400000000000000" pitchFamily="50" charset="-128"/>
                <a:ea typeface="BIZ UDPゴシック" panose="020B0400000000000000" pitchFamily="50" charset="-128"/>
                <a:cs typeface="Meiryo UI" pitchFamily="50" charset="-128"/>
              </a:rPr>
              <a:t>】</a:t>
            </a:r>
          </a:p>
          <a:p>
            <a:pPr marL="266700" indent="-266700">
              <a:spcBef>
                <a:spcPts val="2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・医療機関</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266700" indent="-266700">
              <a:spcBef>
                <a:spcPts val="3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・歯科医療機関</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266700" indent="-266700">
              <a:spcBef>
                <a:spcPts val="300"/>
              </a:spcBef>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・薬局     </a:t>
            </a: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等</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6" name="テキスト ボックス 25">
            <a:extLst>
              <a:ext uri="{FF2B5EF4-FFF2-40B4-BE49-F238E27FC236}">
                <a16:creationId xmlns:a16="http://schemas.microsoft.com/office/drawing/2014/main" id="{97D8DCA4-A399-4370-A55C-EE5C521EA0C8}"/>
              </a:ext>
            </a:extLst>
          </p:cNvPr>
          <p:cNvSpPr txBox="1"/>
          <p:nvPr/>
        </p:nvSpPr>
        <p:spPr>
          <a:xfrm>
            <a:off x="0" y="706836"/>
            <a:ext cx="989944" cy="323165"/>
          </a:xfrm>
          <a:prstGeom prst="rect">
            <a:avLst/>
          </a:prstGeom>
          <a:noFill/>
        </p:spPr>
        <p:txBody>
          <a:bodyPr wrap="square" rtlCol="0">
            <a:spAutoFit/>
          </a:bodyPr>
          <a:lstStyle/>
          <a:p>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連携７</a:t>
            </a:r>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endPar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Tree>
    <p:extLst>
      <p:ext uri="{BB962C8B-B14F-4D97-AF65-F5344CB8AC3E}">
        <p14:creationId xmlns:p14="http://schemas.microsoft.com/office/powerpoint/2010/main" val="386106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18">
            <a:extLst>
              <a:ext uri="{FF2B5EF4-FFF2-40B4-BE49-F238E27FC236}">
                <a16:creationId xmlns:a16="http://schemas.microsoft.com/office/drawing/2014/main" id="{23EBB9AA-C0BD-44AA-B202-1E6EADCF0EAF}"/>
              </a:ext>
            </a:extLst>
          </p:cNvPr>
          <p:cNvSpPr/>
          <p:nvPr/>
        </p:nvSpPr>
        <p:spPr bwMode="auto">
          <a:xfrm>
            <a:off x="2386096" y="2674726"/>
            <a:ext cx="4418645" cy="3070540"/>
          </a:xfrm>
          <a:prstGeom prst="ellipse">
            <a:avLst/>
          </a:prstGeom>
          <a:solidFill>
            <a:srgbClr val="FFE0C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C8C6E3FF-3C50-42DC-8AFF-A4CD2D0BD645}"/>
              </a:ext>
            </a:extLst>
          </p:cNvPr>
          <p:cNvSpPr/>
          <p:nvPr/>
        </p:nvSpPr>
        <p:spPr>
          <a:xfrm>
            <a:off x="0" y="-7420"/>
            <a:ext cx="9144000" cy="710695"/>
          </a:xfrm>
          <a:prstGeom prst="rect">
            <a:avLst/>
          </a:prstGeom>
          <a:solidFill>
            <a:srgbClr val="D6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2351" name="Rectangle 7"/>
          <p:cNvSpPr>
            <a:spLocks noChangeArrowheads="1"/>
          </p:cNvSpPr>
          <p:nvPr/>
        </p:nvSpPr>
        <p:spPr bwMode="auto">
          <a:xfrm>
            <a:off x="1165160" y="0"/>
            <a:ext cx="7022766"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ケアマネジャーと多職種による地域連携</a:t>
            </a:r>
          </a:p>
        </p:txBody>
      </p:sp>
      <p:sp>
        <p:nvSpPr>
          <p:cNvPr id="3" name="AutoShape 11">
            <a:extLst>
              <a:ext uri="{FF2B5EF4-FFF2-40B4-BE49-F238E27FC236}">
                <a16:creationId xmlns:a16="http://schemas.microsoft.com/office/drawing/2014/main" id="{98CC67ED-9B30-47D5-9302-5E9852A960D3}"/>
              </a:ext>
            </a:extLst>
          </p:cNvPr>
          <p:cNvSpPr>
            <a:spLocks noChangeArrowheads="1"/>
          </p:cNvSpPr>
          <p:nvPr/>
        </p:nvSpPr>
        <p:spPr bwMode="auto">
          <a:xfrm rot="7664856">
            <a:off x="2781317" y="2439030"/>
            <a:ext cx="529748" cy="742628"/>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11"/>
          <p:cNvSpPr>
            <a:spLocks noChangeArrowheads="1"/>
          </p:cNvSpPr>
          <p:nvPr/>
        </p:nvSpPr>
        <p:spPr bwMode="auto">
          <a:xfrm rot="7043188">
            <a:off x="6083918" y="4586668"/>
            <a:ext cx="529748" cy="742628"/>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円/楕円 18"/>
          <p:cNvSpPr/>
          <p:nvPr/>
        </p:nvSpPr>
        <p:spPr bwMode="auto">
          <a:xfrm>
            <a:off x="1310626" y="1903976"/>
            <a:ext cx="6474061" cy="4485054"/>
          </a:xfrm>
          <a:prstGeom prst="ellipse">
            <a:avLst/>
          </a:prstGeom>
          <a:noFill/>
          <a:ln w="50800" cap="flat" cmpd="sng" algn="ctr">
            <a:solidFill>
              <a:srgbClr val="E9983F"/>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5" name="Text Box 12"/>
          <p:cNvSpPr txBox="1">
            <a:spLocks noChangeArrowheads="1"/>
          </p:cNvSpPr>
          <p:nvPr/>
        </p:nvSpPr>
        <p:spPr bwMode="auto">
          <a:xfrm>
            <a:off x="2959643" y="3729183"/>
            <a:ext cx="3381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F7E24"/>
                </a:solidFill>
                <a:effectLst/>
                <a:uLnTx/>
                <a:uFillTx/>
                <a:latin typeface="BIZ UDPゴシック" panose="020B0400000000000000" pitchFamily="50" charset="-128"/>
                <a:ea typeface="BIZ UDPゴシック" panose="020B0400000000000000" pitchFamily="50" charset="-128"/>
                <a:cs typeface="Meiryo UI" pitchFamily="50" charset="-128"/>
              </a:rPr>
              <a:t>  本人・家族        </a:t>
            </a:r>
            <a:r>
              <a:rPr lang="ja-JP" altLang="en-US" sz="1800" b="1" dirty="0">
                <a:solidFill>
                  <a:srgbClr val="4F7E24"/>
                </a:solidFill>
                <a:latin typeface="BIZ UDPゴシック" panose="020B0400000000000000" pitchFamily="50" charset="-128"/>
                <a:ea typeface="BIZ UDPゴシック" panose="020B0400000000000000" pitchFamily="50" charset="-128"/>
                <a:cs typeface="Meiryo UI" pitchFamily="50" charset="-128"/>
              </a:rPr>
              <a:t>の</a:t>
            </a:r>
            <a:r>
              <a:rPr kumimoji="1" lang="ja-JP" altLang="en-US" sz="1800" b="1" i="0" u="none" strike="noStrike" kern="1200" cap="none" spc="0" normalizeH="0" baseline="0" noProof="0" dirty="0">
                <a:ln>
                  <a:noFill/>
                </a:ln>
                <a:solidFill>
                  <a:srgbClr val="4F7E24"/>
                </a:solidFill>
                <a:effectLst/>
                <a:uLnTx/>
                <a:uFillTx/>
                <a:latin typeface="BIZ UDPゴシック" panose="020B0400000000000000" pitchFamily="50" charset="-128"/>
                <a:ea typeface="BIZ UDPゴシック" panose="020B0400000000000000" pitchFamily="50" charset="-128"/>
                <a:cs typeface="Meiryo UI" pitchFamily="50" charset="-128"/>
              </a:rPr>
              <a:t>希望</a:t>
            </a:r>
            <a:r>
              <a:rPr kumimoji="1" lang="en-US" altLang="ja-JP" sz="1800" b="1" i="0" u="none" strike="noStrike" kern="1200" cap="none" spc="0" normalizeH="0" baseline="0" noProof="0" dirty="0">
                <a:ln>
                  <a:noFill/>
                </a:ln>
                <a:solidFill>
                  <a:srgbClr val="4F7E2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4F7E24"/>
                </a:solidFill>
                <a:effectLst/>
                <a:uLnTx/>
                <a:uFillTx/>
                <a:latin typeface="BIZ UDPゴシック" panose="020B0400000000000000" pitchFamily="50" charset="-128"/>
                <a:ea typeface="BIZ UDPゴシック" panose="020B0400000000000000" pitchFamily="50" charset="-128"/>
                <a:cs typeface="Meiryo UI" pitchFamily="50" charset="-128"/>
              </a:rPr>
              <a:t>意見</a:t>
            </a:r>
          </a:p>
        </p:txBody>
      </p:sp>
      <p:sp>
        <p:nvSpPr>
          <p:cNvPr id="26" name="Text Box 14"/>
          <p:cNvSpPr txBox="1">
            <a:spLocks noChangeArrowheads="1"/>
          </p:cNvSpPr>
          <p:nvPr/>
        </p:nvSpPr>
        <p:spPr bwMode="auto">
          <a:xfrm>
            <a:off x="3322917" y="4714949"/>
            <a:ext cx="2545005" cy="65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サービス担当者会議の</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コーディネート</a:t>
            </a:r>
          </a:p>
        </p:txBody>
      </p:sp>
      <p:sp>
        <p:nvSpPr>
          <p:cNvPr id="31" name="AutoShape 11"/>
          <p:cNvSpPr>
            <a:spLocks noChangeArrowheads="1"/>
          </p:cNvSpPr>
          <p:nvPr/>
        </p:nvSpPr>
        <p:spPr bwMode="auto">
          <a:xfrm rot="16200000">
            <a:off x="2228825" y="3537478"/>
            <a:ext cx="529748" cy="742628"/>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AutoShape 11"/>
          <p:cNvSpPr>
            <a:spLocks noChangeArrowheads="1"/>
          </p:cNvSpPr>
          <p:nvPr/>
        </p:nvSpPr>
        <p:spPr bwMode="auto">
          <a:xfrm rot="13039130">
            <a:off x="3414703" y="5277629"/>
            <a:ext cx="540093" cy="728404"/>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AutoShape 11"/>
          <p:cNvSpPr>
            <a:spLocks noChangeArrowheads="1"/>
          </p:cNvSpPr>
          <p:nvPr/>
        </p:nvSpPr>
        <p:spPr bwMode="auto">
          <a:xfrm rot="8378561">
            <a:off x="5093404" y="5274629"/>
            <a:ext cx="540093" cy="728404"/>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5" name="Text Box 13"/>
          <p:cNvSpPr txBox="1">
            <a:spLocks noChangeArrowheads="1"/>
          </p:cNvSpPr>
          <p:nvPr/>
        </p:nvSpPr>
        <p:spPr bwMode="auto">
          <a:xfrm>
            <a:off x="3136001" y="5788108"/>
            <a:ext cx="2276960"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p>
        </p:txBody>
      </p:sp>
      <p:sp>
        <p:nvSpPr>
          <p:cNvPr id="36" name="角丸四角形 35"/>
          <p:cNvSpPr/>
          <p:nvPr/>
        </p:nvSpPr>
        <p:spPr bwMode="auto">
          <a:xfrm>
            <a:off x="3256393" y="3122207"/>
            <a:ext cx="2636938" cy="528103"/>
          </a:xfrm>
          <a:prstGeom prst="roundRect">
            <a:avLst>
              <a:gd name="adj" fmla="val 50000"/>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p:cNvSpPr txBox="1"/>
          <p:nvPr/>
        </p:nvSpPr>
        <p:spPr>
          <a:xfrm>
            <a:off x="3129076" y="3170095"/>
            <a:ext cx="2903913"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本人・家族・介護者</a:t>
            </a:r>
          </a:p>
        </p:txBody>
      </p:sp>
      <p:sp>
        <p:nvSpPr>
          <p:cNvPr id="39" name="角丸四角形 38"/>
          <p:cNvSpPr/>
          <p:nvPr/>
        </p:nvSpPr>
        <p:spPr bwMode="auto">
          <a:xfrm>
            <a:off x="3486941" y="4156264"/>
            <a:ext cx="2133468" cy="549467"/>
          </a:xfrm>
          <a:prstGeom prst="roundRect">
            <a:avLst>
              <a:gd name="adj" fmla="val 50000"/>
            </a:avLst>
          </a:prstGeom>
          <a:solidFill>
            <a:srgbClr val="E9983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3427252" y="4215608"/>
            <a:ext cx="2249954"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 </a:t>
            </a:r>
          </a:p>
        </p:txBody>
      </p:sp>
      <p:sp>
        <p:nvSpPr>
          <p:cNvPr id="41" name="Text Box 13"/>
          <p:cNvSpPr txBox="1">
            <a:spLocks noChangeArrowheads="1"/>
          </p:cNvSpPr>
          <p:nvPr/>
        </p:nvSpPr>
        <p:spPr bwMode="auto">
          <a:xfrm>
            <a:off x="4676543" y="2118549"/>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情報提供・助言</a:t>
            </a:r>
          </a:p>
        </p:txBody>
      </p:sp>
      <p:sp>
        <p:nvSpPr>
          <p:cNvPr id="7" name="AutoShape 11">
            <a:extLst>
              <a:ext uri="{FF2B5EF4-FFF2-40B4-BE49-F238E27FC236}">
                <a16:creationId xmlns:a16="http://schemas.microsoft.com/office/drawing/2014/main" id="{4D25E38C-0CF8-43EE-91DA-297B42A0108D}"/>
              </a:ext>
            </a:extLst>
          </p:cNvPr>
          <p:cNvSpPr>
            <a:spLocks noChangeArrowheads="1"/>
          </p:cNvSpPr>
          <p:nvPr/>
        </p:nvSpPr>
        <p:spPr bwMode="auto">
          <a:xfrm rot="14224112">
            <a:off x="5919029" y="2508122"/>
            <a:ext cx="529748" cy="742628"/>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AutoShape 11">
            <a:extLst>
              <a:ext uri="{FF2B5EF4-FFF2-40B4-BE49-F238E27FC236}">
                <a16:creationId xmlns:a16="http://schemas.microsoft.com/office/drawing/2014/main" id="{6C9C9F81-8E66-4E27-9CE3-4178DBEF1240}"/>
              </a:ext>
            </a:extLst>
          </p:cNvPr>
          <p:cNvSpPr>
            <a:spLocks noChangeArrowheads="1"/>
          </p:cNvSpPr>
          <p:nvPr/>
        </p:nvSpPr>
        <p:spPr bwMode="auto">
          <a:xfrm rot="16200000">
            <a:off x="6539679" y="3537477"/>
            <a:ext cx="529748" cy="742628"/>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AutoShape 11">
            <a:extLst>
              <a:ext uri="{FF2B5EF4-FFF2-40B4-BE49-F238E27FC236}">
                <a16:creationId xmlns:a16="http://schemas.microsoft.com/office/drawing/2014/main" id="{0D320B0E-B321-4E54-BD50-A7FC21C7F51B}"/>
              </a:ext>
            </a:extLst>
          </p:cNvPr>
          <p:cNvSpPr>
            <a:spLocks noChangeArrowheads="1"/>
          </p:cNvSpPr>
          <p:nvPr/>
        </p:nvSpPr>
        <p:spPr bwMode="auto">
          <a:xfrm rot="10800000">
            <a:off x="4310985" y="2222672"/>
            <a:ext cx="540093" cy="654423"/>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AutoShape 11">
            <a:extLst>
              <a:ext uri="{FF2B5EF4-FFF2-40B4-BE49-F238E27FC236}">
                <a16:creationId xmlns:a16="http://schemas.microsoft.com/office/drawing/2014/main" id="{D53FA9D9-3DF0-4DD1-A206-518DAC419FE9}"/>
              </a:ext>
            </a:extLst>
          </p:cNvPr>
          <p:cNvSpPr>
            <a:spLocks noChangeArrowheads="1"/>
          </p:cNvSpPr>
          <p:nvPr/>
        </p:nvSpPr>
        <p:spPr bwMode="auto">
          <a:xfrm rot="14407495">
            <a:off x="2518965" y="4592758"/>
            <a:ext cx="529748" cy="742628"/>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Text Box 13">
            <a:extLst>
              <a:ext uri="{FF2B5EF4-FFF2-40B4-BE49-F238E27FC236}">
                <a16:creationId xmlns:a16="http://schemas.microsoft.com/office/drawing/2014/main" id="{02B55981-370C-477D-A2A9-259AEE0DB5CC}"/>
              </a:ext>
            </a:extLst>
          </p:cNvPr>
          <p:cNvSpPr txBox="1">
            <a:spLocks noChangeArrowheads="1"/>
          </p:cNvSpPr>
          <p:nvPr/>
        </p:nvSpPr>
        <p:spPr bwMode="auto">
          <a:xfrm>
            <a:off x="6272479" y="4364910"/>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情報提供・服薬支援</a:t>
            </a:r>
          </a:p>
        </p:txBody>
      </p:sp>
      <p:sp>
        <p:nvSpPr>
          <p:cNvPr id="14" name="Text Box 13">
            <a:extLst>
              <a:ext uri="{FF2B5EF4-FFF2-40B4-BE49-F238E27FC236}">
                <a16:creationId xmlns:a16="http://schemas.microsoft.com/office/drawing/2014/main" id="{3F79F7BF-938F-41F1-8A30-55B1E3E2B153}"/>
              </a:ext>
            </a:extLst>
          </p:cNvPr>
          <p:cNvSpPr txBox="1">
            <a:spLocks noChangeArrowheads="1"/>
          </p:cNvSpPr>
          <p:nvPr/>
        </p:nvSpPr>
        <p:spPr bwMode="auto">
          <a:xfrm>
            <a:off x="5380449" y="5150457"/>
            <a:ext cx="1361088"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口腔ケア</a:t>
            </a:r>
          </a:p>
        </p:txBody>
      </p:sp>
      <p:sp>
        <p:nvSpPr>
          <p:cNvPr id="38" name="AutoShape 11">
            <a:extLst>
              <a:ext uri="{FF2B5EF4-FFF2-40B4-BE49-F238E27FC236}">
                <a16:creationId xmlns:a16="http://schemas.microsoft.com/office/drawing/2014/main" id="{7E7E88C2-F3B8-440C-AE3F-8A8E71C87C08}"/>
              </a:ext>
            </a:extLst>
          </p:cNvPr>
          <p:cNvSpPr>
            <a:spLocks noChangeArrowheads="1"/>
          </p:cNvSpPr>
          <p:nvPr/>
        </p:nvSpPr>
        <p:spPr bwMode="auto">
          <a:xfrm rot="10800000">
            <a:off x="4277609" y="3673383"/>
            <a:ext cx="540093" cy="494900"/>
          </a:xfrm>
          <a:prstGeom prst="upDownArrow">
            <a:avLst>
              <a:gd name="adj1" fmla="val 47306"/>
              <a:gd name="adj2" fmla="val 30528"/>
            </a:avLst>
          </a:prstGeom>
          <a:solidFill>
            <a:srgbClr val="D67F0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4" name="角丸四角形 1">
            <a:extLst>
              <a:ext uri="{FF2B5EF4-FFF2-40B4-BE49-F238E27FC236}">
                <a16:creationId xmlns:a16="http://schemas.microsoft.com/office/drawing/2014/main" id="{F3C99DE4-DB29-4DDB-9217-ECB2EA710053}"/>
              </a:ext>
            </a:extLst>
          </p:cNvPr>
          <p:cNvSpPr/>
          <p:nvPr/>
        </p:nvSpPr>
        <p:spPr bwMode="auto">
          <a:xfrm>
            <a:off x="3767501" y="1652768"/>
            <a:ext cx="1595949"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角丸四角形 1">
            <a:extLst>
              <a:ext uri="{FF2B5EF4-FFF2-40B4-BE49-F238E27FC236}">
                <a16:creationId xmlns:a16="http://schemas.microsoft.com/office/drawing/2014/main" id="{5685A1DC-312A-4429-A281-6AEB0CF9A81B}"/>
              </a:ext>
            </a:extLst>
          </p:cNvPr>
          <p:cNvSpPr/>
          <p:nvPr/>
        </p:nvSpPr>
        <p:spPr bwMode="auto">
          <a:xfrm>
            <a:off x="7264034" y="3689758"/>
            <a:ext cx="122183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6" name="角丸四角形 1">
            <a:extLst>
              <a:ext uri="{FF2B5EF4-FFF2-40B4-BE49-F238E27FC236}">
                <a16:creationId xmlns:a16="http://schemas.microsoft.com/office/drawing/2014/main" id="{780C71E6-0955-4411-84CB-077402C71BC3}"/>
              </a:ext>
            </a:extLst>
          </p:cNvPr>
          <p:cNvSpPr/>
          <p:nvPr/>
        </p:nvSpPr>
        <p:spPr bwMode="auto">
          <a:xfrm>
            <a:off x="5544673" y="5964924"/>
            <a:ext cx="2260578" cy="662824"/>
          </a:xfrm>
          <a:prstGeom prst="roundRect">
            <a:avLst>
              <a:gd name="adj" fmla="val 18925"/>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角丸四角形 1">
            <a:extLst>
              <a:ext uri="{FF2B5EF4-FFF2-40B4-BE49-F238E27FC236}">
                <a16:creationId xmlns:a16="http://schemas.microsoft.com/office/drawing/2014/main" id="{057CFB7B-BDFE-4252-AB6F-8F0B9E00E37E}"/>
              </a:ext>
            </a:extLst>
          </p:cNvPr>
          <p:cNvSpPr/>
          <p:nvPr/>
        </p:nvSpPr>
        <p:spPr bwMode="auto">
          <a:xfrm>
            <a:off x="2549393" y="6184793"/>
            <a:ext cx="1305155"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Oval 5"/>
          <p:cNvSpPr>
            <a:spLocks noChangeArrowheads="1"/>
          </p:cNvSpPr>
          <p:nvPr/>
        </p:nvSpPr>
        <p:spPr bwMode="auto">
          <a:xfrm>
            <a:off x="5599738" y="5964923"/>
            <a:ext cx="2071593" cy="645545"/>
          </a:xfrm>
          <a:prstGeom prst="ellipse">
            <a:avLst/>
          </a:prstGeom>
          <a:noFill/>
          <a:ln>
            <a:noFill/>
          </a:ln>
        </p:spPr>
        <p:txBody>
          <a:bodyPr wrap="none" anchor="ctr"/>
          <a:lstStyle/>
          <a:p>
            <a:pPr marL="0" marR="0" lvl="0" indent="0" algn="ctr" defTabSz="914400" rtl="0" eaLnBrk="1" fontAlgn="base" latinLnBrk="0" hangingPunct="1">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かかりつけ歯科医</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spcBef>
                <a:spcPct val="0"/>
              </a:spcBef>
              <a:spcAft>
                <a:spcPct val="0"/>
              </a:spcAft>
              <a:buClrTx/>
              <a:buSzTx/>
              <a:buFontTx/>
              <a:buNone/>
              <a:tabLst/>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歯科衛生士</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 name="Oval 6"/>
          <p:cNvSpPr>
            <a:spLocks noChangeArrowheads="1"/>
          </p:cNvSpPr>
          <p:nvPr/>
        </p:nvSpPr>
        <p:spPr bwMode="auto">
          <a:xfrm>
            <a:off x="3784500" y="1658343"/>
            <a:ext cx="1595949" cy="411707"/>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27" name="Oval 5"/>
          <p:cNvSpPr>
            <a:spLocks noChangeArrowheads="1"/>
          </p:cNvSpPr>
          <p:nvPr/>
        </p:nvSpPr>
        <p:spPr bwMode="auto">
          <a:xfrm>
            <a:off x="7086389" y="3544763"/>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訪問看護</a:t>
            </a:r>
          </a:p>
        </p:txBody>
      </p:sp>
      <p:sp>
        <p:nvSpPr>
          <p:cNvPr id="51" name="Text Box 13">
            <a:extLst>
              <a:ext uri="{FF2B5EF4-FFF2-40B4-BE49-F238E27FC236}">
                <a16:creationId xmlns:a16="http://schemas.microsoft.com/office/drawing/2014/main" id="{F6D085B7-C7F2-4F2E-A9DE-669EC24E5B45}"/>
              </a:ext>
            </a:extLst>
          </p:cNvPr>
          <p:cNvSpPr txBox="1">
            <a:spLocks noChangeArrowheads="1"/>
          </p:cNvSpPr>
          <p:nvPr/>
        </p:nvSpPr>
        <p:spPr bwMode="auto">
          <a:xfrm>
            <a:off x="1203591" y="2931378"/>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助言・栄養指導</a:t>
            </a:r>
          </a:p>
        </p:txBody>
      </p:sp>
      <p:sp>
        <p:nvSpPr>
          <p:cNvPr id="52" name="Text Box 13">
            <a:extLst>
              <a:ext uri="{FF2B5EF4-FFF2-40B4-BE49-F238E27FC236}">
                <a16:creationId xmlns:a16="http://schemas.microsoft.com/office/drawing/2014/main" id="{D69A787D-DC85-44B7-831A-3A892C4679B7}"/>
              </a:ext>
            </a:extLst>
          </p:cNvPr>
          <p:cNvSpPr txBox="1">
            <a:spLocks noChangeArrowheads="1"/>
          </p:cNvSpPr>
          <p:nvPr/>
        </p:nvSpPr>
        <p:spPr bwMode="auto">
          <a:xfrm>
            <a:off x="6003013" y="2918566"/>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53" name="Text Box 13">
            <a:extLst>
              <a:ext uri="{FF2B5EF4-FFF2-40B4-BE49-F238E27FC236}">
                <a16:creationId xmlns:a16="http://schemas.microsoft.com/office/drawing/2014/main" id="{D3694E83-FEE0-4083-A950-E12DA29BF5EE}"/>
              </a:ext>
            </a:extLst>
          </p:cNvPr>
          <p:cNvSpPr txBox="1">
            <a:spLocks noChangeArrowheads="1"/>
          </p:cNvSpPr>
          <p:nvPr/>
        </p:nvSpPr>
        <p:spPr bwMode="auto">
          <a:xfrm>
            <a:off x="913945" y="4325803"/>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リハビリ</a:t>
            </a:r>
          </a:p>
        </p:txBody>
      </p:sp>
      <p:sp>
        <p:nvSpPr>
          <p:cNvPr id="54" name="Rectangle 2">
            <a:extLst>
              <a:ext uri="{FF2B5EF4-FFF2-40B4-BE49-F238E27FC236}">
                <a16:creationId xmlns:a16="http://schemas.microsoft.com/office/drawing/2014/main" id="{097D6ED9-9505-4069-97A9-F0EB86750EC1}"/>
              </a:ext>
            </a:extLst>
          </p:cNvPr>
          <p:cNvSpPr>
            <a:spLocks noChangeArrowheads="1"/>
          </p:cNvSpPr>
          <p:nvPr/>
        </p:nvSpPr>
        <p:spPr bwMode="auto">
          <a:xfrm>
            <a:off x="416324" y="882805"/>
            <a:ext cx="8358187" cy="5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退院</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後はケアマネジャーや多職種による情報共有と協働が重要</a:t>
            </a:r>
          </a:p>
        </p:txBody>
      </p:sp>
      <p:sp>
        <p:nvSpPr>
          <p:cNvPr id="57" name="角丸四角形 1">
            <a:extLst>
              <a:ext uri="{FF2B5EF4-FFF2-40B4-BE49-F238E27FC236}">
                <a16:creationId xmlns:a16="http://schemas.microsoft.com/office/drawing/2014/main" id="{05097AED-C624-4C6B-8EA1-C26119E09B54}"/>
              </a:ext>
            </a:extLst>
          </p:cNvPr>
          <p:cNvSpPr/>
          <p:nvPr/>
        </p:nvSpPr>
        <p:spPr bwMode="auto">
          <a:xfrm>
            <a:off x="456486" y="1841419"/>
            <a:ext cx="2626833"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58" name="Oval 5">
            <a:extLst>
              <a:ext uri="{FF2B5EF4-FFF2-40B4-BE49-F238E27FC236}">
                <a16:creationId xmlns:a16="http://schemas.microsoft.com/office/drawing/2014/main" id="{4AF0E6F7-DE59-49ED-9B85-B6743F725E1F}"/>
              </a:ext>
            </a:extLst>
          </p:cNvPr>
          <p:cNvSpPr>
            <a:spLocks noChangeArrowheads="1"/>
          </p:cNvSpPr>
          <p:nvPr/>
        </p:nvSpPr>
        <p:spPr bwMode="auto">
          <a:xfrm>
            <a:off x="961465" y="1718800"/>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a:t>
            </a:r>
          </a:p>
        </p:txBody>
      </p:sp>
      <p:sp>
        <p:nvSpPr>
          <p:cNvPr id="59" name="角丸四角形 1">
            <a:extLst>
              <a:ext uri="{FF2B5EF4-FFF2-40B4-BE49-F238E27FC236}">
                <a16:creationId xmlns:a16="http://schemas.microsoft.com/office/drawing/2014/main" id="{415486AA-2507-462F-8F90-9AA54082B47A}"/>
              </a:ext>
            </a:extLst>
          </p:cNvPr>
          <p:cNvSpPr/>
          <p:nvPr/>
        </p:nvSpPr>
        <p:spPr bwMode="auto">
          <a:xfrm>
            <a:off x="188979" y="5312282"/>
            <a:ext cx="2770665" cy="434568"/>
          </a:xfrm>
          <a:prstGeom prst="roundRect">
            <a:avLst>
              <a:gd name="adj" fmla="val 39627"/>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2" name="テキスト ボックス 61">
            <a:extLst>
              <a:ext uri="{FF2B5EF4-FFF2-40B4-BE49-F238E27FC236}">
                <a16:creationId xmlns:a16="http://schemas.microsoft.com/office/drawing/2014/main" id="{0EA29D4A-B5C1-45E9-943F-A5EFEA3994CD}"/>
              </a:ext>
            </a:extLst>
          </p:cNvPr>
          <p:cNvSpPr txBox="1"/>
          <p:nvPr/>
        </p:nvSpPr>
        <p:spPr bwMode="auto">
          <a:xfrm>
            <a:off x="206089" y="5360595"/>
            <a:ext cx="2753555" cy="341632"/>
          </a:xfrm>
          <a:prstGeom prst="rect">
            <a:avLst/>
          </a:prstGeom>
          <a:noFill/>
          <a:ln>
            <a:noFill/>
          </a:ln>
        </p:spPr>
        <p:txBody>
          <a:bodyPr wrap="square">
            <a:spAutoFit/>
          </a:bodyPr>
          <a:lstStyle/>
          <a:p>
            <a:pPr algn="ctr" eaLnBrk="1" hangingPunct="1">
              <a:lnSpc>
                <a:spcPct val="90000"/>
              </a:lnSpc>
              <a:spcBef>
                <a:spcPct val="30000"/>
              </a:spcBef>
              <a:defRPr/>
            </a:pPr>
            <a:r>
              <a:rPr lang="ja-JP" altLang="en-US" sz="1800" b="1" dirty="0">
                <a:latin typeface="BIZ UDPゴシック" panose="020B0400000000000000" pitchFamily="50" charset="-128"/>
                <a:ea typeface="BIZ UDPゴシック" panose="020B0400000000000000" pitchFamily="50" charset="-128"/>
                <a:cs typeface="Meiryo UI" pitchFamily="50" charset="-128"/>
              </a:rPr>
              <a:t>介護サービス事業所等</a:t>
            </a:r>
          </a:p>
        </p:txBody>
      </p:sp>
      <p:sp>
        <p:nvSpPr>
          <p:cNvPr id="63" name="角丸四角形 1">
            <a:extLst>
              <a:ext uri="{FF2B5EF4-FFF2-40B4-BE49-F238E27FC236}">
                <a16:creationId xmlns:a16="http://schemas.microsoft.com/office/drawing/2014/main" id="{5CBECAA7-37B5-4C4F-800A-0A13F0560F43}"/>
              </a:ext>
            </a:extLst>
          </p:cNvPr>
          <p:cNvSpPr/>
          <p:nvPr/>
        </p:nvSpPr>
        <p:spPr bwMode="auto">
          <a:xfrm>
            <a:off x="147663" y="3527100"/>
            <a:ext cx="1937258" cy="678452"/>
          </a:xfrm>
          <a:prstGeom prst="roundRect">
            <a:avLst>
              <a:gd name="adj" fmla="val 28223"/>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1" name="テキスト ボックス 60">
            <a:extLst>
              <a:ext uri="{FF2B5EF4-FFF2-40B4-BE49-F238E27FC236}">
                <a16:creationId xmlns:a16="http://schemas.microsoft.com/office/drawing/2014/main" id="{4E98E8E8-8E16-42CE-A126-9453D9D18917}"/>
              </a:ext>
            </a:extLst>
          </p:cNvPr>
          <p:cNvSpPr txBox="1"/>
          <p:nvPr/>
        </p:nvSpPr>
        <p:spPr bwMode="auto">
          <a:xfrm>
            <a:off x="32318" y="3530388"/>
            <a:ext cx="2276960" cy="646331"/>
          </a:xfrm>
          <a:prstGeom prst="rect">
            <a:avLst/>
          </a:prstGeom>
          <a:noFill/>
          <a:ln>
            <a:noFill/>
          </a:ln>
        </p:spPr>
        <p:txBody>
          <a:bodyPr wrap="square">
            <a:spAutoFit/>
          </a:bodyPr>
          <a:lstStyle/>
          <a:p>
            <a:pPr algn="ct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認知症カフェや</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algn="ct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家族会</a:t>
            </a:r>
            <a:endParaRPr lang="ja-JP" altLang="en-US" sz="1800" b="1" dirty="0">
              <a:latin typeface="BIZ UDPゴシック" panose="020B0400000000000000" pitchFamily="50" charset="-128"/>
              <a:ea typeface="BIZ UDPゴシック" panose="020B0400000000000000" pitchFamily="50" charset="-128"/>
            </a:endParaRPr>
          </a:p>
        </p:txBody>
      </p:sp>
      <p:sp>
        <p:nvSpPr>
          <p:cNvPr id="64" name="角丸四角形 1">
            <a:extLst>
              <a:ext uri="{FF2B5EF4-FFF2-40B4-BE49-F238E27FC236}">
                <a16:creationId xmlns:a16="http://schemas.microsoft.com/office/drawing/2014/main" id="{1B77AF92-C0DD-4C6B-9BC3-C66DF5E4952F}"/>
              </a:ext>
            </a:extLst>
          </p:cNvPr>
          <p:cNvSpPr/>
          <p:nvPr/>
        </p:nvSpPr>
        <p:spPr bwMode="auto">
          <a:xfrm>
            <a:off x="6706116" y="5085874"/>
            <a:ext cx="2271555"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Oval 5">
            <a:extLst>
              <a:ext uri="{FF2B5EF4-FFF2-40B4-BE49-F238E27FC236}">
                <a16:creationId xmlns:a16="http://schemas.microsoft.com/office/drawing/2014/main" id="{6095E81E-876A-4FF4-BD81-13936E480400}"/>
              </a:ext>
            </a:extLst>
          </p:cNvPr>
          <p:cNvSpPr>
            <a:spLocks noChangeArrowheads="1"/>
          </p:cNvSpPr>
          <p:nvPr/>
        </p:nvSpPr>
        <p:spPr bwMode="auto">
          <a:xfrm>
            <a:off x="7042877" y="4932914"/>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かかりつけ薬剤師</a:t>
            </a:r>
          </a:p>
        </p:txBody>
      </p:sp>
      <p:sp>
        <p:nvSpPr>
          <p:cNvPr id="66" name="角丸四角形 1">
            <a:extLst>
              <a:ext uri="{FF2B5EF4-FFF2-40B4-BE49-F238E27FC236}">
                <a16:creationId xmlns:a16="http://schemas.microsoft.com/office/drawing/2014/main" id="{208E83A4-8BCC-4544-B713-A06142C95346}"/>
              </a:ext>
            </a:extLst>
          </p:cNvPr>
          <p:cNvSpPr/>
          <p:nvPr/>
        </p:nvSpPr>
        <p:spPr bwMode="auto">
          <a:xfrm>
            <a:off x="6406864" y="1669475"/>
            <a:ext cx="2656132" cy="979722"/>
          </a:xfrm>
          <a:prstGeom prst="roundRect">
            <a:avLst>
              <a:gd name="adj" fmla="val 19879"/>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5" name="Oval 5">
            <a:extLst>
              <a:ext uri="{FF2B5EF4-FFF2-40B4-BE49-F238E27FC236}">
                <a16:creationId xmlns:a16="http://schemas.microsoft.com/office/drawing/2014/main" id="{7F75FF91-71EF-42FE-A544-FC6E5F496D4E}"/>
              </a:ext>
            </a:extLst>
          </p:cNvPr>
          <p:cNvSpPr>
            <a:spLocks noChangeArrowheads="1"/>
          </p:cNvSpPr>
          <p:nvPr/>
        </p:nvSpPr>
        <p:spPr bwMode="auto">
          <a:xfrm>
            <a:off x="6941021" y="1845904"/>
            <a:ext cx="1595950" cy="645545"/>
          </a:xfrm>
          <a:prstGeom prst="ellipse">
            <a:avLst/>
          </a:prstGeom>
          <a:noFill/>
          <a:ln>
            <a:noFill/>
          </a:ln>
        </p:spPr>
        <p:txBody>
          <a:bodyPr wrap="none" anchor="ctr"/>
          <a:lstStyle/>
          <a:p>
            <a:pPr marL="0" marR="0" lvl="0" indent="0" algn="ctr" defTabSz="914400" rtl="0" eaLnBrk="1" fontAlgn="base" latinLnBrk="0" hangingPunct="1">
              <a:spcBef>
                <a:spcPct val="0"/>
              </a:spcBef>
              <a:spcAft>
                <a:spcPct val="0"/>
              </a:spcAft>
              <a:buClrTx/>
              <a:buSzTx/>
              <a:buFontTx/>
              <a:buNone/>
              <a:tabLst/>
              <a:defRPr/>
            </a:pPr>
            <a:r>
              <a:rPr lang="ja-JP" altLang="en-US" sz="1800" b="1" dirty="0">
                <a:latin typeface="BIZ UDPゴシック" panose="020B0400000000000000" pitchFamily="50" charset="-128"/>
                <a:ea typeface="BIZ UDPゴシック" panose="020B0400000000000000" pitchFamily="50" charset="-128"/>
                <a:cs typeface="Meiryo UI" pitchFamily="50" charset="-128"/>
              </a:rPr>
              <a:t>認知症疾患医療センター</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algn="ctr">
              <a:defRPr/>
            </a:pPr>
            <a:r>
              <a:rPr lang="ja-JP" altLang="en-US" sz="1800" b="1" dirty="0">
                <a:latin typeface="BIZ UDPゴシック" panose="020B0400000000000000" pitchFamily="50" charset="-128"/>
                <a:ea typeface="BIZ UDPゴシック" panose="020B0400000000000000" pitchFamily="50" charset="-128"/>
                <a:cs typeface="Meiryo UI" pitchFamily="50" charset="-128"/>
              </a:rPr>
              <a:t>認知症専門医</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認知症サポート医</a:t>
            </a:r>
          </a:p>
        </p:txBody>
      </p:sp>
      <p:sp>
        <p:nvSpPr>
          <p:cNvPr id="68" name="Oval 5">
            <a:extLst>
              <a:ext uri="{FF2B5EF4-FFF2-40B4-BE49-F238E27FC236}">
                <a16:creationId xmlns:a16="http://schemas.microsoft.com/office/drawing/2014/main" id="{03F9503C-3003-4103-B709-02EB646E5813}"/>
              </a:ext>
            </a:extLst>
          </p:cNvPr>
          <p:cNvSpPr>
            <a:spLocks noChangeArrowheads="1"/>
          </p:cNvSpPr>
          <p:nvPr/>
        </p:nvSpPr>
        <p:spPr bwMode="auto">
          <a:xfrm>
            <a:off x="2415473" y="6053866"/>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地域・行政</a:t>
            </a:r>
          </a:p>
        </p:txBody>
      </p:sp>
      <p:sp>
        <p:nvSpPr>
          <p:cNvPr id="48" name="テキスト ボックス 47">
            <a:extLst>
              <a:ext uri="{FF2B5EF4-FFF2-40B4-BE49-F238E27FC236}">
                <a16:creationId xmlns:a16="http://schemas.microsoft.com/office/drawing/2014/main" id="{F04F3A79-B912-4F15-8E78-BC6B232D4238}"/>
              </a:ext>
            </a:extLst>
          </p:cNvPr>
          <p:cNvSpPr txBox="1"/>
          <p:nvPr/>
        </p:nvSpPr>
        <p:spPr>
          <a:xfrm>
            <a:off x="0" y="690776"/>
            <a:ext cx="1060230" cy="323165"/>
          </a:xfrm>
          <a:prstGeom prst="rect">
            <a:avLst/>
          </a:prstGeom>
          <a:noFill/>
        </p:spPr>
        <p:txBody>
          <a:bodyPr wrap="square" rtlCol="0">
            <a:spAutoFit/>
          </a:bodyPr>
          <a:lstStyle/>
          <a:p>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連携８</a:t>
            </a:r>
            <a:r>
              <a:rPr lang="en-US" altLang="ja-JP"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rPr>
              <a:t>〕</a:t>
            </a:r>
            <a:endParaRPr lang="ja-JP" altLang="en-US" sz="1500" b="1" dirty="0">
              <a:solidFill>
                <a:srgbClr val="000000"/>
              </a:solidFill>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Tree>
    <p:extLst>
      <p:ext uri="{BB962C8B-B14F-4D97-AF65-F5344CB8AC3E}">
        <p14:creationId xmlns:p14="http://schemas.microsoft.com/office/powerpoint/2010/main" val="3424525970"/>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t" anchorCtr="0"/>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24754</TotalTime>
  <Words>3248</Words>
  <Application>Microsoft Office PowerPoint</Application>
  <PresentationFormat>画面に合わせる (4:3)</PresentationFormat>
  <Paragraphs>378</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21</vt:i4>
      </vt:variant>
    </vt:vector>
  </HeadingPairs>
  <TitlesOfParts>
    <vt:vector size="30" baseType="lpstr">
      <vt:lpstr>BIZ UDPゴシック</vt:lpstr>
      <vt:lpstr>Meiryo UI</vt:lpstr>
      <vt:lpstr>Arial</vt:lpstr>
      <vt:lpstr>Calibri</vt:lpstr>
      <vt:lpstr>Calibri Light</vt:lpstr>
      <vt:lpstr>Century</vt:lpstr>
      <vt:lpstr>Century Gothic</vt:lpstr>
      <vt:lpstr>標準デザイン</vt:lpstr>
      <vt:lpstr>Office テーマ</vt:lpstr>
      <vt:lpstr>PowerPoint プレゼンテーション</vt:lpstr>
      <vt:lpstr>連携の定義と展開過程</vt:lpstr>
      <vt:lpstr>PowerPoint プレゼンテーション</vt:lpstr>
      <vt:lpstr>院内連携における各職種の役割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認知症の人を支える様々な仕組み</vt:lpstr>
      <vt:lpstr>PowerPoint プレゼンテーション</vt:lpstr>
      <vt:lpstr>PowerPoint プレゼンテーション</vt:lpstr>
      <vt:lpstr>PowerPoint プレゼンテーション</vt:lpstr>
      <vt:lpstr>演習の目的･意義</vt:lpstr>
      <vt:lpstr>サンプル事例①：認知症の人の退院支援（前半）</vt:lpstr>
      <vt:lpstr>PowerPoint プレゼンテーション</vt:lpstr>
      <vt:lpstr>サンプル事例①：解説</vt:lpstr>
      <vt:lpstr>サンプル事例②：興奮状態を呈するケースへの対応（前半）</vt:lpstr>
      <vt:lpstr>サンプル事例②：興奮状態を呈するケースへの対応（後半）</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1597</cp:revision>
  <cp:lastPrinted>2022-03-17T11:42:11Z</cp:lastPrinted>
  <dcterms:created xsi:type="dcterms:W3CDTF">2004-06-29T16:14:50Z</dcterms:created>
  <dcterms:modified xsi:type="dcterms:W3CDTF">2022-03-19T07:24:38Z</dcterms:modified>
</cp:coreProperties>
</file>