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0" r:id="rId1"/>
    <p:sldMasterId id="2147483729" r:id="rId2"/>
    <p:sldMasterId id="2147483766" r:id="rId3"/>
  </p:sldMasterIdLst>
  <p:notesMasterIdLst>
    <p:notesMasterId r:id="rId38"/>
  </p:notesMasterIdLst>
  <p:handoutMasterIdLst>
    <p:handoutMasterId r:id="rId39"/>
  </p:handoutMasterIdLst>
  <p:sldIdLst>
    <p:sldId id="16872" r:id="rId4"/>
    <p:sldId id="1557" r:id="rId5"/>
    <p:sldId id="17622" r:id="rId6"/>
    <p:sldId id="1550" r:id="rId7"/>
    <p:sldId id="1554" r:id="rId8"/>
    <p:sldId id="1560" r:id="rId9"/>
    <p:sldId id="883" r:id="rId10"/>
    <p:sldId id="1546" r:id="rId11"/>
    <p:sldId id="16876" r:id="rId12"/>
    <p:sldId id="16935" r:id="rId13"/>
    <p:sldId id="17623" r:id="rId14"/>
    <p:sldId id="16949" r:id="rId15"/>
    <p:sldId id="17624" r:id="rId16"/>
    <p:sldId id="16880" r:id="rId17"/>
    <p:sldId id="1189" r:id="rId18"/>
    <p:sldId id="16873" r:id="rId19"/>
    <p:sldId id="16882" r:id="rId20"/>
    <p:sldId id="16883" r:id="rId21"/>
    <p:sldId id="17625" r:id="rId22"/>
    <p:sldId id="17626" r:id="rId23"/>
    <p:sldId id="17627" r:id="rId24"/>
    <p:sldId id="17628" r:id="rId25"/>
    <p:sldId id="17629" r:id="rId26"/>
    <p:sldId id="17641" r:id="rId27"/>
    <p:sldId id="17631" r:id="rId28"/>
    <p:sldId id="17642" r:id="rId29"/>
    <p:sldId id="261" r:id="rId30"/>
    <p:sldId id="17621" r:id="rId31"/>
    <p:sldId id="17635" r:id="rId32"/>
    <p:sldId id="17636" r:id="rId33"/>
    <p:sldId id="17637" r:id="rId34"/>
    <p:sldId id="17638" r:id="rId35"/>
    <p:sldId id="17639" r:id="rId36"/>
    <p:sldId id="17640" r:id="rId37"/>
  </p:sldIdLst>
  <p:sldSz cx="9144000" cy="6858000" type="screen4x3"/>
  <p:notesSz cx="7099300" cy="10234613"/>
  <p:defaultTex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p:defaultTextStyle>
  <p:extLst>
    <p:ext uri="{EFAFB233-063F-42B5-8137-9DF3F51BA10A}">
      <p15:sldGuideLst xmlns:p15="http://schemas.microsoft.com/office/powerpoint/2012/main">
        <p15:guide id="1" orient="horz" pos="459" userDrawn="1">
          <p15:clr>
            <a:srgbClr val="A4A3A4"/>
          </p15:clr>
        </p15:guide>
        <p15:guide id="2" pos="521" userDrawn="1">
          <p15:clr>
            <a:srgbClr val="A4A3A4"/>
          </p15:clr>
        </p15:guide>
        <p15:guide id="3" orient="horz" pos="2024" userDrawn="1">
          <p15:clr>
            <a:srgbClr val="A4A3A4"/>
          </p15:clr>
        </p15:guide>
        <p15:guide id="4" pos="4536" userDrawn="1">
          <p15:clr>
            <a:srgbClr val="A4A3A4"/>
          </p15:clr>
        </p15:guide>
        <p15:guide id="5" orient="horz" pos="3770" userDrawn="1">
          <p15:clr>
            <a:srgbClr val="A4A3A4"/>
          </p15:clr>
        </p15:guide>
      </p15:sldGuideLst>
    </p:ext>
    <p:ext uri="{2D200454-40CA-4A62-9FC3-DE9A4176ACB9}">
      <p15:notesGuideLst xmlns:p15="http://schemas.microsoft.com/office/powerpoint/2012/main">
        <p15:guide id="1" orient="horz" pos="519" userDrawn="1">
          <p15:clr>
            <a:srgbClr val="A4A3A4"/>
          </p15:clr>
        </p15:guide>
        <p15:guide id="2" pos="2233" userDrawn="1">
          <p15:clr>
            <a:srgbClr val="A4A3A4"/>
          </p15:clr>
        </p15:guide>
        <p15:guide id="4" pos="2235" userDrawn="1">
          <p15:clr>
            <a:srgbClr val="A4A3A4"/>
          </p15:clr>
        </p15:guide>
        <p15:guide id="5" pos="592" userDrawn="1">
          <p15:clr>
            <a:srgbClr val="A4A3A4"/>
          </p15:clr>
        </p15:guide>
        <p15:guide id="6" orient="horz" pos="3066"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ngo-user" initials="k" lastIdx="21" clrIdx="0"/>
  <p:cmAuthor id="2" name="堀部賢太郎" initials="堀部賢太郎" lastIdx="10" clrIdx="1"/>
  <p:cmAuthor id="3" name="髙道香織" initials="髙道香織" lastIdx="1" clrIdx="2">
    <p:extLst>
      <p:ext uri="{19B8F6BF-5375-455C-9EA6-DF929625EA0E}">
        <p15:presenceInfo xmlns:p15="http://schemas.microsoft.com/office/powerpoint/2012/main" userId="bf4f1c904de7dd3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7900"/>
    <a:srgbClr val="71339F"/>
    <a:srgbClr val="A3C7E7"/>
    <a:srgbClr val="FFCF89"/>
    <a:srgbClr val="CC00CC"/>
    <a:srgbClr val="FF0066"/>
    <a:srgbClr val="7FC6CB"/>
    <a:srgbClr val="DBB0AF"/>
    <a:srgbClr val="BBE0E3"/>
    <a:srgbClr val="FF9D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660B408-B3CF-4A94-85FC-2B1E0A45F4A2}" styleName="濃色スタイル 2 - アクセント 1/アクセント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0444" autoAdjust="0"/>
    <p:restoredTop sz="53550" autoAdjust="0"/>
  </p:normalViewPr>
  <p:slideViewPr>
    <p:cSldViewPr snapToGrid="0">
      <p:cViewPr varScale="1">
        <p:scale>
          <a:sx n="51" d="100"/>
          <a:sy n="51" d="100"/>
        </p:scale>
        <p:origin x="72" y="144"/>
      </p:cViewPr>
      <p:guideLst>
        <p:guide orient="horz" pos="459"/>
        <p:guide pos="521"/>
        <p:guide orient="horz" pos="2024"/>
        <p:guide pos="4536"/>
        <p:guide orient="horz" pos="3770"/>
      </p:guideLst>
    </p:cSldViewPr>
  </p:slideViewPr>
  <p:outlineViewPr>
    <p:cViewPr>
      <p:scale>
        <a:sx n="33" d="100"/>
        <a:sy n="33" d="100"/>
      </p:scale>
      <p:origin x="0" y="-19963"/>
    </p:cViewPr>
  </p:outlineViewPr>
  <p:notesTextViewPr>
    <p:cViewPr>
      <p:scale>
        <a:sx n="100" d="100"/>
        <a:sy n="100" d="100"/>
      </p:scale>
      <p:origin x="0" y="0"/>
    </p:cViewPr>
  </p:notesTextViewPr>
  <p:sorterViewPr>
    <p:cViewPr varScale="1">
      <p:scale>
        <a:sx n="1" d="1"/>
        <a:sy n="1" d="1"/>
      </p:scale>
      <p:origin x="0" y="0"/>
    </p:cViewPr>
  </p:sorterViewPr>
  <p:notesViewPr>
    <p:cSldViewPr snapToGrid="0">
      <p:cViewPr varScale="1">
        <p:scale>
          <a:sx n="76" d="100"/>
          <a:sy n="76" d="100"/>
        </p:scale>
        <p:origin x="204" y="102"/>
      </p:cViewPr>
      <p:guideLst>
        <p:guide orient="horz" pos="519"/>
        <p:guide pos="2233"/>
        <p:guide pos="2235"/>
        <p:guide pos="592"/>
        <p:guide orient="horz" pos="3066"/>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handoutMaster" Target="handoutMasters/handoutMaster1.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viewProps" Target="viewProp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commentAuthors" Target="commentAuthor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theme" Target="theme/theme1.xml"/><Relationship Id="rId8" Type="http://schemas.openxmlformats.org/officeDocument/2006/relationships/slide" Target="slides/slide5.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view3D>
      <c:rotX val="50"/>
      <c:rotY val="0"/>
      <c:rAngAx val="0"/>
      <c:perspective val="1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3860873943511959"/>
          <c:y val="0.17701628171147296"/>
          <c:w val="0.80938083580400311"/>
          <c:h val="0.77914489566501188"/>
        </c:manualLayout>
      </c:layout>
      <c:pie3DChart>
        <c:varyColors val="1"/>
        <c:ser>
          <c:idx val="0"/>
          <c:order val="0"/>
          <c:dPt>
            <c:idx val="0"/>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1-F9F5-4CF2-A00A-97C9A73D0B21}"/>
              </c:ext>
            </c:extLst>
          </c:dPt>
          <c:dPt>
            <c:idx val="1"/>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3-F9F5-4CF2-A00A-97C9A73D0B21}"/>
              </c:ext>
            </c:extLst>
          </c:dPt>
          <c:dPt>
            <c:idx val="2"/>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5-F9F5-4CF2-A00A-97C9A73D0B21}"/>
              </c:ext>
            </c:extLst>
          </c:dPt>
          <c:dPt>
            <c:idx val="3"/>
            <c:bubble3D val="0"/>
            <c:spPr>
              <a:solidFill>
                <a:schemeClr val="accent6">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7-F9F5-4CF2-A00A-97C9A73D0B21}"/>
              </c:ext>
            </c:extLst>
          </c:dPt>
          <c:dPt>
            <c:idx val="4"/>
            <c:bubble3D val="0"/>
            <c:spPr>
              <a:solidFill>
                <a:schemeClr val="accent5">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9-F9F5-4CF2-A00A-97C9A73D0B21}"/>
              </c:ext>
            </c:extLst>
          </c:dPt>
          <c:dPt>
            <c:idx val="5"/>
            <c:bubble3D val="0"/>
            <c:spPr>
              <a:solidFill>
                <a:schemeClr val="accent4">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B-F9F5-4CF2-A00A-97C9A73D0B21}"/>
              </c:ext>
            </c:extLst>
          </c:dPt>
          <c:dPt>
            <c:idx val="6"/>
            <c:bubble3D val="0"/>
            <c:spPr>
              <a:solidFill>
                <a:schemeClr val="accent6">
                  <a:lumMod val="80000"/>
                  <a:lumOff val="2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D-F9F5-4CF2-A00A-97C9A73D0B21}"/>
              </c:ext>
            </c:extLst>
          </c:dPt>
          <c:dLbls>
            <c:dLbl>
              <c:idx val="0"/>
              <c:layout>
                <c:manualLayout>
                  <c:x val="-9.0617195861576877E-2"/>
                  <c:y val="-0.21254844512449639"/>
                </c:manualLayout>
              </c:layout>
              <c:spPr>
                <a:solidFill>
                  <a:srgbClr val="FFFFFF"/>
                </a:solid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1"/>
              <c:showSerName val="0"/>
              <c:showPercent val="0"/>
              <c:showBubbleSize val="0"/>
              <c:separator>
</c:separator>
              <c:extLst>
                <c:ext xmlns:c15="http://schemas.microsoft.com/office/drawing/2012/chart" uri="{CE6537A1-D6FC-4f65-9D91-7224C49458BB}">
                  <c15:layout>
                    <c:manualLayout>
                      <c:w val="0.24763492317344718"/>
                      <c:h val="0.23528120186221399"/>
                    </c:manualLayout>
                  </c15:layout>
                </c:ext>
                <c:ext xmlns:c16="http://schemas.microsoft.com/office/drawing/2014/chart" uri="{C3380CC4-5D6E-409C-BE32-E72D297353CC}">
                  <c16:uniqueId val="{00000001-F9F5-4CF2-A00A-97C9A73D0B21}"/>
                </c:ext>
              </c:extLst>
            </c:dLbl>
            <c:dLbl>
              <c:idx val="1"/>
              <c:layout>
                <c:manualLayout>
                  <c:x val="-9.4157491357781689E-2"/>
                  <c:y val="0.31450809258007667"/>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F9F5-4CF2-A00A-97C9A73D0B21}"/>
                </c:ext>
              </c:extLst>
            </c:dLbl>
            <c:dLbl>
              <c:idx val="2"/>
              <c:layout>
                <c:manualLayout>
                  <c:x val="-0.20414654249757033"/>
                  <c:y val="0.29410150232776749"/>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F9F5-4CF2-A00A-97C9A73D0B21}"/>
                </c:ext>
              </c:extLst>
            </c:dLbl>
            <c:dLbl>
              <c:idx val="3"/>
              <c:layout>
                <c:manualLayout>
                  <c:x val="-0.19892295200954641"/>
                  <c:y val="4.6225768860863423E-2"/>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1796720262772645"/>
                      <c:h val="0.23528120186221399"/>
                    </c:manualLayout>
                  </c15:layout>
                </c:ext>
                <c:ext xmlns:c16="http://schemas.microsoft.com/office/drawing/2014/chart" uri="{C3380CC4-5D6E-409C-BE32-E72D297353CC}">
                  <c16:uniqueId val="{00000007-F9F5-4CF2-A00A-97C9A73D0B21}"/>
                </c:ext>
              </c:extLst>
            </c:dLbl>
            <c:dLbl>
              <c:idx val="5"/>
              <c:layout>
                <c:manualLayout>
                  <c:x val="8.0017038394823284E-2"/>
                  <c:y val="-4.7530370761730611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B-F9F5-4CF2-A00A-97C9A73D0B21}"/>
                </c:ext>
              </c:extLst>
            </c:dLbl>
            <c:dLbl>
              <c:idx val="6"/>
              <c:layout>
                <c:manualLayout>
                  <c:x val="0.19516041925523148"/>
                  <c:y val="-3.6050148494527375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D-F9F5-4CF2-A00A-97C9A73D0B21}"/>
                </c:ext>
              </c:extLst>
            </c:dLbl>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BIZ UDPゴシック" panose="020B0400000000000000" pitchFamily="50" charset="-128"/>
                    <a:ea typeface="BIZ UDPゴシック" panose="020B0400000000000000" pitchFamily="50" charset="-128"/>
                    <a:cs typeface="+mn-cs"/>
                  </a:defRPr>
                </a:pPr>
                <a:endParaRPr lang="ja-JP"/>
              </a:p>
            </c:txPr>
            <c:showLegendKey val="0"/>
            <c:showVal val="1"/>
            <c:showCatName val="1"/>
            <c:showSerName val="0"/>
            <c:showPercent val="0"/>
            <c:showBubbleSize val="0"/>
            <c:separator>
</c:separator>
            <c:showLeaderLines val="1"/>
            <c:leaderLines>
              <c:spPr>
                <a:ln w="12700" cap="flat" cmpd="sng" algn="ctr">
                  <a:solidFill>
                    <a:srgbClr val="000000"/>
                  </a:solidFill>
                  <a:round/>
                </a:ln>
                <a:effectLst/>
              </c:spPr>
            </c:leaderLines>
            <c:extLst>
              <c:ext xmlns:c15="http://schemas.microsoft.com/office/drawing/2012/chart" uri="{CE6537A1-D6FC-4f65-9D91-7224C49458BB}"/>
            </c:extLst>
          </c:dLbls>
          <c:cat>
            <c:strRef>
              <c:f>Sheet1!$B$2:$B$8</c:f>
              <c:strCache>
                <c:ptCount val="7"/>
                <c:pt idx="0">
                  <c:v>アルツハイマー型認知症</c:v>
                </c:pt>
                <c:pt idx="1">
                  <c:v>血管性認知症</c:v>
                </c:pt>
                <c:pt idx="2">
                  <c:v>レビー小体型認知症</c:v>
                </c:pt>
                <c:pt idx="3">
                  <c:v>前頭側頭型認知症</c:v>
                </c:pt>
                <c:pt idx="4">
                  <c:v>混合型</c:v>
                </c:pt>
                <c:pt idx="5">
                  <c:v>アルコール性</c:v>
                </c:pt>
                <c:pt idx="6">
                  <c:v>その他</c:v>
                </c:pt>
              </c:strCache>
            </c:strRef>
          </c:cat>
          <c:val>
            <c:numRef>
              <c:f>Sheet1!$C$2:$C$8</c:f>
              <c:numCache>
                <c:formatCode>0.0%</c:formatCode>
                <c:ptCount val="7"/>
                <c:pt idx="0">
                  <c:v>0.67600000000000005</c:v>
                </c:pt>
                <c:pt idx="1">
                  <c:v>0.19500000000000001</c:v>
                </c:pt>
                <c:pt idx="2">
                  <c:v>4.2999999999999997E-2</c:v>
                </c:pt>
                <c:pt idx="3">
                  <c:v>0.01</c:v>
                </c:pt>
                <c:pt idx="4">
                  <c:v>3.3000000000000002E-2</c:v>
                </c:pt>
                <c:pt idx="5">
                  <c:v>3.9E-2</c:v>
                </c:pt>
                <c:pt idx="6">
                  <c:v>4.0000000000000001E-3</c:v>
                </c:pt>
              </c:numCache>
            </c:numRef>
          </c:val>
          <c:extLst>
            <c:ext xmlns:c16="http://schemas.microsoft.com/office/drawing/2014/chart" uri="{C3380CC4-5D6E-409C-BE32-E72D297353CC}">
              <c16:uniqueId val="{0000000E-F9F5-4CF2-A00A-97C9A73D0B21}"/>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4">
    <c:autoUpdate val="0"/>
  </c:externalData>
</c:chartSpace>
</file>

<file path=ppt/charts/colors1.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300" name="Rectangle 4"/>
          <p:cNvSpPr>
            <a:spLocks noGrp="1" noChangeArrowheads="1"/>
          </p:cNvSpPr>
          <p:nvPr>
            <p:ph type="ftr" sz="quarter" idx="2"/>
          </p:nvPr>
        </p:nvSpPr>
        <p:spPr bwMode="auto">
          <a:xfrm>
            <a:off x="2489203" y="9721856"/>
            <a:ext cx="2576514" cy="512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24" tIns="47663" rIns="95324" bIns="47663" numCol="1" anchor="b" anchorCtr="0" compatLnSpc="1">
            <a:prstTxWarp prst="textNoShape">
              <a:avLst/>
            </a:prstTxWarp>
          </a:bodyPr>
          <a:lstStyle>
            <a:lvl1pPr algn="ctr" defTabSz="945459">
              <a:defRPr sz="1300" smtClean="0">
                <a:latin typeface="Century" pitchFamily="18" charset="0"/>
              </a:defRPr>
            </a:lvl1pPr>
          </a:lstStyle>
          <a:p>
            <a:pPr>
              <a:defRPr/>
            </a:pPr>
            <a:endParaRPr lang="en-US" altLang="ja-JP"/>
          </a:p>
        </p:txBody>
      </p:sp>
      <p:sp>
        <p:nvSpPr>
          <p:cNvPr id="11267" name="Text Box 6"/>
          <p:cNvSpPr txBox="1">
            <a:spLocks noChangeArrowheads="1"/>
          </p:cNvSpPr>
          <p:nvPr/>
        </p:nvSpPr>
        <p:spPr bwMode="auto">
          <a:xfrm>
            <a:off x="127004" y="715965"/>
            <a:ext cx="1046163" cy="8001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53235" tIns="6370" rIns="53235" bIns="6370"/>
          <a:lstStyle>
            <a:lvl1pPr defTabSz="647700" eaLnBrk="0" hangingPunct="0">
              <a:defRPr kumimoji="1" sz="3600">
                <a:solidFill>
                  <a:schemeClr val="tx1"/>
                </a:solidFill>
                <a:latin typeface="Arial" pitchFamily="34" charset="0"/>
                <a:ea typeface="ＭＳ Ｐゴシック" pitchFamily="50" charset="-128"/>
              </a:defRPr>
            </a:lvl1pPr>
            <a:lvl2pPr marL="776288" indent="-298450" defTabSz="647700" eaLnBrk="0" hangingPunct="0">
              <a:defRPr kumimoji="1" sz="3600">
                <a:solidFill>
                  <a:schemeClr val="tx1"/>
                </a:solidFill>
                <a:latin typeface="Arial" pitchFamily="34" charset="0"/>
                <a:ea typeface="ＭＳ Ｐゴシック" pitchFamily="50" charset="-128"/>
              </a:defRPr>
            </a:lvl2pPr>
            <a:lvl3pPr marL="1193800" indent="-239713" defTabSz="647700" eaLnBrk="0" hangingPunct="0">
              <a:defRPr kumimoji="1" sz="3600">
                <a:solidFill>
                  <a:schemeClr val="tx1"/>
                </a:solidFill>
                <a:latin typeface="Arial" pitchFamily="34" charset="0"/>
                <a:ea typeface="ＭＳ Ｐゴシック" pitchFamily="50" charset="-128"/>
              </a:defRPr>
            </a:lvl3pPr>
            <a:lvl4pPr marL="1670050" indent="-238125" defTabSz="647700" eaLnBrk="0" hangingPunct="0">
              <a:defRPr kumimoji="1" sz="3600">
                <a:solidFill>
                  <a:schemeClr val="tx1"/>
                </a:solidFill>
                <a:latin typeface="Arial" pitchFamily="34" charset="0"/>
                <a:ea typeface="ＭＳ Ｐゴシック" pitchFamily="50" charset="-128"/>
              </a:defRPr>
            </a:lvl4pPr>
            <a:lvl5pPr marL="2147888" indent="-238125" defTabSz="647700" eaLnBrk="0" hangingPunct="0">
              <a:defRPr kumimoji="1" sz="3600">
                <a:solidFill>
                  <a:schemeClr val="tx1"/>
                </a:solidFill>
                <a:latin typeface="Arial" pitchFamily="34" charset="0"/>
                <a:ea typeface="ＭＳ Ｐゴシック" pitchFamily="50" charset="-128"/>
              </a:defRPr>
            </a:lvl5pPr>
            <a:lvl6pPr marL="26050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30622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5194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976688" indent="-238125" defTabSz="6477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r" eaLnBrk="1" hangingPunct="1">
              <a:defRPr/>
            </a:pPr>
            <a:endParaRPr lang="ja-JP" altLang="ja-JP" dirty="0"/>
          </a:p>
        </p:txBody>
      </p:sp>
    </p:spTree>
    <p:extLst>
      <p:ext uri="{BB962C8B-B14F-4D97-AF65-F5344CB8AC3E}">
        <p14:creationId xmlns:p14="http://schemas.microsoft.com/office/powerpoint/2010/main" val="3954271542"/>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40" name="Rectangle 4"/>
          <p:cNvSpPr>
            <a:spLocks noGrp="1" noRot="1" noChangeAspect="1" noChangeArrowheads="1" noTextEdit="1"/>
          </p:cNvSpPr>
          <p:nvPr>
            <p:ph type="sldImg" idx="2"/>
          </p:nvPr>
        </p:nvSpPr>
        <p:spPr bwMode="auto">
          <a:xfrm>
            <a:off x="996950" y="768350"/>
            <a:ext cx="5121275" cy="38401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709618" y="4860926"/>
            <a:ext cx="5680076" cy="4783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5324" tIns="47663" rIns="95324" bIns="47663" numCol="1" anchor="t" anchorCtr="0" compatLnSpc="1">
            <a:prstTxWarp prst="textNoShape">
              <a:avLst/>
            </a:prstTxWarp>
          </a:bodyPr>
          <a:lstStyle/>
          <a:p>
            <a:pPr lvl="0"/>
            <a:r>
              <a:rPr lang="ja-JP" altLang="en-US" noProof="0" dirty="0"/>
              <a:t>マスタ テキストの書式設定</a:t>
            </a:r>
          </a:p>
        </p:txBody>
      </p:sp>
    </p:spTree>
    <p:extLst>
      <p:ext uri="{BB962C8B-B14F-4D97-AF65-F5344CB8AC3E}">
        <p14:creationId xmlns:p14="http://schemas.microsoft.com/office/powerpoint/2010/main" val="4068401651"/>
      </p:ext>
    </p:extLst>
  </p:cSld>
  <p:clrMap bg1="lt1" tx1="dk1" bg2="lt2" tx2="dk2" accent1="accent1" accent2="accent2" accent3="accent3" accent4="accent4" accent5="accent5" accent6="accent6" hlink="hlink" folHlink="folHlink"/>
  <p:hf sldNum="0" hdr="0" ftr="0" dt="0"/>
  <p:notesStyle>
    <a:lvl1pPr algn="l" rtl="0" eaLnBrk="0" fontAlgn="base" hangingPunct="0">
      <a:lnSpc>
        <a:spcPts val="1800"/>
      </a:lnSpc>
      <a:spcBef>
        <a:spcPts val="0"/>
      </a:spcBef>
      <a:spcAft>
        <a:spcPct val="0"/>
      </a:spcAft>
      <a:defRPr kumimoji="1" sz="1050" kern="1200">
        <a:solidFill>
          <a:schemeClr val="tx1"/>
        </a:solidFill>
        <a:latin typeface="Meiryo UI" panose="020B0604030504040204" pitchFamily="50" charset="-128"/>
        <a:ea typeface="Meiryo UI" panose="020B0604030504040204" pitchFamily="50" charset="-128"/>
        <a:cs typeface="+mn-cs"/>
      </a:defRPr>
    </a:lvl1pPr>
    <a:lvl2pPr marL="4572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2pPr>
    <a:lvl3pPr marL="9144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3pPr>
    <a:lvl4pPr marL="13716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4pPr>
    <a:lvl5pPr marL="1828800" algn="l" rtl="0" eaLnBrk="0" fontAlgn="base" hangingPunct="0">
      <a:lnSpc>
        <a:spcPct val="130000"/>
      </a:lnSpc>
      <a:spcBef>
        <a:spcPct val="30000"/>
      </a:spcBef>
      <a:spcAft>
        <a:spcPct val="0"/>
      </a:spcAft>
      <a:defRPr kumimoji="1" sz="1200" kern="1200">
        <a:solidFill>
          <a:schemeClr val="tx1"/>
        </a:solidFill>
        <a:latin typeface="Meiryo UI" panose="020B0604030504040204" pitchFamily="50" charset="-128"/>
        <a:ea typeface="Meiryo UI" panose="020B0604030504040204"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00401F4-E7BE-47B7-9241-537EF5CFC7F1}"/>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0428AD8-FC35-4E40-A6EA-724D4587AB7A}"/>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8012654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C057B54-5241-4B16-A213-3CC02517D57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C2C7210-0FE4-4513-8261-8A645984067B}"/>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6692484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 イメージ プレースホルダー 3">
            <a:extLst>
              <a:ext uri="{FF2B5EF4-FFF2-40B4-BE49-F238E27FC236}">
                <a16:creationId xmlns:a16="http://schemas.microsoft.com/office/drawing/2014/main" id="{AD292DE7-FA16-4DBA-9CEB-0FC525D6458D}"/>
              </a:ext>
            </a:extLst>
          </p:cNvPr>
          <p:cNvSpPr>
            <a:spLocks noGrp="1" noRot="1" noChangeAspect="1"/>
          </p:cNvSpPr>
          <p:nvPr>
            <p:ph type="sldImg"/>
          </p:nvPr>
        </p:nvSpPr>
        <p:spPr/>
      </p:sp>
      <p:sp>
        <p:nvSpPr>
          <p:cNvPr id="5" name="ノート プレースホルダー 4">
            <a:extLst>
              <a:ext uri="{FF2B5EF4-FFF2-40B4-BE49-F238E27FC236}">
                <a16:creationId xmlns:a16="http://schemas.microsoft.com/office/drawing/2014/main" id="{13C6FD28-4842-4BA0-97E9-765A380F5D72}"/>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49576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C88B613-1B1B-4FAF-935C-23160570A666}"/>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C3870399-D6AE-4589-9A9F-B9968FBF4CE9}"/>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6247053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ノート プレースホルダー 5">
            <a:extLst>
              <a:ext uri="{FF2B5EF4-FFF2-40B4-BE49-F238E27FC236}">
                <a16:creationId xmlns:a16="http://schemas.microsoft.com/office/drawing/2014/main" id="{C8EEA2FD-8C2D-4A6C-B987-311ACA900321}"/>
              </a:ext>
            </a:extLst>
          </p:cNvPr>
          <p:cNvSpPr>
            <a:spLocks noGrp="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4BD1BD92-734F-465C-82F5-1625C4219968}"/>
              </a:ext>
            </a:extLst>
          </p:cNvPr>
          <p:cNvSpPr>
            <a:spLocks noGrp="1" noRot="1" noChangeAspect="1"/>
          </p:cNvSpPr>
          <p:nvPr>
            <p:ph type="sldImg"/>
          </p:nvPr>
        </p:nvSpPr>
        <p:spPr/>
      </p:sp>
    </p:spTree>
    <p:extLst>
      <p:ext uri="{BB962C8B-B14F-4D97-AF65-F5344CB8AC3E}">
        <p14:creationId xmlns:p14="http://schemas.microsoft.com/office/powerpoint/2010/main" val="15041717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5" name="Rectangle 3"/>
          <p:cNvSpPr>
            <a:spLocks noGrp="1" noChangeArrowheads="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AF33F8E6-36E0-4EAD-833F-E97135DBECC7}"/>
              </a:ext>
            </a:extLst>
          </p:cNvPr>
          <p:cNvSpPr>
            <a:spLocks noGrp="1" noRot="1" noChangeAspect="1"/>
          </p:cNvSpPr>
          <p:nvPr>
            <p:ph type="sldImg"/>
          </p:nvPr>
        </p:nvSpPr>
        <p:spPr/>
      </p:sp>
    </p:spTree>
    <p:extLst>
      <p:ext uri="{BB962C8B-B14F-4D97-AF65-F5344CB8AC3E}">
        <p14:creationId xmlns:p14="http://schemas.microsoft.com/office/powerpoint/2010/main" val="39086245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3" name="Rectangle 3"/>
          <p:cNvSpPr>
            <a:spLocks noGrp="1" noChangeArrowheads="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AC8D9598-0F80-45B8-9ED9-E2FCDC2C2244}"/>
              </a:ext>
            </a:extLst>
          </p:cNvPr>
          <p:cNvSpPr>
            <a:spLocks noGrp="1" noRot="1" noChangeAspect="1"/>
          </p:cNvSpPr>
          <p:nvPr>
            <p:ph type="sldImg"/>
          </p:nvPr>
        </p:nvSpPr>
        <p:spPr/>
      </p:sp>
    </p:spTree>
    <p:extLst>
      <p:ext uri="{BB962C8B-B14F-4D97-AF65-F5344CB8AC3E}">
        <p14:creationId xmlns:p14="http://schemas.microsoft.com/office/powerpoint/2010/main" val="10167241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3" name="Rectangle 3"/>
          <p:cNvSpPr>
            <a:spLocks noGrp="1" noChangeArrowheads="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A161D9F1-EB35-4744-860C-7BB065388B2C}"/>
              </a:ext>
            </a:extLst>
          </p:cNvPr>
          <p:cNvSpPr>
            <a:spLocks noGrp="1" noRot="1" noChangeAspect="1"/>
          </p:cNvSpPr>
          <p:nvPr>
            <p:ph type="sldImg"/>
          </p:nvPr>
        </p:nvSpPr>
        <p:spPr/>
      </p:sp>
    </p:spTree>
    <p:extLst>
      <p:ext uri="{BB962C8B-B14F-4D97-AF65-F5344CB8AC3E}">
        <p14:creationId xmlns:p14="http://schemas.microsoft.com/office/powerpoint/2010/main" val="23317414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9" name="Rectangle 3"/>
          <p:cNvSpPr>
            <a:spLocks noGrp="1" noChangeArrowheads="1"/>
          </p:cNvSpPr>
          <p:nvPr>
            <p:ph type="body" idx="1"/>
          </p:nvPr>
        </p:nvSpPr>
        <p:spPr/>
        <p:txBody>
          <a:bodyPr/>
          <a:lstStyle/>
          <a:p>
            <a:endParaRPr lang="ja-JP" altLang="en-US" dirty="0"/>
          </a:p>
        </p:txBody>
      </p:sp>
      <p:sp>
        <p:nvSpPr>
          <p:cNvPr id="4" name="スライド イメージ プレースホルダー 3">
            <a:extLst>
              <a:ext uri="{FF2B5EF4-FFF2-40B4-BE49-F238E27FC236}">
                <a16:creationId xmlns:a16="http://schemas.microsoft.com/office/drawing/2014/main" id="{E3A4D1E8-84B5-4B81-B39A-F12299F93CE9}"/>
              </a:ext>
            </a:extLst>
          </p:cNvPr>
          <p:cNvSpPr>
            <a:spLocks noGrp="1" noRot="1" noChangeAspect="1"/>
          </p:cNvSpPr>
          <p:nvPr>
            <p:ph type="sldImg"/>
          </p:nvPr>
        </p:nvSpPr>
        <p:spPr/>
      </p:sp>
    </p:spTree>
    <p:extLst>
      <p:ext uri="{BB962C8B-B14F-4D97-AF65-F5344CB8AC3E}">
        <p14:creationId xmlns:p14="http://schemas.microsoft.com/office/powerpoint/2010/main" val="7036809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en-US" altLang="ja-JP" dirty="0"/>
          </a:p>
        </p:txBody>
      </p:sp>
      <p:sp>
        <p:nvSpPr>
          <p:cNvPr id="3" name="スライド イメージ プレースホルダー 2">
            <a:extLst>
              <a:ext uri="{FF2B5EF4-FFF2-40B4-BE49-F238E27FC236}">
                <a16:creationId xmlns:a16="http://schemas.microsoft.com/office/drawing/2014/main" id="{3537950B-0B26-4F2B-BEDD-47AC8D8DECD9}"/>
              </a:ext>
            </a:extLst>
          </p:cNvPr>
          <p:cNvSpPr>
            <a:spLocks noGrp="1" noRot="1" noChangeAspect="1"/>
          </p:cNvSpPr>
          <p:nvPr>
            <p:ph type="sldImg"/>
          </p:nvPr>
        </p:nvSpPr>
        <p:spPr/>
      </p:sp>
    </p:spTree>
    <p:extLst>
      <p:ext uri="{BB962C8B-B14F-4D97-AF65-F5344CB8AC3E}">
        <p14:creationId xmlns:p14="http://schemas.microsoft.com/office/powerpoint/2010/main" val="33752443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B2F1682A-B8F8-4F60-B8D2-21A4BD056CD1}"/>
              </a:ext>
            </a:extLst>
          </p:cNvPr>
          <p:cNvSpPr>
            <a:spLocks noGrp="1" noRot="1" noChangeAspect="1"/>
          </p:cNvSpPr>
          <p:nvPr>
            <p:ph type="sldImg"/>
          </p:nvPr>
        </p:nvSpPr>
        <p:spPr/>
      </p:sp>
    </p:spTree>
    <p:extLst>
      <p:ext uri="{BB962C8B-B14F-4D97-AF65-F5344CB8AC3E}">
        <p14:creationId xmlns:p14="http://schemas.microsoft.com/office/powerpoint/2010/main" val="2221277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E1ADDF2-0A43-4EE2-A91C-E710B018FA9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FF4AF294-CC17-4C79-BEF2-073A4A384F4C}"/>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4507850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5" name="スライド イメージ プレースホルダー 4">
            <a:extLst>
              <a:ext uri="{FF2B5EF4-FFF2-40B4-BE49-F238E27FC236}">
                <a16:creationId xmlns:a16="http://schemas.microsoft.com/office/drawing/2014/main" id="{F5C747D1-D8C8-4D5B-BF6C-2C4CD53F9162}"/>
              </a:ext>
            </a:extLst>
          </p:cNvPr>
          <p:cNvSpPr>
            <a:spLocks noGrp="1" noRot="1" noChangeAspect="1"/>
          </p:cNvSpPr>
          <p:nvPr>
            <p:ph type="sldImg"/>
          </p:nvPr>
        </p:nvSpPr>
        <p:spPr/>
      </p:sp>
    </p:spTree>
    <p:extLst>
      <p:ext uri="{BB962C8B-B14F-4D97-AF65-F5344CB8AC3E}">
        <p14:creationId xmlns:p14="http://schemas.microsoft.com/office/powerpoint/2010/main" val="32301197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en-US" altLang="ja-JP" dirty="0"/>
          </a:p>
        </p:txBody>
      </p:sp>
      <p:sp>
        <p:nvSpPr>
          <p:cNvPr id="3" name="スライド イメージ プレースホルダー 2">
            <a:extLst>
              <a:ext uri="{FF2B5EF4-FFF2-40B4-BE49-F238E27FC236}">
                <a16:creationId xmlns:a16="http://schemas.microsoft.com/office/drawing/2014/main" id="{A8904008-7BF9-48FD-9A07-17A77D8B1334}"/>
              </a:ext>
            </a:extLst>
          </p:cNvPr>
          <p:cNvSpPr>
            <a:spLocks noGrp="1" noRot="1" noChangeAspect="1"/>
          </p:cNvSpPr>
          <p:nvPr>
            <p:ph type="sldImg"/>
          </p:nvPr>
        </p:nvSpPr>
        <p:spPr/>
      </p:sp>
    </p:spTree>
    <p:extLst>
      <p:ext uri="{BB962C8B-B14F-4D97-AF65-F5344CB8AC3E}">
        <p14:creationId xmlns:p14="http://schemas.microsoft.com/office/powerpoint/2010/main" val="34536758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ja-JP" altLang="ja-JP" dirty="0"/>
          </a:p>
        </p:txBody>
      </p:sp>
      <p:sp>
        <p:nvSpPr>
          <p:cNvPr id="3" name="スライド イメージ プレースホルダー 2">
            <a:extLst>
              <a:ext uri="{FF2B5EF4-FFF2-40B4-BE49-F238E27FC236}">
                <a16:creationId xmlns:a16="http://schemas.microsoft.com/office/drawing/2014/main" id="{38827028-FC64-42F8-BEFD-F3E9E50976CC}"/>
              </a:ext>
            </a:extLst>
          </p:cNvPr>
          <p:cNvSpPr>
            <a:spLocks noGrp="1" noRot="1" noChangeAspect="1"/>
          </p:cNvSpPr>
          <p:nvPr>
            <p:ph type="sldImg"/>
          </p:nvPr>
        </p:nvSpPr>
        <p:spPr/>
      </p:sp>
    </p:spTree>
    <p:extLst>
      <p:ext uri="{BB962C8B-B14F-4D97-AF65-F5344CB8AC3E}">
        <p14:creationId xmlns:p14="http://schemas.microsoft.com/office/powerpoint/2010/main" val="259952623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ja-JP" altLang="ja-JP" dirty="0"/>
          </a:p>
        </p:txBody>
      </p:sp>
      <p:sp>
        <p:nvSpPr>
          <p:cNvPr id="3" name="スライド イメージ プレースホルダー 2">
            <a:extLst>
              <a:ext uri="{FF2B5EF4-FFF2-40B4-BE49-F238E27FC236}">
                <a16:creationId xmlns:a16="http://schemas.microsoft.com/office/drawing/2014/main" id="{F0870452-335C-41AF-A4CA-48A68D7E7921}"/>
              </a:ext>
            </a:extLst>
          </p:cNvPr>
          <p:cNvSpPr>
            <a:spLocks noGrp="1" noRot="1" noChangeAspect="1"/>
          </p:cNvSpPr>
          <p:nvPr>
            <p:ph type="sldImg"/>
          </p:nvPr>
        </p:nvSpPr>
        <p:spPr/>
      </p:sp>
    </p:spTree>
    <p:extLst>
      <p:ext uri="{BB962C8B-B14F-4D97-AF65-F5344CB8AC3E}">
        <p14:creationId xmlns:p14="http://schemas.microsoft.com/office/powerpoint/2010/main" val="13496874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96169D1-272F-4796-96F6-7D53A8BB9F8A}"/>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45D2D513-4F42-4102-8150-C6671AF8D02B}"/>
              </a:ext>
            </a:extLst>
          </p:cNvPr>
          <p:cNvSpPr>
            <a:spLocks noGrp="1"/>
          </p:cNvSpPr>
          <p:nvPr>
            <p:ph type="body" idx="1"/>
          </p:nvPr>
        </p:nvSpPr>
        <p:spPr/>
        <p:txBody>
          <a:bodyPr/>
          <a:lstStyle/>
          <a:p>
            <a:endParaRPr kumimoji="1" lang="ja-JP" altLang="en-US" b="0" dirty="0"/>
          </a:p>
        </p:txBody>
      </p:sp>
    </p:spTree>
    <p:extLst>
      <p:ext uri="{BB962C8B-B14F-4D97-AF65-F5344CB8AC3E}">
        <p14:creationId xmlns:p14="http://schemas.microsoft.com/office/powerpoint/2010/main" val="9627589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3" name="Rectangle 3"/>
          <p:cNvSpPr>
            <a:spLocks noGrp="1" noChangeArrowheads="1"/>
          </p:cNvSpPr>
          <p:nvPr>
            <p:ph type="body" idx="1"/>
          </p:nvPr>
        </p:nvSpPr>
        <p:spPr/>
        <p:txBody>
          <a:bodyPr/>
          <a:lstStyle/>
          <a:p>
            <a:endParaRPr lang="en-US" altLang="ja-JP" dirty="0"/>
          </a:p>
        </p:txBody>
      </p:sp>
      <p:sp>
        <p:nvSpPr>
          <p:cNvPr id="3" name="スライド イメージ プレースホルダー 2">
            <a:extLst>
              <a:ext uri="{FF2B5EF4-FFF2-40B4-BE49-F238E27FC236}">
                <a16:creationId xmlns:a16="http://schemas.microsoft.com/office/drawing/2014/main" id="{0D04021E-1B42-4D56-819E-28FF50D8C093}"/>
              </a:ext>
            </a:extLst>
          </p:cNvPr>
          <p:cNvSpPr>
            <a:spLocks noGrp="1" noRot="1" noChangeAspect="1"/>
          </p:cNvSpPr>
          <p:nvPr>
            <p:ph type="sldImg"/>
          </p:nvPr>
        </p:nvSpPr>
        <p:spPr/>
      </p:sp>
    </p:spTree>
    <p:extLst>
      <p:ext uri="{BB962C8B-B14F-4D97-AF65-F5344CB8AC3E}">
        <p14:creationId xmlns:p14="http://schemas.microsoft.com/office/powerpoint/2010/main" val="383250074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pPr marL="0" marR="0" lvl="0" indent="0" algn="l" defTabSz="914400" rtl="0" eaLnBrk="0" fontAlgn="base" latinLnBrk="0" hangingPunct="0">
              <a:lnSpc>
                <a:spcPts val="1800"/>
              </a:lnSpc>
              <a:spcBef>
                <a:spcPts val="0"/>
              </a:spcBef>
              <a:spcAft>
                <a:spcPct val="0"/>
              </a:spcAft>
              <a:buClrTx/>
              <a:buSzTx/>
              <a:buFontTx/>
              <a:buNone/>
              <a:tabLst/>
              <a:defRPr/>
            </a:pPr>
            <a:endParaRPr lang="ja-JP" altLang="en-US" b="0" dirty="0"/>
          </a:p>
        </p:txBody>
      </p:sp>
      <p:sp>
        <p:nvSpPr>
          <p:cNvPr id="8" name="スライド イメージ プレースホルダー 7">
            <a:extLst>
              <a:ext uri="{FF2B5EF4-FFF2-40B4-BE49-F238E27FC236}">
                <a16:creationId xmlns:a16="http://schemas.microsoft.com/office/drawing/2014/main" id="{609B1764-24FF-469E-8DA7-7BCAC90055A3}"/>
              </a:ext>
            </a:extLst>
          </p:cNvPr>
          <p:cNvSpPr>
            <a:spLocks noGrp="1" noRot="1" noChangeAspect="1"/>
          </p:cNvSpPr>
          <p:nvPr>
            <p:ph type="sldImg"/>
          </p:nvPr>
        </p:nvSpPr>
        <p:spPr/>
      </p:sp>
    </p:spTree>
    <p:extLst>
      <p:ext uri="{BB962C8B-B14F-4D97-AF65-F5344CB8AC3E}">
        <p14:creationId xmlns:p14="http://schemas.microsoft.com/office/powerpoint/2010/main" val="39373515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00000"/>
              </a:lnSpc>
              <a:spcBef>
                <a:spcPts val="0"/>
              </a:spcBef>
            </a:pPr>
            <a:endParaRPr kumimoji="1" lang="en-US" altLang="ja-JP" b="0" dirty="0">
              <a:latin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lIns="91430" tIns="45714" rIns="91430" bIns="45714"/>
          <a:lstStyle/>
          <a:p>
            <a:pPr marL="0" marR="0" lvl="0" indent="0" algn="l" defTabSz="914293" rtl="0" eaLnBrk="1" fontAlgn="base" latinLnBrk="0" hangingPunct="1">
              <a:lnSpc>
                <a:spcPct val="100000"/>
              </a:lnSpc>
              <a:spcBef>
                <a:spcPct val="0"/>
              </a:spcBef>
              <a:spcAft>
                <a:spcPct val="0"/>
              </a:spcAft>
              <a:buClrTx/>
              <a:buSzTx/>
              <a:buFontTx/>
              <a:buNone/>
              <a:tabLst/>
              <a:defRPr/>
            </a:pPr>
            <a:fld id="{764A68C5-146D-46B3-9E29-CB402DBF9D8B}" type="slidenum">
              <a:rPr kumimoji="1" lang="en-US" altLang="ja-JP" sz="3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rPr>
              <a:pPr marL="0" marR="0" lvl="0" indent="0" algn="l" defTabSz="914293" rtl="0" eaLnBrk="1" fontAlgn="base" latinLnBrk="0" hangingPunct="1">
                <a:lnSpc>
                  <a:spcPct val="100000"/>
                </a:lnSpc>
                <a:spcBef>
                  <a:spcPct val="0"/>
                </a:spcBef>
                <a:spcAft>
                  <a:spcPct val="0"/>
                </a:spcAft>
                <a:buClrTx/>
                <a:buSzTx/>
                <a:buFontTx/>
                <a:buNone/>
                <a:tabLst/>
                <a:defRPr/>
              </a:pPr>
              <a:t>27</a:t>
            </a:fld>
            <a:endParaRPr kumimoji="1" lang="en-US" altLang="ja-JP" sz="3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146571065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ct val="100000"/>
              </a:lnSpc>
              <a:spcBef>
                <a:spcPts val="0"/>
              </a:spcBef>
            </a:pPr>
            <a:endParaRPr kumimoji="1" lang="en-US" altLang="ja-JP" dirty="0">
              <a:latin typeface="ＭＳ Ｐ明朝" panose="02020600040205080304" pitchFamily="18" charset="-128"/>
            </a:endParaRPr>
          </a:p>
        </p:txBody>
      </p:sp>
      <p:sp>
        <p:nvSpPr>
          <p:cNvPr id="4" name="スライド番号プレースホルダー 3"/>
          <p:cNvSpPr>
            <a:spLocks noGrp="1"/>
          </p:cNvSpPr>
          <p:nvPr>
            <p:ph type="sldNum" sz="quarter" idx="10"/>
          </p:nvPr>
        </p:nvSpPr>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fld id="{764A68C5-146D-46B3-9E29-CB402DBF9D8B}" type="slidenum">
              <a:rPr kumimoji="1" lang="en-US" altLang="ja-JP" sz="3600" b="0" i="0" u="none" strike="noStrike" kern="1200" cap="none" spc="0" normalizeH="0" baseline="0" noProof="0" smtClean="0">
                <a:ln>
                  <a:noFill/>
                </a:ln>
                <a:solidFill>
                  <a:srgbClr val="000000"/>
                </a:solidFill>
                <a:effectLst/>
                <a:uLnTx/>
                <a:uFillTx/>
                <a:latin typeface="Arial" pitchFamily="34" charset="0"/>
                <a:ea typeface="ＭＳ Ｐゴシック" pitchFamily="50" charset="-128"/>
                <a:cs typeface="+mn-cs"/>
              </a:rPr>
              <a:pPr marL="0" marR="0" lvl="0" indent="0" algn="l" defTabSz="914400" rtl="0" eaLnBrk="1" fontAlgn="base" latinLnBrk="0" hangingPunct="1">
                <a:lnSpc>
                  <a:spcPct val="100000"/>
                </a:lnSpc>
                <a:spcBef>
                  <a:spcPct val="0"/>
                </a:spcBef>
                <a:spcAft>
                  <a:spcPct val="0"/>
                </a:spcAft>
                <a:buClrTx/>
                <a:buSzTx/>
                <a:buFontTx/>
                <a:buNone/>
                <a:tabLst/>
                <a:defRPr/>
              </a:pPr>
              <a:t>28</a:t>
            </a:fld>
            <a:endParaRPr kumimoji="1" lang="en-US" altLang="ja-JP" sz="3600" b="0" i="0" u="none" strike="noStrike" kern="1200" cap="none" spc="0" normalizeH="0" baseline="0" noProof="0">
              <a:ln>
                <a:noFill/>
              </a:ln>
              <a:solidFill>
                <a:srgbClr val="000000"/>
              </a:solidFill>
              <a:effectLst/>
              <a:uLnTx/>
              <a:uFillTx/>
              <a:latin typeface="Arial" pitchFamily="34" charset="0"/>
              <a:ea typeface="ＭＳ Ｐゴシック" pitchFamily="50" charset="-128"/>
              <a:cs typeface="+mn-cs"/>
            </a:endParaRPr>
          </a:p>
        </p:txBody>
      </p:sp>
    </p:spTree>
    <p:extLst>
      <p:ext uri="{BB962C8B-B14F-4D97-AF65-F5344CB8AC3E}">
        <p14:creationId xmlns:p14="http://schemas.microsoft.com/office/powerpoint/2010/main" val="41877625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1" name="ノート プレースホルダー 2"/>
          <p:cNvSpPr>
            <a:spLocks noGrp="1"/>
          </p:cNvSpPr>
          <p:nvPr>
            <p:ph type="body" idx="1"/>
          </p:nvPr>
        </p:nvSpPr>
        <p:spPr/>
        <p:txBody>
          <a:bodyPr/>
          <a:lstStyle/>
          <a:p>
            <a:endParaRPr lang="en-US" altLang="ja-JP" dirty="0"/>
          </a:p>
        </p:txBody>
      </p:sp>
      <p:sp>
        <p:nvSpPr>
          <p:cNvPr id="3" name="スライド イメージ プレースホルダー 2">
            <a:extLst>
              <a:ext uri="{FF2B5EF4-FFF2-40B4-BE49-F238E27FC236}">
                <a16:creationId xmlns:a16="http://schemas.microsoft.com/office/drawing/2014/main" id="{35510675-C474-4FFB-8832-F40DF8001684}"/>
              </a:ext>
            </a:extLst>
          </p:cNvPr>
          <p:cNvSpPr>
            <a:spLocks noGrp="1" noRot="1" noChangeAspect="1"/>
          </p:cNvSpPr>
          <p:nvPr>
            <p:ph type="sldImg"/>
          </p:nvPr>
        </p:nvSpPr>
        <p:spPr/>
      </p:sp>
    </p:spTree>
    <p:extLst>
      <p:ext uri="{BB962C8B-B14F-4D97-AF65-F5344CB8AC3E}">
        <p14:creationId xmlns:p14="http://schemas.microsoft.com/office/powerpoint/2010/main" val="28398260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72743EE2-5D8B-4C1B-8349-8F245BAACFA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27A944D8-3D9F-42BD-9E29-E7ED83380A70}"/>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67972994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ja-JP" dirty="0"/>
          </a:p>
        </p:txBody>
      </p:sp>
      <p:sp>
        <p:nvSpPr>
          <p:cNvPr id="5" name="スライド イメージ プレースホルダー 4">
            <a:extLst>
              <a:ext uri="{FF2B5EF4-FFF2-40B4-BE49-F238E27FC236}">
                <a16:creationId xmlns:a16="http://schemas.microsoft.com/office/drawing/2014/main" id="{6A2FB025-6359-42FE-B955-7AF88A72D2A7}"/>
              </a:ext>
            </a:extLst>
          </p:cNvPr>
          <p:cNvSpPr>
            <a:spLocks noGrp="1" noRot="1" noChangeAspect="1"/>
          </p:cNvSpPr>
          <p:nvPr>
            <p:ph type="sldImg"/>
          </p:nvPr>
        </p:nvSpPr>
        <p:spPr/>
      </p:sp>
    </p:spTree>
    <p:extLst>
      <p:ext uri="{BB962C8B-B14F-4D97-AF65-F5344CB8AC3E}">
        <p14:creationId xmlns:p14="http://schemas.microsoft.com/office/powerpoint/2010/main" val="94462019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 イメージ プレースホルダー 3">
            <a:extLst>
              <a:ext uri="{FF2B5EF4-FFF2-40B4-BE49-F238E27FC236}">
                <a16:creationId xmlns:a16="http://schemas.microsoft.com/office/drawing/2014/main" id="{3A16A34D-8967-4F4B-B92A-E4BF999F828E}"/>
              </a:ext>
            </a:extLst>
          </p:cNvPr>
          <p:cNvSpPr>
            <a:spLocks noGrp="1" noRot="1" noChangeAspect="1"/>
          </p:cNvSpPr>
          <p:nvPr>
            <p:ph type="sldImg"/>
          </p:nvPr>
        </p:nvSpPr>
        <p:spPr/>
      </p:sp>
      <p:sp>
        <p:nvSpPr>
          <p:cNvPr id="5" name="ノート プレースホルダー 4">
            <a:extLst>
              <a:ext uri="{FF2B5EF4-FFF2-40B4-BE49-F238E27FC236}">
                <a16:creationId xmlns:a16="http://schemas.microsoft.com/office/drawing/2014/main" id="{BBFF2EE7-A740-4AA6-A3B3-5F1E29BA349B}"/>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32310102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5" name="スライド イメージ プレースホルダー 4">
            <a:extLst>
              <a:ext uri="{FF2B5EF4-FFF2-40B4-BE49-F238E27FC236}">
                <a16:creationId xmlns:a16="http://schemas.microsoft.com/office/drawing/2014/main" id="{420BF93D-ED3F-45E3-B456-54ACCE668A3F}"/>
              </a:ext>
            </a:extLst>
          </p:cNvPr>
          <p:cNvSpPr>
            <a:spLocks noGrp="1" noRot="1" noChangeAspect="1"/>
          </p:cNvSpPr>
          <p:nvPr>
            <p:ph type="sldImg"/>
          </p:nvPr>
        </p:nvSpPr>
        <p:spPr/>
      </p:sp>
    </p:spTree>
    <p:extLst>
      <p:ext uri="{BB962C8B-B14F-4D97-AF65-F5344CB8AC3E}">
        <p14:creationId xmlns:p14="http://schemas.microsoft.com/office/powerpoint/2010/main" val="23184021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5" name="スライド イメージ プレースホルダー 4">
            <a:extLst>
              <a:ext uri="{FF2B5EF4-FFF2-40B4-BE49-F238E27FC236}">
                <a16:creationId xmlns:a16="http://schemas.microsoft.com/office/drawing/2014/main" id="{831B0437-87C0-4255-83C6-82ADDC725D84}"/>
              </a:ext>
            </a:extLst>
          </p:cNvPr>
          <p:cNvSpPr>
            <a:spLocks noGrp="1" noRot="1" noChangeAspect="1"/>
          </p:cNvSpPr>
          <p:nvPr>
            <p:ph type="sldImg"/>
          </p:nvPr>
        </p:nvSpPr>
        <p:spPr/>
      </p:sp>
    </p:spTree>
    <p:extLst>
      <p:ext uri="{BB962C8B-B14F-4D97-AF65-F5344CB8AC3E}">
        <p14:creationId xmlns:p14="http://schemas.microsoft.com/office/powerpoint/2010/main" val="13674123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1" name="Rectangle 3"/>
          <p:cNvSpPr>
            <a:spLocks noGrp="1" noChangeArrowheads="1"/>
          </p:cNvSpPr>
          <p:nvPr>
            <p:ph type="body" idx="1"/>
          </p:nvPr>
        </p:nvSpPr>
        <p:spPr/>
        <p:txBody>
          <a:bodyPr/>
          <a:lstStyle/>
          <a:p>
            <a:endParaRPr lang="ja-JP" altLang="ja-JP" dirty="0"/>
          </a:p>
        </p:txBody>
      </p:sp>
      <p:sp>
        <p:nvSpPr>
          <p:cNvPr id="3" name="スライド イメージ プレースホルダー 2">
            <a:extLst>
              <a:ext uri="{FF2B5EF4-FFF2-40B4-BE49-F238E27FC236}">
                <a16:creationId xmlns:a16="http://schemas.microsoft.com/office/drawing/2014/main" id="{612BA749-1976-4D31-94F7-5EA74B0EB257}"/>
              </a:ext>
            </a:extLst>
          </p:cNvPr>
          <p:cNvSpPr>
            <a:spLocks noGrp="1" noRot="1" noChangeAspect="1"/>
          </p:cNvSpPr>
          <p:nvPr>
            <p:ph type="sldImg"/>
          </p:nvPr>
        </p:nvSpPr>
        <p:spPr/>
      </p:sp>
    </p:spTree>
    <p:extLst>
      <p:ext uri="{BB962C8B-B14F-4D97-AF65-F5344CB8AC3E}">
        <p14:creationId xmlns:p14="http://schemas.microsoft.com/office/powerpoint/2010/main" val="36547902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 イメージ プレースホルダー 3">
            <a:extLst>
              <a:ext uri="{FF2B5EF4-FFF2-40B4-BE49-F238E27FC236}">
                <a16:creationId xmlns:a16="http://schemas.microsoft.com/office/drawing/2014/main" id="{09A5BD39-E78D-48DF-AFC6-225466CDCDE1}"/>
              </a:ext>
            </a:extLst>
          </p:cNvPr>
          <p:cNvSpPr>
            <a:spLocks noGrp="1" noRot="1" noChangeAspect="1"/>
          </p:cNvSpPr>
          <p:nvPr>
            <p:ph type="sldImg"/>
          </p:nvPr>
        </p:nvSpPr>
        <p:spPr/>
      </p:sp>
      <p:sp>
        <p:nvSpPr>
          <p:cNvPr id="5" name="ノート プレースホルダー 4">
            <a:extLst>
              <a:ext uri="{FF2B5EF4-FFF2-40B4-BE49-F238E27FC236}">
                <a16:creationId xmlns:a16="http://schemas.microsoft.com/office/drawing/2014/main" id="{3DC496F7-FC89-4B87-B82C-3ED1C8FDD1A4}"/>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570021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C61662E7-FF5E-406D-962C-F01D5CE4DEA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91F0B68-DCF6-4641-A44F-D4B2E16AF5A9}"/>
              </a:ext>
            </a:extLst>
          </p:cNvPr>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8811997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5" name="ノート プレースホルダ 2"/>
          <p:cNvSpPr>
            <a:spLocks noGrp="1"/>
          </p:cNvSpPr>
          <p:nvPr>
            <p:ph type="body" idx="1"/>
          </p:nvPr>
        </p:nvSpPr>
        <p:spPr/>
        <p:txBody>
          <a:bodyPr/>
          <a:lstStyle/>
          <a:p>
            <a:endParaRPr lang="ja-JP" altLang="en-US" dirty="0"/>
          </a:p>
        </p:txBody>
      </p:sp>
      <p:sp>
        <p:nvSpPr>
          <p:cNvPr id="3" name="スライド イメージ プレースホルダー 2">
            <a:extLst>
              <a:ext uri="{FF2B5EF4-FFF2-40B4-BE49-F238E27FC236}">
                <a16:creationId xmlns:a16="http://schemas.microsoft.com/office/drawing/2014/main" id="{1D367736-F7CA-4AFD-A446-871AEFC76A82}"/>
              </a:ext>
            </a:extLst>
          </p:cNvPr>
          <p:cNvSpPr>
            <a:spLocks noGrp="1" noRot="1" noChangeAspect="1"/>
          </p:cNvSpPr>
          <p:nvPr>
            <p:ph type="sldImg"/>
          </p:nvPr>
        </p:nvSpPr>
        <p:spPr/>
      </p:sp>
    </p:spTree>
    <p:extLst>
      <p:ext uri="{BB962C8B-B14F-4D97-AF65-F5344CB8AC3E}">
        <p14:creationId xmlns:p14="http://schemas.microsoft.com/office/powerpoint/2010/main" val="23295355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5" name="スライド イメージ プレースホルダー 4">
            <a:extLst>
              <a:ext uri="{FF2B5EF4-FFF2-40B4-BE49-F238E27FC236}">
                <a16:creationId xmlns:a16="http://schemas.microsoft.com/office/drawing/2014/main" id="{8A5EB097-919E-4458-BFEB-8CCA465AB81A}"/>
              </a:ext>
            </a:extLst>
          </p:cNvPr>
          <p:cNvSpPr>
            <a:spLocks noGrp="1" noRot="1" noChangeAspect="1"/>
          </p:cNvSpPr>
          <p:nvPr>
            <p:ph type="sldImg"/>
          </p:nvPr>
        </p:nvSpPr>
        <p:spPr/>
      </p:sp>
    </p:spTree>
    <p:extLst>
      <p:ext uri="{BB962C8B-B14F-4D97-AF65-F5344CB8AC3E}">
        <p14:creationId xmlns:p14="http://schemas.microsoft.com/office/powerpoint/2010/main" val="36907524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p:cNvSpPr>
            <a:spLocks noGrp="1"/>
          </p:cNvSpPr>
          <p:nvPr>
            <p:ph type="body" idx="1"/>
          </p:nvPr>
        </p:nvSpPr>
        <p:spPr/>
        <p:txBody>
          <a:bodyPr/>
          <a:lstStyle/>
          <a:p>
            <a:endParaRPr lang="ja-JP" altLang="en-US" dirty="0"/>
          </a:p>
        </p:txBody>
      </p:sp>
      <p:sp>
        <p:nvSpPr>
          <p:cNvPr id="8" name="スライド イメージ プレースホルダー 7">
            <a:extLst>
              <a:ext uri="{FF2B5EF4-FFF2-40B4-BE49-F238E27FC236}">
                <a16:creationId xmlns:a16="http://schemas.microsoft.com/office/drawing/2014/main" id="{3DA6D807-A728-41AF-B10A-7E53E45A3BF8}"/>
              </a:ext>
            </a:extLst>
          </p:cNvPr>
          <p:cNvSpPr>
            <a:spLocks noGrp="1" noRot="1" noChangeAspect="1"/>
          </p:cNvSpPr>
          <p:nvPr>
            <p:ph type="sldImg"/>
          </p:nvPr>
        </p:nvSpPr>
        <p:spPr/>
      </p:sp>
    </p:spTree>
    <p:extLst>
      <p:ext uri="{BB962C8B-B14F-4D97-AF65-F5344CB8AC3E}">
        <p14:creationId xmlns:p14="http://schemas.microsoft.com/office/powerpoint/2010/main" val="37994879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ノート プレースホルダー 2">
            <a:extLst>
              <a:ext uri="{FF2B5EF4-FFF2-40B4-BE49-F238E27FC236}">
                <a16:creationId xmlns:a16="http://schemas.microsoft.com/office/drawing/2014/main" id="{DF761898-695B-4501-AE0E-33B41F335CDD}"/>
              </a:ext>
            </a:extLst>
          </p:cNvPr>
          <p:cNvSpPr>
            <a:spLocks noGrp="1"/>
          </p:cNvSpPr>
          <p:nvPr>
            <p:ph type="body" idx="1"/>
          </p:nvPr>
        </p:nvSpPr>
        <p:spPr/>
        <p:txBody>
          <a:bodyPr/>
          <a:lstStyle/>
          <a:p>
            <a:endParaRPr lang="ja-JP" altLang="en-US" dirty="0"/>
          </a:p>
        </p:txBody>
      </p:sp>
      <p:sp>
        <p:nvSpPr>
          <p:cNvPr id="6" name="スライド イメージ プレースホルダー 5">
            <a:extLst>
              <a:ext uri="{FF2B5EF4-FFF2-40B4-BE49-F238E27FC236}">
                <a16:creationId xmlns:a16="http://schemas.microsoft.com/office/drawing/2014/main" id="{3BAE820D-69C5-4297-82B1-F0EB9E7284DF}"/>
              </a:ext>
            </a:extLst>
          </p:cNvPr>
          <p:cNvSpPr>
            <a:spLocks noGrp="1" noRot="1" noChangeAspect="1"/>
          </p:cNvSpPr>
          <p:nvPr>
            <p:ph type="sldImg"/>
          </p:nvPr>
        </p:nvSpPr>
        <p:spPr/>
      </p:sp>
    </p:spTree>
    <p:extLst>
      <p:ext uri="{BB962C8B-B14F-4D97-AF65-F5344CB8AC3E}">
        <p14:creationId xmlns:p14="http://schemas.microsoft.com/office/powerpoint/2010/main" val="23859092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Tree>
    <p:extLst>
      <p:ext uri="{BB962C8B-B14F-4D97-AF65-F5344CB8AC3E}">
        <p14:creationId xmlns:p14="http://schemas.microsoft.com/office/powerpoint/2010/main" val="3351342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50CD7C83-2243-4216-A1FF-BE305B38E527}" type="slidenum">
              <a:rPr lang="en-US" altLang="ja-JP"/>
              <a:pPr>
                <a:defRPr/>
              </a:pPr>
              <a:t>‹#›</a:t>
            </a:fld>
            <a:endParaRPr lang="en-US" altLang="ja-JP"/>
          </a:p>
        </p:txBody>
      </p:sp>
    </p:spTree>
    <p:extLst>
      <p:ext uri="{BB962C8B-B14F-4D97-AF65-F5344CB8AC3E}">
        <p14:creationId xmlns:p14="http://schemas.microsoft.com/office/powerpoint/2010/main" val="19601560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40F330D-3BE1-4D29-916E-D9A920641102}" type="slidenum">
              <a:rPr lang="en-US" altLang="ja-JP"/>
              <a:pPr>
                <a:defRPr/>
              </a:pPr>
              <a:t>‹#›</a:t>
            </a:fld>
            <a:endParaRPr lang="en-US" altLang="ja-JP"/>
          </a:p>
        </p:txBody>
      </p:sp>
    </p:spTree>
    <p:extLst>
      <p:ext uri="{BB962C8B-B14F-4D97-AF65-F5344CB8AC3E}">
        <p14:creationId xmlns:p14="http://schemas.microsoft.com/office/powerpoint/2010/main" val="1213196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6"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42917CD7-C4B8-4145-9725-02A68D535AEA}" type="slidenum">
              <a:rPr lang="en-US" altLang="ja-JP"/>
              <a:pPr>
                <a:defRPr/>
              </a:pPr>
              <a:t>‹#›</a:t>
            </a:fld>
            <a:endParaRPr lang="en-US" altLang="ja-JP"/>
          </a:p>
        </p:txBody>
      </p:sp>
    </p:spTree>
    <p:extLst>
      <p:ext uri="{BB962C8B-B14F-4D97-AF65-F5344CB8AC3E}">
        <p14:creationId xmlns:p14="http://schemas.microsoft.com/office/powerpoint/2010/main" val="16207884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3513369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0837654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4832869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20992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791062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19809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949345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5512783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97000617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737496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6791144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r>
              <a:rPr lang="en-US" altLang="zh-TW">
                <a:solidFill>
                  <a:prstClr val="black">
                    <a:tint val="75000"/>
                  </a:prstClr>
                </a:solidFill>
              </a:rPr>
              <a:t>25</a:t>
            </a:r>
            <a:r>
              <a:rPr lang="zh-TW" altLang="en-US">
                <a:solidFill>
                  <a:prstClr val="black">
                    <a:tint val="75000"/>
                  </a:prstClr>
                </a:solidFill>
              </a:rPr>
              <a:t>年度 報告書版</a:t>
            </a: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2DE4691A-696D-4AA3-B921-C52E33D84B61}"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75289399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 サブタイトルの書式設定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692DD8B-FE3F-49DF-A687-B22F02A7DE00}"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2994678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ED978E9-DE30-41CA-8EE8-00A5622E5BA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39639067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A2AB2AB2-51DB-408A-B600-F25B7E4F6B1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0369395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F3F8703-6FC4-4414-85ED-5D21CC40681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41534568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8"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9F4953DF-4FE0-4DFA-B181-20FED7819E3C}"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9227477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4DFD0690-3BE8-459D-9141-1EB876E57C24}"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057387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Tree>
    <p:extLst>
      <p:ext uri="{BB962C8B-B14F-4D97-AF65-F5344CB8AC3E}">
        <p14:creationId xmlns:p14="http://schemas.microsoft.com/office/powerpoint/2010/main" val="10840804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D76BDD78-7D16-481F-8A75-0A02351D7BF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8371402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BC964DE9-FB81-4F04-BE8C-C9F4B49BB229}"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592686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D1EDBC8-D5B8-48C0-8208-1FB87774D4E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849033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50CD7C83-2243-4216-A1FF-BE305B38E527}"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776710762"/>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40F330D-3BE1-4D29-916E-D9A920641102}"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84592752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chart" preserve="1">
  <p:cSld name="タイトルとグラフ">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a:t>マスタ タイトルの書式設定</a:t>
            </a:r>
          </a:p>
        </p:txBody>
      </p:sp>
      <p:sp>
        <p:nvSpPr>
          <p:cNvPr id="3" name="グラフ プレースホルダ 2"/>
          <p:cNvSpPr>
            <a:spLocks noGrp="1"/>
          </p:cNvSpPr>
          <p:nvPr>
            <p:ph type="chart" idx="1"/>
          </p:nvPr>
        </p:nvSpPr>
        <p:spPr>
          <a:xfrm>
            <a:off x="457200" y="1600200"/>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solidFill>
                  <a:srgbClr val="000000"/>
                </a:solidFill>
              </a:rPr>
              <a:t>25</a:t>
            </a:r>
            <a:r>
              <a:rPr lang="zh-TW" altLang="en-US">
                <a:solidFill>
                  <a:srgbClr val="000000"/>
                </a:solidFill>
              </a:rPr>
              <a:t>年度 報告書版</a:t>
            </a: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42917CD7-C4B8-4145-9725-02A68D535AE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749539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423291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9"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9F4953DF-4FE0-4DFA-B181-20FED7819E3C}" type="slidenum">
              <a:rPr lang="en-US" altLang="ja-JP"/>
              <a:pPr>
                <a:defRPr/>
              </a:pPr>
              <a:t>‹#›</a:t>
            </a:fld>
            <a:endParaRPr lang="en-US" altLang="ja-JP"/>
          </a:p>
        </p:txBody>
      </p:sp>
    </p:spTree>
    <p:extLst>
      <p:ext uri="{BB962C8B-B14F-4D97-AF65-F5344CB8AC3E}">
        <p14:creationId xmlns:p14="http://schemas.microsoft.com/office/powerpoint/2010/main" val="769134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5"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4DFD0690-3BE8-459D-9141-1EB876E57C24}" type="slidenum">
              <a:rPr lang="en-US" altLang="ja-JP"/>
              <a:pPr>
                <a:defRPr/>
              </a:pPr>
              <a:t>‹#›</a:t>
            </a:fld>
            <a:endParaRPr lang="en-US" altLang="ja-JP"/>
          </a:p>
        </p:txBody>
      </p:sp>
    </p:spTree>
    <p:extLst>
      <p:ext uri="{BB962C8B-B14F-4D97-AF65-F5344CB8AC3E}">
        <p14:creationId xmlns:p14="http://schemas.microsoft.com/office/powerpoint/2010/main" val="3443479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4"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D76BDD78-7D16-481F-8A75-0A02351D7BF2}" type="slidenum">
              <a:rPr lang="en-US" altLang="ja-JP"/>
              <a:pPr>
                <a:defRPr/>
              </a:pPr>
              <a:t>‹#›</a:t>
            </a:fld>
            <a:endParaRPr lang="en-US" altLang="ja-JP"/>
          </a:p>
        </p:txBody>
      </p:sp>
    </p:spTree>
    <p:extLst>
      <p:ext uri="{BB962C8B-B14F-4D97-AF65-F5344CB8AC3E}">
        <p14:creationId xmlns:p14="http://schemas.microsoft.com/office/powerpoint/2010/main" val="1505931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BC964DE9-FB81-4F04-BE8C-C9F4B49BB229}" type="slidenum">
              <a:rPr lang="en-US" altLang="ja-JP"/>
              <a:pPr>
                <a:defRPr/>
              </a:pPr>
              <a:t>‹#›</a:t>
            </a:fld>
            <a:endParaRPr lang="en-US" altLang="ja-JP"/>
          </a:p>
        </p:txBody>
      </p:sp>
    </p:spTree>
    <p:extLst>
      <p:ext uri="{BB962C8B-B14F-4D97-AF65-F5344CB8AC3E}">
        <p14:creationId xmlns:p14="http://schemas.microsoft.com/office/powerpoint/2010/main" val="3814902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xfrm>
            <a:off x="457200" y="6245225"/>
            <a:ext cx="2133600" cy="476250"/>
          </a:xfrm>
          <a:prstGeom prst="rect">
            <a:avLst/>
          </a:prstGeom>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5225"/>
            <a:ext cx="2895600" cy="476250"/>
          </a:xfrm>
          <a:prstGeom prst="rect">
            <a:avLst/>
          </a:prstGeom>
          <a:ln/>
        </p:spPr>
        <p:txBody>
          <a:bodyPr/>
          <a:lstStyle>
            <a:lvl1pPr>
              <a:defRPr/>
            </a:lvl1pPr>
          </a:lstStyle>
          <a:p>
            <a:pPr>
              <a:defRPr/>
            </a:pPr>
            <a:r>
              <a:rPr lang="en-US" altLang="zh-TW"/>
              <a:t>25</a:t>
            </a:r>
            <a:r>
              <a:rPr lang="zh-TW" altLang="en-US"/>
              <a:t>年度 報告書版</a:t>
            </a:r>
            <a:endParaRPr lang="en-US" altLang="ja-JP"/>
          </a:p>
        </p:txBody>
      </p:sp>
      <p:sp>
        <p:nvSpPr>
          <p:cNvPr id="7" name="Rectangle 6"/>
          <p:cNvSpPr>
            <a:spLocks noGrp="1" noChangeArrowheads="1"/>
          </p:cNvSpPr>
          <p:nvPr>
            <p:ph type="sldNum" sz="quarter" idx="12"/>
          </p:nvPr>
        </p:nvSpPr>
        <p:spPr>
          <a:xfrm>
            <a:off x="6553200" y="6245225"/>
            <a:ext cx="2133600" cy="476250"/>
          </a:xfrm>
          <a:prstGeom prst="rect">
            <a:avLst/>
          </a:prstGeom>
          <a:ln/>
        </p:spPr>
        <p:txBody>
          <a:bodyPr/>
          <a:lstStyle>
            <a:lvl1pPr>
              <a:defRPr/>
            </a:lvl1pPr>
          </a:lstStyle>
          <a:p>
            <a:pPr>
              <a:defRPr/>
            </a:pPr>
            <a:fld id="{CD1EDBC8-D5B8-48C0-8208-1FB87774D4E7}" type="slidenum">
              <a:rPr lang="en-US" altLang="ja-JP"/>
              <a:pPr>
                <a:defRPr/>
              </a:pPr>
              <a:t>‹#›</a:t>
            </a:fld>
            <a:endParaRPr lang="en-US" altLang="ja-JP"/>
          </a:p>
        </p:txBody>
      </p:sp>
    </p:spTree>
    <p:extLst>
      <p:ext uri="{BB962C8B-B14F-4D97-AF65-F5344CB8AC3E}">
        <p14:creationId xmlns:p14="http://schemas.microsoft.com/office/powerpoint/2010/main" val="795109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theme" Target="../theme/theme3.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slideLayout" Target="../slideLayouts/slideLayout35.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 id="2147483692"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auto">
              <a:spcBef>
                <a:spcPts val="0"/>
              </a:spcBef>
              <a:spcAft>
                <a:spcPts val="0"/>
              </a:spcAft>
            </a:pPr>
            <a:endParaRPr lang="ja-JP" altLang="en-US">
              <a:solidFill>
                <a:prstClr val="black">
                  <a:tint val="75000"/>
                </a:prstClr>
              </a:solidFill>
              <a:latin typeface="Calibri"/>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auto">
              <a:spcBef>
                <a:spcPts val="0"/>
              </a:spcBef>
              <a:spcAft>
                <a:spcPts val="0"/>
              </a:spcAft>
            </a:pPr>
            <a:r>
              <a:rPr lang="en-US" altLang="zh-TW">
                <a:solidFill>
                  <a:prstClr val="black">
                    <a:tint val="75000"/>
                  </a:prstClr>
                </a:solidFill>
                <a:latin typeface="Calibri"/>
              </a:rPr>
              <a:t>25</a:t>
            </a:r>
            <a:r>
              <a:rPr lang="zh-TW" altLang="en-US">
                <a:solidFill>
                  <a:prstClr val="black">
                    <a:tint val="75000"/>
                  </a:prstClr>
                </a:solidFill>
                <a:latin typeface="Calibri"/>
              </a:rPr>
              <a:t>年度 報告書版</a:t>
            </a:r>
            <a:endParaRPr lang="ja-JP" altLang="en-US">
              <a:solidFill>
                <a:prstClr val="black">
                  <a:tint val="75000"/>
                </a:prstClr>
              </a:solidFill>
              <a:latin typeface="Calibri"/>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auto">
              <a:spcBef>
                <a:spcPts val="0"/>
              </a:spcBef>
              <a:spcAft>
                <a:spcPts val="0"/>
              </a:spcAft>
            </a:pPr>
            <a:fld id="{2DE4691A-696D-4AA3-B921-C52E33D84B61}" type="slidenum">
              <a:rPr lang="ja-JP" altLang="en-US" smtClean="0">
                <a:solidFill>
                  <a:prstClr val="black">
                    <a:tint val="75000"/>
                  </a:prstClr>
                </a:solidFill>
                <a:latin typeface="Calibri"/>
              </a:rPr>
              <a:pPr fontAlgn="auto">
                <a:spcBef>
                  <a:spcPts val="0"/>
                </a:spcBef>
                <a:spcAft>
                  <a:spcPts val="0"/>
                </a:spcAft>
              </a:pPr>
              <a:t>‹#›</a:t>
            </a:fld>
            <a:endParaRPr lang="ja-JP" altLang="en-US">
              <a:solidFill>
                <a:prstClr val="black">
                  <a:tint val="75000"/>
                </a:prstClr>
              </a:solidFill>
              <a:latin typeface="Calibri"/>
            </a:endParaRPr>
          </a:p>
        </p:txBody>
      </p:sp>
    </p:spTree>
    <p:extLst>
      <p:ext uri="{BB962C8B-B14F-4D97-AF65-F5344CB8AC3E}">
        <p14:creationId xmlns:p14="http://schemas.microsoft.com/office/powerpoint/2010/main" val="2153079412"/>
      </p:ext>
    </p:extLst>
  </p:cSld>
  <p:clrMap bg1="lt1" tx1="dk1" bg2="lt2" tx2="dk2" accent1="accent1" accent2="accent2" accent3="accent3" accent4="accent4" accent5="accent5" accent6="accent6" hlink="hlink" folHlink="folHlink"/>
  <p:sldLayoutIdLst>
    <p:sldLayoutId id="2147483730" r:id="rId1"/>
    <p:sldLayoutId id="2147483731" r:id="rId2"/>
    <p:sldLayoutId id="2147483732" r:id="rId3"/>
    <p:sldLayoutId id="2147483733" r:id="rId4"/>
    <p:sldLayoutId id="2147483734" r:id="rId5"/>
    <p:sldLayoutId id="2147483735" r:id="rId6"/>
    <p:sldLayoutId id="2147483736" r:id="rId7"/>
    <p:sldLayoutId id="2147483737" r:id="rId8"/>
    <p:sldLayoutId id="2147483738" r:id="rId9"/>
    <p:sldLayoutId id="2147483739" r:id="rId10"/>
    <p:sldLayoutId id="2147483740"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30253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effectLst/>
                <a:latin typeface="Arial" charset="0"/>
                <a:ea typeface="ＭＳ Ｐゴシック" pitchFamily="50" charset="-128"/>
              </a:defRPr>
            </a:lvl1pPr>
          </a:lstStyle>
          <a:p>
            <a:pPr>
              <a:defRPr/>
            </a:pPr>
            <a:endParaRPr lang="en-US" altLang="ja-JP">
              <a:solidFill>
                <a:srgbClr val="000000"/>
              </a:solidFill>
            </a:endParaRPr>
          </a:p>
        </p:txBody>
      </p:sp>
      <p:sp>
        <p:nvSpPr>
          <p:cNvPr id="1302534"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ffectLst/>
                <a:latin typeface="Arial" charset="0"/>
                <a:ea typeface="ＭＳ Ｐゴシック" pitchFamily="50" charset="-128"/>
              </a:defRPr>
            </a:lvl1pPr>
          </a:lstStyle>
          <a:p>
            <a:pPr>
              <a:defRPr/>
            </a:pPr>
            <a:fld id="{7F44648E-089E-4085-9CCB-3EC31AB41B2A}" type="slidenum">
              <a:rPr lang="en-US" altLang="ja-JP">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0063922"/>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 id="2147483778" r:id="rId12"/>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putiya.com/4hataraku_byouin01k.html"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2.wmf"/><Relationship Id="rId4" Type="http://schemas.openxmlformats.org/officeDocument/2006/relationships/image" Target="../media/image1.pn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0.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5.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D7724BAD-AB27-4423-B8A1-FD1A957955CE}"/>
              </a:ext>
            </a:extLst>
          </p:cNvPr>
          <p:cNvSpPr/>
          <p:nvPr/>
        </p:nvSpPr>
        <p:spPr bwMode="auto">
          <a:xfrm>
            <a:off x="0" y="765565"/>
            <a:ext cx="9144000" cy="1411257"/>
          </a:xfrm>
          <a:prstGeom prst="rect">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rgbClr val="CC7900"/>
              </a:solidFill>
              <a:effectLst>
                <a:outerShdw blurRad="38100" dist="38100" dir="2700000" algn="tl">
                  <a:srgbClr val="000000">
                    <a:alpha val="43137"/>
                  </a:srgbClr>
                </a:outerShdw>
              </a:effectLst>
              <a:latin typeface="Arial" charset="0"/>
              <a:ea typeface="ＭＳ Ｐゴシック" pitchFamily="50" charset="-128"/>
            </a:endParaRPr>
          </a:p>
        </p:txBody>
      </p:sp>
      <p:sp>
        <p:nvSpPr>
          <p:cNvPr id="6" name="Rectangle 2"/>
          <p:cNvSpPr txBox="1">
            <a:spLocks noChangeArrowheads="1"/>
          </p:cNvSpPr>
          <p:nvPr/>
        </p:nvSpPr>
        <p:spPr bwMode="auto">
          <a:xfrm>
            <a:off x="330200" y="1000770"/>
            <a:ext cx="8432799" cy="76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0792" tIns="45395" rIns="90792" bIns="45395" numCol="1" anchor="ctr" anchorCtr="1"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pPr algn="l" defTabSz="909638" eaLnBrk="1" hangingPunct="1"/>
            <a:r>
              <a:rPr lang="ja-JP" altLang="en-US" sz="4000" b="1" kern="0" dirty="0">
                <a:solidFill>
                  <a:schemeClr val="bg1"/>
                </a:solidFill>
                <a:latin typeface="BIZ UDPゴシック" panose="020B0400000000000000" pitchFamily="50" charset="-128"/>
                <a:ea typeface="BIZ UDPゴシック" panose="020B0400000000000000" pitchFamily="50" charset="-128"/>
                <a:cs typeface="Meiryo UI" pitchFamily="50" charset="-128"/>
              </a:rPr>
              <a:t>対応力  編</a:t>
            </a:r>
          </a:p>
        </p:txBody>
      </p:sp>
      <p:sp>
        <p:nvSpPr>
          <p:cNvPr id="8" name="Rectangle 4">
            <a:extLst>
              <a:ext uri="{FF2B5EF4-FFF2-40B4-BE49-F238E27FC236}">
                <a16:creationId xmlns:a16="http://schemas.microsoft.com/office/drawing/2014/main" id="{463A3F5D-C45A-4CA7-BA70-32BCA2A5071A}"/>
              </a:ext>
            </a:extLst>
          </p:cNvPr>
          <p:cNvSpPr>
            <a:spLocks noChangeArrowheads="1"/>
          </p:cNvSpPr>
          <p:nvPr/>
        </p:nvSpPr>
        <p:spPr bwMode="auto">
          <a:xfrm>
            <a:off x="466165" y="2176822"/>
            <a:ext cx="8296834" cy="4412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792" tIns="45395" rIns="90792" bIns="45395" anchor="ctr" anchorCtr="1"/>
          <a:lstStyle/>
          <a:p>
            <a:pPr defTabSz="909638" eaLnBrk="1" hangingPunct="1">
              <a:spcAft>
                <a:spcPct val="20000"/>
              </a:spcAft>
            </a:pPr>
            <a:r>
              <a:rPr lang="ja-JP" altLang="en-US" sz="2800" b="1" dirty="0">
                <a:solidFill>
                  <a:srgbClr val="3399FF"/>
                </a:solidFill>
                <a:latin typeface="BIZ UDPゴシック" panose="020B0400000000000000" pitchFamily="50" charset="-128"/>
                <a:ea typeface="BIZ UDPゴシック" panose="020B0400000000000000" pitchFamily="50" charset="-128"/>
                <a:cs typeface="Meiryo UI" pitchFamily="50" charset="-128"/>
              </a:rPr>
              <a:t>  </a:t>
            </a: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ねらい</a:t>
            </a:r>
            <a:r>
              <a:rPr lang="ja-JP" altLang="en-US" sz="12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a:t>
            </a: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認知症を理解し、入院中の対応の基本</a:t>
            </a:r>
            <a:endParaRPr lang="en-US" altLang="ja-JP" sz="28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0"/>
              </a:spcBef>
              <a:spcAft>
                <a:spcPct val="20000"/>
              </a:spcAft>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を習得する</a:t>
            </a:r>
            <a:endParaRPr lang="en-US" altLang="ja-JP" sz="9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1200"/>
              </a:spcBef>
              <a:spcAft>
                <a:spcPct val="20000"/>
              </a:spcAft>
            </a:pPr>
            <a:r>
              <a:rPr lang="ja-JP" altLang="en-US" sz="27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到達目標</a:t>
            </a:r>
            <a:r>
              <a:rPr lang="ja-JP" altLang="en-US" sz="1200" b="1" dirty="0">
                <a:solidFill>
                  <a:srgbClr val="5F5F5F"/>
                </a:solidFill>
                <a:latin typeface="BIZ UDPゴシック" panose="020B0400000000000000" pitchFamily="50" charset="-128"/>
                <a:ea typeface="BIZ UDPゴシック" panose="020B0400000000000000" pitchFamily="50" charset="-128"/>
                <a:cs typeface="Meiryo UI" pitchFamily="50" charset="-128"/>
              </a:rPr>
              <a:t>　</a:t>
            </a:r>
            <a:r>
              <a:rPr lang="ja-JP" altLang="en-US" sz="2700" b="1" dirty="0">
                <a:solidFill>
                  <a:srgbClr val="5F5F5F"/>
                </a:solidFill>
                <a:latin typeface="BIZ UDPゴシック" panose="020B0400000000000000" pitchFamily="50" charset="-128"/>
                <a:ea typeface="BIZ UDPゴシック" panose="020B0400000000000000" pitchFamily="50" charset="-128"/>
                <a:cs typeface="Meiryo UI" pitchFamily="50" charset="-128"/>
              </a:rPr>
              <a:t>：</a:t>
            </a:r>
          </a:p>
          <a:p>
            <a:pPr defTabSz="909638" eaLnBrk="1" hangingPunct="1">
              <a:spcBef>
                <a:spcPts val="0"/>
              </a:spcBef>
            </a:pPr>
            <a:r>
              <a:rPr lang="ja-JP" altLang="en-US" sz="2400" b="1" dirty="0">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latin typeface="BIZ UDPゴシック" panose="020B0400000000000000" pitchFamily="50" charset="-128"/>
                <a:ea typeface="BIZ UDPゴシック" panose="020B0400000000000000" pitchFamily="50" charset="-128"/>
                <a:cs typeface="Meiryo UI" pitchFamily="50" charset="-128"/>
              </a:rPr>
              <a:t> 認知症の特徴を理解する</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600"/>
              </a:spcBef>
            </a:pPr>
            <a:r>
              <a:rPr lang="ja-JP" altLang="en-US" sz="2400" b="1" dirty="0">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latin typeface="BIZ UDPゴシック" panose="020B0400000000000000" pitchFamily="50" charset="-128"/>
                <a:ea typeface="BIZ UDPゴシック" panose="020B0400000000000000" pitchFamily="50" charset="-128"/>
                <a:cs typeface="Meiryo UI" pitchFamily="50" charset="-128"/>
              </a:rPr>
              <a:t> 入院生活における認知症の人の行動の特徴を</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600"/>
              </a:spcBef>
            </a:pPr>
            <a:r>
              <a:rPr lang="ja-JP" altLang="en-US" sz="2400" b="1" dirty="0">
                <a:latin typeface="BIZ UDPゴシック" panose="020B0400000000000000" pitchFamily="50" charset="-128"/>
                <a:ea typeface="BIZ UDPゴシック" panose="020B0400000000000000" pitchFamily="50" charset="-128"/>
                <a:cs typeface="Meiryo UI" pitchFamily="50" charset="-128"/>
              </a:rPr>
              <a:t>             理解し、対応方法について習得する</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defTabSz="909638" eaLnBrk="1" hangingPunct="1">
              <a:spcBef>
                <a:spcPts val="600"/>
              </a:spcBef>
            </a:pP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29646834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C0F9C712-7BB7-47B1-8A5F-0904B01E830B}"/>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6" name="正方形/長方形 5"/>
          <p:cNvSpPr/>
          <p:nvPr/>
        </p:nvSpPr>
        <p:spPr>
          <a:xfrm>
            <a:off x="1122028" y="1163257"/>
            <a:ext cx="6099748" cy="371716"/>
          </a:xfrm>
          <a:prstGeom prst="rect">
            <a:avLst/>
          </a:prstGeom>
          <a:noFill/>
          <a:ln w="25400" cap="flat" cmpd="sng" algn="ctr">
            <a:solidFill>
              <a:srgbClr val="9BBB59">
                <a:lumMod val="75000"/>
              </a:srgbClr>
            </a:solidFill>
            <a:prstDash val="solid"/>
          </a:ln>
          <a:effectLst/>
        </p:spPr>
        <p:txBody>
          <a:bodyPr wrap="square" rtlCol="0" anchor="ctr">
            <a:noAutofit/>
          </a:bodyPr>
          <a:lstStyle/>
          <a:p>
            <a:pPr marL="0" marR="0" lvl="0" indent="0" algn="ctr" defTabSz="914400" rtl="0" eaLnBrk="0" fontAlgn="base" latinLnBrk="0" hangingPunct="0">
              <a:lnSpc>
                <a:spcPts val="21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本人の意思の尊重、意思決定能力への配慮、早期からの継続支援</a:t>
            </a:r>
            <a:endPar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 name="四角形: 角を丸くする 54"/>
          <p:cNvSpPr/>
          <p:nvPr/>
        </p:nvSpPr>
        <p:spPr>
          <a:xfrm>
            <a:off x="459537" y="1660638"/>
            <a:ext cx="7383439" cy="2643440"/>
          </a:xfrm>
          <a:prstGeom prst="roundRect">
            <a:avLst>
              <a:gd name="adj" fmla="val 50000"/>
            </a:avLst>
          </a:prstGeom>
          <a:solidFill>
            <a:srgbClr val="70AD47">
              <a:lumMod val="40000"/>
              <a:lumOff val="60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9" name="正方形/長方形 8"/>
          <p:cNvSpPr/>
          <p:nvPr/>
        </p:nvSpPr>
        <p:spPr>
          <a:xfrm>
            <a:off x="1122027" y="1793769"/>
            <a:ext cx="6107482" cy="595311"/>
          </a:xfrm>
          <a:prstGeom prst="rect">
            <a:avLst/>
          </a:prstGeom>
          <a:solidFill>
            <a:sysClr val="window" lastClr="FFFFFF"/>
          </a:solidFill>
          <a:ln w="25400" cap="flat" cmpd="sng" algn="ctr">
            <a:solidFill>
              <a:srgbClr val="C63734"/>
            </a:solidFill>
            <a:prstDash val="solid"/>
          </a:ln>
          <a:effectLst/>
        </p:spPr>
        <p:txBody>
          <a:bodyPr wrap="square" rtlCol="0" anchor="ctr">
            <a:noAutofit/>
          </a:bodyPr>
          <a:lstStyle/>
          <a:p>
            <a:pPr marL="0" marR="0" lvl="0" indent="0" algn="ctr" defTabSz="914400" rtl="0" eaLnBrk="0" fontAlgn="base" latinLnBrk="0" hangingPunct="0">
              <a:lnSpc>
                <a:spcPts val="1700"/>
              </a:lnSpc>
              <a:spcBef>
                <a:spcPts val="600"/>
              </a:spcBef>
              <a:spcAft>
                <a:spcPts val="0"/>
              </a:spcAft>
              <a:buClrTx/>
              <a:buSzTx/>
              <a:buFontTx/>
              <a:buNone/>
              <a:tabLst/>
              <a:defRPr/>
            </a:pPr>
            <a:r>
              <a:rPr kumimoji="1" lang="ja-JP" altLang="en-US" sz="1400" b="1" i="0" u="none" strike="noStrike" kern="1200" cap="none" spc="0" normalizeH="0" baseline="0" noProof="0" dirty="0">
                <a:ln>
                  <a:noFill/>
                </a:ln>
                <a:solidFill>
                  <a:srgbClr val="C63734"/>
                </a:solidFill>
                <a:effectLst/>
                <a:uLnTx/>
                <a:uFillTx/>
                <a:latin typeface="BIZ UDPゴシック" panose="020B0400000000000000" pitchFamily="50" charset="-128"/>
                <a:ea typeface="BIZ UDPゴシック" panose="020B0400000000000000" pitchFamily="50" charset="-128"/>
                <a:cs typeface="+mn-cs"/>
              </a:rPr>
              <a:t>本人が自ら意思決定できるよう支援</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0" algn="ctr" defTabSz="914400" rtl="0" eaLnBrk="0" fontAlgn="base" latinLnBrk="0" hangingPunct="0">
              <a:lnSpc>
                <a:spcPts val="1700"/>
              </a:lnSpc>
              <a:spcBef>
                <a:spcPct val="0"/>
              </a:spcBef>
              <a:spcAft>
                <a:spcPts val="0"/>
              </a:spcAft>
              <a:buClrTx/>
              <a:buSzTx/>
              <a:buFontTx/>
              <a:buNone/>
              <a:tabLst/>
              <a:defRPr/>
            </a:pPr>
            <a:r>
              <a:rPr kumimoji="1" lang="ja-JP" altLang="en-US" sz="1250" b="1" i="0" u="none" strike="noStrike" kern="1200" cap="none" spc="0" normalizeH="0" baseline="0" noProof="0" dirty="0">
                <a:ln>
                  <a:noFill/>
                </a:ln>
                <a:solidFill>
                  <a:srgbClr val="C63734"/>
                </a:solidFill>
                <a:effectLst/>
                <a:uLnTx/>
                <a:uFillTx/>
                <a:latin typeface="BIZ UDPゴシック" panose="020B0400000000000000" pitchFamily="50" charset="-128"/>
                <a:ea typeface="BIZ UDPゴシック" panose="020B0400000000000000" pitchFamily="50" charset="-128"/>
                <a:cs typeface="+mn-cs"/>
              </a:rPr>
              <a:t>意思形成支援、表明支援、実現支援のプロセスに沿って支援を実施</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0" name="左カーブ矢印 9"/>
          <p:cNvSpPr/>
          <p:nvPr/>
        </p:nvSpPr>
        <p:spPr>
          <a:xfrm>
            <a:off x="5216490" y="2389081"/>
            <a:ext cx="373102" cy="758842"/>
          </a:xfrm>
          <a:prstGeom prst="curvedLeftArrow">
            <a:avLst>
              <a:gd name="adj1" fmla="val 25000"/>
              <a:gd name="adj2" fmla="val 63006"/>
              <a:gd name="adj3" fmla="val 21774"/>
            </a:avLst>
          </a:prstGeom>
          <a:solidFill>
            <a:srgbClr val="5B9BD5"/>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1" name="左カーブ矢印 10"/>
          <p:cNvSpPr/>
          <p:nvPr/>
        </p:nvSpPr>
        <p:spPr>
          <a:xfrm rot="10800000">
            <a:off x="2532393" y="2365454"/>
            <a:ext cx="377721" cy="758842"/>
          </a:xfrm>
          <a:prstGeom prst="curvedLeftArrow">
            <a:avLst>
              <a:gd name="adj1" fmla="val 25000"/>
              <a:gd name="adj2" fmla="val 63006"/>
              <a:gd name="adj3" fmla="val 21774"/>
            </a:avLst>
          </a:prstGeom>
          <a:solidFill>
            <a:srgbClr val="ED7D31"/>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2" name="正方形/長方形 11"/>
          <p:cNvSpPr/>
          <p:nvPr/>
        </p:nvSpPr>
        <p:spPr>
          <a:xfrm>
            <a:off x="1122027" y="2556259"/>
            <a:ext cx="2927352" cy="372215"/>
          </a:xfrm>
          <a:prstGeom prst="rect">
            <a:avLst/>
          </a:prstGeom>
          <a:solidFill>
            <a:srgbClr val="ED7D31"/>
          </a:solidFill>
          <a:ln w="25400" cap="flat" cmpd="sng" algn="ctr">
            <a:noFill/>
            <a:prstDash val="solid"/>
          </a:ln>
          <a:effectLst/>
        </p:spPr>
        <p:txBody>
          <a:bodyPr wrap="square" rtlCol="0" anchor="ctr">
            <a:noAutofit/>
          </a:bodyPr>
          <a:lstStyle/>
          <a:p>
            <a:pPr marL="0" marR="0" lvl="0" indent="0" algn="ctr" defTabSz="914400" rtl="0" eaLnBrk="0" fontAlgn="base" latinLnBrk="0" hangingPunct="0">
              <a:lnSpc>
                <a:spcPts val="1900"/>
              </a:lnSpc>
              <a:spcBef>
                <a:spcPct val="0"/>
              </a:spcBef>
              <a:spcAft>
                <a:spcPts val="0"/>
              </a:spcAft>
              <a:buClrTx/>
              <a:buSzTx/>
              <a:buFontTx/>
              <a:buNone/>
              <a:tabLst/>
              <a:defRPr/>
            </a:pPr>
            <a:r>
              <a:rPr kumimoji="1" lang="ja-JP" altLang="en-US" sz="13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本人意思の尊重・プロセスの確認</a:t>
            </a:r>
            <a:endParaRPr kumimoji="1" lang="ja-JP" altLang="en-US" sz="13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3" name="正方形/長方形 12"/>
          <p:cNvSpPr/>
          <p:nvPr/>
        </p:nvSpPr>
        <p:spPr>
          <a:xfrm>
            <a:off x="4295694" y="2556259"/>
            <a:ext cx="2927352" cy="372215"/>
          </a:xfrm>
          <a:prstGeom prst="rect">
            <a:avLst/>
          </a:prstGeom>
          <a:solidFill>
            <a:srgbClr val="5B9BD5"/>
          </a:solidFill>
          <a:ln w="25400" cap="flat" cmpd="sng" algn="ctr">
            <a:noFill/>
            <a:prstDash val="solid"/>
          </a:ln>
          <a:effectLst/>
        </p:spPr>
        <p:txBody>
          <a:bodyPr wrap="square" rtlCol="0" anchor="ctr">
            <a:noAutofit/>
          </a:bodyPr>
          <a:lstStyle/>
          <a:p>
            <a:pPr marL="0" marR="0" lvl="0" indent="0" algn="ctr" defTabSz="914400" rtl="0" eaLnBrk="0" fontAlgn="base" latinLnBrk="0" hangingPunct="0">
              <a:lnSpc>
                <a:spcPts val="1900"/>
              </a:lnSpc>
              <a:spcBef>
                <a:spcPct val="0"/>
              </a:spcBef>
              <a:spcAft>
                <a:spcPts val="0"/>
              </a:spcAft>
              <a:buClrTx/>
              <a:buSzTx/>
              <a:buFontTx/>
              <a:buNone/>
              <a:tabLst/>
              <a:defRPr/>
            </a:pPr>
            <a:r>
              <a:rPr kumimoji="1" lang="ja-JP" altLang="en-US" sz="13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支援方法に困難・疑問を感じた場合</a:t>
            </a:r>
            <a:endParaRPr kumimoji="1" lang="ja-JP" altLang="en-US" sz="13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4" name="正方形/長方形 13"/>
          <p:cNvSpPr/>
          <p:nvPr/>
        </p:nvSpPr>
        <p:spPr>
          <a:xfrm>
            <a:off x="1114295" y="3154277"/>
            <a:ext cx="6107481" cy="1025497"/>
          </a:xfrm>
          <a:prstGeom prst="rect">
            <a:avLst/>
          </a:prstGeom>
          <a:solidFill>
            <a:sysClr val="window" lastClr="FFFFFF"/>
          </a:solidFill>
          <a:ln w="25400" cap="flat" cmpd="sng" algn="ctr">
            <a:solidFill>
              <a:sysClr val="windowText" lastClr="000000"/>
            </a:solidFill>
            <a:prstDash val="solid"/>
          </a:ln>
          <a:effectLst/>
        </p:spPr>
        <p:txBody>
          <a:bodyPr wrap="square" rtlCol="0" anchor="ctr">
            <a:noAutofit/>
          </a:bodyPr>
          <a:lstStyle/>
          <a:p>
            <a:pPr marL="0" marR="0" lvl="0" indent="0" algn="ctr" defTabSz="914400" rtl="0" eaLnBrk="0" fontAlgn="base" latinLnBrk="0" hangingPunct="0">
              <a:lnSpc>
                <a:spcPts val="2000"/>
              </a:lnSpc>
              <a:spcBef>
                <a:spcPct val="0"/>
              </a:spcBef>
              <a:spcAft>
                <a:spcPts val="300"/>
              </a:spcAft>
              <a:buClrTx/>
              <a:buSzTx/>
              <a:buFontTx/>
              <a:buNone/>
              <a:tabLst/>
              <a:defRPr/>
            </a:pPr>
            <a:r>
              <a:rPr kumimoji="1"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意思決定支援チーム会議（話し合い）</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330200" algn="l" defTabSz="914400" rtl="0" eaLnBrk="0" fontAlgn="base" latinLnBrk="0" hangingPunct="0">
              <a:lnSpc>
                <a:spcPts val="1700"/>
              </a:lnSpc>
              <a:spcBef>
                <a:spcPct val="0"/>
              </a:spcBef>
              <a:spcAft>
                <a:spcPts val="0"/>
              </a:spcAft>
              <a:buClrTx/>
              <a:buSzTx/>
              <a:buFontTx/>
              <a:buNone/>
              <a:tabLst/>
              <a:defRPr/>
            </a:pPr>
            <a:r>
              <a:rPr kumimoji="1" lang="ja-JP" altLang="en-US" sz="13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 本人、家族、医療関係者、介護関係者、成年後見人　など</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330200" algn="l" defTabSz="914400" rtl="0" eaLnBrk="0" fontAlgn="base" latinLnBrk="0" hangingPunct="0">
              <a:lnSpc>
                <a:spcPts val="1700"/>
              </a:lnSpc>
              <a:spcBef>
                <a:spcPct val="0"/>
              </a:spcBef>
              <a:spcAft>
                <a:spcPts val="0"/>
              </a:spcAft>
              <a:buClrTx/>
              <a:buSzTx/>
              <a:buFontTx/>
              <a:buNone/>
              <a:tabLst/>
              <a:defRPr/>
            </a:pPr>
            <a:r>
              <a:rPr kumimoji="1" lang="ja-JP" altLang="en-US" sz="13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 サービス担当者会議、地域ケア会議と兼ねることも可</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330200" algn="l" defTabSz="914400" rtl="0" eaLnBrk="0" fontAlgn="base" latinLnBrk="0" hangingPunct="0">
              <a:lnSpc>
                <a:spcPts val="1700"/>
              </a:lnSpc>
              <a:spcBef>
                <a:spcPct val="0"/>
              </a:spcBef>
              <a:spcAft>
                <a:spcPts val="0"/>
              </a:spcAft>
              <a:buClrTx/>
              <a:buSzTx/>
              <a:buFontTx/>
              <a:buNone/>
              <a:tabLst/>
              <a:defRPr/>
            </a:pPr>
            <a:r>
              <a:rPr kumimoji="1" lang="ja-JP" altLang="en-US" sz="13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 開催は関係者の誰からの提案も可</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5" name="正方形/長方形 14"/>
          <p:cNvSpPr/>
          <p:nvPr/>
        </p:nvSpPr>
        <p:spPr>
          <a:xfrm>
            <a:off x="1122027" y="4530736"/>
            <a:ext cx="6129765" cy="358140"/>
          </a:xfrm>
          <a:prstGeom prst="rect">
            <a:avLst/>
          </a:prstGeom>
          <a:solidFill>
            <a:sysClr val="window" lastClr="FFFFFF"/>
          </a:solidFill>
          <a:ln w="25400" cap="flat" cmpd="sng" algn="ctr">
            <a:solidFill>
              <a:sysClr val="windowText" lastClr="000000"/>
            </a:solidFill>
            <a:prstDash val="solid"/>
          </a:ln>
          <a:effectLst/>
        </p:spPr>
        <p:txBody>
          <a:bodyPr wrap="square" rtlCol="0" anchor="ctr">
            <a:noAutofit/>
          </a:bodyPr>
          <a:lstStyle/>
          <a:p>
            <a:pPr marL="0" marR="0" lvl="0" indent="0" algn="ctr" defTabSz="914400" rtl="0" eaLnBrk="0" fontAlgn="base" latinLnBrk="0" hangingPunct="0">
              <a:lnSpc>
                <a:spcPts val="2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適切なプロセスを踏まえた支援が提供されたかの確認</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6" name="二等辺三角形 15"/>
          <p:cNvSpPr/>
          <p:nvPr/>
        </p:nvSpPr>
        <p:spPr>
          <a:xfrm flipV="1">
            <a:off x="3679130" y="4337336"/>
            <a:ext cx="971550" cy="145924"/>
          </a:xfrm>
          <a:prstGeom prst="triangle">
            <a:avLst/>
          </a:prstGeom>
          <a:solidFill>
            <a:srgbClr val="70AD47">
              <a:lumMod val="75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7" name="正方形/長方形 16"/>
          <p:cNvSpPr/>
          <p:nvPr/>
        </p:nvSpPr>
        <p:spPr>
          <a:xfrm>
            <a:off x="1115272" y="5100383"/>
            <a:ext cx="6106504" cy="358140"/>
          </a:xfrm>
          <a:prstGeom prst="rect">
            <a:avLst/>
          </a:prstGeom>
          <a:solidFill>
            <a:sysClr val="window" lastClr="FFFFFF"/>
          </a:solidFill>
          <a:ln w="25400" cap="flat" cmpd="sng" algn="ctr">
            <a:solidFill>
              <a:sysClr val="windowText" lastClr="000000"/>
            </a:solidFill>
            <a:prstDash val="solid"/>
          </a:ln>
          <a:effectLst/>
        </p:spPr>
        <p:txBody>
          <a:bodyPr wrap="square" rtlCol="0" anchor="ctr">
            <a:noAutofit/>
          </a:bodyPr>
          <a:lstStyle/>
          <a:p>
            <a:pPr marL="0" marR="0" lvl="0" indent="0" algn="ctr" defTabSz="914400" rtl="0" eaLnBrk="0" fontAlgn="base" latinLnBrk="0" hangingPunct="0">
              <a:lnSpc>
                <a:spcPts val="2000"/>
              </a:lnSpc>
              <a:spcBef>
                <a:spcPct val="0"/>
              </a:spcBef>
              <a:spcAft>
                <a:spcPts val="0"/>
              </a:spcAft>
              <a:buClrTx/>
              <a:buSzTx/>
              <a:buFontTx/>
              <a:buNone/>
              <a:tabLst/>
              <a:defRPr/>
            </a:pPr>
            <a:r>
              <a:rPr kumimoji="1" lang="ja-JP" altLang="en-US" sz="14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本人の意思の尊重の実現</a:t>
            </a:r>
            <a:endParaRPr kumimoji="1" lang="ja-JP" altLang="en-US" sz="12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8" name="二等辺三角形 17"/>
          <p:cNvSpPr/>
          <p:nvPr/>
        </p:nvSpPr>
        <p:spPr>
          <a:xfrm flipV="1">
            <a:off x="3677905" y="4910000"/>
            <a:ext cx="971550" cy="145924"/>
          </a:xfrm>
          <a:prstGeom prst="triangle">
            <a:avLst/>
          </a:prstGeom>
          <a:solidFill>
            <a:srgbClr val="70AD47">
              <a:lumMod val="75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9" name="正方形/長方形 18"/>
          <p:cNvSpPr/>
          <p:nvPr/>
        </p:nvSpPr>
        <p:spPr>
          <a:xfrm>
            <a:off x="1115272" y="5670030"/>
            <a:ext cx="6106504" cy="358140"/>
          </a:xfrm>
          <a:prstGeom prst="rect">
            <a:avLst/>
          </a:prstGeom>
          <a:solidFill>
            <a:sysClr val="window" lastClr="FFFFFF"/>
          </a:solidFill>
          <a:ln w="25400" cap="flat" cmpd="sng" algn="ctr">
            <a:solidFill>
              <a:sysClr val="windowText" lastClr="000000"/>
            </a:solidFill>
            <a:prstDash val="solid"/>
          </a:ln>
          <a:effectLst/>
        </p:spPr>
        <p:txBody>
          <a:bodyPr wrap="square" rtlCol="0" anchor="ctr">
            <a:noAutofit/>
          </a:bodyPr>
          <a:lstStyle/>
          <a:p>
            <a:pPr marL="0" marR="0" lvl="0" indent="0" algn="ctr" defTabSz="914400" rtl="0" eaLnBrk="0" fontAlgn="base" latinLnBrk="0" hangingPunct="0">
              <a:lnSpc>
                <a:spcPts val="20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認知症の人の自らの意思に基づいた日常生活・社会生活の実現</a:t>
            </a:r>
            <a:endParaRPr kumimoji="1" lang="ja-JP" altLang="en-US" sz="12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0" name="二等辺三角形 19"/>
          <p:cNvSpPr/>
          <p:nvPr/>
        </p:nvSpPr>
        <p:spPr>
          <a:xfrm flipV="1">
            <a:off x="3686127" y="5488257"/>
            <a:ext cx="971550" cy="145924"/>
          </a:xfrm>
          <a:prstGeom prst="triangle">
            <a:avLst/>
          </a:prstGeom>
          <a:solidFill>
            <a:srgbClr val="70AD47">
              <a:lumMod val="75000"/>
            </a:srgb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36866" name="Text Box 2"/>
          <p:cNvSpPr txBox="1">
            <a:spLocks noChangeArrowheads="1"/>
          </p:cNvSpPr>
          <p:nvPr/>
        </p:nvSpPr>
        <p:spPr bwMode="auto">
          <a:xfrm>
            <a:off x="1251284" y="84663"/>
            <a:ext cx="6641432" cy="525627"/>
          </a:xfrm>
          <a:prstGeom prst="rect">
            <a:avLst/>
          </a:prstGeom>
          <a:noFill/>
          <a:ln>
            <a:noFill/>
          </a:ln>
        </p:spPr>
        <p:txBody>
          <a:bodyPr wrap="square" lIns="90792" tIns="45395" rIns="90792" bIns="45395" anchor="ctr" anchorCtr="0">
            <a:no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marL="0" marR="0" lvl="0" indent="0" algn="ctr" defTabSz="909638" rtl="0" eaLnBrk="0" fontAlgn="base" latinLnBrk="0" hangingPunct="0">
              <a:lnSpc>
                <a:spcPts val="3200"/>
              </a:lnSpc>
              <a:spcBef>
                <a:spcPts val="0"/>
              </a:spcBef>
              <a:spcAft>
                <a:spcPct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生活支援としての意思決定支援</a:t>
            </a:r>
            <a:endParaRPr kumimoji="1" lang="en-US" altLang="ja-JP"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4" name="吹き出し: 角を丸めた四角形 3">
            <a:extLst>
              <a:ext uri="{FF2B5EF4-FFF2-40B4-BE49-F238E27FC236}">
                <a16:creationId xmlns:a16="http://schemas.microsoft.com/office/drawing/2014/main" id="{B4333E5F-3044-492C-9F2B-4E794453E8CE}"/>
              </a:ext>
            </a:extLst>
          </p:cNvPr>
          <p:cNvSpPr/>
          <p:nvPr/>
        </p:nvSpPr>
        <p:spPr bwMode="auto">
          <a:xfrm>
            <a:off x="7229509" y="4225078"/>
            <a:ext cx="1656991" cy="1999431"/>
          </a:xfrm>
          <a:prstGeom prst="wedgeRoundRectCallout">
            <a:avLst>
              <a:gd name="adj1" fmla="val -47398"/>
              <a:gd name="adj2" fmla="val -18734"/>
              <a:gd name="adj3" fmla="val 16667"/>
            </a:avLst>
          </a:prstGeom>
          <a:no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・理解しやすさ</a:t>
            </a:r>
            <a:endParaRPr kumimoji="1" lang="en-US" altLang="ja-JP"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・開かれた質問</a:t>
            </a:r>
            <a:endParaRPr kumimoji="1" lang="en-US" altLang="ja-JP"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・選択肢</a:t>
            </a:r>
            <a:endParaRPr kumimoji="1" lang="en-US" altLang="ja-JP"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・支援者の態度</a:t>
            </a:r>
            <a:endParaRPr kumimoji="1" lang="en-US" altLang="ja-JP"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・環境整備</a:t>
            </a:r>
            <a:endParaRPr kumimoji="1" lang="en-US" altLang="ja-JP"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1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・時間の余裕</a:t>
            </a:r>
          </a:p>
        </p:txBody>
      </p:sp>
      <p:sp>
        <p:nvSpPr>
          <p:cNvPr id="21" name="角丸四角形 20"/>
          <p:cNvSpPr/>
          <p:nvPr/>
        </p:nvSpPr>
        <p:spPr bwMode="auto">
          <a:xfrm>
            <a:off x="7404293" y="1660638"/>
            <a:ext cx="682214" cy="2643440"/>
          </a:xfrm>
          <a:prstGeom prst="roundRect">
            <a:avLst>
              <a:gd name="adj" fmla="val 50000"/>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3" name="吹き出し: 角を丸めた四角形 2">
            <a:extLst>
              <a:ext uri="{FF2B5EF4-FFF2-40B4-BE49-F238E27FC236}">
                <a16:creationId xmlns:a16="http://schemas.microsoft.com/office/drawing/2014/main" id="{5FAFC3EB-497F-4CEB-8C0B-8799168838C4}"/>
              </a:ext>
            </a:extLst>
          </p:cNvPr>
          <p:cNvSpPr/>
          <p:nvPr/>
        </p:nvSpPr>
        <p:spPr bwMode="auto">
          <a:xfrm>
            <a:off x="7283181" y="1660638"/>
            <a:ext cx="905839" cy="2643440"/>
          </a:xfrm>
          <a:prstGeom prst="wedgeRoundRectCallout">
            <a:avLst>
              <a:gd name="adj1" fmla="val -45271"/>
              <a:gd name="adj2" fmla="val -33256"/>
              <a:gd name="adj3" fmla="val 16667"/>
            </a:avLst>
          </a:prstGeom>
          <a:noFill/>
          <a:ln w="9525" cap="flat" cmpd="sng" algn="ctr">
            <a:noFill/>
            <a:prstDash val="solid"/>
            <a:round/>
            <a:headEnd type="none" w="med" len="med"/>
            <a:tailEnd type="none" w="med" len="med"/>
          </a:ln>
          <a:effectLst/>
        </p:spPr>
        <p:txBody>
          <a:bodyPr vert="eaVert" wrap="none" lIns="91440" tIns="45720" rIns="91440" bIns="45720" numCol="1" rtlCol="0"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適切な意思決定</a:t>
            </a:r>
            <a:endParaRPr kumimoji="1" lang="en-US" altLang="ja-JP" sz="1800" b="0"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プロセスの確保</a:t>
            </a:r>
          </a:p>
        </p:txBody>
      </p:sp>
      <p:sp>
        <p:nvSpPr>
          <p:cNvPr id="22" name="正方形/長方形 21"/>
          <p:cNvSpPr/>
          <p:nvPr/>
        </p:nvSpPr>
        <p:spPr>
          <a:xfrm>
            <a:off x="1122027" y="6363179"/>
            <a:ext cx="7796903" cy="371716"/>
          </a:xfrm>
          <a:prstGeom prst="rect">
            <a:avLst/>
          </a:prstGeom>
          <a:noFill/>
          <a:ln w="25400" cap="flat" cmpd="sng" algn="ctr">
            <a:noFill/>
            <a:prstDash val="solid"/>
          </a:ln>
          <a:effectLst/>
        </p:spPr>
        <p:txBody>
          <a:bodyPr wrap="square" rtlCol="0" anchor="ctr">
            <a:noAutofit/>
          </a:bodyPr>
          <a:lstStyle/>
          <a:p>
            <a:pPr marL="0" marR="0" lvl="0" indent="0" algn="r" defTabSz="914400" rtl="0" eaLnBrk="0" fontAlgn="base" latinLnBrk="0" hangingPunct="0">
              <a:lnSpc>
                <a:spcPts val="2100"/>
              </a:lnSpc>
              <a:spcBef>
                <a:spcPct val="0"/>
              </a:spcBef>
              <a:spcAft>
                <a:spcPts val="0"/>
              </a:spcAft>
              <a:buClrTx/>
              <a:buSzTx/>
              <a:buFontTx/>
              <a:buNone/>
              <a:tabLst/>
              <a:defRPr/>
            </a:pP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認知症の人の日常生活・社会生活における意思決定支援ガイドライン（</a:t>
            </a:r>
            <a:r>
              <a:rPr kumimoji="1" lang="en-US" altLang="ja-JP"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H30.6</a:t>
            </a:r>
            <a:r>
              <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に一部追記</a:t>
            </a:r>
            <a:endParaRPr kumimoji="1" lang="ja-JP" altLang="en-US" sz="14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3" name="テキスト ボックス 22">
            <a:extLst>
              <a:ext uri="{FF2B5EF4-FFF2-40B4-BE49-F238E27FC236}">
                <a16:creationId xmlns:a16="http://schemas.microsoft.com/office/drawing/2014/main" id="{7D8B5EAB-D574-4DF2-A8FE-C7DCFE28274A}"/>
              </a:ext>
            </a:extLst>
          </p:cNvPr>
          <p:cNvSpPr txBox="1"/>
          <p:nvPr/>
        </p:nvSpPr>
        <p:spPr>
          <a:xfrm>
            <a:off x="0" y="708923"/>
            <a:ext cx="1446898"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805629916"/>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角丸四角形 14"/>
          <p:cNvSpPr/>
          <p:nvPr/>
        </p:nvSpPr>
        <p:spPr>
          <a:xfrm>
            <a:off x="1274478" y="2650123"/>
            <a:ext cx="6645010" cy="3334607"/>
          </a:xfrm>
          <a:prstGeom prst="roundRect">
            <a:avLst>
              <a:gd name="adj" fmla="val 50000"/>
            </a:avLst>
          </a:prstGeom>
          <a:solidFill>
            <a:srgbClr val="E28700">
              <a:alpha val="20000"/>
            </a:srgbClr>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rgbClr val="D9DCB8"/>
              </a:solidFill>
              <a:effectLst/>
              <a:uLnTx/>
              <a:uFillTx/>
              <a:latin typeface="BIZ UDPゴシック" panose="020B0400000000000000" pitchFamily="50" charset="-128"/>
              <a:ea typeface="BIZ UDPゴシック" panose="020B0400000000000000" pitchFamily="50" charset="-128"/>
              <a:cs typeface="+mn-cs"/>
            </a:endParaRPr>
          </a:p>
        </p:txBody>
      </p:sp>
      <p:sp>
        <p:nvSpPr>
          <p:cNvPr id="4" name="正方形/長方形 3"/>
          <p:cNvSpPr/>
          <p:nvPr/>
        </p:nvSpPr>
        <p:spPr>
          <a:xfrm>
            <a:off x="1544805" y="1252640"/>
            <a:ext cx="6142536" cy="1272978"/>
          </a:xfrm>
          <a:prstGeom prst="rect">
            <a:avLst/>
          </a:prstGeom>
          <a:noFill/>
          <a:ln w="25400" cap="rnd" cmpd="sng" algn="ctr">
            <a:solidFill>
              <a:sysClr val="windowText" lastClr="000000"/>
            </a:solidFill>
            <a:prstDash val="sysDash"/>
          </a:ln>
          <a:effectLst/>
        </p:spPr>
        <p:txBody>
          <a:bodyPr wrap="square" rtlCol="0" anchor="ctr">
            <a:noAutofit/>
          </a:bodyPr>
          <a:lstStyle/>
          <a:p>
            <a:pPr marL="0" marR="0" lvl="0" indent="0" algn="ctr" defTabSz="457200" rtl="0" eaLnBrk="1" fontAlgn="auto" latinLnBrk="0" hangingPunct="1">
              <a:lnSpc>
                <a:spcPts val="1600"/>
              </a:lnSpc>
              <a:spcBef>
                <a:spcPts val="0"/>
              </a:spcBef>
              <a:spcAft>
                <a:spcPts val="0"/>
              </a:spcAft>
              <a:buClrTx/>
              <a:buSzTx/>
              <a:buFontTx/>
              <a:buNone/>
              <a:tabLst/>
              <a:defRPr/>
            </a:pPr>
            <a:r>
              <a:rPr kumimoji="0" lang="en-US" sz="1200" b="1"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 </a:t>
            </a:r>
            <a:endParaRPr kumimoji="0" lang="ja-JP" altLang="en-US" sz="12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3" name="正方形/長方形 2"/>
          <p:cNvSpPr/>
          <p:nvPr/>
        </p:nvSpPr>
        <p:spPr>
          <a:xfrm>
            <a:off x="1544804" y="1286315"/>
            <a:ext cx="6081823" cy="1215717"/>
          </a:xfrm>
          <a:prstGeom prst="rect">
            <a:avLst/>
          </a:prstGeom>
        </p:spPr>
        <p:txBody>
          <a:bodyPr wrap="square">
            <a:spAutoFit/>
          </a:bodyPr>
          <a:lstStyle/>
          <a:p>
            <a:pPr marL="0" marR="0" lvl="0" indent="180975" algn="l" defTabSz="457200" rtl="0" eaLnBrk="1" fontAlgn="auto" latinLnBrk="0" hangingPunct="1">
              <a:lnSpc>
                <a:spcPct val="100000"/>
              </a:lnSpc>
              <a:spcBef>
                <a:spcPts val="360"/>
              </a:spcBef>
              <a:spcAft>
                <a:spcPts val="0"/>
              </a:spcAft>
              <a:buClrTx/>
              <a:buSzTx/>
              <a:buFontTx/>
              <a:buNone/>
              <a:tabLst/>
              <a:defRPr/>
            </a:pPr>
            <a:r>
              <a:rPr kumimoji="0" lang="ja-JP" altLang="ja-JP" sz="1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人的・物的環境の整備</a:t>
            </a:r>
            <a:endParaRPr kumimoji="0" lang="ja-JP" altLang="ja-JP" sz="18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265113" algn="l" defTabSz="457200" rtl="0" eaLnBrk="1" fontAlgn="auto" latinLnBrk="0" hangingPunct="1">
              <a:lnSpc>
                <a:spcPts val="2000"/>
              </a:lnSpc>
              <a:spcBef>
                <a:spcPts val="600"/>
              </a:spcBef>
              <a:spcAft>
                <a:spcPts val="0"/>
              </a:spcAft>
              <a:buClrTx/>
              <a:buSzTx/>
              <a:buFontTx/>
              <a:buNone/>
              <a:tabLst/>
              <a:defRPr/>
            </a:pP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ja-JP"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意思決定</a:t>
            </a:r>
            <a:r>
              <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支援者の態度</a:t>
            </a:r>
            <a:endPar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265113" algn="l" defTabSz="457200" rtl="0" eaLnBrk="1" fontAlgn="auto" latinLnBrk="0" hangingPunct="1">
              <a:lnSpc>
                <a:spcPts val="20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ja-JP"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意思決定支援者との</a:t>
            </a:r>
            <a:r>
              <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信頼関係</a:t>
            </a:r>
            <a:r>
              <a:rPr kumimoji="0" lang="ja-JP" altLang="ja-JP"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立ち会う者との関係性</a:t>
            </a:r>
            <a:r>
              <a:rPr kumimoji="0" lang="ja-JP" altLang="ja-JP"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への配慮</a:t>
            </a:r>
            <a:endParaRPr kumimoji="0" lang="ja-JP" altLang="ja-JP" sz="15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a:p>
            <a:pPr marL="0" marR="0" lvl="0" indent="265113" algn="l" defTabSz="457200" rtl="0" eaLnBrk="1" fontAlgn="auto" latinLnBrk="0" hangingPunct="1">
              <a:lnSpc>
                <a:spcPts val="20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ja-JP"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意思決定支援と</a:t>
            </a:r>
            <a:r>
              <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環境</a:t>
            </a:r>
            <a:endParaRPr kumimoji="0" lang="ja-JP" altLang="ja-JP" sz="15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8" name="正方形/長方形 7"/>
          <p:cNvSpPr/>
          <p:nvPr/>
        </p:nvSpPr>
        <p:spPr>
          <a:xfrm>
            <a:off x="1530267" y="2882468"/>
            <a:ext cx="5435834" cy="724788"/>
          </a:xfrm>
          <a:prstGeom prst="rect">
            <a:avLst/>
          </a:prstGeom>
          <a:noFill/>
          <a:ln w="25400" cap="flat" cmpd="sng" algn="ctr">
            <a:solidFill>
              <a:sysClr val="windowText" lastClr="000000"/>
            </a:solidFill>
            <a:prstDash val="solid"/>
          </a:ln>
          <a:effectLst/>
        </p:spPr>
        <p:txBody>
          <a:bodyPr wrap="square" rtlCol="0" anchor="ctr">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意思</a:t>
            </a:r>
            <a:r>
              <a:rPr kumimoji="0" lang="ja-JP" altLang="en-US" sz="17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形成</a:t>
            </a: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支援 </a:t>
            </a:r>
            <a:endParaRPr kumimoji="0" lang="en-US" altLang="ja-JP"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：適切な情報、認識、環境の下で意思が形成されることへの支援</a:t>
            </a:r>
            <a:endPar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9" name="正方形/長方形 8"/>
          <p:cNvSpPr/>
          <p:nvPr/>
        </p:nvSpPr>
        <p:spPr>
          <a:xfrm>
            <a:off x="1530267" y="4002678"/>
            <a:ext cx="5435834" cy="720370"/>
          </a:xfrm>
          <a:prstGeom prst="rect">
            <a:avLst/>
          </a:prstGeom>
          <a:noFill/>
          <a:ln w="25400" cap="flat" cmpd="sng" algn="ctr">
            <a:solidFill>
              <a:sysClr val="windowText" lastClr="000000"/>
            </a:solidFill>
            <a:prstDash val="solid"/>
          </a:ln>
          <a:effectLst/>
        </p:spPr>
        <p:txBody>
          <a:bodyPr wrap="square" rtlCol="0" anchor="ctr" anchorCtr="0">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意思</a:t>
            </a:r>
            <a:r>
              <a:rPr kumimoji="0" lang="ja-JP" altLang="en-US" sz="17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表明</a:t>
            </a: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支援  </a:t>
            </a:r>
            <a:br>
              <a:rPr kumimoji="0" lang="en-US" altLang="ja-JP" sz="1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b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：形成された意思を適切に表明・表出することへの支援</a:t>
            </a:r>
            <a:endPar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0" name="正方形/長方形 9"/>
          <p:cNvSpPr/>
          <p:nvPr/>
        </p:nvSpPr>
        <p:spPr>
          <a:xfrm>
            <a:off x="1530267" y="5099719"/>
            <a:ext cx="5435834" cy="721272"/>
          </a:xfrm>
          <a:prstGeom prst="rect">
            <a:avLst/>
          </a:prstGeom>
          <a:noFill/>
          <a:ln w="25400" cap="flat" cmpd="sng" algn="ctr">
            <a:solidFill>
              <a:sysClr val="windowText" lastClr="000000"/>
            </a:solidFill>
            <a:prstDash val="solid"/>
          </a:ln>
          <a:effectLst/>
        </p:spPr>
        <p:txBody>
          <a:bodyPr wrap="square" rtlCol="0" anchor="ctr" anchorCtr="0">
            <a:noAutofit/>
          </a:bodyPr>
          <a:lstStyle/>
          <a:p>
            <a:pPr marL="0" marR="0" lvl="0" indent="0" algn="l" defTabSz="457200" rtl="0" eaLnBrk="1" fontAlgn="auto" latinLnBrk="0" hangingPunct="1">
              <a:lnSpc>
                <a:spcPts val="2400"/>
              </a:lnSpc>
              <a:spcBef>
                <a:spcPts val="0"/>
              </a:spcBef>
              <a:spcAft>
                <a:spcPts val="0"/>
              </a:spcAft>
              <a:buClrTx/>
              <a:buSzTx/>
              <a:buFontTx/>
              <a:buNone/>
              <a:tabLst/>
              <a:defRPr/>
            </a:pP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意思</a:t>
            </a:r>
            <a:r>
              <a:rPr kumimoji="0" lang="ja-JP" altLang="en-US" sz="1700" b="1" i="0" u="none" strike="noStrike" kern="1200" cap="none" spc="0" normalizeH="0" baseline="0" noProof="0" dirty="0">
                <a:ln>
                  <a:noFill/>
                </a:ln>
                <a:solidFill>
                  <a:srgbClr val="C35E59"/>
                </a:solidFill>
                <a:effectLst/>
                <a:uLnTx/>
                <a:uFillTx/>
                <a:latin typeface="BIZ UDPゴシック" panose="020B0400000000000000" pitchFamily="50" charset="-128"/>
                <a:ea typeface="BIZ UDPゴシック" panose="020B0400000000000000" pitchFamily="50" charset="-128"/>
                <a:cs typeface="+mn-cs"/>
              </a:rPr>
              <a:t>実現</a:t>
            </a:r>
            <a:r>
              <a:rPr kumimoji="0" lang="ja-JP" altLang="en-US"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支援 </a:t>
            </a:r>
            <a:endParaRPr kumimoji="0" lang="en-US" altLang="ja-JP" sz="17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457200" rtl="0" eaLnBrk="1" fontAlgn="auto" latinLnBrk="0" hangingPunct="1">
              <a:lnSpc>
                <a:spcPts val="2400"/>
              </a:lnSpc>
              <a:spcBef>
                <a:spcPts val="0"/>
              </a:spcBef>
              <a:spcAft>
                <a:spcPts val="0"/>
              </a:spcAft>
              <a:buClrTx/>
              <a:buSzTx/>
              <a:buFontTx/>
              <a:buNone/>
              <a:tabLst/>
              <a:defRPr/>
            </a:pPr>
            <a:r>
              <a:rPr kumimoji="0" lang="ja-JP" altLang="en-US" sz="1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0" lang="ja-JP" altLang="en-US" sz="1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：本人の意思を日常生活・社会生活に反映することへの支援</a:t>
            </a:r>
            <a:endParaRPr kumimoji="0" lang="ja-JP" altLang="en-US" sz="14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3" name="加算記号 12"/>
          <p:cNvSpPr/>
          <p:nvPr/>
        </p:nvSpPr>
        <p:spPr>
          <a:xfrm>
            <a:off x="4073662" y="3621733"/>
            <a:ext cx="352425" cy="346075"/>
          </a:xfrm>
          <a:prstGeom prst="mathPlus">
            <a:avLst>
              <a:gd name="adj1" fmla="val 15009"/>
            </a:avLst>
          </a:prstGeom>
          <a:solidFill>
            <a:srgbClr val="DA4D4A"/>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srgbClr val="C35E59"/>
              </a:solidFill>
              <a:effectLst/>
              <a:uLnTx/>
              <a:uFillTx/>
              <a:latin typeface="BIZ UDPゴシック" panose="020B0400000000000000" pitchFamily="50" charset="-128"/>
              <a:ea typeface="BIZ UDPゴシック" panose="020B0400000000000000" pitchFamily="50" charset="-128"/>
              <a:cs typeface="+mn-cs"/>
            </a:endParaRPr>
          </a:p>
        </p:txBody>
      </p:sp>
      <p:sp>
        <p:nvSpPr>
          <p:cNvPr id="14" name="二等辺三角形 13"/>
          <p:cNvSpPr/>
          <p:nvPr/>
        </p:nvSpPr>
        <p:spPr>
          <a:xfrm flipV="1">
            <a:off x="4181222" y="2590853"/>
            <a:ext cx="971550" cy="223228"/>
          </a:xfrm>
          <a:prstGeom prst="triangle">
            <a:avLst/>
          </a:prstGeom>
          <a:solidFill>
            <a:srgbClr val="CC79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16" name="正方形/長方形 15"/>
          <p:cNvSpPr/>
          <p:nvPr/>
        </p:nvSpPr>
        <p:spPr>
          <a:xfrm>
            <a:off x="1530267" y="6158473"/>
            <a:ext cx="6157074" cy="358140"/>
          </a:xfrm>
          <a:prstGeom prst="rect">
            <a:avLst/>
          </a:prstGeom>
          <a:solidFill>
            <a:srgbClr val="CC7900"/>
          </a:solidFill>
          <a:ln w="25400" cap="flat" cmpd="sng" algn="ctr">
            <a:noFill/>
            <a:prstDash val="solid"/>
          </a:ln>
          <a:effectLst/>
        </p:spPr>
        <p:txBody>
          <a:bodyPr wrap="square" rtlCol="0" anchor="ctr">
            <a:noAutofit/>
          </a:bodyPr>
          <a:lstStyle/>
          <a:p>
            <a:pPr marL="0" marR="0" lvl="0" indent="0" algn="ctr" defTabSz="457200" rtl="0" eaLnBrk="1" fontAlgn="auto" latinLnBrk="0" hangingPunct="1">
              <a:lnSpc>
                <a:spcPts val="20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意思決定支援のプロセスの記録、確認、振り返り</a:t>
            </a:r>
            <a:endParaRPr kumimoji="0" lang="ja-JP" altLang="en-US" sz="1200" b="0"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17" name="正方形/長方形 16"/>
          <p:cNvSpPr/>
          <p:nvPr/>
        </p:nvSpPr>
        <p:spPr>
          <a:xfrm>
            <a:off x="7288176" y="2878703"/>
            <a:ext cx="399164" cy="2942288"/>
          </a:xfrm>
          <a:prstGeom prst="rect">
            <a:avLst/>
          </a:prstGeom>
          <a:solidFill>
            <a:sysClr val="windowText" lastClr="000000">
              <a:lumMod val="50000"/>
              <a:lumOff val="50000"/>
            </a:sysClr>
          </a:solidFill>
          <a:ln w="25400" cap="flat" cmpd="sng" algn="ctr">
            <a:noFill/>
            <a:prstDash val="solid"/>
          </a:ln>
          <a:effectLst/>
        </p:spPr>
        <p:txBody>
          <a:bodyPr vert="eaVert" wrap="square" lIns="36000" rIns="36000" rtlCol="0" anchor="ctr">
            <a:noAutofit/>
          </a:bodyPr>
          <a:lstStyle/>
          <a:p>
            <a:pPr marL="0" marR="0" lvl="0" indent="0" algn="ctr" defTabSz="457200" rtl="0" eaLnBrk="1" fontAlgn="auto" latinLnBrk="0" hangingPunct="1">
              <a:lnSpc>
                <a:spcPts val="1700"/>
              </a:lnSpc>
              <a:spcBef>
                <a:spcPts val="0"/>
              </a:spcBef>
              <a:spcAft>
                <a:spcPts val="0"/>
              </a:spcAft>
              <a:buClrTx/>
              <a:buSzTx/>
              <a:buFontTx/>
              <a:buNone/>
              <a:tabLst/>
              <a:defRPr/>
            </a:pPr>
            <a:r>
              <a:rPr kumimoji="0" lang="ja-JP" altLang="en-US"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チームでの会議も併用・活用</a:t>
            </a:r>
            <a:endParaRPr kumimoji="0" lang="en-US" altLang="ja-JP"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cxnSp>
        <p:nvCxnSpPr>
          <p:cNvPr id="18" name="直線矢印コネクタ 17"/>
          <p:cNvCxnSpPr/>
          <p:nvPr/>
        </p:nvCxnSpPr>
        <p:spPr>
          <a:xfrm flipV="1">
            <a:off x="6964326" y="3262409"/>
            <a:ext cx="323850" cy="0"/>
          </a:xfrm>
          <a:prstGeom prst="straightConnector1">
            <a:avLst/>
          </a:prstGeom>
          <a:noFill/>
          <a:ln w="57150" cap="flat" cmpd="sng" algn="ctr">
            <a:solidFill>
              <a:sysClr val="window" lastClr="FFFFFF">
                <a:lumMod val="50000"/>
              </a:sysClr>
            </a:solidFill>
            <a:prstDash val="solid"/>
            <a:miter lim="800000"/>
            <a:tailEnd type="arrow" w="med" len="sm"/>
          </a:ln>
          <a:effectLst/>
        </p:spPr>
      </p:cxnSp>
      <p:cxnSp>
        <p:nvCxnSpPr>
          <p:cNvPr id="19" name="直線矢印コネクタ 18"/>
          <p:cNvCxnSpPr/>
          <p:nvPr/>
        </p:nvCxnSpPr>
        <p:spPr>
          <a:xfrm flipV="1">
            <a:off x="6964326" y="4399056"/>
            <a:ext cx="323850" cy="0"/>
          </a:xfrm>
          <a:prstGeom prst="straightConnector1">
            <a:avLst/>
          </a:prstGeom>
          <a:noFill/>
          <a:ln w="57150" cap="flat" cmpd="sng" algn="ctr">
            <a:solidFill>
              <a:sysClr val="window" lastClr="FFFFFF">
                <a:lumMod val="50000"/>
              </a:sysClr>
            </a:solidFill>
            <a:prstDash val="solid"/>
            <a:miter lim="800000"/>
            <a:tailEnd type="arrow" w="med" len="sm"/>
          </a:ln>
          <a:effectLst/>
        </p:spPr>
      </p:cxnSp>
      <p:cxnSp>
        <p:nvCxnSpPr>
          <p:cNvPr id="20" name="直線矢印コネクタ 19"/>
          <p:cNvCxnSpPr/>
          <p:nvPr/>
        </p:nvCxnSpPr>
        <p:spPr>
          <a:xfrm flipV="1">
            <a:off x="6964326" y="5462824"/>
            <a:ext cx="323850" cy="0"/>
          </a:xfrm>
          <a:prstGeom prst="straightConnector1">
            <a:avLst/>
          </a:prstGeom>
          <a:noFill/>
          <a:ln w="57150" cap="flat" cmpd="sng" algn="ctr">
            <a:solidFill>
              <a:sysClr val="window" lastClr="FFFFFF">
                <a:lumMod val="50000"/>
              </a:sysClr>
            </a:solidFill>
            <a:prstDash val="solid"/>
            <a:miter lim="800000"/>
            <a:tailEnd type="arrow" w="med" len="sm"/>
          </a:ln>
          <a:effectLst/>
        </p:spPr>
      </p:cxnSp>
      <p:sp>
        <p:nvSpPr>
          <p:cNvPr id="21" name="二等辺三角形 20"/>
          <p:cNvSpPr/>
          <p:nvPr/>
        </p:nvSpPr>
        <p:spPr>
          <a:xfrm flipV="1">
            <a:off x="4181221" y="5897224"/>
            <a:ext cx="971550" cy="226379"/>
          </a:xfrm>
          <a:prstGeom prst="triangle">
            <a:avLst/>
          </a:prstGeom>
          <a:solidFill>
            <a:srgbClr val="CC79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cxnSp>
        <p:nvCxnSpPr>
          <p:cNvPr id="22" name="直線コネクタ 21"/>
          <p:cNvCxnSpPr/>
          <p:nvPr/>
        </p:nvCxnSpPr>
        <p:spPr>
          <a:xfrm>
            <a:off x="1285110" y="1071638"/>
            <a:ext cx="0" cy="5287597"/>
          </a:xfrm>
          <a:prstGeom prst="line">
            <a:avLst/>
          </a:prstGeom>
          <a:noFill/>
          <a:ln w="38100" cap="flat" cmpd="sng" algn="ctr">
            <a:solidFill>
              <a:srgbClr val="CC7900"/>
            </a:solidFill>
            <a:prstDash val="solid"/>
            <a:miter lim="800000"/>
          </a:ln>
          <a:effectLst/>
        </p:spPr>
      </p:cxnSp>
      <p:cxnSp>
        <p:nvCxnSpPr>
          <p:cNvPr id="26" name="直線コネクタ 25"/>
          <p:cNvCxnSpPr/>
          <p:nvPr/>
        </p:nvCxnSpPr>
        <p:spPr>
          <a:xfrm flipH="1">
            <a:off x="1288883" y="6354011"/>
            <a:ext cx="890338" cy="0"/>
          </a:xfrm>
          <a:prstGeom prst="line">
            <a:avLst/>
          </a:prstGeom>
          <a:noFill/>
          <a:ln w="38100" cap="flat" cmpd="sng" algn="ctr">
            <a:solidFill>
              <a:srgbClr val="CC7900"/>
            </a:solidFill>
            <a:prstDash val="solid"/>
            <a:miter lim="800000"/>
          </a:ln>
          <a:effectLst/>
        </p:spPr>
      </p:cxnSp>
      <p:cxnSp>
        <p:nvCxnSpPr>
          <p:cNvPr id="29" name="直線コネクタ 28"/>
          <p:cNvCxnSpPr/>
          <p:nvPr/>
        </p:nvCxnSpPr>
        <p:spPr>
          <a:xfrm>
            <a:off x="1274477" y="1080872"/>
            <a:ext cx="895087" cy="0"/>
          </a:xfrm>
          <a:prstGeom prst="line">
            <a:avLst/>
          </a:prstGeom>
          <a:noFill/>
          <a:ln w="38100" cap="flat" cmpd="sng" algn="ctr">
            <a:solidFill>
              <a:srgbClr val="CC7900"/>
            </a:solidFill>
            <a:prstDash val="solid"/>
            <a:miter lim="800000"/>
            <a:tailEnd type="arrow" w="med" len="sm"/>
          </a:ln>
          <a:effectLst/>
        </p:spPr>
      </p:cxnSp>
      <p:sp>
        <p:nvSpPr>
          <p:cNvPr id="27" name="正方形/長方形 26">
            <a:extLst>
              <a:ext uri="{FF2B5EF4-FFF2-40B4-BE49-F238E27FC236}">
                <a16:creationId xmlns:a16="http://schemas.microsoft.com/office/drawing/2014/main" id="{D7724BAD-AB27-4423-B8A1-FD1A957955CE}"/>
              </a:ext>
            </a:extLst>
          </p:cNvPr>
          <p:cNvSpPr/>
          <p:nvPr/>
        </p:nvSpPr>
        <p:spPr bwMode="auto">
          <a:xfrm>
            <a:off x="0" y="-5686"/>
            <a:ext cx="9144000" cy="818147"/>
          </a:xfrm>
          <a:prstGeom prst="rect">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Arial" charset="0"/>
              <a:ea typeface="ＭＳ Ｐゴシック" pitchFamily="50" charset="-128"/>
              <a:cs typeface="+mn-cs"/>
            </a:endParaRPr>
          </a:p>
        </p:txBody>
      </p:sp>
      <p:sp>
        <p:nvSpPr>
          <p:cNvPr id="25" name="正方形/長方形 24">
            <a:extLst>
              <a:ext uri="{FF2B5EF4-FFF2-40B4-BE49-F238E27FC236}">
                <a16:creationId xmlns:a16="http://schemas.microsoft.com/office/drawing/2014/main" id="{1EB53DFD-D268-41DE-9417-071718A64E10}"/>
              </a:ext>
            </a:extLst>
          </p:cNvPr>
          <p:cNvSpPr/>
          <p:nvPr/>
        </p:nvSpPr>
        <p:spPr>
          <a:xfrm>
            <a:off x="2394962" y="-13671"/>
            <a:ext cx="4354076" cy="553998"/>
          </a:xfrm>
          <a:prstGeom prst="rect">
            <a:avLst/>
          </a:prstGeom>
        </p:spPr>
        <p:txBody>
          <a:bodyPr wrap="none">
            <a:spAutoFit/>
          </a:bodyPr>
          <a:lstStyle/>
          <a:p>
            <a:pPr marL="0" marR="0" lvl="0" indent="0" algn="ctr" defTabSz="778139" rtl="0" eaLnBrk="1" fontAlgn="base" latinLnBrk="0" hangingPunct="1">
              <a:lnSpc>
                <a:spcPct val="100000"/>
              </a:lnSpc>
              <a:spcBef>
                <a:spcPct val="0"/>
              </a:spcBef>
              <a:spcAft>
                <a:spcPct val="0"/>
              </a:spcAft>
              <a:buClrTx/>
              <a:buSzTx/>
              <a:buFontTx/>
              <a:buNone/>
              <a:tabLst/>
              <a:defRPr/>
            </a:pPr>
            <a:r>
              <a:rPr kumimoji="1" lang="ja-JP" altLang="en-US" sz="3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rPr>
              <a:t>意思決定支援のプロセス</a:t>
            </a:r>
            <a:endParaRPr kumimoji="1" lang="en-US" altLang="ja-JP" sz="3000" b="1" i="0" u="none" strike="noStrike" kern="1200" cap="none" spc="0" normalizeH="0" baseline="0" noProof="0" dirty="0">
              <a:ln>
                <a:noFill/>
              </a:ln>
              <a:solidFill>
                <a:prstClr val="white"/>
              </a:solidFill>
              <a:effectLst/>
              <a:uLnTx/>
              <a:uFillTx/>
              <a:latin typeface="BIZ UDPゴシック" panose="020B0400000000000000" pitchFamily="50" charset="-128"/>
              <a:ea typeface="BIZ UDPゴシック" panose="020B0400000000000000" pitchFamily="50" charset="-128"/>
              <a:cs typeface="+mn-cs"/>
            </a:endParaRPr>
          </a:p>
        </p:txBody>
      </p:sp>
      <p:sp>
        <p:nvSpPr>
          <p:cNvPr id="23" name="正方形/長方形 22"/>
          <p:cNvSpPr/>
          <p:nvPr/>
        </p:nvSpPr>
        <p:spPr>
          <a:xfrm>
            <a:off x="681487" y="436914"/>
            <a:ext cx="7582792" cy="371716"/>
          </a:xfrm>
          <a:prstGeom prst="rect">
            <a:avLst/>
          </a:prstGeom>
          <a:noFill/>
          <a:ln w="25400" cap="flat" cmpd="sng" algn="ctr">
            <a:noFill/>
            <a:prstDash val="solid"/>
          </a:ln>
          <a:effectLst/>
        </p:spPr>
        <p:txBody>
          <a:bodyPr wrap="square" rtlCol="0" anchor="ctr">
            <a:noAutofit/>
          </a:bodyPr>
          <a:lstStyle/>
          <a:p>
            <a:pPr marL="0" marR="0" lvl="0" indent="0" algn="ctr" defTabSz="914400" rtl="0" eaLnBrk="1" fontAlgn="base" latinLnBrk="0" hangingPunct="1">
              <a:lnSpc>
                <a:spcPts val="2100"/>
              </a:lnSpc>
              <a:spcBef>
                <a:spcPct val="0"/>
              </a:spcBef>
              <a:spcAft>
                <a:spcPts val="0"/>
              </a:spcAft>
              <a:buClrTx/>
              <a:buSzTx/>
              <a:buFontTx/>
              <a:buNone/>
              <a:tabLst/>
              <a:defRPr/>
            </a:pPr>
            <a:r>
              <a:rPr kumimoji="1" lang="en-US" altLang="ja-JP"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認知症の人の日常生活・社会生活における意思決定支援ガイドライン（</a:t>
            </a:r>
            <a:r>
              <a:rPr kumimoji="1" lang="en-US" altLang="ja-JP"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H30.6</a:t>
            </a:r>
            <a:r>
              <a:rPr kumimoji="1" lang="ja-JP" altLang="en-US"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）より</a:t>
            </a:r>
            <a:r>
              <a:rPr kumimoji="1" lang="en-US" altLang="ja-JP"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4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ＭＳ Ｐゴシック" panose="020B0600070205080204" pitchFamily="50" charset="-128"/>
            </a:endParaRPr>
          </a:p>
        </p:txBody>
      </p:sp>
      <p:sp>
        <p:nvSpPr>
          <p:cNvPr id="28" name="加算記号 27"/>
          <p:cNvSpPr/>
          <p:nvPr/>
        </p:nvSpPr>
        <p:spPr>
          <a:xfrm>
            <a:off x="4073662" y="4739754"/>
            <a:ext cx="352425" cy="346075"/>
          </a:xfrm>
          <a:prstGeom prst="mathPlus">
            <a:avLst>
              <a:gd name="adj1" fmla="val 15009"/>
            </a:avLst>
          </a:prstGeom>
          <a:solidFill>
            <a:srgbClr val="DA4D4A"/>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ja-JP" altLang="en-US" sz="1800" b="0" i="0" u="none" strike="noStrike" kern="1200" cap="none" spc="0" normalizeH="0" baseline="0" noProof="0">
              <a:ln>
                <a:noFill/>
              </a:ln>
              <a:solidFill>
                <a:srgbClr val="C35E59"/>
              </a:solidFill>
              <a:effectLst/>
              <a:uLnTx/>
              <a:uFillTx/>
              <a:latin typeface="BIZ UDPゴシック" panose="020B0400000000000000" pitchFamily="50" charset="-128"/>
              <a:ea typeface="BIZ UDPゴシック" panose="020B0400000000000000" pitchFamily="50" charset="-128"/>
              <a:cs typeface="+mn-cs"/>
            </a:endParaRPr>
          </a:p>
        </p:txBody>
      </p:sp>
      <p:sp>
        <p:nvSpPr>
          <p:cNvPr id="30" name="テキスト ボックス 29">
            <a:extLst>
              <a:ext uri="{FF2B5EF4-FFF2-40B4-BE49-F238E27FC236}">
                <a16:creationId xmlns:a16="http://schemas.microsoft.com/office/drawing/2014/main" id="{D93FFB77-C384-49A7-97C8-E53AAEB08642}"/>
              </a:ext>
            </a:extLst>
          </p:cNvPr>
          <p:cNvSpPr txBox="1"/>
          <p:nvPr/>
        </p:nvSpPr>
        <p:spPr>
          <a:xfrm>
            <a:off x="0" y="790452"/>
            <a:ext cx="1385316"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306572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4"/>
          <p:cNvSpPr txBox="1">
            <a:spLocks noChangeArrowheads="1"/>
          </p:cNvSpPr>
          <p:nvPr/>
        </p:nvSpPr>
        <p:spPr bwMode="auto">
          <a:xfrm>
            <a:off x="637308" y="3403133"/>
            <a:ext cx="7869382" cy="6377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b">
            <a:sp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marL="0" marR="0" lvl="0" indent="0" algn="ctr" defTabSz="909638" rtl="0" eaLnBrk="1" fontAlgn="base" latinLnBrk="0" hangingPunct="1">
              <a:lnSpc>
                <a:spcPct val="100000"/>
              </a:lnSpc>
              <a:spcBef>
                <a:spcPct val="50000"/>
              </a:spcBef>
              <a:spcAft>
                <a:spcPct val="0"/>
              </a:spcAft>
              <a:buClrTx/>
              <a:buSzTx/>
              <a:buFontTx/>
              <a:buNone/>
              <a:tabLst/>
              <a:defRPr/>
            </a:pPr>
            <a:r>
              <a:rPr kumimoji="1" lang="ja-JP" altLang="en-US" sz="3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認知症の人の体験世界</a:t>
            </a:r>
          </a:p>
        </p:txBody>
      </p:sp>
      <p:sp>
        <p:nvSpPr>
          <p:cNvPr id="6" name="テキスト ボックス 5">
            <a:extLst>
              <a:ext uri="{FF2B5EF4-FFF2-40B4-BE49-F238E27FC236}">
                <a16:creationId xmlns:a16="http://schemas.microsoft.com/office/drawing/2014/main" id="{7D8B5EAB-D574-4DF2-A8FE-C7DCFE28274A}"/>
              </a:ext>
            </a:extLst>
          </p:cNvPr>
          <p:cNvSpPr txBox="1"/>
          <p:nvPr/>
        </p:nvSpPr>
        <p:spPr>
          <a:xfrm>
            <a:off x="121920" y="132688"/>
            <a:ext cx="1360516"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7" name="正方形/長方形 6">
            <a:extLst>
              <a:ext uri="{FF2B5EF4-FFF2-40B4-BE49-F238E27FC236}">
                <a16:creationId xmlns:a16="http://schemas.microsoft.com/office/drawing/2014/main" id="{3350B775-8FCF-43F2-A5E9-861C2F2C2DEE}"/>
              </a:ext>
            </a:extLst>
          </p:cNvPr>
          <p:cNvSpPr/>
          <p:nvPr/>
        </p:nvSpPr>
        <p:spPr>
          <a:xfrm>
            <a:off x="0" y="2074563"/>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8" name="正方形/長方形 7">
            <a:extLst>
              <a:ext uri="{FF2B5EF4-FFF2-40B4-BE49-F238E27FC236}">
                <a16:creationId xmlns:a16="http://schemas.microsoft.com/office/drawing/2014/main" id="{DBA7B6CC-3CC7-4D9C-B24F-D7352EB5C615}"/>
              </a:ext>
            </a:extLst>
          </p:cNvPr>
          <p:cNvSpPr/>
          <p:nvPr/>
        </p:nvSpPr>
        <p:spPr>
          <a:xfrm>
            <a:off x="3394611" y="2137522"/>
            <a:ext cx="2354776" cy="584775"/>
          </a:xfrm>
          <a:prstGeom prst="rect">
            <a:avLst/>
          </a:prstGeom>
        </p:spPr>
        <p:txBody>
          <a:bodyPr wrap="square">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動画 ②</a:t>
            </a:r>
          </a:p>
        </p:txBody>
      </p:sp>
    </p:spTree>
    <p:extLst>
      <p:ext uri="{BB962C8B-B14F-4D97-AF65-F5344CB8AC3E}">
        <p14:creationId xmlns:p14="http://schemas.microsoft.com/office/powerpoint/2010/main" val="36796113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角丸四角形 30"/>
          <p:cNvSpPr/>
          <p:nvPr/>
        </p:nvSpPr>
        <p:spPr>
          <a:xfrm>
            <a:off x="2530206" y="3471922"/>
            <a:ext cx="2041794" cy="773255"/>
          </a:xfrm>
          <a:prstGeom prst="roundRect">
            <a:avLst/>
          </a:prstGeom>
          <a:solidFill>
            <a:srgbClr val="CC7900"/>
          </a:solidFill>
          <a:ln w="9525" cap="flat" cmpd="sng" algn="ctr">
            <a:noFill/>
            <a:prstDash val="solid"/>
          </a:ln>
          <a:effectLst/>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0" lang="ja-JP" altLang="en-US" sz="1846" b="1" i="0" u="none" strike="noStrike" kern="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47" name="Rectangle 4"/>
          <p:cNvSpPr>
            <a:spLocks noChangeArrowheads="1"/>
          </p:cNvSpPr>
          <p:nvPr/>
        </p:nvSpPr>
        <p:spPr bwMode="auto">
          <a:xfrm>
            <a:off x="2395229" y="3560876"/>
            <a:ext cx="2326412"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認知症の人</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8" name="Rectangle 4"/>
          <p:cNvSpPr>
            <a:spLocks noChangeArrowheads="1"/>
          </p:cNvSpPr>
          <p:nvPr/>
        </p:nvSpPr>
        <p:spPr bwMode="auto">
          <a:xfrm>
            <a:off x="3647878" y="5514603"/>
            <a:ext cx="2326412"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不適切なケア</a:t>
            </a:r>
            <a:endPar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9" name="Rectangle 4"/>
          <p:cNvSpPr>
            <a:spLocks noChangeArrowheads="1"/>
          </p:cNvSpPr>
          <p:nvPr/>
        </p:nvSpPr>
        <p:spPr bwMode="auto">
          <a:xfrm>
            <a:off x="2850180" y="1344863"/>
            <a:ext cx="3493902" cy="926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行動・心理症状</a:t>
            </a:r>
            <a:endPar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a:p>
            <a:pPr marL="0" marR="0" lvl="0" indent="0" algn="ctr" defTabSz="844083" rtl="0" eaLnBrk="1" fontAlgn="auto" latinLnBrk="0" hangingPunct="1">
              <a:lnSpc>
                <a:spcPct val="100000"/>
              </a:lnSpc>
              <a:spcBef>
                <a:spcPts val="0"/>
              </a:spcBef>
              <a:spcAft>
                <a:spcPts val="0"/>
              </a:spcAft>
              <a:buClrTx/>
              <a:buSzTx/>
              <a:buFontTx/>
              <a:buNone/>
              <a:tabLst/>
              <a:defRPr/>
            </a:pP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r>
              <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BPSD</a:t>
            </a:r>
            <a:r>
              <a:rPr kumimoji="1" lang="ja-JP" altLang="en-US"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rPr>
              <a:t>）</a:t>
            </a:r>
            <a:endParaRPr kumimoji="1" lang="en-US" altLang="ja-JP" sz="2400" b="1" i="0" u="none" strike="noStrike" kern="1200" cap="none" spc="0" normalizeH="0" baseline="0" noProof="0" dirty="0">
              <a:ln>
                <a:noFill/>
              </a:ln>
              <a:solidFill>
                <a:prstClr val="black"/>
              </a:solidFill>
              <a:effectLst/>
              <a:uLnTx/>
              <a:uFillTx/>
              <a:latin typeface="BIZ UDPゴシック" panose="020B0400000000000000" pitchFamily="50" charset="-128"/>
              <a:ea typeface="BIZ UDPゴシック" panose="020B0400000000000000" pitchFamily="50" charset="-128"/>
              <a:cs typeface="+mn-cs"/>
            </a:endParaRPr>
          </a:p>
        </p:txBody>
      </p:sp>
      <p:sp>
        <p:nvSpPr>
          <p:cNvPr id="50" name="正方形/長方形 49"/>
          <p:cNvSpPr/>
          <p:nvPr/>
        </p:nvSpPr>
        <p:spPr>
          <a:xfrm>
            <a:off x="4992012" y="6392436"/>
            <a:ext cx="3923148" cy="319639"/>
          </a:xfrm>
          <a:prstGeom prst="rect">
            <a:avLst/>
          </a:prstGeom>
        </p:spPr>
        <p:txBody>
          <a:bodyPr wrap="square">
            <a:spAutoFit/>
          </a:bodyPr>
          <a:lstStyle/>
          <a:p>
            <a:pPr marL="0" marR="0" lvl="0" indent="0" algn="r" defTabSz="844083" rtl="0" eaLnBrk="1" fontAlgn="base" latinLnBrk="0" hangingPunct="1">
              <a:lnSpc>
                <a:spcPct val="100000"/>
              </a:lnSpc>
              <a:spcBef>
                <a:spcPct val="0"/>
              </a:spcBef>
              <a:spcAft>
                <a:spcPct val="0"/>
              </a:spcAft>
              <a:buClrTx/>
              <a:buSzTx/>
              <a:buFontTx/>
              <a:buNone/>
              <a:tabLst/>
              <a:defRPr/>
            </a:pP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加藤伸司 第一法規出版 </a:t>
            </a:r>
            <a:r>
              <a:rPr kumimoji="1" lang="en-US" altLang="ja-JP"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2002</a:t>
            </a:r>
            <a:r>
              <a:rPr kumimoji="1" lang="ja-JP" altLang="en-US" sz="1477"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を引用・改変</a:t>
            </a:r>
          </a:p>
        </p:txBody>
      </p:sp>
      <p:sp>
        <p:nvSpPr>
          <p:cNvPr id="51" name="アーチ 50"/>
          <p:cNvSpPr/>
          <p:nvPr/>
        </p:nvSpPr>
        <p:spPr>
          <a:xfrm>
            <a:off x="3404269" y="2355361"/>
            <a:ext cx="2415200" cy="2089249"/>
          </a:xfrm>
          <a:prstGeom prst="blockArc">
            <a:avLst>
              <a:gd name="adj1" fmla="val 11337814"/>
              <a:gd name="adj2" fmla="val 20936118"/>
              <a:gd name="adj3" fmla="val 9700"/>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2" name="アーチ 51"/>
          <p:cNvSpPr/>
          <p:nvPr/>
        </p:nvSpPr>
        <p:spPr>
          <a:xfrm rot="10800000">
            <a:off x="3440109" y="3306358"/>
            <a:ext cx="2415199" cy="2046984"/>
          </a:xfrm>
          <a:prstGeom prst="blockArc">
            <a:avLst>
              <a:gd name="adj1" fmla="val 11143552"/>
              <a:gd name="adj2" fmla="val 20836960"/>
              <a:gd name="adj3" fmla="val 10091"/>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3" name="二等辺三角形 52"/>
          <p:cNvSpPr/>
          <p:nvPr/>
        </p:nvSpPr>
        <p:spPr>
          <a:xfrm rot="9264226">
            <a:off x="5436816" y="3062802"/>
            <a:ext cx="561869" cy="269352"/>
          </a:xfrm>
          <a:prstGeom prst="triangle">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54" name="二等辺三角形 53"/>
          <p:cNvSpPr/>
          <p:nvPr/>
        </p:nvSpPr>
        <p:spPr>
          <a:xfrm rot="20114696">
            <a:off x="3276815" y="4375298"/>
            <a:ext cx="534200" cy="269352"/>
          </a:xfrm>
          <a:prstGeom prst="triangle">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844083" rtl="0" eaLnBrk="0" fontAlgn="base" latinLnBrk="0" hangingPunct="0">
              <a:lnSpc>
                <a:spcPct val="100000"/>
              </a:lnSpc>
              <a:spcBef>
                <a:spcPct val="0"/>
              </a:spcBef>
              <a:spcAft>
                <a:spcPct val="0"/>
              </a:spcAft>
              <a:buClrTx/>
              <a:buSzTx/>
              <a:buFontTx/>
              <a:buNone/>
              <a:tabLst/>
              <a:defRPr/>
            </a:pPr>
            <a:endParaRPr kumimoji="1" lang="ja-JP" altLang="en-US" sz="2585"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55" name="角丸四角形 54"/>
          <p:cNvSpPr/>
          <p:nvPr/>
        </p:nvSpPr>
        <p:spPr>
          <a:xfrm>
            <a:off x="4953393" y="3475501"/>
            <a:ext cx="2041794" cy="773255"/>
          </a:xfrm>
          <a:prstGeom prst="roundRect">
            <a:avLst/>
          </a:prstGeom>
          <a:solidFill>
            <a:srgbClr val="5B9BD5"/>
          </a:solidFill>
          <a:ln w="9525" cap="flat" cmpd="sng" algn="ctr">
            <a:noFill/>
            <a:prstDash val="solid"/>
          </a:ln>
          <a:effectLst/>
        </p:spPr>
        <p:txBody>
          <a:bodyPr rot="0" spcFirstLastPara="0" vertOverflow="overflow" horzOverflow="overflow" vert="horz" wrap="square" lIns="84406" tIns="42203" rIns="84406" bIns="42203" numCol="1" spcCol="0" rtlCol="0" fromWordArt="0" anchor="ctr" anchorCtr="0" forceAA="0" compatLnSpc="1">
            <a:prstTxWarp prst="textNoShape">
              <a:avLst/>
            </a:prstTxWarp>
            <a:noAutofit/>
          </a:bodyPr>
          <a:lstStyle/>
          <a:p>
            <a:pPr marL="0" marR="0" lvl="0" indent="0" algn="ctr" defTabSz="844083" rtl="0" eaLnBrk="1" fontAlgn="auto" latinLnBrk="0" hangingPunct="1">
              <a:lnSpc>
                <a:spcPct val="100000"/>
              </a:lnSpc>
              <a:spcBef>
                <a:spcPts val="0"/>
              </a:spcBef>
              <a:spcAft>
                <a:spcPts val="0"/>
              </a:spcAft>
              <a:buClrTx/>
              <a:buSzTx/>
              <a:buFontTx/>
              <a:buNone/>
              <a:tabLst/>
              <a:defRPr/>
            </a:pPr>
            <a:endParaRPr kumimoji="0" lang="ja-JP" altLang="en-US" sz="1846" b="1" i="0" u="none" strike="noStrike" kern="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56" name="Rectangle 4"/>
          <p:cNvSpPr>
            <a:spLocks noChangeArrowheads="1"/>
          </p:cNvSpPr>
          <p:nvPr/>
        </p:nvSpPr>
        <p:spPr bwMode="auto">
          <a:xfrm>
            <a:off x="4829618" y="3563683"/>
            <a:ext cx="2326412"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585"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支援者</a:t>
            </a:r>
            <a:endParaRPr kumimoji="1" lang="en-US" altLang="ja-JP" sz="4062"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 name="円/楕円 3"/>
          <p:cNvSpPr/>
          <p:nvPr/>
        </p:nvSpPr>
        <p:spPr bwMode="auto">
          <a:xfrm>
            <a:off x="1366277" y="1859776"/>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7" name="円/楕円 56"/>
          <p:cNvSpPr/>
          <p:nvPr/>
        </p:nvSpPr>
        <p:spPr bwMode="auto">
          <a:xfrm>
            <a:off x="834606" y="2562608"/>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8" name="円/楕円 57"/>
          <p:cNvSpPr/>
          <p:nvPr/>
        </p:nvSpPr>
        <p:spPr bwMode="auto">
          <a:xfrm>
            <a:off x="658159" y="3232322"/>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59" name="円/楕円 58"/>
          <p:cNvSpPr/>
          <p:nvPr/>
        </p:nvSpPr>
        <p:spPr bwMode="auto">
          <a:xfrm>
            <a:off x="947202" y="4750165"/>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0" name="円/楕円 59"/>
          <p:cNvSpPr/>
          <p:nvPr/>
        </p:nvSpPr>
        <p:spPr bwMode="auto">
          <a:xfrm>
            <a:off x="703807" y="3999099"/>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1" name="円/楕円 60"/>
          <p:cNvSpPr/>
          <p:nvPr/>
        </p:nvSpPr>
        <p:spPr bwMode="auto">
          <a:xfrm>
            <a:off x="1476714" y="5370322"/>
            <a:ext cx="1476000" cy="612000"/>
          </a:xfrm>
          <a:prstGeom prst="ellipse">
            <a:avLst/>
          </a:prstGeom>
          <a:solidFill>
            <a:srgbClr val="FFCF89"/>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35" name="Rectangle 4"/>
          <p:cNvSpPr>
            <a:spLocks noChangeArrowheads="1"/>
          </p:cNvSpPr>
          <p:nvPr/>
        </p:nvSpPr>
        <p:spPr bwMode="auto">
          <a:xfrm>
            <a:off x="1395920" y="1846022"/>
            <a:ext cx="1404000"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不安感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6" name="Rectangle 4"/>
          <p:cNvSpPr>
            <a:spLocks noChangeArrowheads="1"/>
          </p:cNvSpPr>
          <p:nvPr/>
        </p:nvSpPr>
        <p:spPr bwMode="auto">
          <a:xfrm>
            <a:off x="818221" y="2565985"/>
            <a:ext cx="1467306" cy="581616"/>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不快感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7" name="Rectangle 4"/>
          <p:cNvSpPr>
            <a:spLocks noChangeArrowheads="1"/>
          </p:cNvSpPr>
          <p:nvPr/>
        </p:nvSpPr>
        <p:spPr bwMode="auto">
          <a:xfrm>
            <a:off x="779843" y="3217286"/>
            <a:ext cx="1241507"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焦燥感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8" name="Rectangle 4"/>
          <p:cNvSpPr>
            <a:spLocks noChangeArrowheads="1"/>
          </p:cNvSpPr>
          <p:nvPr/>
        </p:nvSpPr>
        <p:spPr bwMode="auto">
          <a:xfrm>
            <a:off x="988824" y="4734387"/>
            <a:ext cx="1404000"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混乱</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39" name="Rectangle 4"/>
          <p:cNvSpPr>
            <a:spLocks noChangeArrowheads="1"/>
          </p:cNvSpPr>
          <p:nvPr/>
        </p:nvSpPr>
        <p:spPr bwMode="auto">
          <a:xfrm>
            <a:off x="712402" y="3992551"/>
            <a:ext cx="1404000"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被害感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0" name="Rectangle 4"/>
          <p:cNvSpPr>
            <a:spLocks noChangeArrowheads="1"/>
          </p:cNvSpPr>
          <p:nvPr/>
        </p:nvSpPr>
        <p:spPr bwMode="auto">
          <a:xfrm>
            <a:off x="1521179" y="5363774"/>
            <a:ext cx="1404000"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ストレス</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62" name="円/楕円 61"/>
          <p:cNvSpPr/>
          <p:nvPr/>
        </p:nvSpPr>
        <p:spPr bwMode="auto">
          <a:xfrm>
            <a:off x="6545613" y="1881194"/>
            <a:ext cx="1476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3" name="円/楕円 62"/>
          <p:cNvSpPr/>
          <p:nvPr/>
        </p:nvSpPr>
        <p:spPr bwMode="auto">
          <a:xfrm>
            <a:off x="6950259" y="2596105"/>
            <a:ext cx="1476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4" name="円/楕円 63"/>
          <p:cNvSpPr/>
          <p:nvPr/>
        </p:nvSpPr>
        <p:spPr bwMode="auto">
          <a:xfrm>
            <a:off x="7336201" y="4022844"/>
            <a:ext cx="1476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5" name="円/楕円 64"/>
          <p:cNvSpPr/>
          <p:nvPr/>
        </p:nvSpPr>
        <p:spPr bwMode="auto">
          <a:xfrm>
            <a:off x="7256166" y="3239289"/>
            <a:ext cx="1476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6" name="円/楕円 65"/>
          <p:cNvSpPr/>
          <p:nvPr/>
        </p:nvSpPr>
        <p:spPr bwMode="auto">
          <a:xfrm>
            <a:off x="7198551" y="4738072"/>
            <a:ext cx="1404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67" name="円/楕円 66"/>
          <p:cNvSpPr/>
          <p:nvPr/>
        </p:nvSpPr>
        <p:spPr bwMode="auto">
          <a:xfrm>
            <a:off x="6838436" y="5415555"/>
            <a:ext cx="1404000" cy="612000"/>
          </a:xfrm>
          <a:prstGeom prst="ellipse">
            <a:avLst/>
          </a:prstGeom>
          <a:solidFill>
            <a:srgbClr val="A3C7E7"/>
          </a:solidFill>
          <a:ln w="9525" cap="flat" cmpd="sng" algn="ctr">
            <a:noFill/>
            <a:prstDash val="solid"/>
            <a:round/>
            <a:headEnd type="none" w="med" len="med"/>
            <a:tailEnd type="none" w="med" len="med"/>
          </a:ln>
          <a:effectLst/>
        </p:spPr>
        <p:txBody>
          <a:bodyPr vert="horz" wrap="square" lIns="84406" tIns="42203" rIns="84406" bIns="42203" numCol="1" rtlCol="0" anchor="t" anchorCtr="0" compatLnSpc="1">
            <a:prstTxWarp prst="textNoShape">
              <a:avLst/>
            </a:prstTxWarp>
          </a:bodyPr>
          <a:lstStyle/>
          <a:p>
            <a:pPr marL="328254" marR="0" lvl="0" indent="-328254" algn="l" defTabSz="844083" rtl="0" eaLnBrk="1" fontAlgn="base" latinLnBrk="0" hangingPunct="1">
              <a:lnSpc>
                <a:spcPct val="80000"/>
              </a:lnSpc>
              <a:spcBef>
                <a:spcPct val="20000"/>
              </a:spcBef>
              <a:spcAft>
                <a:spcPct val="0"/>
              </a:spcAft>
              <a:buClrTx/>
              <a:buSzTx/>
              <a:buFontTx/>
              <a:buNone/>
              <a:tabLst/>
              <a:defRPr/>
            </a:pPr>
            <a:endParaRPr kumimoji="1" lang="ja-JP" altLang="en-US" sz="2000" b="1"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41" name="Rectangle 4"/>
          <p:cNvSpPr>
            <a:spLocks noChangeArrowheads="1"/>
          </p:cNvSpPr>
          <p:nvPr/>
        </p:nvSpPr>
        <p:spPr bwMode="auto">
          <a:xfrm>
            <a:off x="6524938" y="1859776"/>
            <a:ext cx="1475999"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負担感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2" name="Rectangle 4"/>
          <p:cNvSpPr>
            <a:spLocks noChangeArrowheads="1"/>
          </p:cNvSpPr>
          <p:nvPr/>
        </p:nvSpPr>
        <p:spPr bwMode="auto">
          <a:xfrm>
            <a:off x="6944005" y="2572866"/>
            <a:ext cx="1381774" cy="61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不快感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3" name="Rectangle 4"/>
          <p:cNvSpPr>
            <a:spLocks noChangeArrowheads="1"/>
          </p:cNvSpPr>
          <p:nvPr/>
        </p:nvSpPr>
        <p:spPr bwMode="auto">
          <a:xfrm>
            <a:off x="7343737" y="4025103"/>
            <a:ext cx="1388429"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不安感</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4" name="Rectangle 4"/>
          <p:cNvSpPr>
            <a:spLocks noChangeArrowheads="1"/>
          </p:cNvSpPr>
          <p:nvPr/>
        </p:nvSpPr>
        <p:spPr bwMode="auto">
          <a:xfrm>
            <a:off x="7285750" y="3239289"/>
            <a:ext cx="1475999"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いらつき</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5" name="Rectangle 4"/>
          <p:cNvSpPr>
            <a:spLocks noChangeArrowheads="1"/>
          </p:cNvSpPr>
          <p:nvPr/>
        </p:nvSpPr>
        <p:spPr bwMode="auto">
          <a:xfrm>
            <a:off x="7128809" y="4719943"/>
            <a:ext cx="1388429"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不満</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46" name="Rectangle 4"/>
          <p:cNvSpPr>
            <a:spLocks noChangeArrowheads="1"/>
          </p:cNvSpPr>
          <p:nvPr/>
        </p:nvSpPr>
        <p:spPr bwMode="auto">
          <a:xfrm>
            <a:off x="6766436" y="5396249"/>
            <a:ext cx="1476000" cy="612000"/>
          </a:xfrm>
          <a:prstGeom prst="rect">
            <a:avLst/>
          </a:prstGeom>
          <a:noFill/>
          <a:ln>
            <a:noFill/>
          </a:ln>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mn-cs"/>
              </a:rPr>
              <a:t>ストレス</a:t>
            </a:r>
            <a:endParaRPr kumimoji="1" lang="en-US" altLang="ja-JP" sz="2000" b="1" i="0" u="none" strike="noStrike" kern="1200" cap="none" spc="0" normalizeH="0" baseline="0" noProof="0" dirty="0">
              <a:ln>
                <a:noFill/>
              </a:ln>
              <a:solidFill>
                <a:srgbClr val="000000">
                  <a:lumMod val="75000"/>
                  <a:lumOff val="25000"/>
                </a:srgbClr>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79" name="正方形/長方形 78">
            <a:extLst>
              <a:ext uri="{FF2B5EF4-FFF2-40B4-BE49-F238E27FC236}">
                <a16:creationId xmlns:a16="http://schemas.microsoft.com/office/drawing/2014/main" id="{3889E3B0-31B0-4816-9B7C-02F2330A4B46}"/>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4" name="Rectangle 4"/>
          <p:cNvSpPr>
            <a:spLocks noChangeArrowheads="1"/>
          </p:cNvSpPr>
          <p:nvPr/>
        </p:nvSpPr>
        <p:spPr bwMode="auto">
          <a:xfrm>
            <a:off x="583864" y="86565"/>
            <a:ext cx="7976271" cy="549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marL="0" marR="0" lvl="0" indent="0" algn="l" defTabSz="844083" rtl="0" eaLnBrk="1" fontAlgn="auto" latinLnBrk="0" hangingPunct="1">
              <a:lnSpc>
                <a:spcPct val="100000"/>
              </a:lnSpc>
              <a:spcBef>
                <a:spcPts val="0"/>
              </a:spcBef>
              <a:spcAft>
                <a:spcPts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認知症の人と支援者の間に起こる悪循環</a:t>
            </a:r>
            <a:endPar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メイリオ" pitchFamily="50" charset="-128"/>
            </a:endParaRPr>
          </a:p>
        </p:txBody>
      </p:sp>
      <p:sp>
        <p:nvSpPr>
          <p:cNvPr id="81" name="テキスト ボックス 6">
            <a:extLst>
              <a:ext uri="{FF2B5EF4-FFF2-40B4-BE49-F238E27FC236}">
                <a16:creationId xmlns:a16="http://schemas.microsoft.com/office/drawing/2014/main" id="{C5CB08DA-9104-4180-9203-CA460B1D8D50}"/>
              </a:ext>
            </a:extLst>
          </p:cNvPr>
          <p:cNvSpPr txBox="1"/>
          <p:nvPr/>
        </p:nvSpPr>
        <p:spPr>
          <a:xfrm>
            <a:off x="-1" y="714490"/>
            <a:ext cx="1484243"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14〕</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514779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a:extLst>
              <a:ext uri="{FF2B5EF4-FFF2-40B4-BE49-F238E27FC236}">
                <a16:creationId xmlns:a16="http://schemas.microsoft.com/office/drawing/2014/main" id="{68941FB5-C389-428C-B42D-C38E88505209}"/>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6628" name="雲形吹き出し 1"/>
          <p:cNvSpPr>
            <a:spLocks noChangeArrowheads="1"/>
          </p:cNvSpPr>
          <p:nvPr/>
        </p:nvSpPr>
        <p:spPr bwMode="auto">
          <a:xfrm>
            <a:off x="6038748" y="2775917"/>
            <a:ext cx="2485729" cy="1035362"/>
          </a:xfrm>
          <a:prstGeom prst="cloudCallout">
            <a:avLst>
              <a:gd name="adj1" fmla="val -77889"/>
              <a:gd name="adj2" fmla="val 23093"/>
            </a:avLst>
          </a:prstGeom>
          <a:solidFill>
            <a:srgbClr val="7F7F7F"/>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lIns="0" tIns="0" rIns="0" anchor="ctr"/>
          <a:lstStyle/>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 トイレの場所は？</a:t>
            </a:r>
            <a:endParaRPr lang="en-US" altLang="ja-JP" sz="20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sp>
        <p:nvSpPr>
          <p:cNvPr id="26629" name="四角形吹き出し 4"/>
          <p:cNvSpPr>
            <a:spLocks noChangeArrowheads="1"/>
          </p:cNvSpPr>
          <p:nvPr/>
        </p:nvSpPr>
        <p:spPr bwMode="auto">
          <a:xfrm>
            <a:off x="454912" y="1279586"/>
            <a:ext cx="3568793" cy="1981151"/>
          </a:xfrm>
          <a:prstGeom prst="wedgeRectCallout">
            <a:avLst>
              <a:gd name="adj1" fmla="val 6602"/>
              <a:gd name="adj2" fmla="val 78593"/>
            </a:avLst>
          </a:prstGeom>
          <a:solidFill>
            <a:schemeClr val="bg1"/>
          </a:solidFill>
          <a:ln w="25400" algn="ctr">
            <a:solidFill>
              <a:srgbClr val="CC7900"/>
            </a:solidFill>
            <a:round/>
            <a:headEnd/>
            <a:tailEnd/>
          </a:ln>
        </p:spPr>
        <p:txBody>
          <a:bodyPr lIns="72000" tIns="108000" rIns="36000" bIns="108000" anchor="ctr"/>
          <a:lstStyle/>
          <a:p>
            <a:r>
              <a:rPr lang="ja-JP" altLang="en-US" sz="2000" b="1" dirty="0">
                <a:solidFill>
                  <a:srgbClr val="D67F00"/>
                </a:solidFill>
                <a:effectLst>
                  <a:outerShdw blurRad="38100" dist="38100" dir="2700000" algn="tl">
                    <a:srgbClr val="000000">
                      <a:alpha val="43137"/>
                    </a:srgbClr>
                  </a:outerShdw>
                </a:effectLst>
                <a:latin typeface="BIZ UDPゴシック" panose="020B0400000000000000" pitchFamily="50" charset="-128"/>
                <a:ea typeface="BIZ UDPゴシック" panose="020B0400000000000000" pitchFamily="50" charset="-128"/>
                <a:cs typeface="Meiryo UI" pitchFamily="50" charset="-128"/>
              </a:rPr>
              <a:t> </a:t>
            </a:r>
            <a:r>
              <a:rPr lang="ja-JP" altLang="en-US" sz="2000" b="1" dirty="0">
                <a:solidFill>
                  <a:srgbClr val="CC7900"/>
                </a:solidFill>
                <a:latin typeface="BIZ UDPゴシック" panose="020B0400000000000000" pitchFamily="50" charset="-128"/>
                <a:ea typeface="BIZ UDPゴシック" panose="020B0400000000000000" pitchFamily="50" charset="-128"/>
                <a:cs typeface="Meiryo UI" pitchFamily="50" charset="-128"/>
              </a:rPr>
              <a:t>ここがあなたのベッドです。 </a:t>
            </a:r>
          </a:p>
          <a:p>
            <a:r>
              <a:rPr lang="ja-JP" altLang="en-US" sz="1800" b="1" dirty="0">
                <a:solidFill>
                  <a:schemeClr val="bg2">
                    <a:lumMod val="75000"/>
                  </a:schemeClr>
                </a:solidFill>
                <a:latin typeface="BIZ UDPゴシック" panose="020B0400000000000000" pitchFamily="50" charset="-128"/>
                <a:ea typeface="BIZ UDPゴシック" panose="020B0400000000000000" pitchFamily="50" charset="-128"/>
                <a:cs typeface="Meiryo UI" pitchFamily="50" charset="-128"/>
              </a:rPr>
              <a:t> </a:t>
            </a:r>
            <a:r>
              <a:rPr lang="ja-JP" altLang="en-US"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rPr>
              <a:t>トイレは廊下の向こう側に</a:t>
            </a:r>
            <a:endParaRPr lang="en-US" altLang="ja-JP"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endParaRPr>
          </a:p>
          <a:p>
            <a:r>
              <a:rPr lang="ja-JP" altLang="en-US"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rPr>
              <a:t> あります。</a:t>
            </a:r>
          </a:p>
          <a:p>
            <a:r>
              <a:rPr lang="ja-JP" altLang="en-US"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rPr>
              <a:t> 何かあれば ナースコールを</a:t>
            </a:r>
            <a:endParaRPr lang="en-US" altLang="ja-JP"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endParaRPr>
          </a:p>
          <a:p>
            <a:r>
              <a:rPr lang="ja-JP" altLang="en-US"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rPr>
              <a:t> 押してください。</a:t>
            </a:r>
            <a:br>
              <a:rPr lang="en-US" altLang="ja-JP" sz="1800" b="1" dirty="0">
                <a:solidFill>
                  <a:schemeClr val="bg2">
                    <a:lumMod val="60000"/>
                    <a:lumOff val="40000"/>
                  </a:schemeClr>
                </a:solidFill>
                <a:latin typeface="BIZ UDPゴシック" panose="020B0400000000000000" pitchFamily="50" charset="-128"/>
                <a:ea typeface="BIZ UDPゴシック" panose="020B0400000000000000" pitchFamily="50" charset="-128"/>
                <a:cs typeface="Meiryo UI" pitchFamily="50" charset="-128"/>
              </a:rPr>
            </a:br>
            <a:r>
              <a:rPr lang="en-US" altLang="ja-JP" sz="18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0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勝手に動かないでくださいね。</a:t>
            </a:r>
          </a:p>
        </p:txBody>
      </p:sp>
      <p:sp>
        <p:nvSpPr>
          <p:cNvPr id="26630" name="雲形吹き出し 11"/>
          <p:cNvSpPr>
            <a:spLocks noChangeArrowheads="1"/>
          </p:cNvSpPr>
          <p:nvPr/>
        </p:nvSpPr>
        <p:spPr bwMode="auto">
          <a:xfrm>
            <a:off x="4156980" y="1191192"/>
            <a:ext cx="2291946" cy="955675"/>
          </a:xfrm>
          <a:prstGeom prst="cloudCallout">
            <a:avLst>
              <a:gd name="adj1" fmla="val -16190"/>
              <a:gd name="adj2" fmla="val 156644"/>
            </a:avLst>
          </a:prstGeom>
          <a:solidFill>
            <a:srgbClr val="7F7F7F"/>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lIns="0" rIns="0" anchor="ctr"/>
          <a:lstStyle/>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お腹がいたい</a:t>
            </a:r>
            <a:endParaRPr lang="en-US" altLang="ja-JP" sz="20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トイレに行こう</a:t>
            </a:r>
            <a:endParaRPr lang="en-US" altLang="ja-JP" sz="20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pic>
        <p:nvPicPr>
          <p:cNvPr id="26631" name="Picture 9" descr="http://putiya.com/hataraku/byouin/byouin01/byouin01_d_01.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031875" y="3441140"/>
            <a:ext cx="1538605" cy="2630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3" name="雲形吹き出し 18"/>
          <p:cNvSpPr>
            <a:spLocks noChangeArrowheads="1"/>
          </p:cNvSpPr>
          <p:nvPr/>
        </p:nvSpPr>
        <p:spPr bwMode="auto">
          <a:xfrm>
            <a:off x="5775026" y="1788601"/>
            <a:ext cx="2167576" cy="923925"/>
          </a:xfrm>
          <a:prstGeom prst="cloudCallout">
            <a:avLst>
              <a:gd name="adj1" fmla="val -75981"/>
              <a:gd name="adj2" fmla="val 81444"/>
            </a:avLst>
          </a:prstGeom>
          <a:solidFill>
            <a:srgbClr val="7F7F7F"/>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lIns="0" rIns="0" anchor="ctr"/>
          <a:lstStyle/>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動かないで？</a:t>
            </a:r>
            <a:endParaRPr lang="en-US" altLang="ja-JP" sz="20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sp>
        <p:nvSpPr>
          <p:cNvPr id="26634" name="テキスト ボックス 6"/>
          <p:cNvSpPr txBox="1">
            <a:spLocks noChangeArrowheads="1"/>
          </p:cNvSpPr>
          <p:nvPr/>
        </p:nvSpPr>
        <p:spPr bwMode="auto">
          <a:xfrm>
            <a:off x="861223" y="5308064"/>
            <a:ext cx="7588218" cy="1139825"/>
          </a:xfrm>
          <a:prstGeom prst="rect">
            <a:avLst/>
          </a:prstGeom>
          <a:solidFill>
            <a:srgbClr val="CC7900"/>
          </a:solidFill>
          <a:ln>
            <a:noFill/>
          </a:ln>
        </p:spPr>
        <p:txBody>
          <a:bodyPr lIns="180000" rIns="180000" anchor="ct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ja-JP" altLang="en-US" sz="2100" b="1" dirty="0">
                <a:solidFill>
                  <a:srgbClr val="FFFFFF"/>
                </a:solidFill>
                <a:latin typeface="BIZ UDPゴシック" panose="020B0400000000000000" pitchFamily="50" charset="-128"/>
                <a:ea typeface="BIZ UDPゴシック" panose="020B0400000000000000" pitchFamily="50" charset="-128"/>
                <a:cs typeface="Meiryo UI" pitchFamily="50" charset="-128"/>
              </a:rPr>
              <a:t>コミュニケーションのずれは、状況や関係性を悪化させてしまいます。認知症の人の想いを把握し、ニーズに応じる対応をとっていきましょう。</a:t>
            </a:r>
            <a:endParaRPr lang="en-US" altLang="ja-JP" sz="21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p:txBody>
      </p:sp>
      <p:sp>
        <p:nvSpPr>
          <p:cNvPr id="26637" name="雲形吹き出し 13"/>
          <p:cNvSpPr>
            <a:spLocks noChangeArrowheads="1"/>
          </p:cNvSpPr>
          <p:nvPr/>
        </p:nvSpPr>
        <p:spPr bwMode="auto">
          <a:xfrm>
            <a:off x="5456873" y="3945842"/>
            <a:ext cx="2291946" cy="1004266"/>
          </a:xfrm>
          <a:prstGeom prst="cloudCallout">
            <a:avLst>
              <a:gd name="adj1" fmla="val -64315"/>
              <a:gd name="adj2" fmla="val -60514"/>
            </a:avLst>
          </a:prstGeom>
          <a:solidFill>
            <a:srgbClr val="7F7F7F"/>
          </a:solidFill>
          <a:ln>
            <a:noFill/>
          </a:ln>
          <a:extLst>
            <a:ext uri="{91240B29-F687-4F45-9708-019B960494DF}">
              <a14:hiddenLine xmlns:a14="http://schemas.microsoft.com/office/drawing/2010/main" w="9525" algn="ctr">
                <a:solidFill>
                  <a:srgbClr val="000000"/>
                </a:solidFill>
                <a:round/>
                <a:headEnd/>
                <a:tailEnd/>
              </a14:hiddenLine>
            </a:ext>
          </a:extLst>
        </p:spPr>
        <p:txBody>
          <a:bodyPr wrap="none" lIns="0" tIns="0" rIns="0" anchor="ctr"/>
          <a:lstStyle/>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 便の後始末は</a:t>
            </a:r>
            <a:endParaRPr lang="en-US" altLang="ja-JP" sz="2000" b="1" dirty="0">
              <a:solidFill>
                <a:srgbClr val="FFFFFF"/>
              </a:solidFill>
              <a:latin typeface="BIZ UDPゴシック" panose="020B0400000000000000" pitchFamily="50" charset="-128"/>
              <a:ea typeface="BIZ UDPゴシック" panose="020B0400000000000000" pitchFamily="50" charset="-128"/>
              <a:cs typeface="Meiryo UI" pitchFamily="50" charset="-128"/>
            </a:endParaRPr>
          </a:p>
          <a:p>
            <a:r>
              <a:rPr lang="ja-JP" altLang="en-US" sz="2000" b="1" dirty="0">
                <a:solidFill>
                  <a:srgbClr val="FFFFFF"/>
                </a:solidFill>
                <a:latin typeface="BIZ UDPゴシック" panose="020B0400000000000000" pitchFamily="50" charset="-128"/>
                <a:ea typeface="BIZ UDPゴシック" panose="020B0400000000000000" pitchFamily="50" charset="-128"/>
                <a:cs typeface="Meiryo UI" pitchFamily="50" charset="-128"/>
              </a:rPr>
              <a:t> どうしよう</a:t>
            </a:r>
          </a:p>
        </p:txBody>
      </p:sp>
      <p:pic>
        <p:nvPicPr>
          <p:cNvPr id="16" name="Picture 9" descr="C:\Users\makoto.shimahashi\AppData\Local\Microsoft\Windows\Temporary Internet Files\Content.IE5\I59PX64H\dglxasset[1].aspx"/>
          <p:cNvPicPr>
            <a:picLocks noChangeAspect="1" noChangeArrowheads="1"/>
          </p:cNvPicPr>
          <p:nvPr/>
        </p:nvPicPr>
        <p:blipFill>
          <a:blip r:embed="rId5" cstate="print"/>
          <a:srcRect/>
          <a:stretch>
            <a:fillRect/>
          </a:stretch>
        </p:blipFill>
        <p:spPr bwMode="auto">
          <a:xfrm>
            <a:off x="3853792" y="2775917"/>
            <a:ext cx="1603081" cy="2277338"/>
          </a:xfrm>
          <a:prstGeom prst="rect">
            <a:avLst/>
          </a:prstGeom>
          <a:noFill/>
        </p:spPr>
      </p:pic>
      <p:sp>
        <p:nvSpPr>
          <p:cNvPr id="15" name="Text Box 2"/>
          <p:cNvSpPr txBox="1">
            <a:spLocks noChangeArrowheads="1"/>
          </p:cNvSpPr>
          <p:nvPr/>
        </p:nvSpPr>
        <p:spPr bwMode="auto">
          <a:xfrm>
            <a:off x="1728415" y="63145"/>
            <a:ext cx="5716554"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コミュニケーションのずれ</a:t>
            </a:r>
          </a:p>
        </p:txBody>
      </p:sp>
      <p:sp>
        <p:nvSpPr>
          <p:cNvPr id="12" name="テキスト ボックス 11">
            <a:extLst>
              <a:ext uri="{FF2B5EF4-FFF2-40B4-BE49-F238E27FC236}">
                <a16:creationId xmlns:a16="http://schemas.microsoft.com/office/drawing/2014/main" id="{6DDC4CB9-4D06-4DC7-B439-27EC5B199109}"/>
              </a:ext>
            </a:extLst>
          </p:cNvPr>
          <p:cNvSpPr txBox="1"/>
          <p:nvPr/>
        </p:nvSpPr>
        <p:spPr>
          <a:xfrm>
            <a:off x="0" y="710695"/>
            <a:ext cx="140714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5〕</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079879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70122CB1-88F2-4BCF-8373-C3E6E328BE8F}"/>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000" b="0" i="0" u="none" strike="noStrike" kern="1200" cap="none" spc="0" normalizeH="0" baseline="0" noProof="0" dirty="0">
              <a:ln>
                <a:noFill/>
              </a:ln>
              <a:solidFill>
                <a:srgbClr val="FFFFFF"/>
              </a:solidFill>
              <a:effectLst/>
              <a:uLnTx/>
              <a:uFillTx/>
              <a:latin typeface="Arial"/>
              <a:ea typeface="ＭＳ Ｐゴシック"/>
              <a:cs typeface="+mn-cs"/>
            </a:endParaRPr>
          </a:p>
        </p:txBody>
      </p:sp>
      <p:sp>
        <p:nvSpPr>
          <p:cNvPr id="47109" name="テキスト ボックス 6"/>
          <p:cNvSpPr txBox="1">
            <a:spLocks noChangeArrowheads="1"/>
          </p:cNvSpPr>
          <p:nvPr/>
        </p:nvSpPr>
        <p:spPr bwMode="auto">
          <a:xfrm>
            <a:off x="870396" y="1340599"/>
            <a:ext cx="7721600" cy="48218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5600" indent="-355600"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eaLnBrk="1" hangingPunct="1"/>
            <a:r>
              <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認知症の人のコミュニケーションの特徴</a:t>
            </a:r>
            <a:r>
              <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p>
          <a:p>
            <a:pPr marL="717550" indent="-450850" eaLnBrk="1" hangingPunct="1">
              <a:spcBef>
                <a:spcPts val="10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病状の進行</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、さまざまな</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身体</a:t>
            </a:r>
            <a:r>
              <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心理状態の変化</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等</a:t>
            </a:r>
            <a:endParaRPr lang="ja-JP" altLang="en-US" sz="2400" b="1" dirty="0">
              <a:solidFill>
                <a:srgbClr val="FF9900"/>
              </a:solidFill>
              <a:latin typeface="BIZ UDPゴシック" panose="020B0400000000000000" pitchFamily="50" charset="-128"/>
              <a:ea typeface="BIZ UDPゴシック" panose="020B0400000000000000" pitchFamily="50" charset="-128"/>
              <a:cs typeface="Meiryo UI" pitchFamily="50" charset="-128"/>
            </a:endParaRPr>
          </a:p>
          <a:p>
            <a:pPr marL="717550" indent="-450850" eaLnBrk="1" hangingPunct="1"/>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によって、コミュニケーションレベルは影響される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717550" indent="-450850" eaLnBrk="1" hangingPunct="1">
              <a:spcBef>
                <a:spcPts val="10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非言語的コミュニケーション</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が多くの割合を占める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717550" indent="-450850" eaLnBrk="1" hangingPunct="1">
              <a:spcBef>
                <a:spcPts val="10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視覚・聴覚など、さまざまな</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加齢変化</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もある</a:t>
            </a:r>
          </a:p>
          <a:p>
            <a:pPr eaLnBrk="1" hangingPunct="1"/>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eaLnBrk="1" hangingPunct="1"/>
            <a:r>
              <a:rPr lang="en-US" altLang="ja-JP"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a:t>
            </a: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コミュニケーションの工夫</a:t>
            </a:r>
            <a:r>
              <a:rPr lang="en-US" altLang="ja-JP"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a:t>
            </a:r>
          </a:p>
          <a:p>
            <a:pPr marL="717550" indent="-450850" eaLnBrk="1" hangingPunct="1">
              <a:spcBef>
                <a:spcPts val="10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表情や声の抑揚、行動、歩き方、身体反応などに</a:t>
            </a:r>
          </a:p>
          <a:p>
            <a:pPr marL="717550" indent="-450850" eaLnBrk="1" hangingPunct="1">
              <a:spcBef>
                <a:spcPts val="100"/>
              </a:spcBef>
            </a:pP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   </a:t>
            </a:r>
            <a:r>
              <a:rPr lang="en-US" altLang="ja-JP"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現れる意思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を把握する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717550" indent="-450850" eaLnBrk="1" hangingPunct="1">
              <a:spcBef>
                <a:spcPts val="10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空間や自然、時間などを含む </a:t>
            </a: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環境すべてが    </a:t>
            </a:r>
          </a:p>
          <a:p>
            <a:pPr marL="717550" indent="-450850" eaLnBrk="1" hangingPunct="1">
              <a:spcBef>
                <a:spcPts val="100"/>
              </a:spcBef>
            </a:pP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   </a:t>
            </a:r>
            <a:r>
              <a:rPr lang="en-US" altLang="ja-JP"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70C0"/>
                </a:solidFill>
                <a:latin typeface="BIZ UDPゴシック" panose="020B0400000000000000" pitchFamily="50" charset="-128"/>
                <a:ea typeface="BIZ UDPゴシック" panose="020B0400000000000000" pitchFamily="50" charset="-128"/>
                <a:cs typeface="Meiryo UI" pitchFamily="50" charset="-128"/>
              </a:rPr>
              <a:t>コミュニケーション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であると考える</a:t>
            </a:r>
          </a:p>
        </p:txBody>
      </p:sp>
      <p:sp>
        <p:nvSpPr>
          <p:cNvPr id="10" name="タイトル 1">
            <a:extLst>
              <a:ext uri="{FF2B5EF4-FFF2-40B4-BE49-F238E27FC236}">
                <a16:creationId xmlns:a16="http://schemas.microsoft.com/office/drawing/2014/main" id="{4AF2DC0A-60A1-4ED6-BEFA-5EDB32BE3523}"/>
              </a:ext>
            </a:extLst>
          </p:cNvPr>
          <p:cNvSpPr txBox="1">
            <a:spLocks/>
          </p:cNvSpPr>
          <p:nvPr/>
        </p:nvSpPr>
        <p:spPr>
          <a:xfrm>
            <a:off x="567112" y="69736"/>
            <a:ext cx="8024884" cy="526886"/>
          </a:xfrm>
          <a:prstGeom prst="rect">
            <a:avLst/>
          </a:prstGeom>
        </p:spPr>
        <p:txBody>
          <a:bodyPr>
            <a:noAutofit/>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4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4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400">
                <a:solidFill>
                  <a:schemeClr val="tx2"/>
                </a:solidFill>
                <a:latin typeface="Arial" charset="0"/>
                <a:ea typeface="ＭＳ Ｐゴシック" pitchFamily="50" charset="-128"/>
              </a:defRPr>
            </a:lvl5pPr>
            <a:lvl6pPr marL="457200" algn="ctr" rtl="0" fontAlgn="base">
              <a:spcBef>
                <a:spcPct val="0"/>
              </a:spcBef>
              <a:spcAft>
                <a:spcPct val="0"/>
              </a:spcAft>
              <a:defRPr kumimoji="1" sz="4400">
                <a:solidFill>
                  <a:schemeClr val="tx2"/>
                </a:solidFill>
                <a:latin typeface="Arial" charset="0"/>
                <a:ea typeface="ＭＳ Ｐゴシック" pitchFamily="50" charset="-128"/>
              </a:defRPr>
            </a:lvl6pPr>
            <a:lvl7pPr marL="914400" algn="ctr" rtl="0" fontAlgn="base">
              <a:spcBef>
                <a:spcPct val="0"/>
              </a:spcBef>
              <a:spcAft>
                <a:spcPct val="0"/>
              </a:spcAft>
              <a:defRPr kumimoji="1" sz="4400">
                <a:solidFill>
                  <a:schemeClr val="tx2"/>
                </a:solidFill>
                <a:latin typeface="Arial" charset="0"/>
                <a:ea typeface="ＭＳ Ｐゴシック" pitchFamily="50" charset="-128"/>
              </a:defRPr>
            </a:lvl7pPr>
            <a:lvl8pPr marL="1371600" algn="ctr" rtl="0" fontAlgn="base">
              <a:spcBef>
                <a:spcPct val="0"/>
              </a:spcBef>
              <a:spcAft>
                <a:spcPct val="0"/>
              </a:spcAft>
              <a:defRPr kumimoji="1" sz="4400">
                <a:solidFill>
                  <a:schemeClr val="tx2"/>
                </a:solidFill>
                <a:latin typeface="Arial" charset="0"/>
                <a:ea typeface="ＭＳ Ｐゴシック" pitchFamily="50" charset="-128"/>
              </a:defRPr>
            </a:lvl8pPr>
            <a:lvl9pPr marL="1828800" algn="ctr" rtl="0" fontAlgn="base">
              <a:spcBef>
                <a:spcPct val="0"/>
              </a:spcBef>
              <a:spcAft>
                <a:spcPct val="0"/>
              </a:spcAft>
              <a:defRPr kumimoji="1" sz="4400">
                <a:solidFill>
                  <a:schemeClr val="tx2"/>
                </a:solidFill>
                <a:latin typeface="Arial" charset="0"/>
                <a:ea typeface="ＭＳ Ｐゴシック" pitchFamily="50" charset="-128"/>
              </a:defRPr>
            </a:lvl9pPr>
          </a:lstStyle>
          <a:p>
            <a:r>
              <a:rPr lang="ja-JP" altLang="en-US" sz="3000" b="1" kern="0" dirty="0">
                <a:solidFill>
                  <a:schemeClr val="bg1"/>
                </a:solidFill>
                <a:latin typeface="BIZ UDPゴシック" panose="020B0400000000000000" pitchFamily="50" charset="-128"/>
                <a:ea typeface="BIZ UDPゴシック" panose="020B0400000000000000" pitchFamily="50" charset="-128"/>
              </a:rPr>
              <a:t>コミュニケーションの特徴と工夫</a:t>
            </a:r>
          </a:p>
        </p:txBody>
      </p:sp>
      <p:sp>
        <p:nvSpPr>
          <p:cNvPr id="7" name="テキスト ボックス 6">
            <a:extLst>
              <a:ext uri="{FF2B5EF4-FFF2-40B4-BE49-F238E27FC236}">
                <a16:creationId xmlns:a16="http://schemas.microsoft.com/office/drawing/2014/main" id="{0FFE9756-387F-4AD9-A069-D33CC9821675}"/>
              </a:ext>
            </a:extLst>
          </p:cNvPr>
          <p:cNvSpPr txBox="1"/>
          <p:nvPr/>
        </p:nvSpPr>
        <p:spPr>
          <a:xfrm>
            <a:off x="0" y="710695"/>
            <a:ext cx="1380637"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6〕</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2131166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a:extLst>
              <a:ext uri="{FF2B5EF4-FFF2-40B4-BE49-F238E27FC236}">
                <a16:creationId xmlns:a16="http://schemas.microsoft.com/office/drawing/2014/main" id="{179AB936-1EE3-4CAE-BD6A-749440CD0B76}"/>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8676" name="テキスト ボックス 5"/>
          <p:cNvSpPr txBox="1">
            <a:spLocks noChangeArrowheads="1"/>
          </p:cNvSpPr>
          <p:nvPr/>
        </p:nvSpPr>
        <p:spPr bwMode="auto">
          <a:xfrm>
            <a:off x="214786" y="2287209"/>
            <a:ext cx="8528745" cy="37087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認知症である本人が体験している世界を理解する</a:t>
            </a:r>
            <a:endParaRPr kumimoji="1" lang="en-US" altLang="ja-JP"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1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600" b="1" i="0" u="none" strike="noStrike" kern="1200" cap="none" spc="0" normalizeH="0" baseline="0" noProof="0" dirty="0">
                <a:ln>
                  <a:noFill/>
                </a:ln>
                <a:solidFill>
                  <a:srgbClr val="E287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に 聞いてみる</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の 話を想像する</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に 現状を伝えてみる</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の 反応をみる</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が どのように思うか聴いてみる</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に どのようにするか相談する </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cxnSp>
        <p:nvCxnSpPr>
          <p:cNvPr id="4" name="直線コネクタ 3"/>
          <p:cNvCxnSpPr/>
          <p:nvPr/>
        </p:nvCxnSpPr>
        <p:spPr bwMode="auto">
          <a:xfrm>
            <a:off x="2568992" y="3365331"/>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cxnSp>
        <p:nvCxnSpPr>
          <p:cNvPr id="18" name="直線コネクタ 17"/>
          <p:cNvCxnSpPr/>
          <p:nvPr/>
        </p:nvCxnSpPr>
        <p:spPr bwMode="auto">
          <a:xfrm>
            <a:off x="2568992" y="3872187"/>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cxnSp>
        <p:nvCxnSpPr>
          <p:cNvPr id="20" name="直線コネクタ 19"/>
          <p:cNvCxnSpPr/>
          <p:nvPr/>
        </p:nvCxnSpPr>
        <p:spPr bwMode="auto">
          <a:xfrm>
            <a:off x="2568992" y="4319991"/>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cxnSp>
        <p:nvCxnSpPr>
          <p:cNvPr id="21" name="直線コネクタ 20"/>
          <p:cNvCxnSpPr/>
          <p:nvPr/>
        </p:nvCxnSpPr>
        <p:spPr bwMode="auto">
          <a:xfrm>
            <a:off x="2568992" y="4799202"/>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cxnSp>
        <p:nvCxnSpPr>
          <p:cNvPr id="22" name="直線コネクタ 21"/>
          <p:cNvCxnSpPr/>
          <p:nvPr/>
        </p:nvCxnSpPr>
        <p:spPr bwMode="auto">
          <a:xfrm>
            <a:off x="2568992" y="5253878"/>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cxnSp>
        <p:nvCxnSpPr>
          <p:cNvPr id="23" name="直線コネクタ 22"/>
          <p:cNvCxnSpPr/>
          <p:nvPr/>
        </p:nvCxnSpPr>
        <p:spPr bwMode="auto">
          <a:xfrm>
            <a:off x="2568992" y="5747920"/>
            <a:ext cx="814368" cy="0"/>
          </a:xfrm>
          <a:prstGeom prst="line">
            <a:avLst/>
          </a:prstGeom>
          <a:solidFill>
            <a:srgbClr val="FFFF99"/>
          </a:solidFill>
          <a:ln w="50800" cap="flat" cmpd="sng" algn="ctr">
            <a:solidFill>
              <a:srgbClr val="CC7900"/>
            </a:solidFill>
            <a:prstDash val="sysDot"/>
            <a:round/>
            <a:headEnd type="none" w="med" len="med"/>
            <a:tailEnd type="none" w="med" len="med"/>
          </a:ln>
          <a:effectLst/>
        </p:spPr>
      </p:cxnSp>
      <p:sp>
        <p:nvSpPr>
          <p:cNvPr id="28680" name="正方形/長方形 7"/>
          <p:cNvSpPr>
            <a:spLocks noChangeArrowheads="1"/>
          </p:cNvSpPr>
          <p:nvPr/>
        </p:nvSpPr>
        <p:spPr bwMode="auto">
          <a:xfrm>
            <a:off x="454235" y="1449211"/>
            <a:ext cx="8235530" cy="704893"/>
          </a:xfrm>
          <a:prstGeom prst="rect">
            <a:avLst/>
          </a:prstGeom>
          <a:solidFill>
            <a:srgbClr val="CC7900"/>
          </a:solidFill>
          <a:ln>
            <a:noFill/>
          </a:ln>
        </p:spPr>
        <p:txBody>
          <a:bodyPr wrap="none" anchor="ctr"/>
          <a:lstStyle/>
          <a:p>
            <a:pPr marL="0" marR="0" lvl="0" indent="0" algn="ctr" defTabSz="914400" rtl="0" eaLnBrk="0" fontAlgn="base" latinLnBrk="0" hangingPunct="0">
              <a:lnSpc>
                <a:spcPts val="34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uLnTx/>
                <a:uFillTx/>
                <a:latin typeface="BIZ UDPゴシック" panose="020B0400000000000000" pitchFamily="50" charset="-128"/>
                <a:ea typeface="BIZ UDPゴシック" panose="020B0400000000000000" pitchFamily="50" charset="-128"/>
                <a:cs typeface="Meiryo UI" pitchFamily="50" charset="-128"/>
              </a:rPr>
              <a:t>認知症</a:t>
            </a:r>
            <a:r>
              <a:rPr lang="ja-JP" altLang="en-US" sz="3200" b="1" dirty="0">
                <a:solidFill>
                  <a:srgbClr val="FFFFFF"/>
                </a:solidFill>
                <a:latin typeface="BIZ UDPゴシック" panose="020B0400000000000000" pitchFamily="50" charset="-128"/>
                <a:ea typeface="BIZ UDPゴシック" panose="020B0400000000000000" pitchFamily="50" charset="-128"/>
                <a:cs typeface="Meiryo UI" pitchFamily="50" charset="-128"/>
              </a:rPr>
              <a:t>の</a:t>
            </a:r>
            <a:r>
              <a:rPr kumimoji="1" lang="ja-JP" altLang="en-US" sz="3200" b="1" i="0" u="none" strike="noStrike" kern="1200" cap="none" spc="0" normalizeH="0" baseline="0" noProof="0" dirty="0">
                <a:ln>
                  <a:noFill/>
                </a:ln>
                <a:solidFill>
                  <a:srgbClr val="FFFFFF"/>
                </a:solidFill>
                <a:uLnTx/>
                <a:uFillTx/>
                <a:latin typeface="BIZ UDPゴシック" panose="020B0400000000000000" pitchFamily="50" charset="-128"/>
                <a:ea typeface="BIZ UDPゴシック" panose="020B0400000000000000" pitchFamily="50" charset="-128"/>
                <a:cs typeface="Meiryo UI" pitchFamily="50" charset="-128"/>
              </a:rPr>
              <a:t>本人には 意思も</a:t>
            </a:r>
            <a:r>
              <a:rPr kumimoji="1" lang="en-US" altLang="ja-JP" sz="3200" b="1" i="0" u="none" strike="noStrike" kern="1200" cap="none" spc="0" normalizeH="0" baseline="0" noProof="0" dirty="0">
                <a:ln>
                  <a:noFill/>
                </a:ln>
                <a:solidFill>
                  <a:srgbClr val="FFFFFF"/>
                </a:solidFill>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3200" b="1" i="0" u="none" strike="noStrike" kern="1200" cap="none" spc="0" normalizeH="0" baseline="0" noProof="0" dirty="0">
                <a:ln>
                  <a:noFill/>
                </a:ln>
                <a:solidFill>
                  <a:srgbClr val="FFFFFF"/>
                </a:solidFill>
                <a:uLnTx/>
                <a:uFillTx/>
                <a:latin typeface="BIZ UDPゴシック" panose="020B0400000000000000" pitchFamily="50" charset="-128"/>
                <a:ea typeface="BIZ UDPゴシック" panose="020B0400000000000000" pitchFamily="50" charset="-128"/>
                <a:cs typeface="Meiryo UI" pitchFamily="50" charset="-128"/>
              </a:rPr>
              <a:t>経験も ある</a:t>
            </a:r>
          </a:p>
        </p:txBody>
      </p:sp>
      <p:sp>
        <p:nvSpPr>
          <p:cNvPr id="2" name="角丸四角形 1"/>
          <p:cNvSpPr/>
          <p:nvPr/>
        </p:nvSpPr>
        <p:spPr bwMode="auto">
          <a:xfrm>
            <a:off x="1323109" y="3051746"/>
            <a:ext cx="1653067" cy="3105150"/>
          </a:xfrm>
          <a:prstGeom prst="roundRect">
            <a:avLst>
              <a:gd name="adj" fmla="val 50000"/>
            </a:avLst>
          </a:prstGeom>
          <a:solidFill>
            <a:srgbClr val="FFCF89"/>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認知症</a:t>
            </a:r>
            <a:endParaRPr kumimoji="1" lang="en-US" altLang="ja-JP" sz="3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3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である</a:t>
            </a:r>
            <a:endParaRPr kumimoji="1" lang="en-US" altLang="ja-JP" sz="3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32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本</a:t>
            </a:r>
            <a:r>
              <a:rPr kumimoji="1" lang="ja-JP" altLang="en-US" sz="3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人</a:t>
            </a:r>
          </a:p>
        </p:txBody>
      </p:sp>
      <p:sp>
        <p:nvSpPr>
          <p:cNvPr id="16" name="Text Box 2"/>
          <p:cNvSpPr txBox="1">
            <a:spLocks noChangeArrowheads="1"/>
          </p:cNvSpPr>
          <p:nvPr/>
        </p:nvSpPr>
        <p:spPr bwMode="auto">
          <a:xfrm>
            <a:off x="1755709" y="76260"/>
            <a:ext cx="5658273"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auto" latinLnBrk="0" hangingPunct="1">
              <a:lnSpc>
                <a:spcPct val="100000"/>
              </a:lnSpc>
              <a:spcBef>
                <a:spcPts val="0"/>
              </a:spcBef>
              <a:spcAft>
                <a:spcPts val="0"/>
              </a:spcAft>
              <a:buClrTx/>
              <a:buSzTx/>
              <a:buFontTx/>
              <a:buNone/>
              <a:tabLst/>
              <a:defRPr/>
            </a:pPr>
            <a:r>
              <a:rPr kumimoji="1" lang="ja-JP" altLang="en-US" sz="30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itchFamily="50" charset="-128"/>
              </a:rPr>
              <a:t>認知症</a:t>
            </a: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の</a:t>
            </a:r>
            <a:r>
              <a:rPr kumimoji="1" lang="ja-JP" altLang="en-US" sz="30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itchFamily="50" charset="-128"/>
              </a:rPr>
              <a:t>本人の理解</a:t>
            </a:r>
          </a:p>
        </p:txBody>
      </p:sp>
      <p:sp>
        <p:nvSpPr>
          <p:cNvPr id="14" name="テキスト ボックス 13">
            <a:extLst>
              <a:ext uri="{FF2B5EF4-FFF2-40B4-BE49-F238E27FC236}">
                <a16:creationId xmlns:a16="http://schemas.microsoft.com/office/drawing/2014/main" id="{EF271779-9513-4922-973B-ABDFD6BEDDB6}"/>
              </a:ext>
            </a:extLst>
          </p:cNvPr>
          <p:cNvSpPr txBox="1"/>
          <p:nvPr/>
        </p:nvSpPr>
        <p:spPr>
          <a:xfrm>
            <a:off x="0" y="710695"/>
            <a:ext cx="1461659"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7〕</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2793873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4B4CCC56-244D-4DEE-AFB9-9211477C8A75}"/>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6085" name="テキスト ボックス 6"/>
          <p:cNvSpPr txBox="1">
            <a:spLocks noChangeArrowheads="1"/>
          </p:cNvSpPr>
          <p:nvPr/>
        </p:nvSpPr>
        <p:spPr bwMode="auto">
          <a:xfrm>
            <a:off x="550050" y="1497327"/>
            <a:ext cx="8305776"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55600" indent="-355600"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442913" indent="-442913" eaLnBrk="1" hangingPunct="1">
              <a:spcBef>
                <a:spcPts val="150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①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その人らしく存在</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していられることを支援</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2913" indent="-442913" eaLnBrk="1" hangingPunct="1">
              <a:spcBef>
                <a:spcPts val="180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②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できることに目を向けて、本人が有する力を最大限に</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2913" indent="-442913" eaLnBrk="1" hangingPunct="1">
              <a:spcBef>
                <a:spcPts val="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活かせるよう、</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自己決定を尊重</a:t>
            </a:r>
            <a:endParaRPr lang="en-US" altLang="ja-JP" sz="24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442913" indent="-442913" eaLnBrk="1" hangingPunct="1">
              <a:spcBef>
                <a:spcPts val="180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③</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生活歴を知り、</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生活の継続性</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を保つケア環境</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2913" indent="-442913" eaLnBrk="1" hangingPunct="1">
              <a:spcBef>
                <a:spcPts val="180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④</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感情・情緒に配慮</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した、心地よいケアやコミュニケーション</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2913" indent="-442913" eaLnBrk="1" hangingPunct="1">
              <a:spcBef>
                <a:spcPts val="18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⑤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家族やケアスタッフ</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の心身状態にも配慮</a:t>
            </a:r>
          </a:p>
          <a:p>
            <a:pPr marL="442913" indent="-442913" eaLnBrk="1" hangingPunct="1">
              <a:spcBef>
                <a:spcPts val="18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⑥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退院・社会復帰</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を早期より視野に入れたケア</a:t>
            </a:r>
          </a:p>
          <a:p>
            <a:pPr marL="442913" indent="-442913" eaLnBrk="1" hangingPunct="1">
              <a:spcBef>
                <a:spcPts val="1800"/>
              </a:spcBef>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⑦ </a:t>
            </a:r>
            <a:r>
              <a:rPr lang="ja-JP" altLang="en-US" sz="2400" b="1" dirty="0">
                <a:solidFill>
                  <a:srgbClr val="CC7900"/>
                </a:solidFill>
                <a:latin typeface="BIZ UDPゴシック" panose="020B0400000000000000" pitchFamily="50" charset="-128"/>
                <a:ea typeface="BIZ UDPゴシック" panose="020B0400000000000000" pitchFamily="50" charset="-128"/>
                <a:cs typeface="Meiryo UI" pitchFamily="50" charset="-128"/>
              </a:rPr>
              <a:t>最期の時まで</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を視野においたケア</a:t>
            </a:r>
          </a:p>
        </p:txBody>
      </p:sp>
      <p:sp>
        <p:nvSpPr>
          <p:cNvPr id="10" name="Text Box 2"/>
          <p:cNvSpPr txBox="1">
            <a:spLocks noChangeArrowheads="1"/>
          </p:cNvSpPr>
          <p:nvPr/>
        </p:nvSpPr>
        <p:spPr bwMode="auto">
          <a:xfrm>
            <a:off x="2334127" y="74356"/>
            <a:ext cx="4481891"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認知症ケアの基本</a:t>
            </a:r>
          </a:p>
        </p:txBody>
      </p:sp>
      <p:sp>
        <p:nvSpPr>
          <p:cNvPr id="5" name="テキスト ボックス 4">
            <a:extLst>
              <a:ext uri="{FF2B5EF4-FFF2-40B4-BE49-F238E27FC236}">
                <a16:creationId xmlns:a16="http://schemas.microsoft.com/office/drawing/2014/main" id="{284E0E4E-D00B-4750-AB50-BA6C29104674}"/>
              </a:ext>
            </a:extLst>
          </p:cNvPr>
          <p:cNvSpPr txBox="1"/>
          <p:nvPr/>
        </p:nvSpPr>
        <p:spPr>
          <a:xfrm>
            <a:off x="0" y="710695"/>
            <a:ext cx="1367385"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8〕</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8528509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A69D86DE-7002-4888-B5B8-9A6E9EFAB99A}"/>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9" name="コンテンツ プレースホルダ 2"/>
          <p:cNvSpPr>
            <a:spLocks/>
          </p:cNvSpPr>
          <p:nvPr/>
        </p:nvSpPr>
        <p:spPr bwMode="auto">
          <a:xfrm>
            <a:off x="657726" y="1341062"/>
            <a:ext cx="8019011" cy="48995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rIns="0"/>
          <a:lstStyle/>
          <a:p>
            <a:pPr marL="447675" indent="-447675">
              <a:lnSpc>
                <a:spcPct val="135000"/>
              </a:lnSpc>
            </a:pP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認知機能障害に関連して、認知症の人も違和感や</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苦痛を感じる</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a:lnSpc>
                <a:spcPct val="135000"/>
              </a:lnSpc>
              <a:spcBef>
                <a:spcPts val="1800"/>
              </a:spcBef>
            </a:pP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特に、軽度認知症においては、失敗体験にともなう</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447675" indent="-447675"/>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自尊心の傷つき、自律性の喪失への恐怖がある</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35000"/>
              </a:lnSpc>
            </a:pPr>
            <a:endParaRPr lang="en-US" altLang="ja-JP" sz="40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gn="ctr">
              <a:lnSpc>
                <a:spcPct val="135000"/>
              </a:lnSpc>
              <a:spcBef>
                <a:spcPts val="1200"/>
              </a:spcBef>
            </a:pPr>
            <a:r>
              <a:rPr lang="ja-JP" altLang="en-US" sz="27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心理的な苦痛にも配慮をした、かかわり・支援が重要</a:t>
            </a:r>
            <a:endParaRPr lang="en-US" altLang="ja-JP" sz="27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35000"/>
              </a:lnSpc>
              <a:spcBef>
                <a:spcPts val="1200"/>
              </a:spcBef>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例） 忘れてしまったことを指摘する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14000"/>
              </a:lnSpc>
            </a:pPr>
            <a:r>
              <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排泄の失敗を責める</a:t>
            </a:r>
          </a:p>
        </p:txBody>
      </p:sp>
      <p:sp>
        <p:nvSpPr>
          <p:cNvPr id="7" name="Text Box 2"/>
          <p:cNvSpPr txBox="1">
            <a:spLocks noChangeArrowheads="1"/>
          </p:cNvSpPr>
          <p:nvPr/>
        </p:nvSpPr>
        <p:spPr bwMode="auto">
          <a:xfrm>
            <a:off x="1003071" y="77321"/>
            <a:ext cx="7143404"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認知症であっても感情は保たれている</a:t>
            </a:r>
          </a:p>
        </p:txBody>
      </p:sp>
      <p:sp>
        <p:nvSpPr>
          <p:cNvPr id="6" name="AutoShape 17">
            <a:extLst>
              <a:ext uri="{FF2B5EF4-FFF2-40B4-BE49-F238E27FC236}">
                <a16:creationId xmlns:a16="http://schemas.microsoft.com/office/drawing/2014/main" id="{FF58451C-C8DE-42E1-8317-8935D83D55D0}"/>
              </a:ext>
            </a:extLst>
          </p:cNvPr>
          <p:cNvSpPr>
            <a:spLocks noChangeArrowheads="1"/>
          </p:cNvSpPr>
          <p:nvPr/>
        </p:nvSpPr>
        <p:spPr bwMode="auto">
          <a:xfrm flipV="1">
            <a:off x="3185318" y="3712190"/>
            <a:ext cx="2773363" cy="655591"/>
          </a:xfrm>
          <a:prstGeom prst="triangle">
            <a:avLst>
              <a:gd name="adj" fmla="val 50000"/>
            </a:avLst>
          </a:prstGeom>
          <a:gradFill rotWithShape="1">
            <a:gsLst>
              <a:gs pos="19000">
                <a:srgbClr val="CC7900"/>
              </a:gs>
              <a:gs pos="84000">
                <a:srgbClr val="FFFFFF"/>
              </a:gs>
            </a:gsLst>
            <a:lin ang="5400000" scaled="1"/>
          </a:gradFill>
          <a:ln>
            <a:noFill/>
          </a:ln>
          <a:effectLst/>
        </p:spPr>
        <p:txBody>
          <a:bodyPr rot="10800000" wrap="none" anchor="ctr"/>
          <a:lstStyle/>
          <a:p>
            <a:endParaRPr lang="ja-JP" altLang="en-US" sz="3200" b="1">
              <a:solidFill>
                <a:srgbClr val="000000"/>
              </a:solidFill>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DAF6ECFB-AA89-4FB4-AF9C-27563679A543}"/>
              </a:ext>
            </a:extLst>
          </p:cNvPr>
          <p:cNvSpPr txBox="1"/>
          <p:nvPr/>
        </p:nvSpPr>
        <p:spPr>
          <a:xfrm>
            <a:off x="0" y="710695"/>
            <a:ext cx="1408347"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対応力１</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9〕</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1313610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2256EE04-D61E-468D-9DEF-656EB6C0C2F7}"/>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8" name="Text Box 2"/>
          <p:cNvSpPr txBox="1">
            <a:spLocks noChangeArrowheads="1"/>
          </p:cNvSpPr>
          <p:nvPr/>
        </p:nvSpPr>
        <p:spPr bwMode="auto">
          <a:xfrm>
            <a:off x="1440050" y="80964"/>
            <a:ext cx="6258301"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base" latinLnBrk="0" hangingPunct="1">
              <a:lnSpc>
                <a:spcPct val="100000"/>
              </a:lnSpc>
              <a:spcBef>
                <a:spcPct val="0"/>
              </a:spcBef>
              <a:spcAft>
                <a:spcPct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初診時・入院時から認知症を疑う</a:t>
            </a:r>
            <a:endParaRPr kumimoji="1" lang="en-US" altLang="ja-JP"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4099" name="コンテンツ プレースホルダ 2"/>
          <p:cNvSpPr>
            <a:spLocks/>
          </p:cNvSpPr>
          <p:nvPr/>
        </p:nvSpPr>
        <p:spPr bwMode="auto">
          <a:xfrm>
            <a:off x="926371" y="1690202"/>
            <a:ext cx="7675190" cy="41712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lvl="0" indent="0" algn="l" defTabSz="914400" rtl="0" eaLnBrk="1" fontAlgn="base" latinLnBrk="0" hangingPunct="1">
              <a:lnSpc>
                <a:spcPct val="100000"/>
              </a:lnSpc>
              <a:spcBef>
                <a:spcPts val="0"/>
              </a:spcBef>
              <a:spcAft>
                <a:spcPct val="0"/>
              </a:spcAft>
              <a:buClrTx/>
              <a:buSzTx/>
              <a:buFontTx/>
              <a:buNone/>
              <a:tabLst/>
              <a:defRPr/>
            </a:pPr>
            <a:r>
              <a:rPr kumimoji="1" lang="ja-JP" altLang="en-US"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日々の生活の様子や言動から、</a:t>
            </a:r>
            <a:r>
              <a:rPr kumimoji="1" lang="ja-JP" altLang="en-US" sz="28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認知機能の変化</a:t>
            </a:r>
            <a:r>
              <a:rPr kumimoji="1" lang="ja-JP" altLang="en-US"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を疑う徴候がないかを確認する</a:t>
            </a:r>
            <a:endParaRPr kumimoji="1" lang="en-US" altLang="ja-JP" sz="28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342900" marR="0" lvl="0" indent="-342900" algn="l" defTabSz="914400" rtl="0" eaLnBrk="1" fontAlgn="base" latinLnBrk="0" hangingPunct="1">
              <a:lnSpc>
                <a:spcPct val="100000"/>
              </a:lnSpc>
              <a:spcBef>
                <a:spcPts val="30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認知症を疑う場合には、</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715963" marR="0" lvl="0" indent="-273050" algn="l" defTabSz="914400" rtl="0" eaLnBrk="1" fontAlgn="base" latinLnBrk="0" hangingPunct="1">
              <a:lnSpc>
                <a:spcPct val="100000"/>
              </a:lnSpc>
              <a:spcBef>
                <a:spcPts val="1200"/>
              </a:spcBef>
              <a:spcAft>
                <a:spcPct val="0"/>
              </a:spcAft>
              <a:buClrTx/>
              <a:buSzTx/>
              <a:buFontTx/>
              <a:buNone/>
              <a:tabLst/>
              <a:defRPr/>
            </a:pP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本人に</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自覚症状の変化</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を確認する</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715963" marR="0" lvl="0" indent="-273050" algn="l" defTabSz="914400" rtl="0" eaLnBrk="1" fontAlgn="base" latinLnBrk="0" hangingPunct="1">
              <a:lnSpc>
                <a:spcPct val="100000"/>
              </a:lnSpc>
              <a:spcBef>
                <a:spcPts val="1200"/>
              </a:spcBef>
              <a:spcAft>
                <a:spcPct val="0"/>
              </a:spcAft>
              <a:buClrTx/>
              <a:buSzTx/>
              <a:buFontTx/>
              <a:buNone/>
              <a:tabLst/>
              <a:defRPr/>
            </a:pP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場合により、注意障害や見当識を確認する</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447675" marR="0" lvl="0" indent="-447675" algn="l" defTabSz="914400" rtl="0" eaLnBrk="1" fontAlgn="base" latinLnBrk="0" hangingPunct="1">
              <a:lnSpc>
                <a:spcPct val="100000"/>
              </a:lnSpc>
              <a:spcBef>
                <a:spcPts val="18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家族や関係者からみた変化（入院前を含めて）</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を注意深く聞き出す</a:t>
            </a:r>
          </a:p>
        </p:txBody>
      </p:sp>
      <p:sp>
        <p:nvSpPr>
          <p:cNvPr id="5" name="テキスト ボックス 4">
            <a:extLst>
              <a:ext uri="{FF2B5EF4-FFF2-40B4-BE49-F238E27FC236}">
                <a16:creationId xmlns:a16="http://schemas.microsoft.com/office/drawing/2014/main" id="{2B7EC42D-C2E3-4759-B886-EE018252C1B3}"/>
              </a:ext>
            </a:extLst>
          </p:cNvPr>
          <p:cNvSpPr txBox="1"/>
          <p:nvPr/>
        </p:nvSpPr>
        <p:spPr>
          <a:xfrm>
            <a:off x="0" y="710695"/>
            <a:ext cx="1381240"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20〕</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184041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E04DFD26-F2F2-44B0-9EED-C631BCB05A61}"/>
              </a:ext>
            </a:extLst>
          </p:cNvPr>
          <p:cNvSpPr/>
          <p:nvPr/>
        </p:nvSpPr>
        <p:spPr>
          <a:xfrm>
            <a:off x="0" y="-23629"/>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8" name="テキスト ボックス 17">
            <a:extLst>
              <a:ext uri="{FF2B5EF4-FFF2-40B4-BE49-F238E27FC236}">
                <a16:creationId xmlns:a16="http://schemas.microsoft.com/office/drawing/2014/main" id="{7D8B5EAB-D574-4DF2-A8FE-C7DCFE28274A}"/>
              </a:ext>
            </a:extLst>
          </p:cNvPr>
          <p:cNvSpPr txBox="1"/>
          <p:nvPr/>
        </p:nvSpPr>
        <p:spPr>
          <a:xfrm>
            <a:off x="413358" y="1628189"/>
            <a:ext cx="8255768" cy="2277547"/>
          </a:xfrm>
          <a:prstGeom prst="rect">
            <a:avLst/>
          </a:prstGeom>
          <a:noFill/>
          <a:ln w="25400">
            <a:noFill/>
          </a:ln>
        </p:spPr>
        <p:txBody>
          <a:bodyPr wrap="square">
            <a:spAutoFit/>
          </a:bodyPr>
          <a:lstStyle/>
          <a:p>
            <a:r>
              <a:rPr lang="ja-JP" altLang="en-US" sz="2800" b="1" dirty="0">
                <a:latin typeface="BIZ UDPゴシック" panose="020B0400000000000000" pitchFamily="50" charset="-128"/>
                <a:ea typeface="BIZ UDPゴシック" panose="020B0400000000000000" pitchFamily="50" charset="-128"/>
              </a:rPr>
              <a:t>認知症とは</a:t>
            </a:r>
            <a:endParaRPr lang="en-US" altLang="ja-JP" sz="2800" b="1" dirty="0">
              <a:latin typeface="BIZ UDPゴシック" panose="020B0400000000000000" pitchFamily="50" charset="-128"/>
              <a:ea typeface="BIZ UDPゴシック" panose="020B0400000000000000" pitchFamily="50" charset="-128"/>
            </a:endParaRPr>
          </a:p>
          <a:p>
            <a:pPr marL="176213" indent="-176213">
              <a:spcBef>
                <a:spcPts val="1200"/>
              </a:spcBef>
            </a:pPr>
            <a:r>
              <a:rPr lang="ja-JP" altLang="en-US" sz="2800" b="1" dirty="0">
                <a:latin typeface="BIZ UDPゴシック" panose="020B0400000000000000" pitchFamily="50" charset="-128"/>
                <a:ea typeface="BIZ UDPゴシック" panose="020B0400000000000000" pitchFamily="50" charset="-128"/>
              </a:rPr>
              <a:t>    </a:t>
            </a:r>
            <a:r>
              <a:rPr lang="en-US" altLang="ja-JP" sz="2800" b="1" dirty="0">
                <a:latin typeface="BIZ UDPゴシック" panose="020B0400000000000000" pitchFamily="50" charset="-128"/>
                <a:ea typeface="BIZ UDPゴシック" panose="020B0400000000000000" pitchFamily="50" charset="-128"/>
              </a:rPr>
              <a:t>『</a:t>
            </a:r>
            <a:r>
              <a:rPr lang="ja-JP" altLang="en-US" sz="2800" b="1" dirty="0">
                <a:latin typeface="BIZ UDPゴシック" panose="020B0400000000000000" pitchFamily="50" charset="-128"/>
                <a:ea typeface="BIZ UDPゴシック" panose="020B0400000000000000" pitchFamily="50" charset="-128"/>
              </a:rPr>
              <a:t>一度正常に発達した認知機能が</a:t>
            </a:r>
            <a:r>
              <a:rPr lang="ja-JP" altLang="en-US" sz="2800" b="1" dirty="0">
                <a:solidFill>
                  <a:srgbClr val="CC7900"/>
                </a:solidFill>
                <a:latin typeface="BIZ UDPゴシック" panose="020B0400000000000000" pitchFamily="50" charset="-128"/>
                <a:ea typeface="BIZ UDPゴシック" panose="020B0400000000000000" pitchFamily="50" charset="-128"/>
              </a:rPr>
              <a:t>後天的な脳の</a:t>
            </a:r>
            <a:endParaRPr lang="en-US" altLang="ja-JP" sz="2800" b="1" dirty="0">
              <a:solidFill>
                <a:srgbClr val="CC7900"/>
              </a:solidFill>
              <a:latin typeface="BIZ UDPゴシック" panose="020B0400000000000000" pitchFamily="50" charset="-128"/>
              <a:ea typeface="BIZ UDPゴシック" panose="020B0400000000000000" pitchFamily="50" charset="-128"/>
            </a:endParaRPr>
          </a:p>
          <a:p>
            <a:pPr marL="176213" indent="-176213">
              <a:spcBef>
                <a:spcPts val="1200"/>
              </a:spcBef>
            </a:pPr>
            <a:r>
              <a:rPr lang="ja-JP" altLang="en-US" sz="2800" b="1" dirty="0">
                <a:solidFill>
                  <a:srgbClr val="CC7900"/>
                </a:solidFill>
                <a:latin typeface="BIZ UDPゴシック" panose="020B0400000000000000" pitchFamily="50" charset="-128"/>
                <a:ea typeface="BIZ UDPゴシック" panose="020B0400000000000000" pitchFamily="50" charset="-128"/>
              </a:rPr>
              <a:t>    障害</a:t>
            </a:r>
            <a:r>
              <a:rPr lang="ja-JP" altLang="en-US" sz="2800" b="1" dirty="0">
                <a:latin typeface="BIZ UDPゴシック" panose="020B0400000000000000" pitchFamily="50" charset="-128"/>
                <a:ea typeface="BIZ UDPゴシック" panose="020B0400000000000000" pitchFamily="50" charset="-128"/>
              </a:rPr>
              <a:t>によって持続的に低下し、</a:t>
            </a:r>
            <a:r>
              <a:rPr lang="ja-JP" altLang="en-US" sz="2800" b="1" dirty="0">
                <a:solidFill>
                  <a:srgbClr val="CC7900"/>
                </a:solidFill>
                <a:latin typeface="BIZ UDPゴシック" panose="020B0400000000000000" pitchFamily="50" charset="-128"/>
                <a:ea typeface="BIZ UDPゴシック" panose="020B0400000000000000" pitchFamily="50" charset="-128"/>
              </a:rPr>
              <a:t>日常生活や社会</a:t>
            </a:r>
            <a:endParaRPr lang="en-US" altLang="ja-JP" sz="2800" b="1" dirty="0">
              <a:solidFill>
                <a:srgbClr val="CC7900"/>
              </a:solidFill>
              <a:latin typeface="BIZ UDPゴシック" panose="020B0400000000000000" pitchFamily="50" charset="-128"/>
              <a:ea typeface="BIZ UDPゴシック" panose="020B0400000000000000" pitchFamily="50" charset="-128"/>
            </a:endParaRPr>
          </a:p>
          <a:p>
            <a:pPr marL="176213" indent="-176213">
              <a:spcBef>
                <a:spcPts val="1200"/>
              </a:spcBef>
            </a:pPr>
            <a:r>
              <a:rPr lang="ja-JP" altLang="en-US" sz="2800" b="1" dirty="0">
                <a:solidFill>
                  <a:srgbClr val="CC7900"/>
                </a:solidFill>
                <a:latin typeface="BIZ UDPゴシック" panose="020B0400000000000000" pitchFamily="50" charset="-128"/>
                <a:ea typeface="BIZ UDPゴシック" panose="020B0400000000000000" pitchFamily="50" charset="-128"/>
              </a:rPr>
              <a:t>    生活に支障</a:t>
            </a:r>
            <a:r>
              <a:rPr lang="ja-JP" altLang="en-US" sz="2800" b="1" dirty="0">
                <a:latin typeface="BIZ UDPゴシック" panose="020B0400000000000000" pitchFamily="50" charset="-128"/>
                <a:ea typeface="BIZ UDPゴシック" panose="020B0400000000000000" pitchFamily="50" charset="-128"/>
              </a:rPr>
              <a:t>をきたすようになった状態</a:t>
            </a:r>
            <a:r>
              <a:rPr lang="en-US" altLang="ja-JP" sz="2800" b="1" dirty="0">
                <a:latin typeface="BIZ UDPゴシック" panose="020B0400000000000000" pitchFamily="50" charset="-128"/>
                <a:ea typeface="BIZ UDPゴシック" panose="020B0400000000000000" pitchFamily="50" charset="-128"/>
              </a:rPr>
              <a:t>』</a:t>
            </a:r>
            <a:endParaRPr lang="ja-JP" altLang="en-US" sz="2800" b="1" dirty="0">
              <a:latin typeface="BIZ UDPゴシック" panose="020B0400000000000000" pitchFamily="50" charset="-128"/>
              <a:ea typeface="BIZ UDPゴシック" panose="020B0400000000000000" pitchFamily="50" charset="-128"/>
            </a:endParaRPr>
          </a:p>
        </p:txBody>
      </p:sp>
      <p:sp>
        <p:nvSpPr>
          <p:cNvPr id="22" name="テキスト ボックス 21">
            <a:extLst>
              <a:ext uri="{FF2B5EF4-FFF2-40B4-BE49-F238E27FC236}">
                <a16:creationId xmlns:a16="http://schemas.microsoft.com/office/drawing/2014/main" id="{0115A3AF-C8F3-40A4-9080-C8A9B31CA95A}"/>
              </a:ext>
            </a:extLst>
          </p:cNvPr>
          <p:cNvSpPr txBox="1"/>
          <p:nvPr/>
        </p:nvSpPr>
        <p:spPr>
          <a:xfrm>
            <a:off x="961575" y="4403839"/>
            <a:ext cx="7395604" cy="1169551"/>
          </a:xfrm>
          <a:prstGeom prst="rect">
            <a:avLst/>
          </a:prstGeom>
          <a:noFill/>
          <a:ln w="25400">
            <a:noFill/>
          </a:ln>
        </p:spPr>
        <p:txBody>
          <a:bodyPr wrap="square">
            <a:spAutoFit/>
          </a:bodyPr>
          <a:lstStyle/>
          <a:p>
            <a:pPr marL="358775" indent="-358775">
              <a:spcBef>
                <a:spcPts val="1200"/>
              </a:spcBef>
            </a:pPr>
            <a:r>
              <a:rPr lang="en-US" altLang="ja-JP" sz="2000" b="1" dirty="0">
                <a:solidFill>
                  <a:srgbClr val="5F5F5F"/>
                </a:solidFill>
                <a:latin typeface="BIZ UDPゴシック" panose="020B0400000000000000" pitchFamily="50" charset="-128"/>
                <a:ea typeface="BIZ UDPゴシック" panose="020B0400000000000000" pitchFamily="50" charset="-128"/>
              </a:rPr>
              <a:t>※</a:t>
            </a:r>
            <a:r>
              <a:rPr lang="ja-JP" altLang="en-US" sz="2000" b="1" dirty="0">
                <a:solidFill>
                  <a:srgbClr val="5F5F5F"/>
                </a:solidFill>
                <a:latin typeface="BIZ UDPゴシック" panose="020B0400000000000000" pitchFamily="50" charset="-128"/>
                <a:ea typeface="BIZ UDPゴシック" panose="020B0400000000000000" pitchFamily="50" charset="-128"/>
              </a:rPr>
              <a:t> 認知機能の低下は、せん妄や精神疾患では説明されない。</a:t>
            </a:r>
            <a:endParaRPr lang="en-US" altLang="ja-JP" sz="2000" b="1" dirty="0">
              <a:solidFill>
                <a:srgbClr val="5F5F5F"/>
              </a:solidFill>
              <a:latin typeface="BIZ UDPゴシック" panose="020B0400000000000000" pitchFamily="50" charset="-128"/>
              <a:ea typeface="BIZ UDPゴシック" panose="020B0400000000000000" pitchFamily="50" charset="-128"/>
            </a:endParaRPr>
          </a:p>
          <a:p>
            <a:pPr marL="360363" indent="-360363">
              <a:spcBef>
                <a:spcPts val="1200"/>
              </a:spcBef>
            </a:pPr>
            <a:r>
              <a:rPr lang="en-US" altLang="ja-JP" sz="2000" b="1" dirty="0">
                <a:solidFill>
                  <a:srgbClr val="5F5F5F"/>
                </a:solidFill>
                <a:latin typeface="BIZ UDPゴシック" panose="020B0400000000000000" pitchFamily="50" charset="-128"/>
                <a:ea typeface="BIZ UDPゴシック" panose="020B0400000000000000" pitchFamily="50" charset="-128"/>
              </a:rPr>
              <a:t>※</a:t>
            </a:r>
            <a:r>
              <a:rPr lang="ja-JP" altLang="en-US" sz="2000" b="1" dirty="0">
                <a:solidFill>
                  <a:srgbClr val="5F5F5F"/>
                </a:solidFill>
                <a:latin typeface="BIZ UDPゴシック" panose="020B0400000000000000" pitchFamily="50" charset="-128"/>
                <a:ea typeface="BIZ UDPゴシック" panose="020B0400000000000000" pitchFamily="50" charset="-128"/>
              </a:rPr>
              <a:t> 認知機能の低下については、各診断基準で記憶障害は必須  条件ではなく、早期に記憶が保たれている場合もある。</a:t>
            </a:r>
            <a:endParaRPr lang="ja-JP" altLang="en-US" sz="2000" b="1" dirty="0">
              <a:solidFill>
                <a:srgbClr val="5F5F5F"/>
              </a:solidFill>
            </a:endParaRPr>
          </a:p>
        </p:txBody>
      </p:sp>
      <p:sp>
        <p:nvSpPr>
          <p:cNvPr id="7" name="Text Box 2"/>
          <p:cNvSpPr txBox="1">
            <a:spLocks noChangeArrowheads="1"/>
          </p:cNvSpPr>
          <p:nvPr/>
        </p:nvSpPr>
        <p:spPr bwMode="auto">
          <a:xfrm>
            <a:off x="2393444" y="86139"/>
            <a:ext cx="4366801"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anose="020B0604030504040204" pitchFamily="50" charset="-128"/>
              </a:rPr>
              <a:t>認知症とは</a:t>
            </a:r>
          </a:p>
        </p:txBody>
      </p:sp>
      <p:sp>
        <p:nvSpPr>
          <p:cNvPr id="10" name="テキスト ボックス 6">
            <a:extLst>
              <a:ext uri="{FF2B5EF4-FFF2-40B4-BE49-F238E27FC236}">
                <a16:creationId xmlns:a16="http://schemas.microsoft.com/office/drawing/2014/main" id="{93EB58B8-12AA-4E11-8851-8E4A331AB382}"/>
              </a:ext>
            </a:extLst>
          </p:cNvPr>
          <p:cNvSpPr txBox="1"/>
          <p:nvPr/>
        </p:nvSpPr>
        <p:spPr>
          <a:xfrm>
            <a:off x="0" y="701378"/>
            <a:ext cx="1302283"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5650036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8FF767E-2AC8-4162-AA2C-D3F31B71B917}"/>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コンテンツ プレースホルダー 2"/>
          <p:cNvSpPr>
            <a:spLocks noGrp="1"/>
          </p:cNvSpPr>
          <p:nvPr>
            <p:ph idx="1"/>
          </p:nvPr>
        </p:nvSpPr>
        <p:spPr>
          <a:xfrm>
            <a:off x="1176580" y="2907313"/>
            <a:ext cx="6925310" cy="3236133"/>
          </a:xfrm>
        </p:spPr>
        <p:txBody>
          <a:bodyPr rIns="0">
            <a:noAutofit/>
          </a:bodyPr>
          <a:lstStyle/>
          <a:p>
            <a:pPr marL="719138" indent="-446088">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 せん妄の発症</a:t>
            </a:r>
            <a:endParaRPr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719138" indent="-446088">
              <a:spcBef>
                <a:spcPts val="1200"/>
              </a:spcBef>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 転倒や転落などのエピソード</a:t>
            </a:r>
            <a:endParaRPr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719138" indent="-446088">
              <a:spcBef>
                <a:spcPts val="1200"/>
              </a:spcBef>
              <a:buNone/>
            </a:pPr>
            <a:r>
              <a:rPr kumimoji="1"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 行動・心理症状や他の精神症状の出現</a:t>
            </a:r>
            <a:endParaRPr kumimoji="1"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719138" indent="-446088">
              <a:spcBef>
                <a:spcPts val="1200"/>
              </a:spcBef>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 食行動の異常や睡眠の障害</a:t>
            </a:r>
            <a:endParaRPr kumimoji="1"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719138" indent="-446088">
              <a:spcBef>
                <a:spcPts val="1200"/>
              </a:spcBef>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 アドヒアランスの不良（疑いも含む）</a:t>
            </a:r>
            <a:endParaRPr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719138" indent="-446088">
              <a:spcBef>
                <a:spcPts val="0"/>
              </a:spcBef>
              <a:buNone/>
            </a:pPr>
            <a:r>
              <a:rPr lang="ja-JP" altLang="en-US" sz="24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20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anose="020B0604030504040204" pitchFamily="50" charset="-128"/>
              </a:rPr>
              <a:t>　 （内服や処置などの治療内容への理解不良）</a:t>
            </a:r>
            <a:endParaRPr lang="en-US" altLang="ja-JP" sz="20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marL="982663" indent="-263525">
              <a:spcBef>
                <a:spcPts val="0"/>
              </a:spcBef>
              <a:buNone/>
            </a:pPr>
            <a:r>
              <a:rPr lang="en-US" altLang="ja-JP" sz="2800" b="1" dirty="0">
                <a:latin typeface="BIZ UDPゴシック" panose="020B0400000000000000" pitchFamily="50" charset="-128"/>
                <a:ea typeface="BIZ UDPゴシック" panose="020B0400000000000000" pitchFamily="50" charset="-128"/>
                <a:cs typeface="Meiryo UI" panose="020B0604030504040204" pitchFamily="50" charset="-128"/>
              </a:rPr>
              <a:t>					</a:t>
            </a:r>
            <a:endParaRPr kumimoji="1" lang="ja-JP" altLang="en-US" sz="2800" b="1"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9"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1451598" y="78058"/>
            <a:ext cx="6258301"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入院後に認知症が疑われる場面</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7" name="テキスト ボックス 6">
            <a:extLst>
              <a:ext uri="{FF2B5EF4-FFF2-40B4-BE49-F238E27FC236}">
                <a16:creationId xmlns:a16="http://schemas.microsoft.com/office/drawing/2014/main" id="{8F60E690-3DD7-4B70-AB25-E715FCD3A074}"/>
              </a:ext>
            </a:extLst>
          </p:cNvPr>
          <p:cNvSpPr txBox="1"/>
          <p:nvPr/>
        </p:nvSpPr>
        <p:spPr>
          <a:xfrm>
            <a:off x="584193" y="1220502"/>
            <a:ext cx="7993110" cy="1292662"/>
          </a:xfrm>
          <a:prstGeom prst="rect">
            <a:avLst/>
          </a:prstGeom>
          <a:noFill/>
        </p:spPr>
        <p:txBody>
          <a:bodyPr wrap="square">
            <a:spAutoFit/>
          </a:bodyPr>
          <a:lstStyle/>
          <a:p>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以下のことが生じた場合には、背景に</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認知機能の低下や認知症の症状</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が影響している場合が多いことから、速やかに認知症に関連した</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アセスメント</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を行う</a:t>
            </a:r>
            <a:endParaRPr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8" name="テキスト ボックス 7">
            <a:extLst>
              <a:ext uri="{FF2B5EF4-FFF2-40B4-BE49-F238E27FC236}">
                <a16:creationId xmlns:a16="http://schemas.microsoft.com/office/drawing/2014/main" id="{C9038908-FEE9-42C4-B116-D215B137949D}"/>
              </a:ext>
            </a:extLst>
          </p:cNvPr>
          <p:cNvSpPr txBox="1"/>
          <p:nvPr/>
        </p:nvSpPr>
        <p:spPr>
          <a:xfrm>
            <a:off x="0" y="714554"/>
            <a:ext cx="1450515"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2</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１</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8722449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9310BEE8-F68B-4858-B3DE-028370ED5224}"/>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9" name="コンテンツ プレースホルダ 2"/>
          <p:cNvSpPr>
            <a:spLocks/>
          </p:cNvSpPr>
          <p:nvPr/>
        </p:nvSpPr>
        <p:spPr bwMode="auto">
          <a:xfrm>
            <a:off x="2626012" y="2672594"/>
            <a:ext cx="4479961" cy="3848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痛みや痒み、違和感</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行動・心理症状（</a:t>
            </a:r>
            <a:r>
              <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BPSD</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摂食の障害</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睡眠障害</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転倒・転落</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せん妄</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200"/>
              </a:spcBef>
            </a:pPr>
            <a:endParaRPr lang="ja-JP" altLang="en-US" sz="2600" b="1" dirty="0">
              <a:solidFill>
                <a:srgbClr val="EA8B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9" name="Text Box 2"/>
          <p:cNvSpPr txBox="1">
            <a:spLocks noChangeArrowheads="1"/>
          </p:cNvSpPr>
          <p:nvPr/>
        </p:nvSpPr>
        <p:spPr bwMode="auto">
          <a:xfrm>
            <a:off x="1812179" y="75030"/>
            <a:ext cx="5549876"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観察やケアで注意をしたい点</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53AD1A48-5A2E-4E4E-AB29-D575F385439E}"/>
              </a:ext>
            </a:extLst>
          </p:cNvPr>
          <p:cNvSpPr txBox="1"/>
          <p:nvPr/>
        </p:nvSpPr>
        <p:spPr>
          <a:xfrm>
            <a:off x="0" y="734362"/>
            <a:ext cx="1408950"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latin typeface="BIZ UDPゴシック" panose="020B0400000000000000" pitchFamily="50" charset="-128"/>
                <a:ea typeface="BIZ UDPゴシック" panose="020B0400000000000000" pitchFamily="50" charset="-128"/>
              </a:rPr>
              <a:t>2</a:t>
            </a:r>
            <a:r>
              <a:rPr lang="ja-JP" altLang="en-US" sz="1600" b="1" dirty="0">
                <a:latin typeface="BIZ UDPゴシック" panose="020B0400000000000000" pitchFamily="50" charset="-128"/>
                <a:ea typeface="BIZ UDPゴシック" panose="020B0400000000000000" pitchFamily="50" charset="-128"/>
              </a:rPr>
              <a:t>２</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A4000486-3CFF-45B4-9933-C1E5CDA31B30}"/>
              </a:ext>
            </a:extLst>
          </p:cNvPr>
          <p:cNvSpPr txBox="1"/>
          <p:nvPr/>
        </p:nvSpPr>
        <p:spPr>
          <a:xfrm>
            <a:off x="961327" y="1290245"/>
            <a:ext cx="7251580" cy="892552"/>
          </a:xfrm>
          <a:prstGeom prst="rect">
            <a:avLst/>
          </a:prstGeom>
          <a:noFill/>
        </p:spPr>
        <p:txBody>
          <a:bodyPr wrap="square">
            <a:spAutoFit/>
          </a:bodyPr>
          <a:lstStyle/>
          <a:p>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認知症の人の</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観察やケア</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では以下の点に留意し、それぞれに</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速やかで適切な対応</a:t>
            </a:r>
            <a:r>
              <a:rPr lang="ja-JP" altLang="en-US" sz="2600" b="1" dirty="0">
                <a:latin typeface="BIZ UDPゴシック" panose="020B0400000000000000" pitchFamily="50" charset="-128"/>
                <a:ea typeface="BIZ UDPゴシック" panose="020B0400000000000000" pitchFamily="50" charset="-128"/>
                <a:cs typeface="Meiryo UI" panose="020B0604030504040204" pitchFamily="50" charset="-128"/>
              </a:rPr>
              <a:t>が重要である</a:t>
            </a:r>
            <a:endParaRPr lang="en-US" altLang="ja-JP" sz="2600" b="1" dirty="0">
              <a:latin typeface="BIZ UDPゴシック" panose="020B0400000000000000" pitchFamily="50" charset="-128"/>
              <a:ea typeface="BIZ UDPゴシック" panose="020B0400000000000000" pitchFamily="50" charset="-128"/>
              <a:cs typeface="Meiryo UI" panose="020B0604030504040204" pitchFamily="50" charset="-128"/>
            </a:endParaRPr>
          </a:p>
        </p:txBody>
      </p:sp>
    </p:spTree>
    <p:extLst>
      <p:ext uri="{BB962C8B-B14F-4D97-AF65-F5344CB8AC3E}">
        <p14:creationId xmlns:p14="http://schemas.microsoft.com/office/powerpoint/2010/main" val="25392070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97F89CE2-808B-4F21-9B6B-D05DC9716717}"/>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9" name="コンテンツ プレースホルダ 2"/>
          <p:cNvSpPr>
            <a:spLocks/>
          </p:cNvSpPr>
          <p:nvPr/>
        </p:nvSpPr>
        <p:spPr bwMode="auto">
          <a:xfrm>
            <a:off x="622260" y="1478266"/>
            <a:ext cx="7912365" cy="22353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spcBef>
                <a:spcPts val="0"/>
              </a:spcBef>
            </a:pP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 認知症の人は、痛みや</a:t>
            </a:r>
            <a:r>
              <a:rPr lang="ja-JP" altLang="en-US" sz="2600" b="1" dirty="0">
                <a:latin typeface="BIZ UDPゴシック" panose="020B0400000000000000" pitchFamily="50" charset="-128"/>
                <a:ea typeface="BIZ UDPゴシック" panose="020B0400000000000000" pitchFamily="50" charset="-128"/>
                <a:cs typeface="Meiryo UI" pitchFamily="50" charset="-128"/>
              </a:rPr>
              <a:t>痒み</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、違和感などの症状を</a:t>
            </a:r>
            <a:endParaRPr lang="en-US" altLang="ja-JP" sz="26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0"/>
              </a:spcBef>
            </a:pP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適切に表現したり、伝えることが難しい</a:t>
            </a:r>
            <a:endParaRPr lang="en-US" altLang="ja-JP" sz="26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1800"/>
              </a:spcBef>
            </a:pP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 医療従事者は、</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苦痛があれば患者は表現したり、</a:t>
            </a:r>
            <a:endParaRPr lang="en-US" altLang="ja-JP" sz="26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spcBef>
                <a:spcPts val="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伝えるはず</a:t>
            </a:r>
            <a:r>
              <a:rPr lang="ja-JP" altLang="en-US" sz="26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と思いがち</a:t>
            </a:r>
          </a:p>
        </p:txBody>
      </p:sp>
      <p:sp>
        <p:nvSpPr>
          <p:cNvPr id="3" name="テキスト ボックス 2"/>
          <p:cNvSpPr txBox="1"/>
          <p:nvPr/>
        </p:nvSpPr>
        <p:spPr>
          <a:xfrm>
            <a:off x="1393890" y="4770257"/>
            <a:ext cx="6821098" cy="1600438"/>
          </a:xfrm>
          <a:prstGeom prst="rect">
            <a:avLst/>
          </a:prstGeom>
          <a:noFill/>
        </p:spPr>
        <p:txBody>
          <a:bodyPr wrap="none" rtlCol="0">
            <a:spAutoFit/>
          </a:bodyPr>
          <a:lstStyle/>
          <a:p>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 身体症状の変化や悪化を見落としてしまう</a:t>
            </a:r>
            <a:endParaRPr lang="en-US" altLang="ja-JP"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 全身状態の変化を見逃してしまう</a:t>
            </a:r>
            <a:endParaRPr lang="en-US" altLang="ja-JP"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endParaRPr>
          </a:p>
          <a:p>
            <a:pPr>
              <a:spcBef>
                <a:spcPts val="1200"/>
              </a:spcBef>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 不眠や行動心理症状の原因となる</a:t>
            </a:r>
          </a:p>
        </p:txBody>
      </p:sp>
      <p:sp>
        <p:nvSpPr>
          <p:cNvPr id="4098" name="Text Box 2"/>
          <p:cNvSpPr txBox="1">
            <a:spLocks noChangeArrowheads="1"/>
          </p:cNvSpPr>
          <p:nvPr/>
        </p:nvSpPr>
        <p:spPr bwMode="auto">
          <a:xfrm>
            <a:off x="1216616" y="75524"/>
            <a:ext cx="6723654"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痛みや痒み、違和感の表し方・伝え方</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9" name="AutoShape 17">
            <a:extLst>
              <a:ext uri="{FF2B5EF4-FFF2-40B4-BE49-F238E27FC236}">
                <a16:creationId xmlns:a16="http://schemas.microsoft.com/office/drawing/2014/main" id="{52C7DDEF-543D-47CB-B4D8-851362E2A5A6}"/>
              </a:ext>
            </a:extLst>
          </p:cNvPr>
          <p:cNvSpPr>
            <a:spLocks noChangeArrowheads="1"/>
          </p:cNvSpPr>
          <p:nvPr/>
        </p:nvSpPr>
        <p:spPr bwMode="auto">
          <a:xfrm flipV="1">
            <a:off x="3310366" y="3713650"/>
            <a:ext cx="2773363" cy="749049"/>
          </a:xfrm>
          <a:prstGeom prst="triangle">
            <a:avLst>
              <a:gd name="adj" fmla="val 50000"/>
            </a:avLst>
          </a:prstGeom>
          <a:gradFill rotWithShape="1">
            <a:gsLst>
              <a:gs pos="19000">
                <a:srgbClr val="CC7900"/>
              </a:gs>
              <a:gs pos="84000">
                <a:srgbClr val="FFFFFF"/>
              </a:gs>
            </a:gsLst>
            <a:lin ang="5400000" scaled="1"/>
          </a:gradFill>
          <a:ln>
            <a:noFill/>
          </a:ln>
          <a:effectLst/>
        </p:spPr>
        <p:txBody>
          <a:bodyPr rot="10800000" wrap="none" anchor="ctr"/>
          <a:lstStyle/>
          <a:p>
            <a:endParaRPr lang="ja-JP" altLang="en-US" sz="3200" b="1">
              <a:solidFill>
                <a:srgbClr val="000000"/>
              </a:solidFill>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1B929DD4-8238-4FD5-92B5-E3841E1E836D}"/>
              </a:ext>
            </a:extLst>
          </p:cNvPr>
          <p:cNvSpPr txBox="1"/>
          <p:nvPr/>
        </p:nvSpPr>
        <p:spPr>
          <a:xfrm>
            <a:off x="0" y="710695"/>
            <a:ext cx="1393890"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2</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３</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9466141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8EB71515-DE48-40E3-B2CC-28C8950A9272}"/>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9" name="コンテンツ プレースホルダ 2"/>
          <p:cNvSpPr>
            <a:spLocks/>
          </p:cNvSpPr>
          <p:nvPr/>
        </p:nvSpPr>
        <p:spPr bwMode="auto">
          <a:xfrm>
            <a:off x="749434" y="2083252"/>
            <a:ext cx="7632915" cy="3063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35000"/>
              </a:lnSpc>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表情　：　泣く、パニックになる、不機嫌になる</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35000"/>
              </a:lnSpc>
              <a:spcBef>
                <a:spcPts val="2400"/>
              </a:spcBef>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行動　：　身構える、おびえる</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35000"/>
              </a:lnSpc>
              <a:spcBef>
                <a:spcPts val="2400"/>
              </a:spcBef>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自律神経症状　：　頻脈、発汗などの侵襲に</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224213" indent="-3224213"/>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8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対する反応</a:t>
            </a: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42900" indent="-342900">
              <a:lnSpc>
                <a:spcPct val="135000"/>
              </a:lnSpc>
            </a:pPr>
            <a:endParaRPr lang="en-US" altLang="ja-JP" sz="28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4098" name="Text Box 2"/>
          <p:cNvSpPr txBox="1">
            <a:spLocks noChangeArrowheads="1"/>
          </p:cNvSpPr>
          <p:nvPr/>
        </p:nvSpPr>
        <p:spPr bwMode="auto">
          <a:xfrm>
            <a:off x="2549523" y="89182"/>
            <a:ext cx="4032738"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痛みに気づくサイン</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D9E9A841-179D-4A9D-9286-A718625AE37F}"/>
              </a:ext>
            </a:extLst>
          </p:cNvPr>
          <p:cNvSpPr txBox="1"/>
          <p:nvPr/>
        </p:nvSpPr>
        <p:spPr>
          <a:xfrm>
            <a:off x="0" y="710695"/>
            <a:ext cx="1408950"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対応力２４</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1841314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21F8D21E-8310-4DAB-A259-59526D2715C2}"/>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コンテンツ プレースホルダー 2">
            <a:extLst>
              <a:ext uri="{FF2B5EF4-FFF2-40B4-BE49-F238E27FC236}">
                <a16:creationId xmlns:a16="http://schemas.microsoft.com/office/drawing/2014/main" id="{503A8A8E-0C85-4CA4-9C32-8ACA06BBB722}"/>
              </a:ext>
            </a:extLst>
          </p:cNvPr>
          <p:cNvSpPr>
            <a:spLocks noGrp="1"/>
          </p:cNvSpPr>
          <p:nvPr>
            <p:ph idx="1"/>
          </p:nvPr>
        </p:nvSpPr>
        <p:spPr>
          <a:xfrm>
            <a:off x="1010653" y="1340826"/>
            <a:ext cx="7435921" cy="4448101"/>
          </a:xfrm>
        </p:spPr>
        <p:txBody>
          <a:bodyPr>
            <a:noAutofit/>
          </a:bodyPr>
          <a:lstStyle/>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a:t>
            </a:r>
            <a:r>
              <a:rPr lang="en-US" altLang="ja-JP" sz="2500" b="1" dirty="0">
                <a:latin typeface="BIZ UDPゴシック" panose="020B0400000000000000" pitchFamily="50" charset="-128"/>
                <a:ea typeface="BIZ UDPゴシック" panose="020B0400000000000000" pitchFamily="50" charset="-128"/>
              </a:rPr>
              <a:t>BPSD</a:t>
            </a:r>
            <a:r>
              <a:rPr lang="ja-JP" altLang="en-US" sz="2500" b="1" dirty="0">
                <a:latin typeface="BIZ UDPゴシック" panose="020B0400000000000000" pitchFamily="50" charset="-128"/>
                <a:ea typeface="BIZ UDPゴシック" panose="020B0400000000000000" pitchFamily="50" charset="-128"/>
              </a:rPr>
              <a:t>の出現や悪化の</a:t>
            </a:r>
            <a:r>
              <a:rPr lang="ja-JP" altLang="en-US" sz="2500" b="1" dirty="0">
                <a:solidFill>
                  <a:srgbClr val="CC7900"/>
                </a:solidFill>
                <a:latin typeface="BIZ UDPゴシック" panose="020B0400000000000000" pitchFamily="50" charset="-128"/>
                <a:ea typeface="BIZ UDPゴシック" panose="020B0400000000000000" pitchFamily="50" charset="-128"/>
              </a:rPr>
              <a:t>原因を検討</a:t>
            </a:r>
            <a:r>
              <a:rPr lang="ja-JP" altLang="en-US" sz="2500" b="1" dirty="0">
                <a:latin typeface="BIZ UDPゴシック" panose="020B0400000000000000" pitchFamily="50" charset="-128"/>
                <a:ea typeface="BIZ UDPゴシック" panose="020B0400000000000000" pitchFamily="50" charset="-128"/>
              </a:rPr>
              <a:t>する</a:t>
            </a:r>
            <a:endParaRPr lang="en-US" altLang="ja-JP" sz="2500" b="1" dirty="0">
              <a:latin typeface="BIZ UDPゴシック" panose="020B0400000000000000" pitchFamily="50" charset="-128"/>
              <a:ea typeface="BIZ UDPゴシック" panose="020B0400000000000000" pitchFamily="50" charset="-128"/>
            </a:endParaRPr>
          </a:p>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対応は、</a:t>
            </a:r>
            <a:r>
              <a:rPr lang="ja-JP" altLang="en-US" sz="2500" b="1" dirty="0">
                <a:solidFill>
                  <a:srgbClr val="CC7900"/>
                </a:solidFill>
                <a:latin typeface="BIZ UDPゴシック" panose="020B0400000000000000" pitchFamily="50" charset="-128"/>
                <a:ea typeface="BIZ UDPゴシック" panose="020B0400000000000000" pitchFamily="50" charset="-128"/>
              </a:rPr>
              <a:t>非薬物療法</a:t>
            </a:r>
            <a:r>
              <a:rPr lang="ja-JP" altLang="en-US" sz="2500" b="1" dirty="0">
                <a:latin typeface="BIZ UDPゴシック" panose="020B0400000000000000" pitchFamily="50" charset="-128"/>
                <a:ea typeface="BIZ UDPゴシック" panose="020B0400000000000000" pitchFamily="50" charset="-128"/>
              </a:rPr>
              <a:t>を優先する</a:t>
            </a:r>
            <a:endParaRPr lang="en-US" altLang="ja-JP" sz="2500" b="1" dirty="0">
              <a:latin typeface="BIZ UDPゴシック" panose="020B0400000000000000" pitchFamily="50" charset="-128"/>
              <a:ea typeface="BIZ UDPゴシック" panose="020B0400000000000000" pitchFamily="50" charset="-128"/>
            </a:endParaRPr>
          </a:p>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rPr>
              <a:t>多職種による介入や支援</a:t>
            </a:r>
            <a:r>
              <a:rPr lang="ja-JP" altLang="en-US" sz="2500" b="1" dirty="0">
                <a:latin typeface="BIZ UDPゴシック" panose="020B0400000000000000" pitchFamily="50" charset="-128"/>
                <a:ea typeface="BIZ UDPゴシック" panose="020B0400000000000000" pitchFamily="50" charset="-128"/>
              </a:rPr>
              <a:t>を検討する</a:t>
            </a:r>
          </a:p>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認知症ケアチームなど</a:t>
            </a:r>
            <a:r>
              <a:rPr lang="ja-JP" altLang="en-US" sz="2500" b="1" dirty="0">
                <a:solidFill>
                  <a:srgbClr val="CC7900"/>
                </a:solidFill>
                <a:latin typeface="BIZ UDPゴシック" panose="020B0400000000000000" pitchFamily="50" charset="-128"/>
                <a:ea typeface="BIZ UDPゴシック" panose="020B0400000000000000" pitchFamily="50" charset="-128"/>
              </a:rPr>
              <a:t>専門チームや認知症の</a:t>
            </a:r>
            <a:endParaRPr lang="en-US" altLang="ja-JP" sz="2500" b="1" dirty="0">
              <a:solidFill>
                <a:srgbClr val="CC7900"/>
              </a:solidFill>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　　専門医</a:t>
            </a:r>
            <a:r>
              <a:rPr lang="ja-JP" altLang="en-US" sz="2500" b="1" dirty="0">
                <a:latin typeface="BIZ UDPゴシック" panose="020B0400000000000000" pitchFamily="50" charset="-128"/>
                <a:ea typeface="BIZ UDPゴシック" panose="020B0400000000000000" pitchFamily="50" charset="-128"/>
              </a:rPr>
              <a:t>と協働する</a:t>
            </a:r>
            <a:endParaRPr lang="en-US" altLang="ja-JP" sz="2500" b="1" dirty="0">
              <a:latin typeface="BIZ UDPゴシック" panose="020B0400000000000000" pitchFamily="50" charset="-128"/>
              <a:ea typeface="BIZ UDPゴシック" panose="020B0400000000000000" pitchFamily="50" charset="-128"/>
            </a:endParaRPr>
          </a:p>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薬物療法の</a:t>
            </a:r>
            <a:r>
              <a:rPr lang="ja-JP" altLang="en-US" sz="2500" b="1" dirty="0">
                <a:solidFill>
                  <a:srgbClr val="CC7900"/>
                </a:solidFill>
                <a:latin typeface="BIZ UDPゴシック" panose="020B0400000000000000" pitchFamily="50" charset="-128"/>
                <a:ea typeface="BIZ UDPゴシック" panose="020B0400000000000000" pitchFamily="50" charset="-128"/>
              </a:rPr>
              <a:t>必要性を検討</a:t>
            </a:r>
            <a:r>
              <a:rPr lang="ja-JP" altLang="en-US" sz="2500" b="1" dirty="0">
                <a:latin typeface="BIZ UDPゴシック" panose="020B0400000000000000" pitchFamily="50" charset="-128"/>
                <a:ea typeface="BIZ UDPゴシック" panose="020B0400000000000000" pitchFamily="50" charset="-128"/>
              </a:rPr>
              <a:t>する</a:t>
            </a:r>
            <a:endParaRPr lang="en-US" altLang="ja-JP" sz="2500" b="1"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2000" b="1" dirty="0">
                <a:solidFill>
                  <a:schemeClr val="tx1">
                    <a:lumMod val="50000"/>
                    <a:lumOff val="50000"/>
                  </a:schemeClr>
                </a:solidFill>
                <a:latin typeface="BIZ UDPゴシック" panose="020B0400000000000000" pitchFamily="50" charset="-128"/>
                <a:ea typeface="BIZ UDPゴシック" panose="020B0400000000000000" pitchFamily="50" charset="-128"/>
              </a:rPr>
              <a:t>　　 （開始後も症状の改善に合わせて減量・中止を検討する）</a:t>
            </a:r>
          </a:p>
          <a:p>
            <a:pPr marL="0" indent="0">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上記でも症状が改善しない場合は、精神科へ</a:t>
            </a:r>
            <a:endParaRPr lang="en-US" altLang="ja-JP" sz="2500" b="1" dirty="0">
              <a:latin typeface="BIZ UDPゴシック" panose="020B0400000000000000" pitchFamily="50" charset="-128"/>
              <a:ea typeface="BIZ UDPゴシック" panose="020B0400000000000000" pitchFamily="50" charset="-128"/>
            </a:endParaRPr>
          </a:p>
          <a:p>
            <a:pPr marL="0" indent="0">
              <a:spcBef>
                <a:spcPts val="0"/>
              </a:spcBef>
              <a:buNone/>
            </a:pPr>
            <a:r>
              <a:rPr lang="ja-JP" altLang="en-US" sz="2500" b="1" dirty="0">
                <a:latin typeface="BIZ UDPゴシック" panose="020B0400000000000000" pitchFamily="50" charset="-128"/>
                <a:ea typeface="BIZ UDPゴシック" panose="020B0400000000000000" pitchFamily="50" charset="-128"/>
              </a:rPr>
              <a:t>　　の紹介を検討する</a:t>
            </a:r>
            <a:endParaRPr lang="en-US" altLang="ja-JP" sz="2500" b="1" dirty="0">
              <a:latin typeface="BIZ UDPゴシック" panose="020B0400000000000000" pitchFamily="50" charset="-128"/>
              <a:ea typeface="BIZ UDPゴシック" panose="020B0400000000000000" pitchFamily="50" charset="-128"/>
            </a:endParaRPr>
          </a:p>
        </p:txBody>
      </p:sp>
      <p:sp>
        <p:nvSpPr>
          <p:cNvPr id="2" name="タイトル 1">
            <a:extLst>
              <a:ext uri="{FF2B5EF4-FFF2-40B4-BE49-F238E27FC236}">
                <a16:creationId xmlns:a16="http://schemas.microsoft.com/office/drawing/2014/main" id="{8CBD1C5F-E07E-4028-A8D0-286159E5719E}"/>
              </a:ext>
            </a:extLst>
          </p:cNvPr>
          <p:cNvSpPr>
            <a:spLocks noGrp="1"/>
          </p:cNvSpPr>
          <p:nvPr>
            <p:ph type="title"/>
          </p:nvPr>
        </p:nvSpPr>
        <p:spPr>
          <a:xfrm>
            <a:off x="457200" y="95569"/>
            <a:ext cx="8229600" cy="537822"/>
          </a:xfrm>
        </p:spPr>
        <p:txBody>
          <a:bodyPr/>
          <a:lstStyle/>
          <a:p>
            <a:pPr algn="ctr"/>
            <a:r>
              <a:rPr kumimoji="1" lang="en-US" altLang="ja-JP" sz="3000" b="1" dirty="0">
                <a:solidFill>
                  <a:schemeClr val="bg1"/>
                </a:solidFill>
                <a:latin typeface="BIZ UDPゴシック" panose="020B0400000000000000" pitchFamily="50" charset="-128"/>
                <a:ea typeface="BIZ UDPゴシック" panose="020B0400000000000000" pitchFamily="50" charset="-128"/>
              </a:rPr>
              <a:t>BPSD</a:t>
            </a:r>
            <a:r>
              <a:rPr kumimoji="1" lang="ja-JP" altLang="en-US" sz="3000" b="1" dirty="0">
                <a:solidFill>
                  <a:schemeClr val="bg1"/>
                </a:solidFill>
                <a:latin typeface="BIZ UDPゴシック" panose="020B0400000000000000" pitchFamily="50" charset="-128"/>
                <a:ea typeface="BIZ UDPゴシック" panose="020B0400000000000000" pitchFamily="50" charset="-128"/>
              </a:rPr>
              <a:t>対応の基本</a:t>
            </a:r>
          </a:p>
        </p:txBody>
      </p:sp>
      <p:sp>
        <p:nvSpPr>
          <p:cNvPr id="8" name="テキスト ボックス 7">
            <a:extLst>
              <a:ext uri="{FF2B5EF4-FFF2-40B4-BE49-F238E27FC236}">
                <a16:creationId xmlns:a16="http://schemas.microsoft.com/office/drawing/2014/main" id="{5221B2C0-A7DD-4B64-A2ED-6EDD799153F4}"/>
              </a:ext>
            </a:extLst>
          </p:cNvPr>
          <p:cNvSpPr txBox="1"/>
          <p:nvPr/>
        </p:nvSpPr>
        <p:spPr>
          <a:xfrm>
            <a:off x="1031648" y="5754570"/>
            <a:ext cx="7101699" cy="723275"/>
          </a:xfrm>
          <a:prstGeom prst="rect">
            <a:avLst/>
          </a:prstGeom>
          <a:noFill/>
        </p:spPr>
        <p:txBody>
          <a:bodyPr wrap="square">
            <a:spAutoFit/>
          </a:bodyPr>
          <a:lstStyle/>
          <a:p>
            <a:pPr marL="266700" marR="0" lvl="0" indent="-266700" algn="l" defTabSz="914400" rtl="0" eaLnBrk="1" fontAlgn="base" latinLnBrk="0" hangingPunct="1">
              <a:lnSpc>
                <a:spcPct val="100000"/>
              </a:lnSpc>
              <a:spcBef>
                <a:spcPct val="0"/>
              </a:spcBef>
              <a:spcAft>
                <a:spcPct val="0"/>
              </a:spcAft>
              <a:buClrTx/>
              <a:buSzTx/>
              <a:buFontTx/>
              <a:buNone/>
              <a:tabLst>
                <a:tab pos="88900" algn="l"/>
              </a:tabLst>
              <a:defRPr/>
            </a:pPr>
            <a:r>
              <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 せん妄と同様に入院当初からの予防的介入や支援が重要である。</a:t>
            </a:r>
            <a:endPar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endParaRPr>
          </a:p>
          <a:p>
            <a:pPr marL="266700" marR="0" lvl="0" indent="-266700" algn="l" defTabSz="914400" rtl="0" eaLnBrk="1" fontAlgn="base" latinLnBrk="0" hangingPunct="1">
              <a:lnSpc>
                <a:spcPct val="100000"/>
              </a:lnSpc>
              <a:spcBef>
                <a:spcPts val="600"/>
              </a:spcBef>
              <a:spcAft>
                <a:spcPct val="0"/>
              </a:spcAft>
              <a:buClrTx/>
              <a:buSzTx/>
              <a:buFontTx/>
              <a:buNone/>
              <a:tabLst>
                <a:tab pos="88900" algn="l"/>
              </a:tabLst>
              <a:defRPr/>
            </a:pPr>
            <a:r>
              <a:rPr kumimoji="1" lang="en-US" altLang="ja-JP"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8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 うつ病や顕著な妄想、興奮、攻撃性などは、緊急性を評価する。</a:t>
            </a:r>
          </a:p>
        </p:txBody>
      </p:sp>
      <p:sp>
        <p:nvSpPr>
          <p:cNvPr id="11" name="テキスト ボックス 10">
            <a:extLst>
              <a:ext uri="{FF2B5EF4-FFF2-40B4-BE49-F238E27FC236}">
                <a16:creationId xmlns:a16="http://schemas.microsoft.com/office/drawing/2014/main" id="{4F5C2AC9-81CC-41CB-8E5C-1DB80557B462}"/>
              </a:ext>
            </a:extLst>
          </p:cNvPr>
          <p:cNvSpPr txBox="1"/>
          <p:nvPr/>
        </p:nvSpPr>
        <p:spPr>
          <a:xfrm>
            <a:off x="-31692" y="707435"/>
            <a:ext cx="1441230"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５</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7875841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DC4A45B4-BF93-479F-A062-B51D85433C16}"/>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4099" name="コンテンツ プレースホルダ 2"/>
          <p:cNvSpPr>
            <a:spLocks/>
          </p:cNvSpPr>
          <p:nvPr/>
        </p:nvSpPr>
        <p:spPr bwMode="auto">
          <a:xfrm>
            <a:off x="815946" y="1240118"/>
            <a:ext cx="7839857" cy="50601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p>
            <a:pPr marL="622300" indent="-622300">
              <a:spcBef>
                <a:spcPts val="0"/>
              </a:spcBef>
            </a:pP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食事が進まない理由に、</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身体症状や認知機能障害</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が影響していることがある</a:t>
            </a:r>
            <a:endPar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622300" indent="-622300">
              <a:spcBef>
                <a:spcPts val="1200"/>
              </a:spcBef>
            </a:pP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摂食不良</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をそのまま</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食欲不振</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とみなさない</a:t>
            </a:r>
            <a:endPar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622300" indent="-622300">
              <a:spcBef>
                <a:spcPts val="1200"/>
              </a:spcBef>
            </a:pP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「食べない」時</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には以下を考慮する</a:t>
            </a:r>
            <a:endPar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12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注意が続かない</a:t>
            </a:r>
            <a:r>
              <a:rPr lang="ja-JP" altLang="en-US" sz="20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rPr>
              <a:t>（医療者やほかの患者に気を取られる）</a:t>
            </a:r>
            <a:endParaRPr lang="en-US" altLang="ja-JP" sz="24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道具が適切に使用できない</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食事を口元まで運べない</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飲み込むことが困難である</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義歯がなく咀嚼できない</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口腔内の痛み</a:t>
            </a:r>
            <a:r>
              <a:rPr lang="ja-JP" altLang="en-US" sz="20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rPr>
              <a:t>（口内炎、義歯があわない）</a:t>
            </a:r>
            <a:endParaRPr lang="en-US" altLang="ja-JP" sz="2000" b="1" dirty="0">
              <a:solidFill>
                <a:schemeClr val="tx1">
                  <a:lumMod val="50000"/>
                  <a:lumOff val="50000"/>
                </a:schemeClr>
              </a:solidFill>
              <a:latin typeface="BIZ UDPゴシック" panose="020B0400000000000000" pitchFamily="50" charset="-128"/>
              <a:ea typeface="BIZ UDPゴシック" panose="020B0400000000000000" pitchFamily="50" charset="-128"/>
              <a:cs typeface="Meiryo UI" pitchFamily="50" charset="-128"/>
            </a:endParaRPr>
          </a:p>
          <a:p>
            <a:pPr marL="977900" indent="-352425">
              <a:spcBef>
                <a:spcPts val="600"/>
              </a:spcBef>
              <a:buFont typeface="Wingdings" panose="05000000000000000000" pitchFamily="2" charset="2"/>
              <a:buChar char="l"/>
            </a:pPr>
            <a:r>
              <a:rPr lang="ja-JP" altLang="en-US" sz="2400" b="1" dirty="0">
                <a:solidFill>
                  <a:srgbClr val="000000"/>
                </a:solidFill>
                <a:latin typeface="BIZ UDPゴシック" panose="020B0400000000000000" pitchFamily="50" charset="-128"/>
                <a:ea typeface="BIZ UDPゴシック" panose="020B0400000000000000" pitchFamily="50" charset="-128"/>
                <a:cs typeface="Meiryo UI" pitchFamily="50" charset="-128"/>
              </a:rPr>
              <a:t>口腔内や口唇の乾燥</a:t>
            </a:r>
            <a:endParaRPr lang="en-US" altLang="ja-JP" sz="24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p:txBody>
      </p:sp>
      <p:sp>
        <p:nvSpPr>
          <p:cNvPr id="4098" name="Text Box 2"/>
          <p:cNvSpPr txBox="1">
            <a:spLocks noChangeArrowheads="1"/>
          </p:cNvSpPr>
          <p:nvPr/>
        </p:nvSpPr>
        <p:spPr bwMode="auto">
          <a:xfrm>
            <a:off x="1346512" y="80784"/>
            <a:ext cx="6425513"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hangingPunct="1"/>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摂食・栄養（食事）に関する注意点</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CE3C8AD6-B4BF-4EEA-B832-2535EF21A310}"/>
              </a:ext>
            </a:extLst>
          </p:cNvPr>
          <p:cNvSpPr txBox="1"/>
          <p:nvPr/>
        </p:nvSpPr>
        <p:spPr>
          <a:xfrm>
            <a:off x="0" y="706946"/>
            <a:ext cx="145735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2</a:t>
            </a:r>
            <a:r>
              <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６</a:t>
            </a:r>
            <a:r>
              <a:rPr kumimoji="1" lang="en-US" altLang="ja-JP"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608522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01CE1EFD-F371-45BC-91A5-951DC8625C4D}"/>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5" name="Text Box 9"/>
          <p:cNvSpPr txBox="1">
            <a:spLocks noChangeArrowheads="1"/>
          </p:cNvSpPr>
          <p:nvPr/>
        </p:nvSpPr>
        <p:spPr bwMode="auto">
          <a:xfrm>
            <a:off x="1303885" y="61126"/>
            <a:ext cx="6547311" cy="5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Segoe UI" panose="020B0502040204020203" pitchFamily="34" charset="0"/>
              </a:rPr>
              <a:t>睡眠障害への対応</a:t>
            </a:r>
            <a:endPar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8" name="コンテンツ プレースホルダ 2">
            <a:extLst>
              <a:ext uri="{FF2B5EF4-FFF2-40B4-BE49-F238E27FC236}">
                <a16:creationId xmlns:a16="http://schemas.microsoft.com/office/drawing/2014/main" id="{319FEF44-49A6-472F-978D-842980BAABCE}"/>
              </a:ext>
            </a:extLst>
          </p:cNvPr>
          <p:cNvSpPr>
            <a:spLocks/>
          </p:cNvSpPr>
          <p:nvPr/>
        </p:nvSpPr>
        <p:spPr bwMode="auto">
          <a:xfrm>
            <a:off x="792381" y="1188227"/>
            <a:ext cx="8082954" cy="3930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Ins="0"/>
          <a:lstStyle/>
          <a:p>
            <a:pPr marL="622300" marR="0" lvl="0" indent="-622300" algn="l" defTabSz="914400" rtl="0" eaLnBrk="1" fontAlgn="base" latinLnBrk="0" hangingPunct="1">
              <a:lnSpc>
                <a:spcPct val="100000"/>
              </a:lnSpc>
              <a:spcBef>
                <a:spcPts val="600"/>
              </a:spcBef>
              <a:spcAft>
                <a:spcPct val="0"/>
              </a:spcAft>
              <a:buClrTx/>
              <a:buSzTx/>
              <a:buFontTx/>
              <a:buNone/>
              <a:tabLst/>
              <a:defRPr/>
            </a:pPr>
            <a:r>
              <a:rPr kumimoji="1" lang="ja-JP" altLang="en-US" sz="2600" b="1" i="0" u="none" strike="noStrike" kern="1200" cap="none" spc="0" normalizeH="0" baseline="0" noProof="0" dirty="0">
                <a:ln>
                  <a:noFill/>
                </a:ln>
                <a:solidFill>
                  <a:srgbClr val="E287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E287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正確な</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症状の把握</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と</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鑑別診断　</a:t>
            </a:r>
            <a:endParaRPr kumimoji="1" lang="en-US" altLang="ja-JP"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60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睡眠時無呼吸症候群　　　　　　・ レストレスレッグス症候群</a:t>
            </a:r>
            <a:endParaRPr kumimoji="1" lang="en-US" altLang="ja-JP"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30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睡眠時周期性四肢運動障害 　・ レム睡眠行動障害</a:t>
            </a:r>
            <a:endParaRPr kumimoji="1" lang="en-US" altLang="ja-JP"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30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概日リズム睡眠－覚醒障害　　・ 精神疾患による不眠</a:t>
            </a:r>
            <a:endParaRPr kumimoji="1" lang="en-US" altLang="ja-JP"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12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 非薬物療法</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を優先</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600"/>
              </a:spcBef>
              <a:spcAft>
                <a:spcPct val="0"/>
              </a:spcAft>
              <a:buClrTx/>
              <a:buSzTx/>
              <a:buFontTx/>
              <a:buNone/>
              <a:tabLst/>
              <a:defRPr/>
            </a:pPr>
            <a:r>
              <a:rPr kumimoji="1" lang="ja-JP" altLang="en-US" sz="22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心理的ストレスの低減   ・ 身体症状への対処</a:t>
            </a:r>
            <a:endParaRPr kumimoji="1" lang="en-US" altLang="ja-JP" sz="22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300"/>
              </a:spcBef>
              <a:spcAft>
                <a:spcPct val="0"/>
              </a:spcAft>
              <a:buClrTx/>
              <a:buSzTx/>
              <a:buFontTx/>
              <a:buNone/>
              <a:tabLst/>
              <a:defRPr/>
            </a:pPr>
            <a:r>
              <a:rPr kumimoji="1" lang="ja-JP" altLang="en-US" sz="22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日中の過ごし方の工夫   ・ 睡眠環境の改善　</a:t>
            </a:r>
            <a:endParaRPr kumimoji="1" lang="en-US" altLang="ja-JP" sz="22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12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投薬前に</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リスクとベネフィット</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を考慮</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1800"/>
              </a:spcBef>
              <a:spcAft>
                <a:spcPct val="0"/>
              </a:spcAft>
              <a:buClrTx/>
              <a:buSzTx/>
              <a:buFontTx/>
              <a:buNone/>
              <a:tabLst/>
              <a:defRPr/>
            </a:pP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投薬後は</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副作用</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を定期的にチェック</a:t>
            </a:r>
            <a:endParaRPr kumimoji="1" lang="en-US" altLang="ja-JP"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600"/>
              </a:spcBef>
              <a:spcAft>
                <a:spcPct val="0"/>
              </a:spcAft>
              <a:buClrTx/>
              <a:buSzTx/>
              <a:buFontTx/>
              <a:buNone/>
              <a:tabLst/>
              <a:defRPr/>
            </a:pPr>
            <a:r>
              <a:rPr kumimoji="1" lang="ja-JP" altLang="en-US" sz="22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eiryo UI" pitchFamily="50" charset="-128"/>
              </a:rPr>
              <a:t>      ・ 鎮静  ・ 昼間の眠気　・ 転倒　・ 健忘 　</a:t>
            </a:r>
            <a:endParaRPr kumimoji="1" lang="en-US" altLang="ja-JP" sz="22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622300" marR="0" lvl="0" indent="-622300" algn="l" defTabSz="914400" rtl="0" eaLnBrk="1" fontAlgn="base" latinLnBrk="0" hangingPunct="1">
              <a:lnSpc>
                <a:spcPct val="100000"/>
              </a:lnSpc>
              <a:spcBef>
                <a:spcPts val="1800"/>
              </a:spcBef>
              <a:spcAft>
                <a:spcPct val="0"/>
              </a:spcAft>
              <a:buClrTx/>
              <a:buSzTx/>
              <a:buFontTx/>
              <a:buNone/>
              <a:tabLst/>
              <a:defRPr/>
            </a:pP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改善後は</a:t>
            </a:r>
            <a:r>
              <a:rPr kumimoji="1" lang="ja-JP" altLang="en-US" sz="26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適宜減薬や中止</a:t>
            </a:r>
            <a:r>
              <a:rPr kumimoji="1" lang="ja-JP" altLang="en-US" sz="2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を検討</a:t>
            </a:r>
            <a:endParaRPr kumimoji="1" lang="en-US" altLang="ja-JP" sz="26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7" name="テキスト ボックス 6">
            <a:extLst>
              <a:ext uri="{FF2B5EF4-FFF2-40B4-BE49-F238E27FC236}">
                <a16:creationId xmlns:a16="http://schemas.microsoft.com/office/drawing/2014/main" id="{D6D27863-E99F-4D7F-87EC-57524425482E}"/>
              </a:ext>
            </a:extLst>
          </p:cNvPr>
          <p:cNvSpPr txBox="1"/>
          <p:nvPr/>
        </p:nvSpPr>
        <p:spPr>
          <a:xfrm>
            <a:off x="0" y="722148"/>
            <a:ext cx="1414725"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７</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2139545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72CCEFAE-C8CA-4358-A2DF-779C52AB3A3D}"/>
              </a:ext>
            </a:extLst>
          </p:cNvPr>
          <p:cNvSpPr txBox="1"/>
          <p:nvPr/>
        </p:nvSpPr>
        <p:spPr>
          <a:xfrm>
            <a:off x="0" y="710695"/>
            <a:ext cx="1422202"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28〕</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C14A39F8-F4CB-473A-A3D9-C8CA7AE06612}"/>
              </a:ext>
            </a:extLst>
          </p:cNvPr>
          <p:cNvSpPr txBox="1"/>
          <p:nvPr/>
        </p:nvSpPr>
        <p:spPr>
          <a:xfrm>
            <a:off x="1042737" y="1835444"/>
            <a:ext cx="6986517" cy="3877661"/>
          </a:xfrm>
          <a:prstGeom prst="rect">
            <a:avLst/>
          </a:prstGeom>
          <a:noFill/>
        </p:spPr>
        <p:txBody>
          <a:bodyPr wrap="square">
            <a:noAutofit/>
          </a:bodyPr>
          <a:lstStyle/>
          <a:p>
            <a:pPr marL="450850" lvl="0" indent="-450850" fontAlgn="base">
              <a:spcBef>
                <a:spcPct val="0"/>
              </a:spcBef>
              <a:spcAft>
                <a:spcPct val="0"/>
              </a:spcAft>
              <a:defRPr/>
            </a:pPr>
            <a:r>
              <a:rPr kumimoji="1" lang="ja-JP" altLang="en-US" sz="25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a:t>
            </a:r>
            <a:r>
              <a:rPr lang="ja-JP" altLang="en-US" sz="2500" b="1" dirty="0">
                <a:solidFill>
                  <a:srgbClr val="000000"/>
                </a:solidFill>
                <a:latin typeface="BIZ UDPゴシック" panose="020B0400000000000000" pitchFamily="50" charset="-128"/>
                <a:ea typeface="BIZ UDPゴシック" panose="020B0400000000000000" pitchFamily="50" charset="-128"/>
              </a:rPr>
              <a:t>光を利用する</a:t>
            </a:r>
            <a:endParaRPr lang="en-US" altLang="ja-JP" sz="2500" b="1" dirty="0">
              <a:solidFill>
                <a:srgbClr val="000000"/>
              </a:solidFill>
              <a:latin typeface="BIZ UDPゴシック" panose="020B0400000000000000" pitchFamily="50" charset="-128"/>
              <a:ea typeface="BIZ UDPゴシック" panose="020B0400000000000000" pitchFamily="50" charset="-128"/>
            </a:endParaRPr>
          </a:p>
          <a:p>
            <a:pPr marL="450850" lvl="0" indent="-450850" fontAlgn="base">
              <a:spcBef>
                <a:spcPts val="300"/>
              </a:spcBef>
              <a:spcAft>
                <a:spcPct val="0"/>
              </a:spcAft>
              <a:defRPr/>
            </a:pPr>
            <a:r>
              <a:rPr lang="ja-JP" altLang="en-US" sz="2800" b="1" dirty="0">
                <a:solidFill>
                  <a:srgbClr val="FFFFFF">
                    <a:lumMod val="50000"/>
                  </a:srgbClr>
                </a:solidFill>
                <a:latin typeface="BIZ UDPゴシック" panose="020B0400000000000000" pitchFamily="50" charset="-128"/>
                <a:ea typeface="BIZ UDPゴシック" panose="020B0400000000000000" pitchFamily="50" charset="-128"/>
              </a:rPr>
              <a:t>　　</a:t>
            </a:r>
            <a:r>
              <a:rPr lang="ja-JP" altLang="en-US" sz="2000" b="1" dirty="0">
                <a:solidFill>
                  <a:schemeClr val="bg2">
                    <a:lumMod val="75000"/>
                  </a:schemeClr>
                </a:solidFill>
                <a:latin typeface="BIZ UDPゴシック" panose="020B0400000000000000" pitchFamily="50" charset="-128"/>
                <a:ea typeface="BIZ UDPゴシック" panose="020B0400000000000000" pitchFamily="50" charset="-128"/>
              </a:rPr>
              <a:t>（朝はカーテンを開け日光を取り入れる、夜はカーテンを閉め強い光を避ける）</a:t>
            </a:r>
            <a:endParaRPr lang="en-US" altLang="ja-JP" sz="2000" b="1" dirty="0">
              <a:solidFill>
                <a:schemeClr val="bg2">
                  <a:lumMod val="75000"/>
                </a:schemeClr>
              </a:solidFill>
              <a:latin typeface="BIZ UDPゴシック" panose="020B0400000000000000" pitchFamily="50" charset="-128"/>
              <a:ea typeface="BIZ UDPゴシック" panose="020B0400000000000000" pitchFamily="50" charset="-128"/>
            </a:endParaRPr>
          </a:p>
          <a:p>
            <a:pPr marL="450850" marR="0" lvl="0" indent="-450850" algn="l" defTabSz="914400" rtl="0" eaLnBrk="1" fontAlgn="base" latinLnBrk="0" hangingPunct="1">
              <a:lnSpc>
                <a:spcPct val="100000"/>
              </a:lnSpc>
              <a:spcBef>
                <a:spcPct val="0"/>
              </a:spcBef>
              <a:spcAft>
                <a:spcPct val="0"/>
              </a:spcAft>
              <a:buClrTx/>
              <a:buSzTx/>
              <a:buFontTx/>
              <a:buNone/>
              <a:tabLst/>
              <a:defRPr/>
            </a:pPr>
            <a:endParaRPr lang="en-US" altLang="ja-JP" sz="2500" b="1" dirty="0">
              <a:solidFill>
                <a:srgbClr val="CC7900"/>
              </a:solidFill>
              <a:latin typeface="BIZ UDPゴシック" panose="020B0400000000000000" pitchFamily="50" charset="-128"/>
              <a:ea typeface="BIZ UDPゴシック" panose="020B0400000000000000" pitchFamily="50" charset="-128"/>
            </a:endParaRPr>
          </a:p>
          <a:p>
            <a:pPr marL="450850" indent="-450850" fontAlgn="base">
              <a:spcBef>
                <a:spcPct val="0"/>
              </a:spcBef>
              <a:spcAft>
                <a:spcPct val="0"/>
              </a:spcAft>
              <a:defRPr/>
            </a:pPr>
            <a:r>
              <a:rPr kumimoji="1" lang="ja-JP" altLang="en-US" sz="25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 </a:t>
            </a:r>
            <a:r>
              <a:rPr lang="ja-JP" altLang="en-US" sz="2500" b="1" dirty="0">
                <a:solidFill>
                  <a:srgbClr val="000000"/>
                </a:solidFill>
                <a:latin typeface="BIZ UDPゴシック" panose="020B0400000000000000" pitchFamily="50" charset="-128"/>
                <a:ea typeface="BIZ UDPゴシック" panose="020B0400000000000000" pitchFamily="50" charset="-128"/>
              </a:rPr>
              <a:t>本人の日課、生活</a:t>
            </a:r>
            <a:r>
              <a:rPr lang="ja-JP" altLang="en-US" sz="2500" b="1" dirty="0">
                <a:latin typeface="BIZ UDPゴシック" panose="020B0400000000000000" pitchFamily="50" charset="-128"/>
                <a:ea typeface="BIZ UDPゴシック" panose="020B0400000000000000" pitchFamily="50" charset="-128"/>
              </a:rPr>
              <a:t>習慣を取り入れる</a:t>
            </a:r>
            <a:endParaRPr lang="en-US" altLang="ja-JP" sz="2500" b="1" dirty="0">
              <a:latin typeface="BIZ UDPゴシック" panose="020B0400000000000000" pitchFamily="50" charset="-128"/>
              <a:ea typeface="BIZ UDPゴシック" panose="020B0400000000000000" pitchFamily="50" charset="-128"/>
            </a:endParaRPr>
          </a:p>
          <a:p>
            <a:pPr marL="450850" lvl="0" indent="-450850" fontAlgn="base">
              <a:spcBef>
                <a:spcPct val="0"/>
              </a:spcBef>
              <a:spcAft>
                <a:spcPct val="0"/>
              </a:spcAft>
              <a:defRPr/>
            </a:pPr>
            <a:r>
              <a:rPr lang="ja-JP" altLang="en-US" sz="2400" b="1" dirty="0">
                <a:solidFill>
                  <a:srgbClr val="FFFFFF">
                    <a:lumMod val="50000"/>
                  </a:srgbClr>
                </a:solidFill>
                <a:latin typeface="BIZ UDPゴシック" panose="020B0400000000000000" pitchFamily="50" charset="-128"/>
                <a:ea typeface="BIZ UDPゴシック" panose="020B0400000000000000" pitchFamily="50" charset="-128"/>
              </a:rPr>
              <a:t> 　</a:t>
            </a:r>
            <a:r>
              <a:rPr lang="ja-JP" altLang="en-US" sz="2400" b="1" dirty="0">
                <a:solidFill>
                  <a:schemeClr val="bg2">
                    <a:lumMod val="75000"/>
                  </a:schemeClr>
                </a:solidFill>
                <a:latin typeface="BIZ UDPゴシック" panose="020B0400000000000000" pitchFamily="50" charset="-128"/>
                <a:ea typeface="BIZ UDPゴシック" panose="020B0400000000000000" pitchFamily="50" charset="-128"/>
              </a:rPr>
              <a:t>　</a:t>
            </a:r>
            <a:r>
              <a:rPr lang="ja-JP" altLang="en-US" sz="2000" b="1" dirty="0">
                <a:solidFill>
                  <a:schemeClr val="bg2">
                    <a:lumMod val="75000"/>
                  </a:schemeClr>
                </a:solidFill>
                <a:latin typeface="BIZ UDPゴシック" panose="020B0400000000000000" pitchFamily="50" charset="-128"/>
                <a:ea typeface="BIZ UDPゴシック" panose="020B0400000000000000" pitchFamily="50" charset="-128"/>
              </a:rPr>
              <a:t>（リハビリ、食事場所の検討、院内デイへの参加、身だしなみの習慣の把握と実施など）</a:t>
            </a:r>
            <a:endParaRPr lang="en-US" altLang="ja-JP" sz="2000" b="1" dirty="0">
              <a:solidFill>
                <a:schemeClr val="bg2">
                  <a:lumMod val="75000"/>
                </a:schemeClr>
              </a:solidFill>
              <a:latin typeface="BIZ UDPゴシック" panose="020B0400000000000000" pitchFamily="50" charset="-128"/>
              <a:ea typeface="BIZ UDPゴシック" panose="020B0400000000000000" pitchFamily="50" charset="-128"/>
            </a:endParaRPr>
          </a:p>
          <a:p>
            <a:pPr marL="450850" lvl="0" indent="-450850" fontAlgn="base">
              <a:spcBef>
                <a:spcPct val="0"/>
              </a:spcBef>
              <a:spcAft>
                <a:spcPct val="0"/>
              </a:spcAft>
              <a:defRPr/>
            </a:pPr>
            <a:endParaRPr kumimoji="1" lang="en-US" altLang="ja-JP" sz="20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n-cs"/>
            </a:endParaRPr>
          </a:p>
          <a:p>
            <a:pPr marL="450850" marR="0" lvl="0" indent="-450850" algn="l" defTabSz="914400" rtl="0" eaLnBrk="1" fontAlgn="base" latinLnBrk="0" hangingPunct="1">
              <a:lnSpc>
                <a:spcPct val="100000"/>
              </a:lnSpc>
              <a:spcBef>
                <a:spcPts val="600"/>
              </a:spcBef>
              <a:spcAft>
                <a:spcPct val="0"/>
              </a:spcAft>
              <a:buClrTx/>
              <a:buSzTx/>
              <a:buFontTx/>
              <a:buNone/>
              <a:tabLst/>
              <a:defRPr/>
            </a:pPr>
            <a:r>
              <a:rPr kumimoji="1" lang="ja-JP" altLang="en-US" sz="25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日中の活動と休息を、意図</a:t>
            </a:r>
            <a:r>
              <a:rPr lang="ja-JP" altLang="en-US" sz="2500" b="1" dirty="0">
                <a:latin typeface="BIZ UDPゴシック" panose="020B0400000000000000" pitchFamily="50" charset="-128"/>
                <a:ea typeface="BIZ UDPゴシック" panose="020B0400000000000000" pitchFamily="50" charset="-128"/>
              </a:rPr>
              <a:t>して</a:t>
            </a:r>
            <a:r>
              <a:rPr kumimoji="1" lang="ja-JP" altLang="en-US"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調整する</a:t>
            </a:r>
            <a:endParaRPr kumimoji="1" lang="en-US" altLang="ja-JP"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50850" marR="0" lvl="0" indent="-450850" algn="l" defTabSz="914400" rtl="0" eaLnBrk="1" fontAlgn="base" latinLnBrk="0" hangingPunct="1">
              <a:lnSpc>
                <a:spcPct val="100000"/>
              </a:lnSpc>
              <a:spcBef>
                <a:spcPts val="0"/>
              </a:spcBef>
              <a:spcAft>
                <a:spcPct val="0"/>
              </a:spcAft>
              <a:buClrTx/>
              <a:buSzTx/>
              <a:buFontTx/>
              <a:buNone/>
              <a:tabLst/>
              <a:defRPr/>
            </a:pPr>
            <a:r>
              <a:rPr kumimoji="1" lang="ja-JP" altLang="en-US" sz="24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400" b="1" i="0" u="none" strike="noStrike" kern="1200" cap="none" spc="0" normalizeH="0" baseline="0" noProof="0" dirty="0">
                <a:ln>
                  <a:noFill/>
                </a:ln>
                <a:solidFill>
                  <a:schemeClr val="bg2">
                    <a:lumMod val="75000"/>
                  </a:schemeClr>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1" i="0" u="none" strike="noStrike" kern="1200" cap="none" spc="0" normalizeH="0" baseline="0" noProof="0" dirty="0">
                <a:ln>
                  <a:noFill/>
                </a:ln>
                <a:solidFill>
                  <a:schemeClr val="bg2">
                    <a:lumMod val="75000"/>
                  </a:schemeClr>
                </a:solidFill>
                <a:effectLst/>
                <a:uLnTx/>
                <a:uFillTx/>
                <a:latin typeface="BIZ UDPゴシック" panose="020B0400000000000000" pitchFamily="50" charset="-128"/>
                <a:ea typeface="BIZ UDPゴシック" panose="020B0400000000000000" pitchFamily="50" charset="-128"/>
                <a:cs typeface="+mn-cs"/>
              </a:rPr>
              <a:t>午睡は</a:t>
            </a:r>
            <a:r>
              <a:rPr kumimoji="1" lang="en-US" altLang="ja-JP" sz="2000" b="1" i="0" u="none" strike="noStrike" kern="1200" cap="none" spc="0" normalizeH="0" baseline="0" noProof="0" dirty="0">
                <a:ln>
                  <a:noFill/>
                </a:ln>
                <a:solidFill>
                  <a:schemeClr val="bg2">
                    <a:lumMod val="75000"/>
                  </a:schemeClr>
                </a:solidFill>
                <a:effectLst/>
                <a:uLnTx/>
                <a:uFillTx/>
                <a:latin typeface="BIZ UDPゴシック" panose="020B0400000000000000" pitchFamily="50" charset="-128"/>
                <a:ea typeface="BIZ UDPゴシック" panose="020B0400000000000000" pitchFamily="50" charset="-128"/>
                <a:cs typeface="+mn-cs"/>
              </a:rPr>
              <a:t>30</a:t>
            </a:r>
            <a:r>
              <a:rPr kumimoji="1" lang="ja-JP" altLang="en-US" sz="2000" b="1" i="0" u="none" strike="noStrike" kern="1200" cap="none" spc="0" normalizeH="0" baseline="0" noProof="0" dirty="0">
                <a:ln>
                  <a:noFill/>
                </a:ln>
                <a:solidFill>
                  <a:schemeClr val="bg2">
                    <a:lumMod val="75000"/>
                  </a:schemeClr>
                </a:solidFill>
                <a:effectLst/>
                <a:uLnTx/>
                <a:uFillTx/>
                <a:latin typeface="BIZ UDPゴシック" panose="020B0400000000000000" pitchFamily="50" charset="-128"/>
                <a:ea typeface="BIZ UDPゴシック" panose="020B0400000000000000" pitchFamily="50" charset="-128"/>
                <a:cs typeface="+mn-cs"/>
              </a:rPr>
              <a:t>分程度になど）</a:t>
            </a:r>
            <a:endParaRPr kumimoji="1" lang="en-US" altLang="ja-JP" sz="2400" b="1" i="0" u="none" strike="noStrike" kern="1200" cap="none" spc="0" normalizeH="0" baseline="0" noProof="0" dirty="0">
              <a:ln>
                <a:noFill/>
              </a:ln>
              <a:solidFill>
                <a:schemeClr val="bg2">
                  <a:lumMod val="75000"/>
                </a:schemeClr>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正方形/長方形 9">
            <a:extLst>
              <a:ext uri="{FF2B5EF4-FFF2-40B4-BE49-F238E27FC236}">
                <a16:creationId xmlns:a16="http://schemas.microsoft.com/office/drawing/2014/main" id="{947F14C1-2CF9-4D0D-BEA7-6106D4379D61}"/>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1" name="Text Box 9">
            <a:extLst>
              <a:ext uri="{FF2B5EF4-FFF2-40B4-BE49-F238E27FC236}">
                <a16:creationId xmlns:a16="http://schemas.microsoft.com/office/drawing/2014/main" id="{7A0EABDE-B0B4-43C8-8C9B-EC7525208618}"/>
              </a:ext>
            </a:extLst>
          </p:cNvPr>
          <p:cNvSpPr txBox="1">
            <a:spLocks noChangeArrowheads="1"/>
          </p:cNvSpPr>
          <p:nvPr/>
        </p:nvSpPr>
        <p:spPr bwMode="auto">
          <a:xfrm>
            <a:off x="1603900" y="62964"/>
            <a:ext cx="5936197" cy="5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Segoe UI" panose="020B0502040204020203" pitchFamily="34" charset="0"/>
              </a:rPr>
              <a:t>入院中の生活リズムの調整</a:t>
            </a:r>
            <a:endPar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261696154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テキスト ボックス 7">
            <a:extLst>
              <a:ext uri="{FF2B5EF4-FFF2-40B4-BE49-F238E27FC236}">
                <a16:creationId xmlns:a16="http://schemas.microsoft.com/office/drawing/2014/main" id="{8A0FEF07-868E-437C-A9A4-5619F74034FA}"/>
              </a:ext>
            </a:extLst>
          </p:cNvPr>
          <p:cNvSpPr txBox="1"/>
          <p:nvPr/>
        </p:nvSpPr>
        <p:spPr>
          <a:xfrm>
            <a:off x="1135541" y="1759944"/>
            <a:ext cx="6872917" cy="4292173"/>
          </a:xfrm>
          <a:prstGeom prst="rect">
            <a:avLst/>
          </a:prstGeom>
          <a:noFill/>
        </p:spPr>
        <p:txBody>
          <a:bodyPr wrap="square">
            <a:noAutofit/>
          </a:bodyPr>
          <a:lstStyle/>
          <a:p>
            <a:pPr marL="450850" marR="0" lvl="0" indent="-450850" algn="l" defTabSz="914400" rtl="0" eaLnBrk="1" fontAlgn="base" latinLnBrk="0" hangingPunct="1">
              <a:lnSpc>
                <a:spcPct val="100000"/>
              </a:lnSpc>
              <a:spcBef>
                <a:spcPct val="0"/>
              </a:spcBef>
              <a:spcAft>
                <a:spcPct val="0"/>
              </a:spcAft>
              <a:buClrTx/>
              <a:buSzTx/>
              <a:buFontTx/>
              <a:buNone/>
              <a:tabLst/>
              <a:defRPr/>
            </a:pPr>
            <a:r>
              <a:rPr kumimoji="1" lang="ja-JP" altLang="en-US" sz="25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転倒しても外傷や心理的ショックを最小限にすることを目的・目標にする。</a:t>
            </a:r>
            <a:endParaRPr kumimoji="1" lang="en-US" altLang="ja-JP"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50850" marR="0" lvl="0" indent="-450850" algn="l" defTabSz="914400" rtl="0" eaLnBrk="1" fontAlgn="base" latinLnBrk="0" hangingPunct="1">
              <a:lnSpc>
                <a:spcPct val="100000"/>
              </a:lnSpc>
              <a:spcBef>
                <a:spcPts val="300"/>
              </a:spcBef>
              <a:spcAft>
                <a:spcPct val="0"/>
              </a:spcAft>
              <a:buClrTx/>
              <a:buSzTx/>
              <a:buFontTx/>
              <a:buNone/>
              <a:tabLst/>
              <a:defRPr/>
            </a:pPr>
            <a:r>
              <a:rPr kumimoji="1" lang="ja-JP" altLang="en-US" sz="20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n-cs"/>
              </a:rPr>
              <a:t>　　 （転倒ゼロを目標にせず、転倒を前提に対策を立てる）</a:t>
            </a:r>
            <a:endParaRPr kumimoji="1" lang="en-US" altLang="ja-JP" sz="20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n-cs"/>
            </a:endParaRPr>
          </a:p>
          <a:p>
            <a:pPr marL="450850" marR="0" lvl="0" indent="-450850" algn="l" defTabSz="914400" rtl="0" eaLnBrk="1" fontAlgn="base" latinLnBrk="0" hangingPunct="1">
              <a:lnSpc>
                <a:spcPct val="100000"/>
              </a:lnSpc>
              <a:spcBef>
                <a:spcPct val="0"/>
              </a:spcBef>
              <a:spcAft>
                <a:spcPct val="0"/>
              </a:spcAft>
              <a:buClrTx/>
              <a:buSzTx/>
              <a:buFontTx/>
              <a:buNone/>
              <a:tabLst/>
              <a:defRPr/>
            </a:pPr>
            <a:endParaRPr kumimoji="1" lang="en-US" altLang="ja-JP" sz="20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450850" marR="0" lvl="0" indent="-450850" algn="l" defTabSz="914400" rtl="0" eaLnBrk="1" fontAlgn="base" latinLnBrk="0" hangingPunct="1">
              <a:lnSpc>
                <a:spcPct val="100000"/>
              </a:lnSpc>
              <a:spcBef>
                <a:spcPts val="1200"/>
              </a:spcBef>
              <a:spcAft>
                <a:spcPct val="0"/>
              </a:spcAft>
              <a:buClrTx/>
              <a:buSzTx/>
              <a:buFontTx/>
              <a:buNone/>
              <a:tabLst/>
              <a:defRPr/>
            </a:pPr>
            <a:r>
              <a:rPr kumimoji="1" lang="ja-JP" altLang="en-US" sz="25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多職種で転倒のリスクや身体機能、入院環境を評価し、多面的な介入により転倒・転落を予防する。</a:t>
            </a:r>
            <a:endParaRPr kumimoji="1" lang="en-US" altLang="ja-JP" sz="25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541338" marR="0" lvl="0" indent="-541338"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ja-JP" altLang="en-US" sz="2000" b="1" i="0" u="none" strike="noStrike" kern="1200" cap="none" spc="0" normalizeH="0" baseline="0" noProof="0" dirty="0">
                <a:ln>
                  <a:noFill/>
                </a:ln>
                <a:solidFill>
                  <a:srgbClr val="FFFFFF">
                    <a:lumMod val="50000"/>
                  </a:srgbClr>
                </a:solidFill>
                <a:effectLst/>
                <a:uLnTx/>
                <a:uFillTx/>
                <a:latin typeface="BIZ UDPゴシック" panose="020B0400000000000000" pitchFamily="50" charset="-128"/>
                <a:ea typeface="BIZ UDPゴシック" panose="020B0400000000000000" pitchFamily="50" charset="-128"/>
                <a:cs typeface="+mn-cs"/>
              </a:rPr>
              <a:t>（基礎疾患の治療、薬物の調整、運動、歩行訓練、環境調整、衝撃吸収マットやポジションバーを活用など）</a:t>
            </a:r>
          </a:p>
        </p:txBody>
      </p:sp>
      <p:sp>
        <p:nvSpPr>
          <p:cNvPr id="7" name="テキスト ボックス 6">
            <a:extLst>
              <a:ext uri="{FF2B5EF4-FFF2-40B4-BE49-F238E27FC236}">
                <a16:creationId xmlns:a16="http://schemas.microsoft.com/office/drawing/2014/main" id="{29623349-281C-44B0-8ADA-585C1598A4E9}"/>
              </a:ext>
            </a:extLst>
          </p:cNvPr>
          <p:cNvSpPr txBox="1"/>
          <p:nvPr/>
        </p:nvSpPr>
        <p:spPr>
          <a:xfrm>
            <a:off x="-16043" y="710695"/>
            <a:ext cx="1491917"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29〕</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9" name="正方形/長方形 8">
            <a:extLst>
              <a:ext uri="{FF2B5EF4-FFF2-40B4-BE49-F238E27FC236}">
                <a16:creationId xmlns:a16="http://schemas.microsoft.com/office/drawing/2014/main" id="{E40ED468-9E11-4C4A-9FCF-F4A64600393E}"/>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1" name="Text Box 9">
            <a:extLst>
              <a:ext uri="{FF2B5EF4-FFF2-40B4-BE49-F238E27FC236}">
                <a16:creationId xmlns:a16="http://schemas.microsoft.com/office/drawing/2014/main" id="{2F30A927-3866-417B-8185-A29F45BADB79}"/>
              </a:ext>
            </a:extLst>
          </p:cNvPr>
          <p:cNvSpPr txBox="1">
            <a:spLocks noChangeArrowheads="1"/>
          </p:cNvSpPr>
          <p:nvPr/>
        </p:nvSpPr>
        <p:spPr bwMode="auto">
          <a:xfrm>
            <a:off x="1303885" y="61126"/>
            <a:ext cx="6547311" cy="5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lang="ja-JP" altLang="en-US" sz="3000" b="1" dirty="0">
                <a:solidFill>
                  <a:srgbClr val="FFFFFF"/>
                </a:solidFill>
                <a:latin typeface="BIZ UDPゴシック" panose="020B0400000000000000" pitchFamily="50" charset="-128"/>
                <a:ea typeface="BIZ UDPゴシック" panose="020B0400000000000000" pitchFamily="50" charset="-128"/>
                <a:cs typeface="Segoe UI" panose="020B0502040204020203" pitchFamily="34" charset="0"/>
              </a:rPr>
              <a:t>転倒・転落への対応</a:t>
            </a:r>
            <a:endPar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Tree>
    <p:extLst>
      <p:ext uri="{BB962C8B-B14F-4D97-AF65-F5344CB8AC3E}">
        <p14:creationId xmlns:p14="http://schemas.microsoft.com/office/powerpoint/2010/main" val="34969772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正方形/長方形 32">
            <a:extLst>
              <a:ext uri="{FF2B5EF4-FFF2-40B4-BE49-F238E27FC236}">
                <a16:creationId xmlns:a16="http://schemas.microsoft.com/office/drawing/2014/main" id="{CABC916D-DC62-4408-9EDD-CF110D71CCAD}"/>
              </a:ext>
            </a:extLst>
          </p:cNvPr>
          <p:cNvSpPr/>
          <p:nvPr/>
        </p:nvSpPr>
        <p:spPr>
          <a:xfrm>
            <a:off x="0" y="-19509"/>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4341" name="角丸四角形 5"/>
          <p:cNvSpPr>
            <a:spLocks noChangeAspect="1" noChangeArrowheads="1"/>
          </p:cNvSpPr>
          <p:nvPr/>
        </p:nvSpPr>
        <p:spPr bwMode="auto">
          <a:xfrm>
            <a:off x="3501699" y="5499867"/>
            <a:ext cx="2177582" cy="878776"/>
          </a:xfrm>
          <a:prstGeom prst="roundRect">
            <a:avLst>
              <a:gd name="adj" fmla="val 16667"/>
            </a:avLst>
          </a:prstGeom>
          <a:solidFill>
            <a:srgbClr val="CF594D"/>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000" b="1" i="0" u="none" strike="noStrike" kern="1200" cap="none" spc="0" normalizeH="0" baseline="0" noProof="0">
                <a:ln>
                  <a:noFill/>
                </a:ln>
                <a:solidFill>
                  <a:srgbClr val="FFFFFF"/>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意識</a:t>
            </a:r>
          </a:p>
        </p:txBody>
      </p:sp>
      <p:sp>
        <p:nvSpPr>
          <p:cNvPr id="14342" name="円/楕円 9"/>
          <p:cNvSpPr>
            <a:spLocks noChangeArrowheads="1"/>
          </p:cNvSpPr>
          <p:nvPr/>
        </p:nvSpPr>
        <p:spPr bwMode="auto">
          <a:xfrm>
            <a:off x="3739221" y="1954122"/>
            <a:ext cx="1692275" cy="936625"/>
          </a:xfrm>
          <a:prstGeom prst="ellipse">
            <a:avLst/>
          </a:prstGeom>
          <a:solidFill>
            <a:srgbClr val="969696"/>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知覚</a:t>
            </a:r>
          </a:p>
        </p:txBody>
      </p:sp>
      <p:sp>
        <p:nvSpPr>
          <p:cNvPr id="14343" name="円/楕円 10"/>
          <p:cNvSpPr>
            <a:spLocks noChangeArrowheads="1"/>
          </p:cNvSpPr>
          <p:nvPr/>
        </p:nvSpPr>
        <p:spPr bwMode="auto">
          <a:xfrm>
            <a:off x="2608695" y="2510200"/>
            <a:ext cx="1692275" cy="935037"/>
          </a:xfrm>
          <a:prstGeom prst="ellipse">
            <a:avLst/>
          </a:prstGeom>
          <a:solidFill>
            <a:srgbClr val="969696"/>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感情</a:t>
            </a:r>
          </a:p>
        </p:txBody>
      </p:sp>
      <p:sp>
        <p:nvSpPr>
          <p:cNvPr id="14345" name="円/楕円 12"/>
          <p:cNvSpPr>
            <a:spLocks noChangeArrowheads="1"/>
          </p:cNvSpPr>
          <p:nvPr/>
        </p:nvSpPr>
        <p:spPr bwMode="auto">
          <a:xfrm>
            <a:off x="4859770" y="2530384"/>
            <a:ext cx="1692275" cy="936625"/>
          </a:xfrm>
          <a:prstGeom prst="ellipse">
            <a:avLst/>
          </a:prstGeom>
          <a:solidFill>
            <a:srgbClr val="969696"/>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意欲</a:t>
            </a:r>
          </a:p>
        </p:txBody>
      </p:sp>
      <p:sp>
        <p:nvSpPr>
          <p:cNvPr id="14346" name="円/楕円 13"/>
          <p:cNvSpPr>
            <a:spLocks noChangeArrowheads="1"/>
          </p:cNvSpPr>
          <p:nvPr/>
        </p:nvSpPr>
        <p:spPr bwMode="auto">
          <a:xfrm>
            <a:off x="5516995" y="3259047"/>
            <a:ext cx="1692275" cy="935037"/>
          </a:xfrm>
          <a:prstGeom prst="ellipse">
            <a:avLst/>
          </a:prstGeom>
          <a:solidFill>
            <a:srgbClr val="969696"/>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思考</a:t>
            </a:r>
          </a:p>
        </p:txBody>
      </p:sp>
      <p:sp>
        <p:nvSpPr>
          <p:cNvPr id="14347" name="テキスト ボックス 14"/>
          <p:cNvSpPr txBox="1">
            <a:spLocks noChangeArrowheads="1"/>
          </p:cNvSpPr>
          <p:nvPr/>
        </p:nvSpPr>
        <p:spPr bwMode="auto">
          <a:xfrm>
            <a:off x="5866443" y="5356984"/>
            <a:ext cx="2339102"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7F7F7F"/>
                </a:solidFill>
                <a:effectLst/>
                <a:uLnTx/>
                <a:uFillTx/>
                <a:latin typeface="BIZ UDPゴシック" panose="020B0400000000000000" pitchFamily="50" charset="-128"/>
                <a:ea typeface="BIZ UDPゴシック" panose="020B0400000000000000" pitchFamily="50" charset="-128"/>
                <a:cs typeface="+mn-cs"/>
              </a:rPr>
              <a:t>覚醒水準の低下</a:t>
            </a:r>
            <a:endParaRPr kumimoji="1" lang="en-US" altLang="ja-JP" sz="2400" b="1" i="0" u="none" strike="noStrike" kern="1200" cap="none" spc="0" normalizeH="0" baseline="0" noProof="0" dirty="0">
              <a:ln>
                <a:noFill/>
              </a:ln>
              <a:solidFill>
                <a:srgbClr val="7F7F7F"/>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7F7F7F"/>
                </a:solidFill>
                <a:effectLst/>
                <a:uLnTx/>
                <a:uFillTx/>
                <a:latin typeface="BIZ UDPゴシック" panose="020B0400000000000000" pitchFamily="50" charset="-128"/>
                <a:ea typeface="BIZ UDPゴシック" panose="020B0400000000000000" pitchFamily="50" charset="-128"/>
                <a:cs typeface="+mn-cs"/>
              </a:rPr>
              <a:t>見当識障害</a:t>
            </a:r>
            <a:endParaRPr kumimoji="1" lang="en-US" altLang="ja-JP" sz="2400" b="1" i="0" u="none" strike="noStrike" kern="1200" cap="none" spc="0" normalizeH="0" baseline="0" noProof="0" dirty="0">
              <a:ln>
                <a:noFill/>
              </a:ln>
              <a:solidFill>
                <a:srgbClr val="7F7F7F"/>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7F7F7F"/>
                </a:solidFill>
                <a:effectLst/>
                <a:uLnTx/>
                <a:uFillTx/>
                <a:latin typeface="BIZ UDPゴシック" panose="020B0400000000000000" pitchFamily="50" charset="-128"/>
                <a:ea typeface="BIZ UDPゴシック" panose="020B0400000000000000" pitchFamily="50" charset="-128"/>
                <a:cs typeface="+mn-cs"/>
              </a:rPr>
              <a:t>注意障害</a:t>
            </a:r>
          </a:p>
        </p:txBody>
      </p:sp>
      <p:sp>
        <p:nvSpPr>
          <p:cNvPr id="16" name="テキスト ボックス 22"/>
          <p:cNvSpPr txBox="1">
            <a:spLocks noChangeArrowheads="1"/>
          </p:cNvSpPr>
          <p:nvPr/>
        </p:nvSpPr>
        <p:spPr bwMode="auto">
          <a:xfrm>
            <a:off x="7182733" y="3208247"/>
            <a:ext cx="7429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妄想</a:t>
            </a:r>
          </a:p>
        </p:txBody>
      </p:sp>
      <p:sp>
        <p:nvSpPr>
          <p:cNvPr id="17" name="テキスト ボックス 23"/>
          <p:cNvSpPr txBox="1">
            <a:spLocks noChangeArrowheads="1"/>
          </p:cNvSpPr>
          <p:nvPr/>
        </p:nvSpPr>
        <p:spPr bwMode="auto">
          <a:xfrm>
            <a:off x="6459970" y="1975516"/>
            <a:ext cx="130175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興奮</a:t>
            </a:r>
            <a:endParaRPr kumimoji="1" lang="en-US" altLang="ja-JP"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意欲低下</a:t>
            </a:r>
          </a:p>
        </p:txBody>
      </p:sp>
      <p:sp>
        <p:nvSpPr>
          <p:cNvPr id="18" name="テキスト ボックス 24"/>
          <p:cNvSpPr txBox="1">
            <a:spLocks noChangeArrowheads="1"/>
          </p:cNvSpPr>
          <p:nvPr/>
        </p:nvSpPr>
        <p:spPr bwMode="auto">
          <a:xfrm>
            <a:off x="5012847" y="1676309"/>
            <a:ext cx="742950" cy="427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幻覚</a:t>
            </a:r>
          </a:p>
        </p:txBody>
      </p:sp>
      <p:sp>
        <p:nvSpPr>
          <p:cNvPr id="19" name="テキスト ボックス 25"/>
          <p:cNvSpPr txBox="1">
            <a:spLocks noChangeArrowheads="1"/>
          </p:cNvSpPr>
          <p:nvPr/>
        </p:nvSpPr>
        <p:spPr bwMode="auto">
          <a:xfrm>
            <a:off x="1268844" y="1939312"/>
            <a:ext cx="1763624"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不安　抑うつ</a:t>
            </a:r>
            <a:endParaRPr kumimoji="1" lang="en-US" altLang="ja-JP"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恐怖　怒り</a:t>
            </a:r>
          </a:p>
        </p:txBody>
      </p:sp>
      <p:sp>
        <p:nvSpPr>
          <p:cNvPr id="20" name="テキスト ボックス 26"/>
          <p:cNvSpPr txBox="1">
            <a:spLocks noChangeArrowheads="1"/>
          </p:cNvSpPr>
          <p:nvPr/>
        </p:nvSpPr>
        <p:spPr bwMode="auto">
          <a:xfrm>
            <a:off x="573520" y="3259047"/>
            <a:ext cx="1581150" cy="427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2400">
                <a:solidFill>
                  <a:schemeClr val="tx1"/>
                </a:solidFill>
                <a:latin typeface="Times New Roman" pitchFamily="18" charset="0"/>
                <a:ea typeface="ＭＳ Ｐゴシック" pitchFamily="50" charset="-128"/>
              </a:defRPr>
            </a:lvl1pPr>
            <a:lvl2pPr marL="742950" indent="-285750" eaLnBrk="0" hangingPunct="0">
              <a:defRPr kumimoji="1" sz="2400">
                <a:solidFill>
                  <a:schemeClr val="tx1"/>
                </a:solidFill>
                <a:latin typeface="Times New Roman" pitchFamily="18" charset="0"/>
                <a:ea typeface="ＭＳ Ｐゴシック" pitchFamily="50" charset="-128"/>
              </a:defRPr>
            </a:lvl2pPr>
            <a:lvl3pPr marL="1143000" indent="-228600" eaLnBrk="0" hangingPunct="0">
              <a:defRPr kumimoji="1" sz="2400">
                <a:solidFill>
                  <a:schemeClr val="tx1"/>
                </a:solidFill>
                <a:latin typeface="Times New Roman" pitchFamily="18" charset="0"/>
                <a:ea typeface="ＭＳ Ｐゴシック" pitchFamily="50" charset="-128"/>
              </a:defRPr>
            </a:lvl3pPr>
            <a:lvl4pPr marL="1600200" indent="-228600" eaLnBrk="0" hangingPunct="0">
              <a:defRPr kumimoji="1" sz="2400">
                <a:solidFill>
                  <a:schemeClr val="tx1"/>
                </a:solidFill>
                <a:latin typeface="Times New Roman" pitchFamily="18" charset="0"/>
                <a:ea typeface="ＭＳ Ｐゴシック" pitchFamily="50" charset="-128"/>
              </a:defRPr>
            </a:lvl4pPr>
            <a:lvl5pPr marL="2057400" indent="-228600" eaLnBrk="0" hangingPunct="0">
              <a:defRPr kumimoji="1" sz="2400">
                <a:solidFill>
                  <a:schemeClr val="tx1"/>
                </a:solidFill>
                <a:latin typeface="Times New Roman" pitchFamily="18" charset="0"/>
                <a:ea typeface="ＭＳ Ｐゴシック" pitchFamily="50" charset="-128"/>
              </a:defRPr>
            </a:lvl5pPr>
            <a:lvl6pPr marL="25146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6pPr>
            <a:lvl7pPr marL="29718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7pPr>
            <a:lvl8pPr marL="34290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8pPr>
            <a:lvl9pPr marL="3886200" indent="-228600" eaLnBrk="0" fontAlgn="base" hangingPunct="0">
              <a:spcBef>
                <a:spcPct val="0"/>
              </a:spcBef>
              <a:spcAft>
                <a:spcPct val="0"/>
              </a:spcAft>
              <a:defRPr kumimoji="1" sz="2400">
                <a:solidFill>
                  <a:schemeClr val="tx1"/>
                </a:solidFill>
                <a:latin typeface="Times New Roman" pitchFamily="18"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200" b="1" i="0" u="none" strike="noStrike" kern="1200" cap="none" spc="0" normalizeH="0" baseline="0" noProof="0" dirty="0">
                <a:ln>
                  <a:noFill/>
                </a:ln>
                <a:solidFill>
                  <a:srgbClr val="000000">
                    <a:lumMod val="50000"/>
                    <a:lumOff val="50000"/>
                  </a:srgbClr>
                </a:solidFill>
                <a:effectLst/>
                <a:uLnTx/>
                <a:uFillTx/>
                <a:latin typeface="BIZ UDPゴシック" panose="020B0400000000000000" pitchFamily="50" charset="-128"/>
                <a:ea typeface="BIZ UDPゴシック" panose="020B0400000000000000" pitchFamily="50" charset="-128"/>
                <a:cs typeface="+mn-cs"/>
              </a:rPr>
              <a:t>記銘力障害</a:t>
            </a:r>
          </a:p>
        </p:txBody>
      </p:sp>
      <p:sp>
        <p:nvSpPr>
          <p:cNvPr id="21" name="右矢印 20"/>
          <p:cNvSpPr>
            <a:spLocks noChangeArrowheads="1"/>
          </p:cNvSpPr>
          <p:nvPr/>
        </p:nvSpPr>
        <p:spPr bwMode="auto">
          <a:xfrm>
            <a:off x="2826548" y="5617836"/>
            <a:ext cx="600075" cy="647700"/>
          </a:xfrm>
          <a:prstGeom prst="rightArrow">
            <a:avLst>
              <a:gd name="adj1" fmla="val 50000"/>
              <a:gd name="adj2" fmla="val 50000"/>
            </a:avLst>
          </a:prstGeom>
          <a:solidFill>
            <a:srgbClr val="CF594D"/>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7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22" name="右矢印 21"/>
          <p:cNvSpPr>
            <a:spLocks noChangeArrowheads="1"/>
          </p:cNvSpPr>
          <p:nvPr/>
        </p:nvSpPr>
        <p:spPr bwMode="auto">
          <a:xfrm>
            <a:off x="2847640" y="4496543"/>
            <a:ext cx="600075" cy="647700"/>
          </a:xfrm>
          <a:prstGeom prst="rightArrow">
            <a:avLst>
              <a:gd name="adj1" fmla="val 50000"/>
              <a:gd name="adj2" fmla="val 50000"/>
            </a:avLst>
          </a:prstGeom>
          <a:solidFill>
            <a:srgbClr val="3E6EB4"/>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1" lang="ja-JP" altLang="en-US" sz="17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14355" name="テキスト ボックス 5"/>
          <p:cNvSpPr txBox="1">
            <a:spLocks noChangeArrowheads="1"/>
          </p:cNvSpPr>
          <p:nvPr/>
        </p:nvSpPr>
        <p:spPr bwMode="auto">
          <a:xfrm>
            <a:off x="540727" y="4291438"/>
            <a:ext cx="231986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ここで障害</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されると</a:t>
            </a:r>
            <a:r>
              <a:rPr kumimoji="1" lang="ja-JP" altLang="en-US" sz="2400" b="1" i="0" u="none" strike="noStrike" kern="1200" cap="none" spc="0" normalizeH="0" baseline="0" noProof="0" dirty="0">
                <a:ln>
                  <a:noFill/>
                </a:ln>
                <a:solidFill>
                  <a:srgbClr val="3E6EB4"/>
                </a:solidFill>
                <a:effectLst/>
                <a:uLnTx/>
                <a:uFillTx/>
                <a:latin typeface="BIZ UDPゴシック" panose="020B0400000000000000" pitchFamily="50" charset="-128"/>
                <a:ea typeface="BIZ UDPゴシック" panose="020B0400000000000000" pitchFamily="50" charset="-128"/>
                <a:cs typeface="+mn-cs"/>
              </a:rPr>
              <a:t>認知症</a:t>
            </a:r>
          </a:p>
        </p:txBody>
      </p:sp>
      <p:sp>
        <p:nvSpPr>
          <p:cNvPr id="14356" name="テキスト ボックス 6"/>
          <p:cNvSpPr txBox="1">
            <a:spLocks noChangeArrowheads="1"/>
          </p:cNvSpPr>
          <p:nvPr/>
        </p:nvSpPr>
        <p:spPr bwMode="auto">
          <a:xfrm>
            <a:off x="560394" y="5435696"/>
            <a:ext cx="2413000" cy="830997"/>
          </a:xfrm>
          <a:prstGeom prst="rect">
            <a:avLst/>
          </a:prstGeom>
          <a:noFill/>
          <a:ln>
            <a:noFill/>
          </a:ln>
          <a:extLst>
            <a:ext uri="{909E8E84-426E-40DD-AFC4-6F175D3DCCD1}">
              <a14:hiddenFill xmlns:a14="http://schemas.microsoft.com/office/drawing/2010/main">
                <a:solidFill>
                  <a:srgbClr val="FF5050"/>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ここで障害</a:t>
            </a:r>
            <a:endPar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されると</a:t>
            </a:r>
            <a:r>
              <a:rPr kumimoji="1" lang="ja-JP" altLang="en-US" sz="2400" b="1" i="0" u="none" strike="noStrike" kern="1200" cap="none" spc="0" normalizeH="0" baseline="0" noProof="0" dirty="0">
                <a:ln>
                  <a:noFill/>
                </a:ln>
                <a:solidFill>
                  <a:srgbClr val="CF594D"/>
                </a:solidFill>
                <a:effectLst/>
                <a:uLnTx/>
                <a:uFillTx/>
                <a:latin typeface="BIZ UDPゴシック" panose="020B0400000000000000" pitchFamily="50" charset="-128"/>
                <a:ea typeface="BIZ UDPゴシック" panose="020B0400000000000000" pitchFamily="50" charset="-128"/>
                <a:cs typeface="+mn-cs"/>
              </a:rPr>
              <a:t>せん妄</a:t>
            </a:r>
          </a:p>
        </p:txBody>
      </p:sp>
      <p:sp>
        <p:nvSpPr>
          <p:cNvPr id="14357" name="角丸四角形 5"/>
          <p:cNvSpPr>
            <a:spLocks noChangeAspect="1" noChangeArrowheads="1"/>
          </p:cNvSpPr>
          <p:nvPr/>
        </p:nvSpPr>
        <p:spPr bwMode="auto">
          <a:xfrm>
            <a:off x="3507578" y="4372266"/>
            <a:ext cx="2188468" cy="884468"/>
          </a:xfrm>
          <a:prstGeom prst="roundRect">
            <a:avLst>
              <a:gd name="adj" fmla="val 16667"/>
            </a:avLst>
          </a:prstGeom>
          <a:solidFill>
            <a:srgbClr val="3E6EB4"/>
          </a:solidFill>
          <a:ln>
            <a:noFill/>
          </a:ln>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4000" b="1" i="0" u="none" strike="noStrike" kern="1200" cap="none" spc="0" normalizeH="0" baseline="0" noProof="0" dirty="0">
                <a:ln>
                  <a:noFill/>
                </a:ln>
                <a:solidFill>
                  <a:srgbClr val="FFFFFF"/>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rPr>
              <a:t>知能</a:t>
            </a:r>
          </a:p>
        </p:txBody>
      </p:sp>
      <p:cxnSp>
        <p:nvCxnSpPr>
          <p:cNvPr id="14359" name="直線コネクタ 27"/>
          <p:cNvCxnSpPr>
            <a:cxnSpLocks noChangeShapeType="1"/>
          </p:cNvCxnSpPr>
          <p:nvPr/>
        </p:nvCxnSpPr>
        <p:spPr bwMode="auto">
          <a:xfrm flipV="1">
            <a:off x="3889578" y="5412406"/>
            <a:ext cx="1473422" cy="1080000"/>
          </a:xfrm>
          <a:prstGeom prst="line">
            <a:avLst/>
          </a:prstGeom>
          <a:noFill/>
          <a:ln w="76200" algn="ctr">
            <a:solidFill>
              <a:schemeClr val="tx1"/>
            </a:solidFill>
            <a:round/>
            <a:headEnd/>
            <a:tailEnd/>
          </a:ln>
          <a:extLst>
            <a:ext uri="{909E8E84-426E-40DD-AFC4-6F175D3DCCD1}">
              <a14:hiddenFill xmlns:a14="http://schemas.microsoft.com/office/drawing/2010/main">
                <a:noFill/>
              </a14:hiddenFill>
            </a:ext>
          </a:extLst>
        </p:spPr>
      </p:cxnSp>
      <p:sp>
        <p:nvSpPr>
          <p:cNvPr id="5" name="二等辺三角形 4"/>
          <p:cNvSpPr/>
          <p:nvPr/>
        </p:nvSpPr>
        <p:spPr bwMode="auto">
          <a:xfrm>
            <a:off x="4439081" y="3019334"/>
            <a:ext cx="314326" cy="1066802"/>
          </a:xfrm>
          <a:prstGeom prst="triangl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28" name="二等辺三角形 27"/>
          <p:cNvSpPr/>
          <p:nvPr/>
        </p:nvSpPr>
        <p:spPr bwMode="auto">
          <a:xfrm rot="2528080">
            <a:off x="4731646" y="3286588"/>
            <a:ext cx="314326" cy="788864"/>
          </a:xfrm>
          <a:prstGeom prst="triangle">
            <a:avLst>
              <a:gd name="adj" fmla="val 42179"/>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29" name="二等辺三角形 28"/>
          <p:cNvSpPr/>
          <p:nvPr/>
        </p:nvSpPr>
        <p:spPr bwMode="auto">
          <a:xfrm rot="17515772">
            <a:off x="4084123" y="3536127"/>
            <a:ext cx="314326" cy="796804"/>
          </a:xfrm>
          <a:prstGeom prst="triangl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30" name="二等辺三角形 29"/>
          <p:cNvSpPr/>
          <p:nvPr/>
        </p:nvSpPr>
        <p:spPr bwMode="auto">
          <a:xfrm rot="19189802">
            <a:off x="4193079" y="3301708"/>
            <a:ext cx="314326" cy="737237"/>
          </a:xfrm>
          <a:prstGeom prst="triangl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31" name="二等辺三角形 30"/>
          <p:cNvSpPr/>
          <p:nvPr/>
        </p:nvSpPr>
        <p:spPr bwMode="auto">
          <a:xfrm rot="3975922">
            <a:off x="4872724" y="3530322"/>
            <a:ext cx="314326" cy="732280"/>
          </a:xfrm>
          <a:prstGeom prst="triangle">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sp>
        <p:nvSpPr>
          <p:cNvPr id="6" name="フローチャート: 手作業 5"/>
          <p:cNvSpPr/>
          <p:nvPr/>
        </p:nvSpPr>
        <p:spPr bwMode="auto">
          <a:xfrm rot="10800000">
            <a:off x="4300428" y="3750834"/>
            <a:ext cx="651150" cy="554712"/>
          </a:xfrm>
          <a:prstGeom prst="flowChartManualOperation">
            <a:avLst/>
          </a:prstGeom>
          <a:solidFill>
            <a:srgbClr val="3E6EB4"/>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outerShdw blurRad="38100" dist="38100" dir="2700000" algn="tl">
                  <a:srgbClr val="000000">
                    <a:alpha val="43137"/>
                  </a:srgbClr>
                </a:outerShdw>
              </a:effectLst>
              <a:uLnTx/>
              <a:uFillTx/>
              <a:latin typeface="BIZ UDPゴシック" panose="020B0400000000000000" pitchFamily="50" charset="-128"/>
              <a:ea typeface="BIZ UDPゴシック" panose="020B0400000000000000" pitchFamily="50" charset="-128"/>
              <a:cs typeface="+mn-cs"/>
            </a:endParaRPr>
          </a:p>
        </p:txBody>
      </p:sp>
      <p:cxnSp>
        <p:nvCxnSpPr>
          <p:cNvPr id="37" name="直線コネクタ 27"/>
          <p:cNvCxnSpPr>
            <a:cxnSpLocks noChangeShapeType="1"/>
          </p:cNvCxnSpPr>
          <p:nvPr/>
        </p:nvCxnSpPr>
        <p:spPr bwMode="auto">
          <a:xfrm flipH="1" flipV="1">
            <a:off x="3790090" y="5400013"/>
            <a:ext cx="1473422" cy="1080000"/>
          </a:xfrm>
          <a:prstGeom prst="line">
            <a:avLst/>
          </a:prstGeom>
          <a:noFill/>
          <a:ln w="76200" algn="ctr">
            <a:solidFill>
              <a:schemeClr val="tx1"/>
            </a:solidFill>
            <a:round/>
            <a:headEnd/>
            <a:tailEnd/>
          </a:ln>
          <a:extLst>
            <a:ext uri="{909E8E84-426E-40DD-AFC4-6F175D3DCCD1}">
              <a14:hiddenFill xmlns:a14="http://schemas.microsoft.com/office/drawing/2010/main">
                <a:noFill/>
              </a14:hiddenFill>
            </a:ext>
          </a:extLst>
        </p:spPr>
      </p:cxnSp>
      <p:sp>
        <p:nvSpPr>
          <p:cNvPr id="35" name="円/楕円 13"/>
          <p:cNvSpPr>
            <a:spLocks noChangeArrowheads="1"/>
          </p:cNvSpPr>
          <p:nvPr/>
        </p:nvSpPr>
        <p:spPr bwMode="auto">
          <a:xfrm>
            <a:off x="2150656" y="3258521"/>
            <a:ext cx="1692275" cy="935037"/>
          </a:xfrm>
          <a:prstGeom prst="ellipse">
            <a:avLst/>
          </a:prstGeom>
          <a:solidFill>
            <a:srgbClr val="969696"/>
          </a:solidFill>
          <a:ln>
            <a:noFill/>
          </a:ln>
          <a:extLst>
            <a:ext uri="{91240B29-F687-4F45-9708-019B960494DF}">
              <a14:hiddenLine xmlns:a14="http://schemas.microsoft.com/office/drawing/2010/main" w="25400" algn="ctr">
                <a:solidFill>
                  <a:srgbClr val="000000"/>
                </a:solidFill>
                <a:round/>
                <a:headEnd/>
                <a:tailEnd/>
              </a14:hiddenLine>
            </a:ext>
          </a:extLst>
        </p:spPr>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1" lang="ja-JP" altLang="en-US" sz="2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rPr>
              <a:t>記憶</a:t>
            </a:r>
          </a:p>
        </p:txBody>
      </p:sp>
      <p:sp>
        <p:nvSpPr>
          <p:cNvPr id="34"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3123335" y="75379"/>
            <a:ext cx="2918479"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auto" latinLnBrk="0" hangingPunct="1">
              <a:lnSpc>
                <a:spcPct val="100000"/>
              </a:lnSpc>
              <a:spcBef>
                <a:spcPts val="0"/>
              </a:spcBef>
              <a:spcAft>
                <a:spcPts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せん妄</a:t>
            </a:r>
            <a:endParaRPr kumimoji="1" lang="en-US" altLang="ja-JP"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32" name="正方形/長方形 31">
            <a:extLst>
              <a:ext uri="{FF2B5EF4-FFF2-40B4-BE49-F238E27FC236}">
                <a16:creationId xmlns:a16="http://schemas.microsoft.com/office/drawing/2014/main" id="{91DC8D04-D9AC-485D-B50D-121FD2DC67A0}"/>
              </a:ext>
            </a:extLst>
          </p:cNvPr>
          <p:cNvSpPr/>
          <p:nvPr/>
        </p:nvSpPr>
        <p:spPr>
          <a:xfrm>
            <a:off x="613767" y="1026436"/>
            <a:ext cx="8024470" cy="769441"/>
          </a:xfrm>
          <a:prstGeom prst="rect">
            <a:avLst/>
          </a:prstGeom>
        </p:spPr>
        <p:txBody>
          <a:bodyPr wrap="square">
            <a:spAutoFit/>
          </a:bodyPr>
          <a:lstStyle/>
          <a:p>
            <a:pPr marL="335582" indent="-335582" defTabSz="844083" eaLnBrk="0" hangingPunct="0">
              <a:spcBef>
                <a:spcPts val="0"/>
              </a:spcBef>
              <a:defRPr/>
            </a:pPr>
            <a:r>
              <a:rPr lang="en-US" altLang="ja-JP" sz="2200" b="1" dirty="0">
                <a:solidFill>
                  <a:srgbClr val="000000"/>
                </a:solidFill>
                <a:latin typeface="BIZ UDPゴシック" panose="020B0400000000000000" pitchFamily="50" charset="-128"/>
                <a:ea typeface="BIZ UDPゴシック" panose="020B0400000000000000" pitchFamily="50" charset="-128"/>
              </a:rPr>
              <a:t>『</a:t>
            </a:r>
            <a:r>
              <a:rPr lang="ja-JP" altLang="en-US" sz="2200" b="1" dirty="0">
                <a:solidFill>
                  <a:srgbClr val="000000"/>
                </a:solidFill>
                <a:latin typeface="BIZ UDPゴシック" panose="020B0400000000000000" pitchFamily="50" charset="-128"/>
                <a:ea typeface="BIZ UDPゴシック" panose="020B0400000000000000" pitchFamily="50" charset="-128"/>
              </a:rPr>
              <a:t>急性の脳機能障害で、種々の身体疾患・薬剤などによる急性の</a:t>
            </a:r>
            <a:endParaRPr lang="en-US" altLang="ja-JP" sz="2200" b="1" dirty="0">
              <a:solidFill>
                <a:srgbClr val="000000"/>
              </a:solidFill>
              <a:latin typeface="BIZ UDPゴシック" panose="020B0400000000000000" pitchFamily="50" charset="-128"/>
              <a:ea typeface="BIZ UDPゴシック" panose="020B0400000000000000" pitchFamily="50" charset="-128"/>
            </a:endParaRPr>
          </a:p>
          <a:p>
            <a:pPr marL="335582" indent="-335582" defTabSz="844083" eaLnBrk="0" hangingPunct="0">
              <a:spcBef>
                <a:spcPts val="0"/>
              </a:spcBef>
              <a:defRPr/>
            </a:pPr>
            <a:r>
              <a:rPr lang="ja-JP" altLang="en-US" sz="2200" b="1" dirty="0">
                <a:solidFill>
                  <a:srgbClr val="000000"/>
                </a:solidFill>
                <a:latin typeface="BIZ UDPゴシック" panose="020B0400000000000000" pitchFamily="50" charset="-128"/>
                <a:ea typeface="BIZ UDPゴシック" panose="020B0400000000000000" pitchFamily="50" charset="-128"/>
              </a:rPr>
              <a:t>脳の機能不全による意識障害</a:t>
            </a:r>
            <a:r>
              <a:rPr lang="en-US" altLang="ja-JP" sz="2200" b="1" dirty="0">
                <a:solidFill>
                  <a:srgbClr val="000000"/>
                </a:solidFill>
                <a:latin typeface="BIZ UDPゴシック" panose="020B0400000000000000" pitchFamily="50" charset="-128"/>
                <a:ea typeface="BIZ UDPゴシック" panose="020B0400000000000000" pitchFamily="50" charset="-128"/>
              </a:rPr>
              <a:t>』</a:t>
            </a:r>
          </a:p>
        </p:txBody>
      </p:sp>
      <p:sp>
        <p:nvSpPr>
          <p:cNvPr id="36" name="テキスト ボックス 35">
            <a:extLst>
              <a:ext uri="{FF2B5EF4-FFF2-40B4-BE49-F238E27FC236}">
                <a16:creationId xmlns:a16="http://schemas.microsoft.com/office/drawing/2014/main" id="{62766401-2FDF-4825-BDEE-AC9E8431B62B}"/>
              </a:ext>
            </a:extLst>
          </p:cNvPr>
          <p:cNvSpPr txBox="1"/>
          <p:nvPr/>
        </p:nvSpPr>
        <p:spPr>
          <a:xfrm>
            <a:off x="-41565" y="709179"/>
            <a:ext cx="1446295"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30〕</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722069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1715" name="Text Box 3"/>
          <p:cNvSpPr txBox="1">
            <a:spLocks noChangeArrowheads="1"/>
          </p:cNvSpPr>
          <p:nvPr/>
        </p:nvSpPr>
        <p:spPr bwMode="auto">
          <a:xfrm>
            <a:off x="1219200" y="3810000"/>
            <a:ext cx="2590800" cy="765175"/>
          </a:xfrm>
          <a:prstGeom prst="rect">
            <a:avLst/>
          </a:prstGeom>
          <a:noFill/>
          <a:ln w="9525">
            <a:noFill/>
            <a:miter lim="800000"/>
            <a:headEnd/>
            <a:tailEnd/>
          </a:ln>
          <a:effectLst/>
        </p:spPr>
        <p:txBody>
          <a:bodyPr lIns="90792" tIns="45395" rIns="90792" bIns="45395">
            <a:spAutoFit/>
          </a:bodyPr>
          <a:lstStyle/>
          <a:p>
            <a:pPr marL="0" marR="0" lvl="0" indent="0" algn="l" defTabSz="909638" rtl="0" eaLnBrk="1" fontAlgn="base" latinLnBrk="0" hangingPunct="1">
              <a:lnSpc>
                <a:spcPct val="100000"/>
              </a:lnSpc>
              <a:spcBef>
                <a:spcPct val="50000"/>
              </a:spcBef>
              <a:spcAft>
                <a:spcPct val="0"/>
              </a:spcAft>
              <a:buClrTx/>
              <a:buSzTx/>
              <a:buFontTx/>
              <a:buNone/>
              <a:tabLst/>
              <a:defRPr/>
            </a:pPr>
            <a:endParaRPr kumimoji="1" lang="ja-JP" altLang="ja-JP" sz="4500" b="0" i="0" u="none" strike="noStrike" kern="1200" cap="none" spc="0" normalizeH="0" baseline="0" noProof="0">
              <a:ln>
                <a:noFill/>
              </a:ln>
              <a:solidFill>
                <a:srgbClr val="000000"/>
              </a:solidFill>
              <a:effectLst>
                <a:outerShdw blurRad="38100" dist="38100" dir="2700000" algn="tl">
                  <a:srgbClr val="000000"/>
                </a:outerShdw>
              </a:effectLst>
              <a:uLnTx/>
              <a:uFillTx/>
              <a:latin typeface="Arial" charset="0"/>
              <a:ea typeface="HG丸ｺﾞｼｯｸM-PRO" pitchFamily="49" charset="-128"/>
              <a:cs typeface="+mn-cs"/>
            </a:endParaRPr>
          </a:p>
        </p:txBody>
      </p:sp>
      <p:sp>
        <p:nvSpPr>
          <p:cNvPr id="25" name="Text Box 3"/>
          <p:cNvSpPr txBox="1">
            <a:spLocks noChangeArrowheads="1"/>
          </p:cNvSpPr>
          <p:nvPr/>
        </p:nvSpPr>
        <p:spPr bwMode="auto">
          <a:xfrm>
            <a:off x="732888" y="1421358"/>
            <a:ext cx="7678224" cy="47772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883" tIns="41441" rIns="82883" bIns="41441" anchor="t" anchorCtr="0">
            <a:no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marL="442913" marR="0" lvl="0" indent="-442913" algn="l" defTabSz="909638" rtl="0" eaLnBrk="1" fontAlgn="base" latinLnBrk="0" hangingPunct="1">
              <a:lnSpc>
                <a:spcPct val="100000"/>
              </a:lnSpc>
              <a:spcBef>
                <a:spcPts val="2400"/>
              </a:spcBef>
              <a:spcAft>
                <a:spcPct val="0"/>
              </a:spcAft>
              <a:buClr>
                <a:srgbClr val="009999"/>
              </a:buClr>
              <a:buSzPct val="85000"/>
              <a:buFont typeface="Wingdings" pitchFamily="2" charset="2"/>
              <a:buNone/>
              <a:tabLst/>
              <a:defRPr/>
            </a:pPr>
            <a:r>
              <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A</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a:t>
            </a:r>
            <a:r>
              <a:rPr kumimoji="1" lang="ja-JP" altLang="en-US" sz="2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認知領域（記憶、実行機能、注意、言語、社会的認知及び判断、精神運動速度、視覚認知又は視空間認知）のうち</a:t>
            </a:r>
            <a:r>
              <a:rPr kumimoji="1" lang="en-US" altLang="ja-JP" sz="2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2</a:t>
            </a:r>
            <a:r>
              <a:rPr kumimoji="1" lang="ja-JP" altLang="en-US" sz="2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つ以上</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が以前のレベルから低下しているという特徴を持つ後天的な脳症候群である。</a:t>
            </a:r>
          </a:p>
          <a:p>
            <a:pPr marL="442913" marR="0" lvl="0" indent="-442913" algn="l" defTabSz="909638" rtl="0" eaLnBrk="1" fontAlgn="base" latinLnBrk="0" hangingPunct="1">
              <a:lnSpc>
                <a:spcPct val="100000"/>
              </a:lnSpc>
              <a:spcBef>
                <a:spcPts val="2400"/>
              </a:spcBef>
              <a:spcAft>
                <a:spcPct val="0"/>
              </a:spcAft>
              <a:buClr>
                <a:srgbClr val="009999"/>
              </a:buClr>
              <a:buSzPct val="85000"/>
              <a:buFont typeface="Wingdings" pitchFamily="2" charset="2"/>
              <a:buNone/>
              <a:tabLst/>
              <a:defRPr/>
            </a:pPr>
            <a:r>
              <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B</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認知機能の低下は正常加齢によるものではなく、</a:t>
            </a:r>
            <a:r>
              <a:rPr kumimoji="1" lang="ja-JP" altLang="en-US" sz="24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日常生活活動の自立を有意に妨げる。</a:t>
            </a:r>
          </a:p>
          <a:p>
            <a:pPr marL="442913" marR="0" lvl="0" indent="-442913" algn="l" defTabSz="909638" rtl="0" eaLnBrk="1" fontAlgn="base" latinLnBrk="0" hangingPunct="1">
              <a:lnSpc>
                <a:spcPct val="100000"/>
              </a:lnSpc>
              <a:spcBef>
                <a:spcPts val="2400"/>
              </a:spcBef>
              <a:spcAft>
                <a:spcPct val="0"/>
              </a:spcAft>
              <a:buClr>
                <a:srgbClr val="009999"/>
              </a:buClr>
              <a:buSzPct val="85000"/>
              <a:buFont typeface="Wingdings" pitchFamily="2" charset="2"/>
              <a:buNone/>
              <a:tabLst/>
              <a:defRPr/>
            </a:pPr>
            <a:r>
              <a:rPr kumimoji="1" lang="en-US" altLang="ja-JP"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C</a:t>
            </a:r>
            <a:r>
              <a:rPr kumimoji="1" lang="ja-JP" altLang="en-US" sz="24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eiryo UI" pitchFamily="50" charset="-128"/>
              </a:rPr>
              <a:t>  利用可能な根拠に基づき、認知機能障害は脳に影響する神経学的あるいは医学的な状況、外傷、栄養欠乏、特定の物質や薬剤の慢性的使用、重金属やその他の毒物によるものと考えられる。</a:t>
            </a:r>
          </a:p>
        </p:txBody>
      </p:sp>
      <p:sp>
        <p:nvSpPr>
          <p:cNvPr id="7" name="正方形/長方形 6">
            <a:extLst>
              <a:ext uri="{FF2B5EF4-FFF2-40B4-BE49-F238E27FC236}">
                <a16:creationId xmlns:a16="http://schemas.microsoft.com/office/drawing/2014/main" id="{BFB85A4C-F725-4A09-AD27-E560C71B2764}"/>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9" name="Text Box 2">
            <a:extLst>
              <a:ext uri="{FF2B5EF4-FFF2-40B4-BE49-F238E27FC236}">
                <a16:creationId xmlns:a16="http://schemas.microsoft.com/office/drawing/2014/main" id="{9803F0C7-E761-4D04-B5AA-00E9B8E90637}"/>
              </a:ext>
            </a:extLst>
          </p:cNvPr>
          <p:cNvSpPr txBox="1">
            <a:spLocks noChangeArrowheads="1"/>
          </p:cNvSpPr>
          <p:nvPr/>
        </p:nvSpPr>
        <p:spPr bwMode="auto">
          <a:xfrm>
            <a:off x="1828800" y="31953"/>
            <a:ext cx="5486400" cy="671291"/>
          </a:xfrm>
          <a:prstGeom prst="rect">
            <a:avLst/>
          </a:prstGeom>
          <a:noFill/>
          <a:ln>
            <a:noFill/>
          </a:ln>
        </p:spPr>
        <p:txBody>
          <a:bodyPr wrap="square" lIns="90792" tIns="45395" rIns="90792" bIns="45395" anchor="ctr" anchorCtr="0">
            <a:noAutofit/>
          </a:bodyPr>
          <a:lstStyle>
            <a:lvl1pPr defTabSz="909638">
              <a:defRPr kumimoji="1" sz="3200">
                <a:solidFill>
                  <a:schemeClr val="tx1"/>
                </a:solidFill>
                <a:latin typeface="Arial" pitchFamily="34" charset="0"/>
                <a:ea typeface="ＭＳ Ｐゴシック" pitchFamily="50" charset="-128"/>
              </a:defRPr>
            </a:lvl1pPr>
            <a:lvl2pPr defTabSz="909638">
              <a:defRPr kumimoji="1" sz="2800">
                <a:solidFill>
                  <a:schemeClr val="tx1"/>
                </a:solidFill>
                <a:latin typeface="Arial" pitchFamily="34" charset="0"/>
                <a:ea typeface="ＭＳ Ｐゴシック" pitchFamily="50" charset="-128"/>
              </a:defRPr>
            </a:lvl2pPr>
            <a:lvl3pPr defTabSz="909638">
              <a:defRPr kumimoji="1" sz="2400">
                <a:solidFill>
                  <a:schemeClr val="tx1"/>
                </a:solidFill>
                <a:latin typeface="Arial" pitchFamily="34" charset="0"/>
                <a:ea typeface="ＭＳ Ｐゴシック" pitchFamily="50" charset="-128"/>
              </a:defRPr>
            </a:lvl3pPr>
            <a:lvl4pPr defTabSz="909638">
              <a:defRPr kumimoji="1" sz="2000">
                <a:solidFill>
                  <a:schemeClr val="tx1"/>
                </a:solidFill>
                <a:latin typeface="Arial" pitchFamily="34" charset="0"/>
                <a:ea typeface="ＭＳ Ｐゴシック" pitchFamily="50" charset="-128"/>
              </a:defRPr>
            </a:lvl4pPr>
            <a:lvl5pPr defTabSz="909638">
              <a:defRPr kumimoji="1" sz="2000">
                <a:solidFill>
                  <a:schemeClr val="tx1"/>
                </a:solidFill>
                <a:latin typeface="Arial" pitchFamily="34" charset="0"/>
                <a:ea typeface="ＭＳ Ｐゴシック" pitchFamily="50" charset="-128"/>
              </a:defRPr>
            </a:lvl5pPr>
            <a:lvl6pPr defTabSz="909638" eaLnBrk="0" hangingPunct="0">
              <a:defRPr kumimoji="1" sz="2000">
                <a:solidFill>
                  <a:schemeClr val="tx1"/>
                </a:solidFill>
                <a:latin typeface="Arial" pitchFamily="34" charset="0"/>
                <a:ea typeface="ＭＳ Ｐゴシック" pitchFamily="50" charset="-128"/>
              </a:defRPr>
            </a:lvl6pPr>
            <a:lvl7pPr defTabSz="909638" eaLnBrk="0" hangingPunct="0">
              <a:defRPr kumimoji="1" sz="2000">
                <a:solidFill>
                  <a:schemeClr val="tx1"/>
                </a:solidFill>
                <a:latin typeface="Arial" pitchFamily="34" charset="0"/>
                <a:ea typeface="ＭＳ Ｐゴシック" pitchFamily="50" charset="-128"/>
              </a:defRPr>
            </a:lvl7pPr>
            <a:lvl8pPr defTabSz="909638" eaLnBrk="0" hangingPunct="0">
              <a:defRPr kumimoji="1" sz="2000">
                <a:solidFill>
                  <a:schemeClr val="tx1"/>
                </a:solidFill>
                <a:latin typeface="Arial" pitchFamily="34" charset="0"/>
                <a:ea typeface="ＭＳ Ｐゴシック" pitchFamily="50" charset="-128"/>
              </a:defRPr>
            </a:lvl8pPr>
            <a:lvl9pPr defTabSz="909638" eaLnBrk="0" hangingPunct="0">
              <a:defRPr kumimoji="1" sz="2000">
                <a:solidFill>
                  <a:schemeClr val="tx1"/>
                </a:solidFill>
                <a:latin typeface="Arial" pitchFamily="34" charset="0"/>
                <a:ea typeface="ＭＳ Ｐゴシック" pitchFamily="50" charset="-128"/>
              </a:defRPr>
            </a:lvl9pPr>
          </a:lstStyle>
          <a:p>
            <a:pPr marL="0" marR="0" lvl="0" indent="0" algn="ctr" defTabSz="909638" rtl="0" eaLnBrk="0" fontAlgn="base" latinLnBrk="0" hangingPunct="0">
              <a:lnSpc>
                <a:spcPts val="4000"/>
              </a:lnSpc>
              <a:spcBef>
                <a:spcPts val="0"/>
              </a:spcBef>
              <a:spcAft>
                <a:spcPct val="0"/>
              </a:spcAft>
              <a:buClrTx/>
              <a:buSzTx/>
              <a:buFontTx/>
              <a:buNone/>
              <a:tabLst/>
              <a:defRPr/>
            </a:pP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認知症の診断 （</a:t>
            </a:r>
            <a:r>
              <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ICD-11</a:t>
            </a:r>
            <a:r>
              <a:rPr kumimoji="1" lang="ja-JP" altLang="en-US"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a:t>
            </a:r>
            <a:endParaRPr kumimoji="1" lang="en-US" altLang="ja-JP" sz="3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11" name="テキスト ボックス 10">
            <a:extLst>
              <a:ext uri="{FF2B5EF4-FFF2-40B4-BE49-F238E27FC236}">
                <a16:creationId xmlns:a16="http://schemas.microsoft.com/office/drawing/2014/main" id="{2CB35010-6336-4254-BC48-4FE13190A6E5}"/>
              </a:ext>
            </a:extLst>
          </p:cNvPr>
          <p:cNvSpPr txBox="1"/>
          <p:nvPr/>
        </p:nvSpPr>
        <p:spPr>
          <a:xfrm>
            <a:off x="924406" y="6485394"/>
            <a:ext cx="8208644" cy="338554"/>
          </a:xfrm>
          <a:prstGeom prst="rect">
            <a:avLst/>
          </a:prstGeom>
          <a:noFill/>
          <a:ln w="25400">
            <a:noFill/>
          </a:ln>
        </p:spPr>
        <p:txBody>
          <a:bodyPr wrap="square">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1" lang="en-US" altLang="ja-JP"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ICD-1</a:t>
            </a:r>
            <a:r>
              <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１</a:t>
            </a:r>
            <a:r>
              <a:rPr kumimoji="1" lang="en-US" altLang="ja-JP"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(International Classification of Diseases </a:t>
            </a:r>
            <a:r>
              <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１１</a:t>
            </a:r>
            <a:r>
              <a:rPr kumimoji="1" lang="en-US" altLang="ja-JP" sz="1600" b="0" i="0" u="none" strike="noStrike" kern="1200" cap="none" spc="0" normalizeH="0" baseline="0" noProof="0" dirty="0" err="1">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th</a:t>
            </a:r>
            <a:r>
              <a:rPr kumimoji="1" lang="en-US" altLang="ja-JP"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Revision)</a:t>
            </a:r>
            <a:r>
              <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a:t>
            </a:r>
            <a:r>
              <a:rPr kumimoji="1" lang="en-US" altLang="ja-JP"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WHO</a:t>
            </a:r>
            <a:endParaRPr kumimoji="1" lang="ja-JP" altLang="en-US" sz="1600" b="0"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10" name="テキスト ボックス 6">
            <a:extLst>
              <a:ext uri="{FF2B5EF4-FFF2-40B4-BE49-F238E27FC236}">
                <a16:creationId xmlns:a16="http://schemas.microsoft.com/office/drawing/2014/main" id="{137AA145-8A05-4358-83E3-8C68BA7017E7}"/>
              </a:ext>
            </a:extLst>
          </p:cNvPr>
          <p:cNvSpPr txBox="1"/>
          <p:nvPr/>
        </p:nvSpPr>
        <p:spPr>
          <a:xfrm>
            <a:off x="0" y="714490"/>
            <a:ext cx="1264654"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2〕</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877778522"/>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idx="1"/>
          </p:nvPr>
        </p:nvSpPr>
        <p:spPr>
          <a:xfrm>
            <a:off x="1207699" y="1199718"/>
            <a:ext cx="7280694" cy="5216054"/>
          </a:xfrm>
        </p:spPr>
        <p:txBody>
          <a:bodyPr/>
          <a:lstStyle/>
          <a:p>
            <a:pPr>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せん妄の</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直接的原因</a:t>
            </a:r>
            <a:r>
              <a:rPr lang="ja-JP" altLang="en-US" sz="2600" b="1" dirty="0">
                <a:latin typeface="BIZ UDPゴシック" panose="020B0400000000000000" pitchFamily="50" charset="-128"/>
                <a:ea typeface="BIZ UDPゴシック" panose="020B0400000000000000" pitchFamily="50" charset="-128"/>
                <a:cs typeface="Meiryo UI" pitchFamily="50" charset="-128"/>
              </a:rPr>
              <a:t>への対処</a:t>
            </a:r>
            <a:endParaRPr kumimoji="1" lang="en-US" altLang="ja-JP" sz="26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水分・電解質、酸素化などの保持</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spcBef>
                <a:spcPts val="400"/>
              </a:spcBef>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基礎疾患の治療と全身状態の安定</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spcBef>
                <a:spcPts val="400"/>
              </a:spcBef>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原因となる薬物の特定と減量・中止の検討</a:t>
            </a:r>
            <a:endParaRPr lang="en-US" altLang="ja-JP" sz="2400" b="1" dirty="0">
              <a:solidFill>
                <a:schemeClr val="bg1">
                  <a:lumMod val="50000"/>
                </a:schemeClr>
              </a:solidFill>
              <a:latin typeface="BIZ UDPゴシック" panose="020B0400000000000000" pitchFamily="50" charset="-128"/>
              <a:ea typeface="BIZ UDPゴシック" panose="020B0400000000000000" pitchFamily="50" charset="-128"/>
              <a:cs typeface="Meiryo UI" pitchFamily="50" charset="-128"/>
            </a:endParaRPr>
          </a:p>
          <a:p>
            <a:pPr>
              <a:spcBef>
                <a:spcPts val="2400"/>
              </a:spcBef>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a:t>
            </a:r>
            <a:r>
              <a:rPr lang="ja-JP" altLang="en-US" sz="2600" b="1" dirty="0">
                <a:latin typeface="BIZ UDPゴシック" panose="020B0400000000000000" pitchFamily="50" charset="-128"/>
                <a:ea typeface="BIZ UDPゴシック" panose="020B0400000000000000" pitchFamily="50" charset="-128"/>
                <a:cs typeface="Meiryo UI" pitchFamily="50" charset="-128"/>
              </a:rPr>
              <a:t>せん妄の</a:t>
            </a: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間接的原因</a:t>
            </a:r>
            <a:r>
              <a:rPr lang="ja-JP" altLang="en-US" sz="2600" b="1" dirty="0">
                <a:latin typeface="BIZ UDPゴシック" panose="020B0400000000000000" pitchFamily="50" charset="-128"/>
                <a:ea typeface="BIZ UDPゴシック" panose="020B0400000000000000" pitchFamily="50" charset="-128"/>
                <a:cs typeface="Meiryo UI" pitchFamily="50" charset="-128"/>
              </a:rPr>
              <a:t>への対処</a:t>
            </a:r>
            <a:endParaRPr lang="en-US" altLang="ja-JP" sz="26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睡眠－覚醒パターンの改善</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spcBef>
                <a:spcPts val="400"/>
              </a:spcBef>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過剰な刺激（痛みなど）や感覚遮断の改善</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marL="622300" lvl="1" indent="-349250">
              <a:spcBef>
                <a:spcPts val="400"/>
              </a:spcBef>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身体拘束や体動の制限の改善・解除</a:t>
            </a:r>
            <a:endParaRPr lang="en-US" altLang="ja-JP" sz="2400" b="1" dirty="0">
              <a:latin typeface="BIZ UDPゴシック" panose="020B0400000000000000" pitchFamily="50" charset="-128"/>
              <a:ea typeface="BIZ UDPゴシック" panose="020B0400000000000000" pitchFamily="50" charset="-128"/>
              <a:cs typeface="Meiryo UI" pitchFamily="50" charset="-128"/>
            </a:endParaRPr>
          </a:p>
          <a:p>
            <a:pPr>
              <a:spcBef>
                <a:spcPts val="2400"/>
              </a:spcBef>
              <a:buNone/>
            </a:pPr>
            <a:r>
              <a:rPr lang="ja-JP" altLang="en-US" sz="2600" b="1" dirty="0">
                <a:solidFill>
                  <a:srgbClr val="CC7900"/>
                </a:solidFill>
                <a:latin typeface="BIZ UDPゴシック" panose="020B0400000000000000" pitchFamily="50" charset="-128"/>
                <a:ea typeface="BIZ UDPゴシック" panose="020B0400000000000000" pitchFamily="50" charset="-128"/>
                <a:cs typeface="Meiryo UI" pitchFamily="50" charset="-128"/>
              </a:rPr>
              <a:t>● 薬物療法</a:t>
            </a:r>
            <a:endParaRPr lang="en-US" altLang="ja-JP" sz="2600" b="1" dirty="0">
              <a:solidFill>
                <a:srgbClr val="CC7900"/>
              </a:solidFill>
              <a:latin typeface="BIZ UDPゴシック" panose="020B0400000000000000" pitchFamily="50" charset="-128"/>
              <a:ea typeface="BIZ UDPゴシック" panose="020B0400000000000000" pitchFamily="50" charset="-128"/>
              <a:cs typeface="Meiryo UI" pitchFamily="50" charset="-128"/>
            </a:endParaRPr>
          </a:p>
          <a:p>
            <a:pPr marL="622300" lvl="1" indent="-349250">
              <a:spcBef>
                <a:spcPts val="600"/>
              </a:spcBef>
              <a:buFont typeface="Wingdings" pitchFamily="2" charset="2"/>
              <a:buChar char="l"/>
            </a:pPr>
            <a:r>
              <a:rPr lang="ja-JP" altLang="en-US" sz="2400" b="1" dirty="0">
                <a:latin typeface="BIZ UDPゴシック" panose="020B0400000000000000" pitchFamily="50" charset="-128"/>
                <a:ea typeface="BIZ UDPゴシック" panose="020B0400000000000000" pitchFamily="50" charset="-128"/>
                <a:cs typeface="Meiryo UI" pitchFamily="50" charset="-128"/>
              </a:rPr>
              <a:t>症状改善の目的で少量の抗精神病薬を投与する場合もある（専門医への相談が望ましい）</a:t>
            </a:r>
            <a:endParaRPr lang="en-US" altLang="ja-JP" sz="2400" b="1" dirty="0">
              <a:solidFill>
                <a:schemeClr val="bg1">
                  <a:lumMod val="50000"/>
                </a:schemeClr>
              </a:solidFill>
              <a:latin typeface="BIZ UDPゴシック" panose="020B0400000000000000" pitchFamily="50" charset="-128"/>
              <a:ea typeface="BIZ UDPゴシック" panose="020B0400000000000000" pitchFamily="50" charset="-128"/>
              <a:cs typeface="Meiryo UI" pitchFamily="50" charset="-128"/>
            </a:endParaRPr>
          </a:p>
        </p:txBody>
      </p:sp>
      <p:sp>
        <p:nvSpPr>
          <p:cNvPr id="6" name="正方形/長方形 5">
            <a:extLst>
              <a:ext uri="{FF2B5EF4-FFF2-40B4-BE49-F238E27FC236}">
                <a16:creationId xmlns:a16="http://schemas.microsoft.com/office/drawing/2014/main" id="{DCA3E5B7-8B3D-450C-8403-DF7D6BA534A5}"/>
              </a:ext>
            </a:extLst>
          </p:cNvPr>
          <p:cNvSpPr/>
          <p:nvPr/>
        </p:nvSpPr>
        <p:spPr>
          <a:xfrm>
            <a:off x="0" y="-9871"/>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8" name="Text Box 2">
            <a:extLst>
              <a:ext uri="{FF2B5EF4-FFF2-40B4-BE49-F238E27FC236}">
                <a16:creationId xmlns:a16="http://schemas.microsoft.com/office/drawing/2014/main" id="{5AD7326E-7ED2-466B-81F4-99A0B9422C3A}"/>
              </a:ext>
            </a:extLst>
          </p:cNvPr>
          <p:cNvSpPr txBox="1">
            <a:spLocks noChangeArrowheads="1"/>
          </p:cNvSpPr>
          <p:nvPr/>
        </p:nvSpPr>
        <p:spPr bwMode="auto">
          <a:xfrm>
            <a:off x="2047165" y="75379"/>
            <a:ext cx="4981432"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auto" latinLnBrk="0" hangingPunct="1">
              <a:lnSpc>
                <a:spcPct val="100000"/>
              </a:lnSpc>
              <a:spcBef>
                <a:spcPts val="0"/>
              </a:spcBef>
              <a:spcAft>
                <a:spcPts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せん妄の治療・ケア</a:t>
            </a:r>
            <a:endParaRPr kumimoji="1" lang="en-US" altLang="ja-JP"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6458275A-6922-448A-97A9-C5C018C10F8A}"/>
              </a:ext>
            </a:extLst>
          </p:cNvPr>
          <p:cNvSpPr txBox="1"/>
          <p:nvPr/>
        </p:nvSpPr>
        <p:spPr>
          <a:xfrm>
            <a:off x="0" y="708110"/>
            <a:ext cx="1461356"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solidFill>
                  <a:srgbClr val="000000"/>
                </a:solidFill>
                <a:latin typeface="BIZ UDPゴシック" panose="020B0400000000000000" pitchFamily="50" charset="-128"/>
                <a:ea typeface="BIZ UDPゴシック" panose="020B0400000000000000" pitchFamily="50" charset="-128"/>
              </a:rPr>
              <a:t>31</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5352539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E0C49F47-5C00-43F6-91B3-C6360B49412B}"/>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コンテンツ プレースホルダ 2"/>
          <p:cNvSpPr>
            <a:spLocks noGrp="1"/>
          </p:cNvSpPr>
          <p:nvPr>
            <p:ph idx="1"/>
          </p:nvPr>
        </p:nvSpPr>
        <p:spPr>
          <a:xfrm>
            <a:off x="828574" y="2665550"/>
            <a:ext cx="7486852" cy="3481755"/>
          </a:xfrm>
          <a:noFill/>
        </p:spPr>
        <p:txBody>
          <a:bodyPr/>
          <a:lstStyle/>
          <a:p>
            <a:pPr marL="360363" indent="-360363">
              <a:spcBef>
                <a:spcPts val="12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せん妄の原因となっている疾患や状態を同定し、治療・改善を図る</a:t>
            </a:r>
            <a:endPar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60363" indent="-3603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患者の</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安全を確保</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する</a:t>
            </a:r>
            <a:endParaRPr lang="en-US" altLang="ja-JP" sz="2500" b="1" dirty="0">
              <a:solidFill>
                <a:srgbClr val="000000"/>
              </a:solidFill>
              <a:latin typeface="BIZ UDPゴシック" panose="020B0400000000000000" pitchFamily="50" charset="-128"/>
              <a:ea typeface="BIZ UDPゴシック" panose="020B0400000000000000" pitchFamily="50" charset="-128"/>
              <a:cs typeface="Meiryo UI" pitchFamily="50" charset="-128"/>
            </a:endParaRPr>
          </a:p>
          <a:p>
            <a:pPr marL="360363" indent="-3603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静穏な環境</a:t>
            </a:r>
            <a:r>
              <a:rPr lang="ja-JP" altLang="en-US" sz="2500" b="1" dirty="0">
                <a:solidFill>
                  <a:srgbClr val="000000"/>
                </a:solidFill>
                <a:latin typeface="BIZ UDPゴシック" panose="020B0400000000000000" pitchFamily="50" charset="-128"/>
                <a:ea typeface="BIZ UDPゴシック" panose="020B0400000000000000" pitchFamily="50" charset="-128"/>
                <a:cs typeface="Meiryo UI" pitchFamily="50" charset="-128"/>
              </a:rPr>
              <a:t>を提供する</a:t>
            </a:r>
            <a:endParaRPr lang="en-US" altLang="ja-JP" sz="2500" b="1" dirty="0">
              <a:latin typeface="BIZ UDPゴシック" panose="020B0400000000000000" pitchFamily="50" charset="-128"/>
              <a:ea typeface="BIZ UDPゴシック" panose="020B0400000000000000" pitchFamily="50" charset="-128"/>
              <a:cs typeface="Meiryo UI" pitchFamily="50" charset="-128"/>
            </a:endParaRPr>
          </a:p>
          <a:p>
            <a:pPr marL="360363" indent="-3603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solidFill>
                  <a:srgbClr val="E28700"/>
                </a:solidFill>
                <a:latin typeface="BIZ UDPゴシック" panose="020B0400000000000000" pitchFamily="50" charset="-128"/>
                <a:ea typeface="BIZ UDPゴシック" panose="020B0400000000000000" pitchFamily="50" charset="-128"/>
                <a:cs typeface="Meiryo UI" pitchFamily="50" charset="-128"/>
              </a:rPr>
              <a:t> </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苦痛</a:t>
            </a:r>
            <a:r>
              <a:rPr lang="ja-JP" altLang="en-US" sz="2500" b="1" dirty="0">
                <a:latin typeface="BIZ UDPゴシック" panose="020B0400000000000000" pitchFamily="50" charset="-128"/>
                <a:ea typeface="BIZ UDPゴシック" panose="020B0400000000000000" pitchFamily="50" charset="-128"/>
                <a:cs typeface="Meiryo UI" pitchFamily="50" charset="-128"/>
              </a:rPr>
              <a:t>（特に痛み）</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を除去</a:t>
            </a:r>
            <a:r>
              <a:rPr lang="ja-JP" altLang="en-US" sz="2500" b="1" dirty="0">
                <a:latin typeface="BIZ UDPゴシック" panose="020B0400000000000000" pitchFamily="50" charset="-128"/>
                <a:ea typeface="BIZ UDPゴシック" panose="020B0400000000000000" pitchFamily="50" charset="-128"/>
                <a:cs typeface="Meiryo UI" pitchFamily="50" charset="-128"/>
              </a:rPr>
              <a:t>する</a:t>
            </a:r>
            <a:endParaRPr lang="en-US" altLang="ja-JP" sz="2500" b="1" dirty="0">
              <a:latin typeface="BIZ UDPゴシック" panose="020B0400000000000000" pitchFamily="50" charset="-128"/>
              <a:ea typeface="BIZ UDPゴシック" panose="020B0400000000000000" pitchFamily="50" charset="-128"/>
              <a:cs typeface="Meiryo UI" pitchFamily="50" charset="-128"/>
            </a:endParaRPr>
          </a:p>
          <a:p>
            <a:pPr marL="360363" indent="-3603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a:t>
            </a:r>
            <a:r>
              <a:rPr lang="ja-JP" altLang="en-US" sz="2500" b="1" dirty="0">
                <a:latin typeface="BIZ UDPゴシック" panose="020B0400000000000000" pitchFamily="50" charset="-128"/>
                <a:ea typeface="BIZ UDPゴシック" panose="020B0400000000000000" pitchFamily="50" charset="-128"/>
                <a:cs typeface="Meiryo UI" pitchFamily="50" charset="-128"/>
              </a:rPr>
              <a:t> 状態や対応などを</a:t>
            </a:r>
            <a:r>
              <a:rPr lang="ja-JP" altLang="en-US" sz="2500" b="1" dirty="0">
                <a:solidFill>
                  <a:srgbClr val="CC7900"/>
                </a:solidFill>
                <a:latin typeface="BIZ UDPゴシック" panose="020B0400000000000000" pitchFamily="50" charset="-128"/>
                <a:ea typeface="BIZ UDPゴシック" panose="020B0400000000000000" pitchFamily="50" charset="-128"/>
                <a:cs typeface="Meiryo UI" pitchFamily="50" charset="-128"/>
              </a:rPr>
              <a:t>本人・家族へ説明</a:t>
            </a:r>
            <a:r>
              <a:rPr lang="ja-JP" altLang="en-US" sz="2500" b="1" dirty="0">
                <a:latin typeface="BIZ UDPゴシック" panose="020B0400000000000000" pitchFamily="50" charset="-128"/>
                <a:ea typeface="BIZ UDPゴシック" panose="020B0400000000000000" pitchFamily="50" charset="-128"/>
                <a:cs typeface="Meiryo UI" pitchFamily="50" charset="-128"/>
              </a:rPr>
              <a:t>する</a:t>
            </a:r>
          </a:p>
        </p:txBody>
      </p:sp>
      <p:sp>
        <p:nvSpPr>
          <p:cNvPr id="12"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1316421" y="65769"/>
            <a:ext cx="6511158"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せん妄発症後の対応の原則</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DECFF56A-FD0C-448F-B81B-909F510A87E0}"/>
              </a:ext>
            </a:extLst>
          </p:cNvPr>
          <p:cNvSpPr txBox="1"/>
          <p:nvPr/>
        </p:nvSpPr>
        <p:spPr>
          <a:xfrm>
            <a:off x="0" y="710695"/>
            <a:ext cx="1399551"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solidFill>
                  <a:srgbClr val="000000"/>
                </a:solidFill>
                <a:latin typeface="BIZ UDPゴシック" panose="020B0400000000000000" pitchFamily="50" charset="-128"/>
                <a:ea typeface="BIZ UDPゴシック" panose="020B0400000000000000" pitchFamily="50" charset="-128"/>
              </a:rPr>
              <a:t>32</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7" name="テキスト ボックス 6">
            <a:extLst>
              <a:ext uri="{FF2B5EF4-FFF2-40B4-BE49-F238E27FC236}">
                <a16:creationId xmlns:a16="http://schemas.microsoft.com/office/drawing/2014/main" id="{02ED4102-F1D3-4B02-A3A7-AFBC70648113}"/>
              </a:ext>
            </a:extLst>
          </p:cNvPr>
          <p:cNvSpPr txBox="1"/>
          <p:nvPr/>
        </p:nvSpPr>
        <p:spPr>
          <a:xfrm>
            <a:off x="947867" y="1369444"/>
            <a:ext cx="7248266" cy="892552"/>
          </a:xfrm>
          <a:prstGeom prst="rect">
            <a:avLst/>
          </a:prstGeom>
          <a:noFill/>
        </p:spPr>
        <p:txBody>
          <a:bodyPr wrap="square">
            <a:spAutoFit/>
          </a:bodyPr>
          <a:lstStyle/>
          <a:p>
            <a:r>
              <a:rPr lang="ja-JP" altLang="en-US" sz="2600" b="1" dirty="0">
                <a:latin typeface="BIZ UDPゴシック" panose="020B0400000000000000" pitchFamily="50" charset="-128"/>
                <a:ea typeface="BIZ UDPゴシック" panose="020B0400000000000000" pitchFamily="50" charset="-128"/>
              </a:rPr>
              <a:t>せん妄を発症した場合は、下記について速やかに多職種で情報を共有し継続した対応を行う</a:t>
            </a:r>
            <a:endParaRPr lang="en-US" altLang="ja-JP" sz="2600" b="1"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1604506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977E13A3-A78E-4BB0-8786-5ABD63B6F6C8}"/>
              </a:ext>
            </a:extLst>
          </p:cNvPr>
          <p:cNvSpPr/>
          <p:nvPr/>
        </p:nvSpPr>
        <p:spPr>
          <a:xfrm>
            <a:off x="0" y="2875"/>
            <a:ext cx="9144000" cy="95406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idx="1"/>
          </p:nvPr>
        </p:nvSpPr>
        <p:spPr>
          <a:xfrm>
            <a:off x="1192586" y="2320445"/>
            <a:ext cx="6758828" cy="3881587"/>
          </a:xfrm>
        </p:spPr>
        <p:txBody>
          <a:bodyPr>
            <a:noAutofit/>
          </a:bodyPr>
          <a:lstStyle/>
          <a:p>
            <a:pPr marL="0" indent="0">
              <a:spcBef>
                <a:spcPts val="5400"/>
              </a:spcBef>
              <a:buNone/>
            </a:pPr>
            <a:r>
              <a:rPr kumimoji="1" lang="ja-JP" altLang="en-US" sz="2800" b="1" dirty="0">
                <a:solidFill>
                  <a:srgbClr val="CC7900"/>
                </a:solidFill>
                <a:latin typeface="BIZ UDPゴシック" panose="020B0400000000000000" pitchFamily="50" charset="-128"/>
                <a:ea typeface="BIZ UDPゴシック" panose="020B0400000000000000" pitchFamily="50" charset="-128"/>
              </a:rPr>
              <a:t>● 切迫性</a:t>
            </a:r>
            <a:endParaRPr kumimoji="1" lang="en-US" altLang="ja-JP" sz="2800" b="1" dirty="0">
              <a:solidFill>
                <a:srgbClr val="CC7900"/>
              </a:solidFill>
              <a:latin typeface="BIZ UDPゴシック" panose="020B0400000000000000" pitchFamily="50" charset="-128"/>
              <a:ea typeface="BIZ UDPゴシック" panose="020B0400000000000000" pitchFamily="50" charset="-128"/>
            </a:endParaRPr>
          </a:p>
          <a:p>
            <a:pPr marL="538163" indent="-538163">
              <a:spcBef>
                <a:spcPts val="600"/>
              </a:spcBef>
              <a:buNone/>
            </a:pPr>
            <a:r>
              <a:rPr lang="ja-JP" altLang="en-US" sz="2200" b="1" dirty="0">
                <a:latin typeface="BIZ UDPゴシック" panose="020B0400000000000000" pitchFamily="50" charset="-128"/>
                <a:ea typeface="BIZ UDPゴシック" panose="020B0400000000000000" pitchFamily="50" charset="-128"/>
              </a:rPr>
              <a:t>　　　本人または他の患者等の生命又は身体が危険に</a:t>
            </a:r>
            <a:endParaRPr lang="en-US" altLang="ja-JP" sz="2200" b="1" dirty="0">
              <a:latin typeface="BIZ UDPゴシック" panose="020B0400000000000000" pitchFamily="50" charset="-128"/>
              <a:ea typeface="BIZ UDPゴシック" panose="020B0400000000000000" pitchFamily="50" charset="-128"/>
            </a:endParaRPr>
          </a:p>
          <a:p>
            <a:pPr marL="538163" indent="-538163">
              <a:spcBef>
                <a:spcPts val="0"/>
              </a:spcBef>
              <a:buNone/>
            </a:pPr>
            <a:r>
              <a:rPr lang="en-US" altLang="ja-JP" sz="2200" b="1" dirty="0">
                <a:latin typeface="BIZ UDPゴシック" panose="020B0400000000000000" pitchFamily="50" charset="-128"/>
                <a:ea typeface="BIZ UDPゴシック" panose="020B0400000000000000" pitchFamily="50" charset="-128"/>
              </a:rPr>
              <a:t>      </a:t>
            </a:r>
            <a:r>
              <a:rPr lang="ja-JP" altLang="en-US" sz="2200" b="1" dirty="0">
                <a:latin typeface="BIZ UDPゴシック" panose="020B0400000000000000" pitchFamily="50" charset="-128"/>
                <a:ea typeface="BIZ UDPゴシック" panose="020B0400000000000000" pitchFamily="50" charset="-128"/>
              </a:rPr>
              <a:t>さらされる可能性が著しく高い</a:t>
            </a:r>
            <a:endParaRPr lang="en-US" altLang="ja-JP" sz="2200" b="1" dirty="0">
              <a:latin typeface="BIZ UDPゴシック" panose="020B0400000000000000" pitchFamily="50" charset="-128"/>
              <a:ea typeface="BIZ UDPゴシック" panose="020B0400000000000000" pitchFamily="50" charset="-128"/>
            </a:endParaRPr>
          </a:p>
          <a:p>
            <a:pPr>
              <a:spcBef>
                <a:spcPts val="0"/>
              </a:spcBef>
              <a:buNone/>
            </a:pPr>
            <a:endParaRPr lang="en-US" altLang="ja-JP" sz="1050" b="1" dirty="0">
              <a:latin typeface="BIZ UDPゴシック" panose="020B0400000000000000" pitchFamily="50" charset="-128"/>
              <a:ea typeface="BIZ UDPゴシック" panose="020B0400000000000000" pitchFamily="50" charset="-128"/>
            </a:endParaRPr>
          </a:p>
          <a:p>
            <a:pPr marL="0" indent="0">
              <a:spcBef>
                <a:spcPts val="0"/>
              </a:spcBef>
              <a:buNone/>
            </a:pPr>
            <a:r>
              <a:rPr kumimoji="1" lang="ja-JP" altLang="en-US" sz="2800" b="1" dirty="0">
                <a:solidFill>
                  <a:srgbClr val="CC7900"/>
                </a:solidFill>
                <a:latin typeface="BIZ UDPゴシック" panose="020B0400000000000000" pitchFamily="50" charset="-128"/>
                <a:ea typeface="BIZ UDPゴシック" panose="020B0400000000000000" pitchFamily="50" charset="-128"/>
              </a:rPr>
              <a:t>● 非代替性</a:t>
            </a:r>
            <a:endParaRPr kumimoji="1" lang="en-US" altLang="ja-JP" sz="2800" b="1" dirty="0">
              <a:solidFill>
                <a:srgbClr val="CC7900"/>
              </a:solidFill>
              <a:latin typeface="BIZ UDPゴシック" panose="020B0400000000000000" pitchFamily="50" charset="-128"/>
              <a:ea typeface="BIZ UDPゴシック" panose="020B0400000000000000" pitchFamily="50" charset="-128"/>
            </a:endParaRPr>
          </a:p>
          <a:p>
            <a:pPr marL="0" indent="0">
              <a:spcBef>
                <a:spcPts val="600"/>
              </a:spcBef>
              <a:buNone/>
            </a:pPr>
            <a:r>
              <a:rPr lang="ja-JP" altLang="en-US" sz="2200" b="1" dirty="0">
                <a:latin typeface="BIZ UDPゴシック" panose="020B0400000000000000" pitchFamily="50" charset="-128"/>
                <a:ea typeface="BIZ UDPゴシック" panose="020B0400000000000000" pitchFamily="50" charset="-128"/>
              </a:rPr>
              <a:t>　　　身体拘束を行う以外に代替する方法がない</a:t>
            </a:r>
            <a:endParaRPr kumimoji="1" lang="en-US" altLang="ja-JP" sz="2200" b="1" dirty="0">
              <a:latin typeface="BIZ UDPゴシック" panose="020B0400000000000000" pitchFamily="50" charset="-128"/>
              <a:ea typeface="BIZ UDPゴシック" panose="020B0400000000000000" pitchFamily="50" charset="-128"/>
            </a:endParaRPr>
          </a:p>
          <a:p>
            <a:pPr marL="0" indent="0">
              <a:spcBef>
                <a:spcPts val="1800"/>
              </a:spcBef>
              <a:buNone/>
            </a:pPr>
            <a:r>
              <a:rPr lang="ja-JP" altLang="en-US" sz="2800" b="1" dirty="0">
                <a:solidFill>
                  <a:srgbClr val="CC7900"/>
                </a:solidFill>
                <a:latin typeface="BIZ UDPゴシック" panose="020B0400000000000000" pitchFamily="50" charset="-128"/>
                <a:ea typeface="BIZ UDPゴシック" panose="020B0400000000000000" pitchFamily="50" charset="-128"/>
              </a:rPr>
              <a:t>● 一時性</a:t>
            </a:r>
            <a:endParaRPr lang="en-US" altLang="ja-JP" sz="2800" b="1" dirty="0">
              <a:solidFill>
                <a:srgbClr val="CC7900"/>
              </a:solidFill>
              <a:latin typeface="BIZ UDPゴシック" panose="020B0400000000000000" pitchFamily="50" charset="-128"/>
              <a:ea typeface="BIZ UDPゴシック" panose="020B0400000000000000" pitchFamily="50" charset="-128"/>
            </a:endParaRPr>
          </a:p>
          <a:p>
            <a:pPr marL="538163" indent="-538163">
              <a:spcBef>
                <a:spcPts val="600"/>
              </a:spcBef>
              <a:buNone/>
            </a:pPr>
            <a:r>
              <a:rPr lang="ja-JP" altLang="en-US" sz="2200" b="1" dirty="0">
                <a:latin typeface="BIZ UDPゴシック" panose="020B0400000000000000" pitchFamily="50" charset="-128"/>
                <a:ea typeface="BIZ UDPゴシック" panose="020B0400000000000000" pitchFamily="50" charset="-128"/>
              </a:rPr>
              <a:t>　　</a:t>
            </a:r>
            <a:r>
              <a:rPr lang="en-US" altLang="ja-JP" sz="2200" b="1" dirty="0">
                <a:latin typeface="BIZ UDPゴシック" panose="020B0400000000000000" pitchFamily="50" charset="-128"/>
                <a:ea typeface="BIZ UDPゴシック" panose="020B0400000000000000" pitchFamily="50" charset="-128"/>
              </a:rPr>
              <a:t>	</a:t>
            </a:r>
            <a:r>
              <a:rPr lang="ja-JP" altLang="en-US" sz="2200" b="1" dirty="0">
                <a:latin typeface="BIZ UDPゴシック" panose="020B0400000000000000" pitchFamily="50" charset="-128"/>
                <a:ea typeface="BIZ UDPゴシック" panose="020B0400000000000000" pitchFamily="50" charset="-128"/>
              </a:rPr>
              <a:t>本人の状態像に応じて必要とされる最も短い</a:t>
            </a:r>
            <a:endParaRPr lang="en-US" altLang="ja-JP" sz="2200" b="1" dirty="0">
              <a:latin typeface="BIZ UDPゴシック" panose="020B0400000000000000" pitchFamily="50" charset="-128"/>
              <a:ea typeface="BIZ UDPゴシック" panose="020B0400000000000000" pitchFamily="50" charset="-128"/>
            </a:endParaRPr>
          </a:p>
          <a:p>
            <a:pPr marL="538163" indent="-538163">
              <a:spcBef>
                <a:spcPts val="0"/>
              </a:spcBef>
              <a:buNone/>
            </a:pPr>
            <a:r>
              <a:rPr lang="en-US" altLang="ja-JP" sz="2200" b="1" dirty="0">
                <a:latin typeface="BIZ UDPゴシック" panose="020B0400000000000000" pitchFamily="50" charset="-128"/>
                <a:ea typeface="BIZ UDPゴシック" panose="020B0400000000000000" pitchFamily="50" charset="-128"/>
              </a:rPr>
              <a:t>      </a:t>
            </a:r>
            <a:r>
              <a:rPr lang="ja-JP" altLang="en-US" sz="2200" b="1" dirty="0">
                <a:latin typeface="BIZ UDPゴシック" panose="020B0400000000000000" pitchFamily="50" charset="-128"/>
                <a:ea typeface="BIZ UDPゴシック" panose="020B0400000000000000" pitchFamily="50" charset="-128"/>
              </a:rPr>
              <a:t>拘束時間を想定し、一時的である</a:t>
            </a:r>
          </a:p>
          <a:p>
            <a:pPr>
              <a:spcBef>
                <a:spcPts val="5400"/>
              </a:spcBef>
            </a:pPr>
            <a:endParaRPr lang="en-US" altLang="ja-JP" sz="1600" dirty="0">
              <a:latin typeface="BIZ UDPゴシック" panose="020B0400000000000000" pitchFamily="50" charset="-128"/>
              <a:ea typeface="BIZ UDPゴシック" panose="020B0400000000000000" pitchFamily="50" charset="-128"/>
            </a:endParaRPr>
          </a:p>
          <a:p>
            <a:pPr>
              <a:spcBef>
                <a:spcPts val="600"/>
              </a:spcBef>
            </a:pPr>
            <a:endParaRPr kumimoji="1" lang="ja-JP" altLang="en-US" sz="1600" dirty="0">
              <a:latin typeface="BIZ UDPゴシック" panose="020B0400000000000000" pitchFamily="50" charset="-128"/>
              <a:ea typeface="BIZ UDPゴシック" panose="020B0400000000000000" pitchFamily="50" charset="-128"/>
            </a:endParaRPr>
          </a:p>
        </p:txBody>
      </p:sp>
      <p:sp>
        <p:nvSpPr>
          <p:cNvPr id="6" name="Rectangle 69"/>
          <p:cNvSpPr>
            <a:spLocks noChangeArrowheads="1"/>
          </p:cNvSpPr>
          <p:nvPr/>
        </p:nvSpPr>
        <p:spPr bwMode="auto">
          <a:xfrm>
            <a:off x="4572000" y="6331605"/>
            <a:ext cx="4511841"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eaLnBrk="0" hangingPunct="0"/>
            <a:r>
              <a:rPr lang="ja-JP" altLang="en-US" sz="1400" dirty="0">
                <a:solidFill>
                  <a:srgbClr val="202020"/>
                </a:solidFill>
                <a:latin typeface="BIZ UDPゴシック" panose="020B0400000000000000" pitchFamily="50" charset="-128"/>
                <a:ea typeface="BIZ UDPゴシック" panose="020B0400000000000000" pitchFamily="50" charset="-128"/>
                <a:cs typeface="Meiryo UI" pitchFamily="50" charset="-128"/>
              </a:rPr>
              <a:t>厚生労働省 「身体拘束ゼロへの手引き」 ，</a:t>
            </a:r>
            <a:r>
              <a:rPr lang="en-US" altLang="ja-JP" sz="1400" dirty="0">
                <a:solidFill>
                  <a:srgbClr val="202020"/>
                </a:solidFill>
                <a:latin typeface="BIZ UDPゴシック" panose="020B0400000000000000" pitchFamily="50" charset="-128"/>
                <a:ea typeface="BIZ UDPゴシック" panose="020B0400000000000000" pitchFamily="50" charset="-128"/>
                <a:cs typeface="Meiryo UI" pitchFamily="50" charset="-128"/>
              </a:rPr>
              <a:t>2001</a:t>
            </a:r>
            <a:r>
              <a:rPr lang="ja-JP" altLang="en-US" sz="1400" dirty="0">
                <a:solidFill>
                  <a:srgbClr val="202020"/>
                </a:solidFill>
                <a:latin typeface="BIZ UDPゴシック" panose="020B0400000000000000" pitchFamily="50" charset="-128"/>
                <a:ea typeface="BIZ UDPゴシック" panose="020B0400000000000000" pitchFamily="50" charset="-128"/>
                <a:cs typeface="Meiryo UI" pitchFamily="50" charset="-128"/>
              </a:rPr>
              <a:t>年より</a:t>
            </a:r>
          </a:p>
        </p:txBody>
      </p:sp>
      <p:sp>
        <p:nvSpPr>
          <p:cNvPr id="10"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1535633" y="11453"/>
            <a:ext cx="6072734" cy="94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身体拘束は行わないことが原則</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a:p>
            <a:pPr algn="ctr" eaLnBrk="1" fontAlgn="auto" hangingPunct="1">
              <a:spcBef>
                <a:spcPts val="0"/>
              </a:spcBef>
              <a:spcAft>
                <a:spcPts val="0"/>
              </a:spcAft>
            </a:pPr>
            <a:r>
              <a:rPr lang="ja-JP" altLang="en-US" sz="2400" b="1" dirty="0">
                <a:solidFill>
                  <a:schemeClr val="bg1"/>
                </a:solidFill>
                <a:latin typeface="BIZ UDPゴシック" panose="020B0400000000000000" pitchFamily="50" charset="-128"/>
                <a:ea typeface="BIZ UDPゴシック" panose="020B0400000000000000" pitchFamily="50" charset="-128"/>
                <a:cs typeface="Meiryo UI" pitchFamily="50" charset="-128"/>
              </a:rPr>
              <a:t>～やむを得ない場合の例外的対応～</a:t>
            </a:r>
            <a:endParaRPr lang="en-US" altLang="ja-JP" sz="24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9" name="テキスト ボックス 8">
            <a:extLst>
              <a:ext uri="{FF2B5EF4-FFF2-40B4-BE49-F238E27FC236}">
                <a16:creationId xmlns:a16="http://schemas.microsoft.com/office/drawing/2014/main" id="{979DEEF6-6E11-4D4F-91EC-DA8271BA4484}"/>
              </a:ext>
            </a:extLst>
          </p:cNvPr>
          <p:cNvSpPr txBox="1"/>
          <p:nvPr/>
        </p:nvSpPr>
        <p:spPr>
          <a:xfrm>
            <a:off x="1440559" y="1298320"/>
            <a:ext cx="6262882" cy="892552"/>
          </a:xfrm>
          <a:prstGeom prst="rect">
            <a:avLst/>
          </a:prstGeom>
          <a:noFill/>
        </p:spPr>
        <p:txBody>
          <a:bodyPr wrap="square">
            <a:spAutoFit/>
          </a:bodyPr>
          <a:lstStyle/>
          <a:p>
            <a:r>
              <a:rPr lang="ja-JP" altLang="en-US" sz="2600" b="1" dirty="0">
                <a:latin typeface="BIZ UDPゴシック" panose="020B0400000000000000" pitchFamily="50" charset="-128"/>
                <a:ea typeface="BIZ UDPゴシック" panose="020B0400000000000000" pitchFamily="50" charset="-128"/>
              </a:rPr>
              <a:t>やむを得ず例外的に身体拘束を行う場合、</a:t>
            </a:r>
            <a:endParaRPr lang="en-US" altLang="ja-JP" sz="2600" b="1" dirty="0">
              <a:latin typeface="BIZ UDPゴシック" panose="020B0400000000000000" pitchFamily="50" charset="-128"/>
              <a:ea typeface="BIZ UDPゴシック" panose="020B0400000000000000" pitchFamily="50" charset="-128"/>
            </a:endParaRPr>
          </a:p>
          <a:p>
            <a:r>
              <a:rPr lang="ja-JP" altLang="en-US" sz="2600" b="1" dirty="0">
                <a:latin typeface="BIZ UDPゴシック" panose="020B0400000000000000" pitchFamily="50" charset="-128"/>
                <a:ea typeface="BIZ UDPゴシック" panose="020B0400000000000000" pitchFamily="50" charset="-128"/>
              </a:rPr>
              <a:t>下記要件を満たすかを多職種で協議する</a:t>
            </a:r>
            <a:endParaRPr lang="en-US" altLang="ja-JP" sz="2600" b="1" dirty="0">
              <a:latin typeface="BIZ UDPゴシック" panose="020B0400000000000000" pitchFamily="50" charset="-128"/>
              <a:ea typeface="BIZ UDPゴシック" panose="020B0400000000000000" pitchFamily="50" charset="-128"/>
            </a:endParaRPr>
          </a:p>
        </p:txBody>
      </p:sp>
      <p:sp>
        <p:nvSpPr>
          <p:cNvPr id="7" name="テキスト ボックス 6">
            <a:extLst>
              <a:ext uri="{FF2B5EF4-FFF2-40B4-BE49-F238E27FC236}">
                <a16:creationId xmlns:a16="http://schemas.microsoft.com/office/drawing/2014/main" id="{1E704E9A-0C3D-41E3-A6E3-80B65B76F722}"/>
              </a:ext>
            </a:extLst>
          </p:cNvPr>
          <p:cNvSpPr txBox="1"/>
          <p:nvPr/>
        </p:nvSpPr>
        <p:spPr>
          <a:xfrm>
            <a:off x="0" y="959766"/>
            <a:ext cx="1380134"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solidFill>
                  <a:srgbClr val="000000"/>
                </a:solidFill>
                <a:latin typeface="BIZ UDPゴシック" panose="020B0400000000000000" pitchFamily="50" charset="-128"/>
                <a:ea typeface="BIZ UDPゴシック" panose="020B0400000000000000" pitchFamily="50" charset="-128"/>
              </a:rPr>
              <a:t>33</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2721470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7742171D-CBEA-44C7-8E84-7FBD1CB6365B}"/>
              </a:ext>
            </a:extLst>
          </p:cNvPr>
          <p:cNvSpPr/>
          <p:nvPr/>
        </p:nvSpPr>
        <p:spPr>
          <a:xfrm>
            <a:off x="0" y="2875"/>
            <a:ext cx="9144000" cy="1007043"/>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BIZ UDPゴシック" panose="020B0400000000000000" pitchFamily="50" charset="-128"/>
              <a:ea typeface="BIZ UDPゴシック" panose="020B0400000000000000" pitchFamily="50" charset="-128"/>
            </a:endParaRPr>
          </a:p>
        </p:txBody>
      </p:sp>
      <p:sp>
        <p:nvSpPr>
          <p:cNvPr id="3" name="コンテンツ プレースホルダー 2"/>
          <p:cNvSpPr>
            <a:spLocks noGrp="1"/>
          </p:cNvSpPr>
          <p:nvPr>
            <p:ph idx="1"/>
          </p:nvPr>
        </p:nvSpPr>
        <p:spPr>
          <a:xfrm>
            <a:off x="1197554" y="1661530"/>
            <a:ext cx="6748892" cy="4771354"/>
          </a:xfrm>
        </p:spPr>
        <p:txBody>
          <a:bodyPr>
            <a:noAutofit/>
          </a:bodyPr>
          <a:lstStyle/>
          <a:p>
            <a:pPr marL="449263" indent="-4492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単独で身体拘束を決定・実施せず、チームで</a:t>
            </a:r>
            <a:r>
              <a:rPr lang="ja-JP" altLang="en-US" sz="2500" b="1" dirty="0">
                <a:solidFill>
                  <a:srgbClr val="CC7900"/>
                </a:solidFill>
                <a:latin typeface="BIZ UDPゴシック" panose="020B0400000000000000" pitchFamily="50" charset="-128"/>
                <a:ea typeface="BIZ UDPゴシック" panose="020B0400000000000000" pitchFamily="50" charset="-128"/>
              </a:rPr>
              <a:t>例外的３原則</a:t>
            </a:r>
            <a:r>
              <a:rPr lang="ja-JP" altLang="en-US" sz="2500" b="1" dirty="0">
                <a:latin typeface="BIZ UDPゴシック" panose="020B0400000000000000" pitchFamily="50" charset="-128"/>
                <a:ea typeface="BIZ UDPゴシック" panose="020B0400000000000000" pitchFamily="50" charset="-128"/>
              </a:rPr>
              <a:t>を満たすのか検討する。</a:t>
            </a:r>
            <a:endParaRPr lang="en-US" altLang="ja-JP" sz="2500" b="1" dirty="0">
              <a:latin typeface="BIZ UDPゴシック" panose="020B0400000000000000" pitchFamily="50" charset="-128"/>
              <a:ea typeface="BIZ UDPゴシック" panose="020B0400000000000000" pitchFamily="50" charset="-128"/>
            </a:endParaRPr>
          </a:p>
          <a:p>
            <a:pPr marL="449263" indent="-4492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solidFill>
                  <a:schemeClr val="bg1">
                    <a:lumMod val="50000"/>
                  </a:schemeClr>
                </a:solidFill>
                <a:latin typeface="BIZ UDPゴシック" panose="020B0400000000000000" pitchFamily="50" charset="-128"/>
                <a:ea typeface="BIZ UDPゴシック" panose="020B0400000000000000" pitchFamily="50" charset="-128"/>
              </a:rPr>
              <a:t> </a:t>
            </a:r>
            <a:r>
              <a:rPr lang="ja-JP" altLang="en-US" sz="2500" b="1" dirty="0">
                <a:latin typeface="BIZ UDPゴシック" panose="020B0400000000000000" pitchFamily="50" charset="-128"/>
                <a:ea typeface="BIZ UDPゴシック" panose="020B0400000000000000" pitchFamily="50" charset="-128"/>
              </a:rPr>
              <a:t>身体拘束に至るまでの</a:t>
            </a:r>
            <a:r>
              <a:rPr lang="ja-JP" altLang="en-US" sz="2500" b="1" dirty="0">
                <a:solidFill>
                  <a:srgbClr val="CC7900"/>
                </a:solidFill>
                <a:latin typeface="BIZ UDPゴシック" panose="020B0400000000000000" pitchFamily="50" charset="-128"/>
                <a:ea typeface="BIZ UDPゴシック" panose="020B0400000000000000" pitchFamily="50" charset="-128"/>
              </a:rPr>
              <a:t>判断の過程と根拠</a:t>
            </a:r>
            <a:r>
              <a:rPr lang="ja-JP" altLang="en-US" sz="2500" b="1" dirty="0">
                <a:latin typeface="BIZ UDPゴシック" panose="020B0400000000000000" pitchFamily="50" charset="-128"/>
                <a:ea typeface="BIZ UDPゴシック" panose="020B0400000000000000" pitchFamily="50" charset="-128"/>
              </a:rPr>
              <a:t>を明らかにする。</a:t>
            </a:r>
            <a:endParaRPr lang="en-US" altLang="ja-JP" sz="2500" b="1" dirty="0">
              <a:latin typeface="BIZ UDPゴシック" panose="020B0400000000000000" pitchFamily="50" charset="-128"/>
              <a:ea typeface="BIZ UDPゴシック" panose="020B0400000000000000" pitchFamily="50" charset="-128"/>
            </a:endParaRPr>
          </a:p>
          <a:p>
            <a:pPr marL="449263" indent="-4492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開始時には、</a:t>
            </a:r>
            <a:r>
              <a:rPr lang="ja-JP" altLang="en-US" sz="2500" b="1" dirty="0">
                <a:solidFill>
                  <a:srgbClr val="CC7900"/>
                </a:solidFill>
                <a:latin typeface="BIZ UDPゴシック" panose="020B0400000000000000" pitchFamily="50" charset="-128"/>
                <a:ea typeface="BIZ UDPゴシック" panose="020B0400000000000000" pitchFamily="50" charset="-128"/>
              </a:rPr>
              <a:t>医師は診察し指示を出す</a:t>
            </a:r>
            <a:r>
              <a:rPr lang="ja-JP" altLang="en-US" sz="2500" b="1" dirty="0">
                <a:latin typeface="BIZ UDPゴシック" panose="020B0400000000000000" pitchFamily="50" charset="-128"/>
                <a:ea typeface="BIZ UDPゴシック" panose="020B0400000000000000" pitchFamily="50" charset="-128"/>
              </a:rPr>
              <a:t>。</a:t>
            </a:r>
            <a:endParaRPr lang="en-US" altLang="ja-JP" sz="2500" b="1" dirty="0">
              <a:latin typeface="BIZ UDPゴシック" panose="020B0400000000000000" pitchFamily="50" charset="-128"/>
              <a:ea typeface="BIZ UDPゴシック" panose="020B0400000000000000" pitchFamily="50" charset="-128"/>
            </a:endParaRPr>
          </a:p>
          <a:p>
            <a:pPr marL="449263" indent="-4492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開始時には速やかに</a:t>
            </a:r>
            <a:r>
              <a:rPr lang="ja-JP" altLang="en-US" sz="2500" b="1" dirty="0">
                <a:solidFill>
                  <a:srgbClr val="CC7900"/>
                </a:solidFill>
                <a:latin typeface="BIZ UDPゴシック" panose="020B0400000000000000" pitchFamily="50" charset="-128"/>
                <a:ea typeface="BIZ UDPゴシック" panose="020B0400000000000000" pitchFamily="50" charset="-128"/>
              </a:rPr>
              <a:t>本人への説明</a:t>
            </a:r>
            <a:r>
              <a:rPr lang="ja-JP" altLang="en-US" sz="2500" b="1" dirty="0">
                <a:latin typeface="BIZ UDPゴシック" panose="020B0400000000000000" pitchFamily="50" charset="-128"/>
                <a:ea typeface="BIZ UDPゴシック" panose="020B0400000000000000" pitchFamily="50" charset="-128"/>
              </a:rPr>
              <a:t>、</a:t>
            </a:r>
            <a:r>
              <a:rPr lang="ja-JP" altLang="en-US" sz="2500" b="1" dirty="0">
                <a:solidFill>
                  <a:srgbClr val="CC7900"/>
                </a:solidFill>
                <a:latin typeface="BIZ UDPゴシック" panose="020B0400000000000000" pitchFamily="50" charset="-128"/>
                <a:ea typeface="BIZ UDPゴシック" panose="020B0400000000000000" pitchFamily="50" charset="-128"/>
              </a:rPr>
              <a:t>家族への説明</a:t>
            </a:r>
            <a:r>
              <a:rPr lang="ja-JP" altLang="en-US" sz="2500" b="1" dirty="0">
                <a:latin typeface="BIZ UDPゴシック" panose="020B0400000000000000" pitchFamily="50" charset="-128"/>
                <a:ea typeface="BIZ UDPゴシック" panose="020B0400000000000000" pitchFamily="50" charset="-128"/>
              </a:rPr>
              <a:t>を行い、</a:t>
            </a:r>
            <a:r>
              <a:rPr lang="ja-JP" altLang="en-US" sz="2500" b="1" dirty="0">
                <a:solidFill>
                  <a:srgbClr val="CC7900"/>
                </a:solidFill>
                <a:latin typeface="BIZ UDPゴシック" panose="020B0400000000000000" pitchFamily="50" charset="-128"/>
                <a:ea typeface="BIZ UDPゴシック" panose="020B0400000000000000" pitchFamily="50" charset="-128"/>
              </a:rPr>
              <a:t>同意</a:t>
            </a:r>
            <a:r>
              <a:rPr lang="ja-JP" altLang="en-US" sz="2500" b="1" dirty="0">
                <a:latin typeface="BIZ UDPゴシック" panose="020B0400000000000000" pitchFamily="50" charset="-128"/>
                <a:ea typeface="BIZ UDPゴシック" panose="020B0400000000000000" pitchFamily="50" charset="-128"/>
              </a:rPr>
              <a:t>を得る。</a:t>
            </a:r>
            <a:endParaRPr lang="en-US" altLang="ja-JP" sz="2500" b="1" dirty="0">
              <a:latin typeface="BIZ UDPゴシック" panose="020B0400000000000000" pitchFamily="50" charset="-128"/>
              <a:ea typeface="BIZ UDPゴシック" panose="020B0400000000000000" pitchFamily="50" charset="-128"/>
            </a:endParaRPr>
          </a:p>
          <a:p>
            <a:pPr marL="449263" indent="-449263">
              <a:spcBef>
                <a:spcPts val="1500"/>
              </a:spcBef>
              <a:buNone/>
            </a:pPr>
            <a:r>
              <a:rPr lang="ja-JP" altLang="en-US" sz="2500" b="1" dirty="0">
                <a:solidFill>
                  <a:srgbClr val="CC7900"/>
                </a:solidFill>
                <a:latin typeface="BIZ UDPゴシック" panose="020B0400000000000000" pitchFamily="50" charset="-128"/>
                <a:ea typeface="BIZ UDPゴシック" panose="020B0400000000000000" pitchFamily="50" charset="-128"/>
              </a:rPr>
              <a:t>●</a:t>
            </a:r>
            <a:r>
              <a:rPr lang="ja-JP" altLang="en-US" sz="2500" b="1" dirty="0">
                <a:latin typeface="BIZ UDPゴシック" panose="020B0400000000000000" pitchFamily="50" charset="-128"/>
                <a:ea typeface="BIZ UDPゴシック" panose="020B0400000000000000" pitchFamily="50" charset="-128"/>
              </a:rPr>
              <a:t> 実施後は、身体拘束に関する</a:t>
            </a:r>
            <a:r>
              <a:rPr lang="ja-JP" altLang="en-US" sz="2500" b="1" dirty="0">
                <a:solidFill>
                  <a:srgbClr val="CC7900"/>
                </a:solidFill>
                <a:latin typeface="BIZ UDPゴシック" panose="020B0400000000000000" pitchFamily="50" charset="-128"/>
                <a:ea typeface="BIZ UDPゴシック" panose="020B0400000000000000" pitchFamily="50" charset="-128"/>
              </a:rPr>
              <a:t>観察と記録</a:t>
            </a:r>
            <a:r>
              <a:rPr lang="ja-JP" altLang="en-US" sz="2500" b="1" dirty="0">
                <a:latin typeface="BIZ UDPゴシック" panose="020B0400000000000000" pitchFamily="50" charset="-128"/>
                <a:ea typeface="BIZ UDPゴシック" panose="020B0400000000000000" pitchFamily="50" charset="-128"/>
              </a:rPr>
              <a:t>を行い、改善後は</a:t>
            </a:r>
            <a:r>
              <a:rPr lang="ja-JP" altLang="en-US" sz="2500" b="1" dirty="0">
                <a:solidFill>
                  <a:srgbClr val="CC7900"/>
                </a:solidFill>
                <a:latin typeface="BIZ UDPゴシック" panose="020B0400000000000000" pitchFamily="50" charset="-128"/>
                <a:ea typeface="BIZ UDPゴシック" panose="020B0400000000000000" pitchFamily="50" charset="-128"/>
              </a:rPr>
              <a:t>速やかに解除</a:t>
            </a:r>
            <a:r>
              <a:rPr lang="ja-JP" altLang="en-US" sz="2500" b="1" dirty="0">
                <a:latin typeface="BIZ UDPゴシック" panose="020B0400000000000000" pitchFamily="50" charset="-128"/>
                <a:ea typeface="BIZ UDPゴシック" panose="020B0400000000000000" pitchFamily="50" charset="-128"/>
              </a:rPr>
              <a:t>する。</a:t>
            </a:r>
            <a:endParaRPr lang="en-US" altLang="ja-JP" sz="2500" b="1" dirty="0">
              <a:latin typeface="BIZ UDPゴシック" panose="020B0400000000000000" pitchFamily="50" charset="-128"/>
              <a:ea typeface="BIZ UDPゴシック" panose="020B0400000000000000" pitchFamily="50" charset="-128"/>
            </a:endParaRPr>
          </a:p>
        </p:txBody>
      </p:sp>
      <p:sp>
        <p:nvSpPr>
          <p:cNvPr id="7"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1208395" y="-16434"/>
            <a:ext cx="6770787" cy="10070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やむを得ず身体拘束を判断し</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開始する際の留意点</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5" name="テキスト ボックス 4">
            <a:extLst>
              <a:ext uri="{FF2B5EF4-FFF2-40B4-BE49-F238E27FC236}">
                <a16:creationId xmlns:a16="http://schemas.microsoft.com/office/drawing/2014/main" id="{077AD9D5-811B-47C2-B213-4ED828DD0CF6}"/>
              </a:ext>
            </a:extLst>
          </p:cNvPr>
          <p:cNvSpPr txBox="1"/>
          <p:nvPr/>
        </p:nvSpPr>
        <p:spPr>
          <a:xfrm>
            <a:off x="0" y="990609"/>
            <a:ext cx="1392684"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solidFill>
                  <a:srgbClr val="000000"/>
                </a:solidFill>
                <a:latin typeface="BIZ UDPゴシック" panose="020B0400000000000000" pitchFamily="50" charset="-128"/>
                <a:ea typeface="BIZ UDPゴシック" panose="020B0400000000000000" pitchFamily="50" charset="-128"/>
              </a:rPr>
              <a:t>34</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0871199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D82B12C9-B81C-48A1-A9C2-51EAED3E3CEC}"/>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graphicFrame>
        <p:nvGraphicFramePr>
          <p:cNvPr id="191524" name="Group 36"/>
          <p:cNvGraphicFramePr>
            <a:graphicFrameLocks noGrp="1"/>
          </p:cNvGraphicFramePr>
          <p:nvPr/>
        </p:nvGraphicFramePr>
        <p:xfrm>
          <a:off x="237553" y="1147883"/>
          <a:ext cx="8429106" cy="5013604"/>
        </p:xfrm>
        <a:graphic>
          <a:graphicData uri="http://schemas.openxmlformats.org/drawingml/2006/table">
            <a:tbl>
              <a:tblPr/>
              <a:tblGrid>
                <a:gridCol w="587217">
                  <a:extLst>
                    <a:ext uri="{9D8B030D-6E8A-4147-A177-3AD203B41FA5}">
                      <a16:colId xmlns:a16="http://schemas.microsoft.com/office/drawing/2014/main" val="20000"/>
                    </a:ext>
                  </a:extLst>
                </a:gridCol>
                <a:gridCol w="7841889">
                  <a:extLst>
                    <a:ext uri="{9D8B030D-6E8A-4147-A177-3AD203B41FA5}">
                      <a16:colId xmlns:a16="http://schemas.microsoft.com/office/drawing/2014/main" val="20001"/>
                    </a:ext>
                  </a:extLst>
                </a:gridCol>
              </a:tblGrid>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1</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徘徊しないように、車いすやいす、ベッドに体幹や四肢を</a:t>
                      </a:r>
                      <a:r>
                        <a:rPr kumimoji="1" lang="ja-JP" altLang="en-US" sz="1850" b="1" i="0" u="none" strike="noStrike" cap="none" normalizeH="0" baseline="0" dirty="0" err="1">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ひも</a:t>
                      </a: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等で縛る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0"/>
                  </a:ext>
                </a:extLst>
              </a:tr>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a:ln>
                            <a:noFill/>
                          </a:ln>
                          <a:solidFill>
                            <a:schemeClr val="tx1"/>
                          </a:solidFill>
                          <a:effectLst/>
                          <a:latin typeface="BIZ UDPゴシック" panose="020B0400000000000000" pitchFamily="50" charset="-128"/>
                          <a:ea typeface="BIZ UDPゴシック" panose="020B0400000000000000" pitchFamily="50" charset="-128"/>
                        </a:rPr>
                        <a:t>2</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転落しないように、ベッドに体幹や四肢を</a:t>
                      </a:r>
                      <a:r>
                        <a:rPr kumimoji="1" lang="ja-JP" altLang="en-US" sz="1850" b="1" i="0" u="none" strike="noStrike" cap="none" normalizeH="0" baseline="0" dirty="0" err="1">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ひも</a:t>
                      </a: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等で縛る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1"/>
                  </a:ext>
                </a:extLst>
              </a:tr>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3</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自分で降りられないように、ベッドを柵（サイドレール）で囲む</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2"/>
                  </a:ext>
                </a:extLst>
              </a:tr>
              <a:tr h="507714">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4</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点滴、経管栄養等のチューブを抜かないように、四肢を</a:t>
                      </a:r>
                      <a:r>
                        <a:rPr kumimoji="1" lang="ja-JP" altLang="en-US" sz="1850" b="1" i="0" u="none" strike="noStrike" cap="none" normalizeH="0" baseline="0" dirty="0" err="1">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ひも</a:t>
                      </a: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等で縛る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3"/>
                  </a:ext>
                </a:extLst>
              </a:tr>
              <a:tr h="681519">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5</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点滴、経管栄養等のチューブを抜かないように、または皮膚をかきむしらないように、手指の機能を制限するミトン型の手袋等をつける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4"/>
                  </a:ext>
                </a:extLst>
              </a:tr>
              <a:tr h="681519">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6</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車いすやいすからずり落ちたり、立ち上がったりしないように、</a:t>
                      </a: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Y</a:t>
                      </a: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字型拘束帯や腰ベルト、車いすテーブルをつける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409781">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7</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立ち上がる能力のある人の立ち上がりを妨げるようないすを使用する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6"/>
                  </a:ext>
                </a:extLst>
              </a:tr>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8</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脱衣やおむつはずしを制限するために、介護衣（つなぎ服）を着せる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7"/>
                  </a:ext>
                </a:extLst>
              </a:tr>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9</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他人への迷惑行為を防ぐために、ベッドなどに体幹や四肢を</a:t>
                      </a:r>
                      <a:r>
                        <a:rPr kumimoji="1" lang="ja-JP" altLang="en-US" sz="1850" b="1" i="0" u="none" strike="noStrike" cap="none" normalizeH="0" baseline="0" dirty="0" err="1">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ひも</a:t>
                      </a: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等で縛る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8"/>
                  </a:ext>
                </a:extLst>
              </a:tr>
              <a:tr h="387215">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10</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行動を落着かせるために、向精神薬を過剰に服用させる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9"/>
                  </a:ext>
                </a:extLst>
              </a:tr>
              <a:tr h="409781">
                <a:tc>
                  <a:txBody>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1" lang="en-US" altLang="ja-JP"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rPr>
                        <a:t>11</a:t>
                      </a:r>
                    </a:p>
                  </a:txBody>
                  <a:tcPr marT="45707" marB="45707" anchor="ctr" horzOverflow="overflow">
                    <a:lnL>
                      <a:noFill/>
                    </a:lnL>
                    <a:lnR>
                      <a:noFill/>
                    </a:lnR>
                    <a:lnT>
                      <a:noFill/>
                    </a:lnT>
                    <a:lnB>
                      <a:noFill/>
                    </a:lnB>
                    <a:lnTlToBr>
                      <a:noFill/>
                    </a:lnTlToBr>
                    <a:lnBlToTr>
                      <a:noFill/>
                    </a:lnBlToTr>
                    <a:noFill/>
                  </a:tcPr>
                </a:tc>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85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メイリオ" pitchFamily="50" charset="-128"/>
                        </a:rPr>
                        <a:t>自分の意思で開けることのできない居室等に隔離する</a:t>
                      </a:r>
                    </a:p>
                  </a:txBody>
                  <a:tcPr marT="45707" marB="45707"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10"/>
                  </a:ext>
                </a:extLst>
              </a:tr>
            </a:tbl>
          </a:graphicData>
        </a:graphic>
      </p:graphicFrame>
      <p:sp>
        <p:nvSpPr>
          <p:cNvPr id="49180" name="Rectangle 69"/>
          <p:cNvSpPr>
            <a:spLocks noChangeArrowheads="1"/>
          </p:cNvSpPr>
          <p:nvPr/>
        </p:nvSpPr>
        <p:spPr bwMode="auto">
          <a:xfrm>
            <a:off x="5080396" y="6367208"/>
            <a:ext cx="3872754"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algn="r" eaLnBrk="0" hangingPunct="0"/>
            <a:r>
              <a:rPr lang="ja-JP" altLang="en-US" sz="1400" dirty="0">
                <a:solidFill>
                  <a:srgbClr val="000000"/>
                </a:solidFill>
                <a:latin typeface="BIZ UDPゴシック" panose="020B0400000000000000" pitchFamily="50" charset="-128"/>
                <a:ea typeface="BIZ UDPゴシック" panose="020B0400000000000000" pitchFamily="50" charset="-128"/>
                <a:cs typeface="Meiryo UI" pitchFamily="50" charset="-128"/>
              </a:rPr>
              <a:t>厚生労働省 「身体拘束ゼロへの手引き」 より</a:t>
            </a:r>
          </a:p>
        </p:txBody>
      </p:sp>
      <p:sp>
        <p:nvSpPr>
          <p:cNvPr id="13" name="Text Box 2">
            <a:extLst>
              <a:ext uri="{FF2B5EF4-FFF2-40B4-BE49-F238E27FC236}">
                <a16:creationId xmlns:a16="http://schemas.microsoft.com/office/drawing/2014/main" id="{FA915E70-C932-44DF-8127-B2CD2CBAEC1B}"/>
              </a:ext>
            </a:extLst>
          </p:cNvPr>
          <p:cNvSpPr txBox="1">
            <a:spLocks noChangeArrowheads="1"/>
          </p:cNvSpPr>
          <p:nvPr/>
        </p:nvSpPr>
        <p:spPr bwMode="auto">
          <a:xfrm>
            <a:off x="1429921" y="66683"/>
            <a:ext cx="6284157"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algn="ctr" eaLnBrk="1" fontAlgn="auto" hangingPunct="1">
              <a:spcBef>
                <a:spcPts val="0"/>
              </a:spcBef>
              <a:spcAft>
                <a:spcPts val="0"/>
              </a:spcAft>
            </a:pPr>
            <a:r>
              <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rPr>
              <a:t>身体拘束にあたる項目</a:t>
            </a:r>
            <a:endParaRPr lang="en-US" altLang="ja-JP"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6" name="テキスト ボックス 5">
            <a:extLst>
              <a:ext uri="{FF2B5EF4-FFF2-40B4-BE49-F238E27FC236}">
                <a16:creationId xmlns:a16="http://schemas.microsoft.com/office/drawing/2014/main" id="{65661BA7-5AB3-40B1-904A-BF46E3CA17D4}"/>
              </a:ext>
            </a:extLst>
          </p:cNvPr>
          <p:cNvSpPr txBox="1"/>
          <p:nvPr/>
        </p:nvSpPr>
        <p:spPr>
          <a:xfrm>
            <a:off x="0" y="710695"/>
            <a:ext cx="1471486" cy="338554"/>
          </a:xfrm>
          <a:prstGeom prst="rect">
            <a:avLst/>
          </a:prstGeom>
          <a:noFill/>
          <a:ln w="25400">
            <a:noFill/>
          </a:ln>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lang="en-US" altLang="ja-JP" sz="1600" b="1" dirty="0">
                <a:solidFill>
                  <a:srgbClr val="000000"/>
                </a:solidFill>
                <a:latin typeface="BIZ UDPゴシック" panose="020B0400000000000000" pitchFamily="50" charset="-128"/>
                <a:ea typeface="BIZ UDPゴシック" panose="020B0400000000000000" pitchFamily="50" charset="-128"/>
              </a:rPr>
              <a:t>35</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4002290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a:extLst>
              <a:ext uri="{FF2B5EF4-FFF2-40B4-BE49-F238E27FC236}">
                <a16:creationId xmlns:a16="http://schemas.microsoft.com/office/drawing/2014/main" id="{A390AF67-E901-457D-95C3-2F92680C8AF8}"/>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15" name="正方形/長方形 14">
            <a:extLst>
              <a:ext uri="{FF2B5EF4-FFF2-40B4-BE49-F238E27FC236}">
                <a16:creationId xmlns:a16="http://schemas.microsoft.com/office/drawing/2014/main" id="{D8E061A9-156D-4650-8AC9-67DA0260428F}"/>
              </a:ext>
            </a:extLst>
          </p:cNvPr>
          <p:cNvSpPr/>
          <p:nvPr/>
        </p:nvSpPr>
        <p:spPr>
          <a:xfrm>
            <a:off x="732757" y="6240598"/>
            <a:ext cx="8128701" cy="338554"/>
          </a:xfrm>
          <a:prstGeom prst="rect">
            <a:avLst/>
          </a:prstGeom>
        </p:spPr>
        <p:txBody>
          <a:bodyPr wrap="square">
            <a:spAutoFit/>
          </a:bodyPr>
          <a:lstStyle/>
          <a:p>
            <a:pPr algn="ctr"/>
            <a:r>
              <a:rPr lang="ja-JP" altLang="en-US" sz="1600" b="1" dirty="0">
                <a:solidFill>
                  <a:srgbClr val="000000">
                    <a:lumMod val="65000"/>
                    <a:lumOff val="35000"/>
                  </a:srgbClr>
                </a:solidFill>
                <a:latin typeface="BIZ UDPゴシック" panose="020B0400000000000000" pitchFamily="50" charset="-128"/>
                <a:ea typeface="BIZ UDPゴシック" panose="020B0400000000000000" pitchFamily="50" charset="-128"/>
                <a:cs typeface="メイリオ" panose="020B0604030504040204" pitchFamily="50" charset="-128"/>
              </a:rPr>
              <a:t>「都市部における認知症有病率と認知症の生活機能障害への対応」（</a:t>
            </a:r>
            <a:r>
              <a:rPr lang="en-US" altLang="ja-JP" sz="1600" b="1" dirty="0">
                <a:solidFill>
                  <a:srgbClr val="000000">
                    <a:lumMod val="65000"/>
                    <a:lumOff val="35000"/>
                  </a:srgbClr>
                </a:solidFill>
                <a:latin typeface="BIZ UDPゴシック" panose="020B0400000000000000" pitchFamily="50" charset="-128"/>
                <a:ea typeface="BIZ UDPゴシック" panose="020B0400000000000000" pitchFamily="50" charset="-128"/>
                <a:cs typeface="Segoe UI" panose="020B0502040204020203" pitchFamily="34" charset="0"/>
              </a:rPr>
              <a:t>H25.5</a:t>
            </a:r>
            <a:r>
              <a:rPr lang="ja-JP" altLang="en-US" sz="1600" b="1" dirty="0">
                <a:solidFill>
                  <a:srgbClr val="000000">
                    <a:lumMod val="65000"/>
                    <a:lumOff val="35000"/>
                  </a:srgbClr>
                </a:solidFill>
                <a:latin typeface="BIZ UDPゴシック" panose="020B0400000000000000" pitchFamily="50" charset="-128"/>
                <a:ea typeface="BIZ UDPゴシック" panose="020B0400000000000000" pitchFamily="50" charset="-128"/>
                <a:cs typeface="メイリオ" panose="020B0604030504040204" pitchFamily="50" charset="-128"/>
              </a:rPr>
              <a:t>報告）を引用</a:t>
            </a:r>
          </a:p>
        </p:txBody>
      </p:sp>
      <p:sp>
        <p:nvSpPr>
          <p:cNvPr id="11" name="Rectangle 10">
            <a:extLst>
              <a:ext uri="{FF2B5EF4-FFF2-40B4-BE49-F238E27FC236}">
                <a16:creationId xmlns:a16="http://schemas.microsoft.com/office/drawing/2014/main" id="{6172368F-83BD-4660-AC08-A1DC2B0DB432}"/>
              </a:ext>
            </a:extLst>
          </p:cNvPr>
          <p:cNvSpPr>
            <a:spLocks noChangeArrowheads="1"/>
          </p:cNvSpPr>
          <p:nvPr/>
        </p:nvSpPr>
        <p:spPr bwMode="auto">
          <a:xfrm>
            <a:off x="1520017" y="51828"/>
            <a:ext cx="6115050" cy="5539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defTabSz="844083">
              <a:spcBef>
                <a:spcPct val="0"/>
              </a:spcBef>
              <a:buFontTx/>
              <a:buNone/>
              <a:defRPr/>
            </a:pPr>
            <a:r>
              <a:rPr lang="ja-JP" altLang="en-US" sz="3000" b="1" dirty="0">
                <a:solidFill>
                  <a:srgbClr val="FFFFFF"/>
                </a:solidFill>
                <a:latin typeface="BIZ UDPゴシック" panose="020B0400000000000000" pitchFamily="50" charset="-128"/>
                <a:ea typeface="BIZ UDPゴシック" panose="020B0400000000000000" pitchFamily="50" charset="-128"/>
              </a:rPr>
              <a:t>認知症の原因疾患</a:t>
            </a:r>
            <a:endParaRPr lang="en-US" altLang="ja-JP" sz="3000" b="1" dirty="0">
              <a:solidFill>
                <a:srgbClr val="FFFFFF"/>
              </a:solidFill>
              <a:latin typeface="BIZ UDPゴシック" panose="020B0400000000000000" pitchFamily="50" charset="-128"/>
              <a:ea typeface="BIZ UDPゴシック" panose="020B0400000000000000" pitchFamily="50" charset="-128"/>
            </a:endParaRPr>
          </a:p>
        </p:txBody>
      </p:sp>
      <p:graphicFrame>
        <p:nvGraphicFramePr>
          <p:cNvPr id="8" name="グラフ 7">
            <a:extLst>
              <a:ext uri="{FF2B5EF4-FFF2-40B4-BE49-F238E27FC236}">
                <a16:creationId xmlns:a16="http://schemas.microsoft.com/office/drawing/2014/main" id="{4B082985-7490-42DA-9503-6401EB7C077D}"/>
              </a:ext>
            </a:extLst>
          </p:cNvPr>
          <p:cNvGraphicFramePr>
            <a:graphicFrameLocks/>
          </p:cNvGraphicFramePr>
          <p:nvPr/>
        </p:nvGraphicFramePr>
        <p:xfrm>
          <a:off x="879873" y="1420948"/>
          <a:ext cx="7384253" cy="4109396"/>
        </p:xfrm>
        <a:graphic>
          <a:graphicData uri="http://schemas.openxmlformats.org/drawingml/2006/chart">
            <c:chart xmlns:c="http://schemas.openxmlformats.org/drawingml/2006/chart" xmlns:r="http://schemas.openxmlformats.org/officeDocument/2006/relationships" r:id="rId3"/>
          </a:graphicData>
        </a:graphic>
      </p:graphicFrame>
      <p:sp>
        <p:nvSpPr>
          <p:cNvPr id="10" name="テキスト ボックス 6">
            <a:extLst>
              <a:ext uri="{FF2B5EF4-FFF2-40B4-BE49-F238E27FC236}">
                <a16:creationId xmlns:a16="http://schemas.microsoft.com/office/drawing/2014/main" id="{93EB58B8-12AA-4E11-8851-8E4A331AB382}"/>
              </a:ext>
            </a:extLst>
          </p:cNvPr>
          <p:cNvSpPr txBox="1"/>
          <p:nvPr/>
        </p:nvSpPr>
        <p:spPr>
          <a:xfrm>
            <a:off x="0" y="714490"/>
            <a:ext cx="1264654"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3〕</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5187392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正方形/長方形 24">
            <a:extLst>
              <a:ext uri="{FF2B5EF4-FFF2-40B4-BE49-F238E27FC236}">
                <a16:creationId xmlns:a16="http://schemas.microsoft.com/office/drawing/2014/main" id="{8233B83B-8FE8-417D-8D4C-50F281F4FCF0}"/>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24578" name="AutoShape 12"/>
          <p:cNvSpPr>
            <a:spLocks noChangeArrowheads="1"/>
          </p:cNvSpPr>
          <p:nvPr/>
        </p:nvSpPr>
        <p:spPr bwMode="auto">
          <a:xfrm>
            <a:off x="3846513" y="2669528"/>
            <a:ext cx="381000" cy="1233487"/>
          </a:xfrm>
          <a:prstGeom prst="upArrow">
            <a:avLst>
              <a:gd name="adj1" fmla="val 50000"/>
              <a:gd name="adj2" fmla="val 79993"/>
            </a:avLst>
          </a:prstGeom>
          <a:solidFill>
            <a:srgbClr val="969696"/>
          </a:solidFill>
          <a:ln>
            <a:noFill/>
          </a:ln>
          <a:extLst>
            <a:ext uri="{91240B29-F687-4F45-9708-019B960494DF}">
              <a14:hiddenLine xmlns:a14="http://schemas.microsoft.com/office/drawing/2010/main" w="25400">
                <a:solidFill>
                  <a:srgbClr val="000000"/>
                </a:solidFill>
                <a:miter lim="800000"/>
                <a:headEnd/>
                <a:tailEnd/>
              </a14:hiddenLine>
            </a:ext>
          </a:extLst>
        </p:spPr>
        <p:txBody>
          <a:bodyPr vert="eaVert" wrap="none" lIns="0" tIns="0" rIns="0" bIns="0"/>
          <a:lstStyle/>
          <a:p>
            <a:pPr marL="0" marR="0" lvl="0" indent="0" algn="l" defTabSz="914400" rtl="0" eaLnBrk="0" fontAlgn="base" latinLnBrk="0" hangingPunct="0">
              <a:lnSpc>
                <a:spcPct val="11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   要因・誘因</a:t>
            </a:r>
          </a:p>
        </p:txBody>
      </p:sp>
      <p:sp>
        <p:nvSpPr>
          <p:cNvPr id="24580" name="AutoShape 4"/>
          <p:cNvSpPr>
            <a:spLocks noChangeArrowheads="1"/>
          </p:cNvSpPr>
          <p:nvPr/>
        </p:nvSpPr>
        <p:spPr bwMode="auto">
          <a:xfrm>
            <a:off x="4545013" y="1428040"/>
            <a:ext cx="4284662" cy="2127250"/>
          </a:xfrm>
          <a:prstGeom prst="roundRect">
            <a:avLst>
              <a:gd name="adj" fmla="val 9181"/>
            </a:avLst>
          </a:prstGeom>
          <a:solidFill>
            <a:schemeClr val="bg1"/>
          </a:solidFill>
          <a:ln w="41275">
            <a:solidFill>
              <a:srgbClr val="71339F"/>
            </a:solidFill>
            <a:prstDash val="sysDot"/>
            <a:round/>
            <a:headEnd/>
            <a:tailEnd/>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24581" name="Text Box 6"/>
          <p:cNvSpPr txBox="1">
            <a:spLocks noChangeArrowheads="1"/>
          </p:cNvSpPr>
          <p:nvPr/>
        </p:nvSpPr>
        <p:spPr bwMode="auto">
          <a:xfrm>
            <a:off x="1441589" y="1104544"/>
            <a:ext cx="2046287"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hinThick">
                <a:solidFill>
                  <a:srgbClr val="000000"/>
                </a:solidFill>
                <a:miter lim="800000"/>
                <a:headEnd/>
                <a:tailEnd/>
              </a14:hiddenLine>
            </a:ext>
          </a:extLst>
        </p:spPr>
        <p:txBody>
          <a:bodyPr lIns="0" tIns="0" rIns="0" bIns="0">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2000" b="1" i="0" u="none" strike="noStrike" kern="1200" cap="none" spc="0" normalizeH="0" baseline="0" noProof="0" dirty="0">
                <a:ln>
                  <a:noFill/>
                </a:ln>
                <a:solidFill>
                  <a:srgbClr val="CC7900"/>
                </a:solidFill>
                <a:effectLst/>
                <a:uLnTx/>
                <a:uFillTx/>
                <a:latin typeface="BIZ UDPゴシック" panose="020B0400000000000000" pitchFamily="50" charset="-128"/>
                <a:ea typeface="BIZ UDPゴシック" panose="020B0400000000000000" pitchFamily="50" charset="-128"/>
                <a:cs typeface="Meiryo UI" pitchFamily="50" charset="-128"/>
              </a:rPr>
              <a:t>認知機能障害</a:t>
            </a:r>
          </a:p>
        </p:txBody>
      </p:sp>
      <p:sp>
        <p:nvSpPr>
          <p:cNvPr id="24582" name="Text Box 7"/>
          <p:cNvSpPr txBox="1">
            <a:spLocks noChangeArrowheads="1"/>
          </p:cNvSpPr>
          <p:nvPr/>
        </p:nvSpPr>
        <p:spPr bwMode="auto">
          <a:xfrm>
            <a:off x="4522671" y="1004972"/>
            <a:ext cx="434657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hinThick">
                <a:solidFill>
                  <a:srgbClr val="000000"/>
                </a:solidFill>
                <a:miter lim="800000"/>
                <a:headEnd/>
                <a:tailEnd/>
              </a14:hiddenLine>
            </a:ext>
          </a:extLst>
        </p:spPr>
        <p:txBody>
          <a:bodyPr lIns="0" tIns="0" rIns="0" bIns="0">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en-US" altLang="ja-JP" sz="20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BPSD</a:t>
            </a:r>
            <a:r>
              <a:rPr kumimoji="1" lang="ja-JP" altLang="en-US" sz="20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（認知症の行動・心理症状）</a:t>
            </a:r>
          </a:p>
        </p:txBody>
      </p:sp>
      <p:sp>
        <p:nvSpPr>
          <p:cNvPr id="24583" name="AutoShape 8"/>
          <p:cNvSpPr>
            <a:spLocks noChangeArrowheads="1"/>
          </p:cNvSpPr>
          <p:nvPr/>
        </p:nvSpPr>
        <p:spPr bwMode="auto">
          <a:xfrm>
            <a:off x="1279092" y="1482854"/>
            <a:ext cx="2337565" cy="1935956"/>
          </a:xfrm>
          <a:prstGeom prst="roundRect">
            <a:avLst>
              <a:gd name="adj" fmla="val 11333"/>
            </a:avLst>
          </a:prstGeom>
          <a:solidFill>
            <a:schemeClr val="bg1"/>
          </a:solidFill>
          <a:ln w="38100">
            <a:solidFill>
              <a:srgbClr val="CC7900"/>
            </a:solidFill>
            <a:round/>
            <a:headEnd/>
            <a:tailEnd/>
          </a:ln>
        </p:spPr>
        <p:txBody>
          <a:bodyPr wrap="none" lIns="18000" tIns="10800" bIns="10800" anchor="ctr"/>
          <a:lstStyle/>
          <a:p>
            <a:pPr marL="266700" marR="0" lvl="0" indent="-266700" algn="l" defTabSz="914400" rtl="0" eaLnBrk="0" fontAlgn="base" latinLnBrk="0" hangingPunct="0">
              <a:lnSpc>
                <a:spcPct val="100000"/>
              </a:lnSpc>
              <a:spcBef>
                <a:spcPct val="0"/>
              </a:spcBef>
              <a:spcAft>
                <a:spcPct val="0"/>
              </a:spcAft>
              <a:buClrTx/>
              <a:buSzTx/>
              <a:buFontTx/>
              <a:buNone/>
              <a:tabLst>
                <a:tab pos="622300" algn="l"/>
              </a:tabLst>
              <a:defRPr/>
            </a:pPr>
            <a:endParaRPr kumimoji="1" lang="ja-JP" altLang="en-US" sz="1400" b="0" i="0" u="none" strike="noStrike" kern="1200" cap="none" spc="0" normalizeH="0" baseline="0" noProof="0">
              <a:ln>
                <a:noFill/>
              </a:ln>
              <a:solidFill>
                <a:srgbClr val="619428"/>
              </a:solidFill>
              <a:effectLst/>
              <a:uLnTx/>
              <a:uFillTx/>
              <a:latin typeface="BIZ UDPゴシック" panose="020B0400000000000000" pitchFamily="50" charset="-128"/>
              <a:ea typeface="BIZ UDPゴシック" panose="020B0400000000000000" pitchFamily="50" charset="-128"/>
              <a:cs typeface="+mn-cs"/>
            </a:endParaRPr>
          </a:p>
        </p:txBody>
      </p:sp>
      <p:sp>
        <p:nvSpPr>
          <p:cNvPr id="24584" name="AutoShape 9"/>
          <p:cNvSpPr>
            <a:spLocks noChangeArrowheads="1"/>
          </p:cNvSpPr>
          <p:nvPr/>
        </p:nvSpPr>
        <p:spPr bwMode="auto">
          <a:xfrm>
            <a:off x="4687888" y="1540753"/>
            <a:ext cx="1828800" cy="1866900"/>
          </a:xfrm>
          <a:prstGeom prst="roundRect">
            <a:avLst>
              <a:gd name="adj" fmla="val 11366"/>
            </a:avLst>
          </a:prstGeom>
          <a:solidFill>
            <a:schemeClr val="bg1"/>
          </a:solidFill>
          <a:ln w="38100">
            <a:solidFill>
              <a:srgbClr val="71339F"/>
            </a:solidFill>
            <a:round/>
            <a:headEnd/>
            <a:tailEnd/>
          </a:ln>
        </p:spPr>
        <p:txBody>
          <a:bodyPr wrap="none" lIns="0" rIns="0" anchor="ctr"/>
          <a:lstStyle/>
          <a:p>
            <a:pPr marL="85725" marR="0" lvl="0" indent="0" algn="l" defTabSz="914400" rtl="0" eaLnBrk="0" fontAlgn="base" latinLnBrk="0" hangingPunct="0">
              <a:lnSpc>
                <a:spcPct val="100000"/>
              </a:lnSpc>
              <a:spcBef>
                <a:spcPts val="30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不安、焦燥、</a:t>
            </a:r>
            <a:endParaRPr kumimoji="1" lang="en-US" altLang="ja-JP"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85725" marR="0" lvl="0" indent="0" algn="l" defTabSz="914400" rtl="0" eaLnBrk="0" fontAlgn="base" latinLnBrk="0" hangingPunct="0">
              <a:lnSpc>
                <a:spcPct val="100000"/>
              </a:lnSpc>
              <a:spcBef>
                <a:spcPts val="30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興奮、攻撃的、</a:t>
            </a:r>
            <a:endParaRPr kumimoji="1" lang="en-US" altLang="ja-JP"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85725" marR="0" lvl="0" indent="0" algn="l" defTabSz="914400" rtl="0" eaLnBrk="0" fontAlgn="base" latinLnBrk="0" hangingPunct="0">
              <a:lnSpc>
                <a:spcPct val="100000"/>
              </a:lnSpc>
              <a:spcBef>
                <a:spcPct val="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幻覚、妄想、</a:t>
            </a:r>
          </a:p>
          <a:p>
            <a:pPr marL="85725" marR="0" lvl="0" indent="0" algn="l" defTabSz="914400" rtl="0" eaLnBrk="0" fontAlgn="base" latinLnBrk="0" hangingPunct="0">
              <a:lnSpc>
                <a:spcPct val="100000"/>
              </a:lnSpc>
              <a:spcBef>
                <a:spcPts val="30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多動、繰り返し、</a:t>
            </a:r>
          </a:p>
          <a:p>
            <a:pPr marL="85725" marR="0" lvl="0" indent="0" algn="l" defTabSz="914400" rtl="0" eaLnBrk="0" fontAlgn="base" latinLnBrk="0" hangingPunct="0">
              <a:lnSpc>
                <a:spcPct val="100000"/>
              </a:lnSpc>
              <a:spcBef>
                <a:spcPct val="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歩き回る</a:t>
            </a:r>
            <a:r>
              <a:rPr kumimoji="1" lang="ja-JP" altLang="en-US" sz="16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（徘徊）</a:t>
            </a:r>
            <a:endPar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85725" marR="0" lvl="0" indent="0" algn="l" defTabSz="914400" rtl="0" eaLnBrk="0" fontAlgn="base" latinLnBrk="0" hangingPunct="0">
              <a:lnSpc>
                <a:spcPct val="100000"/>
              </a:lnSpc>
              <a:spcBef>
                <a:spcPct val="0"/>
              </a:spcBef>
              <a:spcAft>
                <a:spcPct val="0"/>
              </a:spcAft>
              <a:buClrTx/>
              <a:buSzTx/>
              <a:buFontTx/>
              <a:buNone/>
              <a:tabLst>
                <a:tab pos="174625" algn="l"/>
              </a:tabLst>
              <a:defRPr/>
            </a:pPr>
            <a:r>
              <a:rPr kumimoji="1" lang="ja-JP" altLang="en-US" sz="1700" b="1" i="0" u="none" strike="noStrike" kern="1200" cap="none" spc="0" normalizeH="0" baseline="0" noProof="0" dirty="0">
                <a:ln>
                  <a:noFill/>
                </a:ln>
                <a:solidFill>
                  <a:srgbClr val="71339F"/>
                </a:solidFill>
                <a:effectLst/>
                <a:uLnTx/>
                <a:uFillTx/>
                <a:latin typeface="BIZ UDPゴシック" panose="020B0400000000000000" pitchFamily="50" charset="-128"/>
                <a:ea typeface="BIZ UDPゴシック" panose="020B0400000000000000" pitchFamily="50" charset="-128"/>
                <a:cs typeface="Meiryo UI" pitchFamily="50" charset="-128"/>
              </a:rPr>
              <a:t>              など </a:t>
            </a:r>
          </a:p>
        </p:txBody>
      </p:sp>
      <p:sp>
        <p:nvSpPr>
          <p:cNvPr id="24585" name="AutoShape 14"/>
          <p:cNvSpPr>
            <a:spLocks noChangeArrowheads="1"/>
          </p:cNvSpPr>
          <p:nvPr/>
        </p:nvSpPr>
        <p:spPr bwMode="auto">
          <a:xfrm>
            <a:off x="7138988" y="1518528"/>
            <a:ext cx="1627187" cy="2051050"/>
          </a:xfrm>
          <a:prstGeom prst="irregularSeal1">
            <a:avLst/>
          </a:prstGeom>
          <a:solidFill>
            <a:srgbClr val="FF5050"/>
          </a:solidFill>
          <a:ln>
            <a:noFill/>
          </a:ln>
        </p:spPr>
        <p:txBody>
          <a:bodyPr lIns="0" tIns="0" rIns="0" bIns="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不穏</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大声</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乱暴</a:t>
            </a:r>
          </a:p>
        </p:txBody>
      </p:sp>
      <p:sp>
        <p:nvSpPr>
          <p:cNvPr id="24586" name="Text Box 15"/>
          <p:cNvSpPr txBox="1">
            <a:spLocks noChangeArrowheads="1"/>
          </p:cNvSpPr>
          <p:nvPr/>
        </p:nvSpPr>
        <p:spPr bwMode="auto">
          <a:xfrm>
            <a:off x="7099300" y="1450265"/>
            <a:ext cx="12096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76200" cmpd="thinThick">
                <a:solidFill>
                  <a:srgbClr val="000000"/>
                </a:solidFill>
                <a:miter lim="800000"/>
                <a:headEnd/>
                <a:tailEnd/>
              </a14:hiddenLine>
            </a:ext>
          </a:extLst>
        </p:spPr>
        <p:txBody>
          <a:bodyPr>
            <a:sp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100000"/>
              </a:lnSpc>
              <a:spcBef>
                <a:spcPct val="50000"/>
              </a:spcBef>
              <a:spcAft>
                <a:spcPct val="0"/>
              </a:spcAft>
              <a:buClrTx/>
              <a:buSzTx/>
              <a:buFontTx/>
              <a:buNone/>
              <a:tabLst/>
              <a:defRPr/>
            </a:pPr>
            <a:r>
              <a:rPr kumimoji="1" lang="ja-JP" altLang="en-US" sz="1600" b="1" i="0" u="none" strike="noStrike" kern="1200" cap="none" spc="0" normalizeH="0" baseline="0" noProof="0" dirty="0">
                <a:ln>
                  <a:noFill/>
                </a:ln>
                <a:solidFill>
                  <a:srgbClr val="DF9613"/>
                </a:solidFill>
                <a:effectLst/>
                <a:uLnTx/>
                <a:uFillTx/>
                <a:latin typeface="BIZ UDPゴシック" panose="020B0400000000000000" pitchFamily="50" charset="-128"/>
                <a:ea typeface="BIZ UDPゴシック" panose="020B0400000000000000" pitchFamily="50" charset="-128"/>
                <a:cs typeface="メイリオ" pitchFamily="50" charset="-128"/>
              </a:rPr>
              <a:t>パニック</a:t>
            </a:r>
          </a:p>
        </p:txBody>
      </p:sp>
      <p:sp>
        <p:nvSpPr>
          <p:cNvPr id="24587" name="AutoShape 16"/>
          <p:cNvSpPr>
            <a:spLocks noChangeArrowheads="1"/>
          </p:cNvSpPr>
          <p:nvPr/>
        </p:nvSpPr>
        <p:spPr bwMode="auto">
          <a:xfrm>
            <a:off x="6602413" y="2032878"/>
            <a:ext cx="482600" cy="809625"/>
          </a:xfrm>
          <a:prstGeom prst="rightArrow">
            <a:avLst>
              <a:gd name="adj1" fmla="val 50000"/>
              <a:gd name="adj2" fmla="val 43597"/>
            </a:avLst>
          </a:prstGeom>
          <a:solidFill>
            <a:srgbClr val="71339F"/>
          </a:solidFill>
          <a:ln>
            <a:noFill/>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24588" name="AutoShape 12"/>
          <p:cNvSpPr>
            <a:spLocks noChangeArrowheads="1"/>
          </p:cNvSpPr>
          <p:nvPr/>
        </p:nvSpPr>
        <p:spPr bwMode="auto">
          <a:xfrm>
            <a:off x="697211" y="2665528"/>
            <a:ext cx="381000" cy="1236662"/>
          </a:xfrm>
          <a:prstGeom prst="upArrow">
            <a:avLst>
              <a:gd name="adj1" fmla="val 50000"/>
              <a:gd name="adj2" fmla="val 85003"/>
            </a:avLst>
          </a:prstGeom>
          <a:solidFill>
            <a:srgbClr val="969696"/>
          </a:solidFill>
          <a:ln>
            <a:noFill/>
          </a:ln>
          <a:extLst>
            <a:ext uri="{91240B29-F687-4F45-9708-019B960494DF}">
              <a14:hiddenLine xmlns:a14="http://schemas.microsoft.com/office/drawing/2010/main" w="25400">
                <a:solidFill>
                  <a:srgbClr val="000000"/>
                </a:solidFill>
                <a:miter lim="800000"/>
                <a:headEnd/>
                <a:tailEnd/>
              </a14:hiddenLine>
            </a:ext>
          </a:extLst>
        </p:spPr>
        <p:txBody>
          <a:bodyPr vert="eaVert" wrap="none" lIns="0" tIns="0" rIns="0" bIns="0"/>
          <a:lstStyle/>
          <a:p>
            <a:pPr marL="0" marR="0" lvl="0" indent="0" algn="l" defTabSz="914400" rtl="0" eaLnBrk="0" fontAlgn="base" latinLnBrk="0" hangingPunct="0">
              <a:lnSpc>
                <a:spcPct val="11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   要因・誘因</a:t>
            </a:r>
          </a:p>
        </p:txBody>
      </p:sp>
      <p:sp>
        <p:nvSpPr>
          <p:cNvPr id="24589" name="AutoShape 16"/>
          <p:cNvSpPr>
            <a:spLocks noChangeArrowheads="1"/>
          </p:cNvSpPr>
          <p:nvPr/>
        </p:nvSpPr>
        <p:spPr bwMode="auto">
          <a:xfrm>
            <a:off x="3776663" y="2044552"/>
            <a:ext cx="657225" cy="838200"/>
          </a:xfrm>
          <a:prstGeom prst="rightArrow">
            <a:avLst>
              <a:gd name="adj1" fmla="val 50000"/>
              <a:gd name="adj2" fmla="val 40823"/>
            </a:avLst>
          </a:prstGeom>
          <a:gradFill rotWithShape="1">
            <a:gsLst>
              <a:gs pos="0">
                <a:srgbClr val="CC7900"/>
              </a:gs>
              <a:gs pos="100000">
                <a:srgbClr val="71339F"/>
              </a:gs>
            </a:gsLst>
            <a:lin ang="0" scaled="1"/>
          </a:gradFill>
          <a:ln>
            <a:noFill/>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24590" name="AutoShape 16"/>
          <p:cNvSpPr>
            <a:spLocks noChangeArrowheads="1"/>
          </p:cNvSpPr>
          <p:nvPr/>
        </p:nvSpPr>
        <p:spPr bwMode="auto">
          <a:xfrm>
            <a:off x="657224" y="2095056"/>
            <a:ext cx="570361" cy="698500"/>
          </a:xfrm>
          <a:prstGeom prst="rightArrow">
            <a:avLst>
              <a:gd name="adj1" fmla="val 50000"/>
              <a:gd name="adj2" fmla="val 40241"/>
            </a:avLst>
          </a:prstGeom>
          <a:solidFill>
            <a:schemeClr val="tx1">
              <a:lumMod val="50000"/>
              <a:lumOff val="50000"/>
            </a:schemeClr>
          </a:solidFill>
          <a:ln>
            <a:noFill/>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
        <p:nvSpPr>
          <p:cNvPr id="24591" name="角丸四角形 21"/>
          <p:cNvSpPr>
            <a:spLocks noChangeArrowheads="1"/>
          </p:cNvSpPr>
          <p:nvPr/>
        </p:nvSpPr>
        <p:spPr bwMode="auto">
          <a:xfrm>
            <a:off x="206067" y="1150890"/>
            <a:ext cx="428625" cy="2330450"/>
          </a:xfrm>
          <a:prstGeom prst="roundRect">
            <a:avLst>
              <a:gd name="adj" fmla="val 31301"/>
            </a:avLst>
          </a:prstGeom>
          <a:noFill/>
          <a:ln>
            <a:noFill/>
          </a:ln>
        </p:spPr>
        <p:txBody>
          <a:bodyPr vert="eaVert"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000000">
                    <a:lumMod val="65000"/>
                    <a:lumOff val="35000"/>
                  </a:srgbClr>
                </a:solidFill>
                <a:effectLst/>
                <a:uLnTx/>
                <a:uFillTx/>
                <a:latin typeface="BIZ UDPゴシック" panose="020B0400000000000000" pitchFamily="50" charset="-128"/>
                <a:ea typeface="BIZ UDPゴシック" panose="020B0400000000000000" pitchFamily="50" charset="-128"/>
                <a:cs typeface="Meiryo UI" pitchFamily="50" charset="-128"/>
              </a:rPr>
              <a:t>脳の器質的変化</a:t>
            </a:r>
          </a:p>
        </p:txBody>
      </p:sp>
      <p:sp>
        <p:nvSpPr>
          <p:cNvPr id="24593" name="AutoShape 12"/>
          <p:cNvSpPr>
            <a:spLocks noChangeArrowheads="1"/>
          </p:cNvSpPr>
          <p:nvPr/>
        </p:nvSpPr>
        <p:spPr bwMode="auto">
          <a:xfrm>
            <a:off x="6551613" y="2684578"/>
            <a:ext cx="390525" cy="1217612"/>
          </a:xfrm>
          <a:prstGeom prst="upArrow">
            <a:avLst>
              <a:gd name="adj1" fmla="val 49593"/>
              <a:gd name="adj2" fmla="val 81296"/>
            </a:avLst>
          </a:prstGeom>
          <a:solidFill>
            <a:srgbClr val="969696"/>
          </a:solidFill>
          <a:ln>
            <a:noFill/>
          </a:ln>
          <a:extLst>
            <a:ext uri="{91240B29-F687-4F45-9708-019B960494DF}">
              <a14:hiddenLine xmlns:a14="http://schemas.microsoft.com/office/drawing/2010/main" w="25400">
                <a:solidFill>
                  <a:srgbClr val="000000"/>
                </a:solidFill>
                <a:miter lim="800000"/>
                <a:headEnd/>
                <a:tailEnd/>
              </a14:hiddenLine>
            </a:ext>
          </a:extLst>
        </p:spPr>
        <p:txBody>
          <a:bodyPr vert="eaVert" wrap="none" lIns="0" tIns="0" rIns="0" bIns="0"/>
          <a:lstStyle/>
          <a:p>
            <a:pPr marL="0" marR="0" lvl="0" indent="0" algn="l" defTabSz="914400" rtl="0" eaLnBrk="0" fontAlgn="base" latinLnBrk="0" hangingPunct="0">
              <a:lnSpc>
                <a:spcPct val="110000"/>
              </a:lnSpc>
              <a:spcBef>
                <a:spcPct val="0"/>
              </a:spcBef>
              <a:spcAft>
                <a:spcPct val="0"/>
              </a:spcAft>
              <a:buClrTx/>
              <a:buSzTx/>
              <a:buFontTx/>
              <a:buNone/>
              <a:tabLst/>
              <a:defRPr/>
            </a:pPr>
            <a:r>
              <a:rPr kumimoji="1" lang="ja-JP" altLang="en-US" sz="12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   要因・誘因</a:t>
            </a:r>
          </a:p>
        </p:txBody>
      </p:sp>
      <p:sp>
        <p:nvSpPr>
          <p:cNvPr id="24596" name="正方形/長方形 22"/>
          <p:cNvSpPr>
            <a:spLocks noChangeArrowheads="1"/>
          </p:cNvSpPr>
          <p:nvPr/>
        </p:nvSpPr>
        <p:spPr bwMode="auto">
          <a:xfrm>
            <a:off x="1470450" y="1665857"/>
            <a:ext cx="1968787" cy="1587500"/>
          </a:xfrm>
          <a:prstGeom prst="rect">
            <a:avLst/>
          </a:prstGeom>
          <a:solidFill>
            <a:srgbClr val="CC7900"/>
          </a:solidFill>
          <a:ln>
            <a:noFill/>
          </a:ln>
        </p:spPr>
        <p:txBody>
          <a:bodyPr wrap="none"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複雑性注意</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実行機能</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学習と記憶</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a:p>
            <a:pPr marL="0" marR="0" lvl="0" indent="0" algn="ctr" defTabSz="914400" rtl="0" eaLnBrk="0" fontAlgn="base" latinLnBrk="0" hangingPunct="0">
              <a:lnSpc>
                <a:spcPct val="100000"/>
              </a:lnSpc>
              <a:spcBef>
                <a:spcPts val="600"/>
              </a:spcBef>
              <a:spcAft>
                <a:spcPct val="0"/>
              </a:spcAft>
              <a:buClrTx/>
              <a:buSzTx/>
              <a:buFontTx/>
              <a:buNone/>
              <a:tabLst/>
              <a:defRPr/>
            </a:pPr>
            <a:r>
              <a:rPr kumimoji="1" lang="ja-JP" altLang="en-US"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知覚・運動　他</a:t>
            </a:r>
            <a:endParaRPr kumimoji="1" lang="en-US" altLang="ja-JP" sz="18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endParaRPr>
          </a:p>
        </p:txBody>
      </p:sp>
      <p:sp>
        <p:nvSpPr>
          <p:cNvPr id="24597" name="Text Box 11"/>
          <p:cNvSpPr txBox="1">
            <a:spLocks noChangeArrowheads="1"/>
          </p:cNvSpPr>
          <p:nvPr/>
        </p:nvSpPr>
        <p:spPr bwMode="auto">
          <a:xfrm>
            <a:off x="412448" y="3883869"/>
            <a:ext cx="8353728" cy="371645"/>
          </a:xfrm>
          <a:prstGeom prst="rect">
            <a:avLst/>
          </a:prstGeom>
          <a:solidFill>
            <a:srgbClr val="969696"/>
          </a:solidFill>
          <a:ln w="38100">
            <a:noFill/>
            <a:miter lim="800000"/>
            <a:headEnd/>
            <a:tailEnd/>
          </a:ln>
        </p:spPr>
        <p:txBody>
          <a:bodyPr wrap="square" tIns="10800" bIns="10800" anchor="ctr" anchorCtr="0">
            <a:noAutofit/>
          </a:bodyPr>
          <a:lstStyle>
            <a:lvl1pPr eaLnBrk="0" hangingPunct="0">
              <a:defRPr kumimoji="1" sz="3600">
                <a:solidFill>
                  <a:schemeClr val="tx1"/>
                </a:solidFill>
                <a:latin typeface="Arial" pitchFamily="34" charset="0"/>
                <a:ea typeface="ＭＳ Ｐゴシック" pitchFamily="50" charset="-128"/>
              </a:defRPr>
            </a:lvl1pPr>
            <a:lvl2pPr marL="742950" indent="-285750" eaLnBrk="0" hangingPunct="0">
              <a:defRPr kumimoji="1" sz="3600">
                <a:solidFill>
                  <a:schemeClr val="tx1"/>
                </a:solidFill>
                <a:latin typeface="Arial" pitchFamily="34" charset="0"/>
                <a:ea typeface="ＭＳ Ｐゴシック" pitchFamily="50" charset="-128"/>
              </a:defRPr>
            </a:lvl2pPr>
            <a:lvl3pPr marL="1143000" indent="-228600" eaLnBrk="0" hangingPunct="0">
              <a:defRPr kumimoji="1" sz="3600">
                <a:solidFill>
                  <a:schemeClr val="tx1"/>
                </a:solidFill>
                <a:latin typeface="Arial" pitchFamily="34" charset="0"/>
                <a:ea typeface="ＭＳ Ｐゴシック" pitchFamily="50" charset="-128"/>
              </a:defRPr>
            </a:lvl3pPr>
            <a:lvl4pPr marL="1600200" indent="-228600" eaLnBrk="0" hangingPunct="0">
              <a:defRPr kumimoji="1" sz="3600">
                <a:solidFill>
                  <a:schemeClr val="tx1"/>
                </a:solidFill>
                <a:latin typeface="Arial" pitchFamily="34" charset="0"/>
                <a:ea typeface="ＭＳ Ｐゴシック" pitchFamily="50" charset="-128"/>
              </a:defRPr>
            </a:lvl4pPr>
            <a:lvl5pPr marL="2057400" indent="-228600" eaLnBrk="0" hangingPunct="0">
              <a:defRPr kumimoji="1" sz="3600">
                <a:solidFill>
                  <a:schemeClr val="tx1"/>
                </a:solidFill>
                <a:latin typeface="Arial" pitchFamily="34" charset="0"/>
                <a:ea typeface="ＭＳ Ｐゴシック" pitchFamily="50" charset="-128"/>
              </a:defRPr>
            </a:lvl5pPr>
            <a:lvl6pPr marL="25146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914400" rtl="0" eaLnBrk="1" fontAlgn="base" latinLnBrk="0" hangingPunct="1">
              <a:lnSpc>
                <a:spcPct val="95000"/>
              </a:lnSpc>
              <a:spcBef>
                <a:spcPct val="0"/>
              </a:spcBef>
              <a:spcAft>
                <a:spcPct val="0"/>
              </a:spcAft>
              <a:buClrTx/>
              <a:buSzTx/>
              <a:buFontTx/>
              <a:buNone/>
              <a:tabLst/>
              <a:defRPr/>
            </a:pPr>
            <a:r>
              <a:rPr kumimoji="1" lang="ja-JP" altLang="en-US" sz="16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要因・誘因（主なもの）</a:t>
            </a:r>
          </a:p>
        </p:txBody>
      </p:sp>
      <p:graphicFrame>
        <p:nvGraphicFramePr>
          <p:cNvPr id="8312" name="Group 120"/>
          <p:cNvGraphicFramePr>
            <a:graphicFrameLocks noGrp="1"/>
          </p:cNvGraphicFramePr>
          <p:nvPr/>
        </p:nvGraphicFramePr>
        <p:xfrm>
          <a:off x="424321" y="4250254"/>
          <a:ext cx="8326274" cy="1716476"/>
        </p:xfrm>
        <a:graphic>
          <a:graphicData uri="http://schemas.openxmlformats.org/drawingml/2006/table">
            <a:tbl>
              <a:tblPr/>
              <a:tblGrid>
                <a:gridCol w="1284558">
                  <a:extLst>
                    <a:ext uri="{9D8B030D-6E8A-4147-A177-3AD203B41FA5}">
                      <a16:colId xmlns:a16="http://schemas.microsoft.com/office/drawing/2014/main" val="20000"/>
                    </a:ext>
                  </a:extLst>
                </a:gridCol>
                <a:gridCol w="7041716">
                  <a:extLst>
                    <a:ext uri="{9D8B030D-6E8A-4147-A177-3AD203B41FA5}">
                      <a16:colId xmlns:a16="http://schemas.microsoft.com/office/drawing/2014/main" val="20001"/>
                    </a:ext>
                  </a:extLst>
                </a:gridCol>
              </a:tblGrid>
              <a:tr h="58882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身体的要因</a:t>
                      </a: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基礎疾患、血圧の変動、便秘、下痢、疼痛、掻痒感、冷え、発熱、水分・電解質の異常、</a:t>
                      </a:r>
                    </a:p>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薬の副作用、歯の痛み、等</a:t>
                      </a: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3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4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環境的要因</a:t>
                      </a:r>
                      <a:endParaRPr kumimoji="1" lang="en-US" altLang="ja-JP" sz="14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endParaRP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なじんだ住環境からの入院、転室、転棟、転院、退院などによる環境変化、本人にとっての不適切な環境刺激（音、光、風、暗がり、広すぎる空間、閉鎖的な空間、心地よい五感刺激の不足など）</a:t>
                      </a: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78618">
                <a:tc>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心理・</a:t>
                      </a:r>
                    </a:p>
                    <a:p>
                      <a:pPr marL="0" marR="0" lvl="0" indent="0" algn="l" defTabSz="914400" rtl="0" eaLnBrk="0" fontAlgn="base" latinLnBrk="0" hangingPunct="0">
                        <a:lnSpc>
                          <a:spcPct val="100000"/>
                        </a:lnSpc>
                        <a:spcBef>
                          <a:spcPct val="0"/>
                        </a:spcBef>
                        <a:spcAft>
                          <a:spcPct val="0"/>
                        </a:spcAft>
                        <a:buClrTx/>
                        <a:buSzTx/>
                        <a:buFontTx/>
                        <a:buNone/>
                        <a:tabLst/>
                      </a:pPr>
                      <a:r>
                        <a:rPr kumimoji="1" lang="ja-JP" altLang="en-US" sz="14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社会的要因</a:t>
                      </a: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1" lang="ja-JP" altLang="en-US" sz="1300" b="1" i="0" u="none" strike="noStrike" cap="none" normalizeH="0" baseline="0" dirty="0">
                          <a:ln>
                            <a:noFill/>
                          </a:ln>
                          <a:solidFill>
                            <a:schemeClr val="tx1"/>
                          </a:solidFill>
                          <a:effectLst/>
                          <a:latin typeface="BIZ UDPゴシック" panose="020B0400000000000000" pitchFamily="50" charset="-128"/>
                          <a:ea typeface="BIZ UDPゴシック" panose="020B0400000000000000" pitchFamily="50" charset="-128"/>
                          <a:cs typeface="Meiryo UI" pitchFamily="50" charset="-128"/>
                        </a:rPr>
                        <a:t>不安、孤独、過度のストレス、医療従事者の口調が早い・強い、分かりにくい説明、自分の話を聞いてくれる人がいない、何もすることがない暮らし、戸外に出られない暮らし</a:t>
                      </a:r>
                    </a:p>
                  </a:txBody>
                  <a:tcPr marT="45727" marB="45727" anchor="ctr" horzOverflow="overflow">
                    <a:lnL w="12700" cap="flat" cmpd="sng" algn="ctr">
                      <a:solidFill>
                        <a:srgbClr val="969696"/>
                      </a:solidFill>
                      <a:prstDash val="solid"/>
                      <a:round/>
                      <a:headEnd type="none" w="med" len="med"/>
                      <a:tailEnd type="none" w="med" len="med"/>
                    </a:lnL>
                    <a:lnR w="12700" cap="flat" cmpd="sng" algn="ctr">
                      <a:solidFill>
                        <a:srgbClr val="969696"/>
                      </a:solidFill>
                      <a:prstDash val="solid"/>
                      <a:round/>
                      <a:headEnd type="none" w="med" len="med"/>
                      <a:tailEnd type="none" w="med" len="med"/>
                    </a:lnR>
                    <a:lnT w="12700" cap="flat" cmpd="sng" algn="ctr">
                      <a:solidFill>
                        <a:srgbClr val="969696"/>
                      </a:solidFill>
                      <a:prstDash val="solid"/>
                      <a:round/>
                      <a:headEnd type="none" w="med" len="med"/>
                      <a:tailEnd type="none" w="med" len="med"/>
                    </a:lnT>
                    <a:lnB w="12700" cap="flat" cmpd="sng" algn="ctr">
                      <a:solidFill>
                        <a:srgbClr val="969696"/>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24" name="正方形/長方形 23"/>
          <p:cNvSpPr/>
          <p:nvPr/>
        </p:nvSpPr>
        <p:spPr>
          <a:xfrm>
            <a:off x="3586938" y="6168712"/>
            <a:ext cx="5179237" cy="492443"/>
          </a:xfrm>
          <a:prstGeom prst="rect">
            <a:avLst/>
          </a:prstGeom>
        </p:spPr>
        <p:txBody>
          <a:bodyPr wrap="square">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永田久美子  「</a:t>
            </a:r>
            <a:r>
              <a:rPr kumimoji="1" lang="en-US" altLang="ja-JP"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11</a:t>
            </a:r>
            <a:r>
              <a:rPr kumimoji="1" lang="ja-JP" altLang="en-US"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 認知症高齢者の理解とケアの変遷」</a:t>
            </a:r>
            <a:endParaRPr kumimoji="1" lang="en-US" altLang="ja-JP"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a:p>
            <a:pPr marL="0" marR="0" lvl="0" indent="0" algn="l" defTabSz="914400" rtl="0" eaLnBrk="0" fontAlgn="base" latinLnBrk="0" hangingPunct="0">
              <a:lnSpc>
                <a:spcPct val="100000"/>
              </a:lnSpc>
              <a:spcBef>
                <a:spcPct val="0"/>
              </a:spcBef>
              <a:spcAft>
                <a:spcPct val="0"/>
              </a:spcAft>
              <a:buClrTx/>
              <a:buSzTx/>
              <a:buFontTx/>
              <a:buNone/>
              <a:tabLst/>
              <a:defRPr/>
            </a:pPr>
            <a:r>
              <a:rPr kumimoji="1" lang="ja-JP" altLang="en-US"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正木治恵 監修  「改訂版老年看護学」日本放送出版協会 　</a:t>
            </a:r>
            <a:r>
              <a:rPr kumimoji="1" lang="en-US" altLang="ja-JP" sz="125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P196.2011</a:t>
            </a:r>
          </a:p>
        </p:txBody>
      </p:sp>
      <p:sp>
        <p:nvSpPr>
          <p:cNvPr id="24592" name="Text Box 2"/>
          <p:cNvSpPr txBox="1">
            <a:spLocks noChangeArrowheads="1"/>
          </p:cNvSpPr>
          <p:nvPr/>
        </p:nvSpPr>
        <p:spPr bwMode="auto">
          <a:xfrm>
            <a:off x="305670" y="68026"/>
            <a:ext cx="8563576" cy="5453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904" tIns="41452" rIns="82904" bIns="41452" anchor="ctr">
            <a:spAutoFit/>
          </a:bodyPr>
          <a:lstStyle>
            <a:lvl1pPr defTabSz="828675" eaLnBrk="0" hangingPunct="0">
              <a:defRPr kumimoji="1" sz="3600">
                <a:solidFill>
                  <a:schemeClr val="tx1"/>
                </a:solidFill>
                <a:latin typeface="Arial" pitchFamily="34" charset="0"/>
                <a:ea typeface="ＭＳ Ｐゴシック" pitchFamily="50" charset="-128"/>
              </a:defRPr>
            </a:lvl1pPr>
            <a:lvl2pPr marL="742950" indent="-285750" defTabSz="828675" eaLnBrk="0" hangingPunct="0">
              <a:defRPr kumimoji="1" sz="3600">
                <a:solidFill>
                  <a:schemeClr val="tx1"/>
                </a:solidFill>
                <a:latin typeface="Arial" pitchFamily="34" charset="0"/>
                <a:ea typeface="ＭＳ Ｐゴシック" pitchFamily="50" charset="-128"/>
              </a:defRPr>
            </a:lvl2pPr>
            <a:lvl3pPr marL="1143000" indent="-228600" defTabSz="828675" eaLnBrk="0" hangingPunct="0">
              <a:defRPr kumimoji="1" sz="3600">
                <a:solidFill>
                  <a:schemeClr val="tx1"/>
                </a:solidFill>
                <a:latin typeface="Arial" pitchFamily="34" charset="0"/>
                <a:ea typeface="ＭＳ Ｐゴシック" pitchFamily="50" charset="-128"/>
              </a:defRPr>
            </a:lvl3pPr>
            <a:lvl4pPr marL="1600200" indent="-228600" defTabSz="828675" eaLnBrk="0" hangingPunct="0">
              <a:defRPr kumimoji="1" sz="3600">
                <a:solidFill>
                  <a:schemeClr val="tx1"/>
                </a:solidFill>
                <a:latin typeface="Arial" pitchFamily="34" charset="0"/>
                <a:ea typeface="ＭＳ Ｐゴシック" pitchFamily="50" charset="-128"/>
              </a:defRPr>
            </a:lvl4pPr>
            <a:lvl5pPr marL="2057400" indent="-228600" defTabSz="828675" eaLnBrk="0" hangingPunct="0">
              <a:defRPr kumimoji="1" sz="3600">
                <a:solidFill>
                  <a:schemeClr val="tx1"/>
                </a:solidFill>
                <a:latin typeface="Arial" pitchFamily="34" charset="0"/>
                <a:ea typeface="ＭＳ Ｐゴシック" pitchFamily="50" charset="-128"/>
              </a:defRPr>
            </a:lvl5pPr>
            <a:lvl6pPr marL="25146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6pPr>
            <a:lvl7pPr marL="29718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7pPr>
            <a:lvl8pPr marL="34290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8pPr>
            <a:lvl9pPr marL="3886200" indent="-228600" defTabSz="828675" eaLnBrk="0" fontAlgn="base" hangingPunct="0">
              <a:spcBef>
                <a:spcPct val="0"/>
              </a:spcBef>
              <a:spcAft>
                <a:spcPct val="0"/>
              </a:spcAft>
              <a:defRPr kumimoji="1" sz="3600">
                <a:solidFill>
                  <a:schemeClr val="tx1"/>
                </a:solidFill>
                <a:latin typeface="Arial" pitchFamily="34" charset="0"/>
                <a:ea typeface="ＭＳ Ｐゴシック" pitchFamily="50" charset="-128"/>
              </a:defRPr>
            </a:lvl9pPr>
          </a:lstStyle>
          <a:p>
            <a:pPr marL="0" marR="0" lvl="0" indent="0" algn="ctr" defTabSz="828675" rtl="0" eaLnBrk="1" fontAlgn="base" latinLnBrk="0" hangingPunct="1">
              <a:lnSpc>
                <a:spcPct val="100000"/>
              </a:lnSpc>
              <a:spcBef>
                <a:spcPct val="0"/>
              </a:spcBef>
              <a:spcAft>
                <a:spcPct val="0"/>
              </a:spcAft>
              <a:buClrTx/>
              <a:buSzTx/>
              <a:buFontTx/>
              <a:buNone/>
              <a:tabLst/>
              <a:defRPr/>
            </a:pPr>
            <a:r>
              <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eiryo UI" pitchFamily="50" charset="-128"/>
              </a:rPr>
              <a:t>認知症の症状と要因・誘因</a:t>
            </a:r>
          </a:p>
        </p:txBody>
      </p:sp>
      <p:sp>
        <p:nvSpPr>
          <p:cNvPr id="26" name="テキスト ボックス 6">
            <a:extLst>
              <a:ext uri="{FF2B5EF4-FFF2-40B4-BE49-F238E27FC236}">
                <a16:creationId xmlns:a16="http://schemas.microsoft.com/office/drawing/2014/main" id="{DD6F6819-2560-4CDA-9492-65D148393E9C}"/>
              </a:ext>
            </a:extLst>
          </p:cNvPr>
          <p:cNvSpPr txBox="1"/>
          <p:nvPr/>
        </p:nvSpPr>
        <p:spPr>
          <a:xfrm>
            <a:off x="1" y="710695"/>
            <a:ext cx="1279092"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4〕</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0123328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正方形/長方形 39">
            <a:extLst>
              <a:ext uri="{FF2B5EF4-FFF2-40B4-BE49-F238E27FC236}">
                <a16:creationId xmlns:a16="http://schemas.microsoft.com/office/drawing/2014/main" id="{EF1E2C22-F1DE-489F-A2CD-C59459D6A55D}"/>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19495" name="Line 4"/>
          <p:cNvSpPr>
            <a:spLocks noChangeShapeType="1"/>
          </p:cNvSpPr>
          <p:nvPr/>
        </p:nvSpPr>
        <p:spPr bwMode="auto">
          <a:xfrm>
            <a:off x="1490885" y="6154225"/>
            <a:ext cx="6917106" cy="23259"/>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pPr defTabSz="844083">
              <a:defRPr/>
            </a:pPr>
            <a:endParaRPr lang="ja-JP" altLang="en-US" sz="2585">
              <a:solidFill>
                <a:srgbClr val="00CC00"/>
              </a:solidFill>
              <a:latin typeface="メイリオ" panose="020B0604030504040204" pitchFamily="50" charset="-128"/>
              <a:ea typeface="メイリオ" panose="020B0604030504040204" pitchFamily="50" charset="-128"/>
            </a:endParaRPr>
          </a:p>
        </p:txBody>
      </p:sp>
      <p:sp>
        <p:nvSpPr>
          <p:cNvPr id="319508" name="Line 47"/>
          <p:cNvSpPr>
            <a:spLocks noChangeShapeType="1"/>
          </p:cNvSpPr>
          <p:nvPr/>
        </p:nvSpPr>
        <p:spPr bwMode="auto">
          <a:xfrm flipH="1">
            <a:off x="1481241" y="2334020"/>
            <a:ext cx="0" cy="3820206"/>
          </a:xfrm>
          <a:prstGeom prst="line">
            <a:avLst/>
          </a:prstGeom>
          <a:noFill/>
          <a:ln w="34925">
            <a:solidFill>
              <a:schemeClr val="tx1"/>
            </a:solidFill>
            <a:round/>
            <a:headEnd/>
            <a:tailEnd/>
          </a:ln>
          <a:extLst>
            <a:ext uri="{909E8E84-426E-40DD-AFC4-6F175D3DCCD1}">
              <a14:hiddenFill xmlns:a14="http://schemas.microsoft.com/office/drawing/2010/main">
                <a:noFill/>
              </a14:hiddenFill>
            </a:ext>
          </a:extLst>
        </p:spPr>
        <p:txBody>
          <a:bodyPr/>
          <a:lstStyle/>
          <a:p>
            <a:pPr defTabSz="844083">
              <a:defRPr/>
            </a:pPr>
            <a:endParaRPr lang="ja-JP" altLang="en-US" sz="2585">
              <a:solidFill>
                <a:srgbClr val="00CC00"/>
              </a:solidFill>
              <a:latin typeface="メイリオ" panose="020B0604030504040204" pitchFamily="50" charset="-128"/>
              <a:ea typeface="メイリオ" panose="020B0604030504040204" pitchFamily="50" charset="-128"/>
            </a:endParaRPr>
          </a:p>
        </p:txBody>
      </p:sp>
      <p:sp>
        <p:nvSpPr>
          <p:cNvPr id="47" name="正方形/長方形 46"/>
          <p:cNvSpPr/>
          <p:nvPr/>
        </p:nvSpPr>
        <p:spPr>
          <a:xfrm>
            <a:off x="3529296" y="6208533"/>
            <a:ext cx="1882617" cy="376385"/>
          </a:xfrm>
          <a:prstGeom prst="rect">
            <a:avLst/>
          </a:prstGeom>
        </p:spPr>
        <p:txBody>
          <a:bodyPr vert="horz" wrap="square">
            <a:spAutoFit/>
          </a:bodyPr>
          <a:lstStyle/>
          <a:p>
            <a:pPr algn="ctr" defTabSz="844083">
              <a:defRPr/>
            </a:pPr>
            <a:r>
              <a:rPr kumimoji="0" lang="ja-JP" altLang="en-US" sz="1846" dirty="0">
                <a:solidFill>
                  <a:prstClr val="black"/>
                </a:solidFill>
                <a:latin typeface="BIZ UDPゴシック" panose="020B0400000000000000" pitchFamily="50" charset="-128"/>
                <a:ea typeface="BIZ UDPゴシック" panose="020B0400000000000000" pitchFamily="50" charset="-128"/>
              </a:rPr>
              <a:t>時間の流れ</a:t>
            </a:r>
          </a:p>
        </p:txBody>
      </p:sp>
      <p:grpSp>
        <p:nvGrpSpPr>
          <p:cNvPr id="3" name="グループ化 2"/>
          <p:cNvGrpSpPr/>
          <p:nvPr/>
        </p:nvGrpSpPr>
        <p:grpSpPr>
          <a:xfrm>
            <a:off x="424624" y="1625200"/>
            <a:ext cx="8385804" cy="467529"/>
            <a:chOff x="521754" y="1176840"/>
            <a:chExt cx="10047869" cy="506490"/>
          </a:xfrm>
        </p:grpSpPr>
        <p:sp>
          <p:nvSpPr>
            <p:cNvPr id="101" name="AutoShape 42"/>
            <p:cNvSpPr>
              <a:spLocks noChangeArrowheads="1"/>
            </p:cNvSpPr>
            <p:nvPr/>
          </p:nvSpPr>
          <p:spPr bwMode="auto">
            <a:xfrm>
              <a:off x="521754" y="1176840"/>
              <a:ext cx="1800394" cy="482474"/>
            </a:xfrm>
            <a:prstGeom prst="homePlate">
              <a:avLst>
                <a:gd name="adj" fmla="val 53985"/>
              </a:avLst>
            </a:prstGeom>
            <a:gradFill rotWithShape="1">
              <a:gsLst>
                <a:gs pos="0">
                  <a:schemeClr val="bg1"/>
                </a:gs>
                <a:gs pos="87000">
                  <a:srgbClr val="CB7B7B"/>
                </a:gs>
              </a:gsLst>
              <a:lin ang="0" scaled="1"/>
            </a:gradFill>
            <a:ln w="19050">
              <a:solidFill>
                <a:srgbClr val="B84848"/>
              </a:solidFill>
              <a:prstDash val="dash"/>
              <a:miter lim="800000"/>
              <a:headEnd/>
              <a:tailEnd/>
            </a:ln>
            <a:effectLst/>
          </p:spPr>
          <p:txBody>
            <a:bodyPr wrap="none" anchor="ctr"/>
            <a:lstStyle/>
            <a:p>
              <a:pPr algn="ctr" defTabSz="844083">
                <a:defRPr/>
              </a:pPr>
              <a:r>
                <a:rPr kumimoji="0" lang="ja-JP" altLang="en-US" sz="1662"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rPr>
                <a:t>軽度認知障害</a:t>
              </a:r>
              <a:endParaRPr kumimoji="0" lang="en-US" altLang="ja-JP" sz="1662" dirty="0">
                <a:solidFill>
                  <a:prstClr val="black"/>
                </a:solidFill>
                <a:latin typeface="BIZ UDPゴシック" panose="020B0400000000000000" pitchFamily="50" charset="-128"/>
                <a:ea typeface="BIZ UDPゴシック" panose="020B0400000000000000" pitchFamily="50" charset="-128"/>
                <a:cs typeface="Meiryo UI" panose="020B0604030504040204" pitchFamily="50" charset="-128"/>
              </a:endParaRPr>
            </a:p>
          </p:txBody>
        </p:sp>
        <p:sp>
          <p:nvSpPr>
            <p:cNvPr id="102" name="AutoShape 43"/>
            <p:cNvSpPr>
              <a:spLocks noChangeArrowheads="1"/>
            </p:cNvSpPr>
            <p:nvPr/>
          </p:nvSpPr>
          <p:spPr bwMode="auto">
            <a:xfrm>
              <a:off x="2329870" y="1190598"/>
              <a:ext cx="1631766" cy="482474"/>
            </a:xfrm>
            <a:prstGeom prst="homePlate">
              <a:avLst>
                <a:gd name="adj" fmla="val 65392"/>
              </a:avLst>
            </a:prstGeom>
            <a:gradFill rotWithShape="1">
              <a:gsLst>
                <a:gs pos="0">
                  <a:schemeClr val="bg1"/>
                </a:gs>
                <a:gs pos="87000">
                  <a:srgbClr val="CB7B7B"/>
                </a:gs>
              </a:gsLst>
              <a:lin ang="0" scaled="1"/>
            </a:gradFill>
            <a:ln w="19050">
              <a:solidFill>
                <a:srgbClr val="B84848"/>
              </a:solidFill>
              <a:miter lim="800000"/>
              <a:headEnd/>
              <a:tailEnd/>
            </a:ln>
            <a:effectLst/>
          </p:spPr>
          <p:txBody>
            <a:bodyPr wrap="none" anchor="ctr"/>
            <a:lstStyle>
              <a:lvl1pPr>
                <a:defRPr kumimoji="1" sz="2800">
                  <a:solidFill>
                    <a:srgbClr val="00CC00"/>
                  </a:solidFill>
                  <a:latin typeface="HGPｺﾞｼｯｸM" panose="020B0600000000000000" pitchFamily="50" charset="-128"/>
                  <a:ea typeface="HGPｺﾞｼｯｸM" panose="020B0600000000000000" pitchFamily="50" charset="-128"/>
                </a:defRPr>
              </a:lvl1pPr>
              <a:lvl2pPr marL="742950" indent="-285750">
                <a:defRPr kumimoji="1" sz="2800">
                  <a:solidFill>
                    <a:srgbClr val="00CC00"/>
                  </a:solidFill>
                  <a:latin typeface="HGPｺﾞｼｯｸM" panose="020B0600000000000000" pitchFamily="50" charset="-128"/>
                  <a:ea typeface="HGPｺﾞｼｯｸM" panose="020B0600000000000000" pitchFamily="50" charset="-128"/>
                </a:defRPr>
              </a:lvl2pPr>
              <a:lvl3pPr marL="1143000" indent="-228600">
                <a:defRPr kumimoji="1" sz="2800">
                  <a:solidFill>
                    <a:srgbClr val="00CC00"/>
                  </a:solidFill>
                  <a:latin typeface="HGPｺﾞｼｯｸM" panose="020B0600000000000000" pitchFamily="50" charset="-128"/>
                  <a:ea typeface="HGPｺﾞｼｯｸM" panose="020B0600000000000000" pitchFamily="50" charset="-128"/>
                </a:defRPr>
              </a:lvl3pPr>
              <a:lvl4pPr marL="1600200" indent="-228600">
                <a:defRPr kumimoji="1" sz="2800">
                  <a:solidFill>
                    <a:srgbClr val="00CC00"/>
                  </a:solidFill>
                  <a:latin typeface="HGPｺﾞｼｯｸM" panose="020B0600000000000000" pitchFamily="50" charset="-128"/>
                  <a:ea typeface="HGPｺﾞｼｯｸM" panose="020B0600000000000000" pitchFamily="50" charset="-128"/>
                </a:defRPr>
              </a:lvl4pPr>
              <a:lvl5pPr marL="2057400" indent="-228600">
                <a:defRPr kumimoji="1" sz="2800">
                  <a:solidFill>
                    <a:srgbClr val="00CC00"/>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algn="ctr" defTabSz="844083">
                <a:defRPr/>
              </a:pPr>
              <a:r>
                <a:rPr kumimoji="0" lang="ja-JP" altLang="en-US" sz="1662" dirty="0">
                  <a:solidFill>
                    <a:srgbClr val="000000"/>
                  </a:solidFill>
                  <a:latin typeface="BIZ UDPゴシック" panose="020B0400000000000000" pitchFamily="50" charset="-128"/>
                  <a:ea typeface="BIZ UDPゴシック" panose="020B0400000000000000" pitchFamily="50" charset="-128"/>
                </a:rPr>
                <a:t>軽度</a:t>
              </a:r>
            </a:p>
          </p:txBody>
        </p:sp>
        <p:sp>
          <p:nvSpPr>
            <p:cNvPr id="103" name="AutoShape 44"/>
            <p:cNvSpPr>
              <a:spLocks noChangeArrowheads="1"/>
            </p:cNvSpPr>
            <p:nvPr/>
          </p:nvSpPr>
          <p:spPr bwMode="auto">
            <a:xfrm>
              <a:off x="3965456" y="1190598"/>
              <a:ext cx="2491936" cy="482474"/>
            </a:xfrm>
            <a:prstGeom prst="homePlate">
              <a:avLst>
                <a:gd name="adj" fmla="val 66742"/>
              </a:avLst>
            </a:prstGeom>
            <a:gradFill rotWithShape="1">
              <a:gsLst>
                <a:gs pos="0">
                  <a:schemeClr val="bg1"/>
                </a:gs>
                <a:gs pos="87000">
                  <a:srgbClr val="CB7B7B"/>
                </a:gs>
              </a:gsLst>
              <a:lin ang="0" scaled="1"/>
            </a:gradFill>
            <a:ln w="19050">
              <a:solidFill>
                <a:srgbClr val="B84848"/>
              </a:solidFill>
              <a:miter lim="800000"/>
              <a:headEnd/>
              <a:tailEnd/>
            </a:ln>
            <a:effectLst/>
          </p:spPr>
          <p:txBody>
            <a:bodyPr wrap="none" anchor="ctr"/>
            <a:lstStyle>
              <a:lvl1pPr>
                <a:defRPr kumimoji="1" sz="2800">
                  <a:solidFill>
                    <a:srgbClr val="00CC00"/>
                  </a:solidFill>
                  <a:latin typeface="HGPｺﾞｼｯｸM" panose="020B0600000000000000" pitchFamily="50" charset="-128"/>
                  <a:ea typeface="HGPｺﾞｼｯｸM" panose="020B0600000000000000" pitchFamily="50" charset="-128"/>
                </a:defRPr>
              </a:lvl1pPr>
              <a:lvl2pPr marL="742950" indent="-285750">
                <a:defRPr kumimoji="1" sz="2800">
                  <a:solidFill>
                    <a:srgbClr val="00CC00"/>
                  </a:solidFill>
                  <a:latin typeface="HGPｺﾞｼｯｸM" panose="020B0600000000000000" pitchFamily="50" charset="-128"/>
                  <a:ea typeface="HGPｺﾞｼｯｸM" panose="020B0600000000000000" pitchFamily="50" charset="-128"/>
                </a:defRPr>
              </a:lvl2pPr>
              <a:lvl3pPr marL="1143000" indent="-228600">
                <a:defRPr kumimoji="1" sz="2800">
                  <a:solidFill>
                    <a:srgbClr val="00CC00"/>
                  </a:solidFill>
                  <a:latin typeface="HGPｺﾞｼｯｸM" panose="020B0600000000000000" pitchFamily="50" charset="-128"/>
                  <a:ea typeface="HGPｺﾞｼｯｸM" panose="020B0600000000000000" pitchFamily="50" charset="-128"/>
                </a:defRPr>
              </a:lvl3pPr>
              <a:lvl4pPr marL="1600200" indent="-228600">
                <a:defRPr kumimoji="1" sz="2800">
                  <a:solidFill>
                    <a:srgbClr val="00CC00"/>
                  </a:solidFill>
                  <a:latin typeface="HGPｺﾞｼｯｸM" panose="020B0600000000000000" pitchFamily="50" charset="-128"/>
                  <a:ea typeface="HGPｺﾞｼｯｸM" panose="020B0600000000000000" pitchFamily="50" charset="-128"/>
                </a:defRPr>
              </a:lvl4pPr>
              <a:lvl5pPr marL="2057400" indent="-228600">
                <a:defRPr kumimoji="1" sz="2800">
                  <a:solidFill>
                    <a:srgbClr val="00CC00"/>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algn="ctr" defTabSz="844083">
                <a:defRPr/>
              </a:pPr>
              <a:r>
                <a:rPr kumimoji="0" lang="ja-JP" altLang="en-US" sz="1662" dirty="0">
                  <a:solidFill>
                    <a:srgbClr val="000000"/>
                  </a:solidFill>
                  <a:latin typeface="BIZ UDPゴシック" panose="020B0400000000000000" pitchFamily="50" charset="-128"/>
                  <a:ea typeface="BIZ UDPゴシック" panose="020B0400000000000000" pitchFamily="50" charset="-128"/>
                </a:rPr>
                <a:t>中等度</a:t>
              </a:r>
            </a:p>
          </p:txBody>
        </p:sp>
        <p:sp>
          <p:nvSpPr>
            <p:cNvPr id="104" name="AutoShape 45"/>
            <p:cNvSpPr>
              <a:spLocks noChangeArrowheads="1"/>
            </p:cNvSpPr>
            <p:nvPr/>
          </p:nvSpPr>
          <p:spPr bwMode="auto">
            <a:xfrm>
              <a:off x="6484358" y="1190598"/>
              <a:ext cx="2032043" cy="482474"/>
            </a:xfrm>
            <a:prstGeom prst="homePlate">
              <a:avLst>
                <a:gd name="adj" fmla="val 53985"/>
              </a:avLst>
            </a:prstGeom>
            <a:gradFill rotWithShape="1">
              <a:gsLst>
                <a:gs pos="0">
                  <a:schemeClr val="bg1"/>
                </a:gs>
                <a:gs pos="87000">
                  <a:srgbClr val="CB7B7B"/>
                </a:gs>
              </a:gsLst>
              <a:lin ang="0" scaled="1"/>
            </a:gradFill>
            <a:ln w="19050">
              <a:solidFill>
                <a:srgbClr val="B84848"/>
              </a:solidFill>
              <a:miter lim="800000"/>
              <a:headEnd/>
              <a:tailEnd/>
            </a:ln>
            <a:effectLst/>
          </p:spPr>
          <p:txBody>
            <a:bodyPr wrap="none" anchor="ctr"/>
            <a:lstStyle>
              <a:lvl1pPr>
                <a:defRPr kumimoji="1" sz="2800">
                  <a:solidFill>
                    <a:srgbClr val="00CC00"/>
                  </a:solidFill>
                  <a:latin typeface="HGPｺﾞｼｯｸM" panose="020B0600000000000000" pitchFamily="50" charset="-128"/>
                  <a:ea typeface="HGPｺﾞｼｯｸM" panose="020B0600000000000000" pitchFamily="50" charset="-128"/>
                </a:defRPr>
              </a:lvl1pPr>
              <a:lvl2pPr marL="742950" indent="-285750">
                <a:defRPr kumimoji="1" sz="2800">
                  <a:solidFill>
                    <a:srgbClr val="00CC00"/>
                  </a:solidFill>
                  <a:latin typeface="HGPｺﾞｼｯｸM" panose="020B0600000000000000" pitchFamily="50" charset="-128"/>
                  <a:ea typeface="HGPｺﾞｼｯｸM" panose="020B0600000000000000" pitchFamily="50" charset="-128"/>
                </a:defRPr>
              </a:lvl2pPr>
              <a:lvl3pPr marL="1143000" indent="-228600">
                <a:defRPr kumimoji="1" sz="2800">
                  <a:solidFill>
                    <a:srgbClr val="00CC00"/>
                  </a:solidFill>
                  <a:latin typeface="HGPｺﾞｼｯｸM" panose="020B0600000000000000" pitchFamily="50" charset="-128"/>
                  <a:ea typeface="HGPｺﾞｼｯｸM" panose="020B0600000000000000" pitchFamily="50" charset="-128"/>
                </a:defRPr>
              </a:lvl3pPr>
              <a:lvl4pPr marL="1600200" indent="-228600">
                <a:defRPr kumimoji="1" sz="2800">
                  <a:solidFill>
                    <a:srgbClr val="00CC00"/>
                  </a:solidFill>
                  <a:latin typeface="HGPｺﾞｼｯｸM" panose="020B0600000000000000" pitchFamily="50" charset="-128"/>
                  <a:ea typeface="HGPｺﾞｼｯｸM" panose="020B0600000000000000" pitchFamily="50" charset="-128"/>
                </a:defRPr>
              </a:lvl4pPr>
              <a:lvl5pPr marL="2057400" indent="-228600">
                <a:defRPr kumimoji="1" sz="2800">
                  <a:solidFill>
                    <a:srgbClr val="00CC00"/>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algn="ctr" defTabSz="844083">
                <a:defRPr/>
              </a:pPr>
              <a:r>
                <a:rPr kumimoji="0" lang="ja-JP" altLang="en-US" sz="1662" dirty="0">
                  <a:solidFill>
                    <a:srgbClr val="000000"/>
                  </a:solidFill>
                  <a:latin typeface="BIZ UDPゴシック" panose="020B0400000000000000" pitchFamily="50" charset="-128"/>
                  <a:ea typeface="BIZ UDPゴシック" panose="020B0400000000000000" pitchFamily="50" charset="-128"/>
                </a:rPr>
                <a:t>高度</a:t>
              </a:r>
            </a:p>
          </p:txBody>
        </p:sp>
        <p:sp>
          <p:nvSpPr>
            <p:cNvPr id="43" name="AutoShape 45"/>
            <p:cNvSpPr>
              <a:spLocks noChangeArrowheads="1"/>
            </p:cNvSpPr>
            <p:nvPr/>
          </p:nvSpPr>
          <p:spPr bwMode="auto">
            <a:xfrm>
              <a:off x="8537580" y="1200856"/>
              <a:ext cx="2032043" cy="482474"/>
            </a:xfrm>
            <a:prstGeom prst="homePlate">
              <a:avLst>
                <a:gd name="adj" fmla="val 51134"/>
              </a:avLst>
            </a:prstGeom>
            <a:gradFill rotWithShape="1">
              <a:gsLst>
                <a:gs pos="0">
                  <a:schemeClr val="bg1"/>
                </a:gs>
                <a:gs pos="87000">
                  <a:srgbClr val="CB7B7B"/>
                </a:gs>
              </a:gsLst>
              <a:lin ang="0" scaled="1"/>
            </a:gradFill>
            <a:ln w="19050">
              <a:solidFill>
                <a:srgbClr val="B84848"/>
              </a:solidFill>
              <a:miter lim="800000"/>
              <a:headEnd/>
              <a:tailEnd/>
            </a:ln>
            <a:effectLst/>
          </p:spPr>
          <p:txBody>
            <a:bodyPr wrap="none" anchor="ctr"/>
            <a:lstStyle>
              <a:lvl1pPr>
                <a:defRPr kumimoji="1" sz="2800">
                  <a:solidFill>
                    <a:srgbClr val="00CC00"/>
                  </a:solidFill>
                  <a:latin typeface="HGPｺﾞｼｯｸM" panose="020B0600000000000000" pitchFamily="50" charset="-128"/>
                  <a:ea typeface="HGPｺﾞｼｯｸM" panose="020B0600000000000000" pitchFamily="50" charset="-128"/>
                </a:defRPr>
              </a:lvl1pPr>
              <a:lvl2pPr marL="742950" indent="-285750">
                <a:defRPr kumimoji="1" sz="2800">
                  <a:solidFill>
                    <a:srgbClr val="00CC00"/>
                  </a:solidFill>
                  <a:latin typeface="HGPｺﾞｼｯｸM" panose="020B0600000000000000" pitchFamily="50" charset="-128"/>
                  <a:ea typeface="HGPｺﾞｼｯｸM" panose="020B0600000000000000" pitchFamily="50" charset="-128"/>
                </a:defRPr>
              </a:lvl2pPr>
              <a:lvl3pPr marL="1143000" indent="-228600">
                <a:defRPr kumimoji="1" sz="2800">
                  <a:solidFill>
                    <a:srgbClr val="00CC00"/>
                  </a:solidFill>
                  <a:latin typeface="HGPｺﾞｼｯｸM" panose="020B0600000000000000" pitchFamily="50" charset="-128"/>
                  <a:ea typeface="HGPｺﾞｼｯｸM" panose="020B0600000000000000" pitchFamily="50" charset="-128"/>
                </a:defRPr>
              </a:lvl3pPr>
              <a:lvl4pPr marL="1600200" indent="-228600">
                <a:defRPr kumimoji="1" sz="2800">
                  <a:solidFill>
                    <a:srgbClr val="00CC00"/>
                  </a:solidFill>
                  <a:latin typeface="HGPｺﾞｼｯｸM" panose="020B0600000000000000" pitchFamily="50" charset="-128"/>
                  <a:ea typeface="HGPｺﾞｼｯｸM" panose="020B0600000000000000" pitchFamily="50" charset="-128"/>
                </a:defRPr>
              </a:lvl4pPr>
              <a:lvl5pPr marL="2057400" indent="-228600">
                <a:defRPr kumimoji="1" sz="2800">
                  <a:solidFill>
                    <a:srgbClr val="00CC00"/>
                  </a:solidFill>
                  <a:latin typeface="HGPｺﾞｼｯｸM" panose="020B0600000000000000" pitchFamily="50" charset="-128"/>
                  <a:ea typeface="HGPｺﾞｼｯｸM" panose="020B0600000000000000" pitchFamily="50" charset="-128"/>
                </a:defRPr>
              </a:lvl5pPr>
              <a:lvl6pPr marL="25146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6pPr>
              <a:lvl7pPr marL="29718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7pPr>
              <a:lvl8pPr marL="34290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8pPr>
              <a:lvl9pPr marL="3886200" indent="-228600" eaLnBrk="0" fontAlgn="base" hangingPunct="0">
                <a:spcBef>
                  <a:spcPct val="0"/>
                </a:spcBef>
                <a:spcAft>
                  <a:spcPct val="0"/>
                </a:spcAft>
                <a:defRPr kumimoji="1" sz="2800">
                  <a:solidFill>
                    <a:srgbClr val="00CC00"/>
                  </a:solidFill>
                  <a:latin typeface="HGPｺﾞｼｯｸM" panose="020B0600000000000000" pitchFamily="50" charset="-128"/>
                  <a:ea typeface="HGPｺﾞｼｯｸM" panose="020B0600000000000000" pitchFamily="50" charset="-128"/>
                </a:defRPr>
              </a:lvl9pPr>
            </a:lstStyle>
            <a:p>
              <a:pPr algn="ctr" defTabSz="844083">
                <a:defRPr/>
              </a:pPr>
              <a:r>
                <a:rPr kumimoji="0" lang="ja-JP" altLang="en-US" sz="1662" dirty="0">
                  <a:solidFill>
                    <a:srgbClr val="000000"/>
                  </a:solidFill>
                  <a:latin typeface="BIZ UDPゴシック" panose="020B0400000000000000" pitchFamily="50" charset="-128"/>
                  <a:ea typeface="BIZ UDPゴシック" panose="020B0400000000000000" pitchFamily="50" charset="-128"/>
                </a:rPr>
                <a:t>終末期</a:t>
              </a:r>
            </a:p>
          </p:txBody>
        </p:sp>
      </p:grpSp>
      <p:sp>
        <p:nvSpPr>
          <p:cNvPr id="51" name="正方形/長方形 50"/>
          <p:cNvSpPr/>
          <p:nvPr/>
        </p:nvSpPr>
        <p:spPr>
          <a:xfrm>
            <a:off x="534993" y="2388124"/>
            <a:ext cx="963047" cy="400110"/>
          </a:xfrm>
          <a:prstGeom prst="rect">
            <a:avLst/>
          </a:prstGeom>
        </p:spPr>
        <p:txBody>
          <a:bodyPr vert="horz" wrap="square">
            <a:spAutoFit/>
          </a:bodyPr>
          <a:lstStyle/>
          <a:p>
            <a:pPr algn="ctr" defTabSz="844083">
              <a:defRPr/>
            </a:pPr>
            <a:r>
              <a:rPr kumimoji="0" lang="ja-JP" altLang="en-US" sz="2000" dirty="0">
                <a:solidFill>
                  <a:prstClr val="black"/>
                </a:solidFill>
                <a:latin typeface="BIZ UDPゴシック" panose="020B0400000000000000" pitchFamily="50" charset="-128"/>
                <a:ea typeface="BIZ UDPゴシック" panose="020B0400000000000000" pitchFamily="50" charset="-128"/>
              </a:rPr>
              <a:t>高い</a:t>
            </a:r>
          </a:p>
        </p:txBody>
      </p:sp>
      <p:sp>
        <p:nvSpPr>
          <p:cNvPr id="52" name="正方形/長方形 51"/>
          <p:cNvSpPr/>
          <p:nvPr/>
        </p:nvSpPr>
        <p:spPr>
          <a:xfrm>
            <a:off x="501394" y="5789919"/>
            <a:ext cx="963047" cy="400110"/>
          </a:xfrm>
          <a:prstGeom prst="rect">
            <a:avLst/>
          </a:prstGeom>
        </p:spPr>
        <p:txBody>
          <a:bodyPr vert="horz" wrap="square">
            <a:spAutoFit/>
          </a:bodyPr>
          <a:lstStyle/>
          <a:p>
            <a:pPr algn="ctr" defTabSz="844083">
              <a:defRPr/>
            </a:pPr>
            <a:r>
              <a:rPr kumimoji="0" lang="ja-JP" altLang="en-US" sz="2000" dirty="0">
                <a:solidFill>
                  <a:prstClr val="black"/>
                </a:solidFill>
                <a:latin typeface="BIZ UDPゴシック" panose="020B0400000000000000" pitchFamily="50" charset="-128"/>
                <a:ea typeface="BIZ UDPゴシック" panose="020B0400000000000000" pitchFamily="50" charset="-128"/>
              </a:rPr>
              <a:t>低い</a:t>
            </a:r>
          </a:p>
        </p:txBody>
      </p:sp>
      <p:grpSp>
        <p:nvGrpSpPr>
          <p:cNvPr id="50" name="グループ化 49">
            <a:extLst>
              <a:ext uri="{FF2B5EF4-FFF2-40B4-BE49-F238E27FC236}">
                <a16:creationId xmlns:a16="http://schemas.microsoft.com/office/drawing/2014/main" id="{C4F6EC0D-5071-41A1-AB16-CE2D8E84B953}"/>
              </a:ext>
            </a:extLst>
          </p:cNvPr>
          <p:cNvGrpSpPr/>
          <p:nvPr/>
        </p:nvGrpSpPr>
        <p:grpSpPr>
          <a:xfrm>
            <a:off x="1483487" y="2624733"/>
            <a:ext cx="6567826" cy="3416531"/>
            <a:chOff x="1218751" y="1757474"/>
            <a:chExt cx="7789404" cy="3779637"/>
          </a:xfrm>
        </p:grpSpPr>
        <p:sp>
          <p:nvSpPr>
            <p:cNvPr id="64" name="Freeform 40">
              <a:extLst>
                <a:ext uri="{FF2B5EF4-FFF2-40B4-BE49-F238E27FC236}">
                  <a16:creationId xmlns:a16="http://schemas.microsoft.com/office/drawing/2014/main" id="{9BFA0706-4610-44F5-8036-ABB76F29B1E7}"/>
                </a:ext>
              </a:extLst>
            </p:cNvPr>
            <p:cNvSpPr>
              <a:spLocks/>
            </p:cNvSpPr>
            <p:nvPr/>
          </p:nvSpPr>
          <p:spPr bwMode="auto">
            <a:xfrm>
              <a:off x="1218751" y="1757474"/>
              <a:ext cx="7789404" cy="3756486"/>
            </a:xfrm>
            <a:custGeom>
              <a:avLst/>
              <a:gdLst>
                <a:gd name="T0" fmla="*/ 0 w 4652"/>
                <a:gd name="T1" fmla="*/ 0 h 1814"/>
                <a:gd name="T2" fmla="*/ 2147483647 w 4652"/>
                <a:gd name="T3" fmla="*/ 2147483647 h 1814"/>
                <a:gd name="T4" fmla="*/ 2147483647 w 4652"/>
                <a:gd name="T5" fmla="*/ 2147483647 h 1814"/>
                <a:gd name="T6" fmla="*/ 2147483647 w 4652"/>
                <a:gd name="T7" fmla="*/ 2147483647 h 1814"/>
                <a:gd name="T8" fmla="*/ 2147483647 w 4652"/>
                <a:gd name="T9" fmla="*/ 2147483647 h 1814"/>
                <a:gd name="T10" fmla="*/ 2147483647 w 4652"/>
                <a:gd name="T11" fmla="*/ 2147483647 h 1814"/>
                <a:gd name="T12" fmla="*/ 2147483647 w 4652"/>
                <a:gd name="T13" fmla="*/ 2147483647 h 1814"/>
                <a:gd name="T14" fmla="*/ 2147483647 w 4652"/>
                <a:gd name="T15" fmla="*/ 2147483647 h 1814"/>
                <a:gd name="T16" fmla="*/ 2147483647 w 4652"/>
                <a:gd name="T17" fmla="*/ 2147483647 h 1814"/>
                <a:gd name="T18" fmla="*/ 2147483647 w 4652"/>
                <a:gd name="T19" fmla="*/ 2147483647 h 1814"/>
                <a:gd name="T20" fmla="*/ 2147483647 w 4652"/>
                <a:gd name="T21" fmla="*/ 2147483647 h 1814"/>
                <a:gd name="T22" fmla="*/ 2147483647 w 4652"/>
                <a:gd name="T23" fmla="*/ 2147483647 h 1814"/>
                <a:gd name="T24" fmla="*/ 2147483647 w 4652"/>
                <a:gd name="T25" fmla="*/ 2147483647 h 1814"/>
                <a:gd name="T26" fmla="*/ 2147483647 w 4652"/>
                <a:gd name="T27" fmla="*/ 2147483647 h 1814"/>
                <a:gd name="T28" fmla="*/ 2147483647 w 4652"/>
                <a:gd name="T29" fmla="*/ 2147483647 h 1814"/>
                <a:gd name="T30" fmla="*/ 2147483647 w 4652"/>
                <a:gd name="T31" fmla="*/ 2147483647 h 1814"/>
                <a:gd name="T32" fmla="*/ 2147483647 w 4652"/>
                <a:gd name="T33" fmla="*/ 2147483647 h 1814"/>
                <a:gd name="T34" fmla="*/ 2147483647 w 4652"/>
                <a:gd name="T35" fmla="*/ 2147483647 h 1814"/>
                <a:gd name="T36" fmla="*/ 2147483647 w 4652"/>
                <a:gd name="T37" fmla="*/ 2147483647 h 1814"/>
                <a:gd name="T38" fmla="*/ 2147483647 w 4652"/>
                <a:gd name="T39" fmla="*/ 2147483647 h 1814"/>
                <a:gd name="T40" fmla="*/ 2147483647 w 4652"/>
                <a:gd name="T41" fmla="*/ 2147483647 h 18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4652"/>
                <a:gd name="T64" fmla="*/ 0 h 1814"/>
                <a:gd name="T65" fmla="*/ 4652 w 4652"/>
                <a:gd name="T66" fmla="*/ 1814 h 18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4652" h="1814">
                  <a:moveTo>
                    <a:pt x="0" y="0"/>
                  </a:moveTo>
                  <a:cubicBezTo>
                    <a:pt x="41" y="1"/>
                    <a:pt x="133" y="0"/>
                    <a:pt x="248" y="3"/>
                  </a:cubicBezTo>
                  <a:cubicBezTo>
                    <a:pt x="363" y="6"/>
                    <a:pt x="517" y="8"/>
                    <a:pt x="692" y="19"/>
                  </a:cubicBezTo>
                  <a:cubicBezTo>
                    <a:pt x="867" y="30"/>
                    <a:pt x="1148" y="54"/>
                    <a:pt x="1300" y="67"/>
                  </a:cubicBezTo>
                  <a:cubicBezTo>
                    <a:pt x="1452" y="80"/>
                    <a:pt x="1534" y="85"/>
                    <a:pt x="1607" y="98"/>
                  </a:cubicBezTo>
                  <a:cubicBezTo>
                    <a:pt x="1680" y="111"/>
                    <a:pt x="1696" y="128"/>
                    <a:pt x="1740" y="147"/>
                  </a:cubicBezTo>
                  <a:cubicBezTo>
                    <a:pt x="1784" y="166"/>
                    <a:pt x="1824" y="181"/>
                    <a:pt x="1868" y="211"/>
                  </a:cubicBezTo>
                  <a:cubicBezTo>
                    <a:pt x="1912" y="241"/>
                    <a:pt x="1971" y="292"/>
                    <a:pt x="2004" y="327"/>
                  </a:cubicBezTo>
                  <a:cubicBezTo>
                    <a:pt x="2037" y="362"/>
                    <a:pt x="2032" y="366"/>
                    <a:pt x="2064" y="419"/>
                  </a:cubicBezTo>
                  <a:cubicBezTo>
                    <a:pt x="2096" y="472"/>
                    <a:pt x="2157" y="572"/>
                    <a:pt x="2196" y="647"/>
                  </a:cubicBezTo>
                  <a:cubicBezTo>
                    <a:pt x="2235" y="722"/>
                    <a:pt x="2266" y="791"/>
                    <a:pt x="2300" y="867"/>
                  </a:cubicBezTo>
                  <a:cubicBezTo>
                    <a:pt x="2334" y="943"/>
                    <a:pt x="2369" y="1032"/>
                    <a:pt x="2400" y="1103"/>
                  </a:cubicBezTo>
                  <a:cubicBezTo>
                    <a:pt x="2431" y="1174"/>
                    <a:pt x="2466" y="1246"/>
                    <a:pt x="2488" y="1295"/>
                  </a:cubicBezTo>
                  <a:cubicBezTo>
                    <a:pt x="2510" y="1344"/>
                    <a:pt x="2515" y="1368"/>
                    <a:pt x="2532" y="1395"/>
                  </a:cubicBezTo>
                  <a:cubicBezTo>
                    <a:pt x="2549" y="1422"/>
                    <a:pt x="2570" y="1438"/>
                    <a:pt x="2592" y="1459"/>
                  </a:cubicBezTo>
                  <a:cubicBezTo>
                    <a:pt x="2614" y="1480"/>
                    <a:pt x="2613" y="1491"/>
                    <a:pt x="2664" y="1519"/>
                  </a:cubicBezTo>
                  <a:cubicBezTo>
                    <a:pt x="2715" y="1547"/>
                    <a:pt x="2809" y="1594"/>
                    <a:pt x="2896" y="1627"/>
                  </a:cubicBezTo>
                  <a:cubicBezTo>
                    <a:pt x="2983" y="1660"/>
                    <a:pt x="3064" y="1692"/>
                    <a:pt x="3184" y="1719"/>
                  </a:cubicBezTo>
                  <a:cubicBezTo>
                    <a:pt x="3304" y="1746"/>
                    <a:pt x="3461" y="1772"/>
                    <a:pt x="3616" y="1787"/>
                  </a:cubicBezTo>
                  <a:cubicBezTo>
                    <a:pt x="3771" y="1802"/>
                    <a:pt x="3939" y="1808"/>
                    <a:pt x="4112" y="1811"/>
                  </a:cubicBezTo>
                  <a:cubicBezTo>
                    <a:pt x="4285" y="1814"/>
                    <a:pt x="4468" y="1808"/>
                    <a:pt x="4652" y="1803"/>
                  </a:cubicBezTo>
                </a:path>
              </a:pathLst>
            </a:custGeom>
            <a:noFill/>
            <a:ln w="57150" cap="flat" cmpd="sng">
              <a:solidFill>
                <a:srgbClr val="FF0000"/>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defTabSz="844083">
                <a:defRPr/>
              </a:pPr>
              <a:endParaRPr lang="ja-JP" altLang="en-US" sz="2585" dirty="0">
                <a:solidFill>
                  <a:srgbClr val="00CC00"/>
                </a:solidFill>
                <a:latin typeface="HGPｺﾞｼｯｸM" panose="020B0600000000000000" pitchFamily="50" charset="-128"/>
                <a:ea typeface="HGPｺﾞｼｯｸM" panose="020B0600000000000000" pitchFamily="50" charset="-128"/>
              </a:endParaRPr>
            </a:p>
          </p:txBody>
        </p:sp>
        <p:sp>
          <p:nvSpPr>
            <p:cNvPr id="65" name="AutoShape 48">
              <a:extLst>
                <a:ext uri="{FF2B5EF4-FFF2-40B4-BE49-F238E27FC236}">
                  <a16:creationId xmlns:a16="http://schemas.microsoft.com/office/drawing/2014/main" id="{2E1227CD-938C-4C87-9C4B-468FD1B68084}"/>
                </a:ext>
              </a:extLst>
            </p:cNvPr>
            <p:cNvSpPr>
              <a:spLocks noChangeArrowheads="1"/>
            </p:cNvSpPr>
            <p:nvPr/>
          </p:nvSpPr>
          <p:spPr bwMode="auto">
            <a:xfrm>
              <a:off x="2566329" y="4839261"/>
              <a:ext cx="3110661" cy="697850"/>
            </a:xfrm>
            <a:prstGeom prst="wedgeRoundRectCallout">
              <a:avLst>
                <a:gd name="adj1" fmla="val 37448"/>
                <a:gd name="adj2" fmla="val -104076"/>
                <a:gd name="adj3" fmla="val 16667"/>
              </a:avLst>
            </a:prstGeom>
            <a:solidFill>
              <a:srgbClr val="FF0000"/>
            </a:solidFill>
            <a:ln w="9525">
              <a:noFill/>
              <a:miter lim="800000"/>
              <a:headEnd/>
              <a:tailEnd/>
            </a:ln>
          </p:spPr>
          <p:txBody>
            <a:bodyPr anchor="ctr" anchorCtr="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844083">
                <a:spcBef>
                  <a:spcPts val="0"/>
                </a:spcBef>
                <a:spcAft>
                  <a:spcPts val="0"/>
                </a:spcAft>
                <a:buFont typeface="Arial" panose="020B0604020202020204" pitchFamily="34" charset="0"/>
                <a:buNone/>
                <a:defRPr/>
              </a:pPr>
              <a:r>
                <a:rPr kumimoji="0" lang="ja-JP" altLang="en-US" sz="2000" b="1" dirty="0">
                  <a:solidFill>
                    <a:srgbClr val="FFFFFF"/>
                  </a:solidFill>
                  <a:latin typeface="BIZ UDPゴシック" panose="020B0400000000000000" pitchFamily="50" charset="-128"/>
                  <a:ea typeface="BIZ UDPゴシック" panose="020B0400000000000000" pitchFamily="50" charset="-128"/>
                </a:rPr>
                <a:t>日常生活動作（</a:t>
              </a:r>
              <a:r>
                <a:rPr kumimoji="0" lang="en-US" altLang="ja-JP" sz="2000" b="1" dirty="0">
                  <a:solidFill>
                    <a:srgbClr val="FFFFFF"/>
                  </a:solidFill>
                  <a:latin typeface="BIZ UDPゴシック" panose="020B0400000000000000" pitchFamily="50" charset="-128"/>
                  <a:ea typeface="BIZ UDPゴシック" panose="020B0400000000000000" pitchFamily="50" charset="-128"/>
                </a:rPr>
                <a:t>ADL</a:t>
              </a:r>
              <a:r>
                <a:rPr kumimoji="0" lang="ja-JP" altLang="en-US" sz="2000" b="1" dirty="0">
                  <a:solidFill>
                    <a:srgbClr val="FFFFFF"/>
                  </a:solidFill>
                  <a:latin typeface="BIZ UDPゴシック" panose="020B0400000000000000" pitchFamily="50" charset="-128"/>
                  <a:ea typeface="BIZ UDPゴシック" panose="020B0400000000000000" pitchFamily="50" charset="-128"/>
                </a:rPr>
                <a:t>）</a:t>
              </a:r>
            </a:p>
          </p:txBody>
        </p:sp>
      </p:grpSp>
      <p:grpSp>
        <p:nvGrpSpPr>
          <p:cNvPr id="66" name="グループ化 65">
            <a:extLst>
              <a:ext uri="{FF2B5EF4-FFF2-40B4-BE49-F238E27FC236}">
                <a16:creationId xmlns:a16="http://schemas.microsoft.com/office/drawing/2014/main" id="{DEE44D2B-DA2B-4E93-937B-310B8CB3AE0E}"/>
              </a:ext>
            </a:extLst>
          </p:cNvPr>
          <p:cNvGrpSpPr/>
          <p:nvPr/>
        </p:nvGrpSpPr>
        <p:grpSpPr>
          <a:xfrm>
            <a:off x="1498041" y="2624732"/>
            <a:ext cx="6553271" cy="3395604"/>
            <a:chOff x="1215582" y="1770063"/>
            <a:chExt cx="7792573" cy="3690937"/>
          </a:xfrm>
        </p:grpSpPr>
        <p:sp>
          <p:nvSpPr>
            <p:cNvPr id="67" name="AutoShape 48">
              <a:extLst>
                <a:ext uri="{FF2B5EF4-FFF2-40B4-BE49-F238E27FC236}">
                  <a16:creationId xmlns:a16="http://schemas.microsoft.com/office/drawing/2014/main" id="{0C75EED6-D2F3-438C-92ED-B35AD1BF27E8}"/>
                </a:ext>
              </a:extLst>
            </p:cNvPr>
            <p:cNvSpPr>
              <a:spLocks noChangeArrowheads="1"/>
            </p:cNvSpPr>
            <p:nvPr/>
          </p:nvSpPr>
          <p:spPr bwMode="auto">
            <a:xfrm>
              <a:off x="1473166" y="2204851"/>
              <a:ext cx="1701292" cy="592003"/>
            </a:xfrm>
            <a:prstGeom prst="wedgeRoundRectCallout">
              <a:avLst>
                <a:gd name="adj1" fmla="val 72803"/>
                <a:gd name="adj2" fmla="val -55137"/>
                <a:gd name="adj3" fmla="val 16667"/>
              </a:avLst>
            </a:prstGeom>
            <a:solidFill>
              <a:srgbClr val="0172BF"/>
            </a:solidFill>
            <a:ln w="9525">
              <a:noFill/>
              <a:miter lim="800000"/>
              <a:headEnd/>
              <a:tailEnd/>
            </a:ln>
          </p:spPr>
          <p:txBody>
            <a:bodyPr anchor="ctr" anchorCtr="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844083">
                <a:spcBef>
                  <a:spcPts val="0"/>
                </a:spcBef>
                <a:spcAft>
                  <a:spcPts val="0"/>
                </a:spcAft>
                <a:buFont typeface="Arial" panose="020B0604020202020204" pitchFamily="34" charset="0"/>
                <a:buNone/>
                <a:defRPr/>
              </a:pPr>
              <a:r>
                <a:rPr kumimoji="0" lang="ja-JP" altLang="en-US" sz="2000" b="1" dirty="0">
                  <a:solidFill>
                    <a:srgbClr val="FFFFFF"/>
                  </a:solidFill>
                  <a:latin typeface="BIZ UDPゴシック" panose="020B0400000000000000" pitchFamily="50" charset="-128"/>
                  <a:ea typeface="BIZ UDPゴシック" panose="020B0400000000000000" pitchFamily="50" charset="-128"/>
                </a:rPr>
                <a:t>認知機能</a:t>
              </a:r>
            </a:p>
          </p:txBody>
        </p:sp>
        <p:sp>
          <p:nvSpPr>
            <p:cNvPr id="68" name="Freeform 20">
              <a:extLst>
                <a:ext uri="{FF2B5EF4-FFF2-40B4-BE49-F238E27FC236}">
                  <a16:creationId xmlns:a16="http://schemas.microsoft.com/office/drawing/2014/main" id="{6EA864C1-E894-4EE6-A3CD-1B470D2D31E4}"/>
                </a:ext>
              </a:extLst>
            </p:cNvPr>
            <p:cNvSpPr>
              <a:spLocks/>
            </p:cNvSpPr>
            <p:nvPr/>
          </p:nvSpPr>
          <p:spPr bwMode="auto">
            <a:xfrm>
              <a:off x="1215582" y="1770063"/>
              <a:ext cx="7792573" cy="3690937"/>
            </a:xfrm>
            <a:custGeom>
              <a:avLst/>
              <a:gdLst>
                <a:gd name="T0" fmla="*/ 0 w 4604"/>
                <a:gd name="T1" fmla="*/ 2147483647 h 1741"/>
                <a:gd name="T2" fmla="*/ 2147483647 w 4604"/>
                <a:gd name="T3" fmla="*/ 2147483647 h 1741"/>
                <a:gd name="T4" fmla="*/ 2147483647 w 4604"/>
                <a:gd name="T5" fmla="*/ 2147483647 h 1741"/>
                <a:gd name="T6" fmla="*/ 2147483647 w 4604"/>
                <a:gd name="T7" fmla="*/ 2147483647 h 1741"/>
                <a:gd name="T8" fmla="*/ 2147483647 w 4604"/>
                <a:gd name="T9" fmla="*/ 2147483647 h 1741"/>
                <a:gd name="T10" fmla="*/ 2147483647 w 4604"/>
                <a:gd name="T11" fmla="*/ 2147483647 h 1741"/>
                <a:gd name="T12" fmla="*/ 2147483647 w 4604"/>
                <a:gd name="T13" fmla="*/ 2147483647 h 1741"/>
                <a:gd name="T14" fmla="*/ 2147483647 w 4604"/>
                <a:gd name="T15" fmla="*/ 2147483647 h 1741"/>
                <a:gd name="T16" fmla="*/ 2147483647 w 4604"/>
                <a:gd name="T17" fmla="*/ 2147483647 h 1741"/>
                <a:gd name="T18" fmla="*/ 2147483647 w 4604"/>
                <a:gd name="T19" fmla="*/ 2147483647 h 1741"/>
                <a:gd name="T20" fmla="*/ 2147483647 w 4604"/>
                <a:gd name="T21" fmla="*/ 2147483647 h 1741"/>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4604"/>
                <a:gd name="T34" fmla="*/ 0 h 1741"/>
                <a:gd name="T35" fmla="*/ 4604 w 4604"/>
                <a:gd name="T36" fmla="*/ 1741 h 174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4604" h="1741">
                  <a:moveTo>
                    <a:pt x="0" y="4"/>
                  </a:moveTo>
                  <a:cubicBezTo>
                    <a:pt x="29" y="4"/>
                    <a:pt x="90" y="0"/>
                    <a:pt x="176" y="5"/>
                  </a:cubicBezTo>
                  <a:cubicBezTo>
                    <a:pt x="262" y="10"/>
                    <a:pt x="403" y="22"/>
                    <a:pt x="516" y="33"/>
                  </a:cubicBezTo>
                  <a:cubicBezTo>
                    <a:pt x="629" y="44"/>
                    <a:pt x="711" y="47"/>
                    <a:pt x="852" y="73"/>
                  </a:cubicBezTo>
                  <a:cubicBezTo>
                    <a:pt x="993" y="99"/>
                    <a:pt x="1173" y="142"/>
                    <a:pt x="1364" y="189"/>
                  </a:cubicBezTo>
                  <a:cubicBezTo>
                    <a:pt x="1555" y="236"/>
                    <a:pt x="1774" y="283"/>
                    <a:pt x="1996" y="357"/>
                  </a:cubicBezTo>
                  <a:cubicBezTo>
                    <a:pt x="2218" y="431"/>
                    <a:pt x="2482" y="538"/>
                    <a:pt x="2696" y="633"/>
                  </a:cubicBezTo>
                  <a:cubicBezTo>
                    <a:pt x="2910" y="728"/>
                    <a:pt x="3105" y="837"/>
                    <a:pt x="3280" y="925"/>
                  </a:cubicBezTo>
                  <a:cubicBezTo>
                    <a:pt x="3455" y="1013"/>
                    <a:pt x="3599" y="1077"/>
                    <a:pt x="3748" y="1161"/>
                  </a:cubicBezTo>
                  <a:cubicBezTo>
                    <a:pt x="3897" y="1245"/>
                    <a:pt x="4033" y="1332"/>
                    <a:pt x="4176" y="1429"/>
                  </a:cubicBezTo>
                  <a:cubicBezTo>
                    <a:pt x="4319" y="1526"/>
                    <a:pt x="4461" y="1633"/>
                    <a:pt x="4604" y="1741"/>
                  </a:cubicBezTo>
                </a:path>
              </a:pathLst>
            </a:custGeom>
            <a:noFill/>
            <a:ln w="57150" cap="flat" cmpd="sng">
              <a:solidFill>
                <a:srgbClr val="0172BF"/>
              </a:solidFill>
              <a:prstDash val="solid"/>
              <a:round/>
              <a:headEnd type="none" w="med" len="med"/>
              <a:tailEnd type="none" w="med" len="med"/>
            </a:ln>
            <a:extLst>
              <a:ext uri="{909E8E84-426E-40DD-AFC4-6F175D3DCCD1}">
                <a14:hiddenFill xmlns:a14="http://schemas.microsoft.com/office/drawing/2010/main">
                  <a:solidFill>
                    <a:srgbClr val="FFFFFF"/>
                  </a:solidFill>
                </a14:hiddenFill>
              </a:ext>
            </a:extLst>
          </p:spPr>
          <p:txBody>
            <a:bodyPr/>
            <a:lstStyle/>
            <a:p>
              <a:pPr defTabSz="844083">
                <a:defRPr/>
              </a:pPr>
              <a:endParaRPr lang="ja-JP" altLang="en-US" sz="2585" dirty="0">
                <a:solidFill>
                  <a:srgbClr val="00CC00"/>
                </a:solidFill>
                <a:latin typeface="HGPｺﾞｼｯｸM" panose="020B0600000000000000" pitchFamily="50" charset="-128"/>
                <a:ea typeface="HGPｺﾞｼｯｸM" panose="020B0600000000000000" pitchFamily="50" charset="-128"/>
              </a:endParaRPr>
            </a:p>
          </p:txBody>
        </p:sp>
      </p:grpSp>
      <p:grpSp>
        <p:nvGrpSpPr>
          <p:cNvPr id="72" name="グループ化 71">
            <a:extLst>
              <a:ext uri="{FF2B5EF4-FFF2-40B4-BE49-F238E27FC236}">
                <a16:creationId xmlns:a16="http://schemas.microsoft.com/office/drawing/2014/main" id="{55FAED4C-5505-4875-93BA-C228CB42D263}"/>
              </a:ext>
            </a:extLst>
          </p:cNvPr>
          <p:cNvGrpSpPr/>
          <p:nvPr/>
        </p:nvGrpSpPr>
        <p:grpSpPr>
          <a:xfrm>
            <a:off x="1491400" y="2545149"/>
            <a:ext cx="6916591" cy="3165186"/>
            <a:chOff x="1840737" y="1958612"/>
            <a:chExt cx="7715937" cy="3768361"/>
          </a:xfrm>
        </p:grpSpPr>
        <p:sp>
          <p:nvSpPr>
            <p:cNvPr id="73" name="AutoShape 53">
              <a:extLst>
                <a:ext uri="{FF2B5EF4-FFF2-40B4-BE49-F238E27FC236}">
                  <a16:creationId xmlns:a16="http://schemas.microsoft.com/office/drawing/2014/main" id="{109E94B3-4BB5-4704-BE44-47C4ADEBCDF6}"/>
                </a:ext>
              </a:extLst>
            </p:cNvPr>
            <p:cNvSpPr>
              <a:spLocks noChangeArrowheads="1"/>
            </p:cNvSpPr>
            <p:nvPr/>
          </p:nvSpPr>
          <p:spPr bwMode="auto">
            <a:xfrm>
              <a:off x="6631534" y="2337599"/>
              <a:ext cx="2925140" cy="702390"/>
            </a:xfrm>
            <a:prstGeom prst="wedgeRoundRectCallout">
              <a:avLst>
                <a:gd name="adj1" fmla="val -59498"/>
                <a:gd name="adj2" fmla="val -57251"/>
                <a:gd name="adj3" fmla="val 16667"/>
              </a:avLst>
            </a:prstGeom>
            <a:solidFill>
              <a:srgbClr val="007E39"/>
            </a:solidFill>
            <a:ln w="9525">
              <a:noFill/>
              <a:miter lim="800000"/>
              <a:headEnd/>
              <a:tailEnd/>
            </a:ln>
          </p:spPr>
          <p:txBody>
            <a:bodyPr anchor="ctr" anchorCtr="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844083">
                <a:spcBef>
                  <a:spcPct val="0"/>
                </a:spcBef>
                <a:buFont typeface="Arial" panose="020B0604020202020204" pitchFamily="34" charset="0"/>
                <a:buNone/>
                <a:defRPr/>
              </a:pPr>
              <a:r>
                <a:rPr kumimoji="0" lang="ja-JP" altLang="en-US" sz="2000" b="1" dirty="0">
                  <a:solidFill>
                    <a:srgbClr val="FFFFFF"/>
                  </a:solidFill>
                  <a:latin typeface="BIZ UDPゴシック" panose="020B0400000000000000" pitchFamily="50" charset="-128"/>
                  <a:ea typeface="BIZ UDPゴシック" panose="020B0400000000000000" pitchFamily="50" charset="-128"/>
                </a:rPr>
                <a:t>身体疾患の合併頻度</a:t>
              </a:r>
            </a:p>
          </p:txBody>
        </p:sp>
        <p:grpSp>
          <p:nvGrpSpPr>
            <p:cNvPr id="74" name="グループ化 58">
              <a:extLst>
                <a:ext uri="{FF2B5EF4-FFF2-40B4-BE49-F238E27FC236}">
                  <a16:creationId xmlns:a16="http://schemas.microsoft.com/office/drawing/2014/main" id="{555706EF-7FD2-4F1B-91A5-54EF4A6662D0}"/>
                </a:ext>
              </a:extLst>
            </p:cNvPr>
            <p:cNvGrpSpPr>
              <a:grpSpLocks/>
            </p:cNvGrpSpPr>
            <p:nvPr/>
          </p:nvGrpSpPr>
          <p:grpSpPr bwMode="auto">
            <a:xfrm>
              <a:off x="1840737" y="1958612"/>
              <a:ext cx="7010619" cy="3768361"/>
              <a:chOff x="1187450" y="1914525"/>
              <a:chExt cx="7107238" cy="3819525"/>
            </a:xfrm>
          </p:grpSpPr>
          <p:sp>
            <p:nvSpPr>
              <p:cNvPr id="75" name="Freeform 25">
                <a:extLst>
                  <a:ext uri="{FF2B5EF4-FFF2-40B4-BE49-F238E27FC236}">
                    <a16:creationId xmlns:a16="http://schemas.microsoft.com/office/drawing/2014/main" id="{9FABEE64-6C80-4EB7-B4F4-8BC522CC86E4}"/>
                  </a:ext>
                </a:extLst>
              </p:cNvPr>
              <p:cNvSpPr>
                <a:spLocks/>
              </p:cNvSpPr>
              <p:nvPr/>
            </p:nvSpPr>
            <p:spPr bwMode="auto">
              <a:xfrm>
                <a:off x="1187450" y="4659313"/>
                <a:ext cx="2011363" cy="1074737"/>
              </a:xfrm>
              <a:custGeom>
                <a:avLst/>
                <a:gdLst>
                  <a:gd name="T0" fmla="*/ 0 w 1542"/>
                  <a:gd name="T1" fmla="*/ 2147483646 h 1089"/>
                  <a:gd name="T2" fmla="*/ 2147483646 w 1542"/>
                  <a:gd name="T3" fmla="*/ 2147483646 h 1089"/>
                  <a:gd name="T4" fmla="*/ 2147483646 w 1542"/>
                  <a:gd name="T5" fmla="*/ 0 h 1089"/>
                  <a:gd name="T6" fmla="*/ 0 60000 65536"/>
                  <a:gd name="T7" fmla="*/ 0 60000 65536"/>
                  <a:gd name="T8" fmla="*/ 0 60000 65536"/>
                  <a:gd name="T9" fmla="*/ 0 w 1542"/>
                  <a:gd name="T10" fmla="*/ 0 h 1089"/>
                  <a:gd name="T11" fmla="*/ 1542 w 1542"/>
                  <a:gd name="T12" fmla="*/ 1089 h 1089"/>
                </a:gdLst>
                <a:ahLst/>
                <a:cxnLst>
                  <a:cxn ang="T6">
                    <a:pos x="T0" y="T1"/>
                  </a:cxn>
                  <a:cxn ang="T7">
                    <a:pos x="T2" y="T3"/>
                  </a:cxn>
                  <a:cxn ang="T8">
                    <a:pos x="T4" y="T5"/>
                  </a:cxn>
                </a:cxnLst>
                <a:rect l="T9" t="T10" r="T11" b="T12"/>
                <a:pathLst>
                  <a:path w="1542" h="1089">
                    <a:moveTo>
                      <a:pt x="0" y="1089"/>
                    </a:moveTo>
                    <a:cubicBezTo>
                      <a:pt x="257" y="1089"/>
                      <a:pt x="514" y="1089"/>
                      <a:pt x="771" y="907"/>
                    </a:cubicBezTo>
                    <a:cubicBezTo>
                      <a:pt x="1028" y="725"/>
                      <a:pt x="1285" y="362"/>
                      <a:pt x="1542" y="0"/>
                    </a:cubicBezTo>
                  </a:path>
                </a:pathLst>
              </a:custGeom>
              <a:noFill/>
              <a:ln w="57150">
                <a:solidFill>
                  <a:srgbClr val="00B050"/>
                </a:solidFill>
                <a:prstDash val="sysDash"/>
                <a:round/>
                <a:headEnd/>
                <a:tailEnd/>
              </a:ln>
              <a:extLst>
                <a:ext uri="{909E8E84-426E-40DD-AFC4-6F175D3DCCD1}">
                  <a14:hiddenFill xmlns:a14="http://schemas.microsoft.com/office/drawing/2010/main">
                    <a:solidFill>
                      <a:srgbClr val="FFFFFF"/>
                    </a:solidFill>
                  </a14:hiddenFill>
                </a:ext>
              </a:extLst>
            </p:spPr>
            <p:txBody>
              <a:bodyPr/>
              <a:lstStyle/>
              <a:p>
                <a:pPr defTabSz="844083">
                  <a:defRPr/>
                </a:pPr>
                <a:endParaRPr lang="ja-JP" altLang="en-US" sz="2585" dirty="0">
                  <a:solidFill>
                    <a:srgbClr val="00CC00"/>
                  </a:solidFill>
                  <a:latin typeface="メイリオ" panose="020B0604030504040204" pitchFamily="50" charset="-128"/>
                  <a:ea typeface="メイリオ" panose="020B0604030504040204" pitchFamily="50" charset="-128"/>
                </a:endParaRPr>
              </a:p>
            </p:txBody>
          </p:sp>
          <p:grpSp>
            <p:nvGrpSpPr>
              <p:cNvPr id="76" name="Group 26">
                <a:extLst>
                  <a:ext uri="{FF2B5EF4-FFF2-40B4-BE49-F238E27FC236}">
                    <a16:creationId xmlns:a16="http://schemas.microsoft.com/office/drawing/2014/main" id="{47BF4D9B-BDD9-413E-9DDB-13985A417826}"/>
                  </a:ext>
                </a:extLst>
              </p:cNvPr>
              <p:cNvGrpSpPr>
                <a:grpSpLocks/>
              </p:cNvGrpSpPr>
              <p:nvPr/>
            </p:nvGrpSpPr>
            <p:grpSpPr bwMode="auto">
              <a:xfrm>
                <a:off x="3198813" y="1914525"/>
                <a:ext cx="5095875" cy="2744788"/>
                <a:chOff x="2015" y="1206"/>
                <a:chExt cx="3210" cy="1729"/>
              </a:xfrm>
              <a:noFill/>
            </p:grpSpPr>
            <p:sp>
              <p:nvSpPr>
                <p:cNvPr id="77" name="Freeform 27">
                  <a:extLst>
                    <a:ext uri="{FF2B5EF4-FFF2-40B4-BE49-F238E27FC236}">
                      <a16:creationId xmlns:a16="http://schemas.microsoft.com/office/drawing/2014/main" id="{AE81D9C1-4073-41B8-BF71-590C3F102C4F}"/>
                    </a:ext>
                  </a:extLst>
                </p:cNvPr>
                <p:cNvSpPr>
                  <a:spLocks/>
                </p:cNvSpPr>
                <p:nvPr/>
              </p:nvSpPr>
              <p:spPr bwMode="auto">
                <a:xfrm>
                  <a:off x="2015" y="2069"/>
                  <a:ext cx="910" cy="866"/>
                </a:xfrm>
                <a:custGeom>
                  <a:avLst/>
                  <a:gdLst>
                    <a:gd name="T0" fmla="*/ 0 w 1134"/>
                    <a:gd name="T1" fmla="*/ 719 h 1043"/>
                    <a:gd name="T2" fmla="*/ 380 w 1134"/>
                    <a:gd name="T3" fmla="*/ 156 h 1043"/>
                    <a:gd name="T4" fmla="*/ 730 w 1134"/>
                    <a:gd name="T5" fmla="*/ 0 h 1043"/>
                    <a:gd name="T6" fmla="*/ 0 60000 65536"/>
                    <a:gd name="T7" fmla="*/ 0 60000 65536"/>
                    <a:gd name="T8" fmla="*/ 0 60000 65536"/>
                    <a:gd name="T9" fmla="*/ 0 w 1134"/>
                    <a:gd name="T10" fmla="*/ 0 h 1043"/>
                    <a:gd name="T11" fmla="*/ 1134 w 1134"/>
                    <a:gd name="T12" fmla="*/ 1043 h 1043"/>
                  </a:gdLst>
                  <a:ahLst/>
                  <a:cxnLst>
                    <a:cxn ang="T6">
                      <a:pos x="T0" y="T1"/>
                    </a:cxn>
                    <a:cxn ang="T7">
                      <a:pos x="T2" y="T3"/>
                    </a:cxn>
                    <a:cxn ang="T8">
                      <a:pos x="T4" y="T5"/>
                    </a:cxn>
                  </a:cxnLst>
                  <a:rect l="T9" t="T10" r="T11" b="T12"/>
                  <a:pathLst>
                    <a:path w="1134" h="1043">
                      <a:moveTo>
                        <a:pt x="0" y="1043"/>
                      </a:moveTo>
                      <a:cubicBezTo>
                        <a:pt x="200" y="722"/>
                        <a:pt x="401" y="401"/>
                        <a:pt x="590" y="227"/>
                      </a:cubicBezTo>
                      <a:cubicBezTo>
                        <a:pt x="779" y="53"/>
                        <a:pt x="956" y="26"/>
                        <a:pt x="1134" y="0"/>
                      </a:cubicBezTo>
                    </a:path>
                  </a:pathLst>
                </a:custGeom>
                <a:grpFill/>
                <a:ln w="57150">
                  <a:solidFill>
                    <a:srgbClr val="00B050"/>
                  </a:solidFill>
                  <a:prstDash val="sysDash"/>
                  <a:round/>
                  <a:headEnd/>
                  <a:tailEnd/>
                </a:ln>
              </p:spPr>
              <p:txBody>
                <a:bodyPr/>
                <a:lstStyle/>
                <a:p>
                  <a:pPr defTabSz="844083" eaLnBrk="1" hangingPunct="1">
                    <a:defRPr/>
                  </a:pPr>
                  <a:endParaRPr kumimoji="0" lang="ja-JP" altLang="en-US" sz="2215"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8" name="Freeform 28">
                  <a:extLst>
                    <a:ext uri="{FF2B5EF4-FFF2-40B4-BE49-F238E27FC236}">
                      <a16:creationId xmlns:a16="http://schemas.microsoft.com/office/drawing/2014/main" id="{1E5E56F6-F656-469A-92BF-0C560B0DA47E}"/>
                    </a:ext>
                  </a:extLst>
                </p:cNvPr>
                <p:cNvSpPr>
                  <a:spLocks/>
                </p:cNvSpPr>
                <p:nvPr/>
              </p:nvSpPr>
              <p:spPr bwMode="auto">
                <a:xfrm>
                  <a:off x="2934" y="1658"/>
                  <a:ext cx="349" cy="414"/>
                </a:xfrm>
                <a:custGeom>
                  <a:avLst/>
                  <a:gdLst>
                    <a:gd name="T0" fmla="*/ 0 w 363"/>
                    <a:gd name="T1" fmla="*/ 343 h 499"/>
                    <a:gd name="T2" fmla="*/ 252 w 363"/>
                    <a:gd name="T3" fmla="*/ 156 h 499"/>
                    <a:gd name="T4" fmla="*/ 336 w 363"/>
                    <a:gd name="T5" fmla="*/ 0 h 499"/>
                    <a:gd name="T6" fmla="*/ 0 60000 65536"/>
                    <a:gd name="T7" fmla="*/ 0 60000 65536"/>
                    <a:gd name="T8" fmla="*/ 0 60000 65536"/>
                    <a:gd name="T9" fmla="*/ 0 w 363"/>
                    <a:gd name="T10" fmla="*/ 0 h 499"/>
                    <a:gd name="T11" fmla="*/ 363 w 363"/>
                    <a:gd name="T12" fmla="*/ 499 h 499"/>
                  </a:gdLst>
                  <a:ahLst/>
                  <a:cxnLst>
                    <a:cxn ang="T6">
                      <a:pos x="T0" y="T1"/>
                    </a:cxn>
                    <a:cxn ang="T7">
                      <a:pos x="T2" y="T3"/>
                    </a:cxn>
                    <a:cxn ang="T8">
                      <a:pos x="T4" y="T5"/>
                    </a:cxn>
                  </a:cxnLst>
                  <a:rect l="T9" t="T10" r="T11" b="T12"/>
                  <a:pathLst>
                    <a:path w="363" h="499">
                      <a:moveTo>
                        <a:pt x="0" y="499"/>
                      </a:moveTo>
                      <a:cubicBezTo>
                        <a:pt x="106" y="404"/>
                        <a:pt x="212" y="310"/>
                        <a:pt x="272" y="227"/>
                      </a:cubicBezTo>
                      <a:cubicBezTo>
                        <a:pt x="332" y="144"/>
                        <a:pt x="347" y="72"/>
                        <a:pt x="363" y="0"/>
                      </a:cubicBezTo>
                    </a:path>
                  </a:pathLst>
                </a:custGeom>
                <a:grpFill/>
                <a:ln w="57150">
                  <a:solidFill>
                    <a:srgbClr val="00B050"/>
                  </a:solidFill>
                  <a:prstDash val="sysDash"/>
                  <a:round/>
                  <a:headEnd/>
                  <a:tailEnd/>
                </a:ln>
              </p:spPr>
              <p:txBody>
                <a:bodyPr/>
                <a:lstStyle/>
                <a:p>
                  <a:pPr defTabSz="844083" eaLnBrk="1" hangingPunct="1">
                    <a:defRPr/>
                  </a:pPr>
                  <a:endParaRPr kumimoji="0" lang="ja-JP" altLang="en-US" sz="2215"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79" name="Freeform 29">
                  <a:extLst>
                    <a:ext uri="{FF2B5EF4-FFF2-40B4-BE49-F238E27FC236}">
                      <a16:creationId xmlns:a16="http://schemas.microsoft.com/office/drawing/2014/main" id="{89351CE0-5002-4B1C-A5B2-C4D2AB23AE14}"/>
                    </a:ext>
                  </a:extLst>
                </p:cNvPr>
                <p:cNvSpPr>
                  <a:spLocks/>
                </p:cNvSpPr>
                <p:nvPr/>
              </p:nvSpPr>
              <p:spPr bwMode="auto">
                <a:xfrm>
                  <a:off x="3302" y="1206"/>
                  <a:ext cx="1923" cy="417"/>
                </a:xfrm>
                <a:custGeom>
                  <a:avLst/>
                  <a:gdLst>
                    <a:gd name="T0" fmla="*/ 0 w 1995"/>
                    <a:gd name="T1" fmla="*/ 319 h 545"/>
                    <a:gd name="T2" fmla="*/ 548 w 1995"/>
                    <a:gd name="T3" fmla="*/ 54 h 545"/>
                    <a:gd name="T4" fmla="*/ 1854 w 1995"/>
                    <a:gd name="T5" fmla="*/ 1 h 545"/>
                    <a:gd name="T6" fmla="*/ 0 60000 65536"/>
                    <a:gd name="T7" fmla="*/ 0 60000 65536"/>
                    <a:gd name="T8" fmla="*/ 0 60000 65536"/>
                    <a:gd name="T9" fmla="*/ 0 w 1995"/>
                    <a:gd name="T10" fmla="*/ 0 h 545"/>
                    <a:gd name="T11" fmla="*/ 1995 w 1995"/>
                    <a:gd name="T12" fmla="*/ 545 h 545"/>
                  </a:gdLst>
                  <a:ahLst/>
                  <a:cxnLst>
                    <a:cxn ang="T6">
                      <a:pos x="T0" y="T1"/>
                    </a:cxn>
                    <a:cxn ang="T7">
                      <a:pos x="T2" y="T3"/>
                    </a:cxn>
                    <a:cxn ang="T8">
                      <a:pos x="T4" y="T5"/>
                    </a:cxn>
                  </a:cxnLst>
                  <a:rect l="T9" t="T10" r="T11" b="T12"/>
                  <a:pathLst>
                    <a:path w="1995" h="545">
                      <a:moveTo>
                        <a:pt x="0" y="545"/>
                      </a:moveTo>
                      <a:cubicBezTo>
                        <a:pt x="128" y="363"/>
                        <a:pt x="257" y="182"/>
                        <a:pt x="589" y="91"/>
                      </a:cubicBezTo>
                      <a:cubicBezTo>
                        <a:pt x="921" y="0"/>
                        <a:pt x="1761" y="16"/>
                        <a:pt x="1995" y="1"/>
                      </a:cubicBezTo>
                    </a:path>
                  </a:pathLst>
                </a:custGeom>
                <a:grpFill/>
                <a:ln w="57150">
                  <a:solidFill>
                    <a:srgbClr val="00B050"/>
                  </a:solidFill>
                  <a:prstDash val="sysDash"/>
                  <a:round/>
                  <a:headEnd/>
                  <a:tailEnd/>
                </a:ln>
              </p:spPr>
              <p:txBody>
                <a:bodyPr/>
                <a:lstStyle/>
                <a:p>
                  <a:pPr defTabSz="844083" eaLnBrk="1" hangingPunct="1">
                    <a:defRPr/>
                  </a:pPr>
                  <a:endParaRPr kumimoji="0" lang="ja-JP" altLang="en-US" sz="2215"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grpSp>
        </p:grpSp>
      </p:grpSp>
      <p:grpSp>
        <p:nvGrpSpPr>
          <p:cNvPr id="81" name="グループ化 80">
            <a:extLst>
              <a:ext uri="{FF2B5EF4-FFF2-40B4-BE49-F238E27FC236}">
                <a16:creationId xmlns:a16="http://schemas.microsoft.com/office/drawing/2014/main" id="{0889309D-ED73-4912-AD18-A6B2694A7D23}"/>
              </a:ext>
            </a:extLst>
          </p:cNvPr>
          <p:cNvGrpSpPr/>
          <p:nvPr/>
        </p:nvGrpSpPr>
        <p:grpSpPr>
          <a:xfrm>
            <a:off x="1483555" y="3490829"/>
            <a:ext cx="6970522" cy="2180505"/>
            <a:chOff x="1776536" y="2889977"/>
            <a:chExt cx="7551399" cy="2480992"/>
          </a:xfrm>
        </p:grpSpPr>
        <p:sp>
          <p:nvSpPr>
            <p:cNvPr id="82" name="AutoShape 48">
              <a:extLst>
                <a:ext uri="{FF2B5EF4-FFF2-40B4-BE49-F238E27FC236}">
                  <a16:creationId xmlns:a16="http://schemas.microsoft.com/office/drawing/2014/main" id="{67A9E88B-AD0E-4F70-A12D-B80D105E42D9}"/>
                </a:ext>
              </a:extLst>
            </p:cNvPr>
            <p:cNvSpPr>
              <a:spLocks noChangeArrowheads="1"/>
            </p:cNvSpPr>
            <p:nvPr/>
          </p:nvSpPr>
          <p:spPr bwMode="auto">
            <a:xfrm>
              <a:off x="6787828" y="3276822"/>
              <a:ext cx="2540107" cy="590339"/>
            </a:xfrm>
            <a:prstGeom prst="wedgeRoundRectCallout">
              <a:avLst>
                <a:gd name="adj1" fmla="val -50840"/>
                <a:gd name="adj2" fmla="val 109519"/>
                <a:gd name="adj3" fmla="val 16667"/>
              </a:avLst>
            </a:prstGeom>
            <a:solidFill>
              <a:srgbClr val="FF6600"/>
            </a:solidFill>
            <a:ln w="9525">
              <a:noFill/>
              <a:miter lim="800000"/>
              <a:headEnd/>
              <a:tailEnd/>
            </a:ln>
          </p:spPr>
          <p:txBody>
            <a:bodyPr anchor="ctr" anchorCtr="0"/>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defTabSz="844083">
                <a:spcBef>
                  <a:spcPct val="0"/>
                </a:spcBef>
                <a:buFont typeface="Arial" panose="020B0604020202020204" pitchFamily="34" charset="0"/>
                <a:buNone/>
                <a:defRPr/>
              </a:pPr>
              <a:r>
                <a:rPr kumimoji="0" lang="en-US" altLang="ja-JP" sz="2000" b="1" dirty="0">
                  <a:solidFill>
                    <a:srgbClr val="FFFFFF"/>
                  </a:solidFill>
                  <a:latin typeface="BIZ UDPゴシック" panose="020B0400000000000000" pitchFamily="50" charset="-128"/>
                  <a:ea typeface="BIZ UDPゴシック" panose="020B0400000000000000" pitchFamily="50" charset="-128"/>
                </a:rPr>
                <a:t>BPSD</a:t>
              </a:r>
              <a:r>
                <a:rPr kumimoji="0" lang="ja-JP" altLang="en-US" sz="2000" b="1" dirty="0">
                  <a:solidFill>
                    <a:srgbClr val="FFFFFF"/>
                  </a:solidFill>
                  <a:latin typeface="BIZ UDPゴシック" panose="020B0400000000000000" pitchFamily="50" charset="-128"/>
                  <a:ea typeface="BIZ UDPゴシック" panose="020B0400000000000000" pitchFamily="50" charset="-128"/>
                </a:rPr>
                <a:t>の出現頻度</a:t>
              </a:r>
            </a:p>
          </p:txBody>
        </p:sp>
        <p:grpSp>
          <p:nvGrpSpPr>
            <p:cNvPr id="83" name="グループ化 59">
              <a:extLst>
                <a:ext uri="{FF2B5EF4-FFF2-40B4-BE49-F238E27FC236}">
                  <a16:creationId xmlns:a16="http://schemas.microsoft.com/office/drawing/2014/main" id="{100E91EB-788F-42DB-B5FA-0E8D2B23A2C8}"/>
                </a:ext>
              </a:extLst>
            </p:cNvPr>
            <p:cNvGrpSpPr>
              <a:grpSpLocks/>
            </p:cNvGrpSpPr>
            <p:nvPr/>
          </p:nvGrpSpPr>
          <p:grpSpPr bwMode="auto">
            <a:xfrm>
              <a:off x="1776536" y="2889977"/>
              <a:ext cx="7087347" cy="2480992"/>
              <a:chOff x="1122363" y="2858539"/>
              <a:chExt cx="7185024" cy="2514677"/>
            </a:xfrm>
          </p:grpSpPr>
          <p:grpSp>
            <p:nvGrpSpPr>
              <p:cNvPr id="84" name="Group 30">
                <a:extLst>
                  <a:ext uri="{FF2B5EF4-FFF2-40B4-BE49-F238E27FC236}">
                    <a16:creationId xmlns:a16="http://schemas.microsoft.com/office/drawing/2014/main" id="{A0F8F645-6786-4FE8-92DE-F98D4D1AD0F5}"/>
                  </a:ext>
                </a:extLst>
              </p:cNvPr>
              <p:cNvGrpSpPr>
                <a:grpSpLocks/>
              </p:cNvGrpSpPr>
              <p:nvPr/>
            </p:nvGrpSpPr>
            <p:grpSpPr bwMode="auto">
              <a:xfrm>
                <a:off x="1122363" y="3499969"/>
                <a:ext cx="2058988" cy="1196976"/>
                <a:chOff x="707" y="2195"/>
                <a:chExt cx="1297" cy="754"/>
              </a:xfrm>
              <a:noFill/>
            </p:grpSpPr>
            <p:sp>
              <p:nvSpPr>
                <p:cNvPr id="87" name="Freeform 31">
                  <a:extLst>
                    <a:ext uri="{FF2B5EF4-FFF2-40B4-BE49-F238E27FC236}">
                      <a16:creationId xmlns:a16="http://schemas.microsoft.com/office/drawing/2014/main" id="{A7AAC4C6-9AEB-4661-9C0C-1A2F2353ED4B}"/>
                    </a:ext>
                  </a:extLst>
                </p:cNvPr>
                <p:cNvSpPr>
                  <a:spLocks/>
                </p:cNvSpPr>
                <p:nvPr/>
              </p:nvSpPr>
              <p:spPr bwMode="auto">
                <a:xfrm>
                  <a:off x="707" y="2516"/>
                  <a:ext cx="556" cy="433"/>
                </a:xfrm>
                <a:custGeom>
                  <a:avLst/>
                  <a:gdLst>
                    <a:gd name="T0" fmla="*/ 0 w 680"/>
                    <a:gd name="T1" fmla="*/ 376 h 499"/>
                    <a:gd name="T2" fmla="*/ 212 w 680"/>
                    <a:gd name="T3" fmla="*/ 69 h 499"/>
                    <a:gd name="T4" fmla="*/ 455 w 680"/>
                    <a:gd name="T5" fmla="*/ 0 h 499"/>
                    <a:gd name="T6" fmla="*/ 0 60000 65536"/>
                    <a:gd name="T7" fmla="*/ 0 60000 65536"/>
                    <a:gd name="T8" fmla="*/ 0 60000 65536"/>
                    <a:gd name="T9" fmla="*/ 0 w 680"/>
                    <a:gd name="T10" fmla="*/ 0 h 499"/>
                    <a:gd name="T11" fmla="*/ 680 w 680"/>
                    <a:gd name="T12" fmla="*/ 499 h 499"/>
                  </a:gdLst>
                  <a:ahLst/>
                  <a:cxnLst>
                    <a:cxn ang="T6">
                      <a:pos x="T0" y="T1"/>
                    </a:cxn>
                    <a:cxn ang="T7">
                      <a:pos x="T2" y="T3"/>
                    </a:cxn>
                    <a:cxn ang="T8">
                      <a:pos x="T4" y="T5"/>
                    </a:cxn>
                  </a:cxnLst>
                  <a:rect l="T9" t="T10" r="T11" b="T12"/>
                  <a:pathLst>
                    <a:path w="680" h="499">
                      <a:moveTo>
                        <a:pt x="0" y="499"/>
                      </a:moveTo>
                      <a:cubicBezTo>
                        <a:pt x="102" y="336"/>
                        <a:pt x="204" y="174"/>
                        <a:pt x="317" y="91"/>
                      </a:cubicBezTo>
                      <a:cubicBezTo>
                        <a:pt x="430" y="8"/>
                        <a:pt x="555" y="4"/>
                        <a:pt x="680" y="0"/>
                      </a:cubicBezTo>
                    </a:path>
                  </a:pathLst>
                </a:custGeom>
                <a:grpFill/>
                <a:ln w="57150">
                  <a:solidFill>
                    <a:srgbClr val="FF6600"/>
                  </a:solidFill>
                  <a:round/>
                  <a:headEnd/>
                  <a:tailEnd/>
                </a:ln>
              </p:spPr>
              <p:txBody>
                <a:bodyPr/>
                <a:lstStyle/>
                <a:p>
                  <a:pPr defTabSz="844083" eaLnBrk="1" hangingPunct="1">
                    <a:defRPr/>
                  </a:pPr>
                  <a:endParaRPr kumimoji="0" lang="ja-JP" altLang="en-US" sz="2215"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88" name="Freeform 32">
                  <a:extLst>
                    <a:ext uri="{FF2B5EF4-FFF2-40B4-BE49-F238E27FC236}">
                      <a16:creationId xmlns:a16="http://schemas.microsoft.com/office/drawing/2014/main" id="{816BC179-E78A-4D2D-85C8-E6FB484EA47D}"/>
                    </a:ext>
                  </a:extLst>
                </p:cNvPr>
                <p:cNvSpPr>
                  <a:spLocks/>
                </p:cNvSpPr>
                <p:nvPr/>
              </p:nvSpPr>
              <p:spPr bwMode="auto">
                <a:xfrm>
                  <a:off x="1262" y="2195"/>
                  <a:ext cx="742" cy="374"/>
                </a:xfrm>
                <a:custGeom>
                  <a:avLst/>
                  <a:gdLst>
                    <a:gd name="T0" fmla="*/ 0 w 907"/>
                    <a:gd name="T1" fmla="*/ 252 h 476"/>
                    <a:gd name="T2" fmla="*/ 394 w 907"/>
                    <a:gd name="T3" fmla="*/ 252 h 476"/>
                    <a:gd name="T4" fmla="*/ 607 w 907"/>
                    <a:gd name="T5" fmla="*/ 0 h 476"/>
                    <a:gd name="T6" fmla="*/ 0 60000 65536"/>
                    <a:gd name="T7" fmla="*/ 0 60000 65536"/>
                    <a:gd name="T8" fmla="*/ 0 60000 65536"/>
                    <a:gd name="T9" fmla="*/ 0 w 907"/>
                    <a:gd name="T10" fmla="*/ 0 h 476"/>
                    <a:gd name="T11" fmla="*/ 907 w 907"/>
                    <a:gd name="T12" fmla="*/ 476 h 476"/>
                  </a:gdLst>
                  <a:ahLst/>
                  <a:cxnLst>
                    <a:cxn ang="T6">
                      <a:pos x="T0" y="T1"/>
                    </a:cxn>
                    <a:cxn ang="T7">
                      <a:pos x="T2" y="T3"/>
                    </a:cxn>
                    <a:cxn ang="T8">
                      <a:pos x="T4" y="T5"/>
                    </a:cxn>
                  </a:cxnLst>
                  <a:rect l="T9" t="T10" r="T11" b="T12"/>
                  <a:pathLst>
                    <a:path w="907" h="476">
                      <a:moveTo>
                        <a:pt x="0" y="408"/>
                      </a:moveTo>
                      <a:cubicBezTo>
                        <a:pt x="219" y="442"/>
                        <a:pt x="438" y="476"/>
                        <a:pt x="589" y="408"/>
                      </a:cubicBezTo>
                      <a:cubicBezTo>
                        <a:pt x="740" y="340"/>
                        <a:pt x="823" y="170"/>
                        <a:pt x="907" y="0"/>
                      </a:cubicBezTo>
                    </a:path>
                  </a:pathLst>
                </a:custGeom>
                <a:grpFill/>
                <a:ln w="57150">
                  <a:solidFill>
                    <a:srgbClr val="FF6600"/>
                  </a:solidFill>
                  <a:round/>
                  <a:headEnd/>
                  <a:tailEnd/>
                </a:ln>
              </p:spPr>
              <p:txBody>
                <a:bodyPr/>
                <a:lstStyle/>
                <a:p>
                  <a:pPr defTabSz="844083" eaLnBrk="1" hangingPunct="1">
                    <a:defRPr/>
                  </a:pPr>
                  <a:endParaRPr kumimoji="0" lang="ja-JP" altLang="en-US" sz="2215" dirty="0">
                    <a:solidFill>
                      <a:prstClr val="black"/>
                    </a:solidFill>
                    <a:latin typeface="メイリオ" panose="020B0604030504040204" pitchFamily="50" charset="-128"/>
                    <a:ea typeface="メイリオ" panose="020B0604030504040204" pitchFamily="50" charset="-128"/>
                    <a:cs typeface="Meiryo UI" panose="020B0604030504040204" pitchFamily="50" charset="-128"/>
                  </a:endParaRPr>
                </a:p>
              </p:txBody>
            </p:sp>
          </p:grpSp>
          <p:sp>
            <p:nvSpPr>
              <p:cNvPr id="85" name="Freeform 35">
                <a:extLst>
                  <a:ext uri="{FF2B5EF4-FFF2-40B4-BE49-F238E27FC236}">
                    <a16:creationId xmlns:a16="http://schemas.microsoft.com/office/drawing/2014/main" id="{76C9EB95-2804-45F2-92E2-C44259C5EFB1}"/>
                  </a:ext>
                </a:extLst>
              </p:cNvPr>
              <p:cNvSpPr>
                <a:spLocks/>
              </p:cNvSpPr>
              <p:nvPr/>
            </p:nvSpPr>
            <p:spPr bwMode="auto">
              <a:xfrm>
                <a:off x="5371786" y="3353915"/>
                <a:ext cx="2935601" cy="2019301"/>
              </a:xfrm>
              <a:custGeom>
                <a:avLst/>
                <a:gdLst>
                  <a:gd name="T0" fmla="*/ 0 w 1950"/>
                  <a:gd name="T1" fmla="*/ 0 h 1383"/>
                  <a:gd name="T2" fmla="*/ 2147483646 w 1950"/>
                  <a:gd name="T3" fmla="*/ 2147483646 h 1383"/>
                  <a:gd name="T4" fmla="*/ 2147483646 w 1950"/>
                  <a:gd name="T5" fmla="*/ 2147483646 h 1383"/>
                  <a:gd name="T6" fmla="*/ 2147483646 w 1950"/>
                  <a:gd name="T7" fmla="*/ 2147483646 h 1383"/>
                  <a:gd name="T8" fmla="*/ 0 60000 65536"/>
                  <a:gd name="T9" fmla="*/ 0 60000 65536"/>
                  <a:gd name="T10" fmla="*/ 0 60000 65536"/>
                  <a:gd name="T11" fmla="*/ 0 60000 65536"/>
                  <a:gd name="T12" fmla="*/ 0 w 1950"/>
                  <a:gd name="T13" fmla="*/ 0 h 1383"/>
                  <a:gd name="T14" fmla="*/ 1950 w 1950"/>
                  <a:gd name="T15" fmla="*/ 1383 h 1383"/>
                </a:gdLst>
                <a:ahLst/>
                <a:cxnLst>
                  <a:cxn ang="T8">
                    <a:pos x="T0" y="T1"/>
                  </a:cxn>
                  <a:cxn ang="T9">
                    <a:pos x="T2" y="T3"/>
                  </a:cxn>
                  <a:cxn ang="T10">
                    <a:pos x="T4" y="T5"/>
                  </a:cxn>
                  <a:cxn ang="T11">
                    <a:pos x="T6" y="T7"/>
                  </a:cxn>
                </a:cxnLst>
                <a:rect l="T12" t="T13" r="T14" b="T15"/>
                <a:pathLst>
                  <a:path w="1950" h="1383">
                    <a:moveTo>
                      <a:pt x="0" y="0"/>
                    </a:moveTo>
                    <a:cubicBezTo>
                      <a:pt x="215" y="234"/>
                      <a:pt x="431" y="469"/>
                      <a:pt x="680" y="681"/>
                    </a:cubicBezTo>
                    <a:cubicBezTo>
                      <a:pt x="929" y="893"/>
                      <a:pt x="1285" y="1157"/>
                      <a:pt x="1497" y="1270"/>
                    </a:cubicBezTo>
                    <a:cubicBezTo>
                      <a:pt x="1709" y="1383"/>
                      <a:pt x="1875" y="1346"/>
                      <a:pt x="1950" y="1361"/>
                    </a:cubicBezTo>
                  </a:path>
                </a:pathLst>
              </a:custGeom>
              <a:noFill/>
              <a:ln w="57150">
                <a:solidFill>
                  <a:srgbClr val="FF6600"/>
                </a:solidFill>
                <a:round/>
                <a:headEnd/>
                <a:tailEnd/>
              </a:ln>
              <a:extLst>
                <a:ext uri="{909E8E84-426E-40DD-AFC4-6F175D3DCCD1}">
                  <a14:hiddenFill xmlns:a14="http://schemas.microsoft.com/office/drawing/2010/main">
                    <a:solidFill>
                      <a:srgbClr val="FFFFFF"/>
                    </a:solidFill>
                  </a14:hiddenFill>
                </a:ext>
              </a:extLst>
            </p:spPr>
            <p:txBody>
              <a:bodyPr/>
              <a:lstStyle/>
              <a:p>
                <a:pPr defTabSz="844083">
                  <a:defRPr/>
                </a:pPr>
                <a:endParaRPr lang="ja-JP" altLang="en-US" sz="2585" dirty="0">
                  <a:solidFill>
                    <a:srgbClr val="00CC00"/>
                  </a:solidFill>
                  <a:latin typeface="メイリオ" panose="020B0604030504040204" pitchFamily="50" charset="-128"/>
                  <a:ea typeface="メイリオ" panose="020B0604030504040204" pitchFamily="50" charset="-128"/>
                </a:endParaRPr>
              </a:p>
            </p:txBody>
          </p:sp>
          <p:sp>
            <p:nvSpPr>
              <p:cNvPr id="86" name="Freeform 34">
                <a:extLst>
                  <a:ext uri="{FF2B5EF4-FFF2-40B4-BE49-F238E27FC236}">
                    <a16:creationId xmlns:a16="http://schemas.microsoft.com/office/drawing/2014/main" id="{3817033A-7E72-49BE-8B14-95AF4ECF7AF1}"/>
                  </a:ext>
                </a:extLst>
              </p:cNvPr>
              <p:cNvSpPr>
                <a:spLocks/>
              </p:cNvSpPr>
              <p:nvPr/>
            </p:nvSpPr>
            <p:spPr bwMode="auto">
              <a:xfrm rot="21369041">
                <a:off x="3131648" y="2858539"/>
                <a:ext cx="2226308" cy="592104"/>
              </a:xfrm>
              <a:custGeom>
                <a:avLst/>
                <a:gdLst>
                  <a:gd name="T0" fmla="*/ 0 w 1406"/>
                  <a:gd name="T1" fmla="*/ 2147483646 h 415"/>
                  <a:gd name="T2" fmla="*/ 2147483646 w 1406"/>
                  <a:gd name="T3" fmla="*/ 2147483646 h 415"/>
                  <a:gd name="T4" fmla="*/ 2147483646 w 1406"/>
                  <a:gd name="T5" fmla="*/ 2147483646 h 415"/>
                  <a:gd name="T6" fmla="*/ 2147483646 w 1406"/>
                  <a:gd name="T7" fmla="*/ 2147483646 h 415"/>
                  <a:gd name="T8" fmla="*/ 2147483646 w 1406"/>
                  <a:gd name="T9" fmla="*/ 2147483646 h 415"/>
                  <a:gd name="T10" fmla="*/ 2147483646 w 1406"/>
                  <a:gd name="T11" fmla="*/ 2147483646 h 415"/>
                  <a:gd name="T12" fmla="*/ 2147483646 w 1406"/>
                  <a:gd name="T13" fmla="*/ 2147483646 h 415"/>
                  <a:gd name="T14" fmla="*/ 2147483646 w 1406"/>
                  <a:gd name="T15" fmla="*/ 2147483646 h 415"/>
                  <a:gd name="T16" fmla="*/ 2147483646 w 1406"/>
                  <a:gd name="T17" fmla="*/ 2147483646 h 415"/>
                  <a:gd name="T18" fmla="*/ 2147483646 w 1406"/>
                  <a:gd name="T19" fmla="*/ 2147483646 h 41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406"/>
                  <a:gd name="T31" fmla="*/ 0 h 415"/>
                  <a:gd name="T32" fmla="*/ 1406 w 1406"/>
                  <a:gd name="T33" fmla="*/ 415 h 415"/>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406" h="415">
                    <a:moveTo>
                      <a:pt x="0" y="415"/>
                    </a:moveTo>
                    <a:cubicBezTo>
                      <a:pt x="45" y="358"/>
                      <a:pt x="91" y="302"/>
                      <a:pt x="136" y="279"/>
                    </a:cubicBezTo>
                    <a:cubicBezTo>
                      <a:pt x="181" y="256"/>
                      <a:pt x="227" y="286"/>
                      <a:pt x="272" y="279"/>
                    </a:cubicBezTo>
                    <a:cubicBezTo>
                      <a:pt x="317" y="272"/>
                      <a:pt x="363" y="234"/>
                      <a:pt x="408" y="234"/>
                    </a:cubicBezTo>
                    <a:cubicBezTo>
                      <a:pt x="453" y="234"/>
                      <a:pt x="499" y="279"/>
                      <a:pt x="544" y="279"/>
                    </a:cubicBezTo>
                    <a:cubicBezTo>
                      <a:pt x="589" y="279"/>
                      <a:pt x="642" y="264"/>
                      <a:pt x="680" y="234"/>
                    </a:cubicBezTo>
                    <a:cubicBezTo>
                      <a:pt x="718" y="204"/>
                      <a:pt x="718" y="136"/>
                      <a:pt x="771" y="98"/>
                    </a:cubicBezTo>
                    <a:cubicBezTo>
                      <a:pt x="824" y="60"/>
                      <a:pt x="914" y="0"/>
                      <a:pt x="997" y="7"/>
                    </a:cubicBezTo>
                    <a:cubicBezTo>
                      <a:pt x="1080" y="14"/>
                      <a:pt x="1202" y="75"/>
                      <a:pt x="1270" y="143"/>
                    </a:cubicBezTo>
                    <a:cubicBezTo>
                      <a:pt x="1338" y="211"/>
                      <a:pt x="1372" y="313"/>
                      <a:pt x="1406" y="415"/>
                    </a:cubicBezTo>
                  </a:path>
                </a:pathLst>
              </a:custGeom>
              <a:noFill/>
              <a:ln w="57150">
                <a:solidFill>
                  <a:srgbClr val="FF6600"/>
                </a:solidFill>
                <a:round/>
                <a:headEnd/>
                <a:tailEnd/>
              </a:ln>
              <a:extLst>
                <a:ext uri="{909E8E84-426E-40DD-AFC4-6F175D3DCCD1}">
                  <a14:hiddenFill xmlns:a14="http://schemas.microsoft.com/office/drawing/2010/main">
                    <a:solidFill>
                      <a:srgbClr val="FFFFFF"/>
                    </a:solidFill>
                  </a14:hiddenFill>
                </a:ext>
              </a:extLst>
            </p:spPr>
            <p:txBody>
              <a:bodyPr/>
              <a:lstStyle/>
              <a:p>
                <a:pPr defTabSz="844083">
                  <a:defRPr/>
                </a:pPr>
                <a:endParaRPr lang="ja-JP" altLang="en-US" sz="2585" dirty="0">
                  <a:solidFill>
                    <a:srgbClr val="00CC00"/>
                  </a:solidFill>
                  <a:latin typeface="メイリオ" panose="020B0604030504040204" pitchFamily="50" charset="-128"/>
                  <a:ea typeface="メイリオ" panose="020B0604030504040204" pitchFamily="50" charset="-128"/>
                </a:endParaRPr>
              </a:p>
            </p:txBody>
          </p:sp>
        </p:grpSp>
      </p:grpSp>
      <p:sp>
        <p:nvSpPr>
          <p:cNvPr id="5" name="Rectangle 4">
            <a:extLst>
              <a:ext uri="{FF2B5EF4-FFF2-40B4-BE49-F238E27FC236}">
                <a16:creationId xmlns:a16="http://schemas.microsoft.com/office/drawing/2014/main" id="{1DD444E3-299B-43D3-A30D-B8BB2A89F891}"/>
              </a:ext>
            </a:extLst>
          </p:cNvPr>
          <p:cNvSpPr>
            <a:spLocks noChangeArrowheads="1"/>
          </p:cNvSpPr>
          <p:nvPr/>
        </p:nvSpPr>
        <p:spPr bwMode="auto">
          <a:xfrm>
            <a:off x="1626020" y="91535"/>
            <a:ext cx="6271675" cy="549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FontTx/>
              <a:buNone/>
              <a:defRPr/>
            </a:pPr>
            <a:r>
              <a:rPr lang="ja-JP" altLang="en-US" sz="3000" b="1" dirty="0">
                <a:solidFill>
                  <a:srgbClr val="FFFFFF"/>
                </a:solidFill>
                <a:latin typeface="BIZ UDPゴシック" panose="020B0400000000000000" pitchFamily="50" charset="-128"/>
                <a:ea typeface="BIZ UDPゴシック" panose="020B0400000000000000" pitchFamily="50" charset="-128"/>
              </a:rPr>
              <a:t>認知症の経過 </a:t>
            </a:r>
            <a:r>
              <a:rPr lang="en-US" altLang="ja-JP" sz="2400" b="1" dirty="0">
                <a:solidFill>
                  <a:srgbClr val="FFFFFF"/>
                </a:solidFill>
                <a:latin typeface="BIZ UDPゴシック" panose="020B0400000000000000" pitchFamily="50" charset="-128"/>
                <a:ea typeface="BIZ UDPゴシック" panose="020B0400000000000000" pitchFamily="50" charset="-128"/>
              </a:rPr>
              <a:t>(</a:t>
            </a:r>
            <a:r>
              <a:rPr lang="ja-JP" altLang="en-US" sz="2400" b="1" dirty="0">
                <a:solidFill>
                  <a:srgbClr val="FFFFFF"/>
                </a:solidFill>
                <a:latin typeface="BIZ UDPゴシック" panose="020B0400000000000000" pitchFamily="50" charset="-128"/>
                <a:ea typeface="BIZ UDPゴシック" panose="020B0400000000000000" pitchFamily="50" charset="-128"/>
              </a:rPr>
              <a:t>変性疾患の場合）</a:t>
            </a:r>
            <a:endParaRPr lang="en-US" altLang="ja-JP" sz="2400" b="1" dirty="0">
              <a:solidFill>
                <a:srgbClr val="FFFFFF"/>
              </a:solidFill>
              <a:latin typeface="BIZ UDPゴシック" panose="020B0400000000000000" pitchFamily="50" charset="-128"/>
              <a:ea typeface="BIZ UDPゴシック" panose="020B0400000000000000" pitchFamily="50" charset="-128"/>
            </a:endParaRPr>
          </a:p>
        </p:txBody>
      </p:sp>
      <p:sp>
        <p:nvSpPr>
          <p:cNvPr id="7" name="Rectangle 4">
            <a:extLst>
              <a:ext uri="{FF2B5EF4-FFF2-40B4-BE49-F238E27FC236}">
                <a16:creationId xmlns:a16="http://schemas.microsoft.com/office/drawing/2014/main" id="{A306AAB1-BA18-4150-9829-B4F630DF2D00}"/>
              </a:ext>
            </a:extLst>
          </p:cNvPr>
          <p:cNvSpPr>
            <a:spLocks noChangeArrowheads="1"/>
          </p:cNvSpPr>
          <p:nvPr/>
        </p:nvSpPr>
        <p:spPr bwMode="auto">
          <a:xfrm>
            <a:off x="159724" y="944290"/>
            <a:ext cx="8824552" cy="5495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lvl1pPr>
              <a:spcBef>
                <a:spcPct val="20000"/>
              </a:spcBef>
              <a:buChar char="•"/>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har char="•"/>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ea typeface="ＭＳ Ｐゴシック" panose="020B0600070205080204" pitchFamily="50" charset="-128"/>
              </a:defRPr>
            </a:lvl9pPr>
          </a:lstStyle>
          <a:p>
            <a:pPr defTabSz="844083" eaLnBrk="1" hangingPunct="1">
              <a:spcBef>
                <a:spcPct val="0"/>
              </a:spcBef>
              <a:buFontTx/>
              <a:buNone/>
              <a:defRPr/>
            </a:pPr>
            <a:r>
              <a:rPr lang="ja-JP" altLang="en-US" sz="2215" b="1" dirty="0">
                <a:solidFill>
                  <a:srgbClr val="000000"/>
                </a:solidFill>
                <a:latin typeface="BIZ UDPゴシック" panose="020B0400000000000000" pitchFamily="50" charset="-128"/>
                <a:ea typeface="BIZ UDPゴシック" panose="020B0400000000000000" pitchFamily="50" charset="-128"/>
              </a:rPr>
              <a:t>認知症の進行とともに状態は変化する</a:t>
            </a:r>
          </a:p>
        </p:txBody>
      </p:sp>
      <p:sp>
        <p:nvSpPr>
          <p:cNvPr id="39" name="テキスト ボックス 6">
            <a:extLst>
              <a:ext uri="{FF2B5EF4-FFF2-40B4-BE49-F238E27FC236}">
                <a16:creationId xmlns:a16="http://schemas.microsoft.com/office/drawing/2014/main" id="{FD8C0B60-E6DF-442A-8E6E-EF335352B926}"/>
              </a:ext>
            </a:extLst>
          </p:cNvPr>
          <p:cNvSpPr txBox="1"/>
          <p:nvPr/>
        </p:nvSpPr>
        <p:spPr>
          <a:xfrm>
            <a:off x="0" y="709318"/>
            <a:ext cx="1272209"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lang="ja-JP" altLang="en-US" sz="1600" b="1" dirty="0">
                <a:solidFill>
                  <a:srgbClr val="000000"/>
                </a:solidFill>
                <a:latin typeface="BIZ UDPゴシック" panose="020B0400000000000000" pitchFamily="50" charset="-128"/>
                <a:ea typeface="BIZ UDPゴシック" panose="020B0400000000000000" pitchFamily="50" charset="-128"/>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5〕</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2228408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57464" y="1331924"/>
            <a:ext cx="8236983" cy="4781128"/>
          </a:xfrm>
        </p:spPr>
        <p:txBody>
          <a:bodyPr>
            <a:noAutofit/>
          </a:bodyPr>
          <a:lstStyle/>
          <a:p>
            <a:pPr marL="450850" indent="-450850">
              <a:spcBef>
                <a:spcPts val="1800"/>
              </a:spcBef>
              <a:buNone/>
            </a:pPr>
            <a:r>
              <a:rPr lang="ja-JP" altLang="en-US" sz="28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lang="en-US" altLang="ja-JP" sz="2800" b="1" dirty="0">
                <a:solidFill>
                  <a:srgbClr val="EA8B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lang="ja-JP" altLang="en-US" sz="2800" b="1" dirty="0">
                <a:latin typeface="BIZ UDPゴシック" panose="020B0400000000000000" pitchFamily="50" charset="-128"/>
                <a:ea typeface="BIZ UDPゴシック" panose="020B0400000000000000" pitchFamily="50" charset="-128"/>
                <a:cs typeface="Meiryo UI" panose="020B0604030504040204" pitchFamily="50" charset="-128"/>
              </a:rPr>
              <a:t>心理</a:t>
            </a:r>
            <a:r>
              <a:rPr kumimoji="1" lang="ja-JP" altLang="en-US" sz="2800" b="1" dirty="0">
                <a:latin typeface="BIZ UDPゴシック" panose="020B0400000000000000" pitchFamily="50" charset="-128"/>
                <a:ea typeface="BIZ UDPゴシック" panose="020B0400000000000000" pitchFamily="50" charset="-128"/>
                <a:cs typeface="Meiryo UI" panose="020B0604030504040204" pitchFamily="50" charset="-128"/>
              </a:rPr>
              <a:t>的サポート</a:t>
            </a:r>
            <a:endParaRPr kumimoji="1" lang="en-US" altLang="ja-JP" sz="28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809625" lvl="1" indent="-358775"/>
            <a:r>
              <a:rPr kumimoji="1"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介護者自身がどのような状況に置かれていると認識して</a:t>
            </a:r>
            <a:endParaRPr kumimoji="1"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lvl="1" indent="0">
              <a:buNone/>
            </a:pPr>
            <a:r>
              <a:rPr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    </a:t>
            </a:r>
            <a:r>
              <a:rPr kumimoji="1"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いるかを尋ねる</a:t>
            </a:r>
            <a:endParaRPr kumimoji="1"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809625" lvl="1" indent="-358775"/>
            <a:r>
              <a:rPr kumimoji="1"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自分の置かれた状況について話す</a:t>
            </a:r>
            <a:endParaRPr kumimoji="1"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809625" lvl="1" indent="-358775"/>
            <a:r>
              <a:rPr kumimoji="1"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新たに生じた役割がどのようなものかを考える機会を提供</a:t>
            </a:r>
            <a:endParaRPr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indent="-450850">
              <a:spcBef>
                <a:spcPts val="1800"/>
              </a:spcBef>
              <a:buNone/>
            </a:pPr>
            <a:r>
              <a:rPr kumimoji="1" lang="ja-JP" altLang="en-US" sz="28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en-US" altLang="ja-JP" sz="2800" b="1" dirty="0">
                <a:solidFill>
                  <a:srgbClr val="EA8B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kumimoji="1" lang="ja-JP" altLang="en-US" sz="2800" b="1" dirty="0">
                <a:latin typeface="BIZ UDPゴシック" panose="020B0400000000000000" pitchFamily="50" charset="-128"/>
                <a:ea typeface="BIZ UDPゴシック" panose="020B0400000000000000" pitchFamily="50" charset="-128"/>
                <a:cs typeface="Meiryo UI" panose="020B0604030504040204" pitchFamily="50" charset="-128"/>
              </a:rPr>
              <a:t>情報提供</a:t>
            </a:r>
            <a:endParaRPr kumimoji="1" lang="en-US" altLang="ja-JP" sz="28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809625" lvl="1" indent="-358775"/>
            <a:r>
              <a:rPr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疾病に関する情報、医療に関する情報、生活に関する情報</a:t>
            </a:r>
            <a:endParaRPr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809625" lvl="1" indent="-358775"/>
            <a:r>
              <a:rPr kumimoji="1" lang="ja-JP" altLang="en-US" sz="2200" b="1" dirty="0">
                <a:latin typeface="BIZ UDPゴシック" panose="020B0400000000000000" pitchFamily="50" charset="-128"/>
                <a:ea typeface="BIZ UDPゴシック" panose="020B0400000000000000" pitchFamily="50" charset="-128"/>
                <a:cs typeface="Meiryo UI" panose="020B0604030504040204" pitchFamily="50" charset="-128"/>
              </a:rPr>
              <a:t>家族教室、家族会の紹介等</a:t>
            </a:r>
            <a:endParaRPr kumimoji="1" lang="en-US" altLang="ja-JP" sz="2200" b="1" dirty="0">
              <a:latin typeface="BIZ UDPゴシック" panose="020B0400000000000000" pitchFamily="50" charset="-128"/>
              <a:ea typeface="BIZ UDPゴシック" panose="020B0400000000000000" pitchFamily="50" charset="-128"/>
              <a:cs typeface="Meiryo UI" panose="020B0604030504040204" pitchFamily="50" charset="-128"/>
            </a:endParaRPr>
          </a:p>
          <a:p>
            <a:pPr marL="450850" indent="-450850">
              <a:spcBef>
                <a:spcPts val="1800"/>
              </a:spcBef>
              <a:buNone/>
            </a:pPr>
            <a:r>
              <a:rPr kumimoji="1" lang="ja-JP" altLang="en-US" sz="2800" b="1" dirty="0">
                <a:solidFill>
                  <a:srgbClr val="CC7900"/>
                </a:solidFill>
                <a:latin typeface="BIZ UDPゴシック" panose="020B0400000000000000" pitchFamily="50" charset="-128"/>
                <a:ea typeface="BIZ UDPゴシック" panose="020B0400000000000000" pitchFamily="50" charset="-128"/>
                <a:cs typeface="Meiryo UI" panose="020B0604030504040204" pitchFamily="50" charset="-128"/>
              </a:rPr>
              <a:t>●</a:t>
            </a:r>
            <a:r>
              <a:rPr kumimoji="1" lang="en-US" altLang="ja-JP" sz="2800" b="1" dirty="0">
                <a:solidFill>
                  <a:srgbClr val="EA8B00"/>
                </a:solidFill>
                <a:latin typeface="BIZ UDPゴシック" panose="020B0400000000000000" pitchFamily="50" charset="-128"/>
                <a:ea typeface="BIZ UDPゴシック" panose="020B0400000000000000" pitchFamily="50" charset="-128"/>
                <a:cs typeface="Meiryo UI" panose="020B0604030504040204" pitchFamily="50" charset="-128"/>
              </a:rPr>
              <a:t>	</a:t>
            </a:r>
            <a:r>
              <a:rPr kumimoji="1" lang="ja-JP" altLang="en-US" sz="2800" b="1" dirty="0">
                <a:latin typeface="BIZ UDPゴシック" panose="020B0400000000000000" pitchFamily="50" charset="-128"/>
                <a:ea typeface="BIZ UDPゴシック" panose="020B0400000000000000" pitchFamily="50" charset="-128"/>
                <a:cs typeface="Meiryo UI" panose="020B0604030504040204" pitchFamily="50" charset="-128"/>
              </a:rPr>
              <a:t>専門サービスの紹介</a:t>
            </a:r>
          </a:p>
        </p:txBody>
      </p:sp>
      <p:sp>
        <p:nvSpPr>
          <p:cNvPr id="6" name="正方形/長方形 5">
            <a:extLst>
              <a:ext uri="{FF2B5EF4-FFF2-40B4-BE49-F238E27FC236}">
                <a16:creationId xmlns:a16="http://schemas.microsoft.com/office/drawing/2014/main" id="{F5142C44-54E5-447F-8C20-5CD661389F2E}"/>
              </a:ext>
            </a:extLst>
          </p:cNvPr>
          <p:cNvSpPr/>
          <p:nvPr/>
        </p:nvSpPr>
        <p:spPr>
          <a:xfrm>
            <a:off x="0" y="2875"/>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9" name="正方形/長方形 8">
            <a:extLst>
              <a:ext uri="{FF2B5EF4-FFF2-40B4-BE49-F238E27FC236}">
                <a16:creationId xmlns:a16="http://schemas.microsoft.com/office/drawing/2014/main" id="{116C44AB-CD1E-4C9F-98CF-CE5D4BB41F7B}"/>
              </a:ext>
            </a:extLst>
          </p:cNvPr>
          <p:cNvSpPr/>
          <p:nvPr/>
        </p:nvSpPr>
        <p:spPr>
          <a:xfrm>
            <a:off x="300643" y="61015"/>
            <a:ext cx="8750626" cy="553998"/>
          </a:xfrm>
          <a:prstGeom prst="rect">
            <a:avLst/>
          </a:prstGeom>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ja-JP" altLang="en-US" sz="3000" b="1" dirty="0">
                <a:solidFill>
                  <a:srgbClr val="FFFFFF"/>
                </a:solidFill>
                <a:latin typeface="BIZ UDPゴシック" panose="020B0400000000000000" pitchFamily="50" charset="-128"/>
                <a:ea typeface="BIZ UDPゴシック" panose="020B0400000000000000" pitchFamily="50" charset="-128"/>
              </a:rPr>
              <a:t>介護者への支援</a:t>
            </a:r>
            <a:endParaRPr kumimoji="1" lang="ja-JP" altLang="en-US" sz="3000" b="1" i="0" u="none" strike="noStrike" kern="1200" cap="none" spc="0" normalizeH="0" baseline="0" noProof="0" dirty="0">
              <a:ln>
                <a:noFill/>
              </a:ln>
              <a:solidFill>
                <a:srgbClr val="FFFFFF"/>
              </a:solidFill>
              <a:effectLst/>
              <a:uLnTx/>
              <a:uFillTx/>
              <a:latin typeface="BIZ UDPゴシック" panose="020B0400000000000000" pitchFamily="50" charset="-128"/>
              <a:ea typeface="BIZ UDPゴシック" panose="020B0400000000000000" pitchFamily="50" charset="-128"/>
              <a:cs typeface="+mn-cs"/>
            </a:endParaRPr>
          </a:p>
        </p:txBody>
      </p:sp>
      <p:sp>
        <p:nvSpPr>
          <p:cNvPr id="5" name="テキスト ボックス 6">
            <a:extLst>
              <a:ext uri="{FF2B5EF4-FFF2-40B4-BE49-F238E27FC236}">
                <a16:creationId xmlns:a16="http://schemas.microsoft.com/office/drawing/2014/main" id="{63D73940-31BA-4B2D-92A3-37BC3C50530F}"/>
              </a:ext>
            </a:extLst>
          </p:cNvPr>
          <p:cNvSpPr txBox="1"/>
          <p:nvPr/>
        </p:nvSpPr>
        <p:spPr>
          <a:xfrm>
            <a:off x="0" y="713570"/>
            <a:ext cx="1265257"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8〕</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38517185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4AA38255-04FE-4F05-BFBF-1E48DB3CAB46}"/>
              </a:ext>
            </a:extLst>
          </p:cNvPr>
          <p:cNvSpPr/>
          <p:nvPr/>
        </p:nvSpPr>
        <p:spPr>
          <a:xfrm>
            <a:off x="0" y="0"/>
            <a:ext cx="9144000" cy="710695"/>
          </a:xfrm>
          <a:prstGeom prst="rect">
            <a:avLst/>
          </a:prstGeom>
          <a:solidFill>
            <a:srgbClr val="CC7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1" lang="ja-JP" altLang="en-US" sz="3600" b="0" i="0" u="none" strike="noStrike" kern="1200" cap="none" spc="0" normalizeH="0" baseline="0" noProof="0">
              <a:ln>
                <a:noFill/>
              </a:ln>
              <a:solidFill>
                <a:srgbClr val="FFFFFF"/>
              </a:solidFill>
              <a:effectLst/>
              <a:uLnTx/>
              <a:uFillTx/>
              <a:latin typeface="Arial"/>
              <a:ea typeface="ＭＳ Ｐゴシック"/>
              <a:cs typeface="+mn-cs"/>
            </a:endParaRPr>
          </a:p>
        </p:txBody>
      </p:sp>
      <p:sp>
        <p:nvSpPr>
          <p:cNvPr id="3" name="コンテンツ プレースホルダー 2"/>
          <p:cNvSpPr>
            <a:spLocks noGrp="1"/>
          </p:cNvSpPr>
          <p:nvPr>
            <p:ph idx="1"/>
          </p:nvPr>
        </p:nvSpPr>
        <p:spPr>
          <a:xfrm>
            <a:off x="1190848" y="1875988"/>
            <a:ext cx="7228313" cy="2119268"/>
          </a:xfrm>
        </p:spPr>
        <p:txBody>
          <a:bodyPr>
            <a:normAutofit/>
          </a:bodyPr>
          <a:lstStyle/>
          <a:p>
            <a:pPr marL="0" indent="0">
              <a:spcBef>
                <a:spcPts val="1800"/>
              </a:spcBef>
              <a:buNone/>
            </a:pPr>
            <a:r>
              <a:rPr lang="ja-JP" altLang="en-US" b="1" dirty="0">
                <a:latin typeface="BIZ UDPゴシック" panose="020B0400000000000000" pitchFamily="50" charset="-128"/>
                <a:ea typeface="BIZ UDPゴシック" panose="020B0400000000000000" pitchFamily="50" charset="-128"/>
              </a:rPr>
              <a:t>①</a:t>
            </a:r>
            <a:r>
              <a:rPr kumimoji="1" lang="ja-JP" altLang="en-US" sz="3200" b="1" dirty="0">
                <a:latin typeface="BIZ UDPゴシック" panose="020B0400000000000000" pitchFamily="50" charset="-128"/>
                <a:ea typeface="BIZ UDPゴシック" panose="020B0400000000000000" pitchFamily="50" charset="-128"/>
              </a:rPr>
              <a:t> 本人の意思の尊重</a:t>
            </a:r>
            <a:endParaRPr kumimoji="1" lang="en-US" altLang="ja-JP" sz="3200" b="1" dirty="0">
              <a:latin typeface="BIZ UDPゴシック" panose="020B0400000000000000" pitchFamily="50" charset="-128"/>
              <a:ea typeface="BIZ UDPゴシック" panose="020B0400000000000000" pitchFamily="50" charset="-128"/>
            </a:endParaRPr>
          </a:p>
          <a:p>
            <a:pPr marL="0" indent="0">
              <a:spcBef>
                <a:spcPts val="1800"/>
              </a:spcBef>
              <a:buNone/>
            </a:pPr>
            <a:r>
              <a:rPr lang="ja-JP" altLang="en-US" b="1" dirty="0">
                <a:latin typeface="BIZ UDPゴシック" panose="020B0400000000000000" pitchFamily="50" charset="-128"/>
                <a:ea typeface="BIZ UDPゴシック" panose="020B0400000000000000" pitchFamily="50" charset="-128"/>
              </a:rPr>
              <a:t>②</a:t>
            </a:r>
            <a:r>
              <a:rPr kumimoji="1" lang="ja-JP" altLang="en-US" sz="3200" b="1" dirty="0">
                <a:latin typeface="BIZ UDPゴシック" panose="020B0400000000000000" pitchFamily="50" charset="-128"/>
                <a:ea typeface="BIZ UDPゴシック" panose="020B0400000000000000" pitchFamily="50" charset="-128"/>
              </a:rPr>
              <a:t> 本人の意思決定能力への配慮</a:t>
            </a:r>
            <a:endParaRPr lang="en-US" altLang="ja-JP" sz="3200" b="1" dirty="0">
              <a:latin typeface="BIZ UDPゴシック" panose="020B0400000000000000" pitchFamily="50" charset="-128"/>
              <a:ea typeface="BIZ UDPゴシック" panose="020B0400000000000000" pitchFamily="50" charset="-128"/>
            </a:endParaRPr>
          </a:p>
          <a:p>
            <a:pPr marL="0" indent="0">
              <a:spcBef>
                <a:spcPts val="1800"/>
              </a:spcBef>
              <a:buNone/>
            </a:pPr>
            <a:r>
              <a:rPr lang="ja-JP" altLang="en-US" b="1" dirty="0">
                <a:latin typeface="BIZ UDPゴシック" panose="020B0400000000000000" pitchFamily="50" charset="-128"/>
                <a:ea typeface="BIZ UDPゴシック" panose="020B0400000000000000" pitchFamily="50" charset="-128"/>
              </a:rPr>
              <a:t>③</a:t>
            </a:r>
            <a:r>
              <a:rPr kumimoji="1" lang="ja-JP" altLang="en-US" sz="3200" b="1" dirty="0">
                <a:latin typeface="BIZ UDPゴシック" panose="020B0400000000000000" pitchFamily="50" charset="-128"/>
                <a:ea typeface="BIZ UDPゴシック" panose="020B0400000000000000" pitchFamily="50" charset="-128"/>
              </a:rPr>
              <a:t> チームによる早期からの継続的支援</a:t>
            </a:r>
            <a:endParaRPr kumimoji="1" lang="en-US" altLang="ja-JP" sz="3200" b="1" dirty="0">
              <a:latin typeface="BIZ UDPゴシック" panose="020B0400000000000000" pitchFamily="50" charset="-128"/>
              <a:ea typeface="BIZ UDPゴシック" panose="020B0400000000000000" pitchFamily="50" charset="-128"/>
            </a:endParaRPr>
          </a:p>
        </p:txBody>
      </p:sp>
      <p:sp>
        <p:nvSpPr>
          <p:cNvPr id="5" name="Text Box 9"/>
          <p:cNvSpPr txBox="1">
            <a:spLocks noChangeArrowheads="1"/>
          </p:cNvSpPr>
          <p:nvPr/>
        </p:nvSpPr>
        <p:spPr bwMode="auto">
          <a:xfrm>
            <a:off x="1606817" y="51880"/>
            <a:ext cx="5936197" cy="5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28" tIns="45715" rIns="91428" bIns="45715">
            <a:spAutoFit/>
          </a:bodyPr>
          <a:lstStyle>
            <a:lvl1pPr>
              <a:defRPr kumimoji="1" sz="3200">
                <a:solidFill>
                  <a:schemeClr val="tx1"/>
                </a:solidFill>
                <a:latin typeface="Arial" pitchFamily="34" charset="0"/>
                <a:ea typeface="ＭＳ Ｐゴシック" pitchFamily="50" charset="-128"/>
              </a:defRPr>
            </a:lvl1pPr>
            <a:lvl2pPr>
              <a:defRPr kumimoji="1" sz="2800">
                <a:solidFill>
                  <a:schemeClr val="tx1"/>
                </a:solidFill>
                <a:latin typeface="Arial" pitchFamily="34" charset="0"/>
                <a:ea typeface="ＭＳ Ｐゴシック" pitchFamily="50" charset="-128"/>
              </a:defRPr>
            </a:lvl2pPr>
            <a:lvl3pPr>
              <a:defRPr kumimoji="1" sz="2400">
                <a:solidFill>
                  <a:schemeClr val="tx1"/>
                </a:solidFill>
                <a:latin typeface="Arial" pitchFamily="34" charset="0"/>
                <a:ea typeface="ＭＳ Ｐゴシック" pitchFamily="50" charset="-128"/>
              </a:defRPr>
            </a:lvl3pPr>
            <a:lvl4pPr>
              <a:defRPr kumimoji="1" sz="2000">
                <a:solidFill>
                  <a:schemeClr val="tx1"/>
                </a:solidFill>
                <a:latin typeface="Arial" pitchFamily="34" charset="0"/>
                <a:ea typeface="ＭＳ Ｐゴシック" pitchFamily="50" charset="-128"/>
              </a:defRPr>
            </a:lvl4pPr>
            <a:lvl5pPr>
              <a:defRPr kumimoji="1" sz="2000">
                <a:solidFill>
                  <a:schemeClr val="tx1"/>
                </a:solidFill>
                <a:latin typeface="Arial" pitchFamily="34" charset="0"/>
                <a:ea typeface="ＭＳ Ｐゴシック" pitchFamily="50" charset="-128"/>
              </a:defRPr>
            </a:lvl5pPr>
            <a:lvl6pPr eaLnBrk="0" hangingPunct="0">
              <a:defRPr kumimoji="1" sz="2000">
                <a:solidFill>
                  <a:schemeClr val="tx1"/>
                </a:solidFill>
                <a:latin typeface="Arial" pitchFamily="34" charset="0"/>
                <a:ea typeface="ＭＳ Ｐゴシック" pitchFamily="50" charset="-128"/>
              </a:defRPr>
            </a:lvl6pPr>
            <a:lvl7pPr eaLnBrk="0" hangingPunct="0">
              <a:defRPr kumimoji="1" sz="2000">
                <a:solidFill>
                  <a:schemeClr val="tx1"/>
                </a:solidFill>
                <a:latin typeface="Arial" pitchFamily="34" charset="0"/>
                <a:ea typeface="ＭＳ Ｐゴシック" pitchFamily="50" charset="-128"/>
              </a:defRPr>
            </a:lvl7pPr>
            <a:lvl8pPr eaLnBrk="0" hangingPunct="0">
              <a:defRPr kumimoji="1" sz="2000">
                <a:solidFill>
                  <a:schemeClr val="tx1"/>
                </a:solidFill>
                <a:latin typeface="Arial" pitchFamily="34" charset="0"/>
                <a:ea typeface="ＭＳ Ｐゴシック" pitchFamily="50" charset="-128"/>
              </a:defRPr>
            </a:lvl8pPr>
            <a:lvl9pPr eaLnBrk="0" hangingPunct="0">
              <a:defRPr kumimoji="1" sz="2000">
                <a:solidFill>
                  <a:schemeClr val="tx1"/>
                </a:solidFill>
                <a:latin typeface="Arial" pitchFamily="34" charset="0"/>
                <a:ea typeface="ＭＳ Ｐゴシック" pitchFamily="50" charset="-128"/>
              </a:defRPr>
            </a:lvl9pPr>
          </a:lstStyle>
          <a:p>
            <a:pPr algn="ctr" eaLnBrk="1" hangingPunct="1">
              <a:spcBef>
                <a:spcPct val="50000"/>
              </a:spcBef>
            </a:pPr>
            <a:r>
              <a:rPr lang="ja-JP" altLang="en-US" sz="3000" b="1" dirty="0">
                <a:solidFill>
                  <a:schemeClr val="bg1"/>
                </a:solidFill>
                <a:latin typeface="BIZ UDPゴシック" panose="020B0400000000000000" pitchFamily="50" charset="-128"/>
                <a:ea typeface="BIZ UDPゴシック" panose="020B0400000000000000" pitchFamily="50" charset="-128"/>
                <a:cs typeface="Segoe UI" panose="020B0502040204020203" pitchFamily="34" charset="0"/>
              </a:rPr>
              <a:t>意思決定支援の基本原則</a:t>
            </a:r>
            <a:endParaRPr lang="ja-JP" altLang="en-US" sz="3000" b="1" dirty="0">
              <a:solidFill>
                <a:schemeClr val="bg1"/>
              </a:solidFill>
              <a:latin typeface="BIZ UDPゴシック" panose="020B0400000000000000" pitchFamily="50" charset="-128"/>
              <a:ea typeface="BIZ UDPゴシック" panose="020B0400000000000000" pitchFamily="50" charset="-128"/>
              <a:cs typeface="Meiryo UI" pitchFamily="50" charset="-128"/>
            </a:endParaRPr>
          </a:p>
        </p:txBody>
      </p:sp>
      <p:sp>
        <p:nvSpPr>
          <p:cNvPr id="8" name="テキスト ボックス 7">
            <a:extLst>
              <a:ext uri="{FF2B5EF4-FFF2-40B4-BE49-F238E27FC236}">
                <a16:creationId xmlns:a16="http://schemas.microsoft.com/office/drawing/2014/main" id="{695A09DB-C2B9-445E-AEE6-2185F12CB78E}"/>
              </a:ext>
            </a:extLst>
          </p:cNvPr>
          <p:cNvSpPr txBox="1"/>
          <p:nvPr/>
        </p:nvSpPr>
        <p:spPr>
          <a:xfrm>
            <a:off x="548318" y="4551435"/>
            <a:ext cx="8047363" cy="830997"/>
          </a:xfrm>
          <a:prstGeom prst="rect">
            <a:avLst/>
          </a:prstGeom>
          <a:noFill/>
        </p:spPr>
        <p:txBody>
          <a:bodyPr wrap="square">
            <a:spAutoFit/>
          </a:bodyPr>
          <a:lstStyle/>
          <a:p>
            <a:pPr marL="449263" indent="-449263">
              <a:spcBef>
                <a:spcPts val="0"/>
              </a:spcBef>
              <a:buNone/>
              <a:tabLst>
                <a:tab pos="449263" algn="l"/>
              </a:tabLst>
            </a:pPr>
            <a:r>
              <a:rPr kumimoji="1" lang="en-US" altLang="ja-JP" sz="2400" b="1" dirty="0">
                <a:solidFill>
                  <a:schemeClr val="bg2"/>
                </a:solidFill>
                <a:latin typeface="BIZ UDPゴシック" panose="020B0400000000000000" pitchFamily="50" charset="-128"/>
                <a:ea typeface="BIZ UDPゴシック" panose="020B0400000000000000" pitchFamily="50" charset="-128"/>
              </a:rPr>
              <a:t>※</a:t>
            </a:r>
            <a:r>
              <a:rPr kumimoji="1" lang="ja-JP" altLang="en-US" sz="2400" b="1" dirty="0">
                <a:solidFill>
                  <a:schemeClr val="bg2"/>
                </a:solidFill>
                <a:latin typeface="BIZ UDPゴシック" panose="020B0400000000000000" pitchFamily="50" charset="-128"/>
                <a:ea typeface="BIZ UDPゴシック" panose="020B0400000000000000" pitchFamily="50" charset="-128"/>
              </a:rPr>
              <a:t> 意思決定能力は本人の個別能力だけではなく、支援者の支援力によって変化することにも留意する</a:t>
            </a:r>
            <a:r>
              <a:rPr lang="ja-JP" altLang="en-US" sz="2400" b="1" dirty="0">
                <a:solidFill>
                  <a:schemeClr val="bg2"/>
                </a:solidFill>
                <a:latin typeface="BIZ UDPゴシック" panose="020B0400000000000000" pitchFamily="50" charset="-128"/>
                <a:ea typeface="BIZ UDPゴシック" panose="020B0400000000000000" pitchFamily="50" charset="-128"/>
              </a:rPr>
              <a:t>。</a:t>
            </a:r>
            <a:endParaRPr kumimoji="1" lang="en-US" altLang="ja-JP" sz="2400" b="1" dirty="0">
              <a:solidFill>
                <a:schemeClr val="bg2"/>
              </a:solidFill>
              <a:latin typeface="BIZ UDPゴシック" panose="020B0400000000000000" pitchFamily="50" charset="-128"/>
              <a:ea typeface="BIZ UDPゴシック" panose="020B0400000000000000" pitchFamily="50" charset="-128"/>
            </a:endParaRPr>
          </a:p>
        </p:txBody>
      </p:sp>
      <p:sp>
        <p:nvSpPr>
          <p:cNvPr id="9" name="テキスト ボックス 6">
            <a:extLst>
              <a:ext uri="{FF2B5EF4-FFF2-40B4-BE49-F238E27FC236}">
                <a16:creationId xmlns:a16="http://schemas.microsoft.com/office/drawing/2014/main" id="{A3F13ACB-E73D-49E1-9BCD-B490765D0642}"/>
              </a:ext>
            </a:extLst>
          </p:cNvPr>
          <p:cNvSpPr txBox="1"/>
          <p:nvPr/>
        </p:nvSpPr>
        <p:spPr>
          <a:xfrm>
            <a:off x="0" y="710695"/>
            <a:ext cx="1290556"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9〕</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762518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四角形: 角を丸くする 4">
            <a:extLst>
              <a:ext uri="{FF2B5EF4-FFF2-40B4-BE49-F238E27FC236}">
                <a16:creationId xmlns:a16="http://schemas.microsoft.com/office/drawing/2014/main" id="{27F95482-F5CA-452C-A966-C3DEC6155717}"/>
              </a:ext>
            </a:extLst>
          </p:cNvPr>
          <p:cNvSpPr/>
          <p:nvPr/>
        </p:nvSpPr>
        <p:spPr bwMode="auto">
          <a:xfrm>
            <a:off x="266700" y="1239105"/>
            <a:ext cx="8726778" cy="1936405"/>
          </a:xfrm>
          <a:prstGeom prst="roundRect">
            <a:avLst>
              <a:gd name="adj" fmla="val 50000"/>
            </a:avLst>
          </a:prstGeom>
          <a:noFill/>
          <a:ln w="50800" cap="flat" cmpd="sng" algn="ctr">
            <a:solidFill>
              <a:srgbClr val="CC7900"/>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eaLnBrk="1" hangingPunct="1">
              <a:defRPr/>
            </a:pP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11" name="テキスト ボックス 10">
            <a:extLst>
              <a:ext uri="{FF2B5EF4-FFF2-40B4-BE49-F238E27FC236}">
                <a16:creationId xmlns:a16="http://schemas.microsoft.com/office/drawing/2014/main" id="{E7BE5C75-01E7-4067-9C04-C302A62E917D}"/>
              </a:ext>
            </a:extLst>
          </p:cNvPr>
          <p:cNvSpPr txBox="1"/>
          <p:nvPr/>
        </p:nvSpPr>
        <p:spPr>
          <a:xfrm>
            <a:off x="1231281" y="1416132"/>
            <a:ext cx="7280928" cy="1666290"/>
          </a:xfrm>
          <a:prstGeom prst="rect">
            <a:avLst/>
          </a:prstGeom>
          <a:noFill/>
          <a:ln w="25400">
            <a:noFill/>
          </a:ln>
        </p:spPr>
        <p:txBody>
          <a:bodyPr wrap="square">
            <a:spAutoFit/>
          </a:bodyPr>
          <a:lstStyle/>
          <a:p>
            <a:pPr marL="361950" indent="-361950">
              <a:lnSpc>
                <a:spcPts val="2400"/>
              </a:lnSpc>
              <a:spcBef>
                <a:spcPts val="600"/>
              </a:spcBef>
              <a:defRPr/>
            </a:pPr>
            <a:r>
              <a:rPr lang="ja-JP" altLang="en-US" sz="1900" b="1" dirty="0">
                <a:solidFill>
                  <a:srgbClr val="000000"/>
                </a:solidFill>
                <a:latin typeface="BIZ UDPゴシック" panose="020B0400000000000000" pitchFamily="50" charset="-128"/>
                <a:ea typeface="BIZ UDPゴシック" panose="020B0400000000000000" pitchFamily="50" charset="-128"/>
              </a:rPr>
              <a:t>○ 意思を形成し、表明でき、尊重されることは、日常生活・社会生活において重要であり、認知症の人についても同様。 </a:t>
            </a:r>
            <a:endParaRPr lang="en-US" altLang="ja-JP" sz="1900" b="1" dirty="0">
              <a:solidFill>
                <a:srgbClr val="000000"/>
              </a:solidFill>
              <a:latin typeface="BIZ UDPゴシック" panose="020B0400000000000000" pitchFamily="50" charset="-128"/>
              <a:ea typeface="BIZ UDPゴシック" panose="020B0400000000000000" pitchFamily="50" charset="-128"/>
            </a:endParaRPr>
          </a:p>
          <a:p>
            <a:pPr marL="361950" indent="-361950">
              <a:lnSpc>
                <a:spcPts val="2400"/>
              </a:lnSpc>
              <a:spcBef>
                <a:spcPts val="600"/>
              </a:spcBef>
              <a:defRPr/>
            </a:pPr>
            <a:r>
              <a:rPr lang="ja-JP" altLang="en-US" sz="1900" b="1" dirty="0">
                <a:solidFill>
                  <a:srgbClr val="000000"/>
                </a:solidFill>
                <a:latin typeface="BIZ UDPゴシック" panose="020B0400000000000000" pitchFamily="50" charset="-128"/>
                <a:ea typeface="BIZ UDPゴシック" panose="020B0400000000000000" pitchFamily="50" charset="-128"/>
              </a:rPr>
              <a:t>○ 意思決定支援の基本的考え方、姿勢、方法、配慮すべき事柄等を整理し、認知症の人が、自らの意思に基づいた日常生活・社会生活を送れることをめざすもの。 </a:t>
            </a:r>
          </a:p>
        </p:txBody>
      </p:sp>
      <p:sp>
        <p:nvSpPr>
          <p:cNvPr id="12" name="テキスト ボックス 11">
            <a:extLst>
              <a:ext uri="{FF2B5EF4-FFF2-40B4-BE49-F238E27FC236}">
                <a16:creationId xmlns:a16="http://schemas.microsoft.com/office/drawing/2014/main" id="{08517994-2211-4F3A-8C0E-FD86C2518C84}"/>
              </a:ext>
            </a:extLst>
          </p:cNvPr>
          <p:cNvSpPr txBox="1"/>
          <p:nvPr/>
        </p:nvSpPr>
        <p:spPr>
          <a:xfrm>
            <a:off x="1095152" y="933720"/>
            <a:ext cx="1190848" cy="430887"/>
          </a:xfrm>
          <a:prstGeom prst="rect">
            <a:avLst/>
          </a:prstGeom>
          <a:solidFill>
            <a:schemeClr val="bg1"/>
          </a:solidFill>
          <a:ln w="25400">
            <a:noFill/>
          </a:ln>
        </p:spPr>
        <p:txBody>
          <a:bodyPr wrap="square">
            <a:spAutoFit/>
          </a:bodyPr>
          <a:lstStyle/>
          <a:p>
            <a:pPr defTabSz="912813" eaLnBrk="1" fontAlgn="auto" hangingPunct="1">
              <a:spcBef>
                <a:spcPts val="0"/>
              </a:spcBef>
              <a:spcAft>
                <a:spcPts val="0"/>
              </a:spcAft>
              <a:defRPr/>
            </a:pPr>
            <a:r>
              <a:rPr kumimoji="0" lang="ja-JP" altLang="en-US" sz="2200" b="1" kern="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rPr>
              <a:t>趣 旨</a:t>
            </a:r>
          </a:p>
        </p:txBody>
      </p:sp>
      <p:sp>
        <p:nvSpPr>
          <p:cNvPr id="13" name="四角形: 角を丸くする 12">
            <a:extLst>
              <a:ext uri="{FF2B5EF4-FFF2-40B4-BE49-F238E27FC236}">
                <a16:creationId xmlns:a16="http://schemas.microsoft.com/office/drawing/2014/main" id="{80867BA0-03C3-4F6D-A1A8-BA674D85CD21}"/>
              </a:ext>
            </a:extLst>
          </p:cNvPr>
          <p:cNvSpPr/>
          <p:nvPr/>
        </p:nvSpPr>
        <p:spPr bwMode="auto">
          <a:xfrm>
            <a:off x="266700" y="3453851"/>
            <a:ext cx="8726778" cy="2639535"/>
          </a:xfrm>
          <a:prstGeom prst="roundRect">
            <a:avLst>
              <a:gd name="adj" fmla="val 50000"/>
            </a:avLst>
          </a:prstGeom>
          <a:noFill/>
          <a:ln w="50800" cap="flat" cmpd="sng" algn="ctr">
            <a:solidFill>
              <a:srgbClr val="8CAF47"/>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r" eaLnBrk="1" hangingPunct="1">
              <a:defRPr/>
            </a:pPr>
            <a:endParaRPr lang="ja-JP" altLang="en-US">
              <a:solidFill>
                <a:srgbClr val="000000"/>
              </a:solidFill>
              <a:effectLst>
                <a:outerShdw blurRad="38100" dist="38100" dir="2700000" algn="tl">
                  <a:srgbClr val="000000">
                    <a:alpha val="43137"/>
                  </a:srgbClr>
                </a:outerShdw>
              </a:effectLst>
              <a:latin typeface="Arial" charset="0"/>
            </a:endParaRPr>
          </a:p>
        </p:txBody>
      </p:sp>
      <p:sp>
        <p:nvSpPr>
          <p:cNvPr id="14" name="テキスト ボックス 13">
            <a:extLst>
              <a:ext uri="{FF2B5EF4-FFF2-40B4-BE49-F238E27FC236}">
                <a16:creationId xmlns:a16="http://schemas.microsoft.com/office/drawing/2014/main" id="{9D659ACC-271E-44BC-B8BB-CC69614430E8}"/>
              </a:ext>
            </a:extLst>
          </p:cNvPr>
          <p:cNvSpPr txBox="1"/>
          <p:nvPr/>
        </p:nvSpPr>
        <p:spPr>
          <a:xfrm>
            <a:off x="1084531" y="3250310"/>
            <a:ext cx="5999019" cy="430887"/>
          </a:xfrm>
          <a:prstGeom prst="rect">
            <a:avLst/>
          </a:prstGeom>
          <a:solidFill>
            <a:schemeClr val="bg1"/>
          </a:solidFill>
          <a:ln w="25400">
            <a:noFill/>
          </a:ln>
        </p:spPr>
        <p:txBody>
          <a:bodyPr wrap="square">
            <a:spAutoFit/>
          </a:bodyPr>
          <a:lstStyle/>
          <a:p>
            <a:pPr defTabSz="912813" eaLnBrk="1" fontAlgn="auto" hangingPunct="1">
              <a:spcBef>
                <a:spcPts val="0"/>
              </a:spcBef>
              <a:spcAft>
                <a:spcPts val="0"/>
              </a:spcAft>
              <a:defRPr/>
            </a:pPr>
            <a:r>
              <a:rPr kumimoji="0" lang="ja-JP" altLang="en-US" sz="2200" b="1" kern="0" dirty="0">
                <a:solidFill>
                  <a:srgbClr val="000000"/>
                </a:solidFill>
                <a:latin typeface="BIZ UDPゴシック" panose="020B0400000000000000" pitchFamily="50" charset="-128"/>
                <a:ea typeface="BIZ UDPゴシック" panose="020B0400000000000000" pitchFamily="50" charset="-128"/>
                <a:cs typeface="メイリオ" panose="020B0604030504040204" pitchFamily="50" charset="-128"/>
              </a:rPr>
              <a:t>基本事項（誰のための・誰による・支援なのか）</a:t>
            </a:r>
          </a:p>
        </p:txBody>
      </p:sp>
      <p:sp>
        <p:nvSpPr>
          <p:cNvPr id="17" name="テキスト ボックス 16">
            <a:extLst>
              <a:ext uri="{FF2B5EF4-FFF2-40B4-BE49-F238E27FC236}">
                <a16:creationId xmlns:a16="http://schemas.microsoft.com/office/drawing/2014/main" id="{832C74A4-1337-4648-A460-C577B1CF6584}"/>
              </a:ext>
            </a:extLst>
          </p:cNvPr>
          <p:cNvSpPr txBox="1"/>
          <p:nvPr/>
        </p:nvSpPr>
        <p:spPr>
          <a:xfrm>
            <a:off x="1231281" y="3744011"/>
            <a:ext cx="7391729" cy="2292935"/>
          </a:xfrm>
          <a:prstGeom prst="rect">
            <a:avLst/>
          </a:prstGeom>
          <a:noFill/>
          <a:ln w="25400">
            <a:noFill/>
          </a:ln>
        </p:spPr>
        <p:txBody>
          <a:bodyPr wrap="square">
            <a:spAutoFit/>
          </a:bodyPr>
          <a:lstStyle/>
          <a:p>
            <a:pPr marL="361950" indent="-361950">
              <a:spcBef>
                <a:spcPts val="600"/>
              </a:spcBef>
              <a:defRPr/>
            </a:pPr>
            <a:r>
              <a:rPr lang="ja-JP" altLang="en-US" sz="1900" b="1" dirty="0">
                <a:solidFill>
                  <a:srgbClr val="000000"/>
                </a:solidFill>
                <a:latin typeface="BIZ UDPゴシック" panose="020B0400000000000000" pitchFamily="50" charset="-128"/>
                <a:ea typeface="BIZ UDPゴシック" panose="020B0400000000000000" pitchFamily="50" charset="-128"/>
              </a:rPr>
              <a:t>○ 認知症の人のための</a:t>
            </a:r>
            <a:endParaRPr lang="en-US" altLang="ja-JP" sz="1900" b="1" dirty="0">
              <a:solidFill>
                <a:srgbClr val="000000"/>
              </a:solidFill>
              <a:latin typeface="BIZ UDPゴシック" panose="020B0400000000000000" pitchFamily="50" charset="-128"/>
              <a:ea typeface="BIZ UDPゴシック" panose="020B0400000000000000" pitchFamily="50" charset="-128"/>
            </a:endParaRPr>
          </a:p>
          <a:p>
            <a:pPr marL="450850" indent="-450850">
              <a:spcBef>
                <a:spcPts val="0"/>
              </a:spcBef>
              <a:defRPr/>
            </a:pPr>
            <a:r>
              <a:rPr lang="ja-JP" altLang="en-US" sz="1900" b="1" dirty="0">
                <a:solidFill>
                  <a:srgbClr val="FFFFFF">
                    <a:lumMod val="50000"/>
                  </a:srgbClr>
                </a:solidFill>
                <a:latin typeface="BIZ UDPゴシック" panose="020B0400000000000000" pitchFamily="50" charset="-128"/>
                <a:ea typeface="BIZ UDPゴシック" panose="020B0400000000000000" pitchFamily="50" charset="-128"/>
              </a:rPr>
              <a:t>　　  （認知症と診断された場合に限らず、認知機能の低下が疑われ、意思決定能力が不十分な人を含む）</a:t>
            </a:r>
            <a:endParaRPr lang="en-US" altLang="ja-JP" sz="1900" b="1" dirty="0">
              <a:solidFill>
                <a:srgbClr val="FFFFFF">
                  <a:lumMod val="50000"/>
                </a:srgbClr>
              </a:solidFill>
              <a:latin typeface="BIZ UDPゴシック" panose="020B0400000000000000" pitchFamily="50" charset="-128"/>
              <a:ea typeface="BIZ UDPゴシック" panose="020B0400000000000000" pitchFamily="50" charset="-128"/>
            </a:endParaRPr>
          </a:p>
          <a:p>
            <a:pPr marL="361950" indent="-361950">
              <a:spcBef>
                <a:spcPts val="600"/>
              </a:spcBef>
              <a:defRPr/>
            </a:pPr>
            <a:r>
              <a:rPr lang="ja-JP" altLang="en-US" sz="1900" b="1" dirty="0">
                <a:solidFill>
                  <a:srgbClr val="000000"/>
                </a:solidFill>
                <a:latin typeface="BIZ UDPゴシック" panose="020B0400000000000000" pitchFamily="50" charset="-128"/>
                <a:ea typeface="BIZ UDPゴシック" panose="020B0400000000000000" pitchFamily="50" charset="-128"/>
              </a:rPr>
              <a:t>○ 認知症の人の意思決定支援に関わる全ての人による</a:t>
            </a:r>
            <a:endParaRPr lang="en-US" altLang="ja-JP" sz="1900" b="1" dirty="0">
              <a:solidFill>
                <a:srgbClr val="000000"/>
              </a:solidFill>
              <a:latin typeface="BIZ UDPゴシック" panose="020B0400000000000000" pitchFamily="50" charset="-128"/>
              <a:ea typeface="BIZ UDPゴシック" panose="020B0400000000000000" pitchFamily="50" charset="-128"/>
            </a:endParaRPr>
          </a:p>
          <a:p>
            <a:pPr marL="361950" indent="-361950">
              <a:spcBef>
                <a:spcPts val="0"/>
              </a:spcBef>
              <a:defRPr/>
            </a:pPr>
            <a:r>
              <a:rPr lang="ja-JP" altLang="en-US" sz="1900" b="1" dirty="0">
                <a:solidFill>
                  <a:srgbClr val="FFFFFF">
                    <a:lumMod val="50000"/>
                  </a:srgbClr>
                </a:solidFill>
                <a:latin typeface="BIZ UDPゴシック" panose="020B0400000000000000" pitchFamily="50" charset="-128"/>
                <a:ea typeface="BIZ UDPゴシック" panose="020B0400000000000000" pitchFamily="50" charset="-128"/>
              </a:rPr>
              <a:t>　  　（意思決定支援者）</a:t>
            </a:r>
          </a:p>
          <a:p>
            <a:pPr marL="361950" indent="-361950">
              <a:spcBef>
                <a:spcPts val="600"/>
              </a:spcBef>
              <a:defRPr/>
            </a:pPr>
            <a:r>
              <a:rPr lang="ja-JP" altLang="en-US" sz="1900" b="1" dirty="0">
                <a:solidFill>
                  <a:srgbClr val="000000"/>
                </a:solidFill>
                <a:latin typeface="BIZ UDPゴシック" panose="020B0400000000000000" pitchFamily="50" charset="-128"/>
                <a:ea typeface="BIZ UDPゴシック" panose="020B0400000000000000" pitchFamily="50" charset="-128"/>
              </a:rPr>
              <a:t>○ 認知症の人の意思決定をプロセスとして支援するもの </a:t>
            </a:r>
            <a:endParaRPr lang="en-US" altLang="ja-JP" sz="1900" b="1" dirty="0">
              <a:solidFill>
                <a:srgbClr val="000000"/>
              </a:solidFill>
              <a:latin typeface="BIZ UDPゴシック" panose="020B0400000000000000" pitchFamily="50" charset="-128"/>
              <a:ea typeface="BIZ UDPゴシック" panose="020B0400000000000000" pitchFamily="50" charset="-128"/>
            </a:endParaRPr>
          </a:p>
          <a:p>
            <a:pPr marL="361950" indent="-361950">
              <a:spcBef>
                <a:spcPts val="0"/>
              </a:spcBef>
              <a:defRPr/>
            </a:pPr>
            <a:r>
              <a:rPr lang="ja-JP" altLang="en-US" sz="1900" b="1" dirty="0">
                <a:solidFill>
                  <a:srgbClr val="FFFFFF">
                    <a:lumMod val="50000"/>
                  </a:srgbClr>
                </a:solidFill>
                <a:latin typeface="BIZ UDPゴシック" panose="020B0400000000000000" pitchFamily="50" charset="-128"/>
                <a:ea typeface="BIZ UDPゴシック" panose="020B0400000000000000" pitchFamily="50" charset="-128"/>
              </a:rPr>
              <a:t>　　  （意思形成支援、意思表明支援、意思実現支援）</a:t>
            </a:r>
          </a:p>
        </p:txBody>
      </p:sp>
      <p:sp>
        <p:nvSpPr>
          <p:cNvPr id="16" name="正方形/長方形 15">
            <a:extLst>
              <a:ext uri="{FF2B5EF4-FFF2-40B4-BE49-F238E27FC236}">
                <a16:creationId xmlns:a16="http://schemas.microsoft.com/office/drawing/2014/main" id="{D7724BAD-AB27-4423-B8A1-FD1A957955CE}"/>
              </a:ext>
            </a:extLst>
          </p:cNvPr>
          <p:cNvSpPr/>
          <p:nvPr/>
        </p:nvSpPr>
        <p:spPr bwMode="auto">
          <a:xfrm>
            <a:off x="0" y="-11529"/>
            <a:ext cx="9144000" cy="818147"/>
          </a:xfrm>
          <a:prstGeom prst="rect">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18" name="テキスト ボックス 3"/>
          <p:cNvSpPr txBox="1">
            <a:spLocks noChangeArrowheads="1"/>
          </p:cNvSpPr>
          <p:nvPr/>
        </p:nvSpPr>
        <p:spPr bwMode="auto">
          <a:xfrm>
            <a:off x="154172" y="-13497"/>
            <a:ext cx="8835656" cy="8001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12" tIns="45708" rIns="91412" bIns="45708">
            <a:spAutoFit/>
          </a:bodyPr>
          <a:lstStyle>
            <a:lvl1pPr eaLnBrk="0" hangingPunct="0">
              <a:spcBef>
                <a:spcPct val="20000"/>
              </a:spcBef>
              <a:buFont typeface="Arial" charset="0"/>
              <a:buChar char="•"/>
              <a:defRPr kumimoji="1" sz="3200">
                <a:solidFill>
                  <a:schemeClr val="tx1"/>
                </a:solidFill>
                <a:latin typeface="Calibri" pitchFamily="34" charset="0"/>
                <a:ea typeface="ＭＳ Ｐゴシック" charset="-128"/>
              </a:defRPr>
            </a:lvl1pPr>
            <a:lvl2pPr marL="742950" indent="-285750" eaLnBrk="0" hangingPunct="0">
              <a:spcBef>
                <a:spcPct val="20000"/>
              </a:spcBef>
              <a:buFont typeface="Arial" charset="0"/>
              <a:buChar char="–"/>
              <a:defRPr kumimoji="1" sz="2800">
                <a:solidFill>
                  <a:schemeClr val="tx1"/>
                </a:solidFill>
                <a:latin typeface="Calibri" pitchFamily="34" charset="0"/>
                <a:ea typeface="ＭＳ Ｐゴシック" charset="-128"/>
              </a:defRPr>
            </a:lvl2pPr>
            <a:lvl3pPr marL="1143000" indent="-228600" eaLnBrk="0" hangingPunct="0">
              <a:spcBef>
                <a:spcPct val="20000"/>
              </a:spcBef>
              <a:buFont typeface="Arial" charset="0"/>
              <a:buChar char="•"/>
              <a:defRPr kumimoji="1" sz="2400">
                <a:solidFill>
                  <a:schemeClr val="tx1"/>
                </a:solidFill>
                <a:latin typeface="Calibri" pitchFamily="34" charset="0"/>
                <a:ea typeface="ＭＳ Ｐゴシック" charset="-128"/>
              </a:defRPr>
            </a:lvl3pPr>
            <a:lvl4pPr marL="16002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4pPr>
            <a:lvl5pPr marL="2057400" indent="-228600" eaLnBrk="0" hangingPunct="0">
              <a:spcBef>
                <a:spcPct val="20000"/>
              </a:spcBef>
              <a:buFont typeface="Arial" charset="0"/>
              <a:buChar char="»"/>
              <a:defRPr kumimoji="1" sz="2000">
                <a:solidFill>
                  <a:schemeClr val="tx1"/>
                </a:solidFill>
                <a:latin typeface="Calibri" pitchFamily="34" charset="0"/>
                <a:ea typeface="ＭＳ Ｐゴシック"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libri" pitchFamily="34" charset="0"/>
                <a:ea typeface="ＭＳ Ｐゴシック" charset="-128"/>
              </a:defRPr>
            </a:lvl9pPr>
          </a:lstStyle>
          <a:p>
            <a:pPr marL="0" marR="0" lvl="0" indent="0" algn="ctr" defTabSz="913308" rtl="0" eaLnBrk="1" fontAlgn="auto" latinLnBrk="0" hangingPunct="1">
              <a:lnSpc>
                <a:spcPct val="100000"/>
              </a:lnSpc>
              <a:spcBef>
                <a:spcPct val="0"/>
              </a:spcBef>
              <a:spcAft>
                <a:spcPts val="0"/>
              </a:spcAft>
              <a:buClrTx/>
              <a:buSzTx/>
              <a:buFont typeface="Arial" charset="0"/>
              <a:buNone/>
              <a:tabLst/>
              <a:defRPr/>
            </a:pPr>
            <a:r>
              <a:rPr kumimoji="1" lang="ja-JP" altLang="en-US" sz="22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認知症の人の日常</a:t>
            </a:r>
            <a:r>
              <a:rPr kumimoji="1" lang="ja-JP" altLang="en-US" sz="24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生活</a:t>
            </a:r>
            <a:r>
              <a:rPr kumimoji="1" lang="ja-JP" altLang="en-US" sz="22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・社会生活における</a:t>
            </a:r>
            <a:endParaRPr kumimoji="1" lang="en-US" altLang="ja-JP" sz="22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endParaRPr>
          </a:p>
          <a:p>
            <a:pPr marL="0" marR="0" lvl="0" indent="0" algn="ctr" defTabSz="913308" rtl="0" eaLnBrk="1" fontAlgn="auto" latinLnBrk="0" hangingPunct="1">
              <a:lnSpc>
                <a:spcPct val="100000"/>
              </a:lnSpc>
              <a:spcBef>
                <a:spcPct val="0"/>
              </a:spcBef>
              <a:spcAft>
                <a:spcPts val="0"/>
              </a:spcAft>
              <a:buClrTx/>
              <a:buSzTx/>
              <a:buFont typeface="Arial" charset="0"/>
              <a:buNone/>
              <a:tabLst/>
              <a:defRPr/>
            </a:pPr>
            <a:r>
              <a:rPr kumimoji="1" lang="ja-JP" altLang="en-US" sz="2200" b="1" i="0" u="none" strike="noStrike" kern="1200" cap="none" spc="0" normalizeH="0" baseline="0" noProof="0" dirty="0">
                <a:ln>
                  <a:noFill/>
                </a:ln>
                <a:solidFill>
                  <a:schemeClr val="bg1"/>
                </a:solidFill>
                <a:effectLst/>
                <a:uLnTx/>
                <a:uFillTx/>
                <a:latin typeface="BIZ UDPゴシック" panose="020B0400000000000000" pitchFamily="50" charset="-128"/>
                <a:ea typeface="BIZ UDPゴシック" panose="020B0400000000000000" pitchFamily="50" charset="-128"/>
                <a:cs typeface="Meiryo UI" panose="020B0604030504040204" pitchFamily="50" charset="-128"/>
              </a:rPr>
              <a:t>意思決定支援ガイドライン</a:t>
            </a:r>
          </a:p>
        </p:txBody>
      </p:sp>
      <p:sp>
        <p:nvSpPr>
          <p:cNvPr id="15" name="角丸四角形 1">
            <a:extLst>
              <a:ext uri="{FF2B5EF4-FFF2-40B4-BE49-F238E27FC236}">
                <a16:creationId xmlns:a16="http://schemas.microsoft.com/office/drawing/2014/main" id="{797A80C1-6398-4052-B51A-259CD9390242}"/>
              </a:ext>
            </a:extLst>
          </p:cNvPr>
          <p:cNvSpPr/>
          <p:nvPr/>
        </p:nvSpPr>
        <p:spPr bwMode="auto">
          <a:xfrm>
            <a:off x="213924" y="6231412"/>
            <a:ext cx="8748214" cy="477672"/>
          </a:xfrm>
          <a:prstGeom prst="roundRect">
            <a:avLst>
              <a:gd name="adj" fmla="val 50000"/>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ts val="2200"/>
              </a:lnSpc>
              <a:spcBef>
                <a:spcPct val="0"/>
              </a:spcBef>
              <a:spcAft>
                <a:spcPct val="0"/>
              </a:spcAft>
              <a:buClrTx/>
              <a:buSzTx/>
              <a:buFontTx/>
              <a:buNone/>
              <a:tabLst/>
            </a:pPr>
            <a:r>
              <a:rPr lang="ja-JP" altLang="en-US" sz="1600" b="1" dirty="0">
                <a:solidFill>
                  <a:schemeClr val="bg1"/>
                </a:solidFill>
                <a:latin typeface="BIZ UDPゴシック" panose="020B0400000000000000" pitchFamily="50" charset="-128"/>
                <a:ea typeface="BIZ UDPゴシック" panose="020B0400000000000000" pitchFamily="50" charset="-128"/>
              </a:rPr>
              <a:t>認知症の人の日常生活・社会生活における意思決定</a:t>
            </a:r>
            <a:r>
              <a:rPr kumimoji="1" lang="ja-JP" altLang="en-US" sz="1600" b="1" i="0" u="none" strike="noStrike" cap="none" normalizeH="0" baseline="0" dirty="0">
                <a:ln>
                  <a:noFill/>
                </a:ln>
                <a:solidFill>
                  <a:schemeClr val="bg1"/>
                </a:solidFill>
                <a:latin typeface="BIZ UDPゴシック" panose="020B0400000000000000" pitchFamily="50" charset="-128"/>
                <a:ea typeface="BIZ UDPゴシック" panose="020B0400000000000000" pitchFamily="50" charset="-128"/>
              </a:rPr>
              <a:t>支援ガイドライン </a:t>
            </a:r>
            <a:r>
              <a:rPr lang="ja-JP" altLang="en-US" sz="1600" b="1" dirty="0">
                <a:solidFill>
                  <a:schemeClr val="bg1"/>
                </a:solidFill>
                <a:latin typeface="BIZ UDPゴシック" panose="020B0400000000000000" pitchFamily="50" charset="-128"/>
                <a:ea typeface="BIZ UDPゴシック" panose="020B0400000000000000" pitchFamily="50" charset="-128"/>
              </a:rPr>
              <a:t>組込型研修の視聴 </a:t>
            </a:r>
            <a:endParaRPr kumimoji="1" lang="ja-JP" altLang="en-US" sz="1600" b="1" i="0" u="none" strike="noStrike" cap="none" normalizeH="0" baseline="0" dirty="0">
              <a:ln>
                <a:noFill/>
              </a:ln>
              <a:solidFill>
                <a:schemeClr val="bg1"/>
              </a:solidFill>
              <a:latin typeface="BIZ UDPゴシック" panose="020B0400000000000000" pitchFamily="50" charset="-128"/>
              <a:ea typeface="BIZ UDPゴシック" panose="020B0400000000000000" pitchFamily="50" charset="-128"/>
            </a:endParaRPr>
          </a:p>
        </p:txBody>
      </p:sp>
      <p:sp>
        <p:nvSpPr>
          <p:cNvPr id="19" name="動作設定ボタン: ビデオ 18">
            <a:hlinkClick r:id="" action="ppaction://noaction" highlightClick="1"/>
            <a:extLst>
              <a:ext uri="{FF2B5EF4-FFF2-40B4-BE49-F238E27FC236}">
                <a16:creationId xmlns:a16="http://schemas.microsoft.com/office/drawing/2014/main" id="{21C98D99-071E-4A92-B620-C0D3CB991C1B}"/>
              </a:ext>
            </a:extLst>
          </p:cNvPr>
          <p:cNvSpPr/>
          <p:nvPr/>
        </p:nvSpPr>
        <p:spPr bwMode="auto">
          <a:xfrm>
            <a:off x="439373" y="6231413"/>
            <a:ext cx="520996" cy="477671"/>
          </a:xfrm>
          <a:prstGeom prst="actionButtonMovie">
            <a:avLst/>
          </a:prstGeom>
          <a:solidFill>
            <a:srgbClr val="CC7900"/>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r" defTabSz="914400" rtl="0" eaLnBrk="1" fontAlgn="base" latinLnBrk="0" hangingPunct="1">
              <a:lnSpc>
                <a:spcPct val="100000"/>
              </a:lnSpc>
              <a:spcBef>
                <a:spcPct val="0"/>
              </a:spcBef>
              <a:spcAft>
                <a:spcPct val="0"/>
              </a:spcAft>
              <a:buClrTx/>
              <a:buSzTx/>
              <a:buFontTx/>
              <a:buNone/>
              <a:tabLst/>
            </a:pPr>
            <a:endParaRPr kumimoji="1" lang="ja-JP" altLang="en-US" sz="3600" b="0" i="0" u="none" strike="noStrike" cap="none" normalizeH="0" baseline="0">
              <a:ln>
                <a:noFill/>
              </a:ln>
              <a:solidFill>
                <a:schemeClr val="tx1"/>
              </a:solidFill>
              <a:effectLst>
                <a:outerShdw blurRad="38100" dist="38100" dir="2700000" algn="tl">
                  <a:srgbClr val="000000">
                    <a:alpha val="43137"/>
                  </a:srgbClr>
                </a:outerShdw>
              </a:effectLst>
              <a:latin typeface="Arial" charset="0"/>
              <a:ea typeface="ＭＳ Ｐゴシック" pitchFamily="50" charset="-128"/>
            </a:endParaRPr>
          </a:p>
        </p:txBody>
      </p:sp>
      <p:sp>
        <p:nvSpPr>
          <p:cNvPr id="20" name="テキスト ボックス 6">
            <a:extLst>
              <a:ext uri="{FF2B5EF4-FFF2-40B4-BE49-F238E27FC236}">
                <a16:creationId xmlns:a16="http://schemas.microsoft.com/office/drawing/2014/main" id="{9368B560-E936-468E-B19A-294B13BB6650}"/>
              </a:ext>
            </a:extLst>
          </p:cNvPr>
          <p:cNvSpPr txBox="1"/>
          <p:nvPr/>
        </p:nvSpPr>
        <p:spPr>
          <a:xfrm>
            <a:off x="-24606" y="791487"/>
            <a:ext cx="1363075" cy="338554"/>
          </a:xfrm>
          <a:prstGeom prst="rect">
            <a:avLst/>
          </a:prstGeom>
          <a:noFill/>
          <a:ln w="25400">
            <a:noFill/>
          </a:ln>
        </p:spPr>
        <p:txBody>
          <a:bodyPr wrap="square">
            <a:spAutoFit/>
          </a:bodyPr>
          <a:lstStyle>
            <a:defPPr>
              <a:defRPr lang="ja-JP"/>
            </a:defPPr>
            <a:lvl1pPr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1pPr>
            <a:lvl2pPr marL="4572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2pPr>
            <a:lvl3pPr marL="9144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3pPr>
            <a:lvl4pPr marL="13716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4pPr>
            <a:lvl5pPr marL="1828800" algn="l" rtl="0" fontAlgn="base">
              <a:spcBef>
                <a:spcPct val="0"/>
              </a:spcBef>
              <a:spcAft>
                <a:spcPct val="0"/>
              </a:spcAft>
              <a:defRPr kumimoji="1" sz="3600" kern="1200">
                <a:solidFill>
                  <a:schemeClr val="tx1"/>
                </a:solidFill>
                <a:latin typeface="Arial" pitchFamily="34" charset="0"/>
                <a:ea typeface="ＭＳ Ｐゴシック" pitchFamily="50" charset="-128"/>
                <a:cs typeface="+mn-cs"/>
              </a:defRPr>
            </a:lvl5pPr>
            <a:lvl6pPr marL="2286000" algn="l" defTabSz="914400" rtl="0" eaLnBrk="1" latinLnBrk="0" hangingPunct="1">
              <a:defRPr kumimoji="1" sz="3600" kern="1200">
                <a:solidFill>
                  <a:schemeClr val="tx1"/>
                </a:solidFill>
                <a:latin typeface="Arial" pitchFamily="34" charset="0"/>
                <a:ea typeface="ＭＳ Ｐゴシック" pitchFamily="50" charset="-128"/>
                <a:cs typeface="+mn-cs"/>
              </a:defRPr>
            </a:lvl6pPr>
            <a:lvl7pPr marL="2743200" algn="l" defTabSz="914400" rtl="0" eaLnBrk="1" latinLnBrk="0" hangingPunct="1">
              <a:defRPr kumimoji="1" sz="3600" kern="1200">
                <a:solidFill>
                  <a:schemeClr val="tx1"/>
                </a:solidFill>
                <a:latin typeface="Arial" pitchFamily="34" charset="0"/>
                <a:ea typeface="ＭＳ Ｐゴシック" pitchFamily="50" charset="-128"/>
                <a:cs typeface="+mn-cs"/>
              </a:defRPr>
            </a:lvl7pPr>
            <a:lvl8pPr marL="3200400" algn="l" defTabSz="914400" rtl="0" eaLnBrk="1" latinLnBrk="0" hangingPunct="1">
              <a:defRPr kumimoji="1" sz="3600" kern="1200">
                <a:solidFill>
                  <a:schemeClr val="tx1"/>
                </a:solidFill>
                <a:latin typeface="Arial" pitchFamily="34" charset="0"/>
                <a:ea typeface="ＭＳ Ｐゴシック" pitchFamily="50" charset="-128"/>
                <a:cs typeface="+mn-cs"/>
              </a:defRPr>
            </a:lvl8pPr>
            <a:lvl9pPr marL="3657600" algn="l" defTabSz="914400" rtl="0" eaLnBrk="1" latinLnBrk="0" hangingPunct="1">
              <a:defRPr kumimoji="1" sz="3600" kern="1200">
                <a:solidFill>
                  <a:schemeClr val="tx1"/>
                </a:solidFill>
                <a:latin typeface="Arial" pitchFamily="34" charset="0"/>
                <a:ea typeface="ＭＳ Ｐゴシック" pitchFamily="50" charset="-128"/>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a:t>
            </a:r>
            <a:r>
              <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対応力</a:t>
            </a:r>
            <a:r>
              <a:rPr kumimoji="1" lang="en-US" altLang="ja-JP"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rPr>
              <a:t>10〕</a:t>
            </a:r>
            <a:endParaRPr kumimoji="1" lang="ja-JP" altLang="en-US" sz="1600" b="1" i="0" u="none" strike="noStrike" kern="1200" cap="none" spc="0" normalizeH="0" baseline="0" noProof="0" dirty="0">
              <a:ln>
                <a:noFill/>
              </a:ln>
              <a:solidFill>
                <a:srgbClr val="000000"/>
              </a:solidFill>
              <a:effectLst/>
              <a:uLnTx/>
              <a:uFillTx/>
              <a:latin typeface="BIZ UDPゴシック" panose="020B0400000000000000" pitchFamily="50" charset="-128"/>
              <a:ea typeface="BIZ UDPゴシック" panose="020B0400000000000000" pitchFamily="50" charset="-128"/>
              <a:cs typeface="+mn-cs"/>
            </a:endParaRPr>
          </a:p>
        </p:txBody>
      </p:sp>
    </p:spTree>
    <p:extLst>
      <p:ext uri="{BB962C8B-B14F-4D97-AF65-F5344CB8AC3E}">
        <p14:creationId xmlns:p14="http://schemas.microsoft.com/office/powerpoint/2010/main" val="1995512426"/>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spDef>
    <a:lnDef>
      <a:spPr bwMode="auto">
        <a:xfrm>
          <a:off x="0" y="0"/>
          <a:ext cx="1" cy="1"/>
        </a:xfrm>
        <a:custGeom>
          <a:avLst/>
          <a:gdLst/>
          <a:ahLst/>
          <a:cxnLst/>
          <a:rect l="0" t="0" r="0" b="0"/>
          <a:pathLst/>
        </a:custGeom>
        <a:solidFill>
          <a:srgbClr val="FFFF99"/>
        </a:solidFill>
        <a:ln w="9525" cap="flat" cmpd="sng" algn="ctr">
          <a:no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1" lang="ja-JP" altLang="en-US" sz="3600" b="0" i="0" u="none" strike="noStrike" cap="none" normalizeH="0" baseline="0" smtClean="0">
            <a:ln>
              <a:noFill/>
            </a:ln>
            <a:solidFill>
              <a:schemeClr val="tx1"/>
            </a:solidFill>
            <a:effectLst>
              <a:outerShdw blurRad="38100" dist="38100" dir="2700000" algn="tl">
                <a:srgbClr val="000000">
                  <a:alpha val="43137"/>
                </a:srgbClr>
              </a:outerShdw>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25076</TotalTime>
  <Words>3575</Words>
  <Application>Microsoft Office PowerPoint</Application>
  <PresentationFormat>画面に合わせる (4:3)</PresentationFormat>
  <Paragraphs>416</Paragraphs>
  <Slides>34</Slides>
  <Notes>34</Notes>
  <HiddenSlides>0</HiddenSlides>
  <MMClips>0</MMClips>
  <ScaleCrop>false</ScaleCrop>
  <HeadingPairs>
    <vt:vector size="6" baseType="variant">
      <vt:variant>
        <vt:lpstr>使用されているフォント</vt:lpstr>
      </vt:variant>
      <vt:variant>
        <vt:i4>9</vt:i4>
      </vt:variant>
      <vt:variant>
        <vt:lpstr>テーマ</vt:lpstr>
      </vt:variant>
      <vt:variant>
        <vt:i4>3</vt:i4>
      </vt:variant>
      <vt:variant>
        <vt:lpstr>スライド タイトル</vt:lpstr>
      </vt:variant>
      <vt:variant>
        <vt:i4>34</vt:i4>
      </vt:variant>
    </vt:vector>
  </HeadingPairs>
  <TitlesOfParts>
    <vt:vector size="46" baseType="lpstr">
      <vt:lpstr>BIZ UDPゴシック</vt:lpstr>
      <vt:lpstr>HGPｺﾞｼｯｸM</vt:lpstr>
      <vt:lpstr>Meiryo UI</vt:lpstr>
      <vt:lpstr>ＭＳ Ｐ明朝</vt:lpstr>
      <vt:lpstr>メイリオ</vt:lpstr>
      <vt:lpstr>Arial</vt:lpstr>
      <vt:lpstr>Calibri</vt:lpstr>
      <vt:lpstr>Century</vt:lpstr>
      <vt:lpstr>Wingdings</vt:lpstr>
      <vt:lpstr>標準デザイン</vt:lpstr>
      <vt:lpstr>3_Office ​​テーマ</vt:lpstr>
      <vt:lpstr>2_標準デザイン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BPSD対応の基本</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kamemura</dc:creator>
  <cp:lastModifiedBy>ham ab</cp:lastModifiedBy>
  <cp:revision>1621</cp:revision>
  <cp:lastPrinted>2022-03-17T09:59:12Z</cp:lastPrinted>
  <dcterms:created xsi:type="dcterms:W3CDTF">2004-06-29T16:14:50Z</dcterms:created>
  <dcterms:modified xsi:type="dcterms:W3CDTF">2023-10-27T03:13:02Z</dcterms:modified>
</cp:coreProperties>
</file>