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45"/>
  </p:notesMasterIdLst>
  <p:handoutMasterIdLst>
    <p:handoutMasterId r:id="rId46"/>
  </p:handoutMasterIdLst>
  <p:sldIdLst>
    <p:sldId id="16885" r:id="rId2"/>
    <p:sldId id="1246" r:id="rId3"/>
    <p:sldId id="1245" r:id="rId4"/>
    <p:sldId id="1169" r:id="rId5"/>
    <p:sldId id="1285" r:id="rId6"/>
    <p:sldId id="16959" r:id="rId7"/>
    <p:sldId id="1172" r:id="rId8"/>
    <p:sldId id="1173" r:id="rId9"/>
    <p:sldId id="1174" r:id="rId10"/>
    <p:sldId id="16971" r:id="rId11"/>
    <p:sldId id="16977" r:id="rId12"/>
    <p:sldId id="16960" r:id="rId13"/>
    <p:sldId id="1248" r:id="rId14"/>
    <p:sldId id="1249" r:id="rId15"/>
    <p:sldId id="1250" r:id="rId16"/>
    <p:sldId id="1251" r:id="rId17"/>
    <p:sldId id="1252" r:id="rId18"/>
    <p:sldId id="1253" r:id="rId19"/>
    <p:sldId id="1255" r:id="rId20"/>
    <p:sldId id="1256" r:id="rId21"/>
    <p:sldId id="1258" r:id="rId22"/>
    <p:sldId id="1259" r:id="rId23"/>
    <p:sldId id="16954" r:id="rId24"/>
    <p:sldId id="16970" r:id="rId25"/>
    <p:sldId id="16972" r:id="rId26"/>
    <p:sldId id="16966" r:id="rId27"/>
    <p:sldId id="16967" r:id="rId28"/>
    <p:sldId id="271" r:id="rId29"/>
    <p:sldId id="1265" r:id="rId30"/>
    <p:sldId id="16956" r:id="rId31"/>
    <p:sldId id="1263" r:id="rId32"/>
    <p:sldId id="16957" r:id="rId33"/>
    <p:sldId id="16968" r:id="rId34"/>
    <p:sldId id="16975" r:id="rId35"/>
    <p:sldId id="16976" r:id="rId36"/>
    <p:sldId id="1270" r:id="rId37"/>
    <p:sldId id="1271" r:id="rId38"/>
    <p:sldId id="1272" r:id="rId39"/>
    <p:sldId id="1273" r:id="rId40"/>
    <p:sldId id="1268" r:id="rId41"/>
    <p:sldId id="1269" r:id="rId42"/>
    <p:sldId id="16961" r:id="rId43"/>
    <p:sldId id="1274" r:id="rId44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009644"/>
    <a:srgbClr val="B83A3A"/>
    <a:srgbClr val="38807D"/>
    <a:srgbClr val="A16B35"/>
    <a:srgbClr val="619200"/>
    <a:srgbClr val="CDE9E8"/>
    <a:srgbClr val="517D33"/>
    <a:srgbClr val="ABD1B9"/>
    <a:srgbClr val="00C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5" autoAdjust="0"/>
    <p:restoredTop sz="62776" autoAdjust="0"/>
  </p:normalViewPr>
  <p:slideViewPr>
    <p:cSldViewPr snapToGrid="0">
      <p:cViewPr varScale="1">
        <p:scale>
          <a:sx n="68" d="100"/>
          <a:sy n="68" d="100"/>
        </p:scale>
        <p:origin x="17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9684"/>
    </p:cViewPr>
  </p:sorterViewPr>
  <p:notesViewPr>
    <p:cSldViewPr snapToGrid="0">
      <p:cViewPr>
        <p:scale>
          <a:sx n="70" d="100"/>
          <a:sy n="70" d="100"/>
        </p:scale>
        <p:origin x="918" y="270"/>
      </p:cViewPr>
      <p:guideLst>
        <p:guide orient="horz" pos="3223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488020" y="9722473"/>
            <a:ext cx="2578369" cy="51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55" tIns="47679" rIns="95355" bIns="47679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latin typeface="Century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27161" y="716343"/>
            <a:ext cx="1045738" cy="8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253" tIns="6373" rIns="53253" bIns="6373"/>
          <a:lstStyle>
            <a:lvl1pPr defTabSz="625475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625475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625475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625475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625475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254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254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254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254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endParaRPr lang="ja-JP" altLang="ja-JP" sz="2600"/>
          </a:p>
        </p:txBody>
      </p:sp>
    </p:spTree>
    <p:extLst>
      <p:ext uri="{BB962C8B-B14F-4D97-AF65-F5344CB8AC3E}">
        <p14:creationId xmlns:p14="http://schemas.microsoft.com/office/powerpoint/2010/main" val="25254534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977" cy="51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55" tIns="47679" rIns="95355" bIns="476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r>
              <a:rPr lang="en-US" altLang="ja-JP"/>
              <a:t>【連 携】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8977" y="2"/>
            <a:ext cx="3078650" cy="51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55" tIns="47679" rIns="95355" bIns="476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endParaRPr lang="en-US" altLang="ja-JP"/>
          </a:p>
        </p:txBody>
      </p:sp>
      <p:sp>
        <p:nvSpPr>
          <p:cNvPr id="189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431" y="4861236"/>
            <a:ext cx="5680444" cy="460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55" tIns="47679" rIns="95355" bIns="476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19179"/>
            <a:ext cx="3076977" cy="51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55" tIns="47679" rIns="95355" bIns="4767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8977" y="9719179"/>
            <a:ext cx="3078650" cy="51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355" tIns="47679" rIns="95355" bIns="476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764A68C5-146D-46B3-9E29-CB402DBF9D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024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ts val="1800"/>
      </a:lnSpc>
      <a:spcBef>
        <a:spcPts val="0"/>
      </a:spcBef>
      <a:spcAft>
        <a:spcPct val="0"/>
      </a:spcAft>
      <a:defRPr kumimoji="1" sz="105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lnSpc>
        <a:spcPts val="1800"/>
      </a:lnSpc>
      <a:spcBef>
        <a:spcPts val="0"/>
      </a:spcBef>
      <a:spcAft>
        <a:spcPct val="0"/>
      </a:spcAft>
      <a:defRPr kumimoji="1" sz="105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lnSpc>
        <a:spcPts val="1800"/>
      </a:lnSpc>
      <a:spcBef>
        <a:spcPts val="0"/>
      </a:spcBef>
      <a:spcAft>
        <a:spcPct val="0"/>
      </a:spcAft>
      <a:defRPr kumimoji="1" sz="105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lnSpc>
        <a:spcPts val="1800"/>
      </a:lnSpc>
      <a:spcBef>
        <a:spcPts val="0"/>
      </a:spcBef>
      <a:spcAft>
        <a:spcPct val="0"/>
      </a:spcAft>
      <a:defRPr kumimoji="1" sz="105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lnSpc>
        <a:spcPts val="1800"/>
      </a:lnSpc>
      <a:spcBef>
        <a:spcPts val="0"/>
      </a:spcBef>
      <a:spcAft>
        <a:spcPct val="0"/>
      </a:spcAft>
      <a:defRPr kumimoji="1" sz="105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4A68C5-146D-46B3-9E29-CB402DBF9D8B}" type="slidenum">
              <a:rPr kumimoji="1" lang="en-US" altLang="ja-JP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402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4A68C5-146D-46B3-9E29-CB402DBF9D8B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3573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5" name="スライド イメージ プレースホルダー 4">
            <a:extLst>
              <a:ext uri="{FF2B5EF4-FFF2-40B4-BE49-F238E27FC236}">
                <a16:creationId xmlns:a16="http://schemas.microsoft.com/office/drawing/2014/main" id="{15E98C86-CEA3-45FC-88E0-0366AEFF2F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87472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64A68C5-146D-46B3-9E29-CB402DBF9D8B}" type="slidenum">
              <a:rPr lang="en-US" altLang="ja-JP" noProof="0" smtClean="0"/>
              <a:pPr lvl="0"/>
              <a:t>12</a:t>
            </a:fld>
            <a:endParaRPr lang="en-US" altLang="ja-JP" noProof="0"/>
          </a:p>
        </p:txBody>
      </p:sp>
      <p:sp>
        <p:nvSpPr>
          <p:cNvPr id="13" name="スライド イメージ プレースホルダー 12">
            <a:extLst>
              <a:ext uri="{FF2B5EF4-FFF2-40B4-BE49-F238E27FC236}">
                <a16:creationId xmlns:a16="http://schemas.microsoft.com/office/drawing/2014/main" id="{8D081438-6D3B-43E8-AB31-70D66BDE3F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41676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93188" name="スライド番号プレースホルダー 3"/>
          <p:cNvSpPr txBox="1">
            <a:spLocks noGrp="1"/>
          </p:cNvSpPr>
          <p:nvPr/>
        </p:nvSpPr>
        <p:spPr bwMode="auto">
          <a:xfrm>
            <a:off x="4234817" y="10081464"/>
            <a:ext cx="3245968" cy="5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75" tIns="49789" rIns="99575" bIns="49789" anchor="b"/>
          <a:lstStyle>
            <a:lvl1pPr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159DE196-99E7-472C-A527-AFDA3DA2F82F}" type="slidenum">
              <a:rPr lang="en-US" altLang="ja-JP" sz="1400"/>
              <a:pPr algn="r" eaLnBrk="1" hangingPunct="1"/>
              <a:t>13</a:t>
            </a:fld>
            <a:endParaRPr lang="en-US" altLang="ja-JP" sz="140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19483579-89EE-4DB3-AD7A-1DA831E207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874149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68350"/>
            <a:ext cx="5118100" cy="3838575"/>
          </a:xfrm>
          <a:ln/>
        </p:spPr>
      </p:sp>
      <p:sp>
        <p:nvSpPr>
          <p:cNvPr id="2181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68412" tIns="34206" rIns="68412" bIns="34206"/>
          <a:lstStyle/>
          <a:p>
            <a:pPr algn="just">
              <a:lnSpc>
                <a:spcPts val="1900"/>
              </a:lnSpc>
              <a:spcAft>
                <a:spcPts val="0"/>
              </a:spcAft>
            </a:pPr>
            <a:endParaRPr lang="ja-JP" altLang="ja-JP" sz="1100" kern="100" dirty="0">
              <a:latin typeface="HGPｺﾞｼｯｸM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4671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54170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72328C13-F0CF-4D26-BC64-4F08D2203B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71570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E254DDCF-1415-45E7-B6C4-4C54C83FC2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51603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78229893-1924-40AF-B34E-B827A6272A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666884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164D0C5F-5F49-4D5C-92C3-C3E2FD7190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01341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2825" y="787400"/>
            <a:ext cx="5116513" cy="3836988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431" y="4862882"/>
            <a:ext cx="5680444" cy="4602693"/>
          </a:xfrm>
          <a:noFill/>
        </p:spPr>
        <p:txBody>
          <a:bodyPr lIns="95361" tIns="47681" rIns="95361" bIns="47681"/>
          <a:lstStyle/>
          <a:p>
            <a:pPr algn="just">
              <a:lnSpc>
                <a:spcPts val="1900"/>
              </a:lnSpc>
              <a:spcAft>
                <a:spcPts val="0"/>
              </a:spcAft>
            </a:pPr>
            <a:endParaRPr lang="ja-JP" altLang="ja-JP" sz="1100" kern="100" dirty="0">
              <a:latin typeface="HGPｺﾞｼｯｸM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6502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90994247-4104-4DBE-A9C3-C30A90907D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8411862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69272FF4-BE77-4845-A298-0B8652D130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785362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DDC13707-5AE5-4E10-974E-00984F761E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714706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F1457935-3253-4A4E-970F-D7D4FA63D3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489854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DCF21F7C-CACA-4D23-A039-FF8AC0BA74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6439616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996F58A0-3B45-48A3-AE3F-9D59DFA5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5049677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6CE96ADC-1CF2-4725-9EC6-3A3FE37AD5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306805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7560B643-71A1-492E-9376-124F32F9E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248600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スライド イメージ プレースホルダー 4">
            <a:extLst>
              <a:ext uri="{FF2B5EF4-FFF2-40B4-BE49-F238E27FC236}">
                <a16:creationId xmlns:a16="http://schemas.microsoft.com/office/drawing/2014/main" id="{7C17D9DB-1917-4828-89A6-D46ECFB84D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710761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68350"/>
            <a:ext cx="5118100" cy="3838575"/>
          </a:xfrm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431" y="4862882"/>
            <a:ext cx="5680444" cy="4602693"/>
          </a:xfrm>
          <a:noFill/>
        </p:spPr>
        <p:txBody>
          <a:bodyPr lIns="95361" tIns="47681" rIns="95361" bIns="47681"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85822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728784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64A68C5-146D-46B3-9E29-CB402DBF9D8B}" type="slidenum">
              <a:rPr lang="en-US" altLang="ja-JP" noProof="0" smtClean="0"/>
              <a:pPr lvl="0"/>
              <a:t>30</a:t>
            </a:fld>
            <a:endParaRPr lang="en-US" altLang="ja-JP" noProof="0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:a16="http://schemas.microsoft.com/office/drawing/2014/main" id="{B0F5E156-0177-4066-BECC-CB4B1B1108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137492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A68C5-146D-46B3-9E29-CB402DBF9D8B}" type="slidenum">
              <a:rPr lang="en-US" altLang="ja-JP" smtClean="0"/>
              <a:pPr/>
              <a:t>31</a:t>
            </a:fld>
            <a:endParaRPr lang="en-US" altLang="ja-JP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:a16="http://schemas.microsoft.com/office/drawing/2014/main" id="{1330E895-5537-4977-897D-B0E78D2D30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879500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4A68C5-146D-46B3-9E29-CB402DBF9D8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7983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4A68C5-146D-46B3-9E29-CB402DBF9D8B}" type="slidenum">
              <a:rPr lang="en-US" altLang="ja-JP" smtClean="0"/>
              <a:pPr/>
              <a:t>33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0447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000125" y="4861236"/>
            <a:ext cx="5389750" cy="460434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9981673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000125" y="4861236"/>
            <a:ext cx="5389750" cy="460434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8351506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2644" name="スライド番号プレースホルダ 3"/>
          <p:cNvSpPr txBox="1">
            <a:spLocks noGrp="1"/>
          </p:cNvSpPr>
          <p:nvPr/>
        </p:nvSpPr>
        <p:spPr bwMode="auto">
          <a:xfrm>
            <a:off x="4238166" y="10083111"/>
            <a:ext cx="3242621" cy="53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783" tIns="49391" rIns="98783" bIns="49391" anchor="b"/>
          <a:lstStyle>
            <a:lvl1pPr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563E77F3-F5CD-41C1-B6D2-CDBEEA1E9A7E}" type="slidenum">
              <a:rPr lang="ja-JP" altLang="en-US" sz="1400">
                <a:latin typeface="Calibri" pitchFamily="34" charset="0"/>
              </a:rPr>
              <a:pPr algn="r" eaLnBrk="1" hangingPunct="1"/>
              <a:t>36</a:t>
            </a:fld>
            <a:endParaRPr lang="en-US" altLang="ja-JP" sz="1400">
              <a:latin typeface="Calibri" pitchFamily="34" charset="0"/>
            </a:endParaRPr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A028721D-7022-4BBE-95C6-59B7B91121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324410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7764" name="スライド番号プレースホルダ 3"/>
          <p:cNvSpPr txBox="1">
            <a:spLocks noGrp="1"/>
          </p:cNvSpPr>
          <p:nvPr/>
        </p:nvSpPr>
        <p:spPr bwMode="auto">
          <a:xfrm>
            <a:off x="4238166" y="10083111"/>
            <a:ext cx="3242621" cy="53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760" tIns="49379" rIns="98760" bIns="49379" anchor="b"/>
          <a:lstStyle>
            <a:lvl1pPr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9461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54FEBF63-6B91-4A5D-9FDA-EAF22AC694BE}" type="slidenum">
              <a:rPr lang="ja-JP" altLang="en-US" sz="1400">
                <a:latin typeface="Calibri" pitchFamily="34" charset="0"/>
              </a:rPr>
              <a:pPr algn="r" eaLnBrk="1" hangingPunct="1"/>
              <a:t>37</a:t>
            </a:fld>
            <a:endParaRPr lang="en-US" altLang="ja-JP" sz="1400">
              <a:latin typeface="Calibri" pitchFamily="34" charset="0"/>
            </a:endParaRPr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A0F775B0-ACBE-4AED-91F6-12F1101AF0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548963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3668" name="スライド番号プレースホルダ 3"/>
          <p:cNvSpPr txBox="1">
            <a:spLocks noGrp="1"/>
          </p:cNvSpPr>
          <p:nvPr/>
        </p:nvSpPr>
        <p:spPr bwMode="auto">
          <a:xfrm>
            <a:off x="4238166" y="10083111"/>
            <a:ext cx="3242621" cy="53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783" tIns="49391" rIns="98783" bIns="49391" anchor="b"/>
          <a:lstStyle>
            <a:lvl1pPr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97948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C14313C2-40CC-4B18-9F6E-2996C8675A93}" type="slidenum">
              <a:rPr lang="ja-JP" altLang="en-US" sz="1400">
                <a:latin typeface="Calibri" pitchFamily="34" charset="0"/>
              </a:rPr>
              <a:pPr algn="r" eaLnBrk="1" hangingPunct="1"/>
              <a:t>38</a:t>
            </a:fld>
            <a:endParaRPr lang="en-US" altLang="ja-JP" sz="1400">
              <a:latin typeface="Calibri" pitchFamily="34" charset="0"/>
            </a:endParaRPr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D0EACE97-D187-4BAB-9E0E-352CAFC20E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404998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3FF69916-239D-403B-A55D-138ED9E049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782923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A68C5-146D-46B3-9E29-CB402DBF9D8B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07015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4236491" y="10083111"/>
            <a:ext cx="3244295" cy="53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81" tIns="49789" rIns="99581" bIns="49789" anchor="b"/>
          <a:lstStyle>
            <a:lvl1pPr defTabSz="94773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94773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94773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94773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947738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D3544638-58F4-41EF-9DDC-6D0EF9FDDEA7}" type="slidenum">
              <a:rPr lang="en-US" altLang="ja-JP" sz="1400"/>
              <a:pPr algn="r" eaLnBrk="1" hangingPunct="1"/>
              <a:t>40</a:t>
            </a:fld>
            <a:endParaRPr lang="en-US" altLang="ja-JP" sz="1400"/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40FB172-C09B-48DD-AFB8-A3EDF8740A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68793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4889BAB0-2255-4E84-ADBB-D6276E624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25939099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972AA23-EB97-495A-88FF-610B9E6E26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567724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4A68C5-146D-46B3-9E29-CB402DBF9D8B}" type="slidenum">
              <a:rPr lang="en-US" altLang="ja-JP" smtClean="0"/>
              <a:pPr/>
              <a:t>43</a:t>
            </a:fld>
            <a:endParaRPr lang="en-US" altLang="ja-JP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:a16="http://schemas.microsoft.com/office/drawing/2014/main" id="{42B79554-366B-4497-A0C5-7632D7118F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13657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E035E6CF-1E01-4F87-A58F-E7B4482B5B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962643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4A68C5-146D-46B3-9E29-CB402DBF9D8B}" type="slidenum">
              <a:rPr kumimoji="1" lang="en-US" altLang="ja-JP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792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585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58F54138-4BDF-4C17-9C7B-2A7391CE22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59848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3" name="スライド イメージ プレースホルダー 2">
            <a:extLst>
              <a:ext uri="{FF2B5EF4-FFF2-40B4-BE49-F238E27FC236}">
                <a16:creationId xmlns:a16="http://schemas.microsoft.com/office/drawing/2014/main" id="{E1E333D3-760F-4CEB-8D85-5BFC63AB60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527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FE0DF-4B0F-4C56-9A36-38520926E5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038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69823-6CA6-45F7-9597-24B2938C8C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55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25912-4FE6-4739-9CEE-93F216AE56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7919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4C6C4-25A1-48AF-ACF8-364E8730E5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721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273A-713D-4DB5-A56E-4410CE5A43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373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35DF0-D0BD-4BE9-9786-280D4A2EE5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738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EC3D-94CB-4C03-AD63-BFAC179C2A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517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DCEEE-C6DE-4D81-956D-D1DAEBB746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950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7AA3-1489-4333-A026-D91348DD3D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58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0AD44-C1B2-4AD5-AC32-E72D9D47A9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109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FC39-E6B2-4781-BA98-4C8A1B3250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791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894D7-6E66-4246-80CE-88E5C83F3F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981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0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25</a:t>
            </a:r>
            <a:r>
              <a:rPr lang="zh-TW" altLang="en-US"/>
              <a:t>年度 報告書版</a:t>
            </a:r>
            <a:endParaRPr lang="en-US" altLang="ja-JP"/>
          </a:p>
        </p:txBody>
      </p:sp>
      <p:sp>
        <p:nvSpPr>
          <p:cNvPr id="130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B81B18-9C48-42C8-8E18-587166552E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724BAD-AB27-4423-B8A1-FD1A957955CE}"/>
              </a:ext>
            </a:extLst>
          </p:cNvPr>
          <p:cNvSpPr/>
          <p:nvPr/>
        </p:nvSpPr>
        <p:spPr bwMode="auto">
          <a:xfrm>
            <a:off x="0" y="679317"/>
            <a:ext cx="9144000" cy="1411257"/>
          </a:xfrm>
          <a:prstGeom prst="rect">
            <a:avLst/>
          </a:prstGeom>
          <a:solidFill>
            <a:srgbClr val="3880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30200" y="1000770"/>
            <a:ext cx="8432799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92" tIns="45395" rIns="90792" bIns="45395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l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歯科診療における実践  編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A47D51-CCDE-4BC4-81D0-1B13734FC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25" y="2321680"/>
            <a:ext cx="8217074" cy="398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2" tIns="45395" rIns="90792" bIns="45395" anchor="ctr" anchorCtr="1"/>
          <a:lstStyle/>
          <a:p>
            <a:pPr defTabSz="909638" eaLnBrk="1" hangingPunct="1">
              <a:spcAft>
                <a:spcPts val="0"/>
              </a:spcAft>
            </a:pPr>
            <a:r>
              <a:rPr lang="ja-JP" altLang="en-US" sz="26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ねらい： 認知症への気づき及び具体的な対応の</a:t>
            </a:r>
            <a:endParaRPr lang="en-US" altLang="ja-JP" sz="26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909638" eaLnBrk="1" hangingPunct="1">
              <a:spcAft>
                <a:spcPts val="0"/>
              </a:spcAft>
            </a:pPr>
            <a:r>
              <a:rPr lang="en-US" altLang="ja-JP" sz="26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</a:t>
            </a:r>
            <a:r>
              <a:rPr lang="ja-JP" altLang="en-US" sz="26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原則を踏まえた、歯科診療の継続等について</a:t>
            </a:r>
            <a:endParaRPr lang="en-US" altLang="ja-JP" sz="26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909638" eaLnBrk="1" hangingPunct="1">
              <a:spcAft>
                <a:spcPts val="0"/>
              </a:spcAft>
            </a:pPr>
            <a:r>
              <a:rPr lang="ja-JP" altLang="en-US" sz="26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理解する</a:t>
            </a:r>
            <a:endParaRPr lang="en-US" altLang="ja-JP" sz="26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909638" eaLnBrk="1" hangingPunct="1">
              <a:spcBef>
                <a:spcPts val="1800"/>
              </a:spcBef>
              <a:spcAft>
                <a:spcPts val="0"/>
              </a:spcAft>
            </a:pPr>
            <a:r>
              <a:rPr lang="ja-JP" altLang="en-US" sz="2700" b="1" dirty="0">
                <a:solidFill>
                  <a:srgbClr val="5F5F5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到達目標</a:t>
            </a:r>
            <a:r>
              <a:rPr lang="ja-JP" altLang="en-US" sz="1200" b="1" dirty="0">
                <a:solidFill>
                  <a:srgbClr val="5F5F5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</a:t>
            </a:r>
            <a:r>
              <a:rPr lang="ja-JP" altLang="en-US" sz="2700" b="1" dirty="0">
                <a:solidFill>
                  <a:srgbClr val="5F5F5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：</a:t>
            </a:r>
          </a:p>
          <a:p>
            <a:pPr defTabSz="909638" eaLnBrk="1" hangingPunct="1">
              <a:spcBef>
                <a:spcPts val="600"/>
              </a:spcBef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● 認知症への気づき及び初期対応のポイントを理解する</a:t>
            </a:r>
          </a:p>
          <a:p>
            <a:pPr defTabSz="909638" eaLnBrk="1" hangingPunct="1">
              <a:spcBef>
                <a:spcPts val="600"/>
              </a:spcBef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● 症状に配慮した歯科診療のポイントを理解する</a:t>
            </a:r>
          </a:p>
          <a:p>
            <a:pPr defTabSz="909638" eaLnBrk="1" hangingPunct="1">
              <a:spcBef>
                <a:spcPts val="600"/>
              </a:spcBef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● 認知症の人への歯科診療についての原則・具体的な方法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909638" eaLnBrk="1" hangingPunct="1">
              <a:spcBef>
                <a:spcPts val="600"/>
              </a:spcBef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について理解する</a:t>
            </a:r>
          </a:p>
          <a:p>
            <a:pPr defTabSz="909638" eaLnBrk="1" hangingPunct="1">
              <a:spcBef>
                <a:spcPts val="600"/>
              </a:spcBef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● </a:t>
            </a:r>
            <a:r>
              <a:rPr lang="en-US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に対する対応の原則を理解する</a:t>
            </a:r>
            <a:endParaRPr lang="ja-JP" altLang="en-US" sz="2200" b="1" dirty="0">
              <a:solidFill>
                <a:srgbClr val="5F5F5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9907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75D06E-D29D-49E2-9F52-789E616BECCD}"/>
              </a:ext>
            </a:extLst>
          </p:cNvPr>
          <p:cNvSpPr/>
          <p:nvPr/>
        </p:nvSpPr>
        <p:spPr>
          <a:xfrm>
            <a:off x="0" y="0"/>
            <a:ext cx="9144000" cy="1021593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F079F8-3DA6-40D1-8D6A-0700E235C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2" y="51092"/>
            <a:ext cx="8499475" cy="91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marL="0" marR="0" lvl="0" indent="0" algn="ct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認知症が疑われる人に対する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かかりつけ歯科医が行う医療連携の手始め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5F83CA-DB6A-4B63-8973-79F1E3F25EF2}"/>
              </a:ext>
            </a:extLst>
          </p:cNvPr>
          <p:cNvSpPr/>
          <p:nvPr/>
        </p:nvSpPr>
        <p:spPr>
          <a:xfrm>
            <a:off x="718456" y="1654959"/>
            <a:ext cx="790303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2000" b="1" kern="0" noProof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歯科医院で起こった出来事の客観情報を集める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（他の歯科医師、スタッフ、家族等より）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以前の様子と比較する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困っているかどうかそれとなく確認する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チャンスを見計らい地域包括支援センター等 他の支援者につなぐ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機会を見て診療情報提供を介してかかりつけ医から情報収集する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「心配してるんだよ」と寄り添い、「希望があれば紹介状を書くから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ね」など、支援できる旨を日頃から伝える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937040-5927-40E1-9C69-7CA1FFA39B52}"/>
              </a:ext>
            </a:extLst>
          </p:cNvPr>
          <p:cNvSpPr/>
          <p:nvPr/>
        </p:nvSpPr>
        <p:spPr>
          <a:xfrm>
            <a:off x="1457042" y="5366814"/>
            <a:ext cx="6229915" cy="9171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認知機能低下によって生活が困っていることを想定し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困りごとを助けるために行う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583B02D-58C3-4C4E-BD5B-DB2A85D393AE}"/>
              </a:ext>
            </a:extLst>
          </p:cNvPr>
          <p:cNvSpPr txBox="1"/>
          <p:nvPr/>
        </p:nvSpPr>
        <p:spPr>
          <a:xfrm>
            <a:off x="0" y="1038495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歯科実践９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6206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8C6E3FF-3C50-42DC-8AFF-A4CD2D0BD645}"/>
              </a:ext>
            </a:extLst>
          </p:cNvPr>
          <p:cNvSpPr/>
          <p:nvPr/>
        </p:nvSpPr>
        <p:spPr>
          <a:xfrm>
            <a:off x="2126" y="5231"/>
            <a:ext cx="9144000" cy="631729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1747" name="コンテンツ プレースホルダー 4"/>
          <p:cNvSpPr>
            <a:spLocks noGrp="1"/>
          </p:cNvSpPr>
          <p:nvPr>
            <p:ph idx="4294967295"/>
          </p:nvPr>
        </p:nvSpPr>
        <p:spPr>
          <a:xfrm>
            <a:off x="1975114" y="1357005"/>
            <a:ext cx="6235350" cy="2617160"/>
          </a:xfrm>
        </p:spPr>
        <p:txBody>
          <a:bodyPr/>
          <a:lstStyle/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認知症の診断名や内服薬剤の情報が得られる。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生活機能に関する具体的・客観的な情報を得られる。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</a:t>
            </a:r>
            <a:r>
              <a:rPr lang="en-US" altLang="ja-JP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に関連する要因についての情報が得られる。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服薬支援に資する服薬状況や副作用の確認ができる。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医師に歯科治療方針や計画について伝えることができる。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治療方針の共有により見通しが立てやすくなる。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411"/>
              </a:spcBef>
              <a:buNone/>
            </a:pP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連携していることが、治療に関する本人</a:t>
            </a:r>
            <a:r>
              <a:rPr lang="en-US" altLang="ja-JP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</a:t>
            </a:r>
            <a:r>
              <a:rPr lang="ja-JP" altLang="en-US" sz="1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家族の安心感や満足度の向上になる。</a:t>
            </a:r>
            <a:endParaRPr lang="en-US" altLang="ja-JP" sz="17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4" name="角丸四角形 7">
            <a:extLst>
              <a:ext uri="{FF2B5EF4-FFF2-40B4-BE49-F238E27FC236}">
                <a16:creationId xmlns:a16="http://schemas.microsoft.com/office/drawing/2014/main" id="{6E3F6A69-7AD1-4FAC-8871-3987E210E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779" y="1275348"/>
            <a:ext cx="7714837" cy="2682428"/>
          </a:xfrm>
          <a:prstGeom prst="roundRect">
            <a:avLst>
              <a:gd name="adj" fmla="val 9378"/>
            </a:avLst>
          </a:prstGeom>
          <a:noFill/>
          <a:ln w="31750" algn="ctr">
            <a:solidFill>
              <a:srgbClr val="649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C1D9">
                    <a:alpha val="70195"/>
                  </a:srgbClr>
                </a:solidFill>
              </a14:hiddenFill>
            </a:ext>
          </a:extLst>
        </p:spPr>
        <p:txBody>
          <a:bodyPr lIns="54533" tIns="54533" bIns="54533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926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54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6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endParaRPr kumimoji="1" lang="ja-JP" altLang="en-US" sz="1136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コンテンツ プレースホルダー 4">
            <a:extLst>
              <a:ext uri="{FF2B5EF4-FFF2-40B4-BE49-F238E27FC236}">
                <a16:creationId xmlns:a16="http://schemas.microsoft.com/office/drawing/2014/main" id="{EB081FDF-ACF0-4109-BCC8-49DC0CDAD61A}"/>
              </a:ext>
            </a:extLst>
          </p:cNvPr>
          <p:cNvSpPr txBox="1">
            <a:spLocks/>
          </p:cNvSpPr>
          <p:nvPr/>
        </p:nvSpPr>
        <p:spPr bwMode="auto">
          <a:xfrm>
            <a:off x="2047270" y="4127076"/>
            <a:ext cx="5049460" cy="126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5028" tIns="37514" rIns="75028" bIns="37514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57188" marR="0" lvl="0" indent="-357188" algn="l" defTabSz="750305" rtl="0" eaLnBrk="0" fontAlgn="base" latinLnBrk="0" hangingPunct="0">
              <a:lnSpc>
                <a:spcPct val="100000"/>
              </a:lnSpc>
              <a:spcBef>
                <a:spcPts val="411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服薬遵守の意義や服薬方法、副作用について 共有することができる。</a:t>
            </a:r>
            <a:endParaRPr kumimoji="1" lang="en-US" altLang="ja-JP" sz="175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357188" marR="0" lvl="0" indent="-357188" algn="l" defTabSz="750305" rtl="0" eaLnBrk="0" fontAlgn="base" latinLnBrk="0" hangingPunct="0">
              <a:lnSpc>
                <a:spcPct val="100000"/>
              </a:lnSpc>
              <a:spcBef>
                <a:spcPts val="411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薬剤の副作用や日常生活に対する影響の説明を得ることができる。</a:t>
            </a:r>
            <a:endParaRPr kumimoji="1" lang="en-US" altLang="ja-JP" sz="175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5" name="コンテンツ プレースホルダー 4">
            <a:extLst>
              <a:ext uri="{FF2B5EF4-FFF2-40B4-BE49-F238E27FC236}">
                <a16:creationId xmlns:a16="http://schemas.microsoft.com/office/drawing/2014/main" id="{C3483C0C-F690-4F10-81C8-C227B8A3ABAA}"/>
              </a:ext>
            </a:extLst>
          </p:cNvPr>
          <p:cNvSpPr txBox="1">
            <a:spLocks/>
          </p:cNvSpPr>
          <p:nvPr/>
        </p:nvSpPr>
        <p:spPr bwMode="auto">
          <a:xfrm>
            <a:off x="218692" y="5648784"/>
            <a:ext cx="6108148" cy="107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5028" tIns="37514" rIns="75028" bIns="37514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1364" marR="0" lvl="0" indent="-281364" algn="l" defTabSz="750305" rtl="0" eaLnBrk="0" fontAlgn="base" latinLnBrk="0" hangingPunct="0">
              <a:lnSpc>
                <a:spcPct val="100000"/>
              </a:lnSpc>
              <a:spcBef>
                <a:spcPts val="49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生活機能を知ったうえで口腔健康管理について共有する。</a:t>
            </a:r>
            <a:endParaRPr kumimoji="1" lang="en-US" altLang="ja-JP" sz="175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81364" marR="0" lvl="0" indent="-281364" algn="l" defTabSz="750305" rtl="0" eaLnBrk="0" fontAlgn="base" latinLnBrk="0" hangingPunct="0">
              <a:lnSpc>
                <a:spcPct val="100000"/>
              </a:lnSpc>
              <a:spcBef>
                <a:spcPts val="49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歯科治療方針、計画について共有し、協力を得る。</a:t>
            </a:r>
            <a:endParaRPr kumimoji="1" lang="en-US" altLang="ja-JP" sz="175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81364" marR="0" lvl="0" indent="-281364" algn="l" defTabSz="750305" rtl="0" eaLnBrk="0" fontAlgn="base" latinLnBrk="0" hangingPunct="0">
              <a:lnSpc>
                <a:spcPct val="100000"/>
              </a:lnSpc>
              <a:spcBef>
                <a:spcPts val="49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・ 口腔機能低下や低栄養のリスク、対応について共有する。</a:t>
            </a:r>
            <a:endParaRPr kumimoji="1" lang="en-US" altLang="ja-JP" sz="175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81364" marR="0" lvl="0" indent="-281364" algn="l" defTabSz="750305" rtl="0" eaLnBrk="0" fontAlgn="base" latinLnBrk="0" hangingPunct="0">
              <a:lnSpc>
                <a:spcPct val="100000"/>
              </a:lnSpc>
              <a:spcBef>
                <a:spcPts val="411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5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1" name="角丸四角形 7">
            <a:extLst>
              <a:ext uri="{FF2B5EF4-FFF2-40B4-BE49-F238E27FC236}">
                <a16:creationId xmlns:a16="http://schemas.microsoft.com/office/drawing/2014/main" id="{CD968F96-A4E8-439E-85CC-96FDDCE0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500" y="5603356"/>
            <a:ext cx="7817537" cy="1130265"/>
          </a:xfrm>
          <a:prstGeom prst="roundRect">
            <a:avLst>
              <a:gd name="adj" fmla="val 15214"/>
            </a:avLst>
          </a:prstGeom>
          <a:noFill/>
          <a:ln w="31750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C1D9">
                    <a:alpha val="70195"/>
                  </a:srgbClr>
                </a:solidFill>
              </a14:hiddenFill>
            </a:ext>
          </a:extLst>
        </p:spPr>
        <p:txBody>
          <a:bodyPr lIns="54533" tIns="54533" bIns="54533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926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54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6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endParaRPr kumimoji="1" lang="ja-JP" altLang="en-US" sz="1136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角丸四角形 7">
            <a:extLst>
              <a:ext uri="{FF2B5EF4-FFF2-40B4-BE49-F238E27FC236}">
                <a16:creationId xmlns:a16="http://schemas.microsoft.com/office/drawing/2014/main" id="{0792F95E-949E-4084-871A-A7DDBDCD5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782" y="4078559"/>
            <a:ext cx="6052256" cy="1393898"/>
          </a:xfrm>
          <a:prstGeom prst="roundRect">
            <a:avLst>
              <a:gd name="adj" fmla="val 15194"/>
            </a:avLst>
          </a:prstGeom>
          <a:noFill/>
          <a:ln w="31750" algn="ctr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C1D9">
                    <a:alpha val="70195"/>
                  </a:srgbClr>
                </a:solidFill>
              </a14:hiddenFill>
            </a:ext>
          </a:extLst>
        </p:spPr>
        <p:txBody>
          <a:bodyPr lIns="54533" tIns="54533" bIns="54533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926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54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6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endParaRPr kumimoji="1" lang="ja-JP" altLang="en-US" sz="1136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角丸四角形 7">
            <a:extLst>
              <a:ext uri="{FF2B5EF4-FFF2-40B4-BE49-F238E27FC236}">
                <a16:creationId xmlns:a16="http://schemas.microsoft.com/office/drawing/2014/main" id="{722534A9-64AF-423A-A26E-5BA26BE4B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3650" y="5594227"/>
            <a:ext cx="2641803" cy="1165889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28575" algn="ctr">
            <a:noFill/>
            <a:round/>
            <a:headEnd/>
            <a:tailEnd/>
          </a:ln>
        </p:spPr>
        <p:txBody>
          <a:bodyPr lIns="54533" tIns="54533" bIns="54533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926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54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6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endParaRPr kumimoji="1" lang="ja-JP" altLang="en-US" sz="1136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50925B-73F3-4994-8279-35983956CD62}"/>
              </a:ext>
            </a:extLst>
          </p:cNvPr>
          <p:cNvSpPr txBox="1"/>
          <p:nvPr/>
        </p:nvSpPr>
        <p:spPr>
          <a:xfrm>
            <a:off x="6442970" y="5811653"/>
            <a:ext cx="2443162" cy="707886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375152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かかりつけ歯科医は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375152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情報提供しよう！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594561-F78E-4C41-AECF-BC31AA88F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58" y="-34547"/>
            <a:ext cx="7891721" cy="70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75030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44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医師・歯科医師・薬剤師の連携の意義</a:t>
            </a:r>
            <a:endParaRPr kumimoji="1" lang="en-US" altLang="ja-JP" sz="2844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6F75C7-67BF-4E34-801E-5F216A7D8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550" y="1142923"/>
            <a:ext cx="1060939" cy="132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薬局のイラスト「受付の薬剤師さん」">
            <a:extLst>
              <a:ext uri="{FF2B5EF4-FFF2-40B4-BE49-F238E27FC236}">
                <a16:creationId xmlns:a16="http://schemas.microsoft.com/office/drawing/2014/main" id="{5EC48A1F-EBE1-4F2C-9A86-5E5FD9B53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58" y="4103367"/>
            <a:ext cx="1326844" cy="122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4B8FBBB-CDD6-41AB-9305-DB19517ECC84}"/>
              </a:ext>
            </a:extLst>
          </p:cNvPr>
          <p:cNvSpPr txBox="1"/>
          <p:nvPr/>
        </p:nvSpPr>
        <p:spPr>
          <a:xfrm>
            <a:off x="-32462" y="635116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〔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歯科実践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10〕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9A338E7-4BDF-4A6D-B16F-4458BE7DF824}"/>
              </a:ext>
            </a:extLst>
          </p:cNvPr>
          <p:cNvSpPr/>
          <p:nvPr/>
        </p:nvSpPr>
        <p:spPr>
          <a:xfrm>
            <a:off x="1975114" y="758209"/>
            <a:ext cx="5368328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外来受診できるうちから医療連携しておく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0282AE5F-E1D0-490A-BF1B-F25E373A3EAA}"/>
              </a:ext>
            </a:extLst>
          </p:cNvPr>
          <p:cNvSpPr/>
          <p:nvPr/>
        </p:nvSpPr>
        <p:spPr bwMode="auto">
          <a:xfrm>
            <a:off x="235501" y="1667973"/>
            <a:ext cx="1866482" cy="1918354"/>
          </a:xfrm>
          <a:prstGeom prst="ellipse">
            <a:avLst/>
          </a:prstGeom>
          <a:solidFill>
            <a:srgbClr val="6192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80004E-41A9-428A-8732-68029FC8CA01}"/>
              </a:ext>
            </a:extLst>
          </p:cNvPr>
          <p:cNvSpPr txBox="1"/>
          <p:nvPr/>
        </p:nvSpPr>
        <p:spPr>
          <a:xfrm>
            <a:off x="328483" y="2245058"/>
            <a:ext cx="1759904" cy="772006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375152" rtl="0" eaLnBrk="0" fontAlgn="base" latinLnBrk="0" hangingPunct="0">
              <a:lnSpc>
                <a:spcPct val="100000"/>
              </a:lnSpc>
              <a:spcBef>
                <a:spcPts val="49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かかりつけ医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375152" rtl="0" eaLnBrk="0" fontAlgn="base" latinLnBrk="0" hangingPunct="0">
              <a:lnSpc>
                <a:spcPct val="100000"/>
              </a:lnSpc>
              <a:spcBef>
                <a:spcPts val="49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と連携しよ</a:t>
            </a:r>
            <a:r>
              <a:rPr kumimoji="0" lang="ja-JP" altLang="en-US" sz="20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う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F0BABAC6-AB73-44F1-9F1E-3C497C28A3EC}"/>
              </a:ext>
            </a:extLst>
          </p:cNvPr>
          <p:cNvSpPr/>
          <p:nvPr/>
        </p:nvSpPr>
        <p:spPr bwMode="auto">
          <a:xfrm>
            <a:off x="7050242" y="3703884"/>
            <a:ext cx="1795678" cy="1782861"/>
          </a:xfrm>
          <a:prstGeom prst="ellipse">
            <a:avLst/>
          </a:prstGeom>
          <a:solidFill>
            <a:srgbClr val="A16B3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1F31C5-6635-4C15-825A-A22CEBB1307D}"/>
              </a:ext>
            </a:extLst>
          </p:cNvPr>
          <p:cNvSpPr txBox="1"/>
          <p:nvPr/>
        </p:nvSpPr>
        <p:spPr>
          <a:xfrm>
            <a:off x="7152956" y="4058045"/>
            <a:ext cx="1660927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75030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75030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薬剤師・薬局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75030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と連携しよう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805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64429" y="1068181"/>
            <a:ext cx="3179075" cy="492443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1074168"/>
            <a:ext cx="4163320" cy="492443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認知症と診断されている人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0112" y="2582082"/>
            <a:ext cx="3358944" cy="140312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いきなり認知症扱い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をすると家族ごと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患者を失う可能性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94540" y="2579484"/>
            <a:ext cx="3358944" cy="1405718"/>
          </a:xfrm>
          <a:prstGeom prst="rect">
            <a:avLst/>
          </a:prstGeom>
          <a:solidFill>
            <a:srgbClr val="B83A3A"/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認知症対応を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しないと混乱を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引き起こす可能性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 flipV="1">
            <a:off x="1745347" y="2323879"/>
            <a:ext cx="1419287" cy="36727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65000"/>
                </a:schemeClr>
              </a:gs>
              <a:gs pos="100000">
                <a:srgbClr val="FFFFFF"/>
              </a:gs>
            </a:gsLst>
            <a:lin ang="5400000" scaled="1"/>
          </a:gradFill>
          <a:ln w="47625">
            <a:solidFill>
              <a:schemeClr val="bg1"/>
            </a:solidFill>
          </a:ln>
          <a:effectLst/>
        </p:spPr>
        <p:txBody>
          <a:bodyPr rot="10800000"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HGPｺﾞｼｯｸM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68710" y="1633647"/>
            <a:ext cx="117051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に対して</a:t>
            </a: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 flipV="1">
            <a:off x="5965393" y="2340000"/>
            <a:ext cx="1419287" cy="367278"/>
          </a:xfrm>
          <a:prstGeom prst="triangle">
            <a:avLst>
              <a:gd name="adj" fmla="val 50000"/>
            </a:avLst>
          </a:prstGeom>
          <a:gradFill rotWithShape="1">
            <a:gsLst>
              <a:gs pos="19000">
                <a:srgbClr val="B83A3A"/>
              </a:gs>
              <a:gs pos="100000">
                <a:srgbClr val="FFFFFF"/>
              </a:gs>
            </a:gsLst>
            <a:lin ang="5400000" scaled="1"/>
          </a:gradFill>
          <a:ln w="47625">
            <a:solidFill>
              <a:schemeClr val="bg1"/>
            </a:solidFill>
          </a:ln>
          <a:effectLst/>
        </p:spPr>
        <p:txBody>
          <a:bodyPr rot="10800000"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HGPｺﾞｼｯｸM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88756" y="1649768"/>
            <a:ext cx="117051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に対して</a:t>
            </a:r>
          </a:p>
        </p:txBody>
      </p:sp>
      <p:sp>
        <p:nvSpPr>
          <p:cNvPr id="16" name="角丸四角形 15"/>
          <p:cNvSpPr/>
          <p:nvPr/>
        </p:nvSpPr>
        <p:spPr bwMode="auto">
          <a:xfrm>
            <a:off x="693552" y="2100175"/>
            <a:ext cx="1175661" cy="47558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4890562" y="2129128"/>
            <a:ext cx="1175661" cy="47558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9F88501-6258-40FD-B624-786BBD8B821C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08363" y="57684"/>
            <a:ext cx="8499475" cy="60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marL="0" marR="0" lvl="0" indent="0" algn="ct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</a:t>
            </a:r>
            <a:r>
              <a:rPr lang="ja-JP" altLang="en-US" sz="30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と診断されている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人への対応</a:t>
            </a:r>
          </a:p>
        </p:txBody>
      </p:sp>
      <p:sp>
        <p:nvSpPr>
          <p:cNvPr id="23" name="角丸四角形 9">
            <a:extLst>
              <a:ext uri="{FF2B5EF4-FFF2-40B4-BE49-F238E27FC236}">
                <a16:creationId xmlns:a16="http://schemas.microsoft.com/office/drawing/2014/main" id="{F1AEF0B0-76F6-457B-9703-39955B264730}"/>
              </a:ext>
            </a:extLst>
          </p:cNvPr>
          <p:cNvSpPr/>
          <p:nvPr/>
        </p:nvSpPr>
        <p:spPr bwMode="auto">
          <a:xfrm>
            <a:off x="6280449" y="4269409"/>
            <a:ext cx="2073035" cy="593354"/>
          </a:xfrm>
          <a:prstGeom prst="roundRect">
            <a:avLst>
              <a:gd name="adj" fmla="val 50000"/>
            </a:avLst>
          </a:prstGeom>
          <a:noFill/>
          <a:ln w="44450" cap="flat" cmpd="sng" algn="ctr">
            <a:solidFill>
              <a:srgbClr val="3880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２</a:t>
            </a:r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969E0871-B4FA-4336-B8C3-E6714C4B2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525" y="4862763"/>
            <a:ext cx="5353959" cy="125762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txBody>
          <a:bodyPr wrap="square" lIns="82904" tIns="41452" rIns="82904" bIns="41452" anchor="t" anchorCtr="0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ts val="1000"/>
              </a:lnSpc>
            </a:pP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eaLnBrk="1" hangingPunct="1">
              <a:lnSpc>
                <a:spcPts val="35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認知症と診断されている人</a:t>
            </a: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eaLnBrk="1" hangingPunct="1">
              <a:lnSpc>
                <a:spcPts val="35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に対する対応の基本知識と総論</a:t>
            </a: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eaLnBrk="1" hangingPunct="1">
              <a:lnSpc>
                <a:spcPts val="1000"/>
              </a:lnSpc>
            </a:pPr>
            <a:endParaRPr lang="ja-JP" altLang="en-US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137C06-A130-488C-8C5B-E1BEDE7CAEB6}"/>
              </a:ext>
            </a:extLst>
          </p:cNvPr>
          <p:cNvSpPr txBox="1"/>
          <p:nvPr/>
        </p:nvSpPr>
        <p:spPr>
          <a:xfrm>
            <a:off x="43837" y="709010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歯科実践１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3393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正方形/長方形 45"/>
          <p:cNvSpPr>
            <a:spLocks noChangeArrowheads="1"/>
          </p:cNvSpPr>
          <p:nvPr/>
        </p:nvSpPr>
        <p:spPr bwMode="auto">
          <a:xfrm>
            <a:off x="820614" y="3204544"/>
            <a:ext cx="7322527" cy="2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49263" indent="-449263"/>
            <a:r>
              <a:rPr lang="ja-JP" altLang="en-US" sz="2300" b="1" dirty="0">
                <a:solidFill>
                  <a:srgbClr val="38807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そのために、以下の４点が重要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180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① 認知症の人がたどる経過を理解すること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②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歯科治療の際に留意が必要な認知症の症状と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要因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誘因を知ること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449263" indent="-449263">
              <a:spcBef>
                <a:spcPts val="120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③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本人が体験している世界を知ろうと努めること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449263" indent="-449263">
              <a:spcBef>
                <a:spcPts val="120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④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認知症の人の尊厳を保持すること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35846" name="正方形/長方形 3"/>
          <p:cNvSpPr>
            <a:spLocks noChangeArrowheads="1"/>
          </p:cNvSpPr>
          <p:nvPr/>
        </p:nvSpPr>
        <p:spPr bwMode="auto">
          <a:xfrm>
            <a:off x="738553" y="2051677"/>
            <a:ext cx="8006862" cy="932411"/>
          </a:xfrm>
          <a:prstGeom prst="rect">
            <a:avLst/>
          </a:prstGeom>
          <a:noFill/>
          <a:ln>
            <a:noFill/>
          </a:ln>
        </p:spPr>
        <p:txBody>
          <a:bodyPr lIns="180000" tIns="108000" rIns="180000" bIns="108000" anchor="ctr"/>
          <a:lstStyle/>
          <a:p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認知症の人は、一般の人以上に、身体的、環境的、心理・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社会的な要因による影響を受けやすい特徴がある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10661" y="6229879"/>
            <a:ext cx="523475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永田久美子  「</a:t>
            </a:r>
            <a:r>
              <a:rPr lang="en-US" altLang="ja-JP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認知症高齢者の理解とケアの変遷」</a:t>
            </a:r>
            <a:endParaRPr lang="en-US" altLang="ja-JP" sz="12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正木治恵 監修  「改訂版老年看護学」日本放送出版協会 　</a:t>
            </a:r>
            <a:r>
              <a:rPr lang="en-US" altLang="ja-JP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P196.2011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E86730-6EA8-418B-8822-2BA8A8135E5A}"/>
              </a:ext>
            </a:extLst>
          </p:cNvPr>
          <p:cNvSpPr/>
          <p:nvPr/>
        </p:nvSpPr>
        <p:spPr>
          <a:xfrm>
            <a:off x="0" y="0"/>
            <a:ext cx="9144000" cy="1021593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034313" y="44200"/>
            <a:ext cx="7073779" cy="94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認知症の人の歯科治療を</a:t>
            </a:r>
            <a:endParaRPr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スムーズに進めるための４つの視点の整理</a:t>
            </a:r>
          </a:p>
        </p:txBody>
      </p:sp>
      <p:sp>
        <p:nvSpPr>
          <p:cNvPr id="15" name="角丸四角形 6">
            <a:extLst>
              <a:ext uri="{FF2B5EF4-FFF2-40B4-BE49-F238E27FC236}">
                <a16:creationId xmlns:a16="http://schemas.microsoft.com/office/drawing/2014/main" id="{C7587B61-A6C6-4779-BD09-D4512A5943EA}"/>
              </a:ext>
            </a:extLst>
          </p:cNvPr>
          <p:cNvSpPr/>
          <p:nvPr/>
        </p:nvSpPr>
        <p:spPr bwMode="auto">
          <a:xfrm>
            <a:off x="805341" y="1462137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❶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D9B7AB-999E-4E60-A209-7309A7EF3C08}"/>
              </a:ext>
            </a:extLst>
          </p:cNvPr>
          <p:cNvSpPr txBox="1"/>
          <p:nvPr/>
        </p:nvSpPr>
        <p:spPr>
          <a:xfrm>
            <a:off x="0" y="1019148"/>
            <a:ext cx="1610682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930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784751" y="1837535"/>
            <a:ext cx="7608625" cy="3962984"/>
          </a:xfrm>
          <a:prstGeom prst="roundRect">
            <a:avLst>
              <a:gd name="adj" fmla="val 47902"/>
            </a:avLst>
          </a:prstGeom>
          <a:solidFill>
            <a:srgbClr val="92D050">
              <a:alpha val="64706"/>
            </a:srgbClr>
          </a:solidFill>
          <a:ln>
            <a:noFill/>
          </a:ln>
        </p:spPr>
        <p:txBody>
          <a:bodyPr wrap="none" anchor="ctr"/>
          <a:lstStyle/>
          <a:p>
            <a:pPr algn="r" eaLnBrk="1" hangingPunct="1"/>
            <a:endParaRPr lang="ja-JP" altLang="ja-JP"/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1046318" y="2051784"/>
            <a:ext cx="3512113" cy="3534485"/>
          </a:xfrm>
          <a:prstGeom prst="ellipse">
            <a:avLst/>
          </a:prstGeom>
          <a:solidFill>
            <a:srgbClr val="38807D"/>
          </a:solidFill>
          <a:ln>
            <a:noFill/>
          </a:ln>
        </p:spPr>
        <p:txBody>
          <a:bodyPr wrap="none" anchor="ctr"/>
          <a:lstStyle/>
          <a:p>
            <a:pPr algn="r" eaLnBrk="1" hangingPunct="1"/>
            <a:endParaRPr lang="ja-JP" altLang="ja-JP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5070113" y="3062298"/>
            <a:ext cx="2344738" cy="2256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239" tIns="43620" rIns="87239" bIns="43620">
            <a:spAutoFit/>
          </a:bodyPr>
          <a:lstStyle>
            <a:lvl1pPr defTabSz="871538"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871538"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871538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8715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8715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8715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8715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8715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8715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 抑うつ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 興奮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 徘徊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 睡眠障害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 妄想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19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　           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ほか</a:t>
            </a:r>
          </a:p>
        </p:txBody>
      </p:sp>
      <p:sp>
        <p:nvSpPr>
          <p:cNvPr id="38918" name="AutoShape 7"/>
          <p:cNvSpPr>
            <a:spLocks noChangeArrowheads="1"/>
          </p:cNvSpPr>
          <p:nvPr/>
        </p:nvSpPr>
        <p:spPr bwMode="auto">
          <a:xfrm>
            <a:off x="1574535" y="2531690"/>
            <a:ext cx="2444750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87239" tIns="43620" rIns="87239" bIns="43620" anchor="ctr"/>
          <a:lstStyle/>
          <a:p>
            <a:pPr algn="ctr" defTabSz="871538" eaLnBrk="1" hangingPunct="1">
              <a:lnSpc>
                <a:spcPct val="120000"/>
              </a:lnSpc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認知機能障害</a:t>
            </a:r>
          </a:p>
        </p:txBody>
      </p:sp>
      <p:sp>
        <p:nvSpPr>
          <p:cNvPr id="38919" name="AutoShape 8"/>
          <p:cNvSpPr>
            <a:spLocks noChangeArrowheads="1"/>
          </p:cNvSpPr>
          <p:nvPr/>
        </p:nvSpPr>
        <p:spPr bwMode="auto">
          <a:xfrm>
            <a:off x="4665665" y="2531690"/>
            <a:ext cx="3064938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87239" tIns="43620" rIns="87239" bIns="43620" anchor="ctr"/>
          <a:lstStyle/>
          <a:p>
            <a:pPr algn="ctr" defTabSz="871538" eaLnBrk="1" hangingPunct="1">
              <a:lnSpc>
                <a:spcPct val="120000"/>
              </a:lnSpc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行動・心理症状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(BPSD)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872378" y="3062298"/>
            <a:ext cx="2339187" cy="2219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39" tIns="43620" rIns="87239" bIns="43620">
            <a:spAutoFit/>
          </a:bodyPr>
          <a:lstStyle>
            <a:lvl1pPr defTabSz="871538">
              <a:tabLst>
                <a:tab pos="171450" algn="l"/>
              </a:tabLst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871538">
              <a:tabLst>
                <a:tab pos="171450" algn="l"/>
              </a:tabLst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871538">
              <a:tabLst>
                <a:tab pos="171450" algn="l"/>
              </a:tabLs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871538">
              <a:tabLst>
                <a:tab pos="171450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871538">
              <a:tabLst>
                <a:tab pos="171450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871538" eaLnBrk="0" hangingPunct="0">
              <a:tabLst>
                <a:tab pos="171450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871538" eaLnBrk="0" hangingPunct="0">
              <a:tabLst>
                <a:tab pos="171450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871538" eaLnBrk="0" hangingPunct="0">
              <a:tabLst>
                <a:tab pos="171450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871538" eaLnBrk="0" hangingPunct="0">
              <a:tabLst>
                <a:tab pos="171450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ja-JP" altLang="en-US" sz="2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複雑性注意</a:t>
            </a:r>
            <a:endParaRPr lang="en-US" altLang="ja-JP" sz="2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ja-JP" altLang="en-US" sz="2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実行機能</a:t>
            </a:r>
            <a:endParaRPr lang="en-US" altLang="ja-JP" sz="2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ja-JP" altLang="en-US" sz="2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学習と記憶</a:t>
            </a:r>
            <a:endParaRPr lang="en-US" altLang="ja-JP" sz="2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ja-JP" altLang="en-US" sz="2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言語</a:t>
            </a:r>
            <a:endParaRPr lang="en-US" altLang="ja-JP" sz="2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ja-JP" altLang="en-US" sz="2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知覚・運動</a:t>
            </a:r>
            <a:endParaRPr lang="en-US" altLang="ja-JP" sz="2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ja-JP" altLang="en-US" sz="2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社会的認知</a:t>
            </a:r>
            <a:endParaRPr lang="en-US" altLang="ja-JP" sz="2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5979" y="6073169"/>
            <a:ext cx="8246168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19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BPSD:</a:t>
            </a:r>
            <a:r>
              <a:rPr lang="en-US" altLang="ja-JP" sz="1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9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lang="en-US" altLang="ja-JP" sz="19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ehavioral and </a:t>
            </a:r>
            <a:r>
              <a:rPr lang="en-US" altLang="ja-JP" sz="19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</a:t>
            </a:r>
            <a:r>
              <a:rPr lang="en-US" altLang="ja-JP" sz="19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sychological </a:t>
            </a:r>
            <a:r>
              <a:rPr lang="en-US" altLang="ja-JP" sz="19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</a:t>
            </a:r>
            <a:r>
              <a:rPr lang="en-US" altLang="ja-JP" sz="19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ymptoms of </a:t>
            </a:r>
            <a:r>
              <a:rPr lang="en-US" altLang="ja-JP" sz="19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en-US" altLang="ja-JP" sz="19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ementia</a:t>
            </a:r>
            <a:endParaRPr lang="ja-JP" altLang="en-US" sz="1900" b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02FB1F0-BF57-4B6C-B493-53B2A3DEAD1D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8922" name="Rectangle 15"/>
          <p:cNvSpPr>
            <a:spLocks noChangeArrowheads="1"/>
          </p:cNvSpPr>
          <p:nvPr/>
        </p:nvSpPr>
        <p:spPr bwMode="auto">
          <a:xfrm>
            <a:off x="86306" y="77407"/>
            <a:ext cx="8997950" cy="57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39" tIns="43620" rIns="87239" bIns="43620"/>
          <a:lstStyle/>
          <a:p>
            <a:pPr algn="ctr" defTabSz="8715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認知機能障害と行動</a:t>
            </a:r>
            <a:r>
              <a:rPr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･</a:t>
            </a:r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心理症状</a:t>
            </a:r>
            <a:r>
              <a:rPr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(BPSD)</a:t>
            </a:r>
            <a:endParaRPr lang="ja-JP" altLang="en-US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5" name="角丸四角形 6">
            <a:extLst>
              <a:ext uri="{FF2B5EF4-FFF2-40B4-BE49-F238E27FC236}">
                <a16:creationId xmlns:a16="http://schemas.microsoft.com/office/drawing/2014/main" id="{93C42908-284D-4613-A20C-038924793220}"/>
              </a:ext>
            </a:extLst>
          </p:cNvPr>
          <p:cNvSpPr/>
          <p:nvPr/>
        </p:nvSpPr>
        <p:spPr bwMode="auto">
          <a:xfrm>
            <a:off x="784750" y="1180619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❷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33091E-86D7-42B9-827E-7384F175522B}"/>
              </a:ext>
            </a:extLst>
          </p:cNvPr>
          <p:cNvSpPr txBox="1"/>
          <p:nvPr/>
        </p:nvSpPr>
        <p:spPr>
          <a:xfrm>
            <a:off x="14752" y="735589"/>
            <a:ext cx="1539997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305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2"/>
          <p:cNvSpPr>
            <a:spLocks noChangeArrowheads="1"/>
          </p:cNvSpPr>
          <p:nvPr/>
        </p:nvSpPr>
        <p:spPr bwMode="auto">
          <a:xfrm>
            <a:off x="3846513" y="3240329"/>
            <a:ext cx="381000" cy="1233487"/>
          </a:xfrm>
          <a:prstGeom prst="upArrow">
            <a:avLst>
              <a:gd name="adj1" fmla="val 50000"/>
              <a:gd name="adj2" fmla="val 79993"/>
            </a:avLst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/>
          <a:lstStyle/>
          <a:p>
            <a:pPr>
              <a:lnSpc>
                <a:spcPct val="1100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要因・誘因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4545013" y="1998841"/>
            <a:ext cx="4284662" cy="2127250"/>
          </a:xfrm>
          <a:prstGeom prst="roundRect">
            <a:avLst>
              <a:gd name="adj" fmla="val 9181"/>
            </a:avLst>
          </a:prstGeom>
          <a:solidFill>
            <a:schemeClr val="bg1"/>
          </a:solidFill>
          <a:ln w="41275">
            <a:solidFill>
              <a:srgbClr val="B83A3A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1441589" y="1811825"/>
            <a:ext cx="2046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認知機能障害</a:t>
            </a: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4510088" y="1574650"/>
            <a:ext cx="4346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（認知症の行動・心理症状）</a:t>
            </a:r>
          </a:p>
        </p:txBody>
      </p:sp>
      <p:sp>
        <p:nvSpPr>
          <p:cNvPr id="24583" name="AutoShape 8"/>
          <p:cNvSpPr>
            <a:spLocks noChangeArrowheads="1"/>
          </p:cNvSpPr>
          <p:nvPr/>
        </p:nvSpPr>
        <p:spPr bwMode="auto">
          <a:xfrm>
            <a:off x="1279092" y="2190135"/>
            <a:ext cx="2337565" cy="1935956"/>
          </a:xfrm>
          <a:prstGeom prst="roundRect">
            <a:avLst>
              <a:gd name="adj" fmla="val 11333"/>
            </a:avLst>
          </a:prstGeom>
          <a:solidFill>
            <a:schemeClr val="bg1"/>
          </a:solidFill>
          <a:ln w="38100">
            <a:solidFill>
              <a:srgbClr val="38807D"/>
            </a:solidFill>
            <a:round/>
            <a:headEnd/>
            <a:tailEnd/>
          </a:ln>
        </p:spPr>
        <p:txBody>
          <a:bodyPr wrap="none" lIns="18000" tIns="10800" bIns="10800" anchor="ctr"/>
          <a:lstStyle/>
          <a:p>
            <a:pPr marL="266700" indent="-266700">
              <a:tabLst>
                <a:tab pos="622300" algn="l"/>
              </a:tabLst>
            </a:pPr>
            <a:endParaRPr lang="ja-JP" altLang="en-US" sz="1400">
              <a:solidFill>
                <a:srgbClr val="619428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4584" name="AutoShape 9"/>
          <p:cNvSpPr>
            <a:spLocks noChangeArrowheads="1"/>
          </p:cNvSpPr>
          <p:nvPr/>
        </p:nvSpPr>
        <p:spPr bwMode="auto">
          <a:xfrm>
            <a:off x="4687888" y="2111554"/>
            <a:ext cx="1828800" cy="1866900"/>
          </a:xfrm>
          <a:prstGeom prst="roundRect">
            <a:avLst>
              <a:gd name="adj" fmla="val 11366"/>
            </a:avLst>
          </a:prstGeom>
          <a:solidFill>
            <a:schemeClr val="bg1"/>
          </a:solidFill>
          <a:ln w="38100">
            <a:solidFill>
              <a:srgbClr val="B83A3A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marL="85725">
              <a:spcBef>
                <a:spcPts val="300"/>
              </a:spcBef>
              <a:tabLst>
                <a:tab pos="174625" algn="l"/>
              </a:tabLst>
            </a:pP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不安、焦燥、</a:t>
            </a:r>
            <a:endParaRPr lang="en-US" altLang="ja-JP" sz="17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85725">
              <a:spcBef>
                <a:spcPts val="300"/>
              </a:spcBef>
              <a:tabLst>
                <a:tab pos="174625" algn="l"/>
              </a:tabLst>
            </a:pP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興奮、攻撃的、</a:t>
            </a:r>
            <a:endParaRPr lang="en-US" altLang="ja-JP" sz="17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85725">
              <a:tabLst>
                <a:tab pos="174625" algn="l"/>
              </a:tabLst>
            </a:pP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幻覚、妄想、</a:t>
            </a:r>
          </a:p>
          <a:p>
            <a:pPr marL="85725">
              <a:spcBef>
                <a:spcPts val="300"/>
              </a:spcBef>
              <a:tabLst>
                <a:tab pos="174625" algn="l"/>
              </a:tabLst>
            </a:pP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多動、繰り返し、</a:t>
            </a:r>
          </a:p>
          <a:p>
            <a:pPr marL="85725">
              <a:tabLst>
                <a:tab pos="174625" algn="l"/>
              </a:tabLst>
            </a:pP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歩き回る</a:t>
            </a:r>
            <a:r>
              <a:rPr lang="ja-JP" altLang="en-US" sz="16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（徘徊）</a:t>
            </a:r>
            <a:endParaRPr lang="ja-JP" altLang="en-US" sz="17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85725">
              <a:tabLst>
                <a:tab pos="174625" algn="l"/>
              </a:tabLst>
            </a:pP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 など </a:t>
            </a:r>
          </a:p>
        </p:txBody>
      </p:sp>
      <p:sp>
        <p:nvSpPr>
          <p:cNvPr id="24585" name="AutoShape 14"/>
          <p:cNvSpPr>
            <a:spLocks noChangeArrowheads="1"/>
          </p:cNvSpPr>
          <p:nvPr/>
        </p:nvSpPr>
        <p:spPr bwMode="auto">
          <a:xfrm>
            <a:off x="7099300" y="2111554"/>
            <a:ext cx="1627187" cy="2051050"/>
          </a:xfrm>
          <a:prstGeom prst="irregularSeal1">
            <a:avLst/>
          </a:prstGeom>
          <a:solidFill>
            <a:srgbClr val="92D050">
              <a:alpha val="64706"/>
            </a:srgbClr>
          </a:solidFill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不穏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大声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乱暴</a:t>
            </a:r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7099300" y="2021066"/>
            <a:ext cx="1209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パニック</a:t>
            </a:r>
          </a:p>
        </p:txBody>
      </p:sp>
      <p:sp>
        <p:nvSpPr>
          <p:cNvPr id="24587" name="AutoShape 16"/>
          <p:cNvSpPr>
            <a:spLocks noChangeArrowheads="1"/>
          </p:cNvSpPr>
          <p:nvPr/>
        </p:nvSpPr>
        <p:spPr bwMode="auto">
          <a:xfrm>
            <a:off x="6602413" y="2603679"/>
            <a:ext cx="482600" cy="809625"/>
          </a:xfrm>
          <a:prstGeom prst="rightArrow">
            <a:avLst>
              <a:gd name="adj1" fmla="val 50000"/>
              <a:gd name="adj2" fmla="val 43597"/>
            </a:avLst>
          </a:prstGeom>
          <a:solidFill>
            <a:srgbClr val="B83A3A"/>
          </a:solidFill>
          <a:ln>
            <a:solidFill>
              <a:srgbClr val="B83A3A"/>
            </a:solidFill>
          </a:ln>
        </p:spPr>
        <p:txBody>
          <a:bodyPr wrap="none" anchor="ctr"/>
          <a:lstStyle/>
          <a:p>
            <a:pPr algn="ctr"/>
            <a:endParaRPr lang="ja-JP" altLang="en-US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697211" y="3236329"/>
            <a:ext cx="381000" cy="1185862"/>
          </a:xfrm>
          <a:prstGeom prst="upArrow">
            <a:avLst>
              <a:gd name="adj1" fmla="val 50000"/>
              <a:gd name="adj2" fmla="val 85003"/>
            </a:avLst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/>
          <a:lstStyle/>
          <a:p>
            <a:pPr>
              <a:lnSpc>
                <a:spcPct val="1100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要因・誘因</a:t>
            </a:r>
          </a:p>
        </p:txBody>
      </p:sp>
      <p:sp>
        <p:nvSpPr>
          <p:cNvPr id="24589" name="AutoShape 16"/>
          <p:cNvSpPr>
            <a:spLocks noChangeArrowheads="1"/>
          </p:cNvSpPr>
          <p:nvPr/>
        </p:nvSpPr>
        <p:spPr bwMode="auto">
          <a:xfrm>
            <a:off x="3825247" y="2583041"/>
            <a:ext cx="657225" cy="838200"/>
          </a:xfrm>
          <a:prstGeom prst="rightArrow">
            <a:avLst>
              <a:gd name="adj1" fmla="val 50000"/>
              <a:gd name="adj2" fmla="val 40823"/>
            </a:avLst>
          </a:prstGeom>
          <a:gradFill rotWithShape="1">
            <a:gsLst>
              <a:gs pos="0">
                <a:srgbClr val="38807D"/>
              </a:gs>
              <a:gs pos="81000">
                <a:srgbClr val="B83A3A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algn="ctr"/>
            <a:endParaRPr lang="ja-JP" altLang="en-US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657224" y="2665857"/>
            <a:ext cx="570361" cy="698500"/>
          </a:xfrm>
          <a:prstGeom prst="rightArrow">
            <a:avLst>
              <a:gd name="adj1" fmla="val 50000"/>
              <a:gd name="adj2" fmla="val 4024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none" anchor="ctr"/>
          <a:lstStyle/>
          <a:p>
            <a:pPr algn="ctr"/>
            <a:endParaRPr lang="ja-JP" altLang="en-US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4591" name="角丸四角形 21"/>
          <p:cNvSpPr>
            <a:spLocks noChangeArrowheads="1"/>
          </p:cNvSpPr>
          <p:nvPr/>
        </p:nvSpPr>
        <p:spPr bwMode="auto">
          <a:xfrm>
            <a:off x="233363" y="1803579"/>
            <a:ext cx="428625" cy="2330450"/>
          </a:xfrm>
          <a:prstGeom prst="roundRect">
            <a:avLst>
              <a:gd name="adj" fmla="val 31301"/>
            </a:avLst>
          </a:prstGeom>
          <a:noFill/>
          <a:ln>
            <a:noFill/>
          </a:ln>
        </p:spPr>
        <p:txBody>
          <a:bodyPr vert="eaVert" anchor="ctr"/>
          <a:lstStyle/>
          <a:p>
            <a:pPr algn="ctr"/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脳の器質的変化</a:t>
            </a:r>
          </a:p>
        </p:txBody>
      </p:sp>
      <p:sp>
        <p:nvSpPr>
          <p:cNvPr id="24593" name="AutoShape 12"/>
          <p:cNvSpPr>
            <a:spLocks noChangeArrowheads="1"/>
          </p:cNvSpPr>
          <p:nvPr/>
        </p:nvSpPr>
        <p:spPr bwMode="auto">
          <a:xfrm>
            <a:off x="6551613" y="3255379"/>
            <a:ext cx="390525" cy="1217612"/>
          </a:xfrm>
          <a:prstGeom prst="upArrow">
            <a:avLst>
              <a:gd name="adj1" fmla="val 49593"/>
              <a:gd name="adj2" fmla="val 81296"/>
            </a:avLst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/>
          <a:lstStyle/>
          <a:p>
            <a:pPr>
              <a:lnSpc>
                <a:spcPct val="1100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要因・誘因</a:t>
            </a:r>
          </a:p>
        </p:txBody>
      </p:sp>
      <p:sp>
        <p:nvSpPr>
          <p:cNvPr id="24596" name="正方形/長方形 22"/>
          <p:cNvSpPr>
            <a:spLocks noChangeArrowheads="1"/>
          </p:cNvSpPr>
          <p:nvPr/>
        </p:nvSpPr>
        <p:spPr bwMode="auto">
          <a:xfrm>
            <a:off x="1470450" y="2373138"/>
            <a:ext cx="1968787" cy="1587500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8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複雑性注意</a:t>
            </a:r>
            <a:endParaRPr lang="en-US" altLang="ja-JP" sz="18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8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実行機能</a:t>
            </a:r>
            <a:endParaRPr lang="en-US" altLang="ja-JP" sz="18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8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学習と記憶</a:t>
            </a:r>
            <a:endParaRPr lang="en-US" altLang="ja-JP" sz="18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8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知覚・運動　他</a:t>
            </a:r>
            <a:endParaRPr lang="en-US" altLang="ja-JP" sz="18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24597" name="Text Box 11"/>
          <p:cNvSpPr txBox="1">
            <a:spLocks noChangeArrowheads="1"/>
          </p:cNvSpPr>
          <p:nvPr/>
        </p:nvSpPr>
        <p:spPr bwMode="auto">
          <a:xfrm>
            <a:off x="468923" y="4354940"/>
            <a:ext cx="8297252" cy="257398"/>
          </a:xfrm>
          <a:prstGeom prst="rect">
            <a:avLst/>
          </a:prstGeom>
          <a:solidFill>
            <a:srgbClr val="969696"/>
          </a:solidFill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要因・誘因（主なもの）</a:t>
            </a:r>
          </a:p>
        </p:txBody>
      </p:sp>
      <p:graphicFrame>
        <p:nvGraphicFramePr>
          <p:cNvPr id="8312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94012"/>
              </p:ext>
            </p:extLst>
          </p:nvPr>
        </p:nvGraphicFramePr>
        <p:xfrm>
          <a:off x="468923" y="4626127"/>
          <a:ext cx="8311662" cy="1537169"/>
        </p:xfrm>
        <a:graphic>
          <a:graphicData uri="http://schemas.openxmlformats.org/drawingml/2006/table">
            <a:tbl>
              <a:tblPr/>
              <a:tblGrid>
                <a:gridCol w="120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4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身体的要因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基礎疾患、血圧の変動、便秘、下痢、疼痛、掻痒感、冷え、発熱、水分・電解質の異常、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薬の副作用等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環境的要因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なじんだ住環境からの入院、転室、転棟、転院、退院などによる環境変化、本人にとっての不適切な環境刺激（音、光、風、暗がり、広すぎる空間、閉鎖的な空間、心地よい五感刺激の不足など）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心理・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社会的要因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不安、孤独、過度のストレス、医療従事者の口調が早い・強い、分かりにくい説明、自分の話を聞いてくれる人がいない、何もすることがない暮らし、戸外に出られない暮らし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3846512" y="6284121"/>
            <a:ext cx="517923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永田久美子  「</a:t>
            </a:r>
            <a:r>
              <a:rPr lang="en-US" altLang="ja-JP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認知症高齢者の理解とケアの変遷」</a:t>
            </a:r>
            <a:endParaRPr lang="en-US" altLang="ja-JP" sz="12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正木治恵 監修  「改訂版老年看護学」日本放送出版協会 　</a:t>
            </a:r>
            <a:r>
              <a:rPr lang="en-US" altLang="ja-JP" sz="12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P196.2011</a:t>
            </a:r>
          </a:p>
        </p:txBody>
      </p:sp>
      <p:sp>
        <p:nvSpPr>
          <p:cNvPr id="25" name="角丸四角形 6">
            <a:extLst>
              <a:ext uri="{FF2B5EF4-FFF2-40B4-BE49-F238E27FC236}">
                <a16:creationId xmlns:a16="http://schemas.microsoft.com/office/drawing/2014/main" id="{975C4C13-FB63-4F9C-BADC-9B8540D6015F}"/>
              </a:ext>
            </a:extLst>
          </p:cNvPr>
          <p:cNvSpPr/>
          <p:nvPr/>
        </p:nvSpPr>
        <p:spPr bwMode="auto">
          <a:xfrm>
            <a:off x="705064" y="1154763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❸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ADF2290-3598-4CBC-9C63-9B72825A54F4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24592" name="Text Box 2"/>
          <p:cNvSpPr txBox="1">
            <a:spLocks noChangeArrowheads="1"/>
          </p:cNvSpPr>
          <p:nvPr/>
        </p:nvSpPr>
        <p:spPr bwMode="auto">
          <a:xfrm>
            <a:off x="-26987" y="113940"/>
            <a:ext cx="9144000" cy="49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7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歯科診療の際に留意が必要な認知症の症状と要因・誘因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8AE1BD9-B731-4CF5-9CB8-F0DBEF021149}"/>
              </a:ext>
            </a:extLst>
          </p:cNvPr>
          <p:cNvSpPr txBox="1"/>
          <p:nvPr/>
        </p:nvSpPr>
        <p:spPr>
          <a:xfrm>
            <a:off x="0" y="721363"/>
            <a:ext cx="1595934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573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56960" y="1796489"/>
            <a:ext cx="7987323" cy="4865568"/>
          </a:xfrm>
        </p:spPr>
        <p:txBody>
          <a:bodyPr/>
          <a:lstStyle/>
          <a:p>
            <a:pPr marL="266700" indent="-266700" eaLnBrk="1" hangingPunct="1">
              <a:lnSpc>
                <a:spcPts val="2900"/>
              </a:lnSpc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en-US" altLang="ja-JP" sz="215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もの忘れがあっても充実感を持ち、安心して暮らせるよう、</a:t>
            </a:r>
            <a:endParaRPr lang="en-US" altLang="ja-JP" sz="215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lnSpc>
                <a:spcPts val="2900"/>
              </a:lnSpc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できる限りの治療や支援を行うことを本人に伝える</a:t>
            </a:r>
          </a:p>
          <a:p>
            <a:pPr marL="266700" indent="-266700" eaLnBrk="1" hangingPunct="1">
              <a:lnSpc>
                <a:spcPts val="2900"/>
              </a:lnSpc>
              <a:spcBef>
                <a:spcPts val="100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もの忘れを自覚する辛さを受け止め、現存する能力が十分</a:t>
            </a:r>
            <a:endParaRPr lang="en-US" altLang="ja-JP" sz="215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lnSpc>
                <a:spcPts val="2900"/>
              </a:lnSpc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あることを伝える</a:t>
            </a:r>
          </a:p>
          <a:p>
            <a:pPr marL="266700" indent="-266700" eaLnBrk="1" hangingPunct="1">
              <a:lnSpc>
                <a:spcPts val="2900"/>
              </a:lnSpc>
              <a:spcBef>
                <a:spcPts val="100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認知症に起因すると考えられる口腔症状に関する説明は、 </a:t>
            </a:r>
            <a:endParaRPr lang="en-US" altLang="ja-JP" sz="215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lnSpc>
                <a:spcPts val="2900"/>
              </a:lnSpc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本人には慎重に行い、家族に対しても支援を促す　</a:t>
            </a:r>
          </a:p>
          <a:p>
            <a:pPr marL="266700" indent="-266700" eaLnBrk="1" hangingPunct="1">
              <a:lnSpc>
                <a:spcPts val="2900"/>
              </a:lnSpc>
              <a:spcBef>
                <a:spcPts val="100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家庭の中で何らかの役割を持ってもらうこと、状況に応じて</a:t>
            </a:r>
            <a:endParaRPr lang="en-US" altLang="ja-JP" sz="215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lnSpc>
                <a:spcPts val="2900"/>
              </a:lnSpc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社会参加や介護保険サービスの利用をすすめる</a:t>
            </a:r>
          </a:p>
          <a:p>
            <a:pPr marL="266700" indent="-266700" eaLnBrk="1" hangingPunct="1">
              <a:lnSpc>
                <a:spcPts val="2900"/>
              </a:lnSpc>
              <a:spcBef>
                <a:spcPts val="100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15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歯科口腔疾患を早めに見つけ、予知性を持った治療をする</a:t>
            </a:r>
            <a:endParaRPr lang="en-US" altLang="ja-JP" sz="215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lnSpc>
                <a:spcPts val="2900"/>
              </a:lnSpc>
              <a:spcBef>
                <a:spcPts val="1000"/>
              </a:spcBef>
              <a:buClr>
                <a:srgbClr val="FF6699"/>
              </a:buClr>
              <a:buNone/>
            </a:pPr>
            <a:r>
              <a:rPr lang="ja-JP" altLang="en-US" sz="215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治療の際には前回行った治療を簡単に振り返り、治療内容を</a:t>
            </a:r>
            <a:endParaRPr lang="en-US" altLang="ja-JP" sz="215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lnSpc>
                <a:spcPts val="2900"/>
              </a:lnSpc>
              <a:spcBef>
                <a:spcPts val="0"/>
              </a:spcBef>
              <a:buClr>
                <a:srgbClr val="FF6699"/>
              </a:buClr>
              <a:buNone/>
            </a:pPr>
            <a:r>
              <a:rPr lang="ja-JP" altLang="en-US" sz="215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説明してから治療を行う</a:t>
            </a:r>
            <a:endParaRPr lang="ja-JP" altLang="en-US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角丸四角形 6">
            <a:extLst>
              <a:ext uri="{FF2B5EF4-FFF2-40B4-BE49-F238E27FC236}">
                <a16:creationId xmlns:a16="http://schemas.microsoft.com/office/drawing/2014/main" id="{42A4E154-E651-447D-B059-0F0DD745D3C6}"/>
              </a:ext>
            </a:extLst>
          </p:cNvPr>
          <p:cNvSpPr/>
          <p:nvPr/>
        </p:nvSpPr>
        <p:spPr bwMode="auto">
          <a:xfrm>
            <a:off x="723433" y="1145216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❹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F87B23C-5378-42D4-B540-FC6B3C5A84F1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11200" y="83856"/>
            <a:ext cx="7721600" cy="563144"/>
          </a:xfrm>
        </p:spPr>
        <p:txBody>
          <a:bodyPr/>
          <a:lstStyle/>
          <a:p>
            <a:pPr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認知症の人へのかかりつけ歯科医の支援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BAA0C7-BBB1-4D87-A249-0F2BEAEBBEC3}"/>
              </a:ext>
            </a:extLst>
          </p:cNvPr>
          <p:cNvSpPr txBox="1"/>
          <p:nvPr/>
        </p:nvSpPr>
        <p:spPr>
          <a:xfrm>
            <a:off x="0" y="726831"/>
            <a:ext cx="1713921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193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96620" y="2968743"/>
            <a:ext cx="7898524" cy="3472819"/>
          </a:xfrm>
        </p:spPr>
        <p:txBody>
          <a:bodyPr/>
          <a:lstStyle/>
          <a:p>
            <a:pPr marL="266700" indent="-266700" eaLnBrk="1" hangingPunct="1"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5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家族介護者の労をねぎらいつつ、認知症の人の症状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spcBef>
                <a:spcPct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の変化や介護の状況、家族の不安などに傾聴する</a:t>
            </a:r>
          </a:p>
          <a:p>
            <a:pPr marL="266700" indent="-266700" eaLnBrk="1" hangingPunct="1">
              <a:spcBef>
                <a:spcPts val="240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5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本人の病状・家族の状況に合わせて負担に配慮する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spcBef>
                <a:spcPts val="120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</a:t>
            </a:r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通院負担が高ければ、通院回数が少ない治療方法</a:t>
            </a:r>
            <a:endParaRPr lang="en-US" altLang="ja-JP" sz="2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spcBef>
                <a:spcPts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をすすめる等工夫する、訪問診療を行うなど、</a:t>
            </a:r>
            <a:endParaRPr lang="en-US" altLang="ja-JP" sz="2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266700" indent="-266700" eaLnBrk="1" hangingPunct="1">
              <a:spcBef>
                <a:spcPts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介護者の負担の少ない方法をとる</a:t>
            </a:r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749782" y="1712010"/>
            <a:ext cx="7898524" cy="1256733"/>
          </a:xfrm>
          <a:prstGeom prst="rect">
            <a:avLst/>
          </a:prstGeom>
          <a:noFill/>
          <a:ln>
            <a:noFill/>
          </a:ln>
        </p:spPr>
        <p:txBody>
          <a:bodyPr lIns="180000" tIns="108000" rIns="180000" bIns="108000" anchor="ctr"/>
          <a:lstStyle/>
          <a:p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認知症の人の記憶が曖昧であったり、意思疎通に不安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があるような際は早めにキーパーソンと情報共有する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角丸四角形 6">
            <a:extLst>
              <a:ext uri="{FF2B5EF4-FFF2-40B4-BE49-F238E27FC236}">
                <a16:creationId xmlns:a16="http://schemas.microsoft.com/office/drawing/2014/main" id="{71820DD2-59C4-4D18-AA18-E30EEB3673FE}"/>
              </a:ext>
            </a:extLst>
          </p:cNvPr>
          <p:cNvSpPr/>
          <p:nvPr/>
        </p:nvSpPr>
        <p:spPr bwMode="auto">
          <a:xfrm>
            <a:off x="796620" y="1222086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❺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6D277D-4D92-4D96-BA65-021D2CD4766F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88282" y="73696"/>
            <a:ext cx="6980897" cy="579437"/>
          </a:xfrm>
        </p:spPr>
        <p:txBody>
          <a:bodyPr/>
          <a:lstStyle/>
          <a:p>
            <a:pPr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キーパーソンとの情報共有と配慮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A6CC0E-68AB-4D39-AD88-C48585D092BC}"/>
              </a:ext>
            </a:extLst>
          </p:cNvPr>
          <p:cNvSpPr txBox="1"/>
          <p:nvPr/>
        </p:nvSpPr>
        <p:spPr>
          <a:xfrm>
            <a:off x="0" y="726829"/>
            <a:ext cx="1654927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613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爆発 2 9"/>
          <p:cNvSpPr/>
          <p:nvPr/>
        </p:nvSpPr>
        <p:spPr bwMode="auto">
          <a:xfrm>
            <a:off x="2358321" y="1344759"/>
            <a:ext cx="5050664" cy="1569659"/>
          </a:xfrm>
          <a:custGeom>
            <a:avLst/>
            <a:gdLst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5372 w 21600"/>
              <a:gd name="connsiteY24" fmla="*/ 7817 h 21600"/>
              <a:gd name="connsiteX25" fmla="*/ 4502 w 21600"/>
              <a:gd name="connsiteY25" fmla="*/ 3625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5372 w 21600"/>
              <a:gd name="connsiteY24" fmla="*/ 7817 h 21600"/>
              <a:gd name="connsiteX25" fmla="*/ 4502 w 21600"/>
              <a:gd name="connsiteY25" fmla="*/ 3625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3195 w 21600"/>
              <a:gd name="connsiteY24" fmla="*/ 6138 h 21600"/>
              <a:gd name="connsiteX25" fmla="*/ 4502 w 21600"/>
              <a:gd name="connsiteY25" fmla="*/ 3625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3195 w 21600"/>
              <a:gd name="connsiteY24" fmla="*/ 6138 h 21600"/>
              <a:gd name="connsiteX25" fmla="*/ 2909 w 21600"/>
              <a:gd name="connsiteY25" fmla="*/ 1610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3195 w 21600"/>
              <a:gd name="connsiteY24" fmla="*/ 6138 h 21600"/>
              <a:gd name="connsiteX25" fmla="*/ 2909 w 21600"/>
              <a:gd name="connsiteY25" fmla="*/ 1610 h 21600"/>
              <a:gd name="connsiteX26" fmla="*/ 7488 w 21600"/>
              <a:gd name="connsiteY26" fmla="*/ 1793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58 h 21616"/>
              <a:gd name="connsiteX1" fmla="*/ 14790 w 21600"/>
              <a:gd name="connsiteY1" fmla="*/ 16 h 21616"/>
              <a:gd name="connsiteX2" fmla="*/ 14525 w 21600"/>
              <a:gd name="connsiteY2" fmla="*/ 5793 h 21616"/>
              <a:gd name="connsiteX3" fmla="*/ 18007 w 21600"/>
              <a:gd name="connsiteY3" fmla="*/ 3188 h 21616"/>
              <a:gd name="connsiteX4" fmla="*/ 16380 w 21600"/>
              <a:gd name="connsiteY4" fmla="*/ 6548 h 21616"/>
              <a:gd name="connsiteX5" fmla="*/ 21600 w 21600"/>
              <a:gd name="connsiteY5" fmla="*/ 6661 h 21616"/>
              <a:gd name="connsiteX6" fmla="*/ 16985 w 21600"/>
              <a:gd name="connsiteY6" fmla="*/ 9418 h 21616"/>
              <a:gd name="connsiteX7" fmla="*/ 18270 w 21600"/>
              <a:gd name="connsiteY7" fmla="*/ 11306 h 21616"/>
              <a:gd name="connsiteX8" fmla="*/ 16380 w 21600"/>
              <a:gd name="connsiteY8" fmla="*/ 12326 h 21616"/>
              <a:gd name="connsiteX9" fmla="*/ 18877 w 21600"/>
              <a:gd name="connsiteY9" fmla="*/ 15648 h 21616"/>
              <a:gd name="connsiteX10" fmla="*/ 14640 w 21600"/>
              <a:gd name="connsiteY10" fmla="*/ 14366 h 21616"/>
              <a:gd name="connsiteX11" fmla="*/ 14942 w 21600"/>
              <a:gd name="connsiteY11" fmla="*/ 17386 h 21616"/>
              <a:gd name="connsiteX12" fmla="*/ 12180 w 21600"/>
              <a:gd name="connsiteY12" fmla="*/ 15951 h 21616"/>
              <a:gd name="connsiteX13" fmla="*/ 11612 w 21600"/>
              <a:gd name="connsiteY13" fmla="*/ 18858 h 21616"/>
              <a:gd name="connsiteX14" fmla="*/ 9872 w 21600"/>
              <a:gd name="connsiteY14" fmla="*/ 17386 h 21616"/>
              <a:gd name="connsiteX15" fmla="*/ 8700 w 21600"/>
              <a:gd name="connsiteY15" fmla="*/ 19728 h 21616"/>
              <a:gd name="connsiteX16" fmla="*/ 7527 w 21600"/>
              <a:gd name="connsiteY16" fmla="*/ 18141 h 21616"/>
              <a:gd name="connsiteX17" fmla="*/ 4917 w 21600"/>
              <a:gd name="connsiteY17" fmla="*/ 21616 h 21616"/>
              <a:gd name="connsiteX18" fmla="*/ 4805 w 21600"/>
              <a:gd name="connsiteY18" fmla="*/ 18256 h 21616"/>
              <a:gd name="connsiteX19" fmla="*/ 1285 w 21600"/>
              <a:gd name="connsiteY19" fmla="*/ 17841 h 21616"/>
              <a:gd name="connsiteX20" fmla="*/ 3330 w 21600"/>
              <a:gd name="connsiteY20" fmla="*/ 15386 h 21616"/>
              <a:gd name="connsiteX21" fmla="*/ 0 w 21600"/>
              <a:gd name="connsiteY21" fmla="*/ 12893 h 21616"/>
              <a:gd name="connsiteX22" fmla="*/ 3935 w 21600"/>
              <a:gd name="connsiteY22" fmla="*/ 11608 h 21616"/>
              <a:gd name="connsiteX23" fmla="*/ 1172 w 21600"/>
              <a:gd name="connsiteY23" fmla="*/ 8286 h 21616"/>
              <a:gd name="connsiteX24" fmla="*/ 3195 w 21600"/>
              <a:gd name="connsiteY24" fmla="*/ 6154 h 21616"/>
              <a:gd name="connsiteX25" fmla="*/ 2909 w 21600"/>
              <a:gd name="connsiteY25" fmla="*/ 1626 h 21616"/>
              <a:gd name="connsiteX26" fmla="*/ 7488 w 21600"/>
              <a:gd name="connsiteY26" fmla="*/ 1809 h 21616"/>
              <a:gd name="connsiteX27" fmla="*/ 9271 w 21600"/>
              <a:gd name="connsiteY27" fmla="*/ 0 h 21616"/>
              <a:gd name="connsiteX28" fmla="*/ 11462 w 21600"/>
              <a:gd name="connsiteY28" fmla="*/ 4358 h 21616"/>
              <a:gd name="connsiteX0" fmla="*/ 11568 w 21600"/>
              <a:gd name="connsiteY0" fmla="*/ 2008 h 21616"/>
              <a:gd name="connsiteX1" fmla="*/ 14790 w 21600"/>
              <a:gd name="connsiteY1" fmla="*/ 16 h 21616"/>
              <a:gd name="connsiteX2" fmla="*/ 14525 w 21600"/>
              <a:gd name="connsiteY2" fmla="*/ 5793 h 21616"/>
              <a:gd name="connsiteX3" fmla="*/ 18007 w 21600"/>
              <a:gd name="connsiteY3" fmla="*/ 3188 h 21616"/>
              <a:gd name="connsiteX4" fmla="*/ 16380 w 21600"/>
              <a:gd name="connsiteY4" fmla="*/ 6548 h 21616"/>
              <a:gd name="connsiteX5" fmla="*/ 21600 w 21600"/>
              <a:gd name="connsiteY5" fmla="*/ 6661 h 21616"/>
              <a:gd name="connsiteX6" fmla="*/ 16985 w 21600"/>
              <a:gd name="connsiteY6" fmla="*/ 9418 h 21616"/>
              <a:gd name="connsiteX7" fmla="*/ 18270 w 21600"/>
              <a:gd name="connsiteY7" fmla="*/ 11306 h 21616"/>
              <a:gd name="connsiteX8" fmla="*/ 16380 w 21600"/>
              <a:gd name="connsiteY8" fmla="*/ 12326 h 21616"/>
              <a:gd name="connsiteX9" fmla="*/ 18877 w 21600"/>
              <a:gd name="connsiteY9" fmla="*/ 15648 h 21616"/>
              <a:gd name="connsiteX10" fmla="*/ 14640 w 21600"/>
              <a:gd name="connsiteY10" fmla="*/ 14366 h 21616"/>
              <a:gd name="connsiteX11" fmla="*/ 14942 w 21600"/>
              <a:gd name="connsiteY11" fmla="*/ 17386 h 21616"/>
              <a:gd name="connsiteX12" fmla="*/ 12180 w 21600"/>
              <a:gd name="connsiteY12" fmla="*/ 15951 h 21616"/>
              <a:gd name="connsiteX13" fmla="*/ 11612 w 21600"/>
              <a:gd name="connsiteY13" fmla="*/ 18858 h 21616"/>
              <a:gd name="connsiteX14" fmla="*/ 9872 w 21600"/>
              <a:gd name="connsiteY14" fmla="*/ 17386 h 21616"/>
              <a:gd name="connsiteX15" fmla="*/ 8700 w 21600"/>
              <a:gd name="connsiteY15" fmla="*/ 19728 h 21616"/>
              <a:gd name="connsiteX16" fmla="*/ 7527 w 21600"/>
              <a:gd name="connsiteY16" fmla="*/ 18141 h 21616"/>
              <a:gd name="connsiteX17" fmla="*/ 4917 w 21600"/>
              <a:gd name="connsiteY17" fmla="*/ 21616 h 21616"/>
              <a:gd name="connsiteX18" fmla="*/ 4805 w 21600"/>
              <a:gd name="connsiteY18" fmla="*/ 18256 h 21616"/>
              <a:gd name="connsiteX19" fmla="*/ 1285 w 21600"/>
              <a:gd name="connsiteY19" fmla="*/ 17841 h 21616"/>
              <a:gd name="connsiteX20" fmla="*/ 3330 w 21600"/>
              <a:gd name="connsiteY20" fmla="*/ 15386 h 21616"/>
              <a:gd name="connsiteX21" fmla="*/ 0 w 21600"/>
              <a:gd name="connsiteY21" fmla="*/ 12893 h 21616"/>
              <a:gd name="connsiteX22" fmla="*/ 3935 w 21600"/>
              <a:gd name="connsiteY22" fmla="*/ 11608 h 21616"/>
              <a:gd name="connsiteX23" fmla="*/ 1172 w 21600"/>
              <a:gd name="connsiteY23" fmla="*/ 8286 h 21616"/>
              <a:gd name="connsiteX24" fmla="*/ 3195 w 21600"/>
              <a:gd name="connsiteY24" fmla="*/ 6154 h 21616"/>
              <a:gd name="connsiteX25" fmla="*/ 2909 w 21600"/>
              <a:gd name="connsiteY25" fmla="*/ 1626 h 21616"/>
              <a:gd name="connsiteX26" fmla="*/ 7488 w 21600"/>
              <a:gd name="connsiteY26" fmla="*/ 1809 h 21616"/>
              <a:gd name="connsiteX27" fmla="*/ 9271 w 21600"/>
              <a:gd name="connsiteY27" fmla="*/ 0 h 21616"/>
              <a:gd name="connsiteX28" fmla="*/ 11568 w 21600"/>
              <a:gd name="connsiteY28" fmla="*/ 2008 h 21616"/>
              <a:gd name="connsiteX0" fmla="*/ 11568 w 21600"/>
              <a:gd name="connsiteY0" fmla="*/ 2008 h 21616"/>
              <a:gd name="connsiteX1" fmla="*/ 14790 w 21600"/>
              <a:gd name="connsiteY1" fmla="*/ 16 h 21616"/>
              <a:gd name="connsiteX2" fmla="*/ 16330 w 21600"/>
              <a:gd name="connsiteY2" fmla="*/ 3107 h 21616"/>
              <a:gd name="connsiteX3" fmla="*/ 18007 w 21600"/>
              <a:gd name="connsiteY3" fmla="*/ 3188 h 21616"/>
              <a:gd name="connsiteX4" fmla="*/ 16380 w 21600"/>
              <a:gd name="connsiteY4" fmla="*/ 6548 h 21616"/>
              <a:gd name="connsiteX5" fmla="*/ 21600 w 21600"/>
              <a:gd name="connsiteY5" fmla="*/ 6661 h 21616"/>
              <a:gd name="connsiteX6" fmla="*/ 16985 w 21600"/>
              <a:gd name="connsiteY6" fmla="*/ 9418 h 21616"/>
              <a:gd name="connsiteX7" fmla="*/ 18270 w 21600"/>
              <a:gd name="connsiteY7" fmla="*/ 11306 h 21616"/>
              <a:gd name="connsiteX8" fmla="*/ 16380 w 21600"/>
              <a:gd name="connsiteY8" fmla="*/ 12326 h 21616"/>
              <a:gd name="connsiteX9" fmla="*/ 18877 w 21600"/>
              <a:gd name="connsiteY9" fmla="*/ 15648 h 21616"/>
              <a:gd name="connsiteX10" fmla="*/ 14640 w 21600"/>
              <a:gd name="connsiteY10" fmla="*/ 14366 h 21616"/>
              <a:gd name="connsiteX11" fmla="*/ 14942 w 21600"/>
              <a:gd name="connsiteY11" fmla="*/ 17386 h 21616"/>
              <a:gd name="connsiteX12" fmla="*/ 12180 w 21600"/>
              <a:gd name="connsiteY12" fmla="*/ 15951 h 21616"/>
              <a:gd name="connsiteX13" fmla="*/ 11612 w 21600"/>
              <a:gd name="connsiteY13" fmla="*/ 18858 h 21616"/>
              <a:gd name="connsiteX14" fmla="*/ 9872 w 21600"/>
              <a:gd name="connsiteY14" fmla="*/ 17386 h 21616"/>
              <a:gd name="connsiteX15" fmla="*/ 8700 w 21600"/>
              <a:gd name="connsiteY15" fmla="*/ 19728 h 21616"/>
              <a:gd name="connsiteX16" fmla="*/ 7527 w 21600"/>
              <a:gd name="connsiteY16" fmla="*/ 18141 h 21616"/>
              <a:gd name="connsiteX17" fmla="*/ 4917 w 21600"/>
              <a:gd name="connsiteY17" fmla="*/ 21616 h 21616"/>
              <a:gd name="connsiteX18" fmla="*/ 4805 w 21600"/>
              <a:gd name="connsiteY18" fmla="*/ 18256 h 21616"/>
              <a:gd name="connsiteX19" fmla="*/ 1285 w 21600"/>
              <a:gd name="connsiteY19" fmla="*/ 17841 h 21616"/>
              <a:gd name="connsiteX20" fmla="*/ 3330 w 21600"/>
              <a:gd name="connsiteY20" fmla="*/ 15386 h 21616"/>
              <a:gd name="connsiteX21" fmla="*/ 0 w 21600"/>
              <a:gd name="connsiteY21" fmla="*/ 12893 h 21616"/>
              <a:gd name="connsiteX22" fmla="*/ 3935 w 21600"/>
              <a:gd name="connsiteY22" fmla="*/ 11608 h 21616"/>
              <a:gd name="connsiteX23" fmla="*/ 1172 w 21600"/>
              <a:gd name="connsiteY23" fmla="*/ 8286 h 21616"/>
              <a:gd name="connsiteX24" fmla="*/ 3195 w 21600"/>
              <a:gd name="connsiteY24" fmla="*/ 6154 h 21616"/>
              <a:gd name="connsiteX25" fmla="*/ 2909 w 21600"/>
              <a:gd name="connsiteY25" fmla="*/ 1626 h 21616"/>
              <a:gd name="connsiteX26" fmla="*/ 7488 w 21600"/>
              <a:gd name="connsiteY26" fmla="*/ 1809 h 21616"/>
              <a:gd name="connsiteX27" fmla="*/ 9271 w 21600"/>
              <a:gd name="connsiteY27" fmla="*/ 0 h 21616"/>
              <a:gd name="connsiteX28" fmla="*/ 11568 w 21600"/>
              <a:gd name="connsiteY28" fmla="*/ 2008 h 21616"/>
              <a:gd name="connsiteX0" fmla="*/ 11568 w 21600"/>
              <a:gd name="connsiteY0" fmla="*/ 2008 h 21616"/>
              <a:gd name="connsiteX1" fmla="*/ 14790 w 21600"/>
              <a:gd name="connsiteY1" fmla="*/ 16 h 21616"/>
              <a:gd name="connsiteX2" fmla="*/ 16330 w 21600"/>
              <a:gd name="connsiteY2" fmla="*/ 3107 h 21616"/>
              <a:gd name="connsiteX3" fmla="*/ 18007 w 21600"/>
              <a:gd name="connsiteY3" fmla="*/ 3188 h 21616"/>
              <a:gd name="connsiteX4" fmla="*/ 18636 w 21600"/>
              <a:gd name="connsiteY4" fmla="*/ 5765 h 21616"/>
              <a:gd name="connsiteX5" fmla="*/ 21600 w 21600"/>
              <a:gd name="connsiteY5" fmla="*/ 6661 h 21616"/>
              <a:gd name="connsiteX6" fmla="*/ 16985 w 21600"/>
              <a:gd name="connsiteY6" fmla="*/ 9418 h 21616"/>
              <a:gd name="connsiteX7" fmla="*/ 18270 w 21600"/>
              <a:gd name="connsiteY7" fmla="*/ 11306 h 21616"/>
              <a:gd name="connsiteX8" fmla="*/ 16380 w 21600"/>
              <a:gd name="connsiteY8" fmla="*/ 12326 h 21616"/>
              <a:gd name="connsiteX9" fmla="*/ 18877 w 21600"/>
              <a:gd name="connsiteY9" fmla="*/ 15648 h 21616"/>
              <a:gd name="connsiteX10" fmla="*/ 14640 w 21600"/>
              <a:gd name="connsiteY10" fmla="*/ 14366 h 21616"/>
              <a:gd name="connsiteX11" fmla="*/ 14942 w 21600"/>
              <a:gd name="connsiteY11" fmla="*/ 17386 h 21616"/>
              <a:gd name="connsiteX12" fmla="*/ 12180 w 21600"/>
              <a:gd name="connsiteY12" fmla="*/ 15951 h 21616"/>
              <a:gd name="connsiteX13" fmla="*/ 11612 w 21600"/>
              <a:gd name="connsiteY13" fmla="*/ 18858 h 21616"/>
              <a:gd name="connsiteX14" fmla="*/ 9872 w 21600"/>
              <a:gd name="connsiteY14" fmla="*/ 17386 h 21616"/>
              <a:gd name="connsiteX15" fmla="*/ 8700 w 21600"/>
              <a:gd name="connsiteY15" fmla="*/ 19728 h 21616"/>
              <a:gd name="connsiteX16" fmla="*/ 7527 w 21600"/>
              <a:gd name="connsiteY16" fmla="*/ 18141 h 21616"/>
              <a:gd name="connsiteX17" fmla="*/ 4917 w 21600"/>
              <a:gd name="connsiteY17" fmla="*/ 21616 h 21616"/>
              <a:gd name="connsiteX18" fmla="*/ 4805 w 21600"/>
              <a:gd name="connsiteY18" fmla="*/ 18256 h 21616"/>
              <a:gd name="connsiteX19" fmla="*/ 1285 w 21600"/>
              <a:gd name="connsiteY19" fmla="*/ 17841 h 21616"/>
              <a:gd name="connsiteX20" fmla="*/ 3330 w 21600"/>
              <a:gd name="connsiteY20" fmla="*/ 15386 h 21616"/>
              <a:gd name="connsiteX21" fmla="*/ 0 w 21600"/>
              <a:gd name="connsiteY21" fmla="*/ 12893 h 21616"/>
              <a:gd name="connsiteX22" fmla="*/ 3935 w 21600"/>
              <a:gd name="connsiteY22" fmla="*/ 11608 h 21616"/>
              <a:gd name="connsiteX23" fmla="*/ 1172 w 21600"/>
              <a:gd name="connsiteY23" fmla="*/ 8286 h 21616"/>
              <a:gd name="connsiteX24" fmla="*/ 3195 w 21600"/>
              <a:gd name="connsiteY24" fmla="*/ 6154 h 21616"/>
              <a:gd name="connsiteX25" fmla="*/ 2909 w 21600"/>
              <a:gd name="connsiteY25" fmla="*/ 1626 h 21616"/>
              <a:gd name="connsiteX26" fmla="*/ 7488 w 21600"/>
              <a:gd name="connsiteY26" fmla="*/ 1809 h 21616"/>
              <a:gd name="connsiteX27" fmla="*/ 9271 w 21600"/>
              <a:gd name="connsiteY27" fmla="*/ 0 h 21616"/>
              <a:gd name="connsiteX28" fmla="*/ 11568 w 21600"/>
              <a:gd name="connsiteY28" fmla="*/ 2008 h 21616"/>
              <a:gd name="connsiteX0" fmla="*/ 11568 w 21600"/>
              <a:gd name="connsiteY0" fmla="*/ 2289 h 21897"/>
              <a:gd name="connsiteX1" fmla="*/ 14790 w 21600"/>
              <a:gd name="connsiteY1" fmla="*/ 297 h 21897"/>
              <a:gd name="connsiteX2" fmla="*/ 16330 w 21600"/>
              <a:gd name="connsiteY2" fmla="*/ 3388 h 21897"/>
              <a:gd name="connsiteX3" fmla="*/ 20104 w 21600"/>
              <a:gd name="connsiteY3" fmla="*/ 0 h 21897"/>
              <a:gd name="connsiteX4" fmla="*/ 18636 w 21600"/>
              <a:gd name="connsiteY4" fmla="*/ 6046 h 21897"/>
              <a:gd name="connsiteX5" fmla="*/ 21600 w 21600"/>
              <a:gd name="connsiteY5" fmla="*/ 6942 h 21897"/>
              <a:gd name="connsiteX6" fmla="*/ 16985 w 21600"/>
              <a:gd name="connsiteY6" fmla="*/ 9699 h 21897"/>
              <a:gd name="connsiteX7" fmla="*/ 18270 w 21600"/>
              <a:gd name="connsiteY7" fmla="*/ 11587 h 21897"/>
              <a:gd name="connsiteX8" fmla="*/ 16380 w 21600"/>
              <a:gd name="connsiteY8" fmla="*/ 12607 h 21897"/>
              <a:gd name="connsiteX9" fmla="*/ 18877 w 21600"/>
              <a:gd name="connsiteY9" fmla="*/ 15929 h 21897"/>
              <a:gd name="connsiteX10" fmla="*/ 14640 w 21600"/>
              <a:gd name="connsiteY10" fmla="*/ 14647 h 21897"/>
              <a:gd name="connsiteX11" fmla="*/ 14942 w 21600"/>
              <a:gd name="connsiteY11" fmla="*/ 17667 h 21897"/>
              <a:gd name="connsiteX12" fmla="*/ 12180 w 21600"/>
              <a:gd name="connsiteY12" fmla="*/ 16232 h 21897"/>
              <a:gd name="connsiteX13" fmla="*/ 11612 w 21600"/>
              <a:gd name="connsiteY13" fmla="*/ 19139 h 21897"/>
              <a:gd name="connsiteX14" fmla="*/ 9872 w 21600"/>
              <a:gd name="connsiteY14" fmla="*/ 17667 h 21897"/>
              <a:gd name="connsiteX15" fmla="*/ 8700 w 21600"/>
              <a:gd name="connsiteY15" fmla="*/ 20009 h 21897"/>
              <a:gd name="connsiteX16" fmla="*/ 7527 w 21600"/>
              <a:gd name="connsiteY16" fmla="*/ 18422 h 21897"/>
              <a:gd name="connsiteX17" fmla="*/ 4917 w 21600"/>
              <a:gd name="connsiteY17" fmla="*/ 21897 h 21897"/>
              <a:gd name="connsiteX18" fmla="*/ 4805 w 21600"/>
              <a:gd name="connsiteY18" fmla="*/ 18537 h 21897"/>
              <a:gd name="connsiteX19" fmla="*/ 1285 w 21600"/>
              <a:gd name="connsiteY19" fmla="*/ 18122 h 21897"/>
              <a:gd name="connsiteX20" fmla="*/ 3330 w 21600"/>
              <a:gd name="connsiteY20" fmla="*/ 15667 h 21897"/>
              <a:gd name="connsiteX21" fmla="*/ 0 w 21600"/>
              <a:gd name="connsiteY21" fmla="*/ 13174 h 21897"/>
              <a:gd name="connsiteX22" fmla="*/ 3935 w 21600"/>
              <a:gd name="connsiteY22" fmla="*/ 11889 h 21897"/>
              <a:gd name="connsiteX23" fmla="*/ 1172 w 21600"/>
              <a:gd name="connsiteY23" fmla="*/ 8567 h 21897"/>
              <a:gd name="connsiteX24" fmla="*/ 3195 w 21600"/>
              <a:gd name="connsiteY24" fmla="*/ 6435 h 21897"/>
              <a:gd name="connsiteX25" fmla="*/ 2909 w 21600"/>
              <a:gd name="connsiteY25" fmla="*/ 1907 h 21897"/>
              <a:gd name="connsiteX26" fmla="*/ 7488 w 21600"/>
              <a:gd name="connsiteY26" fmla="*/ 2090 h 21897"/>
              <a:gd name="connsiteX27" fmla="*/ 9271 w 21600"/>
              <a:gd name="connsiteY27" fmla="*/ 281 h 21897"/>
              <a:gd name="connsiteX28" fmla="*/ 11568 w 21600"/>
              <a:gd name="connsiteY28" fmla="*/ 2289 h 21897"/>
              <a:gd name="connsiteX0" fmla="*/ 11568 w 21600"/>
              <a:gd name="connsiteY0" fmla="*/ 2289 h 21897"/>
              <a:gd name="connsiteX1" fmla="*/ 14790 w 21600"/>
              <a:gd name="connsiteY1" fmla="*/ 297 h 21897"/>
              <a:gd name="connsiteX2" fmla="*/ 16330 w 21600"/>
              <a:gd name="connsiteY2" fmla="*/ 3388 h 21897"/>
              <a:gd name="connsiteX3" fmla="*/ 20104 w 21600"/>
              <a:gd name="connsiteY3" fmla="*/ 0 h 21897"/>
              <a:gd name="connsiteX4" fmla="*/ 18636 w 21600"/>
              <a:gd name="connsiteY4" fmla="*/ 6046 h 21897"/>
              <a:gd name="connsiteX5" fmla="*/ 21600 w 21600"/>
              <a:gd name="connsiteY5" fmla="*/ 6942 h 21897"/>
              <a:gd name="connsiteX6" fmla="*/ 16985 w 21600"/>
              <a:gd name="connsiteY6" fmla="*/ 9699 h 21897"/>
              <a:gd name="connsiteX7" fmla="*/ 18270 w 21600"/>
              <a:gd name="connsiteY7" fmla="*/ 11587 h 21897"/>
              <a:gd name="connsiteX8" fmla="*/ 16380 w 21600"/>
              <a:gd name="connsiteY8" fmla="*/ 12607 h 21897"/>
              <a:gd name="connsiteX9" fmla="*/ 18877 w 21600"/>
              <a:gd name="connsiteY9" fmla="*/ 15929 h 21897"/>
              <a:gd name="connsiteX10" fmla="*/ 14640 w 21600"/>
              <a:gd name="connsiteY10" fmla="*/ 14647 h 21897"/>
              <a:gd name="connsiteX11" fmla="*/ 14942 w 21600"/>
              <a:gd name="connsiteY11" fmla="*/ 17667 h 21897"/>
              <a:gd name="connsiteX12" fmla="*/ 12180 w 21600"/>
              <a:gd name="connsiteY12" fmla="*/ 16232 h 21897"/>
              <a:gd name="connsiteX13" fmla="*/ 11612 w 21600"/>
              <a:gd name="connsiteY13" fmla="*/ 19139 h 21897"/>
              <a:gd name="connsiteX14" fmla="*/ 9872 w 21600"/>
              <a:gd name="connsiteY14" fmla="*/ 17667 h 21897"/>
              <a:gd name="connsiteX15" fmla="*/ 8700 w 21600"/>
              <a:gd name="connsiteY15" fmla="*/ 20009 h 21897"/>
              <a:gd name="connsiteX16" fmla="*/ 7527 w 21600"/>
              <a:gd name="connsiteY16" fmla="*/ 18422 h 21897"/>
              <a:gd name="connsiteX17" fmla="*/ 4917 w 21600"/>
              <a:gd name="connsiteY17" fmla="*/ 21897 h 21897"/>
              <a:gd name="connsiteX18" fmla="*/ 4805 w 21600"/>
              <a:gd name="connsiteY18" fmla="*/ 18537 h 21897"/>
              <a:gd name="connsiteX19" fmla="*/ 1285 w 21600"/>
              <a:gd name="connsiteY19" fmla="*/ 18122 h 21897"/>
              <a:gd name="connsiteX20" fmla="*/ 3330 w 21600"/>
              <a:gd name="connsiteY20" fmla="*/ 15667 h 21897"/>
              <a:gd name="connsiteX21" fmla="*/ 0 w 21600"/>
              <a:gd name="connsiteY21" fmla="*/ 13174 h 21897"/>
              <a:gd name="connsiteX22" fmla="*/ 3935 w 21600"/>
              <a:gd name="connsiteY22" fmla="*/ 11889 h 21897"/>
              <a:gd name="connsiteX23" fmla="*/ 1172 w 21600"/>
              <a:gd name="connsiteY23" fmla="*/ 8567 h 21897"/>
              <a:gd name="connsiteX24" fmla="*/ 3195 w 21600"/>
              <a:gd name="connsiteY24" fmla="*/ 6435 h 21897"/>
              <a:gd name="connsiteX25" fmla="*/ 2909 w 21600"/>
              <a:gd name="connsiteY25" fmla="*/ 1907 h 21897"/>
              <a:gd name="connsiteX26" fmla="*/ 7488 w 21600"/>
              <a:gd name="connsiteY26" fmla="*/ 2090 h 21897"/>
              <a:gd name="connsiteX27" fmla="*/ 9271 w 21600"/>
              <a:gd name="connsiteY27" fmla="*/ 281 h 21897"/>
              <a:gd name="connsiteX28" fmla="*/ 11568 w 21600"/>
              <a:gd name="connsiteY28" fmla="*/ 2289 h 21897"/>
              <a:gd name="connsiteX0" fmla="*/ 11568 w 21600"/>
              <a:gd name="connsiteY0" fmla="*/ 2289 h 21897"/>
              <a:gd name="connsiteX1" fmla="*/ 14790 w 21600"/>
              <a:gd name="connsiteY1" fmla="*/ 297 h 21897"/>
              <a:gd name="connsiteX2" fmla="*/ 16330 w 21600"/>
              <a:gd name="connsiteY2" fmla="*/ 3388 h 21897"/>
              <a:gd name="connsiteX3" fmla="*/ 20104 w 21600"/>
              <a:gd name="connsiteY3" fmla="*/ 0 h 21897"/>
              <a:gd name="connsiteX4" fmla="*/ 18636 w 21600"/>
              <a:gd name="connsiteY4" fmla="*/ 6046 h 21897"/>
              <a:gd name="connsiteX5" fmla="*/ 21600 w 21600"/>
              <a:gd name="connsiteY5" fmla="*/ 6942 h 21897"/>
              <a:gd name="connsiteX6" fmla="*/ 16985 w 21600"/>
              <a:gd name="connsiteY6" fmla="*/ 9699 h 21897"/>
              <a:gd name="connsiteX7" fmla="*/ 18270 w 21600"/>
              <a:gd name="connsiteY7" fmla="*/ 11587 h 21897"/>
              <a:gd name="connsiteX8" fmla="*/ 16380 w 21600"/>
              <a:gd name="connsiteY8" fmla="*/ 12607 h 21897"/>
              <a:gd name="connsiteX9" fmla="*/ 18877 w 21600"/>
              <a:gd name="connsiteY9" fmla="*/ 15929 h 21897"/>
              <a:gd name="connsiteX10" fmla="*/ 14640 w 21600"/>
              <a:gd name="connsiteY10" fmla="*/ 14647 h 21897"/>
              <a:gd name="connsiteX11" fmla="*/ 14942 w 21600"/>
              <a:gd name="connsiteY11" fmla="*/ 17667 h 21897"/>
              <a:gd name="connsiteX12" fmla="*/ 12180 w 21600"/>
              <a:gd name="connsiteY12" fmla="*/ 16232 h 21897"/>
              <a:gd name="connsiteX13" fmla="*/ 11612 w 21600"/>
              <a:gd name="connsiteY13" fmla="*/ 19139 h 21897"/>
              <a:gd name="connsiteX14" fmla="*/ 9872 w 21600"/>
              <a:gd name="connsiteY14" fmla="*/ 17667 h 21897"/>
              <a:gd name="connsiteX15" fmla="*/ 8700 w 21600"/>
              <a:gd name="connsiteY15" fmla="*/ 20009 h 21897"/>
              <a:gd name="connsiteX16" fmla="*/ 7527 w 21600"/>
              <a:gd name="connsiteY16" fmla="*/ 18422 h 21897"/>
              <a:gd name="connsiteX17" fmla="*/ 4917 w 21600"/>
              <a:gd name="connsiteY17" fmla="*/ 21897 h 21897"/>
              <a:gd name="connsiteX18" fmla="*/ 4805 w 21600"/>
              <a:gd name="connsiteY18" fmla="*/ 18537 h 21897"/>
              <a:gd name="connsiteX19" fmla="*/ 1285 w 21600"/>
              <a:gd name="connsiteY19" fmla="*/ 18122 h 21897"/>
              <a:gd name="connsiteX20" fmla="*/ 3330 w 21600"/>
              <a:gd name="connsiteY20" fmla="*/ 15667 h 21897"/>
              <a:gd name="connsiteX21" fmla="*/ 0 w 21600"/>
              <a:gd name="connsiteY21" fmla="*/ 13174 h 21897"/>
              <a:gd name="connsiteX22" fmla="*/ 3935 w 21600"/>
              <a:gd name="connsiteY22" fmla="*/ 11889 h 21897"/>
              <a:gd name="connsiteX23" fmla="*/ 1172 w 21600"/>
              <a:gd name="connsiteY23" fmla="*/ 8567 h 21897"/>
              <a:gd name="connsiteX24" fmla="*/ 3195 w 21600"/>
              <a:gd name="connsiteY24" fmla="*/ 6435 h 21897"/>
              <a:gd name="connsiteX25" fmla="*/ 2909 w 21600"/>
              <a:gd name="connsiteY25" fmla="*/ 1907 h 21897"/>
              <a:gd name="connsiteX26" fmla="*/ 7488 w 21600"/>
              <a:gd name="connsiteY26" fmla="*/ 2090 h 21897"/>
              <a:gd name="connsiteX27" fmla="*/ 9271 w 21600"/>
              <a:gd name="connsiteY27" fmla="*/ 281 h 21897"/>
              <a:gd name="connsiteX28" fmla="*/ 11568 w 21600"/>
              <a:gd name="connsiteY28" fmla="*/ 2289 h 21897"/>
              <a:gd name="connsiteX0" fmla="*/ 11568 w 21600"/>
              <a:gd name="connsiteY0" fmla="*/ 2289 h 21897"/>
              <a:gd name="connsiteX1" fmla="*/ 14790 w 21600"/>
              <a:gd name="connsiteY1" fmla="*/ 297 h 21897"/>
              <a:gd name="connsiteX2" fmla="*/ 16330 w 21600"/>
              <a:gd name="connsiteY2" fmla="*/ 3388 h 21897"/>
              <a:gd name="connsiteX3" fmla="*/ 20104 w 21600"/>
              <a:gd name="connsiteY3" fmla="*/ 0 h 21897"/>
              <a:gd name="connsiteX4" fmla="*/ 18636 w 21600"/>
              <a:gd name="connsiteY4" fmla="*/ 6046 h 21897"/>
              <a:gd name="connsiteX5" fmla="*/ 21600 w 21600"/>
              <a:gd name="connsiteY5" fmla="*/ 6942 h 21897"/>
              <a:gd name="connsiteX6" fmla="*/ 16985 w 21600"/>
              <a:gd name="connsiteY6" fmla="*/ 9699 h 21897"/>
              <a:gd name="connsiteX7" fmla="*/ 18270 w 21600"/>
              <a:gd name="connsiteY7" fmla="*/ 11587 h 21897"/>
              <a:gd name="connsiteX8" fmla="*/ 16380 w 21600"/>
              <a:gd name="connsiteY8" fmla="*/ 12607 h 21897"/>
              <a:gd name="connsiteX9" fmla="*/ 18877 w 21600"/>
              <a:gd name="connsiteY9" fmla="*/ 15929 h 21897"/>
              <a:gd name="connsiteX10" fmla="*/ 14640 w 21600"/>
              <a:gd name="connsiteY10" fmla="*/ 14647 h 21897"/>
              <a:gd name="connsiteX11" fmla="*/ 14942 w 21600"/>
              <a:gd name="connsiteY11" fmla="*/ 17667 h 21897"/>
              <a:gd name="connsiteX12" fmla="*/ 12180 w 21600"/>
              <a:gd name="connsiteY12" fmla="*/ 16232 h 21897"/>
              <a:gd name="connsiteX13" fmla="*/ 11612 w 21600"/>
              <a:gd name="connsiteY13" fmla="*/ 19139 h 21897"/>
              <a:gd name="connsiteX14" fmla="*/ 9872 w 21600"/>
              <a:gd name="connsiteY14" fmla="*/ 17667 h 21897"/>
              <a:gd name="connsiteX15" fmla="*/ 8700 w 21600"/>
              <a:gd name="connsiteY15" fmla="*/ 20009 h 21897"/>
              <a:gd name="connsiteX16" fmla="*/ 7527 w 21600"/>
              <a:gd name="connsiteY16" fmla="*/ 18422 h 21897"/>
              <a:gd name="connsiteX17" fmla="*/ 4917 w 21600"/>
              <a:gd name="connsiteY17" fmla="*/ 21897 h 21897"/>
              <a:gd name="connsiteX18" fmla="*/ 4805 w 21600"/>
              <a:gd name="connsiteY18" fmla="*/ 18537 h 21897"/>
              <a:gd name="connsiteX19" fmla="*/ 1285 w 21600"/>
              <a:gd name="connsiteY19" fmla="*/ 18122 h 21897"/>
              <a:gd name="connsiteX20" fmla="*/ 3330 w 21600"/>
              <a:gd name="connsiteY20" fmla="*/ 15667 h 21897"/>
              <a:gd name="connsiteX21" fmla="*/ 0 w 21600"/>
              <a:gd name="connsiteY21" fmla="*/ 13174 h 21897"/>
              <a:gd name="connsiteX22" fmla="*/ 3935 w 21600"/>
              <a:gd name="connsiteY22" fmla="*/ 11889 h 21897"/>
              <a:gd name="connsiteX23" fmla="*/ 1172 w 21600"/>
              <a:gd name="connsiteY23" fmla="*/ 8567 h 21897"/>
              <a:gd name="connsiteX24" fmla="*/ 3195 w 21600"/>
              <a:gd name="connsiteY24" fmla="*/ 6435 h 21897"/>
              <a:gd name="connsiteX25" fmla="*/ 2909 w 21600"/>
              <a:gd name="connsiteY25" fmla="*/ 1907 h 21897"/>
              <a:gd name="connsiteX26" fmla="*/ 7488 w 21600"/>
              <a:gd name="connsiteY26" fmla="*/ 2090 h 21897"/>
              <a:gd name="connsiteX27" fmla="*/ 9271 w 21600"/>
              <a:gd name="connsiteY27" fmla="*/ 281 h 21897"/>
              <a:gd name="connsiteX28" fmla="*/ 11568 w 21600"/>
              <a:gd name="connsiteY28" fmla="*/ 2289 h 21897"/>
              <a:gd name="connsiteX0" fmla="*/ 11570 w 21602"/>
              <a:gd name="connsiteY0" fmla="*/ 2289 h 21897"/>
              <a:gd name="connsiteX1" fmla="*/ 14792 w 21602"/>
              <a:gd name="connsiteY1" fmla="*/ 297 h 21897"/>
              <a:gd name="connsiteX2" fmla="*/ 16332 w 21602"/>
              <a:gd name="connsiteY2" fmla="*/ 3388 h 21897"/>
              <a:gd name="connsiteX3" fmla="*/ 20106 w 21602"/>
              <a:gd name="connsiteY3" fmla="*/ 0 h 21897"/>
              <a:gd name="connsiteX4" fmla="*/ 18638 w 21602"/>
              <a:gd name="connsiteY4" fmla="*/ 6046 h 21897"/>
              <a:gd name="connsiteX5" fmla="*/ 21602 w 21602"/>
              <a:gd name="connsiteY5" fmla="*/ 6942 h 21897"/>
              <a:gd name="connsiteX6" fmla="*/ 16987 w 21602"/>
              <a:gd name="connsiteY6" fmla="*/ 9699 h 21897"/>
              <a:gd name="connsiteX7" fmla="*/ 18272 w 21602"/>
              <a:gd name="connsiteY7" fmla="*/ 11587 h 21897"/>
              <a:gd name="connsiteX8" fmla="*/ 16382 w 21602"/>
              <a:gd name="connsiteY8" fmla="*/ 12607 h 21897"/>
              <a:gd name="connsiteX9" fmla="*/ 18879 w 21602"/>
              <a:gd name="connsiteY9" fmla="*/ 15929 h 21897"/>
              <a:gd name="connsiteX10" fmla="*/ 14642 w 21602"/>
              <a:gd name="connsiteY10" fmla="*/ 14647 h 21897"/>
              <a:gd name="connsiteX11" fmla="*/ 14944 w 21602"/>
              <a:gd name="connsiteY11" fmla="*/ 17667 h 21897"/>
              <a:gd name="connsiteX12" fmla="*/ 12182 w 21602"/>
              <a:gd name="connsiteY12" fmla="*/ 16232 h 21897"/>
              <a:gd name="connsiteX13" fmla="*/ 11614 w 21602"/>
              <a:gd name="connsiteY13" fmla="*/ 19139 h 21897"/>
              <a:gd name="connsiteX14" fmla="*/ 9874 w 21602"/>
              <a:gd name="connsiteY14" fmla="*/ 17667 h 21897"/>
              <a:gd name="connsiteX15" fmla="*/ 8702 w 21602"/>
              <a:gd name="connsiteY15" fmla="*/ 20009 h 21897"/>
              <a:gd name="connsiteX16" fmla="*/ 7529 w 21602"/>
              <a:gd name="connsiteY16" fmla="*/ 18422 h 21897"/>
              <a:gd name="connsiteX17" fmla="*/ 4919 w 21602"/>
              <a:gd name="connsiteY17" fmla="*/ 21897 h 21897"/>
              <a:gd name="connsiteX18" fmla="*/ 4807 w 21602"/>
              <a:gd name="connsiteY18" fmla="*/ 18537 h 21897"/>
              <a:gd name="connsiteX19" fmla="*/ 1287 w 21602"/>
              <a:gd name="connsiteY19" fmla="*/ 18122 h 21897"/>
              <a:gd name="connsiteX20" fmla="*/ 3332 w 21602"/>
              <a:gd name="connsiteY20" fmla="*/ 15667 h 21897"/>
              <a:gd name="connsiteX21" fmla="*/ 2 w 21602"/>
              <a:gd name="connsiteY21" fmla="*/ 13174 h 21897"/>
              <a:gd name="connsiteX22" fmla="*/ 3937 w 21602"/>
              <a:gd name="connsiteY22" fmla="*/ 11889 h 21897"/>
              <a:gd name="connsiteX23" fmla="*/ 1174 w 21602"/>
              <a:gd name="connsiteY23" fmla="*/ 8567 h 21897"/>
              <a:gd name="connsiteX24" fmla="*/ 3197 w 21602"/>
              <a:gd name="connsiteY24" fmla="*/ 6435 h 21897"/>
              <a:gd name="connsiteX25" fmla="*/ 2911 w 21602"/>
              <a:gd name="connsiteY25" fmla="*/ 1907 h 21897"/>
              <a:gd name="connsiteX26" fmla="*/ 7490 w 21602"/>
              <a:gd name="connsiteY26" fmla="*/ 2090 h 21897"/>
              <a:gd name="connsiteX27" fmla="*/ 9273 w 21602"/>
              <a:gd name="connsiteY27" fmla="*/ 281 h 21897"/>
              <a:gd name="connsiteX28" fmla="*/ 11570 w 21602"/>
              <a:gd name="connsiteY28" fmla="*/ 2289 h 21897"/>
              <a:gd name="connsiteX0" fmla="*/ 11570 w 21602"/>
              <a:gd name="connsiteY0" fmla="*/ 2289 h 21897"/>
              <a:gd name="connsiteX1" fmla="*/ 14792 w 21602"/>
              <a:gd name="connsiteY1" fmla="*/ 297 h 21897"/>
              <a:gd name="connsiteX2" fmla="*/ 16332 w 21602"/>
              <a:gd name="connsiteY2" fmla="*/ 3388 h 21897"/>
              <a:gd name="connsiteX3" fmla="*/ 20106 w 21602"/>
              <a:gd name="connsiteY3" fmla="*/ 0 h 21897"/>
              <a:gd name="connsiteX4" fmla="*/ 18638 w 21602"/>
              <a:gd name="connsiteY4" fmla="*/ 6046 h 21897"/>
              <a:gd name="connsiteX5" fmla="*/ 21602 w 21602"/>
              <a:gd name="connsiteY5" fmla="*/ 6942 h 21897"/>
              <a:gd name="connsiteX6" fmla="*/ 16987 w 21602"/>
              <a:gd name="connsiteY6" fmla="*/ 9699 h 21897"/>
              <a:gd name="connsiteX7" fmla="*/ 18272 w 21602"/>
              <a:gd name="connsiteY7" fmla="*/ 11587 h 21897"/>
              <a:gd name="connsiteX8" fmla="*/ 16382 w 21602"/>
              <a:gd name="connsiteY8" fmla="*/ 12607 h 21897"/>
              <a:gd name="connsiteX9" fmla="*/ 18879 w 21602"/>
              <a:gd name="connsiteY9" fmla="*/ 15929 h 21897"/>
              <a:gd name="connsiteX10" fmla="*/ 14642 w 21602"/>
              <a:gd name="connsiteY10" fmla="*/ 14647 h 21897"/>
              <a:gd name="connsiteX11" fmla="*/ 14944 w 21602"/>
              <a:gd name="connsiteY11" fmla="*/ 17667 h 21897"/>
              <a:gd name="connsiteX12" fmla="*/ 12182 w 21602"/>
              <a:gd name="connsiteY12" fmla="*/ 16232 h 21897"/>
              <a:gd name="connsiteX13" fmla="*/ 11614 w 21602"/>
              <a:gd name="connsiteY13" fmla="*/ 19139 h 21897"/>
              <a:gd name="connsiteX14" fmla="*/ 9874 w 21602"/>
              <a:gd name="connsiteY14" fmla="*/ 17667 h 21897"/>
              <a:gd name="connsiteX15" fmla="*/ 8702 w 21602"/>
              <a:gd name="connsiteY15" fmla="*/ 20009 h 21897"/>
              <a:gd name="connsiteX16" fmla="*/ 7529 w 21602"/>
              <a:gd name="connsiteY16" fmla="*/ 18422 h 21897"/>
              <a:gd name="connsiteX17" fmla="*/ 4919 w 21602"/>
              <a:gd name="connsiteY17" fmla="*/ 21897 h 21897"/>
              <a:gd name="connsiteX18" fmla="*/ 4807 w 21602"/>
              <a:gd name="connsiteY18" fmla="*/ 18537 h 21897"/>
              <a:gd name="connsiteX19" fmla="*/ 1287 w 21602"/>
              <a:gd name="connsiteY19" fmla="*/ 18122 h 21897"/>
              <a:gd name="connsiteX20" fmla="*/ 3332 w 21602"/>
              <a:gd name="connsiteY20" fmla="*/ 15667 h 21897"/>
              <a:gd name="connsiteX21" fmla="*/ 2 w 21602"/>
              <a:gd name="connsiteY21" fmla="*/ 13174 h 21897"/>
              <a:gd name="connsiteX22" fmla="*/ 3937 w 21602"/>
              <a:gd name="connsiteY22" fmla="*/ 11889 h 21897"/>
              <a:gd name="connsiteX23" fmla="*/ 1174 w 21602"/>
              <a:gd name="connsiteY23" fmla="*/ 8567 h 21897"/>
              <a:gd name="connsiteX24" fmla="*/ 3197 w 21602"/>
              <a:gd name="connsiteY24" fmla="*/ 6435 h 21897"/>
              <a:gd name="connsiteX25" fmla="*/ 2911 w 21602"/>
              <a:gd name="connsiteY25" fmla="*/ 1907 h 21897"/>
              <a:gd name="connsiteX26" fmla="*/ 7490 w 21602"/>
              <a:gd name="connsiteY26" fmla="*/ 2090 h 21897"/>
              <a:gd name="connsiteX27" fmla="*/ 9273 w 21602"/>
              <a:gd name="connsiteY27" fmla="*/ 281 h 21897"/>
              <a:gd name="connsiteX28" fmla="*/ 11570 w 21602"/>
              <a:gd name="connsiteY28" fmla="*/ 2289 h 21897"/>
              <a:gd name="connsiteX0" fmla="*/ 11570 w 21602"/>
              <a:gd name="connsiteY0" fmla="*/ 2289 h 21897"/>
              <a:gd name="connsiteX1" fmla="*/ 14792 w 21602"/>
              <a:gd name="connsiteY1" fmla="*/ 297 h 21897"/>
              <a:gd name="connsiteX2" fmla="*/ 16332 w 21602"/>
              <a:gd name="connsiteY2" fmla="*/ 3388 h 21897"/>
              <a:gd name="connsiteX3" fmla="*/ 20106 w 21602"/>
              <a:gd name="connsiteY3" fmla="*/ 0 h 21897"/>
              <a:gd name="connsiteX4" fmla="*/ 18638 w 21602"/>
              <a:gd name="connsiteY4" fmla="*/ 6046 h 21897"/>
              <a:gd name="connsiteX5" fmla="*/ 21602 w 21602"/>
              <a:gd name="connsiteY5" fmla="*/ 6942 h 21897"/>
              <a:gd name="connsiteX6" fmla="*/ 16987 w 21602"/>
              <a:gd name="connsiteY6" fmla="*/ 9699 h 21897"/>
              <a:gd name="connsiteX7" fmla="*/ 18272 w 21602"/>
              <a:gd name="connsiteY7" fmla="*/ 11587 h 21897"/>
              <a:gd name="connsiteX8" fmla="*/ 16382 w 21602"/>
              <a:gd name="connsiteY8" fmla="*/ 12607 h 21897"/>
              <a:gd name="connsiteX9" fmla="*/ 18879 w 21602"/>
              <a:gd name="connsiteY9" fmla="*/ 15929 h 21897"/>
              <a:gd name="connsiteX10" fmla="*/ 14642 w 21602"/>
              <a:gd name="connsiteY10" fmla="*/ 14647 h 21897"/>
              <a:gd name="connsiteX11" fmla="*/ 14944 w 21602"/>
              <a:gd name="connsiteY11" fmla="*/ 17667 h 21897"/>
              <a:gd name="connsiteX12" fmla="*/ 12182 w 21602"/>
              <a:gd name="connsiteY12" fmla="*/ 16232 h 21897"/>
              <a:gd name="connsiteX13" fmla="*/ 11614 w 21602"/>
              <a:gd name="connsiteY13" fmla="*/ 19139 h 21897"/>
              <a:gd name="connsiteX14" fmla="*/ 9874 w 21602"/>
              <a:gd name="connsiteY14" fmla="*/ 17667 h 21897"/>
              <a:gd name="connsiteX15" fmla="*/ 8702 w 21602"/>
              <a:gd name="connsiteY15" fmla="*/ 20009 h 21897"/>
              <a:gd name="connsiteX16" fmla="*/ 7529 w 21602"/>
              <a:gd name="connsiteY16" fmla="*/ 18422 h 21897"/>
              <a:gd name="connsiteX17" fmla="*/ 4919 w 21602"/>
              <a:gd name="connsiteY17" fmla="*/ 21897 h 21897"/>
              <a:gd name="connsiteX18" fmla="*/ 4807 w 21602"/>
              <a:gd name="connsiteY18" fmla="*/ 18537 h 21897"/>
              <a:gd name="connsiteX19" fmla="*/ 1287 w 21602"/>
              <a:gd name="connsiteY19" fmla="*/ 18122 h 21897"/>
              <a:gd name="connsiteX20" fmla="*/ 3332 w 21602"/>
              <a:gd name="connsiteY20" fmla="*/ 15667 h 21897"/>
              <a:gd name="connsiteX21" fmla="*/ 2 w 21602"/>
              <a:gd name="connsiteY21" fmla="*/ 13174 h 21897"/>
              <a:gd name="connsiteX22" fmla="*/ 3937 w 21602"/>
              <a:gd name="connsiteY22" fmla="*/ 11889 h 21897"/>
              <a:gd name="connsiteX23" fmla="*/ 1174 w 21602"/>
              <a:gd name="connsiteY23" fmla="*/ 8567 h 21897"/>
              <a:gd name="connsiteX24" fmla="*/ 3197 w 21602"/>
              <a:gd name="connsiteY24" fmla="*/ 6435 h 21897"/>
              <a:gd name="connsiteX25" fmla="*/ 2911 w 21602"/>
              <a:gd name="connsiteY25" fmla="*/ 1907 h 21897"/>
              <a:gd name="connsiteX26" fmla="*/ 7490 w 21602"/>
              <a:gd name="connsiteY26" fmla="*/ 2090 h 21897"/>
              <a:gd name="connsiteX27" fmla="*/ 9273 w 21602"/>
              <a:gd name="connsiteY27" fmla="*/ 281 h 21897"/>
              <a:gd name="connsiteX28" fmla="*/ 11570 w 21602"/>
              <a:gd name="connsiteY28" fmla="*/ 2289 h 21897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02"/>
              <a:gd name="connsiteY0" fmla="*/ 2289 h 22078"/>
              <a:gd name="connsiteX1" fmla="*/ 14792 w 21602"/>
              <a:gd name="connsiteY1" fmla="*/ 297 h 22078"/>
              <a:gd name="connsiteX2" fmla="*/ 16332 w 21602"/>
              <a:gd name="connsiteY2" fmla="*/ 3388 h 22078"/>
              <a:gd name="connsiteX3" fmla="*/ 20106 w 21602"/>
              <a:gd name="connsiteY3" fmla="*/ 0 h 22078"/>
              <a:gd name="connsiteX4" fmla="*/ 18638 w 21602"/>
              <a:gd name="connsiteY4" fmla="*/ 6046 h 22078"/>
              <a:gd name="connsiteX5" fmla="*/ 21602 w 21602"/>
              <a:gd name="connsiteY5" fmla="*/ 6942 h 22078"/>
              <a:gd name="connsiteX6" fmla="*/ 16987 w 21602"/>
              <a:gd name="connsiteY6" fmla="*/ 9699 h 22078"/>
              <a:gd name="connsiteX7" fmla="*/ 18272 w 21602"/>
              <a:gd name="connsiteY7" fmla="*/ 11587 h 22078"/>
              <a:gd name="connsiteX8" fmla="*/ 16382 w 21602"/>
              <a:gd name="connsiteY8" fmla="*/ 12607 h 22078"/>
              <a:gd name="connsiteX9" fmla="*/ 18879 w 21602"/>
              <a:gd name="connsiteY9" fmla="*/ 15929 h 22078"/>
              <a:gd name="connsiteX10" fmla="*/ 14642 w 21602"/>
              <a:gd name="connsiteY10" fmla="*/ 14647 h 22078"/>
              <a:gd name="connsiteX11" fmla="*/ 14944 w 21602"/>
              <a:gd name="connsiteY11" fmla="*/ 17667 h 22078"/>
              <a:gd name="connsiteX12" fmla="*/ 12182 w 21602"/>
              <a:gd name="connsiteY12" fmla="*/ 16232 h 22078"/>
              <a:gd name="connsiteX13" fmla="*/ 11614 w 21602"/>
              <a:gd name="connsiteY13" fmla="*/ 19139 h 22078"/>
              <a:gd name="connsiteX14" fmla="*/ 9874 w 21602"/>
              <a:gd name="connsiteY14" fmla="*/ 17667 h 22078"/>
              <a:gd name="connsiteX15" fmla="*/ 8702 w 21602"/>
              <a:gd name="connsiteY15" fmla="*/ 20009 h 22078"/>
              <a:gd name="connsiteX16" fmla="*/ 7529 w 21602"/>
              <a:gd name="connsiteY16" fmla="*/ 18422 h 22078"/>
              <a:gd name="connsiteX17" fmla="*/ 4919 w 21602"/>
              <a:gd name="connsiteY17" fmla="*/ 21897 h 22078"/>
              <a:gd name="connsiteX18" fmla="*/ 4807 w 21602"/>
              <a:gd name="connsiteY18" fmla="*/ 18537 h 22078"/>
              <a:gd name="connsiteX19" fmla="*/ 1287 w 21602"/>
              <a:gd name="connsiteY19" fmla="*/ 18122 h 22078"/>
              <a:gd name="connsiteX20" fmla="*/ 3332 w 21602"/>
              <a:gd name="connsiteY20" fmla="*/ 15667 h 22078"/>
              <a:gd name="connsiteX21" fmla="*/ 2 w 21602"/>
              <a:gd name="connsiteY21" fmla="*/ 13174 h 22078"/>
              <a:gd name="connsiteX22" fmla="*/ 3937 w 21602"/>
              <a:gd name="connsiteY22" fmla="*/ 11889 h 22078"/>
              <a:gd name="connsiteX23" fmla="*/ 1174 w 21602"/>
              <a:gd name="connsiteY23" fmla="*/ 8567 h 22078"/>
              <a:gd name="connsiteX24" fmla="*/ 3197 w 21602"/>
              <a:gd name="connsiteY24" fmla="*/ 6435 h 22078"/>
              <a:gd name="connsiteX25" fmla="*/ 2911 w 21602"/>
              <a:gd name="connsiteY25" fmla="*/ 1907 h 22078"/>
              <a:gd name="connsiteX26" fmla="*/ 7490 w 21602"/>
              <a:gd name="connsiteY26" fmla="*/ 2090 h 22078"/>
              <a:gd name="connsiteX27" fmla="*/ 9273 w 21602"/>
              <a:gd name="connsiteY27" fmla="*/ 281 h 22078"/>
              <a:gd name="connsiteX28" fmla="*/ 11570 w 21602"/>
              <a:gd name="connsiteY28" fmla="*/ 2289 h 22078"/>
              <a:gd name="connsiteX0" fmla="*/ 11570 w 21619"/>
              <a:gd name="connsiteY0" fmla="*/ 2289 h 22078"/>
              <a:gd name="connsiteX1" fmla="*/ 14792 w 21619"/>
              <a:gd name="connsiteY1" fmla="*/ 297 h 22078"/>
              <a:gd name="connsiteX2" fmla="*/ 16332 w 21619"/>
              <a:gd name="connsiteY2" fmla="*/ 3388 h 22078"/>
              <a:gd name="connsiteX3" fmla="*/ 20106 w 21619"/>
              <a:gd name="connsiteY3" fmla="*/ 0 h 22078"/>
              <a:gd name="connsiteX4" fmla="*/ 18638 w 21619"/>
              <a:gd name="connsiteY4" fmla="*/ 6046 h 22078"/>
              <a:gd name="connsiteX5" fmla="*/ 21602 w 21619"/>
              <a:gd name="connsiteY5" fmla="*/ 6942 h 22078"/>
              <a:gd name="connsiteX6" fmla="*/ 16987 w 21619"/>
              <a:gd name="connsiteY6" fmla="*/ 9699 h 22078"/>
              <a:gd name="connsiteX7" fmla="*/ 18272 w 21619"/>
              <a:gd name="connsiteY7" fmla="*/ 11587 h 22078"/>
              <a:gd name="connsiteX8" fmla="*/ 16382 w 21619"/>
              <a:gd name="connsiteY8" fmla="*/ 12607 h 22078"/>
              <a:gd name="connsiteX9" fmla="*/ 18879 w 21619"/>
              <a:gd name="connsiteY9" fmla="*/ 15929 h 22078"/>
              <a:gd name="connsiteX10" fmla="*/ 14642 w 21619"/>
              <a:gd name="connsiteY10" fmla="*/ 14647 h 22078"/>
              <a:gd name="connsiteX11" fmla="*/ 14944 w 21619"/>
              <a:gd name="connsiteY11" fmla="*/ 17667 h 22078"/>
              <a:gd name="connsiteX12" fmla="*/ 12182 w 21619"/>
              <a:gd name="connsiteY12" fmla="*/ 16232 h 22078"/>
              <a:gd name="connsiteX13" fmla="*/ 11614 w 21619"/>
              <a:gd name="connsiteY13" fmla="*/ 19139 h 22078"/>
              <a:gd name="connsiteX14" fmla="*/ 9874 w 21619"/>
              <a:gd name="connsiteY14" fmla="*/ 17667 h 22078"/>
              <a:gd name="connsiteX15" fmla="*/ 8702 w 21619"/>
              <a:gd name="connsiteY15" fmla="*/ 20009 h 22078"/>
              <a:gd name="connsiteX16" fmla="*/ 7529 w 21619"/>
              <a:gd name="connsiteY16" fmla="*/ 18422 h 22078"/>
              <a:gd name="connsiteX17" fmla="*/ 4919 w 21619"/>
              <a:gd name="connsiteY17" fmla="*/ 21897 h 22078"/>
              <a:gd name="connsiteX18" fmla="*/ 4807 w 21619"/>
              <a:gd name="connsiteY18" fmla="*/ 18537 h 22078"/>
              <a:gd name="connsiteX19" fmla="*/ 1287 w 21619"/>
              <a:gd name="connsiteY19" fmla="*/ 18122 h 22078"/>
              <a:gd name="connsiteX20" fmla="*/ 3332 w 21619"/>
              <a:gd name="connsiteY20" fmla="*/ 15667 h 22078"/>
              <a:gd name="connsiteX21" fmla="*/ 2 w 21619"/>
              <a:gd name="connsiteY21" fmla="*/ 13174 h 22078"/>
              <a:gd name="connsiteX22" fmla="*/ 3937 w 21619"/>
              <a:gd name="connsiteY22" fmla="*/ 11889 h 22078"/>
              <a:gd name="connsiteX23" fmla="*/ 1174 w 21619"/>
              <a:gd name="connsiteY23" fmla="*/ 8567 h 22078"/>
              <a:gd name="connsiteX24" fmla="*/ 3197 w 21619"/>
              <a:gd name="connsiteY24" fmla="*/ 6435 h 22078"/>
              <a:gd name="connsiteX25" fmla="*/ 2911 w 21619"/>
              <a:gd name="connsiteY25" fmla="*/ 1907 h 22078"/>
              <a:gd name="connsiteX26" fmla="*/ 7490 w 21619"/>
              <a:gd name="connsiteY26" fmla="*/ 2090 h 22078"/>
              <a:gd name="connsiteX27" fmla="*/ 9273 w 21619"/>
              <a:gd name="connsiteY27" fmla="*/ 281 h 22078"/>
              <a:gd name="connsiteX28" fmla="*/ 11570 w 21619"/>
              <a:gd name="connsiteY28" fmla="*/ 2289 h 22078"/>
              <a:gd name="connsiteX0" fmla="*/ 11570 w 21619"/>
              <a:gd name="connsiteY0" fmla="*/ 2429 h 22218"/>
              <a:gd name="connsiteX1" fmla="*/ 14792 w 21619"/>
              <a:gd name="connsiteY1" fmla="*/ 437 h 22218"/>
              <a:gd name="connsiteX2" fmla="*/ 16332 w 21619"/>
              <a:gd name="connsiteY2" fmla="*/ 3528 h 22218"/>
              <a:gd name="connsiteX3" fmla="*/ 20106 w 21619"/>
              <a:gd name="connsiteY3" fmla="*/ 140 h 22218"/>
              <a:gd name="connsiteX4" fmla="*/ 18638 w 21619"/>
              <a:gd name="connsiteY4" fmla="*/ 6186 h 22218"/>
              <a:gd name="connsiteX5" fmla="*/ 21602 w 21619"/>
              <a:gd name="connsiteY5" fmla="*/ 7082 h 22218"/>
              <a:gd name="connsiteX6" fmla="*/ 16987 w 21619"/>
              <a:gd name="connsiteY6" fmla="*/ 9839 h 22218"/>
              <a:gd name="connsiteX7" fmla="*/ 18272 w 21619"/>
              <a:gd name="connsiteY7" fmla="*/ 11727 h 22218"/>
              <a:gd name="connsiteX8" fmla="*/ 16382 w 21619"/>
              <a:gd name="connsiteY8" fmla="*/ 12747 h 22218"/>
              <a:gd name="connsiteX9" fmla="*/ 18879 w 21619"/>
              <a:gd name="connsiteY9" fmla="*/ 16069 h 22218"/>
              <a:gd name="connsiteX10" fmla="*/ 14642 w 21619"/>
              <a:gd name="connsiteY10" fmla="*/ 14787 h 22218"/>
              <a:gd name="connsiteX11" fmla="*/ 14944 w 21619"/>
              <a:gd name="connsiteY11" fmla="*/ 17807 h 22218"/>
              <a:gd name="connsiteX12" fmla="*/ 12182 w 21619"/>
              <a:gd name="connsiteY12" fmla="*/ 16372 h 22218"/>
              <a:gd name="connsiteX13" fmla="*/ 11614 w 21619"/>
              <a:gd name="connsiteY13" fmla="*/ 19279 h 22218"/>
              <a:gd name="connsiteX14" fmla="*/ 9874 w 21619"/>
              <a:gd name="connsiteY14" fmla="*/ 17807 h 22218"/>
              <a:gd name="connsiteX15" fmla="*/ 8702 w 21619"/>
              <a:gd name="connsiteY15" fmla="*/ 20149 h 22218"/>
              <a:gd name="connsiteX16" fmla="*/ 7529 w 21619"/>
              <a:gd name="connsiteY16" fmla="*/ 18562 h 22218"/>
              <a:gd name="connsiteX17" fmla="*/ 4919 w 21619"/>
              <a:gd name="connsiteY17" fmla="*/ 22037 h 22218"/>
              <a:gd name="connsiteX18" fmla="*/ 4807 w 21619"/>
              <a:gd name="connsiteY18" fmla="*/ 18677 h 22218"/>
              <a:gd name="connsiteX19" fmla="*/ 1287 w 21619"/>
              <a:gd name="connsiteY19" fmla="*/ 18262 h 22218"/>
              <a:gd name="connsiteX20" fmla="*/ 3332 w 21619"/>
              <a:gd name="connsiteY20" fmla="*/ 15807 h 22218"/>
              <a:gd name="connsiteX21" fmla="*/ 2 w 21619"/>
              <a:gd name="connsiteY21" fmla="*/ 13314 h 22218"/>
              <a:gd name="connsiteX22" fmla="*/ 3937 w 21619"/>
              <a:gd name="connsiteY22" fmla="*/ 12029 h 22218"/>
              <a:gd name="connsiteX23" fmla="*/ 1174 w 21619"/>
              <a:gd name="connsiteY23" fmla="*/ 8707 h 22218"/>
              <a:gd name="connsiteX24" fmla="*/ 3197 w 21619"/>
              <a:gd name="connsiteY24" fmla="*/ 6575 h 22218"/>
              <a:gd name="connsiteX25" fmla="*/ 2911 w 21619"/>
              <a:gd name="connsiteY25" fmla="*/ 2047 h 22218"/>
              <a:gd name="connsiteX26" fmla="*/ 7490 w 21619"/>
              <a:gd name="connsiteY26" fmla="*/ 2230 h 22218"/>
              <a:gd name="connsiteX27" fmla="*/ 9273 w 21619"/>
              <a:gd name="connsiteY27" fmla="*/ 421 h 22218"/>
              <a:gd name="connsiteX28" fmla="*/ 11570 w 21619"/>
              <a:gd name="connsiteY28" fmla="*/ 2429 h 22218"/>
              <a:gd name="connsiteX0" fmla="*/ 11570 w 21644"/>
              <a:gd name="connsiteY0" fmla="*/ 2429 h 22218"/>
              <a:gd name="connsiteX1" fmla="*/ 14792 w 21644"/>
              <a:gd name="connsiteY1" fmla="*/ 437 h 22218"/>
              <a:gd name="connsiteX2" fmla="*/ 16332 w 21644"/>
              <a:gd name="connsiteY2" fmla="*/ 3528 h 22218"/>
              <a:gd name="connsiteX3" fmla="*/ 20106 w 21644"/>
              <a:gd name="connsiteY3" fmla="*/ 140 h 22218"/>
              <a:gd name="connsiteX4" fmla="*/ 18638 w 21644"/>
              <a:gd name="connsiteY4" fmla="*/ 6186 h 22218"/>
              <a:gd name="connsiteX5" fmla="*/ 21602 w 21644"/>
              <a:gd name="connsiteY5" fmla="*/ 7082 h 22218"/>
              <a:gd name="connsiteX6" fmla="*/ 16987 w 21644"/>
              <a:gd name="connsiteY6" fmla="*/ 9839 h 22218"/>
              <a:gd name="connsiteX7" fmla="*/ 21643 w 21644"/>
              <a:gd name="connsiteY7" fmla="*/ 12399 h 22218"/>
              <a:gd name="connsiteX8" fmla="*/ 16382 w 21644"/>
              <a:gd name="connsiteY8" fmla="*/ 12747 h 22218"/>
              <a:gd name="connsiteX9" fmla="*/ 18879 w 21644"/>
              <a:gd name="connsiteY9" fmla="*/ 16069 h 22218"/>
              <a:gd name="connsiteX10" fmla="*/ 14642 w 21644"/>
              <a:gd name="connsiteY10" fmla="*/ 14787 h 22218"/>
              <a:gd name="connsiteX11" fmla="*/ 14944 w 21644"/>
              <a:gd name="connsiteY11" fmla="*/ 17807 h 22218"/>
              <a:gd name="connsiteX12" fmla="*/ 12182 w 21644"/>
              <a:gd name="connsiteY12" fmla="*/ 16372 h 22218"/>
              <a:gd name="connsiteX13" fmla="*/ 11614 w 21644"/>
              <a:gd name="connsiteY13" fmla="*/ 19279 h 22218"/>
              <a:gd name="connsiteX14" fmla="*/ 9874 w 21644"/>
              <a:gd name="connsiteY14" fmla="*/ 17807 h 22218"/>
              <a:gd name="connsiteX15" fmla="*/ 8702 w 21644"/>
              <a:gd name="connsiteY15" fmla="*/ 20149 h 22218"/>
              <a:gd name="connsiteX16" fmla="*/ 7529 w 21644"/>
              <a:gd name="connsiteY16" fmla="*/ 18562 h 22218"/>
              <a:gd name="connsiteX17" fmla="*/ 4919 w 21644"/>
              <a:gd name="connsiteY17" fmla="*/ 22037 h 22218"/>
              <a:gd name="connsiteX18" fmla="*/ 4807 w 21644"/>
              <a:gd name="connsiteY18" fmla="*/ 18677 h 22218"/>
              <a:gd name="connsiteX19" fmla="*/ 1287 w 21644"/>
              <a:gd name="connsiteY19" fmla="*/ 18262 h 22218"/>
              <a:gd name="connsiteX20" fmla="*/ 3332 w 21644"/>
              <a:gd name="connsiteY20" fmla="*/ 15807 h 22218"/>
              <a:gd name="connsiteX21" fmla="*/ 2 w 21644"/>
              <a:gd name="connsiteY21" fmla="*/ 13314 h 22218"/>
              <a:gd name="connsiteX22" fmla="*/ 3937 w 21644"/>
              <a:gd name="connsiteY22" fmla="*/ 12029 h 22218"/>
              <a:gd name="connsiteX23" fmla="*/ 1174 w 21644"/>
              <a:gd name="connsiteY23" fmla="*/ 8707 h 22218"/>
              <a:gd name="connsiteX24" fmla="*/ 3197 w 21644"/>
              <a:gd name="connsiteY24" fmla="*/ 6575 h 22218"/>
              <a:gd name="connsiteX25" fmla="*/ 2911 w 21644"/>
              <a:gd name="connsiteY25" fmla="*/ 2047 h 22218"/>
              <a:gd name="connsiteX26" fmla="*/ 7490 w 21644"/>
              <a:gd name="connsiteY26" fmla="*/ 2230 h 22218"/>
              <a:gd name="connsiteX27" fmla="*/ 9273 w 21644"/>
              <a:gd name="connsiteY27" fmla="*/ 421 h 22218"/>
              <a:gd name="connsiteX28" fmla="*/ 11570 w 21644"/>
              <a:gd name="connsiteY28" fmla="*/ 2429 h 22218"/>
              <a:gd name="connsiteX0" fmla="*/ 11570 w 21717"/>
              <a:gd name="connsiteY0" fmla="*/ 2429 h 22218"/>
              <a:gd name="connsiteX1" fmla="*/ 14792 w 21717"/>
              <a:gd name="connsiteY1" fmla="*/ 437 h 22218"/>
              <a:gd name="connsiteX2" fmla="*/ 16332 w 21717"/>
              <a:gd name="connsiteY2" fmla="*/ 3528 h 22218"/>
              <a:gd name="connsiteX3" fmla="*/ 20106 w 21717"/>
              <a:gd name="connsiteY3" fmla="*/ 140 h 22218"/>
              <a:gd name="connsiteX4" fmla="*/ 18638 w 21717"/>
              <a:gd name="connsiteY4" fmla="*/ 6186 h 22218"/>
              <a:gd name="connsiteX5" fmla="*/ 21602 w 21717"/>
              <a:gd name="connsiteY5" fmla="*/ 7082 h 22218"/>
              <a:gd name="connsiteX6" fmla="*/ 19827 w 21717"/>
              <a:gd name="connsiteY6" fmla="*/ 9391 h 22218"/>
              <a:gd name="connsiteX7" fmla="*/ 21643 w 21717"/>
              <a:gd name="connsiteY7" fmla="*/ 12399 h 22218"/>
              <a:gd name="connsiteX8" fmla="*/ 16382 w 21717"/>
              <a:gd name="connsiteY8" fmla="*/ 12747 h 22218"/>
              <a:gd name="connsiteX9" fmla="*/ 18879 w 21717"/>
              <a:gd name="connsiteY9" fmla="*/ 16069 h 22218"/>
              <a:gd name="connsiteX10" fmla="*/ 14642 w 21717"/>
              <a:gd name="connsiteY10" fmla="*/ 14787 h 22218"/>
              <a:gd name="connsiteX11" fmla="*/ 14944 w 21717"/>
              <a:gd name="connsiteY11" fmla="*/ 17807 h 22218"/>
              <a:gd name="connsiteX12" fmla="*/ 12182 w 21717"/>
              <a:gd name="connsiteY12" fmla="*/ 16372 h 22218"/>
              <a:gd name="connsiteX13" fmla="*/ 11614 w 21717"/>
              <a:gd name="connsiteY13" fmla="*/ 19279 h 22218"/>
              <a:gd name="connsiteX14" fmla="*/ 9874 w 21717"/>
              <a:gd name="connsiteY14" fmla="*/ 17807 h 22218"/>
              <a:gd name="connsiteX15" fmla="*/ 8702 w 21717"/>
              <a:gd name="connsiteY15" fmla="*/ 20149 h 22218"/>
              <a:gd name="connsiteX16" fmla="*/ 7529 w 21717"/>
              <a:gd name="connsiteY16" fmla="*/ 18562 h 22218"/>
              <a:gd name="connsiteX17" fmla="*/ 4919 w 21717"/>
              <a:gd name="connsiteY17" fmla="*/ 22037 h 22218"/>
              <a:gd name="connsiteX18" fmla="*/ 4807 w 21717"/>
              <a:gd name="connsiteY18" fmla="*/ 18677 h 22218"/>
              <a:gd name="connsiteX19" fmla="*/ 1287 w 21717"/>
              <a:gd name="connsiteY19" fmla="*/ 18262 h 22218"/>
              <a:gd name="connsiteX20" fmla="*/ 3332 w 21717"/>
              <a:gd name="connsiteY20" fmla="*/ 15807 h 22218"/>
              <a:gd name="connsiteX21" fmla="*/ 2 w 21717"/>
              <a:gd name="connsiteY21" fmla="*/ 13314 h 22218"/>
              <a:gd name="connsiteX22" fmla="*/ 3937 w 21717"/>
              <a:gd name="connsiteY22" fmla="*/ 12029 h 22218"/>
              <a:gd name="connsiteX23" fmla="*/ 1174 w 21717"/>
              <a:gd name="connsiteY23" fmla="*/ 8707 h 22218"/>
              <a:gd name="connsiteX24" fmla="*/ 3197 w 21717"/>
              <a:gd name="connsiteY24" fmla="*/ 6575 h 22218"/>
              <a:gd name="connsiteX25" fmla="*/ 2911 w 21717"/>
              <a:gd name="connsiteY25" fmla="*/ 2047 h 22218"/>
              <a:gd name="connsiteX26" fmla="*/ 7490 w 21717"/>
              <a:gd name="connsiteY26" fmla="*/ 2230 h 22218"/>
              <a:gd name="connsiteX27" fmla="*/ 9273 w 21717"/>
              <a:gd name="connsiteY27" fmla="*/ 421 h 22218"/>
              <a:gd name="connsiteX28" fmla="*/ 11570 w 21717"/>
              <a:gd name="connsiteY28" fmla="*/ 2429 h 22218"/>
              <a:gd name="connsiteX0" fmla="*/ 11570 w 21717"/>
              <a:gd name="connsiteY0" fmla="*/ 2429 h 22218"/>
              <a:gd name="connsiteX1" fmla="*/ 14792 w 21717"/>
              <a:gd name="connsiteY1" fmla="*/ 437 h 22218"/>
              <a:gd name="connsiteX2" fmla="*/ 16332 w 21717"/>
              <a:gd name="connsiteY2" fmla="*/ 3528 h 22218"/>
              <a:gd name="connsiteX3" fmla="*/ 20106 w 21717"/>
              <a:gd name="connsiteY3" fmla="*/ 140 h 22218"/>
              <a:gd name="connsiteX4" fmla="*/ 18638 w 21717"/>
              <a:gd name="connsiteY4" fmla="*/ 6186 h 22218"/>
              <a:gd name="connsiteX5" fmla="*/ 21602 w 21717"/>
              <a:gd name="connsiteY5" fmla="*/ 7082 h 22218"/>
              <a:gd name="connsiteX6" fmla="*/ 19827 w 21717"/>
              <a:gd name="connsiteY6" fmla="*/ 9391 h 22218"/>
              <a:gd name="connsiteX7" fmla="*/ 21643 w 21717"/>
              <a:gd name="connsiteY7" fmla="*/ 12399 h 22218"/>
              <a:gd name="connsiteX8" fmla="*/ 16382 w 21717"/>
              <a:gd name="connsiteY8" fmla="*/ 12747 h 22218"/>
              <a:gd name="connsiteX9" fmla="*/ 18879 w 21717"/>
              <a:gd name="connsiteY9" fmla="*/ 16069 h 22218"/>
              <a:gd name="connsiteX10" fmla="*/ 14642 w 21717"/>
              <a:gd name="connsiteY10" fmla="*/ 14787 h 22218"/>
              <a:gd name="connsiteX11" fmla="*/ 14944 w 21717"/>
              <a:gd name="connsiteY11" fmla="*/ 17807 h 22218"/>
              <a:gd name="connsiteX12" fmla="*/ 12182 w 21717"/>
              <a:gd name="connsiteY12" fmla="*/ 16372 h 22218"/>
              <a:gd name="connsiteX13" fmla="*/ 11614 w 21717"/>
              <a:gd name="connsiteY13" fmla="*/ 19279 h 22218"/>
              <a:gd name="connsiteX14" fmla="*/ 9874 w 21717"/>
              <a:gd name="connsiteY14" fmla="*/ 17807 h 22218"/>
              <a:gd name="connsiteX15" fmla="*/ 8702 w 21717"/>
              <a:gd name="connsiteY15" fmla="*/ 20149 h 22218"/>
              <a:gd name="connsiteX16" fmla="*/ 7529 w 21717"/>
              <a:gd name="connsiteY16" fmla="*/ 18562 h 22218"/>
              <a:gd name="connsiteX17" fmla="*/ 4919 w 21717"/>
              <a:gd name="connsiteY17" fmla="*/ 22037 h 22218"/>
              <a:gd name="connsiteX18" fmla="*/ 4807 w 21717"/>
              <a:gd name="connsiteY18" fmla="*/ 18677 h 22218"/>
              <a:gd name="connsiteX19" fmla="*/ 1287 w 21717"/>
              <a:gd name="connsiteY19" fmla="*/ 18262 h 22218"/>
              <a:gd name="connsiteX20" fmla="*/ 3332 w 21717"/>
              <a:gd name="connsiteY20" fmla="*/ 15807 h 22218"/>
              <a:gd name="connsiteX21" fmla="*/ 2 w 21717"/>
              <a:gd name="connsiteY21" fmla="*/ 13314 h 22218"/>
              <a:gd name="connsiteX22" fmla="*/ 3937 w 21717"/>
              <a:gd name="connsiteY22" fmla="*/ 12029 h 22218"/>
              <a:gd name="connsiteX23" fmla="*/ 1174 w 21717"/>
              <a:gd name="connsiteY23" fmla="*/ 8707 h 22218"/>
              <a:gd name="connsiteX24" fmla="*/ 3197 w 21717"/>
              <a:gd name="connsiteY24" fmla="*/ 6575 h 22218"/>
              <a:gd name="connsiteX25" fmla="*/ 2911 w 21717"/>
              <a:gd name="connsiteY25" fmla="*/ 2047 h 22218"/>
              <a:gd name="connsiteX26" fmla="*/ 7490 w 21717"/>
              <a:gd name="connsiteY26" fmla="*/ 2230 h 22218"/>
              <a:gd name="connsiteX27" fmla="*/ 9273 w 21717"/>
              <a:gd name="connsiteY27" fmla="*/ 421 h 22218"/>
              <a:gd name="connsiteX28" fmla="*/ 11570 w 21717"/>
              <a:gd name="connsiteY28" fmla="*/ 2429 h 22218"/>
              <a:gd name="connsiteX0" fmla="*/ 11570 w 21717"/>
              <a:gd name="connsiteY0" fmla="*/ 2429 h 22218"/>
              <a:gd name="connsiteX1" fmla="*/ 14792 w 21717"/>
              <a:gd name="connsiteY1" fmla="*/ 437 h 22218"/>
              <a:gd name="connsiteX2" fmla="*/ 16332 w 21717"/>
              <a:gd name="connsiteY2" fmla="*/ 3528 h 22218"/>
              <a:gd name="connsiteX3" fmla="*/ 20106 w 21717"/>
              <a:gd name="connsiteY3" fmla="*/ 140 h 22218"/>
              <a:gd name="connsiteX4" fmla="*/ 18638 w 21717"/>
              <a:gd name="connsiteY4" fmla="*/ 6186 h 22218"/>
              <a:gd name="connsiteX5" fmla="*/ 21602 w 21717"/>
              <a:gd name="connsiteY5" fmla="*/ 7082 h 22218"/>
              <a:gd name="connsiteX6" fmla="*/ 19827 w 21717"/>
              <a:gd name="connsiteY6" fmla="*/ 9391 h 22218"/>
              <a:gd name="connsiteX7" fmla="*/ 21643 w 21717"/>
              <a:gd name="connsiteY7" fmla="*/ 12399 h 22218"/>
              <a:gd name="connsiteX8" fmla="*/ 16382 w 21717"/>
              <a:gd name="connsiteY8" fmla="*/ 12747 h 22218"/>
              <a:gd name="connsiteX9" fmla="*/ 18879 w 21717"/>
              <a:gd name="connsiteY9" fmla="*/ 16069 h 22218"/>
              <a:gd name="connsiteX10" fmla="*/ 14642 w 21717"/>
              <a:gd name="connsiteY10" fmla="*/ 14787 h 22218"/>
              <a:gd name="connsiteX11" fmla="*/ 14944 w 21717"/>
              <a:gd name="connsiteY11" fmla="*/ 17807 h 22218"/>
              <a:gd name="connsiteX12" fmla="*/ 12182 w 21717"/>
              <a:gd name="connsiteY12" fmla="*/ 16372 h 22218"/>
              <a:gd name="connsiteX13" fmla="*/ 11614 w 21717"/>
              <a:gd name="connsiteY13" fmla="*/ 19279 h 22218"/>
              <a:gd name="connsiteX14" fmla="*/ 9874 w 21717"/>
              <a:gd name="connsiteY14" fmla="*/ 17807 h 22218"/>
              <a:gd name="connsiteX15" fmla="*/ 8702 w 21717"/>
              <a:gd name="connsiteY15" fmla="*/ 20149 h 22218"/>
              <a:gd name="connsiteX16" fmla="*/ 7529 w 21717"/>
              <a:gd name="connsiteY16" fmla="*/ 18562 h 22218"/>
              <a:gd name="connsiteX17" fmla="*/ 4919 w 21717"/>
              <a:gd name="connsiteY17" fmla="*/ 22037 h 22218"/>
              <a:gd name="connsiteX18" fmla="*/ 4807 w 21717"/>
              <a:gd name="connsiteY18" fmla="*/ 18677 h 22218"/>
              <a:gd name="connsiteX19" fmla="*/ 1287 w 21717"/>
              <a:gd name="connsiteY19" fmla="*/ 18262 h 22218"/>
              <a:gd name="connsiteX20" fmla="*/ 3332 w 21717"/>
              <a:gd name="connsiteY20" fmla="*/ 15807 h 22218"/>
              <a:gd name="connsiteX21" fmla="*/ 2 w 21717"/>
              <a:gd name="connsiteY21" fmla="*/ 13314 h 22218"/>
              <a:gd name="connsiteX22" fmla="*/ 3937 w 21717"/>
              <a:gd name="connsiteY22" fmla="*/ 12029 h 22218"/>
              <a:gd name="connsiteX23" fmla="*/ 1174 w 21717"/>
              <a:gd name="connsiteY23" fmla="*/ 8707 h 22218"/>
              <a:gd name="connsiteX24" fmla="*/ 3197 w 21717"/>
              <a:gd name="connsiteY24" fmla="*/ 6575 h 22218"/>
              <a:gd name="connsiteX25" fmla="*/ 2911 w 21717"/>
              <a:gd name="connsiteY25" fmla="*/ 2047 h 22218"/>
              <a:gd name="connsiteX26" fmla="*/ 7490 w 21717"/>
              <a:gd name="connsiteY26" fmla="*/ 2230 h 22218"/>
              <a:gd name="connsiteX27" fmla="*/ 9273 w 21717"/>
              <a:gd name="connsiteY27" fmla="*/ 421 h 22218"/>
              <a:gd name="connsiteX28" fmla="*/ 11570 w 21717"/>
              <a:gd name="connsiteY28" fmla="*/ 2429 h 22218"/>
              <a:gd name="connsiteX0" fmla="*/ 11570 w 21717"/>
              <a:gd name="connsiteY0" fmla="*/ 2429 h 22218"/>
              <a:gd name="connsiteX1" fmla="*/ 14792 w 21717"/>
              <a:gd name="connsiteY1" fmla="*/ 437 h 22218"/>
              <a:gd name="connsiteX2" fmla="*/ 16332 w 21717"/>
              <a:gd name="connsiteY2" fmla="*/ 3528 h 22218"/>
              <a:gd name="connsiteX3" fmla="*/ 20106 w 21717"/>
              <a:gd name="connsiteY3" fmla="*/ 140 h 22218"/>
              <a:gd name="connsiteX4" fmla="*/ 18638 w 21717"/>
              <a:gd name="connsiteY4" fmla="*/ 6186 h 22218"/>
              <a:gd name="connsiteX5" fmla="*/ 21602 w 21717"/>
              <a:gd name="connsiteY5" fmla="*/ 7082 h 22218"/>
              <a:gd name="connsiteX6" fmla="*/ 19827 w 21717"/>
              <a:gd name="connsiteY6" fmla="*/ 9391 h 22218"/>
              <a:gd name="connsiteX7" fmla="*/ 21643 w 21717"/>
              <a:gd name="connsiteY7" fmla="*/ 12399 h 22218"/>
              <a:gd name="connsiteX8" fmla="*/ 16382 w 21717"/>
              <a:gd name="connsiteY8" fmla="*/ 12747 h 22218"/>
              <a:gd name="connsiteX9" fmla="*/ 18879 w 21717"/>
              <a:gd name="connsiteY9" fmla="*/ 16069 h 22218"/>
              <a:gd name="connsiteX10" fmla="*/ 14642 w 21717"/>
              <a:gd name="connsiteY10" fmla="*/ 14787 h 22218"/>
              <a:gd name="connsiteX11" fmla="*/ 14944 w 21717"/>
              <a:gd name="connsiteY11" fmla="*/ 17807 h 22218"/>
              <a:gd name="connsiteX12" fmla="*/ 12182 w 21717"/>
              <a:gd name="connsiteY12" fmla="*/ 16372 h 22218"/>
              <a:gd name="connsiteX13" fmla="*/ 11614 w 21717"/>
              <a:gd name="connsiteY13" fmla="*/ 19279 h 22218"/>
              <a:gd name="connsiteX14" fmla="*/ 9874 w 21717"/>
              <a:gd name="connsiteY14" fmla="*/ 17807 h 22218"/>
              <a:gd name="connsiteX15" fmla="*/ 8702 w 21717"/>
              <a:gd name="connsiteY15" fmla="*/ 20149 h 22218"/>
              <a:gd name="connsiteX16" fmla="*/ 7529 w 21717"/>
              <a:gd name="connsiteY16" fmla="*/ 18562 h 22218"/>
              <a:gd name="connsiteX17" fmla="*/ 4919 w 21717"/>
              <a:gd name="connsiteY17" fmla="*/ 22037 h 22218"/>
              <a:gd name="connsiteX18" fmla="*/ 4807 w 21717"/>
              <a:gd name="connsiteY18" fmla="*/ 18677 h 22218"/>
              <a:gd name="connsiteX19" fmla="*/ 1287 w 21717"/>
              <a:gd name="connsiteY19" fmla="*/ 18262 h 22218"/>
              <a:gd name="connsiteX20" fmla="*/ 3332 w 21717"/>
              <a:gd name="connsiteY20" fmla="*/ 15807 h 22218"/>
              <a:gd name="connsiteX21" fmla="*/ 2 w 21717"/>
              <a:gd name="connsiteY21" fmla="*/ 13314 h 22218"/>
              <a:gd name="connsiteX22" fmla="*/ 3937 w 21717"/>
              <a:gd name="connsiteY22" fmla="*/ 12029 h 22218"/>
              <a:gd name="connsiteX23" fmla="*/ 1174 w 21717"/>
              <a:gd name="connsiteY23" fmla="*/ 8707 h 22218"/>
              <a:gd name="connsiteX24" fmla="*/ 3197 w 21717"/>
              <a:gd name="connsiteY24" fmla="*/ 6575 h 22218"/>
              <a:gd name="connsiteX25" fmla="*/ 2911 w 21717"/>
              <a:gd name="connsiteY25" fmla="*/ 2047 h 22218"/>
              <a:gd name="connsiteX26" fmla="*/ 7490 w 21717"/>
              <a:gd name="connsiteY26" fmla="*/ 2230 h 22218"/>
              <a:gd name="connsiteX27" fmla="*/ 9273 w 21717"/>
              <a:gd name="connsiteY27" fmla="*/ 421 h 22218"/>
              <a:gd name="connsiteX28" fmla="*/ 11570 w 21717"/>
              <a:gd name="connsiteY28" fmla="*/ 2429 h 22218"/>
              <a:gd name="connsiteX0" fmla="*/ 11570 w 21803"/>
              <a:gd name="connsiteY0" fmla="*/ 2429 h 22218"/>
              <a:gd name="connsiteX1" fmla="*/ 14792 w 21803"/>
              <a:gd name="connsiteY1" fmla="*/ 437 h 22218"/>
              <a:gd name="connsiteX2" fmla="*/ 16332 w 21803"/>
              <a:gd name="connsiteY2" fmla="*/ 3528 h 22218"/>
              <a:gd name="connsiteX3" fmla="*/ 20106 w 21803"/>
              <a:gd name="connsiteY3" fmla="*/ 140 h 22218"/>
              <a:gd name="connsiteX4" fmla="*/ 18638 w 21803"/>
              <a:gd name="connsiteY4" fmla="*/ 6186 h 22218"/>
              <a:gd name="connsiteX5" fmla="*/ 21602 w 21803"/>
              <a:gd name="connsiteY5" fmla="*/ 7082 h 22218"/>
              <a:gd name="connsiteX6" fmla="*/ 20836 w 21803"/>
              <a:gd name="connsiteY6" fmla="*/ 10062 h 22218"/>
              <a:gd name="connsiteX7" fmla="*/ 21643 w 21803"/>
              <a:gd name="connsiteY7" fmla="*/ 12399 h 22218"/>
              <a:gd name="connsiteX8" fmla="*/ 16382 w 21803"/>
              <a:gd name="connsiteY8" fmla="*/ 12747 h 22218"/>
              <a:gd name="connsiteX9" fmla="*/ 18879 w 21803"/>
              <a:gd name="connsiteY9" fmla="*/ 16069 h 22218"/>
              <a:gd name="connsiteX10" fmla="*/ 14642 w 21803"/>
              <a:gd name="connsiteY10" fmla="*/ 14787 h 22218"/>
              <a:gd name="connsiteX11" fmla="*/ 14944 w 21803"/>
              <a:gd name="connsiteY11" fmla="*/ 17807 h 22218"/>
              <a:gd name="connsiteX12" fmla="*/ 12182 w 21803"/>
              <a:gd name="connsiteY12" fmla="*/ 16372 h 22218"/>
              <a:gd name="connsiteX13" fmla="*/ 11614 w 21803"/>
              <a:gd name="connsiteY13" fmla="*/ 19279 h 22218"/>
              <a:gd name="connsiteX14" fmla="*/ 9874 w 21803"/>
              <a:gd name="connsiteY14" fmla="*/ 17807 h 22218"/>
              <a:gd name="connsiteX15" fmla="*/ 8702 w 21803"/>
              <a:gd name="connsiteY15" fmla="*/ 20149 h 22218"/>
              <a:gd name="connsiteX16" fmla="*/ 7529 w 21803"/>
              <a:gd name="connsiteY16" fmla="*/ 18562 h 22218"/>
              <a:gd name="connsiteX17" fmla="*/ 4919 w 21803"/>
              <a:gd name="connsiteY17" fmla="*/ 22037 h 22218"/>
              <a:gd name="connsiteX18" fmla="*/ 4807 w 21803"/>
              <a:gd name="connsiteY18" fmla="*/ 18677 h 22218"/>
              <a:gd name="connsiteX19" fmla="*/ 1287 w 21803"/>
              <a:gd name="connsiteY19" fmla="*/ 18262 h 22218"/>
              <a:gd name="connsiteX20" fmla="*/ 3332 w 21803"/>
              <a:gd name="connsiteY20" fmla="*/ 15807 h 22218"/>
              <a:gd name="connsiteX21" fmla="*/ 2 w 21803"/>
              <a:gd name="connsiteY21" fmla="*/ 13314 h 22218"/>
              <a:gd name="connsiteX22" fmla="*/ 3937 w 21803"/>
              <a:gd name="connsiteY22" fmla="*/ 12029 h 22218"/>
              <a:gd name="connsiteX23" fmla="*/ 1174 w 21803"/>
              <a:gd name="connsiteY23" fmla="*/ 8707 h 22218"/>
              <a:gd name="connsiteX24" fmla="*/ 3197 w 21803"/>
              <a:gd name="connsiteY24" fmla="*/ 6575 h 22218"/>
              <a:gd name="connsiteX25" fmla="*/ 2911 w 21803"/>
              <a:gd name="connsiteY25" fmla="*/ 2047 h 22218"/>
              <a:gd name="connsiteX26" fmla="*/ 7490 w 21803"/>
              <a:gd name="connsiteY26" fmla="*/ 2230 h 22218"/>
              <a:gd name="connsiteX27" fmla="*/ 9273 w 21803"/>
              <a:gd name="connsiteY27" fmla="*/ 421 h 22218"/>
              <a:gd name="connsiteX28" fmla="*/ 11570 w 21803"/>
              <a:gd name="connsiteY28" fmla="*/ 2429 h 22218"/>
              <a:gd name="connsiteX0" fmla="*/ 11570 w 21716"/>
              <a:gd name="connsiteY0" fmla="*/ 2429 h 22218"/>
              <a:gd name="connsiteX1" fmla="*/ 14792 w 21716"/>
              <a:gd name="connsiteY1" fmla="*/ 437 h 22218"/>
              <a:gd name="connsiteX2" fmla="*/ 16332 w 21716"/>
              <a:gd name="connsiteY2" fmla="*/ 3528 h 22218"/>
              <a:gd name="connsiteX3" fmla="*/ 20106 w 21716"/>
              <a:gd name="connsiteY3" fmla="*/ 140 h 22218"/>
              <a:gd name="connsiteX4" fmla="*/ 18638 w 21716"/>
              <a:gd name="connsiteY4" fmla="*/ 6186 h 22218"/>
              <a:gd name="connsiteX5" fmla="*/ 21602 w 21716"/>
              <a:gd name="connsiteY5" fmla="*/ 7082 h 22218"/>
              <a:gd name="connsiteX6" fmla="*/ 20836 w 21716"/>
              <a:gd name="connsiteY6" fmla="*/ 10062 h 22218"/>
              <a:gd name="connsiteX7" fmla="*/ 21643 w 21716"/>
              <a:gd name="connsiteY7" fmla="*/ 12399 h 22218"/>
              <a:gd name="connsiteX8" fmla="*/ 18983 w 21716"/>
              <a:gd name="connsiteY8" fmla="*/ 13866 h 22218"/>
              <a:gd name="connsiteX9" fmla="*/ 18879 w 21716"/>
              <a:gd name="connsiteY9" fmla="*/ 16069 h 22218"/>
              <a:gd name="connsiteX10" fmla="*/ 14642 w 21716"/>
              <a:gd name="connsiteY10" fmla="*/ 14787 h 22218"/>
              <a:gd name="connsiteX11" fmla="*/ 14944 w 21716"/>
              <a:gd name="connsiteY11" fmla="*/ 17807 h 22218"/>
              <a:gd name="connsiteX12" fmla="*/ 12182 w 21716"/>
              <a:gd name="connsiteY12" fmla="*/ 16372 h 22218"/>
              <a:gd name="connsiteX13" fmla="*/ 11614 w 21716"/>
              <a:gd name="connsiteY13" fmla="*/ 19279 h 22218"/>
              <a:gd name="connsiteX14" fmla="*/ 9874 w 21716"/>
              <a:gd name="connsiteY14" fmla="*/ 17807 h 22218"/>
              <a:gd name="connsiteX15" fmla="*/ 8702 w 21716"/>
              <a:gd name="connsiteY15" fmla="*/ 20149 h 22218"/>
              <a:gd name="connsiteX16" fmla="*/ 7529 w 21716"/>
              <a:gd name="connsiteY16" fmla="*/ 18562 h 22218"/>
              <a:gd name="connsiteX17" fmla="*/ 4919 w 21716"/>
              <a:gd name="connsiteY17" fmla="*/ 22037 h 22218"/>
              <a:gd name="connsiteX18" fmla="*/ 4807 w 21716"/>
              <a:gd name="connsiteY18" fmla="*/ 18677 h 22218"/>
              <a:gd name="connsiteX19" fmla="*/ 1287 w 21716"/>
              <a:gd name="connsiteY19" fmla="*/ 18262 h 22218"/>
              <a:gd name="connsiteX20" fmla="*/ 3332 w 21716"/>
              <a:gd name="connsiteY20" fmla="*/ 15807 h 22218"/>
              <a:gd name="connsiteX21" fmla="*/ 2 w 21716"/>
              <a:gd name="connsiteY21" fmla="*/ 13314 h 22218"/>
              <a:gd name="connsiteX22" fmla="*/ 3937 w 21716"/>
              <a:gd name="connsiteY22" fmla="*/ 12029 h 22218"/>
              <a:gd name="connsiteX23" fmla="*/ 1174 w 21716"/>
              <a:gd name="connsiteY23" fmla="*/ 8707 h 22218"/>
              <a:gd name="connsiteX24" fmla="*/ 3197 w 21716"/>
              <a:gd name="connsiteY24" fmla="*/ 6575 h 22218"/>
              <a:gd name="connsiteX25" fmla="*/ 2911 w 21716"/>
              <a:gd name="connsiteY25" fmla="*/ 2047 h 22218"/>
              <a:gd name="connsiteX26" fmla="*/ 7490 w 21716"/>
              <a:gd name="connsiteY26" fmla="*/ 2230 h 22218"/>
              <a:gd name="connsiteX27" fmla="*/ 9273 w 21716"/>
              <a:gd name="connsiteY27" fmla="*/ 421 h 22218"/>
              <a:gd name="connsiteX28" fmla="*/ 11570 w 21716"/>
              <a:gd name="connsiteY28" fmla="*/ 2429 h 22218"/>
              <a:gd name="connsiteX0" fmla="*/ 11570 w 21716"/>
              <a:gd name="connsiteY0" fmla="*/ 2429 h 22218"/>
              <a:gd name="connsiteX1" fmla="*/ 14792 w 21716"/>
              <a:gd name="connsiteY1" fmla="*/ 437 h 22218"/>
              <a:gd name="connsiteX2" fmla="*/ 16332 w 21716"/>
              <a:gd name="connsiteY2" fmla="*/ 3528 h 22218"/>
              <a:gd name="connsiteX3" fmla="*/ 20106 w 21716"/>
              <a:gd name="connsiteY3" fmla="*/ 140 h 22218"/>
              <a:gd name="connsiteX4" fmla="*/ 18638 w 21716"/>
              <a:gd name="connsiteY4" fmla="*/ 6186 h 22218"/>
              <a:gd name="connsiteX5" fmla="*/ 21602 w 21716"/>
              <a:gd name="connsiteY5" fmla="*/ 7082 h 22218"/>
              <a:gd name="connsiteX6" fmla="*/ 20836 w 21716"/>
              <a:gd name="connsiteY6" fmla="*/ 10062 h 22218"/>
              <a:gd name="connsiteX7" fmla="*/ 21643 w 21716"/>
              <a:gd name="connsiteY7" fmla="*/ 12399 h 22218"/>
              <a:gd name="connsiteX8" fmla="*/ 18983 w 21716"/>
              <a:gd name="connsiteY8" fmla="*/ 13866 h 22218"/>
              <a:gd name="connsiteX9" fmla="*/ 18879 w 21716"/>
              <a:gd name="connsiteY9" fmla="*/ 16069 h 22218"/>
              <a:gd name="connsiteX10" fmla="*/ 15704 w 21716"/>
              <a:gd name="connsiteY10" fmla="*/ 16242 h 22218"/>
              <a:gd name="connsiteX11" fmla="*/ 14944 w 21716"/>
              <a:gd name="connsiteY11" fmla="*/ 17807 h 22218"/>
              <a:gd name="connsiteX12" fmla="*/ 12182 w 21716"/>
              <a:gd name="connsiteY12" fmla="*/ 16372 h 22218"/>
              <a:gd name="connsiteX13" fmla="*/ 11614 w 21716"/>
              <a:gd name="connsiteY13" fmla="*/ 19279 h 22218"/>
              <a:gd name="connsiteX14" fmla="*/ 9874 w 21716"/>
              <a:gd name="connsiteY14" fmla="*/ 17807 h 22218"/>
              <a:gd name="connsiteX15" fmla="*/ 8702 w 21716"/>
              <a:gd name="connsiteY15" fmla="*/ 20149 h 22218"/>
              <a:gd name="connsiteX16" fmla="*/ 7529 w 21716"/>
              <a:gd name="connsiteY16" fmla="*/ 18562 h 22218"/>
              <a:gd name="connsiteX17" fmla="*/ 4919 w 21716"/>
              <a:gd name="connsiteY17" fmla="*/ 22037 h 22218"/>
              <a:gd name="connsiteX18" fmla="*/ 4807 w 21716"/>
              <a:gd name="connsiteY18" fmla="*/ 18677 h 22218"/>
              <a:gd name="connsiteX19" fmla="*/ 1287 w 21716"/>
              <a:gd name="connsiteY19" fmla="*/ 18262 h 22218"/>
              <a:gd name="connsiteX20" fmla="*/ 3332 w 21716"/>
              <a:gd name="connsiteY20" fmla="*/ 15807 h 22218"/>
              <a:gd name="connsiteX21" fmla="*/ 2 w 21716"/>
              <a:gd name="connsiteY21" fmla="*/ 13314 h 22218"/>
              <a:gd name="connsiteX22" fmla="*/ 3937 w 21716"/>
              <a:gd name="connsiteY22" fmla="*/ 12029 h 22218"/>
              <a:gd name="connsiteX23" fmla="*/ 1174 w 21716"/>
              <a:gd name="connsiteY23" fmla="*/ 8707 h 22218"/>
              <a:gd name="connsiteX24" fmla="*/ 3197 w 21716"/>
              <a:gd name="connsiteY24" fmla="*/ 6575 h 22218"/>
              <a:gd name="connsiteX25" fmla="*/ 2911 w 21716"/>
              <a:gd name="connsiteY25" fmla="*/ 2047 h 22218"/>
              <a:gd name="connsiteX26" fmla="*/ 7490 w 21716"/>
              <a:gd name="connsiteY26" fmla="*/ 2230 h 22218"/>
              <a:gd name="connsiteX27" fmla="*/ 9273 w 21716"/>
              <a:gd name="connsiteY27" fmla="*/ 421 h 22218"/>
              <a:gd name="connsiteX28" fmla="*/ 11570 w 21716"/>
              <a:gd name="connsiteY28" fmla="*/ 2429 h 22218"/>
              <a:gd name="connsiteX0" fmla="*/ 11570 w 21716"/>
              <a:gd name="connsiteY0" fmla="*/ 2429 h 22218"/>
              <a:gd name="connsiteX1" fmla="*/ 14792 w 21716"/>
              <a:gd name="connsiteY1" fmla="*/ 437 h 22218"/>
              <a:gd name="connsiteX2" fmla="*/ 16332 w 21716"/>
              <a:gd name="connsiteY2" fmla="*/ 3528 h 22218"/>
              <a:gd name="connsiteX3" fmla="*/ 20106 w 21716"/>
              <a:gd name="connsiteY3" fmla="*/ 140 h 22218"/>
              <a:gd name="connsiteX4" fmla="*/ 18638 w 21716"/>
              <a:gd name="connsiteY4" fmla="*/ 6186 h 22218"/>
              <a:gd name="connsiteX5" fmla="*/ 21602 w 21716"/>
              <a:gd name="connsiteY5" fmla="*/ 7082 h 22218"/>
              <a:gd name="connsiteX6" fmla="*/ 20836 w 21716"/>
              <a:gd name="connsiteY6" fmla="*/ 10062 h 22218"/>
              <a:gd name="connsiteX7" fmla="*/ 21643 w 21716"/>
              <a:gd name="connsiteY7" fmla="*/ 12399 h 22218"/>
              <a:gd name="connsiteX8" fmla="*/ 18983 w 21716"/>
              <a:gd name="connsiteY8" fmla="*/ 13866 h 22218"/>
              <a:gd name="connsiteX9" fmla="*/ 18879 w 21716"/>
              <a:gd name="connsiteY9" fmla="*/ 16069 h 22218"/>
              <a:gd name="connsiteX10" fmla="*/ 15704 w 21716"/>
              <a:gd name="connsiteY10" fmla="*/ 16242 h 22218"/>
              <a:gd name="connsiteX11" fmla="*/ 14466 w 21716"/>
              <a:gd name="connsiteY11" fmla="*/ 19374 h 22218"/>
              <a:gd name="connsiteX12" fmla="*/ 12182 w 21716"/>
              <a:gd name="connsiteY12" fmla="*/ 16372 h 22218"/>
              <a:gd name="connsiteX13" fmla="*/ 11614 w 21716"/>
              <a:gd name="connsiteY13" fmla="*/ 19279 h 22218"/>
              <a:gd name="connsiteX14" fmla="*/ 9874 w 21716"/>
              <a:gd name="connsiteY14" fmla="*/ 17807 h 22218"/>
              <a:gd name="connsiteX15" fmla="*/ 8702 w 21716"/>
              <a:gd name="connsiteY15" fmla="*/ 20149 h 22218"/>
              <a:gd name="connsiteX16" fmla="*/ 7529 w 21716"/>
              <a:gd name="connsiteY16" fmla="*/ 18562 h 22218"/>
              <a:gd name="connsiteX17" fmla="*/ 4919 w 21716"/>
              <a:gd name="connsiteY17" fmla="*/ 22037 h 22218"/>
              <a:gd name="connsiteX18" fmla="*/ 4807 w 21716"/>
              <a:gd name="connsiteY18" fmla="*/ 18677 h 22218"/>
              <a:gd name="connsiteX19" fmla="*/ 1287 w 21716"/>
              <a:gd name="connsiteY19" fmla="*/ 18262 h 22218"/>
              <a:gd name="connsiteX20" fmla="*/ 3332 w 21716"/>
              <a:gd name="connsiteY20" fmla="*/ 15807 h 22218"/>
              <a:gd name="connsiteX21" fmla="*/ 2 w 21716"/>
              <a:gd name="connsiteY21" fmla="*/ 13314 h 22218"/>
              <a:gd name="connsiteX22" fmla="*/ 3937 w 21716"/>
              <a:gd name="connsiteY22" fmla="*/ 12029 h 22218"/>
              <a:gd name="connsiteX23" fmla="*/ 1174 w 21716"/>
              <a:gd name="connsiteY23" fmla="*/ 8707 h 22218"/>
              <a:gd name="connsiteX24" fmla="*/ 3197 w 21716"/>
              <a:gd name="connsiteY24" fmla="*/ 6575 h 22218"/>
              <a:gd name="connsiteX25" fmla="*/ 2911 w 21716"/>
              <a:gd name="connsiteY25" fmla="*/ 2047 h 22218"/>
              <a:gd name="connsiteX26" fmla="*/ 7490 w 21716"/>
              <a:gd name="connsiteY26" fmla="*/ 2230 h 22218"/>
              <a:gd name="connsiteX27" fmla="*/ 9273 w 21716"/>
              <a:gd name="connsiteY27" fmla="*/ 421 h 22218"/>
              <a:gd name="connsiteX28" fmla="*/ 11570 w 21716"/>
              <a:gd name="connsiteY28" fmla="*/ 2429 h 22218"/>
              <a:gd name="connsiteX0" fmla="*/ 11570 w 21716"/>
              <a:gd name="connsiteY0" fmla="*/ 2429 h 22218"/>
              <a:gd name="connsiteX1" fmla="*/ 14792 w 21716"/>
              <a:gd name="connsiteY1" fmla="*/ 437 h 22218"/>
              <a:gd name="connsiteX2" fmla="*/ 16332 w 21716"/>
              <a:gd name="connsiteY2" fmla="*/ 3528 h 22218"/>
              <a:gd name="connsiteX3" fmla="*/ 20106 w 21716"/>
              <a:gd name="connsiteY3" fmla="*/ 140 h 22218"/>
              <a:gd name="connsiteX4" fmla="*/ 18638 w 21716"/>
              <a:gd name="connsiteY4" fmla="*/ 6186 h 22218"/>
              <a:gd name="connsiteX5" fmla="*/ 21602 w 21716"/>
              <a:gd name="connsiteY5" fmla="*/ 7082 h 22218"/>
              <a:gd name="connsiteX6" fmla="*/ 20836 w 21716"/>
              <a:gd name="connsiteY6" fmla="*/ 10062 h 22218"/>
              <a:gd name="connsiteX7" fmla="*/ 21643 w 21716"/>
              <a:gd name="connsiteY7" fmla="*/ 12399 h 22218"/>
              <a:gd name="connsiteX8" fmla="*/ 18983 w 21716"/>
              <a:gd name="connsiteY8" fmla="*/ 13866 h 22218"/>
              <a:gd name="connsiteX9" fmla="*/ 18879 w 21716"/>
              <a:gd name="connsiteY9" fmla="*/ 16069 h 22218"/>
              <a:gd name="connsiteX10" fmla="*/ 15704 w 21716"/>
              <a:gd name="connsiteY10" fmla="*/ 16242 h 22218"/>
              <a:gd name="connsiteX11" fmla="*/ 14466 w 21716"/>
              <a:gd name="connsiteY11" fmla="*/ 19374 h 22218"/>
              <a:gd name="connsiteX12" fmla="*/ 12182 w 21716"/>
              <a:gd name="connsiteY12" fmla="*/ 16372 h 22218"/>
              <a:gd name="connsiteX13" fmla="*/ 11322 w 21716"/>
              <a:gd name="connsiteY13" fmla="*/ 20062 h 22218"/>
              <a:gd name="connsiteX14" fmla="*/ 9874 w 21716"/>
              <a:gd name="connsiteY14" fmla="*/ 17807 h 22218"/>
              <a:gd name="connsiteX15" fmla="*/ 8702 w 21716"/>
              <a:gd name="connsiteY15" fmla="*/ 20149 h 22218"/>
              <a:gd name="connsiteX16" fmla="*/ 7529 w 21716"/>
              <a:gd name="connsiteY16" fmla="*/ 18562 h 22218"/>
              <a:gd name="connsiteX17" fmla="*/ 4919 w 21716"/>
              <a:gd name="connsiteY17" fmla="*/ 22037 h 22218"/>
              <a:gd name="connsiteX18" fmla="*/ 4807 w 21716"/>
              <a:gd name="connsiteY18" fmla="*/ 18677 h 22218"/>
              <a:gd name="connsiteX19" fmla="*/ 1287 w 21716"/>
              <a:gd name="connsiteY19" fmla="*/ 18262 h 22218"/>
              <a:gd name="connsiteX20" fmla="*/ 3332 w 21716"/>
              <a:gd name="connsiteY20" fmla="*/ 15807 h 22218"/>
              <a:gd name="connsiteX21" fmla="*/ 2 w 21716"/>
              <a:gd name="connsiteY21" fmla="*/ 13314 h 22218"/>
              <a:gd name="connsiteX22" fmla="*/ 3937 w 21716"/>
              <a:gd name="connsiteY22" fmla="*/ 12029 h 22218"/>
              <a:gd name="connsiteX23" fmla="*/ 1174 w 21716"/>
              <a:gd name="connsiteY23" fmla="*/ 8707 h 22218"/>
              <a:gd name="connsiteX24" fmla="*/ 3197 w 21716"/>
              <a:gd name="connsiteY24" fmla="*/ 6575 h 22218"/>
              <a:gd name="connsiteX25" fmla="*/ 2911 w 21716"/>
              <a:gd name="connsiteY25" fmla="*/ 2047 h 22218"/>
              <a:gd name="connsiteX26" fmla="*/ 7490 w 21716"/>
              <a:gd name="connsiteY26" fmla="*/ 2230 h 22218"/>
              <a:gd name="connsiteX27" fmla="*/ 9273 w 21716"/>
              <a:gd name="connsiteY27" fmla="*/ 421 h 22218"/>
              <a:gd name="connsiteX28" fmla="*/ 11570 w 21716"/>
              <a:gd name="connsiteY28" fmla="*/ 2429 h 22218"/>
              <a:gd name="connsiteX0" fmla="*/ 11570 w 21716"/>
              <a:gd name="connsiteY0" fmla="*/ 2429 h 22218"/>
              <a:gd name="connsiteX1" fmla="*/ 14792 w 21716"/>
              <a:gd name="connsiteY1" fmla="*/ 437 h 22218"/>
              <a:gd name="connsiteX2" fmla="*/ 16332 w 21716"/>
              <a:gd name="connsiteY2" fmla="*/ 3528 h 22218"/>
              <a:gd name="connsiteX3" fmla="*/ 20106 w 21716"/>
              <a:gd name="connsiteY3" fmla="*/ 140 h 22218"/>
              <a:gd name="connsiteX4" fmla="*/ 18638 w 21716"/>
              <a:gd name="connsiteY4" fmla="*/ 6186 h 22218"/>
              <a:gd name="connsiteX5" fmla="*/ 21602 w 21716"/>
              <a:gd name="connsiteY5" fmla="*/ 7082 h 22218"/>
              <a:gd name="connsiteX6" fmla="*/ 20836 w 21716"/>
              <a:gd name="connsiteY6" fmla="*/ 10062 h 22218"/>
              <a:gd name="connsiteX7" fmla="*/ 21643 w 21716"/>
              <a:gd name="connsiteY7" fmla="*/ 12399 h 22218"/>
              <a:gd name="connsiteX8" fmla="*/ 18983 w 21716"/>
              <a:gd name="connsiteY8" fmla="*/ 13866 h 22218"/>
              <a:gd name="connsiteX9" fmla="*/ 18879 w 21716"/>
              <a:gd name="connsiteY9" fmla="*/ 16069 h 22218"/>
              <a:gd name="connsiteX10" fmla="*/ 15704 w 21716"/>
              <a:gd name="connsiteY10" fmla="*/ 16242 h 22218"/>
              <a:gd name="connsiteX11" fmla="*/ 14466 w 21716"/>
              <a:gd name="connsiteY11" fmla="*/ 19374 h 22218"/>
              <a:gd name="connsiteX12" fmla="*/ 12421 w 21716"/>
              <a:gd name="connsiteY12" fmla="*/ 16484 h 22218"/>
              <a:gd name="connsiteX13" fmla="*/ 11322 w 21716"/>
              <a:gd name="connsiteY13" fmla="*/ 20062 h 22218"/>
              <a:gd name="connsiteX14" fmla="*/ 9874 w 21716"/>
              <a:gd name="connsiteY14" fmla="*/ 17807 h 22218"/>
              <a:gd name="connsiteX15" fmla="*/ 8702 w 21716"/>
              <a:gd name="connsiteY15" fmla="*/ 20149 h 22218"/>
              <a:gd name="connsiteX16" fmla="*/ 7529 w 21716"/>
              <a:gd name="connsiteY16" fmla="*/ 18562 h 22218"/>
              <a:gd name="connsiteX17" fmla="*/ 4919 w 21716"/>
              <a:gd name="connsiteY17" fmla="*/ 22037 h 22218"/>
              <a:gd name="connsiteX18" fmla="*/ 4807 w 21716"/>
              <a:gd name="connsiteY18" fmla="*/ 18677 h 22218"/>
              <a:gd name="connsiteX19" fmla="*/ 1287 w 21716"/>
              <a:gd name="connsiteY19" fmla="*/ 18262 h 22218"/>
              <a:gd name="connsiteX20" fmla="*/ 3332 w 21716"/>
              <a:gd name="connsiteY20" fmla="*/ 15807 h 22218"/>
              <a:gd name="connsiteX21" fmla="*/ 2 w 21716"/>
              <a:gd name="connsiteY21" fmla="*/ 13314 h 22218"/>
              <a:gd name="connsiteX22" fmla="*/ 3937 w 21716"/>
              <a:gd name="connsiteY22" fmla="*/ 12029 h 22218"/>
              <a:gd name="connsiteX23" fmla="*/ 1174 w 21716"/>
              <a:gd name="connsiteY23" fmla="*/ 8707 h 22218"/>
              <a:gd name="connsiteX24" fmla="*/ 3197 w 21716"/>
              <a:gd name="connsiteY24" fmla="*/ 6575 h 22218"/>
              <a:gd name="connsiteX25" fmla="*/ 2911 w 21716"/>
              <a:gd name="connsiteY25" fmla="*/ 2047 h 22218"/>
              <a:gd name="connsiteX26" fmla="*/ 7490 w 21716"/>
              <a:gd name="connsiteY26" fmla="*/ 2230 h 22218"/>
              <a:gd name="connsiteX27" fmla="*/ 9273 w 21716"/>
              <a:gd name="connsiteY27" fmla="*/ 421 h 22218"/>
              <a:gd name="connsiteX28" fmla="*/ 11570 w 21716"/>
              <a:gd name="connsiteY28" fmla="*/ 2429 h 22218"/>
              <a:gd name="connsiteX0" fmla="*/ 11570 w 21716"/>
              <a:gd name="connsiteY0" fmla="*/ 2429 h 22055"/>
              <a:gd name="connsiteX1" fmla="*/ 14792 w 21716"/>
              <a:gd name="connsiteY1" fmla="*/ 437 h 22055"/>
              <a:gd name="connsiteX2" fmla="*/ 16332 w 21716"/>
              <a:gd name="connsiteY2" fmla="*/ 3528 h 22055"/>
              <a:gd name="connsiteX3" fmla="*/ 20106 w 21716"/>
              <a:gd name="connsiteY3" fmla="*/ 140 h 22055"/>
              <a:gd name="connsiteX4" fmla="*/ 18638 w 21716"/>
              <a:gd name="connsiteY4" fmla="*/ 6186 h 22055"/>
              <a:gd name="connsiteX5" fmla="*/ 21602 w 21716"/>
              <a:gd name="connsiteY5" fmla="*/ 7082 h 22055"/>
              <a:gd name="connsiteX6" fmla="*/ 20836 w 21716"/>
              <a:gd name="connsiteY6" fmla="*/ 10062 h 22055"/>
              <a:gd name="connsiteX7" fmla="*/ 21643 w 21716"/>
              <a:gd name="connsiteY7" fmla="*/ 12399 h 22055"/>
              <a:gd name="connsiteX8" fmla="*/ 18983 w 21716"/>
              <a:gd name="connsiteY8" fmla="*/ 13866 h 22055"/>
              <a:gd name="connsiteX9" fmla="*/ 18879 w 21716"/>
              <a:gd name="connsiteY9" fmla="*/ 16069 h 22055"/>
              <a:gd name="connsiteX10" fmla="*/ 15704 w 21716"/>
              <a:gd name="connsiteY10" fmla="*/ 16242 h 22055"/>
              <a:gd name="connsiteX11" fmla="*/ 14466 w 21716"/>
              <a:gd name="connsiteY11" fmla="*/ 19374 h 22055"/>
              <a:gd name="connsiteX12" fmla="*/ 12421 w 21716"/>
              <a:gd name="connsiteY12" fmla="*/ 16484 h 22055"/>
              <a:gd name="connsiteX13" fmla="*/ 11322 w 21716"/>
              <a:gd name="connsiteY13" fmla="*/ 20062 h 22055"/>
              <a:gd name="connsiteX14" fmla="*/ 9874 w 21716"/>
              <a:gd name="connsiteY14" fmla="*/ 17807 h 22055"/>
              <a:gd name="connsiteX15" fmla="*/ 8702 w 21716"/>
              <a:gd name="connsiteY15" fmla="*/ 20149 h 22055"/>
              <a:gd name="connsiteX16" fmla="*/ 7529 w 21716"/>
              <a:gd name="connsiteY16" fmla="*/ 18562 h 22055"/>
              <a:gd name="connsiteX17" fmla="*/ 4919 w 21716"/>
              <a:gd name="connsiteY17" fmla="*/ 22037 h 22055"/>
              <a:gd name="connsiteX18" fmla="*/ 5205 w 21716"/>
              <a:gd name="connsiteY18" fmla="*/ 16774 h 22055"/>
              <a:gd name="connsiteX19" fmla="*/ 1287 w 21716"/>
              <a:gd name="connsiteY19" fmla="*/ 18262 h 22055"/>
              <a:gd name="connsiteX20" fmla="*/ 3332 w 21716"/>
              <a:gd name="connsiteY20" fmla="*/ 15807 h 22055"/>
              <a:gd name="connsiteX21" fmla="*/ 2 w 21716"/>
              <a:gd name="connsiteY21" fmla="*/ 13314 h 22055"/>
              <a:gd name="connsiteX22" fmla="*/ 3937 w 21716"/>
              <a:gd name="connsiteY22" fmla="*/ 12029 h 22055"/>
              <a:gd name="connsiteX23" fmla="*/ 1174 w 21716"/>
              <a:gd name="connsiteY23" fmla="*/ 8707 h 22055"/>
              <a:gd name="connsiteX24" fmla="*/ 3197 w 21716"/>
              <a:gd name="connsiteY24" fmla="*/ 6575 h 22055"/>
              <a:gd name="connsiteX25" fmla="*/ 2911 w 21716"/>
              <a:gd name="connsiteY25" fmla="*/ 2047 h 22055"/>
              <a:gd name="connsiteX26" fmla="*/ 7490 w 21716"/>
              <a:gd name="connsiteY26" fmla="*/ 2230 h 22055"/>
              <a:gd name="connsiteX27" fmla="*/ 9273 w 21716"/>
              <a:gd name="connsiteY27" fmla="*/ 421 h 22055"/>
              <a:gd name="connsiteX28" fmla="*/ 11570 w 21716"/>
              <a:gd name="connsiteY28" fmla="*/ 2429 h 22055"/>
              <a:gd name="connsiteX0" fmla="*/ 11570 w 21716"/>
              <a:gd name="connsiteY0" fmla="*/ 2429 h 22055"/>
              <a:gd name="connsiteX1" fmla="*/ 14792 w 21716"/>
              <a:gd name="connsiteY1" fmla="*/ 437 h 22055"/>
              <a:gd name="connsiteX2" fmla="*/ 16332 w 21716"/>
              <a:gd name="connsiteY2" fmla="*/ 3528 h 22055"/>
              <a:gd name="connsiteX3" fmla="*/ 20106 w 21716"/>
              <a:gd name="connsiteY3" fmla="*/ 140 h 22055"/>
              <a:gd name="connsiteX4" fmla="*/ 18638 w 21716"/>
              <a:gd name="connsiteY4" fmla="*/ 6186 h 22055"/>
              <a:gd name="connsiteX5" fmla="*/ 21602 w 21716"/>
              <a:gd name="connsiteY5" fmla="*/ 7082 h 22055"/>
              <a:gd name="connsiteX6" fmla="*/ 20836 w 21716"/>
              <a:gd name="connsiteY6" fmla="*/ 10062 h 22055"/>
              <a:gd name="connsiteX7" fmla="*/ 21643 w 21716"/>
              <a:gd name="connsiteY7" fmla="*/ 12399 h 22055"/>
              <a:gd name="connsiteX8" fmla="*/ 18983 w 21716"/>
              <a:gd name="connsiteY8" fmla="*/ 13866 h 22055"/>
              <a:gd name="connsiteX9" fmla="*/ 18879 w 21716"/>
              <a:gd name="connsiteY9" fmla="*/ 16069 h 22055"/>
              <a:gd name="connsiteX10" fmla="*/ 15704 w 21716"/>
              <a:gd name="connsiteY10" fmla="*/ 16242 h 22055"/>
              <a:gd name="connsiteX11" fmla="*/ 14466 w 21716"/>
              <a:gd name="connsiteY11" fmla="*/ 19374 h 22055"/>
              <a:gd name="connsiteX12" fmla="*/ 12421 w 21716"/>
              <a:gd name="connsiteY12" fmla="*/ 16484 h 22055"/>
              <a:gd name="connsiteX13" fmla="*/ 11322 w 21716"/>
              <a:gd name="connsiteY13" fmla="*/ 20062 h 22055"/>
              <a:gd name="connsiteX14" fmla="*/ 9874 w 21716"/>
              <a:gd name="connsiteY14" fmla="*/ 17807 h 22055"/>
              <a:gd name="connsiteX15" fmla="*/ 8702 w 21716"/>
              <a:gd name="connsiteY15" fmla="*/ 20149 h 22055"/>
              <a:gd name="connsiteX16" fmla="*/ 7529 w 21716"/>
              <a:gd name="connsiteY16" fmla="*/ 18562 h 22055"/>
              <a:gd name="connsiteX17" fmla="*/ 4919 w 21716"/>
              <a:gd name="connsiteY17" fmla="*/ 22037 h 22055"/>
              <a:gd name="connsiteX18" fmla="*/ 5205 w 21716"/>
              <a:gd name="connsiteY18" fmla="*/ 16774 h 22055"/>
              <a:gd name="connsiteX19" fmla="*/ 3278 w 21716"/>
              <a:gd name="connsiteY19" fmla="*/ 19493 h 22055"/>
              <a:gd name="connsiteX20" fmla="*/ 3332 w 21716"/>
              <a:gd name="connsiteY20" fmla="*/ 15807 h 22055"/>
              <a:gd name="connsiteX21" fmla="*/ 2 w 21716"/>
              <a:gd name="connsiteY21" fmla="*/ 13314 h 22055"/>
              <a:gd name="connsiteX22" fmla="*/ 3937 w 21716"/>
              <a:gd name="connsiteY22" fmla="*/ 12029 h 22055"/>
              <a:gd name="connsiteX23" fmla="*/ 1174 w 21716"/>
              <a:gd name="connsiteY23" fmla="*/ 8707 h 22055"/>
              <a:gd name="connsiteX24" fmla="*/ 3197 w 21716"/>
              <a:gd name="connsiteY24" fmla="*/ 6575 h 22055"/>
              <a:gd name="connsiteX25" fmla="*/ 2911 w 21716"/>
              <a:gd name="connsiteY25" fmla="*/ 2047 h 22055"/>
              <a:gd name="connsiteX26" fmla="*/ 7490 w 21716"/>
              <a:gd name="connsiteY26" fmla="*/ 2230 h 22055"/>
              <a:gd name="connsiteX27" fmla="*/ 9273 w 21716"/>
              <a:gd name="connsiteY27" fmla="*/ 421 h 22055"/>
              <a:gd name="connsiteX28" fmla="*/ 11570 w 21716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8992 w 21725"/>
              <a:gd name="connsiteY8" fmla="*/ 13866 h 22055"/>
              <a:gd name="connsiteX9" fmla="*/ 18888 w 21725"/>
              <a:gd name="connsiteY9" fmla="*/ 16069 h 22055"/>
              <a:gd name="connsiteX10" fmla="*/ 15713 w 21725"/>
              <a:gd name="connsiteY10" fmla="*/ 16242 h 22055"/>
              <a:gd name="connsiteX11" fmla="*/ 14475 w 21725"/>
              <a:gd name="connsiteY11" fmla="*/ 19374 h 22055"/>
              <a:gd name="connsiteX12" fmla="*/ 12430 w 21725"/>
              <a:gd name="connsiteY12" fmla="*/ 16484 h 22055"/>
              <a:gd name="connsiteX13" fmla="*/ 11331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8992 w 21725"/>
              <a:gd name="connsiteY8" fmla="*/ 13866 h 22055"/>
              <a:gd name="connsiteX9" fmla="*/ 18888 w 21725"/>
              <a:gd name="connsiteY9" fmla="*/ 16069 h 22055"/>
              <a:gd name="connsiteX10" fmla="*/ 16377 w 21725"/>
              <a:gd name="connsiteY10" fmla="*/ 17473 h 22055"/>
              <a:gd name="connsiteX11" fmla="*/ 14475 w 21725"/>
              <a:gd name="connsiteY11" fmla="*/ 19374 h 22055"/>
              <a:gd name="connsiteX12" fmla="*/ 12430 w 21725"/>
              <a:gd name="connsiteY12" fmla="*/ 16484 h 22055"/>
              <a:gd name="connsiteX13" fmla="*/ 11331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8992 w 21725"/>
              <a:gd name="connsiteY8" fmla="*/ 13866 h 22055"/>
              <a:gd name="connsiteX9" fmla="*/ 18888 w 21725"/>
              <a:gd name="connsiteY9" fmla="*/ 16069 h 22055"/>
              <a:gd name="connsiteX10" fmla="*/ 16377 w 21725"/>
              <a:gd name="connsiteY10" fmla="*/ 17473 h 22055"/>
              <a:gd name="connsiteX11" fmla="*/ 15378 w 21725"/>
              <a:gd name="connsiteY11" fmla="*/ 19934 h 22055"/>
              <a:gd name="connsiteX12" fmla="*/ 12430 w 21725"/>
              <a:gd name="connsiteY12" fmla="*/ 16484 h 22055"/>
              <a:gd name="connsiteX13" fmla="*/ 11331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8992 w 21725"/>
              <a:gd name="connsiteY8" fmla="*/ 13866 h 22055"/>
              <a:gd name="connsiteX9" fmla="*/ 18888 w 21725"/>
              <a:gd name="connsiteY9" fmla="*/ 16069 h 22055"/>
              <a:gd name="connsiteX10" fmla="*/ 16377 w 21725"/>
              <a:gd name="connsiteY10" fmla="*/ 17473 h 22055"/>
              <a:gd name="connsiteX11" fmla="*/ 15378 w 21725"/>
              <a:gd name="connsiteY11" fmla="*/ 19934 h 22055"/>
              <a:gd name="connsiteX12" fmla="*/ 12987 w 21725"/>
              <a:gd name="connsiteY12" fmla="*/ 16820 h 22055"/>
              <a:gd name="connsiteX13" fmla="*/ 11331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8992 w 21725"/>
              <a:gd name="connsiteY8" fmla="*/ 13866 h 22055"/>
              <a:gd name="connsiteX9" fmla="*/ 18888 w 21725"/>
              <a:gd name="connsiteY9" fmla="*/ 16069 h 22055"/>
              <a:gd name="connsiteX10" fmla="*/ 16377 w 21725"/>
              <a:gd name="connsiteY10" fmla="*/ 17473 h 22055"/>
              <a:gd name="connsiteX11" fmla="*/ 15378 w 21725"/>
              <a:gd name="connsiteY11" fmla="*/ 19934 h 22055"/>
              <a:gd name="connsiteX12" fmla="*/ 12987 w 21725"/>
              <a:gd name="connsiteY12" fmla="*/ 16820 h 22055"/>
              <a:gd name="connsiteX13" fmla="*/ 11995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8992 w 21725"/>
              <a:gd name="connsiteY8" fmla="*/ 13866 h 22055"/>
              <a:gd name="connsiteX9" fmla="*/ 18569 w 21725"/>
              <a:gd name="connsiteY9" fmla="*/ 17972 h 22055"/>
              <a:gd name="connsiteX10" fmla="*/ 16377 w 21725"/>
              <a:gd name="connsiteY10" fmla="*/ 17473 h 22055"/>
              <a:gd name="connsiteX11" fmla="*/ 15378 w 21725"/>
              <a:gd name="connsiteY11" fmla="*/ 19934 h 22055"/>
              <a:gd name="connsiteX12" fmla="*/ 12987 w 21725"/>
              <a:gd name="connsiteY12" fmla="*/ 16820 h 22055"/>
              <a:gd name="connsiteX13" fmla="*/ 11995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652 w 21725"/>
              <a:gd name="connsiteY7" fmla="*/ 12399 h 22055"/>
              <a:gd name="connsiteX8" fmla="*/ 19470 w 21725"/>
              <a:gd name="connsiteY8" fmla="*/ 14761 h 22055"/>
              <a:gd name="connsiteX9" fmla="*/ 18569 w 21725"/>
              <a:gd name="connsiteY9" fmla="*/ 17972 h 22055"/>
              <a:gd name="connsiteX10" fmla="*/ 16377 w 21725"/>
              <a:gd name="connsiteY10" fmla="*/ 17473 h 22055"/>
              <a:gd name="connsiteX11" fmla="*/ 15378 w 21725"/>
              <a:gd name="connsiteY11" fmla="*/ 19934 h 22055"/>
              <a:gd name="connsiteX12" fmla="*/ 12987 w 21725"/>
              <a:gd name="connsiteY12" fmla="*/ 16820 h 22055"/>
              <a:gd name="connsiteX13" fmla="*/ 11995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29 h 22055"/>
              <a:gd name="connsiteX1" fmla="*/ 14801 w 21725"/>
              <a:gd name="connsiteY1" fmla="*/ 437 h 22055"/>
              <a:gd name="connsiteX2" fmla="*/ 16341 w 21725"/>
              <a:gd name="connsiteY2" fmla="*/ 3528 h 22055"/>
              <a:gd name="connsiteX3" fmla="*/ 20115 w 21725"/>
              <a:gd name="connsiteY3" fmla="*/ 140 h 22055"/>
              <a:gd name="connsiteX4" fmla="*/ 18647 w 21725"/>
              <a:gd name="connsiteY4" fmla="*/ 6186 h 22055"/>
              <a:gd name="connsiteX5" fmla="*/ 21611 w 21725"/>
              <a:gd name="connsiteY5" fmla="*/ 7082 h 22055"/>
              <a:gd name="connsiteX6" fmla="*/ 20845 w 21725"/>
              <a:gd name="connsiteY6" fmla="*/ 10062 h 22055"/>
              <a:gd name="connsiteX7" fmla="*/ 21201 w 21725"/>
              <a:gd name="connsiteY7" fmla="*/ 15085 h 22055"/>
              <a:gd name="connsiteX8" fmla="*/ 19470 w 21725"/>
              <a:gd name="connsiteY8" fmla="*/ 14761 h 22055"/>
              <a:gd name="connsiteX9" fmla="*/ 18569 w 21725"/>
              <a:gd name="connsiteY9" fmla="*/ 17972 h 22055"/>
              <a:gd name="connsiteX10" fmla="*/ 16377 w 21725"/>
              <a:gd name="connsiteY10" fmla="*/ 17473 h 22055"/>
              <a:gd name="connsiteX11" fmla="*/ 15378 w 21725"/>
              <a:gd name="connsiteY11" fmla="*/ 19934 h 22055"/>
              <a:gd name="connsiteX12" fmla="*/ 12987 w 21725"/>
              <a:gd name="connsiteY12" fmla="*/ 16820 h 22055"/>
              <a:gd name="connsiteX13" fmla="*/ 11995 w 21725"/>
              <a:gd name="connsiteY13" fmla="*/ 20062 h 22055"/>
              <a:gd name="connsiteX14" fmla="*/ 9883 w 21725"/>
              <a:gd name="connsiteY14" fmla="*/ 17807 h 22055"/>
              <a:gd name="connsiteX15" fmla="*/ 8711 w 21725"/>
              <a:gd name="connsiteY15" fmla="*/ 20149 h 22055"/>
              <a:gd name="connsiteX16" fmla="*/ 7538 w 21725"/>
              <a:gd name="connsiteY16" fmla="*/ 18562 h 22055"/>
              <a:gd name="connsiteX17" fmla="*/ 4928 w 21725"/>
              <a:gd name="connsiteY17" fmla="*/ 22037 h 22055"/>
              <a:gd name="connsiteX18" fmla="*/ 5214 w 21725"/>
              <a:gd name="connsiteY18" fmla="*/ 16774 h 22055"/>
              <a:gd name="connsiteX19" fmla="*/ 3287 w 21725"/>
              <a:gd name="connsiteY19" fmla="*/ 19493 h 22055"/>
              <a:gd name="connsiteX20" fmla="*/ 3341 w 21725"/>
              <a:gd name="connsiteY20" fmla="*/ 15807 h 22055"/>
              <a:gd name="connsiteX21" fmla="*/ 11 w 21725"/>
              <a:gd name="connsiteY21" fmla="*/ 13314 h 22055"/>
              <a:gd name="connsiteX22" fmla="*/ 2221 w 21725"/>
              <a:gd name="connsiteY22" fmla="*/ 11357 h 22055"/>
              <a:gd name="connsiteX23" fmla="*/ 1183 w 21725"/>
              <a:gd name="connsiteY23" fmla="*/ 8707 h 22055"/>
              <a:gd name="connsiteX24" fmla="*/ 3206 w 21725"/>
              <a:gd name="connsiteY24" fmla="*/ 6575 h 22055"/>
              <a:gd name="connsiteX25" fmla="*/ 2920 w 21725"/>
              <a:gd name="connsiteY25" fmla="*/ 2047 h 22055"/>
              <a:gd name="connsiteX26" fmla="*/ 7499 w 21725"/>
              <a:gd name="connsiteY26" fmla="*/ 2230 h 22055"/>
              <a:gd name="connsiteX27" fmla="*/ 9282 w 21725"/>
              <a:gd name="connsiteY27" fmla="*/ 421 h 22055"/>
              <a:gd name="connsiteX28" fmla="*/ 11579 w 21725"/>
              <a:gd name="connsiteY28" fmla="*/ 2429 h 22055"/>
              <a:gd name="connsiteX0" fmla="*/ 11579 w 21725"/>
              <a:gd name="connsiteY0" fmla="*/ 2453 h 22079"/>
              <a:gd name="connsiteX1" fmla="*/ 14801 w 21725"/>
              <a:gd name="connsiteY1" fmla="*/ 461 h 22079"/>
              <a:gd name="connsiteX2" fmla="*/ 17217 w 21725"/>
              <a:gd name="connsiteY2" fmla="*/ 1873 h 22079"/>
              <a:gd name="connsiteX3" fmla="*/ 20115 w 21725"/>
              <a:gd name="connsiteY3" fmla="*/ 164 h 22079"/>
              <a:gd name="connsiteX4" fmla="*/ 18647 w 21725"/>
              <a:gd name="connsiteY4" fmla="*/ 6210 h 22079"/>
              <a:gd name="connsiteX5" fmla="*/ 21611 w 21725"/>
              <a:gd name="connsiteY5" fmla="*/ 7106 h 22079"/>
              <a:gd name="connsiteX6" fmla="*/ 20845 w 21725"/>
              <a:gd name="connsiteY6" fmla="*/ 10086 h 22079"/>
              <a:gd name="connsiteX7" fmla="*/ 21201 w 21725"/>
              <a:gd name="connsiteY7" fmla="*/ 15109 h 22079"/>
              <a:gd name="connsiteX8" fmla="*/ 19470 w 21725"/>
              <a:gd name="connsiteY8" fmla="*/ 14785 h 22079"/>
              <a:gd name="connsiteX9" fmla="*/ 18569 w 21725"/>
              <a:gd name="connsiteY9" fmla="*/ 17996 h 22079"/>
              <a:gd name="connsiteX10" fmla="*/ 16377 w 21725"/>
              <a:gd name="connsiteY10" fmla="*/ 17497 h 22079"/>
              <a:gd name="connsiteX11" fmla="*/ 15378 w 21725"/>
              <a:gd name="connsiteY11" fmla="*/ 19958 h 22079"/>
              <a:gd name="connsiteX12" fmla="*/ 12987 w 21725"/>
              <a:gd name="connsiteY12" fmla="*/ 16844 h 22079"/>
              <a:gd name="connsiteX13" fmla="*/ 11995 w 21725"/>
              <a:gd name="connsiteY13" fmla="*/ 20086 h 22079"/>
              <a:gd name="connsiteX14" fmla="*/ 9883 w 21725"/>
              <a:gd name="connsiteY14" fmla="*/ 17831 h 22079"/>
              <a:gd name="connsiteX15" fmla="*/ 8711 w 21725"/>
              <a:gd name="connsiteY15" fmla="*/ 20173 h 22079"/>
              <a:gd name="connsiteX16" fmla="*/ 7538 w 21725"/>
              <a:gd name="connsiteY16" fmla="*/ 18586 h 22079"/>
              <a:gd name="connsiteX17" fmla="*/ 4928 w 21725"/>
              <a:gd name="connsiteY17" fmla="*/ 22061 h 22079"/>
              <a:gd name="connsiteX18" fmla="*/ 5214 w 21725"/>
              <a:gd name="connsiteY18" fmla="*/ 16798 h 22079"/>
              <a:gd name="connsiteX19" fmla="*/ 3287 w 21725"/>
              <a:gd name="connsiteY19" fmla="*/ 19517 h 22079"/>
              <a:gd name="connsiteX20" fmla="*/ 3341 w 21725"/>
              <a:gd name="connsiteY20" fmla="*/ 15831 h 22079"/>
              <a:gd name="connsiteX21" fmla="*/ 11 w 21725"/>
              <a:gd name="connsiteY21" fmla="*/ 13338 h 22079"/>
              <a:gd name="connsiteX22" fmla="*/ 2221 w 21725"/>
              <a:gd name="connsiteY22" fmla="*/ 11381 h 22079"/>
              <a:gd name="connsiteX23" fmla="*/ 1183 w 21725"/>
              <a:gd name="connsiteY23" fmla="*/ 8731 h 22079"/>
              <a:gd name="connsiteX24" fmla="*/ 3206 w 21725"/>
              <a:gd name="connsiteY24" fmla="*/ 6599 h 22079"/>
              <a:gd name="connsiteX25" fmla="*/ 2920 w 21725"/>
              <a:gd name="connsiteY25" fmla="*/ 2071 h 22079"/>
              <a:gd name="connsiteX26" fmla="*/ 7499 w 21725"/>
              <a:gd name="connsiteY26" fmla="*/ 2254 h 22079"/>
              <a:gd name="connsiteX27" fmla="*/ 9282 w 21725"/>
              <a:gd name="connsiteY27" fmla="*/ 445 h 22079"/>
              <a:gd name="connsiteX28" fmla="*/ 11579 w 21725"/>
              <a:gd name="connsiteY28" fmla="*/ 2453 h 22079"/>
              <a:gd name="connsiteX0" fmla="*/ 11579 w 21668"/>
              <a:gd name="connsiteY0" fmla="*/ 2394 h 22020"/>
              <a:gd name="connsiteX1" fmla="*/ 14801 w 21668"/>
              <a:gd name="connsiteY1" fmla="*/ 402 h 22020"/>
              <a:gd name="connsiteX2" fmla="*/ 17217 w 21668"/>
              <a:gd name="connsiteY2" fmla="*/ 1814 h 22020"/>
              <a:gd name="connsiteX3" fmla="*/ 20115 w 21668"/>
              <a:gd name="connsiteY3" fmla="*/ 105 h 22020"/>
              <a:gd name="connsiteX4" fmla="*/ 19550 w 21668"/>
              <a:gd name="connsiteY4" fmla="*/ 5032 h 22020"/>
              <a:gd name="connsiteX5" fmla="*/ 21611 w 21668"/>
              <a:gd name="connsiteY5" fmla="*/ 7047 h 22020"/>
              <a:gd name="connsiteX6" fmla="*/ 20845 w 21668"/>
              <a:gd name="connsiteY6" fmla="*/ 10027 h 22020"/>
              <a:gd name="connsiteX7" fmla="*/ 21201 w 21668"/>
              <a:gd name="connsiteY7" fmla="*/ 15050 h 22020"/>
              <a:gd name="connsiteX8" fmla="*/ 19470 w 21668"/>
              <a:gd name="connsiteY8" fmla="*/ 14726 h 22020"/>
              <a:gd name="connsiteX9" fmla="*/ 18569 w 21668"/>
              <a:gd name="connsiteY9" fmla="*/ 17937 h 22020"/>
              <a:gd name="connsiteX10" fmla="*/ 16377 w 21668"/>
              <a:gd name="connsiteY10" fmla="*/ 17438 h 22020"/>
              <a:gd name="connsiteX11" fmla="*/ 15378 w 21668"/>
              <a:gd name="connsiteY11" fmla="*/ 19899 h 22020"/>
              <a:gd name="connsiteX12" fmla="*/ 12987 w 21668"/>
              <a:gd name="connsiteY12" fmla="*/ 16785 h 22020"/>
              <a:gd name="connsiteX13" fmla="*/ 11995 w 21668"/>
              <a:gd name="connsiteY13" fmla="*/ 20027 h 22020"/>
              <a:gd name="connsiteX14" fmla="*/ 9883 w 21668"/>
              <a:gd name="connsiteY14" fmla="*/ 17772 h 22020"/>
              <a:gd name="connsiteX15" fmla="*/ 8711 w 21668"/>
              <a:gd name="connsiteY15" fmla="*/ 20114 h 22020"/>
              <a:gd name="connsiteX16" fmla="*/ 7538 w 21668"/>
              <a:gd name="connsiteY16" fmla="*/ 18527 h 22020"/>
              <a:gd name="connsiteX17" fmla="*/ 4928 w 21668"/>
              <a:gd name="connsiteY17" fmla="*/ 22002 h 22020"/>
              <a:gd name="connsiteX18" fmla="*/ 5214 w 21668"/>
              <a:gd name="connsiteY18" fmla="*/ 16739 h 22020"/>
              <a:gd name="connsiteX19" fmla="*/ 3287 w 21668"/>
              <a:gd name="connsiteY19" fmla="*/ 19458 h 22020"/>
              <a:gd name="connsiteX20" fmla="*/ 3341 w 21668"/>
              <a:gd name="connsiteY20" fmla="*/ 15772 h 22020"/>
              <a:gd name="connsiteX21" fmla="*/ 11 w 21668"/>
              <a:gd name="connsiteY21" fmla="*/ 13279 h 22020"/>
              <a:gd name="connsiteX22" fmla="*/ 2221 w 21668"/>
              <a:gd name="connsiteY22" fmla="*/ 11322 h 22020"/>
              <a:gd name="connsiteX23" fmla="*/ 1183 w 21668"/>
              <a:gd name="connsiteY23" fmla="*/ 8672 h 22020"/>
              <a:gd name="connsiteX24" fmla="*/ 3206 w 21668"/>
              <a:gd name="connsiteY24" fmla="*/ 6540 h 22020"/>
              <a:gd name="connsiteX25" fmla="*/ 2920 w 21668"/>
              <a:gd name="connsiteY25" fmla="*/ 2012 h 22020"/>
              <a:gd name="connsiteX26" fmla="*/ 7499 w 21668"/>
              <a:gd name="connsiteY26" fmla="*/ 2195 h 22020"/>
              <a:gd name="connsiteX27" fmla="*/ 9282 w 21668"/>
              <a:gd name="connsiteY27" fmla="*/ 386 h 22020"/>
              <a:gd name="connsiteX28" fmla="*/ 11579 w 21668"/>
              <a:gd name="connsiteY28" fmla="*/ 2394 h 22020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470 w 21668"/>
              <a:gd name="connsiteY8" fmla="*/ 14726 h 22004"/>
              <a:gd name="connsiteX9" fmla="*/ 18569 w 21668"/>
              <a:gd name="connsiteY9" fmla="*/ 17937 h 22004"/>
              <a:gd name="connsiteX10" fmla="*/ 16377 w 21668"/>
              <a:gd name="connsiteY10" fmla="*/ 17438 h 22004"/>
              <a:gd name="connsiteX11" fmla="*/ 15378 w 21668"/>
              <a:gd name="connsiteY11" fmla="*/ 19899 h 22004"/>
              <a:gd name="connsiteX12" fmla="*/ 12987 w 21668"/>
              <a:gd name="connsiteY12" fmla="*/ 16785 h 22004"/>
              <a:gd name="connsiteX13" fmla="*/ 11995 w 21668"/>
              <a:gd name="connsiteY13" fmla="*/ 2002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3287 w 21668"/>
              <a:gd name="connsiteY19" fmla="*/ 19458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470 w 21668"/>
              <a:gd name="connsiteY8" fmla="*/ 14726 h 22004"/>
              <a:gd name="connsiteX9" fmla="*/ 18569 w 21668"/>
              <a:gd name="connsiteY9" fmla="*/ 17937 h 22004"/>
              <a:gd name="connsiteX10" fmla="*/ 16377 w 21668"/>
              <a:gd name="connsiteY10" fmla="*/ 17438 h 22004"/>
              <a:gd name="connsiteX11" fmla="*/ 15378 w 21668"/>
              <a:gd name="connsiteY11" fmla="*/ 19899 h 22004"/>
              <a:gd name="connsiteX12" fmla="*/ 12987 w 21668"/>
              <a:gd name="connsiteY12" fmla="*/ 16785 h 22004"/>
              <a:gd name="connsiteX13" fmla="*/ 11995 w 21668"/>
              <a:gd name="connsiteY13" fmla="*/ 2002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470 w 21668"/>
              <a:gd name="connsiteY8" fmla="*/ 14726 h 22004"/>
              <a:gd name="connsiteX9" fmla="*/ 18569 w 21668"/>
              <a:gd name="connsiteY9" fmla="*/ 17937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2987 w 21668"/>
              <a:gd name="connsiteY12" fmla="*/ 16785 h 22004"/>
              <a:gd name="connsiteX13" fmla="*/ 11995 w 21668"/>
              <a:gd name="connsiteY13" fmla="*/ 2002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569 w 21668"/>
              <a:gd name="connsiteY9" fmla="*/ 17937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2987 w 21668"/>
              <a:gd name="connsiteY12" fmla="*/ 16785 h 22004"/>
              <a:gd name="connsiteX13" fmla="*/ 11995 w 21668"/>
              <a:gd name="connsiteY13" fmla="*/ 2002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2987 w 21668"/>
              <a:gd name="connsiteY12" fmla="*/ 16785 h 22004"/>
              <a:gd name="connsiteX13" fmla="*/ 11995 w 21668"/>
              <a:gd name="connsiteY13" fmla="*/ 2002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3663 w 21668"/>
              <a:gd name="connsiteY12" fmla="*/ 18688 h 22004"/>
              <a:gd name="connsiteX13" fmla="*/ 11995 w 21668"/>
              <a:gd name="connsiteY13" fmla="*/ 2002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3663 w 21668"/>
              <a:gd name="connsiteY12" fmla="*/ 18688 h 22004"/>
              <a:gd name="connsiteX13" fmla="*/ 12045 w 21668"/>
              <a:gd name="connsiteY13" fmla="*/ 20587 h 22004"/>
              <a:gd name="connsiteX14" fmla="*/ 9883 w 21668"/>
              <a:gd name="connsiteY14" fmla="*/ 17772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3663 w 21668"/>
              <a:gd name="connsiteY12" fmla="*/ 18688 h 22004"/>
              <a:gd name="connsiteX13" fmla="*/ 12045 w 21668"/>
              <a:gd name="connsiteY13" fmla="*/ 20587 h 22004"/>
              <a:gd name="connsiteX14" fmla="*/ 10234 w 21668"/>
              <a:gd name="connsiteY14" fmla="*/ 19115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2920 w 21668"/>
              <a:gd name="connsiteY25" fmla="*/ 2012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3663 w 21668"/>
              <a:gd name="connsiteY12" fmla="*/ 18688 h 22004"/>
              <a:gd name="connsiteX13" fmla="*/ 12045 w 21668"/>
              <a:gd name="connsiteY13" fmla="*/ 20587 h 22004"/>
              <a:gd name="connsiteX14" fmla="*/ 10234 w 21668"/>
              <a:gd name="connsiteY14" fmla="*/ 19115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6540 h 22004"/>
              <a:gd name="connsiteX25" fmla="*/ 4623 w 21668"/>
              <a:gd name="connsiteY25" fmla="*/ 1117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3663 w 21668"/>
              <a:gd name="connsiteY12" fmla="*/ 18688 h 22004"/>
              <a:gd name="connsiteX13" fmla="*/ 12045 w 21668"/>
              <a:gd name="connsiteY13" fmla="*/ 20587 h 22004"/>
              <a:gd name="connsiteX14" fmla="*/ 10234 w 21668"/>
              <a:gd name="connsiteY14" fmla="*/ 19115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183 w 21668"/>
              <a:gd name="connsiteY23" fmla="*/ 8672 h 22004"/>
              <a:gd name="connsiteX24" fmla="*/ 3206 w 21668"/>
              <a:gd name="connsiteY24" fmla="*/ 5645 h 22004"/>
              <a:gd name="connsiteX25" fmla="*/ 4623 w 21668"/>
              <a:gd name="connsiteY25" fmla="*/ 1117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79 w 21668"/>
              <a:gd name="connsiteY0" fmla="*/ 2394 h 22004"/>
              <a:gd name="connsiteX1" fmla="*/ 14801 w 21668"/>
              <a:gd name="connsiteY1" fmla="*/ 402 h 22004"/>
              <a:gd name="connsiteX2" fmla="*/ 17217 w 21668"/>
              <a:gd name="connsiteY2" fmla="*/ 1814 h 22004"/>
              <a:gd name="connsiteX3" fmla="*/ 20115 w 21668"/>
              <a:gd name="connsiteY3" fmla="*/ 105 h 22004"/>
              <a:gd name="connsiteX4" fmla="*/ 19550 w 21668"/>
              <a:gd name="connsiteY4" fmla="*/ 5032 h 22004"/>
              <a:gd name="connsiteX5" fmla="*/ 21611 w 21668"/>
              <a:gd name="connsiteY5" fmla="*/ 7047 h 22004"/>
              <a:gd name="connsiteX6" fmla="*/ 20845 w 21668"/>
              <a:gd name="connsiteY6" fmla="*/ 10027 h 22004"/>
              <a:gd name="connsiteX7" fmla="*/ 21201 w 21668"/>
              <a:gd name="connsiteY7" fmla="*/ 15050 h 22004"/>
              <a:gd name="connsiteX8" fmla="*/ 19746 w 21668"/>
              <a:gd name="connsiteY8" fmla="*/ 15509 h 22004"/>
              <a:gd name="connsiteX9" fmla="*/ 18744 w 21668"/>
              <a:gd name="connsiteY9" fmla="*/ 19504 h 22004"/>
              <a:gd name="connsiteX10" fmla="*/ 16653 w 21668"/>
              <a:gd name="connsiteY10" fmla="*/ 19117 h 22004"/>
              <a:gd name="connsiteX11" fmla="*/ 15378 w 21668"/>
              <a:gd name="connsiteY11" fmla="*/ 19899 h 22004"/>
              <a:gd name="connsiteX12" fmla="*/ 13663 w 21668"/>
              <a:gd name="connsiteY12" fmla="*/ 18688 h 22004"/>
              <a:gd name="connsiteX13" fmla="*/ 12045 w 21668"/>
              <a:gd name="connsiteY13" fmla="*/ 20587 h 22004"/>
              <a:gd name="connsiteX14" fmla="*/ 10234 w 21668"/>
              <a:gd name="connsiteY14" fmla="*/ 19115 h 22004"/>
              <a:gd name="connsiteX15" fmla="*/ 8711 w 21668"/>
              <a:gd name="connsiteY15" fmla="*/ 20114 h 22004"/>
              <a:gd name="connsiteX16" fmla="*/ 7538 w 21668"/>
              <a:gd name="connsiteY16" fmla="*/ 18527 h 22004"/>
              <a:gd name="connsiteX17" fmla="*/ 4928 w 21668"/>
              <a:gd name="connsiteY17" fmla="*/ 22002 h 22004"/>
              <a:gd name="connsiteX18" fmla="*/ 5055 w 21668"/>
              <a:gd name="connsiteY18" fmla="*/ 17858 h 22004"/>
              <a:gd name="connsiteX19" fmla="*/ 2544 w 21668"/>
              <a:gd name="connsiteY19" fmla="*/ 18787 h 22004"/>
              <a:gd name="connsiteX20" fmla="*/ 3341 w 21668"/>
              <a:gd name="connsiteY20" fmla="*/ 15772 h 22004"/>
              <a:gd name="connsiteX21" fmla="*/ 11 w 21668"/>
              <a:gd name="connsiteY21" fmla="*/ 13279 h 22004"/>
              <a:gd name="connsiteX22" fmla="*/ 2221 w 21668"/>
              <a:gd name="connsiteY22" fmla="*/ 11322 h 22004"/>
              <a:gd name="connsiteX23" fmla="*/ 1484 w 21668"/>
              <a:gd name="connsiteY23" fmla="*/ 4643 h 22004"/>
              <a:gd name="connsiteX24" fmla="*/ 3206 w 21668"/>
              <a:gd name="connsiteY24" fmla="*/ 5645 h 22004"/>
              <a:gd name="connsiteX25" fmla="*/ 4623 w 21668"/>
              <a:gd name="connsiteY25" fmla="*/ 1117 h 22004"/>
              <a:gd name="connsiteX26" fmla="*/ 7499 w 21668"/>
              <a:gd name="connsiteY26" fmla="*/ 2195 h 22004"/>
              <a:gd name="connsiteX27" fmla="*/ 9282 w 21668"/>
              <a:gd name="connsiteY27" fmla="*/ 386 h 22004"/>
              <a:gd name="connsiteX28" fmla="*/ 11579 w 21668"/>
              <a:gd name="connsiteY28" fmla="*/ 2394 h 22004"/>
              <a:gd name="connsiteX0" fmla="*/ 11584 w 21673"/>
              <a:gd name="connsiteY0" fmla="*/ 2394 h 22004"/>
              <a:gd name="connsiteX1" fmla="*/ 14806 w 21673"/>
              <a:gd name="connsiteY1" fmla="*/ 402 h 22004"/>
              <a:gd name="connsiteX2" fmla="*/ 17222 w 21673"/>
              <a:gd name="connsiteY2" fmla="*/ 1814 h 22004"/>
              <a:gd name="connsiteX3" fmla="*/ 20120 w 21673"/>
              <a:gd name="connsiteY3" fmla="*/ 105 h 22004"/>
              <a:gd name="connsiteX4" fmla="*/ 19555 w 21673"/>
              <a:gd name="connsiteY4" fmla="*/ 5032 h 22004"/>
              <a:gd name="connsiteX5" fmla="*/ 21616 w 21673"/>
              <a:gd name="connsiteY5" fmla="*/ 7047 h 22004"/>
              <a:gd name="connsiteX6" fmla="*/ 20850 w 21673"/>
              <a:gd name="connsiteY6" fmla="*/ 10027 h 22004"/>
              <a:gd name="connsiteX7" fmla="*/ 21206 w 21673"/>
              <a:gd name="connsiteY7" fmla="*/ 15050 h 22004"/>
              <a:gd name="connsiteX8" fmla="*/ 19751 w 21673"/>
              <a:gd name="connsiteY8" fmla="*/ 15509 h 22004"/>
              <a:gd name="connsiteX9" fmla="*/ 18749 w 21673"/>
              <a:gd name="connsiteY9" fmla="*/ 19504 h 22004"/>
              <a:gd name="connsiteX10" fmla="*/ 16658 w 21673"/>
              <a:gd name="connsiteY10" fmla="*/ 19117 h 22004"/>
              <a:gd name="connsiteX11" fmla="*/ 15383 w 21673"/>
              <a:gd name="connsiteY11" fmla="*/ 19899 h 22004"/>
              <a:gd name="connsiteX12" fmla="*/ 13668 w 21673"/>
              <a:gd name="connsiteY12" fmla="*/ 18688 h 22004"/>
              <a:gd name="connsiteX13" fmla="*/ 12050 w 21673"/>
              <a:gd name="connsiteY13" fmla="*/ 20587 h 22004"/>
              <a:gd name="connsiteX14" fmla="*/ 10239 w 21673"/>
              <a:gd name="connsiteY14" fmla="*/ 19115 h 22004"/>
              <a:gd name="connsiteX15" fmla="*/ 8716 w 21673"/>
              <a:gd name="connsiteY15" fmla="*/ 20114 h 22004"/>
              <a:gd name="connsiteX16" fmla="*/ 7543 w 21673"/>
              <a:gd name="connsiteY16" fmla="*/ 18527 h 22004"/>
              <a:gd name="connsiteX17" fmla="*/ 4933 w 21673"/>
              <a:gd name="connsiteY17" fmla="*/ 22002 h 22004"/>
              <a:gd name="connsiteX18" fmla="*/ 5060 w 21673"/>
              <a:gd name="connsiteY18" fmla="*/ 17858 h 22004"/>
              <a:gd name="connsiteX19" fmla="*/ 2549 w 21673"/>
              <a:gd name="connsiteY19" fmla="*/ 18787 h 22004"/>
              <a:gd name="connsiteX20" fmla="*/ 3346 w 21673"/>
              <a:gd name="connsiteY20" fmla="*/ 15772 h 22004"/>
              <a:gd name="connsiteX21" fmla="*/ 16 w 21673"/>
              <a:gd name="connsiteY21" fmla="*/ 13279 h 22004"/>
              <a:gd name="connsiteX22" fmla="*/ 2026 w 21673"/>
              <a:gd name="connsiteY22" fmla="*/ 9419 h 22004"/>
              <a:gd name="connsiteX23" fmla="*/ 1489 w 21673"/>
              <a:gd name="connsiteY23" fmla="*/ 4643 h 22004"/>
              <a:gd name="connsiteX24" fmla="*/ 3211 w 21673"/>
              <a:gd name="connsiteY24" fmla="*/ 5645 h 22004"/>
              <a:gd name="connsiteX25" fmla="*/ 4628 w 21673"/>
              <a:gd name="connsiteY25" fmla="*/ 1117 h 22004"/>
              <a:gd name="connsiteX26" fmla="*/ 7504 w 21673"/>
              <a:gd name="connsiteY26" fmla="*/ 2195 h 22004"/>
              <a:gd name="connsiteX27" fmla="*/ 9287 w 21673"/>
              <a:gd name="connsiteY27" fmla="*/ 386 h 22004"/>
              <a:gd name="connsiteX28" fmla="*/ 11584 w 21673"/>
              <a:gd name="connsiteY28" fmla="*/ 2394 h 22004"/>
              <a:gd name="connsiteX0" fmla="*/ 11572 w 21661"/>
              <a:gd name="connsiteY0" fmla="*/ 2394 h 22004"/>
              <a:gd name="connsiteX1" fmla="*/ 14794 w 21661"/>
              <a:gd name="connsiteY1" fmla="*/ 402 h 22004"/>
              <a:gd name="connsiteX2" fmla="*/ 17210 w 21661"/>
              <a:gd name="connsiteY2" fmla="*/ 1814 h 22004"/>
              <a:gd name="connsiteX3" fmla="*/ 20108 w 21661"/>
              <a:gd name="connsiteY3" fmla="*/ 105 h 22004"/>
              <a:gd name="connsiteX4" fmla="*/ 19543 w 21661"/>
              <a:gd name="connsiteY4" fmla="*/ 5032 h 22004"/>
              <a:gd name="connsiteX5" fmla="*/ 21604 w 21661"/>
              <a:gd name="connsiteY5" fmla="*/ 7047 h 22004"/>
              <a:gd name="connsiteX6" fmla="*/ 20838 w 21661"/>
              <a:gd name="connsiteY6" fmla="*/ 10027 h 22004"/>
              <a:gd name="connsiteX7" fmla="*/ 21194 w 21661"/>
              <a:gd name="connsiteY7" fmla="*/ 15050 h 22004"/>
              <a:gd name="connsiteX8" fmla="*/ 19739 w 21661"/>
              <a:gd name="connsiteY8" fmla="*/ 15509 h 22004"/>
              <a:gd name="connsiteX9" fmla="*/ 18737 w 21661"/>
              <a:gd name="connsiteY9" fmla="*/ 19504 h 22004"/>
              <a:gd name="connsiteX10" fmla="*/ 16646 w 21661"/>
              <a:gd name="connsiteY10" fmla="*/ 19117 h 22004"/>
              <a:gd name="connsiteX11" fmla="*/ 15371 w 21661"/>
              <a:gd name="connsiteY11" fmla="*/ 19899 h 22004"/>
              <a:gd name="connsiteX12" fmla="*/ 13656 w 21661"/>
              <a:gd name="connsiteY12" fmla="*/ 18688 h 22004"/>
              <a:gd name="connsiteX13" fmla="*/ 12038 w 21661"/>
              <a:gd name="connsiteY13" fmla="*/ 20587 h 22004"/>
              <a:gd name="connsiteX14" fmla="*/ 10227 w 21661"/>
              <a:gd name="connsiteY14" fmla="*/ 19115 h 22004"/>
              <a:gd name="connsiteX15" fmla="*/ 8704 w 21661"/>
              <a:gd name="connsiteY15" fmla="*/ 20114 h 22004"/>
              <a:gd name="connsiteX16" fmla="*/ 7531 w 21661"/>
              <a:gd name="connsiteY16" fmla="*/ 18527 h 22004"/>
              <a:gd name="connsiteX17" fmla="*/ 4921 w 21661"/>
              <a:gd name="connsiteY17" fmla="*/ 22002 h 22004"/>
              <a:gd name="connsiteX18" fmla="*/ 5048 w 21661"/>
              <a:gd name="connsiteY18" fmla="*/ 17858 h 22004"/>
              <a:gd name="connsiteX19" fmla="*/ 2537 w 21661"/>
              <a:gd name="connsiteY19" fmla="*/ 18787 h 22004"/>
              <a:gd name="connsiteX20" fmla="*/ 2583 w 21661"/>
              <a:gd name="connsiteY20" fmla="*/ 15996 h 22004"/>
              <a:gd name="connsiteX21" fmla="*/ 4 w 21661"/>
              <a:gd name="connsiteY21" fmla="*/ 13279 h 22004"/>
              <a:gd name="connsiteX22" fmla="*/ 2014 w 21661"/>
              <a:gd name="connsiteY22" fmla="*/ 9419 h 22004"/>
              <a:gd name="connsiteX23" fmla="*/ 1477 w 21661"/>
              <a:gd name="connsiteY23" fmla="*/ 4643 h 22004"/>
              <a:gd name="connsiteX24" fmla="*/ 3199 w 21661"/>
              <a:gd name="connsiteY24" fmla="*/ 5645 h 22004"/>
              <a:gd name="connsiteX25" fmla="*/ 4616 w 21661"/>
              <a:gd name="connsiteY25" fmla="*/ 1117 h 22004"/>
              <a:gd name="connsiteX26" fmla="*/ 7492 w 21661"/>
              <a:gd name="connsiteY26" fmla="*/ 2195 h 22004"/>
              <a:gd name="connsiteX27" fmla="*/ 9275 w 21661"/>
              <a:gd name="connsiteY27" fmla="*/ 386 h 22004"/>
              <a:gd name="connsiteX28" fmla="*/ 11572 w 21661"/>
              <a:gd name="connsiteY28" fmla="*/ 2394 h 22004"/>
              <a:gd name="connsiteX0" fmla="*/ 11572 w 21661"/>
              <a:gd name="connsiteY0" fmla="*/ 2394 h 22007"/>
              <a:gd name="connsiteX1" fmla="*/ 14794 w 21661"/>
              <a:gd name="connsiteY1" fmla="*/ 402 h 22007"/>
              <a:gd name="connsiteX2" fmla="*/ 17210 w 21661"/>
              <a:gd name="connsiteY2" fmla="*/ 1814 h 22007"/>
              <a:gd name="connsiteX3" fmla="*/ 20108 w 21661"/>
              <a:gd name="connsiteY3" fmla="*/ 105 h 22007"/>
              <a:gd name="connsiteX4" fmla="*/ 19543 w 21661"/>
              <a:gd name="connsiteY4" fmla="*/ 5032 h 22007"/>
              <a:gd name="connsiteX5" fmla="*/ 21604 w 21661"/>
              <a:gd name="connsiteY5" fmla="*/ 7047 h 22007"/>
              <a:gd name="connsiteX6" fmla="*/ 20838 w 21661"/>
              <a:gd name="connsiteY6" fmla="*/ 10027 h 22007"/>
              <a:gd name="connsiteX7" fmla="*/ 21194 w 21661"/>
              <a:gd name="connsiteY7" fmla="*/ 15050 h 22007"/>
              <a:gd name="connsiteX8" fmla="*/ 19739 w 21661"/>
              <a:gd name="connsiteY8" fmla="*/ 15509 h 22007"/>
              <a:gd name="connsiteX9" fmla="*/ 18737 w 21661"/>
              <a:gd name="connsiteY9" fmla="*/ 19504 h 22007"/>
              <a:gd name="connsiteX10" fmla="*/ 16646 w 21661"/>
              <a:gd name="connsiteY10" fmla="*/ 19117 h 22007"/>
              <a:gd name="connsiteX11" fmla="*/ 15371 w 21661"/>
              <a:gd name="connsiteY11" fmla="*/ 19899 h 22007"/>
              <a:gd name="connsiteX12" fmla="*/ 13656 w 21661"/>
              <a:gd name="connsiteY12" fmla="*/ 18688 h 22007"/>
              <a:gd name="connsiteX13" fmla="*/ 12038 w 21661"/>
              <a:gd name="connsiteY13" fmla="*/ 20587 h 22007"/>
              <a:gd name="connsiteX14" fmla="*/ 10227 w 21661"/>
              <a:gd name="connsiteY14" fmla="*/ 19115 h 22007"/>
              <a:gd name="connsiteX15" fmla="*/ 8704 w 21661"/>
              <a:gd name="connsiteY15" fmla="*/ 20114 h 22007"/>
              <a:gd name="connsiteX16" fmla="*/ 7531 w 21661"/>
              <a:gd name="connsiteY16" fmla="*/ 18527 h 22007"/>
              <a:gd name="connsiteX17" fmla="*/ 4921 w 21661"/>
              <a:gd name="connsiteY17" fmla="*/ 22002 h 22007"/>
              <a:gd name="connsiteX18" fmla="*/ 4572 w 21661"/>
              <a:gd name="connsiteY18" fmla="*/ 19313 h 22007"/>
              <a:gd name="connsiteX19" fmla="*/ 2537 w 21661"/>
              <a:gd name="connsiteY19" fmla="*/ 18787 h 22007"/>
              <a:gd name="connsiteX20" fmla="*/ 2583 w 21661"/>
              <a:gd name="connsiteY20" fmla="*/ 15996 h 22007"/>
              <a:gd name="connsiteX21" fmla="*/ 4 w 21661"/>
              <a:gd name="connsiteY21" fmla="*/ 13279 h 22007"/>
              <a:gd name="connsiteX22" fmla="*/ 2014 w 21661"/>
              <a:gd name="connsiteY22" fmla="*/ 9419 h 22007"/>
              <a:gd name="connsiteX23" fmla="*/ 1477 w 21661"/>
              <a:gd name="connsiteY23" fmla="*/ 4643 h 22007"/>
              <a:gd name="connsiteX24" fmla="*/ 3199 w 21661"/>
              <a:gd name="connsiteY24" fmla="*/ 5645 h 22007"/>
              <a:gd name="connsiteX25" fmla="*/ 4616 w 21661"/>
              <a:gd name="connsiteY25" fmla="*/ 1117 h 22007"/>
              <a:gd name="connsiteX26" fmla="*/ 7492 w 21661"/>
              <a:gd name="connsiteY26" fmla="*/ 2195 h 22007"/>
              <a:gd name="connsiteX27" fmla="*/ 9275 w 21661"/>
              <a:gd name="connsiteY27" fmla="*/ 386 h 22007"/>
              <a:gd name="connsiteX28" fmla="*/ 11572 w 21661"/>
              <a:gd name="connsiteY28" fmla="*/ 2394 h 22007"/>
              <a:gd name="connsiteX0" fmla="*/ 11572 w 21661"/>
              <a:gd name="connsiteY0" fmla="*/ 2394 h 22016"/>
              <a:gd name="connsiteX1" fmla="*/ 14794 w 21661"/>
              <a:gd name="connsiteY1" fmla="*/ 402 h 22016"/>
              <a:gd name="connsiteX2" fmla="*/ 17210 w 21661"/>
              <a:gd name="connsiteY2" fmla="*/ 1814 h 22016"/>
              <a:gd name="connsiteX3" fmla="*/ 20108 w 21661"/>
              <a:gd name="connsiteY3" fmla="*/ 105 h 22016"/>
              <a:gd name="connsiteX4" fmla="*/ 19543 w 21661"/>
              <a:gd name="connsiteY4" fmla="*/ 5032 h 22016"/>
              <a:gd name="connsiteX5" fmla="*/ 21604 w 21661"/>
              <a:gd name="connsiteY5" fmla="*/ 7047 h 22016"/>
              <a:gd name="connsiteX6" fmla="*/ 20838 w 21661"/>
              <a:gd name="connsiteY6" fmla="*/ 10027 h 22016"/>
              <a:gd name="connsiteX7" fmla="*/ 21194 w 21661"/>
              <a:gd name="connsiteY7" fmla="*/ 15050 h 22016"/>
              <a:gd name="connsiteX8" fmla="*/ 19739 w 21661"/>
              <a:gd name="connsiteY8" fmla="*/ 15509 h 22016"/>
              <a:gd name="connsiteX9" fmla="*/ 18737 w 21661"/>
              <a:gd name="connsiteY9" fmla="*/ 19504 h 22016"/>
              <a:gd name="connsiteX10" fmla="*/ 16646 w 21661"/>
              <a:gd name="connsiteY10" fmla="*/ 19117 h 22016"/>
              <a:gd name="connsiteX11" fmla="*/ 15371 w 21661"/>
              <a:gd name="connsiteY11" fmla="*/ 19899 h 22016"/>
              <a:gd name="connsiteX12" fmla="*/ 13656 w 21661"/>
              <a:gd name="connsiteY12" fmla="*/ 18688 h 22016"/>
              <a:gd name="connsiteX13" fmla="*/ 12038 w 21661"/>
              <a:gd name="connsiteY13" fmla="*/ 20587 h 22016"/>
              <a:gd name="connsiteX14" fmla="*/ 10227 w 21661"/>
              <a:gd name="connsiteY14" fmla="*/ 19115 h 22016"/>
              <a:gd name="connsiteX15" fmla="*/ 8704 w 21661"/>
              <a:gd name="connsiteY15" fmla="*/ 20114 h 22016"/>
              <a:gd name="connsiteX16" fmla="*/ 7531 w 21661"/>
              <a:gd name="connsiteY16" fmla="*/ 18527 h 22016"/>
              <a:gd name="connsiteX17" fmla="*/ 4921 w 21661"/>
              <a:gd name="connsiteY17" fmla="*/ 22002 h 22016"/>
              <a:gd name="connsiteX18" fmla="*/ 4747 w 21661"/>
              <a:gd name="connsiteY18" fmla="*/ 16963 h 22016"/>
              <a:gd name="connsiteX19" fmla="*/ 2537 w 21661"/>
              <a:gd name="connsiteY19" fmla="*/ 18787 h 22016"/>
              <a:gd name="connsiteX20" fmla="*/ 2583 w 21661"/>
              <a:gd name="connsiteY20" fmla="*/ 15996 h 22016"/>
              <a:gd name="connsiteX21" fmla="*/ 4 w 21661"/>
              <a:gd name="connsiteY21" fmla="*/ 13279 h 22016"/>
              <a:gd name="connsiteX22" fmla="*/ 2014 w 21661"/>
              <a:gd name="connsiteY22" fmla="*/ 9419 h 22016"/>
              <a:gd name="connsiteX23" fmla="*/ 1477 w 21661"/>
              <a:gd name="connsiteY23" fmla="*/ 4643 h 22016"/>
              <a:gd name="connsiteX24" fmla="*/ 3199 w 21661"/>
              <a:gd name="connsiteY24" fmla="*/ 5645 h 22016"/>
              <a:gd name="connsiteX25" fmla="*/ 4616 w 21661"/>
              <a:gd name="connsiteY25" fmla="*/ 1117 h 22016"/>
              <a:gd name="connsiteX26" fmla="*/ 7492 w 21661"/>
              <a:gd name="connsiteY26" fmla="*/ 2195 h 22016"/>
              <a:gd name="connsiteX27" fmla="*/ 9275 w 21661"/>
              <a:gd name="connsiteY27" fmla="*/ 386 h 22016"/>
              <a:gd name="connsiteX28" fmla="*/ 11572 w 21661"/>
              <a:gd name="connsiteY28" fmla="*/ 2394 h 22016"/>
              <a:gd name="connsiteX0" fmla="*/ 11572 w 21661"/>
              <a:gd name="connsiteY0" fmla="*/ 2394 h 20589"/>
              <a:gd name="connsiteX1" fmla="*/ 14794 w 21661"/>
              <a:gd name="connsiteY1" fmla="*/ 402 h 20589"/>
              <a:gd name="connsiteX2" fmla="*/ 17210 w 21661"/>
              <a:gd name="connsiteY2" fmla="*/ 1814 h 20589"/>
              <a:gd name="connsiteX3" fmla="*/ 20108 w 21661"/>
              <a:gd name="connsiteY3" fmla="*/ 105 h 20589"/>
              <a:gd name="connsiteX4" fmla="*/ 19543 w 21661"/>
              <a:gd name="connsiteY4" fmla="*/ 5032 h 20589"/>
              <a:gd name="connsiteX5" fmla="*/ 21604 w 21661"/>
              <a:gd name="connsiteY5" fmla="*/ 7047 h 20589"/>
              <a:gd name="connsiteX6" fmla="*/ 20838 w 21661"/>
              <a:gd name="connsiteY6" fmla="*/ 10027 h 20589"/>
              <a:gd name="connsiteX7" fmla="*/ 21194 w 21661"/>
              <a:gd name="connsiteY7" fmla="*/ 15050 h 20589"/>
              <a:gd name="connsiteX8" fmla="*/ 19739 w 21661"/>
              <a:gd name="connsiteY8" fmla="*/ 15509 h 20589"/>
              <a:gd name="connsiteX9" fmla="*/ 18737 w 21661"/>
              <a:gd name="connsiteY9" fmla="*/ 19504 h 20589"/>
              <a:gd name="connsiteX10" fmla="*/ 16646 w 21661"/>
              <a:gd name="connsiteY10" fmla="*/ 19117 h 20589"/>
              <a:gd name="connsiteX11" fmla="*/ 15371 w 21661"/>
              <a:gd name="connsiteY11" fmla="*/ 19899 h 20589"/>
              <a:gd name="connsiteX12" fmla="*/ 13656 w 21661"/>
              <a:gd name="connsiteY12" fmla="*/ 18688 h 20589"/>
              <a:gd name="connsiteX13" fmla="*/ 12038 w 21661"/>
              <a:gd name="connsiteY13" fmla="*/ 20587 h 20589"/>
              <a:gd name="connsiteX14" fmla="*/ 10227 w 21661"/>
              <a:gd name="connsiteY14" fmla="*/ 19115 h 20589"/>
              <a:gd name="connsiteX15" fmla="*/ 8704 w 21661"/>
              <a:gd name="connsiteY15" fmla="*/ 20114 h 20589"/>
              <a:gd name="connsiteX16" fmla="*/ 7531 w 21661"/>
              <a:gd name="connsiteY16" fmla="*/ 18527 h 20589"/>
              <a:gd name="connsiteX17" fmla="*/ 5547 w 21661"/>
              <a:gd name="connsiteY17" fmla="*/ 20547 h 20589"/>
              <a:gd name="connsiteX18" fmla="*/ 4747 w 21661"/>
              <a:gd name="connsiteY18" fmla="*/ 16963 h 20589"/>
              <a:gd name="connsiteX19" fmla="*/ 2537 w 21661"/>
              <a:gd name="connsiteY19" fmla="*/ 18787 h 20589"/>
              <a:gd name="connsiteX20" fmla="*/ 2583 w 21661"/>
              <a:gd name="connsiteY20" fmla="*/ 15996 h 20589"/>
              <a:gd name="connsiteX21" fmla="*/ 4 w 21661"/>
              <a:gd name="connsiteY21" fmla="*/ 13279 h 20589"/>
              <a:gd name="connsiteX22" fmla="*/ 2014 w 21661"/>
              <a:gd name="connsiteY22" fmla="*/ 9419 h 20589"/>
              <a:gd name="connsiteX23" fmla="*/ 1477 w 21661"/>
              <a:gd name="connsiteY23" fmla="*/ 4643 h 20589"/>
              <a:gd name="connsiteX24" fmla="*/ 3199 w 21661"/>
              <a:gd name="connsiteY24" fmla="*/ 5645 h 20589"/>
              <a:gd name="connsiteX25" fmla="*/ 4616 w 21661"/>
              <a:gd name="connsiteY25" fmla="*/ 1117 h 20589"/>
              <a:gd name="connsiteX26" fmla="*/ 7492 w 21661"/>
              <a:gd name="connsiteY26" fmla="*/ 2195 h 20589"/>
              <a:gd name="connsiteX27" fmla="*/ 9275 w 21661"/>
              <a:gd name="connsiteY27" fmla="*/ 386 h 20589"/>
              <a:gd name="connsiteX28" fmla="*/ 11572 w 21661"/>
              <a:gd name="connsiteY28" fmla="*/ 2394 h 2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1661" h="20589">
                <a:moveTo>
                  <a:pt x="11572" y="2394"/>
                </a:moveTo>
                <a:cubicBezTo>
                  <a:pt x="12492" y="2397"/>
                  <a:pt x="13854" y="499"/>
                  <a:pt x="14794" y="402"/>
                </a:cubicBezTo>
                <a:cubicBezTo>
                  <a:pt x="15734" y="305"/>
                  <a:pt x="16324" y="1864"/>
                  <a:pt x="17210" y="1814"/>
                </a:cubicBezTo>
                <a:cubicBezTo>
                  <a:pt x="18176" y="1244"/>
                  <a:pt x="19719" y="-431"/>
                  <a:pt x="20108" y="105"/>
                </a:cubicBezTo>
                <a:cubicBezTo>
                  <a:pt x="20497" y="641"/>
                  <a:pt x="19294" y="3875"/>
                  <a:pt x="19543" y="5032"/>
                </a:cubicBezTo>
                <a:cubicBezTo>
                  <a:pt x="19792" y="6189"/>
                  <a:pt x="21388" y="6215"/>
                  <a:pt x="21604" y="7047"/>
                </a:cubicBezTo>
                <a:cubicBezTo>
                  <a:pt x="21820" y="7879"/>
                  <a:pt x="21393" y="9253"/>
                  <a:pt x="20838" y="10027"/>
                </a:cubicBezTo>
                <a:cubicBezTo>
                  <a:pt x="20283" y="10801"/>
                  <a:pt x="21377" y="14136"/>
                  <a:pt x="21194" y="15050"/>
                </a:cubicBezTo>
                <a:cubicBezTo>
                  <a:pt x="21011" y="15964"/>
                  <a:pt x="19638" y="14785"/>
                  <a:pt x="19739" y="15509"/>
                </a:cubicBezTo>
                <a:cubicBezTo>
                  <a:pt x="19840" y="16233"/>
                  <a:pt x="19253" y="18903"/>
                  <a:pt x="18737" y="19504"/>
                </a:cubicBezTo>
                <a:cubicBezTo>
                  <a:pt x="18222" y="20105"/>
                  <a:pt x="17302" y="18827"/>
                  <a:pt x="16646" y="19117"/>
                </a:cubicBezTo>
                <a:cubicBezTo>
                  <a:pt x="15990" y="19407"/>
                  <a:pt x="15869" y="19970"/>
                  <a:pt x="15371" y="19899"/>
                </a:cubicBezTo>
                <a:cubicBezTo>
                  <a:pt x="14873" y="19828"/>
                  <a:pt x="14577" y="19166"/>
                  <a:pt x="13656" y="18688"/>
                </a:cubicBezTo>
                <a:cubicBezTo>
                  <a:pt x="13101" y="18933"/>
                  <a:pt x="12609" y="20516"/>
                  <a:pt x="12038" y="20587"/>
                </a:cubicBezTo>
                <a:cubicBezTo>
                  <a:pt x="11467" y="20658"/>
                  <a:pt x="10712" y="18970"/>
                  <a:pt x="10227" y="19115"/>
                </a:cubicBezTo>
                <a:cubicBezTo>
                  <a:pt x="9742" y="19260"/>
                  <a:pt x="9153" y="20212"/>
                  <a:pt x="8704" y="20114"/>
                </a:cubicBezTo>
                <a:cubicBezTo>
                  <a:pt x="8255" y="20016"/>
                  <a:pt x="8161" y="18212"/>
                  <a:pt x="7531" y="18527"/>
                </a:cubicBezTo>
                <a:cubicBezTo>
                  <a:pt x="6901" y="18842"/>
                  <a:pt x="6011" y="20808"/>
                  <a:pt x="5547" y="20547"/>
                </a:cubicBezTo>
                <a:cubicBezTo>
                  <a:pt x="5083" y="20286"/>
                  <a:pt x="5352" y="17592"/>
                  <a:pt x="4747" y="16963"/>
                </a:cubicBezTo>
                <a:cubicBezTo>
                  <a:pt x="3574" y="16825"/>
                  <a:pt x="2898" y="18948"/>
                  <a:pt x="2537" y="18787"/>
                </a:cubicBezTo>
                <a:cubicBezTo>
                  <a:pt x="2176" y="18626"/>
                  <a:pt x="2797" y="16821"/>
                  <a:pt x="2583" y="15996"/>
                </a:cubicBezTo>
                <a:cubicBezTo>
                  <a:pt x="2369" y="15171"/>
                  <a:pt x="99" y="14375"/>
                  <a:pt x="4" y="13279"/>
                </a:cubicBezTo>
                <a:cubicBezTo>
                  <a:pt x="-91" y="12183"/>
                  <a:pt x="1819" y="10187"/>
                  <a:pt x="2014" y="9419"/>
                </a:cubicBezTo>
                <a:cubicBezTo>
                  <a:pt x="2209" y="8651"/>
                  <a:pt x="1280" y="5272"/>
                  <a:pt x="1477" y="4643"/>
                </a:cubicBezTo>
                <a:cubicBezTo>
                  <a:pt x="1675" y="4014"/>
                  <a:pt x="2910" y="6755"/>
                  <a:pt x="3199" y="5645"/>
                </a:cubicBezTo>
                <a:cubicBezTo>
                  <a:pt x="3754" y="4871"/>
                  <a:pt x="3901" y="1692"/>
                  <a:pt x="4616" y="1117"/>
                </a:cubicBezTo>
                <a:cubicBezTo>
                  <a:pt x="5332" y="542"/>
                  <a:pt x="6622" y="2485"/>
                  <a:pt x="7492" y="2195"/>
                </a:cubicBezTo>
                <a:lnTo>
                  <a:pt x="9275" y="386"/>
                </a:lnTo>
                <a:cubicBezTo>
                  <a:pt x="9869" y="-217"/>
                  <a:pt x="10652" y="2391"/>
                  <a:pt x="11572" y="2394"/>
                </a:cubicBezTo>
                <a:close/>
              </a:path>
            </a:pathLst>
          </a:custGeom>
          <a:solidFill>
            <a:srgbClr val="ABD1B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3345" y="1521525"/>
            <a:ext cx="2953053" cy="36933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慣れていない歯科医療機関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93345" y="1944492"/>
            <a:ext cx="2704587" cy="36933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何をされるかわからない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93345" y="2373200"/>
            <a:ext cx="3794630" cy="36933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適切に治療してもらっているか不安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44045" y="3379836"/>
            <a:ext cx="2597448" cy="526068"/>
          </a:xfrm>
          <a:prstGeom prst="rect">
            <a:avLst/>
          </a:prstGeom>
          <a:solidFill>
            <a:srgbClr val="B83A3A"/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2600"/>
              </a:lnSpc>
            </a:pPr>
            <a:r>
              <a:rPr kumimoji="1"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出現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362148" y="4326351"/>
            <a:ext cx="53706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120000"/>
              </a:lnSpc>
              <a:buClr>
                <a:srgbClr val="FFD5FF"/>
              </a:buClr>
              <a:buFontTx/>
              <a:buNone/>
              <a:defRPr/>
            </a:pP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不適切な環境や対応方法のチェックと改善</a:t>
            </a:r>
          </a:p>
          <a:p>
            <a:pPr marL="609600" indent="-609600" eaLnBrk="1" hangingPunct="1">
              <a:buClr>
                <a:srgbClr val="FFD5FF"/>
              </a:buClr>
              <a:defRPr/>
            </a:pP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（騒音、不適切な説明など）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358321" y="5050831"/>
            <a:ext cx="60952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120000"/>
              </a:lnSpc>
              <a:buClr>
                <a:srgbClr val="FFD5FF"/>
              </a:buClr>
              <a:buFontTx/>
              <a:buNone/>
              <a:defRPr/>
            </a:pP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内服薬の変更に伴う副作用の変化や急激な</a:t>
            </a:r>
            <a:endParaRPr lang="en-US" altLang="ja-JP" sz="20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D5FF"/>
              </a:buClr>
              <a:buFontTx/>
              <a:buNone/>
              <a:defRPr/>
            </a:pP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日常生活変化、身体疾患の悪化の聞き取り</a:t>
            </a:r>
            <a:endParaRPr lang="en-US" altLang="ja-JP" sz="20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D5FF"/>
              </a:buClr>
              <a:buFontTx/>
              <a:buNone/>
              <a:defRPr/>
            </a:pPr>
            <a:r>
              <a:rPr lang="ja-JP" altLang="en-US" sz="2000" b="1" dirty="0">
                <a:solidFill>
                  <a:srgbClr val="31727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　　　　　　　</a:t>
            </a:r>
            <a:endParaRPr lang="en-US" altLang="ja-JP" sz="2000" b="1" dirty="0">
              <a:solidFill>
                <a:srgbClr val="317277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D5FF"/>
              </a:buClr>
              <a:buFontTx/>
              <a:buNone/>
              <a:defRPr/>
            </a:pPr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    これからの対応を検討する　</a:t>
            </a:r>
            <a:endParaRPr lang="ja-JP" altLang="en-US" sz="2000" b="1" dirty="0">
              <a:solidFill>
                <a:srgbClr val="38807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31745" y="1810167"/>
            <a:ext cx="25000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認知症の人が感じる</a:t>
            </a:r>
            <a:endParaRPr lang="en-US" altLang="ja-JP" sz="18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r>
              <a:rPr lang="ja-JP" altLang="en-US" sz="3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不安と恐怖</a:t>
            </a:r>
            <a:endParaRPr lang="ja-JP" altLang="en-US" sz="32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 flipV="1">
            <a:off x="3733126" y="4020886"/>
            <a:ext cx="1419287" cy="272544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317277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</p:spPr>
        <p:txBody>
          <a:bodyPr rot="10800000" wrap="none" anchor="ctr"/>
          <a:lstStyle/>
          <a:p>
            <a:endParaRPr lang="ja-JP" altLang="en-US" sz="3200" b="1">
              <a:ea typeface="HGPｺﾞｼｯｸM" pitchFamily="50" charset="-128"/>
            </a:endParaRPr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 flipV="1">
            <a:off x="3733126" y="3057299"/>
            <a:ext cx="1419287" cy="28188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317277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</p:spPr>
        <p:txBody>
          <a:bodyPr rot="10800000" wrap="none" anchor="ctr"/>
          <a:lstStyle/>
          <a:p>
            <a:endParaRPr lang="ja-JP" altLang="en-US" sz="3200" b="1">
              <a:ea typeface="HGPｺﾞｼｯｸM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1279092" y="4326351"/>
            <a:ext cx="1079229" cy="1449378"/>
          </a:xfrm>
          <a:prstGeom prst="roundRect">
            <a:avLst>
              <a:gd name="adj" fmla="val 10288"/>
            </a:avLst>
          </a:prstGeom>
          <a:solidFill>
            <a:srgbClr val="3880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安心</a:t>
            </a:r>
            <a:endParaRPr kumimoji="1" lang="en-US" altLang="ja-JP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できる</a:t>
            </a:r>
            <a:endParaRPr kumimoji="1" lang="en-US" altLang="ja-JP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対応</a:t>
            </a:r>
          </a:p>
        </p:txBody>
      </p:sp>
      <p:sp>
        <p:nvSpPr>
          <p:cNvPr id="20" name="二等辺三角形 10"/>
          <p:cNvSpPr>
            <a:spLocks noChangeArrowheads="1"/>
          </p:cNvSpPr>
          <p:nvPr/>
        </p:nvSpPr>
        <p:spPr bwMode="auto">
          <a:xfrm flipV="1">
            <a:off x="3993345" y="5877249"/>
            <a:ext cx="1003386" cy="245725"/>
          </a:xfrm>
          <a:prstGeom prst="triangle">
            <a:avLst>
              <a:gd name="adj" fmla="val 50000"/>
            </a:avLst>
          </a:prstGeom>
          <a:solidFill>
            <a:srgbClr val="38807D"/>
          </a:solidFill>
          <a:ln>
            <a:noFill/>
          </a:ln>
        </p:spPr>
        <p:txBody>
          <a:bodyPr rot="10800000" wrap="none" anchor="ctr"/>
          <a:lstStyle/>
          <a:p>
            <a:pPr algn="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角丸四角形 6">
            <a:extLst>
              <a:ext uri="{FF2B5EF4-FFF2-40B4-BE49-F238E27FC236}">
                <a16:creationId xmlns:a16="http://schemas.microsoft.com/office/drawing/2014/main" id="{E4B1C75B-B32A-43FF-BC9C-388C08801774}"/>
              </a:ext>
            </a:extLst>
          </p:cNvPr>
          <p:cNvSpPr/>
          <p:nvPr/>
        </p:nvSpPr>
        <p:spPr bwMode="auto">
          <a:xfrm>
            <a:off x="608593" y="1201878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❻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6A11A28-8BAE-4FFB-BCE3-5B9E84574736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19812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798"/>
            <a:ext cx="8229600" cy="559234"/>
          </a:xfrm>
        </p:spPr>
        <p:txBody>
          <a:bodyPr anchorCtr="1"/>
          <a:lstStyle/>
          <a:p>
            <a:pPr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歯科医療機関で起こる</a:t>
            </a:r>
            <a:r>
              <a:rPr lang="en-US" altLang="ja-JP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に対する対応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C92C18-1E2A-4B07-B6A0-B4A37044E529}"/>
              </a:ext>
            </a:extLst>
          </p:cNvPr>
          <p:cNvSpPr txBox="1"/>
          <p:nvPr/>
        </p:nvSpPr>
        <p:spPr>
          <a:xfrm>
            <a:off x="4983" y="726859"/>
            <a:ext cx="1557346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9820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0698F1-A78C-4AE1-8AC6-3FB8393A1171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2773" name="Text Box 2"/>
          <p:cNvSpPr txBox="1">
            <a:spLocks noChangeArrowheads="1"/>
          </p:cNvSpPr>
          <p:nvPr/>
        </p:nvSpPr>
        <p:spPr bwMode="auto">
          <a:xfrm>
            <a:off x="704051" y="90726"/>
            <a:ext cx="7864670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認知症の人に歯科治療を行う上で必要な視点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FC0EEA2-6982-43BC-A6F0-5069E015DF33}"/>
              </a:ext>
            </a:extLst>
          </p:cNvPr>
          <p:cNvSpPr/>
          <p:nvPr/>
        </p:nvSpPr>
        <p:spPr bwMode="auto">
          <a:xfrm>
            <a:off x="704051" y="4665785"/>
            <a:ext cx="7864670" cy="1351738"/>
          </a:xfrm>
          <a:prstGeom prst="roundRect">
            <a:avLst>
              <a:gd name="adj" fmla="val 50000"/>
            </a:avLst>
          </a:prstGeom>
          <a:solidFill>
            <a:srgbClr val="3880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772" name="テキスト ボックス 6"/>
          <p:cNvSpPr txBox="1">
            <a:spLocks noChangeArrowheads="1"/>
          </p:cNvSpPr>
          <p:nvPr/>
        </p:nvSpPr>
        <p:spPr bwMode="auto">
          <a:xfrm>
            <a:off x="1153551" y="1570152"/>
            <a:ext cx="7174524" cy="444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200"/>
              </a:spcBef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①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歯科医療機関は、認知症の人にとって馴染み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200"/>
              </a:spcBef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にくい場であることを認識する</a:t>
            </a:r>
          </a:p>
          <a:p>
            <a:pPr eaLnBrk="1" hangingPunct="1"/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</a:p>
          <a:p>
            <a:pPr eaLnBrk="1" hangingPunct="1">
              <a:spcBef>
                <a:spcPts val="200"/>
              </a:spcBef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②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痛み、状態変化や環境の変化は、認知症の症状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200"/>
              </a:spcBef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の悪化、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の発生や悪化につながりやすい</a:t>
            </a:r>
          </a:p>
          <a:p>
            <a:pPr eaLnBrk="1" hangingPunct="1"/>
            <a:endParaRPr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③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治療に伴う緊張は、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の発生や悪化の要因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にもなる</a:t>
            </a:r>
          </a:p>
          <a:p>
            <a:pPr eaLnBrk="1" hangingPunct="1"/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endParaRPr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認知症に対する理解が十分とは言えないケアが、</a:t>
            </a:r>
          </a:p>
          <a:p>
            <a:pPr eaLnBrk="1" hangingPunct="1"/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BPSD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を発生や悪化させる可能性もあることを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認識する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745907-7B39-4947-8BD5-31ED21433B4F}"/>
              </a:ext>
            </a:extLst>
          </p:cNvPr>
          <p:cNvSpPr txBox="1"/>
          <p:nvPr/>
        </p:nvSpPr>
        <p:spPr>
          <a:xfrm>
            <a:off x="0" y="726830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94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0649" y="1221059"/>
            <a:ext cx="7815860" cy="533034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None/>
            </a:pPr>
            <a:r>
              <a:rPr lang="ja-JP" altLang="en-US" sz="24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早期に気づき、他の職種につなぐ役割を担う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900"/>
              </a:spcBef>
              <a:buClr>
                <a:srgbClr val="FFCBFF"/>
              </a:buClr>
              <a:buSzPct val="90000"/>
              <a:buNone/>
            </a:pPr>
            <a:r>
              <a:rPr lang="ja-JP" altLang="en-US" sz="24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より早期からの継続的かかわりによって変化を捉える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None/>
            </a:pP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ことが可能となる</a:t>
            </a:r>
          </a:p>
          <a:p>
            <a:pPr eaLnBrk="1" hangingPunct="1">
              <a:lnSpc>
                <a:spcPts val="2800"/>
              </a:lnSpc>
              <a:spcBef>
                <a:spcPts val="90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en-US" altLang="ja-JP" sz="24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認知症初期の段階では、配慮すれば歯科治療は十分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可能である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90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ja-JP" altLang="en-US" sz="24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が顕著で歯科治療困難な期間を短くでき、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その後の暮らしに備えるため、予知的な治療を行うこと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が出来る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90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ja-JP" altLang="en-US" sz="24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家族等が適切な介護方法や支援サービスに関する情報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を早期から入手可能になり、病気の進行に合わせたケア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やサービス利用により、認知症の進行抑制や家族の介護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buClr>
                <a:srgbClr val="FFCBFF"/>
              </a:buClr>
              <a:buSzPct val="90000"/>
              <a:buFont typeface="Wingdings" pitchFamily="2" charset="2"/>
              <a:buNone/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負担の軽減ができる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110DBFD-AA48-4FF3-9DFD-0D8A29E60263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9618" y="56006"/>
            <a:ext cx="87137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かかりつけ歯科医が早期に気づき対応する意義</a:t>
            </a: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B88F21FC-6193-41A8-BCA7-6F2A6DB0F649}"/>
              </a:ext>
            </a:extLst>
          </p:cNvPr>
          <p:cNvSpPr txBox="1"/>
          <p:nvPr/>
        </p:nvSpPr>
        <p:spPr>
          <a:xfrm>
            <a:off x="0" y="709009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195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498697" y="1108030"/>
            <a:ext cx="8146603" cy="1044824"/>
          </a:xfrm>
          <a:prstGeom prst="roundRect">
            <a:avLst>
              <a:gd name="adj" fmla="val 50000"/>
            </a:avLst>
          </a:prstGeom>
          <a:solidFill>
            <a:srgbClr val="3880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認知症の人は、急激な環境変化に適応するまでに不穏や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混乱を起こし、帰宅願望を強く訴えることが多い</a:t>
            </a: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297711" y="2813377"/>
            <a:ext cx="7675120" cy="1306700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できるだけ本人の様子を観察しやすいユニットに通す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治療内容や治療時間の終了の見通しを伝え、安心感を与える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なるべく家族に同席してもらうように協力を得る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40793" y="2382490"/>
            <a:ext cx="18774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環境への不安</a:t>
            </a:r>
            <a:endParaRPr lang="ja-JP" altLang="en-US" sz="22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コンテンツ プレースホルダ 2"/>
          <p:cNvSpPr txBox="1">
            <a:spLocks/>
          </p:cNvSpPr>
          <p:nvPr/>
        </p:nvSpPr>
        <p:spPr>
          <a:xfrm>
            <a:off x="297711" y="4737024"/>
            <a:ext cx="8548577" cy="1669076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0"/>
              </a:spcBef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口腔・顎顔面、頭頸部への急な接触による不安の誘発に配慮する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600"/>
              </a:spcBef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口腔の過敏、水分や音の出る機械による恐怖に配慮する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600"/>
              </a:spcBef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信頼関係を保つ配慮、理解を促してからの介入により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安心を与える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顔を見せて話をする、見えないところから話しかけない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40793" y="4239400"/>
            <a:ext cx="24416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治療行為への不安</a:t>
            </a:r>
            <a:endParaRPr lang="ja-JP" altLang="en-US" sz="22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944F174-EB7C-415D-B60B-45D7B59FFC08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11616" y="90726"/>
            <a:ext cx="8229600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歯科治療の不安に対応した環境整備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47E443-C46C-406D-8A7B-07482C6FD6E0}"/>
              </a:ext>
            </a:extLst>
          </p:cNvPr>
          <p:cNvSpPr txBox="1"/>
          <p:nvPr/>
        </p:nvSpPr>
        <p:spPr>
          <a:xfrm>
            <a:off x="0" y="723310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5038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621906" y="1091568"/>
            <a:ext cx="7900188" cy="941769"/>
          </a:xfrm>
          <a:prstGeom prst="roundRect">
            <a:avLst>
              <a:gd name="adj" fmla="val 50000"/>
            </a:avLst>
          </a:prstGeom>
          <a:solidFill>
            <a:srgbClr val="3880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認知症の人は、予測しない状況に即座に対応できない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ことが多い</a:t>
            </a: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505352" y="2702363"/>
            <a:ext cx="8016741" cy="1452659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0"/>
              </a:spcBef>
              <a:defRPr/>
            </a:pP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困難である可能性も考慮の上、少しずつ様子を見ながら行う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水の出る治療は除石など 簡単なものから行い様子を見る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印象採得・義歯修理など 認知症の人が緊張する治療には十分   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配慮する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休憩をはさみながら行うなど安心を与える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1401" y="2227436"/>
            <a:ext cx="4398961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忍耐が必要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とされる歯科治療の際</a:t>
            </a:r>
            <a:endParaRPr lang="ja-JP" altLang="en-US" sz="22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コンテンツ プレースホルダ 2"/>
          <p:cNvSpPr txBox="1">
            <a:spLocks/>
          </p:cNvSpPr>
          <p:nvPr/>
        </p:nvSpPr>
        <p:spPr>
          <a:xfrm>
            <a:off x="481812" y="4961145"/>
            <a:ext cx="8460307" cy="1419695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0"/>
              </a:spcBef>
              <a:defRPr/>
            </a:pP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印象採得や咬合採得など、協力が必要な治療は家族にも説明し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協力を依頼する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理解困難な治療は、適宜 練習しながら実施する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一定期間の継続通院が必要な治療の可否を、あらかじめ検討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してから治療を始める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51401" y="4476744"/>
            <a:ext cx="3570208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協力が必要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な治療行為の際</a:t>
            </a:r>
            <a:endParaRPr lang="ja-JP" altLang="en-US" sz="22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E5AA14-1A4F-40F7-87C0-C723FD6F2481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8833" y="90726"/>
            <a:ext cx="8633286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歯科治療中の不安を予測した治療上の配慮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C1C449-BA45-4513-A652-3722766A15C0}"/>
              </a:ext>
            </a:extLst>
          </p:cNvPr>
          <p:cNvSpPr txBox="1"/>
          <p:nvPr/>
        </p:nvSpPr>
        <p:spPr>
          <a:xfrm>
            <a:off x="0" y="730127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5935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436573" y="1194734"/>
            <a:ext cx="8250227" cy="997481"/>
          </a:xfrm>
          <a:prstGeom prst="roundRect">
            <a:avLst>
              <a:gd name="adj" fmla="val 50000"/>
            </a:avLst>
          </a:prstGeom>
          <a:solidFill>
            <a:srgbClr val="3880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認知症の人は訴えが少ない、あるいは多様で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あることから、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何が起こっているのかを</a:t>
            </a: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観察から判断する必要がある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436573" y="2560898"/>
            <a:ext cx="8210266" cy="3575871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0" fontAlgn="base" latinLnBrk="0" hangingPunct="0">
              <a:lnSpc>
                <a:spcPts val="336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4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身体的な観察（呼吸、血圧、むせ</a:t>
            </a:r>
            <a:r>
              <a:rPr lang="ja-JP" altLang="en-US" sz="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など）</a:t>
            </a:r>
            <a:endParaRPr lang="en-US" altLang="ja-JP" sz="24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lnSpc>
                <a:spcPts val="336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4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声かけを行ったときの反応（拒否的な発言</a:t>
            </a:r>
            <a:r>
              <a:rPr lang="ja-JP" altLang="en-US" sz="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など）</a:t>
            </a:r>
            <a:endParaRPr lang="en-US" altLang="ja-JP" sz="24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1">
              <a:lnSpc>
                <a:spcPts val="3360"/>
              </a:lnSpc>
              <a:spcBef>
                <a:spcPct val="20000"/>
              </a:spcBef>
              <a:defRPr/>
            </a:pP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4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経時的な表情や訴えの変化</a:t>
            </a: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表情が険しくなる</a:t>
            </a:r>
            <a:r>
              <a:rPr lang="ja-JP" altLang="en-US" sz="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など）</a:t>
            </a:r>
            <a:endParaRPr lang="en-US" altLang="ja-JP" sz="24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lnSpc>
                <a:spcPts val="336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4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4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落ち着きのなさや興奮などの観察</a:t>
            </a:r>
            <a:endParaRPr lang="en-US" altLang="ja-JP" sz="24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lnSpc>
                <a:spcPts val="336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4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lnSpc>
                <a:spcPts val="336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歯科医療機関のスタッフの適切な声掛けは</a:t>
            </a:r>
            <a:endParaRPr lang="en-US" altLang="ja-JP" sz="2400" b="1" kern="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lnSpc>
                <a:spcPts val="336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認知症の人の不安・ストレスを軽減させる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38807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ts val="336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二等辺三角形 10"/>
          <p:cNvSpPr>
            <a:spLocks noChangeArrowheads="1"/>
          </p:cNvSpPr>
          <p:nvPr/>
        </p:nvSpPr>
        <p:spPr bwMode="auto">
          <a:xfrm flipV="1">
            <a:off x="3578019" y="4656295"/>
            <a:ext cx="1987962" cy="360872"/>
          </a:xfrm>
          <a:prstGeom prst="triangle">
            <a:avLst>
              <a:gd name="adj" fmla="val 50000"/>
            </a:avLst>
          </a:prstGeom>
          <a:solidFill>
            <a:srgbClr val="38807D"/>
          </a:solidFill>
          <a:ln>
            <a:noFill/>
          </a:ln>
        </p:spPr>
        <p:txBody>
          <a:bodyPr rot="10800000" wrap="none" anchor="ctr"/>
          <a:lstStyle/>
          <a:p>
            <a:pPr algn="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8EECE9D-5CA7-498D-B678-EF28892ADCB3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90726"/>
            <a:ext cx="8229600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治療中の観察とストレスの軽減を図る対応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22E35FC-40C2-43E0-9690-7186DDC401B5}"/>
              </a:ext>
            </a:extLst>
          </p:cNvPr>
          <p:cNvSpPr txBox="1"/>
          <p:nvPr/>
        </p:nvSpPr>
        <p:spPr>
          <a:xfrm>
            <a:off x="0" y="721231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570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テキスト ボックス 6"/>
          <p:cNvSpPr txBox="1">
            <a:spLocks noChangeArrowheads="1"/>
          </p:cNvSpPr>
          <p:nvPr/>
        </p:nvSpPr>
        <p:spPr bwMode="auto">
          <a:xfrm>
            <a:off x="482110" y="1642013"/>
            <a:ext cx="8179777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①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その人らしく存在していられることを支援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② “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分からない人”とせず、自己決定を尊重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③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治療方針や診療費用等の相談は家族も交える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④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心身に加え社会的な状態など生活全体を捉えた治療方針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⑤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家族やケアスタッフの心身状態にも配慮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⑥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生活歴を知り、生活の継続性を保つ治療方針とする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500"/>
              </a:spcBef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⑦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最期の時までの継続性を視野においた治療計画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lang="ja-JP" altLang="en-US" sz="24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（訪問歯科診療も視野に）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800171-8AB5-43A1-A311-4F6C6E204D36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436914" y="90726"/>
            <a:ext cx="6270171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歯科治療計画を立案する上での視点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DB55A0-F868-4394-AB05-FC1A36971269}"/>
              </a:ext>
            </a:extLst>
          </p:cNvPr>
          <p:cNvSpPr txBox="1"/>
          <p:nvPr/>
        </p:nvSpPr>
        <p:spPr>
          <a:xfrm>
            <a:off x="0" y="741093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8229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FC68B1F-33F7-4430-9512-57F20A0AE72A}"/>
              </a:ext>
            </a:extLst>
          </p:cNvPr>
          <p:cNvSpPr/>
          <p:nvPr/>
        </p:nvSpPr>
        <p:spPr bwMode="auto">
          <a:xfrm>
            <a:off x="407168" y="5305357"/>
            <a:ext cx="8379708" cy="1201923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 w="317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7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◉</a:t>
            </a:r>
            <a:r>
              <a:rPr lang="ja-JP" altLang="en-US" sz="17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選択肢を提示する際の工夫</a:t>
            </a:r>
            <a:r>
              <a:rPr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400" b="1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>
                <a:solidFill>
                  <a:srgbClr val="00964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比較のポイント、重要なポイントをわかりやすく示す</a:t>
            </a:r>
            <a:endParaRPr lang="en-US" altLang="ja-JP" sz="1600" b="1" dirty="0">
              <a:solidFill>
                <a:srgbClr val="009644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65113"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         </a:t>
            </a:r>
            <a:r>
              <a:rPr lang="ja-JP" altLang="en-US" sz="1400" b="1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400" b="1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</a:t>
            </a:r>
            <a:r>
              <a:rPr lang="ja-JP" altLang="en-US" sz="1600" b="1" dirty="0">
                <a:solidFill>
                  <a:srgbClr val="00964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文字にする　 　▶ 図や模型を使う</a:t>
            </a:r>
            <a:endParaRPr lang="en-US" altLang="ja-JP" sz="1600" b="1" dirty="0">
              <a:solidFill>
                <a:srgbClr val="009644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7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◉</a:t>
            </a:r>
            <a:r>
              <a:rPr lang="ja-JP" altLang="en-US" sz="17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必要な情報が提供されているのかを確認する</a:t>
            </a:r>
            <a:r>
              <a:rPr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ja-JP" altLang="en-US" sz="1600" b="1" dirty="0">
                <a:solidFill>
                  <a:srgbClr val="00964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「わが事」としてとらえているか</a:t>
            </a:r>
            <a:endParaRPr lang="en-US" altLang="ja-JP" sz="1600" b="1" dirty="0">
              <a:solidFill>
                <a:srgbClr val="009644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155809" y="1185154"/>
            <a:ext cx="8806863" cy="996085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認知症の人は「治療内容が理解できない」と考えてはならない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低下した</a:t>
            </a: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認知機能に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見合った情報提供の方法と時間を考える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407168" y="2385334"/>
            <a:ext cx="8580692" cy="2787675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認知症の人の理解のため、分かりやすい言葉、同じ説明方法を</a:t>
            </a:r>
            <a:endParaRPr lang="en-US" altLang="ja-JP" sz="20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ゆっくりと</a:t>
            </a:r>
            <a:r>
              <a:rPr lang="ja-JP" altLang="en-US" sz="20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繰り返し用いるようにする</a:t>
            </a:r>
            <a:endParaRPr lang="en-US" altLang="ja-JP" sz="2000" b="1" kern="0" noProof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認知症の人の理解力に合わせた説明方法を探る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治療内容について、図や模型をまじえた説明用紙等を利用する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説明後、忘れていても根気よく同じメッセージ・説明を繰り返す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0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本人が理解している内容、認識を確認する</a:t>
            </a:r>
            <a:endParaRPr lang="en-US" altLang="ja-JP" sz="20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E69747-1334-48CB-B018-2F6C2DACE46B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37618" y="90726"/>
            <a:ext cx="6697683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治療内容の理解を助ける説明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917B8F-66C2-4AA3-8BC5-0116DC3737A2}"/>
              </a:ext>
            </a:extLst>
          </p:cNvPr>
          <p:cNvSpPr txBox="1"/>
          <p:nvPr/>
        </p:nvSpPr>
        <p:spPr>
          <a:xfrm>
            <a:off x="0" y="723203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E2355410-D847-4EC2-80E8-21C412E40027}"/>
              </a:ext>
            </a:extLst>
          </p:cNvPr>
          <p:cNvSpPr txBox="1">
            <a:spLocks/>
          </p:cNvSpPr>
          <p:nvPr/>
        </p:nvSpPr>
        <p:spPr>
          <a:xfrm>
            <a:off x="1485900" y="5437704"/>
            <a:ext cx="6830786" cy="1201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3106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581838" y="1208135"/>
            <a:ext cx="8134650" cy="548476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認知症の人に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見合った意思</a:t>
            </a:r>
            <a:r>
              <a:rPr lang="ja-JP" altLang="en-US" sz="24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“形成”支援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の配慮が必要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469231" y="1887337"/>
            <a:ext cx="8328485" cy="2895583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300" b="1" kern="0" noProof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kern="0" noProof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</a:t>
            </a:r>
            <a:r>
              <a:rPr lang="ja-JP" altLang="en-US" sz="2300" b="1" kern="0" noProof="0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特性の理解</a:t>
            </a:r>
            <a:endParaRPr lang="en-US" altLang="ja-JP" sz="2300" b="1" kern="0" noProof="0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16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lang="ja-JP" altLang="en-US" sz="2300" b="1" kern="0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自己決定を尊重</a:t>
            </a: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する</a:t>
            </a:r>
            <a:endParaRPr lang="en-US" altLang="ja-JP" sz="23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E69747-1334-48CB-B018-2F6C2DACE46B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088570" y="90726"/>
            <a:ext cx="6683931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治療場面での意思形成についての支援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917B8F-66C2-4AA3-8BC5-0116DC3737A2}"/>
              </a:ext>
            </a:extLst>
          </p:cNvPr>
          <p:cNvSpPr txBox="1"/>
          <p:nvPr/>
        </p:nvSpPr>
        <p:spPr>
          <a:xfrm>
            <a:off x="0" y="738855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FD4942E-C76D-4943-8084-F89093E47CA5}"/>
              </a:ext>
            </a:extLst>
          </p:cNvPr>
          <p:cNvSpPr txBox="1">
            <a:spLocks/>
          </p:cNvSpPr>
          <p:nvPr/>
        </p:nvSpPr>
        <p:spPr>
          <a:xfrm>
            <a:off x="1323474" y="2386892"/>
            <a:ext cx="7474243" cy="422397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注意・集中を保つことが困難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新しい環境、慣れない環境が苦手で、緊張しがち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囲まれると圧倒されて、混乱してしまう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焦らされると混乱して、うまく対応できない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医療従事者の態度に影響されて臆してしまう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意思決定能力を有することを前提に支援する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本人の保たれている認知機能等を向上させる働きかけを行う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本人の表明した意思 </a:t>
            </a:r>
            <a:r>
              <a:rPr lang="en-US" altLang="ja-JP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意向や選好</a:t>
            </a:r>
            <a:r>
              <a:rPr lang="en-US" altLang="ja-JP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</a:t>
            </a: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の確認・尊重から始まる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決定する上で必要な情報を、認知症の人が有する認知機能に</a:t>
            </a: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応じて、理解できるように説明する</a:t>
            </a:r>
          </a:p>
          <a:p>
            <a:pPr marL="0" indent="0">
              <a:lnSpc>
                <a:spcPct val="110000"/>
              </a:lnSpc>
              <a:buFontTx/>
              <a:buNone/>
            </a:pP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endParaRPr lang="en-US" altLang="ja-JP" sz="24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1814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0D9E1EC-768D-4D30-9119-5B5244188CF2}"/>
              </a:ext>
            </a:extLst>
          </p:cNvPr>
          <p:cNvSpPr/>
          <p:nvPr/>
        </p:nvSpPr>
        <p:spPr bwMode="auto">
          <a:xfrm>
            <a:off x="677857" y="6004610"/>
            <a:ext cx="7526013" cy="65336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 </a:t>
            </a: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◉</a:t>
            </a: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何を望むかを開かれた質問</a:t>
            </a:r>
            <a:r>
              <a:rPr kumimoji="1" lang="ja-JP" altLang="en-US" sz="1700" b="1" i="0" u="none" strike="noStrike" kern="1200" cap="none" spc="0" normalizeH="0" baseline="4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</a:t>
            </a: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で尋ねる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400" b="1" i="0" u="none" strike="noStrike" kern="1200" cap="none" spc="0" normalizeH="0" baseline="4000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＊例）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どのようにしたいと思いますか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 </a:t>
            </a: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◉</a:t>
            </a: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わかりやすい選択肢の提示</a:t>
            </a:r>
            <a:endParaRPr kumimoji="1" lang="en-US" altLang="ja-JP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34363" y="1121211"/>
            <a:ext cx="8134650" cy="535372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認知症の人に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見合った意思</a:t>
            </a:r>
            <a:r>
              <a:rPr lang="ja-JP" altLang="en-US" sz="24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“</a:t>
            </a:r>
            <a:r>
              <a:rPr lang="ja-JP" altLang="en-US" sz="2400" b="1" u="dbl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表明”</a:t>
            </a:r>
            <a:r>
              <a:rPr lang="ja-JP" altLang="en-US" sz="24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支援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の配慮が必要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E69747-1334-48CB-B018-2F6C2DACE46B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40129" y="90726"/>
            <a:ext cx="7263741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治療場面での意思表明についての支援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917B8F-66C2-4AA3-8BC5-0116DC3737A2}"/>
              </a:ext>
            </a:extLst>
          </p:cNvPr>
          <p:cNvSpPr txBox="1"/>
          <p:nvPr/>
        </p:nvSpPr>
        <p:spPr>
          <a:xfrm>
            <a:off x="0" y="707984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FD4942E-C76D-4943-8084-F89093E47CA5}"/>
              </a:ext>
            </a:extLst>
          </p:cNvPr>
          <p:cNvSpPr txBox="1">
            <a:spLocks/>
          </p:cNvSpPr>
          <p:nvPr/>
        </p:nvSpPr>
        <p:spPr>
          <a:xfrm>
            <a:off x="1142999" y="2237389"/>
            <a:ext cx="7526013" cy="373864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周りに影響され、遠慮して言いたいことが言えなくなることがある</a:t>
            </a: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緊張する環境では言葉が出にくくなってしまう</a:t>
            </a: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ジェスチャー、身振り手振り、表情の変化も意思表明と理解する</a:t>
            </a: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本人・家族と医療従事者の信頼関係の構築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本人の意思を尊重し、安心できる態度、大勢で囲まない</a:t>
            </a: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生活、家族関係の理解のもと立ち会う人の関係性に注意</a:t>
            </a: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利害関係のある歯科医師は圧力をかけない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ja-JP" altLang="en-US" sz="19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慣れた場所、集中時間できる時間帯</a:t>
            </a: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180998" y="1780674"/>
            <a:ext cx="8535490" cy="2895452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300" b="1" kern="0" noProof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kern="0" noProof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</a:t>
            </a:r>
            <a:r>
              <a:rPr lang="ja-JP" altLang="en-US" sz="2300" b="1" kern="0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表現の方法を理解</a:t>
            </a: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する</a:t>
            </a:r>
            <a:endParaRPr lang="en-US" altLang="ja-JP" sz="2300" b="1" kern="0" noProof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14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10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9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認知症の人が安心して</a:t>
            </a:r>
            <a:r>
              <a:rPr lang="ja-JP" altLang="en-US" sz="2300" b="1" kern="0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表明しやすい環境</a:t>
            </a: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・状況を創る</a:t>
            </a:r>
            <a:endParaRPr lang="en-US" altLang="ja-JP" sz="23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6407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515584" y="1127076"/>
            <a:ext cx="8112828" cy="543810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28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認知症の人の生活にも配慮した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意思決定の配慮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120315" y="1725661"/>
            <a:ext cx="8719428" cy="3456737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300" b="1" kern="0" noProof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kern="0" noProof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kern="0" noProof="0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表面上の理解によるリスク</a:t>
            </a:r>
            <a:r>
              <a:rPr lang="ja-JP" altLang="en-US" sz="2300" b="1" kern="0" noProof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を理解する</a:t>
            </a:r>
            <a:endParaRPr lang="en-US" altLang="ja-JP" sz="2300" b="1" kern="0" noProof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14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300" b="1" kern="0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R="0" lvl="1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認知症の人の</a:t>
            </a:r>
            <a:r>
              <a:rPr lang="ja-JP" altLang="en-US" sz="2300" b="1" kern="0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社会的・文化的背景の意味</a:t>
            </a:r>
            <a:r>
              <a:rPr lang="ja-JP" altLang="en-US" sz="23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を理解する視点</a:t>
            </a:r>
            <a:endParaRPr lang="en-US" altLang="ja-JP" sz="23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E69747-1334-48CB-B018-2F6C2DACE46B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90792" y="101853"/>
            <a:ext cx="6362413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背景を理解した上での意思決定支援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917B8F-66C2-4AA3-8BC5-0116DC3737A2}"/>
              </a:ext>
            </a:extLst>
          </p:cNvPr>
          <p:cNvSpPr txBox="1"/>
          <p:nvPr/>
        </p:nvSpPr>
        <p:spPr>
          <a:xfrm>
            <a:off x="0" y="733747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FD4942E-C76D-4943-8084-F89093E47CA5}"/>
              </a:ext>
            </a:extLst>
          </p:cNvPr>
          <p:cNvSpPr txBox="1">
            <a:spLocks/>
          </p:cNvSpPr>
          <p:nvPr/>
        </p:nvSpPr>
        <p:spPr>
          <a:xfrm>
            <a:off x="910319" y="2203671"/>
            <a:ext cx="8141942" cy="455247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理解しているように返事をしたとしても、実際は理解できていないケース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➡ 表面的な支援になってしまうリスク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セルフネグレクトの放置になるリスク　　    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spcBef>
                <a:spcPts val="1200"/>
              </a:spcBef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状況がうまくつかめずに言葉がまとまらないケース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➡ 情報に混乱し迷いがある可能性の見逃しリスク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「決められない人」と判断され本人の意思が反映されないリスク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500"/>
              </a:lnSpc>
              <a:buFontTx/>
              <a:buNone/>
            </a:pPr>
            <a:endParaRPr lang="en-US" altLang="ja-JP" sz="19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spcBef>
                <a:spcPts val="2200"/>
              </a:spcBef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▷ 様子の変化を見逃さない</a:t>
            </a: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①言葉で示したとしても、表情やしぐさと一致しない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en-US" altLang="ja-JP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②本人の生活歴や価値観と一貫性がない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ts val="2400"/>
              </a:lnSpc>
              <a:buFontTx/>
              <a:buNone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➡ その決定は本人の社会的・文化的背景に合致するか、支援者間で確認</a:t>
            </a:r>
            <a:endParaRPr lang="en-US" altLang="ja-JP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0004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794678" y="3183104"/>
            <a:ext cx="7520170" cy="2796180"/>
          </a:xfrm>
          <a:prstGeom prst="roundRect">
            <a:avLst>
              <a:gd name="adj" fmla="val 13822"/>
            </a:avLst>
          </a:prstGeom>
          <a:solidFill>
            <a:srgbClr val="F3D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64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srgbClr val="D9DCB8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94678" y="1300644"/>
            <a:ext cx="7778339" cy="202626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◉</a:t>
            </a:r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治療内容や生活に影響を与えるような支援を</a:t>
            </a:r>
            <a:endParaRPr kumimoji="1"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行うごとに記録を残す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2667"/>
              </a:spcBef>
              <a:buNone/>
            </a:pPr>
            <a:r>
              <a:rPr lang="ja-JP" altLang="en-US" sz="2800" b="1" dirty="0">
                <a:solidFill>
                  <a:srgbClr val="C35E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lang="en-US" altLang="ja-JP" sz="24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記録を残すときのポイント</a:t>
            </a:r>
            <a:r>
              <a:rPr lang="en-US" altLang="ja-JP" sz="24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24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9153" y="3358968"/>
            <a:ext cx="7109639" cy="2444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064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133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支援をした状況、意向を判断した根拠を明確に記録する</a:t>
            </a:r>
            <a:endParaRPr lang="en-US" altLang="ja-JP" sz="2133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06405" eaLnBrk="1" fontAlgn="auto" hangingPunct="1">
              <a:lnSpc>
                <a:spcPts val="2800"/>
              </a:lnSpc>
              <a:spcBef>
                <a:spcPts val="1600"/>
              </a:spcBef>
              <a:spcAft>
                <a:spcPts val="0"/>
              </a:spcAft>
              <a:defRPr/>
            </a:pPr>
            <a:r>
              <a:rPr lang="ja-JP" altLang="en-US" sz="195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956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 ▶ 付き添いの娘と共に要点を紙にまとめながら説明した。</a:t>
            </a:r>
            <a:endParaRPr lang="en-US" altLang="ja-JP" sz="1956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06405" eaLnBrk="1" fontAlgn="auto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1956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7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lang="ja-JP" altLang="en-US" sz="1956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▶ 「それでいいよ」と話すものの、落ち着かずそわそわと</a:t>
            </a:r>
          </a:p>
          <a:p>
            <a:pPr defTabSz="406405"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956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していた。表情が曇って不安そうだった。 言葉をうまく</a:t>
            </a:r>
          </a:p>
          <a:p>
            <a:pPr defTabSz="406405"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956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選べていないか、混乱していることがうかがえたので、</a:t>
            </a:r>
          </a:p>
          <a:p>
            <a:pPr defTabSz="406405"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956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改めて確認することが必要と判断した。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611857-B186-40BB-A4A1-E4BBD6294D92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4CD55FBB-86AE-4A0D-B0D2-78D7726C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5" y="90726"/>
            <a:ext cx="6820396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記録を残すこと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C483CD-F833-4D8C-892C-98F7D542C4B4}"/>
              </a:ext>
            </a:extLst>
          </p:cNvPr>
          <p:cNvSpPr txBox="1"/>
          <p:nvPr/>
        </p:nvSpPr>
        <p:spPr>
          <a:xfrm>
            <a:off x="0" y="733747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3581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50" name="AutoShape 6"/>
          <p:cNvSpPr>
            <a:spLocks noChangeArrowheads="1"/>
          </p:cNvSpPr>
          <p:nvPr/>
        </p:nvSpPr>
        <p:spPr bwMode="auto">
          <a:xfrm>
            <a:off x="3909457" y="4750969"/>
            <a:ext cx="1591444" cy="988780"/>
          </a:xfrm>
          <a:prstGeom prst="leftRightArrow">
            <a:avLst>
              <a:gd name="adj1" fmla="val 53910"/>
              <a:gd name="adj2" fmla="val 36971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ja-JP" altLang="en-US" sz="1800"/>
          </a:p>
        </p:txBody>
      </p:sp>
      <p:sp>
        <p:nvSpPr>
          <p:cNvPr id="134153" name="Text Box 10"/>
          <p:cNvSpPr txBox="1">
            <a:spLocks noChangeArrowheads="1"/>
          </p:cNvSpPr>
          <p:nvPr/>
        </p:nvSpPr>
        <p:spPr bwMode="auto">
          <a:xfrm>
            <a:off x="820089" y="1545699"/>
            <a:ext cx="7600115" cy="2677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5" rIns="91428" bIns="45715">
            <a:spAutoFit/>
          </a:bodyPr>
          <a:lstStyle>
            <a:lvl1pPr>
              <a:tabLst>
                <a:tab pos="6103938" algn="l"/>
              </a:tabLst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>
              <a:tabLst>
                <a:tab pos="6103938" algn="l"/>
              </a:tabLst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>
              <a:tabLst>
                <a:tab pos="6103938" algn="l"/>
              </a:tabLs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>
              <a:tabLst>
                <a:tab pos="61039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>
              <a:tabLst>
                <a:tab pos="61039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eaLnBrk="0" hangingPunct="0">
              <a:tabLst>
                <a:tab pos="61039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eaLnBrk="0" hangingPunct="0">
              <a:tabLst>
                <a:tab pos="61039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eaLnBrk="0" hangingPunct="0">
              <a:tabLst>
                <a:tab pos="61039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eaLnBrk="0" hangingPunct="0">
              <a:tabLst>
                <a:tab pos="61039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社会的インフラ（後見人制度等）を理解する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ja-JP" altLang="en-US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明確な意思表示・意思決定が可能かどうか配慮しつつ、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必要に応じ家族にも説明する。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ja-JP" altLang="en-US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説明内容は書面で残すように努める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ja-JP" altLang="en-US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本人の意思を尊重しつつ、家族や後見人などの社会的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状況を加味して治療計画を立てる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0ED8DE8-AAC8-4DA7-B194-BEC4C83118EC}"/>
              </a:ext>
            </a:extLst>
          </p:cNvPr>
          <p:cNvGrpSpPr/>
          <p:nvPr/>
        </p:nvGrpSpPr>
        <p:grpSpPr>
          <a:xfrm>
            <a:off x="1214672" y="4384706"/>
            <a:ext cx="2638348" cy="1791328"/>
            <a:chOff x="868434" y="4581245"/>
            <a:chExt cx="2638348" cy="1791328"/>
          </a:xfrm>
        </p:grpSpPr>
        <p:sp>
          <p:nvSpPr>
            <p:cNvPr id="6" name="円/楕円 5"/>
            <p:cNvSpPr/>
            <p:nvPr/>
          </p:nvSpPr>
          <p:spPr bwMode="auto">
            <a:xfrm>
              <a:off x="868434" y="4581245"/>
              <a:ext cx="1412875" cy="811434"/>
            </a:xfrm>
            <a:prstGeom prst="ellipse">
              <a:avLst/>
            </a:prstGeom>
            <a:solidFill>
              <a:srgbClr val="DCA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ts val="336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8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家 族</a:t>
              </a:r>
            </a:p>
          </p:txBody>
        </p:sp>
        <p:sp>
          <p:nvSpPr>
            <p:cNvPr id="7" name="円/楕円 6"/>
            <p:cNvSpPr/>
            <p:nvPr/>
          </p:nvSpPr>
          <p:spPr bwMode="auto">
            <a:xfrm>
              <a:off x="882603" y="5500004"/>
              <a:ext cx="1412875" cy="872569"/>
            </a:xfrm>
            <a:prstGeom prst="ellipse">
              <a:avLst/>
            </a:prstGeom>
            <a:solidFill>
              <a:srgbClr val="DCA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ts val="336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8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後見人</a:t>
              </a:r>
            </a:p>
          </p:txBody>
        </p:sp>
        <p:sp>
          <p:nvSpPr>
            <p:cNvPr id="134148" name="Oval 4"/>
            <p:cNvSpPr>
              <a:spLocks noChangeArrowheads="1"/>
            </p:cNvSpPr>
            <p:nvPr/>
          </p:nvSpPr>
          <p:spPr bwMode="auto">
            <a:xfrm>
              <a:off x="1976976" y="4727307"/>
              <a:ext cx="1330325" cy="1337843"/>
            </a:xfrm>
            <a:prstGeom prst="ellipse">
              <a:avLst/>
            </a:prstGeom>
            <a:solidFill>
              <a:srgbClr val="B83A3A"/>
            </a:solidFill>
            <a:ln>
              <a:noFill/>
            </a:ln>
          </p:spPr>
          <p:txBody>
            <a:bodyPr wrap="none" anchor="ctr"/>
            <a:lstStyle/>
            <a:p>
              <a:pPr eaLnBrk="1" hangingPunct="1"/>
              <a:endParaRPr lang="ja-JP" altLang="en-US" sz="1800"/>
            </a:p>
          </p:txBody>
        </p:sp>
        <p:sp>
          <p:nvSpPr>
            <p:cNvPr id="134149" name="Text Box 5"/>
            <p:cNvSpPr txBox="1">
              <a:spLocks noChangeArrowheads="1"/>
            </p:cNvSpPr>
            <p:nvPr/>
          </p:nvSpPr>
          <p:spPr bwMode="auto">
            <a:xfrm>
              <a:off x="2176457" y="5075394"/>
              <a:ext cx="1330325" cy="576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926" tIns="41463" rIns="82926" bIns="41463" anchor="b">
              <a:spAutoFit/>
            </a:bodyPr>
            <a:lstStyle>
              <a:lvl1pPr defTabSz="908050">
                <a:defRPr kumimoji="1" sz="32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defTabSz="908050">
                <a:defRPr kumimoji="1" sz="28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defTabSz="908050">
                <a:defRPr kumimoji="1" sz="24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defTabSz="90805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defTabSz="90805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本人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5756819" y="4530768"/>
            <a:ext cx="1974008" cy="1381306"/>
            <a:chOff x="5801150" y="4709199"/>
            <a:chExt cx="1964576" cy="1046163"/>
          </a:xfrm>
        </p:grpSpPr>
        <p:sp>
          <p:nvSpPr>
            <p:cNvPr id="134146" name="Oval 2"/>
            <p:cNvSpPr>
              <a:spLocks noChangeArrowheads="1"/>
            </p:cNvSpPr>
            <p:nvPr/>
          </p:nvSpPr>
          <p:spPr bwMode="auto">
            <a:xfrm>
              <a:off x="5801150" y="4709199"/>
              <a:ext cx="1964576" cy="1046163"/>
            </a:xfrm>
            <a:prstGeom prst="ellipse">
              <a:avLst/>
            </a:prstGeom>
            <a:solidFill>
              <a:srgbClr val="38807D"/>
            </a:solidFill>
            <a:ln>
              <a:noFill/>
            </a:ln>
          </p:spPr>
          <p:txBody>
            <a:bodyPr wrap="none" anchor="ctr"/>
            <a:lstStyle/>
            <a:p>
              <a:pPr eaLnBrk="1" hangingPunct="1"/>
              <a:endParaRPr lang="ja-JP" altLang="en-US" sz="18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5857315" y="4925044"/>
              <a:ext cx="1852243" cy="576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926" tIns="41463" rIns="82926" bIns="41463" anchor="ctr" anchorCtr="0">
              <a:spAutoFit/>
            </a:bodyPr>
            <a:lstStyle>
              <a:lvl1pPr defTabSz="908050">
                <a:defRPr kumimoji="1" sz="32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defTabSz="908050">
                <a:defRPr kumimoji="1" sz="28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defTabSz="908050">
                <a:defRPr kumimoji="1" sz="24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defTabSz="90805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defTabSz="90805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defTabSz="908050" eaLnBrk="0" hangingPunct="0"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ja-JP" altLang="en-US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歯科医師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6EAB5B-E69B-4864-A33B-EAA85E645F19}"/>
              </a:ext>
            </a:extLst>
          </p:cNvPr>
          <p:cNvSpPr/>
          <p:nvPr/>
        </p:nvSpPr>
        <p:spPr>
          <a:xfrm>
            <a:off x="0" y="0"/>
            <a:ext cx="9144000" cy="92171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769635" y="43971"/>
            <a:ext cx="7707312" cy="83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17" tIns="45408" rIns="90817" bIns="45408" anchor="ctr" anchorCtr="1"/>
          <a:lstStyle/>
          <a:p>
            <a:pPr algn="ctr" defTabSz="1001713" eaLnBrk="1" hangingPunct="1">
              <a:lnSpc>
                <a:spcPct val="90000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認知症の人の歯科診療を円滑に進めるための</a:t>
            </a:r>
            <a:endParaRPr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1001713" eaLnBrk="1" hangingPunct="1">
              <a:lnSpc>
                <a:spcPct val="90000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インフォームドコンセントの考え方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5E4F56-BABC-4BB3-8014-F80FC94D7406}"/>
              </a:ext>
            </a:extLst>
          </p:cNvPr>
          <p:cNvSpPr txBox="1"/>
          <p:nvPr/>
        </p:nvSpPr>
        <p:spPr>
          <a:xfrm>
            <a:off x="0" y="936901"/>
            <a:ext cx="1528011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529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4668" y="1158214"/>
            <a:ext cx="7807920" cy="516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883" tIns="41441" rIns="82883" bIns="41441" anchor="t" anchorCtr="0">
            <a:spAutoFit/>
          </a:bodyPr>
          <a:lstStyle>
            <a:lvl1pPr defTabSz="909638"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909638"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909638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9096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9096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3100"/>
              </a:lnSpc>
              <a:spcBef>
                <a:spcPts val="4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予約の日時を忘れる・間違える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忘れ物が増えた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同じことを何回も質問する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職員に対する態度がきつくなるなど変化した</a:t>
            </a: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健康保険証・診察券・お釣りを受け取っていないという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履物を間違える</a:t>
            </a: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整容・身だしなみが変化した</a:t>
            </a: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口腔清掃状態が悪化した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義歯をたびたび紛失する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en-US" altLang="ja-JP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義歯が口腔内に装着されているかどうかわかっていない</a:t>
            </a:r>
            <a:endParaRPr lang="en-US" altLang="ja-JP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100"/>
              </a:lnSpc>
              <a:spcBef>
                <a:spcPts val="600"/>
              </a:spcBef>
              <a:buClr>
                <a:schemeClr val="hlink"/>
              </a:buClr>
              <a:buSzPct val="85000"/>
              <a:buFont typeface="Wingdings" pitchFamily="2" charset="2"/>
              <a:buNone/>
            </a:pPr>
            <a:r>
              <a:rPr lang="ja-JP" altLang="en-US" sz="23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診療室からの出口がわからない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</a:t>
            </a:r>
            <a:r>
              <a:rPr lang="ja-JP" altLang="en-US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出入口を間違える</a:t>
            </a:r>
            <a:r>
              <a:rPr lang="en-US" altLang="ja-JP" sz="2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)</a:t>
            </a:r>
            <a:endParaRPr lang="ja-JP" altLang="en-US" sz="2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A6A05-4331-4899-A4C7-F28C5DFA791C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22262" y="51841"/>
            <a:ext cx="8499475" cy="60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algn="ctr" defTabSz="909638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歯科診療において注意すべき気づきのポイント</a:t>
            </a: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2A7E3E9C-0D8D-47BA-A293-1B010812E646}"/>
              </a:ext>
            </a:extLst>
          </p:cNvPr>
          <p:cNvSpPr txBox="1"/>
          <p:nvPr/>
        </p:nvSpPr>
        <p:spPr>
          <a:xfrm>
            <a:off x="8393" y="709008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歯科実践２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062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54643" y="5008322"/>
            <a:ext cx="8608382" cy="738664"/>
          </a:xfrm>
          <a:prstGeom prst="rect">
            <a:avLst/>
          </a:prstGeom>
          <a:solidFill>
            <a:schemeClr val="bg1"/>
          </a:solidFill>
          <a:ln w="31750">
            <a:solidFill>
              <a:srgbClr val="38807D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シームレスな歯科診療を行うためのアプローチ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（訪問歯科診療も視野に）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⇒ 歯科医療機関と社会的インフラの連携</a:t>
            </a:r>
          </a:p>
        </p:txBody>
      </p:sp>
      <p:graphicFrame>
        <p:nvGraphicFramePr>
          <p:cNvPr id="12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250765"/>
              </p:ext>
            </p:extLst>
          </p:nvPr>
        </p:nvGraphicFramePr>
        <p:xfrm>
          <a:off x="429494" y="2135517"/>
          <a:ext cx="8434387" cy="685776"/>
        </p:xfrm>
        <a:graphic>
          <a:graphicData uri="http://schemas.openxmlformats.org/drawingml/2006/table">
            <a:tbl>
              <a:tblPr/>
              <a:tblGrid>
                <a:gridCol w="811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1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自立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した</a:t>
                      </a:r>
                      <a:endParaRPr kumimoji="1" lang="en-US" alt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暮らし</a:t>
                      </a:r>
                    </a:p>
                  </a:txBody>
                  <a:tcPr marL="36002" marR="36002" marT="45708" marB="45708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グレーゾーン　</a:t>
                      </a:r>
                    </a:p>
                  </a:txBody>
                  <a:tcPr marL="36002" marR="36002" marT="45708" marB="4570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中核症状</a:t>
                      </a:r>
                      <a:endParaRPr kumimoji="1" lang="en-US" altLang="ja-JP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出現期</a:t>
                      </a:r>
                    </a:p>
                  </a:txBody>
                  <a:tcPr marL="36002" marR="36002" marT="45708" marB="4570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BPSD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多出期</a:t>
                      </a:r>
                    </a:p>
                  </a:txBody>
                  <a:tcPr marL="36002" marR="36002" marT="45708" marB="4570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A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障害</a:t>
                      </a:r>
                      <a:endParaRPr kumimoji="1" lang="en-US" altLang="ja-JP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複合期</a:t>
                      </a:r>
                    </a:p>
                  </a:txBody>
                  <a:tcPr marL="36002" marR="36002" marT="45708" marB="4570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80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ターミナル期</a:t>
                      </a:r>
                    </a:p>
                  </a:txBody>
                  <a:tcPr marL="36002" marR="36002" marT="45708" marB="4570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80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 bwMode="auto">
          <a:xfrm>
            <a:off x="1976611" y="2993724"/>
            <a:ext cx="2266642" cy="42202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家族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491411" y="2993723"/>
            <a:ext cx="1299290" cy="42202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通所</a:t>
            </a: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7461678" y="2993724"/>
            <a:ext cx="1263713" cy="42202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施設</a:t>
            </a: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052874" y="2993723"/>
            <a:ext cx="1206839" cy="42202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病院</a:t>
            </a:r>
          </a:p>
        </p:txBody>
      </p:sp>
      <p:sp>
        <p:nvSpPr>
          <p:cNvPr id="19" name="下矢印 18"/>
          <p:cNvSpPr/>
          <p:nvPr/>
        </p:nvSpPr>
        <p:spPr bwMode="auto">
          <a:xfrm rot="10800000">
            <a:off x="2908795" y="4624412"/>
            <a:ext cx="481160" cy="383908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" name="下矢印 19"/>
          <p:cNvSpPr/>
          <p:nvPr/>
        </p:nvSpPr>
        <p:spPr bwMode="auto">
          <a:xfrm rot="10800000">
            <a:off x="4927772" y="4624412"/>
            <a:ext cx="481160" cy="383908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" name="下矢印 20"/>
          <p:cNvSpPr/>
          <p:nvPr/>
        </p:nvSpPr>
        <p:spPr bwMode="auto">
          <a:xfrm rot="10800000">
            <a:off x="6505100" y="4624412"/>
            <a:ext cx="481160" cy="383908"/>
          </a:xfrm>
          <a:prstGeom prst="downArrow">
            <a:avLst/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1976611" y="3523184"/>
            <a:ext cx="2266642" cy="58716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主治医</a:t>
            </a: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4491411" y="3523184"/>
            <a:ext cx="1299290" cy="110122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主治医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訪問介護員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訪問看護師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薬剤師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7461677" y="3523183"/>
            <a:ext cx="1263713" cy="10853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主治医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施設看護師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施設職員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6052874" y="3523182"/>
            <a:ext cx="1206839" cy="10853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2E6B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主治医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看護師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医療スタッフ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7923529" y="4624412"/>
            <a:ext cx="481160" cy="383908"/>
          </a:xfrm>
          <a:prstGeom prst="downArrow">
            <a:avLst/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54643" y="5840006"/>
            <a:ext cx="8608382" cy="769441"/>
          </a:xfrm>
          <a:prstGeom prst="rect">
            <a:avLst/>
          </a:prstGeom>
          <a:solidFill>
            <a:srgbClr val="38807D"/>
          </a:solidFill>
          <a:ln w="25400">
            <a:solidFill>
              <a:srgbClr val="38807D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ステージごとに異なる 家族・介護者教育と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認知症の人の歯科的ニーズのアセスメント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31" name="ストライプ矢印 30"/>
          <p:cNvSpPr/>
          <p:nvPr/>
        </p:nvSpPr>
        <p:spPr bwMode="auto">
          <a:xfrm>
            <a:off x="399492" y="1102850"/>
            <a:ext cx="8464389" cy="417920"/>
          </a:xfrm>
          <a:prstGeom prst="stripedRightArrow">
            <a:avLst>
              <a:gd name="adj1" fmla="val 100000"/>
              <a:gd name="adj2" fmla="val 57336"/>
            </a:avLst>
          </a:prstGeom>
          <a:solidFill>
            <a:srgbClr val="CD61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本人の暮らし</a:t>
            </a:r>
          </a:p>
        </p:txBody>
      </p:sp>
      <p:sp>
        <p:nvSpPr>
          <p:cNvPr id="32" name="ストライプ矢印 31"/>
          <p:cNvSpPr/>
          <p:nvPr/>
        </p:nvSpPr>
        <p:spPr bwMode="auto">
          <a:xfrm>
            <a:off x="2061445" y="1595119"/>
            <a:ext cx="6802436" cy="417920"/>
          </a:xfrm>
          <a:prstGeom prst="stripedRightArrow">
            <a:avLst>
              <a:gd name="adj1" fmla="val 100000"/>
              <a:gd name="adj2" fmla="val 57336"/>
            </a:avLst>
          </a:prstGeom>
          <a:solidFill>
            <a:srgbClr val="6C9D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認知機能低下の進行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1149239" y="2903490"/>
            <a:ext cx="735048" cy="564944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〈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例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BBE0E3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322522E-BCFB-4848-BE12-7867A0C3C49A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764160" y="98420"/>
            <a:ext cx="7754937" cy="529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828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継続的な口腔管理の必要性と治療計画の立案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A5CEB7-B5B3-45C1-B073-216205E1752D}"/>
              </a:ext>
            </a:extLst>
          </p:cNvPr>
          <p:cNvSpPr txBox="1"/>
          <p:nvPr/>
        </p:nvSpPr>
        <p:spPr>
          <a:xfrm>
            <a:off x="0" y="721430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32439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2578022" y="863330"/>
            <a:ext cx="40254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計画立案時のアセスメントポイント</a:t>
            </a:r>
            <a:endParaRPr lang="ja-JP" altLang="en-US" sz="20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ACDAEEB-2F15-4A62-A3DD-3525A1E9F585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29139" y="71027"/>
            <a:ext cx="7227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治療計画とケアの計画の立案のしかた</a:t>
            </a:r>
            <a:endParaRPr lang="en-US" altLang="ja-JP" sz="3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9FBD5C5-8655-4062-ACE7-8419D33C3A1C}"/>
              </a:ext>
            </a:extLst>
          </p:cNvPr>
          <p:cNvSpPr/>
          <p:nvPr/>
        </p:nvSpPr>
        <p:spPr bwMode="auto">
          <a:xfrm>
            <a:off x="5272852" y="1446562"/>
            <a:ext cx="3590710" cy="3568341"/>
          </a:xfrm>
          <a:prstGeom prst="roundRect">
            <a:avLst>
              <a:gd name="adj" fmla="val 9708"/>
            </a:avLst>
          </a:prstGeom>
          <a:solidFill>
            <a:srgbClr val="EFCD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患者の自己決定を尊重した上で、</a:t>
            </a:r>
            <a:endParaRPr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9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患者</a:t>
            </a:r>
            <a:r>
              <a:rPr kumimoji="1" lang="ja-JP" altLang="en-US" sz="19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の病状</a:t>
            </a:r>
            <a:endParaRPr kumimoji="1" lang="en-US" altLang="ja-JP" sz="19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</a:pPr>
            <a:r>
              <a:rPr kumimoji="1" lang="ja-JP" altLang="en-US" sz="1700" b="1" dirty="0">
                <a:solidFill>
                  <a:srgbClr val="FF2F2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（必要とされる負担治療に耐え</a:t>
            </a:r>
            <a:endParaRPr kumimoji="1"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られるか？） と </a:t>
            </a:r>
            <a:endParaRPr kumimoji="1"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ja-JP" altLang="en-US" sz="1900" b="1" dirty="0">
                <a:solidFill>
                  <a:srgbClr val="00964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家族の予備力</a:t>
            </a:r>
            <a:endParaRPr kumimoji="1" lang="en-US" altLang="ja-JP" sz="1900" b="1" dirty="0">
              <a:solidFill>
                <a:srgbClr val="00964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</a:pPr>
            <a:r>
              <a:rPr kumimoji="1" lang="ja-JP" altLang="en-US" sz="1700" b="1" dirty="0">
                <a:solidFill>
                  <a:srgbClr val="00964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（何ヵ月通えるか？</a:t>
            </a:r>
            <a:endParaRPr kumimoji="1"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r>
              <a:rPr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</a:t>
            </a:r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意思が揺らぐ可能性はあるか）</a:t>
            </a:r>
            <a:endParaRPr kumimoji="1"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をアセスメントし、 </a:t>
            </a:r>
            <a:endParaRPr kumimoji="1"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治療にかける時間と回数の配慮のうえ、</a:t>
            </a:r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治療内容を判断する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6F2467-E122-42D3-8EB0-57DEB9B8FC74}"/>
              </a:ext>
            </a:extLst>
          </p:cNvPr>
          <p:cNvSpPr txBox="1"/>
          <p:nvPr/>
        </p:nvSpPr>
        <p:spPr>
          <a:xfrm>
            <a:off x="0" y="724831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コンテンツ プレースホルダ 2">
            <a:extLst>
              <a:ext uri="{FF2B5EF4-FFF2-40B4-BE49-F238E27FC236}">
                <a16:creationId xmlns:a16="http://schemas.microsoft.com/office/drawing/2014/main" id="{4DD68F25-3203-4785-AA66-C0C9BD84F912}"/>
              </a:ext>
            </a:extLst>
          </p:cNvPr>
          <p:cNvSpPr txBox="1">
            <a:spLocks/>
          </p:cNvSpPr>
          <p:nvPr/>
        </p:nvSpPr>
        <p:spPr>
          <a:xfrm>
            <a:off x="280438" y="1489046"/>
            <a:ext cx="4966290" cy="4845135"/>
          </a:xfrm>
          <a:prstGeom prst="rect">
            <a:avLst/>
          </a:prstGeom>
        </p:spPr>
        <p:txBody>
          <a:bodyPr/>
          <a:lstStyle/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kumimoji="0" lang="ja-JP" altLang="en-US" sz="1600" b="1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本人の自己決定は、希望はどうか</a:t>
            </a:r>
            <a:endParaRPr kumimoji="0" lang="en-US" altLang="ja-JP" sz="1600" b="1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認知症の進行の程度は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0" lang="en-US" altLang="ja-JP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BPSD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の強く出る時期かどうか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（治療の時期のアセスメント）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治療に関する身体的な負担（基礎疾患、加齢等）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過敏、医療機器による恐怖の程度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セルフケア（ブラッシング等）の可否と度合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家族の同居の有無、家族や介護者の協力体制、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時間や経済的など社会経済的状況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家族や介護者の医療に関する理解、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継続的な情報提供の必要性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lvl="1" defTabSz="81281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BBE0E3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0" lang="ja-JP" altLang="en-US" sz="1600" b="1" kern="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家族やケアスタッフの心身状態</a:t>
            </a:r>
            <a:endParaRPr kumimoji="0" lang="en-US" altLang="ja-JP" sz="1600" b="1" kern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F2D2C6E-DA68-4409-A0E0-B5D6D30A9DBE}"/>
              </a:ext>
            </a:extLst>
          </p:cNvPr>
          <p:cNvGrpSpPr/>
          <p:nvPr/>
        </p:nvGrpSpPr>
        <p:grpSpPr>
          <a:xfrm>
            <a:off x="157930" y="1446561"/>
            <a:ext cx="5211305" cy="2301325"/>
            <a:chOff x="271508" y="1796215"/>
            <a:chExt cx="5862718" cy="2684542"/>
          </a:xfrm>
        </p:grpSpPr>
        <p:sp>
          <p:nvSpPr>
            <p:cNvPr id="20" name="右矢印 1">
              <a:extLst>
                <a:ext uri="{FF2B5EF4-FFF2-40B4-BE49-F238E27FC236}">
                  <a16:creationId xmlns:a16="http://schemas.microsoft.com/office/drawing/2014/main" id="{DAC049C9-2873-46C7-B3EE-77D8DB21E7DB}"/>
                </a:ext>
              </a:extLst>
            </p:cNvPr>
            <p:cNvSpPr/>
            <p:nvPr/>
          </p:nvSpPr>
          <p:spPr bwMode="auto">
            <a:xfrm>
              <a:off x="5440370" y="2921917"/>
              <a:ext cx="693856" cy="385618"/>
            </a:xfrm>
            <a:prstGeom prst="rightArrow">
              <a:avLst>
                <a:gd name="adj1" fmla="val 50000"/>
                <a:gd name="adj2" fmla="val 62207"/>
              </a:avLst>
            </a:prstGeom>
            <a:solidFill>
              <a:srgbClr val="B83A3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1280" tIns="40640" rIns="81280" bIns="40640" numCol="1" rtlCol="0" anchor="ctr" anchorCtr="0" compatLnSpc="1">
              <a:prstTxWarp prst="textNoShape">
                <a:avLst/>
              </a:prstTxWarp>
            </a:bodyPr>
            <a:lstStyle/>
            <a:p>
              <a:pPr algn="r" defTabSz="812810" eaLnBrk="1" hangingPunct="1">
                <a:defRPr/>
              </a:pPr>
              <a:endParaRPr lang="ja-JP" alt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1" name="角丸四角形 14">
              <a:extLst>
                <a:ext uri="{FF2B5EF4-FFF2-40B4-BE49-F238E27FC236}">
                  <a16:creationId xmlns:a16="http://schemas.microsoft.com/office/drawing/2014/main" id="{3EA16A06-691B-496D-B614-95CC03D993C9}"/>
                </a:ext>
              </a:extLst>
            </p:cNvPr>
            <p:cNvSpPr/>
            <p:nvPr/>
          </p:nvSpPr>
          <p:spPr bwMode="auto">
            <a:xfrm>
              <a:off x="271508" y="1796215"/>
              <a:ext cx="5376048" cy="2684542"/>
            </a:xfrm>
            <a:prstGeom prst="roundRect">
              <a:avLst>
                <a:gd name="adj" fmla="val 9404"/>
              </a:avLst>
            </a:prstGeom>
            <a:noFill/>
            <a:ln w="38100" cap="flat" cmpd="sng" algn="ctr">
              <a:solidFill>
                <a:srgbClr val="B83A3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1280" tIns="40640" rIns="81280" bIns="4064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12810" eaLnBrk="1" hangingPunct="1">
                <a:defRPr/>
              </a:pPr>
              <a:endParaRPr lang="ja-JP" altLang="en-US" sz="2133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101AC4C-B165-48B3-B216-90F3D6F53702}"/>
              </a:ext>
            </a:extLst>
          </p:cNvPr>
          <p:cNvGrpSpPr/>
          <p:nvPr/>
        </p:nvGrpSpPr>
        <p:grpSpPr>
          <a:xfrm>
            <a:off x="176005" y="3454418"/>
            <a:ext cx="5308037" cy="2740673"/>
            <a:chOff x="271510" y="4115939"/>
            <a:chExt cx="5971540" cy="3147029"/>
          </a:xfrm>
        </p:grpSpPr>
        <p:sp>
          <p:nvSpPr>
            <p:cNvPr id="23" name="角丸四角形 11">
              <a:extLst>
                <a:ext uri="{FF2B5EF4-FFF2-40B4-BE49-F238E27FC236}">
                  <a16:creationId xmlns:a16="http://schemas.microsoft.com/office/drawing/2014/main" id="{F441B304-C66B-4B18-9FB5-0F0A0D160B3E}"/>
                </a:ext>
              </a:extLst>
            </p:cNvPr>
            <p:cNvSpPr/>
            <p:nvPr/>
          </p:nvSpPr>
          <p:spPr bwMode="auto">
            <a:xfrm>
              <a:off x="271510" y="4620429"/>
              <a:ext cx="5404537" cy="2642539"/>
            </a:xfrm>
            <a:prstGeom prst="roundRect">
              <a:avLst>
                <a:gd name="adj" fmla="val 11627"/>
              </a:avLst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1280" tIns="40640" rIns="81280" bIns="4064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12810" eaLnBrk="1" hangingPunct="1">
                <a:defRPr/>
              </a:pPr>
              <a:endParaRPr lang="ja-JP" altLang="en-US" sz="2133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右矢印 18">
              <a:extLst>
                <a:ext uri="{FF2B5EF4-FFF2-40B4-BE49-F238E27FC236}">
                  <a16:creationId xmlns:a16="http://schemas.microsoft.com/office/drawing/2014/main" id="{3DAB64DF-B0AA-4759-BAEA-F9F6E044E570}"/>
                </a:ext>
              </a:extLst>
            </p:cNvPr>
            <p:cNvSpPr/>
            <p:nvPr/>
          </p:nvSpPr>
          <p:spPr bwMode="auto">
            <a:xfrm rot="19087362">
              <a:off x="5109042" y="4115939"/>
              <a:ext cx="1134008" cy="355619"/>
            </a:xfrm>
            <a:prstGeom prst="rightArrow">
              <a:avLst>
                <a:gd name="adj1" fmla="val 50000"/>
                <a:gd name="adj2" fmla="val 75239"/>
              </a:avLst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1280" tIns="40640" rIns="81280" bIns="40640" numCol="1" rtlCol="0" anchor="ctr" anchorCtr="0" compatLnSpc="1">
              <a:prstTxWarp prst="textNoShape">
                <a:avLst/>
              </a:prstTxWarp>
            </a:bodyPr>
            <a:lstStyle/>
            <a:p>
              <a:pPr algn="r" defTabSz="812810" eaLnBrk="1" hangingPunct="1">
                <a:defRPr/>
              </a:pPr>
              <a:endParaRPr lang="ja-JP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27" name="円/楕円 24">
            <a:extLst>
              <a:ext uri="{FF2B5EF4-FFF2-40B4-BE49-F238E27FC236}">
                <a16:creationId xmlns:a16="http://schemas.microsoft.com/office/drawing/2014/main" id="{CBAE7217-CFFC-4444-A8E6-A10B01A9DB53}"/>
              </a:ext>
            </a:extLst>
          </p:cNvPr>
          <p:cNvSpPr/>
          <p:nvPr/>
        </p:nvSpPr>
        <p:spPr bwMode="auto">
          <a:xfrm>
            <a:off x="1902626" y="6234894"/>
            <a:ext cx="3667522" cy="48829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ja-JP" altLang="en-US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希望と負担のバランスをとる計画立案</a:t>
            </a:r>
            <a:endParaRPr lang="en-US" altLang="ja-JP" sz="17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6" name="円/楕円 2">
            <a:extLst>
              <a:ext uri="{FF2B5EF4-FFF2-40B4-BE49-F238E27FC236}">
                <a16:creationId xmlns:a16="http://schemas.microsoft.com/office/drawing/2014/main" id="{0F805504-79D8-4DEC-BD54-D1C5E874EEAF}"/>
              </a:ext>
            </a:extLst>
          </p:cNvPr>
          <p:cNvSpPr/>
          <p:nvPr/>
        </p:nvSpPr>
        <p:spPr bwMode="auto">
          <a:xfrm>
            <a:off x="7227963" y="5094760"/>
            <a:ext cx="1651736" cy="804071"/>
          </a:xfrm>
          <a:prstGeom prst="ellipse">
            <a:avLst/>
          </a:prstGeom>
          <a:solidFill>
            <a:srgbClr val="38807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1280" tIns="40640" rIns="81280" bIns="40640" numCol="1" rtlCol="0" anchor="ctr" anchorCtr="0" compatLnSpc="1">
            <a:prstTxWarp prst="textNoShape">
              <a:avLst/>
            </a:prstTxWarp>
          </a:bodyPr>
          <a:lstStyle/>
          <a:p>
            <a:pPr algn="ctr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700" b="1" kern="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実現可能</a:t>
            </a:r>
            <a:endParaRPr kumimoji="0" lang="en-US" altLang="ja-JP" sz="1700" b="1" kern="0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700" b="1" kern="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な治療</a:t>
            </a:r>
            <a:endParaRPr kumimoji="0" lang="ja-JP" altLang="en-US" sz="17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円/楕円 23">
            <a:extLst>
              <a:ext uri="{FF2B5EF4-FFF2-40B4-BE49-F238E27FC236}">
                <a16:creationId xmlns:a16="http://schemas.microsoft.com/office/drawing/2014/main" id="{8D0CBB6B-2EFC-4813-BDA7-D395D061717D}"/>
              </a:ext>
            </a:extLst>
          </p:cNvPr>
          <p:cNvSpPr/>
          <p:nvPr/>
        </p:nvSpPr>
        <p:spPr bwMode="auto">
          <a:xfrm>
            <a:off x="5369235" y="5094760"/>
            <a:ext cx="1697625" cy="789694"/>
          </a:xfrm>
          <a:prstGeom prst="ellipse">
            <a:avLst/>
          </a:prstGeom>
          <a:solidFill>
            <a:srgbClr val="38807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1280" tIns="40640" rIns="81280" bIns="40640" numCol="1" rtlCol="0" anchor="ctr" anchorCtr="0" compatLnSpc="1">
            <a:prstTxWarp prst="textNoShape">
              <a:avLst/>
            </a:prstTxWarp>
          </a:bodyPr>
          <a:lstStyle/>
          <a:p>
            <a:pPr algn="ctr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700" b="1" kern="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患者の</a:t>
            </a:r>
            <a:endParaRPr kumimoji="0" lang="en-US" altLang="ja-JP" sz="1700" b="1" kern="0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700" b="1" kern="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多様な希望</a:t>
            </a:r>
            <a:endParaRPr kumimoji="0" lang="ja-JP" altLang="en-US" sz="17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円/楕円 24">
            <a:extLst>
              <a:ext uri="{FF2B5EF4-FFF2-40B4-BE49-F238E27FC236}">
                <a16:creationId xmlns:a16="http://schemas.microsoft.com/office/drawing/2014/main" id="{3A49BDE4-FCAB-4B47-BCEB-86B8149D4E51}"/>
              </a:ext>
            </a:extLst>
          </p:cNvPr>
          <p:cNvSpPr/>
          <p:nvPr/>
        </p:nvSpPr>
        <p:spPr bwMode="auto">
          <a:xfrm>
            <a:off x="6177470" y="5761598"/>
            <a:ext cx="1876361" cy="866986"/>
          </a:xfrm>
          <a:prstGeom prst="ellipse">
            <a:avLst/>
          </a:prstGeom>
          <a:solidFill>
            <a:srgbClr val="38807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1280" tIns="40640" rIns="81280" bIns="40640" numCol="1" rtlCol="0" anchor="ctr" anchorCtr="0" compatLnSpc="1">
            <a:prstTxWarp prst="textNoShape">
              <a:avLst/>
            </a:prstTxWarp>
          </a:bodyPr>
          <a:lstStyle/>
          <a:p>
            <a:pPr algn="ctr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700" b="1" kern="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最大限の効果が</a:t>
            </a:r>
            <a:endParaRPr kumimoji="0" lang="en-US" altLang="ja-JP" sz="1700" b="1" kern="0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8128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700" b="1" kern="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得られる治療</a:t>
            </a:r>
            <a:endParaRPr kumimoji="0" lang="ja-JP" altLang="en-US" sz="17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5005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956755" y="1607340"/>
            <a:ext cx="7920799" cy="7386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治療負担の大きい保存・補綴治療は、治療への協力が可能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な時期をみはからう</a:t>
            </a:r>
            <a:endParaRPr kumimoji="1" lang="ja-JP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6754" y="2849048"/>
            <a:ext cx="7767659" cy="7386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口腔にとって第一選択であっても、認知機能低下の様子に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よっては妥協も必要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62259" y="2381572"/>
            <a:ext cx="7349230" cy="43088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希望があっても効果が薄いことが予想されることの判断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314718" y="3822329"/>
            <a:ext cx="7315199" cy="80383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十分な配慮により治療は可能だが、いずれ治療困難</a:t>
            </a:r>
            <a:endParaRPr lang="en-US" altLang="ja-JP" sz="20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になることを踏まえて予知的な治療を行う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14718" y="4778558"/>
            <a:ext cx="7315199" cy="74280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理解力低下により拒否的になる可能性もあるため、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心理的負荷がかかる治療は十分な配慮が必要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14718" y="5673757"/>
            <a:ext cx="7315199" cy="78224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治療困難な場合は、可及的に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QOL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を重視した治療を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重視する。その時点での口腔機能・衛生の維持に配慮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314718" y="1092560"/>
            <a:ext cx="6996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認知症の人と歯科診療のつながりを継続させる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8807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左中かっこ 4">
            <a:extLst>
              <a:ext uri="{FF2B5EF4-FFF2-40B4-BE49-F238E27FC236}">
                <a16:creationId xmlns:a16="http://schemas.microsoft.com/office/drawing/2014/main" id="{CC6E8827-E07D-4170-91E3-11D872AE7C8A}"/>
              </a:ext>
            </a:extLst>
          </p:cNvPr>
          <p:cNvSpPr/>
          <p:nvPr/>
        </p:nvSpPr>
        <p:spPr bwMode="auto">
          <a:xfrm>
            <a:off x="1046810" y="4949710"/>
            <a:ext cx="221016" cy="1230922"/>
          </a:xfrm>
          <a:prstGeom prst="leftBrace">
            <a:avLst>
              <a:gd name="adj1" fmla="val 56763"/>
              <a:gd name="adj2" fmla="val 51044"/>
            </a:avLst>
          </a:prstGeom>
          <a:noFill/>
          <a:ln w="31750" cap="flat" cmpd="sng" algn="ctr">
            <a:solidFill>
              <a:srgbClr val="B83A3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64AF6D-54CA-4C27-A843-02789A35EB3B}"/>
              </a:ext>
            </a:extLst>
          </p:cNvPr>
          <p:cNvSpPr txBox="1"/>
          <p:nvPr/>
        </p:nvSpPr>
        <p:spPr>
          <a:xfrm>
            <a:off x="332586" y="4837754"/>
            <a:ext cx="661470" cy="1439402"/>
          </a:xfrm>
          <a:prstGeom prst="rect">
            <a:avLst/>
          </a:prstGeom>
          <a:solidFill>
            <a:srgbClr val="B83A3A"/>
          </a:solidFill>
          <a:ln w="25400">
            <a:noFill/>
          </a:ln>
        </p:spPr>
        <p:txBody>
          <a:bodyPr vert="eaVert" wrap="non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訪問歯科診療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も視野に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BC91325-B334-4E51-856E-23896390BA8A}"/>
              </a:ext>
            </a:extLst>
          </p:cNvPr>
          <p:cNvSpPr/>
          <p:nvPr/>
        </p:nvSpPr>
        <p:spPr>
          <a:xfrm>
            <a:off x="0" y="0"/>
            <a:ext cx="9144000" cy="726831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0050" y="81041"/>
            <a:ext cx="83439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認知症の人への長期的な歯科診療方針</a:t>
            </a:r>
            <a:endParaRPr kumimoji="1" lang="en-US" altLang="ja-JP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541F50B-86E0-41FD-A9FE-748398BE7889}"/>
              </a:ext>
            </a:extLst>
          </p:cNvPr>
          <p:cNvSpPr txBox="1"/>
          <p:nvPr/>
        </p:nvSpPr>
        <p:spPr>
          <a:xfrm>
            <a:off x="1420226" y="3910528"/>
            <a:ext cx="854438" cy="627431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non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軽 度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E40C09-AAE2-43FF-A313-64127CAD2032}"/>
              </a:ext>
            </a:extLst>
          </p:cNvPr>
          <p:cNvSpPr txBox="1"/>
          <p:nvPr/>
        </p:nvSpPr>
        <p:spPr>
          <a:xfrm>
            <a:off x="1420226" y="5751165"/>
            <a:ext cx="854438" cy="627431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non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</a:t>
            </a:r>
            <a:endParaRPr lang="en-US" altLang="ja-JP" sz="16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重 度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4E23D5E-E610-4A0D-8201-A389B2449BA6}"/>
              </a:ext>
            </a:extLst>
          </p:cNvPr>
          <p:cNvSpPr txBox="1"/>
          <p:nvPr/>
        </p:nvSpPr>
        <p:spPr>
          <a:xfrm>
            <a:off x="1420226" y="4835478"/>
            <a:ext cx="854438" cy="627431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non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中等度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02F414-6D9B-4045-A11A-E5835AD03000}"/>
              </a:ext>
            </a:extLst>
          </p:cNvPr>
          <p:cNvSpPr txBox="1"/>
          <p:nvPr/>
        </p:nvSpPr>
        <p:spPr>
          <a:xfrm>
            <a:off x="0" y="734241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0146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28D6DC-AE5D-4372-AF2B-19DCFD34D069}"/>
              </a:ext>
            </a:extLst>
          </p:cNvPr>
          <p:cNvSpPr/>
          <p:nvPr/>
        </p:nvSpPr>
        <p:spPr>
          <a:xfrm>
            <a:off x="0" y="0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68CFF369-FC2E-4CFC-80AD-C5EE445C4113}"/>
              </a:ext>
            </a:extLst>
          </p:cNvPr>
          <p:cNvSpPr txBox="1">
            <a:spLocks/>
          </p:cNvSpPr>
          <p:nvPr/>
        </p:nvSpPr>
        <p:spPr>
          <a:xfrm>
            <a:off x="352423" y="57815"/>
            <a:ext cx="8229600" cy="55189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本人と家族の歯科訪問診療のニーズ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E3AF93-4BEE-44A6-BB4F-837CDCA59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335" y="1771905"/>
            <a:ext cx="6648475" cy="1668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2" tIns="45395" rIns="90792" bIns="45395" anchor="ctr" anchorCtr="0"/>
          <a:lstStyle/>
          <a:p>
            <a:pPr marL="0" marR="0" lvl="0" indent="0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予約を忘れてしまって通院が出来なくなってしまう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緊張のあまり当日外出できない精神状態になってしまう</a:t>
            </a:r>
            <a:endParaRPr lang="en-US" altLang="ja-JP" sz="18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待合室で待つことが難しい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慣れない場所では残存能力を発揮できない</a:t>
            </a:r>
            <a:endParaRPr lang="en-US" altLang="ja-JP" sz="18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2D01478-8CAB-4F1A-BD5B-6583CE6B8290}"/>
              </a:ext>
            </a:extLst>
          </p:cNvPr>
          <p:cNvGrpSpPr/>
          <p:nvPr/>
        </p:nvGrpSpPr>
        <p:grpSpPr>
          <a:xfrm>
            <a:off x="761554" y="1154924"/>
            <a:ext cx="7620892" cy="616981"/>
            <a:chOff x="1141175" y="5943999"/>
            <a:chExt cx="5738589" cy="616981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41BB2891-D1C1-4E4D-9EB9-936E7D715B0A}"/>
                </a:ext>
              </a:extLst>
            </p:cNvPr>
            <p:cNvSpPr/>
            <p:nvPr/>
          </p:nvSpPr>
          <p:spPr bwMode="auto">
            <a:xfrm>
              <a:off x="1141175" y="5943999"/>
              <a:ext cx="5738589" cy="616981"/>
            </a:xfrm>
            <a:prstGeom prst="roundRect">
              <a:avLst>
                <a:gd name="adj" fmla="val 50000"/>
              </a:avLst>
            </a:prstGeom>
            <a:solidFill>
              <a:srgbClr val="3880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13C763A-1928-40A3-97BB-03CB868C4FFF}"/>
                </a:ext>
              </a:extLst>
            </p:cNvPr>
            <p:cNvSpPr txBox="1"/>
            <p:nvPr/>
          </p:nvSpPr>
          <p:spPr>
            <a:xfrm>
              <a:off x="1407174" y="6003271"/>
              <a:ext cx="5178048" cy="461665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本人にとっての外来歯科治療の難しさを理解する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631AEE3-8CE4-4B54-91B8-5D71238C3762}"/>
              </a:ext>
            </a:extLst>
          </p:cNvPr>
          <p:cNvGrpSpPr/>
          <p:nvPr/>
        </p:nvGrpSpPr>
        <p:grpSpPr>
          <a:xfrm>
            <a:off x="761554" y="3774615"/>
            <a:ext cx="7620892" cy="616981"/>
            <a:chOff x="1141175" y="5943999"/>
            <a:chExt cx="5738589" cy="616981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BE2C058B-D896-4DAF-B5B7-6F1B7247B410}"/>
                </a:ext>
              </a:extLst>
            </p:cNvPr>
            <p:cNvSpPr/>
            <p:nvPr/>
          </p:nvSpPr>
          <p:spPr bwMode="auto">
            <a:xfrm>
              <a:off x="1141175" y="5943999"/>
              <a:ext cx="5738589" cy="616981"/>
            </a:xfrm>
            <a:prstGeom prst="roundRect">
              <a:avLst>
                <a:gd name="adj" fmla="val 50000"/>
              </a:avLst>
            </a:prstGeom>
            <a:solidFill>
              <a:srgbClr val="3880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19A5CAE-1355-4886-BAAE-9D475B430FD3}"/>
                </a:ext>
              </a:extLst>
            </p:cNvPr>
            <p:cNvSpPr txBox="1"/>
            <p:nvPr/>
          </p:nvSpPr>
          <p:spPr>
            <a:xfrm>
              <a:off x="1514338" y="6013407"/>
              <a:ext cx="4963722" cy="461665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歯科訪問診療によって実現できる社会的支援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sp>
        <p:nvSpPr>
          <p:cNvPr id="16" name="Rectangle 4">
            <a:extLst>
              <a:ext uri="{FF2B5EF4-FFF2-40B4-BE49-F238E27FC236}">
                <a16:creationId xmlns:a16="http://schemas.microsoft.com/office/drawing/2014/main" id="{71F7BD47-3194-4777-83BD-433CBF4EA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335" y="4442740"/>
            <a:ext cx="7204805" cy="2095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2" tIns="45395" rIns="90792" bIns="45395" anchor="ctr" anchorCtr="0"/>
          <a:lstStyle/>
          <a:p>
            <a:pPr lvl="0" defTabSz="909638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通院負担の軽減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0" defTabSz="909638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住み慣れた環境で治療が可能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0" defTabSz="909638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介護者も他者への気遣いが軽減される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あらかじめ情報収集したうえで認知症の症状への配慮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本人の様子に合わせて共感し励ます情緒的サポート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食生活や継続的な口腔管理のアドバイスなど情報的サポート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4443350-7504-4637-8121-FCBACA88F673}"/>
              </a:ext>
            </a:extLst>
          </p:cNvPr>
          <p:cNvSpPr txBox="1"/>
          <p:nvPr/>
        </p:nvSpPr>
        <p:spPr>
          <a:xfrm>
            <a:off x="0" y="706574"/>
            <a:ext cx="1636083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32〕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826B6929-7EDC-44E9-A9E9-B2F8A640D818}"/>
              </a:ext>
            </a:extLst>
          </p:cNvPr>
          <p:cNvSpPr/>
          <p:nvPr/>
        </p:nvSpPr>
        <p:spPr bwMode="auto">
          <a:xfrm>
            <a:off x="876525" y="1964665"/>
            <a:ext cx="1156811" cy="1371600"/>
          </a:xfrm>
          <a:prstGeom prst="homePlate">
            <a:avLst>
              <a:gd name="adj" fmla="val 21918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外来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治療の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難しさ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9C40D80F-8D41-4A5F-9E1D-6773A1242DAF}"/>
              </a:ext>
            </a:extLst>
          </p:cNvPr>
          <p:cNvSpPr/>
          <p:nvPr/>
        </p:nvSpPr>
        <p:spPr bwMode="auto">
          <a:xfrm>
            <a:off x="876525" y="4535105"/>
            <a:ext cx="1156811" cy="1949916"/>
          </a:xfrm>
          <a:prstGeom prst="homePlate">
            <a:avLst>
              <a:gd name="adj" fmla="val 21918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実現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社会的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789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1D54F6-0155-418B-BCE2-5E03512AF8B5}"/>
              </a:ext>
            </a:extLst>
          </p:cNvPr>
          <p:cNvSpPr/>
          <p:nvPr/>
        </p:nvSpPr>
        <p:spPr>
          <a:xfrm>
            <a:off x="0" y="0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AD46D5E6-8EE7-4714-B1CB-3B18F75AFA20}"/>
              </a:ext>
            </a:extLst>
          </p:cNvPr>
          <p:cNvSpPr txBox="1">
            <a:spLocks/>
          </p:cNvSpPr>
          <p:nvPr/>
        </p:nvSpPr>
        <p:spPr>
          <a:xfrm>
            <a:off x="352423" y="57815"/>
            <a:ext cx="8229600" cy="55189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歯科訪問診療実施上の留意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506A47-B6D6-42F9-ADCB-A981835AA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498" y="1349015"/>
            <a:ext cx="7123866" cy="278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2" tIns="45395" rIns="90792" bIns="45395" anchor="ctr" anchorCtr="0"/>
          <a:lstStyle/>
          <a:p>
            <a:pPr marL="0" marR="0" lvl="0" indent="0" defTabSz="909638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かかりつけ患者をシームレスに診療することが出来る</a:t>
            </a:r>
            <a:endParaRPr kumimoji="1" lang="en-US" altLang="ja-JP" sz="2200" b="1" i="0" u="none" strike="noStrike" kern="1200" cap="none" spc="0" normalizeH="0" baseline="0" dirty="0">
              <a:ln>
                <a:noFill/>
              </a:ln>
              <a:solidFill>
                <a:srgbClr val="38807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noProof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生活支援の目線から食べることの支援が可能になる</a:t>
            </a:r>
            <a:endParaRPr lang="en-US" altLang="ja-JP" sz="2200" b="1" noProof="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4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持参できる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医療機器や</a:t>
            </a:r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治療内容に制限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がある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高齢者の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医学管理上のリスク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対応への準備が必要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関連職種との調整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が必要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ct val="100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B8C92D-7277-4452-9264-1FEE56B01636}"/>
              </a:ext>
            </a:extLst>
          </p:cNvPr>
          <p:cNvSpPr txBox="1"/>
          <p:nvPr/>
        </p:nvSpPr>
        <p:spPr>
          <a:xfrm>
            <a:off x="0" y="706574"/>
            <a:ext cx="1636083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33〕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01D49D-2AF5-4F39-87D4-0597425BF285}"/>
              </a:ext>
            </a:extLst>
          </p:cNvPr>
          <p:cNvSpPr txBox="1"/>
          <p:nvPr/>
        </p:nvSpPr>
        <p:spPr>
          <a:xfrm>
            <a:off x="1181844" y="5103702"/>
            <a:ext cx="7123866" cy="1451679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defTabSz="909638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通院負担と口腔内全体、認知症の進行を見通す計画性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5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診療室で行っておくべき治療内容と歯科訪問診療に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en-US" altLang="ja-JP" sz="21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移行して行う治療内容の整理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defTabSz="909638" rtl="0" eaLnBrk="1" fontAlgn="auto" latinLnBrk="0" hangingPunct="1">
              <a:lnSpc>
                <a:spcPts val="25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1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lang="ja-JP" altLang="en-US" sz="21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ケアマネジャーとの調整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19DCDE7-A805-4CBB-9464-E761359CC661}"/>
              </a:ext>
            </a:extLst>
          </p:cNvPr>
          <p:cNvGrpSpPr/>
          <p:nvPr/>
        </p:nvGrpSpPr>
        <p:grpSpPr>
          <a:xfrm>
            <a:off x="591122" y="1424661"/>
            <a:ext cx="1181445" cy="486373"/>
            <a:chOff x="1234068" y="5902765"/>
            <a:chExt cx="5738589" cy="616981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61EB5221-88D5-4375-A4B4-93474DF9E7B7}"/>
                </a:ext>
              </a:extLst>
            </p:cNvPr>
            <p:cNvSpPr/>
            <p:nvPr/>
          </p:nvSpPr>
          <p:spPr bwMode="auto">
            <a:xfrm>
              <a:off x="1234068" y="5902765"/>
              <a:ext cx="5738589" cy="616981"/>
            </a:xfrm>
            <a:prstGeom prst="roundRect">
              <a:avLst>
                <a:gd name="adj" fmla="val 50000"/>
              </a:avLst>
            </a:prstGeom>
            <a:solidFill>
              <a:srgbClr val="3880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0EE9CB8-A980-4CDF-B742-646DFB0298AE}"/>
                </a:ext>
              </a:extLst>
            </p:cNvPr>
            <p:cNvSpPr txBox="1"/>
            <p:nvPr/>
          </p:nvSpPr>
          <p:spPr>
            <a:xfrm>
              <a:off x="1836033" y="5946245"/>
              <a:ext cx="4534653" cy="52382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09638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3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利点</a:t>
              </a:r>
              <a:endParaRPr kumimoji="1" lang="en-US" altLang="ja-JP" sz="2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7CAC6D90-072A-4752-A02B-3FAF63620D13}"/>
              </a:ext>
            </a:extLst>
          </p:cNvPr>
          <p:cNvGrpSpPr/>
          <p:nvPr/>
        </p:nvGrpSpPr>
        <p:grpSpPr>
          <a:xfrm>
            <a:off x="591122" y="2517135"/>
            <a:ext cx="1181445" cy="486373"/>
            <a:chOff x="1234068" y="5902765"/>
            <a:chExt cx="5738589" cy="616981"/>
          </a:xfrm>
          <a:solidFill>
            <a:srgbClr val="B83A3A"/>
          </a:solidFill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AB6CD918-C768-432C-BD03-9FB5313CF03E}"/>
                </a:ext>
              </a:extLst>
            </p:cNvPr>
            <p:cNvSpPr/>
            <p:nvPr/>
          </p:nvSpPr>
          <p:spPr bwMode="auto">
            <a:xfrm>
              <a:off x="1234068" y="5902765"/>
              <a:ext cx="5738589" cy="616981"/>
            </a:xfrm>
            <a:prstGeom prst="roundRect">
              <a:avLst>
                <a:gd name="adj" fmla="val 5000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7D57ED3-2031-40DC-BF91-DA3236F21833}"/>
                </a:ext>
              </a:extLst>
            </p:cNvPr>
            <p:cNvSpPr txBox="1"/>
            <p:nvPr/>
          </p:nvSpPr>
          <p:spPr>
            <a:xfrm>
              <a:off x="1836033" y="5946245"/>
              <a:ext cx="4534653" cy="52382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09638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3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課題</a:t>
              </a:r>
              <a:endParaRPr kumimoji="1" lang="en-US" altLang="ja-JP" sz="2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0B41429C-2481-4045-B6D1-37FF28DAB74D}"/>
              </a:ext>
            </a:extLst>
          </p:cNvPr>
          <p:cNvSpPr/>
          <p:nvPr/>
        </p:nvSpPr>
        <p:spPr bwMode="auto">
          <a:xfrm flipV="1">
            <a:off x="2249905" y="3817503"/>
            <a:ext cx="4927679" cy="1180064"/>
          </a:xfrm>
          <a:prstGeom prst="triangle">
            <a:avLst/>
          </a:prstGeom>
          <a:gradFill>
            <a:gsLst>
              <a:gs pos="17000">
                <a:srgbClr val="38807D"/>
              </a:gs>
              <a:gs pos="35000">
                <a:srgbClr val="9CC0BE"/>
              </a:gs>
              <a:gs pos="86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3155B9-FBD9-4BE0-B49C-AA59ED54B481}"/>
              </a:ext>
            </a:extLst>
          </p:cNvPr>
          <p:cNvSpPr txBox="1"/>
          <p:nvPr/>
        </p:nvSpPr>
        <p:spPr>
          <a:xfrm>
            <a:off x="2249904" y="4159750"/>
            <a:ext cx="4927679" cy="461665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09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歯科治療計画立案時からの注意点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9241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アーチ 15">
            <a:extLst>
              <a:ext uri="{FF2B5EF4-FFF2-40B4-BE49-F238E27FC236}">
                <a16:creationId xmlns:a16="http://schemas.microsoft.com/office/drawing/2014/main" id="{B1FD07BA-D357-44F8-93C3-447E13344DD4}"/>
              </a:ext>
            </a:extLst>
          </p:cNvPr>
          <p:cNvSpPr/>
          <p:nvPr/>
        </p:nvSpPr>
        <p:spPr bwMode="auto">
          <a:xfrm rot="15071883">
            <a:off x="510883" y="2694526"/>
            <a:ext cx="1823338" cy="1927268"/>
          </a:xfrm>
          <a:prstGeom prst="blockArc">
            <a:avLst>
              <a:gd name="adj1" fmla="val 12309781"/>
              <a:gd name="adj2" fmla="val 21410583"/>
              <a:gd name="adj3" fmla="val 14167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1D54F6-0155-418B-BCE2-5E03512AF8B5}"/>
              </a:ext>
            </a:extLst>
          </p:cNvPr>
          <p:cNvSpPr/>
          <p:nvPr/>
        </p:nvSpPr>
        <p:spPr>
          <a:xfrm>
            <a:off x="0" y="0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AD46D5E6-8EE7-4714-B1CB-3B18F75AFA20}"/>
              </a:ext>
            </a:extLst>
          </p:cNvPr>
          <p:cNvSpPr txBox="1">
            <a:spLocks/>
          </p:cNvSpPr>
          <p:nvPr/>
        </p:nvSpPr>
        <p:spPr>
          <a:xfrm>
            <a:off x="352423" y="57815"/>
            <a:ext cx="8229600" cy="55189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歯科訪問診療実施上の多職種連携の意義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B8C92D-7277-4452-9264-1FEE56B01636}"/>
              </a:ext>
            </a:extLst>
          </p:cNvPr>
          <p:cNvSpPr txBox="1"/>
          <p:nvPr/>
        </p:nvSpPr>
        <p:spPr>
          <a:xfrm>
            <a:off x="0" y="718962"/>
            <a:ext cx="1576326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〔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歯科実践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34〕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5396652-E20E-4614-93CD-645F5783E1EC}"/>
              </a:ext>
            </a:extLst>
          </p:cNvPr>
          <p:cNvGrpSpPr/>
          <p:nvPr/>
        </p:nvGrpSpPr>
        <p:grpSpPr>
          <a:xfrm>
            <a:off x="1568970" y="4186088"/>
            <a:ext cx="5216842" cy="559310"/>
            <a:chOff x="1234068" y="5902765"/>
            <a:chExt cx="5738589" cy="616981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B4D88857-B207-4A41-ABFA-F78618E2F2FF}"/>
                </a:ext>
              </a:extLst>
            </p:cNvPr>
            <p:cNvSpPr/>
            <p:nvPr/>
          </p:nvSpPr>
          <p:spPr bwMode="auto">
            <a:xfrm>
              <a:off x="1234068" y="5902765"/>
              <a:ext cx="5738589" cy="616981"/>
            </a:xfrm>
            <a:prstGeom prst="roundRect">
              <a:avLst>
                <a:gd name="adj" fmla="val 50000"/>
              </a:avLst>
            </a:prstGeom>
            <a:solidFill>
              <a:srgbClr val="3880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B3155B9-FBD9-4BE0-B49C-AA59ED54B481}"/>
                </a:ext>
              </a:extLst>
            </p:cNvPr>
            <p:cNvSpPr txBox="1"/>
            <p:nvPr/>
          </p:nvSpPr>
          <p:spPr>
            <a:xfrm>
              <a:off x="1639523" y="5953252"/>
              <a:ext cx="4927679" cy="47531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defTabSz="9096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必然的に多職種連携の必要がある</a:t>
              </a:r>
              <a:endPara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01D49D-2AF5-4F39-87D4-0597425BF285}"/>
              </a:ext>
            </a:extLst>
          </p:cNvPr>
          <p:cNvSpPr txBox="1"/>
          <p:nvPr/>
        </p:nvSpPr>
        <p:spPr>
          <a:xfrm>
            <a:off x="1858840" y="4791166"/>
            <a:ext cx="6942012" cy="1568250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ケアマネジャー</a:t>
            </a:r>
            <a:r>
              <a:rPr lang="ja-JP" altLang="en-US" sz="18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にケアプランの内容を確認する</a:t>
            </a:r>
            <a:endParaRPr lang="en-US" altLang="ja-JP" sz="18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lang="ja-JP" altLang="en-US" sz="18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積極的に口腔の状態、栄養摂取の課題を共有する</a:t>
            </a:r>
            <a:endParaRPr lang="en-US" altLang="ja-JP" sz="18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必要があればケアマネジャーにサービス担当者会議を依頼する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▶</a:t>
            </a:r>
            <a:r>
              <a:rPr lang="ja-JP" altLang="en-US" sz="18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地域の医療介護連携のツールを活用する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4" name="角丸四角形 4">
            <a:extLst>
              <a:ext uri="{FF2B5EF4-FFF2-40B4-BE49-F238E27FC236}">
                <a16:creationId xmlns:a16="http://schemas.microsoft.com/office/drawing/2014/main" id="{86C84786-6D8B-4296-A6A6-B2AC921A60E4}"/>
              </a:ext>
            </a:extLst>
          </p:cNvPr>
          <p:cNvSpPr/>
          <p:nvPr/>
        </p:nvSpPr>
        <p:spPr>
          <a:xfrm>
            <a:off x="635414" y="1102158"/>
            <a:ext cx="7946610" cy="2651694"/>
          </a:xfrm>
          <a:prstGeom prst="roundRect">
            <a:avLst>
              <a:gd name="adj" fmla="val 16770"/>
            </a:avLst>
          </a:prstGeom>
          <a:solidFill>
            <a:srgbClr val="CDE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64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srgbClr val="D9DCB8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506A47-B6D6-42F9-ADCB-A981835AA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242" y="1142931"/>
            <a:ext cx="7946610" cy="241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2" tIns="45395" rIns="90792" bIns="45395" anchor="ctr" anchorCtr="0"/>
          <a:lstStyle/>
          <a:p>
            <a:pPr marL="0" marR="0" lvl="0" indent="0" algn="l" defTabSz="909638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●歯科訪問診療が適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す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る人は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認知症が中等度以上に進行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している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ADL</a:t>
            </a:r>
            <a:r>
              <a:rPr lang="ja-JP" altLang="en-US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の低下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が同時に起こっている可能性が高い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●口腔のトラブルが</a:t>
            </a:r>
            <a:r>
              <a:rPr lang="ja-JP" altLang="en-US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急速な低栄養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に発展する可能性が高い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●他の医学的状態の</a:t>
            </a:r>
            <a:r>
              <a:rPr lang="ja-JP" altLang="en-US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合併症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が口腔に生じる可能性がある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l" defTabSz="909638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●在宅医療、在宅看護、訪問リハビリ、訪問介護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の併用     　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5D065911-C925-48C9-908E-8889AA6EBD8A}"/>
              </a:ext>
            </a:extLst>
          </p:cNvPr>
          <p:cNvSpPr/>
          <p:nvPr/>
        </p:nvSpPr>
        <p:spPr bwMode="auto">
          <a:xfrm rot="5914242">
            <a:off x="1050565" y="4280251"/>
            <a:ext cx="616115" cy="359080"/>
          </a:xfrm>
          <a:prstGeom prst="triangle">
            <a:avLst/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9300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422032" y="1365352"/>
            <a:ext cx="8417169" cy="4870450"/>
          </a:xfrm>
        </p:spPr>
        <p:txBody>
          <a:bodyPr/>
          <a:lstStyle/>
          <a:p>
            <a:pPr marL="90488" indent="-90488" eaLnBrk="1" hangingPunct="1">
              <a:spcBef>
                <a:spcPct val="0"/>
              </a:spcBef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認知症の人に、いつでも安心して歯科治療を受けられる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90488" indent="-90488" eaLnBrk="1" hangingPunct="1">
              <a:spcBef>
                <a:spcPct val="0"/>
              </a:spcBef>
              <a:buNone/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ようにするためには、</a:t>
            </a:r>
            <a:r>
              <a:rPr lang="ja-JP" altLang="en-US" sz="24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管理者としての意識・取り組み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が重要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ts val="180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   </a:t>
            </a: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安心して通院できる環境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   </a:t>
            </a: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必要な職員の研修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   </a:t>
            </a: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院外の関係機関と積極的な連携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        </a:t>
            </a: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訪問診療の体制整備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</a:t>
            </a:r>
            <a:endParaRPr lang="en-US" altLang="ja-JP" sz="900" b="1" dirty="0">
              <a:solidFill>
                <a:srgbClr val="6699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en-US" altLang="ja-JP" sz="1200" b="1" dirty="0">
              <a:solidFill>
                <a:srgbClr val="6699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en-US" sz="28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認知症への対応ができること</a:t>
            </a: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が、</a:t>
            </a:r>
            <a:endParaRPr lang="en-US" altLang="ja-JP" sz="28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ja-JP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高齢者医療への対応力を高めることにつながる</a:t>
            </a: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 flipV="1">
            <a:off x="3185318" y="4419460"/>
            <a:ext cx="2773363" cy="464325"/>
          </a:xfrm>
          <a:prstGeom prst="triangle">
            <a:avLst>
              <a:gd name="adj" fmla="val 50000"/>
            </a:avLst>
          </a:prstGeom>
          <a:gradFill rotWithShape="1">
            <a:gsLst>
              <a:gs pos="13000">
                <a:srgbClr val="317277"/>
              </a:gs>
              <a:gs pos="86000">
                <a:srgbClr val="FFFFFF"/>
              </a:gs>
            </a:gsLst>
            <a:lin ang="5400000" scaled="1"/>
          </a:gradFill>
          <a:ln>
            <a:noFill/>
          </a:ln>
          <a:effectLst/>
        </p:spPr>
        <p:txBody>
          <a:bodyPr rot="10800000" wrap="none" anchor="ctr"/>
          <a:lstStyle/>
          <a:p>
            <a:endParaRPr lang="ja-JP" altLang="en-US" sz="3200" b="1">
              <a:ea typeface="HGPｺﾞｼｯｸM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0BDF669-0DF6-4790-AE15-0D1ED1FA2E38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57346" name="タイトル 1"/>
          <p:cNvSpPr>
            <a:spLocks noGrp="1"/>
          </p:cNvSpPr>
          <p:nvPr>
            <p:ph type="title" idx="4294967295"/>
          </p:nvPr>
        </p:nvSpPr>
        <p:spPr>
          <a:xfrm>
            <a:off x="1592262" y="18699"/>
            <a:ext cx="5959475" cy="669925"/>
          </a:xfrm>
        </p:spPr>
        <p:txBody>
          <a:bodyPr/>
          <a:lstStyle/>
          <a:p>
            <a:pPr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管理者の役割の重要性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33C1DB-D587-45BF-A3EC-E77F91AFF181}"/>
              </a:ext>
            </a:extLst>
          </p:cNvPr>
          <p:cNvSpPr txBox="1"/>
          <p:nvPr/>
        </p:nvSpPr>
        <p:spPr>
          <a:xfrm>
            <a:off x="0" y="729394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6019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1076236" y="1499541"/>
            <a:ext cx="7326066" cy="444036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原則として、認知症を理由に受診を断らない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認知症の人の歯科疾患の急性症状に対しての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トリアージを行う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症状に応じた適切な医療機関、また、認知症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の人を支える地域の関係機関（地域包括支援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センター 等）との連携体制をつくる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認知症や高齢者に関する研修受講、および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スタッフの受講を支援する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院内設備等の環境の整備を行う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B6CD6F-3B56-4009-BCAC-01ED287D2A6B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64514" name="タイトル 1"/>
          <p:cNvSpPr>
            <a:spLocks noGrp="1"/>
          </p:cNvSpPr>
          <p:nvPr>
            <p:ph type="title" idx="4294967295"/>
          </p:nvPr>
        </p:nvSpPr>
        <p:spPr>
          <a:xfrm>
            <a:off x="457200" y="75056"/>
            <a:ext cx="8229600" cy="557212"/>
          </a:xfrm>
        </p:spPr>
        <p:txBody>
          <a:bodyPr/>
          <a:lstStyle/>
          <a:p>
            <a:pPr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歯科医療機関の管理者の役割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8169A6-A35F-4E92-8023-E53D1886BBDC}"/>
              </a:ext>
            </a:extLst>
          </p:cNvPr>
          <p:cNvSpPr txBox="1"/>
          <p:nvPr/>
        </p:nvSpPr>
        <p:spPr>
          <a:xfrm>
            <a:off x="0" y="709009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033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820615" y="1593545"/>
            <a:ext cx="7547498" cy="4127317"/>
          </a:xfrm>
        </p:spPr>
        <p:txBody>
          <a:bodyPr>
            <a:noAutofit/>
          </a:bodyPr>
          <a:lstStyle/>
          <a:p>
            <a:pPr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認知症の人を受け入れるにあたり、現状を評価し、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必要な歯科診療を行える環境を整える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     ▶ スタッフの意識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▶ 院外の連携体制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ja-JP" altLang="en-US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▶ 専門職への相談体制 等</a:t>
            </a:r>
            <a:endParaRPr lang="en-US" altLang="ja-JP" sz="25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5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定期的に全職員を対象とした研修を行う</a:t>
            </a:r>
          </a:p>
          <a:p>
            <a:pPr eaLnBrk="1" hangingPunct="1">
              <a:lnSpc>
                <a:spcPts val="35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ja-JP" sz="25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en-US" altLang="ja-JP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認知症に関してリスクマネジメントを行う</a:t>
            </a:r>
          </a:p>
          <a:p>
            <a:pPr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9789CB-44F6-4545-9A94-87915A5A8798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60418" name="タイトル 1"/>
          <p:cNvSpPr>
            <a:spLocks noGrp="1"/>
          </p:cNvSpPr>
          <p:nvPr>
            <p:ph type="title" idx="4294967295"/>
          </p:nvPr>
        </p:nvSpPr>
        <p:spPr>
          <a:xfrm>
            <a:off x="171550" y="-14890"/>
            <a:ext cx="8972450" cy="723900"/>
          </a:xfrm>
        </p:spPr>
        <p:txBody>
          <a:bodyPr/>
          <a:lstStyle/>
          <a:p>
            <a:pPr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認知症の人を受け入れるにあたって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334A4F-9ED6-4E3B-80B0-52084E1A1486}"/>
              </a:ext>
            </a:extLst>
          </p:cNvPr>
          <p:cNvSpPr txBox="1"/>
          <p:nvPr/>
        </p:nvSpPr>
        <p:spPr>
          <a:xfrm>
            <a:off x="525" y="722215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37〕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9370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422253" y="1702115"/>
            <a:ext cx="2243137" cy="95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話す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技術</a:t>
            </a:r>
            <a:endParaRPr lang="en-US" altLang="ja-JP" sz="22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聴く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技術</a:t>
            </a:r>
          </a:p>
        </p:txBody>
      </p:sp>
      <p:sp>
        <p:nvSpPr>
          <p:cNvPr id="62470" name="角丸四角形 6"/>
          <p:cNvSpPr>
            <a:spLocks noChangeArrowheads="1"/>
          </p:cNvSpPr>
          <p:nvPr/>
        </p:nvSpPr>
        <p:spPr bwMode="auto">
          <a:xfrm>
            <a:off x="2086708" y="1538531"/>
            <a:ext cx="6178060" cy="1274120"/>
          </a:xfrm>
          <a:prstGeom prst="roundRect">
            <a:avLst>
              <a:gd name="adj" fmla="val 12477"/>
            </a:avLst>
          </a:prstGeom>
          <a:solidFill>
            <a:srgbClr val="D1EBEA"/>
          </a:solidFill>
          <a:ln>
            <a:noFill/>
          </a:ln>
        </p:spPr>
        <p:txBody>
          <a:bodyPr anchor="ctr"/>
          <a:lstStyle/>
          <a:p>
            <a:pPr>
              <a:spcBef>
                <a:spcPts val="3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ゆっくりと優しい口調で話す 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同じ高さの目線で話す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遠くや後ろから話しかけない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17847" y="3247788"/>
            <a:ext cx="1727736" cy="920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行動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面</a:t>
            </a:r>
            <a:endParaRPr lang="en-US" altLang="ja-JP" sz="22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での技術</a:t>
            </a:r>
          </a:p>
        </p:txBody>
      </p:sp>
      <p:sp>
        <p:nvSpPr>
          <p:cNvPr id="62472" name="角丸四角形 8"/>
          <p:cNvSpPr>
            <a:spLocks noChangeArrowheads="1"/>
          </p:cNvSpPr>
          <p:nvPr/>
        </p:nvSpPr>
        <p:spPr bwMode="auto">
          <a:xfrm>
            <a:off x="2086708" y="3284387"/>
            <a:ext cx="6178060" cy="884151"/>
          </a:xfrm>
          <a:prstGeom prst="roundRect">
            <a:avLst>
              <a:gd name="adj" fmla="val 13060"/>
            </a:avLst>
          </a:prstGeom>
          <a:solidFill>
            <a:srgbClr val="D1EBEA"/>
          </a:solidFill>
          <a:ln>
            <a:noFill/>
          </a:ln>
        </p:spPr>
        <p:txBody>
          <a:bodyPr anchor="ctr"/>
          <a:lstStyle/>
          <a:p>
            <a:pPr>
              <a:spcBef>
                <a:spcPts val="6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周り・後ろ</a:t>
            </a:r>
            <a:r>
              <a:rPr lang="en-US" altLang="ja-JP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</a:t>
            </a: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死角</a:t>
            </a:r>
            <a:r>
              <a:rPr lang="en-US" altLang="ja-JP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)</a:t>
            </a: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で大きな音を出さない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騒がしくない環境を作る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964222" y="3038822"/>
            <a:ext cx="7300546" cy="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tx1">
                <a:lumMod val="50000"/>
                <a:lumOff val="50000"/>
                <a:alpha val="9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角丸四角形 10"/>
          <p:cNvSpPr/>
          <p:nvPr/>
        </p:nvSpPr>
        <p:spPr>
          <a:xfrm>
            <a:off x="557983" y="4768325"/>
            <a:ext cx="1971675" cy="9064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2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観察</a:t>
            </a: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</a:t>
            </a:r>
            <a:endParaRPr lang="en-US" altLang="ja-JP" sz="2200" b="1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ポイント</a:t>
            </a:r>
          </a:p>
        </p:txBody>
      </p:sp>
      <p:sp>
        <p:nvSpPr>
          <p:cNvPr id="12" name="角丸四角形 10"/>
          <p:cNvSpPr>
            <a:spLocks noChangeArrowheads="1"/>
          </p:cNvSpPr>
          <p:nvPr/>
        </p:nvSpPr>
        <p:spPr bwMode="auto">
          <a:xfrm>
            <a:off x="2086707" y="4548904"/>
            <a:ext cx="6178061" cy="1392072"/>
          </a:xfrm>
          <a:prstGeom prst="roundRect">
            <a:avLst>
              <a:gd name="adj" fmla="val 13578"/>
            </a:avLst>
          </a:prstGeom>
          <a:solidFill>
            <a:srgbClr val="D1EBEA"/>
          </a:solidFill>
          <a:ln>
            <a:noFill/>
          </a:ln>
        </p:spPr>
        <p:txBody>
          <a:bodyPr anchor="ctr"/>
          <a:lstStyle/>
          <a:p>
            <a:pPr>
              <a:spcBef>
                <a:spcPts val="3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いつもと様子・行動が違うときは合併症に気をつける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動き、表情や言葉の変化に注意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● 他のスタッフが関わっているときの反応を観察する</a:t>
            </a:r>
            <a:endParaRPr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 flipV="1">
            <a:off x="964222" y="4409673"/>
            <a:ext cx="7257901" cy="816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tx1">
                <a:lumMod val="50000"/>
                <a:lumOff val="50000"/>
                <a:alpha val="9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3C87EEB-3B0C-4A51-9B60-B4478DF9001F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179325" y="86765"/>
            <a:ext cx="6827693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対応のポイント</a:t>
            </a:r>
            <a:r>
              <a:rPr lang="en-US" altLang="ja-JP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EF3818-736E-4695-9BB8-83C6C233966C}"/>
              </a:ext>
            </a:extLst>
          </p:cNvPr>
          <p:cNvSpPr txBox="1"/>
          <p:nvPr/>
        </p:nvSpPr>
        <p:spPr>
          <a:xfrm>
            <a:off x="0" y="703317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38〕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518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64429" y="1519450"/>
            <a:ext cx="3179075" cy="492443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1525437"/>
            <a:ext cx="4163320" cy="492443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認知症と診断されている人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7490" y="873351"/>
            <a:ext cx="3379451" cy="52322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対応を分けて考える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0112" y="3033351"/>
            <a:ext cx="3358944" cy="1403120"/>
          </a:xfrm>
          <a:prstGeom prst="rect">
            <a:avLst/>
          </a:prstGeom>
          <a:solidFill>
            <a:srgbClr val="38807D"/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いきなり認知症扱い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をすると家族ごと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患者を失う可能性</a:t>
            </a:r>
            <a:endParaRPr kumimoji="1" lang="ja-JP" altLang="en-US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94540" y="3030753"/>
            <a:ext cx="3358944" cy="1405718"/>
          </a:xfrm>
          <a:prstGeom prst="rect">
            <a:avLst/>
          </a:prstGeom>
          <a:solidFill>
            <a:srgbClr val="38807D"/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認知症対応を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しないと混乱を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引き起こす可能性</a:t>
            </a:r>
            <a:endParaRPr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90988" y="5160526"/>
            <a:ext cx="4262672" cy="1092607"/>
          </a:xfrm>
          <a:prstGeom prst="rect">
            <a:avLst/>
          </a:prstGeom>
          <a:noFill/>
          <a:ln w="25400">
            <a:solidFill>
              <a:srgbClr val="38807D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B83A3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初診時のチェックポイント</a:t>
            </a:r>
            <a:endParaRPr kumimoji="1" lang="en-US" altLang="ja-JP" sz="2000" b="1" dirty="0">
              <a:solidFill>
                <a:srgbClr val="B83A3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① 独居か否か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② キーパーソンの有無（見極め）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 flipV="1">
            <a:off x="1745347" y="2775148"/>
            <a:ext cx="1419287" cy="36727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317277"/>
              </a:gs>
              <a:gs pos="100000">
                <a:srgbClr val="FFFFFF"/>
              </a:gs>
            </a:gsLst>
            <a:lin ang="5400000" scaled="1"/>
          </a:gradFill>
          <a:ln w="47625">
            <a:solidFill>
              <a:schemeClr val="bg1"/>
            </a:solidFill>
          </a:ln>
          <a:effectLst/>
        </p:spPr>
        <p:txBody>
          <a:bodyPr rot="10800000" wrap="none" anchor="ctr"/>
          <a:lstStyle/>
          <a:p>
            <a:endParaRPr lang="ja-JP" altLang="en-US" sz="3200" b="1"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68710" y="2084916"/>
            <a:ext cx="117051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に対して</a:t>
            </a: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 flipV="1">
            <a:off x="5965393" y="2791269"/>
            <a:ext cx="1419287" cy="36727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317277"/>
              </a:gs>
              <a:gs pos="100000">
                <a:srgbClr val="FFFFFF"/>
              </a:gs>
            </a:gsLst>
            <a:lin ang="5400000" scaled="1"/>
          </a:gradFill>
          <a:ln w="47625">
            <a:solidFill>
              <a:schemeClr val="bg1"/>
            </a:solidFill>
          </a:ln>
          <a:effectLst/>
        </p:spPr>
        <p:txBody>
          <a:bodyPr rot="10800000" wrap="none" anchor="ctr"/>
          <a:lstStyle/>
          <a:p>
            <a:endParaRPr lang="ja-JP" altLang="en-US" sz="3200" b="1">
              <a:ea typeface="HGPｺﾞｼｯｸM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88756" y="2101037"/>
            <a:ext cx="117051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に対して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06268" y="4668729"/>
            <a:ext cx="339067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どちらか分からなくても ・・・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693552" y="2551444"/>
            <a:ext cx="1175661" cy="47558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4890562" y="2580397"/>
            <a:ext cx="1175661" cy="47558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9F88501-6258-40FD-B624-786BBD8B821C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08363" y="57684"/>
            <a:ext cx="8499475" cy="60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algn="ctr" defTabSz="909638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歯科における認知症はデリケート</a:t>
            </a:r>
          </a:p>
        </p:txBody>
      </p:sp>
      <p:sp>
        <p:nvSpPr>
          <p:cNvPr id="22" name="テキスト ボックス 5">
            <a:extLst>
              <a:ext uri="{FF2B5EF4-FFF2-40B4-BE49-F238E27FC236}">
                <a16:creationId xmlns:a16="http://schemas.microsoft.com/office/drawing/2014/main" id="{6BB4A9B7-D744-4353-BB94-BB0F282F31B2}"/>
              </a:ext>
            </a:extLst>
          </p:cNvPr>
          <p:cNvSpPr txBox="1"/>
          <p:nvPr/>
        </p:nvSpPr>
        <p:spPr>
          <a:xfrm>
            <a:off x="0" y="709010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歯科実践３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84257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4310744" y="1238803"/>
            <a:ext cx="4536375" cy="64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5" rIns="91428" bIns="45715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食事の内容／受診の交通手段、目的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／家族との外出など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721994" y="123528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最近の記憶</a:t>
            </a:r>
            <a:endParaRPr lang="ja-JP" altLang="en-US" sz="200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721994" y="1930032"/>
            <a:ext cx="1357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昔の記憶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59148" y="1258173"/>
            <a:ext cx="1711767" cy="492443"/>
          </a:xfrm>
          <a:prstGeom prst="rect">
            <a:avLst/>
          </a:prstGeom>
          <a:solidFill>
            <a:srgbClr val="B83A3A"/>
          </a:solidFill>
        </p:spPr>
        <p:txBody>
          <a:bodyPr wrap="square" anchor="ctr" anchorCtr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記憶障害</a:t>
            </a:r>
            <a:endParaRPr lang="ja-JP" altLang="en-US" sz="2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643407" y="2612244"/>
            <a:ext cx="5469316" cy="15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5" rIns="91428" bIns="45715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・今日の</a:t>
            </a:r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年月日、曜日、午前・午後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　　　　　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・自宅の</a:t>
            </a:r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住所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　　　　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・今いる</a:t>
            </a:r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場所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の認識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・</a:t>
            </a:r>
            <a:r>
              <a:rPr lang="ja-JP" altLang="en-US" sz="20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の認識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59148" y="2612244"/>
            <a:ext cx="1851789" cy="492443"/>
          </a:xfrm>
          <a:prstGeom prst="rect">
            <a:avLst/>
          </a:prstGeom>
          <a:solidFill>
            <a:srgbClr val="B83A3A"/>
          </a:solidFill>
        </p:spPr>
        <p:txBody>
          <a:bodyPr wrap="none" anchor="ctr" anchorCtr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見当識障害</a:t>
            </a:r>
            <a:endParaRPr lang="ja-JP" altLang="en-US" sz="2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721994" y="4294021"/>
            <a:ext cx="5807727" cy="232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5" rIns="91428" bIns="45715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・気候にあった服を着ているか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・適切に着替えをしているか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・雨天時に傘をもっていくか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・料理の味付けはどうか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・いつも同じ料理ばかりではないか</a:t>
            </a:r>
          </a:p>
          <a:p>
            <a:pPr eaLnBrk="1" hangingPunct="1">
              <a:spcBef>
                <a:spcPts val="60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・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本人への質問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)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火事に出会ったらどうするか　　　　　　　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59148" y="4387806"/>
            <a:ext cx="1792165" cy="892552"/>
          </a:xfrm>
          <a:prstGeom prst="rect">
            <a:avLst/>
          </a:prstGeom>
          <a:solidFill>
            <a:srgbClr val="B83A3A"/>
          </a:solidFill>
        </p:spPr>
        <p:txBody>
          <a:bodyPr wrap="square" anchor="ctr" anchorCtr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判断・実行</a:t>
            </a: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機能障害</a:t>
            </a:r>
            <a:endParaRPr lang="ja-JP" altLang="en-US" sz="2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310745" y="1945426"/>
            <a:ext cx="4536374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5" rIns="91428" bIns="45715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生年月日／出生地／学校時代の話など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9068393-708B-4E46-820A-D7AC95EC667C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867693" y="53594"/>
            <a:ext cx="54086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8" tIns="45715" rIns="91428" bIns="45715" anchor="ctr"/>
          <a:lstStyle/>
          <a:p>
            <a:pPr algn="ctr" defTabSz="1001713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観察ポイントのバックグラウンド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F5982F3-5C64-4EC0-93B7-EB70E58B5DBA}"/>
              </a:ext>
            </a:extLst>
          </p:cNvPr>
          <p:cNvSpPr txBox="1"/>
          <p:nvPr/>
        </p:nvSpPr>
        <p:spPr>
          <a:xfrm>
            <a:off x="0" y="709010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39〕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9808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32338" y="9444"/>
            <a:ext cx="7549662" cy="63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806" tIns="45403" rIns="90806" bIns="45403" anchor="ctr" anchorCtr="1"/>
          <a:lstStyle/>
          <a:p>
            <a:pPr algn="ctr" defTabSz="1001713" eaLnBrk="1" hangingPunct="1">
              <a:lnSpc>
                <a:spcPct val="90000"/>
              </a:lnSpc>
              <a:defRPr/>
            </a:pPr>
            <a:endParaRPr lang="ja-JP" altLang="ja-JP" sz="35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8004" name="Text Box 5"/>
          <p:cNvSpPr txBox="1">
            <a:spLocks noChangeArrowheads="1"/>
          </p:cNvSpPr>
          <p:nvPr/>
        </p:nvSpPr>
        <p:spPr bwMode="auto">
          <a:xfrm>
            <a:off x="4244975" y="360363"/>
            <a:ext cx="166688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36" tIns="41468" rIns="82936" bIns="41468" anchor="b">
            <a:spAutoFit/>
          </a:bodyPr>
          <a:lstStyle>
            <a:lvl1pPr defTabSz="908050"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908050"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9080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9080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9080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endParaRPr lang="ja-JP" altLang="ja-JP" sz="2900"/>
          </a:p>
        </p:txBody>
      </p:sp>
      <p:graphicFrame>
        <p:nvGraphicFramePr>
          <p:cNvPr id="11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32453"/>
              </p:ext>
            </p:extLst>
          </p:nvPr>
        </p:nvGraphicFramePr>
        <p:xfrm>
          <a:off x="375138" y="1140531"/>
          <a:ext cx="8440615" cy="5510608"/>
        </p:xfrm>
        <a:graphic>
          <a:graphicData uri="http://schemas.openxmlformats.org/drawingml/2006/table">
            <a:tbl>
              <a:tblPr/>
              <a:tblGrid>
                <a:gridCol w="1524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5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98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心理面の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配慮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807D"/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認知症の症状は基本的に理解可能として接する</a:t>
                      </a:r>
                    </a:p>
                    <a:p>
                      <a:pPr eaLnBrk="1" hangingPunct="1"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本人は強い不安の中にいることを理解して接する</a:t>
                      </a:r>
                    </a:p>
                    <a:p>
                      <a:pPr eaLnBrk="1" hangingPunct="1"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感情面は保たれているという認識で接する</a:t>
                      </a:r>
                    </a:p>
                    <a:p>
                      <a:pPr eaLnBrk="1" hangingPunct="1"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より身近な者に対して、認知症の症状がより強く出ることが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    多いという認識で接する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介護者に同伴してもらうこと（安心感）</a:t>
                      </a: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家族の介護負担に常に配慮する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3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変化への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対応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807D"/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口腔機能の低下等の変化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eaLnBrk="1" hangingPunct="1"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 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日常の口腔清掃行為の変化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● 問診による 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ヵ月の状況変化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     ①行動・</a:t>
                      </a:r>
                      <a:r>
                        <a:rPr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心理症状</a:t>
                      </a:r>
                      <a:r>
                        <a:rPr lang="en-US" altLang="ja-JP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(BPSD)</a:t>
                      </a: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      ②精神科薬剤等の変更・追加処方</a:t>
                      </a:r>
                      <a:endParaRPr lang="en-US" altLang="ja-JP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      ③身体疾患（発熱、痛み、基礎疾患の悪化など）</a:t>
                      </a:r>
                      <a:endParaRPr lang="en-US" altLang="ja-JP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      ④副作用（コリンエステラーゼ阻害薬等）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itchFamily="50" charset="-128"/>
                        </a:rPr>
                        <a:t>日常の心得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880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● 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地域の医療・介護資源の情報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相談先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･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連絡先</a:t>
                      </a: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をもつこと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79C2A1B-304A-4DE5-BACC-C43AA93585CF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28005" name="Text Box 6"/>
          <p:cNvSpPr txBox="1">
            <a:spLocks noChangeArrowheads="1"/>
          </p:cNvSpPr>
          <p:nvPr/>
        </p:nvSpPr>
        <p:spPr bwMode="auto">
          <a:xfrm>
            <a:off x="1440473" y="51018"/>
            <a:ext cx="6333392" cy="54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36" tIns="41468" rIns="82936" bIns="41468" anchor="b">
            <a:spAutoFit/>
          </a:bodyPr>
          <a:lstStyle>
            <a:lvl1pPr defTabSz="908050"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908050"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9080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9080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9080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908050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歯科外来でフォローするときの視点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9A0406-6E9C-4A39-8299-94DE1F375D6F}"/>
              </a:ext>
            </a:extLst>
          </p:cNvPr>
          <p:cNvSpPr txBox="1"/>
          <p:nvPr/>
        </p:nvSpPr>
        <p:spPr>
          <a:xfrm>
            <a:off x="0" y="709010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7101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185702" y="3429000"/>
            <a:ext cx="6772593" cy="63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b">
            <a:spAutoFit/>
          </a:bodyPr>
          <a:lstStyle>
            <a:lvl1pPr defTabSz="909638"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909638"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909638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9096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9096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09638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8807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「帰りたいんですけど・・・」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350B775-8FCF-43F2-A5E9-861C2F2C2DEE}"/>
              </a:ext>
            </a:extLst>
          </p:cNvPr>
          <p:cNvSpPr/>
          <p:nvPr/>
        </p:nvSpPr>
        <p:spPr>
          <a:xfrm>
            <a:off x="0" y="2074563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A7B6CC-3CC7-4D9C-B24F-D7352EB5C615}"/>
              </a:ext>
            </a:extLst>
          </p:cNvPr>
          <p:cNvSpPr/>
          <p:nvPr/>
        </p:nvSpPr>
        <p:spPr>
          <a:xfrm>
            <a:off x="3394611" y="2137522"/>
            <a:ext cx="235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動画 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30DC7C-8F2D-4260-9B48-B0D148F34CC2}"/>
              </a:ext>
            </a:extLst>
          </p:cNvPr>
          <p:cNvSpPr txBox="1"/>
          <p:nvPr/>
        </p:nvSpPr>
        <p:spPr>
          <a:xfrm>
            <a:off x="103801" y="219856"/>
            <a:ext cx="1861408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40406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 txBox="1">
            <a:spLocks/>
          </p:cNvSpPr>
          <p:nvPr/>
        </p:nvSpPr>
        <p:spPr bwMode="auto">
          <a:xfrm>
            <a:off x="918777" y="2884846"/>
            <a:ext cx="7546602" cy="272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90488" indent="-90488" eaLnBrk="1" hangingPunct="1">
              <a:spcBef>
                <a:spcPts val="1200"/>
              </a:spcBef>
              <a:buFontTx/>
              <a:buNone/>
            </a:pPr>
            <a:r>
              <a:rPr lang="ja-JP" altLang="en-US" sz="25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長年培ってきた</a:t>
            </a:r>
            <a:r>
              <a:rPr lang="ja-JP" altLang="en-US" sz="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かかりつけ歯科医として情報と</a:t>
            </a:r>
            <a:endParaRPr lang="en-US" altLang="ja-JP" sz="25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90488" indent="-90488" eaLnBrk="1" hangingPunct="1">
              <a:spcBef>
                <a:spcPts val="0"/>
              </a:spcBef>
              <a:buFontTx/>
              <a:buNone/>
            </a:pPr>
            <a:r>
              <a:rPr lang="en-US" altLang="ja-JP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信頼関係</a:t>
            </a:r>
            <a:endParaRPr lang="en-US" altLang="ja-JP" sz="25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5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安心して通院できる心配りや施設の整備</a:t>
            </a:r>
            <a:endParaRPr lang="en-US" altLang="ja-JP" sz="25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5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歯科医師とスタッフに必要な認知症の知識の研修</a:t>
            </a:r>
            <a:endParaRPr lang="en-US" altLang="ja-JP" sz="25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5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かかりつけ医や他の関係機関と積極的な連携</a:t>
            </a:r>
            <a:endParaRPr lang="en-US" altLang="ja-JP" sz="25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25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  </a:t>
            </a:r>
            <a:endParaRPr lang="en-US" altLang="ja-JP" sz="900" b="1" kern="0" dirty="0">
              <a:solidFill>
                <a:srgbClr val="6699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en-US" altLang="ja-JP" sz="1200" b="1" kern="0" dirty="0">
              <a:solidFill>
                <a:srgbClr val="6699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 </a:t>
            </a: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1173480" y="1502836"/>
            <a:ext cx="7037196" cy="1105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90488" indent="-90488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26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認知症の人への対応を難しく考え過ぎず、</a:t>
            </a:r>
            <a:endParaRPr lang="en-US" altLang="ja-JP" sz="2600" b="1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 b="1" kern="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</a:t>
            </a:r>
            <a:r>
              <a:rPr lang="ja-JP" altLang="en-US" sz="2600" b="1" kern="0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高齢者医療への対応力を高めることが基本</a:t>
            </a:r>
            <a:endParaRPr lang="en-US" altLang="ja-JP" sz="2600" b="1" kern="0" dirty="0"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B34BE0-5987-498B-B477-1335CF3C234B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46726" y="80612"/>
            <a:ext cx="716411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ctr">
            <a:sp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歯科診療における実践編のまとめ</a:t>
            </a:r>
            <a:endParaRPr lang="en-US" altLang="ja-JP" sz="3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0C08D0-5266-4DBC-8346-C495F4E9174F}"/>
              </a:ext>
            </a:extLst>
          </p:cNvPr>
          <p:cNvSpPr txBox="1"/>
          <p:nvPr/>
        </p:nvSpPr>
        <p:spPr>
          <a:xfrm>
            <a:off x="0" y="709009"/>
            <a:ext cx="1640179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42〕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906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185702" y="3429000"/>
            <a:ext cx="6772593" cy="63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04" tIns="41452" rIns="82904" bIns="41452" anchor="b">
            <a:spAutoFit/>
          </a:bodyPr>
          <a:lstStyle>
            <a:lvl1pPr defTabSz="909638"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909638"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909638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9096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909638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909638" eaLnBrk="0" hangingPunct="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09638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「保険証返してよ・・・」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38807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8B5EAB-D574-4DF2-A8FE-C7DCFE28274A}"/>
              </a:ext>
            </a:extLst>
          </p:cNvPr>
          <p:cNvSpPr txBox="1"/>
          <p:nvPr/>
        </p:nvSpPr>
        <p:spPr>
          <a:xfrm>
            <a:off x="121920" y="265420"/>
            <a:ext cx="1824867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〔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歯科実践４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〕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350B775-8FCF-43F2-A5E9-861C2F2C2DEE}"/>
              </a:ext>
            </a:extLst>
          </p:cNvPr>
          <p:cNvSpPr/>
          <p:nvPr/>
        </p:nvSpPr>
        <p:spPr>
          <a:xfrm>
            <a:off x="0" y="2074563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A7B6CC-3CC7-4D9C-B24F-D7352EB5C615}"/>
              </a:ext>
            </a:extLst>
          </p:cNvPr>
          <p:cNvSpPr/>
          <p:nvPr/>
        </p:nvSpPr>
        <p:spPr>
          <a:xfrm>
            <a:off x="3394611" y="2137522"/>
            <a:ext cx="235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動画 </a:t>
            </a:r>
            <a:r>
              <a:rPr lang="ja-JP" altLang="en-US" sz="3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64429" y="1068181"/>
            <a:ext cx="3179075" cy="492443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1074168"/>
            <a:ext cx="4163320" cy="492443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認知症と診断されている人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0112" y="2582082"/>
            <a:ext cx="3358944" cy="1403120"/>
          </a:xfrm>
          <a:prstGeom prst="rect">
            <a:avLst/>
          </a:prstGeom>
          <a:solidFill>
            <a:srgbClr val="B83A3A"/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いきなり認知症扱い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をすると家族ごと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患者を失う可能性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94540" y="2579484"/>
            <a:ext cx="3358944" cy="14057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認知症対応を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しないと混乱を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引き起こす可能性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 flipV="1">
            <a:off x="1745347" y="2323879"/>
            <a:ext cx="1419287" cy="367278"/>
          </a:xfrm>
          <a:prstGeom prst="triangle">
            <a:avLst>
              <a:gd name="adj" fmla="val 50000"/>
            </a:avLst>
          </a:prstGeom>
          <a:gradFill rotWithShape="1">
            <a:gsLst>
              <a:gs pos="14000">
                <a:srgbClr val="B83A3A"/>
              </a:gs>
              <a:gs pos="100000">
                <a:srgbClr val="FFFFFF"/>
              </a:gs>
            </a:gsLst>
            <a:lin ang="5400000" scaled="1"/>
          </a:gradFill>
          <a:ln w="47625">
            <a:solidFill>
              <a:schemeClr val="bg1"/>
            </a:solidFill>
          </a:ln>
          <a:effectLst/>
        </p:spPr>
        <p:txBody>
          <a:bodyPr rot="10800000"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HGPｺﾞｼｯｸM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68710" y="1633647"/>
            <a:ext cx="117051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に対して</a:t>
            </a: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 flipV="1">
            <a:off x="5965393" y="2340000"/>
            <a:ext cx="1419287" cy="36727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47625">
            <a:solidFill>
              <a:schemeClr val="bg1"/>
            </a:solidFill>
          </a:ln>
          <a:effectLst/>
        </p:spPr>
        <p:txBody>
          <a:bodyPr rot="10800000"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HGPｺﾞｼｯｸM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88756" y="1649768"/>
            <a:ext cx="1170513" cy="4001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に対して</a:t>
            </a:r>
          </a:p>
        </p:txBody>
      </p:sp>
      <p:sp>
        <p:nvSpPr>
          <p:cNvPr id="16" name="角丸四角形 15"/>
          <p:cNvSpPr/>
          <p:nvPr/>
        </p:nvSpPr>
        <p:spPr bwMode="auto">
          <a:xfrm>
            <a:off x="693552" y="2100175"/>
            <a:ext cx="1175661" cy="47558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B83A3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B83A3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4890562" y="2129128"/>
            <a:ext cx="1175661" cy="47558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9F88501-6258-40FD-B624-786BBD8B821C}"/>
              </a:ext>
            </a:extLst>
          </p:cNvPr>
          <p:cNvSpPr/>
          <p:nvPr/>
        </p:nvSpPr>
        <p:spPr>
          <a:xfrm>
            <a:off x="0" y="-1685"/>
            <a:ext cx="9144000" cy="710695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08363" y="57684"/>
            <a:ext cx="8499475" cy="60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marL="0" marR="0" lvl="0" indent="0" algn="ctr" defTabSz="9096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認知症が疑われる人への対応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B786FA3A-96C8-443A-9CB9-8AC9CCDDF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12" y="4954988"/>
            <a:ext cx="5709042" cy="1516149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txBody>
          <a:bodyPr wrap="square" lIns="82904" tIns="41452" rIns="82904" bIns="41452" anchor="t" anchorCtr="0">
            <a:noAutofit/>
          </a:bodyPr>
          <a:lstStyle>
            <a:lvl1pPr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828675" eaLnBrk="0" hangingPunct="0"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認知症と診断されていないが、</a:t>
            </a: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eaLnBrk="1" hangingPunct="1"/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認知機能が低下している人</a:t>
            </a: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ts val="1200"/>
              </a:spcBef>
            </a:pPr>
            <a:r>
              <a:rPr lang="ja-JP" altLang="en-US" sz="2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に対する対応の基本知識と総論</a:t>
            </a:r>
            <a:endParaRPr lang="en-US" altLang="ja-JP" sz="2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23" name="角丸四角形 9">
            <a:extLst>
              <a:ext uri="{FF2B5EF4-FFF2-40B4-BE49-F238E27FC236}">
                <a16:creationId xmlns:a16="http://schemas.microsoft.com/office/drawing/2014/main" id="{F1AEF0B0-76F6-457B-9703-39955B264730}"/>
              </a:ext>
            </a:extLst>
          </p:cNvPr>
          <p:cNvSpPr/>
          <p:nvPr/>
        </p:nvSpPr>
        <p:spPr bwMode="auto">
          <a:xfrm>
            <a:off x="810842" y="4384034"/>
            <a:ext cx="2073035" cy="593354"/>
          </a:xfrm>
          <a:prstGeom prst="roundRect">
            <a:avLst>
              <a:gd name="adj" fmla="val 50000"/>
            </a:avLst>
          </a:prstGeom>
          <a:noFill/>
          <a:ln w="44450" cap="flat" cmpd="sng" algn="ctr">
            <a:solidFill>
              <a:srgbClr val="3880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CASE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rgbClr val="38807D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5">
            <a:extLst>
              <a:ext uri="{FF2B5EF4-FFF2-40B4-BE49-F238E27FC236}">
                <a16:creationId xmlns:a16="http://schemas.microsoft.com/office/drawing/2014/main" id="{BB66536F-4EE6-4588-9E80-5FC17DB02AF6}"/>
              </a:ext>
            </a:extLst>
          </p:cNvPr>
          <p:cNvSpPr txBox="1"/>
          <p:nvPr/>
        </p:nvSpPr>
        <p:spPr>
          <a:xfrm>
            <a:off x="0" y="699488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261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79178" y="2563697"/>
            <a:ext cx="6916749" cy="366947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7239" tIns="43620" rIns="87239" bIns="43620"/>
          <a:lstStyle/>
          <a:p>
            <a:pPr defTabSz="871538" eaLnBrk="1" hangingPunct="1">
              <a:spcBef>
                <a:spcPts val="1200"/>
              </a:spcBef>
            </a:pP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共感と傾聴をベースに観察に徹する</a:t>
            </a:r>
            <a:endParaRPr lang="en-US" altLang="ja-JP" sz="2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871538" eaLnBrk="1" hangingPunct="1">
              <a:spcBef>
                <a:spcPts val="1200"/>
              </a:spcBef>
            </a:pP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ミスなど指摘することは避ける</a:t>
            </a:r>
            <a:endParaRPr lang="en-US" altLang="ja-JP" sz="2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871538" eaLnBrk="1" hangingPunct="1">
              <a:spcBef>
                <a:spcPts val="1200"/>
              </a:spcBef>
            </a:pP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感情の高ぶりには穏やかに対応する</a:t>
            </a:r>
            <a:endParaRPr lang="en-US" altLang="ja-JP" sz="2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871538" eaLnBrk="1" hangingPunct="1">
              <a:spcBef>
                <a:spcPts val="1200"/>
              </a:spcBef>
            </a:pP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病歴や投薬の聴取は頻繁に行う</a:t>
            </a:r>
            <a:endParaRPr lang="en-US" altLang="ja-JP" sz="2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871538" eaLnBrk="1" hangingPunct="1">
              <a:spcBef>
                <a:spcPts val="1200"/>
              </a:spcBef>
            </a:pPr>
            <a:r>
              <a:rPr lang="ja-JP" altLang="en-US" sz="28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主治医や家族との連絡が重要</a:t>
            </a:r>
          </a:p>
        </p:txBody>
      </p:sp>
      <p:sp>
        <p:nvSpPr>
          <p:cNvPr id="7" name="角丸四角形 6"/>
          <p:cNvSpPr/>
          <p:nvPr/>
        </p:nvSpPr>
        <p:spPr bwMode="auto">
          <a:xfrm>
            <a:off x="1195754" y="1573521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❶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BEF7F3-9EFE-484A-A350-A721BB9DF852}"/>
              </a:ext>
            </a:extLst>
          </p:cNvPr>
          <p:cNvSpPr/>
          <p:nvPr/>
        </p:nvSpPr>
        <p:spPr>
          <a:xfrm>
            <a:off x="0" y="-1685"/>
            <a:ext cx="9144000" cy="1021593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357478" y="45973"/>
            <a:ext cx="8499475" cy="9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algn="ctr" defTabSz="9096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認知症が疑われる人に対する</a:t>
            </a:r>
            <a:endParaRPr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9096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歯科医療職の対応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2173D0-C4BC-4B9C-8EF2-CE5FABED354E}"/>
              </a:ext>
            </a:extLst>
          </p:cNvPr>
          <p:cNvSpPr txBox="1"/>
          <p:nvPr/>
        </p:nvSpPr>
        <p:spPr>
          <a:xfrm>
            <a:off x="0" y="1017382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74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54869" y="2770897"/>
            <a:ext cx="7491729" cy="3507528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本人の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身体的および精神的な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訴えに耳を傾ける</a:t>
            </a:r>
            <a:endParaRPr lang="ja-JP" altLang="en-US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indent="0" eaLnBrk="1" hangingPunct="1">
              <a:spcBef>
                <a:spcPts val="900"/>
              </a:spcBef>
              <a:buFontTx/>
              <a:buNone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身体合併症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に関する問診には、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認知機能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障害の特徴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を考慮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する</a:t>
            </a:r>
          </a:p>
          <a:p>
            <a:pPr marL="0" indent="0" eaLnBrk="1" hangingPunct="1">
              <a:spcBef>
                <a:spcPts val="900"/>
              </a:spcBef>
              <a:buNone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現在の服薬内容について情報を収集する</a:t>
            </a:r>
          </a:p>
          <a:p>
            <a:pPr marL="0" indent="0" eaLnBrk="1" hangingPunct="1">
              <a:spcBef>
                <a:spcPts val="900"/>
              </a:spcBef>
              <a:buFontTx/>
              <a:buNone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必要に応じて家族への連絡や家族とともに来院すること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が必要であることを説明する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indent="0" eaLnBrk="1" hangingPunct="1">
              <a:spcBef>
                <a:spcPts val="900"/>
              </a:spcBef>
              <a:buFontTx/>
              <a:buNone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家族に連絡し、本人とともに来院することを促す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marL="0" indent="0" eaLnBrk="1" hangingPunct="1">
              <a:spcBef>
                <a:spcPts val="900"/>
              </a:spcBef>
              <a:buNone/>
            </a:pPr>
            <a:r>
              <a:rPr lang="ja-JP" altLang="en-US" sz="2200" b="1" dirty="0">
                <a:solidFill>
                  <a:srgbClr val="38807D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</a:t>
            </a: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本人の状況に配慮し、その日に可能な歯科診療を行う　　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954869" y="2158188"/>
            <a:ext cx="3324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47675" indent="-447675" eaLnBrk="1" hangingPunct="1">
              <a:spcBef>
                <a:spcPts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4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① 一人で受診した場合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F0CB40-5203-473D-B031-C45DBD250144}"/>
              </a:ext>
            </a:extLst>
          </p:cNvPr>
          <p:cNvSpPr/>
          <p:nvPr/>
        </p:nvSpPr>
        <p:spPr>
          <a:xfrm>
            <a:off x="0" y="0"/>
            <a:ext cx="9144000" cy="1021593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322262" y="51092"/>
            <a:ext cx="8499475" cy="91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algn="ctr" defTabSz="9096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認知症が疑われる人に対する</a:t>
            </a:r>
            <a:endParaRPr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9096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かかりつけ歯科医の対応の視点①</a:t>
            </a: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F6D0E53F-32E0-477A-AA06-F73794AFA566}"/>
              </a:ext>
            </a:extLst>
          </p:cNvPr>
          <p:cNvSpPr/>
          <p:nvPr/>
        </p:nvSpPr>
        <p:spPr bwMode="auto">
          <a:xfrm>
            <a:off x="954869" y="1460445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❷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E6047D-C598-4D83-8F0F-004F398EB6D5}"/>
              </a:ext>
            </a:extLst>
          </p:cNvPr>
          <p:cNvSpPr txBox="1"/>
          <p:nvPr/>
        </p:nvSpPr>
        <p:spPr>
          <a:xfrm>
            <a:off x="0" y="1003360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143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954869" y="2852971"/>
            <a:ext cx="755177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本人と家族</a:t>
            </a:r>
            <a:r>
              <a:rPr lang="en-US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または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付添人</a:t>
            </a:r>
            <a:r>
              <a:rPr lang="en-US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)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それぞれから聴取する</a:t>
            </a:r>
            <a:endParaRPr lang="ja-JP" altLang="en-US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本人や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家族の｢生活障害｣にも焦点をあて情報を収集する</a:t>
            </a:r>
            <a:endParaRPr lang="ja-JP" altLang="en-US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lang="ja-JP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ケアマネジャーなどからも情報を収集する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（介護保険利用時）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ja-JP" altLang="en-US" sz="2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● 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認知症が疑われることを説明し、情報を集めて、本人と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家族の了解を得た上で、かかりつけ医等に紹介する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spcBef>
                <a:spcPts val="0"/>
              </a:spcBef>
            </a:pPr>
            <a:endParaRPr lang="ja-JP" altLang="en-US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0A8F2E-6FA5-451F-B3AE-0213E8A977F5}"/>
              </a:ext>
            </a:extLst>
          </p:cNvPr>
          <p:cNvSpPr/>
          <p:nvPr/>
        </p:nvSpPr>
        <p:spPr>
          <a:xfrm>
            <a:off x="954869" y="2154033"/>
            <a:ext cx="4232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47675" indent="-447675" eaLnBrk="1" hangingPunct="1">
              <a:spcBef>
                <a:spcPts val="0"/>
              </a:spcBef>
              <a:buClr>
                <a:srgbClr val="FF6699"/>
              </a:buClr>
              <a:buFont typeface="Wingdings" pitchFamily="2" charset="2"/>
              <a:buNone/>
            </a:pPr>
            <a:r>
              <a:rPr lang="ja-JP" altLang="en-US" sz="24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② 家族と一緒に受診した場合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C8BF01-970C-4800-900A-A866CD8BC45E}"/>
              </a:ext>
            </a:extLst>
          </p:cNvPr>
          <p:cNvSpPr/>
          <p:nvPr/>
        </p:nvSpPr>
        <p:spPr>
          <a:xfrm>
            <a:off x="0" y="0"/>
            <a:ext cx="9144000" cy="1021593"/>
          </a:xfrm>
          <a:prstGeom prst="rect">
            <a:avLst/>
          </a:prstGeom>
          <a:solidFill>
            <a:srgbClr val="388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B2C119B-AD93-44FD-85D7-E4A833844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2" y="51092"/>
            <a:ext cx="8499475" cy="91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83" tIns="41441" rIns="82883" bIns="41441" anchor="ctr"/>
          <a:lstStyle/>
          <a:p>
            <a:pPr algn="ctr" defTabSz="9096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認知症が疑われる人に対する</a:t>
            </a:r>
            <a:endParaRPr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algn="ctr" defTabSz="909638" eaLnBrk="1" hangingPunct="1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かかりつけ歯科医の対応の視点②</a:t>
            </a:r>
          </a:p>
        </p:txBody>
      </p:sp>
      <p:sp>
        <p:nvSpPr>
          <p:cNvPr id="12" name="角丸四角形 6">
            <a:extLst>
              <a:ext uri="{FF2B5EF4-FFF2-40B4-BE49-F238E27FC236}">
                <a16:creationId xmlns:a16="http://schemas.microsoft.com/office/drawing/2014/main" id="{F4A121AE-9F58-4EC5-9BBC-9652A34A05CF}"/>
              </a:ext>
            </a:extLst>
          </p:cNvPr>
          <p:cNvSpPr/>
          <p:nvPr/>
        </p:nvSpPr>
        <p:spPr bwMode="auto">
          <a:xfrm>
            <a:off x="954869" y="1456290"/>
            <a:ext cx="1980976" cy="546699"/>
          </a:xfrm>
          <a:prstGeom prst="roundRect">
            <a:avLst>
              <a:gd name="adj" fmla="val 50000"/>
            </a:avLst>
          </a:prstGeom>
          <a:solidFill>
            <a:srgbClr val="B83A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Point</a:t>
            </a:r>
            <a:r>
              <a:rPr kumimoji="1" lang="ja-JP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❸</a:t>
            </a:r>
            <a:endParaRPr kumimoji="1" lang="ja-JP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85ABFF3-0AE9-400A-809D-37F0968287AA}"/>
              </a:ext>
            </a:extLst>
          </p:cNvPr>
          <p:cNvSpPr txBox="1"/>
          <p:nvPr/>
        </p:nvSpPr>
        <p:spPr>
          <a:xfrm>
            <a:off x="0" y="1038495"/>
            <a:ext cx="1492550" cy="338554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歯科実践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8〕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34108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5757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50" charset="-128"/>
          </a:defRPr>
        </a:defPPr>
      </a:lstStyle>
    </a:lnDef>
    <a:txDef>
      <a:spPr>
        <a:noFill/>
        <a:ln w="25400">
          <a:solidFill>
            <a:schemeClr val="accent5">
              <a:lumMod val="50000"/>
            </a:schemeClr>
          </a:solidFill>
        </a:ln>
      </a:spPr>
      <a:bodyPr wrap="square" rtlCol="0" anchor="ctr" anchorCtr="0">
        <a:noAutofit/>
      </a:bodyPr>
      <a:lstStyle>
        <a:defPPr algn="ctr">
          <a:defRPr kumimoji="1" sz="1000" dirty="0" smtClean="0"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14599</TotalTime>
  <Words>5430</Words>
  <Application>Microsoft Office PowerPoint</Application>
  <PresentationFormat>画面に合わせる (4:3)</PresentationFormat>
  <Paragraphs>701</Paragraphs>
  <Slides>43</Slides>
  <Notes>43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54" baseType="lpstr">
      <vt:lpstr>BIZ UDPゴシック</vt:lpstr>
      <vt:lpstr>HGPｺﾞｼｯｸE</vt:lpstr>
      <vt:lpstr>HGPｺﾞｼｯｸM</vt:lpstr>
      <vt:lpstr>Meiryo UI</vt:lpstr>
      <vt:lpstr>UD デジタル 教科書体 NK-B</vt:lpstr>
      <vt:lpstr>游ゴシック</vt:lpstr>
      <vt:lpstr>Arial</vt:lpstr>
      <vt:lpstr>Calibri</vt:lpstr>
      <vt:lpstr>Century</vt:lpstr>
      <vt:lpstr>Wingdings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認知症の人へのかかりつけ歯科医の支援</vt:lpstr>
      <vt:lpstr>キーパーソンとの情報共有と配慮</vt:lpstr>
      <vt:lpstr>歯科医療機関で起こるBPSDに対する対応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管理者の役割の重要性</vt:lpstr>
      <vt:lpstr>歯科医療機関の管理者の役割</vt:lpstr>
      <vt:lpstr>認知症の人を受け入れるにあたって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kamemura</dc:creator>
  <cp:lastModifiedBy>ab ham</cp:lastModifiedBy>
  <cp:revision>998</cp:revision>
  <cp:lastPrinted>2022-03-21T12:49:17Z</cp:lastPrinted>
  <dcterms:created xsi:type="dcterms:W3CDTF">2004-06-29T16:14:50Z</dcterms:created>
  <dcterms:modified xsi:type="dcterms:W3CDTF">2022-03-25T00:58:55Z</dcterms:modified>
</cp:coreProperties>
</file>