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2"/>
  </p:notesMasterIdLst>
  <p:handoutMasterIdLst>
    <p:handoutMasterId r:id="rId43"/>
  </p:handoutMasterIdLst>
  <p:sldIdLst>
    <p:sldId id="16880" r:id="rId2"/>
    <p:sldId id="16885" r:id="rId3"/>
    <p:sldId id="16886" r:id="rId4"/>
    <p:sldId id="16887" r:id="rId5"/>
    <p:sldId id="16888" r:id="rId6"/>
    <p:sldId id="16889" r:id="rId7"/>
    <p:sldId id="16881" r:id="rId8"/>
    <p:sldId id="13133" r:id="rId9"/>
    <p:sldId id="16648" r:id="rId10"/>
    <p:sldId id="940" r:id="rId11"/>
    <p:sldId id="16649" r:id="rId12"/>
    <p:sldId id="16650" r:id="rId13"/>
    <p:sldId id="16651" r:id="rId14"/>
    <p:sldId id="16652" r:id="rId15"/>
    <p:sldId id="16653" r:id="rId16"/>
    <p:sldId id="16654" r:id="rId17"/>
    <p:sldId id="1062" r:id="rId18"/>
    <p:sldId id="16655" r:id="rId19"/>
    <p:sldId id="1222" r:id="rId20"/>
    <p:sldId id="16671" r:id="rId21"/>
    <p:sldId id="16657" r:id="rId22"/>
    <p:sldId id="16618" r:id="rId23"/>
    <p:sldId id="13135" r:id="rId24"/>
    <p:sldId id="16619" r:id="rId25"/>
    <p:sldId id="16506" r:id="rId26"/>
    <p:sldId id="14153" r:id="rId27"/>
    <p:sldId id="16642" r:id="rId28"/>
    <p:sldId id="1236" r:id="rId29"/>
    <p:sldId id="16659" r:id="rId30"/>
    <p:sldId id="17895" r:id="rId31"/>
    <p:sldId id="16661" r:id="rId32"/>
    <p:sldId id="16663" r:id="rId33"/>
    <p:sldId id="16882" r:id="rId34"/>
    <p:sldId id="16883" r:id="rId35"/>
    <p:sldId id="16884" r:id="rId36"/>
    <p:sldId id="15907" r:id="rId37"/>
    <p:sldId id="1204" r:id="rId38"/>
    <p:sldId id="16234" r:id="rId39"/>
    <p:sldId id="16230" r:id="rId40"/>
    <p:sldId id="16231" r:id="rId41"/>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D2D1"/>
    <a:srgbClr val="CAE8E7"/>
    <a:srgbClr val="39837F"/>
    <a:srgbClr val="38807D"/>
    <a:srgbClr val="FF7C80"/>
    <a:srgbClr val="EDD4D3"/>
    <a:srgbClr val="FF9900"/>
    <a:srgbClr val="C2E4E2"/>
    <a:srgbClr val="AEDCDA"/>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4" autoAdjust="0"/>
    <p:restoredTop sz="74763" autoAdjust="0"/>
  </p:normalViewPr>
  <p:slideViewPr>
    <p:cSldViewPr snapToGrid="0">
      <p:cViewPr varScale="1">
        <p:scale>
          <a:sx n="82" d="100"/>
          <a:sy n="82" d="100"/>
        </p:scale>
        <p:origin x="6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0" d="100"/>
          <a:sy n="70" d="100"/>
        </p:scale>
        <p:origin x="318" y="270"/>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656960697310884"/>
          <c:y val="0.1584734106910115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9F5-4CF2-A00A-97C9A73D0B21}"/>
              </c:ext>
            </c:extLst>
          </c:dPt>
          <c:dLbls>
            <c:dLbl>
              <c:idx val="0"/>
              <c:layout>
                <c:manualLayout>
                  <c:x val="-5.7347710052729775E-2"/>
                  <c:y val="-0.14146726185551367"/>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5889060139190787"/>
                      <c:h val="0.2352812919465537"/>
                    </c:manualLayout>
                  </c15:layout>
                </c:ext>
                <c:ext xmlns:c16="http://schemas.microsoft.com/office/drawing/2014/chart" uri="{C3380CC4-5D6E-409C-BE32-E72D297353CC}">
                  <c16:uniqueId val="{00000001-F9F5-4CF2-A00A-97C9A73D0B21}"/>
                </c:ext>
              </c:extLst>
            </c:dLbl>
            <c:dLbl>
              <c:idx val="1"/>
              <c:layout>
                <c:manualLayout>
                  <c:x val="-9.4157491357781689E-2"/>
                  <c:y val="0.314508092580076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5-4CF2-A00A-97C9A73D0B21}"/>
                </c:ext>
              </c:extLst>
            </c:dLbl>
            <c:dLbl>
              <c:idx val="2"/>
              <c:layout>
                <c:manualLayout>
                  <c:x val="-0.20414654249757033"/>
                  <c:y val="0.29410150232776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5-4CF2-A00A-97C9A73D0B21}"/>
                </c:ext>
              </c:extLst>
            </c:dLbl>
            <c:dLbl>
              <c:idx val="3"/>
              <c:layout>
                <c:manualLayout>
                  <c:x val="-0.1610856710254896"/>
                  <c:y val="4.622569474835538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974413525647075"/>
                      <c:h val="0.2352812919465537"/>
                    </c:manualLayout>
                  </c15:layout>
                </c:ext>
                <c:ext xmlns:c16="http://schemas.microsoft.com/office/drawing/2014/chart" uri="{C3380CC4-5D6E-409C-BE32-E72D297353CC}">
                  <c16:uniqueId val="{00000007-F9F5-4CF2-A00A-97C9A73D0B21}"/>
                </c:ext>
              </c:extLst>
            </c:dLbl>
            <c:dLbl>
              <c:idx val="5"/>
              <c:layout>
                <c:manualLayout>
                  <c:x val="8.0017038394823284E-2"/>
                  <c:y val="-4.7530370761730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9F5-4CF2-A00A-97C9A73D0B21}"/>
                </c:ext>
              </c:extLst>
            </c:dLbl>
            <c:dLbl>
              <c:idx val="6"/>
              <c:layout>
                <c:manualLayout>
                  <c:x val="0.19516041925523148"/>
                  <c:y val="-3.60501484945273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9F5-4CF2-A00A-97C9A73D0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363668440"/>
        <c:axId val="363662952"/>
      </c:lineChart>
      <c:catAx>
        <c:axId val="363668440"/>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63662952"/>
        <c:crosses val="autoZero"/>
        <c:auto val="1"/>
        <c:lblAlgn val="ctr"/>
        <c:lblOffset val="100"/>
        <c:noMultiLvlLbl val="0"/>
      </c:catAx>
      <c:valAx>
        <c:axId val="363662952"/>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63668440"/>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smtClean="0"/>
              <a:pPr lvl="0"/>
              <a:t>1</a:t>
            </a:fld>
            <a:endParaRPr lang="en-US" altLang="ja-JP" noProof="0"/>
          </a:p>
        </p:txBody>
      </p:sp>
      <p:sp>
        <p:nvSpPr>
          <p:cNvPr id="6" name="スライド イメージ プレースホルダー 5">
            <a:extLst>
              <a:ext uri="{FF2B5EF4-FFF2-40B4-BE49-F238E27FC236}">
                <a16:creationId xmlns:a16="http://schemas.microsoft.com/office/drawing/2014/main" id="{9D8C0048-BFA5-4259-8C69-3B7F9470D2E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E2F7636E-CEF4-41A7-9BE3-7E5EC8A1340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0723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D74E4709-89C8-42D4-9115-220205C83DBF}"/>
              </a:ext>
            </a:extLst>
          </p:cNvPr>
          <p:cNvSpPr>
            <a:spLocks noGrp="1" noRot="1" noChangeAspect="1"/>
          </p:cNvSpPr>
          <p:nvPr>
            <p:ph type="sldImg"/>
          </p:nvPr>
        </p:nvSpPr>
        <p:spPr/>
      </p:sp>
    </p:spTree>
    <p:extLst>
      <p:ext uri="{BB962C8B-B14F-4D97-AF65-F5344CB8AC3E}">
        <p14:creationId xmlns:p14="http://schemas.microsoft.com/office/powerpoint/2010/main" val="41346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2CB5F0B0-B97B-4108-9519-B90F3298032C}"/>
              </a:ext>
            </a:extLst>
          </p:cNvPr>
          <p:cNvSpPr>
            <a:spLocks noGrp="1" noRot="1" noChangeAspect="1"/>
          </p:cNvSpPr>
          <p:nvPr>
            <p:ph type="sldImg"/>
          </p:nvPr>
        </p:nvSpPr>
        <p:spPr/>
      </p:sp>
    </p:spTree>
    <p:extLst>
      <p:ext uri="{BB962C8B-B14F-4D97-AF65-F5344CB8AC3E}">
        <p14:creationId xmlns:p14="http://schemas.microsoft.com/office/powerpoint/2010/main" val="33624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41DB6B5B-A1E4-4454-9C62-3BA1663415AF}"/>
              </a:ext>
            </a:extLst>
          </p:cNvPr>
          <p:cNvSpPr>
            <a:spLocks noGrp="1" noRot="1" noChangeAspect="1"/>
          </p:cNvSpPr>
          <p:nvPr>
            <p:ph type="sldImg"/>
          </p:nvPr>
        </p:nvSpPr>
        <p:spPr/>
      </p:sp>
    </p:spTree>
    <p:extLst>
      <p:ext uri="{BB962C8B-B14F-4D97-AF65-F5344CB8AC3E}">
        <p14:creationId xmlns:p14="http://schemas.microsoft.com/office/powerpoint/2010/main" val="10916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F2D07EA-8082-45D5-A34D-98AF7DD1E636}"/>
              </a:ext>
            </a:extLst>
          </p:cNvPr>
          <p:cNvSpPr>
            <a:spLocks noGrp="1" noRot="1" noChangeAspect="1"/>
          </p:cNvSpPr>
          <p:nvPr>
            <p:ph type="sldImg"/>
          </p:nvPr>
        </p:nvSpPr>
        <p:spPr/>
      </p:sp>
    </p:spTree>
    <p:extLst>
      <p:ext uri="{BB962C8B-B14F-4D97-AF65-F5344CB8AC3E}">
        <p14:creationId xmlns:p14="http://schemas.microsoft.com/office/powerpoint/2010/main" val="382013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6159822-0FD8-4EE3-BA45-46078C56D323}"/>
              </a:ext>
            </a:extLst>
          </p:cNvPr>
          <p:cNvSpPr>
            <a:spLocks noGrp="1" noRot="1" noChangeAspect="1"/>
          </p:cNvSpPr>
          <p:nvPr>
            <p:ph type="sldImg"/>
          </p:nvPr>
        </p:nvSpPr>
        <p:spPr/>
      </p:sp>
    </p:spTree>
    <p:extLst>
      <p:ext uri="{BB962C8B-B14F-4D97-AF65-F5344CB8AC3E}">
        <p14:creationId xmlns:p14="http://schemas.microsoft.com/office/powerpoint/2010/main" val="379844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 イメージ プレースホルダー 3">
            <a:extLst>
              <a:ext uri="{FF2B5EF4-FFF2-40B4-BE49-F238E27FC236}">
                <a16:creationId xmlns:a16="http://schemas.microsoft.com/office/drawing/2014/main" id="{21D16997-84B7-4F9D-97DC-257F7BCAAA25}"/>
              </a:ext>
            </a:extLst>
          </p:cNvPr>
          <p:cNvSpPr>
            <a:spLocks noGrp="1" noRot="1" noChangeAspect="1"/>
          </p:cNvSpPr>
          <p:nvPr>
            <p:ph type="sldImg"/>
          </p:nvPr>
        </p:nvSpPr>
        <p:spPr/>
      </p:sp>
    </p:spTree>
    <p:extLst>
      <p:ext uri="{BB962C8B-B14F-4D97-AF65-F5344CB8AC3E}">
        <p14:creationId xmlns:p14="http://schemas.microsoft.com/office/powerpoint/2010/main" val="273095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ACC3024B-D3C1-4072-926F-9352A65A0002}"/>
              </a:ext>
            </a:extLst>
          </p:cNvPr>
          <p:cNvSpPr>
            <a:spLocks noGrp="1" noRot="1" noChangeAspect="1"/>
          </p:cNvSpPr>
          <p:nvPr>
            <p:ph type="sldImg"/>
          </p:nvPr>
        </p:nvSpPr>
        <p:spPr/>
      </p:sp>
    </p:spTree>
    <p:extLst>
      <p:ext uri="{BB962C8B-B14F-4D97-AF65-F5344CB8AC3E}">
        <p14:creationId xmlns:p14="http://schemas.microsoft.com/office/powerpoint/2010/main" val="137521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endParaRPr lang="en-US" altLang="ja-JP" dirty="0"/>
          </a:p>
        </p:txBody>
      </p:sp>
      <p:sp>
        <p:nvSpPr>
          <p:cNvPr id="4" name="スライド イメージ プレースホルダー 3">
            <a:extLst>
              <a:ext uri="{FF2B5EF4-FFF2-40B4-BE49-F238E27FC236}">
                <a16:creationId xmlns:a16="http://schemas.microsoft.com/office/drawing/2014/main" id="{3F2BA1B6-EC18-4C38-A9B3-C816787F3844}"/>
              </a:ext>
            </a:extLst>
          </p:cNvPr>
          <p:cNvSpPr>
            <a:spLocks noGrp="1" noRot="1" noChangeAspect="1"/>
          </p:cNvSpPr>
          <p:nvPr>
            <p:ph type="sldImg"/>
          </p:nvPr>
        </p:nvSpPr>
        <p:spPr/>
      </p:sp>
    </p:spTree>
    <p:extLst>
      <p:ext uri="{BB962C8B-B14F-4D97-AF65-F5344CB8AC3E}">
        <p14:creationId xmlns:p14="http://schemas.microsoft.com/office/powerpoint/2010/main" val="395577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4EF46BAE-41AE-44E4-A6D7-DD4AF205CEFF}"/>
              </a:ext>
            </a:extLst>
          </p:cNvPr>
          <p:cNvSpPr>
            <a:spLocks noGrp="1" noRot="1" noChangeAspect="1"/>
          </p:cNvSpPr>
          <p:nvPr>
            <p:ph type="sldImg"/>
          </p:nvPr>
        </p:nvSpPr>
        <p:spPr/>
      </p:sp>
    </p:spTree>
    <p:extLst>
      <p:ext uri="{BB962C8B-B14F-4D97-AF65-F5344CB8AC3E}">
        <p14:creationId xmlns:p14="http://schemas.microsoft.com/office/powerpoint/2010/main" val="338655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41AF410F-5528-4252-AA9C-F40ED830AF9F}"/>
              </a:ext>
            </a:extLst>
          </p:cNvPr>
          <p:cNvSpPr>
            <a:spLocks noGrp="1" noRot="1" noChangeAspect="1"/>
          </p:cNvSpPr>
          <p:nvPr>
            <p:ph type="sldImg"/>
          </p:nvPr>
        </p:nvSpPr>
        <p:spPr/>
      </p:sp>
    </p:spTree>
    <p:extLst>
      <p:ext uri="{BB962C8B-B14F-4D97-AF65-F5344CB8AC3E}">
        <p14:creationId xmlns:p14="http://schemas.microsoft.com/office/powerpoint/2010/main" val="326425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0E623385-B118-4230-AB86-3C2A9E437FF7}"/>
              </a:ext>
            </a:extLst>
          </p:cNvPr>
          <p:cNvSpPr>
            <a:spLocks noGrp="1" noRot="1" noChangeAspect="1"/>
          </p:cNvSpPr>
          <p:nvPr>
            <p:ph type="sldImg"/>
          </p:nvPr>
        </p:nvSpPr>
        <p:spPr/>
      </p:sp>
    </p:spTree>
    <p:extLst>
      <p:ext uri="{BB962C8B-B14F-4D97-AF65-F5344CB8AC3E}">
        <p14:creationId xmlns:p14="http://schemas.microsoft.com/office/powerpoint/2010/main" val="380961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7EB56D0A-A3A2-45A6-A9AD-3CBE02E99990}"/>
              </a:ext>
            </a:extLst>
          </p:cNvPr>
          <p:cNvSpPr>
            <a:spLocks noGrp="1" noRot="1" noChangeAspect="1"/>
          </p:cNvSpPr>
          <p:nvPr>
            <p:ph type="sldImg"/>
          </p:nvPr>
        </p:nvSpPr>
        <p:spPr/>
      </p:sp>
    </p:spTree>
    <p:extLst>
      <p:ext uri="{BB962C8B-B14F-4D97-AF65-F5344CB8AC3E}">
        <p14:creationId xmlns:p14="http://schemas.microsoft.com/office/powerpoint/2010/main" val="462110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CBC53B1A-1284-4C92-A9EE-86EDD4463272}"/>
              </a:ext>
            </a:extLst>
          </p:cNvPr>
          <p:cNvSpPr>
            <a:spLocks noGrp="1" noRot="1" noChangeAspect="1"/>
          </p:cNvSpPr>
          <p:nvPr>
            <p:ph type="sldImg"/>
          </p:nvPr>
        </p:nvSpPr>
        <p:spPr/>
      </p:sp>
    </p:spTree>
    <p:extLst>
      <p:ext uri="{BB962C8B-B14F-4D97-AF65-F5344CB8AC3E}">
        <p14:creationId xmlns:p14="http://schemas.microsoft.com/office/powerpoint/2010/main" val="309846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9"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260488FE-4B05-447F-B65F-A3E462645F6D}"/>
              </a:ext>
            </a:extLst>
          </p:cNvPr>
          <p:cNvSpPr>
            <a:spLocks noGrp="1" noRot="1" noChangeAspect="1"/>
          </p:cNvSpPr>
          <p:nvPr>
            <p:ph type="sldImg"/>
          </p:nvPr>
        </p:nvSpPr>
        <p:spPr/>
      </p:sp>
    </p:spTree>
    <p:extLst>
      <p:ext uri="{BB962C8B-B14F-4D97-AF65-F5344CB8AC3E}">
        <p14:creationId xmlns:p14="http://schemas.microsoft.com/office/powerpoint/2010/main" val="130431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B6B0386-FB7C-4C98-8BDC-BF56B4275948}"/>
              </a:ext>
            </a:extLst>
          </p:cNvPr>
          <p:cNvSpPr>
            <a:spLocks noGrp="1" noRot="1" noChangeAspect="1"/>
          </p:cNvSpPr>
          <p:nvPr>
            <p:ph type="sldImg"/>
          </p:nvPr>
        </p:nvSpPr>
        <p:spPr/>
      </p:sp>
    </p:spTree>
    <p:extLst>
      <p:ext uri="{BB962C8B-B14F-4D97-AF65-F5344CB8AC3E}">
        <p14:creationId xmlns:p14="http://schemas.microsoft.com/office/powerpoint/2010/main" val="2645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A29CC27C-057F-4DEB-900A-DA7487E04B84}"/>
              </a:ext>
            </a:extLst>
          </p:cNvPr>
          <p:cNvSpPr>
            <a:spLocks noGrp="1" noRot="1" noChangeAspect="1"/>
          </p:cNvSpPr>
          <p:nvPr>
            <p:ph type="sldImg"/>
          </p:nvPr>
        </p:nvSpPr>
        <p:spPr/>
      </p:sp>
    </p:spTree>
    <p:extLst>
      <p:ext uri="{BB962C8B-B14F-4D97-AF65-F5344CB8AC3E}">
        <p14:creationId xmlns:p14="http://schemas.microsoft.com/office/powerpoint/2010/main" val="36383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764A68C5-146D-46B3-9E29-CB402DBF9D8B}" type="slidenum">
              <a:rPr lang="en-US" altLang="ja-JP" smtClean="0"/>
              <a:pPr/>
              <a:t>25</a:t>
            </a:fld>
            <a:endParaRPr lang="en-US" altLang="ja-JP"/>
          </a:p>
        </p:txBody>
      </p:sp>
      <p:sp>
        <p:nvSpPr>
          <p:cNvPr id="6" name="スライド イメージ プレースホルダー 5">
            <a:extLst>
              <a:ext uri="{FF2B5EF4-FFF2-40B4-BE49-F238E27FC236}">
                <a16:creationId xmlns:a16="http://schemas.microsoft.com/office/drawing/2014/main" id="{A5CE8034-CCE5-428C-BF50-3F40664FED0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ADBB049-3E84-4EC8-BB10-63856066876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2570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377B89-CFB1-4BDE-B52A-7D72538D4A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90718E-00B6-489D-BB4C-761FB288019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768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E66493E-9B78-49F9-82ED-B6AC623AC448}"/>
              </a:ext>
            </a:extLst>
          </p:cNvPr>
          <p:cNvSpPr>
            <a:spLocks noGrp="1" noRot="1" noChangeAspect="1"/>
          </p:cNvSpPr>
          <p:nvPr>
            <p:ph type="sldImg"/>
          </p:nvPr>
        </p:nvSpPr>
        <p:spPr/>
      </p:sp>
    </p:spTree>
    <p:extLst>
      <p:ext uri="{BB962C8B-B14F-4D97-AF65-F5344CB8AC3E}">
        <p14:creationId xmlns:p14="http://schemas.microsoft.com/office/powerpoint/2010/main" val="396079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797A15FA-2125-48D5-A2BE-8A1FFCBE6C1C}"/>
              </a:ext>
            </a:extLst>
          </p:cNvPr>
          <p:cNvSpPr>
            <a:spLocks noGrp="1" noRot="1" noChangeAspect="1"/>
          </p:cNvSpPr>
          <p:nvPr>
            <p:ph type="sldImg"/>
          </p:nvPr>
        </p:nvSpPr>
        <p:spPr/>
      </p:sp>
    </p:spTree>
    <p:extLst>
      <p:ext uri="{BB962C8B-B14F-4D97-AF65-F5344CB8AC3E}">
        <p14:creationId xmlns:p14="http://schemas.microsoft.com/office/powerpoint/2010/main" val="3921429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F5D5BFF-31DF-4921-8293-CA73A46F5DC1}"/>
              </a:ext>
            </a:extLst>
          </p:cNvPr>
          <p:cNvSpPr>
            <a:spLocks noGrp="1" noRot="1" noChangeAspect="1"/>
          </p:cNvSpPr>
          <p:nvPr>
            <p:ph type="sldImg"/>
          </p:nvPr>
        </p:nvSpPr>
        <p:spPr/>
      </p:sp>
    </p:spTree>
    <p:extLst>
      <p:ext uri="{BB962C8B-B14F-4D97-AF65-F5344CB8AC3E}">
        <p14:creationId xmlns:p14="http://schemas.microsoft.com/office/powerpoint/2010/main" val="357575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10E238EF-3BED-466C-80EC-EE39E5A7A189}"/>
              </a:ext>
            </a:extLst>
          </p:cNvPr>
          <p:cNvSpPr>
            <a:spLocks noGrp="1" noRot="1" noChangeAspect="1"/>
          </p:cNvSpPr>
          <p:nvPr>
            <p:ph type="sldImg"/>
          </p:nvPr>
        </p:nvSpPr>
        <p:spPr/>
      </p:sp>
    </p:spTree>
    <p:extLst>
      <p:ext uri="{BB962C8B-B14F-4D97-AF65-F5344CB8AC3E}">
        <p14:creationId xmlns:p14="http://schemas.microsoft.com/office/powerpoint/2010/main" val="251252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1A89BB8-A31B-4DAE-A259-CC94B01BB7DD}"/>
              </a:ext>
            </a:extLst>
          </p:cNvPr>
          <p:cNvSpPr>
            <a:spLocks noGrp="1" noRot="1" noChangeAspect="1"/>
          </p:cNvSpPr>
          <p:nvPr>
            <p:ph type="sldImg"/>
          </p:nvPr>
        </p:nvSpPr>
        <p:spPr/>
      </p:sp>
    </p:spTree>
    <p:extLst>
      <p:ext uri="{BB962C8B-B14F-4D97-AF65-F5344CB8AC3E}">
        <p14:creationId xmlns:p14="http://schemas.microsoft.com/office/powerpoint/2010/main" val="2406807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AF4736F3-334F-40F9-AB75-D07A41DDD6EF}"/>
              </a:ext>
            </a:extLst>
          </p:cNvPr>
          <p:cNvSpPr>
            <a:spLocks noGrp="1" noRot="1" noChangeAspect="1"/>
          </p:cNvSpPr>
          <p:nvPr>
            <p:ph type="sldImg"/>
          </p:nvPr>
        </p:nvSpPr>
        <p:spPr/>
      </p:sp>
    </p:spTree>
    <p:extLst>
      <p:ext uri="{BB962C8B-B14F-4D97-AF65-F5344CB8AC3E}">
        <p14:creationId xmlns:p14="http://schemas.microsoft.com/office/powerpoint/2010/main" val="950448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CCE926E-B580-48D9-B091-CCC945228E24}"/>
              </a:ext>
            </a:extLst>
          </p:cNvPr>
          <p:cNvSpPr>
            <a:spLocks noGrp="1" noRot="1" noChangeAspect="1"/>
          </p:cNvSpPr>
          <p:nvPr>
            <p:ph type="sldImg"/>
          </p:nvPr>
        </p:nvSpPr>
        <p:spPr/>
      </p:sp>
    </p:spTree>
    <p:extLst>
      <p:ext uri="{BB962C8B-B14F-4D97-AF65-F5344CB8AC3E}">
        <p14:creationId xmlns:p14="http://schemas.microsoft.com/office/powerpoint/2010/main" val="920952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71F4C55-453E-452D-9DD9-521A387B3788}"/>
              </a:ext>
            </a:extLst>
          </p:cNvPr>
          <p:cNvSpPr>
            <a:spLocks noGrp="1" noRot="1" noChangeAspect="1"/>
          </p:cNvSpPr>
          <p:nvPr>
            <p:ph type="sldImg"/>
          </p:nvPr>
        </p:nvSpPr>
        <p:spPr/>
      </p:sp>
    </p:spTree>
    <p:extLst>
      <p:ext uri="{BB962C8B-B14F-4D97-AF65-F5344CB8AC3E}">
        <p14:creationId xmlns:p14="http://schemas.microsoft.com/office/powerpoint/2010/main" val="3924196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71398C3-2B4A-4D7D-9D09-BA83A6134A27}"/>
              </a:ext>
            </a:extLst>
          </p:cNvPr>
          <p:cNvSpPr>
            <a:spLocks noGrp="1" noRot="1" noChangeAspect="1"/>
          </p:cNvSpPr>
          <p:nvPr>
            <p:ph type="sldImg"/>
          </p:nvPr>
        </p:nvSpPr>
        <p:spPr/>
      </p:sp>
    </p:spTree>
    <p:extLst>
      <p:ext uri="{BB962C8B-B14F-4D97-AF65-F5344CB8AC3E}">
        <p14:creationId xmlns:p14="http://schemas.microsoft.com/office/powerpoint/2010/main" val="552754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6F62A6B8-C1FA-406F-9E96-587E5D7F42AD}"/>
              </a:ext>
            </a:extLst>
          </p:cNvPr>
          <p:cNvSpPr>
            <a:spLocks noGrp="1" noRot="1" noChangeAspect="1"/>
          </p:cNvSpPr>
          <p:nvPr>
            <p:ph type="sldImg"/>
          </p:nvPr>
        </p:nvSpPr>
        <p:spPr/>
      </p:sp>
    </p:spTree>
    <p:extLst>
      <p:ext uri="{BB962C8B-B14F-4D97-AF65-F5344CB8AC3E}">
        <p14:creationId xmlns:p14="http://schemas.microsoft.com/office/powerpoint/2010/main" val="391800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1523670-91A6-440E-8EA1-2712A7774450}"/>
              </a:ext>
            </a:extLst>
          </p:cNvPr>
          <p:cNvSpPr>
            <a:spLocks noGrp="1" noRot="1" noChangeAspect="1"/>
          </p:cNvSpPr>
          <p:nvPr>
            <p:ph type="sldImg"/>
          </p:nvPr>
        </p:nvSpPr>
        <p:spPr/>
      </p:sp>
    </p:spTree>
    <p:extLst>
      <p:ext uri="{BB962C8B-B14F-4D97-AF65-F5344CB8AC3E}">
        <p14:creationId xmlns:p14="http://schemas.microsoft.com/office/powerpoint/2010/main" val="2894618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37</a:t>
            </a:fld>
            <a:endParaRPr lang="en-US" altLang="ja-JP"/>
          </a:p>
        </p:txBody>
      </p:sp>
      <p:sp>
        <p:nvSpPr>
          <p:cNvPr id="7" name="スライド イメージ プレースホルダー 6">
            <a:extLst>
              <a:ext uri="{FF2B5EF4-FFF2-40B4-BE49-F238E27FC236}">
                <a16:creationId xmlns:a16="http://schemas.microsoft.com/office/drawing/2014/main" id="{5FB0EFBD-BC9C-48F4-962E-8BE4B51DE061}"/>
              </a:ext>
            </a:extLst>
          </p:cNvPr>
          <p:cNvSpPr>
            <a:spLocks noGrp="1" noRot="1" noChangeAspect="1"/>
          </p:cNvSpPr>
          <p:nvPr>
            <p:ph type="sldImg"/>
          </p:nvPr>
        </p:nvSpPr>
        <p:spPr/>
      </p:sp>
    </p:spTree>
    <p:extLst>
      <p:ext uri="{BB962C8B-B14F-4D97-AF65-F5344CB8AC3E}">
        <p14:creationId xmlns:p14="http://schemas.microsoft.com/office/powerpoint/2010/main" val="912898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lvl="0"/>
            <a:fld id="{764A68C5-146D-46B3-9E29-CB402DBF9D8B}" type="slidenum">
              <a:rPr lang="en-US" altLang="ja-JP" noProof="0" smtClean="0"/>
              <a:pPr lvl="0"/>
              <a:t>38</a:t>
            </a:fld>
            <a:endParaRPr lang="en-US" altLang="ja-JP" noProof="0" dirty="0"/>
          </a:p>
        </p:txBody>
      </p:sp>
      <p:sp>
        <p:nvSpPr>
          <p:cNvPr id="7" name="スライド イメージ プレースホルダー 6">
            <a:extLst>
              <a:ext uri="{FF2B5EF4-FFF2-40B4-BE49-F238E27FC236}">
                <a16:creationId xmlns:a16="http://schemas.microsoft.com/office/drawing/2014/main" id="{CF864075-7BD2-4E95-A720-34E548B5BC62}"/>
              </a:ext>
            </a:extLst>
          </p:cNvPr>
          <p:cNvSpPr>
            <a:spLocks noGrp="1" noRot="1" noChangeAspect="1"/>
          </p:cNvSpPr>
          <p:nvPr>
            <p:ph type="sldImg"/>
          </p:nvPr>
        </p:nvSpPr>
        <p:spPr/>
      </p:sp>
    </p:spTree>
    <p:extLst>
      <p:ext uri="{BB962C8B-B14F-4D97-AF65-F5344CB8AC3E}">
        <p14:creationId xmlns:p14="http://schemas.microsoft.com/office/powerpoint/2010/main" val="3788181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lvl="0"/>
            <a:fld id="{BC21C941-39D8-485B-B1BE-251151D29E33}" type="slidenum">
              <a:rPr lang="en-US" altLang="ja-JP" noProof="0" smtClean="0"/>
              <a:pPr lvl="0"/>
              <a:t>39</a:t>
            </a:fld>
            <a:endParaRPr lang="en-US" altLang="ja-JP" noProof="0"/>
          </a:p>
        </p:txBody>
      </p:sp>
      <p:sp>
        <p:nvSpPr>
          <p:cNvPr id="7" name="スライド イメージ プレースホルダー 6">
            <a:extLst>
              <a:ext uri="{FF2B5EF4-FFF2-40B4-BE49-F238E27FC236}">
                <a16:creationId xmlns:a16="http://schemas.microsoft.com/office/drawing/2014/main" id="{98325CFA-FB4F-4A3F-9D73-9112B1668460}"/>
              </a:ext>
            </a:extLst>
          </p:cNvPr>
          <p:cNvSpPr>
            <a:spLocks noGrp="1" noRot="1" noChangeAspect="1"/>
          </p:cNvSpPr>
          <p:nvPr>
            <p:ph type="sldImg"/>
          </p:nvPr>
        </p:nvSpPr>
        <p:spPr/>
      </p:sp>
    </p:spTree>
    <p:extLst>
      <p:ext uri="{BB962C8B-B14F-4D97-AF65-F5344CB8AC3E}">
        <p14:creationId xmlns:p14="http://schemas.microsoft.com/office/powerpoint/2010/main" val="10600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265749D-D402-4733-9398-FA714F608166}"/>
              </a:ext>
            </a:extLst>
          </p:cNvPr>
          <p:cNvSpPr>
            <a:spLocks noGrp="1" noRot="1" noChangeAspect="1"/>
          </p:cNvSpPr>
          <p:nvPr>
            <p:ph type="sldImg"/>
          </p:nvPr>
        </p:nvSpPr>
        <p:spPr/>
      </p:sp>
    </p:spTree>
    <p:extLst>
      <p:ext uri="{BB962C8B-B14F-4D97-AF65-F5344CB8AC3E}">
        <p14:creationId xmlns:p14="http://schemas.microsoft.com/office/powerpoint/2010/main" val="2561041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9" name="ノート プレースホルダー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D79A614-6DD5-4316-9839-F53DCE420B45}"/>
              </a:ext>
            </a:extLst>
          </p:cNvPr>
          <p:cNvSpPr>
            <a:spLocks noGrp="1" noRot="1" noChangeAspect="1"/>
          </p:cNvSpPr>
          <p:nvPr>
            <p:ph type="sldImg"/>
          </p:nvPr>
        </p:nvSpPr>
        <p:spPr/>
      </p:sp>
    </p:spTree>
    <p:extLst>
      <p:ext uri="{BB962C8B-B14F-4D97-AF65-F5344CB8AC3E}">
        <p14:creationId xmlns:p14="http://schemas.microsoft.com/office/powerpoint/2010/main" val="424851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675AE0E4-09D9-4804-BDDA-684DD4419F8F}"/>
              </a:ext>
            </a:extLst>
          </p:cNvPr>
          <p:cNvSpPr>
            <a:spLocks noGrp="1" noRot="1" noChangeAspect="1"/>
          </p:cNvSpPr>
          <p:nvPr>
            <p:ph type="sldImg"/>
          </p:nvPr>
        </p:nvSpPr>
        <p:spPr/>
      </p:sp>
    </p:spTree>
    <p:extLst>
      <p:ext uri="{BB962C8B-B14F-4D97-AF65-F5344CB8AC3E}">
        <p14:creationId xmlns:p14="http://schemas.microsoft.com/office/powerpoint/2010/main" val="36797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152AC8D4-BCD3-48B7-8546-16B646CD0F8D}"/>
              </a:ext>
            </a:extLst>
          </p:cNvPr>
          <p:cNvSpPr>
            <a:spLocks noGrp="1" noRot="1" noChangeAspect="1"/>
          </p:cNvSpPr>
          <p:nvPr>
            <p:ph type="sldImg"/>
          </p:nvPr>
        </p:nvSpPr>
        <p:spPr/>
      </p:sp>
    </p:spTree>
    <p:extLst>
      <p:ext uri="{BB962C8B-B14F-4D97-AF65-F5344CB8AC3E}">
        <p14:creationId xmlns:p14="http://schemas.microsoft.com/office/powerpoint/2010/main" val="38083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9E0E60DC-5C1F-4E51-BD53-377DCB2258A9}"/>
              </a:ext>
            </a:extLst>
          </p:cNvPr>
          <p:cNvSpPr>
            <a:spLocks noGrp="1" noRot="1" noChangeAspect="1"/>
          </p:cNvSpPr>
          <p:nvPr>
            <p:ph type="sldImg"/>
          </p:nvPr>
        </p:nvSpPr>
        <p:spPr/>
      </p:sp>
    </p:spTree>
    <p:extLst>
      <p:ext uri="{BB962C8B-B14F-4D97-AF65-F5344CB8AC3E}">
        <p14:creationId xmlns:p14="http://schemas.microsoft.com/office/powerpoint/2010/main" val="325417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89764591-39C2-4E7F-9ACA-8E4A5EED707C}"/>
              </a:ext>
            </a:extLst>
          </p:cNvPr>
          <p:cNvSpPr>
            <a:spLocks noGrp="1" noRot="1" noChangeAspect="1"/>
          </p:cNvSpPr>
          <p:nvPr>
            <p:ph type="sldImg"/>
          </p:nvPr>
        </p:nvSpPr>
        <p:spPr/>
      </p:sp>
    </p:spTree>
    <p:extLst>
      <p:ext uri="{BB962C8B-B14F-4D97-AF65-F5344CB8AC3E}">
        <p14:creationId xmlns:p14="http://schemas.microsoft.com/office/powerpoint/2010/main" val="8020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7F3F9A6F-C8E9-4529-9E5C-2905B1A4F4D5}"/>
              </a:ext>
            </a:extLst>
          </p:cNvPr>
          <p:cNvSpPr>
            <a:spLocks noGrp="1" noRot="1" noChangeAspect="1"/>
          </p:cNvSpPr>
          <p:nvPr>
            <p:ph type="sldImg"/>
          </p:nvPr>
        </p:nvSpPr>
        <p:spPr/>
      </p:sp>
    </p:spTree>
    <p:extLst>
      <p:ext uri="{BB962C8B-B14F-4D97-AF65-F5344CB8AC3E}">
        <p14:creationId xmlns:p14="http://schemas.microsoft.com/office/powerpoint/2010/main" val="135659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679317"/>
            <a:ext cx="9144000" cy="1411257"/>
          </a:xfrm>
          <a:prstGeom prst="rect">
            <a:avLst/>
          </a:prstGeom>
          <a:solidFill>
            <a:srgbClr val="3983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Rectangle 2"/>
          <p:cNvSpPr txBox="1">
            <a:spLocks noChangeArrowheads="1"/>
          </p:cNvSpPr>
          <p:nvPr/>
        </p:nvSpPr>
        <p:spPr bwMode="auto">
          <a:xfrm>
            <a:off x="330200" y="1000770"/>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基本知識  編</a:t>
            </a:r>
          </a:p>
        </p:txBody>
      </p:sp>
      <p:sp>
        <p:nvSpPr>
          <p:cNvPr id="8" name="Rectangle 4">
            <a:extLst>
              <a:ext uri="{FF2B5EF4-FFF2-40B4-BE49-F238E27FC236}">
                <a16:creationId xmlns:a16="http://schemas.microsoft.com/office/drawing/2014/main" id="{463A3F5D-C45A-4CA7-BA70-32BCA2A5071A}"/>
              </a:ext>
            </a:extLst>
          </p:cNvPr>
          <p:cNvSpPr>
            <a:spLocks noChangeArrowheads="1"/>
          </p:cNvSpPr>
          <p:nvPr/>
        </p:nvSpPr>
        <p:spPr bwMode="auto">
          <a:xfrm>
            <a:off x="441433" y="2412027"/>
            <a:ext cx="8321566" cy="410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marL="0" marR="0" lvl="0" indent="0" algn="l" defTabSz="909638" rtl="0" eaLnBrk="1" fontAlgn="base" latinLnBrk="0" hangingPunct="1">
              <a:lnSpc>
                <a:spcPct val="100000"/>
              </a:lnSpc>
              <a:spcBef>
                <a:spcPct val="0"/>
              </a:spcBef>
              <a:spcAft>
                <a:spcPct val="20000"/>
              </a:spcAft>
              <a:buClrTx/>
              <a:buSzTx/>
              <a:buFontTx/>
              <a:buNone/>
              <a:tabLst/>
              <a:defRPr/>
            </a:pPr>
            <a:r>
              <a:rPr kumimoji="1" lang="ja-JP" altLang="en-US" sz="28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ねらい</a:t>
            </a:r>
            <a:r>
              <a:rPr kumimoji="1" lang="ja-JP" altLang="en-US" sz="12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：認知症に関する基本的な知識を</a:t>
            </a:r>
            <a:r>
              <a:rPr lang="ja-JP" altLang="en-US" sz="28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rPr>
              <a:t>理解する</a:t>
            </a:r>
            <a:r>
              <a:rPr kumimoji="1" lang="ja-JP" altLang="en-US" sz="9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marL="0" marR="0" lvl="0" indent="0" algn="l" defTabSz="909638" rtl="0" eaLnBrk="1" fontAlgn="base" latinLnBrk="0" hangingPunct="1">
              <a:lnSpc>
                <a:spcPct val="100000"/>
              </a:lnSpc>
              <a:spcBef>
                <a:spcPct val="0"/>
              </a:spcBef>
              <a:spcAft>
                <a:spcPct val="20000"/>
              </a:spcAft>
              <a:buClrTx/>
              <a:buSzTx/>
              <a:buFontTx/>
              <a:buNone/>
              <a:tabLst/>
              <a:defRPr/>
            </a:pPr>
            <a:r>
              <a:rPr kumimoji="1" lang="ja-JP" altLang="en-US" sz="9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br>
              <a:rPr kumimoji="1" lang="ja-JP" altLang="en-US" sz="20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20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7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到達目標</a:t>
            </a:r>
            <a:r>
              <a:rPr kumimoji="1" lang="ja-JP" altLang="en-US" sz="12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7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09638"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の主な原因疾患及びその症状や経過等</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を理解する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9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認知症の診断基準及びアセスメントのポイント</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を理解する</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90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歯科医師にとって必要な診断・アセスメント・</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ct val="100000"/>
              </a:lnSpc>
              <a:spcBef>
                <a:spcPts val="0"/>
              </a:spcBef>
              <a:spcAft>
                <a:spcPct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治療薬の知識について</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8354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A1CAD-C17E-406F-B7E2-31A7ABBFEAA1}"/>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7368" y="114385"/>
            <a:ext cx="7343909" cy="49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p>
        </p:txBody>
      </p:sp>
      <p:grpSp>
        <p:nvGrpSpPr>
          <p:cNvPr id="21" name="グループ化 20">
            <a:extLst>
              <a:ext uri="{FF2B5EF4-FFF2-40B4-BE49-F238E27FC236}">
                <a16:creationId xmlns:a16="http://schemas.microsoft.com/office/drawing/2014/main" id="{AACF5785-76EE-4EE9-B486-259ED2E5C55E}"/>
              </a:ext>
            </a:extLst>
          </p:cNvPr>
          <p:cNvGrpSpPr/>
          <p:nvPr/>
        </p:nvGrpSpPr>
        <p:grpSpPr>
          <a:xfrm>
            <a:off x="537107" y="1416813"/>
            <a:ext cx="8316419" cy="5126889"/>
            <a:chOff x="520929" y="962465"/>
            <a:chExt cx="8397608" cy="5652424"/>
          </a:xfrm>
        </p:grpSpPr>
        <p:sp>
          <p:nvSpPr>
            <p:cNvPr id="5" name="正方形/長方形 4"/>
            <p:cNvSpPr/>
            <p:nvPr/>
          </p:nvSpPr>
          <p:spPr>
            <a:xfrm>
              <a:off x="559145" y="2175352"/>
              <a:ext cx="7340728" cy="252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正方形/長方形 5"/>
            <p:cNvSpPr/>
            <p:nvPr/>
          </p:nvSpPr>
          <p:spPr>
            <a:xfrm>
              <a:off x="4798605" y="2175352"/>
              <a:ext cx="1942878" cy="252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p:cNvSpPr/>
            <p:nvPr/>
          </p:nvSpPr>
          <p:spPr>
            <a:xfrm>
              <a:off x="6701651" y="2175352"/>
              <a:ext cx="194287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568" name="テキスト ボックス 8"/>
            <p:cNvSpPr txBox="1">
              <a:spLocks noChangeArrowheads="1"/>
            </p:cNvSpPr>
            <p:nvPr/>
          </p:nvSpPr>
          <p:spPr bwMode="auto">
            <a:xfrm>
              <a:off x="1294323" y="1492631"/>
              <a:ext cx="2880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4628750" y="1519187"/>
              <a:ext cx="215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アルツハイマー型認知症に移行する軽度認知障害</a:t>
              </a:r>
            </a:p>
          </p:txBody>
        </p:sp>
        <p:sp>
          <p:nvSpPr>
            <p:cNvPr id="322570" name="テキスト ボックス 10"/>
            <p:cNvSpPr txBox="1">
              <a:spLocks noChangeArrowheads="1"/>
            </p:cNvSpPr>
            <p:nvPr/>
          </p:nvSpPr>
          <p:spPr bwMode="auto">
            <a:xfrm>
              <a:off x="6636854" y="1626909"/>
              <a:ext cx="2108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a:t>
              </a:r>
            </a:p>
          </p:txBody>
        </p:sp>
        <p:sp>
          <p:nvSpPr>
            <p:cNvPr id="13" name="左中かっこ 12"/>
            <p:cNvSpPr/>
            <p:nvPr/>
          </p:nvSpPr>
          <p:spPr>
            <a:xfrm rot="5400000">
              <a:off x="4418446" y="-2581544"/>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38004" y="962465"/>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6" name="矢印: 左右 35">
              <a:extLst>
                <a:ext uri="{FF2B5EF4-FFF2-40B4-BE49-F238E27FC236}">
                  <a16:creationId xmlns:a16="http://schemas.microsoft.com/office/drawing/2014/main"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矢印: 左右 36">
              <a:extLst>
                <a:ext uri="{FF2B5EF4-FFF2-40B4-BE49-F238E27FC236}">
                  <a16:creationId xmlns:a16="http://schemas.microsoft.com/office/drawing/2014/main"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テキスト ボックス 10">
              <a:extLst>
                <a:ext uri="{FF2B5EF4-FFF2-40B4-BE49-F238E27FC236}">
                  <a16:creationId xmlns:a16="http://schemas.microsoft.com/office/drawing/2014/main"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臨床的に正常</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10">
              <a:extLst>
                <a:ext uri="{FF2B5EF4-FFF2-40B4-BE49-F238E27FC236}">
                  <a16:creationId xmlns:a16="http://schemas.microsoft.com/office/drawing/2014/main"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9" name="テキスト ボックス 10">
              <a:extLst>
                <a:ext uri="{FF2B5EF4-FFF2-40B4-BE49-F238E27FC236}">
                  <a16:creationId xmlns:a16="http://schemas.microsoft.com/office/drawing/2014/main"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軽度認知障害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r>
                <a:rPr lang="en-US" altLang="ja-JP" sz="1200" b="1" dirty="0">
                  <a:latin typeface="BIZ UDPゴシック" panose="020B0400000000000000" pitchFamily="50" charset="-128"/>
                  <a:ea typeface="BIZ UDPゴシック" panose="020B0400000000000000" pitchFamily="50" charset="-128"/>
                  <a:cs typeface="Meiryo UI" pitchFamily="50" charset="-128"/>
                </a:rPr>
                <a:t>MCI</a:t>
              </a: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10">
              <a:extLst>
                <a:ext uri="{FF2B5EF4-FFF2-40B4-BE49-F238E27FC236}">
                  <a16:creationId xmlns:a16="http://schemas.microsoft.com/office/drawing/2014/main"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Freeform 55">
              <a:extLst>
                <a:ext uri="{FF2B5EF4-FFF2-40B4-BE49-F238E27FC236}">
                  <a16:creationId xmlns:a16="http://schemas.microsoft.com/office/drawing/2014/main"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6" name="Freeform 55">
              <a:extLst>
                <a:ext uri="{FF2B5EF4-FFF2-40B4-BE49-F238E27FC236}">
                  <a16:creationId xmlns:a16="http://schemas.microsoft.com/office/drawing/2014/main"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テキスト ボックス 10">
              <a:extLst>
                <a:ext uri="{FF2B5EF4-FFF2-40B4-BE49-F238E27FC236}">
                  <a16:creationId xmlns:a16="http://schemas.microsoft.com/office/drawing/2014/main"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9" name="Freeform 55">
              <a:extLst>
                <a:ext uri="{FF2B5EF4-FFF2-40B4-BE49-F238E27FC236}">
                  <a16:creationId xmlns:a16="http://schemas.microsoft.com/office/drawing/2014/main"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48" name="直線コネクタ 47">
              <a:extLst>
                <a:ext uri="{FF2B5EF4-FFF2-40B4-BE49-F238E27FC236}">
                  <a16:creationId xmlns:a16="http://schemas.microsoft.com/office/drawing/2014/main"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id="{009D248F-90C9-467A-BC7F-4381C7A57C83}"/>
              </a:ext>
            </a:extLst>
          </p:cNvPr>
          <p:cNvSpPr txBox="1">
            <a:spLocks noChangeArrowheads="1"/>
          </p:cNvSpPr>
          <p:nvPr/>
        </p:nvSpPr>
        <p:spPr bwMode="auto">
          <a:xfrm>
            <a:off x="163373" y="1075644"/>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49" name="テキスト ボックス 48">
            <a:extLst>
              <a:ext uri="{FF2B5EF4-FFF2-40B4-BE49-F238E27FC236}">
                <a16:creationId xmlns:a16="http://schemas.microsoft.com/office/drawing/2014/main" id="{7D8B5EAB-D574-4DF2-A8FE-C7DCFE28274A}"/>
              </a:ext>
            </a:extLst>
          </p:cNvPr>
          <p:cNvSpPr txBox="1"/>
          <p:nvPr/>
        </p:nvSpPr>
        <p:spPr>
          <a:xfrm>
            <a:off x="-1" y="709951"/>
            <a:ext cx="1560443"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F0099F1-AC48-4C29-ABB7-75E0E9FEC24F}"/>
              </a:ext>
            </a:extLst>
          </p:cNvPr>
          <p:cNvSpPr txBox="1"/>
          <p:nvPr/>
        </p:nvSpPr>
        <p:spPr>
          <a:xfrm>
            <a:off x="980466" y="1297832"/>
            <a:ext cx="7800496" cy="517834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2417763" algn="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（同じことを何度も尋ねる、約束事を忘れる、同じものを買うなど）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tab pos="2417763" algn="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日付や場所の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麻痺などの神経学的所見はない。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a:t>
            </a: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病識がない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もしくは</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乏しい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1386C7E-F3B4-466F-9E4C-F9CD6B0D05FC}"/>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2">
            <a:extLst>
              <a:ext uri="{FF2B5EF4-FFF2-40B4-BE49-F238E27FC236}">
                <a16:creationId xmlns:a16="http://schemas.microsoft.com/office/drawing/2014/main" id="{7C5FCC58-2D7E-4B32-9BF8-59D609F437E2}"/>
              </a:ext>
            </a:extLst>
          </p:cNvPr>
          <p:cNvSpPr txBox="1">
            <a:spLocks noChangeArrowheads="1"/>
          </p:cNvSpPr>
          <p:nvPr/>
        </p:nvSpPr>
        <p:spPr bwMode="auto">
          <a:xfrm>
            <a:off x="425472" y="44568"/>
            <a:ext cx="835549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12">
            <a:extLst>
              <a:ext uri="{FF2B5EF4-FFF2-40B4-BE49-F238E27FC236}">
                <a16:creationId xmlns:a16="http://schemas.microsoft.com/office/drawing/2014/main" id="{E6B32FEB-E911-4E14-BFF1-9B994CB44AE7}"/>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598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4621" y="742648"/>
            <a:ext cx="7851775" cy="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2"/>
          <p:cNvSpPr txBox="1">
            <a:spLocks noChangeArrowheads="1"/>
          </p:cNvSpPr>
          <p:nvPr/>
        </p:nvSpPr>
        <p:spPr bwMode="auto">
          <a:xfrm>
            <a:off x="684156" y="1509484"/>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a:t>
            </a:r>
            <a:r>
              <a:rPr kumimoji="0"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脳血管障害が存在する証拠</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9DC302B4-6E1C-46F8-9E00-BE93B96EC091}"/>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Text Box 2">
            <a:extLst>
              <a:ext uri="{FF2B5EF4-FFF2-40B4-BE49-F238E27FC236}">
                <a16:creationId xmlns:a16="http://schemas.microsoft.com/office/drawing/2014/main" id="{030834ED-74BC-4329-9E2D-21BB73B1E294}"/>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D7CC7C26-0122-4039-9D32-AB09A5768B17}"/>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2B9D933-4767-49AA-BE05-AEC684A039D7}"/>
              </a:ext>
            </a:extLst>
          </p:cNvPr>
          <p:cNvSpPr txBox="1"/>
          <p:nvPr/>
        </p:nvSpPr>
        <p:spPr>
          <a:xfrm>
            <a:off x="555761" y="48601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26817"/>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251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748C38"/>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17" name="正方形/長方形 16">
            <a:extLst>
              <a:ext uri="{FF2B5EF4-FFF2-40B4-BE49-F238E27FC236}">
                <a16:creationId xmlns:a16="http://schemas.microsoft.com/office/drawing/2014/main" id="{8385E2B9-2089-4283-8ECC-CA6E96808BE0}"/>
              </a:ext>
            </a:extLst>
          </p:cNvPr>
          <p:cNvSpPr/>
          <p:nvPr/>
        </p:nvSpPr>
        <p:spPr>
          <a:xfrm>
            <a:off x="0" y="-21516"/>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Text Box 2">
            <a:extLst>
              <a:ext uri="{FF2B5EF4-FFF2-40B4-BE49-F238E27FC236}">
                <a16:creationId xmlns:a16="http://schemas.microsoft.com/office/drawing/2014/main" id="{25874F46-122B-43B5-B2C6-20DB9AE3244E}"/>
              </a:ext>
            </a:extLst>
          </p:cNvPr>
          <p:cNvSpPr txBox="1">
            <a:spLocks noChangeArrowheads="1"/>
          </p:cNvSpPr>
          <p:nvPr/>
        </p:nvSpPr>
        <p:spPr bwMode="auto">
          <a:xfrm>
            <a:off x="2034089" y="29989"/>
            <a:ext cx="507582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テキスト ボックス 1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479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699E598-4FC9-4451-8536-D831333E5D40}"/>
              </a:ext>
            </a:extLst>
          </p:cNvPr>
          <p:cNvSpPr txBox="1"/>
          <p:nvPr/>
        </p:nvSpPr>
        <p:spPr>
          <a:xfrm>
            <a:off x="707056" y="5978230"/>
            <a:ext cx="8002135" cy="64633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9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多発性ラクナ梗塞やビンスワンガー病といった深部白質の虚血性病変（小血管病）では、脳卒中との関連がはっきりせず緩徐に進行することがある。</a:t>
            </a:r>
          </a:p>
        </p:txBody>
      </p:sp>
      <p:sp>
        <p:nvSpPr>
          <p:cNvPr id="7" name="テキスト ボックス 6">
            <a:extLst>
              <a:ext uri="{FF2B5EF4-FFF2-40B4-BE49-F238E27FC236}">
                <a16:creationId xmlns:a16="http://schemas.microsoft.com/office/drawing/2014/main" id="{7FFA68C2-051A-44B4-A060-7CAC6D3242B5}"/>
              </a:ext>
            </a:extLst>
          </p:cNvPr>
          <p:cNvSpPr txBox="1"/>
          <p:nvPr/>
        </p:nvSpPr>
        <p:spPr>
          <a:xfrm>
            <a:off x="992915" y="1289482"/>
            <a:ext cx="7430418" cy="452175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ct val="100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動作の緩慢さ、意欲や自発性の低下、抑うつ、傾眠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脳血管障害に伴う</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局所症状（麻痺、嚥下障害など）</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を認める。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脳血管障害を起こすたびに</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階段状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に悪化している。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斑な認知機能障害、</a:t>
            </a:r>
            <a:r>
              <a:rPr kumimoji="1" lang="zh-TW"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zh-TW"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構音障害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71D710D-6B75-4045-B131-8ED1CF84319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5DB1AB14-6E11-4C79-929D-C20B9513BE05}"/>
              </a:ext>
            </a:extLst>
          </p:cNvPr>
          <p:cNvSpPr txBox="1">
            <a:spLocks noChangeArrowheads="1"/>
          </p:cNvSpPr>
          <p:nvPr/>
        </p:nvSpPr>
        <p:spPr bwMode="auto">
          <a:xfrm>
            <a:off x="1032385" y="31953"/>
            <a:ext cx="7071852"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AD8A98F2-695D-4999-8692-BF841637E30C}"/>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43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a:extLst>
              <a:ext uri="{FF2B5EF4-FFF2-40B4-BE49-F238E27FC236}">
                <a16:creationId xmlns:a16="http://schemas.microsoft.com/office/drawing/2014/main" id="{C5890BF4-5054-4476-9D08-0741AD41C652}"/>
              </a:ext>
            </a:extLst>
          </p:cNvPr>
          <p:cNvSpPr/>
          <p:nvPr/>
        </p:nvSpPr>
        <p:spPr bwMode="auto">
          <a:xfrm>
            <a:off x="174214" y="1209541"/>
            <a:ext cx="8817919" cy="5159697"/>
          </a:xfrm>
          <a:prstGeom prst="roundRect">
            <a:avLst>
              <a:gd name="adj" fmla="val 5859"/>
            </a:avLst>
          </a:prstGeom>
          <a:solidFill>
            <a:srgbClr val="996633">
              <a:alpha val="25098"/>
            </a:srgbClr>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a16="http://schemas.microsoft.com/office/drawing/2014/main" id="{16E98AD3-E1B2-4BA6-A9F8-38E7BDBC7283}"/>
              </a:ext>
            </a:extLst>
          </p:cNvPr>
          <p:cNvSpPr/>
          <p:nvPr/>
        </p:nvSpPr>
        <p:spPr bwMode="auto">
          <a:xfrm>
            <a:off x="519647" y="2431442"/>
            <a:ext cx="3890057" cy="2177472"/>
          </a:xfrm>
          <a:prstGeom prst="roundRect">
            <a:avLst>
              <a:gd name="adj" fmla="val 11044"/>
            </a:avLst>
          </a:prstGeom>
          <a:solidFill>
            <a:srgbClr val="F5C39D"/>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正方形/長方形 4">
            <a:extLst>
              <a:ext uri="{FF2B5EF4-FFF2-40B4-BE49-F238E27FC236}">
                <a16:creationId xmlns:a16="http://schemas.microsoft.com/office/drawing/2014/main" id="{4C23D44B-EADA-4485-BAC7-CED43205FC8A}"/>
              </a:ext>
            </a:extLst>
          </p:cNvPr>
          <p:cNvSpPr/>
          <p:nvPr/>
        </p:nvSpPr>
        <p:spPr>
          <a:xfrm>
            <a:off x="385513" y="4674209"/>
            <a:ext cx="4328506" cy="1292662"/>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抗精神病薬に対する過敏性</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失神・原因不明の意識障害</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著明な自律神経障害</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0"/>
              </a:spcBef>
              <a:spcAft>
                <a:spcPct val="0"/>
              </a:spcAft>
              <a:buClr>
                <a:srgbClr val="000000"/>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（便秘・起立性低血圧・尿失禁）</a:t>
            </a:r>
          </a:p>
        </p:txBody>
      </p:sp>
      <p:sp>
        <p:nvSpPr>
          <p:cNvPr id="15" name="正方形/長方形 14">
            <a:extLst>
              <a:ext uri="{FF2B5EF4-FFF2-40B4-BE49-F238E27FC236}">
                <a16:creationId xmlns:a16="http://schemas.microsoft.com/office/drawing/2014/main" id="{639328B0-4991-42BE-B6D7-1BBBBD4BEEEA}"/>
              </a:ext>
            </a:extLst>
          </p:cNvPr>
          <p:cNvSpPr/>
          <p:nvPr/>
        </p:nvSpPr>
        <p:spPr>
          <a:xfrm>
            <a:off x="3704127" y="4685988"/>
            <a:ext cx="24295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姿勢の不安定さ</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繰り返す転倒</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幻視以外の幻覚</a:t>
            </a:r>
          </a:p>
        </p:txBody>
      </p:sp>
      <p:sp>
        <p:nvSpPr>
          <p:cNvPr id="16" name="正方形/長方形 15">
            <a:extLst>
              <a:ext uri="{FF2B5EF4-FFF2-40B4-BE49-F238E27FC236}">
                <a16:creationId xmlns:a16="http://schemas.microsoft.com/office/drawing/2014/main" id="{839CA949-BAE4-4914-A9DF-A7F600598669}"/>
              </a:ext>
            </a:extLst>
          </p:cNvPr>
          <p:cNvSpPr/>
          <p:nvPr/>
        </p:nvSpPr>
        <p:spPr>
          <a:xfrm>
            <a:off x="273313" y="6523800"/>
            <a:ext cx="8817919" cy="291170"/>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 医学書院</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McKeith,I.G</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et al.: Neurology, 89: 88-100, 2017</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より作図</a:t>
            </a:r>
          </a:p>
        </p:txBody>
      </p:sp>
      <p:sp>
        <p:nvSpPr>
          <p:cNvPr id="10" name="正方形/長方形 9">
            <a:extLst>
              <a:ext uri="{FF2B5EF4-FFF2-40B4-BE49-F238E27FC236}">
                <a16:creationId xmlns:a16="http://schemas.microsoft.com/office/drawing/2014/main" id="{7D654438-E65A-4965-89A1-DE054D0425D3}"/>
              </a:ext>
            </a:extLst>
          </p:cNvPr>
          <p:cNvSpPr/>
          <p:nvPr/>
        </p:nvSpPr>
        <p:spPr>
          <a:xfrm>
            <a:off x="797919" y="2745054"/>
            <a:ext cx="3540665" cy="1646605"/>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認知機能の変動</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具体的な幻視</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レム期睡眠行動異常症</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パーキンソニズム</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（動作緩慢、 寡動、静止時振戦、筋強剛）</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F506DA0-2D16-4FEF-B4E7-D53F870F57D0}"/>
              </a:ext>
            </a:extLst>
          </p:cNvPr>
          <p:cNvSpPr/>
          <p:nvPr/>
        </p:nvSpPr>
        <p:spPr>
          <a:xfrm>
            <a:off x="7461149" y="4650459"/>
            <a:ext cx="1477645"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アパシー</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不安</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抑うつ</a:t>
            </a:r>
          </a:p>
        </p:txBody>
      </p:sp>
      <p:sp>
        <p:nvSpPr>
          <p:cNvPr id="21" name="正方形/長方形 20">
            <a:extLst>
              <a:ext uri="{FF2B5EF4-FFF2-40B4-BE49-F238E27FC236}">
                <a16:creationId xmlns:a16="http://schemas.microsoft.com/office/drawing/2014/main" id="{A323C0DC-EA7F-4192-8764-8062D0E14E72}"/>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正方形/長方形 21">
            <a:extLst>
              <a:ext uri="{FF2B5EF4-FFF2-40B4-BE49-F238E27FC236}">
                <a16:creationId xmlns:a16="http://schemas.microsoft.com/office/drawing/2014/main" id="{2CF865C9-410E-47EB-AA8D-33179EE3453D}"/>
              </a:ext>
            </a:extLst>
          </p:cNvPr>
          <p:cNvSpPr/>
          <p:nvPr/>
        </p:nvSpPr>
        <p:spPr>
          <a:xfrm>
            <a:off x="356444" y="46543"/>
            <a:ext cx="8496120" cy="55399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レビー小体型認知症（</a:t>
            </a: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DLB</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）の臨床症状</a:t>
            </a:r>
          </a:p>
        </p:txBody>
      </p:sp>
      <p:sp>
        <p:nvSpPr>
          <p:cNvPr id="23" name="四角形: 角を丸くする 22">
            <a:extLst>
              <a:ext uri="{FF2B5EF4-FFF2-40B4-BE49-F238E27FC236}">
                <a16:creationId xmlns:a16="http://schemas.microsoft.com/office/drawing/2014/main" id="{05FB63EA-1625-4B26-ADBF-34B44A58195C}"/>
              </a:ext>
            </a:extLst>
          </p:cNvPr>
          <p:cNvSpPr/>
          <p:nvPr/>
        </p:nvSpPr>
        <p:spPr bwMode="auto">
          <a:xfrm>
            <a:off x="490458" y="1429867"/>
            <a:ext cx="8228092" cy="549366"/>
          </a:xfrm>
          <a:prstGeom prst="roundRect">
            <a:avLst>
              <a:gd name="adj" fmla="val 19493"/>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5" name="四角形: 角を丸くする 24">
            <a:extLst>
              <a:ext uri="{FF2B5EF4-FFF2-40B4-BE49-F238E27FC236}">
                <a16:creationId xmlns:a16="http://schemas.microsoft.com/office/drawing/2014/main" id="{E66B7716-5862-4E5D-87BF-221EC1704837}"/>
              </a:ext>
            </a:extLst>
          </p:cNvPr>
          <p:cNvSpPr/>
          <p:nvPr/>
        </p:nvSpPr>
        <p:spPr bwMode="auto">
          <a:xfrm>
            <a:off x="4909119" y="2429975"/>
            <a:ext cx="3838620" cy="2177471"/>
          </a:xfrm>
          <a:prstGeom prst="roundRect">
            <a:avLst>
              <a:gd name="adj" fmla="val 10407"/>
            </a:avLst>
          </a:prstGeom>
          <a:solidFill>
            <a:srgbClr val="A8D1EA"/>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3" name="四角形: 角を丸くする 12">
            <a:extLst>
              <a:ext uri="{FF2B5EF4-FFF2-40B4-BE49-F238E27FC236}">
                <a16:creationId xmlns:a16="http://schemas.microsoft.com/office/drawing/2014/main" id="{6CFBABA1-3786-4BA0-87FB-68641C54ED89}"/>
              </a:ext>
            </a:extLst>
          </p:cNvPr>
          <p:cNvSpPr/>
          <p:nvPr/>
        </p:nvSpPr>
        <p:spPr bwMode="auto">
          <a:xfrm>
            <a:off x="1509305" y="2270161"/>
            <a:ext cx="2007924" cy="396000"/>
          </a:xfrm>
          <a:prstGeom prst="roundRect">
            <a:avLst>
              <a:gd name="adj" fmla="val 50000"/>
            </a:avLst>
          </a:prstGeom>
          <a:solidFill>
            <a:srgbClr val="D96709"/>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80AC4ED3-45A0-4717-9238-952DB11A2268}"/>
              </a:ext>
            </a:extLst>
          </p:cNvPr>
          <p:cNvSpPr/>
          <p:nvPr/>
        </p:nvSpPr>
        <p:spPr>
          <a:xfrm>
            <a:off x="1595351" y="2250655"/>
            <a:ext cx="1835832" cy="400110"/>
          </a:xfrm>
          <a:prstGeom prst="rect">
            <a:avLst/>
          </a:prstGeom>
          <a:noFill/>
        </p:spPr>
        <p:txBody>
          <a:bodyPr wrap="square">
            <a:spAutoFit/>
          </a:bodyPr>
          <a:lstStyle/>
          <a:p>
            <a:pPr marL="0" marR="0" lvl="0" indent="0" algn="ctr" defTabSz="844083" rtl="0" eaLnBrk="0" fontAlgn="base" latinLnBrk="0" hangingPunct="0">
              <a:lnSpc>
                <a:spcPct val="100000"/>
              </a:lnSpc>
              <a:spcBef>
                <a:spcPts val="277"/>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中核的特徴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AB62708B-8F7C-4650-87F0-86CF4A3996D4}"/>
              </a:ext>
            </a:extLst>
          </p:cNvPr>
          <p:cNvSpPr/>
          <p:nvPr/>
        </p:nvSpPr>
        <p:spPr bwMode="auto">
          <a:xfrm>
            <a:off x="3545845" y="1016772"/>
            <a:ext cx="1851342" cy="389686"/>
          </a:xfrm>
          <a:prstGeom prst="roundRect">
            <a:avLst>
              <a:gd name="adj" fmla="val 50000"/>
            </a:avLst>
          </a:prstGeom>
          <a:solidFill>
            <a:schemeClr val="bg1">
              <a:lumMod val="50000"/>
            </a:schemeClr>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14C3398A-A44D-4A28-B50E-F792ED2D9622}"/>
              </a:ext>
            </a:extLst>
          </p:cNvPr>
          <p:cNvSpPr/>
          <p:nvPr/>
        </p:nvSpPr>
        <p:spPr>
          <a:xfrm>
            <a:off x="3774471" y="1002789"/>
            <a:ext cx="1420264" cy="400110"/>
          </a:xfrm>
          <a:prstGeom prst="rect">
            <a:avLst/>
          </a:prstGeom>
          <a:noFill/>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必須症状</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5E22CDFC-039A-4CE8-9F4A-EB167EF23979}"/>
              </a:ext>
            </a:extLst>
          </p:cNvPr>
          <p:cNvSpPr/>
          <p:nvPr/>
        </p:nvSpPr>
        <p:spPr bwMode="auto">
          <a:xfrm>
            <a:off x="5331737" y="2241634"/>
            <a:ext cx="3084736" cy="396000"/>
          </a:xfrm>
          <a:prstGeom prst="roundRect">
            <a:avLst>
              <a:gd name="adj" fmla="val 50000"/>
            </a:avLst>
          </a:prstGeom>
          <a:solidFill>
            <a:srgbClr val="2A7DB0"/>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id="{58CB7113-3FA8-486A-BBBF-0EF2B658A19D}"/>
              </a:ext>
            </a:extLst>
          </p:cNvPr>
          <p:cNvSpPr/>
          <p:nvPr/>
        </p:nvSpPr>
        <p:spPr>
          <a:xfrm>
            <a:off x="5562712" y="2222919"/>
            <a:ext cx="2637260" cy="400110"/>
          </a:xfrm>
          <a:prstGeom prst="rect">
            <a:avLst/>
          </a:prstGeom>
          <a:noFill/>
        </p:spPr>
        <p:txBody>
          <a:bodyPr wrap="none">
            <a:spAutoFit/>
          </a:bodyPr>
          <a:lstStyle/>
          <a:p>
            <a:pPr marL="0" marR="0" lvl="0" indent="0" algn="ctr"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指標的バイオマーカー</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四角形: 角を丸くする 28">
            <a:extLst>
              <a:ext uri="{FF2B5EF4-FFF2-40B4-BE49-F238E27FC236}">
                <a16:creationId xmlns:a16="http://schemas.microsoft.com/office/drawing/2014/main" id="{16D4FB30-2A03-4A3B-9672-6412A57792AB}"/>
              </a:ext>
            </a:extLst>
          </p:cNvPr>
          <p:cNvSpPr/>
          <p:nvPr/>
        </p:nvSpPr>
        <p:spPr bwMode="auto">
          <a:xfrm>
            <a:off x="3656572" y="5973238"/>
            <a:ext cx="1851342" cy="396000"/>
          </a:xfrm>
          <a:prstGeom prst="roundRect">
            <a:avLst>
              <a:gd name="adj" fmla="val 50000"/>
            </a:avLst>
          </a:prstGeom>
          <a:solidFill>
            <a:srgbClr val="996633"/>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id="{C0AC8629-B9DD-4D30-8AFE-815E71C82D0B}"/>
              </a:ext>
            </a:extLst>
          </p:cNvPr>
          <p:cNvSpPr/>
          <p:nvPr/>
        </p:nvSpPr>
        <p:spPr>
          <a:xfrm>
            <a:off x="3643952" y="5951031"/>
            <a:ext cx="1876579" cy="400110"/>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支持的特徴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Rectangle 10">
            <a:extLst>
              <a:ext uri="{FF2B5EF4-FFF2-40B4-BE49-F238E27FC236}">
                <a16:creationId xmlns:a16="http://schemas.microsoft.com/office/drawing/2014/main" id="{24B7FA86-3D50-46C9-AA67-19EACFE8239B}"/>
              </a:ext>
            </a:extLst>
          </p:cNvPr>
          <p:cNvSpPr>
            <a:spLocks noChangeArrowheads="1"/>
          </p:cNvSpPr>
          <p:nvPr/>
        </p:nvSpPr>
        <p:spPr bwMode="auto">
          <a:xfrm>
            <a:off x="4409704" y="2051934"/>
            <a:ext cx="465282"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2585"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rPr>
              <a:t>+</a:t>
            </a:r>
            <a:endParaRPr kumimoji="1" lang="ja-JP" altLang="en-US" sz="2585"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A81ABCD8-87C8-4DCA-98C6-92FFE24B399B}"/>
              </a:ext>
            </a:extLst>
          </p:cNvPr>
          <p:cNvSpPr/>
          <p:nvPr/>
        </p:nvSpPr>
        <p:spPr>
          <a:xfrm>
            <a:off x="5970780" y="4674209"/>
            <a:ext cx="13688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嗅覚障害</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過眠</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妄想</a:t>
            </a:r>
          </a:p>
        </p:txBody>
      </p:sp>
      <p:sp>
        <p:nvSpPr>
          <p:cNvPr id="24" name="正方形/長方形 23">
            <a:extLst>
              <a:ext uri="{FF2B5EF4-FFF2-40B4-BE49-F238E27FC236}">
                <a16:creationId xmlns:a16="http://schemas.microsoft.com/office/drawing/2014/main" id="{BB74CCF7-B6E7-4F9B-9CDA-7E0BD84D1DD9}"/>
              </a:ext>
            </a:extLst>
          </p:cNvPr>
          <p:cNvSpPr/>
          <p:nvPr/>
        </p:nvSpPr>
        <p:spPr>
          <a:xfrm>
            <a:off x="5181648" y="2757888"/>
            <a:ext cx="3698809" cy="1431161"/>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SPECT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PET</a:t>
            </a: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MIBG</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心筋シンチグラフィ</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睡眠ポリグラフ検査　</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600"/>
              </a:spcBef>
              <a:spcAft>
                <a:spcPct val="0"/>
              </a:spcAft>
              <a:buClr>
                <a:srgbClr val="000000"/>
              </a:buClr>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などで示される特徴的な所見</a:t>
            </a:r>
          </a:p>
        </p:txBody>
      </p:sp>
      <p:sp>
        <p:nvSpPr>
          <p:cNvPr id="18" name="正方形/長方形 17">
            <a:extLst>
              <a:ext uri="{FF2B5EF4-FFF2-40B4-BE49-F238E27FC236}">
                <a16:creationId xmlns:a16="http://schemas.microsoft.com/office/drawing/2014/main" id="{4C26A6DA-C756-40F5-8A20-6942859623EB}"/>
              </a:ext>
            </a:extLst>
          </p:cNvPr>
          <p:cNvSpPr/>
          <p:nvPr/>
        </p:nvSpPr>
        <p:spPr>
          <a:xfrm>
            <a:off x="896568" y="1519884"/>
            <a:ext cx="7571408" cy="369332"/>
          </a:xfrm>
          <a:prstGeom prst="rect">
            <a:avLst/>
          </a:prstGeom>
        </p:spPr>
        <p:txBody>
          <a:bodyPr wrap="square">
            <a:spAutoFit/>
          </a:bodyPr>
          <a:lstStyle/>
          <a:p>
            <a:pPr marL="164127" marR="0" lvl="0" indent="-164127" algn="l" defTabSz="844083" rtl="0" eaLnBrk="0" fontAlgn="base" latinLnBrk="0" hangingPunct="0">
              <a:lnSpc>
                <a:spcPct val="100000"/>
              </a:lnSpc>
              <a:spcBef>
                <a:spcPts val="277"/>
              </a:spcBef>
              <a:spcAft>
                <a:spcPct val="0"/>
              </a:spcAft>
              <a:buClr>
                <a:srgbClr val="000000"/>
              </a:buClr>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進行性の認知機能低下により、社会的、職業的、または日常生活に支障</a:t>
            </a:r>
          </a:p>
        </p:txBody>
      </p:sp>
      <p:sp>
        <p:nvSpPr>
          <p:cNvPr id="32" name="テキスト ボックス 31">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7785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378F656-5B7A-4593-9C89-0B9E5D85F352}"/>
              </a:ext>
            </a:extLst>
          </p:cNvPr>
          <p:cNvSpPr txBox="1"/>
          <p:nvPr/>
        </p:nvSpPr>
        <p:spPr>
          <a:xfrm>
            <a:off x="972202" y="1079527"/>
            <a:ext cx="7199595" cy="5601533"/>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6195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447675" algn="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ct val="100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人物や小動物、虫など</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レム睡眠行動障害</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嗅覚の障害、抑うつ、不安、妄想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症状の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日内変動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質問や支持動作への</a:t>
            </a:r>
            <a:r>
              <a:rPr kumimoji="1" lang="ja-JP" altLang="en-US" sz="24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反応が緩徐</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取り繕いや振り返り症候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7CF786A5-57ED-44CD-935E-409F180B43E9}"/>
              </a:ext>
            </a:extLst>
          </p:cNvPr>
          <p:cNvSpPr/>
          <p:nvPr/>
        </p:nvSpPr>
        <p:spPr>
          <a:xfrm>
            <a:off x="0" y="-2151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0DDA6B93-6CC5-4EA1-9D94-EB359582F5D1}"/>
              </a:ext>
            </a:extLst>
          </p:cNvPr>
          <p:cNvSpPr txBox="1">
            <a:spLocks noChangeArrowheads="1"/>
          </p:cNvSpPr>
          <p:nvPr/>
        </p:nvSpPr>
        <p:spPr bwMode="auto">
          <a:xfrm>
            <a:off x="622405" y="31953"/>
            <a:ext cx="7883819"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614A6B84-3B82-4171-B43B-594733D6BE5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2460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165225" marR="0" lvl="0" indent="-1165225"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分類 ：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前頭側頭葉変性症</a:t>
            </a: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frontotemporal lobar degeneration</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FTLD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意味性認知症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semantic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進行性非流暢性失語症</a:t>
            </a:r>
            <a:endParaRPr kumimoji="1" lang="en-US" altLang="ja-JP"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progressive non-fluent aphasia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PNFA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特徴 ：　・ 頻度は、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以下で性差はない。</a:t>
            </a: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高齢で発症する例も存在するが、</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歳以上で発症する例は稀で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ある。家族歴を有することがある。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436688" marR="0" lvl="0" indent="-1436688"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a:t>
            </a:r>
            <a:r>
              <a:rPr kumimoji="1" lang="en-US" altLang="ja-JP" sz="18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SD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は指定難病（平成</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27</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年から）</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15" name="テキスト ボックス 14">
            <a:extLst>
              <a:ext uri="{FF2B5EF4-FFF2-40B4-BE49-F238E27FC236}">
                <a16:creationId xmlns:a16="http://schemas.microsoft.com/office/drawing/2014/main" id="{BDAC9067-29E3-401A-89A2-ED3C152D83B1}"/>
              </a:ext>
            </a:extLst>
          </p:cNvPr>
          <p:cNvSpPr txBox="1"/>
          <p:nvPr/>
        </p:nvSpPr>
        <p:spPr>
          <a:xfrm>
            <a:off x="2065587" y="6515474"/>
            <a:ext cx="7017043"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公益財団法人難病医学研究財団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難病情報センター</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Text Box 2"/>
          <p:cNvSpPr txBox="1">
            <a:spLocks noChangeArrowheads="1"/>
          </p:cNvSpPr>
          <p:nvPr/>
        </p:nvSpPr>
        <p:spPr bwMode="auto">
          <a:xfrm>
            <a:off x="1470421" y="67269"/>
            <a:ext cx="587251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前頭側頭葉変性症（</a:t>
            </a: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FTLD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）の概念</a:t>
            </a:r>
          </a:p>
        </p:txBody>
      </p:sp>
    </p:spTree>
    <p:extLst>
      <p:ext uri="{BB962C8B-B14F-4D97-AF65-F5344CB8AC3E}">
        <p14:creationId xmlns:p14="http://schemas.microsoft.com/office/powerpoint/2010/main" val="25479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372A087-D033-4B28-8A9D-4CEE85A57047}"/>
              </a:ext>
            </a:extLst>
          </p:cNvPr>
          <p:cNvGraphicFramePr>
            <a:graphicFrameLocks noGrp="1"/>
          </p:cNvGraphicFramePr>
          <p:nvPr/>
        </p:nvGraphicFramePr>
        <p:xfrm>
          <a:off x="270024" y="1554210"/>
          <a:ext cx="8432119" cy="5000013"/>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val="1348222628"/>
                    </a:ext>
                  </a:extLst>
                </a:gridCol>
                <a:gridCol w="3128537">
                  <a:extLst>
                    <a:ext uri="{9D8B030D-6E8A-4147-A177-3AD203B41FA5}">
                      <a16:colId xmlns:a16="http://schemas.microsoft.com/office/drawing/2014/main" val="1620152474"/>
                    </a:ext>
                  </a:extLst>
                </a:gridCol>
                <a:gridCol w="3172785">
                  <a:extLst>
                    <a:ext uri="{9D8B030D-6E8A-4147-A177-3AD203B41FA5}">
                      <a16:colId xmlns:a16="http://schemas.microsoft.com/office/drawing/2014/main" val="1568362355"/>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特徴的な所見</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病識の欠如</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「我が道を行く行動」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診察中の立ち去り行為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社会のルールが守れない</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83239"/>
                  </a:ext>
                </a:extLst>
              </a:tr>
              <a:tr h="1233991">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会話が迂遠になる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質問の意味が理解できない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9228"/>
                  </a:ext>
                </a:extLst>
              </a:tr>
              <a:tr h="1108804">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発語の開始が困難となる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（会話中のどもりや途切れ）</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841495"/>
                  </a:ext>
                </a:extLst>
              </a:tr>
            </a:tbl>
          </a:graphicData>
        </a:graphic>
      </p:graphicFrame>
      <p:sp>
        <p:nvSpPr>
          <p:cNvPr id="8" name="テキスト ボックス 7">
            <a:extLst>
              <a:ext uri="{FF2B5EF4-FFF2-40B4-BE49-F238E27FC236}">
                <a16:creationId xmlns:a16="http://schemas.microsoft.com/office/drawing/2014/main" id="{EBB90ADD-A187-44FF-B908-158B78456A4E}"/>
              </a:ext>
            </a:extLst>
          </p:cNvPr>
          <p:cNvSpPr txBox="1"/>
          <p:nvPr/>
        </p:nvSpPr>
        <p:spPr>
          <a:xfrm>
            <a:off x="441857" y="1042135"/>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4156A8F-4329-4A8D-8F0E-035E57C42B22}"/>
              </a:ext>
            </a:extLst>
          </p:cNvPr>
          <p:cNvSpPr/>
          <p:nvPr/>
        </p:nvSpPr>
        <p:spPr>
          <a:xfrm>
            <a:off x="0" y="-74428"/>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Text Box 2">
            <a:extLst>
              <a:ext uri="{FF2B5EF4-FFF2-40B4-BE49-F238E27FC236}">
                <a16:creationId xmlns:a16="http://schemas.microsoft.com/office/drawing/2014/main" id="{DC740076-D443-469B-ABD9-18F033E460E1}"/>
              </a:ext>
            </a:extLst>
          </p:cNvPr>
          <p:cNvSpPr txBox="1">
            <a:spLocks noChangeArrowheads="1"/>
          </p:cNvSpPr>
          <p:nvPr/>
        </p:nvSpPr>
        <p:spPr bwMode="auto">
          <a:xfrm>
            <a:off x="155121" y="-66831"/>
            <a:ext cx="8833757"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前頭側頭葉変性症の早期発見のポイント</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テキスト ボックス 16">
            <a:extLst>
              <a:ext uri="{FF2B5EF4-FFF2-40B4-BE49-F238E27FC236}">
                <a16:creationId xmlns:a16="http://schemas.microsoft.com/office/drawing/2014/main" id="{572DD574-DA78-44D6-B3D5-ED062707FE30}"/>
              </a:ext>
            </a:extLst>
          </p:cNvPr>
          <p:cNvSpPr txBox="1"/>
          <p:nvPr/>
        </p:nvSpPr>
        <p:spPr>
          <a:xfrm>
            <a:off x="0" y="657433"/>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216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0914" y="1649779"/>
            <a:ext cx="7751350" cy="4093428"/>
          </a:xfrm>
          <a:prstGeom prst="rect">
            <a:avLst/>
          </a:prstGeom>
        </p:spPr>
        <p:txBody>
          <a:bodyPr wrap="square">
            <a:spAutoFit/>
          </a:bodyPr>
          <a:lstStyle/>
          <a:p>
            <a:pPr marL="342900" indent="-342900" defTabSz="844083" eaLnBrk="1" hangingPunct="1">
              <a:spcBef>
                <a:spcPts val="1200"/>
              </a:spcBef>
              <a:buFont typeface="Wingdings" panose="05000000000000000000" pitchFamily="2" charset="2"/>
              <a:buChar char="l"/>
              <a:defRPr/>
            </a:pP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高齢者でもの忘れがあるから認知症である</a:t>
            </a: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と容易に診断せずに、診断には</a:t>
            </a:r>
            <a:r>
              <a:rPr lang="ja-JP" altLang="en-US" sz="2400" b="1" dirty="0">
                <a:solidFill>
                  <a:srgbClr val="39837F"/>
                </a:solidFill>
                <a:latin typeface="BIZ UDPゴシック" panose="020B0400000000000000" pitchFamily="50" charset="-128"/>
                <a:ea typeface="BIZ UDPゴシック" panose="020B0400000000000000" pitchFamily="50" charset="-128"/>
              </a:rPr>
              <a:t>必ず器質性の脳病変の有無を検出</a:t>
            </a:r>
            <a:r>
              <a:rPr lang="ja-JP" altLang="en-US" sz="2400" b="1" dirty="0">
                <a:solidFill>
                  <a:srgbClr val="000000"/>
                </a:solidFill>
                <a:latin typeface="BIZ UDPゴシック" panose="020B0400000000000000" pitchFamily="50" charset="-128"/>
                <a:ea typeface="BIZ UDPゴシック" panose="020B0400000000000000" pitchFamily="50" charset="-128"/>
              </a:rPr>
              <a:t>する必要がある。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疾患によっては、</a:t>
            </a:r>
            <a:r>
              <a:rPr lang="ja-JP" altLang="en-US" sz="2400" b="1" dirty="0">
                <a:solidFill>
                  <a:srgbClr val="39837F"/>
                </a:solidFill>
                <a:latin typeface="BIZ UDPゴシック" panose="020B0400000000000000" pitchFamily="50" charset="-128"/>
                <a:ea typeface="BIZ UDPゴシック" panose="020B0400000000000000" pitchFamily="50" charset="-128"/>
              </a:rPr>
              <a:t>確定診断には、脳波検査や他の画像検査</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SPECT</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en-US" altLang="ja-JP" sz="2400" b="1" dirty="0">
                <a:solidFill>
                  <a:srgbClr val="000000"/>
                </a:solidFill>
                <a:latin typeface="BIZ UDPゴシック" panose="020B0400000000000000" pitchFamily="50" charset="-128"/>
                <a:ea typeface="BIZ UDPゴシック" panose="020B0400000000000000" pitchFamily="50" charset="-128"/>
              </a:rPr>
              <a:t>PET</a:t>
            </a:r>
            <a:r>
              <a:rPr lang="ja-JP" altLang="en-US" sz="2400" b="1" dirty="0">
                <a:solidFill>
                  <a:srgbClr val="000000"/>
                </a:solidFill>
                <a:latin typeface="BIZ UDPゴシック" panose="020B0400000000000000" pitchFamily="50" charset="-128"/>
                <a:ea typeface="BIZ UDPゴシック" panose="020B0400000000000000" pitchFamily="50" charset="-128"/>
              </a:rPr>
              <a:t>、ダットスキャン</a:t>
            </a:r>
            <a:r>
              <a:rPr lang="en-US" altLang="ja-JP" sz="2400" b="1" baseline="30000"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MIBG</a:t>
            </a:r>
            <a:r>
              <a:rPr lang="ja-JP" altLang="en-US" sz="2400" b="1" dirty="0">
                <a:solidFill>
                  <a:srgbClr val="000000"/>
                </a:solidFill>
                <a:latin typeface="BIZ UDPゴシック" panose="020B0400000000000000" pitchFamily="50" charset="-128"/>
                <a:ea typeface="BIZ UDPゴシック" panose="020B0400000000000000" pitchFamily="50" charset="-128"/>
              </a:rPr>
              <a:t>心筋シンチなどの核医学検査を含む）、</a:t>
            </a:r>
            <a:r>
              <a:rPr lang="ja-JP" altLang="en-US" sz="2400" b="1" dirty="0">
                <a:solidFill>
                  <a:srgbClr val="39837F"/>
                </a:solidFill>
                <a:latin typeface="BIZ UDPゴシック" panose="020B0400000000000000" pitchFamily="50" charset="-128"/>
                <a:ea typeface="BIZ UDPゴシック" panose="020B0400000000000000" pitchFamily="50" charset="-128"/>
              </a:rPr>
              <a:t>神経心理学的検査、血液検査、髄液検査 </a:t>
            </a:r>
            <a:r>
              <a:rPr lang="ja-JP" altLang="en-US" sz="2400" b="1" dirty="0">
                <a:solidFill>
                  <a:srgbClr val="000000"/>
                </a:solidFill>
                <a:latin typeface="BIZ UDPゴシック" panose="020B0400000000000000" pitchFamily="50" charset="-128"/>
                <a:ea typeface="BIZ UDPゴシック" panose="020B0400000000000000" pitchFamily="50" charset="-128"/>
              </a:rPr>
              <a:t>などが必要となる。</a:t>
            </a: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自院で頭部</a:t>
            </a:r>
            <a:r>
              <a:rPr lang="en-US" altLang="ja-JP" sz="2400" b="1" dirty="0">
                <a:solidFill>
                  <a:srgbClr val="000000"/>
                </a:solidFill>
                <a:latin typeface="BIZ UDPゴシック" panose="020B0400000000000000" pitchFamily="50" charset="-128"/>
                <a:ea typeface="BIZ UDPゴシック" panose="020B0400000000000000" pitchFamily="50" charset="-128"/>
              </a:rPr>
              <a:t>CT</a:t>
            </a:r>
            <a:r>
              <a:rPr lang="ja-JP" altLang="en-US" sz="2400" b="1" dirty="0">
                <a:solidFill>
                  <a:srgbClr val="000000"/>
                </a:solidFill>
                <a:latin typeface="BIZ UDPゴシック" panose="020B0400000000000000" pitchFamily="50" charset="-128"/>
                <a:ea typeface="BIZ UDPゴシック" panose="020B0400000000000000" pitchFamily="50" charset="-128"/>
              </a:rPr>
              <a:t>検査や脳</a:t>
            </a:r>
            <a:r>
              <a:rPr lang="en-US" altLang="ja-JP" sz="2400" b="1" dirty="0">
                <a:solidFill>
                  <a:srgbClr val="000000"/>
                </a:solidFill>
                <a:latin typeface="BIZ UDPゴシック" panose="020B0400000000000000" pitchFamily="50" charset="-128"/>
                <a:ea typeface="BIZ UDPゴシック" panose="020B0400000000000000" pitchFamily="50" charset="-128"/>
              </a:rPr>
              <a:t>MRI</a:t>
            </a:r>
            <a:r>
              <a:rPr lang="ja-JP" altLang="en-US" sz="2400" b="1" dirty="0">
                <a:solidFill>
                  <a:srgbClr val="000000"/>
                </a:solidFill>
                <a:latin typeface="BIZ UDPゴシック" panose="020B0400000000000000" pitchFamily="50" charset="-128"/>
                <a:ea typeface="BIZ UDPゴシック" panose="020B0400000000000000" pitchFamily="50" charset="-128"/>
              </a:rPr>
              <a:t>検査などが施行できない場合には、</a:t>
            </a:r>
            <a:r>
              <a:rPr lang="ja-JP" altLang="en-US" sz="2400" b="1" dirty="0">
                <a:solidFill>
                  <a:srgbClr val="39837F"/>
                </a:solidFill>
                <a:latin typeface="BIZ UDPゴシック" panose="020B0400000000000000" pitchFamily="50" charset="-128"/>
                <a:ea typeface="BIZ UDPゴシック" panose="020B0400000000000000" pitchFamily="50" charset="-128"/>
              </a:rPr>
              <a:t>施行が可能な施設への依頼や認知症サポート医や専門医との連携</a:t>
            </a:r>
            <a:r>
              <a:rPr lang="ja-JP" altLang="en-US" sz="2400" b="1" dirty="0">
                <a:solidFill>
                  <a:srgbClr val="000000"/>
                </a:solidFill>
                <a:latin typeface="BIZ UDPゴシック" panose="020B0400000000000000" pitchFamily="50" charset="-128"/>
                <a:ea typeface="BIZ UDPゴシック" panose="020B0400000000000000" pitchFamily="50" charset="-128"/>
              </a:rPr>
              <a:t>を検討する。</a:t>
            </a:r>
          </a:p>
        </p:txBody>
      </p:sp>
      <p:sp>
        <p:nvSpPr>
          <p:cNvPr id="32" name="正方形/長方形 31">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236" name="Rectangle 10"/>
          <p:cNvSpPr>
            <a:spLocks noChangeArrowheads="1"/>
          </p:cNvSpPr>
          <p:nvPr/>
        </p:nvSpPr>
        <p:spPr bwMode="auto">
          <a:xfrm>
            <a:off x="469143" y="53456"/>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画像診断の意義と重要性</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6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39837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4146" name="Rectangle 10"/>
          <p:cNvSpPr>
            <a:spLocks noChangeArrowheads="1"/>
          </p:cNvSpPr>
          <p:nvPr/>
        </p:nvSpPr>
        <p:spPr bwMode="auto">
          <a:xfrm>
            <a:off x="889730" y="53501"/>
            <a:ext cx="724486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認知症の概念</a:t>
            </a: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391843" y="1392865"/>
            <a:ext cx="8255768" cy="2957471"/>
          </a:xfrm>
          <a:prstGeom prst="rect">
            <a:avLst/>
          </a:prstGeom>
          <a:noFill/>
          <a:ln w="25400">
            <a:noFill/>
          </a:ln>
        </p:spPr>
        <p:txBody>
          <a:bodyPr wrap="square">
            <a:noAutofit/>
          </a:bodyPr>
          <a:lstStyle/>
          <a:p>
            <a:pPr marL="0" marR="0" lvl="0" indent="0" algn="l" defTabSz="914400" rtl="0" eaLnBrk="0" fontAlgn="base" latinLnBrk="0" hangingPunct="0">
              <a:lnSpc>
                <a:spcPts val="48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76213" marR="0" lvl="0" indent="-176213" algn="l" defTabSz="914400" rtl="0" eaLnBrk="0" fontAlgn="base" latinLnBrk="0" hangingPunct="0">
              <a:lnSpc>
                <a:spcPts val="48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一度正常に発達した認知機能が</a:t>
            </a: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rPr>
              <a:t>後天的な脳の障害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によって持続的に低下し、</a:t>
            </a: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rPr>
              <a:t>日常生活や社会生活に支障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115A3AF-C8F3-40A4-9080-C8A9B31CA95A}"/>
              </a:ext>
            </a:extLst>
          </p:cNvPr>
          <p:cNvSpPr txBox="1"/>
          <p:nvPr/>
        </p:nvSpPr>
        <p:spPr>
          <a:xfrm>
            <a:off x="889730" y="4403839"/>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rPr>
              <a:t> 各診断基準で記憶障害は必須条件ではなく、早期に記憶が保たれている場合もあることに配慮すべきとしている。</a:t>
            </a:r>
          </a:p>
        </p:txBody>
      </p:sp>
      <p:sp>
        <p:nvSpPr>
          <p:cNvPr id="6" name="テキスト ボックス 5">
            <a:extLst>
              <a:ext uri="{FF2B5EF4-FFF2-40B4-BE49-F238E27FC236}">
                <a16:creationId xmlns:a16="http://schemas.microsoft.com/office/drawing/2014/main" id="{B88F21FC-6193-41A8-BCA7-6F2A6DB0F649}"/>
              </a:ext>
            </a:extLst>
          </p:cNvPr>
          <p:cNvSpPr txBox="1"/>
          <p:nvPr/>
        </p:nvSpPr>
        <p:spPr>
          <a:xfrm>
            <a:off x="0" y="710693"/>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133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6E06851-1267-4797-BB47-725900369AB0}"/>
              </a:ext>
            </a:extLst>
          </p:cNvPr>
          <p:cNvSpPr/>
          <p:nvPr/>
        </p:nvSpPr>
        <p:spPr bwMode="auto">
          <a:xfrm>
            <a:off x="4687144" y="1440390"/>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正方形/長方形 42">
            <a:extLst>
              <a:ext uri="{FF2B5EF4-FFF2-40B4-BE49-F238E27FC236}">
                <a16:creationId xmlns:a16="http://schemas.microsoft.com/office/drawing/2014/main" id="{885FD98E-145D-4F81-9CC1-2F97494B0F57}"/>
              </a:ext>
            </a:extLst>
          </p:cNvPr>
          <p:cNvSpPr/>
          <p:nvPr/>
        </p:nvSpPr>
        <p:spPr bwMode="auto">
          <a:xfrm>
            <a:off x="4687144" y="4320945"/>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467EC65-DBD7-456A-A32E-1ABC15F60BEB}"/>
              </a:ext>
            </a:extLst>
          </p:cNvPr>
          <p:cNvSpPr/>
          <p:nvPr/>
        </p:nvSpPr>
        <p:spPr bwMode="auto">
          <a:xfrm>
            <a:off x="264708" y="4359837"/>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E09FD6-3F5F-4ADB-B7AC-D17161A18D1A}"/>
              </a:ext>
            </a:extLst>
          </p:cNvPr>
          <p:cNvSpPr/>
          <p:nvPr/>
        </p:nvSpPr>
        <p:spPr bwMode="auto">
          <a:xfrm>
            <a:off x="281660" y="1443014"/>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5826" name="テキスト ボックス 9"/>
          <p:cNvSpPr txBox="1">
            <a:spLocks noChangeArrowheads="1"/>
          </p:cNvSpPr>
          <p:nvPr/>
        </p:nvSpPr>
        <p:spPr bwMode="auto">
          <a:xfrm>
            <a:off x="702132" y="1016303"/>
            <a:ext cx="312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アルツハイマー型認知症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810654" y="3899827"/>
            <a:ext cx="254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前頭側頭葉変性症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4" name="テキスト ボックス 9"/>
          <p:cNvSpPr txBox="1">
            <a:spLocks noChangeArrowheads="1"/>
          </p:cNvSpPr>
          <p:nvPr/>
        </p:nvSpPr>
        <p:spPr bwMode="auto">
          <a:xfrm>
            <a:off x="5811515" y="1028543"/>
            <a:ext cx="1746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血管性認知症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7" name="Line 39"/>
          <p:cNvSpPr>
            <a:spLocks noChangeShapeType="1"/>
          </p:cNvSpPr>
          <p:nvPr/>
        </p:nvSpPr>
        <p:spPr bwMode="auto">
          <a:xfrm flipH="1" flipV="1">
            <a:off x="4392608" y="1054978"/>
            <a:ext cx="10189" cy="5590953"/>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000000"/>
              </a:solidFill>
              <a:latin typeface="BIZ UDPゴシック" panose="020B0400000000000000" pitchFamily="50" charset="-128"/>
              <a:ea typeface="BIZ UDPゴシック" panose="020B0400000000000000" pitchFamily="50" charset="-128"/>
            </a:endParaRPr>
          </a:p>
        </p:txBody>
      </p:sp>
      <p:sp>
        <p:nvSpPr>
          <p:cNvPr id="48" name="Line 39"/>
          <p:cNvSpPr>
            <a:spLocks noChangeShapeType="1"/>
          </p:cNvSpPr>
          <p:nvPr/>
        </p:nvSpPr>
        <p:spPr bwMode="auto">
          <a:xfrm flipH="1" flipV="1">
            <a:off x="15116" y="3893256"/>
            <a:ext cx="8962598" cy="17057"/>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1">
              <a:solidFill>
                <a:srgbClr val="00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5810" name="Rectangle 2"/>
          <p:cNvSpPr>
            <a:spLocks noGrp="1" noChangeArrowheads="1"/>
          </p:cNvSpPr>
          <p:nvPr>
            <p:ph type="title" idx="4294967295"/>
          </p:nvPr>
        </p:nvSpPr>
        <p:spPr>
          <a:xfrm>
            <a:off x="228600" y="90323"/>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a:t>
            </a:r>
            <a:r>
              <a:rPr lang="en-US" altLang="ja-JP"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MRI</a:t>
            </a:r>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画像</a:t>
            </a:r>
          </a:p>
        </p:txBody>
      </p:sp>
      <p:pic>
        <p:nvPicPr>
          <p:cNvPr id="30" name="図 7" descr="C:\Users\gxuser\AppData\Local\Temp\1.3.46.670589.11.41290.5.0.4892.20171225121903537261.bmp">
            <a:extLst>
              <a:ext uri="{FF2B5EF4-FFF2-40B4-BE49-F238E27FC236}">
                <a16:creationId xmlns:a16="http://schemas.microsoft.com/office/drawing/2014/main" id="{7BFD43F2-EA39-4B70-8B1C-31ABCE57D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59" y="1462934"/>
            <a:ext cx="2071397" cy="21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楕円 30">
            <a:extLst>
              <a:ext uri="{FF2B5EF4-FFF2-40B4-BE49-F238E27FC236}">
                <a16:creationId xmlns:a16="http://schemas.microsoft.com/office/drawing/2014/main" id="{BA374645-4193-49D3-91B8-F7710957F3A0}"/>
              </a:ext>
            </a:extLst>
          </p:cNvPr>
          <p:cNvSpPr/>
          <p:nvPr/>
        </p:nvSpPr>
        <p:spPr>
          <a:xfrm>
            <a:off x="402002"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32" name="楕円 31">
            <a:extLst>
              <a:ext uri="{FF2B5EF4-FFF2-40B4-BE49-F238E27FC236}">
                <a16:creationId xmlns:a16="http://schemas.microsoft.com/office/drawing/2014/main" id="{A635591D-851F-488E-BF1F-38AB4B75F025}"/>
              </a:ext>
            </a:extLst>
          </p:cNvPr>
          <p:cNvSpPr/>
          <p:nvPr/>
        </p:nvSpPr>
        <p:spPr>
          <a:xfrm>
            <a:off x="1489830"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34" name="図 11" descr="C:\Users\gxuser\AppData\Local\Temp\1.3.12.2.1107.5.2.32.35339.20140908095016682185027561.bmp">
            <a:extLst>
              <a:ext uri="{FF2B5EF4-FFF2-40B4-BE49-F238E27FC236}">
                <a16:creationId xmlns:a16="http://schemas.microsoft.com/office/drawing/2014/main" id="{A1455340-163F-46DD-9902-6C761EC3A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04" y="4524638"/>
            <a:ext cx="2055321" cy="19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楕円 34">
            <a:extLst>
              <a:ext uri="{FF2B5EF4-FFF2-40B4-BE49-F238E27FC236}">
                <a16:creationId xmlns:a16="http://schemas.microsoft.com/office/drawing/2014/main" id="{B681A3EB-3337-4EC2-B964-BB31D5682C70}"/>
              </a:ext>
            </a:extLst>
          </p:cNvPr>
          <p:cNvSpPr/>
          <p:nvPr/>
        </p:nvSpPr>
        <p:spPr>
          <a:xfrm>
            <a:off x="713581" y="4514035"/>
            <a:ext cx="1196227" cy="662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2935121-A130-49ED-AF6A-EBB6C271E51C}"/>
              </a:ext>
            </a:extLst>
          </p:cNvPr>
          <p:cNvSpPr/>
          <p:nvPr/>
        </p:nvSpPr>
        <p:spPr>
          <a:xfrm>
            <a:off x="363589" y="505262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710B8D84-B9CC-44AB-AD6C-83648249CA99}"/>
              </a:ext>
            </a:extLst>
          </p:cNvPr>
          <p:cNvSpPr/>
          <p:nvPr/>
        </p:nvSpPr>
        <p:spPr>
          <a:xfrm>
            <a:off x="1531165" y="505705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5DB48067-E8F1-4BEC-9322-921D1BB59047}"/>
              </a:ext>
            </a:extLst>
          </p:cNvPr>
          <p:cNvPicPr>
            <a:picLocks noChangeAspect="1"/>
          </p:cNvPicPr>
          <p:nvPr/>
        </p:nvPicPr>
        <p:blipFill>
          <a:blip r:embed="rId5"/>
          <a:stretch>
            <a:fillRect/>
          </a:stretch>
        </p:blipFill>
        <p:spPr>
          <a:xfrm>
            <a:off x="4762294" y="1572675"/>
            <a:ext cx="1887358" cy="1769397"/>
          </a:xfrm>
          <a:prstGeom prst="rect">
            <a:avLst/>
          </a:prstGeom>
        </p:spPr>
      </p:pic>
      <p:sp>
        <p:nvSpPr>
          <p:cNvPr id="39" name="矢印: 右 38">
            <a:extLst>
              <a:ext uri="{FF2B5EF4-FFF2-40B4-BE49-F238E27FC236}">
                <a16:creationId xmlns:a16="http://schemas.microsoft.com/office/drawing/2014/main" id="{F2EB7503-3B3E-4F91-BB51-8FFEC468F2E9}"/>
              </a:ext>
            </a:extLst>
          </p:cNvPr>
          <p:cNvSpPr/>
          <p:nvPr/>
        </p:nvSpPr>
        <p:spPr>
          <a:xfrm rot="7651178">
            <a:off x="6124108" y="1798871"/>
            <a:ext cx="338362" cy="1644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40" name="楕円 39">
            <a:extLst>
              <a:ext uri="{FF2B5EF4-FFF2-40B4-BE49-F238E27FC236}">
                <a16:creationId xmlns:a16="http://schemas.microsoft.com/office/drawing/2014/main" id="{06F127C6-726D-482D-9DB2-4B6BF6BCDB41}"/>
              </a:ext>
            </a:extLst>
          </p:cNvPr>
          <p:cNvSpPr/>
          <p:nvPr/>
        </p:nvSpPr>
        <p:spPr>
          <a:xfrm>
            <a:off x="5703513" y="1690473"/>
            <a:ext cx="825691" cy="79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41" name="図 5" descr="C:\Users\gxuser\AppData\Local\Temp\1.3.12.2.1107.5.2.19.145471.20190606125741209588821311.bmp">
            <a:extLst>
              <a:ext uri="{FF2B5EF4-FFF2-40B4-BE49-F238E27FC236}">
                <a16:creationId xmlns:a16="http://schemas.microsoft.com/office/drawing/2014/main" id="{3E91EB90-302A-4FFD-9B43-8C775411F2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116" y="4473117"/>
            <a:ext cx="1821542" cy="2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a:extLst>
              <a:ext uri="{FF2B5EF4-FFF2-40B4-BE49-F238E27FC236}">
                <a16:creationId xmlns:a16="http://schemas.microsoft.com/office/drawing/2014/main" id="{A9134DAE-D64C-4D77-9444-974C739D6CC2}"/>
              </a:ext>
            </a:extLst>
          </p:cNvPr>
          <p:cNvSpPr txBox="1"/>
          <p:nvPr/>
        </p:nvSpPr>
        <p:spPr>
          <a:xfrm>
            <a:off x="5705973" y="3898122"/>
            <a:ext cx="2220480" cy="369332"/>
          </a:xfrm>
          <a:prstGeom prst="rect">
            <a:avLst/>
          </a:prstGeom>
          <a:noFill/>
        </p:spPr>
        <p:txBody>
          <a:bodyPr wrap="none" rtlCol="0">
            <a:spAutoFit/>
          </a:bodyPr>
          <a:lstStyle/>
          <a:p>
            <a:r>
              <a:rPr lang="ja-JP" altLang="en-US" sz="1800" b="1" dirty="0">
                <a:solidFill>
                  <a:srgbClr val="000000"/>
                </a:solidFill>
                <a:latin typeface="BIZ UDPゴシック" panose="020B0400000000000000" pitchFamily="50" charset="-128"/>
                <a:ea typeface="BIZ UDPゴシック" panose="020B0400000000000000" pitchFamily="50" charset="-128"/>
              </a:rPr>
              <a:t>レビー小体型認知症</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2435861" y="4587118"/>
            <a:ext cx="1881597" cy="1077218"/>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前頭葉または側頭葉前部、あるいはその両方の限局性萎縮</a:t>
            </a:r>
          </a:p>
        </p:txBody>
      </p:sp>
      <p:sp>
        <p:nvSpPr>
          <p:cNvPr id="49" name="テキスト ボックス 48">
            <a:extLst>
              <a:ext uri="{FF2B5EF4-FFF2-40B4-BE49-F238E27FC236}">
                <a16:creationId xmlns:a16="http://schemas.microsoft.com/office/drawing/2014/main" id="{0406C700-D544-4E78-8C19-8D74711C9DA5}"/>
              </a:ext>
            </a:extLst>
          </p:cNvPr>
          <p:cNvSpPr txBox="1"/>
          <p:nvPr/>
        </p:nvSpPr>
        <p:spPr>
          <a:xfrm>
            <a:off x="2464761" y="1959859"/>
            <a:ext cx="1778788"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海馬、側頭葉内側の萎縮</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6891388" y="4548865"/>
            <a:ext cx="2160494"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海馬・側頭葉の萎縮は目立たない</a:t>
            </a:r>
          </a:p>
        </p:txBody>
      </p:sp>
      <p:sp>
        <p:nvSpPr>
          <p:cNvPr id="51" name="テキスト ボックス 50">
            <a:extLst>
              <a:ext uri="{FF2B5EF4-FFF2-40B4-BE49-F238E27FC236}">
                <a16:creationId xmlns:a16="http://schemas.microsoft.com/office/drawing/2014/main" id="{FD082DBA-3FF2-45D7-8F6C-03E3245A62E7}"/>
              </a:ext>
            </a:extLst>
          </p:cNvPr>
          <p:cNvSpPr txBox="1"/>
          <p:nvPr/>
        </p:nvSpPr>
        <p:spPr>
          <a:xfrm>
            <a:off x="6850642" y="1800829"/>
            <a:ext cx="2127072" cy="1101840"/>
          </a:xfrm>
          <a:prstGeom prst="rect">
            <a:avLst/>
          </a:prstGeom>
          <a:noFill/>
          <a:ln w="25400">
            <a:noFill/>
          </a:ln>
        </p:spPr>
        <p:txBody>
          <a:bodyPr wrap="square">
            <a:spAutoFit/>
          </a:bodyPr>
          <a:lstStyle/>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多発する皮質下梗塞や灌流域の高度の白質病変（</a:t>
            </a:r>
            <a:r>
              <a:rPr lang="ja-JP" altLang="en-US" sz="1600" dirty="0">
                <a:solidFill>
                  <a:srgbClr val="000000"/>
                </a:solidFill>
                <a:latin typeface="BIZ UDPゴシック" panose="020B0400000000000000" pitchFamily="50" charset="-128"/>
                <a:ea typeface="BIZ UDPゴシック" panose="020B0400000000000000" pitchFamily="50" charset="-128"/>
              </a:rPr>
              <a:t>低灌流型）</a:t>
            </a:r>
          </a:p>
          <a:p>
            <a:pPr>
              <a:spcBef>
                <a:spcPct val="10000"/>
              </a:spcBef>
            </a:pPr>
            <a:endPar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19〕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08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21" name="Text Box 33"/>
          <p:cNvSpPr txBox="1">
            <a:spLocks noChangeArrowheads="1"/>
          </p:cNvSpPr>
          <p:nvPr/>
        </p:nvSpPr>
        <p:spPr bwMode="auto">
          <a:xfrm>
            <a:off x="3496540" y="377414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1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①</a:t>
            </a:r>
          </a:p>
        </p:txBody>
      </p:sp>
      <p:sp>
        <p:nvSpPr>
          <p:cNvPr id="375826" name="テキスト ボックス 9"/>
          <p:cNvSpPr txBox="1">
            <a:spLocks noChangeArrowheads="1"/>
          </p:cNvSpPr>
          <p:nvPr/>
        </p:nvSpPr>
        <p:spPr bwMode="auto">
          <a:xfrm>
            <a:off x="-22426" y="1343968"/>
            <a:ext cx="210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211002" y="5352519"/>
            <a:ext cx="254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前頭側頭葉</a:t>
            </a:r>
            <a:endParaRPr kumimoji="1" lang="en-US" altLang="zh-TW"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変性症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8" name="Line 39"/>
          <p:cNvSpPr>
            <a:spLocks noChangeShapeType="1"/>
          </p:cNvSpPr>
          <p:nvPr/>
        </p:nvSpPr>
        <p:spPr bwMode="auto">
          <a:xfrm flipH="1">
            <a:off x="29045" y="2745301"/>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各認知症の典型的な機能画像</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6159882" y="5224172"/>
            <a:ext cx="215481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前頭葉または側頭葉前部、あるいはその両方の血流低下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3894891" y="3473806"/>
            <a:ext cx="160034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大脳基底核での取り込み低下</a:t>
            </a:r>
          </a:p>
        </p:txBody>
      </p:sp>
      <p:pic>
        <p:nvPicPr>
          <p:cNvPr id="33" name="図 9" descr="C:\Users\gxuser\AppData\Local\Temp\1.3.12.2.1107.5.6.1.1031.301001111202005908015000000060.bmp">
            <a:extLst>
              <a:ext uri="{FF2B5EF4-FFF2-40B4-BE49-F238E27FC236}">
                <a16:creationId xmlns:a16="http://schemas.microsoft.com/office/drawing/2014/main" id="{149DCD80-7175-4077-B378-6DB3CC75A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86"/>
          <a:stretch/>
        </p:blipFill>
        <p:spPr bwMode="auto">
          <a:xfrm>
            <a:off x="2084923" y="4907633"/>
            <a:ext cx="1719603" cy="1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9" descr="C:\Users\gxuser\AppData\Local\Temp\1.3.12.2.1107.5.6.1.1031.301001111202005908015000000060.bmp">
            <a:extLst>
              <a:ext uri="{FF2B5EF4-FFF2-40B4-BE49-F238E27FC236}">
                <a16:creationId xmlns:a16="http://schemas.microsoft.com/office/drawing/2014/main" id="{4AB50905-2B11-449F-83FC-88856A5B7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4"/>
          <a:stretch/>
        </p:blipFill>
        <p:spPr bwMode="auto">
          <a:xfrm>
            <a:off x="4183684" y="4907633"/>
            <a:ext cx="1678473" cy="15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楕円 52">
            <a:extLst>
              <a:ext uri="{FF2B5EF4-FFF2-40B4-BE49-F238E27FC236}">
                <a16:creationId xmlns:a16="http://schemas.microsoft.com/office/drawing/2014/main" id="{B2AC3292-E36E-49AC-AE8D-034F5E2BDEF3}"/>
              </a:ext>
            </a:extLst>
          </p:cNvPr>
          <p:cNvSpPr/>
          <p:nvPr/>
        </p:nvSpPr>
        <p:spPr>
          <a:xfrm>
            <a:off x="2233983" y="5136277"/>
            <a:ext cx="656064" cy="897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4" name="楕円 53">
            <a:extLst>
              <a:ext uri="{FF2B5EF4-FFF2-40B4-BE49-F238E27FC236}">
                <a16:creationId xmlns:a16="http://schemas.microsoft.com/office/drawing/2014/main" id="{6099A987-C58A-4DE2-964D-BE7CD5FF589F}"/>
              </a:ext>
            </a:extLst>
          </p:cNvPr>
          <p:cNvSpPr/>
          <p:nvPr/>
        </p:nvSpPr>
        <p:spPr>
          <a:xfrm>
            <a:off x="4566673" y="4887581"/>
            <a:ext cx="1067978" cy="652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7" name="図 4" descr="C:\Users\gxuser\AppData\Local\Temp\1.3.12.2.1107.5.6.1.1031.301001190606075904187000000000.bmp">
            <a:extLst>
              <a:ext uri="{FF2B5EF4-FFF2-40B4-BE49-F238E27FC236}">
                <a16:creationId xmlns:a16="http://schemas.microsoft.com/office/drawing/2014/main" id="{287AEE34-9941-4281-8C86-26A8E4DA7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923" y="2882643"/>
            <a:ext cx="1626321" cy="16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楕円 57">
            <a:extLst>
              <a:ext uri="{FF2B5EF4-FFF2-40B4-BE49-F238E27FC236}">
                <a16:creationId xmlns:a16="http://schemas.microsoft.com/office/drawing/2014/main" id="{BE622CB2-EB1F-4D3B-8FA0-BA3784DBB539}"/>
              </a:ext>
            </a:extLst>
          </p:cNvPr>
          <p:cNvSpPr/>
          <p:nvPr/>
        </p:nvSpPr>
        <p:spPr>
          <a:xfrm>
            <a:off x="2425172" y="3028579"/>
            <a:ext cx="903714" cy="80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9" name="Picture 5">
            <a:extLst>
              <a:ext uri="{FF2B5EF4-FFF2-40B4-BE49-F238E27FC236}">
                <a16:creationId xmlns:a16="http://schemas.microsoft.com/office/drawing/2014/main" id="{DDAE6D34-75D7-4870-BF28-751B085DC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855" b="10158"/>
          <a:stretch/>
        </p:blipFill>
        <p:spPr bwMode="auto">
          <a:xfrm>
            <a:off x="2098059" y="883838"/>
            <a:ext cx="1713197" cy="15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楕円 60">
            <a:extLst>
              <a:ext uri="{FF2B5EF4-FFF2-40B4-BE49-F238E27FC236}">
                <a16:creationId xmlns:a16="http://schemas.microsoft.com/office/drawing/2014/main" id="{A35349E5-3DCA-42FA-B61A-58F0BD28376D}"/>
              </a:ext>
            </a:extLst>
          </p:cNvPr>
          <p:cNvSpPr/>
          <p:nvPr/>
        </p:nvSpPr>
        <p:spPr>
          <a:xfrm>
            <a:off x="2808906" y="1057715"/>
            <a:ext cx="733710" cy="710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97B4D6CB-DD34-4683-89FE-1ECBE2432350}"/>
              </a:ext>
            </a:extLst>
          </p:cNvPr>
          <p:cNvSpPr txBox="1"/>
          <p:nvPr/>
        </p:nvSpPr>
        <p:spPr>
          <a:xfrm>
            <a:off x="128044" y="3413514"/>
            <a:ext cx="152798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レビー小体型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64" name="テキスト ボックス 63">
            <a:extLst>
              <a:ext uri="{FF2B5EF4-FFF2-40B4-BE49-F238E27FC236}">
                <a16:creationId xmlns:a16="http://schemas.microsoft.com/office/drawing/2014/main" id="{C8355080-4E6C-4997-85E8-EA6E6A519532}"/>
              </a:ext>
            </a:extLst>
          </p:cNvPr>
          <p:cNvSpPr txBox="1"/>
          <p:nvPr/>
        </p:nvSpPr>
        <p:spPr>
          <a:xfrm>
            <a:off x="7290634" y="1286251"/>
            <a:ext cx="175823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後部帯状回、楔前部、側頭頭頂連合野の血流低下</a:t>
            </a:r>
          </a:p>
        </p:txBody>
      </p:sp>
      <p:pic>
        <p:nvPicPr>
          <p:cNvPr id="65" name="図 64">
            <a:extLst>
              <a:ext uri="{FF2B5EF4-FFF2-40B4-BE49-F238E27FC236}">
                <a16:creationId xmlns:a16="http://schemas.microsoft.com/office/drawing/2014/main" id="{8C8685C1-33C1-4A54-8216-691869FEA52F}"/>
              </a:ext>
            </a:extLst>
          </p:cNvPr>
          <p:cNvPicPr>
            <a:picLocks noChangeAspect="1"/>
          </p:cNvPicPr>
          <p:nvPr/>
        </p:nvPicPr>
        <p:blipFill rotWithShape="1">
          <a:blip r:embed="rId6"/>
          <a:srcRect l="5336" t="2778" r="5336" b="7638"/>
          <a:stretch/>
        </p:blipFill>
        <p:spPr>
          <a:xfrm>
            <a:off x="5581540" y="878005"/>
            <a:ext cx="1532990" cy="1545454"/>
          </a:xfrm>
          <a:prstGeom prst="rect">
            <a:avLst/>
          </a:prstGeom>
        </p:spPr>
      </p:pic>
      <p:sp>
        <p:nvSpPr>
          <p:cNvPr id="66" name="Line 39">
            <a:extLst>
              <a:ext uri="{FF2B5EF4-FFF2-40B4-BE49-F238E27FC236}">
                <a16:creationId xmlns:a16="http://schemas.microsoft.com/office/drawing/2014/main" id="{422C90DB-7C8F-4CBB-BC6C-61F7F9673AF7}"/>
              </a:ext>
            </a:extLst>
          </p:cNvPr>
          <p:cNvSpPr>
            <a:spLocks noChangeShapeType="1"/>
          </p:cNvSpPr>
          <p:nvPr/>
        </p:nvSpPr>
        <p:spPr bwMode="auto">
          <a:xfrm flipH="1">
            <a:off x="97183" y="4765076"/>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楕円 61">
            <a:extLst>
              <a:ext uri="{FF2B5EF4-FFF2-40B4-BE49-F238E27FC236}">
                <a16:creationId xmlns:a16="http://schemas.microsoft.com/office/drawing/2014/main" id="{91A1DF96-DE27-473C-B664-78368D3E6B87}"/>
              </a:ext>
            </a:extLst>
          </p:cNvPr>
          <p:cNvSpPr/>
          <p:nvPr/>
        </p:nvSpPr>
        <p:spPr>
          <a:xfrm>
            <a:off x="6505100" y="1736951"/>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7" name="テキスト ボックス 66">
            <a:extLst>
              <a:ext uri="{FF2B5EF4-FFF2-40B4-BE49-F238E27FC236}">
                <a16:creationId xmlns:a16="http://schemas.microsoft.com/office/drawing/2014/main" id="{DDFB4544-A17B-4872-99A6-09B51F1FA1BE}"/>
              </a:ext>
            </a:extLst>
          </p:cNvPr>
          <p:cNvSpPr txBox="1"/>
          <p:nvPr/>
        </p:nvSpPr>
        <p:spPr>
          <a:xfrm>
            <a:off x="7545078" y="3019969"/>
            <a:ext cx="1808955" cy="33855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取り込み低下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68" name="楕円 67">
            <a:extLst>
              <a:ext uri="{FF2B5EF4-FFF2-40B4-BE49-F238E27FC236}">
                <a16:creationId xmlns:a16="http://schemas.microsoft.com/office/drawing/2014/main" id="{95029FE6-6050-455D-BE30-2FF5E5EADEC4}"/>
              </a:ext>
            </a:extLst>
          </p:cNvPr>
          <p:cNvSpPr/>
          <p:nvPr/>
        </p:nvSpPr>
        <p:spPr>
          <a:xfrm>
            <a:off x="2627332" y="5675685"/>
            <a:ext cx="783873" cy="52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0" name="楕円 69">
            <a:extLst>
              <a:ext uri="{FF2B5EF4-FFF2-40B4-BE49-F238E27FC236}">
                <a16:creationId xmlns:a16="http://schemas.microsoft.com/office/drawing/2014/main" id="{74BBF3FA-3EC6-4494-82B3-E7DDF70D1587}"/>
              </a:ext>
            </a:extLst>
          </p:cNvPr>
          <p:cNvSpPr/>
          <p:nvPr/>
        </p:nvSpPr>
        <p:spPr>
          <a:xfrm>
            <a:off x="5581540" y="1710490"/>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1" name="Picture 6">
            <a:extLst>
              <a:ext uri="{FF2B5EF4-FFF2-40B4-BE49-F238E27FC236}">
                <a16:creationId xmlns:a16="http://schemas.microsoft.com/office/drawing/2014/main" id="{BA9D9864-92A4-4A0F-B841-B6685F03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299"/>
          <a:stretch/>
        </p:blipFill>
        <p:spPr bwMode="auto">
          <a:xfrm>
            <a:off x="3919453" y="884743"/>
            <a:ext cx="1488551" cy="14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楕円 71">
            <a:extLst>
              <a:ext uri="{FF2B5EF4-FFF2-40B4-BE49-F238E27FC236}">
                <a16:creationId xmlns:a16="http://schemas.microsoft.com/office/drawing/2014/main" id="{E6F850FC-681F-4321-A339-D898429F64D2}"/>
              </a:ext>
            </a:extLst>
          </p:cNvPr>
          <p:cNvSpPr/>
          <p:nvPr/>
        </p:nvSpPr>
        <p:spPr>
          <a:xfrm>
            <a:off x="4163246" y="997483"/>
            <a:ext cx="1063635" cy="498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32E89C16-5C07-4B1A-903E-436BD1AFCFB5}"/>
              </a:ext>
            </a:extLst>
          </p:cNvPr>
          <p:cNvSpPr txBox="1"/>
          <p:nvPr/>
        </p:nvSpPr>
        <p:spPr>
          <a:xfrm>
            <a:off x="3704689" y="2417538"/>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1" name="テキスト ボックス 30">
            <a:extLst>
              <a:ext uri="{FF2B5EF4-FFF2-40B4-BE49-F238E27FC236}">
                <a16:creationId xmlns:a16="http://schemas.microsoft.com/office/drawing/2014/main" id="{41E9DB1E-9F8E-45BC-89EF-FF6DDD56B1BA}"/>
              </a:ext>
            </a:extLst>
          </p:cNvPr>
          <p:cNvSpPr txBox="1"/>
          <p:nvPr/>
        </p:nvSpPr>
        <p:spPr>
          <a:xfrm>
            <a:off x="3042175" y="6519446"/>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5" name="テキスト ボックス 34">
            <a:extLst>
              <a:ext uri="{FF2B5EF4-FFF2-40B4-BE49-F238E27FC236}">
                <a16:creationId xmlns:a16="http://schemas.microsoft.com/office/drawing/2014/main" id="{818890EB-0BDA-4A61-A495-A784728A5F0C}"/>
              </a:ext>
            </a:extLst>
          </p:cNvPr>
          <p:cNvSpPr txBox="1"/>
          <p:nvPr/>
        </p:nvSpPr>
        <p:spPr>
          <a:xfrm>
            <a:off x="2051802" y="4459374"/>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スキャン</a:t>
            </a:r>
            <a:r>
              <a:rPr kumimoji="1" lang="en-US" altLang="ja-JP" sz="1400"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83C1527-872E-4D29-9351-DFCC900C3D76}"/>
              </a:ext>
            </a:extLst>
          </p:cNvPr>
          <p:cNvSpPr txBox="1"/>
          <p:nvPr/>
        </p:nvSpPr>
        <p:spPr>
          <a:xfrm>
            <a:off x="5722102" y="4439184"/>
            <a:ext cx="1600343" cy="30777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MIBG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心筋シンチ</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pic>
        <p:nvPicPr>
          <p:cNvPr id="34" name="Picture 4" descr="ソース画像を表示">
            <a:extLst>
              <a:ext uri="{FF2B5EF4-FFF2-40B4-BE49-F238E27FC236}">
                <a16:creationId xmlns:a16="http://schemas.microsoft.com/office/drawing/2014/main" id="{F88D694D-9FEC-4A0C-AE2A-7673F3B9A0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62" r="57673" b="32853"/>
          <a:stretch/>
        </p:blipFill>
        <p:spPr bwMode="auto">
          <a:xfrm>
            <a:off x="5495234" y="2823743"/>
            <a:ext cx="2074809" cy="159659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96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57">
            <a:extLst>
              <a:ext uri="{FF2B5EF4-FFF2-40B4-BE49-F238E27FC236}">
                <a16:creationId xmlns:a16="http://schemas.microsoft.com/office/drawing/2014/main" id="{FC90F62F-B086-479F-BEF2-5B695479B38D}"/>
              </a:ext>
            </a:extLst>
          </p:cNvPr>
          <p:cNvSpPr/>
          <p:nvPr/>
        </p:nvSpPr>
        <p:spPr bwMode="auto">
          <a:xfrm>
            <a:off x="295691" y="4012530"/>
            <a:ext cx="8552617" cy="2242501"/>
          </a:xfrm>
          <a:prstGeom prst="roundRect">
            <a:avLst>
              <a:gd name="adj" fmla="val 13973"/>
            </a:avLst>
          </a:prstGeom>
          <a:solidFill>
            <a:srgbClr val="EBD2D1"/>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角丸四角形 56">
            <a:extLst>
              <a:ext uri="{FF2B5EF4-FFF2-40B4-BE49-F238E27FC236}">
                <a16:creationId xmlns:a16="http://schemas.microsoft.com/office/drawing/2014/main" id="{F3EDD39B-AD20-495A-9733-3488D5477FDB}"/>
              </a:ext>
            </a:extLst>
          </p:cNvPr>
          <p:cNvSpPr/>
          <p:nvPr/>
        </p:nvSpPr>
        <p:spPr bwMode="auto">
          <a:xfrm>
            <a:off x="329272" y="1331143"/>
            <a:ext cx="8563331" cy="2567260"/>
          </a:xfrm>
          <a:prstGeom prst="roundRect">
            <a:avLst>
              <a:gd name="adj" fmla="val 10637"/>
            </a:avLst>
          </a:prstGeom>
          <a:solidFill>
            <a:srgbClr val="CAE8E7"/>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53" name="直線矢印コネクタ 73">
            <a:extLst>
              <a:ext uri="{FF2B5EF4-FFF2-40B4-BE49-F238E27FC236}">
                <a16:creationId xmlns:a16="http://schemas.microsoft.com/office/drawing/2014/main" id="{991BCDE9-092D-4BB9-B8C7-DCCEBBA517A0}"/>
              </a:ext>
            </a:extLst>
          </p:cNvPr>
          <p:cNvCxnSpPr>
            <a:cxnSpLocks noChangeShapeType="1"/>
          </p:cNvCxnSpPr>
          <p:nvPr/>
        </p:nvCxnSpPr>
        <p:spPr bwMode="auto">
          <a:xfrm flipH="1">
            <a:off x="3142650" y="1014944"/>
            <a:ext cx="11267" cy="536400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5605852" y="6457145"/>
            <a:ext cx="353814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algn="r" defTabSz="844083" eaLnBrk="1" hangingPunct="1">
              <a:spcBef>
                <a:spcPct val="0"/>
              </a:spcBef>
              <a:buClrTx/>
              <a:buFont typeface="Wingdings" panose="05000000000000000000" pitchFamily="2" charset="2"/>
              <a:buNone/>
              <a:defRPr/>
            </a:pPr>
            <a:r>
              <a:rPr lang="en-US" altLang="ja-JP" sz="1477" dirty="0">
                <a:solidFill>
                  <a:srgbClr val="000000"/>
                </a:solidFill>
                <a:latin typeface="BIZ UDPゴシック" panose="020B0400000000000000" pitchFamily="50" charset="-128"/>
                <a:ea typeface="BIZ UDPゴシック" panose="020B0400000000000000" pitchFamily="50" charset="-128"/>
              </a:rPr>
              <a:t>『</a:t>
            </a:r>
            <a:r>
              <a:rPr lang="ja-JP" altLang="en-US" sz="1477" dirty="0">
                <a:solidFill>
                  <a:srgbClr val="000000"/>
                </a:solidFill>
                <a:latin typeface="BIZ UDPゴシック" panose="020B0400000000000000" pitchFamily="50" charset="-128"/>
                <a:ea typeface="BIZ UDPゴシック" panose="020B0400000000000000" pitchFamily="50" charset="-128"/>
              </a:rPr>
              <a:t>認知症トータルケア</a:t>
            </a:r>
            <a:r>
              <a:rPr lang="en-US" altLang="ja-JP" sz="1477" dirty="0">
                <a:solidFill>
                  <a:srgbClr val="000000"/>
                </a:solidFill>
                <a:latin typeface="BIZ UDPゴシック" panose="020B0400000000000000" pitchFamily="50" charset="-128"/>
                <a:ea typeface="BIZ UDPゴシック" panose="020B0400000000000000" pitchFamily="50" charset="-128"/>
              </a:rPr>
              <a:t>』 </a:t>
            </a:r>
            <a:r>
              <a:rPr lang="ja-JP" altLang="en-US" sz="1477" dirty="0">
                <a:solidFill>
                  <a:srgbClr val="000000"/>
                </a:solidFill>
                <a:latin typeface="BIZ UDPゴシック" panose="020B0400000000000000" pitchFamily="50" charset="-128"/>
                <a:ea typeface="BIZ UDPゴシック" panose="020B0400000000000000" pitchFamily="50" charset="-128"/>
              </a:rPr>
              <a:t>日本医師会を改変</a:t>
            </a:r>
          </a:p>
        </p:txBody>
      </p:sp>
      <p:sp>
        <p:nvSpPr>
          <p:cNvPr id="981017" name="object 69"/>
          <p:cNvSpPr txBox="1">
            <a:spLocks noChangeArrowheads="1"/>
          </p:cNvSpPr>
          <p:nvPr/>
        </p:nvSpPr>
        <p:spPr bwMode="auto">
          <a:xfrm>
            <a:off x="3142650" y="131350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39837F"/>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A56F460-82F9-494F-A8C4-79613BCB336D}"/>
              </a:ext>
            </a:extLst>
          </p:cNvPr>
          <p:cNvSpPr/>
          <p:nvPr/>
        </p:nvSpPr>
        <p:spPr>
          <a:xfrm>
            <a:off x="4462480" y="1411836"/>
            <a:ext cx="4504202" cy="2523768"/>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加齢による健忘（正常範囲内）</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軽度認知障害</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せん妄</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うつ病</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薬物の影響</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アルコールによる影響　　</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他の精神障害</a:t>
            </a:r>
            <a:r>
              <a:rPr lang="ja-JP" altLang="en-US" sz="1400" b="1" dirty="0">
                <a:solidFill>
                  <a:srgbClr val="000000"/>
                </a:solidFill>
                <a:latin typeface="BIZ UDPゴシック" panose="020B0400000000000000" pitchFamily="50" charset="-128"/>
                <a:ea typeface="BIZ UDPゴシック" panose="020B0400000000000000" pitchFamily="50" charset="-128"/>
              </a:rPr>
              <a:t>（妄想性障害、知的障害など）</a:t>
            </a:r>
            <a:endParaRPr lang="ja-JP" altLang="en-US" sz="19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object 69">
            <a:extLst>
              <a:ext uri="{FF2B5EF4-FFF2-40B4-BE49-F238E27FC236}">
                <a16:creationId xmlns:a16="http://schemas.microsoft.com/office/drawing/2014/main" id="{B584164D-248E-440E-9C95-BB3FA43E91DD}"/>
              </a:ext>
            </a:extLst>
          </p:cNvPr>
          <p:cNvSpPr txBox="1">
            <a:spLocks noChangeArrowheads="1"/>
          </p:cNvSpPr>
          <p:nvPr/>
        </p:nvSpPr>
        <p:spPr bwMode="auto">
          <a:xfrm>
            <a:off x="3142650" y="504391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id="{5086DAAB-4BE5-4FF2-B9DB-7816DCB512B0}"/>
              </a:ext>
            </a:extLst>
          </p:cNvPr>
          <p:cNvSpPr txBox="1">
            <a:spLocks noChangeArrowheads="1"/>
          </p:cNvSpPr>
          <p:nvPr/>
        </p:nvSpPr>
        <p:spPr bwMode="auto">
          <a:xfrm>
            <a:off x="3142650" y="166119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id="{19C24900-C571-4E1D-B505-11EC6FE69E6D}"/>
              </a:ext>
            </a:extLst>
          </p:cNvPr>
          <p:cNvCxnSpPr>
            <a:cxnSpLocks noChangeShapeType="1"/>
          </p:cNvCxnSpPr>
          <p:nvPr/>
        </p:nvCxnSpPr>
        <p:spPr bwMode="auto">
          <a:xfrm>
            <a:off x="3142650" y="5731535"/>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id="{F8E4F722-D53C-4AEB-8309-71273CE88D36}"/>
              </a:ext>
            </a:extLst>
          </p:cNvPr>
          <p:cNvSpPr/>
          <p:nvPr/>
        </p:nvSpPr>
        <p:spPr bwMode="auto">
          <a:xfrm>
            <a:off x="1872510" y="6398119"/>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Rectangle 10">
            <a:extLst>
              <a:ext uri="{FF2B5EF4-FFF2-40B4-BE49-F238E27FC236}">
                <a16:creationId xmlns:a16="http://schemas.microsoft.com/office/drawing/2014/main" id="{47531648-C20B-481D-AF36-485D592F3845}"/>
              </a:ext>
            </a:extLst>
          </p:cNvPr>
          <p:cNvSpPr>
            <a:spLocks noChangeArrowheads="1"/>
          </p:cNvSpPr>
          <p:nvPr/>
        </p:nvSpPr>
        <p:spPr bwMode="auto">
          <a:xfrm>
            <a:off x="263530" y="2272367"/>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39837F"/>
                </a:solidFill>
                <a:latin typeface="BIZ UDPゴシック" panose="020B0400000000000000" pitchFamily="50" charset="-128"/>
                <a:ea typeface="BIZ UDPゴシック" panose="020B0400000000000000" pitchFamily="50" charset="-128"/>
              </a:rPr>
              <a:t>認知症と鑑別</a:t>
            </a:r>
            <a:endParaRPr lang="en-US" altLang="ja-JP" sz="2215" b="1" dirty="0">
              <a:solidFill>
                <a:srgbClr val="39837F"/>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39837F"/>
                </a:solidFill>
                <a:latin typeface="BIZ UDPゴシック" panose="020B0400000000000000" pitchFamily="50" charset="-128"/>
                <a:ea typeface="BIZ UDPゴシック" panose="020B0400000000000000" pitchFamily="50" charset="-128"/>
              </a:rPr>
              <a:t>すべき状態や疾患</a:t>
            </a:r>
          </a:p>
        </p:txBody>
      </p:sp>
      <p:sp>
        <p:nvSpPr>
          <p:cNvPr id="34" name="Rectangle 4">
            <a:extLst>
              <a:ext uri="{FF2B5EF4-FFF2-40B4-BE49-F238E27FC236}">
                <a16:creationId xmlns:a16="http://schemas.microsoft.com/office/drawing/2014/main" id="{9D904EFF-15D2-4942-93EE-36D89DC41000}"/>
              </a:ext>
            </a:extLst>
          </p:cNvPr>
          <p:cNvSpPr>
            <a:spLocks noChangeArrowheads="1"/>
          </p:cNvSpPr>
          <p:nvPr/>
        </p:nvSpPr>
        <p:spPr bwMode="auto">
          <a:xfrm>
            <a:off x="113954" y="4746341"/>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治療により改善が</a:t>
            </a:r>
            <a:endParaRPr lang="en-US" altLang="ja-JP" sz="2215" b="1" dirty="0">
              <a:solidFill>
                <a:srgbClr val="AE5C5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291701" y="6411642"/>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a:t>
            </a: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症</a:t>
            </a:r>
            <a:endPar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id="{178CDE3D-DF54-4AF5-A64F-EB59BC7F472E}"/>
              </a:ext>
            </a:extLst>
          </p:cNvPr>
          <p:cNvSpPr/>
          <p:nvPr/>
        </p:nvSpPr>
        <p:spPr>
          <a:xfrm>
            <a:off x="4477587" y="4096865"/>
            <a:ext cx="4504202" cy="2167260"/>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内分泌・代謝疾患</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炎症性疾患（脳炎）</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正常圧水頭症</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脳腫瘍</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慢性硬膜下血腫</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てんかん</a:t>
            </a:r>
          </a:p>
        </p:txBody>
      </p:sp>
      <p:sp>
        <p:nvSpPr>
          <p:cNvPr id="37" name="正方形/長方形 3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94" name="Rectangle 8"/>
          <p:cNvSpPr>
            <a:spLocks noGrp="1" noChangeArrowheads="1"/>
          </p:cNvSpPr>
          <p:nvPr>
            <p:ph type="title"/>
          </p:nvPr>
        </p:nvSpPr>
        <p:spPr>
          <a:xfrm>
            <a:off x="1022985" y="52753"/>
            <a:ext cx="7186618" cy="61055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認知症診断のフローチャート</a:t>
            </a:r>
          </a:p>
        </p:txBody>
      </p:sp>
      <p:cxnSp>
        <p:nvCxnSpPr>
          <p:cNvPr id="54" name="直線矢印コネクタ 73">
            <a:extLst>
              <a:ext uri="{FF2B5EF4-FFF2-40B4-BE49-F238E27FC236}">
                <a16:creationId xmlns:a16="http://schemas.microsoft.com/office/drawing/2014/main" id="{30BCD925-51AB-4A42-8DF9-9909D94ADA3D}"/>
              </a:ext>
            </a:extLst>
          </p:cNvPr>
          <p:cNvCxnSpPr>
            <a:cxnSpLocks noChangeShapeType="1"/>
          </p:cNvCxnSpPr>
          <p:nvPr/>
        </p:nvCxnSpPr>
        <p:spPr bwMode="auto">
          <a:xfrm>
            <a:off x="3142650" y="164848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id="{1A5283EC-01B4-4928-A97A-089AB260272B}"/>
              </a:ext>
            </a:extLst>
          </p:cNvPr>
          <p:cNvCxnSpPr>
            <a:cxnSpLocks noChangeShapeType="1"/>
          </p:cNvCxnSpPr>
          <p:nvPr/>
        </p:nvCxnSpPr>
        <p:spPr bwMode="auto">
          <a:xfrm>
            <a:off x="3142650" y="27196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id="{A17D2D74-276A-4B26-9D79-CE729F7D46D5}"/>
              </a:ext>
            </a:extLst>
          </p:cNvPr>
          <p:cNvCxnSpPr>
            <a:cxnSpLocks noChangeShapeType="1"/>
          </p:cNvCxnSpPr>
          <p:nvPr/>
        </p:nvCxnSpPr>
        <p:spPr bwMode="auto">
          <a:xfrm>
            <a:off x="3146743" y="537623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id="{DF42342F-0E4A-412C-8E22-881704167B7A}"/>
              </a:ext>
            </a:extLst>
          </p:cNvPr>
          <p:cNvCxnSpPr>
            <a:cxnSpLocks noChangeShapeType="1"/>
          </p:cNvCxnSpPr>
          <p:nvPr/>
        </p:nvCxnSpPr>
        <p:spPr bwMode="auto">
          <a:xfrm>
            <a:off x="3142650" y="308701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id="{5A977CE9-E632-4D91-B740-449AE8AAC502}"/>
              </a:ext>
            </a:extLst>
          </p:cNvPr>
          <p:cNvCxnSpPr>
            <a:cxnSpLocks noChangeShapeType="1"/>
          </p:cNvCxnSpPr>
          <p:nvPr/>
        </p:nvCxnSpPr>
        <p:spPr bwMode="auto">
          <a:xfrm>
            <a:off x="3142650" y="343309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id="{CDEB08CE-4E80-4323-9A88-D5874DA3C31E}"/>
              </a:ext>
            </a:extLst>
          </p:cNvPr>
          <p:cNvCxnSpPr>
            <a:cxnSpLocks noChangeShapeType="1"/>
          </p:cNvCxnSpPr>
          <p:nvPr/>
        </p:nvCxnSpPr>
        <p:spPr bwMode="auto">
          <a:xfrm>
            <a:off x="3142650" y="3771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id="{BC7422AE-22E2-46A6-853D-B81F8179A886}"/>
              </a:ext>
            </a:extLst>
          </p:cNvPr>
          <p:cNvCxnSpPr>
            <a:cxnSpLocks noChangeShapeType="1"/>
          </p:cNvCxnSpPr>
          <p:nvPr/>
        </p:nvCxnSpPr>
        <p:spPr bwMode="auto">
          <a:xfrm>
            <a:off x="3146743" y="433995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id="{C5715070-9576-4CDA-BB2D-C277095CE9F1}"/>
              </a:ext>
            </a:extLst>
          </p:cNvPr>
          <p:cNvCxnSpPr>
            <a:cxnSpLocks noChangeShapeType="1"/>
          </p:cNvCxnSpPr>
          <p:nvPr/>
        </p:nvCxnSpPr>
        <p:spPr bwMode="auto">
          <a:xfrm>
            <a:off x="3146743" y="46643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id="{8FFFE87E-E896-40A6-A25D-3F5388463336}"/>
              </a:ext>
            </a:extLst>
          </p:cNvPr>
          <p:cNvSpPr txBox="1">
            <a:spLocks noChangeArrowheads="1"/>
          </p:cNvSpPr>
          <p:nvPr/>
        </p:nvSpPr>
        <p:spPr bwMode="auto">
          <a:xfrm>
            <a:off x="3142650" y="273393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id="{D432F36E-98D8-4014-9212-A207807A3937}"/>
              </a:ext>
            </a:extLst>
          </p:cNvPr>
          <p:cNvSpPr txBox="1">
            <a:spLocks noChangeArrowheads="1"/>
          </p:cNvSpPr>
          <p:nvPr/>
        </p:nvSpPr>
        <p:spPr bwMode="auto">
          <a:xfrm>
            <a:off x="3142650" y="399886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id="{29297639-D04C-4D89-A52A-CD43BD1317F2}"/>
              </a:ext>
            </a:extLst>
          </p:cNvPr>
          <p:cNvSpPr txBox="1">
            <a:spLocks noChangeArrowheads="1"/>
          </p:cNvSpPr>
          <p:nvPr/>
        </p:nvSpPr>
        <p:spPr bwMode="auto">
          <a:xfrm>
            <a:off x="3142650" y="307019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id="{83038D17-D92E-45AB-B617-5D2572FC3C22}"/>
              </a:ext>
            </a:extLst>
          </p:cNvPr>
          <p:cNvSpPr txBox="1">
            <a:spLocks noChangeArrowheads="1"/>
          </p:cNvSpPr>
          <p:nvPr/>
        </p:nvSpPr>
        <p:spPr bwMode="auto">
          <a:xfrm>
            <a:off x="3142650" y="4674862"/>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id="{5288416D-92F9-4F7D-A9F4-C87B8A1C4BC5}"/>
              </a:ext>
            </a:extLst>
          </p:cNvPr>
          <p:cNvSpPr txBox="1">
            <a:spLocks noChangeArrowheads="1"/>
          </p:cNvSpPr>
          <p:nvPr/>
        </p:nvSpPr>
        <p:spPr bwMode="auto">
          <a:xfrm>
            <a:off x="3142650" y="431992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id="{A31A9E79-5101-453F-B04B-0EFB19ADB587}"/>
              </a:ext>
            </a:extLst>
          </p:cNvPr>
          <p:cNvSpPr txBox="1">
            <a:spLocks noChangeArrowheads="1"/>
          </p:cNvSpPr>
          <p:nvPr/>
        </p:nvSpPr>
        <p:spPr bwMode="auto">
          <a:xfrm>
            <a:off x="3142650" y="540224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id="{18655485-E16D-4EE0-800B-BDE36E945D1E}"/>
              </a:ext>
            </a:extLst>
          </p:cNvPr>
          <p:cNvCxnSpPr>
            <a:cxnSpLocks noChangeShapeType="1"/>
          </p:cNvCxnSpPr>
          <p:nvPr/>
        </p:nvCxnSpPr>
        <p:spPr bwMode="auto">
          <a:xfrm>
            <a:off x="3146743" y="501635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id="{AEFCB6A7-FFF4-4158-B8F7-437868AD724E}"/>
              </a:ext>
            </a:extLst>
          </p:cNvPr>
          <p:cNvSpPr txBox="1">
            <a:spLocks noChangeArrowheads="1"/>
          </p:cNvSpPr>
          <p:nvPr/>
        </p:nvSpPr>
        <p:spPr bwMode="auto">
          <a:xfrm>
            <a:off x="3142650" y="341794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id="{83E06DE0-C26F-4184-A884-24F4BF084C9A}"/>
              </a:ext>
            </a:extLst>
          </p:cNvPr>
          <p:cNvCxnSpPr>
            <a:cxnSpLocks noChangeShapeType="1"/>
          </p:cNvCxnSpPr>
          <p:nvPr/>
        </p:nvCxnSpPr>
        <p:spPr bwMode="auto">
          <a:xfrm>
            <a:off x="3142650" y="199857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id="{94FAEB8B-A81E-412E-821B-A00C209BC447}"/>
              </a:ext>
            </a:extLst>
          </p:cNvPr>
          <p:cNvSpPr txBox="1">
            <a:spLocks noChangeArrowheads="1"/>
          </p:cNvSpPr>
          <p:nvPr/>
        </p:nvSpPr>
        <p:spPr bwMode="auto">
          <a:xfrm>
            <a:off x="3142650" y="2021774"/>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id="{B3F84225-ACB2-43F0-A357-E494C8B2FB34}"/>
              </a:ext>
            </a:extLst>
          </p:cNvPr>
          <p:cNvCxnSpPr>
            <a:cxnSpLocks noChangeShapeType="1"/>
          </p:cNvCxnSpPr>
          <p:nvPr/>
        </p:nvCxnSpPr>
        <p:spPr bwMode="auto">
          <a:xfrm>
            <a:off x="3142650" y="236096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id="{A85A4109-B4A1-449B-86B7-71063E1D1F06}"/>
              </a:ext>
            </a:extLst>
          </p:cNvPr>
          <p:cNvSpPr txBox="1">
            <a:spLocks noChangeArrowheads="1"/>
          </p:cNvSpPr>
          <p:nvPr/>
        </p:nvSpPr>
        <p:spPr bwMode="auto">
          <a:xfrm>
            <a:off x="3142650" y="237465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id="{C4341AA7-3A34-4892-B63E-2F0DDA990E90}"/>
              </a:ext>
            </a:extLst>
          </p:cNvPr>
          <p:cNvCxnSpPr>
            <a:cxnSpLocks noChangeShapeType="1"/>
          </p:cNvCxnSpPr>
          <p:nvPr/>
        </p:nvCxnSpPr>
        <p:spPr bwMode="auto">
          <a:xfrm>
            <a:off x="3150557" y="607683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id="{8EA3FE5E-5F76-477B-A40A-B6D7FC233EEA}"/>
              </a:ext>
            </a:extLst>
          </p:cNvPr>
          <p:cNvSpPr txBox="1">
            <a:spLocks noChangeArrowheads="1"/>
          </p:cNvSpPr>
          <p:nvPr/>
        </p:nvSpPr>
        <p:spPr bwMode="auto">
          <a:xfrm>
            <a:off x="3150557" y="574755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74428"/>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75" name="Rectangle 223"/>
          <p:cNvSpPr>
            <a:spLocks noChangeArrowheads="1"/>
          </p:cNvSpPr>
          <p:nvPr/>
        </p:nvSpPr>
        <p:spPr bwMode="auto">
          <a:xfrm>
            <a:off x="202908" y="0"/>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加齢に伴う生理的健忘の特徴</a:t>
            </a:r>
            <a:endParaRPr lang="ja-JP" altLang="en-US" sz="3200" b="1" dirty="0">
              <a:solidFill>
                <a:schemeClr val="bg1"/>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23">
            <a:extLst>
              <a:ext uri="{FF2B5EF4-FFF2-40B4-BE49-F238E27FC236}">
                <a16:creationId xmlns:a16="http://schemas.microsoft.com/office/drawing/2014/main" id="{8F6DCF23-E5CA-4E03-87AC-CC597E2059D8}"/>
              </a:ext>
            </a:extLst>
          </p:cNvPr>
          <p:cNvSpPr>
            <a:spLocks noChangeArrowheads="1"/>
          </p:cNvSpPr>
          <p:nvPr/>
        </p:nvSpPr>
        <p:spPr bwMode="auto">
          <a:xfrm>
            <a:off x="202908" y="821469"/>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b="1" dirty="0">
                <a:latin typeface="BIZ UDPゴシック" panose="020B0400000000000000" pitchFamily="50" charset="-128"/>
                <a:ea typeface="BIZ UDPゴシック" panose="020B0400000000000000" pitchFamily="50" charset="-128"/>
                <a:cs typeface="Meiryo UI" pitchFamily="50" charset="-128"/>
              </a:rPr>
              <a:t>生理的健忘と病的健忘の鑑別点の要点</a:t>
            </a:r>
            <a:endParaRPr lang="ja-JP" altLang="en-US" sz="2400" b="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616686"/>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22〕</a:t>
            </a:r>
            <a:endParaRPr lang="ja-JP" altLang="en-US" sz="1600" b="1" dirty="0">
              <a:latin typeface="BIZ UDPゴシック" panose="020B0400000000000000" pitchFamily="50" charset="-128"/>
              <a:ea typeface="BIZ UDPゴシック" panose="020B0400000000000000" pitchFamily="50" charset="-128"/>
            </a:endParaRPr>
          </a:p>
        </p:txBody>
      </p:sp>
      <p:graphicFrame>
        <p:nvGraphicFramePr>
          <p:cNvPr id="11" name="Group 53">
            <a:extLst>
              <a:ext uri="{FF2B5EF4-FFF2-40B4-BE49-F238E27FC236}">
                <a16:creationId xmlns:a16="http://schemas.microsoft.com/office/drawing/2014/main" id="{2ACB0EC0-8A3A-4A6F-8375-7117E6C387DF}"/>
              </a:ext>
            </a:extLst>
          </p:cNvPr>
          <p:cNvGraphicFramePr>
            <a:graphicFrameLocks noGrp="1"/>
          </p:cNvGraphicFramePr>
          <p:nvPr>
            <p:extLst>
              <p:ext uri="{D42A27DB-BD31-4B8C-83A1-F6EECF244321}">
                <p14:modId xmlns:p14="http://schemas.microsoft.com/office/powerpoint/2010/main" val="2756644843"/>
              </p:ext>
            </p:extLst>
          </p:nvPr>
        </p:nvGraphicFramePr>
        <p:xfrm>
          <a:off x="555277" y="1773507"/>
          <a:ext cx="8077899" cy="4467807"/>
        </p:xfrm>
        <a:graphic>
          <a:graphicData uri="http://schemas.openxmlformats.org/drawingml/2006/table">
            <a:tbl>
              <a:tblPr/>
              <a:tblGrid>
                <a:gridCol w="1890211">
                  <a:extLst>
                    <a:ext uri="{9D8B030D-6E8A-4147-A177-3AD203B41FA5}">
                      <a16:colId xmlns:a16="http://schemas.microsoft.com/office/drawing/2014/main" val="20000"/>
                    </a:ext>
                  </a:extLst>
                </a:gridCol>
                <a:gridCol w="3093844">
                  <a:extLst>
                    <a:ext uri="{9D8B030D-6E8A-4147-A177-3AD203B41FA5}">
                      <a16:colId xmlns:a16="http://schemas.microsoft.com/office/drawing/2014/main" val="20001"/>
                    </a:ext>
                  </a:extLst>
                </a:gridCol>
                <a:gridCol w="3093844">
                  <a:extLst>
                    <a:ext uri="{9D8B030D-6E8A-4147-A177-3AD203B41FA5}">
                      <a16:colId xmlns:a16="http://schemas.microsoft.com/office/drawing/2014/main" val="20002"/>
                    </a:ext>
                  </a:extLst>
                </a:gridCol>
              </a:tblGrid>
              <a:tr h="59638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病的健忘</a:t>
                      </a:r>
                      <a:endParaRPr kumimoji="1" lang="en-US" altLang="ja-JP"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848C"/>
                    </a:solidFill>
                  </a:tcPr>
                </a:tc>
                <a:extLst>
                  <a:ext uri="{0D108BD9-81ED-4DB2-BD59-A6C34878D82A}">
                    <a16:rowId xmlns:a16="http://schemas.microsoft.com/office/drawing/2014/main" val="10000"/>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一般的知識など</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自分の経験した出来事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1"/>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もの忘れの範囲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体験の一部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体験した全部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2"/>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進行・悪化しない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進行していく</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3"/>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5"/>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学習能力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維持されている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新しいことが覚えられない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6"/>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日時の見当識</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2485079842"/>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感情・意欲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易怒性、意欲低下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424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1085570" y="2978740"/>
            <a:ext cx="7670212" cy="2026397"/>
          </a:xfrm>
        </p:spPr>
        <p:txBody>
          <a:bodyPr/>
          <a:lstStyle/>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①  記憶障害の訴えが本人または家族から認められる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②  日常生活動作は正常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③  全般的認知機能は正常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④  年齢や教育レベルの影響のみでは説明できない記憶障害が存在する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⑤  認知症ではない</a:t>
            </a:r>
            <a:endParaRPr lang="en-US" altLang="ja-JP"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p:cNvSpPr txBox="1"/>
          <p:nvPr/>
        </p:nvSpPr>
        <p:spPr>
          <a:xfrm>
            <a:off x="4028516" y="4587836"/>
            <a:ext cx="4046955" cy="292388"/>
          </a:xfrm>
          <a:prstGeom prst="rect">
            <a:avLst/>
          </a:prstGeom>
          <a:noFill/>
        </p:spPr>
        <p:txBody>
          <a:bodyPr wrap="square" rtlCol="0">
            <a:spAutoFit/>
          </a:bodyPr>
          <a:lstStyle/>
          <a:p>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Petersen RC et al. Arch </a:t>
            </a:r>
            <a:r>
              <a:rPr lang="en-US" altLang="ja-JP" sz="1300" b="1"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Neurol</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2001</a:t>
            </a:r>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EB5B856-1F3D-42DB-B6DC-16503AEC5A63}"/>
              </a:ext>
            </a:extLst>
          </p:cNvPr>
          <p:cNvSpPr txBox="1"/>
          <p:nvPr/>
        </p:nvSpPr>
        <p:spPr>
          <a:xfrm>
            <a:off x="537006" y="1429446"/>
            <a:ext cx="8218776" cy="4862870"/>
          </a:xfrm>
          <a:prstGeom prst="rect">
            <a:avLst/>
          </a:prstGeom>
          <a:noFill/>
          <a:ln w="25400">
            <a:noFill/>
          </a:ln>
        </p:spPr>
        <p:txBody>
          <a:bodyPr wrap="square">
            <a:spAutoFit/>
          </a:bodyPr>
          <a:lstStyle/>
          <a:p>
            <a:pPr marL="804863" indent="-804863"/>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定義・分類</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indent="-355600">
              <a:buClr>
                <a:schemeClr val="tx1"/>
              </a:buClr>
              <a:buFont typeface="Wingdings" panose="05000000000000000000" pitchFamily="2" charset="2"/>
              <a:buChar char="l"/>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正常と認知症の中間の状態</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。記憶障害を主体とする</a:t>
            </a:r>
            <a:r>
              <a:rPr lang="zh-TW"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健忘型</a:t>
            </a:r>
            <a:r>
              <a:rPr lang="en-US" altLang="ja-JP"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とその他の障害による</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非健忘型</a:t>
            </a:r>
            <a:r>
              <a:rPr lang="en-US" altLang="ja-JP"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に分類される</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257300" indent="-1257300">
              <a:spcBef>
                <a:spcPts val="1200"/>
              </a:spcBef>
            </a:pP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健忘型</a:t>
            </a:r>
            <a:r>
              <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の特徴</a:t>
            </a:r>
            <a:endPar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lgn="r">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r>
              <a:rPr lang="ja-JP" altLang="en-US" sz="2000" b="1" dirty="0">
                <a:latin typeface="BIZ UDPゴシック" panose="020B0400000000000000" pitchFamily="50" charset="-128"/>
                <a:ea typeface="BIZ UDPゴシック" panose="020B0400000000000000" pitchFamily="50" charset="-128"/>
              </a:rPr>
              <a:t>特徴 </a:t>
            </a:r>
            <a:endParaRPr lang="en-US" altLang="ja-JP" sz="2000" b="1" dirty="0">
              <a:latin typeface="BIZ UDPゴシック" panose="020B0400000000000000" pitchFamily="50" charset="-128"/>
              <a:ea typeface="BIZ UDPゴシック" panose="020B0400000000000000" pitchFamily="50" charset="-128"/>
            </a:endParaRPr>
          </a:p>
          <a:p>
            <a:pPr marL="536575" indent="-355600">
              <a:spcBef>
                <a:spcPts val="0"/>
              </a:spcBef>
              <a:buFont typeface="Wingdings" panose="05000000000000000000" pitchFamily="2" charset="2"/>
              <a:buChar char="l"/>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軽度認知障害から認知症へのコンバージョンは専門医による追跡では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9.6</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年、地域研究では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4.9</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年。一方で正常なレベルに回復する人もいる。</a:t>
            </a:r>
            <a:endParaRPr lang="ja-JP" altLang="en-US" sz="2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21CB298-581B-467F-8917-04C8E2B89CF3}"/>
              </a:ext>
            </a:extLst>
          </p:cNvPr>
          <p:cNvSpPr txBox="1"/>
          <p:nvPr/>
        </p:nvSpPr>
        <p:spPr>
          <a:xfrm>
            <a:off x="4273222" y="6082353"/>
            <a:ext cx="4482560" cy="292388"/>
          </a:xfrm>
          <a:prstGeom prst="rect">
            <a:avLst/>
          </a:prstGeom>
          <a:noFill/>
          <a:ln w="25400">
            <a:noFill/>
          </a:ln>
        </p:spPr>
        <p:txBody>
          <a:bodyPr wrap="square">
            <a:spAutoFit/>
          </a:bodyPr>
          <a:lstStyle/>
          <a:p>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Mitchell</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AJ,</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Acta </a:t>
            </a:r>
            <a:r>
              <a:rPr lang="en-US" altLang="ja-JP" sz="1300" b="1" kern="0"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Psychiatr</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Scand. 2009</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ja-JP" altLang="en-US" sz="1300" dirty="0">
              <a:solidFill>
                <a:schemeClr val="tx1">
                  <a:lumMod val="50000"/>
                  <a:lumOff val="50000"/>
                </a:schemeClr>
              </a:solidFill>
            </a:endParaRPr>
          </a:p>
        </p:txBody>
      </p:sp>
      <p:sp>
        <p:nvSpPr>
          <p:cNvPr id="15" name="正方形/長方形 14">
            <a:extLst>
              <a:ext uri="{FF2B5EF4-FFF2-40B4-BE49-F238E27FC236}">
                <a16:creationId xmlns:a16="http://schemas.microsoft.com/office/drawing/2014/main" id="{0E203B4C-305F-49F1-B64D-73522B9D29D6}"/>
              </a:ext>
            </a:extLst>
          </p:cNvPr>
          <p:cNvSpPr/>
          <p:nvPr/>
        </p:nvSpPr>
        <p:spPr>
          <a:xfrm>
            <a:off x="0" y="-11209"/>
            <a:ext cx="9144000" cy="974558"/>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3">
            <a:extLst>
              <a:ext uri="{FF2B5EF4-FFF2-40B4-BE49-F238E27FC236}">
                <a16:creationId xmlns:a16="http://schemas.microsoft.com/office/drawing/2014/main" id="{5D1D799C-00DB-4D51-A74C-3169D5B4D249}"/>
              </a:ext>
            </a:extLst>
          </p:cNvPr>
          <p:cNvSpPr>
            <a:spLocks noChangeArrowheads="1"/>
          </p:cNvSpPr>
          <p:nvPr/>
        </p:nvSpPr>
        <p:spPr bwMode="auto">
          <a:xfrm>
            <a:off x="646112" y="84751"/>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 </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defTabSz="1003300" eaLnBrk="1" hangingPunct="1"/>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582C302F-2957-4D13-856D-2F620E9601B4}"/>
              </a:ext>
            </a:extLst>
          </p:cNvPr>
          <p:cNvSpPr txBox="1"/>
          <p:nvPr/>
        </p:nvSpPr>
        <p:spPr>
          <a:xfrm>
            <a:off x="4028516" y="6328867"/>
            <a:ext cx="4798446" cy="292388"/>
          </a:xfrm>
          <a:prstGeom prst="rect">
            <a:avLst/>
          </a:prstGeom>
          <a:noFill/>
          <a:ln w="25400">
            <a:noFill/>
          </a:ln>
        </p:spPr>
        <p:txBody>
          <a:bodyPr wrap="square">
            <a:spAutoFit/>
          </a:bodyPr>
          <a:lstStyle/>
          <a:p>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pt-BR"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Shimada H et al. J Am Med Dir Assoc. 2017</a:t>
            </a:r>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endPar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D8B5EAB-D574-4DF2-A8FE-C7DCFE28274A}"/>
              </a:ext>
            </a:extLst>
          </p:cNvPr>
          <p:cNvSpPr txBox="1"/>
          <p:nvPr/>
        </p:nvSpPr>
        <p:spPr>
          <a:xfrm>
            <a:off x="0" y="961386"/>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650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0230" y="1527102"/>
            <a:ext cx="7783539" cy="4320480"/>
          </a:xfrm>
        </p:spPr>
        <p:txBody>
          <a:bodyPr>
            <a:noAutofit/>
          </a:bodyPr>
          <a:lstStyle/>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認知症は高齢者の病気だと思われがちだが、実際は</a:t>
            </a:r>
            <a:r>
              <a:rPr lang="ja-JP" altLang="en-US" sz="2585" b="1" dirty="0">
                <a:solidFill>
                  <a:srgbClr val="39837F"/>
                </a:solidFill>
                <a:latin typeface="BIZ UDPゴシック" panose="020B0400000000000000" pitchFamily="50" charset="-128"/>
                <a:ea typeface="BIZ UDPゴシック" panose="020B0400000000000000" pitchFamily="50" charset="-128"/>
              </a:rPr>
              <a:t>若い世代でも発症</a:t>
            </a:r>
            <a:r>
              <a:rPr lang="ja-JP" altLang="en-US" sz="2585" b="1" dirty="0">
                <a:latin typeface="BIZ UDPゴシック" panose="020B0400000000000000" pitchFamily="50" charset="-128"/>
                <a:ea typeface="BIZ UDPゴシック" panose="020B0400000000000000" pitchFamily="50" charset="-128"/>
              </a:rPr>
              <a:t>することもある。</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solidFill>
                  <a:srgbClr val="FF0000"/>
                </a:solidFill>
                <a:latin typeface="BIZ UDPゴシック" panose="020B0400000000000000" pitchFamily="50" charset="-128"/>
                <a:ea typeface="BIZ UDPゴシック" panose="020B0400000000000000" pitchFamily="50" charset="-128"/>
              </a:rPr>
              <a:t> </a:t>
            </a:r>
            <a:r>
              <a:rPr lang="en-US" altLang="ja-JP" sz="2585" b="1" dirty="0">
                <a:solidFill>
                  <a:srgbClr val="39837F"/>
                </a:solidFill>
                <a:latin typeface="BIZ UDPゴシック" panose="020B0400000000000000" pitchFamily="50" charset="-128"/>
                <a:ea typeface="BIZ UDPゴシック" panose="020B0400000000000000" pitchFamily="50" charset="-128"/>
              </a:rPr>
              <a:t>65</a:t>
            </a:r>
            <a:r>
              <a:rPr lang="ja-JP" altLang="en-US" sz="2585" b="1" dirty="0">
                <a:solidFill>
                  <a:srgbClr val="39837F"/>
                </a:solidFill>
                <a:latin typeface="BIZ UDPゴシック" panose="020B0400000000000000" pitchFamily="50" charset="-128"/>
                <a:ea typeface="BIZ UDPゴシック" panose="020B0400000000000000" pitchFamily="50" charset="-128"/>
              </a:rPr>
              <a:t>歳未満の人</a:t>
            </a:r>
            <a:r>
              <a:rPr lang="ja-JP" altLang="en-US" sz="2585" b="1" dirty="0">
                <a:latin typeface="BIZ UDPゴシック" panose="020B0400000000000000" pitchFamily="50" charset="-128"/>
                <a:ea typeface="BIZ UDPゴシック" panose="020B0400000000000000" pitchFamily="50" charset="-128"/>
              </a:rPr>
              <a:t>が発症する認知症を総じて</a:t>
            </a:r>
            <a:r>
              <a:rPr lang="ja-JP" altLang="en-US" sz="2585" b="1" dirty="0">
                <a:solidFill>
                  <a:srgbClr val="39837F"/>
                </a:solidFill>
                <a:latin typeface="BIZ UDPゴシック" panose="020B0400000000000000" pitchFamily="50" charset="-128"/>
                <a:ea typeface="BIZ UDPゴシック" panose="020B0400000000000000" pitchFamily="50" charset="-128"/>
              </a:rPr>
              <a:t>「若年性認知症」</a:t>
            </a:r>
            <a:r>
              <a:rPr lang="ja-JP" altLang="en-US" sz="2585" b="1" dirty="0">
                <a:latin typeface="BIZ UDPゴシック" panose="020B0400000000000000" pitchFamily="50" charset="-128"/>
                <a:ea typeface="BIZ UDPゴシック" panose="020B0400000000000000" pitchFamily="50" charset="-128"/>
              </a:rPr>
              <a:t>と言う。</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働き盛り世代や子育て世代の人に発症するため</a:t>
            </a:r>
            <a:r>
              <a:rPr lang="ja-JP" altLang="en-US" sz="2585" b="1" dirty="0">
                <a:solidFill>
                  <a:srgbClr val="39837F"/>
                </a:solidFill>
                <a:latin typeface="BIZ UDPゴシック" panose="020B0400000000000000" pitchFamily="50" charset="-128"/>
                <a:ea typeface="BIZ UDPゴシック" panose="020B0400000000000000" pitchFamily="50" charset="-128"/>
              </a:rPr>
              <a:t>本人だけでなく、家族の生活への影響が大きい</a:t>
            </a:r>
            <a:r>
              <a:rPr lang="ja-JP" altLang="en-US" sz="2585" b="1" dirty="0">
                <a:latin typeface="BIZ UDPゴシック" panose="020B0400000000000000" pitchFamily="50" charset="-128"/>
                <a:ea typeface="BIZ UDPゴシック" panose="020B0400000000000000" pitchFamily="50" charset="-128"/>
              </a:rPr>
              <a:t>。</a:t>
            </a:r>
          </a:p>
          <a:p>
            <a:pPr marL="449263" indent="-449263">
              <a:spcBef>
                <a:spcPts val="1662"/>
              </a:spcBef>
              <a:buClr>
                <a:schemeClr val="tx1"/>
              </a:buClr>
              <a:buNone/>
            </a:pPr>
            <a:r>
              <a:rPr lang="ja-JP" altLang="en-US"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若年性認知症について</a:t>
            </a:r>
            <a:r>
              <a:rPr lang="ja-JP" altLang="en-US" sz="2585" b="1" dirty="0">
                <a:solidFill>
                  <a:srgbClr val="39837F"/>
                </a:solidFill>
                <a:latin typeface="BIZ UDPゴシック" panose="020B0400000000000000" pitchFamily="50" charset="-128"/>
                <a:ea typeface="BIZ UDPゴシック" panose="020B0400000000000000" pitchFamily="50" charset="-128"/>
              </a:rPr>
              <a:t>正しく理解し、早期の気づきと対応、及び適切な支援に繋げる</a:t>
            </a:r>
            <a:r>
              <a:rPr lang="ja-JP" altLang="en-US" sz="2585" b="1" dirty="0">
                <a:latin typeface="BIZ UDPゴシック" panose="020B0400000000000000" pitchFamily="50" charset="-128"/>
                <a:ea typeface="BIZ UDPゴシック" panose="020B0400000000000000" pitchFamily="50" charset="-128"/>
              </a:rPr>
              <a:t>ことが重要である。</a:t>
            </a:r>
            <a:endParaRPr lang="en-US" altLang="ja-JP" sz="2585"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7041C41-0CB7-4B19-A142-F408F8EF271C}"/>
              </a:ext>
            </a:extLst>
          </p:cNvPr>
          <p:cNvSpPr/>
          <p:nvPr/>
        </p:nvSpPr>
        <p:spPr>
          <a:xfrm>
            <a:off x="0" y="-22709"/>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863899" y="77351"/>
            <a:ext cx="7416202" cy="510573"/>
          </a:xfrm>
        </p:spPr>
        <p:txBody>
          <a:bodyPr>
            <a:no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若年性認知症</a:t>
            </a:r>
          </a:p>
        </p:txBody>
      </p:sp>
      <p:sp>
        <p:nvSpPr>
          <p:cNvPr id="5" name="テキスト ボックス 4">
            <a:extLst>
              <a:ext uri="{FF2B5EF4-FFF2-40B4-BE49-F238E27FC236}">
                <a16:creationId xmlns:a16="http://schemas.microsoft.com/office/drawing/2014/main" id="{B0B996EF-B643-4550-952A-DA3E00B80D08}"/>
              </a:ext>
            </a:extLst>
          </p:cNvPr>
          <p:cNvSpPr txBox="1"/>
          <p:nvPr/>
        </p:nvSpPr>
        <p:spPr>
          <a:xfrm>
            <a:off x="0" y="68798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3626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3FEED5B-2611-45E3-B6C0-9A95D6F8D704}"/>
              </a:ext>
            </a:extLst>
          </p:cNvPr>
          <p:cNvSpPr>
            <a:spLocks noChangeArrowheads="1"/>
          </p:cNvSpPr>
          <p:nvPr/>
        </p:nvSpPr>
        <p:spPr bwMode="auto">
          <a:xfrm>
            <a:off x="256689" y="1165891"/>
            <a:ext cx="8630615"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None/>
              <a:defRPr/>
            </a:pPr>
            <a:r>
              <a:rPr lang="ja-JP" altLang="en-US" sz="2585" b="1" dirty="0">
                <a:solidFill>
                  <a:prstClr val="black"/>
                </a:solidFill>
                <a:latin typeface="BIZ UDPゴシック" panose="020B0400000000000000" pitchFamily="50" charset="-128"/>
                <a:ea typeface="BIZ UDPゴシック" panose="020B0400000000000000" pitchFamily="50" charset="-128"/>
              </a:rPr>
              <a:t>若年性認知症の注意すべき症状の特徴は以下の通り</a:t>
            </a:r>
            <a:endParaRPr lang="ja-JP" altLang="en-US" sz="2585" b="1" dirty="0">
              <a:solidFill>
                <a:srgbClr val="00000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08BC113-44FD-4C4A-938F-2BCB181A7B11}"/>
              </a:ext>
            </a:extLst>
          </p:cNvPr>
          <p:cNvSpPr/>
          <p:nvPr/>
        </p:nvSpPr>
        <p:spPr>
          <a:xfrm>
            <a:off x="548135" y="5691649"/>
            <a:ext cx="8244699" cy="887935"/>
          </a:xfrm>
          <a:prstGeom prst="rect">
            <a:avLst/>
          </a:prstGeom>
        </p:spPr>
        <p:txBody>
          <a:bodyPr wrap="square">
            <a:spAutoFit/>
          </a:bodyPr>
          <a:lstStyle/>
          <a:p>
            <a:pPr marL="414715" indent="-414715" defTabSz="844083">
              <a:spcBef>
                <a:spcPts val="2769"/>
              </a:spcBef>
            </a:pPr>
            <a:r>
              <a:rPr lang="en-US" altLang="ja-JP" sz="2585" b="1" dirty="0">
                <a:solidFill>
                  <a:srgbClr val="39837F"/>
                </a:solidFill>
                <a:latin typeface="BIZ UDPゴシック" panose="020B0400000000000000" pitchFamily="50" charset="-128"/>
                <a:ea typeface="BIZ UDPゴシック" panose="020B0400000000000000" pitchFamily="50" charset="-128"/>
              </a:rPr>
              <a:t>※</a:t>
            </a:r>
            <a:r>
              <a:rPr lang="ja-JP" altLang="en-US" sz="2585" b="1" dirty="0">
                <a:solidFill>
                  <a:srgbClr val="39837F"/>
                </a:solidFill>
                <a:latin typeface="BIZ UDPゴシック" panose="020B0400000000000000" pitchFamily="50" charset="-128"/>
                <a:ea typeface="BIZ UDPゴシック" panose="020B0400000000000000" pitchFamily="50" charset="-128"/>
              </a:rPr>
              <a:t> 確定診断を受けた時には、既に症状が進行していることが少なくない</a:t>
            </a:r>
            <a:endParaRPr lang="en-US" altLang="ja-JP" sz="2585" b="1" dirty="0">
              <a:solidFill>
                <a:srgbClr val="39837F"/>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4F7AC0D0-7801-46C9-BF5C-09D425D39174}"/>
              </a:ext>
            </a:extLst>
          </p:cNvPr>
          <p:cNvSpPr/>
          <p:nvPr/>
        </p:nvSpPr>
        <p:spPr bwMode="auto">
          <a:xfrm>
            <a:off x="4173184" y="5167579"/>
            <a:ext cx="797627" cy="437596"/>
          </a:xfrm>
          <a:prstGeom prst="downArrow">
            <a:avLst>
              <a:gd name="adj1" fmla="val 50000"/>
              <a:gd name="adj2" fmla="val 55321"/>
            </a:avLst>
          </a:prstGeom>
          <a:solidFill>
            <a:srgbClr val="39837F"/>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indent="-328254" defTabSz="844083" eaLnBrk="1" hangingPunct="1">
              <a:lnSpc>
                <a:spcPct val="80000"/>
              </a:lnSpc>
              <a:spcBef>
                <a:spcPct val="20000"/>
              </a:spcBef>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E2A9715D-311A-4199-B2DD-2E660504440A}"/>
              </a:ext>
            </a:extLst>
          </p:cNvPr>
          <p:cNvSpPr/>
          <p:nvPr/>
        </p:nvSpPr>
        <p:spPr>
          <a:xfrm>
            <a:off x="-1"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3490" name="Rectangle 10">
            <a:extLst>
              <a:ext uri="{FF2B5EF4-FFF2-40B4-BE49-F238E27FC236}">
                <a16:creationId xmlns:a16="http://schemas.microsoft.com/office/drawing/2014/main" id="{5167EB0E-0490-467E-9BBD-42825CA95F87}"/>
              </a:ext>
            </a:extLst>
          </p:cNvPr>
          <p:cNvSpPr>
            <a:spLocks noChangeArrowheads="1"/>
          </p:cNvSpPr>
          <p:nvPr/>
        </p:nvSpPr>
        <p:spPr bwMode="auto">
          <a:xfrm>
            <a:off x="351164" y="53501"/>
            <a:ext cx="844167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若年性認知症の症状の特徴</a:t>
            </a:r>
          </a:p>
        </p:txBody>
      </p:sp>
      <p:sp>
        <p:nvSpPr>
          <p:cNvPr id="4" name="四角形: 角を丸くする 3">
            <a:extLst>
              <a:ext uri="{FF2B5EF4-FFF2-40B4-BE49-F238E27FC236}">
                <a16:creationId xmlns:a16="http://schemas.microsoft.com/office/drawing/2014/main" id="{2A1934E5-C5CE-4032-87C5-1E6D60F9BB99}"/>
              </a:ext>
            </a:extLst>
          </p:cNvPr>
          <p:cNvSpPr/>
          <p:nvPr/>
        </p:nvSpPr>
        <p:spPr bwMode="auto">
          <a:xfrm>
            <a:off x="548135" y="1757548"/>
            <a:ext cx="8050742" cy="3323557"/>
          </a:xfrm>
          <a:prstGeom prst="roundRect">
            <a:avLst>
              <a:gd name="adj" fmla="val 9260"/>
            </a:avLst>
          </a:prstGeom>
          <a:solidFill>
            <a:srgbClr val="C2E4E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3492" name="正方形/長方形 1">
            <a:extLst>
              <a:ext uri="{FF2B5EF4-FFF2-40B4-BE49-F238E27FC236}">
                <a16:creationId xmlns:a16="http://schemas.microsoft.com/office/drawing/2014/main" id="{F4A311CC-89F2-427C-BC90-4E4CE021640E}"/>
              </a:ext>
            </a:extLst>
          </p:cNvPr>
          <p:cNvSpPr>
            <a:spLocks noChangeArrowheads="1"/>
          </p:cNvSpPr>
          <p:nvPr/>
        </p:nvSpPr>
        <p:spPr bwMode="auto">
          <a:xfrm>
            <a:off x="1160585" y="1849665"/>
            <a:ext cx="76757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初期のサインが</a:t>
            </a:r>
            <a:r>
              <a:rPr lang="ja-JP" altLang="en-US" sz="2400" b="1" dirty="0">
                <a:solidFill>
                  <a:srgbClr val="39837F"/>
                </a:solidFill>
                <a:latin typeface="BIZ UDPゴシック" panose="020B0400000000000000" pitchFamily="50" charset="-128"/>
                <a:ea typeface="BIZ UDPゴシック" panose="020B0400000000000000" pitchFamily="50" charset="-128"/>
              </a:rPr>
              <a:t>見逃されやすい</a:t>
            </a:r>
            <a:endParaRPr lang="en-US" altLang="ja-JP" sz="2400" b="1" dirty="0">
              <a:solidFill>
                <a:srgbClr val="39837F"/>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症状の</a:t>
            </a:r>
            <a:r>
              <a:rPr lang="ja-JP" altLang="en-US" sz="2400" b="1" dirty="0">
                <a:solidFill>
                  <a:srgbClr val="39837F"/>
                </a:solidFill>
                <a:latin typeface="BIZ UDPゴシック" panose="020B0400000000000000" pitchFamily="50" charset="-128"/>
                <a:ea typeface="BIZ UDPゴシック" panose="020B0400000000000000" pitchFamily="50" charset="-128"/>
              </a:rPr>
              <a:t>個人差</a:t>
            </a:r>
            <a:r>
              <a:rPr lang="ja-JP" altLang="en-US" sz="2400" b="1" dirty="0">
                <a:solidFill>
                  <a:srgbClr val="000000"/>
                </a:solidFill>
                <a:latin typeface="BIZ UDPゴシック" panose="020B0400000000000000" pitchFamily="50" charset="-128"/>
                <a:ea typeface="BIZ UDPゴシック" panose="020B0400000000000000" pitchFamily="50" charset="-128"/>
              </a:rPr>
              <a:t>が大きい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抑うつ状態</a:t>
            </a:r>
            <a:r>
              <a:rPr lang="ja-JP" altLang="en-US" sz="2400" b="1" dirty="0">
                <a:solidFill>
                  <a:srgbClr val="000000"/>
                </a:solidFill>
                <a:latin typeface="BIZ UDPゴシック" panose="020B0400000000000000" pitchFamily="50" charset="-128"/>
                <a:ea typeface="BIZ UDPゴシック" panose="020B0400000000000000" pitchFamily="50" charset="-128"/>
              </a:rPr>
              <a:t>に陥りやすく、</a:t>
            </a:r>
            <a:r>
              <a:rPr lang="ja-JP" altLang="en-US" sz="2400" b="1" dirty="0">
                <a:solidFill>
                  <a:srgbClr val="39837F"/>
                </a:solidFill>
                <a:latin typeface="BIZ UDPゴシック" panose="020B0400000000000000" pitchFamily="50" charset="-128"/>
                <a:ea typeface="BIZ UDPゴシック" panose="020B0400000000000000" pitchFamily="50" charset="-128"/>
              </a:rPr>
              <a:t>不安感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介護やケアを受けることへの</a:t>
            </a:r>
            <a:r>
              <a:rPr lang="ja-JP" altLang="en-US" sz="2400" b="1" dirty="0">
                <a:solidFill>
                  <a:srgbClr val="39837F"/>
                </a:solidFill>
                <a:latin typeface="BIZ UDPゴシック" panose="020B0400000000000000" pitchFamily="50" charset="-128"/>
                <a:ea typeface="BIZ UDPゴシック" panose="020B0400000000000000" pitchFamily="50" charset="-128"/>
              </a:rPr>
              <a:t>抵抗感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進行が早い傾向</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認知機能の低下と身体機能の低下が</a:t>
            </a:r>
            <a:r>
              <a:rPr lang="ja-JP" altLang="en-US" sz="2400" b="1" dirty="0">
                <a:solidFill>
                  <a:srgbClr val="39837F"/>
                </a:solidFill>
                <a:latin typeface="BIZ UDPゴシック" panose="020B0400000000000000" pitchFamily="50" charset="-128"/>
                <a:ea typeface="BIZ UDPゴシック" panose="020B0400000000000000" pitchFamily="50" charset="-128"/>
              </a:rPr>
              <a:t>並行しない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39837F"/>
                </a:solidFill>
                <a:latin typeface="BIZ UDPゴシック" panose="020B0400000000000000" pitchFamily="50" charset="-128"/>
                <a:ea typeface="BIZ UDPゴシック" panose="020B0400000000000000" pitchFamily="50" charset="-128"/>
              </a:rPr>
              <a:t>社会的役割や達成感</a:t>
            </a:r>
            <a:r>
              <a:rPr lang="ja-JP" altLang="en-US" sz="2400" b="1" dirty="0">
                <a:solidFill>
                  <a:srgbClr val="000000"/>
                </a:solidFill>
                <a:latin typeface="BIZ UDPゴシック" panose="020B0400000000000000" pitchFamily="50" charset="-128"/>
                <a:ea typeface="BIZ UDPゴシック" panose="020B0400000000000000" pitchFamily="50" charset="-128"/>
              </a:rPr>
              <a:t>を希求している</a:t>
            </a:r>
          </a:p>
        </p:txBody>
      </p:sp>
      <p:sp>
        <p:nvSpPr>
          <p:cNvPr id="10" name="テキスト ボックス 9">
            <a:extLst>
              <a:ext uri="{FF2B5EF4-FFF2-40B4-BE49-F238E27FC236}">
                <a16:creationId xmlns:a16="http://schemas.microsoft.com/office/drawing/2014/main" id="{AA5FF443-973E-4CF5-97C2-BA5D6572F076}"/>
              </a:ext>
            </a:extLst>
          </p:cNvPr>
          <p:cNvSpPr txBox="1"/>
          <p:nvPr/>
        </p:nvSpPr>
        <p:spPr>
          <a:xfrm>
            <a:off x="0" y="712456"/>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062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516854-C9C4-4B81-87DB-13C82AF51D5B}"/>
              </a:ext>
            </a:extLst>
          </p:cNvPr>
          <p:cNvSpPr/>
          <p:nvPr/>
        </p:nvSpPr>
        <p:spPr>
          <a:xfrm>
            <a:off x="673684" y="1246707"/>
            <a:ext cx="7796632" cy="5262979"/>
          </a:xfrm>
          <a:prstGeom prst="rect">
            <a:avLst/>
          </a:prstGeom>
        </p:spPr>
        <p:txBody>
          <a:bodyPr wrap="square">
            <a:spAutoFit/>
          </a:bodyPr>
          <a:lstStyle/>
          <a:p>
            <a:pPr marL="985838" marR="0" lvl="0" indent="-985838" algn="l" defTabSz="844083" rtl="0" eaLnBrk="0" fontAlgn="base" latinLnBrk="0" hangingPunct="0">
              <a:lnSpc>
                <a:spcPct val="100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ct val="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身体的な要因や薬剤の要因によって</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急性に出現する意識・注意・知覚の障害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症状には変動性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高齢者の有病率が高いにもかかわらず、医療従事者でも</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せん妄の症状が認識されない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ことも多い。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過小評価され、</a:t>
            </a: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対応が遅れ症状が遷延する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安全な治療・療養環境の確保、適切な検査、精神症状に隠れた身体疾患の鑑別、全身の診察</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を怠らない。</a:t>
            </a:r>
          </a:p>
        </p:txBody>
      </p:sp>
      <p:sp>
        <p:nvSpPr>
          <p:cNvPr id="29" name="テキスト ボックス 28">
            <a:extLst>
              <a:ext uri="{FF2B5EF4-FFF2-40B4-BE49-F238E27FC236}">
                <a16:creationId xmlns:a16="http://schemas.microsoft.com/office/drawing/2014/main" id="{761E1810-2189-423C-ADE8-AC4A1BECAA03}"/>
              </a:ext>
            </a:extLst>
          </p:cNvPr>
          <p:cNvSpPr txBox="1"/>
          <p:nvPr/>
        </p:nvSpPr>
        <p:spPr>
          <a:xfrm>
            <a:off x="0" y="71069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9D2D7D61-DBA2-4FCA-A4C4-694244189FC9}"/>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6">
            <a:extLst>
              <a:ext uri="{FF2B5EF4-FFF2-40B4-BE49-F238E27FC236}">
                <a16:creationId xmlns:a16="http://schemas.microsoft.com/office/drawing/2014/main" id="{AC2E9755-0D00-4C2A-9DEE-94E662DD98A6}"/>
              </a:ext>
            </a:extLst>
          </p:cNvPr>
          <p:cNvSpPr>
            <a:spLocks noChangeArrowheads="1"/>
          </p:cNvSpPr>
          <p:nvPr/>
        </p:nvSpPr>
        <p:spPr bwMode="auto">
          <a:xfrm>
            <a:off x="953965" y="98172"/>
            <a:ext cx="723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507" tIns="38253" rIns="76507" bIns="38253" anchor="ctr"/>
          <a:lstStyle>
            <a:lvl1pPr defTabSz="9096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96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96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39687"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せん妄の特徴</a:t>
            </a:r>
          </a:p>
        </p:txBody>
      </p:sp>
    </p:spTree>
    <p:extLst>
      <p:ext uri="{BB962C8B-B14F-4D97-AF65-F5344CB8AC3E}">
        <p14:creationId xmlns:p14="http://schemas.microsoft.com/office/powerpoint/2010/main" val="348610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8306" name="Rectangle 2"/>
          <p:cNvSpPr>
            <a:spLocks noChangeArrowheads="1"/>
          </p:cNvSpPr>
          <p:nvPr/>
        </p:nvSpPr>
        <p:spPr bwMode="auto">
          <a:xfrm>
            <a:off x="893330" y="60069"/>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a:t>
            </a: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とアルツハイマー型認知症の違い</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1271"/>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Group 44"/>
          <p:cNvGraphicFramePr>
            <a:graphicFrameLocks noGrp="1"/>
          </p:cNvGraphicFramePr>
          <p:nvPr>
            <p:extLst>
              <p:ext uri="{D42A27DB-BD31-4B8C-83A1-F6EECF244321}">
                <p14:modId xmlns:p14="http://schemas.microsoft.com/office/powerpoint/2010/main" val="2785846043"/>
              </p:ext>
            </p:extLst>
          </p:nvPr>
        </p:nvGraphicFramePr>
        <p:xfrm>
          <a:off x="717345" y="1372671"/>
          <a:ext cx="7709309" cy="4604781"/>
        </p:xfrm>
        <a:graphic>
          <a:graphicData uri="http://schemas.openxmlformats.org/drawingml/2006/table">
            <a:tbl>
              <a:tblPr/>
              <a:tblGrid>
                <a:gridCol w="1408908">
                  <a:extLst>
                    <a:ext uri="{9D8B030D-6E8A-4147-A177-3AD203B41FA5}">
                      <a16:colId xmlns:a16="http://schemas.microsoft.com/office/drawing/2014/main" val="20000"/>
                    </a:ext>
                  </a:extLst>
                </a:gridCol>
                <a:gridCol w="2937827">
                  <a:extLst>
                    <a:ext uri="{9D8B030D-6E8A-4147-A177-3AD203B41FA5}">
                      <a16:colId xmlns:a16="http://schemas.microsoft.com/office/drawing/2014/main" val="20001"/>
                    </a:ext>
                  </a:extLst>
                </a:gridCol>
                <a:gridCol w="3362574">
                  <a:extLst>
                    <a:ext uri="{9D8B030D-6E8A-4147-A177-3AD203B41FA5}">
                      <a16:colId xmlns:a16="http://schemas.microsoft.com/office/drawing/2014/main" val="20002"/>
                    </a:ext>
                  </a:extLst>
                </a:gridCol>
              </a:tblGrid>
              <a:tr h="397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9837F"/>
                    </a:solidFill>
                  </a:tcPr>
                </a:tc>
                <a:extLst>
                  <a:ext uri="{0D108BD9-81ED-4DB2-BD59-A6C34878D82A}">
                    <a16:rowId xmlns:a16="http://schemas.microsoft.com/office/drawing/2014/main" val="10000"/>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　症</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1"/>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3590137886"/>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4044770593"/>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2"/>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4"/>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5"/>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6"/>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9090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id="{01EFE167-7965-49B6-A79B-4589A522C815}"/>
              </a:ext>
            </a:extLst>
          </p:cNvPr>
          <p:cNvSpPr txBox="1"/>
          <p:nvPr/>
        </p:nvSpPr>
        <p:spPr>
          <a:xfrm>
            <a:off x="1120337" y="3387549"/>
            <a:ext cx="4039493"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抑うつ気分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体重減少、食欲の減退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精神運動性の焦燥</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制止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思考力や集中力の減退</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決断困難</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死についての反復思考、自殺念慮</a:t>
            </a:r>
          </a:p>
        </p:txBody>
      </p:sp>
      <p:sp>
        <p:nvSpPr>
          <p:cNvPr id="11" name="テキスト ボックス 10">
            <a:extLst>
              <a:ext uri="{FF2B5EF4-FFF2-40B4-BE49-F238E27FC236}">
                <a16:creationId xmlns:a16="http://schemas.microsoft.com/office/drawing/2014/main" id="{7C574453-F273-4BC4-811C-BBDD2EDFB3DB}"/>
              </a:ext>
            </a:extLst>
          </p:cNvPr>
          <p:cNvSpPr txBox="1"/>
          <p:nvPr/>
        </p:nvSpPr>
        <p:spPr>
          <a:xfrm>
            <a:off x="1737214" y="4968971"/>
            <a:ext cx="6997147"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DSM</a:t>
            </a: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Diagnostic and Statistical Manual of Mental Disorders</a:t>
            </a:r>
            <a:endPar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98DDB17-E839-4B5C-8010-CE06122F4FC7}"/>
              </a:ext>
            </a:extLst>
          </p:cNvPr>
          <p:cNvSpPr txBox="1"/>
          <p:nvPr/>
        </p:nvSpPr>
        <p:spPr>
          <a:xfrm>
            <a:off x="5025810" y="3392992"/>
            <a:ext cx="3434115"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興味、喜びの著しい減退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不眠</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易疲労性</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気力の減退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無価値観</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罪責感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endPar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65A1440-BC3E-40F9-B303-A912A13A1264}"/>
              </a:ext>
            </a:extLst>
          </p:cNvPr>
          <p:cNvSpPr txBox="1"/>
          <p:nvPr/>
        </p:nvSpPr>
        <p:spPr>
          <a:xfrm>
            <a:off x="330867" y="1159787"/>
            <a:ext cx="8524697" cy="544764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高齢者では、加齢や心理社会的要因、身体的要因が重なるため頻度も高いが、</a:t>
            </a: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診断されずに見過ごされる</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ことが多い。</a:t>
            </a:r>
            <a:endParaRPr kumimoji="1" lang="en-US" altLang="ja-JP"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認知症発症のリスク</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であり、</a:t>
            </a: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認知症に併存</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することもある。</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以下の症状のうち</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つ以上が２週間持続（少なくとも１つは、</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）または２））</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高齢者では、</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悲観的思考、精神運動激越、心気症、身体症状、精神病症状、うつ病性仮性認知症</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などが特徴である。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自殺の可能性や社会的孤立、身体疾患の影響</a:t>
            </a:r>
            <a:r>
              <a:rPr kumimoji="1" lang="ja-JP" altLang="en-US" sz="21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などへの配慮が重要</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707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8E061A9-156D-4650-8AC9-67DA0260428F}"/>
              </a:ext>
            </a:extLst>
          </p:cNvPr>
          <p:cNvSpPr/>
          <p:nvPr/>
        </p:nvSpPr>
        <p:spPr>
          <a:xfrm>
            <a:off x="316484" y="6370856"/>
            <a:ext cx="863148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25</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5</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月</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報告）を引用</a:t>
            </a:r>
          </a:p>
        </p:txBody>
      </p:sp>
      <p:sp>
        <p:nvSpPr>
          <p:cNvPr id="7" name="正方形/長方形 6">
            <a:extLst>
              <a:ext uri="{FF2B5EF4-FFF2-40B4-BE49-F238E27FC236}">
                <a16:creationId xmlns:a16="http://schemas.microsoft.com/office/drawing/2014/main" id="{2599739F-2285-4CB6-9810-9F25D5ABF60E}"/>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Rectangle 10">
            <a:extLst>
              <a:ext uri="{FF2B5EF4-FFF2-40B4-BE49-F238E27FC236}">
                <a16:creationId xmlns:a16="http://schemas.microsoft.com/office/drawing/2014/main" id="{6172368F-83BD-4660-AC08-A1DC2B0DB432}"/>
              </a:ext>
            </a:extLst>
          </p:cNvPr>
          <p:cNvSpPr>
            <a:spLocks noChangeArrowheads="1"/>
          </p:cNvSpPr>
          <p:nvPr/>
        </p:nvSpPr>
        <p:spPr bwMode="auto">
          <a:xfrm>
            <a:off x="1514474" y="53501"/>
            <a:ext cx="611505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認知症の原因疾患</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4B082985-7490-42DA-9503-6401EB7C077D}"/>
              </a:ext>
            </a:extLst>
          </p:cNvPr>
          <p:cNvGraphicFramePr>
            <a:graphicFrameLocks/>
          </p:cNvGraphicFramePr>
          <p:nvPr>
            <p:extLst>
              <p:ext uri="{D42A27DB-BD31-4B8C-83A1-F6EECF244321}">
                <p14:modId xmlns:p14="http://schemas.microsoft.com/office/powerpoint/2010/main" val="1672767904"/>
              </p:ext>
            </p:extLst>
          </p:nvPr>
        </p:nvGraphicFramePr>
        <p:xfrm>
          <a:off x="879873" y="1374302"/>
          <a:ext cx="7384253" cy="41093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D97AE165-E073-42A0-97C5-8785D77CACA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951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うつ病とアルツハイマー型認知症の違い</a:t>
            </a:r>
            <a:r>
              <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rPr>
              <a:t> </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29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Group 53"/>
          <p:cNvGraphicFramePr>
            <a:graphicFrameLocks noGrp="1"/>
          </p:cNvGraphicFramePr>
          <p:nvPr>
            <p:extLst>
              <p:ext uri="{D42A27DB-BD31-4B8C-83A1-F6EECF244321}">
                <p14:modId xmlns:p14="http://schemas.microsoft.com/office/powerpoint/2010/main" val="3021970265"/>
              </p:ext>
            </p:extLst>
          </p:nvPr>
        </p:nvGraphicFramePr>
        <p:xfrm>
          <a:off x="533051" y="1411404"/>
          <a:ext cx="8077898" cy="4881110"/>
        </p:xfrm>
        <a:graphic>
          <a:graphicData uri="http://schemas.openxmlformats.org/drawingml/2006/table">
            <a:tbl>
              <a:tblPr/>
              <a:tblGrid>
                <a:gridCol w="1593418">
                  <a:extLst>
                    <a:ext uri="{9D8B030D-6E8A-4147-A177-3AD203B41FA5}">
                      <a16:colId xmlns:a16="http://schemas.microsoft.com/office/drawing/2014/main" val="20000"/>
                    </a:ext>
                  </a:extLst>
                </a:gridCol>
                <a:gridCol w="3166549">
                  <a:extLst>
                    <a:ext uri="{9D8B030D-6E8A-4147-A177-3AD203B41FA5}">
                      <a16:colId xmlns:a16="http://schemas.microsoft.com/office/drawing/2014/main" val="20001"/>
                    </a:ext>
                  </a:extLst>
                </a:gridCol>
                <a:gridCol w="3317931">
                  <a:extLst>
                    <a:ext uri="{9D8B030D-6E8A-4147-A177-3AD203B41FA5}">
                      <a16:colId xmlns:a16="http://schemas.microsoft.com/office/drawing/2014/main" val="20002"/>
                    </a:ext>
                  </a:extLst>
                </a:gridCol>
              </a:tblGrid>
              <a:tr h="37116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うつ病（仮性認知症）</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9837F"/>
                    </a:solidFill>
                  </a:tcPr>
                </a:tc>
                <a:extLst>
                  <a:ext uri="{0D108BD9-81ED-4DB2-BD59-A6C34878D82A}">
                    <a16:rowId xmlns:a16="http://schemas.microsoft.com/office/drawing/2014/main" val="10000"/>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発　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急性（週か月単位）</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緩徐で潜在性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1"/>
                  </a:ext>
                </a:extLst>
              </a:tr>
              <a:tr h="436943">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経過と特徴</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比較的短期、動揺性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長期、進行性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72595988"/>
                  </a:ext>
                </a:extLst>
              </a:tr>
              <a:tr h="683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存在する、強調する</a:t>
                      </a:r>
                      <a:endPar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（能力の低下を慨嘆する）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欠如することが多い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（能力の低下を隠す）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2"/>
                  </a:ext>
                </a:extLst>
              </a:tr>
              <a:tr h="401435">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摂食障害、睡眠障害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ないことが多い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2469912872"/>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答え方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3"/>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思考内容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4"/>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見当識障害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5"/>
                  </a:ext>
                </a:extLst>
              </a:tr>
              <a:tr h="98118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6"/>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日内変動</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E4E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014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200" b="1" kern="0" dirty="0">
                <a:solidFill>
                  <a:prstClr val="white"/>
                </a:solidFill>
                <a:latin typeface="BIZ UDPゴシック" panose="020B0400000000000000" pitchFamily="50" charset="-128"/>
                <a:ea typeface="BIZ UDPゴシック" panose="020B0400000000000000" pitchFamily="50" charset="-128"/>
              </a:rPr>
              <a:t>薬剤に</a:t>
            </a: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よる認知機能の低下</a:t>
            </a:r>
          </a:p>
        </p:txBody>
      </p:sp>
      <p:sp>
        <p:nvSpPr>
          <p:cNvPr id="9" name="テキスト ボックス 8">
            <a:extLst>
              <a:ext uri="{FF2B5EF4-FFF2-40B4-BE49-F238E27FC236}">
                <a16:creationId xmlns:a16="http://schemas.microsoft.com/office/drawing/2014/main" id="{678C3974-0F50-4BFC-9410-A19332854D91}"/>
              </a:ext>
            </a:extLst>
          </p:cNvPr>
          <p:cNvSpPr txBox="1"/>
          <p:nvPr/>
        </p:nvSpPr>
        <p:spPr>
          <a:xfrm>
            <a:off x="797169" y="1238987"/>
            <a:ext cx="7901354" cy="5078313"/>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180975" marR="0" lvl="0" algn="l" defTabSz="914400" rtl="0" eaLnBrk="0" fontAlgn="base" latinLnBrk="0" hangingPunct="0">
              <a:lnSpc>
                <a:spcPct val="100000"/>
              </a:lnSpc>
              <a:spcBef>
                <a:spcPct val="0"/>
              </a:spcBef>
              <a:spcAft>
                <a:spcPct val="0"/>
              </a:spcAft>
              <a:buClrTx/>
              <a:buSzTx/>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あり、</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rPr>
              <a:t>高齢者、認知症や神経変性</a:t>
            </a:r>
            <a:endParaRPr lang="en-US" altLang="ja-JP"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marR="0" lvl="0" algn="l" defTabSz="914400" rtl="0" eaLnBrk="0" fontAlgn="base" latinLnBrk="0" hangingPunct="0">
              <a:lnSpc>
                <a:spcPct val="100000"/>
              </a:lnSpc>
              <a:spcBef>
                <a:spcPct val="0"/>
              </a:spcBef>
              <a:spcAft>
                <a:spcPct val="0"/>
              </a:spcAft>
              <a:buClrTx/>
              <a:buSzTx/>
              <a:tabLst/>
              <a:defRPr/>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Arial" panose="020B0604020202020204" pitchFamily="34" charset="0"/>
              </a:rPr>
              <a:t>    疾患</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300"/>
              </a:spcBef>
              <a:buClr>
                <a:schemeClr val="tx1"/>
              </a:buClr>
              <a:buFont typeface="Wingdings" panose="05000000000000000000" pitchFamily="2" charset="2"/>
              <a:buChar char="l"/>
              <a:defRPr/>
            </a:pPr>
            <a:r>
              <a:rPr lang="ja-JP" altLang="en-US" sz="20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潜在性もしくは亜急性</a:t>
            </a:r>
            <a:r>
              <a:rPr lang="ja-JP" altLang="en-US" sz="20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に発症する。</a:t>
            </a:r>
            <a:endParaRPr lang="en-US" altLang="ja-JP" sz="20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0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endParaRPr kumimoji="1" lang="en-US" altLang="ja-JP" sz="20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留意点と対応</a:t>
            </a:r>
            <a:endParaRPr kumimoji="1" lang="en-US" altLang="ja-JP" sz="21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lvl="0" indent="-355600">
              <a:spcBef>
                <a:spcPts val="300"/>
              </a:spcBef>
              <a:buClr>
                <a:schemeClr val="tx1"/>
              </a:buClr>
              <a:buFont typeface="Wingdings" panose="05000000000000000000" pitchFamily="2" charset="2"/>
              <a:buChar char="l"/>
              <a:defRPr/>
            </a:pP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服薬状況や</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健康食品の使用状況</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を含め必ず聴取が必要である。</a:t>
            </a: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初診時だけではなく、</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定期的に</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聴取</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行う</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他院</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での</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薬剤</a:t>
            </a:r>
            <a:r>
              <a:rPr kumimoji="1" lang="ja-JP" altLang="en-US"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の</a:t>
            </a:r>
            <a:r>
              <a:rPr kumimoji="1" lang="ja-JP" altLang="ja-JP" sz="2000" b="1" i="0" u="none" strike="noStrike" kern="1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把握</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0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原因薬剤および症状について</a:t>
            </a:r>
            <a:r>
              <a:rPr lang="ja-JP" altLang="en-US" sz="2000" b="1" kern="100" dirty="0">
                <a:solidFill>
                  <a:srgbClr val="39837F"/>
                </a:solidFill>
                <a:latin typeface="BIZ UDPゴシック" panose="020B0400000000000000" pitchFamily="50" charset="-128"/>
                <a:ea typeface="BIZ UDPゴシック" panose="020B0400000000000000" pitchFamily="50" charset="-128"/>
                <a:cs typeface="Times New Roman" panose="02020603050405020304" pitchFamily="18" charset="0"/>
              </a:rPr>
              <a:t>情報共有し、処方医と相談</a:t>
            </a:r>
            <a:r>
              <a:rPr lang="ja-JP" altLang="en-US" sz="20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77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アルコール関連障害 （精神・神経の疾患）</a:t>
            </a:r>
          </a:p>
        </p:txBody>
      </p:sp>
      <p:sp>
        <p:nvSpPr>
          <p:cNvPr id="9" name="コンテンツ プレースホルダー 2">
            <a:extLst>
              <a:ext uri="{FF2B5EF4-FFF2-40B4-BE49-F238E27FC236}">
                <a16:creationId xmlns:a16="http://schemas.microsoft.com/office/drawing/2014/main" id="{48D28693-2248-4CBF-AACC-5723D8DF3DF6}"/>
              </a:ext>
            </a:extLst>
          </p:cNvPr>
          <p:cNvSpPr txBox="1">
            <a:spLocks/>
          </p:cNvSpPr>
          <p:nvPr/>
        </p:nvSpPr>
        <p:spPr>
          <a:xfrm>
            <a:off x="667622" y="2656770"/>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ウェルニッケ脳症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欠乏により、</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意識障害・眼球運動障害・失調性歩行障害</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などが、と急速（</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日～数日）に出現する。</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0"/>
              </a:spcBef>
              <a:spcAft>
                <a:spcPct val="0"/>
              </a:spcAft>
              <a:buClr>
                <a:prstClr val="black"/>
              </a:buClr>
              <a:buSzTx/>
              <a:buFont typeface="Wingdings" panose="05000000000000000000" pitchFamily="2" charset="2"/>
              <a:buChar char="l"/>
              <a:tabLst/>
              <a:defRPr/>
            </a:pP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コルサコフ症候群</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を認め、回復は困難。</a:t>
            </a: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アルコール性認知症（アルコール関連認知症）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長期の多量飲酒が、</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21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となり認知症症状を呈する。</a:t>
            </a:r>
          </a:p>
        </p:txBody>
      </p:sp>
      <p:sp>
        <p:nvSpPr>
          <p:cNvPr id="6" name="テキスト ボックス 5">
            <a:extLst>
              <a:ext uri="{FF2B5EF4-FFF2-40B4-BE49-F238E27FC236}">
                <a16:creationId xmlns:a16="http://schemas.microsoft.com/office/drawing/2014/main" id="{9D1F9025-23E6-4460-A542-7680BF57DDA6}"/>
              </a:ext>
            </a:extLst>
          </p:cNvPr>
          <p:cNvSpPr txBox="1"/>
          <p:nvPr/>
        </p:nvSpPr>
        <p:spPr>
          <a:xfrm>
            <a:off x="479357" y="2290742"/>
            <a:ext cx="753837" cy="415498"/>
          </a:xfrm>
          <a:prstGeom prst="rect">
            <a:avLst/>
          </a:prstGeom>
          <a:noFill/>
          <a:ln w="25400">
            <a:noFill/>
          </a:ln>
        </p:spPr>
        <p:txBody>
          <a:bodyPr wrap="square" rtlCol="0">
            <a:spAutoFit/>
          </a:bodyPr>
          <a:lstStyle/>
          <a:p>
            <a:pPr marR="0" lvl="0" algn="l" defTabSz="914400" rtl="0" eaLnBrk="0" fontAlgn="base" latinLnBrk="0" hangingPunct="0">
              <a:lnSpc>
                <a:spcPct val="100000"/>
              </a:lnSpc>
              <a:spcBef>
                <a:spcPts val="300"/>
              </a:spcBef>
              <a:spcAft>
                <a:spcPct val="0"/>
              </a:spcAft>
              <a:buClrTx/>
              <a:buSzTx/>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851F23-EF8B-489D-9D87-C44FA9DFF38E}"/>
              </a:ext>
            </a:extLst>
          </p:cNvPr>
          <p:cNvSpPr txBox="1"/>
          <p:nvPr/>
        </p:nvSpPr>
        <p:spPr>
          <a:xfrm>
            <a:off x="918580" y="6189703"/>
            <a:ext cx="797667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アルコール以外に認知症の原因がない場合、アルコール性認知症とされる。</a:t>
            </a:r>
          </a:p>
        </p:txBody>
      </p:sp>
      <p:sp>
        <p:nvSpPr>
          <p:cNvPr id="12" name="テキスト ボックス 11">
            <a:extLst>
              <a:ext uri="{FF2B5EF4-FFF2-40B4-BE49-F238E27FC236}">
                <a16:creationId xmlns:a16="http://schemas.microsoft.com/office/drawing/2014/main" id="{79A4189B-7A21-4AD8-ACE8-FDCA0856C900}"/>
              </a:ext>
            </a:extLst>
          </p:cNvPr>
          <p:cNvSpPr txBox="1"/>
          <p:nvPr/>
        </p:nvSpPr>
        <p:spPr>
          <a:xfrm>
            <a:off x="918580" y="3780300"/>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prstClr val="black"/>
              </a:buClr>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ビタミン剤投与により可逆的であるが、見過ごされるとコルサコフ症候群に移行する。</a:t>
            </a:r>
          </a:p>
        </p:txBody>
      </p:sp>
      <p:sp>
        <p:nvSpPr>
          <p:cNvPr id="13" name="テキスト ボックス 12">
            <a:extLst>
              <a:ext uri="{FF2B5EF4-FFF2-40B4-BE49-F238E27FC236}">
                <a16:creationId xmlns:a16="http://schemas.microsoft.com/office/drawing/2014/main" id="{62D67769-E907-4D59-AFA3-214882F7CF3F}"/>
              </a:ext>
            </a:extLst>
          </p:cNvPr>
          <p:cNvSpPr txBox="1"/>
          <p:nvPr/>
        </p:nvSpPr>
        <p:spPr>
          <a:xfrm>
            <a:off x="479357" y="1177553"/>
            <a:ext cx="7976676" cy="106182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buFont typeface="Wingdings" panose="05000000000000000000" pitchFamily="2" charset="2"/>
              <a:buChar char="l"/>
              <a:defRPr/>
            </a:pPr>
            <a:r>
              <a:rPr lang="ja-JP" altLang="en-US" sz="2100" b="1"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アルコール依存症など長期の多量飲酒が、中枢神経の機能や構造変化をもたらし、精神症状や神経症状を呈する。</a:t>
            </a:r>
            <a:endPar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260642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6"/>
          <p:cNvSpPr txBox="1">
            <a:spLocks noChangeArrowheads="1"/>
          </p:cNvSpPr>
          <p:nvPr/>
        </p:nvSpPr>
        <p:spPr bwMode="auto">
          <a:xfrm>
            <a:off x="1700123" y="999035"/>
            <a:ext cx="6177860" cy="46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最近の記憶</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食事の内容</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受診の交通手段、目的</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家族との外出</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気になったニュースや出来事　など</a:t>
            </a:r>
          </a:p>
          <a:p>
            <a:pPr eaLnBrk="1" hangingPunct="1"/>
            <a:endParaRPr lang="ja-JP" altLang="en-US" sz="1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生年月日</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出生地</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学校時代の話</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過去の仕事や社会的な役割　など</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018" name="Rectangle 4"/>
          <p:cNvSpPr>
            <a:spLocks noChangeArrowheads="1"/>
          </p:cNvSpPr>
          <p:nvPr/>
        </p:nvSpPr>
        <p:spPr bwMode="auto">
          <a:xfrm>
            <a:off x="1925188" y="70884"/>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記憶障害のアセスメント</a:t>
            </a:r>
          </a:p>
        </p:txBody>
      </p:sp>
      <p:sp>
        <p:nvSpPr>
          <p:cNvPr id="6" name="テキスト ボックス 5">
            <a:extLst>
              <a:ext uri="{FF2B5EF4-FFF2-40B4-BE49-F238E27FC236}">
                <a16:creationId xmlns:a16="http://schemas.microsoft.com/office/drawing/2014/main" id="{27CA0CB8-2AC6-4362-8648-16770F841B1F}"/>
              </a:ext>
            </a:extLst>
          </p:cNvPr>
          <p:cNvSpPr txBox="1"/>
          <p:nvPr/>
        </p:nvSpPr>
        <p:spPr>
          <a:xfrm>
            <a:off x="713013" y="5744788"/>
            <a:ext cx="7717973" cy="646331"/>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内容によっては、予め介護者から問診票などで情報を得てから、本人と面接する。可能であれば認知症のスクリーニング検査の実施を検討する。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3570"/>
            <a:ext cx="160218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59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6"/>
          <p:cNvSpPr txBox="1">
            <a:spLocks noChangeArrowheads="1"/>
          </p:cNvSpPr>
          <p:nvPr/>
        </p:nvSpPr>
        <p:spPr bwMode="auto">
          <a:xfrm>
            <a:off x="1589139" y="1596759"/>
            <a:ext cx="7257018" cy="3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今日の年月日、曜日</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今の時間、午前・午後</a:t>
            </a:r>
          </a:p>
          <a:p>
            <a:pPr marL="0" marR="0" lvl="0" indent="0" algn="l" defTabSz="914400" rtl="0" eaLnBrk="1" fontAlgn="base" latinLnBrk="0" hangingPunct="1">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今の季節</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自宅の住所　　　　　　</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今いる場所の認識 （病院名や建物の名前）</a:t>
            </a:r>
          </a:p>
          <a:p>
            <a:pPr eaLnBrk="1" hangingPunct="1">
              <a:spcBef>
                <a:spcPts val="12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家族の認識 （同伴者の続柄や名前）</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042" name="Rectangle 4"/>
          <p:cNvSpPr>
            <a:spLocks noChangeArrowheads="1"/>
          </p:cNvSpPr>
          <p:nvPr/>
        </p:nvSpPr>
        <p:spPr bwMode="auto">
          <a:xfrm>
            <a:off x="431800" y="70090"/>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見当識障害のアセスメント</a:t>
            </a:r>
          </a:p>
        </p:txBody>
      </p:sp>
      <p:sp>
        <p:nvSpPr>
          <p:cNvPr id="6" name="テキスト ボックス 5">
            <a:extLst>
              <a:ext uri="{FF2B5EF4-FFF2-40B4-BE49-F238E27FC236}">
                <a16:creationId xmlns:a16="http://schemas.microsoft.com/office/drawing/2014/main" id="{F85734D1-0EF5-4A4B-8CF6-70828336DD28}"/>
              </a:ext>
            </a:extLst>
          </p:cNvPr>
          <p:cNvSpPr txBox="1"/>
          <p:nvPr/>
        </p:nvSpPr>
        <p:spPr>
          <a:xfrm>
            <a:off x="967696" y="5242232"/>
            <a:ext cx="7535641" cy="1000274"/>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通常は質問式であり、質問内容や状況によっては、診察の会話の中でさりげなく確認することを考慮する。</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268288" indent="-268288" eaLnBrk="1" hangingPunct="1">
              <a:spcBef>
                <a:spcPts val="6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施行が可能であれば認知症のスクリーニング検査の実施を検討する。</a:t>
            </a: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35819"/>
            <a:ext cx="158913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9144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6"/>
          <p:cNvSpPr txBox="1">
            <a:spLocks noChangeArrowheads="1"/>
          </p:cNvSpPr>
          <p:nvPr/>
        </p:nvSpPr>
        <p:spPr bwMode="auto">
          <a:xfrm>
            <a:off x="1133176" y="1111779"/>
            <a:ext cx="7044005" cy="53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10000"/>
              </a:lnSpc>
              <a:spcBef>
                <a:spcPts val="300"/>
              </a:spcBef>
            </a:pPr>
            <a:r>
              <a:rPr lang="en-US" altLang="ja-JP"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家族からの情報</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気候にあった服を着ているか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適切に着替えや入浴をしているか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料理の味付けや段取りはどうか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いつも同じ料理ばかりではないか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買い物は適切に行えているか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貴重品や金銭管理は行えているか　など</a:t>
            </a:r>
          </a:p>
          <a:p>
            <a:pPr eaLnBrk="1" hangingPunct="1">
              <a:lnSpc>
                <a:spcPct val="110000"/>
              </a:lnSpc>
              <a:spcBef>
                <a:spcPts val="300"/>
              </a:spcBef>
            </a:pPr>
            <a:endParaRPr lang="ja-JP" altLang="en-US" sz="9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6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本人への質問</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日常生活で以前と比べて困ることはないか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火事に出会ったらどうするか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道で、宛名が書いてあり、切手は貼ってあり、</a:t>
            </a:r>
          </a:p>
          <a:p>
            <a:pPr eaLnBrk="1" hangingPunct="1">
              <a:lnSpc>
                <a:spcPts val="2400"/>
              </a:lnSpc>
              <a:spcBef>
                <a:spcPts val="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封もしてある手紙を拾ったらどうするか　など</a:t>
            </a:r>
            <a:r>
              <a:rPr lang="ja-JP" altLang="en-US" sz="2300" b="1" dirty="0">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latin typeface="BIZ UDPゴシック" panose="020B0400000000000000" pitchFamily="50" charset="-128"/>
                <a:ea typeface="BIZ UDPゴシック" panose="020B0400000000000000" pitchFamily="50" charset="-128"/>
                <a:cs typeface="Meiryo UI" pitchFamily="50" charset="-128"/>
              </a:rPr>
              <a:t>　　　　　　　</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066" name="Rectangle 4"/>
          <p:cNvSpPr>
            <a:spLocks noChangeArrowheads="1"/>
          </p:cNvSpPr>
          <p:nvPr/>
        </p:nvSpPr>
        <p:spPr bwMode="auto">
          <a:xfrm>
            <a:off x="768072" y="70091"/>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判断・実行機能障害のアセスメント</a:t>
            </a: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09789"/>
            <a:ext cx="165038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基本知識３４</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394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455" name="Group 223"/>
          <p:cNvGraphicFramePr>
            <a:graphicFrameLocks noGrp="1"/>
          </p:cNvGraphicFramePr>
          <p:nvPr/>
        </p:nvGraphicFramePr>
        <p:xfrm>
          <a:off x="260434" y="1177361"/>
          <a:ext cx="8690538" cy="5037298"/>
        </p:xfrm>
        <a:graphic>
          <a:graphicData uri="http://schemas.openxmlformats.org/drawingml/2006/table">
            <a:tbl>
              <a:tblPr/>
              <a:tblGrid>
                <a:gridCol w="381923">
                  <a:extLst>
                    <a:ext uri="{9D8B030D-6E8A-4147-A177-3AD203B41FA5}">
                      <a16:colId xmlns:a16="http://schemas.microsoft.com/office/drawing/2014/main" val="20000"/>
                    </a:ext>
                  </a:extLst>
                </a:gridCol>
                <a:gridCol w="5118107">
                  <a:extLst>
                    <a:ext uri="{9D8B030D-6E8A-4147-A177-3AD203B41FA5}">
                      <a16:colId xmlns:a16="http://schemas.microsoft.com/office/drawing/2014/main" val="20001"/>
                    </a:ext>
                  </a:extLst>
                </a:gridCol>
                <a:gridCol w="223464">
                  <a:extLst>
                    <a:ext uri="{9D8B030D-6E8A-4147-A177-3AD203B41FA5}">
                      <a16:colId xmlns:a16="http://schemas.microsoft.com/office/drawing/2014/main" val="3346721656"/>
                    </a:ext>
                  </a:extLst>
                </a:gridCol>
                <a:gridCol w="441225">
                  <a:extLst>
                    <a:ext uri="{9D8B030D-6E8A-4147-A177-3AD203B41FA5}">
                      <a16:colId xmlns:a16="http://schemas.microsoft.com/office/drawing/2014/main" val="20004"/>
                    </a:ext>
                  </a:extLst>
                </a:gridCol>
                <a:gridCol w="731158">
                  <a:extLst>
                    <a:ext uri="{9D8B030D-6E8A-4147-A177-3AD203B41FA5}">
                      <a16:colId xmlns:a16="http://schemas.microsoft.com/office/drawing/2014/main" val="166114324"/>
                    </a:ext>
                  </a:extLst>
                </a:gridCol>
                <a:gridCol w="997034">
                  <a:extLst>
                    <a:ext uri="{9D8B030D-6E8A-4147-A177-3AD203B41FA5}">
                      <a16:colId xmlns:a16="http://schemas.microsoft.com/office/drawing/2014/main" val="20005"/>
                    </a:ext>
                  </a:extLst>
                </a:gridCol>
                <a:gridCol w="797627">
                  <a:extLst>
                    <a:ext uri="{9D8B030D-6E8A-4147-A177-3AD203B41FA5}">
                      <a16:colId xmlns:a16="http://schemas.microsoft.com/office/drawing/2014/main" val="20006"/>
                    </a:ext>
                  </a:extLst>
                </a:gridCol>
              </a:tblGrid>
              <a:tr h="19807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No.</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質問内容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配点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記入</a:t>
                      </a: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07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お歳はいくつですか？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年までの誤差は正解</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74">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今日は何年の何月何日ですか？何曜日ですか？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年月日、曜日が正解でそれぞれ</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点ずつ</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月</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曜日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515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私たちが今いるところはどこですか？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自発的に出れば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秒おいて、家ですか？病院ですか？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施設ですか？の中から正しい選択をすれば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6108">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これから言う</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言葉を言ってみてください。あとでまた聞きますのでよく覚えておいてください。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以下の系列のいずれか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つで、採用した系列に</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印をつけておく</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桜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猫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電車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梅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犬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自動車</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8074">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を順番に引いてください。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は？それからまた</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を引くと？と質問する。最初の答えが不正回の場合、打ち切る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(93)</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82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(86)</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9"/>
                  </a:ext>
                </a:extLst>
              </a:tr>
              <a:tr h="198074">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私がこれから言う数字を逆から言ってください。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(6-8-2</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3-5-2-9)(3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桁連唱に失敗したら打ち切る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2-8-6</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807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9-2-5-3</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515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先ほど覚えてもらった言葉をもう一度言ってみてください。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自発的に回答があれば各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点、もし回答がない場合、以下のヒントを与え正解であれば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植物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動物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乗り物</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42806">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品物を見せます。それを隠しますので何があったか言ってください。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時計、鍵、タバコ、ペン、鉛筆など必ず相互に無関係なもの</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7222">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知っている野菜の名前をできるだけ多く言ってください。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答えた野菜の名前を右欄に記入する。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途中で詰まり、約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秒待っても出ない場合にはそこで打ち切る。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個までは</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77222">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8" name="テキスト ボックス 11">
            <a:extLst>
              <a:ext uri="{FF2B5EF4-FFF2-40B4-BE49-F238E27FC236}">
                <a16:creationId xmlns:a16="http://schemas.microsoft.com/office/drawing/2014/main" id="{B132BA8E-D5FF-409E-A118-2D21B854829A}"/>
              </a:ext>
            </a:extLst>
          </p:cNvPr>
          <p:cNvSpPr txBox="1">
            <a:spLocks noChangeArrowheads="1"/>
          </p:cNvSpPr>
          <p:nvPr/>
        </p:nvSpPr>
        <p:spPr bwMode="auto">
          <a:xfrm>
            <a:off x="3803567" y="6276028"/>
            <a:ext cx="5320687" cy="319639"/>
          </a:xfrm>
          <a:prstGeom prst="rect">
            <a:avLst/>
          </a:prstGeom>
          <a:noFill/>
          <a:ln w="9525" algn="ctr">
            <a:noFill/>
            <a:miter lim="800000"/>
            <a:headEnd/>
            <a:tailEnd/>
          </a:ln>
        </p:spPr>
        <p:txBody>
          <a:bodyPr wrap="none" anchor="b">
            <a:spAutoFit/>
          </a:bodyPr>
          <a:lstStyle/>
          <a:p>
            <a:pPr algn="r" defTabSz="844083" eaLnBrk="1" hangingPunct="1">
              <a:defRPr/>
            </a:pP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認知症トータルケア 日本医師会雑誌 第</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147</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巻・特別号（</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2</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a:t>
            </a:r>
            <a:endPar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endParaRPr>
          </a:p>
        </p:txBody>
      </p:sp>
      <p:sp>
        <p:nvSpPr>
          <p:cNvPr id="2" name="正方形/長方形 1">
            <a:extLst>
              <a:ext uri="{FF2B5EF4-FFF2-40B4-BE49-F238E27FC236}">
                <a16:creationId xmlns:a16="http://schemas.microsoft.com/office/drawing/2014/main" id="{72D26C97-D2AA-4AC7-8C5D-42450071BCBE}"/>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テキスト ボックス 2">
            <a:extLst>
              <a:ext uri="{FF2B5EF4-FFF2-40B4-BE49-F238E27FC236}">
                <a16:creationId xmlns:a16="http://schemas.microsoft.com/office/drawing/2014/main" id="{0736B664-5255-44DA-96D0-75AF0E4E8734}"/>
              </a:ext>
            </a:extLst>
          </p:cNvPr>
          <p:cNvSpPr txBox="1"/>
          <p:nvPr/>
        </p:nvSpPr>
        <p:spPr>
          <a:xfrm>
            <a:off x="158994" y="157119"/>
            <a:ext cx="8826011" cy="477054"/>
          </a:xfrm>
          <a:prstGeom prst="rect">
            <a:avLst/>
          </a:prstGeom>
          <a:noFill/>
          <a:ln cmpd="dbl">
            <a:noFill/>
          </a:ln>
        </p:spPr>
        <p:txBody>
          <a:bodyPr wrap="square" rtlCol="0">
            <a:spAutoFit/>
          </a:bodyPr>
          <a:lstStyle/>
          <a:p>
            <a:pPr algn="ctr" defTabSz="844083" eaLnBrk="1" hangingPunct="1">
              <a:lnSpc>
                <a:spcPts val="2954"/>
              </a:lnSpc>
              <a:defRPr/>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改訂長谷川式簡易知能評価スケール（</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HDS-R</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30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13570"/>
            <a:ext cx="161223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基本知識３５</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197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
          <p:cNvGraphicFramePr>
            <a:graphicFrameLocks noGrp="1"/>
          </p:cNvGraphicFramePr>
          <p:nvPr>
            <p:extLst>
              <p:ext uri="{D42A27DB-BD31-4B8C-83A1-F6EECF244321}">
                <p14:modId xmlns:p14="http://schemas.microsoft.com/office/powerpoint/2010/main" val="1388906302"/>
              </p:ext>
            </p:extLst>
          </p:nvPr>
        </p:nvGraphicFramePr>
        <p:xfrm>
          <a:off x="168158" y="1204575"/>
          <a:ext cx="8773897" cy="4811217"/>
        </p:xfrm>
        <a:graphic>
          <a:graphicData uri="http://schemas.openxmlformats.org/drawingml/2006/table">
            <a:tbl>
              <a:tblPr/>
              <a:tblGrid>
                <a:gridCol w="1519992">
                  <a:extLst>
                    <a:ext uri="{9D8B030D-6E8A-4147-A177-3AD203B41FA5}">
                      <a16:colId xmlns:a16="http://schemas.microsoft.com/office/drawing/2014/main" val="20000"/>
                    </a:ext>
                  </a:extLst>
                </a:gridCol>
                <a:gridCol w="1791462">
                  <a:extLst>
                    <a:ext uri="{9D8B030D-6E8A-4147-A177-3AD203B41FA5}">
                      <a16:colId xmlns:a16="http://schemas.microsoft.com/office/drawing/2014/main" val="20001"/>
                    </a:ext>
                  </a:extLst>
                </a:gridCol>
                <a:gridCol w="1791462">
                  <a:extLst>
                    <a:ext uri="{9D8B030D-6E8A-4147-A177-3AD203B41FA5}">
                      <a16:colId xmlns:a16="http://schemas.microsoft.com/office/drawing/2014/main" val="20002"/>
                    </a:ext>
                  </a:extLst>
                </a:gridCol>
                <a:gridCol w="1791462">
                  <a:extLst>
                    <a:ext uri="{9D8B030D-6E8A-4147-A177-3AD203B41FA5}">
                      <a16:colId xmlns:a16="http://schemas.microsoft.com/office/drawing/2014/main" val="20003"/>
                    </a:ext>
                  </a:extLst>
                </a:gridCol>
                <a:gridCol w="144379">
                  <a:extLst>
                    <a:ext uri="{9D8B030D-6E8A-4147-A177-3AD203B41FA5}">
                      <a16:colId xmlns:a16="http://schemas.microsoft.com/office/drawing/2014/main" val="4183672730"/>
                    </a:ext>
                  </a:extLst>
                </a:gridCol>
                <a:gridCol w="1735140">
                  <a:extLst>
                    <a:ext uri="{9D8B030D-6E8A-4147-A177-3AD203B41FA5}">
                      <a16:colId xmlns:a16="http://schemas.microsoft.com/office/drawing/2014/main" val="20004"/>
                    </a:ext>
                  </a:extLst>
                </a:gridCol>
              </a:tblGrid>
              <a:tr h="401323">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薬剤　</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ドネペジル</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ガランタミン</a:t>
                      </a: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リバスチグミン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5000"/>
                        </a:lnSpc>
                        <a:spcBef>
                          <a:spcPct val="50000"/>
                        </a:spcBef>
                        <a:spcAft>
                          <a:spcPct val="50000"/>
                        </a:spcAft>
                        <a:buClrTx/>
                        <a:buSzTx/>
                        <a:buFontTx/>
                        <a:buNone/>
                        <a:tabLst/>
                      </a:pPr>
                      <a:endPar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メマンチン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0"/>
                  </a:ext>
                </a:extLst>
              </a:tr>
              <a:tr h="3591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分類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ピペリジン系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アルカロイド系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カルバメート系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アマンタジン誘導体</a:t>
                      </a:r>
                      <a:endParaRPr kumimoji="1" lang="en-US" altLang="ja-JP"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1"/>
                  </a:ext>
                </a:extLst>
              </a:tr>
              <a:tr h="103603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作用機序</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ChE</a:t>
                      </a: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阻害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ChE</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ニコチン性アセチルコリン受容体</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nAChR</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への</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アロステリック増強作用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ChE</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ブチリルコリンエステラーゼ</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BuChE</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NMDA</a:t>
                      </a:r>
                      <a:endParaRPr kumimoji="1" lang="en-US"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受容体阻害</a:t>
                      </a:r>
                      <a:endPar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2"/>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用量</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5-10</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16-24</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4.5-18</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10-20</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3"/>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用法</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a:t>
                      </a:r>
                      <a:r>
                        <a:rPr kumimoji="1" lang="ja-JP" altLang="en-US"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4"/>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生体内利用率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5"/>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蛋白結合率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93%</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45%</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6"/>
                  </a:ext>
                </a:extLst>
              </a:tr>
              <a:tr h="39673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半減期</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時間</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70-80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3.4</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7"/>
                  </a:ext>
                </a:extLst>
              </a:tr>
              <a:tr h="580332">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代謝</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8"/>
                  </a:ext>
                </a:extLst>
              </a:tr>
              <a:tr h="56548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剤形の種類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錠、細粒、</a:t>
                      </a:r>
                      <a:endParaRPr kumimoji="1" lang="en-US" altLang="ja-JP"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ドライシロップ、ゼリー等</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zh-TW"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endParaRPr kumimoji="1" lang="en-US" altLang="zh-TW"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内用液</a:t>
                      </a: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貼付剤</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ドライシロツプ</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EDA"/>
                    </a:solidFill>
                  </a:tcPr>
                </a:tc>
                <a:extLst>
                  <a:ext uri="{0D108BD9-81ED-4DB2-BD59-A6C34878D82A}">
                    <a16:rowId xmlns:a16="http://schemas.microsoft.com/office/drawing/2014/main" val="10009"/>
                  </a:ext>
                </a:extLst>
              </a:tr>
            </a:tbl>
          </a:graphicData>
        </a:graphic>
      </p:graphicFrame>
      <p:sp>
        <p:nvSpPr>
          <p:cNvPr id="264258" name="Rectangle 59"/>
          <p:cNvSpPr>
            <a:spLocks noChangeArrowheads="1"/>
          </p:cNvSpPr>
          <p:nvPr/>
        </p:nvSpPr>
        <p:spPr bwMode="auto">
          <a:xfrm>
            <a:off x="101598" y="6168195"/>
            <a:ext cx="7511562"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lnSpc>
                <a:spcPct val="90000"/>
              </a:lnSpc>
              <a:spcBef>
                <a:spcPts val="813"/>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400"/>
              </a:spcBef>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400"/>
              </a:spcBef>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9pPr>
          </a:lstStyle>
          <a:p>
            <a:pPr marL="0" indent="0" defTabSz="844083" eaLnBrk="1" hangingPunct="1">
              <a:lnSpc>
                <a:spcPct val="80000"/>
              </a:lnSpc>
              <a:spcBef>
                <a:spcPct val="20000"/>
              </a:spcBef>
              <a:buNone/>
              <a:defRPr/>
            </a:pPr>
            <a:r>
              <a:rPr lang="en-US" altLang="ja-JP" sz="13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dirty="0" err="1">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ChE</a:t>
            </a:r>
            <a:r>
              <a:rPr lang="en-US" altLang="ja-JP" sz="13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Cholinesterase, NMDA: N-methyl-D-</a:t>
            </a:r>
            <a:r>
              <a:rPr lang="en-US" altLang="ja-JP" sz="1300" dirty="0" err="1">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asparate</a:t>
            </a:r>
            <a:endParaRPr lang="ja-JP" altLang="en-US" sz="13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正方形/長方形 1"/>
          <p:cNvSpPr/>
          <p:nvPr/>
        </p:nvSpPr>
        <p:spPr>
          <a:xfrm>
            <a:off x="169376" y="6348964"/>
            <a:ext cx="7378050" cy="292388"/>
          </a:xfrm>
          <a:prstGeom prst="rect">
            <a:avLst/>
          </a:prstGeom>
        </p:spPr>
        <p:txBody>
          <a:bodyPr wrap="square">
            <a:spAutoFit/>
          </a:bodyPr>
          <a:lstStyle/>
          <a:p>
            <a:pPr defTabSz="844083">
              <a:defRPr/>
            </a:pPr>
            <a:r>
              <a:rPr lang="en-US" altLang="ja-JP" sz="1300" dirty="0" err="1">
                <a:solidFill>
                  <a:prstClr val="black"/>
                </a:solidFill>
                <a:latin typeface="BIZ UDPゴシック" panose="020B0400000000000000" pitchFamily="50" charset="-128"/>
                <a:ea typeface="BIZ UDPゴシック" panose="020B0400000000000000" pitchFamily="50" charset="-128"/>
              </a:rPr>
              <a:t>Noetzli</a:t>
            </a:r>
            <a:r>
              <a:rPr lang="en-US" altLang="ja-JP" sz="1300" dirty="0">
                <a:solidFill>
                  <a:prstClr val="black"/>
                </a:solidFill>
                <a:latin typeface="BIZ UDPゴシック" panose="020B0400000000000000" pitchFamily="50" charset="-128"/>
                <a:ea typeface="BIZ UDPゴシック" panose="020B0400000000000000" pitchFamily="50" charset="-128"/>
              </a:rPr>
              <a:t> M,</a:t>
            </a:r>
            <a:r>
              <a:rPr lang="ja-JP" altLang="en-US" sz="1300" dirty="0">
                <a:solidFill>
                  <a:prstClr val="black"/>
                </a:solidFill>
                <a:latin typeface="BIZ UDPゴシック" panose="020B0400000000000000" pitchFamily="50" charset="-128"/>
                <a:ea typeface="BIZ UDPゴシック" panose="020B0400000000000000" pitchFamily="50" charset="-128"/>
              </a:rPr>
              <a:t> </a:t>
            </a:r>
            <a:r>
              <a:rPr lang="en-US" altLang="ja-JP" sz="1300" dirty="0">
                <a:solidFill>
                  <a:prstClr val="black"/>
                </a:solidFill>
                <a:latin typeface="BIZ UDPゴシック" panose="020B0400000000000000" pitchFamily="50" charset="-128"/>
                <a:ea typeface="BIZ UDPゴシック" panose="020B0400000000000000" pitchFamily="50" charset="-128"/>
              </a:rPr>
              <a:t>and </a:t>
            </a:r>
            <a:r>
              <a:rPr lang="en-US" altLang="ja-JP" sz="1300" dirty="0" err="1">
                <a:solidFill>
                  <a:prstClr val="black"/>
                </a:solidFill>
                <a:latin typeface="BIZ UDPゴシック" panose="020B0400000000000000" pitchFamily="50" charset="-128"/>
                <a:ea typeface="BIZ UDPゴシック" panose="020B0400000000000000" pitchFamily="50" charset="-128"/>
              </a:rPr>
              <a:t>Eap</a:t>
            </a:r>
            <a:r>
              <a:rPr lang="en-US" altLang="ja-JP" sz="1300" dirty="0">
                <a:solidFill>
                  <a:prstClr val="black"/>
                </a:solidFill>
                <a:latin typeface="BIZ UDPゴシック" panose="020B0400000000000000" pitchFamily="50" charset="-128"/>
                <a:ea typeface="BIZ UDPゴシック" panose="020B0400000000000000" pitchFamily="50" charset="-128"/>
              </a:rPr>
              <a:t> CB. Clin </a:t>
            </a:r>
            <a:r>
              <a:rPr lang="en-US" altLang="ja-JP" sz="1300" dirty="0" err="1">
                <a:solidFill>
                  <a:prstClr val="black"/>
                </a:solidFill>
                <a:latin typeface="BIZ UDPゴシック" panose="020B0400000000000000" pitchFamily="50" charset="-128"/>
                <a:ea typeface="BIZ UDPゴシック" panose="020B0400000000000000" pitchFamily="50" charset="-128"/>
              </a:rPr>
              <a:t>Pharmacokinet</a:t>
            </a:r>
            <a:r>
              <a:rPr lang="en-US" altLang="ja-JP" sz="1300" dirty="0">
                <a:solidFill>
                  <a:prstClr val="black"/>
                </a:solidFill>
                <a:latin typeface="BIZ UDPゴシック" panose="020B0400000000000000" pitchFamily="50" charset="-128"/>
                <a:ea typeface="BIZ UDPゴシック" panose="020B0400000000000000" pitchFamily="50" charset="-128"/>
              </a:rPr>
              <a:t>. 2013 Apr;52(4):225-41. </a:t>
            </a:r>
            <a:r>
              <a:rPr lang="ja-JP" altLang="en-US" sz="1300" dirty="0">
                <a:solidFill>
                  <a:prstClr val="black"/>
                </a:solidFill>
                <a:latin typeface="BIZ UDPゴシック" panose="020B0400000000000000" pitchFamily="50" charset="-128"/>
                <a:ea typeface="BIZ UDPゴシック" panose="020B0400000000000000" pitchFamily="50" charset="-128"/>
              </a:rPr>
              <a:t>より引用</a:t>
            </a:r>
            <a:endParaRPr lang="en-US" altLang="ja-JP" sz="1300" dirty="0">
              <a:solidFill>
                <a:prstClr val="black"/>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3"/>
          <p:cNvSpPr>
            <a:spLocks noChangeArrowheads="1"/>
          </p:cNvSpPr>
          <p:nvPr/>
        </p:nvSpPr>
        <p:spPr bwMode="auto">
          <a:xfrm>
            <a:off x="192229" y="53501"/>
            <a:ext cx="8759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eaLnBrk="1" hangingPunct="1">
              <a:defRPr/>
            </a:pPr>
            <a:r>
              <a:rPr lang="ja-JP" altLang="en-US" sz="185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アルツハイマー型認知症</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認知症治療薬の薬理学的な差異</a:t>
            </a: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13618"/>
            <a:ext cx="161223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240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7" name="正方形/長方形 44"/>
          <p:cNvSpPr>
            <a:spLocks noChangeArrowheads="1"/>
          </p:cNvSpPr>
          <p:nvPr/>
        </p:nvSpPr>
        <p:spPr bwMode="auto">
          <a:xfrm>
            <a:off x="3815032" y="6075586"/>
            <a:ext cx="14741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時間の流れ</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2" name="直線コネクタ 31"/>
          <p:cNvCxnSpPr/>
          <p:nvPr/>
        </p:nvCxnSpPr>
        <p:spPr>
          <a:xfrm>
            <a:off x="1457168" y="1997218"/>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8111" name="正方形/長方形 51"/>
          <p:cNvSpPr>
            <a:spLocks noChangeArrowheads="1"/>
          </p:cNvSpPr>
          <p:nvPr/>
        </p:nvSpPr>
        <p:spPr bwMode="auto">
          <a:xfrm>
            <a:off x="1867477" y="1689488"/>
            <a:ext cx="129393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認知症の自然経過</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7" name="直線コネクタ 36"/>
          <p:cNvCxnSpPr/>
          <p:nvPr/>
        </p:nvCxnSpPr>
        <p:spPr>
          <a:xfrm>
            <a:off x="3839881" y="1997218"/>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388113" name="正方形/長方形 53"/>
          <p:cNvSpPr>
            <a:spLocks noChangeArrowheads="1"/>
          </p:cNvSpPr>
          <p:nvPr/>
        </p:nvSpPr>
        <p:spPr bwMode="auto">
          <a:xfrm>
            <a:off x="4099136" y="1701211"/>
            <a:ext cx="216817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（予防した場合）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3" name="直線コネクタ 32"/>
          <p:cNvCxnSpPr/>
          <p:nvPr/>
        </p:nvCxnSpPr>
        <p:spPr>
          <a:xfrm>
            <a:off x="1486476" y="2359686"/>
            <a:ext cx="0" cy="35755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490874" y="5932994"/>
            <a:ext cx="7089686" cy="66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210009" y="3374359"/>
            <a:ext cx="440313" cy="203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症状の度合い</a:t>
            </a:r>
          </a:p>
        </p:txBody>
      </p:sp>
      <p:sp>
        <p:nvSpPr>
          <p:cNvPr id="38" name="Rectangle 21"/>
          <p:cNvSpPr>
            <a:spLocks noChangeArrowheads="1"/>
          </p:cNvSpPr>
          <p:nvPr/>
        </p:nvSpPr>
        <p:spPr bwMode="auto">
          <a:xfrm>
            <a:off x="719146" y="2584565"/>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Rectangle 22"/>
          <p:cNvSpPr>
            <a:spLocks noChangeArrowheads="1"/>
          </p:cNvSpPr>
          <p:nvPr/>
        </p:nvSpPr>
        <p:spPr bwMode="auto">
          <a:xfrm>
            <a:off x="601087" y="4052152"/>
            <a:ext cx="896399"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Rectangle 24"/>
          <p:cNvSpPr>
            <a:spLocks noChangeArrowheads="1"/>
          </p:cNvSpPr>
          <p:nvPr/>
        </p:nvSpPr>
        <p:spPr bwMode="auto">
          <a:xfrm>
            <a:off x="739637" y="5331546"/>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p:cNvGrpSpPr/>
          <p:nvPr/>
        </p:nvGrpSpPr>
        <p:grpSpPr>
          <a:xfrm>
            <a:off x="1582632" y="1725869"/>
            <a:ext cx="6997928" cy="4297039"/>
            <a:chOff x="1767868" y="1567076"/>
            <a:chExt cx="7581089" cy="4655119"/>
          </a:xfrm>
        </p:grpSpPr>
        <p:cxnSp>
          <p:nvCxnSpPr>
            <p:cNvPr id="39" name="直線コネクタ 38"/>
            <p:cNvCxnSpPr/>
            <p:nvPr/>
          </p:nvCxnSpPr>
          <p:spPr bwMode="auto">
            <a:xfrm>
              <a:off x="7113240" y="1881031"/>
              <a:ext cx="368300" cy="0"/>
            </a:xfrm>
            <a:prstGeom prst="line">
              <a:avLst/>
            </a:prstGeom>
            <a:ln w="57150">
              <a:solidFill>
                <a:srgbClr val="0066FF"/>
              </a:solidFill>
            </a:ln>
          </p:spPr>
          <p:style>
            <a:lnRef idx="1">
              <a:schemeClr val="accent1"/>
            </a:lnRef>
            <a:fillRef idx="0">
              <a:schemeClr val="accent1"/>
            </a:fillRef>
            <a:effectRef idx="0">
              <a:schemeClr val="accent1"/>
            </a:effectRef>
            <a:fontRef idx="minor">
              <a:schemeClr val="tx1"/>
            </a:fontRef>
          </p:style>
        </p:cxnSp>
        <p:sp>
          <p:nvSpPr>
            <p:cNvPr id="388122" name="正方形/長方形 42"/>
            <p:cNvSpPr>
              <a:spLocks noChangeArrowheads="1"/>
            </p:cNvSpPr>
            <p:nvPr/>
          </p:nvSpPr>
          <p:spPr bwMode="auto">
            <a:xfrm>
              <a:off x="7549626" y="1567076"/>
              <a:ext cx="1799331" cy="7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治療を開始・継続した場合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5" name="Freeform 11"/>
            <p:cNvSpPr>
              <a:spLocks/>
            </p:cNvSpPr>
            <p:nvPr/>
          </p:nvSpPr>
          <p:spPr bwMode="auto">
            <a:xfrm flipH="1">
              <a:off x="3325811" y="3370793"/>
              <a:ext cx="4995862" cy="2746375"/>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Freeform 11"/>
            <p:cNvSpPr>
              <a:spLocks/>
            </p:cNvSpPr>
            <p:nvPr/>
          </p:nvSpPr>
          <p:spPr bwMode="auto">
            <a:xfrm flipH="1">
              <a:off x="4660473" y="4365968"/>
              <a:ext cx="2889154" cy="1751202"/>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Freeform 11"/>
            <p:cNvSpPr>
              <a:spLocks/>
            </p:cNvSpPr>
            <p:nvPr/>
          </p:nvSpPr>
          <p:spPr bwMode="auto">
            <a:xfrm rot="20314443" flipH="1">
              <a:off x="7415218" y="4365394"/>
              <a:ext cx="1651668" cy="185680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4250"/>
                <a:gd name="connsiteY0" fmla="*/ 4899 h 4899"/>
                <a:gd name="connsiteX1" fmla="*/ 1760 w 4250"/>
                <a:gd name="connsiteY1" fmla="*/ 3765 h 4899"/>
                <a:gd name="connsiteX2" fmla="*/ 4250 w 4250"/>
                <a:gd name="connsiteY2" fmla="*/ 0 h 4899"/>
                <a:gd name="connsiteX0" fmla="*/ 0 w 8977"/>
                <a:gd name="connsiteY0" fmla="*/ 9752 h 9752"/>
                <a:gd name="connsiteX1" fmla="*/ 3118 w 8977"/>
                <a:gd name="connsiteY1" fmla="*/ 7685 h 9752"/>
                <a:gd name="connsiteX2" fmla="*/ 8977 w 8977"/>
                <a:gd name="connsiteY2" fmla="*/ 0 h 9752"/>
                <a:gd name="connsiteX0" fmla="*/ 0 w 6527"/>
                <a:gd name="connsiteY0" fmla="*/ 7880 h 7880"/>
                <a:gd name="connsiteX1" fmla="*/ 6527 w 6527"/>
                <a:gd name="connsiteY1" fmla="*/ 0 h 7880"/>
              </a:gdLst>
              <a:ahLst/>
              <a:cxnLst>
                <a:cxn ang="0">
                  <a:pos x="connsiteX0" y="connsiteY0"/>
                </a:cxn>
                <a:cxn ang="0">
                  <a:pos x="connsiteX1" y="connsiteY1"/>
                </a:cxn>
              </a:cxnLst>
              <a:rect l="l" t="t" r="r" b="b"/>
              <a:pathLst>
                <a:path w="6527" h="7880">
                  <a:moveTo>
                    <a:pt x="0" y="7880"/>
                  </a:moveTo>
                  <a:cubicBezTo>
                    <a:pt x="1667" y="6214"/>
                    <a:pt x="3476" y="4429"/>
                    <a:pt x="6527"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Freeform 15"/>
            <p:cNvSpPr>
              <a:spLocks/>
            </p:cNvSpPr>
            <p:nvPr/>
          </p:nvSpPr>
          <p:spPr bwMode="auto">
            <a:xfrm rot="233099" flipV="1">
              <a:off x="1767868" y="3004902"/>
              <a:ext cx="5452426" cy="1557156"/>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grpSp>
      <p:sp>
        <p:nvSpPr>
          <p:cNvPr id="44" name="Freeform 11"/>
          <p:cNvSpPr>
            <a:spLocks/>
          </p:cNvSpPr>
          <p:nvPr/>
        </p:nvSpPr>
        <p:spPr bwMode="auto">
          <a:xfrm flipH="1">
            <a:off x="1504896" y="2848325"/>
            <a:ext cx="5011405" cy="308466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8099" name="Freeform 15"/>
          <p:cNvSpPr>
            <a:spLocks/>
          </p:cNvSpPr>
          <p:nvPr/>
        </p:nvSpPr>
        <p:spPr bwMode="auto">
          <a:xfrm rot="233099" flipV="1">
            <a:off x="1467962" y="3088993"/>
            <a:ext cx="7116967" cy="376604"/>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53" name="正方形/長方形 52"/>
          <p:cNvSpPr/>
          <p:nvPr/>
        </p:nvSpPr>
        <p:spPr>
          <a:xfrm>
            <a:off x="301560" y="1186995"/>
            <a:ext cx="8574490" cy="4339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早期診断や早期治療と適切な薬物療法の継続が重要である</a:t>
            </a:r>
          </a:p>
        </p:txBody>
      </p:sp>
      <p:sp>
        <p:nvSpPr>
          <p:cNvPr id="55" name="正方形/長方形 54"/>
          <p:cNvSpPr/>
          <p:nvPr/>
        </p:nvSpPr>
        <p:spPr>
          <a:xfrm>
            <a:off x="3067357" y="6451971"/>
            <a:ext cx="5915734" cy="320088"/>
          </a:xfrm>
          <a:prstGeom prst="rect">
            <a:avLst/>
          </a:prstGeom>
        </p:spPr>
        <p:txBody>
          <a:bodyPr wrap="square">
            <a:spAutoFit/>
          </a:bodyPr>
          <a:lstStyle/>
          <a:p>
            <a:pPr marL="0" marR="0" lvl="0" indent="0" algn="r" defTabSz="844083" rtl="0" eaLnBrk="1" fontAlgn="base" latinLnBrk="0" hangingPunct="1">
              <a:lnSpc>
                <a:spcPct val="100000"/>
              </a:lnSpc>
              <a:spcBef>
                <a:spcPts val="2215"/>
              </a:spcBef>
              <a:spcAft>
                <a:spcPct val="0"/>
              </a:spcAft>
              <a:buClrTx/>
              <a:buSzTx/>
              <a:buFontTx/>
              <a:buNone/>
              <a:tabLst>
                <a:tab pos="334124" algn="l"/>
              </a:tabLst>
              <a:defRPr/>
            </a:pPr>
            <a:r>
              <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進行の速度や薬物の効果には個人差がある。</a:t>
            </a:r>
            <a:endPar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48B2520C-C980-4448-93D5-14EA7D539628}"/>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10">
            <a:extLst>
              <a:ext uri="{FF2B5EF4-FFF2-40B4-BE49-F238E27FC236}">
                <a16:creationId xmlns:a16="http://schemas.microsoft.com/office/drawing/2014/main" id="{CC96FBF9-8A98-48CF-866C-FFDF282A21E5}"/>
              </a:ext>
            </a:extLst>
          </p:cNvPr>
          <p:cNvSpPr>
            <a:spLocks noChangeArrowheads="1"/>
          </p:cNvSpPr>
          <p:nvPr/>
        </p:nvSpPr>
        <p:spPr bwMode="auto">
          <a:xfrm>
            <a:off x="127249" y="69344"/>
            <a:ext cx="8923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臨床症状の経過と</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薬物療法の効果</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7D8B5EAB-D574-4DF2-A8FE-C7DCFE28274A}"/>
              </a:ext>
            </a:extLst>
          </p:cNvPr>
          <p:cNvSpPr txBox="1"/>
          <p:nvPr/>
        </p:nvSpPr>
        <p:spPr>
          <a:xfrm>
            <a:off x="0" y="712475"/>
            <a:ext cx="16122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a:t>
            </a:r>
            <a:r>
              <a:rPr lang="ja-JP" altLang="en-US" sz="1600" b="1" dirty="0">
                <a:solidFill>
                  <a:srgbClr val="000000"/>
                </a:solidFill>
                <a:latin typeface="BIZ UDPゴシック" panose="020B0400000000000000" pitchFamily="50" charset="-128"/>
                <a:ea typeface="BIZ UDPゴシック" panose="020B0400000000000000" pitchFamily="50" charset="-128"/>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7410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758757" y="1226685"/>
            <a:ext cx="8014055" cy="4784016"/>
          </a:xfrm>
        </p:spPr>
        <p:txBody>
          <a:bodyPr/>
          <a:lstStyle/>
          <a:p>
            <a:pPr marL="0" indent="0">
              <a:lnSpc>
                <a:spcPts val="3300"/>
              </a:lnSpc>
              <a:buNone/>
            </a:pPr>
            <a:r>
              <a:rPr kumimoji="1" lang="ja-JP" altLang="en-US" sz="2800" b="1" dirty="0">
                <a:solidFill>
                  <a:srgbClr val="39837F"/>
                </a:solidFill>
                <a:latin typeface="BIZ UDPゴシック" panose="020B0400000000000000" pitchFamily="50" charset="-128"/>
                <a:ea typeface="BIZ UDPゴシック" panose="020B0400000000000000" pitchFamily="50" charset="-128"/>
              </a:rPr>
              <a:t>認知症本人への介入</a:t>
            </a:r>
            <a:endParaRPr kumimoji="1" lang="en-US" altLang="ja-JP" sz="2800" b="1" dirty="0">
              <a:solidFill>
                <a:srgbClr val="39837F"/>
              </a:solidFill>
              <a:latin typeface="BIZ UDPゴシック" panose="020B0400000000000000" pitchFamily="50" charset="-128"/>
              <a:ea typeface="BIZ UDPゴシック" panose="020B0400000000000000" pitchFamily="50" charset="-128"/>
            </a:endParaRPr>
          </a:p>
          <a:p>
            <a:pPr marL="0" indent="0">
              <a:lnSpc>
                <a:spcPts val="3300"/>
              </a:lnSpc>
              <a:spcBef>
                <a:spcPts val="1200"/>
              </a:spcBef>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39837F"/>
                </a:solidFill>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 認知機能訓練、認知刺激、</a:t>
            </a:r>
            <a:r>
              <a:rPr lang="ja-JP" altLang="en-US" sz="2400" b="1" dirty="0">
                <a:latin typeface="BIZ UDPゴシック" panose="020B0400000000000000" pitchFamily="50" charset="-128"/>
                <a:ea typeface="BIZ UDPゴシック" panose="020B0400000000000000" pitchFamily="50" charset="-128"/>
              </a:rPr>
              <a:t>認知リハビリテーション</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latin typeface="BIZ UDPゴシック" panose="020B0400000000000000" pitchFamily="50" charset="-128"/>
                <a:ea typeface="BIZ UDPゴシック" panose="020B0400000000000000"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 運動療法、マッサージ</a:t>
            </a:r>
            <a:endParaRPr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rPr>
              <a:t>●</a:t>
            </a: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音楽療法、作業療法、レクリエーション</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solidFill>
                  <a:srgbClr val="39837F"/>
                </a:solidFill>
                <a:latin typeface="BIZ UDPゴシック" panose="020B0400000000000000" pitchFamily="50" charset="-128"/>
                <a:ea typeface="BIZ UDPゴシック" panose="020B0400000000000000" pitchFamily="50" charset="-128"/>
              </a:rPr>
              <a:t>●</a:t>
            </a:r>
            <a:r>
              <a:rPr lang="ja-JP" altLang="en-US" sz="2400" b="1" dirty="0">
                <a:solidFill>
                  <a:srgbClr val="5C8A00"/>
                </a:solidFill>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回想法、支持的精神療法、バリデーション療法</a:t>
            </a:r>
            <a:endParaRPr lang="en-US" altLang="ja-JP" sz="2400" b="1" dirty="0">
              <a:latin typeface="BIZ UDPゴシック" panose="020B0400000000000000" pitchFamily="50" charset="-128"/>
              <a:ea typeface="BIZ UDPゴシック" panose="020B0400000000000000" pitchFamily="50" charset="-128"/>
            </a:endParaRPr>
          </a:p>
          <a:p>
            <a:pPr marL="0" indent="0">
              <a:lnSpc>
                <a:spcPts val="3300"/>
              </a:lnSpc>
              <a:spcBef>
                <a:spcPts val="1800"/>
              </a:spcBef>
              <a:buNone/>
            </a:pPr>
            <a:r>
              <a:rPr kumimoji="1" lang="ja-JP" altLang="en-US" sz="2800" b="1" dirty="0">
                <a:solidFill>
                  <a:srgbClr val="39837F"/>
                </a:solidFill>
                <a:latin typeface="BIZ UDPゴシック" panose="020B0400000000000000" pitchFamily="50" charset="-128"/>
                <a:ea typeface="BIZ UDPゴシック" panose="020B0400000000000000" pitchFamily="50" charset="-128"/>
              </a:rPr>
              <a:t>介護者への介入</a:t>
            </a:r>
            <a:endParaRPr kumimoji="1" lang="en-US" altLang="ja-JP" sz="2800" b="1" dirty="0">
              <a:solidFill>
                <a:srgbClr val="39837F"/>
              </a:solidFill>
              <a:latin typeface="BIZ UDPゴシック" panose="020B0400000000000000" pitchFamily="50" charset="-128"/>
              <a:ea typeface="BIZ UDPゴシック" panose="020B0400000000000000" pitchFamily="50" charset="-128"/>
            </a:endParaRPr>
          </a:p>
          <a:p>
            <a:pPr marL="0" indent="0">
              <a:lnSpc>
                <a:spcPts val="3300"/>
              </a:lnSpc>
              <a:spcBef>
                <a:spcPts val="1200"/>
              </a:spcBef>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39837F"/>
                </a:solidFill>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 心理教育、スキル訓練</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39837F"/>
                </a:solidFill>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介護者サポート、ケースマネジメント、レスパイトケア</a:t>
            </a:r>
            <a:endParaRPr kumimoji="1" lang="en-US" altLang="ja-JP" sz="2400" b="1" dirty="0">
              <a:latin typeface="BIZ UDPゴシック" panose="020B0400000000000000" pitchFamily="50" charset="-128"/>
              <a:ea typeface="BIZ UDPゴシック" panose="020B0400000000000000" pitchFamily="50" charset="-128"/>
            </a:endParaRPr>
          </a:p>
          <a:p>
            <a:pPr marL="0" indent="0">
              <a:lnSpc>
                <a:spcPts val="3300"/>
              </a:lnSpc>
              <a:buNone/>
            </a:pPr>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rgbClr val="39837F"/>
                </a:solidFill>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介護者のセルフケア、認知行動療法</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認知症の非薬物的介入</a:t>
            </a:r>
          </a:p>
        </p:txBody>
      </p:sp>
      <p:sp>
        <p:nvSpPr>
          <p:cNvPr id="6" name="Rectangle 17">
            <a:extLst>
              <a:ext uri="{FF2B5EF4-FFF2-40B4-BE49-F238E27FC236}">
                <a16:creationId xmlns:a16="http://schemas.microsoft.com/office/drawing/2014/main" id="{C0FF4361-9E8C-4A7A-9C59-F9760EE2A0B0}"/>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3570"/>
            <a:ext cx="16122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a:t>
            </a:r>
            <a:r>
              <a:rPr lang="ja-JP" altLang="en-US" sz="1600" b="1" dirty="0">
                <a:solidFill>
                  <a:srgbClr val="000000"/>
                </a:solidFill>
                <a:latin typeface="BIZ UDPゴシック" panose="020B0400000000000000" pitchFamily="50" charset="-128"/>
                <a:ea typeface="BIZ UDPゴシック" panose="020B0400000000000000" pitchFamily="50" charset="-128"/>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3664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89442" name="Rectangle 10"/>
          <p:cNvSpPr>
            <a:spLocks noChangeArrowheads="1"/>
          </p:cNvSpPr>
          <p:nvPr/>
        </p:nvSpPr>
        <p:spPr bwMode="auto">
          <a:xfrm>
            <a:off x="1514475" y="62959"/>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年齢階級別の認知症の有病率</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extLst>
              <p:ext uri="{D42A27DB-BD31-4B8C-83A1-F6EECF244321}">
                <p14:modId xmlns:p14="http://schemas.microsoft.com/office/powerpoint/2010/main" val="1755899649"/>
              </p:ext>
            </p:extLst>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A130D8FF-A3CA-469A-BD6A-739627AF46B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BBD8ECE-688B-4038-91CF-E3CC6B92F0C3}"/>
              </a:ext>
            </a:extLst>
          </p:cNvPr>
          <p:cNvSpPr txBox="1"/>
          <p:nvPr/>
        </p:nvSpPr>
        <p:spPr>
          <a:xfrm>
            <a:off x="401053" y="5725245"/>
            <a:ext cx="8341894" cy="936674"/>
          </a:xfrm>
          <a:prstGeom prst="rect">
            <a:avLst/>
          </a:prstGeom>
          <a:noFill/>
          <a:ln w="9525">
            <a:solidFill>
              <a:schemeClr val="tx1"/>
            </a:solidFill>
          </a:ln>
        </p:spPr>
        <p:txBody>
          <a:bodyPr wrap="square" rtlCol="0" anchor="ctr" anchorCtr="0">
            <a:noAutofit/>
          </a:bodyPr>
          <a:lstStyle/>
          <a:p>
            <a:pPr>
              <a:lnSpc>
                <a:spcPts val="1600"/>
              </a:lnSpc>
            </a:pPr>
            <a:r>
              <a:rPr kumimoji="1" lang="en-US" altLang="ja-JP" sz="1250" dirty="0">
                <a:latin typeface="Yu Gothic UI" panose="020B0500000000000000" pitchFamily="50" charset="-128"/>
                <a:ea typeface="Yu Gothic UI" panose="020B0500000000000000" pitchFamily="50" charset="-128"/>
                <a:cs typeface="Meiryo UI" pitchFamily="50" charset="-128"/>
              </a:rPr>
              <a:t>※</a:t>
            </a:r>
            <a:r>
              <a:rPr kumimoji="1" lang="ja-JP" altLang="en-US" sz="1250" dirty="0">
                <a:latin typeface="Yu Gothic UI" panose="020B0500000000000000" pitchFamily="50" charset="-128"/>
                <a:ea typeface="Yu Gothic UI" panose="020B0500000000000000" pitchFamily="50" charset="-128"/>
                <a:cs typeface="Meiryo UI" pitchFamily="50" charset="-128"/>
              </a:rPr>
              <a:t>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年時点の推計は厚生労働科学研究費補助金  認知症対策総合研究事業「都市部における認知症有病率と認知症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の生活機能障害への対応」平成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年度総合研究報告書による。平成</a:t>
            </a:r>
            <a:r>
              <a:rPr kumimoji="1" lang="en-US" altLang="ja-JP" sz="1250" dirty="0">
                <a:latin typeface="Yu Gothic UI" panose="020B0500000000000000" pitchFamily="50" charset="-128"/>
                <a:ea typeface="Yu Gothic UI" panose="020B0500000000000000" pitchFamily="50" charset="-128"/>
                <a:cs typeface="Meiryo UI" pitchFamily="50" charset="-128"/>
              </a:rPr>
              <a:t>30</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年時点の推計は日本医療研究開発機構  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研究開発事業「健康長寿社会の実現を目指した大規模認知症コホート研究（研究代表者二宮教授）において開始時に悉皆</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調査を行った福岡県久山町、石川県中島町、</a:t>
            </a:r>
            <a:r>
              <a:rPr lang="ja-JP" altLang="en-US" sz="1250" dirty="0">
                <a:latin typeface="Yu Gothic UI" panose="020B0500000000000000" pitchFamily="50" charset="-128"/>
                <a:ea typeface="Yu Gothic UI" panose="020B0500000000000000" pitchFamily="50" charset="-128"/>
                <a:cs typeface="Meiryo UI" pitchFamily="50" charset="-128"/>
              </a:rPr>
              <a:t>愛媛</a:t>
            </a:r>
            <a:r>
              <a:rPr kumimoji="1" lang="ja-JP" altLang="en-US" sz="1250" dirty="0">
                <a:latin typeface="Yu Gothic UI" panose="020B0500000000000000" pitchFamily="50" charset="-128"/>
                <a:ea typeface="Yu Gothic UI" panose="020B0500000000000000" pitchFamily="50" charset="-128"/>
                <a:cs typeface="Meiryo UI" pitchFamily="50" charset="-128"/>
              </a:rPr>
              <a:t>県中山町のデータ解析の当初の結果である。</a:t>
            </a:r>
          </a:p>
        </p:txBody>
      </p:sp>
    </p:spTree>
    <p:extLst>
      <p:ext uri="{BB962C8B-B14F-4D97-AF65-F5344CB8AC3E}">
        <p14:creationId xmlns:p14="http://schemas.microsoft.com/office/powerpoint/2010/main" val="169209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696646327"/>
              </p:ext>
            </p:extLst>
          </p:nvPr>
        </p:nvGraphicFramePr>
        <p:xfrm>
          <a:off x="442433" y="1269229"/>
          <a:ext cx="8325709" cy="5053246"/>
        </p:xfrm>
        <a:graphic>
          <a:graphicData uri="http://schemas.openxmlformats.org/drawingml/2006/table">
            <a:tbl>
              <a:tblPr firstRow="1" bandRow="1">
                <a:tableStyleId>{5940675A-B579-460E-94D1-54222C63F5DA}</a:tableStyleId>
              </a:tblPr>
              <a:tblGrid>
                <a:gridCol w="1600968">
                  <a:extLst>
                    <a:ext uri="{9D8B030D-6E8A-4147-A177-3AD203B41FA5}">
                      <a16:colId xmlns:a16="http://schemas.microsoft.com/office/drawing/2014/main" val="20000"/>
                    </a:ext>
                  </a:extLst>
                </a:gridCol>
                <a:gridCol w="6724741">
                  <a:extLst>
                    <a:ext uri="{9D8B030D-6E8A-4147-A177-3AD203B41FA5}">
                      <a16:colId xmlns:a16="http://schemas.microsoft.com/office/drawing/2014/main" val="20001"/>
                    </a:ext>
                  </a:extLst>
                </a:gridCol>
              </a:tblGrid>
              <a:tr h="489766">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認知機能訓練</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C2E4E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記憶、注意、問題解決など認知機能の特定の領域に焦点をあて、個々の機能レベルに合わせた課題を行う。</a:t>
                      </a:r>
                    </a:p>
                  </a:txBody>
                  <a:tcPr marL="83060" marR="83060" marT="83110" marB="83110" anchor="ctr">
                    <a:solidFill>
                      <a:srgbClr val="FFFFFF"/>
                    </a:solidFill>
                  </a:tcPr>
                </a:tc>
                <a:extLst>
                  <a:ext uri="{0D108BD9-81ED-4DB2-BD59-A6C34878D82A}">
                    <a16:rowId xmlns:a16="http://schemas.microsoft.com/office/drawing/2014/main" val="10000"/>
                  </a:ext>
                </a:extLst>
              </a:tr>
              <a:tr h="489766">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認知刺激</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C2E4E2"/>
                    </a:solidFill>
                  </a:tcPr>
                </a:tc>
                <a:tc>
                  <a:txBody>
                    <a:bodyPr/>
                    <a:lstStyle/>
                    <a:p>
                      <a:pPr algn="l"/>
                      <a:r>
                        <a:rPr lang="ja-JP" altLang="en-US" sz="1800" dirty="0">
                          <a:latin typeface="BIZ UDPゴシック" panose="020B0400000000000000" pitchFamily="50" charset="-128"/>
                          <a:ea typeface="BIZ UDPゴシック" panose="020B0400000000000000" pitchFamily="50" charset="-128"/>
                        </a:rPr>
                        <a:t>認知機能や社会機能の全般的な強化を目的とした活動やディスカッションなどの様々な関与を指す。認知に焦点をあてて正しい見当識などの情報を繰り返し教示する。</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rgbClr val="FFFFFF"/>
                    </a:solidFill>
                  </a:tcPr>
                </a:tc>
                <a:extLst>
                  <a:ext uri="{0D108BD9-81ED-4DB2-BD59-A6C34878D82A}">
                    <a16:rowId xmlns:a16="http://schemas.microsoft.com/office/drawing/2014/main" val="10001"/>
                  </a:ext>
                </a:extLst>
              </a:tr>
              <a:tr h="489766">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認知リハビリテーション</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C2E4E2"/>
                    </a:solidFill>
                  </a:tcPr>
                </a:tc>
                <a:tc>
                  <a:txBody>
                    <a:bodyPr/>
                    <a:lstStyle/>
                    <a:p>
                      <a:r>
                        <a:rPr lang="ja-JP" altLang="en-US" sz="1800" dirty="0">
                          <a:latin typeface="BIZ UDPゴシック" panose="020B0400000000000000" pitchFamily="50" charset="-128"/>
                          <a:ea typeface="BIZ UDPゴシック" panose="020B0400000000000000" pitchFamily="50" charset="-128"/>
                        </a:rPr>
                        <a:t>個別のコール設定を行い、目標に向けて戦略的に行う個人療法</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rgbClr val="FFFFFF"/>
                    </a:solidFill>
                  </a:tcPr>
                </a:tc>
                <a:extLst>
                  <a:ext uri="{0D108BD9-81ED-4DB2-BD59-A6C34878D82A}">
                    <a16:rowId xmlns:a16="http://schemas.microsoft.com/office/drawing/2014/main" val="10002"/>
                  </a:ext>
                </a:extLst>
              </a:tr>
              <a:tr h="489766">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運動療法</a:t>
                      </a:r>
                    </a:p>
                  </a:txBody>
                  <a:tcPr marL="83060" marR="83060" marT="83110" marB="83110" anchor="ctr">
                    <a:solidFill>
                      <a:srgbClr val="C2E4E2"/>
                    </a:solidFill>
                  </a:tcPr>
                </a:tc>
                <a:tc>
                  <a:txBody>
                    <a:bodyPr/>
                    <a:lstStyle/>
                    <a:p>
                      <a:r>
                        <a:rPr lang="ja-JP" altLang="en-US" sz="1800" dirty="0">
                          <a:latin typeface="BIZ UDPゴシック" panose="020B0400000000000000" pitchFamily="50" charset="-128"/>
                          <a:ea typeface="BIZ UDPゴシック" panose="020B0400000000000000" pitchFamily="50" charset="-128"/>
                        </a:rPr>
                        <a:t>多種多様なプログラムが存在し、有酸素運動、筋力強化訓練、平衡感覚訓練などを組み合わせて行うことが多い。</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rgbClr val="FFFFFF"/>
                    </a:solidFill>
                  </a:tcPr>
                </a:tc>
                <a:extLst>
                  <a:ext uri="{0D108BD9-81ED-4DB2-BD59-A6C34878D82A}">
                    <a16:rowId xmlns:a16="http://schemas.microsoft.com/office/drawing/2014/main" val="10003"/>
                  </a:ext>
                </a:extLst>
              </a:tr>
              <a:tr h="489766">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音楽療法</a:t>
                      </a:r>
                    </a:p>
                  </a:txBody>
                  <a:tcPr marL="83060" marR="83060" marT="83110" marB="83110" anchor="ctr">
                    <a:solidFill>
                      <a:srgbClr val="C2E4E2"/>
                    </a:solidFill>
                  </a:tcPr>
                </a:tc>
                <a:tc>
                  <a:txBody>
                    <a:bodyPr/>
                    <a:lstStyle/>
                    <a:p>
                      <a:r>
                        <a:rPr lang="ja-JP" altLang="en-US" sz="1800" dirty="0">
                          <a:latin typeface="BIZ UDPゴシック" panose="020B0400000000000000" pitchFamily="50" charset="-128"/>
                          <a:ea typeface="BIZ UDPゴシック" panose="020B0400000000000000" pitchFamily="50" charset="-128"/>
                        </a:rPr>
                        <a:t>多種多様なプログラムが存在し、音楽を聴く、歌う、楽器を演奏する、リズム運動を行うなどの方法がある。</a:t>
                      </a:r>
                      <a:endParaRPr kumimoji="1" lang="ja-JP" altLang="en-US" sz="1800" dirty="0">
                        <a:latin typeface="BIZ UDPゴシック" panose="020B0400000000000000" pitchFamily="50" charset="-128"/>
                        <a:ea typeface="BIZ UDPゴシック" panose="020B0400000000000000" pitchFamily="50" charset="-128"/>
                      </a:endParaRPr>
                    </a:p>
                  </a:txBody>
                  <a:tcPr marL="83060" marR="83060" marT="83110" marB="83110" anchor="ctr">
                    <a:solidFill>
                      <a:srgbClr val="FFFFFF"/>
                    </a:solidFill>
                  </a:tcPr>
                </a:tc>
                <a:extLst>
                  <a:ext uri="{0D108BD9-81ED-4DB2-BD59-A6C34878D82A}">
                    <a16:rowId xmlns:a16="http://schemas.microsoft.com/office/drawing/2014/main" val="2771828476"/>
                  </a:ext>
                </a:extLst>
              </a:tr>
              <a:tr h="489766">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回想法</a:t>
                      </a:r>
                    </a:p>
                  </a:txBody>
                  <a:tcPr marL="83060" marR="83060" marT="83110" marB="83110" anchor="ctr">
                    <a:solidFill>
                      <a:srgbClr val="C2E4E2"/>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人生の歴史に焦点をあて、聞き手が受容的、共感的、支持的に傾聴することを通じて心を支える。</a:t>
                      </a:r>
                    </a:p>
                  </a:txBody>
                  <a:tcPr marL="83060" marR="83060" marT="83110" marB="83110" anchor="ctr">
                    <a:solidFill>
                      <a:srgbClr val="FFFFFF"/>
                    </a:solidFill>
                  </a:tcPr>
                </a:tc>
                <a:extLst>
                  <a:ext uri="{0D108BD9-81ED-4DB2-BD59-A6C34878D82A}">
                    <a16:rowId xmlns:a16="http://schemas.microsoft.com/office/drawing/2014/main" val="3894610178"/>
                  </a:ext>
                </a:extLst>
              </a:tr>
              <a:tr h="489766">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認知行動療法</a:t>
                      </a:r>
                    </a:p>
                  </a:txBody>
                  <a:tcPr marL="83060" marR="83060" marT="83110" marB="83110" anchor="ctr">
                    <a:solidFill>
                      <a:srgbClr val="C2E4E2"/>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認知のゆがみを修正することでストレスの軽減を図る技法。</a:t>
                      </a:r>
                    </a:p>
                  </a:txBody>
                  <a:tcPr marL="83060" marR="83060" marT="83110" marB="83110" anchor="ctr">
                    <a:solidFill>
                      <a:srgbClr val="FFFFFF"/>
                    </a:solidFill>
                  </a:tcPr>
                </a:tc>
                <a:extLst>
                  <a:ext uri="{0D108BD9-81ED-4DB2-BD59-A6C34878D82A}">
                    <a16:rowId xmlns:a16="http://schemas.microsoft.com/office/drawing/2014/main" val="1592282160"/>
                  </a:ext>
                </a:extLst>
              </a:tr>
            </a:tbl>
          </a:graphicData>
        </a:graphic>
      </p:graphicFrame>
      <p:sp>
        <p:nvSpPr>
          <p:cNvPr id="8" name="正方形/長方形 7">
            <a:extLst>
              <a:ext uri="{FF2B5EF4-FFF2-40B4-BE49-F238E27FC236}">
                <a16:creationId xmlns:a16="http://schemas.microsoft.com/office/drawing/2014/main" id="{30F49B2E-8874-4F81-9C61-D4C1DA3B2BEA}"/>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A07CE27C-BEDA-4D86-936A-AC7C3EF4174E}"/>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認知症の非薬物療法</a:t>
            </a:r>
          </a:p>
        </p:txBody>
      </p:sp>
      <p:sp>
        <p:nvSpPr>
          <p:cNvPr id="11" name="Rectangle 17">
            <a:extLst>
              <a:ext uri="{FF2B5EF4-FFF2-40B4-BE49-F238E27FC236}">
                <a16:creationId xmlns:a16="http://schemas.microsoft.com/office/drawing/2014/main" id="{490ADED0-EC24-454B-A28C-1916745B1FEB}"/>
              </a:ext>
            </a:extLst>
          </p:cNvPr>
          <p:cNvSpPr>
            <a:spLocks noChangeArrowheads="1"/>
          </p:cNvSpPr>
          <p:nvPr/>
        </p:nvSpPr>
        <p:spPr bwMode="auto">
          <a:xfrm>
            <a:off x="2668033" y="6493229"/>
            <a:ext cx="6377066"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3570"/>
            <a:ext cx="161223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a:t>
            </a:r>
            <a:r>
              <a:rPr lang="ja-JP" altLang="en-US" sz="1600" b="1">
                <a:solidFill>
                  <a:srgbClr val="000000"/>
                </a:solidFill>
                <a:latin typeface="BIZ UDPゴシック" panose="020B0400000000000000" pitchFamily="50" charset="-128"/>
                <a:ea typeface="BIZ UDPゴシック" panose="020B0400000000000000" pitchFamily="50" charset="-128"/>
              </a:rPr>
              <a:t>知識</a:t>
            </a:r>
            <a:r>
              <a:rPr lang="en-US" altLang="ja-JP" sz="1600" b="1">
                <a:solidFill>
                  <a:srgbClr val="000000"/>
                </a:solidFill>
                <a:latin typeface="BIZ UDPゴシック" panose="020B0400000000000000" pitchFamily="50" charset="-128"/>
                <a:ea typeface="BIZ UDPゴシック" panose="020B0400000000000000" pitchFamily="50" charset="-128"/>
              </a:rPr>
              <a:t>39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0009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84174"/>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UD デジタル 教科書体 NK-B" panose="02020700000000000000" pitchFamily="18" charset="-128"/>
              <a:ea typeface="UD デジタル 教科書体 NK-B" panose="02020700000000000000" pitchFamily="18" charset="-128"/>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kumimoji="1" lang="en-US" altLang="ja-JP"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7" name="正方形/長方形 6">
            <a:extLst>
              <a:ext uri="{FF2B5EF4-FFF2-40B4-BE49-F238E27FC236}">
                <a16:creationId xmlns:a16="http://schemas.microsoft.com/office/drawing/2014/main" id="{BFB85A4C-F725-4A09-AD27-E560C71B2764}"/>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82878"/>
            <a:ext cx="5486400" cy="544938"/>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 （</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ICD-11</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35356" y="6539210"/>
            <a:ext cx="8208644"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ICD-1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(International Classification of Diseases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１１</a:t>
            </a:r>
            <a:r>
              <a:rPr kumimoji="1" lang="en-US" altLang="ja-JP" sz="14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rPr>
              <a:t>th</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Revision)</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WHO</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54EF350-B557-4ED8-85B3-B807A2C7E647}"/>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51795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84174"/>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UD デジタル 教科書体 NK-B" panose="02020700000000000000" pitchFamily="18" charset="-128"/>
              <a:ea typeface="UD デジタル 教科書体 NK-B" panose="02020700000000000000" pitchFamily="18" charset="-128"/>
            </a:endParaRPr>
          </a:p>
        </p:txBody>
      </p:sp>
      <p:graphicFrame>
        <p:nvGraphicFramePr>
          <p:cNvPr id="17" name="Group 34"/>
          <p:cNvGraphicFramePr>
            <a:graphicFrameLocks noGrp="1"/>
          </p:cNvGraphicFramePr>
          <p:nvPr>
            <p:extLst>
              <p:ext uri="{D42A27DB-BD31-4B8C-83A1-F6EECF244321}">
                <p14:modId xmlns:p14="http://schemas.microsoft.com/office/powerpoint/2010/main" val="3611315341"/>
              </p:ext>
            </p:extLst>
          </p:nvPr>
        </p:nvGraphicFramePr>
        <p:xfrm>
          <a:off x="306625" y="1203157"/>
          <a:ext cx="8530750" cy="5117379"/>
        </p:xfrm>
        <a:graphic>
          <a:graphicData uri="http://schemas.openxmlformats.org/drawingml/2006/table">
            <a:tbl>
              <a:tblPr/>
              <a:tblGrid>
                <a:gridCol w="1848730">
                  <a:extLst>
                    <a:ext uri="{9D8B030D-6E8A-4147-A177-3AD203B41FA5}">
                      <a16:colId xmlns:a16="http://schemas.microsoft.com/office/drawing/2014/main" val="20000"/>
                    </a:ext>
                  </a:extLst>
                </a:gridCol>
                <a:gridCol w="6682020">
                  <a:extLst>
                    <a:ext uri="{9D8B030D-6E8A-4147-A177-3AD203B41FA5}">
                      <a16:colId xmlns:a16="http://schemas.microsoft.com/office/drawing/2014/main" val="20001"/>
                    </a:ext>
                  </a:extLst>
                </a:gridCol>
              </a:tblGrid>
              <a:tr h="77067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507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922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4712">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91795">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0122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24676">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9837F">
                        <a:alpha val="24706"/>
                      </a:srgbClr>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845913"/>
                  </a:ext>
                </a:extLst>
              </a:tr>
            </a:tbl>
          </a:graphicData>
        </a:graphic>
      </p:graphicFrame>
      <p:sp>
        <p:nvSpPr>
          <p:cNvPr id="7" name="正方形/長方形 6">
            <a:extLst>
              <a:ext uri="{FF2B5EF4-FFF2-40B4-BE49-F238E27FC236}">
                <a16:creationId xmlns:a16="http://schemas.microsoft.com/office/drawing/2014/main" id="{90F34D31-5C9C-4D7E-AD2B-D9D05282DF07}"/>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Text Box 2">
            <a:extLst>
              <a:ext uri="{FF2B5EF4-FFF2-40B4-BE49-F238E27FC236}">
                <a16:creationId xmlns:a16="http://schemas.microsoft.com/office/drawing/2014/main" id="{D16236D4-D521-47FA-A39E-8EB85280F0C1}"/>
              </a:ext>
            </a:extLst>
          </p:cNvPr>
          <p:cNvSpPr txBox="1">
            <a:spLocks noChangeArrowheads="1"/>
          </p:cNvSpPr>
          <p:nvPr/>
        </p:nvSpPr>
        <p:spPr bwMode="auto">
          <a:xfrm>
            <a:off x="1828800" y="48579"/>
            <a:ext cx="5486400" cy="577063"/>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08045F9E-7377-4622-BD8D-BD90E48F3BB4}"/>
              </a:ext>
            </a:extLst>
          </p:cNvPr>
          <p:cNvSpPr txBox="1"/>
          <p:nvPr/>
        </p:nvSpPr>
        <p:spPr>
          <a:xfrm>
            <a:off x="935356" y="6550223"/>
            <a:ext cx="8208644"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ICD-</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１１</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(International Classification of Diseases 11th Revision)</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WHO</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82F18FC-89D7-4FB1-A918-BBD49F7C847A}"/>
              </a:ext>
            </a:extLst>
          </p:cNvPr>
          <p:cNvSpPr txBox="1"/>
          <p:nvPr/>
        </p:nvSpPr>
        <p:spPr>
          <a:xfrm>
            <a:off x="0" y="710695"/>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60034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97474" y="294330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95974" y="1701813"/>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1" name="Text Box 6"/>
          <p:cNvSpPr txBox="1">
            <a:spLocks noChangeArrowheads="1"/>
          </p:cNvSpPr>
          <p:nvPr/>
        </p:nvSpPr>
        <p:spPr bwMode="auto">
          <a:xfrm>
            <a:off x="1492550" y="1378317"/>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61049" y="127762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a:t>
            </a:r>
          </a:p>
        </p:txBody>
      </p:sp>
      <p:sp>
        <p:nvSpPr>
          <p:cNvPr id="24583" name="AutoShape 8"/>
          <p:cNvSpPr>
            <a:spLocks noChangeArrowheads="1"/>
          </p:cNvSpPr>
          <p:nvPr/>
        </p:nvSpPr>
        <p:spPr bwMode="auto">
          <a:xfrm>
            <a:off x="1330053" y="1756627"/>
            <a:ext cx="2337565" cy="1935956"/>
          </a:xfrm>
          <a:prstGeom prst="roundRect">
            <a:avLst>
              <a:gd name="adj" fmla="val 11333"/>
            </a:avLst>
          </a:prstGeom>
          <a:solidFill>
            <a:schemeClr val="bg1"/>
          </a:solidFill>
          <a:ln w="38100">
            <a:solidFill>
              <a:schemeClr val="accent1">
                <a:lumMod val="50000"/>
              </a:schemeClr>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619428"/>
              </a:solidFill>
              <a:effectLst/>
              <a:uLnTx/>
              <a:uFillTx/>
              <a:latin typeface="BIZ UDPゴシック" panose="020B0400000000000000" pitchFamily="50" charset="-128"/>
              <a:ea typeface="BIZ UDPゴシック" panose="020B0400000000000000" pitchFamily="50" charset="-128"/>
              <a:cs typeface="+mn-cs"/>
            </a:endParaRPr>
          </a:p>
        </p:txBody>
      </p:sp>
      <p:sp>
        <p:nvSpPr>
          <p:cNvPr id="24584" name="AutoShape 9"/>
          <p:cNvSpPr>
            <a:spLocks noChangeArrowheads="1"/>
          </p:cNvSpPr>
          <p:nvPr/>
        </p:nvSpPr>
        <p:spPr bwMode="auto">
          <a:xfrm>
            <a:off x="4754891" y="1830568"/>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歩き回る</a:t>
            </a: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89949" y="1792301"/>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150261" y="172403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53374" y="2306651"/>
            <a:ext cx="482600" cy="809625"/>
          </a:xfrm>
          <a:prstGeom prst="rightArrow">
            <a:avLst>
              <a:gd name="adj1" fmla="val 50000"/>
              <a:gd name="adj2" fmla="val 43597"/>
            </a:avLst>
          </a:prstGeom>
          <a:solidFill>
            <a:srgbClr val="DF961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8" name="AutoShape 12"/>
          <p:cNvSpPr>
            <a:spLocks noChangeArrowheads="1"/>
          </p:cNvSpPr>
          <p:nvPr/>
        </p:nvSpPr>
        <p:spPr bwMode="auto">
          <a:xfrm>
            <a:off x="748172" y="2939301"/>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76208" y="2286013"/>
            <a:ext cx="657225" cy="838200"/>
          </a:xfrm>
          <a:prstGeom prst="rightArrow">
            <a:avLst>
              <a:gd name="adj1" fmla="val 50000"/>
              <a:gd name="adj2" fmla="val 40823"/>
            </a:avLst>
          </a:prstGeom>
          <a:gradFill rotWithShape="1">
            <a:gsLst>
              <a:gs pos="0">
                <a:schemeClr val="accent1">
                  <a:lumMod val="50000"/>
                </a:schemeClr>
              </a:gs>
              <a:gs pos="100000">
                <a:srgbClr val="EB9F15"/>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0" name="AutoShape 16"/>
          <p:cNvSpPr>
            <a:spLocks noChangeArrowheads="1"/>
          </p:cNvSpPr>
          <p:nvPr/>
        </p:nvSpPr>
        <p:spPr bwMode="auto">
          <a:xfrm>
            <a:off x="708185" y="236882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1" name="角丸四角形 21"/>
          <p:cNvSpPr>
            <a:spLocks noChangeArrowheads="1"/>
          </p:cNvSpPr>
          <p:nvPr/>
        </p:nvSpPr>
        <p:spPr bwMode="auto">
          <a:xfrm>
            <a:off x="257028" y="1424663"/>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602574" y="295835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521411" y="1939630"/>
            <a:ext cx="1968787" cy="1587500"/>
          </a:xfrm>
          <a:prstGeom prst="rect">
            <a:avLst/>
          </a:prstGeom>
          <a:solidFill>
            <a:schemeClr val="accent1">
              <a:lumMod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63409" y="4157642"/>
            <a:ext cx="8353728"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nvGraphicFramePr>
        <p:xfrm>
          <a:off x="475282" y="4524027"/>
          <a:ext cx="8326274" cy="1537169"/>
        </p:xfrm>
        <a:graphic>
          <a:graphicData uri="http://schemas.openxmlformats.org/drawingml/2006/table">
            <a:tbl>
              <a:tblPr/>
              <a:tblGrid>
                <a:gridCol w="1202077">
                  <a:extLst>
                    <a:ext uri="{9D8B030D-6E8A-4147-A177-3AD203B41FA5}">
                      <a16:colId xmlns:a16="http://schemas.microsoft.com/office/drawing/2014/main" val="20000"/>
                    </a:ext>
                  </a:extLst>
                </a:gridCol>
                <a:gridCol w="7124197">
                  <a:extLst>
                    <a:ext uri="{9D8B030D-6E8A-4147-A177-3AD203B41FA5}">
                      <a16:colId xmlns:a16="http://schemas.microsoft.com/office/drawing/2014/main"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正方形/長方形 23"/>
          <p:cNvSpPr/>
          <p:nvPr/>
        </p:nvSpPr>
        <p:spPr>
          <a:xfrm>
            <a:off x="158793" y="6522957"/>
            <a:ext cx="895235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永田久美子 「</a:t>
            </a:r>
            <a:r>
              <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認知症高齢者の理解とケアの変遷」 正木治恵 監修 「改訂版老年看護学」 日本放送出版協会</a:t>
            </a:r>
            <a:endPar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15B49C9F-CF5C-4E16-B449-9033C4C7A039}"/>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2" name="Text Box 2"/>
          <p:cNvSpPr txBox="1">
            <a:spLocks noChangeArrowheads="1"/>
          </p:cNvSpPr>
          <p:nvPr/>
        </p:nvSpPr>
        <p:spPr bwMode="auto">
          <a:xfrm>
            <a:off x="305670" y="52637"/>
            <a:ext cx="8563576"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0" y="715568"/>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2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05107" y="6241314"/>
            <a:ext cx="6343859"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319508" name="Line 47"/>
          <p:cNvSpPr>
            <a:spLocks noChangeShapeType="1"/>
          </p:cNvSpPr>
          <p:nvPr/>
        </p:nvSpPr>
        <p:spPr bwMode="auto">
          <a:xfrm>
            <a:off x="1795463"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920157" y="6266243"/>
            <a:ext cx="1882617" cy="376385"/>
          </a:xfrm>
          <a:prstGeom prst="rect">
            <a:avLst/>
          </a:prstGeom>
        </p:spPr>
        <p:txBody>
          <a:bodyPr vert="horz" wrap="square">
            <a:spAutoFit/>
          </a:bodyPr>
          <a:lstStyle/>
          <a:p>
            <a:pPr algn="ctr" defTabSz="844083">
              <a:defRPr/>
            </a:pPr>
            <a:r>
              <a:rPr kumimoji="0" lang="ja-JP" altLang="en-US" sz="1846" b="1" dirty="0">
                <a:solidFill>
                  <a:prstClr val="black"/>
                </a:solidFill>
                <a:latin typeface="BIZ UDPゴシック" panose="020B0400000000000000" pitchFamily="50" charset="-128"/>
                <a:ea typeface="BIZ UDPゴシック" panose="020B0400000000000000" pitchFamily="50" charset="-128"/>
              </a:rPr>
              <a:t>時間の流れ</a:t>
            </a:r>
          </a:p>
        </p:txBody>
      </p:sp>
      <p:grpSp>
        <p:nvGrpSpPr>
          <p:cNvPr id="3" name="グループ化 2"/>
          <p:cNvGrpSpPr/>
          <p:nvPr/>
        </p:nvGrpSpPr>
        <p:grpSpPr>
          <a:xfrm>
            <a:off x="264964" y="1485714"/>
            <a:ext cx="8369762" cy="402945"/>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defRPr/>
              </a:pPr>
              <a:r>
                <a:rPr kumimoji="0"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a:t>
              </a:r>
              <a:endParaRPr kumimoji="0"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終末期</a:t>
              </a:r>
            </a:p>
          </p:txBody>
        </p:sp>
      </p:grpSp>
      <p:sp>
        <p:nvSpPr>
          <p:cNvPr id="51" name="正方形/長方形 50"/>
          <p:cNvSpPr/>
          <p:nvPr/>
        </p:nvSpPr>
        <p:spPr>
          <a:xfrm>
            <a:off x="841123" y="2076028"/>
            <a:ext cx="963047" cy="400110"/>
          </a:xfrm>
          <a:prstGeom prst="rect">
            <a:avLst/>
          </a:prstGeom>
        </p:spPr>
        <p:txBody>
          <a:bodyPr vert="horz" wrap="square">
            <a:spAutoFit/>
          </a:bodyPr>
          <a:lstStyle/>
          <a:p>
            <a:pPr algn="ctr" defTabSz="844083">
              <a:defRPr/>
            </a:pPr>
            <a:r>
              <a:rPr kumimoji="0" lang="ja-JP" altLang="en-US" sz="2000" b="1" dirty="0">
                <a:solidFill>
                  <a:prstClr val="black"/>
                </a:solidFill>
                <a:latin typeface="BIZ UDPゴシック" panose="020B0400000000000000" pitchFamily="50" charset="-128"/>
                <a:ea typeface="BIZ UDPゴシック" panose="020B0400000000000000" pitchFamily="50" charset="-128"/>
              </a:rPr>
              <a:t>高い</a:t>
            </a:r>
          </a:p>
        </p:txBody>
      </p:sp>
      <p:sp>
        <p:nvSpPr>
          <p:cNvPr id="52" name="正方形/長方形 51"/>
          <p:cNvSpPr/>
          <p:nvPr/>
        </p:nvSpPr>
        <p:spPr>
          <a:xfrm>
            <a:off x="824323" y="5843399"/>
            <a:ext cx="963047" cy="400110"/>
          </a:xfrm>
          <a:prstGeom prst="rect">
            <a:avLst/>
          </a:prstGeom>
        </p:spPr>
        <p:txBody>
          <a:bodyPr vert="horz" wrap="square">
            <a:spAutoFit/>
          </a:bodyPr>
          <a:lstStyle/>
          <a:p>
            <a:pPr algn="ctr" defTabSz="844083">
              <a:defRPr/>
            </a:pPr>
            <a:r>
              <a:rPr kumimoji="0" lang="ja-JP" altLang="en-US" sz="2000" b="1" dirty="0">
                <a:solidFill>
                  <a:prstClr val="black"/>
                </a:solidFill>
                <a:latin typeface="BIZ UDPゴシック" panose="020B0400000000000000" pitchFamily="50" charset="-128"/>
                <a:ea typeface="BIZ UDPゴシック" panose="020B0400000000000000" pitchFamily="50" charset="-128"/>
              </a:rPr>
              <a:t>低い</a:t>
            </a:r>
          </a:p>
        </p:txBody>
      </p:sp>
      <p:sp>
        <p:nvSpPr>
          <p:cNvPr id="55" name="正方形/長方形 54"/>
          <p:cNvSpPr/>
          <p:nvPr/>
        </p:nvSpPr>
        <p:spPr>
          <a:xfrm>
            <a:off x="1153572" y="3052868"/>
            <a:ext cx="468718" cy="2126839"/>
          </a:xfrm>
          <a:prstGeom prst="rect">
            <a:avLst/>
          </a:prstGeom>
        </p:spPr>
        <p:txBody>
          <a:bodyPr vert="eaVert" wrap="square">
            <a:spAutoFit/>
          </a:bodyPr>
          <a:lstStyle/>
          <a:p>
            <a:pPr algn="ctr" defTabSz="844083">
              <a:defRPr/>
            </a:pPr>
            <a:r>
              <a:rPr kumimoji="0" lang="ja-JP" altLang="en-US" sz="1846" b="1" dirty="0">
                <a:solidFill>
                  <a:prstClr val="black"/>
                </a:solidFill>
                <a:latin typeface="BIZ UDPゴシック" panose="020B0400000000000000" pitchFamily="50" charset="-128"/>
                <a:ea typeface="BIZ UDPゴシック" panose="020B0400000000000000" pitchFamily="50" charset="-128"/>
              </a:rPr>
              <a:t>医療需要度</a:t>
            </a:r>
          </a:p>
        </p:txBody>
      </p:sp>
      <p:grpSp>
        <p:nvGrpSpPr>
          <p:cNvPr id="50" name="グループ化 49">
            <a:extLst>
              <a:ext uri="{FF2B5EF4-FFF2-40B4-BE49-F238E27FC236}">
                <a16:creationId xmlns:a16="http://schemas.microsoft.com/office/drawing/2014/main" id="{C4F6EC0D-5071-41A1-AB16-CE2D8E84B953}"/>
              </a:ext>
            </a:extLst>
          </p:cNvPr>
          <p:cNvGrpSpPr/>
          <p:nvPr/>
        </p:nvGrpSpPr>
        <p:grpSpPr>
          <a:xfrm>
            <a:off x="1797709" y="2109636"/>
            <a:ext cx="6567826" cy="4077372"/>
            <a:chOff x="1218751" y="1757474"/>
            <a:chExt cx="7789404" cy="3756486"/>
          </a:xfrm>
        </p:grpSpPr>
        <p:sp>
          <p:nvSpPr>
            <p:cNvPr id="64" name="Freeform 40">
              <a:extLst>
                <a:ext uri="{FF2B5EF4-FFF2-40B4-BE49-F238E27FC236}">
                  <a16:creationId xmlns:a16="http://schemas.microsoft.com/office/drawing/2014/main"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sp>
          <p:nvSpPr>
            <p:cNvPr id="65" name="AutoShape 48">
              <a:extLst>
                <a:ext uri="{FF2B5EF4-FFF2-40B4-BE49-F238E27FC236}">
                  <a16:creationId xmlns:a16="http://schemas.microsoft.com/office/drawing/2014/main"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FF00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日常生活動作</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ts val="0"/>
                </a:spcBef>
                <a:spcAft>
                  <a:spcPts val="554"/>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ADL</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grpSp>
        <p:nvGrpSpPr>
          <p:cNvPr id="66" name="グループ化 65">
            <a:extLst>
              <a:ext uri="{FF2B5EF4-FFF2-40B4-BE49-F238E27FC236}">
                <a16:creationId xmlns:a16="http://schemas.microsoft.com/office/drawing/2014/main" id="{DEE44D2B-DA2B-4E93-937B-310B8CB3AE0E}"/>
              </a:ext>
            </a:extLst>
          </p:cNvPr>
          <p:cNvGrpSpPr/>
          <p:nvPr/>
        </p:nvGrpSpPr>
        <p:grpSpPr>
          <a:xfrm>
            <a:off x="1803593" y="2125151"/>
            <a:ext cx="6561941" cy="3982274"/>
            <a:chOff x="1215582" y="1770063"/>
            <a:chExt cx="7792573" cy="3690937"/>
          </a:xfrm>
        </p:grpSpPr>
        <p:sp>
          <p:nvSpPr>
            <p:cNvPr id="67" name="AutoShape 48">
              <a:extLst>
                <a:ext uri="{FF2B5EF4-FFF2-40B4-BE49-F238E27FC236}">
                  <a16:creationId xmlns:a16="http://schemas.microsoft.com/office/drawing/2014/main" id="{0C75EED6-D2F3-438C-92ED-B35AD1BF27E8}"/>
                </a:ext>
              </a:extLst>
            </p:cNvPr>
            <p:cNvSpPr>
              <a:spLocks noChangeArrowheads="1"/>
            </p:cNvSpPr>
            <p:nvPr/>
          </p:nvSpPr>
          <p:spPr bwMode="auto">
            <a:xfrm>
              <a:off x="1473166" y="2204851"/>
              <a:ext cx="1701292" cy="537967"/>
            </a:xfrm>
            <a:prstGeom prst="wedgeRoundRectCallout">
              <a:avLst>
                <a:gd name="adj1" fmla="val 77112"/>
                <a:gd name="adj2" fmla="val -3815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認知機能</a:t>
              </a:r>
            </a:p>
          </p:txBody>
        </p:sp>
        <p:sp>
          <p:nvSpPr>
            <p:cNvPr id="68" name="Freeform 20">
              <a:extLst>
                <a:ext uri="{FF2B5EF4-FFF2-40B4-BE49-F238E27FC236}">
                  <a16:creationId xmlns:a16="http://schemas.microsoft.com/office/drawing/2014/main" id="{6EA864C1-E894-4EE6-A3CD-1B470D2D31E4}"/>
                </a:ext>
              </a:extLst>
            </p:cNvPr>
            <p:cNvSpPr>
              <a:spLocks/>
            </p:cNvSpPr>
            <p:nvPr/>
          </p:nvSpPr>
          <p:spPr bwMode="auto">
            <a:xfrm>
              <a:off x="1215582" y="1770063"/>
              <a:ext cx="7792573" cy="3690937"/>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0172B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grpSp>
      <p:grpSp>
        <p:nvGrpSpPr>
          <p:cNvPr id="72" name="グループ化 71">
            <a:extLst>
              <a:ext uri="{FF2B5EF4-FFF2-40B4-BE49-F238E27FC236}">
                <a16:creationId xmlns:a16="http://schemas.microsoft.com/office/drawing/2014/main" id="{55FAED4C-5505-4875-93BA-C228CB42D263}"/>
              </a:ext>
            </a:extLst>
          </p:cNvPr>
          <p:cNvGrpSpPr/>
          <p:nvPr/>
        </p:nvGrpSpPr>
        <p:grpSpPr>
          <a:xfrm>
            <a:off x="1805622" y="2103962"/>
            <a:ext cx="6284342" cy="3693462"/>
            <a:chOff x="1840737" y="1958612"/>
            <a:chExt cx="7010619" cy="3768361"/>
          </a:xfrm>
        </p:grpSpPr>
        <p:sp>
          <p:nvSpPr>
            <p:cNvPr id="73" name="AutoShape 53">
              <a:extLst>
                <a:ext uri="{FF2B5EF4-FFF2-40B4-BE49-F238E27FC236}">
                  <a16:creationId xmlns:a16="http://schemas.microsoft.com/office/drawing/2014/main" id="{109E94B3-4BB5-4704-BE44-47C4ADEBCDF6}"/>
                </a:ext>
              </a:extLst>
            </p:cNvPr>
            <p:cNvSpPr>
              <a:spLocks noChangeArrowheads="1"/>
            </p:cNvSpPr>
            <p:nvPr/>
          </p:nvSpPr>
          <p:spPr bwMode="auto">
            <a:xfrm>
              <a:off x="6631534" y="2337599"/>
              <a:ext cx="1613480" cy="772823"/>
            </a:xfrm>
            <a:prstGeom prst="wedgeRoundRectCallout">
              <a:avLst>
                <a:gd name="adj1" fmla="val -82632"/>
                <a:gd name="adj2" fmla="val -26112"/>
                <a:gd name="adj3" fmla="val 16667"/>
              </a:avLst>
            </a:prstGeom>
            <a:solidFill>
              <a:srgbClr val="007E39"/>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身体疾患</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・合併症</a:t>
              </a:r>
            </a:p>
          </p:txBody>
        </p:sp>
        <p:grpSp>
          <p:nvGrpSpPr>
            <p:cNvPr id="74" name="グループ化 58">
              <a:extLst>
                <a:ext uri="{FF2B5EF4-FFF2-40B4-BE49-F238E27FC236}">
                  <a16:creationId xmlns:a16="http://schemas.microsoft.com/office/drawing/2014/main" id="{555706EF-7FD2-4F1B-91A5-54EF4A6662D0}"/>
                </a:ext>
              </a:extLst>
            </p:cNvPr>
            <p:cNvGrpSpPr>
              <a:grpSpLocks/>
            </p:cNvGrpSpPr>
            <p:nvPr/>
          </p:nvGrpSpPr>
          <p:grpSpPr bwMode="auto">
            <a:xfrm>
              <a:off x="1840737" y="1958612"/>
              <a:ext cx="7010619" cy="3768361"/>
              <a:chOff x="1187450" y="1914525"/>
              <a:chExt cx="7107238" cy="3819525"/>
            </a:xfrm>
          </p:grpSpPr>
          <p:sp>
            <p:nvSpPr>
              <p:cNvPr id="75" name="Freeform 25">
                <a:extLst>
                  <a:ext uri="{FF2B5EF4-FFF2-40B4-BE49-F238E27FC236}">
                    <a16:creationId xmlns:a16="http://schemas.microsoft.com/office/drawing/2014/main"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nvGrpSpPr>
              <p:cNvPr id="76" name="Group 26">
                <a:extLst>
                  <a:ext uri="{FF2B5EF4-FFF2-40B4-BE49-F238E27FC236}">
                    <a16:creationId xmlns:a16="http://schemas.microsoft.com/office/drawing/2014/main"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grpSp>
        <p:nvGrpSpPr>
          <p:cNvPr id="81" name="グループ化 80">
            <a:extLst>
              <a:ext uri="{FF2B5EF4-FFF2-40B4-BE49-F238E27FC236}">
                <a16:creationId xmlns:a16="http://schemas.microsoft.com/office/drawing/2014/main" id="{0889309D-ED73-4912-AD18-A6B2694A7D23}"/>
              </a:ext>
            </a:extLst>
          </p:cNvPr>
          <p:cNvGrpSpPr/>
          <p:nvPr/>
        </p:nvGrpSpPr>
        <p:grpSpPr>
          <a:xfrm>
            <a:off x="1797777" y="3173968"/>
            <a:ext cx="6751617" cy="2286622"/>
            <a:chOff x="1776536" y="2893795"/>
            <a:chExt cx="7314252" cy="2477174"/>
          </a:xfrm>
        </p:grpSpPr>
        <p:sp>
          <p:nvSpPr>
            <p:cNvPr id="82" name="AutoShape 48">
              <a:extLst>
                <a:ext uri="{FF2B5EF4-FFF2-40B4-BE49-F238E27FC236}">
                  <a16:creationId xmlns:a16="http://schemas.microsoft.com/office/drawing/2014/main" id="{67A9E88B-AD0E-4F70-A12D-B80D105E42D9}"/>
                </a:ext>
              </a:extLst>
            </p:cNvPr>
            <p:cNvSpPr>
              <a:spLocks noChangeArrowheads="1"/>
            </p:cNvSpPr>
            <p:nvPr/>
          </p:nvSpPr>
          <p:spPr bwMode="auto">
            <a:xfrm>
              <a:off x="6891043" y="3292503"/>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行動・心理症状</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BPSD</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nvGrpSpPr>
            <p:cNvPr id="83" name="グループ化 59">
              <a:extLst>
                <a:ext uri="{FF2B5EF4-FFF2-40B4-BE49-F238E27FC236}">
                  <a16:creationId xmlns:a16="http://schemas.microsoft.com/office/drawing/2014/main"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sp>
            <p:nvSpPr>
              <p:cNvPr id="86" name="Freeform 34">
                <a:extLst>
                  <a:ext uri="{FF2B5EF4-FFF2-40B4-BE49-F238E27FC236}">
                    <a16:creationId xmlns:a16="http://schemas.microsoft.com/office/drawing/2014/main"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A1299F25-CD62-4010-81A1-EEAF216C701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4">
            <a:extLst>
              <a:ext uri="{FF2B5EF4-FFF2-40B4-BE49-F238E27FC236}">
                <a16:creationId xmlns:a16="http://schemas.microsoft.com/office/drawing/2014/main" id="{1DD444E3-299B-43D3-A30D-B8BB2A89F891}"/>
              </a:ext>
            </a:extLst>
          </p:cNvPr>
          <p:cNvSpPr>
            <a:spLocks noChangeArrowheads="1"/>
          </p:cNvSpPr>
          <p:nvPr/>
        </p:nvSpPr>
        <p:spPr bwMode="auto">
          <a:xfrm>
            <a:off x="372979" y="58707"/>
            <a:ext cx="839804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sz="3000" b="1" dirty="0">
                <a:solidFill>
                  <a:schemeClr val="bg1"/>
                </a:solidFill>
                <a:latin typeface="BIZ UDPゴシック" panose="020B0400000000000000" pitchFamily="50" charset="-128"/>
                <a:ea typeface="BIZ UDPゴシック" panose="020B0400000000000000" pitchFamily="50" charset="-128"/>
              </a:rPr>
              <a:t>変性疾患の場合の認知症の経過</a:t>
            </a:r>
          </a:p>
        </p:txBody>
      </p:sp>
      <p:sp>
        <p:nvSpPr>
          <p:cNvPr id="7" name="Rectangle 4">
            <a:extLst>
              <a:ext uri="{FF2B5EF4-FFF2-40B4-BE49-F238E27FC236}">
                <a16:creationId xmlns:a16="http://schemas.microsoft.com/office/drawing/2014/main" id="{A306AAB1-BA18-4150-9829-B4F630DF2D00}"/>
              </a:ext>
            </a:extLst>
          </p:cNvPr>
          <p:cNvSpPr>
            <a:spLocks noChangeArrowheads="1"/>
          </p:cNvSpPr>
          <p:nvPr/>
        </p:nvSpPr>
        <p:spPr bwMode="auto">
          <a:xfrm>
            <a:off x="1265325" y="873888"/>
            <a:ext cx="6567826"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solidFill>
                  <a:srgbClr val="000000"/>
                </a:solidFill>
                <a:latin typeface="BIZ UDPゴシック" panose="020B0400000000000000" pitchFamily="50" charset="-128"/>
                <a:ea typeface="BIZ UDPゴシック" panose="020B0400000000000000" pitchFamily="50" charset="-128"/>
              </a:rPr>
              <a:t>認知症の進行とともに医療需要度は変化する</a:t>
            </a:r>
          </a:p>
        </p:txBody>
      </p:sp>
      <p:sp>
        <p:nvSpPr>
          <p:cNvPr id="39" name="テキスト ボックス 38">
            <a:extLst>
              <a:ext uri="{FF2B5EF4-FFF2-40B4-BE49-F238E27FC236}">
                <a16:creationId xmlns:a16="http://schemas.microsoft.com/office/drawing/2014/main" id="{7D8B5EAB-D574-4DF2-A8FE-C7DCFE28274A}"/>
              </a:ext>
            </a:extLst>
          </p:cNvPr>
          <p:cNvSpPr txBox="1"/>
          <p:nvPr/>
        </p:nvSpPr>
        <p:spPr>
          <a:xfrm>
            <a:off x="0" y="710695"/>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423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370793"/>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a:t>
            </a:r>
            <a:r>
              <a:rPr kumimoji="0" lang="ja-JP" altLang="en-US" sz="23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精神病症状、易刺激性、攻撃、錯乱、歩行や移動の異常や痙攣</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46083" name="Rectangle 3"/>
          <p:cNvSpPr>
            <a:spLocks noChangeArrowheads="1"/>
          </p:cNvSpPr>
          <p:nvPr/>
        </p:nvSpPr>
        <p:spPr bwMode="auto">
          <a:xfrm>
            <a:off x="579131" y="660098"/>
            <a:ext cx="7851775" cy="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429457-7E3C-46F2-B76C-51FB29F5C72D}"/>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E3BAD709-D68B-42B3-B52F-00A5D85194D9}"/>
              </a:ext>
            </a:extLst>
          </p:cNvPr>
          <p:cNvSpPr txBox="1">
            <a:spLocks noChangeArrowheads="1"/>
          </p:cNvSpPr>
          <p:nvPr/>
        </p:nvSpPr>
        <p:spPr bwMode="auto">
          <a:xfrm>
            <a:off x="1642630" y="31953"/>
            <a:ext cx="5864206"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2338DCFB-74F4-4437-9D01-441ADF5F4B36}"/>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1" y="722787"/>
            <a:ext cx="155207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973943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13951</TotalTime>
  <Words>5508</Words>
  <Application>Microsoft Office PowerPoint</Application>
  <PresentationFormat>画面に合わせる (4:3)</PresentationFormat>
  <Paragraphs>753</Paragraphs>
  <Slides>40</Slides>
  <Notes>40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BIZ UDPゴシック</vt:lpstr>
      <vt:lpstr>HGPｺﾞｼｯｸM</vt:lpstr>
      <vt:lpstr>Meiryo UI</vt:lpstr>
      <vt:lpstr>UD デジタル 教科書体 NK-B</vt:lpstr>
      <vt:lpstr>Yu Gothic UI</vt:lpstr>
      <vt:lpstr>メイリオ</vt:lpstr>
      <vt:lpstr>Arial</vt:lpstr>
      <vt:lpstr>Calibri</vt:lpstr>
      <vt:lpstr>Century</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各認知症の典型的なMRI画像</vt:lpstr>
      <vt:lpstr>各認知症の典型的な機能画像</vt:lpstr>
      <vt:lpstr>認知症診断のフローチャート</vt:lpstr>
      <vt:lpstr>PowerPoint プレゼンテーション</vt:lpstr>
      <vt:lpstr>PowerPoint プレゼンテーション</vt:lpstr>
      <vt:lpstr>若年性認知症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983</cp:revision>
  <cp:lastPrinted>2022-03-22T03:04:29Z</cp:lastPrinted>
  <dcterms:created xsi:type="dcterms:W3CDTF">2004-06-29T16:14:50Z</dcterms:created>
  <dcterms:modified xsi:type="dcterms:W3CDTF">2022-03-22T03:04:33Z</dcterms:modified>
</cp:coreProperties>
</file>