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8"/>
  </p:notesMasterIdLst>
  <p:handoutMasterIdLst>
    <p:handoutMasterId r:id="rId39"/>
  </p:handoutMasterIdLst>
  <p:sldIdLst>
    <p:sldId id="16880" r:id="rId2"/>
    <p:sldId id="16885" r:id="rId3"/>
    <p:sldId id="16886" r:id="rId4"/>
    <p:sldId id="16887" r:id="rId5"/>
    <p:sldId id="16888" r:id="rId6"/>
    <p:sldId id="16889" r:id="rId7"/>
    <p:sldId id="16881" r:id="rId8"/>
    <p:sldId id="13133" r:id="rId9"/>
    <p:sldId id="16648" r:id="rId10"/>
    <p:sldId id="940" r:id="rId11"/>
    <p:sldId id="16649" r:id="rId12"/>
    <p:sldId id="16650" r:id="rId13"/>
    <p:sldId id="16651" r:id="rId14"/>
    <p:sldId id="16652" r:id="rId15"/>
    <p:sldId id="16654" r:id="rId16"/>
    <p:sldId id="1062" r:id="rId17"/>
    <p:sldId id="16655" r:id="rId18"/>
    <p:sldId id="1222" r:id="rId19"/>
    <p:sldId id="16671" r:id="rId20"/>
    <p:sldId id="16657" r:id="rId21"/>
    <p:sldId id="16618" r:id="rId22"/>
    <p:sldId id="13135" r:id="rId23"/>
    <p:sldId id="16619" r:id="rId24"/>
    <p:sldId id="16506" r:id="rId25"/>
    <p:sldId id="14153" r:id="rId26"/>
    <p:sldId id="16642" r:id="rId27"/>
    <p:sldId id="1236" r:id="rId28"/>
    <p:sldId id="16659" r:id="rId29"/>
    <p:sldId id="17895" r:id="rId30"/>
    <p:sldId id="16661" r:id="rId31"/>
    <p:sldId id="16663" r:id="rId32"/>
    <p:sldId id="16882" r:id="rId33"/>
    <p:sldId id="16883" r:id="rId34"/>
    <p:sldId id="16884" r:id="rId35"/>
    <p:sldId id="15907" r:id="rId36"/>
    <p:sldId id="16234" r:id="rId37"/>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D2D1"/>
    <a:srgbClr val="CAE8E7"/>
    <a:srgbClr val="39837F"/>
    <a:srgbClr val="38807D"/>
    <a:srgbClr val="FF7C80"/>
    <a:srgbClr val="EDD4D3"/>
    <a:srgbClr val="FF9900"/>
    <a:srgbClr val="C2E4E2"/>
    <a:srgbClr val="AEDCDA"/>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864" autoAdjust="0"/>
    <p:restoredTop sz="74763" autoAdjust="0"/>
  </p:normalViewPr>
  <p:slideViewPr>
    <p:cSldViewPr snapToGrid="0">
      <p:cViewPr varScale="1">
        <p:scale>
          <a:sx n="77" d="100"/>
          <a:sy n="77"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660"/>
    </p:cViewPr>
  </p:sorterViewPr>
  <p:notesViewPr>
    <p:cSldViewPr snapToGrid="0">
      <p:cViewPr>
        <p:scale>
          <a:sx n="70" d="100"/>
          <a:sy n="70" d="100"/>
        </p:scale>
        <p:origin x="318" y="270"/>
      </p:cViewPr>
      <p:guideLst>
        <p:guide orient="horz" pos="3223"/>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656960697310884"/>
          <c:y val="0.15847341069101156"/>
          <c:w val="0.80938083580400311"/>
          <c:h val="0.77914489566501188"/>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F9F5-4CF2-A00A-97C9A73D0B21}"/>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F9F5-4CF2-A00A-97C9A73D0B21}"/>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F9F5-4CF2-A00A-97C9A73D0B21}"/>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9F5-4CF2-A00A-97C9A73D0B21}"/>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9F5-4CF2-A00A-97C9A73D0B21}"/>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9F5-4CF2-A00A-97C9A73D0B21}"/>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9F5-4CF2-A00A-97C9A73D0B21}"/>
              </c:ext>
            </c:extLst>
          </c:dPt>
          <c:dLbls>
            <c:dLbl>
              <c:idx val="0"/>
              <c:layout>
                <c:manualLayout>
                  <c:x val="-5.7347710052729775E-2"/>
                  <c:y val="-0.14146726185551367"/>
                </c:manualLayout>
              </c:layout>
              <c:spPr>
                <a:solidFill>
                  <a:srgbClr val="FFFFFF"/>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5889060139190787"/>
                      <c:h val="0.2352812919465537"/>
                    </c:manualLayout>
                  </c15:layout>
                </c:ext>
                <c:ext xmlns:c16="http://schemas.microsoft.com/office/drawing/2014/chart" uri="{C3380CC4-5D6E-409C-BE32-E72D297353CC}">
                  <c16:uniqueId val="{00000001-F9F5-4CF2-A00A-97C9A73D0B21}"/>
                </c:ext>
              </c:extLst>
            </c:dLbl>
            <c:dLbl>
              <c:idx val="1"/>
              <c:layout>
                <c:manualLayout>
                  <c:x val="-9.4157491357781689E-2"/>
                  <c:y val="0.3145080925800766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F5-4CF2-A00A-97C9A73D0B21}"/>
                </c:ext>
              </c:extLst>
            </c:dLbl>
            <c:dLbl>
              <c:idx val="2"/>
              <c:layout>
                <c:manualLayout>
                  <c:x val="-0.20414654249757033"/>
                  <c:y val="0.294101502327767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F5-4CF2-A00A-97C9A73D0B21}"/>
                </c:ext>
              </c:extLst>
            </c:dLbl>
            <c:dLbl>
              <c:idx val="3"/>
              <c:layout>
                <c:manualLayout>
                  <c:x val="-0.1610856710254896"/>
                  <c:y val="4.622569474835538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974413525647075"/>
                      <c:h val="0.2352812919465537"/>
                    </c:manualLayout>
                  </c15:layout>
                </c:ext>
                <c:ext xmlns:c16="http://schemas.microsoft.com/office/drawing/2014/chart" uri="{C3380CC4-5D6E-409C-BE32-E72D297353CC}">
                  <c16:uniqueId val="{00000007-F9F5-4CF2-A00A-97C9A73D0B21}"/>
                </c:ext>
              </c:extLst>
            </c:dLbl>
            <c:dLbl>
              <c:idx val="5"/>
              <c:layout>
                <c:manualLayout>
                  <c:x val="8.0017038394823284E-2"/>
                  <c:y val="-4.753037076173061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9F5-4CF2-A00A-97C9A73D0B21}"/>
                </c:ext>
              </c:extLst>
            </c:dLbl>
            <c:dLbl>
              <c:idx val="6"/>
              <c:layout>
                <c:manualLayout>
                  <c:x val="0.19516041925523148"/>
                  <c:y val="-3.605014849452737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9F5-4CF2-A00A-97C9A73D0B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12700" cap="flat" cmpd="sng" algn="ctr">
                  <a:solidFill>
                    <a:srgbClr val="000000"/>
                  </a:solidFill>
                  <a:round/>
                </a:ln>
                <a:effectLst/>
              </c:spPr>
            </c:leaderLines>
            <c:extLst>
              <c:ext xmlns:c15="http://schemas.microsoft.com/office/drawing/2012/chart" uri="{CE6537A1-D6FC-4f65-9D91-7224C49458BB}"/>
            </c:extLst>
          </c:dLbls>
          <c:cat>
            <c:strRef>
              <c:f>Sheet1!$B$2:$B$8</c:f>
              <c:strCache>
                <c:ptCount val="7"/>
                <c:pt idx="0">
                  <c:v>アルツハイマー型認知症</c:v>
                </c:pt>
                <c:pt idx="1">
                  <c:v>血管性認知症</c:v>
                </c:pt>
                <c:pt idx="2">
                  <c:v>レビー小体型認知症</c:v>
                </c:pt>
                <c:pt idx="3">
                  <c:v>前頭側頭型認知症</c:v>
                </c:pt>
                <c:pt idx="4">
                  <c:v>混合型</c:v>
                </c:pt>
                <c:pt idx="5">
                  <c:v>アルコール性</c:v>
                </c:pt>
                <c:pt idx="6">
                  <c:v>その他</c:v>
                </c:pt>
              </c:strCache>
            </c:strRef>
          </c:cat>
          <c:val>
            <c:numRef>
              <c:f>Sheet1!$C$2:$C$8</c:f>
              <c:numCache>
                <c:formatCode>0.0%</c:formatCode>
                <c:ptCount val="7"/>
                <c:pt idx="0">
                  <c:v>0.67600000000000005</c:v>
                </c:pt>
                <c:pt idx="1">
                  <c:v>0.19500000000000001</c:v>
                </c:pt>
                <c:pt idx="2">
                  <c:v>4.2999999999999997E-2</c:v>
                </c:pt>
                <c:pt idx="3">
                  <c:v>0.01</c:v>
                </c:pt>
                <c:pt idx="4">
                  <c:v>3.3000000000000002E-2</c:v>
                </c:pt>
                <c:pt idx="5">
                  <c:v>3.9E-2</c:v>
                </c:pt>
                <c:pt idx="6">
                  <c:v>4.0000000000000001E-3</c:v>
                </c:pt>
              </c:numCache>
            </c:numRef>
          </c:val>
          <c:extLst>
            <c:ext xmlns:c16="http://schemas.microsoft.com/office/drawing/2014/chart" uri="{C3380CC4-5D6E-409C-BE32-E72D297353CC}">
              <c16:uniqueId val="{0000000E-F9F5-4CF2-A00A-97C9A73D0B2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2701537335131E-2"/>
          <c:y val="4.4682801319324929E-2"/>
          <c:w val="0.90737321425425843"/>
          <c:h val="0.80769182774498671"/>
        </c:manualLayout>
      </c:layout>
      <c:lineChart>
        <c:grouping val="standard"/>
        <c:varyColors val="0"/>
        <c:ser>
          <c:idx val="0"/>
          <c:order val="0"/>
          <c:tx>
            <c:strRef>
              <c:f>Sheet1!$J$36</c:f>
              <c:strCache>
                <c:ptCount val="1"/>
                <c:pt idx="0">
                  <c:v>全体</c:v>
                </c:pt>
              </c:strCache>
            </c:strRef>
          </c:tx>
          <c:spPr>
            <a:ln w="44450" cap="rnd">
              <a:solidFill>
                <a:srgbClr val="6E8B39"/>
              </a:solidFill>
              <a:round/>
            </a:ln>
            <a:effectLst/>
          </c:spPr>
          <c:marker>
            <c:symbol val="triangle"/>
            <c:size val="11"/>
            <c:spPr>
              <a:solidFill>
                <a:schemeClr val="accent6">
                  <a:lumMod val="75000"/>
                </a:schemeClr>
              </a:solidFill>
              <a:ln w="9525">
                <a:noFill/>
              </a:ln>
              <a:effectLst/>
            </c:spPr>
          </c:marker>
          <c:dLbls>
            <c:dLbl>
              <c:idx val="0"/>
              <c:layout>
                <c:manualLayout>
                  <c:x val="-1.118568232662194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5-4008-A09D-A0F88FB49142}"/>
                </c:ext>
              </c:extLst>
            </c:dLbl>
            <c:dLbl>
              <c:idx val="1"/>
              <c:layout>
                <c:manualLayout>
                  <c:x val="-3.8031319910514581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5-4008-A09D-A0F88FB49142}"/>
                </c:ext>
              </c:extLst>
            </c:dLbl>
            <c:dLbl>
              <c:idx val="2"/>
              <c:layout>
                <c:manualLayout>
                  <c:x val="-6.7114093959731544E-2"/>
                  <c:y val="-3.169572107765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5-4008-A09D-A0F88FB49142}"/>
                </c:ext>
              </c:extLst>
            </c:dLbl>
            <c:dLbl>
              <c:idx val="3"/>
              <c:layout>
                <c:manualLayout>
                  <c:x val="-6.935123042505600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5-4008-A09D-A0F88FB49142}"/>
                </c:ext>
              </c:extLst>
            </c:dLbl>
            <c:dLbl>
              <c:idx val="5"/>
              <c:layout>
                <c:manualLayout>
                  <c:x val="-3.2120809040554067E-2"/>
                  <c:y val="7.2161559883875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5-4008-A09D-A0F88FB4914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Sheet1!$J$37:$J$42</c:f>
              <c:numCache>
                <c:formatCode>0.0%</c:formatCode>
                <c:ptCount val="6"/>
                <c:pt idx="0">
                  <c:v>1.4999999999999999E-2</c:v>
                </c:pt>
                <c:pt idx="1">
                  <c:v>3.6000000000000004E-2</c:v>
                </c:pt>
                <c:pt idx="2">
                  <c:v>0.10400000000000001</c:v>
                </c:pt>
                <c:pt idx="3">
                  <c:v>0.22399999999999998</c:v>
                </c:pt>
                <c:pt idx="4">
                  <c:v>0.44299999999999995</c:v>
                </c:pt>
                <c:pt idx="5">
                  <c:v>0.64200000000000002</c:v>
                </c:pt>
              </c:numCache>
            </c:numRef>
          </c:val>
          <c:smooth val="0"/>
          <c:extLst>
            <c:ext xmlns:c16="http://schemas.microsoft.com/office/drawing/2014/chart" uri="{C3380CC4-5D6E-409C-BE32-E72D297353CC}">
              <c16:uniqueId val="{00000005-B465-4008-A09D-A0F88FB49142}"/>
            </c:ext>
          </c:extLst>
        </c:ser>
        <c:ser>
          <c:idx val="1"/>
          <c:order val="1"/>
          <c:tx>
            <c:strRef>
              <c:f>Sheet1!$K$36</c:f>
              <c:strCache>
                <c:ptCount val="1"/>
                <c:pt idx="0">
                  <c:v>男性</c:v>
                </c:pt>
              </c:strCache>
            </c:strRef>
          </c:tx>
          <c:spPr>
            <a:ln w="44450" cap="rnd">
              <a:solidFill>
                <a:srgbClr val="0070C0"/>
              </a:solidFill>
              <a:round/>
            </a:ln>
            <a:effectLst/>
          </c:spPr>
          <c:marker>
            <c:symbol val="square"/>
            <c:size val="10"/>
            <c:spPr>
              <a:solidFill>
                <a:schemeClr val="accent1">
                  <a:alpha val="95000"/>
                </a:schemeClr>
              </a:solidFill>
              <a:ln w="9525">
                <a:noFill/>
              </a:ln>
              <a:effectLst/>
            </c:spPr>
          </c:marker>
          <c:dLbls>
            <c:dLbl>
              <c:idx val="0"/>
              <c:layout>
                <c:manualLayout>
                  <c:x val="1.5659955257270652E-2"/>
                  <c:y val="2.535657686212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5-4008-A09D-A0F88FB49142}"/>
                </c:ext>
              </c:extLst>
            </c:dLbl>
            <c:dLbl>
              <c:idx val="1"/>
              <c:layout>
                <c:manualLayout>
                  <c:x val="2.237136465324344E-3"/>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5-4008-A09D-A0F88FB49142}"/>
                </c:ext>
              </c:extLst>
            </c:dLbl>
            <c:dLbl>
              <c:idx val="2"/>
              <c:layout>
                <c:manualLayout>
                  <c:x val="-3.1319910514541388E-2"/>
                  <c:y val="5.38827258320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5-4008-A09D-A0F88FB49142}"/>
                </c:ext>
              </c:extLst>
            </c:dLbl>
            <c:dLbl>
              <c:idx val="3"/>
              <c:layout>
                <c:manualLayout>
                  <c:x val="-3.5794183445190239E-2"/>
                  <c:y val="4.754358161648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5-4008-A09D-A0F88FB49142}"/>
                </c:ext>
              </c:extLst>
            </c:dLbl>
            <c:dLbl>
              <c:idx val="4"/>
              <c:layout>
                <c:manualLayout>
                  <c:x val="-3.1319910514541388E-2"/>
                  <c:y val="5.70522979397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5-4008-A09D-A0F88FB49142}"/>
                </c:ext>
              </c:extLst>
            </c:dLbl>
            <c:dLbl>
              <c:idx val="5"/>
              <c:layout>
                <c:manualLayout>
                  <c:x val="-3.5794183445190322E-2"/>
                  <c:y val="6.33914421553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5-4008-A09D-A0F88FB4914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Sheet1!$K$37:$K$42</c:f>
              <c:numCache>
                <c:formatCode>0.0%</c:formatCode>
                <c:ptCount val="6"/>
                <c:pt idx="0">
                  <c:v>1.4999999999999999E-2</c:v>
                </c:pt>
                <c:pt idx="1">
                  <c:v>3.6000000000000004E-2</c:v>
                </c:pt>
                <c:pt idx="2">
                  <c:v>9.6000000000000002E-2</c:v>
                </c:pt>
                <c:pt idx="3">
                  <c:v>0.2</c:v>
                </c:pt>
                <c:pt idx="4">
                  <c:v>0.35600000000000004</c:v>
                </c:pt>
                <c:pt idx="5">
                  <c:v>0.42399999999999999</c:v>
                </c:pt>
              </c:numCache>
            </c:numRef>
          </c:val>
          <c:smooth val="0"/>
          <c:extLst>
            <c:ext xmlns:c16="http://schemas.microsoft.com/office/drawing/2014/chart" uri="{C3380CC4-5D6E-409C-BE32-E72D297353CC}">
              <c16:uniqueId val="{0000000C-B465-4008-A09D-A0F88FB49142}"/>
            </c:ext>
          </c:extLst>
        </c:ser>
        <c:ser>
          <c:idx val="2"/>
          <c:order val="2"/>
          <c:tx>
            <c:strRef>
              <c:f>Sheet1!$L$36</c:f>
              <c:strCache>
                <c:ptCount val="1"/>
                <c:pt idx="0">
                  <c:v>女性</c:v>
                </c:pt>
              </c:strCache>
            </c:strRef>
          </c:tx>
          <c:spPr>
            <a:ln w="44450" cap="rnd">
              <a:solidFill>
                <a:srgbClr val="D96709"/>
              </a:solidFill>
              <a:round/>
            </a:ln>
            <a:effectLst/>
          </c:spPr>
          <c:marker>
            <c:symbol val="circle"/>
            <c:size val="10"/>
            <c:spPr>
              <a:solidFill>
                <a:schemeClr val="accent2">
                  <a:lumMod val="75000"/>
                </a:schemeClr>
              </a:solidFill>
              <a:ln w="9525">
                <a:noFill/>
              </a:ln>
              <a:effectLst/>
            </c:spPr>
          </c:marker>
          <c:dLbls>
            <c:dLbl>
              <c:idx val="0"/>
              <c:layout>
                <c:manualLayout>
                  <c:x val="-4.4742729306487719E-2"/>
                  <c:y val="-8.5578446909667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5-4008-A09D-A0F88FB49142}"/>
                </c:ext>
              </c:extLst>
            </c:dLbl>
            <c:dLbl>
              <c:idx val="1"/>
              <c:layout>
                <c:manualLayout>
                  <c:x val="-5.3691275167785275E-2"/>
                  <c:y val="-0.11093502377179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5-4008-A09D-A0F88FB49142}"/>
                </c:ext>
              </c:extLst>
            </c:dLbl>
            <c:dLbl>
              <c:idx val="2"/>
              <c:layout>
                <c:manualLayout>
                  <c:x val="-7.3825503355704702E-2"/>
                  <c:y val="-9.508716323296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5-4008-A09D-A0F88FB49142}"/>
                </c:ext>
              </c:extLst>
            </c:dLbl>
            <c:dLbl>
              <c:idx val="3"/>
              <c:layout>
                <c:manualLayout>
                  <c:x val="-7.1588366890380395E-2"/>
                  <c:y val="-0.10459587955625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65-4008-A09D-A0F88FB49142}"/>
                </c:ext>
              </c:extLst>
            </c:dLbl>
            <c:dLbl>
              <c:idx val="4"/>
              <c:layout>
                <c:manualLayout>
                  <c:x val="-7.6062639821028996E-2"/>
                  <c:y val="-9.191759112519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65-4008-A09D-A0F88FB49142}"/>
                </c:ext>
              </c:extLst>
            </c:dLbl>
            <c:dLbl>
              <c:idx val="5"/>
              <c:layout>
                <c:manualLayout>
                  <c:x val="-6.0402684563758552E-2"/>
                  <c:y val="-5.705229793977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65-4008-A09D-A0F88FB4914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Sheet1!$L$37:$L$42</c:f>
              <c:numCache>
                <c:formatCode>0.0%</c:formatCode>
                <c:ptCount val="6"/>
                <c:pt idx="0">
                  <c:v>1.6E-2</c:v>
                </c:pt>
                <c:pt idx="1">
                  <c:v>3.7999999999999999E-2</c:v>
                </c:pt>
                <c:pt idx="2">
                  <c:v>0.11</c:v>
                </c:pt>
                <c:pt idx="3">
                  <c:v>0.24</c:v>
                </c:pt>
                <c:pt idx="4">
                  <c:v>0.48499999999999999</c:v>
                </c:pt>
                <c:pt idx="5">
                  <c:v>0.71799999999999997</c:v>
                </c:pt>
              </c:numCache>
            </c:numRef>
          </c:val>
          <c:smooth val="0"/>
          <c:extLst>
            <c:ext xmlns:c16="http://schemas.microsoft.com/office/drawing/2014/chart" uri="{C3380CC4-5D6E-409C-BE32-E72D297353CC}">
              <c16:uniqueId val="{00000013-B465-4008-A09D-A0F88FB49142}"/>
            </c:ext>
          </c:extLst>
        </c:ser>
        <c:dLbls>
          <c:showLegendKey val="0"/>
          <c:showVal val="0"/>
          <c:showCatName val="0"/>
          <c:showSerName val="0"/>
          <c:showPercent val="0"/>
          <c:showBubbleSize val="0"/>
        </c:dLbls>
        <c:marker val="1"/>
        <c:smooth val="0"/>
        <c:axId val="363668440"/>
        <c:axId val="363662952"/>
      </c:lineChart>
      <c:catAx>
        <c:axId val="363668440"/>
        <c:scaling>
          <c:orientation val="minMax"/>
        </c:scaling>
        <c:delete val="0"/>
        <c:axPos val="b"/>
        <c:numFmt formatCode="General" sourceLinked="1"/>
        <c:majorTickMark val="none"/>
        <c:minorTickMark val="none"/>
        <c:tickLblPos val="nextTo"/>
        <c:spPr>
          <a:noFill/>
          <a:ln w="19050" cap="flat" cmpd="sng" algn="ctr">
            <a:solidFill>
              <a:srgbClr val="000000">
                <a:lumMod val="50000"/>
                <a:lumOff val="50000"/>
              </a:srgb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63662952"/>
        <c:crosses val="autoZero"/>
        <c:auto val="1"/>
        <c:lblAlgn val="ctr"/>
        <c:lblOffset val="100"/>
        <c:noMultiLvlLbl val="0"/>
      </c:catAx>
      <c:valAx>
        <c:axId val="363662952"/>
        <c:scaling>
          <c:orientation val="minMax"/>
        </c:scaling>
        <c:delete val="0"/>
        <c:axPos val="l"/>
        <c:majorGridlines>
          <c:spPr>
            <a:ln w="19050" cap="flat" cmpd="sng" algn="ctr">
              <a:solidFill>
                <a:srgbClr val="000000">
                  <a:lumMod val="50000"/>
                  <a:lumOff val="50000"/>
                </a:srgbClr>
              </a:solidFill>
              <a:prstDash val="dash"/>
              <a:round/>
            </a:ln>
            <a:effectLst/>
          </c:spPr>
        </c:majorGridlines>
        <c:numFmt formatCode="0%" sourceLinked="0"/>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63668440"/>
        <c:crosses val="autoZero"/>
        <c:crossBetween val="between"/>
        <c:majorUnit val="0.2"/>
      </c:valAx>
      <c:spPr>
        <a:noFill/>
        <a:ln>
          <a:noFill/>
        </a:ln>
        <a:effectLst/>
      </c:spPr>
    </c:plotArea>
    <c:legend>
      <c:legendPos val="b"/>
      <c:layout>
        <c:manualLayout>
          <c:xMode val="edge"/>
          <c:yMode val="edge"/>
          <c:x val="0.14519015659955259"/>
          <c:y val="0.27418460108283854"/>
          <c:w val="0.13708140339536895"/>
          <c:h val="0.22863246865078068"/>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0" y="9722473"/>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53" tIns="6373" rIns="53253" bIns="6373"/>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7" y="2"/>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100012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1"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2" name="Rectangle 6"/>
          <p:cNvSpPr>
            <a:spLocks noGrp="1" noChangeArrowheads="1"/>
          </p:cNvSpPr>
          <p:nvPr>
            <p:ph type="ftr" sz="quarter" idx="4"/>
          </p:nvPr>
        </p:nvSpPr>
        <p:spPr bwMode="auto">
          <a:xfrm>
            <a:off x="2" y="9719179"/>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7" y="9719179"/>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764A68C5-146D-46B3-9E29-CB402DBF9D8B}" type="slidenum">
              <a:rPr lang="en-US" altLang="ja-JP" noProof="0" smtClean="0"/>
              <a:pPr lvl="0"/>
              <a:t>1</a:t>
            </a:fld>
            <a:endParaRPr lang="en-US" altLang="ja-JP" noProof="0"/>
          </a:p>
        </p:txBody>
      </p:sp>
      <p:sp>
        <p:nvSpPr>
          <p:cNvPr id="6" name="スライド イメージ プレースホルダー 5">
            <a:extLst>
              <a:ext uri="{FF2B5EF4-FFF2-40B4-BE49-F238E27FC236}">
                <a16:creationId xmlns:a16="http://schemas.microsoft.com/office/drawing/2014/main" id="{9D8C0048-BFA5-4259-8C69-3B7F9470D2E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2F7636E-CEF4-41A7-9BE3-7E5EC8A1340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0723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D74E4709-89C8-42D4-9115-220205C83DBF}"/>
              </a:ext>
            </a:extLst>
          </p:cNvPr>
          <p:cNvSpPr>
            <a:spLocks noGrp="1" noRot="1" noChangeAspect="1"/>
          </p:cNvSpPr>
          <p:nvPr>
            <p:ph type="sldImg"/>
          </p:nvPr>
        </p:nvSpPr>
        <p:spPr/>
      </p:sp>
    </p:spTree>
    <p:extLst>
      <p:ext uri="{BB962C8B-B14F-4D97-AF65-F5344CB8AC3E}">
        <p14:creationId xmlns:p14="http://schemas.microsoft.com/office/powerpoint/2010/main" val="413464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2CB5F0B0-B97B-4108-9519-B90F3298032C}"/>
              </a:ext>
            </a:extLst>
          </p:cNvPr>
          <p:cNvSpPr>
            <a:spLocks noGrp="1" noRot="1" noChangeAspect="1"/>
          </p:cNvSpPr>
          <p:nvPr>
            <p:ph type="sldImg"/>
          </p:nvPr>
        </p:nvSpPr>
        <p:spPr/>
      </p:sp>
    </p:spTree>
    <p:extLst>
      <p:ext uri="{BB962C8B-B14F-4D97-AF65-F5344CB8AC3E}">
        <p14:creationId xmlns:p14="http://schemas.microsoft.com/office/powerpoint/2010/main" val="33624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41DB6B5B-A1E4-4454-9C62-3BA1663415AF}"/>
              </a:ext>
            </a:extLst>
          </p:cNvPr>
          <p:cNvSpPr>
            <a:spLocks noGrp="1" noRot="1" noChangeAspect="1"/>
          </p:cNvSpPr>
          <p:nvPr>
            <p:ph type="sldImg"/>
          </p:nvPr>
        </p:nvSpPr>
        <p:spPr/>
      </p:sp>
    </p:spTree>
    <p:extLst>
      <p:ext uri="{BB962C8B-B14F-4D97-AF65-F5344CB8AC3E}">
        <p14:creationId xmlns:p14="http://schemas.microsoft.com/office/powerpoint/2010/main" val="10916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9F2D07EA-8082-45D5-A34D-98AF7DD1E636}"/>
              </a:ext>
            </a:extLst>
          </p:cNvPr>
          <p:cNvSpPr>
            <a:spLocks noGrp="1" noRot="1" noChangeAspect="1"/>
          </p:cNvSpPr>
          <p:nvPr>
            <p:ph type="sldImg"/>
          </p:nvPr>
        </p:nvSpPr>
        <p:spPr/>
      </p:sp>
    </p:spTree>
    <p:extLst>
      <p:ext uri="{BB962C8B-B14F-4D97-AF65-F5344CB8AC3E}">
        <p14:creationId xmlns:p14="http://schemas.microsoft.com/office/powerpoint/2010/main" val="382013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96159822-0FD8-4EE3-BA45-46078C56D323}"/>
              </a:ext>
            </a:extLst>
          </p:cNvPr>
          <p:cNvSpPr>
            <a:spLocks noGrp="1" noRot="1" noChangeAspect="1"/>
          </p:cNvSpPr>
          <p:nvPr>
            <p:ph type="sldImg"/>
          </p:nvPr>
        </p:nvSpPr>
        <p:spPr/>
      </p:sp>
    </p:spTree>
    <p:extLst>
      <p:ext uri="{BB962C8B-B14F-4D97-AF65-F5344CB8AC3E}">
        <p14:creationId xmlns:p14="http://schemas.microsoft.com/office/powerpoint/2010/main" val="379844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ACC3024B-D3C1-4072-926F-9352A65A0002}"/>
              </a:ext>
            </a:extLst>
          </p:cNvPr>
          <p:cNvSpPr>
            <a:spLocks noGrp="1" noRot="1" noChangeAspect="1"/>
          </p:cNvSpPr>
          <p:nvPr>
            <p:ph type="sldImg"/>
          </p:nvPr>
        </p:nvSpPr>
        <p:spPr/>
      </p:sp>
    </p:spTree>
    <p:extLst>
      <p:ext uri="{BB962C8B-B14F-4D97-AF65-F5344CB8AC3E}">
        <p14:creationId xmlns:p14="http://schemas.microsoft.com/office/powerpoint/2010/main" val="137521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p:txBody>
          <a:bodyPr/>
          <a:lstStyle/>
          <a:p>
            <a:endParaRPr lang="en-US" altLang="ja-JP" dirty="0"/>
          </a:p>
        </p:txBody>
      </p:sp>
      <p:sp>
        <p:nvSpPr>
          <p:cNvPr id="4" name="スライド イメージ プレースホルダー 3">
            <a:extLst>
              <a:ext uri="{FF2B5EF4-FFF2-40B4-BE49-F238E27FC236}">
                <a16:creationId xmlns:a16="http://schemas.microsoft.com/office/drawing/2014/main" id="{3F2BA1B6-EC18-4C38-A9B3-C816787F3844}"/>
              </a:ext>
            </a:extLst>
          </p:cNvPr>
          <p:cNvSpPr>
            <a:spLocks noGrp="1" noRot="1" noChangeAspect="1"/>
          </p:cNvSpPr>
          <p:nvPr>
            <p:ph type="sldImg"/>
          </p:nvPr>
        </p:nvSpPr>
        <p:spPr/>
      </p:sp>
    </p:spTree>
    <p:extLst>
      <p:ext uri="{BB962C8B-B14F-4D97-AF65-F5344CB8AC3E}">
        <p14:creationId xmlns:p14="http://schemas.microsoft.com/office/powerpoint/2010/main" val="395577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4EF46BAE-41AE-44E4-A6D7-DD4AF205CEFF}"/>
              </a:ext>
            </a:extLst>
          </p:cNvPr>
          <p:cNvSpPr>
            <a:spLocks noGrp="1" noRot="1" noChangeAspect="1"/>
          </p:cNvSpPr>
          <p:nvPr>
            <p:ph type="sldImg"/>
          </p:nvPr>
        </p:nvSpPr>
        <p:spPr/>
      </p:sp>
    </p:spTree>
    <p:extLst>
      <p:ext uri="{BB962C8B-B14F-4D97-AF65-F5344CB8AC3E}">
        <p14:creationId xmlns:p14="http://schemas.microsoft.com/office/powerpoint/2010/main" val="338655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41AF410F-5528-4252-AA9C-F40ED830AF9F}"/>
              </a:ext>
            </a:extLst>
          </p:cNvPr>
          <p:cNvSpPr>
            <a:spLocks noGrp="1" noRot="1" noChangeAspect="1"/>
          </p:cNvSpPr>
          <p:nvPr>
            <p:ph type="sldImg"/>
          </p:nvPr>
        </p:nvSpPr>
        <p:spPr/>
      </p:sp>
    </p:spTree>
    <p:extLst>
      <p:ext uri="{BB962C8B-B14F-4D97-AF65-F5344CB8AC3E}">
        <p14:creationId xmlns:p14="http://schemas.microsoft.com/office/powerpoint/2010/main" val="326425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7EB56D0A-A3A2-45A6-A9AD-3CBE02E99990}"/>
              </a:ext>
            </a:extLst>
          </p:cNvPr>
          <p:cNvSpPr>
            <a:spLocks noGrp="1" noRot="1" noChangeAspect="1"/>
          </p:cNvSpPr>
          <p:nvPr>
            <p:ph type="sldImg"/>
          </p:nvPr>
        </p:nvSpPr>
        <p:spPr/>
      </p:sp>
    </p:spTree>
    <p:extLst>
      <p:ext uri="{BB962C8B-B14F-4D97-AF65-F5344CB8AC3E}">
        <p14:creationId xmlns:p14="http://schemas.microsoft.com/office/powerpoint/2010/main" val="46211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0E623385-B118-4230-AB86-3C2A9E437FF7}"/>
              </a:ext>
            </a:extLst>
          </p:cNvPr>
          <p:cNvSpPr>
            <a:spLocks noGrp="1" noRot="1" noChangeAspect="1"/>
          </p:cNvSpPr>
          <p:nvPr>
            <p:ph type="sldImg"/>
          </p:nvPr>
        </p:nvSpPr>
        <p:spPr/>
      </p:sp>
    </p:spTree>
    <p:extLst>
      <p:ext uri="{BB962C8B-B14F-4D97-AF65-F5344CB8AC3E}">
        <p14:creationId xmlns:p14="http://schemas.microsoft.com/office/powerpoint/2010/main" val="380961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CBC53B1A-1284-4C92-A9EE-86EDD4463272}"/>
              </a:ext>
            </a:extLst>
          </p:cNvPr>
          <p:cNvSpPr>
            <a:spLocks noGrp="1" noRot="1" noChangeAspect="1"/>
          </p:cNvSpPr>
          <p:nvPr>
            <p:ph type="sldImg"/>
          </p:nvPr>
        </p:nvSpPr>
        <p:spPr/>
      </p:sp>
    </p:spTree>
    <p:extLst>
      <p:ext uri="{BB962C8B-B14F-4D97-AF65-F5344CB8AC3E}">
        <p14:creationId xmlns:p14="http://schemas.microsoft.com/office/powerpoint/2010/main" val="3098467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9"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260488FE-4B05-447F-B65F-A3E462645F6D}"/>
              </a:ext>
            </a:extLst>
          </p:cNvPr>
          <p:cNvSpPr>
            <a:spLocks noGrp="1" noRot="1" noChangeAspect="1"/>
          </p:cNvSpPr>
          <p:nvPr>
            <p:ph type="sldImg"/>
          </p:nvPr>
        </p:nvSpPr>
        <p:spPr/>
      </p:sp>
    </p:spTree>
    <p:extLst>
      <p:ext uri="{BB962C8B-B14F-4D97-AF65-F5344CB8AC3E}">
        <p14:creationId xmlns:p14="http://schemas.microsoft.com/office/powerpoint/2010/main" val="1304312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B6B0386-FB7C-4C98-8BDC-BF56B4275948}"/>
              </a:ext>
            </a:extLst>
          </p:cNvPr>
          <p:cNvSpPr>
            <a:spLocks noGrp="1" noRot="1" noChangeAspect="1"/>
          </p:cNvSpPr>
          <p:nvPr>
            <p:ph type="sldImg"/>
          </p:nvPr>
        </p:nvSpPr>
        <p:spPr/>
      </p:sp>
    </p:spTree>
    <p:extLst>
      <p:ext uri="{BB962C8B-B14F-4D97-AF65-F5344CB8AC3E}">
        <p14:creationId xmlns:p14="http://schemas.microsoft.com/office/powerpoint/2010/main" val="264528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A29CC27C-057F-4DEB-900A-DA7487E04B84}"/>
              </a:ext>
            </a:extLst>
          </p:cNvPr>
          <p:cNvSpPr>
            <a:spLocks noGrp="1" noRot="1" noChangeAspect="1"/>
          </p:cNvSpPr>
          <p:nvPr>
            <p:ph type="sldImg"/>
          </p:nvPr>
        </p:nvSpPr>
        <p:spPr/>
      </p:sp>
    </p:spTree>
    <p:extLst>
      <p:ext uri="{BB962C8B-B14F-4D97-AF65-F5344CB8AC3E}">
        <p14:creationId xmlns:p14="http://schemas.microsoft.com/office/powerpoint/2010/main" val="363836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764A68C5-146D-46B3-9E29-CB402DBF9D8B}" type="slidenum">
              <a:rPr lang="en-US" altLang="ja-JP" smtClean="0"/>
              <a:pPr/>
              <a:t>24</a:t>
            </a:fld>
            <a:endParaRPr lang="en-US" altLang="ja-JP"/>
          </a:p>
        </p:txBody>
      </p:sp>
      <p:sp>
        <p:nvSpPr>
          <p:cNvPr id="6" name="スライド イメージ プレースホルダー 5">
            <a:extLst>
              <a:ext uri="{FF2B5EF4-FFF2-40B4-BE49-F238E27FC236}">
                <a16:creationId xmlns:a16="http://schemas.microsoft.com/office/drawing/2014/main" id="{A5CE8034-CCE5-428C-BF50-3F40664FED0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ADBB049-3E84-4EC8-BB10-63856066876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25707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377B89-CFB1-4BDE-B52A-7D72538D4A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E90718E-00B6-489D-BB4C-761FB2880190}"/>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768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E66493E-9B78-49F9-82ED-B6AC623AC448}"/>
              </a:ext>
            </a:extLst>
          </p:cNvPr>
          <p:cNvSpPr>
            <a:spLocks noGrp="1" noRot="1" noChangeAspect="1"/>
          </p:cNvSpPr>
          <p:nvPr>
            <p:ph type="sldImg"/>
          </p:nvPr>
        </p:nvSpPr>
        <p:spPr/>
      </p:sp>
    </p:spTree>
    <p:extLst>
      <p:ext uri="{BB962C8B-B14F-4D97-AF65-F5344CB8AC3E}">
        <p14:creationId xmlns:p14="http://schemas.microsoft.com/office/powerpoint/2010/main" val="3960795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797A15FA-2125-48D5-A2BE-8A1FFCBE6C1C}"/>
              </a:ext>
            </a:extLst>
          </p:cNvPr>
          <p:cNvSpPr>
            <a:spLocks noGrp="1" noRot="1" noChangeAspect="1"/>
          </p:cNvSpPr>
          <p:nvPr>
            <p:ph type="sldImg"/>
          </p:nvPr>
        </p:nvSpPr>
        <p:spPr/>
      </p:sp>
    </p:spTree>
    <p:extLst>
      <p:ext uri="{BB962C8B-B14F-4D97-AF65-F5344CB8AC3E}">
        <p14:creationId xmlns:p14="http://schemas.microsoft.com/office/powerpoint/2010/main" val="3921429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F5D5BFF-31DF-4921-8293-CA73A46F5DC1}"/>
              </a:ext>
            </a:extLst>
          </p:cNvPr>
          <p:cNvSpPr>
            <a:spLocks noGrp="1" noRot="1" noChangeAspect="1"/>
          </p:cNvSpPr>
          <p:nvPr>
            <p:ph type="sldImg"/>
          </p:nvPr>
        </p:nvSpPr>
        <p:spPr/>
      </p:sp>
    </p:spTree>
    <p:extLst>
      <p:ext uri="{BB962C8B-B14F-4D97-AF65-F5344CB8AC3E}">
        <p14:creationId xmlns:p14="http://schemas.microsoft.com/office/powerpoint/2010/main" val="3575759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1A89BB8-A31B-4DAE-A259-CC94B01BB7DD}"/>
              </a:ext>
            </a:extLst>
          </p:cNvPr>
          <p:cNvSpPr>
            <a:spLocks noGrp="1" noRot="1" noChangeAspect="1"/>
          </p:cNvSpPr>
          <p:nvPr>
            <p:ph type="sldImg"/>
          </p:nvPr>
        </p:nvSpPr>
        <p:spPr/>
      </p:sp>
    </p:spTree>
    <p:extLst>
      <p:ext uri="{BB962C8B-B14F-4D97-AF65-F5344CB8AC3E}">
        <p14:creationId xmlns:p14="http://schemas.microsoft.com/office/powerpoint/2010/main" val="240680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10E238EF-3BED-466C-80EC-EE39E5A7A189}"/>
              </a:ext>
            </a:extLst>
          </p:cNvPr>
          <p:cNvSpPr>
            <a:spLocks noGrp="1" noRot="1" noChangeAspect="1"/>
          </p:cNvSpPr>
          <p:nvPr>
            <p:ph type="sldImg"/>
          </p:nvPr>
        </p:nvSpPr>
        <p:spPr/>
      </p:sp>
    </p:spTree>
    <p:extLst>
      <p:ext uri="{BB962C8B-B14F-4D97-AF65-F5344CB8AC3E}">
        <p14:creationId xmlns:p14="http://schemas.microsoft.com/office/powerpoint/2010/main" val="2512521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AF4736F3-334F-40F9-AB75-D07A41DDD6EF}"/>
              </a:ext>
            </a:extLst>
          </p:cNvPr>
          <p:cNvSpPr>
            <a:spLocks noGrp="1" noRot="1" noChangeAspect="1"/>
          </p:cNvSpPr>
          <p:nvPr>
            <p:ph type="sldImg"/>
          </p:nvPr>
        </p:nvSpPr>
        <p:spPr/>
      </p:sp>
    </p:spTree>
    <p:extLst>
      <p:ext uri="{BB962C8B-B14F-4D97-AF65-F5344CB8AC3E}">
        <p14:creationId xmlns:p14="http://schemas.microsoft.com/office/powerpoint/2010/main" val="950448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CCE926E-B580-48D9-B091-CCC945228E24}"/>
              </a:ext>
            </a:extLst>
          </p:cNvPr>
          <p:cNvSpPr>
            <a:spLocks noGrp="1" noRot="1" noChangeAspect="1"/>
          </p:cNvSpPr>
          <p:nvPr>
            <p:ph type="sldImg"/>
          </p:nvPr>
        </p:nvSpPr>
        <p:spPr/>
      </p:sp>
    </p:spTree>
    <p:extLst>
      <p:ext uri="{BB962C8B-B14F-4D97-AF65-F5344CB8AC3E}">
        <p14:creationId xmlns:p14="http://schemas.microsoft.com/office/powerpoint/2010/main" val="920952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71F4C55-453E-452D-9DD9-521A387B3788}"/>
              </a:ext>
            </a:extLst>
          </p:cNvPr>
          <p:cNvSpPr>
            <a:spLocks noGrp="1" noRot="1" noChangeAspect="1"/>
          </p:cNvSpPr>
          <p:nvPr>
            <p:ph type="sldImg"/>
          </p:nvPr>
        </p:nvSpPr>
        <p:spPr/>
      </p:sp>
    </p:spTree>
    <p:extLst>
      <p:ext uri="{BB962C8B-B14F-4D97-AF65-F5344CB8AC3E}">
        <p14:creationId xmlns:p14="http://schemas.microsoft.com/office/powerpoint/2010/main" val="3924196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71398C3-2B4A-4D7D-9D09-BA83A6134A27}"/>
              </a:ext>
            </a:extLst>
          </p:cNvPr>
          <p:cNvSpPr>
            <a:spLocks noGrp="1" noRot="1" noChangeAspect="1"/>
          </p:cNvSpPr>
          <p:nvPr>
            <p:ph type="sldImg"/>
          </p:nvPr>
        </p:nvSpPr>
        <p:spPr/>
      </p:sp>
    </p:spTree>
    <p:extLst>
      <p:ext uri="{BB962C8B-B14F-4D97-AF65-F5344CB8AC3E}">
        <p14:creationId xmlns:p14="http://schemas.microsoft.com/office/powerpoint/2010/main" val="552754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6F62A6B8-C1FA-406F-9E96-587E5D7F42AD}"/>
              </a:ext>
            </a:extLst>
          </p:cNvPr>
          <p:cNvSpPr>
            <a:spLocks noGrp="1" noRot="1" noChangeAspect="1"/>
          </p:cNvSpPr>
          <p:nvPr>
            <p:ph type="sldImg"/>
          </p:nvPr>
        </p:nvSpPr>
        <p:spPr/>
      </p:sp>
    </p:spTree>
    <p:extLst>
      <p:ext uri="{BB962C8B-B14F-4D97-AF65-F5344CB8AC3E}">
        <p14:creationId xmlns:p14="http://schemas.microsoft.com/office/powerpoint/2010/main" val="3918000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81523670-91A6-440E-8EA1-2712A7774450}"/>
              </a:ext>
            </a:extLst>
          </p:cNvPr>
          <p:cNvSpPr>
            <a:spLocks noGrp="1" noRot="1" noChangeAspect="1"/>
          </p:cNvSpPr>
          <p:nvPr>
            <p:ph type="sldImg"/>
          </p:nvPr>
        </p:nvSpPr>
        <p:spPr/>
      </p:sp>
    </p:spTree>
    <p:extLst>
      <p:ext uri="{BB962C8B-B14F-4D97-AF65-F5344CB8AC3E}">
        <p14:creationId xmlns:p14="http://schemas.microsoft.com/office/powerpoint/2010/main" val="2894618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lvl="0"/>
            <a:fld id="{764A68C5-146D-46B3-9E29-CB402DBF9D8B}" type="slidenum">
              <a:rPr lang="en-US" altLang="ja-JP" noProof="0" smtClean="0"/>
              <a:pPr lvl="0"/>
              <a:t>36</a:t>
            </a:fld>
            <a:endParaRPr lang="en-US" altLang="ja-JP" noProof="0" dirty="0"/>
          </a:p>
        </p:txBody>
      </p:sp>
      <p:sp>
        <p:nvSpPr>
          <p:cNvPr id="7" name="スライド イメージ プレースホルダー 6">
            <a:extLst>
              <a:ext uri="{FF2B5EF4-FFF2-40B4-BE49-F238E27FC236}">
                <a16:creationId xmlns:a16="http://schemas.microsoft.com/office/drawing/2014/main" id="{CF864075-7BD2-4E95-A720-34E548B5BC62}"/>
              </a:ext>
            </a:extLst>
          </p:cNvPr>
          <p:cNvSpPr>
            <a:spLocks noGrp="1" noRot="1" noChangeAspect="1"/>
          </p:cNvSpPr>
          <p:nvPr>
            <p:ph type="sldImg"/>
          </p:nvPr>
        </p:nvSpPr>
        <p:spPr/>
      </p:sp>
    </p:spTree>
    <p:extLst>
      <p:ext uri="{BB962C8B-B14F-4D97-AF65-F5344CB8AC3E}">
        <p14:creationId xmlns:p14="http://schemas.microsoft.com/office/powerpoint/2010/main" val="378818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8265749D-D402-4733-9398-FA714F608166}"/>
              </a:ext>
            </a:extLst>
          </p:cNvPr>
          <p:cNvSpPr>
            <a:spLocks noGrp="1" noRot="1" noChangeAspect="1"/>
          </p:cNvSpPr>
          <p:nvPr>
            <p:ph type="sldImg"/>
          </p:nvPr>
        </p:nvSpPr>
        <p:spPr/>
      </p:sp>
    </p:spTree>
    <p:extLst>
      <p:ext uri="{BB962C8B-B14F-4D97-AF65-F5344CB8AC3E}">
        <p14:creationId xmlns:p14="http://schemas.microsoft.com/office/powerpoint/2010/main" val="256104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675AE0E4-09D9-4804-BDDA-684DD4419F8F}"/>
              </a:ext>
            </a:extLst>
          </p:cNvPr>
          <p:cNvSpPr>
            <a:spLocks noGrp="1" noRot="1" noChangeAspect="1"/>
          </p:cNvSpPr>
          <p:nvPr>
            <p:ph type="sldImg"/>
          </p:nvPr>
        </p:nvSpPr>
        <p:spPr/>
      </p:sp>
    </p:spTree>
    <p:extLst>
      <p:ext uri="{BB962C8B-B14F-4D97-AF65-F5344CB8AC3E}">
        <p14:creationId xmlns:p14="http://schemas.microsoft.com/office/powerpoint/2010/main" val="367972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152AC8D4-BCD3-48B7-8546-16B646CD0F8D}"/>
              </a:ext>
            </a:extLst>
          </p:cNvPr>
          <p:cNvSpPr>
            <a:spLocks noGrp="1" noRot="1" noChangeAspect="1"/>
          </p:cNvSpPr>
          <p:nvPr>
            <p:ph type="sldImg"/>
          </p:nvPr>
        </p:nvSpPr>
        <p:spPr/>
      </p:sp>
    </p:spTree>
    <p:extLst>
      <p:ext uri="{BB962C8B-B14F-4D97-AF65-F5344CB8AC3E}">
        <p14:creationId xmlns:p14="http://schemas.microsoft.com/office/powerpoint/2010/main" val="380836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9E0E60DC-5C1F-4E51-BD53-377DCB2258A9}"/>
              </a:ext>
            </a:extLst>
          </p:cNvPr>
          <p:cNvSpPr>
            <a:spLocks noGrp="1" noRot="1" noChangeAspect="1"/>
          </p:cNvSpPr>
          <p:nvPr>
            <p:ph type="sldImg"/>
          </p:nvPr>
        </p:nvSpPr>
        <p:spPr/>
      </p:sp>
    </p:spTree>
    <p:extLst>
      <p:ext uri="{BB962C8B-B14F-4D97-AF65-F5344CB8AC3E}">
        <p14:creationId xmlns:p14="http://schemas.microsoft.com/office/powerpoint/2010/main" val="325417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89764591-39C2-4E7F-9ACA-8E4A5EED707C}"/>
              </a:ext>
            </a:extLst>
          </p:cNvPr>
          <p:cNvSpPr>
            <a:spLocks noGrp="1" noRot="1" noChangeAspect="1"/>
          </p:cNvSpPr>
          <p:nvPr>
            <p:ph type="sldImg"/>
          </p:nvPr>
        </p:nvSpPr>
        <p:spPr/>
      </p:sp>
    </p:spTree>
    <p:extLst>
      <p:ext uri="{BB962C8B-B14F-4D97-AF65-F5344CB8AC3E}">
        <p14:creationId xmlns:p14="http://schemas.microsoft.com/office/powerpoint/2010/main" val="80204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7F3F9A6F-C8E9-4529-9E5C-2905B1A4F4D5}"/>
              </a:ext>
            </a:extLst>
          </p:cNvPr>
          <p:cNvSpPr>
            <a:spLocks noGrp="1" noRot="1" noChangeAspect="1"/>
          </p:cNvSpPr>
          <p:nvPr>
            <p:ph type="sldImg"/>
          </p:nvPr>
        </p:nvSpPr>
        <p:spPr/>
      </p:sp>
    </p:spTree>
    <p:extLst>
      <p:ext uri="{BB962C8B-B14F-4D97-AF65-F5344CB8AC3E}">
        <p14:creationId xmlns:p14="http://schemas.microsoft.com/office/powerpoint/2010/main" val="135659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724BAD-AB27-4423-B8A1-FD1A957955CE}"/>
              </a:ext>
            </a:extLst>
          </p:cNvPr>
          <p:cNvSpPr/>
          <p:nvPr/>
        </p:nvSpPr>
        <p:spPr bwMode="auto">
          <a:xfrm>
            <a:off x="0" y="679317"/>
            <a:ext cx="9144000" cy="1411257"/>
          </a:xfrm>
          <a:prstGeom prst="rect">
            <a:avLst/>
          </a:prstGeom>
          <a:solidFill>
            <a:srgbClr val="3983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Rectangle 2"/>
          <p:cNvSpPr txBox="1">
            <a:spLocks noChangeArrowheads="1"/>
          </p:cNvSpPr>
          <p:nvPr/>
        </p:nvSpPr>
        <p:spPr bwMode="auto">
          <a:xfrm>
            <a:off x="330200" y="1000770"/>
            <a:ext cx="84327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基本知識  編</a:t>
            </a:r>
          </a:p>
        </p:txBody>
      </p:sp>
      <p:sp>
        <p:nvSpPr>
          <p:cNvPr id="8" name="Rectangle 4">
            <a:extLst>
              <a:ext uri="{FF2B5EF4-FFF2-40B4-BE49-F238E27FC236}">
                <a16:creationId xmlns:a16="http://schemas.microsoft.com/office/drawing/2014/main" id="{463A3F5D-C45A-4CA7-BA70-32BCA2A5071A}"/>
              </a:ext>
            </a:extLst>
          </p:cNvPr>
          <p:cNvSpPr>
            <a:spLocks noChangeArrowheads="1"/>
          </p:cNvSpPr>
          <p:nvPr/>
        </p:nvSpPr>
        <p:spPr bwMode="auto">
          <a:xfrm>
            <a:off x="441433" y="2412027"/>
            <a:ext cx="8321566" cy="410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marL="0" marR="0" lvl="0" indent="0" algn="l" defTabSz="909638" rtl="0" eaLnBrk="1" fontAlgn="base" latinLnBrk="0" hangingPunct="1">
              <a:lnSpc>
                <a:spcPct val="100000"/>
              </a:lnSpc>
              <a:spcBef>
                <a:spcPct val="0"/>
              </a:spcBef>
              <a:spcAft>
                <a:spcPct val="20000"/>
              </a:spcAft>
              <a:buClrTx/>
              <a:buSzTx/>
              <a:buFontTx/>
              <a:buNone/>
              <a:tabLst/>
              <a:defRPr/>
            </a:pPr>
            <a:r>
              <a:rPr kumimoji="1" lang="ja-JP" altLang="en-US" sz="28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8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ねらい</a:t>
            </a:r>
            <a:r>
              <a:rPr kumimoji="1" lang="ja-JP" altLang="en-US" sz="12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8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：認知症に関する基本的な知識を</a:t>
            </a:r>
            <a:r>
              <a:rPr lang="ja-JP" altLang="en-US" sz="28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rPr>
              <a:t>理解する</a:t>
            </a:r>
            <a:r>
              <a:rPr kumimoji="1" lang="ja-JP" altLang="en-US" sz="9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marL="0" marR="0" lvl="0" indent="0" algn="l" defTabSz="909638" rtl="0" eaLnBrk="1" fontAlgn="base" latinLnBrk="0" hangingPunct="1">
              <a:lnSpc>
                <a:spcPct val="100000"/>
              </a:lnSpc>
              <a:spcBef>
                <a:spcPct val="0"/>
              </a:spcBef>
              <a:spcAft>
                <a:spcPct val="20000"/>
              </a:spcAft>
              <a:buClrTx/>
              <a:buSzTx/>
              <a:buFontTx/>
              <a:buNone/>
              <a:tabLst/>
              <a:defRPr/>
            </a:pPr>
            <a:r>
              <a:rPr kumimoji="1" lang="ja-JP" altLang="en-US" sz="9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br>
              <a:rPr kumimoji="1" lang="ja-JP" altLang="en-US" sz="20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20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7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到達目標</a:t>
            </a:r>
            <a:r>
              <a:rPr kumimoji="1" lang="ja-JP" altLang="en-US" sz="12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7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909638"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の主な原因疾患及びその症状や経過等</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を理解する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9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認知症の診断基準及びアセスメントのポイント</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を理解する</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90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歯科医師にとって必要な診断・アセスメント・</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治療薬の知識について</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理解する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8354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BA1CAD-C17E-406F-B7E2-31A7ABBFEAA1}"/>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07368" y="114385"/>
            <a:ext cx="7343909" cy="49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アルツハイマー病とアルツハイマー型認知症</a:t>
            </a:r>
          </a:p>
        </p:txBody>
      </p:sp>
      <p:grpSp>
        <p:nvGrpSpPr>
          <p:cNvPr id="21" name="グループ化 20">
            <a:extLst>
              <a:ext uri="{FF2B5EF4-FFF2-40B4-BE49-F238E27FC236}">
                <a16:creationId xmlns:a16="http://schemas.microsoft.com/office/drawing/2014/main" id="{AACF5785-76EE-4EE9-B486-259ED2E5C55E}"/>
              </a:ext>
            </a:extLst>
          </p:cNvPr>
          <p:cNvGrpSpPr/>
          <p:nvPr/>
        </p:nvGrpSpPr>
        <p:grpSpPr>
          <a:xfrm>
            <a:off x="537107" y="1416813"/>
            <a:ext cx="8316419" cy="5126889"/>
            <a:chOff x="520929" y="962465"/>
            <a:chExt cx="8397608" cy="5652424"/>
          </a:xfrm>
        </p:grpSpPr>
        <p:sp>
          <p:nvSpPr>
            <p:cNvPr id="5" name="正方形/長方形 4"/>
            <p:cNvSpPr/>
            <p:nvPr/>
          </p:nvSpPr>
          <p:spPr>
            <a:xfrm>
              <a:off x="559145" y="2175352"/>
              <a:ext cx="7340728" cy="252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正方形/長方形 5"/>
            <p:cNvSpPr/>
            <p:nvPr/>
          </p:nvSpPr>
          <p:spPr>
            <a:xfrm>
              <a:off x="4798605" y="2175352"/>
              <a:ext cx="1942878" cy="252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正方形/長方形 6"/>
            <p:cNvSpPr/>
            <p:nvPr/>
          </p:nvSpPr>
          <p:spPr>
            <a:xfrm>
              <a:off x="6701651" y="2175352"/>
              <a:ext cx="1942878"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568" name="テキスト ボックス 8"/>
            <p:cNvSpPr txBox="1">
              <a:spLocks noChangeArrowheads="1"/>
            </p:cNvSpPr>
            <p:nvPr/>
          </p:nvSpPr>
          <p:spPr bwMode="auto">
            <a:xfrm>
              <a:off x="1294323" y="1492631"/>
              <a:ext cx="2880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いずれアルツハイマー型認知症に移行するが臨床症状のない時期</a:t>
              </a:r>
            </a:p>
          </p:txBody>
        </p:sp>
        <p:sp>
          <p:nvSpPr>
            <p:cNvPr id="322569" name="テキスト ボックス 9"/>
            <p:cNvSpPr txBox="1">
              <a:spLocks noChangeArrowheads="1"/>
            </p:cNvSpPr>
            <p:nvPr/>
          </p:nvSpPr>
          <p:spPr bwMode="auto">
            <a:xfrm>
              <a:off x="4628750" y="1519187"/>
              <a:ext cx="2153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アルツハイマー型認知症に移行する軽度認知障害</a:t>
              </a:r>
            </a:p>
          </p:txBody>
        </p:sp>
        <p:sp>
          <p:nvSpPr>
            <p:cNvPr id="322570" name="テキスト ボックス 10"/>
            <p:cNvSpPr txBox="1">
              <a:spLocks noChangeArrowheads="1"/>
            </p:cNvSpPr>
            <p:nvPr/>
          </p:nvSpPr>
          <p:spPr bwMode="auto">
            <a:xfrm>
              <a:off x="6636854" y="1626909"/>
              <a:ext cx="2108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a:t>
              </a:r>
            </a:p>
          </p:txBody>
        </p:sp>
        <p:sp>
          <p:nvSpPr>
            <p:cNvPr id="13" name="左中かっこ 12"/>
            <p:cNvSpPr/>
            <p:nvPr/>
          </p:nvSpPr>
          <p:spPr>
            <a:xfrm rot="5400000">
              <a:off x="4418446" y="-2581544"/>
              <a:ext cx="298888" cy="8093921"/>
            </a:xfrm>
            <a:prstGeom prst="leftBrace">
              <a:avLst>
                <a:gd name="adj1" fmla="val 58411"/>
                <a:gd name="adj2" fmla="val 50000"/>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572" name="テキスト ボックス 13"/>
            <p:cNvSpPr txBox="1">
              <a:spLocks noChangeArrowheads="1"/>
            </p:cNvSpPr>
            <p:nvPr/>
          </p:nvSpPr>
          <p:spPr bwMode="auto">
            <a:xfrm>
              <a:off x="2838004" y="962465"/>
              <a:ext cx="3514418" cy="3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これらのすべての時期がアルツハイマー病</a:t>
              </a:r>
            </a:p>
          </p:txBody>
        </p:sp>
        <p:cxnSp>
          <p:nvCxnSpPr>
            <p:cNvPr id="8" name="直線コネクタ 7">
              <a:extLst>
                <a:ext uri="{FF2B5EF4-FFF2-40B4-BE49-F238E27FC236}">
                  <a16:creationId xmlns:a16="http://schemas.microsoft.com/office/drawing/2014/main" id="{26F17885-4CF7-4751-BFF8-9D2046FBFACD}"/>
                </a:ext>
              </a:extLst>
            </p:cNvPr>
            <p:cNvCxnSpPr>
              <a:cxnSpLocks/>
            </p:cNvCxnSpPr>
            <p:nvPr/>
          </p:nvCxnSpPr>
          <p:spPr bwMode="auto">
            <a:xfrm>
              <a:off x="605493" y="2992468"/>
              <a:ext cx="8059814" cy="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8F376DE1-148E-4480-B047-91E14937D9B2}"/>
                </a:ext>
              </a:extLst>
            </p:cNvPr>
            <p:cNvCxnSpPr>
              <a:cxnSpLocks/>
            </p:cNvCxnSpPr>
            <p:nvPr/>
          </p:nvCxnSpPr>
          <p:spPr bwMode="auto">
            <a:xfrm flipV="1">
              <a:off x="2105636"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6E4E6628-DA33-4421-9CEF-392E4F9CBC47}"/>
                </a:ext>
              </a:extLst>
            </p:cNvPr>
            <p:cNvCxnSpPr>
              <a:cxnSpLocks/>
            </p:cNvCxnSpPr>
            <p:nvPr/>
          </p:nvCxnSpPr>
          <p:spPr bwMode="auto">
            <a:xfrm flipV="1">
              <a:off x="389988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8E9EEBF4-2BD2-46D6-B11A-3BE325DF559E}"/>
                </a:ext>
              </a:extLst>
            </p:cNvPr>
            <p:cNvCxnSpPr>
              <a:cxnSpLocks/>
            </p:cNvCxnSpPr>
            <p:nvPr/>
          </p:nvCxnSpPr>
          <p:spPr bwMode="auto">
            <a:xfrm flipV="1">
              <a:off x="570880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FB9DCA36-ADFB-4688-960F-4CADF2AF02A2}"/>
                </a:ext>
              </a:extLst>
            </p:cNvPr>
            <p:cNvCxnSpPr>
              <a:cxnSpLocks/>
            </p:cNvCxnSpPr>
            <p:nvPr/>
          </p:nvCxnSpPr>
          <p:spPr bwMode="auto">
            <a:xfrm flipV="1">
              <a:off x="7572510"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sp>
          <p:nvSpPr>
            <p:cNvPr id="30" name="テキスト ボックス 10">
              <a:extLst>
                <a:ext uri="{FF2B5EF4-FFF2-40B4-BE49-F238E27FC236}">
                  <a16:creationId xmlns:a16="http://schemas.microsoft.com/office/drawing/2014/main" id="{BB8B567B-20FB-42C5-86CA-C723AD804DE0}"/>
                </a:ext>
              </a:extLst>
            </p:cNvPr>
            <p:cNvSpPr txBox="1">
              <a:spLocks noChangeArrowheads="1"/>
            </p:cNvSpPr>
            <p:nvPr/>
          </p:nvSpPr>
          <p:spPr bwMode="auto">
            <a:xfrm>
              <a:off x="1853695"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10">
              <a:extLst>
                <a:ext uri="{FF2B5EF4-FFF2-40B4-BE49-F238E27FC236}">
                  <a16:creationId xmlns:a16="http://schemas.microsoft.com/office/drawing/2014/main" id="{DF62C6AD-2804-4CB5-9B4E-D21FFC27A5A3}"/>
                </a:ext>
              </a:extLst>
            </p:cNvPr>
            <p:cNvSpPr txBox="1">
              <a:spLocks noChangeArrowheads="1"/>
            </p:cNvSpPr>
            <p:nvPr/>
          </p:nvSpPr>
          <p:spPr bwMode="auto">
            <a:xfrm>
              <a:off x="7340134"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8</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10">
              <a:extLst>
                <a:ext uri="{FF2B5EF4-FFF2-40B4-BE49-F238E27FC236}">
                  <a16:creationId xmlns:a16="http://schemas.microsoft.com/office/drawing/2014/main" id="{13233532-D393-4749-AF5D-2E77B0CB8649}"/>
                </a:ext>
              </a:extLst>
            </p:cNvPr>
            <p:cNvSpPr txBox="1">
              <a:spLocks noChangeArrowheads="1"/>
            </p:cNvSpPr>
            <p:nvPr/>
          </p:nvSpPr>
          <p:spPr bwMode="auto">
            <a:xfrm>
              <a:off x="5475922"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7</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10">
              <a:extLst>
                <a:ext uri="{FF2B5EF4-FFF2-40B4-BE49-F238E27FC236}">
                  <a16:creationId xmlns:a16="http://schemas.microsoft.com/office/drawing/2014/main" id="{F564E57C-C6E9-4B1D-B868-0B946E3016D6}"/>
                </a:ext>
              </a:extLst>
            </p:cNvPr>
            <p:cNvSpPr txBox="1">
              <a:spLocks noChangeArrowheads="1"/>
            </p:cNvSpPr>
            <p:nvPr/>
          </p:nvSpPr>
          <p:spPr bwMode="auto">
            <a:xfrm>
              <a:off x="3652999"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テキスト ボックス 10">
              <a:extLst>
                <a:ext uri="{FF2B5EF4-FFF2-40B4-BE49-F238E27FC236}">
                  <a16:creationId xmlns:a16="http://schemas.microsoft.com/office/drawing/2014/main" id="{3F940CBC-DB74-4734-ACCA-2A52BEA88AD0}"/>
                </a:ext>
              </a:extLst>
            </p:cNvPr>
            <p:cNvSpPr txBox="1">
              <a:spLocks noChangeArrowheads="1"/>
            </p:cNvSpPr>
            <p:nvPr/>
          </p:nvSpPr>
          <p:spPr bwMode="auto">
            <a:xfrm>
              <a:off x="8385569" y="2574444"/>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a:t>
              </a:r>
            </a:p>
          </p:txBody>
        </p:sp>
        <p:sp>
          <p:nvSpPr>
            <p:cNvPr id="18" name="矢印: 左右 17">
              <a:extLst>
                <a:ext uri="{FF2B5EF4-FFF2-40B4-BE49-F238E27FC236}">
                  <a16:creationId xmlns:a16="http://schemas.microsoft.com/office/drawing/2014/main" id="{2D916BDD-2489-4B0C-8A13-254E6147F572}"/>
                </a:ext>
              </a:extLst>
            </p:cNvPr>
            <p:cNvSpPr/>
            <p:nvPr/>
          </p:nvSpPr>
          <p:spPr bwMode="auto">
            <a:xfrm>
              <a:off x="525038" y="3193594"/>
              <a:ext cx="5509997" cy="159745"/>
            </a:xfrm>
            <a:prstGeom prst="leftRightArrow">
              <a:avLst>
                <a:gd name="adj1" fmla="val 50000"/>
                <a:gd name="adj2" fmla="val 114759"/>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6" name="矢印: 左右 35">
              <a:extLst>
                <a:ext uri="{FF2B5EF4-FFF2-40B4-BE49-F238E27FC236}">
                  <a16:creationId xmlns:a16="http://schemas.microsoft.com/office/drawing/2014/main" id="{7FA2B380-1B46-4FC0-AAF8-29C8D07172D9}"/>
                </a:ext>
              </a:extLst>
            </p:cNvPr>
            <p:cNvSpPr/>
            <p:nvPr/>
          </p:nvSpPr>
          <p:spPr bwMode="auto">
            <a:xfrm>
              <a:off x="6035035" y="3193594"/>
              <a:ext cx="1656000" cy="159745"/>
            </a:xfrm>
            <a:prstGeom prst="leftRightArrow">
              <a:avLst>
                <a:gd name="adj1" fmla="val 50000"/>
                <a:gd name="adj2" fmla="val 122145"/>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矢印: 左右 36">
              <a:extLst>
                <a:ext uri="{FF2B5EF4-FFF2-40B4-BE49-F238E27FC236}">
                  <a16:creationId xmlns:a16="http://schemas.microsoft.com/office/drawing/2014/main" id="{37D90645-1686-4BAE-83E9-E464DF310D6F}"/>
                </a:ext>
              </a:extLst>
            </p:cNvPr>
            <p:cNvSpPr/>
            <p:nvPr/>
          </p:nvSpPr>
          <p:spPr bwMode="auto">
            <a:xfrm>
              <a:off x="7691035" y="3193594"/>
              <a:ext cx="936000" cy="159745"/>
            </a:xfrm>
            <a:prstGeom prst="leftRightArrow">
              <a:avLst>
                <a:gd name="adj1" fmla="val 50000"/>
                <a:gd name="adj2" fmla="val 10368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8" name="テキスト ボックス 10">
              <a:extLst>
                <a:ext uri="{FF2B5EF4-FFF2-40B4-BE49-F238E27FC236}">
                  <a16:creationId xmlns:a16="http://schemas.microsoft.com/office/drawing/2014/main" id="{A2EBA1E1-88D4-445F-96FB-BB8810C61383}"/>
                </a:ext>
              </a:extLst>
            </p:cNvPr>
            <p:cNvSpPr txBox="1">
              <a:spLocks noChangeArrowheads="1"/>
            </p:cNvSpPr>
            <p:nvPr/>
          </p:nvSpPr>
          <p:spPr bwMode="auto">
            <a:xfrm>
              <a:off x="2588736"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臨床的に正常</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1" name="テキスト ボックス 10">
              <a:extLst>
                <a:ext uri="{FF2B5EF4-FFF2-40B4-BE49-F238E27FC236}">
                  <a16:creationId xmlns:a16="http://schemas.microsoft.com/office/drawing/2014/main" id="{73A5B88E-3E19-4982-B245-087CC7CEE0DE}"/>
                </a:ext>
              </a:extLst>
            </p:cNvPr>
            <p:cNvSpPr txBox="1">
              <a:spLocks noChangeArrowheads="1"/>
            </p:cNvSpPr>
            <p:nvPr/>
          </p:nvSpPr>
          <p:spPr bwMode="auto">
            <a:xfrm>
              <a:off x="533493" y="2482111"/>
              <a:ext cx="845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年齢</a:t>
              </a:r>
            </a:p>
          </p:txBody>
        </p:sp>
        <p:sp>
          <p:nvSpPr>
            <p:cNvPr id="42" name="テキスト ボックス 10">
              <a:extLst>
                <a:ext uri="{FF2B5EF4-FFF2-40B4-BE49-F238E27FC236}">
                  <a16:creationId xmlns:a16="http://schemas.microsoft.com/office/drawing/2014/main" id="{F50A2453-E052-4385-8BBA-7B31004BDBB5}"/>
                </a:ext>
              </a:extLst>
            </p:cNvPr>
            <p:cNvSpPr txBox="1">
              <a:spLocks noChangeArrowheads="1"/>
            </p:cNvSpPr>
            <p:nvPr/>
          </p:nvSpPr>
          <p:spPr bwMode="auto">
            <a:xfrm>
              <a:off x="533493" y="3840066"/>
              <a:ext cx="1280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臨床症状</a:t>
              </a:r>
            </a:p>
          </p:txBody>
        </p:sp>
        <p:sp>
          <p:nvSpPr>
            <p:cNvPr id="43" name="テキスト ボックス 10">
              <a:extLst>
                <a:ext uri="{FF2B5EF4-FFF2-40B4-BE49-F238E27FC236}">
                  <a16:creationId xmlns:a16="http://schemas.microsoft.com/office/drawing/2014/main" id="{8D507D4C-1204-46C7-A863-4C5280350E10}"/>
                </a:ext>
              </a:extLst>
            </p:cNvPr>
            <p:cNvSpPr txBox="1">
              <a:spLocks noChangeArrowheads="1"/>
            </p:cNvSpPr>
            <p:nvPr/>
          </p:nvSpPr>
          <p:spPr bwMode="auto">
            <a:xfrm>
              <a:off x="533493" y="4937246"/>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神経細胞の病理</a:t>
              </a:r>
            </a:p>
          </p:txBody>
        </p:sp>
        <p:sp>
          <p:nvSpPr>
            <p:cNvPr id="44" name="テキスト ボックス 10">
              <a:extLst>
                <a:ext uri="{FF2B5EF4-FFF2-40B4-BE49-F238E27FC236}">
                  <a16:creationId xmlns:a16="http://schemas.microsoft.com/office/drawing/2014/main" id="{E855B1DE-643B-4223-B528-4FF057691DE8}"/>
                </a:ext>
              </a:extLst>
            </p:cNvPr>
            <p:cNvSpPr txBox="1">
              <a:spLocks noChangeArrowheads="1"/>
            </p:cNvSpPr>
            <p:nvPr/>
          </p:nvSpPr>
          <p:spPr bwMode="auto">
            <a:xfrm>
              <a:off x="533493" y="6043411"/>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β</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アミロイド病理</a:t>
              </a:r>
            </a:p>
          </p:txBody>
        </p:sp>
        <p:cxnSp>
          <p:nvCxnSpPr>
            <p:cNvPr id="50" name="直線コネクタ 49">
              <a:extLst>
                <a:ext uri="{FF2B5EF4-FFF2-40B4-BE49-F238E27FC236}">
                  <a16:creationId xmlns:a16="http://schemas.microsoft.com/office/drawing/2014/main" id="{3353DAE5-A782-4A0F-B77F-03BAA6E90A64}"/>
                </a:ext>
              </a:extLst>
            </p:cNvPr>
            <p:cNvCxnSpPr>
              <a:cxnSpLocks/>
            </p:cNvCxnSpPr>
            <p:nvPr/>
          </p:nvCxnSpPr>
          <p:spPr bwMode="auto">
            <a:xfrm>
              <a:off x="605493" y="4377471"/>
              <a:ext cx="8059814"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id="{E076A7A6-A1AA-497F-A3A6-AF566A5A81CF}"/>
                </a:ext>
              </a:extLst>
            </p:cNvPr>
            <p:cNvCxnSpPr>
              <a:cxnSpLocks/>
            </p:cNvCxnSpPr>
            <p:nvPr/>
          </p:nvCxnSpPr>
          <p:spPr bwMode="auto">
            <a:xfrm>
              <a:off x="605493" y="5615353"/>
              <a:ext cx="8059814" cy="0"/>
            </a:xfrm>
            <a:prstGeom prst="line">
              <a:avLst/>
            </a:prstGeom>
            <a:solidFill>
              <a:srgbClr val="FFFF99"/>
            </a:solidFill>
            <a:ln w="38100" cap="flat" cmpd="sng" algn="ctr">
              <a:solidFill>
                <a:srgbClr val="333399"/>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207D582-E3AC-4205-B78A-7F6C115142C5}"/>
                </a:ext>
              </a:extLst>
            </p:cNvPr>
            <p:cNvCxnSpPr>
              <a:cxnSpLocks/>
            </p:cNvCxnSpPr>
            <p:nvPr/>
          </p:nvCxnSpPr>
          <p:spPr bwMode="auto">
            <a:xfrm>
              <a:off x="605493" y="6593663"/>
              <a:ext cx="8059814" cy="0"/>
            </a:xfrm>
            <a:prstGeom prst="line">
              <a:avLst/>
            </a:prstGeom>
            <a:solidFill>
              <a:srgbClr val="FFFF99"/>
            </a:solidFill>
            <a:ln w="38100" cap="flat" cmpd="sng" algn="ctr">
              <a:solidFill>
                <a:schemeClr val="tx1">
                  <a:lumMod val="50000"/>
                  <a:lumOff val="50000"/>
                </a:schemeClr>
              </a:solidFill>
              <a:prstDash val="solid"/>
              <a:round/>
              <a:headEnd type="none" w="med" len="med"/>
              <a:tailEnd type="none" w="med" len="med"/>
            </a:ln>
            <a:effectLst/>
          </p:spPr>
        </p:cxnSp>
        <p:sp>
          <p:nvSpPr>
            <p:cNvPr id="53" name="Freeform 55">
              <a:extLst>
                <a:ext uri="{FF2B5EF4-FFF2-40B4-BE49-F238E27FC236}">
                  <a16:creationId xmlns:a16="http://schemas.microsoft.com/office/drawing/2014/main" id="{5D4B9030-B477-4186-965C-C783CCB22C96}"/>
                </a:ext>
              </a:extLst>
            </p:cNvPr>
            <p:cNvSpPr>
              <a:spLocks/>
            </p:cNvSpPr>
            <p:nvPr/>
          </p:nvSpPr>
          <p:spPr bwMode="auto">
            <a:xfrm>
              <a:off x="6256203" y="3555553"/>
              <a:ext cx="2395406" cy="840455"/>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0" h="15548">
                  <a:moveTo>
                    <a:pt x="11769" y="15087"/>
                  </a:moveTo>
                  <a:cubicBezTo>
                    <a:pt x="11643" y="14924"/>
                    <a:pt x="12127" y="3983"/>
                    <a:pt x="11998" y="1513"/>
                  </a:cubicBezTo>
                  <a:cubicBezTo>
                    <a:pt x="11869" y="-957"/>
                    <a:pt x="11378" y="363"/>
                    <a:pt x="10994" y="264"/>
                  </a:cubicBezTo>
                  <a:cubicBezTo>
                    <a:pt x="10610" y="165"/>
                    <a:pt x="10170" y="653"/>
                    <a:pt x="9693" y="917"/>
                  </a:cubicBezTo>
                  <a:cubicBezTo>
                    <a:pt x="9217" y="1181"/>
                    <a:pt x="8594" y="1438"/>
                    <a:pt x="8135" y="1847"/>
                  </a:cubicBezTo>
                  <a:cubicBezTo>
                    <a:pt x="7676" y="2256"/>
                    <a:pt x="7336" y="2644"/>
                    <a:pt x="6941" y="3370"/>
                  </a:cubicBezTo>
                  <a:cubicBezTo>
                    <a:pt x="6546" y="4096"/>
                    <a:pt x="6294" y="4688"/>
                    <a:pt x="5767" y="6201"/>
                  </a:cubicBezTo>
                  <a:cubicBezTo>
                    <a:pt x="5240" y="7714"/>
                    <a:pt x="4741" y="10895"/>
                    <a:pt x="3778" y="12446"/>
                  </a:cubicBezTo>
                  <a:cubicBezTo>
                    <a:pt x="2815" y="13997"/>
                    <a:pt x="785" y="14895"/>
                    <a:pt x="0" y="15548"/>
                  </a:cubicBezTo>
                </a:path>
              </a:pathLst>
            </a:custGeom>
            <a:solidFill>
              <a:srgbClr val="FF5050"/>
            </a:solidFill>
            <a:ln w="9525">
              <a:solidFill>
                <a:srgbClr val="FF3300"/>
              </a:solid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F879D785-B762-43C1-A05A-382E935497F2}"/>
                </a:ext>
              </a:extLst>
            </p:cNvPr>
            <p:cNvSpPr/>
            <p:nvPr/>
          </p:nvSpPr>
          <p:spPr bwMode="auto">
            <a:xfrm>
              <a:off x="8141109" y="3607855"/>
              <a:ext cx="524198" cy="771740"/>
            </a:xfrm>
            <a:prstGeom prst="rect">
              <a:avLst/>
            </a:prstGeom>
            <a:solidFill>
              <a:srgbClr val="FF5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9" name="テキスト ボックス 10">
              <a:extLst>
                <a:ext uri="{FF2B5EF4-FFF2-40B4-BE49-F238E27FC236}">
                  <a16:creationId xmlns:a16="http://schemas.microsoft.com/office/drawing/2014/main" id="{742F6C2B-F8D3-43A7-A7A0-98D228BACF06}"/>
                </a:ext>
              </a:extLst>
            </p:cNvPr>
            <p:cNvSpPr txBox="1">
              <a:spLocks noChangeArrowheads="1"/>
            </p:cNvSpPr>
            <p:nvPr/>
          </p:nvSpPr>
          <p:spPr bwMode="auto">
            <a:xfrm>
              <a:off x="6042552" y="3622146"/>
              <a:ext cx="15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軽度認知障害</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r>
                <a:rPr lang="en-US" altLang="ja-JP" sz="1200" b="1" dirty="0">
                  <a:latin typeface="BIZ UDPゴシック" panose="020B0400000000000000" pitchFamily="50" charset="-128"/>
                  <a:ea typeface="BIZ UDPゴシック" panose="020B0400000000000000" pitchFamily="50" charset="-128"/>
                  <a:cs typeface="Meiryo UI" pitchFamily="50" charset="-128"/>
                </a:rPr>
                <a:t>MCI</a:t>
              </a: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endPar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0" name="テキスト ボックス 10">
              <a:extLst>
                <a:ext uri="{FF2B5EF4-FFF2-40B4-BE49-F238E27FC236}">
                  <a16:creationId xmlns:a16="http://schemas.microsoft.com/office/drawing/2014/main" id="{BED4C065-A129-4321-9423-86117B79CACC}"/>
                </a:ext>
              </a:extLst>
            </p:cNvPr>
            <p:cNvSpPr txBox="1">
              <a:spLocks noChangeArrowheads="1"/>
            </p:cNvSpPr>
            <p:nvPr/>
          </p:nvSpPr>
          <p:spPr bwMode="auto">
            <a:xfrm>
              <a:off x="7349627"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認知症</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5" name="Freeform 55">
              <a:extLst>
                <a:ext uri="{FF2B5EF4-FFF2-40B4-BE49-F238E27FC236}">
                  <a16:creationId xmlns:a16="http://schemas.microsoft.com/office/drawing/2014/main" id="{85400F39-A934-45EC-A705-168F1C95002B}"/>
                </a:ext>
              </a:extLst>
            </p:cNvPr>
            <p:cNvSpPr>
              <a:spLocks/>
            </p:cNvSpPr>
            <p:nvPr/>
          </p:nvSpPr>
          <p:spPr bwMode="auto">
            <a:xfrm>
              <a:off x="1749480" y="5391885"/>
              <a:ext cx="4478551" cy="229044"/>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8470 w 12020"/>
                <a:gd name="connsiteY6" fmla="*/ 9757 h 15548"/>
                <a:gd name="connsiteX7" fmla="*/ 3778 w 12020"/>
                <a:gd name="connsiteY7" fmla="*/ 12446 h 15548"/>
                <a:gd name="connsiteX8" fmla="*/ 0 w 12020"/>
                <a:gd name="connsiteY8" fmla="*/ 15548 h 15548"/>
                <a:gd name="connsiteX0" fmla="*/ 11769 w 12094"/>
                <a:gd name="connsiteY0" fmla="*/ 14821 h 15282"/>
                <a:gd name="connsiteX1" fmla="*/ 11998 w 12094"/>
                <a:gd name="connsiteY1" fmla="*/ 1247 h 15282"/>
                <a:gd name="connsiteX2" fmla="*/ 9693 w 12094"/>
                <a:gd name="connsiteY2" fmla="*/ 651 h 15282"/>
                <a:gd name="connsiteX3" fmla="*/ 8135 w 12094"/>
                <a:gd name="connsiteY3" fmla="*/ 1581 h 15282"/>
                <a:gd name="connsiteX4" fmla="*/ 6941 w 12094"/>
                <a:gd name="connsiteY4" fmla="*/ 3104 h 15282"/>
                <a:gd name="connsiteX5" fmla="*/ 8470 w 12094"/>
                <a:gd name="connsiteY5" fmla="*/ 9491 h 15282"/>
                <a:gd name="connsiteX6" fmla="*/ 3778 w 12094"/>
                <a:gd name="connsiteY6" fmla="*/ 12180 h 15282"/>
                <a:gd name="connsiteX7" fmla="*/ 0 w 12094"/>
                <a:gd name="connsiteY7" fmla="*/ 15282 h 15282"/>
                <a:gd name="connsiteX0" fmla="*/ 11769 w 12200"/>
                <a:gd name="connsiteY0" fmla="*/ 14538 h 14999"/>
                <a:gd name="connsiteX1" fmla="*/ 11998 w 12200"/>
                <a:gd name="connsiteY1" fmla="*/ 964 h 14999"/>
                <a:gd name="connsiteX2" fmla="*/ 8135 w 12200"/>
                <a:gd name="connsiteY2" fmla="*/ 1298 h 14999"/>
                <a:gd name="connsiteX3" fmla="*/ 6941 w 12200"/>
                <a:gd name="connsiteY3" fmla="*/ 2821 h 14999"/>
                <a:gd name="connsiteX4" fmla="*/ 8470 w 12200"/>
                <a:gd name="connsiteY4" fmla="*/ 9208 h 14999"/>
                <a:gd name="connsiteX5" fmla="*/ 3778 w 12200"/>
                <a:gd name="connsiteY5" fmla="*/ 11897 h 14999"/>
                <a:gd name="connsiteX6" fmla="*/ 0 w 12200"/>
                <a:gd name="connsiteY6" fmla="*/ 14999 h 14999"/>
                <a:gd name="connsiteX0" fmla="*/ 11769 w 12284"/>
                <a:gd name="connsiteY0" fmla="*/ 14304 h 14765"/>
                <a:gd name="connsiteX1" fmla="*/ 11998 w 12284"/>
                <a:gd name="connsiteY1" fmla="*/ 730 h 14765"/>
                <a:gd name="connsiteX2" fmla="*/ 6941 w 12284"/>
                <a:gd name="connsiteY2" fmla="*/ 2587 h 14765"/>
                <a:gd name="connsiteX3" fmla="*/ 8470 w 12284"/>
                <a:gd name="connsiteY3" fmla="*/ 8974 h 14765"/>
                <a:gd name="connsiteX4" fmla="*/ 3778 w 12284"/>
                <a:gd name="connsiteY4" fmla="*/ 11663 h 14765"/>
                <a:gd name="connsiteX5" fmla="*/ 0 w 12284"/>
                <a:gd name="connsiteY5" fmla="*/ 14765 h 14765"/>
                <a:gd name="connsiteX0" fmla="*/ 11769 w 12176"/>
                <a:gd name="connsiteY0" fmla="*/ 13649 h 14110"/>
                <a:gd name="connsiteX1" fmla="*/ 11998 w 12176"/>
                <a:gd name="connsiteY1" fmla="*/ 75 h 14110"/>
                <a:gd name="connsiteX2" fmla="*/ 8470 w 12176"/>
                <a:gd name="connsiteY2" fmla="*/ 8319 h 14110"/>
                <a:gd name="connsiteX3" fmla="*/ 3778 w 12176"/>
                <a:gd name="connsiteY3" fmla="*/ 11008 h 14110"/>
                <a:gd name="connsiteX4" fmla="*/ 0 w 12176"/>
                <a:gd name="connsiteY4" fmla="*/ 14110 h 14110"/>
                <a:gd name="connsiteX0" fmla="*/ 11769 w 11769"/>
                <a:gd name="connsiteY0" fmla="*/ 6283 h 6744"/>
                <a:gd name="connsiteX1" fmla="*/ 11317 w 11769"/>
                <a:gd name="connsiteY1" fmla="*/ 369 h 6744"/>
                <a:gd name="connsiteX2" fmla="*/ 8470 w 11769"/>
                <a:gd name="connsiteY2" fmla="*/ 953 h 6744"/>
                <a:gd name="connsiteX3" fmla="*/ 3778 w 11769"/>
                <a:gd name="connsiteY3" fmla="*/ 3642 h 6744"/>
                <a:gd name="connsiteX4" fmla="*/ 0 w 11769"/>
                <a:gd name="connsiteY4" fmla="*/ 6744 h 6744"/>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089 h 9773"/>
                <a:gd name="connsiteX1" fmla="*/ 9616 w 10000"/>
                <a:gd name="connsiteY1" fmla="*/ 320 h 9773"/>
                <a:gd name="connsiteX2" fmla="*/ 7230 w 10000"/>
                <a:gd name="connsiteY2" fmla="*/ 2403 h 9773"/>
                <a:gd name="connsiteX3" fmla="*/ 3160 w 10000"/>
                <a:gd name="connsiteY3" fmla="*/ 7066 h 9773"/>
                <a:gd name="connsiteX4" fmla="*/ 0 w 10000"/>
                <a:gd name="connsiteY4" fmla="*/ 9773 h 9773"/>
                <a:gd name="connsiteX0" fmla="*/ 10000 w 10000"/>
                <a:gd name="connsiteY0" fmla="*/ 9143 h 9843"/>
                <a:gd name="connsiteX1" fmla="*/ 9616 w 10000"/>
                <a:gd name="connsiteY1" fmla="*/ 170 h 9843"/>
                <a:gd name="connsiteX2" fmla="*/ 7379 w 10000"/>
                <a:gd name="connsiteY2" fmla="*/ 3547 h 9843"/>
                <a:gd name="connsiteX3" fmla="*/ 3160 w 10000"/>
                <a:gd name="connsiteY3" fmla="*/ 7073 h 9843"/>
                <a:gd name="connsiteX4" fmla="*/ 0 w 10000"/>
                <a:gd name="connsiteY4" fmla="*/ 9843 h 9843"/>
                <a:gd name="connsiteX0" fmla="*/ 10000 w 10000"/>
                <a:gd name="connsiteY0" fmla="*/ 9289 h 10000"/>
                <a:gd name="connsiteX1" fmla="*/ 9616 w 10000"/>
                <a:gd name="connsiteY1" fmla="*/ 173 h 10000"/>
                <a:gd name="connsiteX2" fmla="*/ 7379 w 10000"/>
                <a:gd name="connsiteY2" fmla="*/ 3604 h 10000"/>
                <a:gd name="connsiteX3" fmla="*/ 3160 w 10000"/>
                <a:gd name="connsiteY3" fmla="*/ 7186 h 10000"/>
                <a:gd name="connsiteX4" fmla="*/ 0 w 10000"/>
                <a:gd name="connsiteY4" fmla="*/ 10000 h 10000"/>
                <a:gd name="connsiteX0" fmla="*/ 10000 w 10000"/>
                <a:gd name="connsiteY0" fmla="*/ 9331 h 10042"/>
                <a:gd name="connsiteX1" fmla="*/ 9616 w 10000"/>
                <a:gd name="connsiteY1" fmla="*/ 215 h 10042"/>
                <a:gd name="connsiteX2" fmla="*/ 7379 w 10000"/>
                <a:gd name="connsiteY2" fmla="*/ 3646 h 10042"/>
                <a:gd name="connsiteX3" fmla="*/ 3160 w 10000"/>
                <a:gd name="connsiteY3" fmla="*/ 7228 h 10042"/>
                <a:gd name="connsiteX4" fmla="*/ 0 w 10000"/>
                <a:gd name="connsiteY4" fmla="*/ 10042 h 10042"/>
                <a:gd name="connsiteX0" fmla="*/ 10000 w 10000"/>
                <a:gd name="connsiteY0" fmla="*/ 8616 h 9327"/>
                <a:gd name="connsiteX1" fmla="*/ 9633 w 10000"/>
                <a:gd name="connsiteY1" fmla="*/ 203 h 9327"/>
                <a:gd name="connsiteX2" fmla="*/ 7379 w 10000"/>
                <a:gd name="connsiteY2" fmla="*/ 2931 h 9327"/>
                <a:gd name="connsiteX3" fmla="*/ 3160 w 10000"/>
                <a:gd name="connsiteY3" fmla="*/ 6513 h 9327"/>
                <a:gd name="connsiteX4" fmla="*/ 0 w 10000"/>
                <a:gd name="connsiteY4" fmla="*/ 9327 h 9327"/>
                <a:gd name="connsiteX0" fmla="*/ 10000 w 10000"/>
                <a:gd name="connsiteY0" fmla="*/ 9030 h 9792"/>
                <a:gd name="connsiteX1" fmla="*/ 9633 w 10000"/>
                <a:gd name="connsiteY1" fmla="*/ 10 h 9792"/>
                <a:gd name="connsiteX2" fmla="*/ 7561 w 10000"/>
                <a:gd name="connsiteY2" fmla="*/ 7305 h 9792"/>
                <a:gd name="connsiteX3" fmla="*/ 3160 w 10000"/>
                <a:gd name="connsiteY3" fmla="*/ 6775 h 9792"/>
                <a:gd name="connsiteX4" fmla="*/ 0 w 10000"/>
                <a:gd name="connsiteY4" fmla="*/ 9792 h 9792"/>
                <a:gd name="connsiteX0" fmla="*/ 10000 w 10000"/>
                <a:gd name="connsiteY0" fmla="*/ 9266 h 10044"/>
                <a:gd name="connsiteX1" fmla="*/ 9633 w 10000"/>
                <a:gd name="connsiteY1" fmla="*/ 54 h 10044"/>
                <a:gd name="connsiteX2" fmla="*/ 7644 w 10000"/>
                <a:gd name="connsiteY2" fmla="*/ 5503 h 10044"/>
                <a:gd name="connsiteX3" fmla="*/ 3160 w 10000"/>
                <a:gd name="connsiteY3" fmla="*/ 6963 h 10044"/>
                <a:gd name="connsiteX4" fmla="*/ 0 w 10000"/>
                <a:gd name="connsiteY4" fmla="*/ 10044 h 10044"/>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1261"/>
                <a:gd name="connsiteY0" fmla="*/ 8203 h 8981"/>
                <a:gd name="connsiteX1" fmla="*/ 11203 w 11261"/>
                <a:gd name="connsiteY1" fmla="*/ 68 h 8981"/>
                <a:gd name="connsiteX2" fmla="*/ 7644 w 11261"/>
                <a:gd name="connsiteY2" fmla="*/ 4440 h 8981"/>
                <a:gd name="connsiteX3" fmla="*/ 3920 w 11261"/>
                <a:gd name="connsiteY3" fmla="*/ 6670 h 8981"/>
                <a:gd name="connsiteX4" fmla="*/ 0 w 11261"/>
                <a:gd name="connsiteY4" fmla="*/ 8981 h 8981"/>
                <a:gd name="connsiteX0" fmla="*/ 10039 w 10191"/>
                <a:gd name="connsiteY0" fmla="*/ 10196 h 10196"/>
                <a:gd name="connsiteX1" fmla="*/ 9948 w 10191"/>
                <a:gd name="connsiteY1" fmla="*/ 110 h 10196"/>
                <a:gd name="connsiteX2" fmla="*/ 6788 w 10191"/>
                <a:gd name="connsiteY2" fmla="*/ 4978 h 10196"/>
                <a:gd name="connsiteX3" fmla="*/ 3481 w 10191"/>
                <a:gd name="connsiteY3" fmla="*/ 7461 h 10196"/>
                <a:gd name="connsiteX4" fmla="*/ 0 w 10191"/>
                <a:gd name="connsiteY4" fmla="*/ 10034 h 10196"/>
                <a:gd name="connsiteX0" fmla="*/ 10435 w 10435"/>
                <a:gd name="connsiteY0" fmla="*/ 10020 h 10029"/>
                <a:gd name="connsiteX1" fmla="*/ 9948 w 10435"/>
                <a:gd name="connsiteY1" fmla="*/ 105 h 10029"/>
                <a:gd name="connsiteX2" fmla="*/ 6788 w 10435"/>
                <a:gd name="connsiteY2" fmla="*/ 4973 h 10029"/>
                <a:gd name="connsiteX3" fmla="*/ 3481 w 10435"/>
                <a:gd name="connsiteY3" fmla="*/ 7456 h 10029"/>
                <a:gd name="connsiteX4" fmla="*/ 0 w 10435"/>
                <a:gd name="connsiteY4" fmla="*/ 10029 h 10029"/>
                <a:gd name="connsiteX0" fmla="*/ 11139 w 11139"/>
                <a:gd name="connsiteY0" fmla="*/ 10196 h 10196"/>
                <a:gd name="connsiteX1" fmla="*/ 9948 w 11139"/>
                <a:gd name="connsiteY1" fmla="*/ 110 h 10196"/>
                <a:gd name="connsiteX2" fmla="*/ 6788 w 11139"/>
                <a:gd name="connsiteY2" fmla="*/ 4978 h 10196"/>
                <a:gd name="connsiteX3" fmla="*/ 3481 w 11139"/>
                <a:gd name="connsiteY3" fmla="*/ 7461 h 10196"/>
                <a:gd name="connsiteX4" fmla="*/ 0 w 11139"/>
                <a:gd name="connsiteY4" fmla="*/ 10034 h 1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 h="10196">
                  <a:moveTo>
                    <a:pt x="11139" y="10196"/>
                  </a:moveTo>
                  <a:cubicBezTo>
                    <a:pt x="11044" y="9891"/>
                    <a:pt x="10673" y="980"/>
                    <a:pt x="9948" y="110"/>
                  </a:cubicBezTo>
                  <a:cubicBezTo>
                    <a:pt x="9223" y="-760"/>
                    <a:pt x="7866" y="3753"/>
                    <a:pt x="6788" y="4978"/>
                  </a:cubicBezTo>
                  <a:cubicBezTo>
                    <a:pt x="5710" y="6203"/>
                    <a:pt x="5557" y="5233"/>
                    <a:pt x="3481" y="7461"/>
                  </a:cubicBezTo>
                  <a:cubicBezTo>
                    <a:pt x="2417" y="9176"/>
                    <a:pt x="592" y="8807"/>
                    <a:pt x="0" y="1003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6" name="Freeform 55">
              <a:extLst>
                <a:ext uri="{FF2B5EF4-FFF2-40B4-BE49-F238E27FC236}">
                  <a16:creationId xmlns:a16="http://schemas.microsoft.com/office/drawing/2014/main" id="{D660C038-E14C-462D-AE83-E0E0939DB12B}"/>
                </a:ext>
              </a:extLst>
            </p:cNvPr>
            <p:cNvSpPr>
              <a:spLocks/>
            </p:cNvSpPr>
            <p:nvPr/>
          </p:nvSpPr>
          <p:spPr bwMode="auto">
            <a:xfrm>
              <a:off x="3885543" y="4852530"/>
              <a:ext cx="4810258" cy="772299"/>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7" name="正方形/長方形 56">
              <a:extLst>
                <a:ext uri="{FF2B5EF4-FFF2-40B4-BE49-F238E27FC236}">
                  <a16:creationId xmlns:a16="http://schemas.microsoft.com/office/drawing/2014/main" id="{1A42BB2E-93E8-4987-8A6E-024534FA46E7}"/>
                </a:ext>
              </a:extLst>
            </p:cNvPr>
            <p:cNvSpPr/>
            <p:nvPr/>
          </p:nvSpPr>
          <p:spPr bwMode="auto">
            <a:xfrm>
              <a:off x="8099330" y="4921790"/>
              <a:ext cx="596471" cy="706678"/>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5" name="テキスト ボックス 10">
              <a:extLst>
                <a:ext uri="{FF2B5EF4-FFF2-40B4-BE49-F238E27FC236}">
                  <a16:creationId xmlns:a16="http://schemas.microsoft.com/office/drawing/2014/main" id="{88D8EEA4-036F-4DC8-9F21-7432DF67BFF0}"/>
                </a:ext>
              </a:extLst>
            </p:cNvPr>
            <p:cNvSpPr txBox="1">
              <a:spLocks noChangeArrowheads="1"/>
            </p:cNvSpPr>
            <p:nvPr/>
          </p:nvSpPr>
          <p:spPr bwMode="auto">
            <a:xfrm>
              <a:off x="2671053" y="4848742"/>
              <a:ext cx="373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タウ、神経原線維変化、神経細胞脱落</a:t>
              </a:r>
            </a:p>
          </p:txBody>
        </p:sp>
        <p:sp>
          <p:nvSpPr>
            <p:cNvPr id="46" name="テキスト ボックス 10">
              <a:extLst>
                <a:ext uri="{FF2B5EF4-FFF2-40B4-BE49-F238E27FC236}">
                  <a16:creationId xmlns:a16="http://schemas.microsoft.com/office/drawing/2014/main" id="{AC7FEEC5-9C40-4AC1-A006-1C44F4CEB9B3}"/>
                </a:ext>
              </a:extLst>
            </p:cNvPr>
            <p:cNvSpPr txBox="1">
              <a:spLocks noChangeArrowheads="1"/>
            </p:cNvSpPr>
            <p:nvPr/>
          </p:nvSpPr>
          <p:spPr bwMode="auto">
            <a:xfrm>
              <a:off x="6546449" y="4339666"/>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海馬周辺が主病変</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10">
              <a:extLst>
                <a:ext uri="{FF2B5EF4-FFF2-40B4-BE49-F238E27FC236}">
                  <a16:creationId xmlns:a16="http://schemas.microsoft.com/office/drawing/2014/main" id="{2CA0FD52-95B8-4EDA-A0AC-B44EEA48FA53}"/>
                </a:ext>
              </a:extLst>
            </p:cNvPr>
            <p:cNvSpPr txBox="1">
              <a:spLocks noChangeArrowheads="1"/>
            </p:cNvSpPr>
            <p:nvPr/>
          </p:nvSpPr>
          <p:spPr bwMode="auto">
            <a:xfrm>
              <a:off x="7686895" y="4337881"/>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大脳新皮質にも進展</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Freeform 55">
              <a:extLst>
                <a:ext uri="{FF2B5EF4-FFF2-40B4-BE49-F238E27FC236}">
                  <a16:creationId xmlns:a16="http://schemas.microsoft.com/office/drawing/2014/main" id="{A1EA7DF5-C87C-4F9F-8AB8-98DCFA7777A3}"/>
                </a:ext>
              </a:extLst>
            </p:cNvPr>
            <p:cNvSpPr>
              <a:spLocks/>
            </p:cNvSpPr>
            <p:nvPr/>
          </p:nvSpPr>
          <p:spPr bwMode="auto">
            <a:xfrm>
              <a:off x="1684101" y="5937899"/>
              <a:ext cx="3194662" cy="649343"/>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9" name="Freeform 55">
              <a:extLst>
                <a:ext uri="{FF2B5EF4-FFF2-40B4-BE49-F238E27FC236}">
                  <a16:creationId xmlns:a16="http://schemas.microsoft.com/office/drawing/2014/main" id="{9574F4A5-CA03-4448-9D26-5F4F9A793D04}"/>
                </a:ext>
              </a:extLst>
            </p:cNvPr>
            <p:cNvSpPr>
              <a:spLocks/>
            </p:cNvSpPr>
            <p:nvPr/>
          </p:nvSpPr>
          <p:spPr bwMode="auto">
            <a:xfrm>
              <a:off x="4179832" y="5851936"/>
              <a:ext cx="4503071" cy="737120"/>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 name="connsiteX0" fmla="*/ 26376 w 26376"/>
                <a:gd name="connsiteY0" fmla="*/ 18347 h 18347"/>
                <a:gd name="connsiteX1" fmla="*/ 15752 w 26376"/>
                <a:gd name="connsiteY1" fmla="*/ 1261 h 18347"/>
                <a:gd name="connsiteX2" fmla="*/ 12647 w 26376"/>
                <a:gd name="connsiteY2" fmla="*/ 1470 h 18347"/>
                <a:gd name="connsiteX3" fmla="*/ 10218 w 26376"/>
                <a:gd name="connsiteY3" fmla="*/ 3035 h 18347"/>
                <a:gd name="connsiteX4" fmla="*/ 8563 w 26376"/>
                <a:gd name="connsiteY4" fmla="*/ 4512 h 18347"/>
                <a:gd name="connsiteX5" fmla="*/ 7505 w 26376"/>
                <a:gd name="connsiteY5" fmla="*/ 6308 h 18347"/>
                <a:gd name="connsiteX6" fmla="*/ 6351 w 26376"/>
                <a:gd name="connsiteY6" fmla="*/ 10051 h 18347"/>
                <a:gd name="connsiteX7" fmla="*/ 4400 w 26376"/>
                <a:gd name="connsiteY7" fmla="*/ 14198 h 18347"/>
                <a:gd name="connsiteX8" fmla="*/ 0 w 26376"/>
                <a:gd name="connsiteY8" fmla="*/ 18304 h 18347"/>
                <a:gd name="connsiteX0" fmla="*/ 26376 w 26785"/>
                <a:gd name="connsiteY0" fmla="*/ 20474 h 20474"/>
                <a:gd name="connsiteX1" fmla="*/ 25532 w 26785"/>
                <a:gd name="connsiteY1" fmla="*/ 873 h 20474"/>
                <a:gd name="connsiteX2" fmla="*/ 12647 w 26785"/>
                <a:gd name="connsiteY2" fmla="*/ 3597 h 20474"/>
                <a:gd name="connsiteX3" fmla="*/ 10218 w 26785"/>
                <a:gd name="connsiteY3" fmla="*/ 5162 h 20474"/>
                <a:gd name="connsiteX4" fmla="*/ 8563 w 26785"/>
                <a:gd name="connsiteY4" fmla="*/ 6639 h 20474"/>
                <a:gd name="connsiteX5" fmla="*/ 7505 w 26785"/>
                <a:gd name="connsiteY5" fmla="*/ 8435 h 20474"/>
                <a:gd name="connsiteX6" fmla="*/ 6351 w 26785"/>
                <a:gd name="connsiteY6" fmla="*/ 12178 h 20474"/>
                <a:gd name="connsiteX7" fmla="*/ 4400 w 26785"/>
                <a:gd name="connsiteY7" fmla="*/ 16325 h 20474"/>
                <a:gd name="connsiteX8" fmla="*/ 0 w 26785"/>
                <a:gd name="connsiteY8" fmla="*/ 20431 h 20474"/>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6351 w 26785"/>
                <a:gd name="connsiteY6" fmla="*/ 12706 h 21002"/>
                <a:gd name="connsiteX7" fmla="*/ 4400 w 26785"/>
                <a:gd name="connsiteY7" fmla="*/ 16853 h 21002"/>
                <a:gd name="connsiteX8" fmla="*/ 0 w 26785"/>
                <a:gd name="connsiteY8" fmla="*/ 20959 h 21002"/>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4400 w 26785"/>
                <a:gd name="connsiteY6" fmla="*/ 16853 h 21002"/>
                <a:gd name="connsiteX7" fmla="*/ 0 w 26785"/>
                <a:gd name="connsiteY7" fmla="*/ 20959 h 21002"/>
                <a:gd name="connsiteX0" fmla="*/ 21976 w 22385"/>
                <a:gd name="connsiteY0" fmla="*/ 21002 h 21002"/>
                <a:gd name="connsiteX1" fmla="*/ 21132 w 22385"/>
                <a:gd name="connsiteY1" fmla="*/ 1401 h 21002"/>
                <a:gd name="connsiteX2" fmla="*/ 8247 w 22385"/>
                <a:gd name="connsiteY2" fmla="*/ 2029 h 21002"/>
                <a:gd name="connsiteX3" fmla="*/ 5818 w 22385"/>
                <a:gd name="connsiteY3" fmla="*/ 5690 h 21002"/>
                <a:gd name="connsiteX4" fmla="*/ 4163 w 22385"/>
                <a:gd name="connsiteY4" fmla="*/ 7167 h 21002"/>
                <a:gd name="connsiteX5" fmla="*/ 3105 w 22385"/>
                <a:gd name="connsiteY5" fmla="*/ 8963 h 21002"/>
                <a:gd name="connsiteX6" fmla="*/ 0 w 22385"/>
                <a:gd name="connsiteY6" fmla="*/ 16853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4104 w 22326"/>
                <a:gd name="connsiteY4" fmla="*/ 7167 h 21002"/>
                <a:gd name="connsiteX5" fmla="*/ 3046 w 22326"/>
                <a:gd name="connsiteY5" fmla="*/ 8963 h 21002"/>
                <a:gd name="connsiteX6" fmla="*/ 0 w 22326"/>
                <a:gd name="connsiteY6" fmla="*/ 20906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3636 w 22326"/>
                <a:gd name="connsiteY4" fmla="*/ 3953 h 21002"/>
                <a:gd name="connsiteX5" fmla="*/ 3046 w 22326"/>
                <a:gd name="connsiteY5" fmla="*/ 8963 h 21002"/>
                <a:gd name="connsiteX6" fmla="*/ 0 w 22326"/>
                <a:gd name="connsiteY6" fmla="*/ 20906 h 21002"/>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3636 w 22326"/>
                <a:gd name="connsiteY4" fmla="*/ 3832 h 20881"/>
                <a:gd name="connsiteX5" fmla="*/ 3046 w 22326"/>
                <a:gd name="connsiteY5" fmla="*/ 8842 h 20881"/>
                <a:gd name="connsiteX6" fmla="*/ 0 w 22326"/>
                <a:gd name="connsiteY6" fmla="*/ 20785 h 20881"/>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1996 w 22326"/>
                <a:gd name="connsiteY4" fmla="*/ 3273 h 20881"/>
                <a:gd name="connsiteX5" fmla="*/ 3046 w 22326"/>
                <a:gd name="connsiteY5" fmla="*/ 8842 h 20881"/>
                <a:gd name="connsiteX6" fmla="*/ 0 w 22326"/>
                <a:gd name="connsiteY6" fmla="*/ 20785 h 20881"/>
                <a:gd name="connsiteX0" fmla="*/ 21917 w 22260"/>
                <a:gd name="connsiteY0" fmla="*/ 21151 h 21151"/>
                <a:gd name="connsiteX1" fmla="*/ 21073 w 22260"/>
                <a:gd name="connsiteY1" fmla="*/ 1550 h 21151"/>
                <a:gd name="connsiteX2" fmla="*/ 9125 w 22260"/>
                <a:gd name="connsiteY2" fmla="*/ 1340 h 21151"/>
                <a:gd name="connsiteX3" fmla="*/ 5700 w 22260"/>
                <a:gd name="connsiteY3" fmla="*/ 2206 h 21151"/>
                <a:gd name="connsiteX4" fmla="*/ 1996 w 22260"/>
                <a:gd name="connsiteY4" fmla="*/ 3543 h 21151"/>
                <a:gd name="connsiteX5" fmla="*/ 3046 w 22260"/>
                <a:gd name="connsiteY5" fmla="*/ 9112 h 21151"/>
                <a:gd name="connsiteX6" fmla="*/ 0 w 22260"/>
                <a:gd name="connsiteY6" fmla="*/ 21055 h 21151"/>
                <a:gd name="connsiteX0" fmla="*/ 21917 w 22260"/>
                <a:gd name="connsiteY0" fmla="*/ 21449 h 21449"/>
                <a:gd name="connsiteX1" fmla="*/ 21073 w 22260"/>
                <a:gd name="connsiteY1" fmla="*/ 1848 h 21449"/>
                <a:gd name="connsiteX2" fmla="*/ 19632 w 22260"/>
                <a:gd name="connsiteY2" fmla="*/ 798 h 21449"/>
                <a:gd name="connsiteX3" fmla="*/ 9125 w 22260"/>
                <a:gd name="connsiteY3" fmla="*/ 1638 h 21449"/>
                <a:gd name="connsiteX4" fmla="*/ 5700 w 22260"/>
                <a:gd name="connsiteY4" fmla="*/ 2504 h 21449"/>
                <a:gd name="connsiteX5" fmla="*/ 1996 w 22260"/>
                <a:gd name="connsiteY5" fmla="*/ 3841 h 21449"/>
                <a:gd name="connsiteX6" fmla="*/ 3046 w 22260"/>
                <a:gd name="connsiteY6" fmla="*/ 9410 h 21449"/>
                <a:gd name="connsiteX7" fmla="*/ 0 w 22260"/>
                <a:gd name="connsiteY7" fmla="*/ 21353 h 21449"/>
                <a:gd name="connsiteX0" fmla="*/ 21917 w 22543"/>
                <a:gd name="connsiteY0" fmla="*/ 21538 h 21538"/>
                <a:gd name="connsiteX1" fmla="*/ 21512 w 22543"/>
                <a:gd name="connsiteY1" fmla="*/ 1797 h 21538"/>
                <a:gd name="connsiteX2" fmla="*/ 19632 w 22543"/>
                <a:gd name="connsiteY2" fmla="*/ 887 h 21538"/>
                <a:gd name="connsiteX3" fmla="*/ 9125 w 22543"/>
                <a:gd name="connsiteY3" fmla="*/ 1727 h 21538"/>
                <a:gd name="connsiteX4" fmla="*/ 5700 w 22543"/>
                <a:gd name="connsiteY4" fmla="*/ 2593 h 21538"/>
                <a:gd name="connsiteX5" fmla="*/ 1996 w 22543"/>
                <a:gd name="connsiteY5" fmla="*/ 3930 h 21538"/>
                <a:gd name="connsiteX6" fmla="*/ 3046 w 22543"/>
                <a:gd name="connsiteY6" fmla="*/ 9499 h 21538"/>
                <a:gd name="connsiteX7" fmla="*/ 0 w 22543"/>
                <a:gd name="connsiteY7" fmla="*/ 21442 h 21538"/>
                <a:gd name="connsiteX0" fmla="*/ 21917 w 22193"/>
                <a:gd name="connsiteY0" fmla="*/ 21538 h 21538"/>
                <a:gd name="connsiteX1" fmla="*/ 20956 w 22193"/>
                <a:gd name="connsiteY1" fmla="*/ 1797 h 21538"/>
                <a:gd name="connsiteX2" fmla="*/ 19632 w 22193"/>
                <a:gd name="connsiteY2" fmla="*/ 887 h 21538"/>
                <a:gd name="connsiteX3" fmla="*/ 9125 w 22193"/>
                <a:gd name="connsiteY3" fmla="*/ 1727 h 21538"/>
                <a:gd name="connsiteX4" fmla="*/ 5700 w 22193"/>
                <a:gd name="connsiteY4" fmla="*/ 2593 h 21538"/>
                <a:gd name="connsiteX5" fmla="*/ 1996 w 22193"/>
                <a:gd name="connsiteY5" fmla="*/ 3930 h 21538"/>
                <a:gd name="connsiteX6" fmla="*/ 3046 w 22193"/>
                <a:gd name="connsiteY6" fmla="*/ 9499 h 21538"/>
                <a:gd name="connsiteX7" fmla="*/ 0 w 22193"/>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350"/>
                <a:gd name="connsiteY0" fmla="*/ 20767 h 20767"/>
                <a:gd name="connsiteX1" fmla="*/ 22332 w 22350"/>
                <a:gd name="connsiteY1" fmla="*/ 2284 h 20767"/>
                <a:gd name="connsiteX2" fmla="*/ 19339 w 22350"/>
                <a:gd name="connsiteY2" fmla="*/ 116 h 20767"/>
                <a:gd name="connsiteX3" fmla="*/ 9125 w 22350"/>
                <a:gd name="connsiteY3" fmla="*/ 956 h 20767"/>
                <a:gd name="connsiteX4" fmla="*/ 5700 w 22350"/>
                <a:gd name="connsiteY4" fmla="*/ 1822 h 20767"/>
                <a:gd name="connsiteX5" fmla="*/ 1996 w 22350"/>
                <a:gd name="connsiteY5" fmla="*/ 3159 h 20767"/>
                <a:gd name="connsiteX6" fmla="*/ 3046 w 22350"/>
                <a:gd name="connsiteY6" fmla="*/ 8728 h 20767"/>
                <a:gd name="connsiteX7" fmla="*/ 0 w 22350"/>
                <a:gd name="connsiteY7" fmla="*/ 20671 h 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0" h="20767">
                  <a:moveTo>
                    <a:pt x="21917" y="20767"/>
                  </a:moveTo>
                  <a:cubicBezTo>
                    <a:pt x="21791" y="20604"/>
                    <a:pt x="22469" y="3770"/>
                    <a:pt x="22332" y="2284"/>
                  </a:cubicBezTo>
                  <a:cubicBezTo>
                    <a:pt x="22195" y="798"/>
                    <a:pt x="21330" y="151"/>
                    <a:pt x="19339" y="116"/>
                  </a:cubicBezTo>
                  <a:cubicBezTo>
                    <a:pt x="16470" y="-338"/>
                    <a:pt x="11398" y="672"/>
                    <a:pt x="9125" y="956"/>
                  </a:cubicBezTo>
                  <a:cubicBezTo>
                    <a:pt x="6852" y="1240"/>
                    <a:pt x="6888" y="1455"/>
                    <a:pt x="5700" y="1822"/>
                  </a:cubicBezTo>
                  <a:cubicBezTo>
                    <a:pt x="4512" y="2189"/>
                    <a:pt x="2438" y="2008"/>
                    <a:pt x="1996" y="3159"/>
                  </a:cubicBezTo>
                  <a:cubicBezTo>
                    <a:pt x="1554" y="4310"/>
                    <a:pt x="3379" y="5809"/>
                    <a:pt x="3046" y="8728"/>
                  </a:cubicBezTo>
                  <a:cubicBezTo>
                    <a:pt x="2713" y="11647"/>
                    <a:pt x="1251" y="18672"/>
                    <a:pt x="0" y="20671"/>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60" name="正方形/長方形 59">
              <a:extLst>
                <a:ext uri="{FF2B5EF4-FFF2-40B4-BE49-F238E27FC236}">
                  <a16:creationId xmlns:a16="http://schemas.microsoft.com/office/drawing/2014/main" id="{383A5448-E04E-455A-823B-E23AC3C11222}"/>
                </a:ext>
              </a:extLst>
            </p:cNvPr>
            <p:cNvSpPr/>
            <p:nvPr/>
          </p:nvSpPr>
          <p:spPr bwMode="auto">
            <a:xfrm>
              <a:off x="8087532" y="6020720"/>
              <a:ext cx="596471" cy="59416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cxnSp>
          <p:nvCxnSpPr>
            <p:cNvPr id="48" name="直線コネクタ 47">
              <a:extLst>
                <a:ext uri="{FF2B5EF4-FFF2-40B4-BE49-F238E27FC236}">
                  <a16:creationId xmlns:a16="http://schemas.microsoft.com/office/drawing/2014/main" id="{71F99937-D9DF-4E56-99B4-63B912B9CBAB}"/>
                </a:ext>
              </a:extLst>
            </p:cNvPr>
            <p:cNvCxnSpPr>
              <a:cxnSpLocks/>
            </p:cNvCxnSpPr>
            <p:nvPr/>
          </p:nvCxnSpPr>
          <p:spPr bwMode="auto">
            <a:xfrm flipV="1">
              <a:off x="7693693" y="2992469"/>
              <a:ext cx="0" cy="1856273"/>
            </a:xfrm>
            <a:prstGeom prst="line">
              <a:avLst/>
            </a:prstGeom>
            <a:solidFill>
              <a:srgbClr val="FFFF99"/>
            </a:solidFill>
            <a:ln w="19050" cap="flat" cmpd="sng" algn="ctr">
              <a:solidFill>
                <a:schemeClr val="tx1"/>
              </a:solidFill>
              <a:prstDash val="solid"/>
              <a:round/>
              <a:headEnd type="none" w="med" len="med"/>
              <a:tailEnd type="none" w="med" len="med"/>
            </a:ln>
            <a:effectLst/>
          </p:spPr>
        </p:cxnSp>
      </p:grpSp>
      <p:sp>
        <p:nvSpPr>
          <p:cNvPr id="63" name="テキスト ボックス 13">
            <a:extLst>
              <a:ext uri="{FF2B5EF4-FFF2-40B4-BE49-F238E27FC236}">
                <a16:creationId xmlns:a16="http://schemas.microsoft.com/office/drawing/2014/main" id="{009D248F-90C9-467A-BC7F-4381C7A57C83}"/>
              </a:ext>
            </a:extLst>
          </p:cNvPr>
          <p:cNvSpPr txBox="1">
            <a:spLocks noChangeArrowheads="1"/>
          </p:cNvSpPr>
          <p:nvPr/>
        </p:nvSpPr>
        <p:spPr bwMode="auto">
          <a:xfrm>
            <a:off x="163373" y="1075644"/>
            <a:ext cx="8831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臨床症状が出現する前からアルツハイマー病変化は潜在的に進行している</a:t>
            </a:r>
          </a:p>
        </p:txBody>
      </p:sp>
      <p:sp>
        <p:nvSpPr>
          <p:cNvPr id="49" name="テキスト ボックス 48">
            <a:extLst>
              <a:ext uri="{FF2B5EF4-FFF2-40B4-BE49-F238E27FC236}">
                <a16:creationId xmlns:a16="http://schemas.microsoft.com/office/drawing/2014/main" id="{7D8B5EAB-D574-4DF2-A8FE-C7DCFE28274A}"/>
              </a:ext>
            </a:extLst>
          </p:cNvPr>
          <p:cNvSpPr txBox="1"/>
          <p:nvPr/>
        </p:nvSpPr>
        <p:spPr>
          <a:xfrm>
            <a:off x="-1" y="709951"/>
            <a:ext cx="1560443"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37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1F0099F1-AC48-4C29-ABB7-75E0E9FEC24F}"/>
              </a:ext>
            </a:extLst>
          </p:cNvPr>
          <p:cNvSpPr txBox="1"/>
          <p:nvPr/>
        </p:nvSpPr>
        <p:spPr>
          <a:xfrm>
            <a:off x="980466" y="1297832"/>
            <a:ext cx="7800496" cy="517834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2417763" algn="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が目立つことが多い。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（同じことを何度も尋ねる、約束事を忘れる、同じものを買うなど）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tab pos="2417763" algn="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を周囲に気づかれる。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仕事でミスが増えた、料理が順序良くできなくなった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日付や場所の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見当識障害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が目立つこともある。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（受診日に通院しない、外出先で迷うなど）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精神症状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が先行する、もしくは伴うことも多い。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や関心が低下する</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、何事にも自分で取り組まなくなった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麻痺などの神経学的所見はない。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a:t>
            </a: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病識がない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もしくは</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乏しい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B1386C7E-F3B4-466F-9E4C-F9CD6B0D05FC}"/>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2">
            <a:extLst>
              <a:ext uri="{FF2B5EF4-FFF2-40B4-BE49-F238E27FC236}">
                <a16:creationId xmlns:a16="http://schemas.microsoft.com/office/drawing/2014/main" id="{7C5FCC58-2D7E-4B32-9BF8-59D609F437E2}"/>
              </a:ext>
            </a:extLst>
          </p:cNvPr>
          <p:cNvSpPr txBox="1">
            <a:spLocks noChangeArrowheads="1"/>
          </p:cNvSpPr>
          <p:nvPr/>
        </p:nvSpPr>
        <p:spPr bwMode="auto">
          <a:xfrm>
            <a:off x="425472" y="44568"/>
            <a:ext cx="835549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テキスト ボックス 12">
            <a:extLst>
              <a:ext uri="{FF2B5EF4-FFF2-40B4-BE49-F238E27FC236}">
                <a16:creationId xmlns:a16="http://schemas.microsoft.com/office/drawing/2014/main" id="{E6B32FEB-E911-4E14-BFF1-9B994CB44AE7}"/>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1598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84621" y="742648"/>
            <a:ext cx="7851775" cy="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Text Box 2"/>
          <p:cNvSpPr txBox="1">
            <a:spLocks noChangeArrowheads="1"/>
          </p:cNvSpPr>
          <p:nvPr/>
        </p:nvSpPr>
        <p:spPr bwMode="auto">
          <a:xfrm>
            <a:off x="684156" y="1509484"/>
            <a:ext cx="7775687" cy="292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認知機能障害の発症が</a:t>
            </a:r>
            <a:r>
              <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回以上の脳血管障害の</a:t>
            </a:r>
            <a:endPar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イベント</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と時間的に関連している</a:t>
            </a: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認知機能障害は典型的には</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情報処理速度、複雑性</a:t>
            </a:r>
            <a:endPar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注意、前頭葉性実行機能</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において最も顕著である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病歴、身体診察、神経画像検査から認知機能障害を</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十分に説明できる</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脳血管障害が存在する証拠</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id="{9DC302B4-6E1C-46F8-9E00-BE93B96EC091}"/>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Text Box 2">
            <a:extLst>
              <a:ext uri="{FF2B5EF4-FFF2-40B4-BE49-F238E27FC236}">
                <a16:creationId xmlns:a16="http://schemas.microsoft.com/office/drawing/2014/main" id="{030834ED-74BC-4329-9E2D-21BB73B1E294}"/>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id="{D7CC7C26-0122-4039-9D32-AB09A5768B17}"/>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2B9D933-4767-49AA-BE05-AEC684A039D7}"/>
              </a:ext>
            </a:extLst>
          </p:cNvPr>
          <p:cNvSpPr txBox="1"/>
          <p:nvPr/>
        </p:nvSpPr>
        <p:spPr>
          <a:xfrm>
            <a:off x="555761" y="4860132"/>
            <a:ext cx="8032475" cy="369332"/>
          </a:xfrm>
          <a:prstGeom prst="rect">
            <a:avLst/>
          </a:prstGeom>
          <a:noFill/>
          <a:ln w="25400">
            <a:noFill/>
          </a:ln>
        </p:spPr>
        <p:txBody>
          <a:bodyPr wrap="square">
            <a:spAutoFit/>
          </a:bodyPr>
          <a:lstStyle/>
          <a:p>
            <a:pPr marL="361950" marR="0" lvl="0" indent="-361950" algn="l" defTabSz="914400" rtl="0" eaLnBrk="1" fontAlgn="base" latinLnBrk="0" hangingPunct="1">
              <a:lnSpc>
                <a:spcPct val="100000"/>
              </a:lnSpc>
              <a:spcBef>
                <a:spcPts val="120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虚血性又は出血性の脳血管疾患により脳実質が損傷されることに起因する</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26817"/>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251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CFB302A-F430-49BB-91EB-9D1939EE4EDA}"/>
              </a:ext>
            </a:extLst>
          </p:cNvPr>
          <p:cNvGrpSpPr/>
          <p:nvPr/>
        </p:nvGrpSpPr>
        <p:grpSpPr>
          <a:xfrm>
            <a:off x="339822" y="1507204"/>
            <a:ext cx="8241857" cy="4940605"/>
            <a:chOff x="108177" y="1496440"/>
            <a:chExt cx="8791144" cy="5100536"/>
          </a:xfrm>
        </p:grpSpPr>
        <p:sp>
          <p:nvSpPr>
            <p:cNvPr id="136195" name="Oval 39"/>
            <p:cNvSpPr>
              <a:spLocks noChangeArrowheads="1"/>
            </p:cNvSpPr>
            <p:nvPr/>
          </p:nvSpPr>
          <p:spPr bwMode="auto">
            <a:xfrm>
              <a:off x="3859321" y="1496440"/>
              <a:ext cx="5040000" cy="3600000"/>
            </a:xfrm>
            <a:prstGeom prst="ellipse">
              <a:avLst/>
            </a:prstGeom>
            <a:noFill/>
            <a:ln w="63500">
              <a:solidFill>
                <a:srgbClr val="748C38"/>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6" name="Oval 40"/>
            <p:cNvSpPr>
              <a:spLocks noChangeArrowheads="1"/>
            </p:cNvSpPr>
            <p:nvPr/>
          </p:nvSpPr>
          <p:spPr bwMode="auto">
            <a:xfrm>
              <a:off x="248268" y="1988153"/>
              <a:ext cx="5501055" cy="2623039"/>
            </a:xfrm>
            <a:prstGeom prst="ellipse">
              <a:avLst/>
            </a:prstGeom>
            <a:noFill/>
            <a:ln w="60325">
              <a:solidFill>
                <a:srgbClr val="FF7C8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7" name="Oval 41"/>
            <p:cNvSpPr>
              <a:spLocks noChangeArrowheads="1"/>
            </p:cNvSpPr>
            <p:nvPr/>
          </p:nvSpPr>
          <p:spPr bwMode="auto">
            <a:xfrm>
              <a:off x="4741320" y="2185377"/>
              <a:ext cx="3276000" cy="2257036"/>
            </a:xfrm>
            <a:prstGeom prst="ellipse">
              <a:avLst/>
            </a:prstGeom>
            <a:noFill/>
            <a:ln w="63500">
              <a:solidFill>
                <a:srgbClr val="378385"/>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8" name="Line 51"/>
            <p:cNvSpPr>
              <a:spLocks noChangeShapeType="1"/>
            </p:cNvSpPr>
            <p:nvPr/>
          </p:nvSpPr>
          <p:spPr bwMode="auto">
            <a:xfrm flipH="1">
              <a:off x="3024164" y="3403423"/>
              <a:ext cx="1294244" cy="1622230"/>
            </a:xfrm>
            <a:prstGeom prst="line">
              <a:avLst/>
            </a:prstGeom>
            <a:noFill/>
            <a:ln w="60325">
              <a:solidFill>
                <a:schemeClr val="tx1">
                  <a:lumMod val="50000"/>
                  <a:lumOff val="50000"/>
                </a:schemeClr>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199" name="Text Box 52"/>
            <p:cNvSpPr txBox="1">
              <a:spLocks noChangeArrowheads="1"/>
            </p:cNvSpPr>
            <p:nvPr/>
          </p:nvSpPr>
          <p:spPr bwMode="auto">
            <a:xfrm>
              <a:off x="816429" y="5156388"/>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0" name="Text Box 53"/>
            <p:cNvSpPr txBox="1">
              <a:spLocks noChangeArrowheads="1"/>
            </p:cNvSpPr>
            <p:nvPr/>
          </p:nvSpPr>
          <p:spPr bwMode="auto">
            <a:xfrm>
              <a:off x="4838868" y="5588153"/>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5748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5748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5748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血管性認知症</a:t>
              </a:r>
            </a:p>
          </p:txBody>
        </p:sp>
        <p:sp>
          <p:nvSpPr>
            <p:cNvPr id="136201" name="Line 51"/>
            <p:cNvSpPr>
              <a:spLocks noChangeShapeType="1"/>
            </p:cNvSpPr>
            <p:nvPr/>
          </p:nvSpPr>
          <p:spPr bwMode="auto">
            <a:xfrm>
              <a:off x="5200406" y="3592827"/>
              <a:ext cx="1504140" cy="1910476"/>
            </a:xfrm>
            <a:prstGeom prst="line">
              <a:avLst/>
            </a:prstGeom>
            <a:noFill/>
            <a:ln w="60325">
              <a:solidFill>
                <a:schemeClr val="tx1"/>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203" name="Rectangle 17"/>
            <p:cNvSpPr>
              <a:spLocks noChangeArrowheads="1"/>
            </p:cNvSpPr>
            <p:nvPr/>
          </p:nvSpPr>
          <p:spPr bwMode="auto">
            <a:xfrm>
              <a:off x="5381658" y="1711056"/>
              <a:ext cx="1995324" cy="400351"/>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4" name="Rectangle 18"/>
            <p:cNvSpPr>
              <a:spLocks noChangeArrowheads="1"/>
            </p:cNvSpPr>
            <p:nvPr/>
          </p:nvSpPr>
          <p:spPr bwMode="auto">
            <a:xfrm>
              <a:off x="5892128" y="2867490"/>
              <a:ext cx="1715666" cy="857897"/>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血管性</a:t>
              </a:r>
              <a:endParaRPr kumimoji="1" lang="en-US" altLang="ja-JP"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136205" name="Rectangle 19"/>
            <p:cNvSpPr>
              <a:spLocks noChangeArrowheads="1"/>
            </p:cNvSpPr>
            <p:nvPr/>
          </p:nvSpPr>
          <p:spPr bwMode="auto">
            <a:xfrm>
              <a:off x="108177" y="3012602"/>
              <a:ext cx="3820474" cy="78163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アルツハイマー型</a:t>
              </a:r>
              <a:endParaRPr kumimoji="1" lang="en-US" altLang="ja-JP"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認知症</a:t>
              </a:r>
            </a:p>
          </p:txBody>
        </p:sp>
      </p:grpSp>
      <p:sp>
        <p:nvSpPr>
          <p:cNvPr id="17" name="正方形/長方形 16">
            <a:extLst>
              <a:ext uri="{FF2B5EF4-FFF2-40B4-BE49-F238E27FC236}">
                <a16:creationId xmlns:a16="http://schemas.microsoft.com/office/drawing/2014/main" id="{8385E2B9-2089-4283-8ECC-CA6E96808BE0}"/>
              </a:ext>
            </a:extLst>
          </p:cNvPr>
          <p:cNvSpPr/>
          <p:nvPr/>
        </p:nvSpPr>
        <p:spPr>
          <a:xfrm>
            <a:off x="0" y="-21516"/>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Text Box 2">
            <a:extLst>
              <a:ext uri="{FF2B5EF4-FFF2-40B4-BE49-F238E27FC236}">
                <a16:creationId xmlns:a16="http://schemas.microsoft.com/office/drawing/2014/main" id="{25874F46-122B-43B5-B2C6-20DB9AE3244E}"/>
              </a:ext>
            </a:extLst>
          </p:cNvPr>
          <p:cNvSpPr txBox="1">
            <a:spLocks noChangeArrowheads="1"/>
          </p:cNvSpPr>
          <p:nvPr/>
        </p:nvSpPr>
        <p:spPr bwMode="auto">
          <a:xfrm>
            <a:off x="2034089" y="29989"/>
            <a:ext cx="507582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脳血管障害と認知症の関係</a:t>
            </a:r>
            <a:endPar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テキスト ボックス 1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5479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1699E598-4FC9-4451-8536-D831333E5D40}"/>
              </a:ext>
            </a:extLst>
          </p:cNvPr>
          <p:cNvSpPr txBox="1"/>
          <p:nvPr/>
        </p:nvSpPr>
        <p:spPr>
          <a:xfrm>
            <a:off x="707056" y="5978230"/>
            <a:ext cx="8002135" cy="646331"/>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900"/>
              </a:spcBef>
              <a:spcAft>
                <a:spcPct val="0"/>
              </a:spcAft>
              <a:buClrTx/>
              <a:buSzTx/>
              <a:buFontTx/>
              <a:buNone/>
              <a:tabLst/>
              <a:defRPr/>
            </a:pP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多発性ラクナ梗塞やビンスワンガー病といった深部白質の虚血性病変（小血管病）では、脳卒中との関連がはっきりせず緩徐に進行することがある。</a:t>
            </a:r>
          </a:p>
        </p:txBody>
      </p:sp>
      <p:sp>
        <p:nvSpPr>
          <p:cNvPr id="7" name="テキスト ボックス 6">
            <a:extLst>
              <a:ext uri="{FF2B5EF4-FFF2-40B4-BE49-F238E27FC236}">
                <a16:creationId xmlns:a16="http://schemas.microsoft.com/office/drawing/2014/main" id="{7FFA68C2-051A-44B4-A060-7CAC6D3242B5}"/>
              </a:ext>
            </a:extLst>
          </p:cNvPr>
          <p:cNvSpPr txBox="1"/>
          <p:nvPr/>
        </p:nvSpPr>
        <p:spPr>
          <a:xfrm>
            <a:off x="992915" y="1289482"/>
            <a:ext cx="7430418" cy="452175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記憶障害よりも</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92075" algn="just" defTabSz="914400" rtl="0" eaLnBrk="0" fontAlgn="base" latinLnBrk="0" hangingPunct="0">
              <a:lnSpc>
                <a:spcPct val="100000"/>
              </a:lnSpc>
              <a:spcBef>
                <a:spcPts val="0"/>
              </a:spcBef>
              <a:spcAft>
                <a:spcPct val="0"/>
              </a:spcAft>
              <a:buClr>
                <a:srgbClr val="000000"/>
              </a:buClr>
              <a:buSzTx/>
              <a:buFontTx/>
              <a:buNone/>
              <a:tabLst>
                <a:tab pos="355600"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（記憶力はある程度保てているが、携帯電話が使えなくなった、</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動作の緩慢さ、意欲や自発性の低下、抑うつ、傾眠</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などが脳血管障害のエピソード後に持続する。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脳血管障害に伴う</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局所症状（麻痺、嚥下障害など）</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を認める。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脳血管障害を起こすたびに</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階段状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に悪化している。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斑な認知機能障害、</a:t>
            </a:r>
            <a:r>
              <a:rPr kumimoji="1" lang="zh-TW"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zh-TW"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構音障害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71D710D-6B75-4045-B131-8ED1CF84319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Text Box 2">
            <a:extLst>
              <a:ext uri="{FF2B5EF4-FFF2-40B4-BE49-F238E27FC236}">
                <a16:creationId xmlns:a16="http://schemas.microsoft.com/office/drawing/2014/main" id="{5DB1AB14-6E11-4C79-929D-C20B9513BE05}"/>
              </a:ext>
            </a:extLst>
          </p:cNvPr>
          <p:cNvSpPr txBox="1">
            <a:spLocks noChangeArrowheads="1"/>
          </p:cNvSpPr>
          <p:nvPr/>
        </p:nvSpPr>
        <p:spPr bwMode="auto">
          <a:xfrm>
            <a:off x="1032385" y="31953"/>
            <a:ext cx="7071852"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AD8A98F2-695D-4999-8692-BF841637E30C}"/>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3443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378F656-5B7A-4593-9C89-0B9E5D85F352}"/>
              </a:ext>
            </a:extLst>
          </p:cNvPr>
          <p:cNvSpPr txBox="1"/>
          <p:nvPr/>
        </p:nvSpPr>
        <p:spPr>
          <a:xfrm>
            <a:off x="972202" y="1079527"/>
            <a:ext cx="7199595" cy="5601533"/>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6195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447675" algn="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もの忘れに対する</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自覚がある</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85725" marR="0" lvl="0" indent="0" algn="just" defTabSz="914400" rtl="0" eaLnBrk="0" fontAlgn="base" latinLnBrk="0" hangingPunct="0">
              <a:lnSpc>
                <a:spcPct val="100000"/>
              </a:lnSpc>
              <a:spcBef>
                <a:spcPts val="0"/>
              </a:spcBef>
              <a:spcAft>
                <a:spcPct val="0"/>
              </a:spcAft>
              <a:buClr>
                <a:srgbClr val="000000"/>
              </a:buClr>
              <a:buSzTx/>
              <a:buFontTx/>
              <a:buNone/>
              <a:tabLst>
                <a:tab pos="447675"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（動揺性があり注意障害を伴う点でもアルツハイマー病と異なる）</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人物や小動物、虫など</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幻視や錯視</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（鮮明で生々しい幻視にもかかわらず本人は困惑していない）</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レム睡眠行動障害</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（大声の寝言、眠っているときの激しい体の動き）</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動作緩慢</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に伴う</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易転倒性</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便秘</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起立性低血圧</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自律神経症状</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嗅覚の障害、抑うつ、不安、妄想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症状の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日内変動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質問や支持動作への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反応が緩徐</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取り繕いや振り返り症候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7CF786A5-57ED-44CD-935E-409F180B43E9}"/>
              </a:ext>
            </a:extLst>
          </p:cNvPr>
          <p:cNvSpPr/>
          <p:nvPr/>
        </p:nvSpPr>
        <p:spPr>
          <a:xfrm>
            <a:off x="0" y="-2151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0DDA6B93-6CC5-4EA1-9D94-EB359582F5D1}"/>
              </a:ext>
            </a:extLst>
          </p:cNvPr>
          <p:cNvSpPr txBox="1">
            <a:spLocks noChangeArrowheads="1"/>
          </p:cNvSpPr>
          <p:nvPr/>
        </p:nvSpPr>
        <p:spPr bwMode="auto">
          <a:xfrm>
            <a:off x="622405" y="31953"/>
            <a:ext cx="7883819"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レビー小体型認知症の早期発見のポイント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614A6B84-3B82-4171-B43B-594733D6BE5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2460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9"/>
          <p:cNvSpPr txBox="1">
            <a:spLocks noChangeArrowheads="1"/>
          </p:cNvSpPr>
          <p:nvPr/>
        </p:nvSpPr>
        <p:spPr bwMode="auto">
          <a:xfrm>
            <a:off x="510651" y="1210300"/>
            <a:ext cx="8197373"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165225" marR="0" lvl="0" indent="-1165225"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定義 ：  主として初老期に発症し、大脳の前頭葉や側頭葉を中心に神経変性を来たし、人格変化や行動障害、失語症、認知機能障害、運動障害などが緩徐に進行する</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分類 ：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前頭側頭葉変性症</a:t>
            </a:r>
            <a:r>
              <a:rPr kumimoji="1" lang="ja-JP" altLang="en-US"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frontotemporal lobar degeneration</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FTLD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行動障害型前頭側頭型認知症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behavioral variant frontotemporal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言語障害型前頭側頭型認知症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意味性認知症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semantic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進行性非流暢性失語症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progressive non-fluent aphasia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PNFA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特徴 ：　・ 頻度は、</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以下で性差はない。</a:t>
            </a: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高齢で発症する例も存在するが、</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歳以上で発症する例は稀で</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ある。家族歴を有することがある。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436688" marR="0" lvl="0" indent="-1436688"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a:t>
            </a:r>
            <a:r>
              <a:rPr kumimoji="1" lang="en-US" altLang="ja-JP" sz="18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SD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は指定難病（平成</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27</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年から）</a:t>
            </a:r>
          </a:p>
        </p:txBody>
      </p:sp>
      <p:cxnSp>
        <p:nvCxnSpPr>
          <p:cNvPr id="57351" name="直線コネクタ 9"/>
          <p:cNvCxnSpPr>
            <a:cxnSpLocks noChangeShapeType="1"/>
          </p:cNvCxnSpPr>
          <p:nvPr/>
        </p:nvCxnSpPr>
        <p:spPr bwMode="auto">
          <a:xfrm>
            <a:off x="2389439" y="2605136"/>
            <a:ext cx="0" cy="91832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2" name="直線コネクタ 10"/>
          <p:cNvCxnSpPr>
            <a:cxnSpLocks noChangeShapeType="1"/>
          </p:cNvCxnSpPr>
          <p:nvPr/>
        </p:nvCxnSpPr>
        <p:spPr bwMode="auto">
          <a:xfrm flipH="1">
            <a:off x="2389439" y="286968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3" name="直線コネクタ 11"/>
          <p:cNvCxnSpPr>
            <a:cxnSpLocks noChangeShapeType="1"/>
          </p:cNvCxnSpPr>
          <p:nvPr/>
        </p:nvCxnSpPr>
        <p:spPr bwMode="auto">
          <a:xfrm flipH="1">
            <a:off x="2389439" y="3511429"/>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5" name="直線コネクタ 9"/>
          <p:cNvCxnSpPr>
            <a:cxnSpLocks noChangeShapeType="1"/>
          </p:cNvCxnSpPr>
          <p:nvPr/>
        </p:nvCxnSpPr>
        <p:spPr bwMode="auto">
          <a:xfrm flipH="1">
            <a:off x="3078145" y="3676118"/>
            <a:ext cx="0" cy="950576"/>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6" name="直線コネクタ 10"/>
          <p:cNvCxnSpPr>
            <a:cxnSpLocks noChangeShapeType="1"/>
          </p:cNvCxnSpPr>
          <p:nvPr/>
        </p:nvCxnSpPr>
        <p:spPr bwMode="auto">
          <a:xfrm flipH="1">
            <a:off x="3059581" y="399499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7" name="直線コネクタ 11"/>
          <p:cNvCxnSpPr>
            <a:cxnSpLocks noChangeShapeType="1"/>
          </p:cNvCxnSpPr>
          <p:nvPr/>
        </p:nvCxnSpPr>
        <p:spPr bwMode="auto">
          <a:xfrm flipH="1">
            <a:off x="3059581" y="4649991"/>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sp>
        <p:nvSpPr>
          <p:cNvPr id="17" name="正方形/長方形 1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996633"/>
              </a:solidFill>
              <a:effectLst/>
              <a:uLnTx/>
              <a:uFillTx/>
              <a:latin typeface="Arial"/>
              <a:ea typeface="ＭＳ Ｐゴシック"/>
              <a:cs typeface="+mn-cs"/>
            </a:endParaRPr>
          </a:p>
        </p:txBody>
      </p:sp>
      <p:sp>
        <p:nvSpPr>
          <p:cNvPr id="15" name="テキスト ボックス 14">
            <a:extLst>
              <a:ext uri="{FF2B5EF4-FFF2-40B4-BE49-F238E27FC236}">
                <a16:creationId xmlns:a16="http://schemas.microsoft.com/office/drawing/2014/main" id="{BDAC9067-29E3-401A-89A2-ED3C152D83B1}"/>
              </a:ext>
            </a:extLst>
          </p:cNvPr>
          <p:cNvSpPr txBox="1"/>
          <p:nvPr/>
        </p:nvSpPr>
        <p:spPr>
          <a:xfrm>
            <a:off x="2065587" y="6515474"/>
            <a:ext cx="7017043"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公益財団法人難病医学研究財団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難病情報センター</a:t>
            </a:r>
          </a:p>
        </p:txBody>
      </p: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Text Box 2"/>
          <p:cNvSpPr txBox="1">
            <a:spLocks noChangeArrowheads="1"/>
          </p:cNvSpPr>
          <p:nvPr/>
        </p:nvSpPr>
        <p:spPr bwMode="auto">
          <a:xfrm>
            <a:off x="1470421" y="67269"/>
            <a:ext cx="587251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前頭側頭葉変性症（</a:t>
            </a: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FTLD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）の概念</a:t>
            </a:r>
          </a:p>
        </p:txBody>
      </p:sp>
    </p:spTree>
    <p:extLst>
      <p:ext uri="{BB962C8B-B14F-4D97-AF65-F5344CB8AC3E}">
        <p14:creationId xmlns:p14="http://schemas.microsoft.com/office/powerpoint/2010/main" val="25479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C372A087-D033-4B28-8A9D-4CEE85A57047}"/>
              </a:ext>
            </a:extLst>
          </p:cNvPr>
          <p:cNvGraphicFramePr>
            <a:graphicFrameLocks noGrp="1"/>
          </p:cNvGraphicFramePr>
          <p:nvPr/>
        </p:nvGraphicFramePr>
        <p:xfrm>
          <a:off x="270024" y="1554210"/>
          <a:ext cx="8432119" cy="5000013"/>
        </p:xfrm>
        <a:graphic>
          <a:graphicData uri="http://schemas.openxmlformats.org/drawingml/2006/table">
            <a:tbl>
              <a:tblPr firstRow="1" bandRow="1">
                <a:tableStyleId>{5C22544A-7EE6-4342-B048-85BDC9FD1C3A}</a:tableStyleId>
              </a:tblPr>
              <a:tblGrid>
                <a:gridCol w="2130797">
                  <a:extLst>
                    <a:ext uri="{9D8B030D-6E8A-4147-A177-3AD203B41FA5}">
                      <a16:colId xmlns:a16="http://schemas.microsoft.com/office/drawing/2014/main" val="1348222628"/>
                    </a:ext>
                  </a:extLst>
                </a:gridCol>
                <a:gridCol w="3128537">
                  <a:extLst>
                    <a:ext uri="{9D8B030D-6E8A-4147-A177-3AD203B41FA5}">
                      <a16:colId xmlns:a16="http://schemas.microsoft.com/office/drawing/2014/main" val="1620152474"/>
                    </a:ext>
                  </a:extLst>
                </a:gridCol>
                <a:gridCol w="3172785">
                  <a:extLst>
                    <a:ext uri="{9D8B030D-6E8A-4147-A177-3AD203B41FA5}">
                      <a16:colId xmlns:a16="http://schemas.microsoft.com/office/drawing/2014/main" val="1568362355"/>
                    </a:ext>
                  </a:extLst>
                </a:gridCol>
              </a:tblGrid>
              <a:tr h="513451">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分類</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初期に多い症状</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特徴的な所見</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571169"/>
                  </a:ext>
                </a:extLst>
              </a:tr>
              <a:tr h="2143767">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行動障害型</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前頭側頭型認知症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脱抑制的行動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常同行為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 （時刻表的生活・反復行為）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食行動異常</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  （過食・嗜好変化・口唇傾向）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無関心・共感の欠如</a:t>
                      </a: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病識の欠如</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「我が道を行く行動」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診察中の立ち去り行為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社会のルールが守れない</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83239"/>
                  </a:ext>
                </a:extLst>
              </a:tr>
              <a:tr h="1233991">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意味性認知症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言葉の意味が分からない</a:t>
                      </a:r>
                      <a:r>
                        <a:rPr kumimoji="1" lang="ja-JP" altLang="en-US" sz="1600" dirty="0">
                          <a:solidFill>
                            <a:schemeClr val="tx1"/>
                          </a:solidFill>
                          <a:latin typeface="BIZ UDPゴシック" panose="020B0400000000000000" pitchFamily="50" charset="-128"/>
                          <a:ea typeface="BIZ UDPゴシック" panose="020B0400000000000000" pitchFamily="50" charset="-128"/>
                        </a:rPr>
                        <a:t>（「利き手」「季節」など）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物や人の名前が出てこない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会話が迂遠になる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質問の意味が理解できない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9228"/>
                  </a:ext>
                </a:extLst>
              </a:tr>
              <a:tr h="1108804">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進行性非流暢性</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失語症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発話自体がゆっくりで努力性になる</a:t>
                      </a: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発語の開始が困難となる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（会話中のどもりや途切れ）</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841495"/>
                  </a:ext>
                </a:extLst>
              </a:tr>
            </a:tbl>
          </a:graphicData>
        </a:graphic>
      </p:graphicFrame>
      <p:sp>
        <p:nvSpPr>
          <p:cNvPr id="8" name="テキスト ボックス 7">
            <a:extLst>
              <a:ext uri="{FF2B5EF4-FFF2-40B4-BE49-F238E27FC236}">
                <a16:creationId xmlns:a16="http://schemas.microsoft.com/office/drawing/2014/main" id="{EBB90ADD-A187-44FF-B908-158B78456A4E}"/>
              </a:ext>
            </a:extLst>
          </p:cNvPr>
          <p:cNvSpPr txBox="1"/>
          <p:nvPr/>
        </p:nvSpPr>
        <p:spPr>
          <a:xfrm>
            <a:off x="441857" y="1042135"/>
            <a:ext cx="8205051"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初期には記憶障害は目立たず、神経学的所見は特に認めない</a:t>
            </a:r>
            <a:endPar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04156A8F-4329-4A8D-8F0E-035E57C42B22}"/>
              </a:ext>
            </a:extLst>
          </p:cNvPr>
          <p:cNvSpPr/>
          <p:nvPr/>
        </p:nvSpPr>
        <p:spPr>
          <a:xfrm>
            <a:off x="0" y="-74428"/>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Text Box 2">
            <a:extLst>
              <a:ext uri="{FF2B5EF4-FFF2-40B4-BE49-F238E27FC236}">
                <a16:creationId xmlns:a16="http://schemas.microsoft.com/office/drawing/2014/main" id="{DC740076-D443-469B-ABD9-18F033E460E1}"/>
              </a:ext>
            </a:extLst>
          </p:cNvPr>
          <p:cNvSpPr txBox="1">
            <a:spLocks noChangeArrowheads="1"/>
          </p:cNvSpPr>
          <p:nvPr/>
        </p:nvSpPr>
        <p:spPr bwMode="auto">
          <a:xfrm>
            <a:off x="155121" y="-66831"/>
            <a:ext cx="8833757"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前頭側頭葉変性症の早期発見のポイント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テキスト ボックス 16">
            <a:extLst>
              <a:ext uri="{FF2B5EF4-FFF2-40B4-BE49-F238E27FC236}">
                <a16:creationId xmlns:a16="http://schemas.microsoft.com/office/drawing/2014/main" id="{572DD574-DA78-44D6-B3D5-ED062707FE30}"/>
              </a:ext>
            </a:extLst>
          </p:cNvPr>
          <p:cNvSpPr txBox="1"/>
          <p:nvPr/>
        </p:nvSpPr>
        <p:spPr>
          <a:xfrm>
            <a:off x="0" y="657433"/>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62164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0914" y="1649779"/>
            <a:ext cx="7751350" cy="4093428"/>
          </a:xfrm>
          <a:prstGeom prst="rect">
            <a:avLst/>
          </a:prstGeom>
        </p:spPr>
        <p:txBody>
          <a:bodyPr wrap="square">
            <a:spAutoFit/>
          </a:bodyPr>
          <a:lstStyle/>
          <a:p>
            <a:pPr marL="342900" indent="-342900" defTabSz="844083" eaLnBrk="1" hangingPunct="1">
              <a:spcBef>
                <a:spcPts val="1200"/>
              </a:spcBef>
              <a:buFont typeface="Wingdings" panose="05000000000000000000" pitchFamily="2" charset="2"/>
              <a:buChar char="l"/>
              <a:defRPr/>
            </a:pP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高齢者でもの忘れがあるから認知症である</a:t>
            </a: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と容易に診断せずに、診断には</a:t>
            </a:r>
            <a:r>
              <a:rPr lang="ja-JP" altLang="en-US" sz="2400" b="1" dirty="0">
                <a:solidFill>
                  <a:srgbClr val="39837F"/>
                </a:solidFill>
                <a:latin typeface="BIZ UDPゴシック" panose="020B0400000000000000" pitchFamily="50" charset="-128"/>
                <a:ea typeface="BIZ UDPゴシック" panose="020B0400000000000000" pitchFamily="50" charset="-128"/>
              </a:rPr>
              <a:t>必ず器質性の脳病変の有無を検出</a:t>
            </a:r>
            <a:r>
              <a:rPr lang="ja-JP" altLang="en-US" sz="2400" b="1" dirty="0">
                <a:solidFill>
                  <a:srgbClr val="000000"/>
                </a:solidFill>
                <a:latin typeface="BIZ UDPゴシック" panose="020B0400000000000000" pitchFamily="50" charset="-128"/>
                <a:ea typeface="BIZ UDPゴシック" panose="020B0400000000000000" pitchFamily="50" charset="-128"/>
              </a:rPr>
              <a:t>する必要がある。</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疾患によっては、</a:t>
            </a:r>
            <a:r>
              <a:rPr lang="ja-JP" altLang="en-US" sz="2400" b="1" dirty="0">
                <a:solidFill>
                  <a:srgbClr val="39837F"/>
                </a:solidFill>
                <a:latin typeface="BIZ UDPゴシック" panose="020B0400000000000000" pitchFamily="50" charset="-128"/>
                <a:ea typeface="BIZ UDPゴシック" panose="020B0400000000000000" pitchFamily="50" charset="-128"/>
              </a:rPr>
              <a:t>確定診断には、脳波検査や他の画像検査</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SPECT</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en-US" altLang="ja-JP" sz="2400" b="1" dirty="0">
                <a:solidFill>
                  <a:srgbClr val="000000"/>
                </a:solidFill>
                <a:latin typeface="BIZ UDPゴシック" panose="020B0400000000000000" pitchFamily="50" charset="-128"/>
                <a:ea typeface="BIZ UDPゴシック" panose="020B0400000000000000" pitchFamily="50" charset="-128"/>
              </a:rPr>
              <a:t>PET</a:t>
            </a:r>
            <a:r>
              <a:rPr lang="ja-JP" altLang="en-US" sz="2400" b="1" dirty="0">
                <a:solidFill>
                  <a:srgbClr val="000000"/>
                </a:solidFill>
                <a:latin typeface="BIZ UDPゴシック" panose="020B0400000000000000" pitchFamily="50" charset="-128"/>
                <a:ea typeface="BIZ UDPゴシック" panose="020B0400000000000000" pitchFamily="50" charset="-128"/>
              </a:rPr>
              <a:t>、ダットスキャン</a:t>
            </a:r>
            <a:r>
              <a:rPr lang="en-US" altLang="ja-JP" sz="2400" b="1" baseline="30000"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MIBG</a:t>
            </a:r>
            <a:r>
              <a:rPr lang="ja-JP" altLang="en-US" sz="2400" b="1" dirty="0">
                <a:solidFill>
                  <a:srgbClr val="000000"/>
                </a:solidFill>
                <a:latin typeface="BIZ UDPゴシック" panose="020B0400000000000000" pitchFamily="50" charset="-128"/>
                <a:ea typeface="BIZ UDPゴシック" panose="020B0400000000000000" pitchFamily="50" charset="-128"/>
              </a:rPr>
              <a:t>心筋シンチなどの核医学検査を含む）、</a:t>
            </a:r>
            <a:r>
              <a:rPr lang="ja-JP" altLang="en-US" sz="2400" b="1" dirty="0">
                <a:solidFill>
                  <a:srgbClr val="39837F"/>
                </a:solidFill>
                <a:latin typeface="BIZ UDPゴシック" panose="020B0400000000000000" pitchFamily="50" charset="-128"/>
                <a:ea typeface="BIZ UDPゴシック" panose="020B0400000000000000" pitchFamily="50" charset="-128"/>
              </a:rPr>
              <a:t>神経心理学的検査、血液検査、髄液検査 </a:t>
            </a:r>
            <a:r>
              <a:rPr lang="ja-JP" altLang="en-US" sz="2400" b="1" dirty="0">
                <a:solidFill>
                  <a:srgbClr val="000000"/>
                </a:solidFill>
                <a:latin typeface="BIZ UDPゴシック" panose="020B0400000000000000" pitchFamily="50" charset="-128"/>
                <a:ea typeface="BIZ UDPゴシック" panose="020B0400000000000000" pitchFamily="50" charset="-128"/>
              </a:rPr>
              <a:t>などが必要となる。</a:t>
            </a: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自院で頭部</a:t>
            </a:r>
            <a:r>
              <a:rPr lang="en-US" altLang="ja-JP" sz="2400" b="1" dirty="0">
                <a:solidFill>
                  <a:srgbClr val="000000"/>
                </a:solidFill>
                <a:latin typeface="BIZ UDPゴシック" panose="020B0400000000000000" pitchFamily="50" charset="-128"/>
                <a:ea typeface="BIZ UDPゴシック" panose="020B0400000000000000" pitchFamily="50" charset="-128"/>
              </a:rPr>
              <a:t>CT</a:t>
            </a:r>
            <a:r>
              <a:rPr lang="ja-JP" altLang="en-US" sz="2400" b="1" dirty="0">
                <a:solidFill>
                  <a:srgbClr val="000000"/>
                </a:solidFill>
                <a:latin typeface="BIZ UDPゴシック" panose="020B0400000000000000" pitchFamily="50" charset="-128"/>
                <a:ea typeface="BIZ UDPゴシック" panose="020B0400000000000000" pitchFamily="50" charset="-128"/>
              </a:rPr>
              <a:t>検査や脳</a:t>
            </a:r>
            <a:r>
              <a:rPr lang="en-US" altLang="ja-JP" sz="2400" b="1" dirty="0">
                <a:solidFill>
                  <a:srgbClr val="000000"/>
                </a:solidFill>
                <a:latin typeface="BIZ UDPゴシック" panose="020B0400000000000000" pitchFamily="50" charset="-128"/>
                <a:ea typeface="BIZ UDPゴシック" panose="020B0400000000000000" pitchFamily="50" charset="-128"/>
              </a:rPr>
              <a:t>MRI</a:t>
            </a:r>
            <a:r>
              <a:rPr lang="ja-JP" altLang="en-US" sz="2400" b="1" dirty="0">
                <a:solidFill>
                  <a:srgbClr val="000000"/>
                </a:solidFill>
                <a:latin typeface="BIZ UDPゴシック" panose="020B0400000000000000" pitchFamily="50" charset="-128"/>
                <a:ea typeface="BIZ UDPゴシック" panose="020B0400000000000000" pitchFamily="50" charset="-128"/>
              </a:rPr>
              <a:t>検査などが施行できない場合には、</a:t>
            </a:r>
            <a:r>
              <a:rPr lang="ja-JP" altLang="en-US" sz="2400" b="1" dirty="0">
                <a:solidFill>
                  <a:srgbClr val="39837F"/>
                </a:solidFill>
                <a:latin typeface="BIZ UDPゴシック" panose="020B0400000000000000" pitchFamily="50" charset="-128"/>
                <a:ea typeface="BIZ UDPゴシック" panose="020B0400000000000000" pitchFamily="50" charset="-128"/>
              </a:rPr>
              <a:t>施行が可能な施設への依頼や認知症サポート医や専門医との連携</a:t>
            </a:r>
            <a:r>
              <a:rPr lang="ja-JP" altLang="en-US" sz="2400" b="1" dirty="0">
                <a:solidFill>
                  <a:srgbClr val="000000"/>
                </a:solidFill>
                <a:latin typeface="BIZ UDPゴシック" panose="020B0400000000000000" pitchFamily="50" charset="-128"/>
                <a:ea typeface="BIZ UDPゴシック" panose="020B0400000000000000" pitchFamily="50" charset="-128"/>
              </a:rPr>
              <a:t>を検討する。</a:t>
            </a:r>
          </a:p>
        </p:txBody>
      </p:sp>
      <p:sp>
        <p:nvSpPr>
          <p:cNvPr id="32" name="正方形/長方形 31">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236" name="Rectangle 10"/>
          <p:cNvSpPr>
            <a:spLocks noChangeArrowheads="1"/>
          </p:cNvSpPr>
          <p:nvPr/>
        </p:nvSpPr>
        <p:spPr bwMode="auto">
          <a:xfrm>
            <a:off x="469143" y="53456"/>
            <a:ext cx="820468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FontTx/>
              <a:buNone/>
              <a:defRPr/>
            </a:pPr>
            <a:r>
              <a:rPr lang="ja-JP" altLang="en-US" b="1" dirty="0">
                <a:solidFill>
                  <a:schemeClr val="bg1"/>
                </a:solidFill>
                <a:latin typeface="BIZ UDPゴシック" panose="020B0400000000000000" pitchFamily="50" charset="-128"/>
                <a:ea typeface="BIZ UDPゴシック" panose="020B0400000000000000" pitchFamily="50" charset="-128"/>
              </a:rPr>
              <a:t>画像診断の意義と重要性</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18〕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406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6E06851-1267-4797-BB47-725900369AB0}"/>
              </a:ext>
            </a:extLst>
          </p:cNvPr>
          <p:cNvSpPr/>
          <p:nvPr/>
        </p:nvSpPr>
        <p:spPr bwMode="auto">
          <a:xfrm>
            <a:off x="4687144" y="1440390"/>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3" name="正方形/長方形 42">
            <a:extLst>
              <a:ext uri="{FF2B5EF4-FFF2-40B4-BE49-F238E27FC236}">
                <a16:creationId xmlns:a16="http://schemas.microsoft.com/office/drawing/2014/main" id="{885FD98E-145D-4F81-9CC1-2F97494B0F57}"/>
              </a:ext>
            </a:extLst>
          </p:cNvPr>
          <p:cNvSpPr/>
          <p:nvPr/>
        </p:nvSpPr>
        <p:spPr bwMode="auto">
          <a:xfrm>
            <a:off x="4687144" y="4320945"/>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467EC65-DBD7-456A-A32E-1ABC15F60BEB}"/>
              </a:ext>
            </a:extLst>
          </p:cNvPr>
          <p:cNvSpPr/>
          <p:nvPr/>
        </p:nvSpPr>
        <p:spPr bwMode="auto">
          <a:xfrm>
            <a:off x="264708" y="4359837"/>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E09FD6-3F5F-4ADB-B7AC-D17161A18D1A}"/>
              </a:ext>
            </a:extLst>
          </p:cNvPr>
          <p:cNvSpPr/>
          <p:nvPr/>
        </p:nvSpPr>
        <p:spPr bwMode="auto">
          <a:xfrm>
            <a:off x="281660" y="1443014"/>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75826" name="テキスト ボックス 9"/>
          <p:cNvSpPr txBox="1">
            <a:spLocks noChangeArrowheads="1"/>
          </p:cNvSpPr>
          <p:nvPr/>
        </p:nvSpPr>
        <p:spPr bwMode="auto">
          <a:xfrm>
            <a:off x="702132" y="1016303"/>
            <a:ext cx="3122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アルツハイマー型認知症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810654" y="3899827"/>
            <a:ext cx="2545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前頭側頭葉変性症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4" name="テキスト ボックス 9"/>
          <p:cNvSpPr txBox="1">
            <a:spLocks noChangeArrowheads="1"/>
          </p:cNvSpPr>
          <p:nvPr/>
        </p:nvSpPr>
        <p:spPr bwMode="auto">
          <a:xfrm>
            <a:off x="5811515" y="1028543"/>
            <a:ext cx="1746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血管性認知症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7" name="Line 39"/>
          <p:cNvSpPr>
            <a:spLocks noChangeShapeType="1"/>
          </p:cNvSpPr>
          <p:nvPr/>
        </p:nvSpPr>
        <p:spPr bwMode="auto">
          <a:xfrm flipH="1" flipV="1">
            <a:off x="4392608" y="1054978"/>
            <a:ext cx="10189" cy="5590953"/>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000000"/>
              </a:solidFill>
              <a:latin typeface="BIZ UDPゴシック" panose="020B0400000000000000" pitchFamily="50" charset="-128"/>
              <a:ea typeface="BIZ UDPゴシック" panose="020B0400000000000000" pitchFamily="50" charset="-128"/>
            </a:endParaRPr>
          </a:p>
        </p:txBody>
      </p:sp>
      <p:sp>
        <p:nvSpPr>
          <p:cNvPr id="48" name="Line 39"/>
          <p:cNvSpPr>
            <a:spLocks noChangeShapeType="1"/>
          </p:cNvSpPr>
          <p:nvPr/>
        </p:nvSpPr>
        <p:spPr bwMode="auto">
          <a:xfrm flipH="1" flipV="1">
            <a:off x="15116" y="3893256"/>
            <a:ext cx="8962598" cy="17057"/>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1">
              <a:solidFill>
                <a:srgbClr val="00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5810" name="Rectangle 2"/>
          <p:cNvSpPr>
            <a:spLocks noGrp="1" noChangeArrowheads="1"/>
          </p:cNvSpPr>
          <p:nvPr>
            <p:ph type="title" idx="4294967295"/>
          </p:nvPr>
        </p:nvSpPr>
        <p:spPr>
          <a:xfrm>
            <a:off x="228600" y="90323"/>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a:t>
            </a:r>
            <a:r>
              <a:rPr lang="en-US" altLang="ja-JP"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MRI</a:t>
            </a:r>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画像</a:t>
            </a:r>
          </a:p>
        </p:txBody>
      </p:sp>
      <p:pic>
        <p:nvPicPr>
          <p:cNvPr id="30" name="図 7" descr="C:\Users\gxuser\AppData\Local\Temp\1.3.46.670589.11.41290.5.0.4892.20171225121903537261.bmp">
            <a:extLst>
              <a:ext uri="{FF2B5EF4-FFF2-40B4-BE49-F238E27FC236}">
                <a16:creationId xmlns:a16="http://schemas.microsoft.com/office/drawing/2014/main" id="{7BFD43F2-EA39-4B70-8B1C-31ABCE57D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59" y="1462934"/>
            <a:ext cx="2071397" cy="214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楕円 30">
            <a:extLst>
              <a:ext uri="{FF2B5EF4-FFF2-40B4-BE49-F238E27FC236}">
                <a16:creationId xmlns:a16="http://schemas.microsoft.com/office/drawing/2014/main" id="{BA374645-4193-49D3-91B8-F7710957F3A0}"/>
              </a:ext>
            </a:extLst>
          </p:cNvPr>
          <p:cNvSpPr/>
          <p:nvPr/>
        </p:nvSpPr>
        <p:spPr>
          <a:xfrm>
            <a:off x="402002"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32" name="楕円 31">
            <a:extLst>
              <a:ext uri="{FF2B5EF4-FFF2-40B4-BE49-F238E27FC236}">
                <a16:creationId xmlns:a16="http://schemas.microsoft.com/office/drawing/2014/main" id="{A635591D-851F-488E-BF1F-38AB4B75F025}"/>
              </a:ext>
            </a:extLst>
          </p:cNvPr>
          <p:cNvSpPr/>
          <p:nvPr/>
        </p:nvSpPr>
        <p:spPr>
          <a:xfrm>
            <a:off x="1489830"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34" name="図 11" descr="C:\Users\gxuser\AppData\Local\Temp\1.3.12.2.1107.5.2.32.35339.20140908095016682185027561.bmp">
            <a:extLst>
              <a:ext uri="{FF2B5EF4-FFF2-40B4-BE49-F238E27FC236}">
                <a16:creationId xmlns:a16="http://schemas.microsoft.com/office/drawing/2014/main" id="{A1455340-163F-46DD-9902-6C761EC3A3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04" y="4524638"/>
            <a:ext cx="2055321" cy="195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楕円 34">
            <a:extLst>
              <a:ext uri="{FF2B5EF4-FFF2-40B4-BE49-F238E27FC236}">
                <a16:creationId xmlns:a16="http://schemas.microsoft.com/office/drawing/2014/main" id="{B681A3EB-3337-4EC2-B964-BB31D5682C70}"/>
              </a:ext>
            </a:extLst>
          </p:cNvPr>
          <p:cNvSpPr/>
          <p:nvPr/>
        </p:nvSpPr>
        <p:spPr>
          <a:xfrm>
            <a:off x="713581" y="4514035"/>
            <a:ext cx="1196227" cy="662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B2935121-A130-49ED-AF6A-EBB6C271E51C}"/>
              </a:ext>
            </a:extLst>
          </p:cNvPr>
          <p:cNvSpPr/>
          <p:nvPr/>
        </p:nvSpPr>
        <p:spPr>
          <a:xfrm>
            <a:off x="363589" y="505262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710B8D84-B9CC-44AB-AD6C-83648249CA99}"/>
              </a:ext>
            </a:extLst>
          </p:cNvPr>
          <p:cNvSpPr/>
          <p:nvPr/>
        </p:nvSpPr>
        <p:spPr>
          <a:xfrm>
            <a:off x="1531165" y="505705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5DB48067-E8F1-4BEC-9322-921D1BB59047}"/>
              </a:ext>
            </a:extLst>
          </p:cNvPr>
          <p:cNvPicPr>
            <a:picLocks noChangeAspect="1"/>
          </p:cNvPicPr>
          <p:nvPr/>
        </p:nvPicPr>
        <p:blipFill>
          <a:blip r:embed="rId5"/>
          <a:stretch>
            <a:fillRect/>
          </a:stretch>
        </p:blipFill>
        <p:spPr>
          <a:xfrm>
            <a:off x="4762294" y="1572675"/>
            <a:ext cx="1887358" cy="1769397"/>
          </a:xfrm>
          <a:prstGeom prst="rect">
            <a:avLst/>
          </a:prstGeom>
        </p:spPr>
      </p:pic>
      <p:sp>
        <p:nvSpPr>
          <p:cNvPr id="39" name="矢印: 右 38">
            <a:extLst>
              <a:ext uri="{FF2B5EF4-FFF2-40B4-BE49-F238E27FC236}">
                <a16:creationId xmlns:a16="http://schemas.microsoft.com/office/drawing/2014/main" id="{F2EB7503-3B3E-4F91-BB51-8FFEC468F2E9}"/>
              </a:ext>
            </a:extLst>
          </p:cNvPr>
          <p:cNvSpPr/>
          <p:nvPr/>
        </p:nvSpPr>
        <p:spPr>
          <a:xfrm rot="7651178">
            <a:off x="6124108" y="1798871"/>
            <a:ext cx="338362" cy="1644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40" name="楕円 39">
            <a:extLst>
              <a:ext uri="{FF2B5EF4-FFF2-40B4-BE49-F238E27FC236}">
                <a16:creationId xmlns:a16="http://schemas.microsoft.com/office/drawing/2014/main" id="{06F127C6-726D-482D-9DB2-4B6BF6BCDB41}"/>
              </a:ext>
            </a:extLst>
          </p:cNvPr>
          <p:cNvSpPr/>
          <p:nvPr/>
        </p:nvSpPr>
        <p:spPr>
          <a:xfrm>
            <a:off x="5703513" y="1690473"/>
            <a:ext cx="825691" cy="790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41" name="図 5" descr="C:\Users\gxuser\AppData\Local\Temp\1.3.12.2.1107.5.2.19.145471.20190606125741209588821311.bmp">
            <a:extLst>
              <a:ext uri="{FF2B5EF4-FFF2-40B4-BE49-F238E27FC236}">
                <a16:creationId xmlns:a16="http://schemas.microsoft.com/office/drawing/2014/main" id="{3E91EB90-302A-4FFD-9B43-8C775411F2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116" y="4473117"/>
            <a:ext cx="1821542" cy="20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a:extLst>
              <a:ext uri="{FF2B5EF4-FFF2-40B4-BE49-F238E27FC236}">
                <a16:creationId xmlns:a16="http://schemas.microsoft.com/office/drawing/2014/main" id="{A9134DAE-D64C-4D77-9444-974C739D6CC2}"/>
              </a:ext>
            </a:extLst>
          </p:cNvPr>
          <p:cNvSpPr txBox="1"/>
          <p:nvPr/>
        </p:nvSpPr>
        <p:spPr>
          <a:xfrm>
            <a:off x="5705973" y="3898122"/>
            <a:ext cx="2220480" cy="369332"/>
          </a:xfrm>
          <a:prstGeom prst="rect">
            <a:avLst/>
          </a:prstGeom>
          <a:noFill/>
        </p:spPr>
        <p:txBody>
          <a:bodyPr wrap="none" rtlCol="0">
            <a:spAutoFit/>
          </a:bodyPr>
          <a:lstStyle/>
          <a:p>
            <a:r>
              <a:rPr lang="ja-JP" altLang="en-US" sz="1800" b="1" dirty="0">
                <a:solidFill>
                  <a:srgbClr val="000000"/>
                </a:solidFill>
                <a:latin typeface="BIZ UDPゴシック" panose="020B0400000000000000" pitchFamily="50" charset="-128"/>
                <a:ea typeface="BIZ UDPゴシック" panose="020B0400000000000000" pitchFamily="50" charset="-128"/>
              </a:rPr>
              <a:t>レビー小体型認知症</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2435861" y="4587118"/>
            <a:ext cx="1881597" cy="1077218"/>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前頭葉または側頭葉前部、あるいはその両方の限局性萎縮</a:t>
            </a:r>
          </a:p>
        </p:txBody>
      </p:sp>
      <p:sp>
        <p:nvSpPr>
          <p:cNvPr id="49" name="テキスト ボックス 48">
            <a:extLst>
              <a:ext uri="{FF2B5EF4-FFF2-40B4-BE49-F238E27FC236}">
                <a16:creationId xmlns:a16="http://schemas.microsoft.com/office/drawing/2014/main" id="{0406C700-D544-4E78-8C19-8D74711C9DA5}"/>
              </a:ext>
            </a:extLst>
          </p:cNvPr>
          <p:cNvSpPr txBox="1"/>
          <p:nvPr/>
        </p:nvSpPr>
        <p:spPr>
          <a:xfrm>
            <a:off x="2464761" y="1959859"/>
            <a:ext cx="1778788"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海馬、側頭葉内側の萎縮</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6891388" y="4548865"/>
            <a:ext cx="2160494"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海馬・側頭葉の萎縮は目立たない</a:t>
            </a:r>
          </a:p>
        </p:txBody>
      </p:sp>
      <p:sp>
        <p:nvSpPr>
          <p:cNvPr id="51" name="テキスト ボックス 50">
            <a:extLst>
              <a:ext uri="{FF2B5EF4-FFF2-40B4-BE49-F238E27FC236}">
                <a16:creationId xmlns:a16="http://schemas.microsoft.com/office/drawing/2014/main" id="{FD082DBA-3FF2-45D7-8F6C-03E3245A62E7}"/>
              </a:ext>
            </a:extLst>
          </p:cNvPr>
          <p:cNvSpPr txBox="1"/>
          <p:nvPr/>
        </p:nvSpPr>
        <p:spPr>
          <a:xfrm>
            <a:off x="6850642" y="1800829"/>
            <a:ext cx="2127072" cy="1101840"/>
          </a:xfrm>
          <a:prstGeom prst="rect">
            <a:avLst/>
          </a:prstGeom>
          <a:noFill/>
          <a:ln w="25400">
            <a:noFill/>
          </a:ln>
        </p:spPr>
        <p:txBody>
          <a:bodyPr wrap="square">
            <a:spAutoFit/>
          </a:bodyPr>
          <a:lstStyle/>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多発する皮質下梗塞や灌流域の高度の白質病変（</a:t>
            </a:r>
            <a:r>
              <a:rPr lang="ja-JP" altLang="en-US" sz="1600" dirty="0">
                <a:solidFill>
                  <a:srgbClr val="000000"/>
                </a:solidFill>
                <a:latin typeface="BIZ UDPゴシック" panose="020B0400000000000000" pitchFamily="50" charset="-128"/>
                <a:ea typeface="BIZ UDPゴシック" panose="020B0400000000000000" pitchFamily="50" charset="-128"/>
              </a:rPr>
              <a:t>低灌流型）</a:t>
            </a:r>
          </a:p>
          <a:p>
            <a:pPr>
              <a:spcBef>
                <a:spcPct val="10000"/>
              </a:spcBef>
            </a:pPr>
            <a:endPar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solidFill>
            <a:schemeClr val="bg1"/>
          </a:solid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19〕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08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39837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4146" name="Rectangle 10"/>
          <p:cNvSpPr>
            <a:spLocks noChangeArrowheads="1"/>
          </p:cNvSpPr>
          <p:nvPr/>
        </p:nvSpPr>
        <p:spPr bwMode="auto">
          <a:xfrm>
            <a:off x="889730" y="53501"/>
            <a:ext cx="7244862"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認知症の概念</a:t>
            </a: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391843" y="1392865"/>
            <a:ext cx="8255768" cy="2957471"/>
          </a:xfrm>
          <a:prstGeom prst="rect">
            <a:avLst/>
          </a:prstGeom>
          <a:noFill/>
          <a:ln w="25400">
            <a:noFill/>
          </a:ln>
        </p:spPr>
        <p:txBody>
          <a:bodyPr wrap="square">
            <a:noAutofit/>
          </a:bodyPr>
          <a:lstStyle/>
          <a:p>
            <a:pPr marL="0" marR="0" lvl="0" indent="0" algn="l" defTabSz="914400" rtl="0" eaLnBrk="0" fontAlgn="base" latinLnBrk="0" hangingPunct="0">
              <a:lnSpc>
                <a:spcPts val="48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認知症とは</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76213" marR="0" lvl="0" indent="-176213" algn="l" defTabSz="914400" rtl="0" eaLnBrk="0" fontAlgn="base" latinLnBrk="0" hangingPunct="0">
              <a:lnSpc>
                <a:spcPts val="4800"/>
              </a:lnSpc>
              <a:spcBef>
                <a:spcPts val="120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一度正常に発達した認知機能が</a:t>
            </a:r>
            <a:r>
              <a:rPr kumimoji="1" lang="ja-JP" altLang="en-US"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rPr>
              <a:t>後天的な脳の障害</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によって持続的に低下し、</a:t>
            </a:r>
            <a:r>
              <a:rPr kumimoji="1" lang="ja-JP" altLang="en-US"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rPr>
              <a:t>日常生活や社会生活に支障</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をきたすようになった状態</a:t>
            </a: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0115A3AF-C8F3-40A4-9080-C8A9B31CA95A}"/>
              </a:ext>
            </a:extLst>
          </p:cNvPr>
          <p:cNvSpPr txBox="1"/>
          <p:nvPr/>
        </p:nvSpPr>
        <p:spPr>
          <a:xfrm>
            <a:off x="889730" y="4403839"/>
            <a:ext cx="7592490" cy="1477328"/>
          </a:xfrm>
          <a:prstGeom prst="rect">
            <a:avLst/>
          </a:prstGeom>
          <a:noFill/>
          <a:ln w="25400">
            <a:noFill/>
          </a:ln>
        </p:spPr>
        <p:txBody>
          <a:bodyPr wrap="square">
            <a:spAutoFit/>
          </a:bodyPr>
          <a:lstStyle/>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 認知機能の低下は、せん妄や他の精神疾患（うつ病や統合失調症など）では説明されない。</a:t>
            </a:r>
            <a:endPar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endParaRPr>
          </a:p>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 各診断基準で記憶障害は必須条件ではなく、早期に記憶が保たれている場合もあることに配慮すべきとしている。</a:t>
            </a:r>
          </a:p>
        </p:txBody>
      </p:sp>
      <p:sp>
        <p:nvSpPr>
          <p:cNvPr id="6" name="テキスト ボックス 5">
            <a:extLst>
              <a:ext uri="{FF2B5EF4-FFF2-40B4-BE49-F238E27FC236}">
                <a16:creationId xmlns:a16="http://schemas.microsoft.com/office/drawing/2014/main" id="{B88F21FC-6193-41A8-BCA7-6F2A6DB0F649}"/>
              </a:ext>
            </a:extLst>
          </p:cNvPr>
          <p:cNvSpPr txBox="1"/>
          <p:nvPr/>
        </p:nvSpPr>
        <p:spPr>
          <a:xfrm>
            <a:off x="0" y="710693"/>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133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21" name="Text Box 33"/>
          <p:cNvSpPr txBox="1">
            <a:spLocks noChangeArrowheads="1"/>
          </p:cNvSpPr>
          <p:nvPr/>
        </p:nvSpPr>
        <p:spPr bwMode="auto">
          <a:xfrm>
            <a:off x="3496540" y="377414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1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①</a:t>
            </a:r>
          </a:p>
        </p:txBody>
      </p:sp>
      <p:sp>
        <p:nvSpPr>
          <p:cNvPr id="375826" name="テキスト ボックス 9"/>
          <p:cNvSpPr txBox="1">
            <a:spLocks noChangeArrowheads="1"/>
          </p:cNvSpPr>
          <p:nvPr/>
        </p:nvSpPr>
        <p:spPr bwMode="auto">
          <a:xfrm>
            <a:off x="-22426" y="1343968"/>
            <a:ext cx="210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211002" y="5352519"/>
            <a:ext cx="2545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前頭側頭葉</a:t>
            </a:r>
            <a:endParaRPr kumimoji="1" lang="en-US" altLang="zh-TW"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変性症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8" name="Line 39"/>
          <p:cNvSpPr>
            <a:spLocks noChangeShapeType="1"/>
          </p:cNvSpPr>
          <p:nvPr/>
        </p:nvSpPr>
        <p:spPr bwMode="auto">
          <a:xfrm flipH="1">
            <a:off x="29045" y="2745301"/>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各認知症の典型的な機能画像</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6159882" y="5224172"/>
            <a:ext cx="2154812"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前頭葉または側頭葉前部、あるいはその両方の血流低下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3894891" y="3473806"/>
            <a:ext cx="160034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大脳基底核での取り込み低下</a:t>
            </a:r>
          </a:p>
        </p:txBody>
      </p:sp>
      <p:pic>
        <p:nvPicPr>
          <p:cNvPr id="33" name="図 9" descr="C:\Users\gxuser\AppData\Local\Temp\1.3.12.2.1107.5.6.1.1031.301001111202005908015000000060.bmp">
            <a:extLst>
              <a:ext uri="{FF2B5EF4-FFF2-40B4-BE49-F238E27FC236}">
                <a16:creationId xmlns:a16="http://schemas.microsoft.com/office/drawing/2014/main" id="{149DCD80-7175-4077-B378-6DB3CC75A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486"/>
          <a:stretch/>
        </p:blipFill>
        <p:spPr bwMode="auto">
          <a:xfrm>
            <a:off x="2084923" y="4907633"/>
            <a:ext cx="1719603" cy="16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9" descr="C:\Users\gxuser\AppData\Local\Temp\1.3.12.2.1107.5.6.1.1031.301001111202005908015000000060.bmp">
            <a:extLst>
              <a:ext uri="{FF2B5EF4-FFF2-40B4-BE49-F238E27FC236}">
                <a16:creationId xmlns:a16="http://schemas.microsoft.com/office/drawing/2014/main" id="{4AB50905-2B11-449F-83FC-88856A5B7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14"/>
          <a:stretch/>
        </p:blipFill>
        <p:spPr bwMode="auto">
          <a:xfrm>
            <a:off x="4183684" y="4907633"/>
            <a:ext cx="1678473" cy="15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楕円 52">
            <a:extLst>
              <a:ext uri="{FF2B5EF4-FFF2-40B4-BE49-F238E27FC236}">
                <a16:creationId xmlns:a16="http://schemas.microsoft.com/office/drawing/2014/main" id="{B2AC3292-E36E-49AC-AE8D-034F5E2BDEF3}"/>
              </a:ext>
            </a:extLst>
          </p:cNvPr>
          <p:cNvSpPr/>
          <p:nvPr/>
        </p:nvSpPr>
        <p:spPr>
          <a:xfrm>
            <a:off x="2233983" y="5136277"/>
            <a:ext cx="656064" cy="897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4" name="楕円 53">
            <a:extLst>
              <a:ext uri="{FF2B5EF4-FFF2-40B4-BE49-F238E27FC236}">
                <a16:creationId xmlns:a16="http://schemas.microsoft.com/office/drawing/2014/main" id="{6099A987-C58A-4DE2-964D-BE7CD5FF589F}"/>
              </a:ext>
            </a:extLst>
          </p:cNvPr>
          <p:cNvSpPr/>
          <p:nvPr/>
        </p:nvSpPr>
        <p:spPr>
          <a:xfrm>
            <a:off x="4566673" y="4887581"/>
            <a:ext cx="1067978" cy="652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7" name="図 4" descr="C:\Users\gxuser\AppData\Local\Temp\1.3.12.2.1107.5.6.1.1031.301001190606075904187000000000.bmp">
            <a:extLst>
              <a:ext uri="{FF2B5EF4-FFF2-40B4-BE49-F238E27FC236}">
                <a16:creationId xmlns:a16="http://schemas.microsoft.com/office/drawing/2014/main" id="{287AEE34-9941-4281-8C86-26A8E4DA7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923" y="2882643"/>
            <a:ext cx="1626321" cy="162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楕円 57">
            <a:extLst>
              <a:ext uri="{FF2B5EF4-FFF2-40B4-BE49-F238E27FC236}">
                <a16:creationId xmlns:a16="http://schemas.microsoft.com/office/drawing/2014/main" id="{BE622CB2-EB1F-4D3B-8FA0-BA3784DBB539}"/>
              </a:ext>
            </a:extLst>
          </p:cNvPr>
          <p:cNvSpPr/>
          <p:nvPr/>
        </p:nvSpPr>
        <p:spPr>
          <a:xfrm>
            <a:off x="2425172" y="3028579"/>
            <a:ext cx="903714" cy="802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9" name="Picture 5">
            <a:extLst>
              <a:ext uri="{FF2B5EF4-FFF2-40B4-BE49-F238E27FC236}">
                <a16:creationId xmlns:a16="http://schemas.microsoft.com/office/drawing/2014/main" id="{DDAE6D34-75D7-4870-BF28-751B085DCA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855" b="10158"/>
          <a:stretch/>
        </p:blipFill>
        <p:spPr bwMode="auto">
          <a:xfrm>
            <a:off x="2098059" y="883838"/>
            <a:ext cx="1713197" cy="15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楕円 60">
            <a:extLst>
              <a:ext uri="{FF2B5EF4-FFF2-40B4-BE49-F238E27FC236}">
                <a16:creationId xmlns:a16="http://schemas.microsoft.com/office/drawing/2014/main" id="{A35349E5-3DCA-42FA-B61A-58F0BD28376D}"/>
              </a:ext>
            </a:extLst>
          </p:cNvPr>
          <p:cNvSpPr/>
          <p:nvPr/>
        </p:nvSpPr>
        <p:spPr>
          <a:xfrm>
            <a:off x="2808906" y="1057715"/>
            <a:ext cx="733710" cy="710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 name="テキスト ボックス 62">
            <a:extLst>
              <a:ext uri="{FF2B5EF4-FFF2-40B4-BE49-F238E27FC236}">
                <a16:creationId xmlns:a16="http://schemas.microsoft.com/office/drawing/2014/main" id="{97B4D6CB-DD34-4683-89FE-1ECBE2432350}"/>
              </a:ext>
            </a:extLst>
          </p:cNvPr>
          <p:cNvSpPr txBox="1"/>
          <p:nvPr/>
        </p:nvSpPr>
        <p:spPr>
          <a:xfrm>
            <a:off x="128044" y="3413514"/>
            <a:ext cx="1527982"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レビー小体型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64" name="テキスト ボックス 63">
            <a:extLst>
              <a:ext uri="{FF2B5EF4-FFF2-40B4-BE49-F238E27FC236}">
                <a16:creationId xmlns:a16="http://schemas.microsoft.com/office/drawing/2014/main" id="{C8355080-4E6C-4997-85E8-EA6E6A519532}"/>
              </a:ext>
            </a:extLst>
          </p:cNvPr>
          <p:cNvSpPr txBox="1"/>
          <p:nvPr/>
        </p:nvSpPr>
        <p:spPr>
          <a:xfrm>
            <a:off x="7290634" y="1286251"/>
            <a:ext cx="175823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後部帯状回、楔前部、側頭頭頂連合野の血流低下</a:t>
            </a:r>
          </a:p>
        </p:txBody>
      </p:sp>
      <p:pic>
        <p:nvPicPr>
          <p:cNvPr id="65" name="図 64">
            <a:extLst>
              <a:ext uri="{FF2B5EF4-FFF2-40B4-BE49-F238E27FC236}">
                <a16:creationId xmlns:a16="http://schemas.microsoft.com/office/drawing/2014/main" id="{8C8685C1-33C1-4A54-8216-691869FEA52F}"/>
              </a:ext>
            </a:extLst>
          </p:cNvPr>
          <p:cNvPicPr>
            <a:picLocks noChangeAspect="1"/>
          </p:cNvPicPr>
          <p:nvPr/>
        </p:nvPicPr>
        <p:blipFill rotWithShape="1">
          <a:blip r:embed="rId6"/>
          <a:srcRect l="5336" t="2778" r="5336" b="7638"/>
          <a:stretch/>
        </p:blipFill>
        <p:spPr>
          <a:xfrm>
            <a:off x="5581540" y="878005"/>
            <a:ext cx="1532990" cy="1545454"/>
          </a:xfrm>
          <a:prstGeom prst="rect">
            <a:avLst/>
          </a:prstGeom>
        </p:spPr>
      </p:pic>
      <p:sp>
        <p:nvSpPr>
          <p:cNvPr id="66" name="Line 39">
            <a:extLst>
              <a:ext uri="{FF2B5EF4-FFF2-40B4-BE49-F238E27FC236}">
                <a16:creationId xmlns:a16="http://schemas.microsoft.com/office/drawing/2014/main" id="{422C90DB-7C8F-4CBB-BC6C-61F7F9673AF7}"/>
              </a:ext>
            </a:extLst>
          </p:cNvPr>
          <p:cNvSpPr>
            <a:spLocks noChangeShapeType="1"/>
          </p:cNvSpPr>
          <p:nvPr/>
        </p:nvSpPr>
        <p:spPr bwMode="auto">
          <a:xfrm flipH="1">
            <a:off x="97183" y="4765076"/>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楕円 61">
            <a:extLst>
              <a:ext uri="{FF2B5EF4-FFF2-40B4-BE49-F238E27FC236}">
                <a16:creationId xmlns:a16="http://schemas.microsoft.com/office/drawing/2014/main" id="{91A1DF96-DE27-473C-B664-78368D3E6B87}"/>
              </a:ext>
            </a:extLst>
          </p:cNvPr>
          <p:cNvSpPr/>
          <p:nvPr/>
        </p:nvSpPr>
        <p:spPr>
          <a:xfrm>
            <a:off x="6505100" y="1736951"/>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7" name="テキスト ボックス 66">
            <a:extLst>
              <a:ext uri="{FF2B5EF4-FFF2-40B4-BE49-F238E27FC236}">
                <a16:creationId xmlns:a16="http://schemas.microsoft.com/office/drawing/2014/main" id="{DDFB4544-A17B-4872-99A6-09B51F1FA1BE}"/>
              </a:ext>
            </a:extLst>
          </p:cNvPr>
          <p:cNvSpPr txBox="1"/>
          <p:nvPr/>
        </p:nvSpPr>
        <p:spPr>
          <a:xfrm>
            <a:off x="7545078" y="3019969"/>
            <a:ext cx="1808955" cy="33855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取り込み低下</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68" name="楕円 67">
            <a:extLst>
              <a:ext uri="{FF2B5EF4-FFF2-40B4-BE49-F238E27FC236}">
                <a16:creationId xmlns:a16="http://schemas.microsoft.com/office/drawing/2014/main" id="{95029FE6-6050-455D-BE30-2FF5E5EADEC4}"/>
              </a:ext>
            </a:extLst>
          </p:cNvPr>
          <p:cNvSpPr/>
          <p:nvPr/>
        </p:nvSpPr>
        <p:spPr>
          <a:xfrm>
            <a:off x="2627332" y="5675685"/>
            <a:ext cx="783873" cy="52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0" name="楕円 69">
            <a:extLst>
              <a:ext uri="{FF2B5EF4-FFF2-40B4-BE49-F238E27FC236}">
                <a16:creationId xmlns:a16="http://schemas.microsoft.com/office/drawing/2014/main" id="{74BBF3FA-3EC6-4494-82B3-E7DDF70D1587}"/>
              </a:ext>
            </a:extLst>
          </p:cNvPr>
          <p:cNvSpPr/>
          <p:nvPr/>
        </p:nvSpPr>
        <p:spPr>
          <a:xfrm>
            <a:off x="5581540" y="1710490"/>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71" name="Picture 6">
            <a:extLst>
              <a:ext uri="{FF2B5EF4-FFF2-40B4-BE49-F238E27FC236}">
                <a16:creationId xmlns:a16="http://schemas.microsoft.com/office/drawing/2014/main" id="{BA9D9864-92A4-4A0F-B841-B6685F03ED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299"/>
          <a:stretch/>
        </p:blipFill>
        <p:spPr bwMode="auto">
          <a:xfrm>
            <a:off x="3919453" y="884743"/>
            <a:ext cx="1488551" cy="149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楕円 71">
            <a:extLst>
              <a:ext uri="{FF2B5EF4-FFF2-40B4-BE49-F238E27FC236}">
                <a16:creationId xmlns:a16="http://schemas.microsoft.com/office/drawing/2014/main" id="{E6F850FC-681F-4321-A339-D898429F64D2}"/>
              </a:ext>
            </a:extLst>
          </p:cNvPr>
          <p:cNvSpPr/>
          <p:nvPr/>
        </p:nvSpPr>
        <p:spPr>
          <a:xfrm>
            <a:off x="4163246" y="997483"/>
            <a:ext cx="1063635" cy="498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0" name="テキスト ボックス 29">
            <a:extLst>
              <a:ext uri="{FF2B5EF4-FFF2-40B4-BE49-F238E27FC236}">
                <a16:creationId xmlns:a16="http://schemas.microsoft.com/office/drawing/2014/main" id="{32E89C16-5C07-4B1A-903E-436BD1AFCFB5}"/>
              </a:ext>
            </a:extLst>
          </p:cNvPr>
          <p:cNvSpPr txBox="1"/>
          <p:nvPr/>
        </p:nvSpPr>
        <p:spPr>
          <a:xfrm>
            <a:off x="3704689" y="2417538"/>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1" name="テキスト ボックス 30">
            <a:extLst>
              <a:ext uri="{FF2B5EF4-FFF2-40B4-BE49-F238E27FC236}">
                <a16:creationId xmlns:a16="http://schemas.microsoft.com/office/drawing/2014/main" id="{41E9DB1E-9F8E-45BC-89EF-FF6DDD56B1BA}"/>
              </a:ext>
            </a:extLst>
          </p:cNvPr>
          <p:cNvSpPr txBox="1"/>
          <p:nvPr/>
        </p:nvSpPr>
        <p:spPr>
          <a:xfrm>
            <a:off x="3042175" y="6519446"/>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5" name="テキスト ボックス 34">
            <a:extLst>
              <a:ext uri="{FF2B5EF4-FFF2-40B4-BE49-F238E27FC236}">
                <a16:creationId xmlns:a16="http://schemas.microsoft.com/office/drawing/2014/main" id="{818890EB-0BDA-4A61-A495-A784728A5F0C}"/>
              </a:ext>
            </a:extLst>
          </p:cNvPr>
          <p:cNvSpPr txBox="1"/>
          <p:nvPr/>
        </p:nvSpPr>
        <p:spPr>
          <a:xfrm>
            <a:off x="2051802" y="4459374"/>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スキャン</a:t>
            </a:r>
            <a:r>
              <a:rPr kumimoji="1" lang="en-US" altLang="ja-JP" sz="1400"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A83C1527-872E-4D29-9351-DFCC900C3D76}"/>
              </a:ext>
            </a:extLst>
          </p:cNvPr>
          <p:cNvSpPr txBox="1"/>
          <p:nvPr/>
        </p:nvSpPr>
        <p:spPr>
          <a:xfrm>
            <a:off x="5722102" y="4439184"/>
            <a:ext cx="1600343" cy="307777"/>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MIBG</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心筋シンチ</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pic>
        <p:nvPicPr>
          <p:cNvPr id="34" name="Picture 4" descr="ソース画像を表示">
            <a:extLst>
              <a:ext uri="{FF2B5EF4-FFF2-40B4-BE49-F238E27FC236}">
                <a16:creationId xmlns:a16="http://schemas.microsoft.com/office/drawing/2014/main" id="{F88D694D-9FEC-4A0C-AE2A-7673F3B9A0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262" r="57673" b="32853"/>
          <a:stretch/>
        </p:blipFill>
        <p:spPr bwMode="auto">
          <a:xfrm>
            <a:off x="5495234" y="2823743"/>
            <a:ext cx="2074809" cy="159659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4696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57">
            <a:extLst>
              <a:ext uri="{FF2B5EF4-FFF2-40B4-BE49-F238E27FC236}">
                <a16:creationId xmlns:a16="http://schemas.microsoft.com/office/drawing/2014/main" id="{FC90F62F-B086-479F-BEF2-5B695479B38D}"/>
              </a:ext>
            </a:extLst>
          </p:cNvPr>
          <p:cNvSpPr/>
          <p:nvPr/>
        </p:nvSpPr>
        <p:spPr bwMode="auto">
          <a:xfrm>
            <a:off x="295691" y="4012530"/>
            <a:ext cx="8552617" cy="2242501"/>
          </a:xfrm>
          <a:prstGeom prst="roundRect">
            <a:avLst>
              <a:gd name="adj" fmla="val 13973"/>
            </a:avLst>
          </a:prstGeom>
          <a:solidFill>
            <a:srgbClr val="EBD2D1"/>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角丸四角形 56">
            <a:extLst>
              <a:ext uri="{FF2B5EF4-FFF2-40B4-BE49-F238E27FC236}">
                <a16:creationId xmlns:a16="http://schemas.microsoft.com/office/drawing/2014/main" id="{F3EDD39B-AD20-495A-9733-3488D5477FDB}"/>
              </a:ext>
            </a:extLst>
          </p:cNvPr>
          <p:cNvSpPr/>
          <p:nvPr/>
        </p:nvSpPr>
        <p:spPr bwMode="auto">
          <a:xfrm>
            <a:off x="329272" y="1331143"/>
            <a:ext cx="8563331" cy="2567260"/>
          </a:xfrm>
          <a:prstGeom prst="roundRect">
            <a:avLst>
              <a:gd name="adj" fmla="val 10637"/>
            </a:avLst>
          </a:prstGeom>
          <a:solidFill>
            <a:srgbClr val="CAE8E7"/>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53" name="直線矢印コネクタ 73">
            <a:extLst>
              <a:ext uri="{FF2B5EF4-FFF2-40B4-BE49-F238E27FC236}">
                <a16:creationId xmlns:a16="http://schemas.microsoft.com/office/drawing/2014/main" id="{991BCDE9-092D-4BB9-B8C7-DCCEBBA517A0}"/>
              </a:ext>
            </a:extLst>
          </p:cNvPr>
          <p:cNvCxnSpPr>
            <a:cxnSpLocks noChangeShapeType="1"/>
          </p:cNvCxnSpPr>
          <p:nvPr/>
        </p:nvCxnSpPr>
        <p:spPr bwMode="auto">
          <a:xfrm flipH="1">
            <a:off x="3142650" y="1014944"/>
            <a:ext cx="11267" cy="536400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80995" name="正方形/長方形 3"/>
          <p:cNvSpPr>
            <a:spLocks noChangeArrowheads="1"/>
          </p:cNvSpPr>
          <p:nvPr/>
        </p:nvSpPr>
        <p:spPr bwMode="auto">
          <a:xfrm>
            <a:off x="5605852" y="6457145"/>
            <a:ext cx="353814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algn="r" defTabSz="844083" eaLnBrk="1" hangingPunct="1">
              <a:spcBef>
                <a:spcPct val="0"/>
              </a:spcBef>
              <a:buClrTx/>
              <a:buFont typeface="Wingdings" panose="05000000000000000000" pitchFamily="2" charset="2"/>
              <a:buNone/>
              <a:defRPr/>
            </a:pPr>
            <a:r>
              <a:rPr lang="en-US" altLang="ja-JP" sz="1477" dirty="0">
                <a:solidFill>
                  <a:srgbClr val="000000"/>
                </a:solidFill>
                <a:latin typeface="BIZ UDPゴシック" panose="020B0400000000000000" pitchFamily="50" charset="-128"/>
                <a:ea typeface="BIZ UDPゴシック" panose="020B0400000000000000" pitchFamily="50" charset="-128"/>
              </a:rPr>
              <a:t>『</a:t>
            </a:r>
            <a:r>
              <a:rPr lang="ja-JP" altLang="en-US" sz="1477" dirty="0">
                <a:solidFill>
                  <a:srgbClr val="000000"/>
                </a:solidFill>
                <a:latin typeface="BIZ UDPゴシック" panose="020B0400000000000000" pitchFamily="50" charset="-128"/>
                <a:ea typeface="BIZ UDPゴシック" panose="020B0400000000000000" pitchFamily="50" charset="-128"/>
              </a:rPr>
              <a:t>認知症トータルケア</a:t>
            </a:r>
            <a:r>
              <a:rPr lang="en-US" altLang="ja-JP" sz="1477" dirty="0">
                <a:solidFill>
                  <a:srgbClr val="000000"/>
                </a:solidFill>
                <a:latin typeface="BIZ UDPゴシック" panose="020B0400000000000000" pitchFamily="50" charset="-128"/>
                <a:ea typeface="BIZ UDPゴシック" panose="020B0400000000000000" pitchFamily="50" charset="-128"/>
              </a:rPr>
              <a:t>』 </a:t>
            </a:r>
            <a:r>
              <a:rPr lang="ja-JP" altLang="en-US" sz="1477" dirty="0">
                <a:solidFill>
                  <a:srgbClr val="000000"/>
                </a:solidFill>
                <a:latin typeface="BIZ UDPゴシック" panose="020B0400000000000000" pitchFamily="50" charset="-128"/>
                <a:ea typeface="BIZ UDPゴシック" panose="020B0400000000000000" pitchFamily="50" charset="-128"/>
              </a:rPr>
              <a:t>日本医師会を改変</a:t>
            </a:r>
          </a:p>
        </p:txBody>
      </p:sp>
      <p:sp>
        <p:nvSpPr>
          <p:cNvPr id="981017" name="object 69"/>
          <p:cNvSpPr txBox="1">
            <a:spLocks noChangeArrowheads="1"/>
          </p:cNvSpPr>
          <p:nvPr/>
        </p:nvSpPr>
        <p:spPr bwMode="auto">
          <a:xfrm>
            <a:off x="3142650" y="131350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6" name="角丸四角形 45"/>
          <p:cNvSpPr/>
          <p:nvPr/>
        </p:nvSpPr>
        <p:spPr bwMode="auto">
          <a:xfrm>
            <a:off x="1630680" y="803946"/>
            <a:ext cx="5004560" cy="396000"/>
          </a:xfrm>
          <a:prstGeom prst="roundRect">
            <a:avLst>
              <a:gd name="adj" fmla="val 50000"/>
            </a:avLst>
          </a:prstGeom>
          <a:solidFill>
            <a:srgbClr val="39837F"/>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AA56F460-82F9-494F-A8C4-79613BCB336D}"/>
              </a:ext>
            </a:extLst>
          </p:cNvPr>
          <p:cNvSpPr/>
          <p:nvPr/>
        </p:nvSpPr>
        <p:spPr>
          <a:xfrm>
            <a:off x="4462480" y="1411836"/>
            <a:ext cx="4504202" cy="2523768"/>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加齢による健忘（正常範囲内）</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軽度認知障害</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せん妄</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うつ病</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薬物の影響</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アルコールによる影響　　</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他の精神障害</a:t>
            </a:r>
            <a:r>
              <a:rPr lang="ja-JP" altLang="en-US" sz="1400" b="1" dirty="0">
                <a:solidFill>
                  <a:srgbClr val="000000"/>
                </a:solidFill>
                <a:latin typeface="BIZ UDPゴシック" panose="020B0400000000000000" pitchFamily="50" charset="-128"/>
                <a:ea typeface="BIZ UDPゴシック" panose="020B0400000000000000" pitchFamily="50" charset="-128"/>
              </a:rPr>
              <a:t>（妄想性障害、知的障害など）</a:t>
            </a:r>
            <a:endParaRPr lang="ja-JP" altLang="en-US" sz="1900" b="1" dirty="0">
              <a:solidFill>
                <a:srgbClr val="000000"/>
              </a:solidFill>
              <a:latin typeface="BIZ UDPゴシック" panose="020B0400000000000000" pitchFamily="50" charset="-128"/>
              <a:ea typeface="BIZ UDPゴシック" panose="020B0400000000000000" pitchFamily="50" charset="-128"/>
            </a:endParaRPr>
          </a:p>
        </p:txBody>
      </p:sp>
      <p:sp>
        <p:nvSpPr>
          <p:cNvPr id="79" name="object 69">
            <a:extLst>
              <a:ext uri="{FF2B5EF4-FFF2-40B4-BE49-F238E27FC236}">
                <a16:creationId xmlns:a16="http://schemas.microsoft.com/office/drawing/2014/main" id="{B584164D-248E-440E-9C95-BB3FA43E91DD}"/>
              </a:ext>
            </a:extLst>
          </p:cNvPr>
          <p:cNvSpPr txBox="1">
            <a:spLocks noChangeArrowheads="1"/>
          </p:cNvSpPr>
          <p:nvPr/>
        </p:nvSpPr>
        <p:spPr bwMode="auto">
          <a:xfrm>
            <a:off x="3142650" y="504391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3" name="object 69">
            <a:extLst>
              <a:ext uri="{FF2B5EF4-FFF2-40B4-BE49-F238E27FC236}">
                <a16:creationId xmlns:a16="http://schemas.microsoft.com/office/drawing/2014/main" id="{5086DAAB-4BE5-4FF2-B9DB-7816DCB512B0}"/>
              </a:ext>
            </a:extLst>
          </p:cNvPr>
          <p:cNvSpPr txBox="1">
            <a:spLocks noChangeArrowheads="1"/>
          </p:cNvSpPr>
          <p:nvPr/>
        </p:nvSpPr>
        <p:spPr bwMode="auto">
          <a:xfrm>
            <a:off x="3142650" y="166119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89" name="直線矢印コネクタ 73">
            <a:extLst>
              <a:ext uri="{FF2B5EF4-FFF2-40B4-BE49-F238E27FC236}">
                <a16:creationId xmlns:a16="http://schemas.microsoft.com/office/drawing/2014/main" id="{19C24900-C571-4E1D-B505-11EC6FE69E6D}"/>
              </a:ext>
            </a:extLst>
          </p:cNvPr>
          <p:cNvCxnSpPr>
            <a:cxnSpLocks noChangeShapeType="1"/>
          </p:cNvCxnSpPr>
          <p:nvPr/>
        </p:nvCxnSpPr>
        <p:spPr bwMode="auto">
          <a:xfrm>
            <a:off x="3142650" y="5731535"/>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1" name="角丸四角形 45">
            <a:extLst>
              <a:ext uri="{FF2B5EF4-FFF2-40B4-BE49-F238E27FC236}">
                <a16:creationId xmlns:a16="http://schemas.microsoft.com/office/drawing/2014/main" id="{F8E4F722-D53C-4AEB-8309-71273CE88D36}"/>
              </a:ext>
            </a:extLst>
          </p:cNvPr>
          <p:cNvSpPr/>
          <p:nvPr/>
        </p:nvSpPr>
        <p:spPr bwMode="auto">
          <a:xfrm>
            <a:off x="1872510" y="6398119"/>
            <a:ext cx="2525819" cy="396000"/>
          </a:xfrm>
          <a:prstGeom prst="roundRect">
            <a:avLst>
              <a:gd name="adj" fmla="val 50000"/>
            </a:avLst>
          </a:prstGeom>
          <a:solidFill>
            <a:srgbClr val="B9656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3" name="Rectangle 10">
            <a:extLst>
              <a:ext uri="{FF2B5EF4-FFF2-40B4-BE49-F238E27FC236}">
                <a16:creationId xmlns:a16="http://schemas.microsoft.com/office/drawing/2014/main" id="{47531648-C20B-481D-AF36-485D592F3845}"/>
              </a:ext>
            </a:extLst>
          </p:cNvPr>
          <p:cNvSpPr>
            <a:spLocks noChangeArrowheads="1"/>
          </p:cNvSpPr>
          <p:nvPr/>
        </p:nvSpPr>
        <p:spPr bwMode="auto">
          <a:xfrm>
            <a:off x="263530" y="2272367"/>
            <a:ext cx="2734301"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39837F"/>
                </a:solidFill>
                <a:latin typeface="BIZ UDPゴシック" panose="020B0400000000000000" pitchFamily="50" charset="-128"/>
                <a:ea typeface="BIZ UDPゴシック" panose="020B0400000000000000" pitchFamily="50" charset="-128"/>
              </a:rPr>
              <a:t>認知症と鑑別</a:t>
            </a:r>
            <a:endParaRPr lang="en-US" altLang="ja-JP" sz="2215" b="1" dirty="0">
              <a:solidFill>
                <a:srgbClr val="39837F"/>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39837F"/>
                </a:solidFill>
                <a:latin typeface="BIZ UDPゴシック" panose="020B0400000000000000" pitchFamily="50" charset="-128"/>
                <a:ea typeface="BIZ UDPゴシック" panose="020B0400000000000000" pitchFamily="50" charset="-128"/>
              </a:rPr>
              <a:t>すべき状態や疾患</a:t>
            </a:r>
          </a:p>
        </p:txBody>
      </p:sp>
      <p:sp>
        <p:nvSpPr>
          <p:cNvPr id="34" name="Rectangle 4">
            <a:extLst>
              <a:ext uri="{FF2B5EF4-FFF2-40B4-BE49-F238E27FC236}">
                <a16:creationId xmlns:a16="http://schemas.microsoft.com/office/drawing/2014/main" id="{9D904EFF-15D2-4942-93EE-36D89DC41000}"/>
              </a:ext>
            </a:extLst>
          </p:cNvPr>
          <p:cNvSpPr>
            <a:spLocks noChangeArrowheads="1"/>
          </p:cNvSpPr>
          <p:nvPr/>
        </p:nvSpPr>
        <p:spPr bwMode="auto">
          <a:xfrm>
            <a:off x="113954" y="4746341"/>
            <a:ext cx="3124039"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治療により改善が</a:t>
            </a:r>
            <a:endParaRPr lang="en-US" altLang="ja-JP" sz="2215" b="1" dirty="0">
              <a:solidFill>
                <a:srgbClr val="AE5C5A"/>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見込める認知症</a:t>
            </a:r>
          </a:p>
        </p:txBody>
      </p:sp>
      <p:sp>
        <p:nvSpPr>
          <p:cNvPr id="980997" name="object 32"/>
          <p:cNvSpPr>
            <a:spLocks/>
          </p:cNvSpPr>
          <p:nvPr/>
        </p:nvSpPr>
        <p:spPr bwMode="auto">
          <a:xfrm>
            <a:off x="1493947" y="839487"/>
            <a:ext cx="5278025" cy="302089"/>
          </a:xfrm>
          <a:custGeom>
            <a:avLst/>
            <a:gdLst>
              <a:gd name="T0" fmla="*/ 0 w 3093085"/>
              <a:gd name="T1" fmla="*/ 0 h 216534"/>
              <a:gd name="T2" fmla="*/ 3093085 w 3093085"/>
              <a:gd name="T3" fmla="*/ 216534 h 216534"/>
            </a:gdLst>
            <a:ahLst/>
            <a:cxnLst/>
            <a:rect l="T0" t="T1" r="T2" b="T3"/>
            <a:pathLst>
              <a:path w="3093085" h="216534">
                <a:moveTo>
                  <a:pt x="3092665" y="216001"/>
                </a:moveTo>
                <a:lnTo>
                  <a:pt x="0" y="216001"/>
                </a:lnTo>
                <a:lnTo>
                  <a:pt x="0" y="0"/>
                </a:lnTo>
                <a:lnTo>
                  <a:pt x="3092665" y="0"/>
                </a:lnTo>
                <a:lnTo>
                  <a:pt x="3092665"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認知症の疑い・認知機能障害の疑い</a:t>
            </a:r>
          </a:p>
        </p:txBody>
      </p:sp>
      <p:sp>
        <p:nvSpPr>
          <p:cNvPr id="980999" name="object 37"/>
          <p:cNvSpPr>
            <a:spLocks/>
          </p:cNvSpPr>
          <p:nvPr/>
        </p:nvSpPr>
        <p:spPr bwMode="auto">
          <a:xfrm>
            <a:off x="2291701" y="6411642"/>
            <a:ext cx="1662039" cy="332298"/>
          </a:xfrm>
          <a:custGeom>
            <a:avLst/>
            <a:gdLst>
              <a:gd name="T0" fmla="*/ 0 w 1800225"/>
              <a:gd name="T1" fmla="*/ 0 h 216535"/>
              <a:gd name="T2" fmla="*/ 1800225 w 1800225"/>
              <a:gd name="T3" fmla="*/ 216535 h 216535"/>
            </a:gdLst>
            <a:ahLst/>
            <a:cxnLst/>
            <a:rect l="T0" t="T1" r="T2" b="T3"/>
            <a:pathLst>
              <a:path w="1800225" h="216535">
                <a:moveTo>
                  <a:pt x="1799996" y="216001"/>
                </a:moveTo>
                <a:lnTo>
                  <a:pt x="0" y="216001"/>
                </a:lnTo>
                <a:lnTo>
                  <a:pt x="0" y="0"/>
                </a:lnTo>
                <a:lnTo>
                  <a:pt x="1799996" y="0"/>
                </a:lnTo>
                <a:lnTo>
                  <a:pt x="1799996"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a:t>
            </a: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症</a:t>
            </a:r>
            <a:endPar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35" name="正方形/長方形 34">
            <a:extLst>
              <a:ext uri="{FF2B5EF4-FFF2-40B4-BE49-F238E27FC236}">
                <a16:creationId xmlns:a16="http://schemas.microsoft.com/office/drawing/2014/main" id="{178CDE3D-DF54-4AF5-A64F-EB59BC7F472E}"/>
              </a:ext>
            </a:extLst>
          </p:cNvPr>
          <p:cNvSpPr/>
          <p:nvPr/>
        </p:nvSpPr>
        <p:spPr>
          <a:xfrm>
            <a:off x="4477587" y="4096865"/>
            <a:ext cx="4504202" cy="2167260"/>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内分泌・代謝疾患</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炎症性疾患（脳炎）</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正常圧水頭症</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脳腫瘍</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慢性硬膜下血腫</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てんかん</a:t>
            </a:r>
          </a:p>
        </p:txBody>
      </p:sp>
      <p:sp>
        <p:nvSpPr>
          <p:cNvPr id="37" name="正方形/長方形 3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994" name="Rectangle 8"/>
          <p:cNvSpPr>
            <a:spLocks noGrp="1" noChangeArrowheads="1"/>
          </p:cNvSpPr>
          <p:nvPr>
            <p:ph type="title"/>
          </p:nvPr>
        </p:nvSpPr>
        <p:spPr>
          <a:xfrm>
            <a:off x="1022985" y="52753"/>
            <a:ext cx="7186618" cy="610552"/>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認知症診断のフローチャート</a:t>
            </a:r>
          </a:p>
        </p:txBody>
      </p:sp>
      <p:cxnSp>
        <p:nvCxnSpPr>
          <p:cNvPr id="54" name="直線矢印コネクタ 73">
            <a:extLst>
              <a:ext uri="{FF2B5EF4-FFF2-40B4-BE49-F238E27FC236}">
                <a16:creationId xmlns:a16="http://schemas.microsoft.com/office/drawing/2014/main" id="{30BCD925-51AB-4A42-8DF9-9909D94ADA3D}"/>
              </a:ext>
            </a:extLst>
          </p:cNvPr>
          <p:cNvCxnSpPr>
            <a:cxnSpLocks noChangeShapeType="1"/>
          </p:cNvCxnSpPr>
          <p:nvPr/>
        </p:nvCxnSpPr>
        <p:spPr bwMode="auto">
          <a:xfrm>
            <a:off x="3142650" y="1648488"/>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1" name="直線矢印コネクタ 73">
            <a:extLst>
              <a:ext uri="{FF2B5EF4-FFF2-40B4-BE49-F238E27FC236}">
                <a16:creationId xmlns:a16="http://schemas.microsoft.com/office/drawing/2014/main" id="{1A5283EC-01B4-4928-A97A-089AB260272B}"/>
              </a:ext>
            </a:extLst>
          </p:cNvPr>
          <p:cNvCxnSpPr>
            <a:cxnSpLocks noChangeShapeType="1"/>
          </p:cNvCxnSpPr>
          <p:nvPr/>
        </p:nvCxnSpPr>
        <p:spPr bwMode="auto">
          <a:xfrm>
            <a:off x="3142650" y="2719611"/>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2" name="直線矢印コネクタ 73">
            <a:extLst>
              <a:ext uri="{FF2B5EF4-FFF2-40B4-BE49-F238E27FC236}">
                <a16:creationId xmlns:a16="http://schemas.microsoft.com/office/drawing/2014/main" id="{A17D2D74-276A-4B26-9D79-CE729F7D46D5}"/>
              </a:ext>
            </a:extLst>
          </p:cNvPr>
          <p:cNvCxnSpPr>
            <a:cxnSpLocks noChangeShapeType="1"/>
          </p:cNvCxnSpPr>
          <p:nvPr/>
        </p:nvCxnSpPr>
        <p:spPr bwMode="auto">
          <a:xfrm>
            <a:off x="3146743" y="537623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3" name="直線矢印コネクタ 73">
            <a:extLst>
              <a:ext uri="{FF2B5EF4-FFF2-40B4-BE49-F238E27FC236}">
                <a16:creationId xmlns:a16="http://schemas.microsoft.com/office/drawing/2014/main" id="{DF42342F-0E4A-412C-8E22-881704167B7A}"/>
              </a:ext>
            </a:extLst>
          </p:cNvPr>
          <p:cNvCxnSpPr>
            <a:cxnSpLocks noChangeShapeType="1"/>
          </p:cNvCxnSpPr>
          <p:nvPr/>
        </p:nvCxnSpPr>
        <p:spPr bwMode="auto">
          <a:xfrm>
            <a:off x="3142650" y="308701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4" name="直線矢印コネクタ 73">
            <a:extLst>
              <a:ext uri="{FF2B5EF4-FFF2-40B4-BE49-F238E27FC236}">
                <a16:creationId xmlns:a16="http://schemas.microsoft.com/office/drawing/2014/main" id="{5A977CE9-E632-4D91-B740-449AE8AAC502}"/>
              </a:ext>
            </a:extLst>
          </p:cNvPr>
          <p:cNvCxnSpPr>
            <a:cxnSpLocks noChangeShapeType="1"/>
          </p:cNvCxnSpPr>
          <p:nvPr/>
        </p:nvCxnSpPr>
        <p:spPr bwMode="auto">
          <a:xfrm>
            <a:off x="3142650" y="343309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5" name="直線矢印コネクタ 73">
            <a:extLst>
              <a:ext uri="{FF2B5EF4-FFF2-40B4-BE49-F238E27FC236}">
                <a16:creationId xmlns:a16="http://schemas.microsoft.com/office/drawing/2014/main" id="{CDEB08CE-4E80-4323-9A88-D5874DA3C31E}"/>
              </a:ext>
            </a:extLst>
          </p:cNvPr>
          <p:cNvCxnSpPr>
            <a:cxnSpLocks noChangeShapeType="1"/>
          </p:cNvCxnSpPr>
          <p:nvPr/>
        </p:nvCxnSpPr>
        <p:spPr bwMode="auto">
          <a:xfrm>
            <a:off x="3142650" y="377167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6" name="直線矢印コネクタ 73">
            <a:extLst>
              <a:ext uri="{FF2B5EF4-FFF2-40B4-BE49-F238E27FC236}">
                <a16:creationId xmlns:a16="http://schemas.microsoft.com/office/drawing/2014/main" id="{BC7422AE-22E2-46A6-853D-B81F8179A886}"/>
              </a:ext>
            </a:extLst>
          </p:cNvPr>
          <p:cNvCxnSpPr>
            <a:cxnSpLocks noChangeShapeType="1"/>
          </p:cNvCxnSpPr>
          <p:nvPr/>
        </p:nvCxnSpPr>
        <p:spPr bwMode="auto">
          <a:xfrm>
            <a:off x="3146743" y="433995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7" name="直線矢印コネクタ 73">
            <a:extLst>
              <a:ext uri="{FF2B5EF4-FFF2-40B4-BE49-F238E27FC236}">
                <a16:creationId xmlns:a16="http://schemas.microsoft.com/office/drawing/2014/main" id="{C5715070-9576-4CDA-BB2D-C277095CE9F1}"/>
              </a:ext>
            </a:extLst>
          </p:cNvPr>
          <p:cNvCxnSpPr>
            <a:cxnSpLocks noChangeShapeType="1"/>
          </p:cNvCxnSpPr>
          <p:nvPr/>
        </p:nvCxnSpPr>
        <p:spPr bwMode="auto">
          <a:xfrm>
            <a:off x="3146743" y="4664322"/>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77" name="object 69">
            <a:extLst>
              <a:ext uri="{FF2B5EF4-FFF2-40B4-BE49-F238E27FC236}">
                <a16:creationId xmlns:a16="http://schemas.microsoft.com/office/drawing/2014/main" id="{8FFFE87E-E896-40A6-A25D-3F5388463336}"/>
              </a:ext>
            </a:extLst>
          </p:cNvPr>
          <p:cNvSpPr txBox="1">
            <a:spLocks noChangeArrowheads="1"/>
          </p:cNvSpPr>
          <p:nvPr/>
        </p:nvSpPr>
        <p:spPr bwMode="auto">
          <a:xfrm>
            <a:off x="3142650" y="273393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78" name="object 69">
            <a:extLst>
              <a:ext uri="{FF2B5EF4-FFF2-40B4-BE49-F238E27FC236}">
                <a16:creationId xmlns:a16="http://schemas.microsoft.com/office/drawing/2014/main" id="{D432F36E-98D8-4014-9212-A207807A3937}"/>
              </a:ext>
            </a:extLst>
          </p:cNvPr>
          <p:cNvSpPr txBox="1">
            <a:spLocks noChangeArrowheads="1"/>
          </p:cNvSpPr>
          <p:nvPr/>
        </p:nvSpPr>
        <p:spPr bwMode="auto">
          <a:xfrm>
            <a:off x="3142650" y="399886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0" name="object 69">
            <a:extLst>
              <a:ext uri="{FF2B5EF4-FFF2-40B4-BE49-F238E27FC236}">
                <a16:creationId xmlns:a16="http://schemas.microsoft.com/office/drawing/2014/main" id="{29297639-D04C-4D89-A52A-CD43BD1317F2}"/>
              </a:ext>
            </a:extLst>
          </p:cNvPr>
          <p:cNvSpPr txBox="1">
            <a:spLocks noChangeArrowheads="1"/>
          </p:cNvSpPr>
          <p:nvPr/>
        </p:nvSpPr>
        <p:spPr bwMode="auto">
          <a:xfrm>
            <a:off x="3142650" y="307019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1" name="object 69">
            <a:extLst>
              <a:ext uri="{FF2B5EF4-FFF2-40B4-BE49-F238E27FC236}">
                <a16:creationId xmlns:a16="http://schemas.microsoft.com/office/drawing/2014/main" id="{83038D17-D92E-45AB-B617-5D2572FC3C22}"/>
              </a:ext>
            </a:extLst>
          </p:cNvPr>
          <p:cNvSpPr txBox="1">
            <a:spLocks noChangeArrowheads="1"/>
          </p:cNvSpPr>
          <p:nvPr/>
        </p:nvSpPr>
        <p:spPr bwMode="auto">
          <a:xfrm>
            <a:off x="3142650" y="4674862"/>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2" name="object 69">
            <a:extLst>
              <a:ext uri="{FF2B5EF4-FFF2-40B4-BE49-F238E27FC236}">
                <a16:creationId xmlns:a16="http://schemas.microsoft.com/office/drawing/2014/main" id="{5288416D-92F9-4F7D-A9F4-C87B8A1C4BC5}"/>
              </a:ext>
            </a:extLst>
          </p:cNvPr>
          <p:cNvSpPr txBox="1">
            <a:spLocks noChangeArrowheads="1"/>
          </p:cNvSpPr>
          <p:nvPr/>
        </p:nvSpPr>
        <p:spPr bwMode="auto">
          <a:xfrm>
            <a:off x="3142650" y="431992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8" name="object 69">
            <a:extLst>
              <a:ext uri="{FF2B5EF4-FFF2-40B4-BE49-F238E27FC236}">
                <a16:creationId xmlns:a16="http://schemas.microsoft.com/office/drawing/2014/main" id="{A31A9E79-5101-453F-B04B-0EFB19ADB587}"/>
              </a:ext>
            </a:extLst>
          </p:cNvPr>
          <p:cNvSpPr txBox="1">
            <a:spLocks noChangeArrowheads="1"/>
          </p:cNvSpPr>
          <p:nvPr/>
        </p:nvSpPr>
        <p:spPr bwMode="auto">
          <a:xfrm>
            <a:off x="3142650" y="540224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92" name="直線矢印コネクタ 73">
            <a:extLst>
              <a:ext uri="{FF2B5EF4-FFF2-40B4-BE49-F238E27FC236}">
                <a16:creationId xmlns:a16="http://schemas.microsoft.com/office/drawing/2014/main" id="{18655485-E16D-4EE0-800B-BDE36E945D1E}"/>
              </a:ext>
            </a:extLst>
          </p:cNvPr>
          <p:cNvCxnSpPr>
            <a:cxnSpLocks noChangeShapeType="1"/>
          </p:cNvCxnSpPr>
          <p:nvPr/>
        </p:nvCxnSpPr>
        <p:spPr bwMode="auto">
          <a:xfrm>
            <a:off x="3146743" y="501635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3" name="object 69">
            <a:extLst>
              <a:ext uri="{FF2B5EF4-FFF2-40B4-BE49-F238E27FC236}">
                <a16:creationId xmlns:a16="http://schemas.microsoft.com/office/drawing/2014/main" id="{AEFCB6A7-FFF4-4158-B8F7-437868AD724E}"/>
              </a:ext>
            </a:extLst>
          </p:cNvPr>
          <p:cNvSpPr txBox="1">
            <a:spLocks noChangeArrowheads="1"/>
          </p:cNvSpPr>
          <p:nvPr/>
        </p:nvSpPr>
        <p:spPr bwMode="auto">
          <a:xfrm>
            <a:off x="3142650" y="341794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38" name="直線矢印コネクタ 73">
            <a:extLst>
              <a:ext uri="{FF2B5EF4-FFF2-40B4-BE49-F238E27FC236}">
                <a16:creationId xmlns:a16="http://schemas.microsoft.com/office/drawing/2014/main" id="{83E06DE0-C26F-4184-A884-24F4BF084C9A}"/>
              </a:ext>
            </a:extLst>
          </p:cNvPr>
          <p:cNvCxnSpPr>
            <a:cxnSpLocks noChangeShapeType="1"/>
          </p:cNvCxnSpPr>
          <p:nvPr/>
        </p:nvCxnSpPr>
        <p:spPr bwMode="auto">
          <a:xfrm>
            <a:off x="3142650" y="199857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39" name="object 69">
            <a:extLst>
              <a:ext uri="{FF2B5EF4-FFF2-40B4-BE49-F238E27FC236}">
                <a16:creationId xmlns:a16="http://schemas.microsoft.com/office/drawing/2014/main" id="{94FAEB8B-A81E-412E-821B-A00C209BC447}"/>
              </a:ext>
            </a:extLst>
          </p:cNvPr>
          <p:cNvSpPr txBox="1">
            <a:spLocks noChangeArrowheads="1"/>
          </p:cNvSpPr>
          <p:nvPr/>
        </p:nvSpPr>
        <p:spPr bwMode="auto">
          <a:xfrm>
            <a:off x="3142650" y="2021774"/>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1" name="直線矢印コネクタ 73">
            <a:extLst>
              <a:ext uri="{FF2B5EF4-FFF2-40B4-BE49-F238E27FC236}">
                <a16:creationId xmlns:a16="http://schemas.microsoft.com/office/drawing/2014/main" id="{B3F84225-ACB2-43F0-A357-E494C8B2FB34}"/>
              </a:ext>
            </a:extLst>
          </p:cNvPr>
          <p:cNvCxnSpPr>
            <a:cxnSpLocks noChangeShapeType="1"/>
          </p:cNvCxnSpPr>
          <p:nvPr/>
        </p:nvCxnSpPr>
        <p:spPr bwMode="auto">
          <a:xfrm>
            <a:off x="3142650" y="236096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2" name="object 69">
            <a:extLst>
              <a:ext uri="{FF2B5EF4-FFF2-40B4-BE49-F238E27FC236}">
                <a16:creationId xmlns:a16="http://schemas.microsoft.com/office/drawing/2014/main" id="{A85A4109-B4A1-449B-86B7-71063E1D1F06}"/>
              </a:ext>
            </a:extLst>
          </p:cNvPr>
          <p:cNvSpPr txBox="1">
            <a:spLocks noChangeArrowheads="1"/>
          </p:cNvSpPr>
          <p:nvPr/>
        </p:nvSpPr>
        <p:spPr bwMode="auto">
          <a:xfrm>
            <a:off x="3142650" y="237465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3" name="直線矢印コネクタ 73">
            <a:extLst>
              <a:ext uri="{FF2B5EF4-FFF2-40B4-BE49-F238E27FC236}">
                <a16:creationId xmlns:a16="http://schemas.microsoft.com/office/drawing/2014/main" id="{C4341AA7-3A34-4892-B63E-2F0DDA990E90}"/>
              </a:ext>
            </a:extLst>
          </p:cNvPr>
          <p:cNvCxnSpPr>
            <a:cxnSpLocks noChangeShapeType="1"/>
          </p:cNvCxnSpPr>
          <p:nvPr/>
        </p:nvCxnSpPr>
        <p:spPr bwMode="auto">
          <a:xfrm>
            <a:off x="3150557" y="607683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4" name="object 69">
            <a:extLst>
              <a:ext uri="{FF2B5EF4-FFF2-40B4-BE49-F238E27FC236}">
                <a16:creationId xmlns:a16="http://schemas.microsoft.com/office/drawing/2014/main" id="{8EA3FE5E-5F76-477B-A40A-B6D7FC233EEA}"/>
              </a:ext>
            </a:extLst>
          </p:cNvPr>
          <p:cNvSpPr txBox="1">
            <a:spLocks noChangeArrowheads="1"/>
          </p:cNvSpPr>
          <p:nvPr/>
        </p:nvSpPr>
        <p:spPr bwMode="auto">
          <a:xfrm>
            <a:off x="3150557" y="574755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431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74428"/>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575" name="Rectangle 223"/>
          <p:cNvSpPr>
            <a:spLocks noChangeArrowheads="1"/>
          </p:cNvSpPr>
          <p:nvPr/>
        </p:nvSpPr>
        <p:spPr bwMode="auto">
          <a:xfrm>
            <a:off x="202908" y="0"/>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加齢に伴う生理的健忘の特徴</a:t>
            </a:r>
            <a:endParaRPr lang="ja-JP" altLang="en-US" sz="3200" b="1" dirty="0">
              <a:solidFill>
                <a:schemeClr val="bg1"/>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9" name="Rectangle 223">
            <a:extLst>
              <a:ext uri="{FF2B5EF4-FFF2-40B4-BE49-F238E27FC236}">
                <a16:creationId xmlns:a16="http://schemas.microsoft.com/office/drawing/2014/main" id="{8F6DCF23-E5CA-4E03-87AC-CC597E2059D8}"/>
              </a:ext>
            </a:extLst>
          </p:cNvPr>
          <p:cNvSpPr>
            <a:spLocks noChangeArrowheads="1"/>
          </p:cNvSpPr>
          <p:nvPr/>
        </p:nvSpPr>
        <p:spPr bwMode="auto">
          <a:xfrm>
            <a:off x="202908" y="821469"/>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b="1" dirty="0">
                <a:latin typeface="BIZ UDPゴシック" panose="020B0400000000000000" pitchFamily="50" charset="-128"/>
                <a:ea typeface="BIZ UDPゴシック" panose="020B0400000000000000" pitchFamily="50" charset="-128"/>
                <a:cs typeface="Meiryo UI" pitchFamily="50" charset="-128"/>
              </a:rPr>
              <a:t>生理的健忘と病的健忘の鑑別点の要点</a:t>
            </a:r>
            <a:endParaRPr lang="ja-JP" altLang="en-US" sz="2400" b="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616686"/>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22〕</a:t>
            </a:r>
            <a:endParaRPr lang="ja-JP" altLang="en-US" sz="1600" b="1" dirty="0">
              <a:latin typeface="BIZ UDPゴシック" panose="020B0400000000000000" pitchFamily="50" charset="-128"/>
              <a:ea typeface="BIZ UDPゴシック" panose="020B0400000000000000" pitchFamily="50" charset="-128"/>
            </a:endParaRPr>
          </a:p>
        </p:txBody>
      </p:sp>
      <p:graphicFrame>
        <p:nvGraphicFramePr>
          <p:cNvPr id="11" name="Group 53">
            <a:extLst>
              <a:ext uri="{FF2B5EF4-FFF2-40B4-BE49-F238E27FC236}">
                <a16:creationId xmlns:a16="http://schemas.microsoft.com/office/drawing/2014/main" id="{2ACB0EC0-8A3A-4A6F-8375-7117E6C387DF}"/>
              </a:ext>
            </a:extLst>
          </p:cNvPr>
          <p:cNvGraphicFramePr>
            <a:graphicFrameLocks noGrp="1"/>
          </p:cNvGraphicFramePr>
          <p:nvPr>
            <p:extLst>
              <p:ext uri="{D42A27DB-BD31-4B8C-83A1-F6EECF244321}">
                <p14:modId xmlns:p14="http://schemas.microsoft.com/office/powerpoint/2010/main" val="2756644843"/>
              </p:ext>
            </p:extLst>
          </p:nvPr>
        </p:nvGraphicFramePr>
        <p:xfrm>
          <a:off x="555277" y="1773507"/>
          <a:ext cx="8077899" cy="4467807"/>
        </p:xfrm>
        <a:graphic>
          <a:graphicData uri="http://schemas.openxmlformats.org/drawingml/2006/table">
            <a:tbl>
              <a:tblPr/>
              <a:tblGrid>
                <a:gridCol w="1890211">
                  <a:extLst>
                    <a:ext uri="{9D8B030D-6E8A-4147-A177-3AD203B41FA5}">
                      <a16:colId xmlns:a16="http://schemas.microsoft.com/office/drawing/2014/main" val="20000"/>
                    </a:ext>
                  </a:extLst>
                </a:gridCol>
                <a:gridCol w="3093844">
                  <a:extLst>
                    <a:ext uri="{9D8B030D-6E8A-4147-A177-3AD203B41FA5}">
                      <a16:colId xmlns:a16="http://schemas.microsoft.com/office/drawing/2014/main" val="20001"/>
                    </a:ext>
                  </a:extLst>
                </a:gridCol>
                <a:gridCol w="3093844">
                  <a:extLst>
                    <a:ext uri="{9D8B030D-6E8A-4147-A177-3AD203B41FA5}">
                      <a16:colId xmlns:a16="http://schemas.microsoft.com/office/drawing/2014/main" val="20002"/>
                    </a:ext>
                  </a:extLst>
                </a:gridCol>
              </a:tblGrid>
              <a:tr h="59638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生理的健忘</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病的健忘</a:t>
                      </a:r>
                      <a:endParaRPr kumimoji="1" lang="en-US" altLang="ja-JP"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C848C"/>
                    </a:solidFill>
                  </a:tcPr>
                </a:tc>
                <a:extLst>
                  <a:ext uri="{0D108BD9-81ED-4DB2-BD59-A6C34878D82A}">
                    <a16:rowId xmlns:a16="http://schemas.microsoft.com/office/drawing/2014/main" val="10000"/>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一般的知識など</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自分の経験した出来事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1"/>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もの忘れの範囲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体験の一部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体験した全部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2"/>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進行・悪化しない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進行していく</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3"/>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4"/>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5"/>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学習能力</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維持されている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新しいことが覚えられない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6"/>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日時の見当識</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2485079842"/>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感情・意欲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易怒性、意欲低下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424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4294967295"/>
          </p:nvPr>
        </p:nvSpPr>
        <p:spPr>
          <a:xfrm>
            <a:off x="1085570" y="2978740"/>
            <a:ext cx="7670212" cy="2026397"/>
          </a:xfrm>
        </p:spPr>
        <p:txBody>
          <a:bodyPr/>
          <a:lstStyle/>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①  記憶障害の訴えが本人または家族から認められる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②  日常生活動作は正常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③  全般的認知機能は正常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④  年齢や教育レベルの影響のみでは説明できない記憶障害が存在する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⑤  認知症ではない</a:t>
            </a:r>
            <a:endParaRPr lang="en-US" altLang="ja-JP"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p:cNvSpPr txBox="1"/>
          <p:nvPr/>
        </p:nvSpPr>
        <p:spPr>
          <a:xfrm>
            <a:off x="4028516" y="4587836"/>
            <a:ext cx="4046955" cy="292388"/>
          </a:xfrm>
          <a:prstGeom prst="rect">
            <a:avLst/>
          </a:prstGeom>
          <a:noFill/>
        </p:spPr>
        <p:txBody>
          <a:bodyPr wrap="square" rtlCol="0">
            <a:spAutoFit/>
          </a:bodyPr>
          <a:lstStyle/>
          <a:p>
            <a:r>
              <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Petersen RC et al. Arch </a:t>
            </a:r>
            <a:r>
              <a:rPr lang="en-US" altLang="ja-JP" sz="1300" b="1" dirty="0" err="1">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Neurol</a:t>
            </a:r>
            <a:r>
              <a:rPr lang="en-US"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2001</a:t>
            </a:r>
            <a:r>
              <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EB5B856-1F3D-42DB-B6DC-16503AEC5A63}"/>
              </a:ext>
            </a:extLst>
          </p:cNvPr>
          <p:cNvSpPr txBox="1"/>
          <p:nvPr/>
        </p:nvSpPr>
        <p:spPr>
          <a:xfrm>
            <a:off x="537006" y="1429446"/>
            <a:ext cx="8218776" cy="4862870"/>
          </a:xfrm>
          <a:prstGeom prst="rect">
            <a:avLst/>
          </a:prstGeom>
          <a:noFill/>
          <a:ln w="25400">
            <a:noFill/>
          </a:ln>
        </p:spPr>
        <p:txBody>
          <a:bodyPr wrap="square">
            <a:spAutoFit/>
          </a:bodyPr>
          <a:lstStyle/>
          <a:p>
            <a:pPr marL="804863" indent="-804863"/>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定義・分類</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indent="-355600">
              <a:buClr>
                <a:schemeClr val="tx1"/>
              </a:buClr>
              <a:buFont typeface="Wingdings" panose="05000000000000000000" pitchFamily="2" charset="2"/>
              <a:buChar char="l"/>
            </a:pP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正常と認知症の中間の状態</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。記憶障害を主体とする</a:t>
            </a:r>
            <a:r>
              <a:rPr lang="zh-TW"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健忘型</a:t>
            </a:r>
            <a:r>
              <a:rPr lang="en-US" altLang="ja-JP"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とその他の障害による</a:t>
            </a: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非健忘型</a:t>
            </a:r>
            <a:r>
              <a:rPr lang="en-US" altLang="ja-JP"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に分類される</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257300" indent="-1257300">
              <a:spcBef>
                <a:spcPts val="1200"/>
              </a:spcBef>
            </a:pP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健忘型</a:t>
            </a:r>
            <a:r>
              <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rPr>
              <a:t>MCI</a:t>
            </a: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の特徴</a:t>
            </a:r>
            <a:endPar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lgn="r">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804863" indent="-804863">
              <a:spcBef>
                <a:spcPts val="0"/>
              </a:spcBef>
            </a:pPr>
            <a:endParaRPr lang="en-US" altLang="ja-JP" sz="2000" b="1" dirty="0">
              <a:latin typeface="BIZ UDPゴシック" panose="020B0400000000000000" pitchFamily="50" charset="-128"/>
              <a:ea typeface="BIZ UDPゴシック" panose="020B0400000000000000" pitchFamily="50" charset="-128"/>
            </a:endParaRPr>
          </a:p>
          <a:p>
            <a:pPr marL="804863" indent="-804863">
              <a:spcBef>
                <a:spcPts val="0"/>
              </a:spcBef>
            </a:pPr>
            <a:r>
              <a:rPr lang="ja-JP" altLang="en-US" sz="2000" b="1" dirty="0">
                <a:latin typeface="BIZ UDPゴシック" panose="020B0400000000000000" pitchFamily="50" charset="-128"/>
                <a:ea typeface="BIZ UDPゴシック" panose="020B0400000000000000" pitchFamily="50" charset="-128"/>
              </a:rPr>
              <a:t>特徴 </a:t>
            </a:r>
            <a:endParaRPr lang="en-US" altLang="ja-JP" sz="2000" b="1" dirty="0">
              <a:latin typeface="BIZ UDPゴシック" panose="020B0400000000000000" pitchFamily="50" charset="-128"/>
              <a:ea typeface="BIZ UDPゴシック" panose="020B0400000000000000" pitchFamily="50" charset="-128"/>
            </a:endParaRPr>
          </a:p>
          <a:p>
            <a:pPr marL="536575" indent="-355600">
              <a:spcBef>
                <a:spcPts val="0"/>
              </a:spcBef>
              <a:buFont typeface="Wingdings" panose="05000000000000000000" pitchFamily="2" charset="2"/>
              <a:buChar char="l"/>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軽度認知障害から認知症へのコンバージョンは専門医による追跡では</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9.6</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年、地域研究では</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4.9</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年。一方で正常なレベルに回復する人もいる。</a:t>
            </a:r>
            <a:endParaRPr lang="ja-JP" altLang="en-US" sz="2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21CB298-581B-467F-8917-04C8E2B89CF3}"/>
              </a:ext>
            </a:extLst>
          </p:cNvPr>
          <p:cNvSpPr txBox="1"/>
          <p:nvPr/>
        </p:nvSpPr>
        <p:spPr>
          <a:xfrm>
            <a:off x="4273222" y="6082353"/>
            <a:ext cx="4482560" cy="292388"/>
          </a:xfrm>
          <a:prstGeom prst="rect">
            <a:avLst/>
          </a:prstGeom>
          <a:noFill/>
          <a:ln w="25400">
            <a:noFill/>
          </a:ln>
        </p:spPr>
        <p:txBody>
          <a:bodyPr wrap="square">
            <a:spAutoFit/>
          </a:bodyPr>
          <a:lstStyle/>
          <a:p>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Mitchell</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AJ,</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Acta </a:t>
            </a:r>
            <a:r>
              <a:rPr lang="en-US" altLang="ja-JP" sz="1300" b="1" kern="0" dirty="0" err="1">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Psychiatr</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Scand. 2009</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lang="ja-JP" altLang="en-US" sz="1300" dirty="0">
              <a:solidFill>
                <a:schemeClr val="tx1">
                  <a:lumMod val="50000"/>
                  <a:lumOff val="50000"/>
                </a:schemeClr>
              </a:solidFill>
            </a:endParaRPr>
          </a:p>
        </p:txBody>
      </p:sp>
      <p:sp>
        <p:nvSpPr>
          <p:cNvPr id="15" name="正方形/長方形 14">
            <a:extLst>
              <a:ext uri="{FF2B5EF4-FFF2-40B4-BE49-F238E27FC236}">
                <a16:creationId xmlns:a16="http://schemas.microsoft.com/office/drawing/2014/main" id="{0E203B4C-305F-49F1-B64D-73522B9D29D6}"/>
              </a:ext>
            </a:extLst>
          </p:cNvPr>
          <p:cNvSpPr/>
          <p:nvPr/>
        </p:nvSpPr>
        <p:spPr>
          <a:xfrm>
            <a:off x="0" y="-11209"/>
            <a:ext cx="9144000" cy="974558"/>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3">
            <a:extLst>
              <a:ext uri="{FF2B5EF4-FFF2-40B4-BE49-F238E27FC236}">
                <a16:creationId xmlns:a16="http://schemas.microsoft.com/office/drawing/2014/main" id="{5D1D799C-00DB-4D51-A74C-3169D5B4D249}"/>
              </a:ext>
            </a:extLst>
          </p:cNvPr>
          <p:cNvSpPr>
            <a:spLocks noChangeArrowheads="1"/>
          </p:cNvSpPr>
          <p:nvPr/>
        </p:nvSpPr>
        <p:spPr bwMode="auto">
          <a:xfrm>
            <a:off x="646112" y="84751"/>
            <a:ext cx="78517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軽度認知障害 </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defTabSz="1003300" eaLnBrk="1" hangingPunct="1"/>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(MCI</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Mild Cognitive Impairment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582C302F-2957-4D13-856D-2F620E9601B4}"/>
              </a:ext>
            </a:extLst>
          </p:cNvPr>
          <p:cNvSpPr txBox="1"/>
          <p:nvPr/>
        </p:nvSpPr>
        <p:spPr>
          <a:xfrm>
            <a:off x="4028516" y="6328867"/>
            <a:ext cx="4798446" cy="292388"/>
          </a:xfrm>
          <a:prstGeom prst="rect">
            <a:avLst/>
          </a:prstGeom>
          <a:noFill/>
          <a:ln w="25400">
            <a:noFill/>
          </a:ln>
        </p:spPr>
        <p:txBody>
          <a:bodyPr wrap="square">
            <a:spAutoFit/>
          </a:bodyPr>
          <a:lstStyle/>
          <a:p>
            <a:r>
              <a:rPr lang="ja-JP" altLang="pt-BR"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pt-BR"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Shimada H et al. J Am Med Dir Assoc. 2017</a:t>
            </a:r>
            <a:r>
              <a:rPr lang="ja-JP" altLang="pt-BR"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endPar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D8B5EAB-D574-4DF2-A8FE-C7DCFE28274A}"/>
              </a:ext>
            </a:extLst>
          </p:cNvPr>
          <p:cNvSpPr txBox="1"/>
          <p:nvPr/>
        </p:nvSpPr>
        <p:spPr>
          <a:xfrm>
            <a:off x="0" y="961386"/>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650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0230" y="1527102"/>
            <a:ext cx="7783539" cy="4320480"/>
          </a:xfrm>
        </p:spPr>
        <p:txBody>
          <a:bodyPr>
            <a:noAutofit/>
          </a:bodyPr>
          <a:lstStyle/>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認知症は高齢者の病気だと思われがちだが、実際は</a:t>
            </a:r>
            <a:r>
              <a:rPr lang="ja-JP" altLang="en-US" sz="2585" b="1" dirty="0">
                <a:solidFill>
                  <a:srgbClr val="39837F"/>
                </a:solidFill>
                <a:latin typeface="BIZ UDPゴシック" panose="020B0400000000000000" pitchFamily="50" charset="-128"/>
                <a:ea typeface="BIZ UDPゴシック" panose="020B0400000000000000" pitchFamily="50" charset="-128"/>
              </a:rPr>
              <a:t>若い世代でも発症</a:t>
            </a:r>
            <a:r>
              <a:rPr lang="ja-JP" altLang="en-US" sz="2585" b="1" dirty="0">
                <a:latin typeface="BIZ UDPゴシック" panose="020B0400000000000000" pitchFamily="50" charset="-128"/>
                <a:ea typeface="BIZ UDPゴシック" panose="020B0400000000000000" pitchFamily="50" charset="-128"/>
              </a:rPr>
              <a:t>することもある。</a:t>
            </a:r>
          </a:p>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solidFill>
                  <a:srgbClr val="FF0000"/>
                </a:solidFill>
                <a:latin typeface="BIZ UDPゴシック" panose="020B0400000000000000" pitchFamily="50" charset="-128"/>
                <a:ea typeface="BIZ UDPゴシック" panose="020B0400000000000000" pitchFamily="50" charset="-128"/>
              </a:rPr>
              <a:t> </a:t>
            </a:r>
            <a:r>
              <a:rPr lang="en-US" altLang="ja-JP" sz="2585" b="1" dirty="0">
                <a:solidFill>
                  <a:srgbClr val="39837F"/>
                </a:solidFill>
                <a:latin typeface="BIZ UDPゴシック" panose="020B0400000000000000" pitchFamily="50" charset="-128"/>
                <a:ea typeface="BIZ UDPゴシック" panose="020B0400000000000000" pitchFamily="50" charset="-128"/>
              </a:rPr>
              <a:t>65</a:t>
            </a:r>
            <a:r>
              <a:rPr lang="ja-JP" altLang="en-US" sz="2585" b="1" dirty="0">
                <a:solidFill>
                  <a:srgbClr val="39837F"/>
                </a:solidFill>
                <a:latin typeface="BIZ UDPゴシック" panose="020B0400000000000000" pitchFamily="50" charset="-128"/>
                <a:ea typeface="BIZ UDPゴシック" panose="020B0400000000000000" pitchFamily="50" charset="-128"/>
              </a:rPr>
              <a:t>歳未満の人</a:t>
            </a:r>
            <a:r>
              <a:rPr lang="ja-JP" altLang="en-US" sz="2585" b="1" dirty="0">
                <a:latin typeface="BIZ UDPゴシック" panose="020B0400000000000000" pitchFamily="50" charset="-128"/>
                <a:ea typeface="BIZ UDPゴシック" panose="020B0400000000000000" pitchFamily="50" charset="-128"/>
              </a:rPr>
              <a:t>が発症する認知症を総じて</a:t>
            </a:r>
            <a:r>
              <a:rPr lang="ja-JP" altLang="en-US" sz="2585" b="1" dirty="0">
                <a:solidFill>
                  <a:srgbClr val="39837F"/>
                </a:solidFill>
                <a:latin typeface="BIZ UDPゴシック" panose="020B0400000000000000" pitchFamily="50" charset="-128"/>
                <a:ea typeface="BIZ UDPゴシック" panose="020B0400000000000000" pitchFamily="50" charset="-128"/>
              </a:rPr>
              <a:t>「若年性認知症」</a:t>
            </a:r>
            <a:r>
              <a:rPr lang="ja-JP" altLang="en-US" sz="2585" b="1" dirty="0">
                <a:latin typeface="BIZ UDPゴシック" panose="020B0400000000000000" pitchFamily="50" charset="-128"/>
                <a:ea typeface="BIZ UDPゴシック" panose="020B0400000000000000" pitchFamily="50" charset="-128"/>
              </a:rPr>
              <a:t>と言う。</a:t>
            </a:r>
          </a:p>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働き盛り世代や子育て世代の人に発症するため</a:t>
            </a:r>
            <a:r>
              <a:rPr lang="ja-JP" altLang="en-US" sz="2585" b="1" dirty="0">
                <a:solidFill>
                  <a:srgbClr val="39837F"/>
                </a:solidFill>
                <a:latin typeface="BIZ UDPゴシック" panose="020B0400000000000000" pitchFamily="50" charset="-128"/>
                <a:ea typeface="BIZ UDPゴシック" panose="020B0400000000000000" pitchFamily="50" charset="-128"/>
              </a:rPr>
              <a:t>本人だけでなく、家族の生活への影響が大きい</a:t>
            </a:r>
            <a:r>
              <a:rPr lang="ja-JP" altLang="en-US" sz="2585" b="1" dirty="0">
                <a:latin typeface="BIZ UDPゴシック" panose="020B0400000000000000" pitchFamily="50" charset="-128"/>
                <a:ea typeface="BIZ UDPゴシック" panose="020B0400000000000000" pitchFamily="50" charset="-128"/>
              </a:rPr>
              <a:t>。</a:t>
            </a:r>
          </a:p>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若年性認知症について</a:t>
            </a:r>
            <a:r>
              <a:rPr lang="ja-JP" altLang="en-US" sz="2585" b="1" dirty="0">
                <a:solidFill>
                  <a:srgbClr val="39837F"/>
                </a:solidFill>
                <a:latin typeface="BIZ UDPゴシック" panose="020B0400000000000000" pitchFamily="50" charset="-128"/>
                <a:ea typeface="BIZ UDPゴシック" panose="020B0400000000000000" pitchFamily="50" charset="-128"/>
              </a:rPr>
              <a:t>正しく理解し、早期の気づきと対応、及び適切な支援に繋げる</a:t>
            </a:r>
            <a:r>
              <a:rPr lang="ja-JP" altLang="en-US" sz="2585" b="1" dirty="0">
                <a:latin typeface="BIZ UDPゴシック" panose="020B0400000000000000" pitchFamily="50" charset="-128"/>
                <a:ea typeface="BIZ UDPゴシック" panose="020B0400000000000000" pitchFamily="50" charset="-128"/>
              </a:rPr>
              <a:t>ことが重要である。</a:t>
            </a:r>
            <a:endParaRPr lang="en-US" altLang="ja-JP" sz="2585"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7041C41-0CB7-4B19-A142-F408F8EF271C}"/>
              </a:ext>
            </a:extLst>
          </p:cNvPr>
          <p:cNvSpPr/>
          <p:nvPr/>
        </p:nvSpPr>
        <p:spPr>
          <a:xfrm>
            <a:off x="0" y="-22709"/>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863899" y="77351"/>
            <a:ext cx="7416202" cy="510573"/>
          </a:xfrm>
        </p:spPr>
        <p:txBody>
          <a:bodyPr>
            <a:noAutofit/>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若年性認知症</a:t>
            </a:r>
          </a:p>
        </p:txBody>
      </p:sp>
      <p:sp>
        <p:nvSpPr>
          <p:cNvPr id="5" name="テキスト ボックス 4">
            <a:extLst>
              <a:ext uri="{FF2B5EF4-FFF2-40B4-BE49-F238E27FC236}">
                <a16:creationId xmlns:a16="http://schemas.microsoft.com/office/drawing/2014/main" id="{B0B996EF-B643-4550-952A-DA3E00B80D08}"/>
              </a:ext>
            </a:extLst>
          </p:cNvPr>
          <p:cNvSpPr txBox="1"/>
          <p:nvPr/>
        </p:nvSpPr>
        <p:spPr>
          <a:xfrm>
            <a:off x="0" y="687984"/>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36266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3FEED5B-2611-45E3-B6C0-9A95D6F8D704}"/>
              </a:ext>
            </a:extLst>
          </p:cNvPr>
          <p:cNvSpPr>
            <a:spLocks noChangeArrowheads="1"/>
          </p:cNvSpPr>
          <p:nvPr/>
        </p:nvSpPr>
        <p:spPr bwMode="auto">
          <a:xfrm>
            <a:off x="256689" y="1165891"/>
            <a:ext cx="8630615"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None/>
              <a:defRPr/>
            </a:pPr>
            <a:r>
              <a:rPr lang="ja-JP" altLang="en-US" sz="2585" b="1" dirty="0">
                <a:solidFill>
                  <a:prstClr val="black"/>
                </a:solidFill>
                <a:latin typeface="BIZ UDPゴシック" panose="020B0400000000000000" pitchFamily="50" charset="-128"/>
                <a:ea typeface="BIZ UDPゴシック" panose="020B0400000000000000" pitchFamily="50" charset="-128"/>
              </a:rPr>
              <a:t>若年性認知症の注意すべき症状の特徴は以下の通り</a:t>
            </a:r>
            <a:endParaRPr lang="ja-JP" altLang="en-US" sz="2585" b="1" dirty="0">
              <a:solidFill>
                <a:srgbClr val="000000"/>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308BC113-44FD-4C4A-938F-2BCB181A7B11}"/>
              </a:ext>
            </a:extLst>
          </p:cNvPr>
          <p:cNvSpPr/>
          <p:nvPr/>
        </p:nvSpPr>
        <p:spPr>
          <a:xfrm>
            <a:off x="548135" y="5691649"/>
            <a:ext cx="8244699" cy="887935"/>
          </a:xfrm>
          <a:prstGeom prst="rect">
            <a:avLst/>
          </a:prstGeom>
        </p:spPr>
        <p:txBody>
          <a:bodyPr wrap="square">
            <a:spAutoFit/>
          </a:bodyPr>
          <a:lstStyle/>
          <a:p>
            <a:pPr marL="414715" indent="-414715" defTabSz="844083">
              <a:spcBef>
                <a:spcPts val="2769"/>
              </a:spcBef>
            </a:pPr>
            <a:r>
              <a:rPr lang="en-US" altLang="ja-JP"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solidFill>
                  <a:srgbClr val="39837F"/>
                </a:solidFill>
                <a:latin typeface="BIZ UDPゴシック" panose="020B0400000000000000" pitchFamily="50" charset="-128"/>
                <a:ea typeface="BIZ UDPゴシック" panose="020B0400000000000000" pitchFamily="50" charset="-128"/>
              </a:rPr>
              <a:t> 確定診断を受けた時には、既に症状が進行していることが少なくない</a:t>
            </a:r>
            <a:endParaRPr lang="en-US" altLang="ja-JP" sz="2585" b="1" dirty="0">
              <a:solidFill>
                <a:srgbClr val="39837F"/>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4F7AC0D0-7801-46C9-BF5C-09D425D39174}"/>
              </a:ext>
            </a:extLst>
          </p:cNvPr>
          <p:cNvSpPr/>
          <p:nvPr/>
        </p:nvSpPr>
        <p:spPr bwMode="auto">
          <a:xfrm>
            <a:off x="4173184" y="5167579"/>
            <a:ext cx="797627" cy="437596"/>
          </a:xfrm>
          <a:prstGeom prst="downArrow">
            <a:avLst>
              <a:gd name="adj1" fmla="val 50000"/>
              <a:gd name="adj2" fmla="val 55321"/>
            </a:avLst>
          </a:prstGeom>
          <a:solidFill>
            <a:srgbClr val="39837F"/>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indent="-328254" defTabSz="844083" eaLnBrk="1" hangingPunct="1">
              <a:lnSpc>
                <a:spcPct val="80000"/>
              </a:lnSpc>
              <a:spcBef>
                <a:spcPct val="20000"/>
              </a:spcBef>
            </a:pPr>
            <a:endParaRPr lang="ja-JP" altLang="en-US" sz="1662">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E2A9715D-311A-4199-B2DD-2E660504440A}"/>
              </a:ext>
            </a:extLst>
          </p:cNvPr>
          <p:cNvSpPr/>
          <p:nvPr/>
        </p:nvSpPr>
        <p:spPr>
          <a:xfrm>
            <a:off x="-1"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3490" name="Rectangle 10">
            <a:extLst>
              <a:ext uri="{FF2B5EF4-FFF2-40B4-BE49-F238E27FC236}">
                <a16:creationId xmlns:a16="http://schemas.microsoft.com/office/drawing/2014/main" id="{5167EB0E-0490-467E-9BBD-42825CA95F87}"/>
              </a:ext>
            </a:extLst>
          </p:cNvPr>
          <p:cNvSpPr>
            <a:spLocks noChangeArrowheads="1"/>
          </p:cNvSpPr>
          <p:nvPr/>
        </p:nvSpPr>
        <p:spPr bwMode="auto">
          <a:xfrm>
            <a:off x="351164" y="53501"/>
            <a:ext cx="844167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defRPr/>
            </a:pPr>
            <a:r>
              <a:rPr lang="ja-JP" altLang="en-US" b="1" dirty="0">
                <a:solidFill>
                  <a:schemeClr val="bg1"/>
                </a:solidFill>
                <a:latin typeface="BIZ UDPゴシック" panose="020B0400000000000000" pitchFamily="50" charset="-128"/>
                <a:ea typeface="BIZ UDPゴシック" panose="020B0400000000000000" pitchFamily="50" charset="-128"/>
              </a:rPr>
              <a:t>若年性認知症の症状の特徴</a:t>
            </a:r>
          </a:p>
        </p:txBody>
      </p:sp>
      <p:sp>
        <p:nvSpPr>
          <p:cNvPr id="4" name="四角形: 角を丸くする 3">
            <a:extLst>
              <a:ext uri="{FF2B5EF4-FFF2-40B4-BE49-F238E27FC236}">
                <a16:creationId xmlns:a16="http://schemas.microsoft.com/office/drawing/2014/main" id="{2A1934E5-C5CE-4032-87C5-1E6D60F9BB99}"/>
              </a:ext>
            </a:extLst>
          </p:cNvPr>
          <p:cNvSpPr/>
          <p:nvPr/>
        </p:nvSpPr>
        <p:spPr bwMode="auto">
          <a:xfrm>
            <a:off x="548135" y="1757548"/>
            <a:ext cx="8050742" cy="3323557"/>
          </a:xfrm>
          <a:prstGeom prst="roundRect">
            <a:avLst>
              <a:gd name="adj" fmla="val 9260"/>
            </a:avLst>
          </a:prstGeom>
          <a:solidFill>
            <a:srgbClr val="C2E4E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3492" name="正方形/長方形 1">
            <a:extLst>
              <a:ext uri="{FF2B5EF4-FFF2-40B4-BE49-F238E27FC236}">
                <a16:creationId xmlns:a16="http://schemas.microsoft.com/office/drawing/2014/main" id="{F4A311CC-89F2-427C-BC90-4E4CE021640E}"/>
              </a:ext>
            </a:extLst>
          </p:cNvPr>
          <p:cNvSpPr>
            <a:spLocks noChangeArrowheads="1"/>
          </p:cNvSpPr>
          <p:nvPr/>
        </p:nvSpPr>
        <p:spPr bwMode="auto">
          <a:xfrm>
            <a:off x="1160585" y="1849665"/>
            <a:ext cx="76757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初期のサインが</a:t>
            </a:r>
            <a:r>
              <a:rPr lang="ja-JP" altLang="en-US" sz="2400" b="1" dirty="0">
                <a:solidFill>
                  <a:srgbClr val="39837F"/>
                </a:solidFill>
                <a:latin typeface="BIZ UDPゴシック" panose="020B0400000000000000" pitchFamily="50" charset="-128"/>
                <a:ea typeface="BIZ UDPゴシック" panose="020B0400000000000000" pitchFamily="50" charset="-128"/>
              </a:rPr>
              <a:t>見逃されやすい</a:t>
            </a:r>
            <a:endParaRPr lang="en-US" altLang="ja-JP" sz="2400" b="1" dirty="0">
              <a:solidFill>
                <a:srgbClr val="39837F"/>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症状の</a:t>
            </a:r>
            <a:r>
              <a:rPr lang="ja-JP" altLang="en-US" sz="2400" b="1" dirty="0">
                <a:solidFill>
                  <a:srgbClr val="39837F"/>
                </a:solidFill>
                <a:latin typeface="BIZ UDPゴシック" panose="020B0400000000000000" pitchFamily="50" charset="-128"/>
                <a:ea typeface="BIZ UDPゴシック" panose="020B0400000000000000" pitchFamily="50" charset="-128"/>
              </a:rPr>
              <a:t>個人差</a:t>
            </a:r>
            <a:r>
              <a:rPr lang="ja-JP" altLang="en-US" sz="2400" b="1" dirty="0">
                <a:solidFill>
                  <a:srgbClr val="000000"/>
                </a:solidFill>
                <a:latin typeface="BIZ UDPゴシック" panose="020B0400000000000000" pitchFamily="50" charset="-128"/>
                <a:ea typeface="BIZ UDPゴシック" panose="020B0400000000000000" pitchFamily="50" charset="-128"/>
              </a:rPr>
              <a:t>が大きい</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39837F"/>
                </a:solidFill>
                <a:latin typeface="BIZ UDPゴシック" panose="020B0400000000000000" pitchFamily="50" charset="-128"/>
                <a:ea typeface="BIZ UDPゴシック" panose="020B0400000000000000" pitchFamily="50" charset="-128"/>
              </a:rPr>
              <a:t>抑うつ状態</a:t>
            </a:r>
            <a:r>
              <a:rPr lang="ja-JP" altLang="en-US" sz="2400" b="1" dirty="0">
                <a:solidFill>
                  <a:srgbClr val="000000"/>
                </a:solidFill>
                <a:latin typeface="BIZ UDPゴシック" panose="020B0400000000000000" pitchFamily="50" charset="-128"/>
                <a:ea typeface="BIZ UDPゴシック" panose="020B0400000000000000" pitchFamily="50" charset="-128"/>
              </a:rPr>
              <a:t>に陥りやすく、</a:t>
            </a:r>
            <a:r>
              <a:rPr lang="ja-JP" altLang="en-US" sz="2400" b="1" dirty="0">
                <a:solidFill>
                  <a:srgbClr val="39837F"/>
                </a:solidFill>
                <a:latin typeface="BIZ UDPゴシック" panose="020B0400000000000000" pitchFamily="50" charset="-128"/>
                <a:ea typeface="BIZ UDPゴシック" panose="020B0400000000000000" pitchFamily="50" charset="-128"/>
              </a:rPr>
              <a:t>不安感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介護やケアを受けることへの</a:t>
            </a:r>
            <a:r>
              <a:rPr lang="ja-JP" altLang="en-US" sz="2400" b="1" dirty="0">
                <a:solidFill>
                  <a:srgbClr val="39837F"/>
                </a:solidFill>
                <a:latin typeface="BIZ UDPゴシック" panose="020B0400000000000000" pitchFamily="50" charset="-128"/>
                <a:ea typeface="BIZ UDPゴシック" panose="020B0400000000000000" pitchFamily="50" charset="-128"/>
              </a:rPr>
              <a:t>抵抗感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39837F"/>
                </a:solidFill>
                <a:latin typeface="BIZ UDPゴシック" panose="020B0400000000000000" pitchFamily="50" charset="-128"/>
                <a:ea typeface="BIZ UDPゴシック" panose="020B0400000000000000" pitchFamily="50" charset="-128"/>
              </a:rPr>
              <a:t>進行が早い傾向</a:t>
            </a:r>
            <a:r>
              <a:rPr lang="ja-JP" altLang="en-US" sz="2400" b="1" dirty="0">
                <a:solidFill>
                  <a:srgbClr val="000000"/>
                </a:solidFill>
                <a:latin typeface="BIZ UDPゴシック" panose="020B0400000000000000" pitchFamily="50" charset="-128"/>
                <a:ea typeface="BIZ UDPゴシック" panose="020B0400000000000000" pitchFamily="50" charset="-128"/>
              </a:rPr>
              <a:t>がある</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認知機能の低下と身体機能の低下が</a:t>
            </a:r>
            <a:r>
              <a:rPr lang="ja-JP" altLang="en-US" sz="2400" b="1" dirty="0">
                <a:solidFill>
                  <a:srgbClr val="39837F"/>
                </a:solidFill>
                <a:latin typeface="BIZ UDPゴシック" panose="020B0400000000000000" pitchFamily="50" charset="-128"/>
                <a:ea typeface="BIZ UDPゴシック" panose="020B0400000000000000" pitchFamily="50" charset="-128"/>
              </a:rPr>
              <a:t>並行しない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39837F"/>
                </a:solidFill>
                <a:latin typeface="BIZ UDPゴシック" panose="020B0400000000000000" pitchFamily="50" charset="-128"/>
                <a:ea typeface="BIZ UDPゴシック" panose="020B0400000000000000" pitchFamily="50" charset="-128"/>
              </a:rPr>
              <a:t>社会的役割や達成感</a:t>
            </a:r>
            <a:r>
              <a:rPr lang="ja-JP" altLang="en-US" sz="2400" b="1" dirty="0">
                <a:solidFill>
                  <a:srgbClr val="000000"/>
                </a:solidFill>
                <a:latin typeface="BIZ UDPゴシック" panose="020B0400000000000000" pitchFamily="50" charset="-128"/>
                <a:ea typeface="BIZ UDPゴシック" panose="020B0400000000000000" pitchFamily="50" charset="-128"/>
              </a:rPr>
              <a:t>を希求している</a:t>
            </a:r>
          </a:p>
        </p:txBody>
      </p:sp>
      <p:sp>
        <p:nvSpPr>
          <p:cNvPr id="10" name="テキスト ボックス 9">
            <a:extLst>
              <a:ext uri="{FF2B5EF4-FFF2-40B4-BE49-F238E27FC236}">
                <a16:creationId xmlns:a16="http://schemas.microsoft.com/office/drawing/2014/main" id="{AA5FF443-973E-4CF5-97C2-BA5D6572F076}"/>
              </a:ext>
            </a:extLst>
          </p:cNvPr>
          <p:cNvSpPr txBox="1"/>
          <p:nvPr/>
        </p:nvSpPr>
        <p:spPr>
          <a:xfrm>
            <a:off x="0" y="712456"/>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80623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9516854-C9C4-4B81-87DB-13C82AF51D5B}"/>
              </a:ext>
            </a:extLst>
          </p:cNvPr>
          <p:cNvSpPr/>
          <p:nvPr/>
        </p:nvSpPr>
        <p:spPr>
          <a:xfrm>
            <a:off x="673684" y="1246707"/>
            <a:ext cx="7796632" cy="5262979"/>
          </a:xfrm>
          <a:prstGeom prst="rect">
            <a:avLst/>
          </a:prstGeom>
        </p:spPr>
        <p:txBody>
          <a:bodyPr wrap="square">
            <a:spAutoFit/>
          </a:bodyPr>
          <a:lstStyle/>
          <a:p>
            <a:pPr marL="985838" marR="0" lvl="0" indent="-985838" algn="l" defTabSz="844083" rtl="0" eaLnBrk="0" fontAlgn="base" latinLnBrk="0" hangingPunct="0">
              <a:lnSpc>
                <a:spcPct val="100000"/>
              </a:lnSpc>
              <a:spcBef>
                <a:spcPct val="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定義</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ct val="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身体的な要因や薬剤の要因によって</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急性に出現する意識・注意・知覚の障害</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症状には変動性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85838" marR="0" lvl="0" indent="-985838"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診察する時期によって状態が大きく変化する。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高齢者の有病率が高いにもかかわらず、医療従事者でも</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せん妄の症状が認識されない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ことも多い。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精神疾患や認知症患者</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では見逃されることが多い。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過小評価され、</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対応が遅れ症状が遷延する</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傾向がある。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留意点</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原則可逆性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であり、診断と鑑別、治療が重要である。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安全な治療・療養環境の確保、適切な検査、精神症状に隠れた身体疾患の鑑別、全身の診察</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を怠らない。</a:t>
            </a:r>
          </a:p>
        </p:txBody>
      </p:sp>
      <p:sp>
        <p:nvSpPr>
          <p:cNvPr id="29" name="テキスト ボックス 28">
            <a:extLst>
              <a:ext uri="{FF2B5EF4-FFF2-40B4-BE49-F238E27FC236}">
                <a16:creationId xmlns:a16="http://schemas.microsoft.com/office/drawing/2014/main" id="{761E1810-2189-423C-ADE8-AC4A1BECAA03}"/>
              </a:ext>
            </a:extLst>
          </p:cNvPr>
          <p:cNvSpPr txBox="1"/>
          <p:nvPr/>
        </p:nvSpPr>
        <p:spPr>
          <a:xfrm>
            <a:off x="0" y="710694"/>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9D2D7D61-DBA2-4FCA-A4C4-694244189FC9}"/>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Rectangle 6">
            <a:extLst>
              <a:ext uri="{FF2B5EF4-FFF2-40B4-BE49-F238E27FC236}">
                <a16:creationId xmlns:a16="http://schemas.microsoft.com/office/drawing/2014/main" id="{AC2E9755-0D00-4C2A-9DEE-94E662DD98A6}"/>
              </a:ext>
            </a:extLst>
          </p:cNvPr>
          <p:cNvSpPr>
            <a:spLocks noChangeArrowheads="1"/>
          </p:cNvSpPr>
          <p:nvPr/>
        </p:nvSpPr>
        <p:spPr bwMode="auto">
          <a:xfrm>
            <a:off x="953965" y="98172"/>
            <a:ext cx="723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507" tIns="38253" rIns="76507" bIns="38253" anchor="ctr"/>
          <a:lstStyle>
            <a:lvl1pPr defTabSz="9096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96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96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39687"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せん妄の特徴</a:t>
            </a:r>
          </a:p>
        </p:txBody>
      </p:sp>
    </p:spTree>
    <p:extLst>
      <p:ext uri="{BB962C8B-B14F-4D97-AF65-F5344CB8AC3E}">
        <p14:creationId xmlns:p14="http://schemas.microsoft.com/office/powerpoint/2010/main" val="348610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8306" name="Rectangle 2"/>
          <p:cNvSpPr>
            <a:spLocks noChangeArrowheads="1"/>
          </p:cNvSpPr>
          <p:nvPr/>
        </p:nvSpPr>
        <p:spPr bwMode="auto">
          <a:xfrm>
            <a:off x="893330" y="60069"/>
            <a:ext cx="7502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せん妄</a:t>
            </a: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とアルツハイマー型認知症の違い</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1271"/>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Group 44"/>
          <p:cNvGraphicFramePr>
            <a:graphicFrameLocks noGrp="1"/>
          </p:cNvGraphicFramePr>
          <p:nvPr>
            <p:extLst>
              <p:ext uri="{D42A27DB-BD31-4B8C-83A1-F6EECF244321}">
                <p14:modId xmlns:p14="http://schemas.microsoft.com/office/powerpoint/2010/main" val="2785846043"/>
              </p:ext>
            </p:extLst>
          </p:nvPr>
        </p:nvGraphicFramePr>
        <p:xfrm>
          <a:off x="717345" y="1372671"/>
          <a:ext cx="7709309" cy="4604781"/>
        </p:xfrm>
        <a:graphic>
          <a:graphicData uri="http://schemas.openxmlformats.org/drawingml/2006/table">
            <a:tbl>
              <a:tblPr/>
              <a:tblGrid>
                <a:gridCol w="1408908">
                  <a:extLst>
                    <a:ext uri="{9D8B030D-6E8A-4147-A177-3AD203B41FA5}">
                      <a16:colId xmlns:a16="http://schemas.microsoft.com/office/drawing/2014/main" val="20000"/>
                    </a:ext>
                  </a:extLst>
                </a:gridCol>
                <a:gridCol w="2937827">
                  <a:extLst>
                    <a:ext uri="{9D8B030D-6E8A-4147-A177-3AD203B41FA5}">
                      <a16:colId xmlns:a16="http://schemas.microsoft.com/office/drawing/2014/main" val="20001"/>
                    </a:ext>
                  </a:extLst>
                </a:gridCol>
                <a:gridCol w="3362574">
                  <a:extLst>
                    <a:ext uri="{9D8B030D-6E8A-4147-A177-3AD203B41FA5}">
                      <a16:colId xmlns:a16="http://schemas.microsoft.com/office/drawing/2014/main" val="20002"/>
                    </a:ext>
                  </a:extLst>
                </a:gridCol>
              </a:tblGrid>
              <a:tr h="3976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せん妄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9837F"/>
                    </a:solidFill>
                  </a:tcPr>
                </a:tc>
                <a:extLst>
                  <a:ext uri="{0D108BD9-81ED-4DB2-BD59-A6C34878D82A}">
                    <a16:rowId xmlns:a16="http://schemas.microsoft.com/office/drawing/2014/main" val="10000"/>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発　症</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急激（数時間～数日）</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潜在性（数か月～数年）</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1"/>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経過の特徴</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動揺性、短時間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慢性進行、長時間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3590137886"/>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初期症状</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注意集中困難、意識障害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4044770593"/>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注意力</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通常正常である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2"/>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覚醒水準</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動揺する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正常</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4"/>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誘因</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少ない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5"/>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身体疾患</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時にあり</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6"/>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環境の関与</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関与することが多い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909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うつ病の特徴</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テキスト ボックス 6">
            <a:extLst>
              <a:ext uri="{FF2B5EF4-FFF2-40B4-BE49-F238E27FC236}">
                <a16:creationId xmlns:a16="http://schemas.microsoft.com/office/drawing/2014/main" id="{01EFE167-7965-49B6-A79B-4589A522C815}"/>
              </a:ext>
            </a:extLst>
          </p:cNvPr>
          <p:cNvSpPr txBox="1"/>
          <p:nvPr/>
        </p:nvSpPr>
        <p:spPr>
          <a:xfrm>
            <a:off x="1120337" y="3387549"/>
            <a:ext cx="4039493"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抑うつ気分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体重減少、食欲の減退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精神運動性の焦燥</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制止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思考力や集中力の減退</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決断困難</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死についての反復思考、自殺念慮</a:t>
            </a:r>
          </a:p>
        </p:txBody>
      </p:sp>
      <p:sp>
        <p:nvSpPr>
          <p:cNvPr id="11" name="テキスト ボックス 10">
            <a:extLst>
              <a:ext uri="{FF2B5EF4-FFF2-40B4-BE49-F238E27FC236}">
                <a16:creationId xmlns:a16="http://schemas.microsoft.com/office/drawing/2014/main" id="{7C574453-F273-4BC4-811C-BBDD2EDFB3DB}"/>
              </a:ext>
            </a:extLst>
          </p:cNvPr>
          <p:cNvSpPr txBox="1"/>
          <p:nvPr/>
        </p:nvSpPr>
        <p:spPr>
          <a:xfrm>
            <a:off x="1737214" y="4968971"/>
            <a:ext cx="6997147"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DSM</a:t>
            </a:r>
            <a:r>
              <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Diagnostic and Statistical Manual of Mental Disorders</a:t>
            </a:r>
            <a:endPar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98DDB17-E839-4B5C-8010-CE06122F4FC7}"/>
              </a:ext>
            </a:extLst>
          </p:cNvPr>
          <p:cNvSpPr txBox="1"/>
          <p:nvPr/>
        </p:nvSpPr>
        <p:spPr>
          <a:xfrm>
            <a:off x="5025810" y="3392992"/>
            <a:ext cx="3434115"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興味、喜びの著しい減退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不眠</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易疲労性</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気力の減退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無価値観</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罪責感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endPar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565A1440-BC3E-40F9-B303-A912A13A1264}"/>
              </a:ext>
            </a:extLst>
          </p:cNvPr>
          <p:cNvSpPr txBox="1"/>
          <p:nvPr/>
        </p:nvSpPr>
        <p:spPr>
          <a:xfrm>
            <a:off x="330867" y="1159787"/>
            <a:ext cx="8524697" cy="5447645"/>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高齢者では、加齢や心理社会的要因、身体的要因が重なるため頻度も高いが、</a:t>
            </a: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診断されずに見過ごされる</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ことが多い。</a:t>
            </a:r>
            <a:endParaRPr kumimoji="1" lang="en-US" altLang="ja-JP"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認知症発症のリスク</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であり、</a:t>
            </a: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認知症に併存</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することもある。</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以下の症状のうち</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つ以上が２週間持続（少なくとも１つは、</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）または２））</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留意点</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高齢者では、</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悲観的思考、精神運動激越、心気症、身体症状、精神病症状、うつ病性仮性認知症</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などが特徴である。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自殺の可能性や社会的孤立、身体疾患の影響</a:t>
            </a:r>
            <a:r>
              <a:rPr kumimoji="1" lang="ja-JP" altLang="en-US" sz="21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などへの配慮が重要</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1707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うつ病とアルツハイマー型認知症の違い</a:t>
            </a:r>
            <a:r>
              <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rPr>
              <a:t> </a:t>
            </a: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29</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Group 53"/>
          <p:cNvGraphicFramePr>
            <a:graphicFrameLocks noGrp="1"/>
          </p:cNvGraphicFramePr>
          <p:nvPr>
            <p:extLst>
              <p:ext uri="{D42A27DB-BD31-4B8C-83A1-F6EECF244321}">
                <p14:modId xmlns:p14="http://schemas.microsoft.com/office/powerpoint/2010/main" val="3021970265"/>
              </p:ext>
            </p:extLst>
          </p:nvPr>
        </p:nvGraphicFramePr>
        <p:xfrm>
          <a:off x="533051" y="1411404"/>
          <a:ext cx="8077898" cy="4881110"/>
        </p:xfrm>
        <a:graphic>
          <a:graphicData uri="http://schemas.openxmlformats.org/drawingml/2006/table">
            <a:tbl>
              <a:tblPr/>
              <a:tblGrid>
                <a:gridCol w="1593418">
                  <a:extLst>
                    <a:ext uri="{9D8B030D-6E8A-4147-A177-3AD203B41FA5}">
                      <a16:colId xmlns:a16="http://schemas.microsoft.com/office/drawing/2014/main" val="20000"/>
                    </a:ext>
                  </a:extLst>
                </a:gridCol>
                <a:gridCol w="3166549">
                  <a:extLst>
                    <a:ext uri="{9D8B030D-6E8A-4147-A177-3AD203B41FA5}">
                      <a16:colId xmlns:a16="http://schemas.microsoft.com/office/drawing/2014/main" val="20001"/>
                    </a:ext>
                  </a:extLst>
                </a:gridCol>
                <a:gridCol w="3317931">
                  <a:extLst>
                    <a:ext uri="{9D8B030D-6E8A-4147-A177-3AD203B41FA5}">
                      <a16:colId xmlns:a16="http://schemas.microsoft.com/office/drawing/2014/main" val="20002"/>
                    </a:ext>
                  </a:extLst>
                </a:gridCol>
              </a:tblGrid>
              <a:tr h="37116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うつ病（仮性認知症）</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9837F"/>
                    </a:solidFill>
                  </a:tcPr>
                </a:tc>
                <a:extLst>
                  <a:ext uri="{0D108BD9-81ED-4DB2-BD59-A6C34878D82A}">
                    <a16:rowId xmlns:a16="http://schemas.microsoft.com/office/drawing/2014/main" val="10000"/>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発　症</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急性（週か月単位）</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緩徐で潜在性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1"/>
                  </a:ext>
                </a:extLst>
              </a:tr>
              <a:tr h="436943">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経過と特徴</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比較的短期、動揺性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長期、進行性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72595988"/>
                  </a:ext>
                </a:extLst>
              </a:tr>
              <a:tr h="68320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存在する、強調する</a:t>
                      </a:r>
                      <a:endPar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（能力の低下を慨嘆する）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欠如することが多い</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（能力の低下を隠す）</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2"/>
                  </a:ext>
                </a:extLst>
              </a:tr>
              <a:tr h="401435">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摂食障害、睡眠障害</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ないことが多い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2469912872"/>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答え方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否定的答え（わからない）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つじつまをあわせる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3"/>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思考内容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自責的、自罰的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他罰的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4"/>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見当識障害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5"/>
                  </a:ext>
                </a:extLst>
              </a:tr>
              <a:tr h="981184">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最近の記憶と昔の記憶に</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差がない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最近の記憶が主体</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6"/>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日内変動</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乏しい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014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D8E061A9-156D-4650-8AC9-67DA0260428F}"/>
              </a:ext>
            </a:extLst>
          </p:cNvPr>
          <p:cNvSpPr/>
          <p:nvPr/>
        </p:nvSpPr>
        <p:spPr>
          <a:xfrm>
            <a:off x="316484" y="6370856"/>
            <a:ext cx="863148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「都市部における認知症有病率と認知症の生活機能障害への対応」（平成</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25</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年</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5</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月</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報告）を引用</a:t>
            </a:r>
          </a:p>
        </p:txBody>
      </p:sp>
      <p:sp>
        <p:nvSpPr>
          <p:cNvPr id="7" name="正方形/長方形 6">
            <a:extLst>
              <a:ext uri="{FF2B5EF4-FFF2-40B4-BE49-F238E27FC236}">
                <a16:creationId xmlns:a16="http://schemas.microsoft.com/office/drawing/2014/main" id="{2599739F-2285-4CB6-9810-9F25D5ABF60E}"/>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Rectangle 10">
            <a:extLst>
              <a:ext uri="{FF2B5EF4-FFF2-40B4-BE49-F238E27FC236}">
                <a16:creationId xmlns:a16="http://schemas.microsoft.com/office/drawing/2014/main" id="{6172368F-83BD-4660-AC08-A1DC2B0DB432}"/>
              </a:ext>
            </a:extLst>
          </p:cNvPr>
          <p:cNvSpPr>
            <a:spLocks noChangeArrowheads="1"/>
          </p:cNvSpPr>
          <p:nvPr/>
        </p:nvSpPr>
        <p:spPr bwMode="auto">
          <a:xfrm>
            <a:off x="1514474" y="53501"/>
            <a:ext cx="611505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認知症の原因疾患</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4B082985-7490-42DA-9503-6401EB7C077D}"/>
              </a:ext>
            </a:extLst>
          </p:cNvPr>
          <p:cNvGraphicFramePr>
            <a:graphicFrameLocks/>
          </p:cNvGraphicFramePr>
          <p:nvPr>
            <p:extLst>
              <p:ext uri="{D42A27DB-BD31-4B8C-83A1-F6EECF244321}">
                <p14:modId xmlns:p14="http://schemas.microsoft.com/office/powerpoint/2010/main" val="1672767904"/>
              </p:ext>
            </p:extLst>
          </p:nvPr>
        </p:nvGraphicFramePr>
        <p:xfrm>
          <a:off x="879873" y="1374302"/>
          <a:ext cx="7384253" cy="410939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D97AE165-E073-42A0-97C5-8785D77CACA7}"/>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951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3200" b="1" kern="0" dirty="0">
                <a:solidFill>
                  <a:prstClr val="white"/>
                </a:solidFill>
                <a:latin typeface="BIZ UDPゴシック" panose="020B0400000000000000" pitchFamily="50" charset="-128"/>
                <a:ea typeface="BIZ UDPゴシック" panose="020B0400000000000000" pitchFamily="50" charset="-128"/>
              </a:rPr>
              <a:t>薬剤に</a:t>
            </a: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よる認知機能の低下</a:t>
            </a:r>
          </a:p>
        </p:txBody>
      </p:sp>
      <p:sp>
        <p:nvSpPr>
          <p:cNvPr id="9" name="テキスト ボックス 8">
            <a:extLst>
              <a:ext uri="{FF2B5EF4-FFF2-40B4-BE49-F238E27FC236}">
                <a16:creationId xmlns:a16="http://schemas.microsoft.com/office/drawing/2014/main" id="{678C3974-0F50-4BFC-9410-A19332854D91}"/>
              </a:ext>
            </a:extLst>
          </p:cNvPr>
          <p:cNvSpPr txBox="1"/>
          <p:nvPr/>
        </p:nvSpPr>
        <p:spPr>
          <a:xfrm>
            <a:off x="797169" y="1238987"/>
            <a:ext cx="7901354" cy="5078313"/>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認知機能低下に服用している薬剤が影響している可能性が</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180975" marR="0" lvl="0" algn="l" defTabSz="914400" rtl="0" eaLnBrk="0" fontAlgn="base" latinLnBrk="0" hangingPunct="0">
              <a:lnSpc>
                <a:spcPct val="100000"/>
              </a:lnSpc>
              <a:spcBef>
                <a:spcPct val="0"/>
              </a:spcBef>
              <a:spcAft>
                <a:spcPct val="0"/>
              </a:spcAft>
              <a:buClrTx/>
              <a:buSzTx/>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あり、</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肝・腎機能障害、多剤併用の</a:t>
            </a: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Arial" panose="020B0604020202020204" pitchFamily="34" charset="0"/>
              </a:rPr>
              <a:t>高齢者、認知症や神経変性</a:t>
            </a:r>
            <a:endParaRPr lang="en-US" altLang="ja-JP" sz="2000" b="1" kern="100" dirty="0">
              <a:solidFill>
                <a:srgbClr val="39837F"/>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marR="0" lvl="0" algn="l" defTabSz="914400" rtl="0" eaLnBrk="0" fontAlgn="base" latinLnBrk="0" hangingPunct="0">
              <a:lnSpc>
                <a:spcPct val="100000"/>
              </a:lnSpc>
              <a:spcBef>
                <a:spcPct val="0"/>
              </a:spcBef>
              <a:spcAft>
                <a:spcPct val="0"/>
              </a:spcAft>
              <a:buClrTx/>
              <a:buSzTx/>
              <a:tabLst/>
              <a:defRPr/>
            </a:pP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Arial" panose="020B0604020202020204" pitchFamily="34" charset="0"/>
              </a:rPr>
              <a:t>    疾患</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などで出現しやすい。</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症状</a:t>
            </a:r>
            <a:endParaRPr kumimoji="1" lang="en-US" altLang="ja-JP"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300"/>
              </a:spcBef>
              <a:buClr>
                <a:schemeClr val="tx1"/>
              </a:buClr>
              <a:buFont typeface="Wingdings" panose="05000000000000000000" pitchFamily="2" charset="2"/>
              <a:buChar char="l"/>
              <a:defRPr/>
            </a:pPr>
            <a:r>
              <a:rPr lang="ja-JP" altLang="en-US" sz="2000" b="1" dirty="0">
                <a:solidFill>
                  <a:srgbClr val="39837F"/>
                </a:solidFill>
                <a:latin typeface="BIZ UDPゴシック" panose="020B0400000000000000" pitchFamily="50" charset="-128"/>
                <a:ea typeface="BIZ UDPゴシック" panose="020B0400000000000000" pitchFamily="50" charset="-128"/>
                <a:cs typeface="Meiryo UI" pitchFamily="50" charset="-128"/>
              </a:rPr>
              <a:t>潜在性もしくは亜急性</a:t>
            </a:r>
            <a:r>
              <a:rPr lang="ja-JP" altLang="en-US" sz="20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に発症する。</a:t>
            </a:r>
            <a:endParaRPr lang="en-US" altLang="ja-JP" sz="20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服用により</a:t>
            </a:r>
            <a:r>
              <a:rPr kumimoji="1" lang="ja-JP" altLang="en-US"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経時的</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に認知機能障害が変化する。</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注意力の低下</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が目立つ。（せん妄に類似した症状）</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lang="ja-JP" altLang="en-US" sz="2000" b="1" dirty="0">
                <a:solidFill>
                  <a:srgbClr val="39837F"/>
                </a:solidFill>
                <a:latin typeface="BIZ UDPゴシック" panose="020B0400000000000000" pitchFamily="50" charset="-128"/>
                <a:ea typeface="BIZ UDPゴシック" panose="020B0400000000000000" pitchFamily="50" charset="-128"/>
                <a:cs typeface="Meiryo UI" pitchFamily="50" charset="-128"/>
              </a:rPr>
              <a:t>薬剤の中止により認知機能障害は改善する。</a:t>
            </a:r>
            <a:endParaRPr kumimoji="1" lang="en-US" altLang="ja-JP"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200"/>
              </a:spcBef>
              <a:spcAft>
                <a:spcPct val="0"/>
              </a:spcAft>
              <a:buClrTx/>
              <a:buSzTx/>
              <a:buFontTx/>
              <a:buNone/>
              <a:tabLst/>
              <a:defRPr/>
            </a:pPr>
            <a:r>
              <a:rPr kumimoji="1" lang="ja-JP" altLang="en-US"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留意点と対応</a:t>
            </a:r>
            <a:endParaRPr kumimoji="1" lang="en-US" altLang="ja-JP"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lvl="0" indent="-355600">
              <a:spcBef>
                <a:spcPts val="300"/>
              </a:spcBef>
              <a:buClr>
                <a:schemeClr val="tx1"/>
              </a:buClr>
              <a:buFont typeface="Wingdings" panose="05000000000000000000" pitchFamily="2" charset="2"/>
              <a:buChar char="l"/>
              <a:defRPr/>
            </a:pP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服薬状況や</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健康食品の使用状況</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を含め必ず聴取が必要である。</a:t>
            </a: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初診時だけではなく、</a:t>
            </a: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定期的に</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聴取</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1" lang="ja-JP"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行う</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他院</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での</a:t>
            </a: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薬剤</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の</a:t>
            </a: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変更</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1" lang="ja-JP"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把握</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lang="ja-JP" altLang="en-US" sz="20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原因薬剤および症状について</a:t>
            </a: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情報共有し、処方医と相談</a:t>
            </a:r>
            <a:r>
              <a:rPr lang="ja-JP" altLang="en-US" sz="20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77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アルコール関連障害 （精神・神経の疾患）</a:t>
            </a:r>
          </a:p>
        </p:txBody>
      </p:sp>
      <p:sp>
        <p:nvSpPr>
          <p:cNvPr id="9" name="コンテンツ プレースホルダー 2">
            <a:extLst>
              <a:ext uri="{FF2B5EF4-FFF2-40B4-BE49-F238E27FC236}">
                <a16:creationId xmlns:a16="http://schemas.microsoft.com/office/drawing/2014/main" id="{48D28693-2248-4CBF-AACC-5723D8DF3DF6}"/>
              </a:ext>
            </a:extLst>
          </p:cNvPr>
          <p:cNvSpPr txBox="1">
            <a:spLocks/>
          </p:cNvSpPr>
          <p:nvPr/>
        </p:nvSpPr>
        <p:spPr>
          <a:xfrm>
            <a:off x="667622" y="2656770"/>
            <a:ext cx="8153891" cy="3965618"/>
          </a:xfrm>
          <a:prstGeom prst="rect">
            <a:avLst/>
          </a:prstGeom>
        </p:spPr>
        <p:txBody>
          <a:bodyPr>
            <a:noAutofit/>
          </a:bodyPr>
          <a:lst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a:lstStyle>
          <a:p>
            <a:pPr marL="0" marR="0" lvl="0" indent="0" algn="l" defTabSz="778139" rtl="0" eaLnBrk="0" fontAlgn="base" latinLnBrk="0" hangingPunct="0">
              <a:lnSpc>
                <a:spcPct val="100000"/>
              </a:lnSpc>
              <a:spcBef>
                <a:spcPts val="3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ウェルニッケ脳症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ビタミン</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欠乏により、</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意識障害・眼球運動障害・失調性歩行障害</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などが、と急速（</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日～数日）に出現する。</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0"/>
              </a:spcBef>
              <a:spcAft>
                <a:spcPct val="0"/>
              </a:spcAft>
              <a:buClr>
                <a:prstClr val="black"/>
              </a:buClr>
              <a:buSzTx/>
              <a:buFont typeface="Wingdings" panose="05000000000000000000" pitchFamily="2" charset="2"/>
              <a:buChar char="l"/>
              <a:tabLst/>
              <a:defRPr/>
            </a:pP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コルサコフ症候群</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健忘（前向性・逆行性）・失見当識・作話</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を認め、回復は困難。</a:t>
            </a: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アルコール性認知症（アルコール関連認知症）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長期の多量飲酒が、</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間接的な血管リスク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脳の萎縮などリスク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となり認知症症状を呈する。</a:t>
            </a:r>
          </a:p>
        </p:txBody>
      </p:sp>
      <p:sp>
        <p:nvSpPr>
          <p:cNvPr id="6" name="テキスト ボックス 5">
            <a:extLst>
              <a:ext uri="{FF2B5EF4-FFF2-40B4-BE49-F238E27FC236}">
                <a16:creationId xmlns:a16="http://schemas.microsoft.com/office/drawing/2014/main" id="{9D1F9025-23E6-4460-A542-7680BF57DDA6}"/>
              </a:ext>
            </a:extLst>
          </p:cNvPr>
          <p:cNvSpPr txBox="1"/>
          <p:nvPr/>
        </p:nvSpPr>
        <p:spPr>
          <a:xfrm>
            <a:off x="479357" y="2290742"/>
            <a:ext cx="753837" cy="415498"/>
          </a:xfrm>
          <a:prstGeom prst="rect">
            <a:avLst/>
          </a:prstGeom>
          <a:noFill/>
          <a:ln w="25400">
            <a:noFill/>
          </a:ln>
        </p:spPr>
        <p:txBody>
          <a:bodyPr wrap="square" rtlCol="0">
            <a:spAutoFit/>
          </a:bodyPr>
          <a:lstStyle/>
          <a:p>
            <a:pPr marR="0" lvl="0" algn="l" defTabSz="914400" rtl="0" eaLnBrk="0" fontAlgn="base" latinLnBrk="0" hangingPunct="0">
              <a:lnSpc>
                <a:spcPct val="100000"/>
              </a:lnSpc>
              <a:spcBef>
                <a:spcPts val="300"/>
              </a:spcBef>
              <a:spcAft>
                <a:spcPct val="0"/>
              </a:spcAft>
              <a:buClrTx/>
              <a:buSzTx/>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6851F23-EF8B-489D-9D87-C44FA9DFF38E}"/>
              </a:ext>
            </a:extLst>
          </p:cNvPr>
          <p:cNvSpPr txBox="1"/>
          <p:nvPr/>
        </p:nvSpPr>
        <p:spPr>
          <a:xfrm>
            <a:off x="918580" y="6189703"/>
            <a:ext cx="797667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アルコール以外に認知症の原因がない場合、アルコール性認知症とされる。</a:t>
            </a:r>
          </a:p>
        </p:txBody>
      </p:sp>
      <p:sp>
        <p:nvSpPr>
          <p:cNvPr id="12" name="テキスト ボックス 11">
            <a:extLst>
              <a:ext uri="{FF2B5EF4-FFF2-40B4-BE49-F238E27FC236}">
                <a16:creationId xmlns:a16="http://schemas.microsoft.com/office/drawing/2014/main" id="{79A4189B-7A21-4AD8-ACE8-FDCA0856C900}"/>
              </a:ext>
            </a:extLst>
          </p:cNvPr>
          <p:cNvSpPr txBox="1"/>
          <p:nvPr/>
        </p:nvSpPr>
        <p:spPr>
          <a:xfrm>
            <a:off x="918580" y="3780300"/>
            <a:ext cx="8091198" cy="338554"/>
          </a:xfrm>
          <a:prstGeom prst="rect">
            <a:avLst/>
          </a:prstGeom>
          <a:noFill/>
        </p:spPr>
        <p:txBody>
          <a:bodyPr wrap="square">
            <a:spAutoFit/>
          </a:bodyPr>
          <a:lstStyle/>
          <a:p>
            <a:pPr marL="265113" marR="0" lvl="0" indent="-265113" algn="l" defTabSz="778139" rtl="0" eaLnBrk="0" fontAlgn="base" latinLnBrk="0" hangingPunct="0">
              <a:lnSpc>
                <a:spcPct val="100000"/>
              </a:lnSpc>
              <a:spcBef>
                <a:spcPts val="300"/>
              </a:spcBef>
              <a:spcAft>
                <a:spcPct val="0"/>
              </a:spcAft>
              <a:buClr>
                <a:prstClr val="black"/>
              </a:buClr>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ビタミン剤投与により可逆的であるが、見過ごされるとコルサコフ症候群に移行する。</a:t>
            </a:r>
          </a:p>
        </p:txBody>
      </p:sp>
      <p:sp>
        <p:nvSpPr>
          <p:cNvPr id="13" name="テキスト ボックス 12">
            <a:extLst>
              <a:ext uri="{FF2B5EF4-FFF2-40B4-BE49-F238E27FC236}">
                <a16:creationId xmlns:a16="http://schemas.microsoft.com/office/drawing/2014/main" id="{62D67769-E907-4D59-AFA3-214882F7CF3F}"/>
              </a:ext>
            </a:extLst>
          </p:cNvPr>
          <p:cNvSpPr txBox="1"/>
          <p:nvPr/>
        </p:nvSpPr>
        <p:spPr>
          <a:xfrm>
            <a:off x="479357" y="1177553"/>
            <a:ext cx="7976676" cy="1061829"/>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indent="-355600">
              <a:buFont typeface="Wingdings" panose="05000000000000000000" pitchFamily="2" charset="2"/>
              <a:buChar char="l"/>
              <a:defRPr/>
            </a:pPr>
            <a:r>
              <a:rPr lang="ja-JP" altLang="en-US" sz="2100" b="1" dirty="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アルコール依存症など長期の多量飲酒が、中枢神経の機能や構造変化をもたらし、精神症状や神経症状を呈する。</a:t>
            </a:r>
            <a:endPar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26064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6"/>
          <p:cNvSpPr txBox="1">
            <a:spLocks noChangeArrowheads="1"/>
          </p:cNvSpPr>
          <p:nvPr/>
        </p:nvSpPr>
        <p:spPr bwMode="auto">
          <a:xfrm>
            <a:off x="1700123" y="999035"/>
            <a:ext cx="6177860" cy="46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最近の記憶</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食事の内容</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受診の交通手段、目的</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家族との外出</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気になったニュースや出来事　など</a:t>
            </a:r>
          </a:p>
          <a:p>
            <a:pPr eaLnBrk="1" hangingPunct="1"/>
            <a:endParaRPr lang="ja-JP" altLang="en-US" sz="1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昔の記憶</a:t>
            </a:r>
          </a:p>
          <a:p>
            <a:pPr eaLnBrk="1" hangingPunct="1">
              <a:lnSpc>
                <a:spcPct val="110000"/>
              </a:lnSpc>
              <a:spcBef>
                <a:spcPts val="600"/>
              </a:spcBef>
            </a:pPr>
            <a:r>
              <a:rPr lang="ja-JP" altLang="en-US" sz="2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生年月日</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出生地</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学校時代の話</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過去の仕事や社会的な役割　など</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018" name="Rectangle 4"/>
          <p:cNvSpPr>
            <a:spLocks noChangeArrowheads="1"/>
          </p:cNvSpPr>
          <p:nvPr/>
        </p:nvSpPr>
        <p:spPr bwMode="auto">
          <a:xfrm>
            <a:off x="1925188" y="70884"/>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記憶障害のアセスメント</a:t>
            </a:r>
          </a:p>
        </p:txBody>
      </p:sp>
      <p:sp>
        <p:nvSpPr>
          <p:cNvPr id="6" name="テキスト ボックス 5">
            <a:extLst>
              <a:ext uri="{FF2B5EF4-FFF2-40B4-BE49-F238E27FC236}">
                <a16:creationId xmlns:a16="http://schemas.microsoft.com/office/drawing/2014/main" id="{27CA0CB8-2AC6-4362-8648-16770F841B1F}"/>
              </a:ext>
            </a:extLst>
          </p:cNvPr>
          <p:cNvSpPr txBox="1"/>
          <p:nvPr/>
        </p:nvSpPr>
        <p:spPr>
          <a:xfrm>
            <a:off x="713013" y="5744788"/>
            <a:ext cx="7717973" cy="646331"/>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内容によっては、予め介護者から問診票などで情報を得てから、本人と面接する。可能であれば認知症のスクリーニング検査の実施を検討する。</a:t>
            </a: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3570"/>
            <a:ext cx="160218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5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6"/>
          <p:cNvSpPr txBox="1">
            <a:spLocks noChangeArrowheads="1"/>
          </p:cNvSpPr>
          <p:nvPr/>
        </p:nvSpPr>
        <p:spPr bwMode="auto">
          <a:xfrm>
            <a:off x="1589139" y="1596759"/>
            <a:ext cx="7257018" cy="3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今日の年月日、曜日</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今の時間、午前・午後</a:t>
            </a:r>
          </a:p>
          <a:p>
            <a:pPr marL="0" marR="0" lvl="0" indent="0" algn="l" defTabSz="914400" rtl="0" eaLnBrk="1" fontAlgn="base" latinLnBrk="0" hangingPunct="1">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今の季節</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自宅の住所　　　　　　</a:t>
            </a: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今いる場所の認識 （病院名や建物の名前）</a:t>
            </a: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家族の認識 （同伴者の続柄や名前）</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042" name="Rectangle 4"/>
          <p:cNvSpPr>
            <a:spLocks noChangeArrowheads="1"/>
          </p:cNvSpPr>
          <p:nvPr/>
        </p:nvSpPr>
        <p:spPr bwMode="auto">
          <a:xfrm>
            <a:off x="431800" y="70090"/>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見当識障害のアセスメント</a:t>
            </a:r>
          </a:p>
        </p:txBody>
      </p:sp>
      <p:sp>
        <p:nvSpPr>
          <p:cNvPr id="6" name="テキスト ボックス 5">
            <a:extLst>
              <a:ext uri="{FF2B5EF4-FFF2-40B4-BE49-F238E27FC236}">
                <a16:creationId xmlns:a16="http://schemas.microsoft.com/office/drawing/2014/main" id="{F85734D1-0EF5-4A4B-8CF6-70828336DD28}"/>
              </a:ext>
            </a:extLst>
          </p:cNvPr>
          <p:cNvSpPr txBox="1"/>
          <p:nvPr/>
        </p:nvSpPr>
        <p:spPr>
          <a:xfrm>
            <a:off x="967696" y="5242232"/>
            <a:ext cx="7535641" cy="1000274"/>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通常は質問式であり、質問内容や状況によっては、診察の会話の中でさりげなく確認することを考慮する。</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268288" indent="-268288" eaLnBrk="1" hangingPunct="1">
              <a:spcBef>
                <a:spcPts val="60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施行が可能であれば認知症のスクリーニング検査の実施を検討する。</a:t>
            </a: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0" y="735819"/>
            <a:ext cx="158913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914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6"/>
          <p:cNvSpPr txBox="1">
            <a:spLocks noChangeArrowheads="1"/>
          </p:cNvSpPr>
          <p:nvPr/>
        </p:nvSpPr>
        <p:spPr bwMode="auto">
          <a:xfrm>
            <a:off x="1133176" y="1111779"/>
            <a:ext cx="7044005" cy="535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10000"/>
              </a:lnSpc>
              <a:spcBef>
                <a:spcPts val="300"/>
              </a:spcBef>
            </a:pPr>
            <a:r>
              <a:rPr lang="en-US" altLang="ja-JP"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家族からの情報</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気候にあった服を着ているか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適切に着替えや入浴をしているか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料理の味付けや段取りはどうか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いつも同じ料理ばかりではないか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買い物は適切に行えているか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貴重品や金銭管理は行えているか　など</a:t>
            </a:r>
          </a:p>
          <a:p>
            <a:pPr eaLnBrk="1" hangingPunct="1">
              <a:lnSpc>
                <a:spcPct val="110000"/>
              </a:lnSpc>
              <a:spcBef>
                <a:spcPts val="300"/>
              </a:spcBef>
            </a:pPr>
            <a:endParaRPr lang="ja-JP" altLang="en-US" sz="9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本人への質問</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日常生活で以前と比べて困ることはないか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火事に出会ったらどうするか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道で、宛名が書いてあり、切手は貼ってあり、</a:t>
            </a:r>
          </a:p>
          <a:p>
            <a:pPr eaLnBrk="1" hangingPunct="1">
              <a:lnSpc>
                <a:spcPts val="2400"/>
              </a:lnSpc>
              <a:spcBef>
                <a:spcPts val="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封もしてある手紙を拾ったらどうするか　など</a:t>
            </a:r>
            <a:r>
              <a:rPr lang="ja-JP" altLang="en-US" sz="2300" b="1" dirty="0">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latin typeface="BIZ UDPゴシック" panose="020B0400000000000000" pitchFamily="50" charset="-128"/>
                <a:ea typeface="BIZ UDPゴシック" panose="020B0400000000000000" pitchFamily="50" charset="-128"/>
                <a:cs typeface="Meiryo UI" pitchFamily="50" charset="-128"/>
              </a:rPr>
              <a:t>　　　　　　　</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066" name="Rectangle 4"/>
          <p:cNvSpPr>
            <a:spLocks noChangeArrowheads="1"/>
          </p:cNvSpPr>
          <p:nvPr/>
        </p:nvSpPr>
        <p:spPr bwMode="auto">
          <a:xfrm>
            <a:off x="768072" y="70091"/>
            <a:ext cx="760785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判断・実行機能障害のアセスメント</a:t>
            </a:r>
          </a:p>
        </p:txBody>
      </p:sp>
      <p:sp>
        <p:nvSpPr>
          <p:cNvPr id="5" name="テキスト ボックス 4">
            <a:extLst>
              <a:ext uri="{FF2B5EF4-FFF2-40B4-BE49-F238E27FC236}">
                <a16:creationId xmlns:a16="http://schemas.microsoft.com/office/drawing/2014/main" id="{7D8B5EAB-D574-4DF2-A8FE-C7DCFE28274A}"/>
              </a:ext>
            </a:extLst>
          </p:cNvPr>
          <p:cNvSpPr txBox="1"/>
          <p:nvPr/>
        </p:nvSpPr>
        <p:spPr>
          <a:xfrm>
            <a:off x="0" y="709789"/>
            <a:ext cx="165038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基本知識３４</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53942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455" name="Group 223"/>
          <p:cNvGraphicFramePr>
            <a:graphicFrameLocks noGrp="1"/>
          </p:cNvGraphicFramePr>
          <p:nvPr/>
        </p:nvGraphicFramePr>
        <p:xfrm>
          <a:off x="260434" y="1177361"/>
          <a:ext cx="8690538" cy="5037298"/>
        </p:xfrm>
        <a:graphic>
          <a:graphicData uri="http://schemas.openxmlformats.org/drawingml/2006/table">
            <a:tbl>
              <a:tblPr/>
              <a:tblGrid>
                <a:gridCol w="381923">
                  <a:extLst>
                    <a:ext uri="{9D8B030D-6E8A-4147-A177-3AD203B41FA5}">
                      <a16:colId xmlns:a16="http://schemas.microsoft.com/office/drawing/2014/main" val="20000"/>
                    </a:ext>
                  </a:extLst>
                </a:gridCol>
                <a:gridCol w="5118107">
                  <a:extLst>
                    <a:ext uri="{9D8B030D-6E8A-4147-A177-3AD203B41FA5}">
                      <a16:colId xmlns:a16="http://schemas.microsoft.com/office/drawing/2014/main" val="20001"/>
                    </a:ext>
                  </a:extLst>
                </a:gridCol>
                <a:gridCol w="223464">
                  <a:extLst>
                    <a:ext uri="{9D8B030D-6E8A-4147-A177-3AD203B41FA5}">
                      <a16:colId xmlns:a16="http://schemas.microsoft.com/office/drawing/2014/main" val="3346721656"/>
                    </a:ext>
                  </a:extLst>
                </a:gridCol>
                <a:gridCol w="441225">
                  <a:extLst>
                    <a:ext uri="{9D8B030D-6E8A-4147-A177-3AD203B41FA5}">
                      <a16:colId xmlns:a16="http://schemas.microsoft.com/office/drawing/2014/main" val="20004"/>
                    </a:ext>
                  </a:extLst>
                </a:gridCol>
                <a:gridCol w="731158">
                  <a:extLst>
                    <a:ext uri="{9D8B030D-6E8A-4147-A177-3AD203B41FA5}">
                      <a16:colId xmlns:a16="http://schemas.microsoft.com/office/drawing/2014/main" val="166114324"/>
                    </a:ext>
                  </a:extLst>
                </a:gridCol>
                <a:gridCol w="997034">
                  <a:extLst>
                    <a:ext uri="{9D8B030D-6E8A-4147-A177-3AD203B41FA5}">
                      <a16:colId xmlns:a16="http://schemas.microsoft.com/office/drawing/2014/main" val="20005"/>
                    </a:ext>
                  </a:extLst>
                </a:gridCol>
                <a:gridCol w="797627">
                  <a:extLst>
                    <a:ext uri="{9D8B030D-6E8A-4147-A177-3AD203B41FA5}">
                      <a16:colId xmlns:a16="http://schemas.microsoft.com/office/drawing/2014/main" val="20006"/>
                    </a:ext>
                  </a:extLst>
                </a:gridCol>
              </a:tblGrid>
              <a:tr h="19807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No.</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質問内容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配点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記入</a:t>
                      </a: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07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お歳はいくつですか？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年までの誤差は正解</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74">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今日は何年の何月何日ですか？何曜日ですか？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年月日、曜日が正解でそれぞれ</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点ずつ</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月</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曜日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515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私たちが今いるところはどこですか？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自発的に出れば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秒おいて、家ですか？病院ですか？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施設ですか？の中から正しい選択をすれば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6108">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これから言う</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言葉を言ってみてください。あとでまた聞きますのでよく覚えておいてください。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以下の系列のいずれか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つで、採用した系列に</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印をつけておく</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桜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猫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電車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梅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犬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自動車</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8074">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を順番に引いてください。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は？それからまた</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を引くと？と質問する。最初の答えが不正回の場合、打ち切る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(93)</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82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(86)</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9"/>
                  </a:ext>
                </a:extLst>
              </a:tr>
              <a:tr h="198074">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私がこれから言う数字を逆から言ってください。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(6-8-2</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3-5-2-9)(3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桁連唱に失敗したら打ち切る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2-8-6</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9-2-5-3</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1"/>
                  </a:ext>
                </a:extLst>
              </a:tr>
              <a:tr h="515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先ほど覚えてもらった言葉をもう一度言ってみてください。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自発的に回答があれば各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点、もし回答がない場合、以下のヒントを与え正解であれば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植物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動物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乗り物</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42806">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品物を見せます。それを隠しますので何があったか言ってください。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時計、鍵、タバコ、ペン、鉛筆など必ず相互に無関係なもの</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7222">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知っている野菜の名前をできるだけ多く言ってください。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答えた野菜の名前を右欄に記入する。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途中で詰まり、約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秒待っても出ない場合にはそこで打ち切る。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個までは</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6"/>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7"/>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8"/>
                  </a:ext>
                </a:extLst>
              </a:tr>
            </a:tbl>
          </a:graphicData>
        </a:graphic>
      </p:graphicFrame>
      <p:sp>
        <p:nvSpPr>
          <p:cNvPr id="8" name="テキスト ボックス 11">
            <a:extLst>
              <a:ext uri="{FF2B5EF4-FFF2-40B4-BE49-F238E27FC236}">
                <a16:creationId xmlns:a16="http://schemas.microsoft.com/office/drawing/2014/main" id="{B132BA8E-D5FF-409E-A118-2D21B854829A}"/>
              </a:ext>
            </a:extLst>
          </p:cNvPr>
          <p:cNvSpPr txBox="1">
            <a:spLocks noChangeArrowheads="1"/>
          </p:cNvSpPr>
          <p:nvPr/>
        </p:nvSpPr>
        <p:spPr bwMode="auto">
          <a:xfrm>
            <a:off x="3803567" y="6276028"/>
            <a:ext cx="5320687" cy="319639"/>
          </a:xfrm>
          <a:prstGeom prst="rect">
            <a:avLst/>
          </a:prstGeom>
          <a:noFill/>
          <a:ln w="9525" algn="ctr">
            <a:noFill/>
            <a:miter lim="800000"/>
            <a:headEnd/>
            <a:tailEnd/>
          </a:ln>
        </p:spPr>
        <p:txBody>
          <a:bodyPr wrap="none" anchor="b">
            <a:spAutoFit/>
          </a:bodyPr>
          <a:lstStyle/>
          <a:p>
            <a:pPr algn="r" defTabSz="844083" eaLnBrk="1" hangingPunct="1">
              <a:defRPr/>
            </a:pP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認知症トータルケア 日本医師会雑誌 第</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147</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巻・特別号（</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2</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a:t>
            </a:r>
            <a:endPar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endParaRPr>
          </a:p>
        </p:txBody>
      </p:sp>
      <p:sp>
        <p:nvSpPr>
          <p:cNvPr id="2" name="正方形/長方形 1">
            <a:extLst>
              <a:ext uri="{FF2B5EF4-FFF2-40B4-BE49-F238E27FC236}">
                <a16:creationId xmlns:a16="http://schemas.microsoft.com/office/drawing/2014/main" id="{72D26C97-D2AA-4AC7-8C5D-42450071BCBE}"/>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 name="テキスト ボックス 2">
            <a:extLst>
              <a:ext uri="{FF2B5EF4-FFF2-40B4-BE49-F238E27FC236}">
                <a16:creationId xmlns:a16="http://schemas.microsoft.com/office/drawing/2014/main" id="{0736B664-5255-44DA-96D0-75AF0E4E8734}"/>
              </a:ext>
            </a:extLst>
          </p:cNvPr>
          <p:cNvSpPr txBox="1"/>
          <p:nvPr/>
        </p:nvSpPr>
        <p:spPr>
          <a:xfrm>
            <a:off x="158994" y="157119"/>
            <a:ext cx="8826011" cy="477054"/>
          </a:xfrm>
          <a:prstGeom prst="rect">
            <a:avLst/>
          </a:prstGeom>
          <a:noFill/>
          <a:ln cmpd="dbl">
            <a:noFill/>
          </a:ln>
        </p:spPr>
        <p:txBody>
          <a:bodyPr wrap="square" rtlCol="0">
            <a:spAutoFit/>
          </a:bodyPr>
          <a:lstStyle/>
          <a:p>
            <a:pPr algn="ctr" defTabSz="844083" eaLnBrk="1" hangingPunct="1">
              <a:lnSpc>
                <a:spcPts val="2954"/>
              </a:lnSpc>
              <a:defRPr/>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改訂長谷川式簡易知能評価スケール（</a:t>
            </a:r>
            <a:r>
              <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HDS-R</a:t>
            </a: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endParaRPr lang="ja-JP" altLang="en-US" sz="30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0" y="713570"/>
            <a:ext cx="161223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基本知識３５</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197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7" name="正方形/長方形 44"/>
          <p:cNvSpPr>
            <a:spLocks noChangeArrowheads="1"/>
          </p:cNvSpPr>
          <p:nvPr/>
        </p:nvSpPr>
        <p:spPr bwMode="auto">
          <a:xfrm>
            <a:off x="3815032" y="6075586"/>
            <a:ext cx="1474177"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時間の流れ</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2" name="直線コネクタ 31"/>
          <p:cNvCxnSpPr/>
          <p:nvPr/>
        </p:nvCxnSpPr>
        <p:spPr>
          <a:xfrm>
            <a:off x="1457168" y="1997218"/>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8111" name="正方形/長方形 51"/>
          <p:cNvSpPr>
            <a:spLocks noChangeArrowheads="1"/>
          </p:cNvSpPr>
          <p:nvPr/>
        </p:nvSpPr>
        <p:spPr bwMode="auto">
          <a:xfrm>
            <a:off x="1867477" y="1689488"/>
            <a:ext cx="1293935"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認知症の自然経過</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7" name="直線コネクタ 36"/>
          <p:cNvCxnSpPr/>
          <p:nvPr/>
        </p:nvCxnSpPr>
        <p:spPr>
          <a:xfrm>
            <a:off x="3839881" y="1997218"/>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388113" name="正方形/長方形 53"/>
          <p:cNvSpPr>
            <a:spLocks noChangeArrowheads="1"/>
          </p:cNvSpPr>
          <p:nvPr/>
        </p:nvSpPr>
        <p:spPr bwMode="auto">
          <a:xfrm>
            <a:off x="4099136" y="1701211"/>
            <a:ext cx="216817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（予防した場合）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3" name="直線コネクタ 32"/>
          <p:cNvCxnSpPr/>
          <p:nvPr/>
        </p:nvCxnSpPr>
        <p:spPr>
          <a:xfrm>
            <a:off x="1486476" y="2359686"/>
            <a:ext cx="0" cy="357553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490874" y="5932994"/>
            <a:ext cx="7089686" cy="662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25"/>
          <p:cNvSpPr txBox="1">
            <a:spLocks noChangeArrowheads="1"/>
          </p:cNvSpPr>
          <p:nvPr/>
        </p:nvSpPr>
        <p:spPr bwMode="auto">
          <a:xfrm>
            <a:off x="210009" y="3374359"/>
            <a:ext cx="440313" cy="203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症状の度合い</a:t>
            </a:r>
          </a:p>
        </p:txBody>
      </p:sp>
      <p:sp>
        <p:nvSpPr>
          <p:cNvPr id="38" name="Rectangle 21"/>
          <p:cNvSpPr>
            <a:spLocks noChangeArrowheads="1"/>
          </p:cNvSpPr>
          <p:nvPr/>
        </p:nvSpPr>
        <p:spPr bwMode="auto">
          <a:xfrm>
            <a:off x="719146" y="2584565"/>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Rectangle 22"/>
          <p:cNvSpPr>
            <a:spLocks noChangeArrowheads="1"/>
          </p:cNvSpPr>
          <p:nvPr/>
        </p:nvSpPr>
        <p:spPr bwMode="auto">
          <a:xfrm>
            <a:off x="601087" y="4052152"/>
            <a:ext cx="896399"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Rectangle 24"/>
          <p:cNvSpPr>
            <a:spLocks noChangeArrowheads="1"/>
          </p:cNvSpPr>
          <p:nvPr/>
        </p:nvSpPr>
        <p:spPr bwMode="auto">
          <a:xfrm>
            <a:off x="739637" y="5331546"/>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重度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グループ化 4"/>
          <p:cNvGrpSpPr/>
          <p:nvPr/>
        </p:nvGrpSpPr>
        <p:grpSpPr>
          <a:xfrm>
            <a:off x="1582632" y="1725869"/>
            <a:ext cx="6997928" cy="4297039"/>
            <a:chOff x="1767868" y="1567076"/>
            <a:chExt cx="7581089" cy="4655119"/>
          </a:xfrm>
        </p:grpSpPr>
        <p:cxnSp>
          <p:nvCxnSpPr>
            <p:cNvPr id="39" name="直線コネクタ 38"/>
            <p:cNvCxnSpPr/>
            <p:nvPr/>
          </p:nvCxnSpPr>
          <p:spPr bwMode="auto">
            <a:xfrm>
              <a:off x="7113240" y="1881031"/>
              <a:ext cx="368300" cy="0"/>
            </a:xfrm>
            <a:prstGeom prst="line">
              <a:avLst/>
            </a:prstGeom>
            <a:ln w="57150">
              <a:solidFill>
                <a:srgbClr val="0066FF"/>
              </a:solidFill>
            </a:ln>
          </p:spPr>
          <p:style>
            <a:lnRef idx="1">
              <a:schemeClr val="accent1"/>
            </a:lnRef>
            <a:fillRef idx="0">
              <a:schemeClr val="accent1"/>
            </a:fillRef>
            <a:effectRef idx="0">
              <a:schemeClr val="accent1"/>
            </a:effectRef>
            <a:fontRef idx="minor">
              <a:schemeClr val="tx1"/>
            </a:fontRef>
          </p:style>
        </p:cxnSp>
        <p:sp>
          <p:nvSpPr>
            <p:cNvPr id="388122" name="正方形/長方形 42"/>
            <p:cNvSpPr>
              <a:spLocks noChangeArrowheads="1"/>
            </p:cNvSpPr>
            <p:nvPr/>
          </p:nvSpPr>
          <p:spPr bwMode="auto">
            <a:xfrm>
              <a:off x="7549626" y="1567076"/>
              <a:ext cx="1799331" cy="7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治療を開始・継続した場合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45" name="Freeform 11"/>
            <p:cNvSpPr>
              <a:spLocks/>
            </p:cNvSpPr>
            <p:nvPr/>
          </p:nvSpPr>
          <p:spPr bwMode="auto">
            <a:xfrm flipH="1">
              <a:off x="3325811" y="3370793"/>
              <a:ext cx="4995862" cy="2746375"/>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Freeform 11"/>
            <p:cNvSpPr>
              <a:spLocks/>
            </p:cNvSpPr>
            <p:nvPr/>
          </p:nvSpPr>
          <p:spPr bwMode="auto">
            <a:xfrm flipH="1">
              <a:off x="4660473" y="4365968"/>
              <a:ext cx="2889154" cy="1751202"/>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Freeform 11"/>
            <p:cNvSpPr>
              <a:spLocks/>
            </p:cNvSpPr>
            <p:nvPr/>
          </p:nvSpPr>
          <p:spPr bwMode="auto">
            <a:xfrm rot="20314443" flipH="1">
              <a:off x="7415218" y="4365394"/>
              <a:ext cx="1651668" cy="1856801"/>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4250"/>
                <a:gd name="connsiteY0" fmla="*/ 4899 h 4899"/>
                <a:gd name="connsiteX1" fmla="*/ 1760 w 4250"/>
                <a:gd name="connsiteY1" fmla="*/ 3765 h 4899"/>
                <a:gd name="connsiteX2" fmla="*/ 4250 w 4250"/>
                <a:gd name="connsiteY2" fmla="*/ 0 h 4899"/>
                <a:gd name="connsiteX0" fmla="*/ 0 w 8977"/>
                <a:gd name="connsiteY0" fmla="*/ 9752 h 9752"/>
                <a:gd name="connsiteX1" fmla="*/ 3118 w 8977"/>
                <a:gd name="connsiteY1" fmla="*/ 7685 h 9752"/>
                <a:gd name="connsiteX2" fmla="*/ 8977 w 8977"/>
                <a:gd name="connsiteY2" fmla="*/ 0 h 9752"/>
                <a:gd name="connsiteX0" fmla="*/ 0 w 6527"/>
                <a:gd name="connsiteY0" fmla="*/ 7880 h 7880"/>
                <a:gd name="connsiteX1" fmla="*/ 6527 w 6527"/>
                <a:gd name="connsiteY1" fmla="*/ 0 h 7880"/>
              </a:gdLst>
              <a:ahLst/>
              <a:cxnLst>
                <a:cxn ang="0">
                  <a:pos x="connsiteX0" y="connsiteY0"/>
                </a:cxn>
                <a:cxn ang="0">
                  <a:pos x="connsiteX1" y="connsiteY1"/>
                </a:cxn>
              </a:cxnLst>
              <a:rect l="l" t="t" r="r" b="b"/>
              <a:pathLst>
                <a:path w="6527" h="7880">
                  <a:moveTo>
                    <a:pt x="0" y="7880"/>
                  </a:moveTo>
                  <a:cubicBezTo>
                    <a:pt x="1667" y="6214"/>
                    <a:pt x="3476" y="4429"/>
                    <a:pt x="6527"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Freeform 15"/>
            <p:cNvSpPr>
              <a:spLocks/>
            </p:cNvSpPr>
            <p:nvPr/>
          </p:nvSpPr>
          <p:spPr bwMode="auto">
            <a:xfrm rot="233099" flipV="1">
              <a:off x="1767868" y="3004902"/>
              <a:ext cx="5452426" cy="1557156"/>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grpSp>
      <p:sp>
        <p:nvSpPr>
          <p:cNvPr id="44" name="Freeform 11"/>
          <p:cNvSpPr>
            <a:spLocks/>
          </p:cNvSpPr>
          <p:nvPr/>
        </p:nvSpPr>
        <p:spPr bwMode="auto">
          <a:xfrm flipH="1">
            <a:off x="1504896" y="2848325"/>
            <a:ext cx="5011405" cy="308466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88099" name="Freeform 15"/>
          <p:cNvSpPr>
            <a:spLocks/>
          </p:cNvSpPr>
          <p:nvPr/>
        </p:nvSpPr>
        <p:spPr bwMode="auto">
          <a:xfrm rot="233099" flipV="1">
            <a:off x="1467962" y="3088993"/>
            <a:ext cx="7116967" cy="376604"/>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53" name="正方形/長方形 52"/>
          <p:cNvSpPr/>
          <p:nvPr/>
        </p:nvSpPr>
        <p:spPr>
          <a:xfrm>
            <a:off x="301560" y="1186995"/>
            <a:ext cx="8574490" cy="433965"/>
          </a:xfrm>
          <a:prstGeom prst="rect">
            <a:avLst/>
          </a:prstGeom>
        </p:spPr>
        <p:txBody>
          <a:bodyPr wrap="square">
            <a:spAutoFit/>
          </a:bodyPr>
          <a:lstStyle/>
          <a:p>
            <a:pPr marL="0" marR="0" lvl="0" indent="0" algn="ctr" defTabSz="844083" rtl="0" eaLnBrk="1" fontAlgn="base" latinLnBrk="0" hangingPunct="1">
              <a:lnSpc>
                <a:spcPct val="100000"/>
              </a:lnSpc>
              <a:spcBef>
                <a:spcPts val="1662"/>
              </a:spcBef>
              <a:spcAft>
                <a:spcPct val="0"/>
              </a:spcAft>
              <a:buClrTx/>
              <a:buSzTx/>
              <a:buFontTx/>
              <a:buNone/>
              <a:tabLst>
                <a:tab pos="578857" algn="l"/>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早期診断や早期治療と適切な薬物療法の継続が重要である</a:t>
            </a:r>
          </a:p>
        </p:txBody>
      </p:sp>
      <p:sp>
        <p:nvSpPr>
          <p:cNvPr id="55" name="正方形/長方形 54"/>
          <p:cNvSpPr/>
          <p:nvPr/>
        </p:nvSpPr>
        <p:spPr>
          <a:xfrm>
            <a:off x="3067357" y="6451971"/>
            <a:ext cx="5915734" cy="320088"/>
          </a:xfrm>
          <a:prstGeom prst="rect">
            <a:avLst/>
          </a:prstGeom>
        </p:spPr>
        <p:txBody>
          <a:bodyPr wrap="square">
            <a:spAutoFit/>
          </a:bodyPr>
          <a:lstStyle/>
          <a:p>
            <a:pPr marL="0" marR="0" lvl="0" indent="0" algn="r" defTabSz="844083" rtl="0" eaLnBrk="1" fontAlgn="base" latinLnBrk="0" hangingPunct="1">
              <a:lnSpc>
                <a:spcPct val="100000"/>
              </a:lnSpc>
              <a:spcBef>
                <a:spcPts val="2215"/>
              </a:spcBef>
              <a:spcAft>
                <a:spcPct val="0"/>
              </a:spcAft>
              <a:buClrTx/>
              <a:buSzTx/>
              <a:buFontTx/>
              <a:buNone/>
              <a:tabLst>
                <a:tab pos="334124" algn="l"/>
              </a:tabLst>
              <a:defRPr/>
            </a:pPr>
            <a:r>
              <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進行の速度や薬物の効果には個人差がある。</a:t>
            </a:r>
            <a:endPar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48B2520C-C980-4448-93D5-14EA7D539628}"/>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Rectangle 10">
            <a:extLst>
              <a:ext uri="{FF2B5EF4-FFF2-40B4-BE49-F238E27FC236}">
                <a16:creationId xmlns:a16="http://schemas.microsoft.com/office/drawing/2014/main" id="{CC96FBF9-8A98-48CF-866C-FFDF282A21E5}"/>
              </a:ext>
            </a:extLst>
          </p:cNvPr>
          <p:cNvSpPr>
            <a:spLocks noChangeArrowheads="1"/>
          </p:cNvSpPr>
          <p:nvPr/>
        </p:nvSpPr>
        <p:spPr bwMode="auto">
          <a:xfrm>
            <a:off x="127249" y="69344"/>
            <a:ext cx="8923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臨床症状の経過と</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薬物療法の効果</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7D8B5EAB-D574-4DF2-A8FE-C7DCFE28274A}"/>
              </a:ext>
            </a:extLst>
          </p:cNvPr>
          <p:cNvSpPr txBox="1"/>
          <p:nvPr/>
        </p:nvSpPr>
        <p:spPr>
          <a:xfrm>
            <a:off x="0" y="712475"/>
            <a:ext cx="16122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a:t>
            </a:r>
            <a:r>
              <a:rPr lang="ja-JP" altLang="en-US" sz="1600" b="1" dirty="0">
                <a:solidFill>
                  <a:srgbClr val="000000"/>
                </a:solidFill>
                <a:latin typeface="BIZ UDPゴシック" panose="020B0400000000000000" pitchFamily="50" charset="-128"/>
                <a:ea typeface="BIZ UDPゴシック" panose="020B0400000000000000" pitchFamily="50" charset="-128"/>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74106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89442" name="Rectangle 10"/>
          <p:cNvSpPr>
            <a:spLocks noChangeArrowheads="1"/>
          </p:cNvSpPr>
          <p:nvPr/>
        </p:nvSpPr>
        <p:spPr bwMode="auto">
          <a:xfrm>
            <a:off x="1514475" y="62959"/>
            <a:ext cx="611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年齢階級別の認知症の有病率</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BCF1C7D9-963D-4154-8D40-846D386C1B88}"/>
              </a:ext>
            </a:extLst>
          </p:cNvPr>
          <p:cNvGraphicFramePr>
            <a:graphicFrameLocks/>
          </p:cNvGraphicFramePr>
          <p:nvPr>
            <p:extLst>
              <p:ext uri="{D42A27DB-BD31-4B8C-83A1-F6EECF244321}">
                <p14:modId xmlns:p14="http://schemas.microsoft.com/office/powerpoint/2010/main" val="1755899649"/>
              </p:ext>
            </p:extLst>
          </p:nvPr>
        </p:nvGraphicFramePr>
        <p:xfrm>
          <a:off x="725864" y="1191125"/>
          <a:ext cx="7692272" cy="458965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A130D8FF-A3CA-469A-BD6A-739627AF46B7}"/>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BBD8ECE-688B-4038-91CF-E3CC6B92F0C3}"/>
              </a:ext>
            </a:extLst>
          </p:cNvPr>
          <p:cNvSpPr txBox="1"/>
          <p:nvPr/>
        </p:nvSpPr>
        <p:spPr>
          <a:xfrm>
            <a:off x="401053" y="5725245"/>
            <a:ext cx="8341894" cy="936674"/>
          </a:xfrm>
          <a:prstGeom prst="rect">
            <a:avLst/>
          </a:prstGeom>
          <a:noFill/>
          <a:ln w="9525">
            <a:solidFill>
              <a:schemeClr val="tx1"/>
            </a:solidFill>
          </a:ln>
        </p:spPr>
        <p:txBody>
          <a:bodyPr wrap="square" rtlCol="0" anchor="ctr" anchorCtr="0">
            <a:noAutofit/>
          </a:bodyPr>
          <a:lstStyle/>
          <a:p>
            <a:pPr>
              <a:lnSpc>
                <a:spcPts val="1600"/>
              </a:lnSpc>
            </a:pPr>
            <a:r>
              <a:rPr kumimoji="1" lang="en-US" altLang="ja-JP" sz="1250" dirty="0">
                <a:latin typeface="Yu Gothic UI" panose="020B0500000000000000" pitchFamily="50" charset="-128"/>
                <a:ea typeface="Yu Gothic UI" panose="020B0500000000000000" pitchFamily="50" charset="-128"/>
                <a:cs typeface="Meiryo UI" pitchFamily="50" charset="-128"/>
              </a:rPr>
              <a:t>※</a:t>
            </a:r>
            <a:r>
              <a:rPr kumimoji="1" lang="ja-JP" altLang="en-US" sz="1250" dirty="0">
                <a:latin typeface="Yu Gothic UI" panose="020B0500000000000000" pitchFamily="50" charset="-128"/>
                <a:ea typeface="Yu Gothic UI" panose="020B0500000000000000" pitchFamily="50" charset="-128"/>
                <a:cs typeface="Meiryo UI" pitchFamily="50" charset="-128"/>
              </a:rPr>
              <a:t>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年時点の推計は厚生労働科学研究費補助金  認知症対策総合研究事業「都市部における認知症有病率と認知症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の生活機能障害への対応」平成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年度総合研究報告書による。平成</a:t>
            </a:r>
            <a:r>
              <a:rPr kumimoji="1" lang="en-US" altLang="ja-JP" sz="1250" dirty="0">
                <a:latin typeface="Yu Gothic UI" panose="020B0500000000000000" pitchFamily="50" charset="-128"/>
                <a:ea typeface="Yu Gothic UI" panose="020B0500000000000000" pitchFamily="50" charset="-128"/>
                <a:cs typeface="Meiryo UI" pitchFamily="50" charset="-128"/>
              </a:rPr>
              <a:t>30</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年時点の推計は日本医療研究開発機構  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研究開発事業「健康長寿社会の実現を目指した大規模認知症コホート研究（研究代表者二宮教授）において開始時に悉皆</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調査を行った福岡県久山町、石川県中島町、</a:t>
            </a:r>
            <a:r>
              <a:rPr lang="ja-JP" altLang="en-US" sz="1250" dirty="0">
                <a:latin typeface="Yu Gothic UI" panose="020B0500000000000000" pitchFamily="50" charset="-128"/>
                <a:ea typeface="Yu Gothic UI" panose="020B0500000000000000" pitchFamily="50" charset="-128"/>
                <a:cs typeface="Meiryo UI" pitchFamily="50" charset="-128"/>
              </a:rPr>
              <a:t>愛媛</a:t>
            </a:r>
            <a:r>
              <a:rPr kumimoji="1" lang="ja-JP" altLang="en-US" sz="1250" dirty="0">
                <a:latin typeface="Yu Gothic UI" panose="020B0500000000000000" pitchFamily="50" charset="-128"/>
                <a:ea typeface="Yu Gothic UI" panose="020B0500000000000000" pitchFamily="50" charset="-128"/>
                <a:cs typeface="Meiryo UI" pitchFamily="50" charset="-128"/>
              </a:rPr>
              <a:t>県中山町のデータ解析の当初の結果である。</a:t>
            </a:r>
          </a:p>
        </p:txBody>
      </p:sp>
    </p:spTree>
    <p:extLst>
      <p:ext uri="{BB962C8B-B14F-4D97-AF65-F5344CB8AC3E}">
        <p14:creationId xmlns:p14="http://schemas.microsoft.com/office/powerpoint/2010/main" val="16920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84174"/>
          </a:xfrm>
          <a:prstGeom prst="rect">
            <a:avLst/>
          </a:prstGeom>
          <a:noFill/>
          <a:ln w="9525">
            <a:noFill/>
            <a:miter lim="800000"/>
            <a:headEnd/>
            <a:tailEnd/>
          </a:ln>
          <a:effectLst/>
        </p:spPr>
        <p:txBody>
          <a:bodyPr lIns="90792" tIns="45395" rIns="90792" bIns="45395">
            <a:spAutoFit/>
          </a:bodyPr>
          <a:lstStyle/>
          <a:p>
            <a:pPr marL="0" marR="0" lvl="0" indent="0" algn="l" defTabSz="909638" rtl="0" eaLnBrk="1" fontAlgn="base" latinLnBrk="0" hangingPunct="1">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UD デジタル 教科書体 NK-B" panose="02020700000000000000" pitchFamily="18" charset="-128"/>
              <a:ea typeface="UD デジタル 教科書体 NK-B" panose="02020700000000000000" pitchFamily="18" charset="-128"/>
            </a:endParaRPr>
          </a:p>
        </p:txBody>
      </p:sp>
      <p:sp>
        <p:nvSpPr>
          <p:cNvPr id="25" name="Text Box 3"/>
          <p:cNvSpPr txBox="1">
            <a:spLocks noChangeArrowheads="1"/>
          </p:cNvSpPr>
          <p:nvPr/>
        </p:nvSpPr>
        <p:spPr bwMode="auto">
          <a:xfrm>
            <a:off x="732888" y="1421358"/>
            <a:ext cx="7678224" cy="47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認知領域（記憶、実行機能、注意、言語、社会的認知及び判断、精神運動速度、視覚認知又は視空間認知）のうち</a:t>
            </a:r>
            <a:r>
              <a:rPr kumimoji="1"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つ以上</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が以前のレベルから低下しているという特徴を持つ後天的な脳症候群である。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認知機能の低下は正常加齢によるものではなく、</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日常生活活動の自立を有意に妨げる。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C</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利用可能な根拠に基づき、認知機能障害は脳に影響する神経学的あるいは医学的な状況、外傷、栄養欠乏、特定の物質や薬剤の慢性的使用、重金属やその他の毒物によるものと考えられる。</a:t>
            </a:r>
          </a:p>
        </p:txBody>
      </p:sp>
      <p:sp>
        <p:nvSpPr>
          <p:cNvPr id="7" name="正方形/長方形 6">
            <a:extLst>
              <a:ext uri="{FF2B5EF4-FFF2-40B4-BE49-F238E27FC236}">
                <a16:creationId xmlns:a16="http://schemas.microsoft.com/office/drawing/2014/main" id="{BFB85A4C-F725-4A09-AD27-E560C71B2764}"/>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Text Box 2">
            <a:extLst>
              <a:ext uri="{FF2B5EF4-FFF2-40B4-BE49-F238E27FC236}">
                <a16:creationId xmlns:a16="http://schemas.microsoft.com/office/drawing/2014/main" id="{9803F0C7-E761-4D04-B5AA-00E9B8E90637}"/>
              </a:ext>
            </a:extLst>
          </p:cNvPr>
          <p:cNvSpPr txBox="1">
            <a:spLocks noChangeArrowheads="1"/>
          </p:cNvSpPr>
          <p:nvPr/>
        </p:nvSpPr>
        <p:spPr bwMode="auto">
          <a:xfrm>
            <a:off x="1828800" y="82878"/>
            <a:ext cx="5486400" cy="544938"/>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 （</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ICD-11</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2CB35010-6336-4254-BC48-4FE13190A6E5}"/>
              </a:ext>
            </a:extLst>
          </p:cNvPr>
          <p:cNvSpPr txBox="1"/>
          <p:nvPr/>
        </p:nvSpPr>
        <p:spPr>
          <a:xfrm>
            <a:off x="935356" y="6539210"/>
            <a:ext cx="8208644"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ICD-1</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(International Classification of Diseases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１１</a:t>
            </a:r>
            <a:r>
              <a:rPr kumimoji="1" lang="en-US" altLang="ja-JP" sz="14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rPr>
              <a:t>th</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Revision)</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WHO</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54EF350-B557-4ED8-85B3-B807A2C7E647}"/>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51795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84174"/>
          </a:xfrm>
          <a:prstGeom prst="rect">
            <a:avLst/>
          </a:prstGeom>
          <a:noFill/>
          <a:ln w="9525">
            <a:noFill/>
            <a:miter lim="800000"/>
            <a:headEnd/>
            <a:tailEnd/>
          </a:ln>
          <a:effectLst/>
        </p:spPr>
        <p:txBody>
          <a:bodyPr lIns="90792" tIns="45395" rIns="90792" bIns="45395">
            <a:spAutoFit/>
          </a:bodyPr>
          <a:lstStyle/>
          <a:p>
            <a:pPr marL="0" marR="0" lvl="0" indent="0" algn="l" defTabSz="909638" rtl="0" eaLnBrk="0" fontAlgn="base" latinLnBrk="0" hangingPunct="0">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UD デジタル 教科書体 NK-B" panose="02020700000000000000" pitchFamily="18" charset="-128"/>
              <a:ea typeface="UD デジタル 教科書体 NK-B" panose="02020700000000000000" pitchFamily="18" charset="-128"/>
            </a:endParaRPr>
          </a:p>
        </p:txBody>
      </p:sp>
      <p:graphicFrame>
        <p:nvGraphicFramePr>
          <p:cNvPr id="17" name="Group 34"/>
          <p:cNvGraphicFramePr>
            <a:graphicFrameLocks noGrp="1"/>
          </p:cNvGraphicFramePr>
          <p:nvPr>
            <p:extLst>
              <p:ext uri="{D42A27DB-BD31-4B8C-83A1-F6EECF244321}">
                <p14:modId xmlns:p14="http://schemas.microsoft.com/office/powerpoint/2010/main" val="3611315341"/>
              </p:ext>
            </p:extLst>
          </p:nvPr>
        </p:nvGraphicFramePr>
        <p:xfrm>
          <a:off x="306625" y="1203157"/>
          <a:ext cx="8530750" cy="5117379"/>
        </p:xfrm>
        <a:graphic>
          <a:graphicData uri="http://schemas.openxmlformats.org/drawingml/2006/table">
            <a:tbl>
              <a:tblPr/>
              <a:tblGrid>
                <a:gridCol w="1848730">
                  <a:extLst>
                    <a:ext uri="{9D8B030D-6E8A-4147-A177-3AD203B41FA5}">
                      <a16:colId xmlns:a16="http://schemas.microsoft.com/office/drawing/2014/main" val="20000"/>
                    </a:ext>
                  </a:extLst>
                </a:gridCol>
                <a:gridCol w="6682020">
                  <a:extLst>
                    <a:ext uri="{9D8B030D-6E8A-4147-A177-3AD203B41FA5}">
                      <a16:colId xmlns:a16="http://schemas.microsoft.com/office/drawing/2014/main" val="20001"/>
                    </a:ext>
                  </a:extLst>
                </a:gridCol>
              </a:tblGrid>
              <a:tr h="770675">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記憶</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以前に言ったことを忘れて同じことを何度も言う、物を置いた場所を忘れて捜しまわる等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35073">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実行機能</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自発的に、計画的に、効果的に、合目的的に行為を遂行することが困難、個々の認知機能を使いこなすことが難しい等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19225">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注意</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注意が持続できない、必要な刺激だけに注意を向けられない、複数の事柄に注意を振り分けられず、同時進行が困難等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4712">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言語</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呼称の障害、流暢性の障害、理解の障害、復唱の障害等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91795">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社会的認知</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及び判断</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他者の思考や感情を類推できない、同情や共感の喪失等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01223">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精神運動速度</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情報処理速度の低下、思考や作業に時間がかかる</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24676">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視覚認知又は</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視空間認知</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知っている人の顔や物を見ても分からない、片側の視野が見えにくい、図形の模写が困難、道に迷う等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5845913"/>
                  </a:ext>
                </a:extLst>
              </a:tr>
            </a:tbl>
          </a:graphicData>
        </a:graphic>
      </p:graphicFrame>
      <p:sp>
        <p:nvSpPr>
          <p:cNvPr id="7" name="正方形/長方形 6">
            <a:extLst>
              <a:ext uri="{FF2B5EF4-FFF2-40B4-BE49-F238E27FC236}">
                <a16:creationId xmlns:a16="http://schemas.microsoft.com/office/drawing/2014/main" id="{90F34D31-5C9C-4D7E-AD2B-D9D05282DF07}"/>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 name="Text Box 2">
            <a:extLst>
              <a:ext uri="{FF2B5EF4-FFF2-40B4-BE49-F238E27FC236}">
                <a16:creationId xmlns:a16="http://schemas.microsoft.com/office/drawing/2014/main" id="{D16236D4-D521-47FA-A39E-8EB85280F0C1}"/>
              </a:ext>
            </a:extLst>
          </p:cNvPr>
          <p:cNvSpPr txBox="1">
            <a:spLocks noChangeArrowheads="1"/>
          </p:cNvSpPr>
          <p:nvPr/>
        </p:nvSpPr>
        <p:spPr bwMode="auto">
          <a:xfrm>
            <a:off x="1828800" y="48579"/>
            <a:ext cx="5486400" cy="577063"/>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認知機能の障害</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08045F9E-7377-4622-BD8D-BD90E48F3BB4}"/>
              </a:ext>
            </a:extLst>
          </p:cNvPr>
          <p:cNvSpPr txBox="1"/>
          <p:nvPr/>
        </p:nvSpPr>
        <p:spPr>
          <a:xfrm>
            <a:off x="935356" y="6550223"/>
            <a:ext cx="8208644"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ICD-</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１１</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(International Classification of Diseases 11th Revision)</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WHO</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82F18FC-89D7-4FB1-A918-BBD49F7C847A}"/>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60034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97474" y="2943301"/>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0" name="AutoShape 4"/>
          <p:cNvSpPr>
            <a:spLocks noChangeArrowheads="1"/>
          </p:cNvSpPr>
          <p:nvPr/>
        </p:nvSpPr>
        <p:spPr bwMode="auto">
          <a:xfrm>
            <a:off x="4595974" y="1701813"/>
            <a:ext cx="4284662" cy="2127250"/>
          </a:xfrm>
          <a:prstGeom prst="roundRect">
            <a:avLst>
              <a:gd name="adj" fmla="val 9181"/>
            </a:avLst>
          </a:prstGeom>
          <a:solidFill>
            <a:schemeClr val="bg1"/>
          </a:solidFill>
          <a:ln w="41275">
            <a:solidFill>
              <a:srgbClr val="DF9613"/>
            </a:solidFill>
            <a:prstDash val="sysDot"/>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1" name="Text Box 6"/>
          <p:cNvSpPr txBox="1">
            <a:spLocks noChangeArrowheads="1"/>
          </p:cNvSpPr>
          <p:nvPr/>
        </p:nvSpPr>
        <p:spPr bwMode="auto">
          <a:xfrm>
            <a:off x="1492550" y="1378317"/>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a:t>
            </a:r>
          </a:p>
        </p:txBody>
      </p:sp>
      <p:sp>
        <p:nvSpPr>
          <p:cNvPr id="24582" name="Text Box 7"/>
          <p:cNvSpPr txBox="1">
            <a:spLocks noChangeArrowheads="1"/>
          </p:cNvSpPr>
          <p:nvPr/>
        </p:nvSpPr>
        <p:spPr bwMode="auto">
          <a:xfrm>
            <a:off x="4561049" y="1277622"/>
            <a:ext cx="434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（認知症の行動・心理症状）</a:t>
            </a:r>
          </a:p>
        </p:txBody>
      </p:sp>
      <p:sp>
        <p:nvSpPr>
          <p:cNvPr id="24583" name="AutoShape 8"/>
          <p:cNvSpPr>
            <a:spLocks noChangeArrowheads="1"/>
          </p:cNvSpPr>
          <p:nvPr/>
        </p:nvSpPr>
        <p:spPr bwMode="auto">
          <a:xfrm>
            <a:off x="1330053" y="1756627"/>
            <a:ext cx="2337565" cy="1935956"/>
          </a:xfrm>
          <a:prstGeom prst="roundRect">
            <a:avLst>
              <a:gd name="adj" fmla="val 11333"/>
            </a:avLst>
          </a:prstGeom>
          <a:solidFill>
            <a:schemeClr val="bg1"/>
          </a:solidFill>
          <a:ln w="38100">
            <a:solidFill>
              <a:schemeClr val="accent1">
                <a:lumMod val="50000"/>
              </a:schemeClr>
            </a:solidFill>
            <a:round/>
            <a:headEnd/>
            <a:tailEnd/>
          </a:ln>
        </p:spPr>
        <p:txBody>
          <a:bodyPr wrap="none" lIns="18000" tIns="10800" bIns="10800" anchor="ctr"/>
          <a:lstStyle/>
          <a:p>
            <a:pPr marL="266700" marR="0" lvl="0" indent="-266700" algn="l" defTabSz="914400" rtl="0" eaLnBrk="0" fontAlgn="base" latinLnBrk="0" hangingPunct="0">
              <a:lnSpc>
                <a:spcPct val="100000"/>
              </a:lnSpc>
              <a:spcBef>
                <a:spcPct val="0"/>
              </a:spcBef>
              <a:spcAft>
                <a:spcPct val="0"/>
              </a:spcAft>
              <a:buClrTx/>
              <a:buSzTx/>
              <a:buFontTx/>
              <a:buNone/>
              <a:tabLst>
                <a:tab pos="622300" algn="l"/>
              </a:tabLst>
              <a:defRPr/>
            </a:pPr>
            <a:endParaRPr kumimoji="1" lang="ja-JP" altLang="en-US" sz="1400" b="0" i="0" u="none" strike="noStrike" kern="1200" cap="none" spc="0" normalizeH="0" baseline="0" noProof="0">
              <a:ln>
                <a:noFill/>
              </a:ln>
              <a:solidFill>
                <a:srgbClr val="619428"/>
              </a:solidFill>
              <a:effectLst/>
              <a:uLnTx/>
              <a:uFillTx/>
              <a:latin typeface="BIZ UDPゴシック" panose="020B0400000000000000" pitchFamily="50" charset="-128"/>
              <a:ea typeface="BIZ UDPゴシック" panose="020B0400000000000000" pitchFamily="50" charset="-128"/>
              <a:cs typeface="+mn-cs"/>
            </a:endParaRPr>
          </a:p>
        </p:txBody>
      </p:sp>
      <p:sp>
        <p:nvSpPr>
          <p:cNvPr id="24584" name="AutoShape 9"/>
          <p:cNvSpPr>
            <a:spLocks noChangeArrowheads="1"/>
          </p:cNvSpPr>
          <p:nvPr/>
        </p:nvSpPr>
        <p:spPr bwMode="auto">
          <a:xfrm>
            <a:off x="4754891" y="1830568"/>
            <a:ext cx="1828800" cy="1866900"/>
          </a:xfrm>
          <a:prstGeom prst="roundRect">
            <a:avLst>
              <a:gd name="adj" fmla="val 11366"/>
            </a:avLst>
          </a:prstGeom>
          <a:solidFill>
            <a:schemeClr val="bg1"/>
          </a:solidFill>
          <a:ln w="38100">
            <a:solidFill>
              <a:srgbClr val="DF9613"/>
            </a:solidFill>
            <a:round/>
            <a:headEnd/>
            <a:tailEnd/>
          </a:ln>
        </p:spPr>
        <p:txBody>
          <a:bodyPr wrap="none" lIns="0" rIns="0" anchor="ctr"/>
          <a:lstStyle/>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不安、焦燥、</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興奮、攻撃的、</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幻覚、妄想、</a:t>
            </a: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多動、繰り返し、</a:t>
            </a: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歩き回る</a:t>
            </a: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（徘徊）</a:t>
            </a:r>
            <a:endPar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              など </a:t>
            </a:r>
          </a:p>
        </p:txBody>
      </p:sp>
      <p:sp>
        <p:nvSpPr>
          <p:cNvPr id="24585" name="AutoShape 14"/>
          <p:cNvSpPr>
            <a:spLocks noChangeArrowheads="1"/>
          </p:cNvSpPr>
          <p:nvPr/>
        </p:nvSpPr>
        <p:spPr bwMode="auto">
          <a:xfrm>
            <a:off x="7189949" y="1792301"/>
            <a:ext cx="1627187" cy="2051050"/>
          </a:xfrm>
          <a:prstGeom prst="irregularSeal1">
            <a:avLst/>
          </a:prstGeom>
          <a:solidFill>
            <a:srgbClr val="FF505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不穏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大声</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乱暴</a:t>
            </a:r>
          </a:p>
        </p:txBody>
      </p:sp>
      <p:sp>
        <p:nvSpPr>
          <p:cNvPr id="24586" name="Text Box 15"/>
          <p:cNvSpPr txBox="1">
            <a:spLocks noChangeArrowheads="1"/>
          </p:cNvSpPr>
          <p:nvPr/>
        </p:nvSpPr>
        <p:spPr bwMode="auto">
          <a:xfrm>
            <a:off x="7150261" y="1724038"/>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メイリオ" pitchFamily="50" charset="-128"/>
              </a:rPr>
              <a:t>パニック</a:t>
            </a:r>
          </a:p>
        </p:txBody>
      </p:sp>
      <p:sp>
        <p:nvSpPr>
          <p:cNvPr id="24587" name="AutoShape 16"/>
          <p:cNvSpPr>
            <a:spLocks noChangeArrowheads="1"/>
          </p:cNvSpPr>
          <p:nvPr/>
        </p:nvSpPr>
        <p:spPr bwMode="auto">
          <a:xfrm>
            <a:off x="6653374" y="2306651"/>
            <a:ext cx="482600" cy="809625"/>
          </a:xfrm>
          <a:prstGeom prst="rightArrow">
            <a:avLst>
              <a:gd name="adj1" fmla="val 50000"/>
              <a:gd name="adj2" fmla="val 43597"/>
            </a:avLst>
          </a:prstGeom>
          <a:solidFill>
            <a:srgbClr val="DF9613"/>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8" name="AutoShape 12"/>
          <p:cNvSpPr>
            <a:spLocks noChangeArrowheads="1"/>
          </p:cNvSpPr>
          <p:nvPr/>
        </p:nvSpPr>
        <p:spPr bwMode="auto">
          <a:xfrm>
            <a:off x="748172" y="2939301"/>
            <a:ext cx="381000" cy="12366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9" name="AutoShape 16"/>
          <p:cNvSpPr>
            <a:spLocks noChangeArrowheads="1"/>
          </p:cNvSpPr>
          <p:nvPr/>
        </p:nvSpPr>
        <p:spPr bwMode="auto">
          <a:xfrm>
            <a:off x="3876208" y="2286013"/>
            <a:ext cx="657225" cy="838200"/>
          </a:xfrm>
          <a:prstGeom prst="rightArrow">
            <a:avLst>
              <a:gd name="adj1" fmla="val 50000"/>
              <a:gd name="adj2" fmla="val 40823"/>
            </a:avLst>
          </a:prstGeom>
          <a:gradFill rotWithShape="1">
            <a:gsLst>
              <a:gs pos="0">
                <a:schemeClr val="accent1">
                  <a:lumMod val="50000"/>
                </a:schemeClr>
              </a:gs>
              <a:gs pos="100000">
                <a:srgbClr val="EB9F15"/>
              </a:gs>
            </a:gsLst>
            <a:lin ang="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0" name="AutoShape 16"/>
          <p:cNvSpPr>
            <a:spLocks noChangeArrowheads="1"/>
          </p:cNvSpPr>
          <p:nvPr/>
        </p:nvSpPr>
        <p:spPr bwMode="auto">
          <a:xfrm>
            <a:off x="708185" y="2368829"/>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1" name="角丸四角形 21"/>
          <p:cNvSpPr>
            <a:spLocks noChangeArrowheads="1"/>
          </p:cNvSpPr>
          <p:nvPr/>
        </p:nvSpPr>
        <p:spPr bwMode="auto">
          <a:xfrm>
            <a:off x="257028" y="1424663"/>
            <a:ext cx="428625" cy="2330450"/>
          </a:xfrm>
          <a:prstGeom prst="roundRect">
            <a:avLst>
              <a:gd name="adj" fmla="val 31301"/>
            </a:avLst>
          </a:prstGeom>
          <a:noFill/>
          <a:ln>
            <a:noFill/>
          </a:ln>
        </p:spPr>
        <p:txBody>
          <a:bodyPr vert="eaVert"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脳の器質的変化</a:t>
            </a:r>
          </a:p>
        </p:txBody>
      </p:sp>
      <p:sp>
        <p:nvSpPr>
          <p:cNvPr id="24593" name="AutoShape 12"/>
          <p:cNvSpPr>
            <a:spLocks noChangeArrowheads="1"/>
          </p:cNvSpPr>
          <p:nvPr/>
        </p:nvSpPr>
        <p:spPr bwMode="auto">
          <a:xfrm>
            <a:off x="6602574" y="2958351"/>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96" name="正方形/長方形 22"/>
          <p:cNvSpPr>
            <a:spLocks noChangeArrowheads="1"/>
          </p:cNvSpPr>
          <p:nvPr/>
        </p:nvSpPr>
        <p:spPr bwMode="auto">
          <a:xfrm>
            <a:off x="1521411" y="1939630"/>
            <a:ext cx="1968787" cy="1587500"/>
          </a:xfrm>
          <a:prstGeom prst="rect">
            <a:avLst/>
          </a:prstGeom>
          <a:solidFill>
            <a:schemeClr val="accent1">
              <a:lumMod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複雑性注意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実行機能</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学習と記憶</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知覚・運動　他</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597" name="Text Box 11"/>
          <p:cNvSpPr txBox="1">
            <a:spLocks noChangeArrowheads="1"/>
          </p:cNvSpPr>
          <p:nvPr/>
        </p:nvSpPr>
        <p:spPr bwMode="auto">
          <a:xfrm>
            <a:off x="463409" y="4157642"/>
            <a:ext cx="8353728" cy="371645"/>
          </a:xfrm>
          <a:prstGeom prst="rect">
            <a:avLst/>
          </a:prstGeom>
          <a:solidFill>
            <a:srgbClr val="969696"/>
          </a:solidFill>
          <a:ln w="38100">
            <a:noFill/>
            <a:miter lim="800000"/>
            <a:headEnd/>
            <a:tailEnd/>
          </a:ln>
        </p:spPr>
        <p:txBody>
          <a:bodyPr wrap="square" tIns="10800" bIns="1080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要因・誘因（主なもの）</a:t>
            </a:r>
          </a:p>
        </p:txBody>
      </p:sp>
      <p:graphicFrame>
        <p:nvGraphicFramePr>
          <p:cNvPr id="8312" name="Group 120"/>
          <p:cNvGraphicFramePr>
            <a:graphicFrameLocks noGrp="1"/>
          </p:cNvGraphicFramePr>
          <p:nvPr/>
        </p:nvGraphicFramePr>
        <p:xfrm>
          <a:off x="475282" y="4524027"/>
          <a:ext cx="8326274" cy="1537169"/>
        </p:xfrm>
        <a:graphic>
          <a:graphicData uri="http://schemas.openxmlformats.org/drawingml/2006/table">
            <a:tbl>
              <a:tblPr/>
              <a:tblGrid>
                <a:gridCol w="1202077">
                  <a:extLst>
                    <a:ext uri="{9D8B030D-6E8A-4147-A177-3AD203B41FA5}">
                      <a16:colId xmlns:a16="http://schemas.microsoft.com/office/drawing/2014/main" val="20000"/>
                    </a:ext>
                  </a:extLst>
                </a:gridCol>
                <a:gridCol w="7124197">
                  <a:extLst>
                    <a:ext uri="{9D8B030D-6E8A-4147-A177-3AD203B41FA5}">
                      <a16:colId xmlns:a16="http://schemas.microsoft.com/office/drawing/2014/main" val="20001"/>
                    </a:ext>
                  </a:extLst>
                </a:gridCol>
              </a:tblGrid>
              <a:tr h="496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基礎疾患、血圧の変動、便秘、下痢、疼痛、掻痒感、冷え、発熱、水分・電解質の異常、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薬の副作用、歯の痛み、等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環境的要因</a:t>
                      </a:r>
                      <a:endParaRPr kumimoji="1" lang="en-US"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なじんだ住環境からの入院、転室、転棟、転院、退院などによる環境変化、本人にとっての不適切な環境刺激（音、光、風、暗がり、広すぎる空間、閉鎖的な空間、心地よい五感刺激の不足など）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3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心理・</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不安、孤独、過度のストレス、医療従事者の口調が早い・強い、分かりにくい説明、自分の話を聞いてくれる人がいない、何もすることがない暮らし、戸外に出られない暮らし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 name="正方形/長方形 23"/>
          <p:cNvSpPr/>
          <p:nvPr/>
        </p:nvSpPr>
        <p:spPr>
          <a:xfrm>
            <a:off x="158793" y="6522957"/>
            <a:ext cx="895235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永田久美子 「</a:t>
            </a:r>
            <a:r>
              <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認知症高齢者の理解とケアの変遷」 正木治恵 監修 「改訂版老年看護学」 日本放送出版協会</a:t>
            </a:r>
            <a:endPar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15B49C9F-CF5C-4E16-B449-9033C4C7A039}"/>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92" name="Text Box 2"/>
          <p:cNvSpPr txBox="1">
            <a:spLocks noChangeArrowheads="1"/>
          </p:cNvSpPr>
          <p:nvPr/>
        </p:nvSpPr>
        <p:spPr bwMode="auto">
          <a:xfrm>
            <a:off x="305670" y="52637"/>
            <a:ext cx="8563576"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認知症の症状と要因・誘因</a:t>
            </a:r>
          </a:p>
        </p:txBody>
      </p:sp>
      <p:sp>
        <p:nvSpPr>
          <p:cNvPr id="22" name="テキスト ボックス 21">
            <a:extLst>
              <a:ext uri="{FF2B5EF4-FFF2-40B4-BE49-F238E27FC236}">
                <a16:creationId xmlns:a16="http://schemas.microsoft.com/office/drawing/2014/main" id="{7D8B5EAB-D574-4DF2-A8FE-C7DCFE28274A}"/>
              </a:ext>
            </a:extLst>
          </p:cNvPr>
          <p:cNvSpPr txBox="1"/>
          <p:nvPr/>
        </p:nvSpPr>
        <p:spPr>
          <a:xfrm>
            <a:off x="0" y="715568"/>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32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Line 4"/>
          <p:cNvSpPr>
            <a:spLocks noChangeShapeType="1"/>
          </p:cNvSpPr>
          <p:nvPr/>
        </p:nvSpPr>
        <p:spPr bwMode="auto">
          <a:xfrm>
            <a:off x="1805107" y="6241314"/>
            <a:ext cx="6343859"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319508" name="Line 47"/>
          <p:cNvSpPr>
            <a:spLocks noChangeShapeType="1"/>
          </p:cNvSpPr>
          <p:nvPr/>
        </p:nvSpPr>
        <p:spPr bwMode="auto">
          <a:xfrm>
            <a:off x="1795463" y="2120699"/>
            <a:ext cx="0" cy="412061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3920157" y="6266243"/>
            <a:ext cx="1882617" cy="376385"/>
          </a:xfrm>
          <a:prstGeom prst="rect">
            <a:avLst/>
          </a:prstGeom>
        </p:spPr>
        <p:txBody>
          <a:bodyPr vert="horz" wrap="square">
            <a:spAutoFit/>
          </a:bodyPr>
          <a:lstStyle/>
          <a:p>
            <a:pPr algn="ctr" defTabSz="844083">
              <a:defRPr/>
            </a:pPr>
            <a:r>
              <a:rPr kumimoji="0" lang="ja-JP" altLang="en-US" sz="1846" b="1" dirty="0">
                <a:solidFill>
                  <a:prstClr val="black"/>
                </a:solidFill>
                <a:latin typeface="BIZ UDPゴシック" panose="020B0400000000000000" pitchFamily="50" charset="-128"/>
                <a:ea typeface="BIZ UDPゴシック" panose="020B0400000000000000" pitchFamily="50" charset="-128"/>
              </a:rPr>
              <a:t>時間の流れ</a:t>
            </a:r>
          </a:p>
        </p:txBody>
      </p:sp>
      <p:grpSp>
        <p:nvGrpSpPr>
          <p:cNvPr id="3" name="グループ化 2"/>
          <p:cNvGrpSpPr/>
          <p:nvPr/>
        </p:nvGrpSpPr>
        <p:grpSpPr>
          <a:xfrm>
            <a:off x="264964" y="1485714"/>
            <a:ext cx="8369762" cy="402945"/>
            <a:chOff x="521754" y="1176840"/>
            <a:chExt cx="10028648" cy="489112"/>
          </a:xfrm>
        </p:grpSpPr>
        <p:sp>
          <p:nvSpPr>
            <p:cNvPr id="101" name="AutoShape 42"/>
            <p:cNvSpPr>
              <a:spLocks noChangeArrowheads="1"/>
            </p:cNvSpPr>
            <p:nvPr/>
          </p:nvSpPr>
          <p:spPr bwMode="auto">
            <a:xfrm>
              <a:off x="521754" y="1176840"/>
              <a:ext cx="1800394" cy="482474"/>
            </a:xfrm>
            <a:prstGeom prst="homePlate">
              <a:avLst>
                <a:gd name="adj" fmla="val 49633"/>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844083">
                <a:defRPr/>
              </a:pPr>
              <a:r>
                <a:rPr kumimoji="0"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軽度認知障害</a:t>
              </a:r>
              <a:endParaRPr kumimoji="0"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2" name="AutoShape 43"/>
            <p:cNvSpPr>
              <a:spLocks noChangeArrowheads="1"/>
            </p:cNvSpPr>
            <p:nvPr/>
          </p:nvSpPr>
          <p:spPr bwMode="auto">
            <a:xfrm>
              <a:off x="2329870" y="1176840"/>
              <a:ext cx="1631766"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軽度</a:t>
              </a:r>
            </a:p>
          </p:txBody>
        </p:sp>
        <p:sp>
          <p:nvSpPr>
            <p:cNvPr id="103" name="AutoShape 44"/>
            <p:cNvSpPr>
              <a:spLocks noChangeArrowheads="1"/>
            </p:cNvSpPr>
            <p:nvPr/>
          </p:nvSpPr>
          <p:spPr bwMode="auto">
            <a:xfrm>
              <a:off x="3969460" y="1176840"/>
              <a:ext cx="2491936" cy="482474"/>
            </a:xfrm>
            <a:prstGeom prst="homePlate">
              <a:avLst>
                <a:gd name="adj" fmla="val 61639"/>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中等度</a:t>
              </a:r>
            </a:p>
          </p:txBody>
        </p:sp>
        <p:sp>
          <p:nvSpPr>
            <p:cNvPr id="104" name="AutoShape 45"/>
            <p:cNvSpPr>
              <a:spLocks noChangeArrowheads="1"/>
            </p:cNvSpPr>
            <p:nvPr/>
          </p:nvSpPr>
          <p:spPr bwMode="auto">
            <a:xfrm>
              <a:off x="6482433" y="1176840"/>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高度</a:t>
              </a:r>
            </a:p>
          </p:txBody>
        </p:sp>
        <p:sp>
          <p:nvSpPr>
            <p:cNvPr id="43" name="AutoShape 45"/>
            <p:cNvSpPr>
              <a:spLocks noChangeArrowheads="1"/>
            </p:cNvSpPr>
            <p:nvPr/>
          </p:nvSpPr>
          <p:spPr bwMode="auto">
            <a:xfrm>
              <a:off x="8518359" y="1183478"/>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終末期</a:t>
              </a:r>
            </a:p>
          </p:txBody>
        </p:sp>
      </p:grpSp>
      <p:sp>
        <p:nvSpPr>
          <p:cNvPr id="51" name="正方形/長方形 50"/>
          <p:cNvSpPr/>
          <p:nvPr/>
        </p:nvSpPr>
        <p:spPr>
          <a:xfrm>
            <a:off x="841123" y="2076028"/>
            <a:ext cx="963047" cy="400110"/>
          </a:xfrm>
          <a:prstGeom prst="rect">
            <a:avLst/>
          </a:prstGeom>
        </p:spPr>
        <p:txBody>
          <a:bodyPr vert="horz" wrap="square">
            <a:spAutoFit/>
          </a:bodyPr>
          <a:lstStyle/>
          <a:p>
            <a:pPr algn="ctr" defTabSz="844083">
              <a:defRPr/>
            </a:pPr>
            <a:r>
              <a:rPr kumimoji="0" lang="ja-JP" altLang="en-US" sz="2000" b="1" dirty="0">
                <a:solidFill>
                  <a:prstClr val="black"/>
                </a:solidFill>
                <a:latin typeface="BIZ UDPゴシック" panose="020B0400000000000000" pitchFamily="50" charset="-128"/>
                <a:ea typeface="BIZ UDPゴシック" panose="020B0400000000000000" pitchFamily="50" charset="-128"/>
              </a:rPr>
              <a:t>高い</a:t>
            </a:r>
          </a:p>
        </p:txBody>
      </p:sp>
      <p:sp>
        <p:nvSpPr>
          <p:cNvPr id="52" name="正方形/長方形 51"/>
          <p:cNvSpPr/>
          <p:nvPr/>
        </p:nvSpPr>
        <p:spPr>
          <a:xfrm>
            <a:off x="824323" y="5843399"/>
            <a:ext cx="963047" cy="400110"/>
          </a:xfrm>
          <a:prstGeom prst="rect">
            <a:avLst/>
          </a:prstGeom>
        </p:spPr>
        <p:txBody>
          <a:bodyPr vert="horz" wrap="square">
            <a:spAutoFit/>
          </a:bodyPr>
          <a:lstStyle/>
          <a:p>
            <a:pPr algn="ctr" defTabSz="844083">
              <a:defRPr/>
            </a:pPr>
            <a:r>
              <a:rPr kumimoji="0" lang="ja-JP" altLang="en-US" sz="2000" b="1" dirty="0">
                <a:solidFill>
                  <a:prstClr val="black"/>
                </a:solidFill>
                <a:latin typeface="BIZ UDPゴシック" panose="020B0400000000000000" pitchFamily="50" charset="-128"/>
                <a:ea typeface="BIZ UDPゴシック" panose="020B0400000000000000" pitchFamily="50" charset="-128"/>
              </a:rPr>
              <a:t>低い</a:t>
            </a:r>
          </a:p>
        </p:txBody>
      </p:sp>
      <p:sp>
        <p:nvSpPr>
          <p:cNvPr id="55" name="正方形/長方形 54"/>
          <p:cNvSpPr/>
          <p:nvPr/>
        </p:nvSpPr>
        <p:spPr>
          <a:xfrm>
            <a:off x="1153572" y="3052868"/>
            <a:ext cx="468718" cy="2126839"/>
          </a:xfrm>
          <a:prstGeom prst="rect">
            <a:avLst/>
          </a:prstGeom>
        </p:spPr>
        <p:txBody>
          <a:bodyPr vert="eaVert" wrap="square">
            <a:spAutoFit/>
          </a:bodyPr>
          <a:lstStyle/>
          <a:p>
            <a:pPr algn="ctr" defTabSz="844083">
              <a:defRPr/>
            </a:pPr>
            <a:r>
              <a:rPr kumimoji="0" lang="ja-JP" altLang="en-US" sz="1846" b="1" dirty="0">
                <a:solidFill>
                  <a:prstClr val="black"/>
                </a:solidFill>
                <a:latin typeface="BIZ UDPゴシック" panose="020B0400000000000000" pitchFamily="50" charset="-128"/>
                <a:ea typeface="BIZ UDPゴシック" panose="020B0400000000000000" pitchFamily="50" charset="-128"/>
              </a:rPr>
              <a:t>医療需要度</a:t>
            </a:r>
          </a:p>
        </p:txBody>
      </p:sp>
      <p:grpSp>
        <p:nvGrpSpPr>
          <p:cNvPr id="50" name="グループ化 49">
            <a:extLst>
              <a:ext uri="{FF2B5EF4-FFF2-40B4-BE49-F238E27FC236}">
                <a16:creationId xmlns:a16="http://schemas.microsoft.com/office/drawing/2014/main" id="{C4F6EC0D-5071-41A1-AB16-CE2D8E84B953}"/>
              </a:ext>
            </a:extLst>
          </p:cNvPr>
          <p:cNvGrpSpPr/>
          <p:nvPr/>
        </p:nvGrpSpPr>
        <p:grpSpPr>
          <a:xfrm>
            <a:off x="1797709" y="2109636"/>
            <a:ext cx="6567826" cy="4077372"/>
            <a:chOff x="1218751" y="1757474"/>
            <a:chExt cx="7789404" cy="3756486"/>
          </a:xfrm>
        </p:grpSpPr>
        <p:sp>
          <p:nvSpPr>
            <p:cNvPr id="64" name="Freeform 40">
              <a:extLst>
                <a:ext uri="{FF2B5EF4-FFF2-40B4-BE49-F238E27FC236}">
                  <a16:creationId xmlns:a16="http://schemas.microsoft.com/office/drawing/2014/main" id="{9BFA0706-4610-44F5-8036-ABB76F29B1E7}"/>
                </a:ext>
              </a:extLst>
            </p:cNvPr>
            <p:cNvSpPr>
              <a:spLocks/>
            </p:cNvSpPr>
            <p:nvPr/>
          </p:nvSpPr>
          <p:spPr bwMode="auto">
            <a:xfrm>
              <a:off x="1218751" y="1757474"/>
              <a:ext cx="7789404" cy="3756486"/>
            </a:xfrm>
            <a:custGeom>
              <a:avLst/>
              <a:gdLst>
                <a:gd name="T0" fmla="*/ 0 w 4652"/>
                <a:gd name="T1" fmla="*/ 0 h 1814"/>
                <a:gd name="T2" fmla="*/ 2147483647 w 4652"/>
                <a:gd name="T3" fmla="*/ 2147483647 h 1814"/>
                <a:gd name="T4" fmla="*/ 2147483647 w 4652"/>
                <a:gd name="T5" fmla="*/ 2147483647 h 1814"/>
                <a:gd name="T6" fmla="*/ 2147483647 w 4652"/>
                <a:gd name="T7" fmla="*/ 2147483647 h 1814"/>
                <a:gd name="T8" fmla="*/ 2147483647 w 4652"/>
                <a:gd name="T9" fmla="*/ 2147483647 h 1814"/>
                <a:gd name="T10" fmla="*/ 2147483647 w 4652"/>
                <a:gd name="T11" fmla="*/ 2147483647 h 1814"/>
                <a:gd name="T12" fmla="*/ 2147483647 w 4652"/>
                <a:gd name="T13" fmla="*/ 2147483647 h 1814"/>
                <a:gd name="T14" fmla="*/ 2147483647 w 4652"/>
                <a:gd name="T15" fmla="*/ 2147483647 h 1814"/>
                <a:gd name="T16" fmla="*/ 2147483647 w 4652"/>
                <a:gd name="T17" fmla="*/ 2147483647 h 1814"/>
                <a:gd name="T18" fmla="*/ 2147483647 w 4652"/>
                <a:gd name="T19" fmla="*/ 2147483647 h 1814"/>
                <a:gd name="T20" fmla="*/ 2147483647 w 4652"/>
                <a:gd name="T21" fmla="*/ 2147483647 h 1814"/>
                <a:gd name="T22" fmla="*/ 2147483647 w 4652"/>
                <a:gd name="T23" fmla="*/ 2147483647 h 1814"/>
                <a:gd name="T24" fmla="*/ 2147483647 w 4652"/>
                <a:gd name="T25" fmla="*/ 2147483647 h 1814"/>
                <a:gd name="T26" fmla="*/ 2147483647 w 4652"/>
                <a:gd name="T27" fmla="*/ 2147483647 h 1814"/>
                <a:gd name="T28" fmla="*/ 2147483647 w 4652"/>
                <a:gd name="T29" fmla="*/ 2147483647 h 1814"/>
                <a:gd name="T30" fmla="*/ 2147483647 w 4652"/>
                <a:gd name="T31" fmla="*/ 2147483647 h 1814"/>
                <a:gd name="T32" fmla="*/ 2147483647 w 4652"/>
                <a:gd name="T33" fmla="*/ 2147483647 h 1814"/>
                <a:gd name="T34" fmla="*/ 2147483647 w 4652"/>
                <a:gd name="T35" fmla="*/ 2147483647 h 1814"/>
                <a:gd name="T36" fmla="*/ 2147483647 w 4652"/>
                <a:gd name="T37" fmla="*/ 2147483647 h 1814"/>
                <a:gd name="T38" fmla="*/ 2147483647 w 4652"/>
                <a:gd name="T39" fmla="*/ 2147483647 h 1814"/>
                <a:gd name="T40" fmla="*/ 2147483647 w 4652"/>
                <a:gd name="T41" fmla="*/ 2147483647 h 18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52"/>
                <a:gd name="T64" fmla="*/ 0 h 1814"/>
                <a:gd name="T65" fmla="*/ 4652 w 4652"/>
                <a:gd name="T66" fmla="*/ 1814 h 18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52" h="1814">
                  <a:moveTo>
                    <a:pt x="0" y="0"/>
                  </a:moveTo>
                  <a:cubicBezTo>
                    <a:pt x="41" y="1"/>
                    <a:pt x="133" y="0"/>
                    <a:pt x="248" y="3"/>
                  </a:cubicBezTo>
                  <a:cubicBezTo>
                    <a:pt x="363" y="6"/>
                    <a:pt x="517" y="8"/>
                    <a:pt x="692" y="19"/>
                  </a:cubicBezTo>
                  <a:cubicBezTo>
                    <a:pt x="867" y="30"/>
                    <a:pt x="1148" y="54"/>
                    <a:pt x="1300" y="67"/>
                  </a:cubicBezTo>
                  <a:cubicBezTo>
                    <a:pt x="1452" y="80"/>
                    <a:pt x="1534" y="85"/>
                    <a:pt x="1607" y="98"/>
                  </a:cubicBezTo>
                  <a:cubicBezTo>
                    <a:pt x="1680" y="111"/>
                    <a:pt x="1696" y="128"/>
                    <a:pt x="1740" y="147"/>
                  </a:cubicBezTo>
                  <a:cubicBezTo>
                    <a:pt x="1784" y="166"/>
                    <a:pt x="1824" y="181"/>
                    <a:pt x="1868" y="211"/>
                  </a:cubicBezTo>
                  <a:cubicBezTo>
                    <a:pt x="1912" y="241"/>
                    <a:pt x="1971" y="292"/>
                    <a:pt x="2004" y="327"/>
                  </a:cubicBezTo>
                  <a:cubicBezTo>
                    <a:pt x="2037" y="362"/>
                    <a:pt x="2032" y="366"/>
                    <a:pt x="2064" y="419"/>
                  </a:cubicBezTo>
                  <a:cubicBezTo>
                    <a:pt x="2096" y="472"/>
                    <a:pt x="2157" y="572"/>
                    <a:pt x="2196" y="647"/>
                  </a:cubicBezTo>
                  <a:cubicBezTo>
                    <a:pt x="2235" y="722"/>
                    <a:pt x="2266" y="791"/>
                    <a:pt x="2300" y="867"/>
                  </a:cubicBezTo>
                  <a:cubicBezTo>
                    <a:pt x="2334" y="943"/>
                    <a:pt x="2369" y="1032"/>
                    <a:pt x="2400" y="1103"/>
                  </a:cubicBezTo>
                  <a:cubicBezTo>
                    <a:pt x="2431" y="1174"/>
                    <a:pt x="2466" y="1246"/>
                    <a:pt x="2488" y="1295"/>
                  </a:cubicBezTo>
                  <a:cubicBezTo>
                    <a:pt x="2510" y="1344"/>
                    <a:pt x="2515" y="1368"/>
                    <a:pt x="2532" y="1395"/>
                  </a:cubicBezTo>
                  <a:cubicBezTo>
                    <a:pt x="2549" y="1422"/>
                    <a:pt x="2570" y="1438"/>
                    <a:pt x="2592" y="1459"/>
                  </a:cubicBezTo>
                  <a:cubicBezTo>
                    <a:pt x="2614" y="1480"/>
                    <a:pt x="2613" y="1491"/>
                    <a:pt x="2664" y="1519"/>
                  </a:cubicBezTo>
                  <a:cubicBezTo>
                    <a:pt x="2715" y="1547"/>
                    <a:pt x="2809" y="1594"/>
                    <a:pt x="2896" y="1627"/>
                  </a:cubicBezTo>
                  <a:cubicBezTo>
                    <a:pt x="2983" y="1660"/>
                    <a:pt x="3064" y="1692"/>
                    <a:pt x="3184" y="1719"/>
                  </a:cubicBezTo>
                  <a:cubicBezTo>
                    <a:pt x="3304" y="1746"/>
                    <a:pt x="3461" y="1772"/>
                    <a:pt x="3616" y="1787"/>
                  </a:cubicBezTo>
                  <a:cubicBezTo>
                    <a:pt x="3771" y="1802"/>
                    <a:pt x="3939" y="1808"/>
                    <a:pt x="4112" y="1811"/>
                  </a:cubicBezTo>
                  <a:cubicBezTo>
                    <a:pt x="4285" y="1814"/>
                    <a:pt x="4468" y="1808"/>
                    <a:pt x="4652" y="1803"/>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sp>
          <p:nvSpPr>
            <p:cNvPr id="65" name="AutoShape 48">
              <a:extLst>
                <a:ext uri="{FF2B5EF4-FFF2-40B4-BE49-F238E27FC236}">
                  <a16:creationId xmlns:a16="http://schemas.microsoft.com/office/drawing/2014/main" id="{2E1227CD-938C-4C87-9C4B-468FD1B68084}"/>
                </a:ext>
              </a:extLst>
            </p:cNvPr>
            <p:cNvSpPr>
              <a:spLocks noChangeArrowheads="1"/>
            </p:cNvSpPr>
            <p:nvPr/>
          </p:nvSpPr>
          <p:spPr bwMode="auto">
            <a:xfrm>
              <a:off x="3166074" y="4480923"/>
              <a:ext cx="2274745" cy="697850"/>
            </a:xfrm>
            <a:prstGeom prst="wedgeRoundRectCallout">
              <a:avLst>
                <a:gd name="adj1" fmla="val 31125"/>
                <a:gd name="adj2" fmla="val -154632"/>
                <a:gd name="adj3" fmla="val 16667"/>
              </a:avLst>
            </a:prstGeom>
            <a:solidFill>
              <a:srgbClr val="FF00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日常生活動作</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ts val="0"/>
                </a:spcBef>
                <a:spcAft>
                  <a:spcPts val="554"/>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ADL</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grpSp>
        <p:nvGrpSpPr>
          <p:cNvPr id="66" name="グループ化 65">
            <a:extLst>
              <a:ext uri="{FF2B5EF4-FFF2-40B4-BE49-F238E27FC236}">
                <a16:creationId xmlns:a16="http://schemas.microsoft.com/office/drawing/2014/main" id="{DEE44D2B-DA2B-4E93-937B-310B8CB3AE0E}"/>
              </a:ext>
            </a:extLst>
          </p:cNvPr>
          <p:cNvGrpSpPr/>
          <p:nvPr/>
        </p:nvGrpSpPr>
        <p:grpSpPr>
          <a:xfrm>
            <a:off x="1803593" y="2125151"/>
            <a:ext cx="6561941" cy="3982274"/>
            <a:chOff x="1215582" y="1770063"/>
            <a:chExt cx="7792573" cy="3690937"/>
          </a:xfrm>
        </p:grpSpPr>
        <p:sp>
          <p:nvSpPr>
            <p:cNvPr id="67" name="AutoShape 48">
              <a:extLst>
                <a:ext uri="{FF2B5EF4-FFF2-40B4-BE49-F238E27FC236}">
                  <a16:creationId xmlns:a16="http://schemas.microsoft.com/office/drawing/2014/main" id="{0C75EED6-D2F3-438C-92ED-B35AD1BF27E8}"/>
                </a:ext>
              </a:extLst>
            </p:cNvPr>
            <p:cNvSpPr>
              <a:spLocks noChangeArrowheads="1"/>
            </p:cNvSpPr>
            <p:nvPr/>
          </p:nvSpPr>
          <p:spPr bwMode="auto">
            <a:xfrm>
              <a:off x="1473166" y="2204851"/>
              <a:ext cx="1701292" cy="537967"/>
            </a:xfrm>
            <a:prstGeom prst="wedgeRoundRectCallout">
              <a:avLst>
                <a:gd name="adj1" fmla="val 77112"/>
                <a:gd name="adj2" fmla="val -38159"/>
                <a:gd name="adj3" fmla="val 16667"/>
              </a:avLst>
            </a:prstGeom>
            <a:solidFill>
              <a:srgbClr val="0172BF"/>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認知機能</a:t>
              </a:r>
            </a:p>
          </p:txBody>
        </p:sp>
        <p:sp>
          <p:nvSpPr>
            <p:cNvPr id="68" name="Freeform 20">
              <a:extLst>
                <a:ext uri="{FF2B5EF4-FFF2-40B4-BE49-F238E27FC236}">
                  <a16:creationId xmlns:a16="http://schemas.microsoft.com/office/drawing/2014/main" id="{6EA864C1-E894-4EE6-A3CD-1B470D2D31E4}"/>
                </a:ext>
              </a:extLst>
            </p:cNvPr>
            <p:cNvSpPr>
              <a:spLocks/>
            </p:cNvSpPr>
            <p:nvPr/>
          </p:nvSpPr>
          <p:spPr bwMode="auto">
            <a:xfrm>
              <a:off x="1215582" y="1770063"/>
              <a:ext cx="7792573" cy="3690937"/>
            </a:xfrm>
            <a:custGeom>
              <a:avLst/>
              <a:gdLst>
                <a:gd name="T0" fmla="*/ 0 w 4604"/>
                <a:gd name="T1" fmla="*/ 2147483647 h 1741"/>
                <a:gd name="T2" fmla="*/ 2147483647 w 4604"/>
                <a:gd name="T3" fmla="*/ 2147483647 h 1741"/>
                <a:gd name="T4" fmla="*/ 2147483647 w 4604"/>
                <a:gd name="T5" fmla="*/ 2147483647 h 1741"/>
                <a:gd name="T6" fmla="*/ 2147483647 w 4604"/>
                <a:gd name="T7" fmla="*/ 2147483647 h 1741"/>
                <a:gd name="T8" fmla="*/ 2147483647 w 4604"/>
                <a:gd name="T9" fmla="*/ 2147483647 h 1741"/>
                <a:gd name="T10" fmla="*/ 2147483647 w 4604"/>
                <a:gd name="T11" fmla="*/ 2147483647 h 1741"/>
                <a:gd name="T12" fmla="*/ 2147483647 w 4604"/>
                <a:gd name="T13" fmla="*/ 2147483647 h 1741"/>
                <a:gd name="T14" fmla="*/ 2147483647 w 4604"/>
                <a:gd name="T15" fmla="*/ 2147483647 h 1741"/>
                <a:gd name="T16" fmla="*/ 2147483647 w 4604"/>
                <a:gd name="T17" fmla="*/ 2147483647 h 1741"/>
                <a:gd name="T18" fmla="*/ 2147483647 w 4604"/>
                <a:gd name="T19" fmla="*/ 2147483647 h 1741"/>
                <a:gd name="T20" fmla="*/ 2147483647 w 4604"/>
                <a:gd name="T21" fmla="*/ 2147483647 h 1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4"/>
                <a:gd name="T34" fmla="*/ 0 h 1741"/>
                <a:gd name="T35" fmla="*/ 4604 w 4604"/>
                <a:gd name="T36" fmla="*/ 1741 h 1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4" h="1741">
                  <a:moveTo>
                    <a:pt x="0" y="4"/>
                  </a:moveTo>
                  <a:cubicBezTo>
                    <a:pt x="29" y="4"/>
                    <a:pt x="90" y="0"/>
                    <a:pt x="176" y="5"/>
                  </a:cubicBezTo>
                  <a:cubicBezTo>
                    <a:pt x="262" y="10"/>
                    <a:pt x="403" y="22"/>
                    <a:pt x="516" y="33"/>
                  </a:cubicBezTo>
                  <a:cubicBezTo>
                    <a:pt x="629" y="44"/>
                    <a:pt x="711" y="47"/>
                    <a:pt x="852" y="73"/>
                  </a:cubicBezTo>
                  <a:cubicBezTo>
                    <a:pt x="993" y="99"/>
                    <a:pt x="1173" y="142"/>
                    <a:pt x="1364" y="189"/>
                  </a:cubicBezTo>
                  <a:cubicBezTo>
                    <a:pt x="1555" y="236"/>
                    <a:pt x="1774" y="283"/>
                    <a:pt x="1996" y="357"/>
                  </a:cubicBezTo>
                  <a:cubicBezTo>
                    <a:pt x="2218" y="431"/>
                    <a:pt x="2482" y="538"/>
                    <a:pt x="2696" y="633"/>
                  </a:cubicBezTo>
                  <a:cubicBezTo>
                    <a:pt x="2910" y="728"/>
                    <a:pt x="3105" y="837"/>
                    <a:pt x="3280" y="925"/>
                  </a:cubicBezTo>
                  <a:cubicBezTo>
                    <a:pt x="3455" y="1013"/>
                    <a:pt x="3599" y="1077"/>
                    <a:pt x="3748" y="1161"/>
                  </a:cubicBezTo>
                  <a:cubicBezTo>
                    <a:pt x="3897" y="1245"/>
                    <a:pt x="4033" y="1332"/>
                    <a:pt x="4176" y="1429"/>
                  </a:cubicBezTo>
                  <a:cubicBezTo>
                    <a:pt x="4319" y="1526"/>
                    <a:pt x="4461" y="1633"/>
                    <a:pt x="4604" y="1741"/>
                  </a:cubicBezTo>
                </a:path>
              </a:pathLst>
            </a:custGeom>
            <a:noFill/>
            <a:ln w="57150" cap="flat" cmpd="sng">
              <a:solidFill>
                <a:srgbClr val="0172B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grpSp>
      <p:grpSp>
        <p:nvGrpSpPr>
          <p:cNvPr id="72" name="グループ化 71">
            <a:extLst>
              <a:ext uri="{FF2B5EF4-FFF2-40B4-BE49-F238E27FC236}">
                <a16:creationId xmlns:a16="http://schemas.microsoft.com/office/drawing/2014/main" id="{55FAED4C-5505-4875-93BA-C228CB42D263}"/>
              </a:ext>
            </a:extLst>
          </p:cNvPr>
          <p:cNvGrpSpPr/>
          <p:nvPr/>
        </p:nvGrpSpPr>
        <p:grpSpPr>
          <a:xfrm>
            <a:off x="1805622" y="2103962"/>
            <a:ext cx="6284342" cy="3693462"/>
            <a:chOff x="1840737" y="1958612"/>
            <a:chExt cx="7010619" cy="3768361"/>
          </a:xfrm>
        </p:grpSpPr>
        <p:sp>
          <p:nvSpPr>
            <p:cNvPr id="73" name="AutoShape 53">
              <a:extLst>
                <a:ext uri="{FF2B5EF4-FFF2-40B4-BE49-F238E27FC236}">
                  <a16:creationId xmlns:a16="http://schemas.microsoft.com/office/drawing/2014/main" id="{109E94B3-4BB5-4704-BE44-47C4ADEBCDF6}"/>
                </a:ext>
              </a:extLst>
            </p:cNvPr>
            <p:cNvSpPr>
              <a:spLocks noChangeArrowheads="1"/>
            </p:cNvSpPr>
            <p:nvPr/>
          </p:nvSpPr>
          <p:spPr bwMode="auto">
            <a:xfrm>
              <a:off x="6631534" y="2337599"/>
              <a:ext cx="1613480" cy="772823"/>
            </a:xfrm>
            <a:prstGeom prst="wedgeRoundRectCallout">
              <a:avLst>
                <a:gd name="adj1" fmla="val -82632"/>
                <a:gd name="adj2" fmla="val -26112"/>
                <a:gd name="adj3" fmla="val 16667"/>
              </a:avLst>
            </a:prstGeom>
            <a:solidFill>
              <a:srgbClr val="007E39"/>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身体疾患</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・合併症</a:t>
              </a:r>
            </a:p>
          </p:txBody>
        </p:sp>
        <p:grpSp>
          <p:nvGrpSpPr>
            <p:cNvPr id="74" name="グループ化 58">
              <a:extLst>
                <a:ext uri="{FF2B5EF4-FFF2-40B4-BE49-F238E27FC236}">
                  <a16:creationId xmlns:a16="http://schemas.microsoft.com/office/drawing/2014/main" id="{555706EF-7FD2-4F1B-91A5-54EF4A6662D0}"/>
                </a:ext>
              </a:extLst>
            </p:cNvPr>
            <p:cNvGrpSpPr>
              <a:grpSpLocks/>
            </p:cNvGrpSpPr>
            <p:nvPr/>
          </p:nvGrpSpPr>
          <p:grpSpPr bwMode="auto">
            <a:xfrm>
              <a:off x="1840737" y="1958612"/>
              <a:ext cx="7010619" cy="3768361"/>
              <a:chOff x="1187450" y="1914525"/>
              <a:chExt cx="7107238" cy="3819525"/>
            </a:xfrm>
          </p:grpSpPr>
          <p:sp>
            <p:nvSpPr>
              <p:cNvPr id="75" name="Freeform 25">
                <a:extLst>
                  <a:ext uri="{FF2B5EF4-FFF2-40B4-BE49-F238E27FC236}">
                    <a16:creationId xmlns:a16="http://schemas.microsoft.com/office/drawing/2014/main" id="{9FABEE64-6C80-4EB7-B4F4-8BC522CC86E4}"/>
                  </a:ext>
                </a:extLst>
              </p:cNvPr>
              <p:cNvSpPr>
                <a:spLocks/>
              </p:cNvSpPr>
              <p:nvPr/>
            </p:nvSpPr>
            <p:spPr bwMode="auto">
              <a:xfrm>
                <a:off x="1187450" y="4659313"/>
                <a:ext cx="2011363" cy="1074737"/>
              </a:xfrm>
              <a:custGeom>
                <a:avLst/>
                <a:gdLst>
                  <a:gd name="T0" fmla="*/ 0 w 1542"/>
                  <a:gd name="T1" fmla="*/ 2147483646 h 1089"/>
                  <a:gd name="T2" fmla="*/ 2147483646 w 1542"/>
                  <a:gd name="T3" fmla="*/ 2147483646 h 1089"/>
                  <a:gd name="T4" fmla="*/ 2147483646 w 1542"/>
                  <a:gd name="T5" fmla="*/ 0 h 1089"/>
                  <a:gd name="T6" fmla="*/ 0 60000 65536"/>
                  <a:gd name="T7" fmla="*/ 0 60000 65536"/>
                  <a:gd name="T8" fmla="*/ 0 60000 65536"/>
                  <a:gd name="T9" fmla="*/ 0 w 1542"/>
                  <a:gd name="T10" fmla="*/ 0 h 1089"/>
                  <a:gd name="T11" fmla="*/ 1542 w 1542"/>
                  <a:gd name="T12" fmla="*/ 1089 h 1089"/>
                </a:gdLst>
                <a:ahLst/>
                <a:cxnLst>
                  <a:cxn ang="T6">
                    <a:pos x="T0" y="T1"/>
                  </a:cxn>
                  <a:cxn ang="T7">
                    <a:pos x="T2" y="T3"/>
                  </a:cxn>
                  <a:cxn ang="T8">
                    <a:pos x="T4" y="T5"/>
                  </a:cxn>
                </a:cxnLst>
                <a:rect l="T9" t="T10" r="T11" b="T12"/>
                <a:pathLst>
                  <a:path w="1542" h="1089">
                    <a:moveTo>
                      <a:pt x="0" y="1089"/>
                    </a:moveTo>
                    <a:cubicBezTo>
                      <a:pt x="257" y="1089"/>
                      <a:pt x="514" y="1089"/>
                      <a:pt x="771" y="907"/>
                    </a:cubicBezTo>
                    <a:cubicBezTo>
                      <a:pt x="1028" y="725"/>
                      <a:pt x="1285" y="362"/>
                      <a:pt x="1542" y="0"/>
                    </a:cubicBezTo>
                  </a:path>
                </a:pathLst>
              </a:custGeom>
              <a:noFill/>
              <a:ln w="571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nvGrpSpPr>
              <p:cNvPr id="76" name="Group 26">
                <a:extLst>
                  <a:ext uri="{FF2B5EF4-FFF2-40B4-BE49-F238E27FC236}">
                    <a16:creationId xmlns:a16="http://schemas.microsoft.com/office/drawing/2014/main" id="{47BF4D9B-BDD9-413E-9DDB-13985A417826}"/>
                  </a:ext>
                </a:extLst>
              </p:cNvPr>
              <p:cNvGrpSpPr>
                <a:grpSpLocks/>
              </p:cNvGrpSpPr>
              <p:nvPr/>
            </p:nvGrpSpPr>
            <p:grpSpPr bwMode="auto">
              <a:xfrm>
                <a:off x="3198813" y="1914525"/>
                <a:ext cx="5095875" cy="2744788"/>
                <a:chOff x="2015" y="1206"/>
                <a:chExt cx="3210" cy="1729"/>
              </a:xfrm>
              <a:noFill/>
            </p:grpSpPr>
            <p:sp>
              <p:nvSpPr>
                <p:cNvPr id="77" name="Freeform 27">
                  <a:extLst>
                    <a:ext uri="{FF2B5EF4-FFF2-40B4-BE49-F238E27FC236}">
                      <a16:creationId xmlns:a16="http://schemas.microsoft.com/office/drawing/2014/main" id="{AE81D9C1-4073-41B8-BF71-590C3F102C4F}"/>
                    </a:ext>
                  </a:extLst>
                </p:cNvPr>
                <p:cNvSpPr>
                  <a:spLocks/>
                </p:cNvSpPr>
                <p:nvPr/>
              </p:nvSpPr>
              <p:spPr bwMode="auto">
                <a:xfrm>
                  <a:off x="2015" y="2069"/>
                  <a:ext cx="910" cy="866"/>
                </a:xfrm>
                <a:custGeom>
                  <a:avLst/>
                  <a:gdLst>
                    <a:gd name="T0" fmla="*/ 0 w 1134"/>
                    <a:gd name="T1" fmla="*/ 719 h 1043"/>
                    <a:gd name="T2" fmla="*/ 380 w 1134"/>
                    <a:gd name="T3" fmla="*/ 156 h 1043"/>
                    <a:gd name="T4" fmla="*/ 730 w 1134"/>
                    <a:gd name="T5" fmla="*/ 0 h 1043"/>
                    <a:gd name="T6" fmla="*/ 0 60000 65536"/>
                    <a:gd name="T7" fmla="*/ 0 60000 65536"/>
                    <a:gd name="T8" fmla="*/ 0 60000 65536"/>
                    <a:gd name="T9" fmla="*/ 0 w 1134"/>
                    <a:gd name="T10" fmla="*/ 0 h 1043"/>
                    <a:gd name="T11" fmla="*/ 1134 w 1134"/>
                    <a:gd name="T12" fmla="*/ 1043 h 1043"/>
                  </a:gdLst>
                  <a:ahLst/>
                  <a:cxnLst>
                    <a:cxn ang="T6">
                      <a:pos x="T0" y="T1"/>
                    </a:cxn>
                    <a:cxn ang="T7">
                      <a:pos x="T2" y="T3"/>
                    </a:cxn>
                    <a:cxn ang="T8">
                      <a:pos x="T4" y="T5"/>
                    </a:cxn>
                  </a:cxnLst>
                  <a:rect l="T9" t="T10" r="T11" b="T12"/>
                  <a:pathLst>
                    <a:path w="1134" h="1043">
                      <a:moveTo>
                        <a:pt x="0" y="1043"/>
                      </a:moveTo>
                      <a:cubicBezTo>
                        <a:pt x="200" y="722"/>
                        <a:pt x="401" y="401"/>
                        <a:pt x="590" y="227"/>
                      </a:cubicBezTo>
                      <a:cubicBezTo>
                        <a:pt x="779" y="53"/>
                        <a:pt x="956" y="26"/>
                        <a:pt x="1134"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8" name="Freeform 28">
                  <a:extLst>
                    <a:ext uri="{FF2B5EF4-FFF2-40B4-BE49-F238E27FC236}">
                      <a16:creationId xmlns:a16="http://schemas.microsoft.com/office/drawing/2014/main" id="{1E5E56F6-F656-469A-92BF-0C560B0DA47E}"/>
                    </a:ext>
                  </a:extLst>
                </p:cNvPr>
                <p:cNvSpPr>
                  <a:spLocks/>
                </p:cNvSpPr>
                <p:nvPr/>
              </p:nvSpPr>
              <p:spPr bwMode="auto">
                <a:xfrm>
                  <a:off x="2934" y="1658"/>
                  <a:ext cx="349" cy="414"/>
                </a:xfrm>
                <a:custGeom>
                  <a:avLst/>
                  <a:gdLst>
                    <a:gd name="T0" fmla="*/ 0 w 363"/>
                    <a:gd name="T1" fmla="*/ 343 h 499"/>
                    <a:gd name="T2" fmla="*/ 252 w 363"/>
                    <a:gd name="T3" fmla="*/ 156 h 499"/>
                    <a:gd name="T4" fmla="*/ 336 w 363"/>
                    <a:gd name="T5" fmla="*/ 0 h 499"/>
                    <a:gd name="T6" fmla="*/ 0 60000 65536"/>
                    <a:gd name="T7" fmla="*/ 0 60000 65536"/>
                    <a:gd name="T8" fmla="*/ 0 60000 65536"/>
                    <a:gd name="T9" fmla="*/ 0 w 363"/>
                    <a:gd name="T10" fmla="*/ 0 h 499"/>
                    <a:gd name="T11" fmla="*/ 363 w 363"/>
                    <a:gd name="T12" fmla="*/ 499 h 499"/>
                  </a:gdLst>
                  <a:ahLst/>
                  <a:cxnLst>
                    <a:cxn ang="T6">
                      <a:pos x="T0" y="T1"/>
                    </a:cxn>
                    <a:cxn ang="T7">
                      <a:pos x="T2" y="T3"/>
                    </a:cxn>
                    <a:cxn ang="T8">
                      <a:pos x="T4" y="T5"/>
                    </a:cxn>
                  </a:cxnLst>
                  <a:rect l="T9" t="T10" r="T11" b="T12"/>
                  <a:pathLst>
                    <a:path w="363" h="499">
                      <a:moveTo>
                        <a:pt x="0" y="499"/>
                      </a:moveTo>
                      <a:cubicBezTo>
                        <a:pt x="106" y="404"/>
                        <a:pt x="212" y="310"/>
                        <a:pt x="272" y="227"/>
                      </a:cubicBezTo>
                      <a:cubicBezTo>
                        <a:pt x="332" y="144"/>
                        <a:pt x="347" y="72"/>
                        <a:pt x="363"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9" name="Freeform 29">
                  <a:extLst>
                    <a:ext uri="{FF2B5EF4-FFF2-40B4-BE49-F238E27FC236}">
                      <a16:creationId xmlns:a16="http://schemas.microsoft.com/office/drawing/2014/main" id="{89351CE0-5002-4B1C-A5B2-C4D2AB23AE14}"/>
                    </a:ext>
                  </a:extLst>
                </p:cNvPr>
                <p:cNvSpPr>
                  <a:spLocks/>
                </p:cNvSpPr>
                <p:nvPr/>
              </p:nvSpPr>
              <p:spPr bwMode="auto">
                <a:xfrm>
                  <a:off x="3302" y="1206"/>
                  <a:ext cx="1923" cy="417"/>
                </a:xfrm>
                <a:custGeom>
                  <a:avLst/>
                  <a:gdLst>
                    <a:gd name="T0" fmla="*/ 0 w 1995"/>
                    <a:gd name="T1" fmla="*/ 319 h 545"/>
                    <a:gd name="T2" fmla="*/ 548 w 1995"/>
                    <a:gd name="T3" fmla="*/ 54 h 545"/>
                    <a:gd name="T4" fmla="*/ 1854 w 1995"/>
                    <a:gd name="T5" fmla="*/ 1 h 545"/>
                    <a:gd name="T6" fmla="*/ 0 60000 65536"/>
                    <a:gd name="T7" fmla="*/ 0 60000 65536"/>
                    <a:gd name="T8" fmla="*/ 0 60000 65536"/>
                    <a:gd name="T9" fmla="*/ 0 w 1995"/>
                    <a:gd name="T10" fmla="*/ 0 h 545"/>
                    <a:gd name="T11" fmla="*/ 1995 w 1995"/>
                    <a:gd name="T12" fmla="*/ 545 h 545"/>
                  </a:gdLst>
                  <a:ahLst/>
                  <a:cxnLst>
                    <a:cxn ang="T6">
                      <a:pos x="T0" y="T1"/>
                    </a:cxn>
                    <a:cxn ang="T7">
                      <a:pos x="T2" y="T3"/>
                    </a:cxn>
                    <a:cxn ang="T8">
                      <a:pos x="T4" y="T5"/>
                    </a:cxn>
                  </a:cxnLst>
                  <a:rect l="T9" t="T10" r="T11" b="T12"/>
                  <a:pathLst>
                    <a:path w="1995" h="545">
                      <a:moveTo>
                        <a:pt x="0" y="545"/>
                      </a:moveTo>
                      <a:cubicBezTo>
                        <a:pt x="128" y="363"/>
                        <a:pt x="257" y="182"/>
                        <a:pt x="589" y="91"/>
                      </a:cubicBezTo>
                      <a:cubicBezTo>
                        <a:pt x="921" y="0"/>
                        <a:pt x="1761" y="16"/>
                        <a:pt x="1995" y="1"/>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grpSp>
      </p:grpSp>
      <p:grpSp>
        <p:nvGrpSpPr>
          <p:cNvPr id="81" name="グループ化 80">
            <a:extLst>
              <a:ext uri="{FF2B5EF4-FFF2-40B4-BE49-F238E27FC236}">
                <a16:creationId xmlns:a16="http://schemas.microsoft.com/office/drawing/2014/main" id="{0889309D-ED73-4912-AD18-A6B2694A7D23}"/>
              </a:ext>
            </a:extLst>
          </p:cNvPr>
          <p:cNvGrpSpPr/>
          <p:nvPr/>
        </p:nvGrpSpPr>
        <p:grpSpPr>
          <a:xfrm>
            <a:off x="1797777" y="3173968"/>
            <a:ext cx="6751617" cy="2286622"/>
            <a:chOff x="1776536" y="2893795"/>
            <a:chExt cx="7314252" cy="2477174"/>
          </a:xfrm>
        </p:grpSpPr>
        <p:sp>
          <p:nvSpPr>
            <p:cNvPr id="82" name="AutoShape 48">
              <a:extLst>
                <a:ext uri="{FF2B5EF4-FFF2-40B4-BE49-F238E27FC236}">
                  <a16:creationId xmlns:a16="http://schemas.microsoft.com/office/drawing/2014/main" id="{67A9E88B-AD0E-4F70-A12D-B80D105E42D9}"/>
                </a:ext>
              </a:extLst>
            </p:cNvPr>
            <p:cNvSpPr>
              <a:spLocks noChangeArrowheads="1"/>
            </p:cNvSpPr>
            <p:nvPr/>
          </p:nvSpPr>
          <p:spPr bwMode="auto">
            <a:xfrm>
              <a:off x="6891043" y="3292503"/>
              <a:ext cx="2199745" cy="888133"/>
            </a:xfrm>
            <a:prstGeom prst="wedgeRoundRectCallout">
              <a:avLst>
                <a:gd name="adj1" fmla="val -67801"/>
                <a:gd name="adj2" fmla="val 45084"/>
                <a:gd name="adj3" fmla="val 16667"/>
              </a:avLst>
            </a:prstGeom>
            <a:solidFill>
              <a:srgbClr val="FF66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行動・心理症状</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BPSD</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nvGrpSpPr>
            <p:cNvPr id="83" name="グループ化 59">
              <a:extLst>
                <a:ext uri="{FF2B5EF4-FFF2-40B4-BE49-F238E27FC236}">
                  <a16:creationId xmlns:a16="http://schemas.microsoft.com/office/drawing/2014/main" id="{100E91EB-788F-42DB-B5FA-0E8D2B23A2C8}"/>
                </a:ext>
              </a:extLst>
            </p:cNvPr>
            <p:cNvGrpSpPr>
              <a:grpSpLocks/>
            </p:cNvGrpSpPr>
            <p:nvPr/>
          </p:nvGrpSpPr>
          <p:grpSpPr bwMode="auto">
            <a:xfrm>
              <a:off x="1776536" y="2893795"/>
              <a:ext cx="7087348" cy="2477174"/>
              <a:chOff x="1122363" y="2862409"/>
              <a:chExt cx="7185025" cy="2510807"/>
            </a:xfrm>
          </p:grpSpPr>
          <p:grpSp>
            <p:nvGrpSpPr>
              <p:cNvPr id="84" name="Group 30">
                <a:extLst>
                  <a:ext uri="{FF2B5EF4-FFF2-40B4-BE49-F238E27FC236}">
                    <a16:creationId xmlns:a16="http://schemas.microsoft.com/office/drawing/2014/main" id="{A0F8F645-6786-4FE8-92DE-F98D4D1AD0F5}"/>
                  </a:ext>
                </a:extLst>
              </p:cNvPr>
              <p:cNvGrpSpPr>
                <a:grpSpLocks/>
              </p:cNvGrpSpPr>
              <p:nvPr/>
            </p:nvGrpSpPr>
            <p:grpSpPr bwMode="auto">
              <a:xfrm>
                <a:off x="1122363" y="3499969"/>
                <a:ext cx="2058988" cy="1196976"/>
                <a:chOff x="707" y="2195"/>
                <a:chExt cx="1297" cy="754"/>
              </a:xfrm>
              <a:noFill/>
            </p:grpSpPr>
            <p:sp>
              <p:nvSpPr>
                <p:cNvPr id="87" name="Freeform 31">
                  <a:extLst>
                    <a:ext uri="{FF2B5EF4-FFF2-40B4-BE49-F238E27FC236}">
                      <a16:creationId xmlns:a16="http://schemas.microsoft.com/office/drawing/2014/main" id="{A7AAC4C6-9AEB-4661-9C0C-1A2F2353ED4B}"/>
                    </a:ext>
                  </a:extLst>
                </p:cNvPr>
                <p:cNvSpPr>
                  <a:spLocks/>
                </p:cNvSpPr>
                <p:nvPr/>
              </p:nvSpPr>
              <p:spPr bwMode="auto">
                <a:xfrm>
                  <a:off x="707" y="2516"/>
                  <a:ext cx="556" cy="433"/>
                </a:xfrm>
                <a:custGeom>
                  <a:avLst/>
                  <a:gdLst>
                    <a:gd name="T0" fmla="*/ 0 w 680"/>
                    <a:gd name="T1" fmla="*/ 376 h 499"/>
                    <a:gd name="T2" fmla="*/ 212 w 680"/>
                    <a:gd name="T3" fmla="*/ 69 h 499"/>
                    <a:gd name="T4" fmla="*/ 455 w 680"/>
                    <a:gd name="T5" fmla="*/ 0 h 499"/>
                    <a:gd name="T6" fmla="*/ 0 60000 65536"/>
                    <a:gd name="T7" fmla="*/ 0 60000 65536"/>
                    <a:gd name="T8" fmla="*/ 0 60000 65536"/>
                    <a:gd name="T9" fmla="*/ 0 w 680"/>
                    <a:gd name="T10" fmla="*/ 0 h 499"/>
                    <a:gd name="T11" fmla="*/ 680 w 680"/>
                    <a:gd name="T12" fmla="*/ 499 h 499"/>
                  </a:gdLst>
                  <a:ahLst/>
                  <a:cxnLst>
                    <a:cxn ang="T6">
                      <a:pos x="T0" y="T1"/>
                    </a:cxn>
                    <a:cxn ang="T7">
                      <a:pos x="T2" y="T3"/>
                    </a:cxn>
                    <a:cxn ang="T8">
                      <a:pos x="T4" y="T5"/>
                    </a:cxn>
                  </a:cxnLst>
                  <a:rect l="T9" t="T10" r="T11" b="T12"/>
                  <a:pathLst>
                    <a:path w="680" h="499">
                      <a:moveTo>
                        <a:pt x="0" y="499"/>
                      </a:moveTo>
                      <a:cubicBezTo>
                        <a:pt x="102" y="336"/>
                        <a:pt x="204" y="174"/>
                        <a:pt x="317" y="91"/>
                      </a:cubicBezTo>
                      <a:cubicBezTo>
                        <a:pt x="430" y="8"/>
                        <a:pt x="555" y="4"/>
                        <a:pt x="680"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8" name="Freeform 32">
                  <a:extLst>
                    <a:ext uri="{FF2B5EF4-FFF2-40B4-BE49-F238E27FC236}">
                      <a16:creationId xmlns:a16="http://schemas.microsoft.com/office/drawing/2014/main" id="{816BC179-E78A-4D2D-85C8-E6FB484EA47D}"/>
                    </a:ext>
                  </a:extLst>
                </p:cNvPr>
                <p:cNvSpPr>
                  <a:spLocks/>
                </p:cNvSpPr>
                <p:nvPr/>
              </p:nvSpPr>
              <p:spPr bwMode="auto">
                <a:xfrm>
                  <a:off x="1262" y="2195"/>
                  <a:ext cx="742" cy="374"/>
                </a:xfrm>
                <a:custGeom>
                  <a:avLst/>
                  <a:gdLst>
                    <a:gd name="T0" fmla="*/ 0 w 907"/>
                    <a:gd name="T1" fmla="*/ 252 h 476"/>
                    <a:gd name="T2" fmla="*/ 394 w 907"/>
                    <a:gd name="T3" fmla="*/ 252 h 476"/>
                    <a:gd name="T4" fmla="*/ 607 w 907"/>
                    <a:gd name="T5" fmla="*/ 0 h 476"/>
                    <a:gd name="T6" fmla="*/ 0 60000 65536"/>
                    <a:gd name="T7" fmla="*/ 0 60000 65536"/>
                    <a:gd name="T8" fmla="*/ 0 60000 65536"/>
                    <a:gd name="T9" fmla="*/ 0 w 907"/>
                    <a:gd name="T10" fmla="*/ 0 h 476"/>
                    <a:gd name="T11" fmla="*/ 907 w 907"/>
                    <a:gd name="T12" fmla="*/ 476 h 476"/>
                  </a:gdLst>
                  <a:ahLst/>
                  <a:cxnLst>
                    <a:cxn ang="T6">
                      <a:pos x="T0" y="T1"/>
                    </a:cxn>
                    <a:cxn ang="T7">
                      <a:pos x="T2" y="T3"/>
                    </a:cxn>
                    <a:cxn ang="T8">
                      <a:pos x="T4" y="T5"/>
                    </a:cxn>
                  </a:cxnLst>
                  <a:rect l="T9" t="T10" r="T11" b="T12"/>
                  <a:pathLst>
                    <a:path w="907" h="476">
                      <a:moveTo>
                        <a:pt x="0" y="408"/>
                      </a:moveTo>
                      <a:cubicBezTo>
                        <a:pt x="219" y="442"/>
                        <a:pt x="438" y="476"/>
                        <a:pt x="589" y="408"/>
                      </a:cubicBezTo>
                      <a:cubicBezTo>
                        <a:pt x="740" y="340"/>
                        <a:pt x="823" y="170"/>
                        <a:pt x="907"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85" name="Freeform 35">
                <a:extLst>
                  <a:ext uri="{FF2B5EF4-FFF2-40B4-BE49-F238E27FC236}">
                    <a16:creationId xmlns:a16="http://schemas.microsoft.com/office/drawing/2014/main" id="{76C9EB95-2804-45F2-92E2-C44259C5EFB1}"/>
                  </a:ext>
                </a:extLst>
              </p:cNvPr>
              <p:cNvSpPr>
                <a:spLocks/>
              </p:cNvSpPr>
              <p:nvPr/>
            </p:nvSpPr>
            <p:spPr bwMode="auto">
              <a:xfrm>
                <a:off x="5305425" y="3353916"/>
                <a:ext cx="3001963" cy="2019300"/>
              </a:xfrm>
              <a:custGeom>
                <a:avLst/>
                <a:gdLst>
                  <a:gd name="T0" fmla="*/ 0 w 1950"/>
                  <a:gd name="T1" fmla="*/ 0 h 1383"/>
                  <a:gd name="T2" fmla="*/ 2147483646 w 1950"/>
                  <a:gd name="T3" fmla="*/ 2147483646 h 1383"/>
                  <a:gd name="T4" fmla="*/ 2147483646 w 1950"/>
                  <a:gd name="T5" fmla="*/ 2147483646 h 1383"/>
                  <a:gd name="T6" fmla="*/ 2147483646 w 1950"/>
                  <a:gd name="T7" fmla="*/ 2147483646 h 1383"/>
                  <a:gd name="T8" fmla="*/ 0 60000 65536"/>
                  <a:gd name="T9" fmla="*/ 0 60000 65536"/>
                  <a:gd name="T10" fmla="*/ 0 60000 65536"/>
                  <a:gd name="T11" fmla="*/ 0 60000 65536"/>
                  <a:gd name="T12" fmla="*/ 0 w 1950"/>
                  <a:gd name="T13" fmla="*/ 0 h 1383"/>
                  <a:gd name="T14" fmla="*/ 1950 w 1950"/>
                  <a:gd name="T15" fmla="*/ 1383 h 1383"/>
                </a:gdLst>
                <a:ahLst/>
                <a:cxnLst>
                  <a:cxn ang="T8">
                    <a:pos x="T0" y="T1"/>
                  </a:cxn>
                  <a:cxn ang="T9">
                    <a:pos x="T2" y="T3"/>
                  </a:cxn>
                  <a:cxn ang="T10">
                    <a:pos x="T4" y="T5"/>
                  </a:cxn>
                  <a:cxn ang="T11">
                    <a:pos x="T6" y="T7"/>
                  </a:cxn>
                </a:cxnLst>
                <a:rect l="T12" t="T13" r="T14" b="T15"/>
                <a:pathLst>
                  <a:path w="1950" h="1383">
                    <a:moveTo>
                      <a:pt x="0" y="0"/>
                    </a:moveTo>
                    <a:cubicBezTo>
                      <a:pt x="215" y="234"/>
                      <a:pt x="431" y="469"/>
                      <a:pt x="680" y="681"/>
                    </a:cubicBezTo>
                    <a:cubicBezTo>
                      <a:pt x="929" y="893"/>
                      <a:pt x="1285" y="1157"/>
                      <a:pt x="1497" y="1270"/>
                    </a:cubicBezTo>
                    <a:cubicBezTo>
                      <a:pt x="1709" y="1383"/>
                      <a:pt x="1875" y="1346"/>
                      <a:pt x="1950" y="1361"/>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sp>
            <p:nvSpPr>
              <p:cNvPr id="86" name="Freeform 34">
                <a:extLst>
                  <a:ext uri="{FF2B5EF4-FFF2-40B4-BE49-F238E27FC236}">
                    <a16:creationId xmlns:a16="http://schemas.microsoft.com/office/drawing/2014/main" id="{3817033A-7E72-49BE-8B14-95AF4ECF7AF1}"/>
                  </a:ext>
                </a:extLst>
              </p:cNvPr>
              <p:cNvSpPr>
                <a:spLocks/>
              </p:cNvSpPr>
              <p:nvPr/>
            </p:nvSpPr>
            <p:spPr bwMode="auto">
              <a:xfrm rot="-230959">
                <a:off x="3159125" y="2862409"/>
                <a:ext cx="2132013" cy="573088"/>
              </a:xfrm>
              <a:custGeom>
                <a:avLst/>
                <a:gdLst>
                  <a:gd name="T0" fmla="*/ 0 w 1406"/>
                  <a:gd name="T1" fmla="*/ 2147483646 h 415"/>
                  <a:gd name="T2" fmla="*/ 2147483646 w 1406"/>
                  <a:gd name="T3" fmla="*/ 2147483646 h 415"/>
                  <a:gd name="T4" fmla="*/ 2147483646 w 1406"/>
                  <a:gd name="T5" fmla="*/ 2147483646 h 415"/>
                  <a:gd name="T6" fmla="*/ 2147483646 w 1406"/>
                  <a:gd name="T7" fmla="*/ 2147483646 h 415"/>
                  <a:gd name="T8" fmla="*/ 2147483646 w 1406"/>
                  <a:gd name="T9" fmla="*/ 2147483646 h 415"/>
                  <a:gd name="T10" fmla="*/ 2147483646 w 1406"/>
                  <a:gd name="T11" fmla="*/ 2147483646 h 415"/>
                  <a:gd name="T12" fmla="*/ 2147483646 w 1406"/>
                  <a:gd name="T13" fmla="*/ 2147483646 h 415"/>
                  <a:gd name="T14" fmla="*/ 2147483646 w 1406"/>
                  <a:gd name="T15" fmla="*/ 2147483646 h 415"/>
                  <a:gd name="T16" fmla="*/ 2147483646 w 1406"/>
                  <a:gd name="T17" fmla="*/ 2147483646 h 415"/>
                  <a:gd name="T18" fmla="*/ 2147483646 w 1406"/>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6"/>
                  <a:gd name="T31" fmla="*/ 0 h 415"/>
                  <a:gd name="T32" fmla="*/ 1406 w 1406"/>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6" h="415">
                    <a:moveTo>
                      <a:pt x="0" y="415"/>
                    </a:moveTo>
                    <a:cubicBezTo>
                      <a:pt x="45" y="358"/>
                      <a:pt x="91" y="302"/>
                      <a:pt x="136" y="279"/>
                    </a:cubicBezTo>
                    <a:cubicBezTo>
                      <a:pt x="181" y="256"/>
                      <a:pt x="227" y="286"/>
                      <a:pt x="272" y="279"/>
                    </a:cubicBezTo>
                    <a:cubicBezTo>
                      <a:pt x="317" y="272"/>
                      <a:pt x="363" y="234"/>
                      <a:pt x="408" y="234"/>
                    </a:cubicBezTo>
                    <a:cubicBezTo>
                      <a:pt x="453" y="234"/>
                      <a:pt x="499" y="279"/>
                      <a:pt x="544" y="279"/>
                    </a:cubicBezTo>
                    <a:cubicBezTo>
                      <a:pt x="589" y="279"/>
                      <a:pt x="642" y="264"/>
                      <a:pt x="680" y="234"/>
                    </a:cubicBezTo>
                    <a:cubicBezTo>
                      <a:pt x="718" y="204"/>
                      <a:pt x="718" y="136"/>
                      <a:pt x="771" y="98"/>
                    </a:cubicBezTo>
                    <a:cubicBezTo>
                      <a:pt x="824" y="60"/>
                      <a:pt x="914" y="0"/>
                      <a:pt x="997" y="7"/>
                    </a:cubicBezTo>
                    <a:cubicBezTo>
                      <a:pt x="1080" y="14"/>
                      <a:pt x="1202" y="75"/>
                      <a:pt x="1270" y="143"/>
                    </a:cubicBezTo>
                    <a:cubicBezTo>
                      <a:pt x="1338" y="211"/>
                      <a:pt x="1372" y="313"/>
                      <a:pt x="1406" y="415"/>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grpSp>
      <p:sp>
        <p:nvSpPr>
          <p:cNvPr id="4" name="正方形/長方形 3">
            <a:extLst>
              <a:ext uri="{FF2B5EF4-FFF2-40B4-BE49-F238E27FC236}">
                <a16:creationId xmlns:a16="http://schemas.microsoft.com/office/drawing/2014/main" id="{A1299F25-CD62-4010-81A1-EEAF216C701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4">
            <a:extLst>
              <a:ext uri="{FF2B5EF4-FFF2-40B4-BE49-F238E27FC236}">
                <a16:creationId xmlns:a16="http://schemas.microsoft.com/office/drawing/2014/main" id="{1DD444E3-299B-43D3-A30D-B8BB2A89F891}"/>
              </a:ext>
            </a:extLst>
          </p:cNvPr>
          <p:cNvSpPr>
            <a:spLocks noChangeArrowheads="1"/>
          </p:cNvSpPr>
          <p:nvPr/>
        </p:nvSpPr>
        <p:spPr bwMode="auto">
          <a:xfrm>
            <a:off x="372979" y="58707"/>
            <a:ext cx="839804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sz="3000" b="1" dirty="0">
                <a:solidFill>
                  <a:schemeClr val="bg1"/>
                </a:solidFill>
                <a:latin typeface="BIZ UDPゴシック" panose="020B0400000000000000" pitchFamily="50" charset="-128"/>
                <a:ea typeface="BIZ UDPゴシック" panose="020B0400000000000000" pitchFamily="50" charset="-128"/>
              </a:rPr>
              <a:t>変性疾患の場合の認知症の経過</a:t>
            </a:r>
          </a:p>
        </p:txBody>
      </p:sp>
      <p:sp>
        <p:nvSpPr>
          <p:cNvPr id="7" name="Rectangle 4">
            <a:extLst>
              <a:ext uri="{FF2B5EF4-FFF2-40B4-BE49-F238E27FC236}">
                <a16:creationId xmlns:a16="http://schemas.microsoft.com/office/drawing/2014/main" id="{A306AAB1-BA18-4150-9829-B4F630DF2D00}"/>
              </a:ext>
            </a:extLst>
          </p:cNvPr>
          <p:cNvSpPr>
            <a:spLocks noChangeArrowheads="1"/>
          </p:cNvSpPr>
          <p:nvPr/>
        </p:nvSpPr>
        <p:spPr bwMode="auto">
          <a:xfrm>
            <a:off x="1265325" y="873888"/>
            <a:ext cx="6567826"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defRPr/>
            </a:pPr>
            <a:r>
              <a:rPr lang="ja-JP" altLang="en-US" sz="2215" b="1" dirty="0">
                <a:solidFill>
                  <a:srgbClr val="000000"/>
                </a:solidFill>
                <a:latin typeface="BIZ UDPゴシック" panose="020B0400000000000000" pitchFamily="50" charset="-128"/>
                <a:ea typeface="BIZ UDPゴシック" panose="020B0400000000000000" pitchFamily="50" charset="-128"/>
              </a:rPr>
              <a:t>認知症の進行とともに医療需要度は変化する</a:t>
            </a:r>
          </a:p>
        </p:txBody>
      </p:sp>
      <p:sp>
        <p:nvSpPr>
          <p:cNvPr id="39" name="テキスト ボックス 38">
            <a:extLst>
              <a:ext uri="{FF2B5EF4-FFF2-40B4-BE49-F238E27FC236}">
                <a16:creationId xmlns:a16="http://schemas.microsoft.com/office/drawing/2014/main" id="{7D8B5EAB-D574-4DF2-A8FE-C7DCFE28274A}"/>
              </a:ext>
            </a:extLst>
          </p:cNvPr>
          <p:cNvSpPr txBox="1"/>
          <p:nvPr/>
        </p:nvSpPr>
        <p:spPr>
          <a:xfrm>
            <a:off x="0" y="710695"/>
            <a:ext cx="145992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423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58349" y="1370793"/>
            <a:ext cx="7627301" cy="53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典型的には最初に</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記憶障害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潜行性</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に出現する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ゆっくりではあるが着実に以前の認知機能のレベルから悪化し、疾患の進行とともに</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他の認知領域（実行機能、注意、言語、社会的認知及び判断、精神運動速度、視覚認知又は視空間認知）の障害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を伴ってくる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しばしば疾患の初期の段階で</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抑うつ気分</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アパシー</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のような行動・心理症状を伴い、より進行した段階で</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精神病症状、易刺激性、攻撃、錯乱、歩行や移動の異常や痙攣</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を来す可能性がある</a:t>
            </a:r>
            <a:endPar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Ｄ</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遺伝子検査で陽性であること、家族歴、徐々に認知機能が障害されることはアルツハイマー型認知症であることを強く示唆する</a:t>
            </a:r>
          </a:p>
        </p:txBody>
      </p:sp>
      <p:sp>
        <p:nvSpPr>
          <p:cNvPr id="46083" name="Rectangle 3"/>
          <p:cNvSpPr>
            <a:spLocks noChangeArrowheads="1"/>
          </p:cNvSpPr>
          <p:nvPr/>
        </p:nvSpPr>
        <p:spPr bwMode="auto">
          <a:xfrm>
            <a:off x="579131" y="660098"/>
            <a:ext cx="7851775" cy="52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a16="http://schemas.microsoft.com/office/drawing/2014/main" id="{C8429457-7E3C-46F2-B76C-51FB29F5C72D}"/>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E3BAD709-D68B-42B3-B52F-00A5D85194D9}"/>
              </a:ext>
            </a:extLst>
          </p:cNvPr>
          <p:cNvSpPr txBox="1">
            <a:spLocks noChangeArrowheads="1"/>
          </p:cNvSpPr>
          <p:nvPr/>
        </p:nvSpPr>
        <p:spPr bwMode="auto">
          <a:xfrm>
            <a:off x="1642630" y="31953"/>
            <a:ext cx="5864206"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2338DCFB-74F4-4437-9D01-441ADF5F4B36}"/>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1" y="722787"/>
            <a:ext cx="155207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973943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nchor="ctr" anchorCtr="0">
        <a:noAutofit/>
      </a:bodyPr>
      <a:lstStyle>
        <a:defPPr algn="ctr">
          <a:defRPr kumimoji="1"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13951</TotalTime>
  <Words>4867</Words>
  <Application>Microsoft Office PowerPoint</Application>
  <PresentationFormat>画面に合わせる (4:3)</PresentationFormat>
  <Paragraphs>627</Paragraphs>
  <Slides>36</Slides>
  <Notes>36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BIZ UDPゴシック</vt:lpstr>
      <vt:lpstr>HGPｺﾞｼｯｸM</vt:lpstr>
      <vt:lpstr>Meiryo UI</vt:lpstr>
      <vt:lpstr>UD デジタル 教科書体 NK-B</vt:lpstr>
      <vt:lpstr>Yu Gothic UI</vt:lpstr>
      <vt:lpstr>メイリオ</vt:lpstr>
      <vt:lpstr>Arial</vt:lpstr>
      <vt:lpstr>Calibri</vt:lpstr>
      <vt:lpstr>Century</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各認知症の典型的なMRI画像</vt:lpstr>
      <vt:lpstr>各認知症の典型的な機能画像</vt:lpstr>
      <vt:lpstr>認知症診断のフローチャート</vt:lpstr>
      <vt:lpstr>PowerPoint プレゼンテーション</vt:lpstr>
      <vt:lpstr>PowerPoint プレゼンテーション</vt:lpstr>
      <vt:lpstr>若年性認知症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ab</cp:lastModifiedBy>
  <cp:revision>984</cp:revision>
  <cp:lastPrinted>2022-03-22T03:04:29Z</cp:lastPrinted>
  <dcterms:created xsi:type="dcterms:W3CDTF">2004-06-29T16:14:50Z</dcterms:created>
  <dcterms:modified xsi:type="dcterms:W3CDTF">2023-10-27T00:06:15Z</dcterms:modified>
</cp:coreProperties>
</file>