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3" r:id="rId2"/>
    <p:sldMasterId id="2147483705" r:id="rId3"/>
  </p:sldMasterIdLst>
  <p:notesMasterIdLst>
    <p:notesMasterId r:id="rId96"/>
  </p:notesMasterIdLst>
  <p:handoutMasterIdLst>
    <p:handoutMasterId r:id="rId97"/>
  </p:handoutMasterIdLst>
  <p:sldIdLst>
    <p:sldId id="842" r:id="rId4"/>
    <p:sldId id="1182" r:id="rId5"/>
    <p:sldId id="1183" r:id="rId6"/>
    <p:sldId id="1237" r:id="rId7"/>
    <p:sldId id="1272" r:id="rId8"/>
    <p:sldId id="456" r:id="rId9"/>
    <p:sldId id="1184" r:id="rId10"/>
    <p:sldId id="1185" r:id="rId11"/>
    <p:sldId id="1187" r:id="rId12"/>
    <p:sldId id="1186" r:id="rId13"/>
    <p:sldId id="1158" r:id="rId14"/>
    <p:sldId id="1148" r:id="rId15"/>
    <p:sldId id="1233" r:id="rId16"/>
    <p:sldId id="1149" r:id="rId17"/>
    <p:sldId id="1234" r:id="rId18"/>
    <p:sldId id="1150" r:id="rId19"/>
    <p:sldId id="1235" r:id="rId20"/>
    <p:sldId id="1151" r:id="rId21"/>
    <p:sldId id="1159" r:id="rId22"/>
    <p:sldId id="1072" r:id="rId23"/>
    <p:sldId id="1230" r:id="rId24"/>
    <p:sldId id="1226" r:id="rId25"/>
    <p:sldId id="1167" r:id="rId26"/>
    <p:sldId id="1085" r:id="rId27"/>
    <p:sldId id="1180" r:id="rId28"/>
    <p:sldId id="1188" r:id="rId29"/>
    <p:sldId id="1261" r:id="rId30"/>
    <p:sldId id="1160" r:id="rId31"/>
    <p:sldId id="1262" r:id="rId32"/>
    <p:sldId id="1263" r:id="rId33"/>
    <p:sldId id="1269" r:id="rId34"/>
    <p:sldId id="1281" r:id="rId35"/>
    <p:sldId id="1265" r:id="rId36"/>
    <p:sldId id="1266" r:id="rId37"/>
    <p:sldId id="1241" r:id="rId38"/>
    <p:sldId id="1243" r:id="rId39"/>
    <p:sldId id="1242" r:id="rId40"/>
    <p:sldId id="1244" r:id="rId41"/>
    <p:sldId id="1245" r:id="rId42"/>
    <p:sldId id="1246" r:id="rId43"/>
    <p:sldId id="1247" r:id="rId44"/>
    <p:sldId id="1189" r:id="rId45"/>
    <p:sldId id="692" r:id="rId46"/>
    <p:sldId id="1168" r:id="rId47"/>
    <p:sldId id="1267" r:id="rId48"/>
    <p:sldId id="1190" r:id="rId49"/>
    <p:sldId id="1191" r:id="rId50"/>
    <p:sldId id="1268" r:id="rId51"/>
    <p:sldId id="1250" r:id="rId52"/>
    <p:sldId id="1251" r:id="rId53"/>
    <p:sldId id="1252" r:id="rId54"/>
    <p:sldId id="1253" r:id="rId55"/>
    <p:sldId id="1254" r:id="rId56"/>
    <p:sldId id="1255" r:id="rId57"/>
    <p:sldId id="1256" r:id="rId58"/>
    <p:sldId id="1257" r:id="rId59"/>
    <p:sldId id="1258" r:id="rId60"/>
    <p:sldId id="1259" r:id="rId61"/>
    <p:sldId id="1260" r:id="rId62"/>
    <p:sldId id="1192" r:id="rId63"/>
    <p:sldId id="1193" r:id="rId64"/>
    <p:sldId id="1106" r:id="rId65"/>
    <p:sldId id="1273" r:id="rId66"/>
    <p:sldId id="1145" r:id="rId67"/>
    <p:sldId id="1248" r:id="rId68"/>
    <p:sldId id="1249" r:id="rId69"/>
    <p:sldId id="1196" r:id="rId70"/>
    <p:sldId id="1181" r:id="rId71"/>
    <p:sldId id="1232" r:id="rId72"/>
    <p:sldId id="1015" r:id="rId73"/>
    <p:sldId id="1170" r:id="rId74"/>
    <p:sldId id="1171" r:id="rId75"/>
    <p:sldId id="1021" r:id="rId76"/>
    <p:sldId id="1018" r:id="rId77"/>
    <p:sldId id="1019" r:id="rId78"/>
    <p:sldId id="1020" r:id="rId79"/>
    <p:sldId id="1274" r:id="rId80"/>
    <p:sldId id="1275" r:id="rId81"/>
    <p:sldId id="1276" r:id="rId82"/>
    <p:sldId id="1271" r:id="rId83"/>
    <p:sldId id="1202" r:id="rId84"/>
    <p:sldId id="1176" r:id="rId85"/>
    <p:sldId id="1129" r:id="rId86"/>
    <p:sldId id="1122" r:id="rId87"/>
    <p:sldId id="1163" r:id="rId88"/>
    <p:sldId id="1278" r:id="rId89"/>
    <p:sldId id="1282" r:id="rId90"/>
    <p:sldId id="1042" r:id="rId91"/>
    <p:sldId id="1270" r:id="rId92"/>
    <p:sldId id="1280" r:id="rId93"/>
    <p:sldId id="1046" r:id="rId94"/>
    <p:sldId id="1240" r:id="rId95"/>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guide id="3"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 真佐子" initials="山口"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5957"/>
    <a:srgbClr val="996633"/>
    <a:srgbClr val="FF5050"/>
    <a:srgbClr val="C58A4F"/>
    <a:srgbClr val="D2A578"/>
    <a:srgbClr val="639F2D"/>
    <a:srgbClr val="A7D979"/>
    <a:srgbClr val="FF7C80"/>
    <a:srgbClr val="FFCDCD"/>
    <a:srgbClr val="91D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4" autoAdjust="0"/>
    <p:restoredTop sz="81941" autoAdjust="0"/>
  </p:normalViewPr>
  <p:slideViewPr>
    <p:cSldViewPr snapToGrid="0">
      <p:cViewPr varScale="1">
        <p:scale>
          <a:sx n="93" d="100"/>
          <a:sy n="93" d="100"/>
        </p:scale>
        <p:origin x="618"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80" d="100"/>
          <a:sy n="80" d="100"/>
        </p:scale>
        <p:origin x="-300" y="-114"/>
      </p:cViewPr>
      <p:guideLst>
        <p:guide orient="horz" pos="3224"/>
        <p:guide pos="2235"/>
        <p:guide pos="223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2" y="9722476"/>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5"/>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7" tIns="6372" rIns="53247" bIns="6372"/>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5"/>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8" y="5"/>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99853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2" y="4861238"/>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3" y="9719182"/>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8" y="9719182"/>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a:t>
            </a:fld>
            <a:endParaRPr lang="en-US" altLang="ja-JP"/>
          </a:p>
        </p:txBody>
      </p:sp>
    </p:spTree>
    <p:extLst>
      <p:ext uri="{BB962C8B-B14F-4D97-AF65-F5344CB8AC3E}">
        <p14:creationId xmlns:p14="http://schemas.microsoft.com/office/powerpoint/2010/main" val="196854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10</a:t>
            </a:fld>
            <a:endParaRPr lang="en-US" altLang="ja-JP"/>
          </a:p>
        </p:txBody>
      </p:sp>
    </p:spTree>
    <p:extLst>
      <p:ext uri="{BB962C8B-B14F-4D97-AF65-F5344CB8AC3E}">
        <p14:creationId xmlns:p14="http://schemas.microsoft.com/office/powerpoint/2010/main" val="388875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0125" y="768350"/>
            <a:ext cx="5118100" cy="3838575"/>
          </a:xfrm>
          <a:ln/>
        </p:spPr>
      </p:sp>
      <p:sp>
        <p:nvSpPr>
          <p:cNvPr id="216069" name="Rectangle 3"/>
          <p:cNvSpPr>
            <a:spLocks noGrp="1" noChangeArrowheads="1"/>
          </p:cNvSpPr>
          <p:nvPr>
            <p:ph type="body" idx="1"/>
          </p:nvPr>
        </p:nvSpPr>
        <p:spPr>
          <a:noFill/>
        </p:spPr>
        <p:txBody>
          <a:bodyPr lIns="68398" tIns="34199" rIns="68398" bIns="34199"/>
          <a:lstStyle/>
          <a:p>
            <a:pPr eaLnBrk="1" hangingPunct="1"/>
            <a:endParaRPr lang="ja-JP" altLang="ja-JP" dirty="0"/>
          </a:p>
        </p:txBody>
      </p:sp>
    </p:spTree>
    <p:extLst>
      <p:ext uri="{BB962C8B-B14F-4D97-AF65-F5344CB8AC3E}">
        <p14:creationId xmlns:p14="http://schemas.microsoft.com/office/powerpoint/2010/main" val="212532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992188" y="768350"/>
            <a:ext cx="5118100" cy="3838575"/>
          </a:xfrm>
          <a:ln/>
        </p:spPr>
      </p:sp>
      <p:sp>
        <p:nvSpPr>
          <p:cNvPr id="225283" name="Rectangle 3"/>
          <p:cNvSpPr>
            <a:spLocks noGrp="1" noChangeArrowheads="1"/>
          </p:cNvSpPr>
          <p:nvPr>
            <p:ph type="body" idx="1"/>
          </p:nvPr>
        </p:nvSpPr>
        <p:spPr>
          <a:xfrm>
            <a:off x="709432" y="4862887"/>
            <a:ext cx="5680444" cy="4602693"/>
          </a:xfrm>
          <a:noFill/>
        </p:spPr>
        <p:txBody>
          <a:bodyPr/>
          <a:lstStyle/>
          <a:p>
            <a:pPr eaLnBrk="1" hangingPunct="1"/>
            <a:endParaRPr lang="ja-JP" altLang="ja-JP" dirty="0"/>
          </a:p>
        </p:txBody>
      </p:sp>
    </p:spTree>
    <p:extLst>
      <p:ext uri="{BB962C8B-B14F-4D97-AF65-F5344CB8AC3E}">
        <p14:creationId xmlns:p14="http://schemas.microsoft.com/office/powerpoint/2010/main" val="89289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6599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p:spPr>
        <p:txBody>
          <a:bodyPr/>
          <a:lstStyle/>
          <a:p>
            <a:pPr indent="159028" algn="just">
              <a:lnSpc>
                <a:spcPts val="2087"/>
              </a:lnSpc>
              <a:spcAft>
                <a:spcPts val="0"/>
              </a:spcAft>
            </a:pPr>
            <a:endParaRPr lang="ja-JP" altLang="ja-JP" dirty="0"/>
          </a:p>
        </p:txBody>
      </p:sp>
    </p:spTree>
    <p:extLst>
      <p:ext uri="{BB962C8B-B14F-4D97-AF65-F5344CB8AC3E}">
        <p14:creationId xmlns:p14="http://schemas.microsoft.com/office/powerpoint/2010/main" val="2753110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8796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p:spPr>
        <p:txBody>
          <a:bodyPr/>
          <a:lstStyle/>
          <a:p>
            <a:endParaRPr lang="en-US" altLang="ja-JP" dirty="0"/>
          </a:p>
        </p:txBody>
      </p:sp>
    </p:spTree>
    <p:extLst>
      <p:ext uri="{BB962C8B-B14F-4D97-AF65-F5344CB8AC3E}">
        <p14:creationId xmlns:p14="http://schemas.microsoft.com/office/powerpoint/2010/main" val="1302634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9340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992188" y="768350"/>
            <a:ext cx="5118100" cy="3838575"/>
          </a:xfrm>
          <a:ln/>
        </p:spPr>
      </p:sp>
      <p:sp>
        <p:nvSpPr>
          <p:cNvPr id="236547" name="Rectangle 3"/>
          <p:cNvSpPr>
            <a:spLocks noGrp="1" noChangeArrowheads="1"/>
          </p:cNvSpPr>
          <p:nvPr>
            <p:ph type="body" idx="1"/>
          </p:nvPr>
        </p:nvSpPr>
        <p:spPr>
          <a:xfrm>
            <a:off x="709432" y="4862887"/>
            <a:ext cx="5680444" cy="4602693"/>
          </a:xfrm>
          <a:noFill/>
        </p:spPr>
        <p:txBody>
          <a:bodyPr/>
          <a:lstStyle/>
          <a:p>
            <a:endParaRPr lang="ja-JP" altLang="ja-JP" strike="dblStrike" dirty="0"/>
          </a:p>
        </p:txBody>
      </p:sp>
    </p:spTree>
    <p:extLst>
      <p:ext uri="{BB962C8B-B14F-4D97-AF65-F5344CB8AC3E}">
        <p14:creationId xmlns:p14="http://schemas.microsoft.com/office/powerpoint/2010/main" val="156080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
          <p:cNvSpPr>
            <a:spLocks noGrp="1" noRot="1" noChangeAspect="1" noChangeArrowheads="1" noTextEdit="1"/>
          </p:cNvSpPr>
          <p:nvPr>
            <p:ph type="sldImg"/>
          </p:nvPr>
        </p:nvSpPr>
        <p:spPr>
          <a:xfrm>
            <a:off x="1000125" y="768350"/>
            <a:ext cx="5118100" cy="3838575"/>
          </a:xfrm>
          <a:ln/>
        </p:spPr>
      </p:sp>
      <p:sp>
        <p:nvSpPr>
          <p:cNvPr id="218117" name="Rectangle 3"/>
          <p:cNvSpPr>
            <a:spLocks noGrp="1" noChangeArrowheads="1"/>
          </p:cNvSpPr>
          <p:nvPr>
            <p:ph type="body" idx="1"/>
          </p:nvPr>
        </p:nvSpPr>
        <p:spPr>
          <a:noFill/>
        </p:spPr>
        <p:txBody>
          <a:bodyPr lIns="68398" tIns="34199" rIns="68398" bIns="34199"/>
          <a:lstStyle/>
          <a:p>
            <a:pPr algn="just">
              <a:lnSpc>
                <a:spcPts val="2086"/>
              </a:lnSpc>
              <a:spcAft>
                <a:spcPts val="0"/>
              </a:spcAft>
            </a:pPr>
            <a:endParaRPr lang="ja-JP" altLang="ja-JP" dirty="0"/>
          </a:p>
        </p:txBody>
      </p:sp>
    </p:spTree>
    <p:extLst>
      <p:ext uri="{BB962C8B-B14F-4D97-AF65-F5344CB8AC3E}">
        <p14:creationId xmlns:p14="http://schemas.microsoft.com/office/powerpoint/2010/main" val="188949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7"/>
          <p:cNvSpPr txBox="1">
            <a:spLocks noGrp="1" noChangeArrowheads="1"/>
          </p:cNvSpPr>
          <p:nvPr/>
        </p:nvSpPr>
        <p:spPr bwMode="auto">
          <a:xfrm>
            <a:off x="4018979" y="9720824"/>
            <a:ext cx="307865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8" tIns="47668" rIns="95338" bIns="47668" anchor="b"/>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8F292768-7D90-46ED-9073-1F44BA0953E7}" type="slidenum">
              <a:rPr lang="en-US" altLang="ja-JP" sz="1300"/>
              <a:pPr algn="r" eaLnBrk="1" hangingPunct="1"/>
              <a:t>2</a:t>
            </a:fld>
            <a:endParaRPr lang="en-US" altLang="ja-JP" sz="1300"/>
          </a:p>
        </p:txBody>
      </p:sp>
      <p:sp>
        <p:nvSpPr>
          <p:cNvPr id="190468" name="Rectangle 2"/>
          <p:cNvSpPr>
            <a:spLocks noGrp="1" noRot="1" noChangeAspect="1" noChangeArrowheads="1" noTextEdit="1"/>
          </p:cNvSpPr>
          <p:nvPr>
            <p:ph type="sldImg"/>
          </p:nvPr>
        </p:nvSpPr>
        <p:spPr>
          <a:xfrm>
            <a:off x="1000125" y="768350"/>
            <a:ext cx="5118100" cy="3838575"/>
          </a:xfrm>
          <a:ln/>
        </p:spPr>
      </p:sp>
      <p:sp>
        <p:nvSpPr>
          <p:cNvPr id="190469" name="Rectangle 3"/>
          <p:cNvSpPr>
            <a:spLocks noGrp="1" noChangeArrowheads="1"/>
          </p:cNvSpPr>
          <p:nvPr>
            <p:ph type="body" idx="1"/>
          </p:nvPr>
        </p:nvSpPr>
        <p:spPr>
          <a:noFill/>
        </p:spPr>
        <p:txBody>
          <a:bodyPr lIns="95338" rIns="95338"/>
          <a:lstStyle/>
          <a:p>
            <a:pPr eaLnBrk="1" hangingPunct="1"/>
            <a:endParaRPr lang="ja-JP" altLang="en-US" dirty="0"/>
          </a:p>
        </p:txBody>
      </p:sp>
    </p:spTree>
    <p:extLst>
      <p:ext uri="{BB962C8B-B14F-4D97-AF65-F5344CB8AC3E}">
        <p14:creationId xmlns:p14="http://schemas.microsoft.com/office/powerpoint/2010/main" val="34815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990600" y="766763"/>
            <a:ext cx="5119688" cy="3838575"/>
          </a:xfrm>
          <a:ln/>
        </p:spPr>
      </p:sp>
      <p:sp>
        <p:nvSpPr>
          <p:cNvPr id="245763" name="Rectangle 3"/>
          <p:cNvSpPr>
            <a:spLocks noGrp="1" noChangeArrowheads="1"/>
          </p:cNvSpPr>
          <p:nvPr>
            <p:ph type="body" idx="1"/>
          </p:nvPr>
        </p:nvSpPr>
        <p:spPr>
          <a:xfrm>
            <a:off x="947022" y="4861235"/>
            <a:ext cx="5205261" cy="4605988"/>
          </a:xfrm>
          <a:noFill/>
        </p:spPr>
        <p:txBody>
          <a:bodyPr/>
          <a:lstStyle/>
          <a:p>
            <a:pPr indent="159043" algn="just">
              <a:lnSpc>
                <a:spcPts val="2087"/>
              </a:lnSpc>
              <a:spcAft>
                <a:spcPts val="0"/>
              </a:spcAft>
            </a:pPr>
            <a:endParaRPr lang="en-US" altLang="ja-JP" dirty="0"/>
          </a:p>
        </p:txBody>
      </p:sp>
    </p:spTree>
    <p:extLst>
      <p:ext uri="{BB962C8B-B14F-4D97-AF65-F5344CB8AC3E}">
        <p14:creationId xmlns:p14="http://schemas.microsoft.com/office/powerpoint/2010/main" val="714906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txBox="1">
            <a:spLocks noGrp="1" noChangeArrowheads="1"/>
          </p:cNvSpPr>
          <p:nvPr/>
        </p:nvSpPr>
        <p:spPr bwMode="auto">
          <a:xfrm>
            <a:off x="3" y="2"/>
            <a:ext cx="3242621" cy="53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7" tIns="49777" rIns="99557" bIns="49777"/>
          <a:lstStyle>
            <a:lvl1pPr defTabSz="947738" eaLnBrk="0" hangingPunct="0">
              <a:defRPr kumimoji="1" sz="3600">
                <a:solidFill>
                  <a:schemeClr val="tx1"/>
                </a:solidFill>
                <a:latin typeface="Arial" pitchFamily="34" charset="0"/>
                <a:ea typeface="ＭＳ Ｐゴシック" pitchFamily="50" charset="-128"/>
              </a:defRPr>
            </a:lvl1pPr>
            <a:lvl2pPr marL="742950" indent="-285750" defTabSz="947738" eaLnBrk="0" hangingPunct="0">
              <a:defRPr kumimoji="1" sz="3600">
                <a:solidFill>
                  <a:schemeClr val="tx1"/>
                </a:solidFill>
                <a:latin typeface="Arial" pitchFamily="34" charset="0"/>
                <a:ea typeface="ＭＳ Ｐゴシック" pitchFamily="50" charset="-128"/>
              </a:defRPr>
            </a:lvl2pPr>
            <a:lvl3pPr marL="1143000" indent="-228600" defTabSz="947738" eaLnBrk="0" hangingPunct="0">
              <a:defRPr kumimoji="1" sz="3600">
                <a:solidFill>
                  <a:schemeClr val="tx1"/>
                </a:solidFill>
                <a:latin typeface="Arial" pitchFamily="34" charset="0"/>
                <a:ea typeface="ＭＳ Ｐゴシック" pitchFamily="50" charset="-128"/>
              </a:defRPr>
            </a:lvl3pPr>
            <a:lvl4pPr marL="1600200" indent="-228600" defTabSz="947738" eaLnBrk="0" hangingPunct="0">
              <a:defRPr kumimoji="1" sz="3600">
                <a:solidFill>
                  <a:schemeClr val="tx1"/>
                </a:solidFill>
                <a:latin typeface="Arial" pitchFamily="34" charset="0"/>
                <a:ea typeface="ＭＳ Ｐゴシック" pitchFamily="50" charset="-128"/>
              </a:defRPr>
            </a:lvl4pPr>
            <a:lvl5pPr marL="2057400" indent="-228600" defTabSz="947738" eaLnBrk="0" hangingPunct="0">
              <a:defRPr kumimoji="1" sz="3600">
                <a:solidFill>
                  <a:schemeClr val="tx1"/>
                </a:solidFill>
                <a:latin typeface="Arial" pitchFamily="34" charset="0"/>
                <a:ea typeface="ＭＳ Ｐゴシック" pitchFamily="50" charset="-128"/>
              </a:defRPr>
            </a:lvl5pPr>
            <a:lvl6pPr marL="25146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1400"/>
              <a:t>【診断】</a:t>
            </a:r>
          </a:p>
        </p:txBody>
      </p:sp>
      <p:sp>
        <p:nvSpPr>
          <p:cNvPr id="97283" name="Rectangle 7"/>
          <p:cNvSpPr txBox="1">
            <a:spLocks noGrp="1" noChangeArrowheads="1"/>
          </p:cNvSpPr>
          <p:nvPr/>
        </p:nvSpPr>
        <p:spPr bwMode="auto">
          <a:xfrm>
            <a:off x="4236494" y="10083115"/>
            <a:ext cx="3244295" cy="53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7" tIns="49777" rIns="99557" bIns="49777" anchor="b"/>
          <a:lstStyle>
            <a:lvl1pPr defTabSz="947738" eaLnBrk="0" hangingPunct="0">
              <a:defRPr kumimoji="1" sz="3600">
                <a:solidFill>
                  <a:schemeClr val="tx1"/>
                </a:solidFill>
                <a:latin typeface="Arial" pitchFamily="34" charset="0"/>
                <a:ea typeface="ＭＳ Ｐゴシック" pitchFamily="50" charset="-128"/>
              </a:defRPr>
            </a:lvl1pPr>
            <a:lvl2pPr marL="742950" indent="-285750" defTabSz="947738" eaLnBrk="0" hangingPunct="0">
              <a:defRPr kumimoji="1" sz="3600">
                <a:solidFill>
                  <a:schemeClr val="tx1"/>
                </a:solidFill>
                <a:latin typeface="Arial" pitchFamily="34" charset="0"/>
                <a:ea typeface="ＭＳ Ｐゴシック" pitchFamily="50" charset="-128"/>
              </a:defRPr>
            </a:lvl2pPr>
            <a:lvl3pPr marL="1143000" indent="-228600" defTabSz="947738" eaLnBrk="0" hangingPunct="0">
              <a:defRPr kumimoji="1" sz="3600">
                <a:solidFill>
                  <a:schemeClr val="tx1"/>
                </a:solidFill>
                <a:latin typeface="Arial" pitchFamily="34" charset="0"/>
                <a:ea typeface="ＭＳ Ｐゴシック" pitchFamily="50" charset="-128"/>
              </a:defRPr>
            </a:lvl3pPr>
            <a:lvl4pPr marL="1600200" indent="-228600" defTabSz="947738" eaLnBrk="0" hangingPunct="0">
              <a:defRPr kumimoji="1" sz="3600">
                <a:solidFill>
                  <a:schemeClr val="tx1"/>
                </a:solidFill>
                <a:latin typeface="Arial" pitchFamily="34" charset="0"/>
                <a:ea typeface="ＭＳ Ｐゴシック" pitchFamily="50" charset="-128"/>
              </a:defRPr>
            </a:lvl4pPr>
            <a:lvl5pPr marL="2057400" indent="-228600" defTabSz="947738" eaLnBrk="0" hangingPunct="0">
              <a:defRPr kumimoji="1" sz="3600">
                <a:solidFill>
                  <a:schemeClr val="tx1"/>
                </a:solidFill>
                <a:latin typeface="Arial" pitchFamily="34" charset="0"/>
                <a:ea typeface="ＭＳ Ｐゴシック" pitchFamily="50" charset="-128"/>
              </a:defRPr>
            </a:lvl5pPr>
            <a:lvl6pPr marL="25146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D3544638-58F4-41EF-9DDC-6D0EF9FDDEA7}" type="slidenum">
              <a:rPr lang="en-US" altLang="ja-JP" sz="1400"/>
              <a:pPr algn="r" eaLnBrk="1" hangingPunct="1"/>
              <a:t>21</a:t>
            </a:fld>
            <a:endParaRPr lang="en-US" altLang="ja-JP" sz="1400"/>
          </a:p>
        </p:txBody>
      </p:sp>
      <p:sp>
        <p:nvSpPr>
          <p:cNvPr id="97284" name="Rectangle 2"/>
          <p:cNvSpPr>
            <a:spLocks noGrp="1" noRot="1" noChangeAspect="1" noChangeArrowheads="1" noTextEdit="1"/>
          </p:cNvSpPr>
          <p:nvPr>
            <p:ph type="sldImg"/>
          </p:nvPr>
        </p:nvSpPr>
        <p:spPr>
          <a:xfrm>
            <a:off x="1085850" y="796925"/>
            <a:ext cx="5311775" cy="3983038"/>
          </a:xfrm>
          <a:ln/>
        </p:spPr>
      </p:sp>
      <p:sp>
        <p:nvSpPr>
          <p:cNvPr id="97285" name="Rectangle 3"/>
          <p:cNvSpPr>
            <a:spLocks noGrp="1" noChangeArrowheads="1"/>
          </p:cNvSpPr>
          <p:nvPr>
            <p:ph type="body" idx="1"/>
          </p:nvPr>
        </p:nvSpPr>
        <p:spPr>
          <a:xfrm>
            <a:off x="747915" y="5044028"/>
            <a:ext cx="5986635" cy="4775604"/>
          </a:xfrm>
          <a:noFill/>
        </p:spPr>
        <p:txBody>
          <a:bodyPr lIns="99557" rIns="99557"/>
          <a:lstStyle/>
          <a:p>
            <a:endParaRPr lang="ja-JP" altLang="ja-JP" dirty="0"/>
          </a:p>
        </p:txBody>
      </p:sp>
    </p:spTree>
    <p:extLst>
      <p:ext uri="{BB962C8B-B14F-4D97-AF65-F5344CB8AC3E}">
        <p14:creationId xmlns:p14="http://schemas.microsoft.com/office/powerpoint/2010/main" val="346879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2"/>
          <p:cNvSpPr>
            <a:spLocks noGrp="1" noRot="1" noChangeAspect="1" noChangeArrowheads="1" noTextEdit="1"/>
          </p:cNvSpPr>
          <p:nvPr>
            <p:ph type="sldImg"/>
          </p:nvPr>
        </p:nvSpPr>
        <p:spPr>
          <a:xfrm>
            <a:off x="990600" y="768350"/>
            <a:ext cx="5119688" cy="3838575"/>
          </a:xfrm>
          <a:ln/>
        </p:spPr>
      </p:sp>
      <p:sp>
        <p:nvSpPr>
          <p:cNvPr id="257029" name="Rectangle 3"/>
          <p:cNvSpPr>
            <a:spLocks noGrp="1" noChangeArrowheads="1"/>
          </p:cNvSpPr>
          <p:nvPr>
            <p:ph type="body" idx="1"/>
          </p:nvPr>
        </p:nvSpPr>
        <p:spPr>
          <a:xfrm>
            <a:off x="709432" y="4862887"/>
            <a:ext cx="5680444" cy="4602693"/>
          </a:xfrm>
          <a:noFill/>
        </p:spPr>
        <p:txBody>
          <a:bodyPr lIns="95353" tIns="47676" rIns="95353" bIns="47676"/>
          <a:lstStyle/>
          <a:p>
            <a:pPr eaLnBrk="1" hangingPunct="1"/>
            <a:endParaRPr lang="ja-JP" altLang="ja-JP" dirty="0"/>
          </a:p>
        </p:txBody>
      </p:sp>
    </p:spTree>
    <p:extLst>
      <p:ext uri="{BB962C8B-B14F-4D97-AF65-F5344CB8AC3E}">
        <p14:creationId xmlns:p14="http://schemas.microsoft.com/office/powerpoint/2010/main" val="1409892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493952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10069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p:spPr>
        <p:txBody>
          <a:bodyPr lIns="65509" tIns="32754" rIns="65509" bIns="32754"/>
          <a:lstStyle/>
          <a:p>
            <a:pPr eaLnBrk="1" hangingPunct="1"/>
            <a:endParaRPr lang="ja-JP" altLang="ja-JP" dirty="0">
              <a:solidFill>
                <a:srgbClr val="0070C0"/>
              </a:solidFill>
            </a:endParaRPr>
          </a:p>
        </p:txBody>
      </p:sp>
    </p:spTree>
    <p:extLst>
      <p:ext uri="{BB962C8B-B14F-4D97-AF65-F5344CB8AC3E}">
        <p14:creationId xmlns:p14="http://schemas.microsoft.com/office/powerpoint/2010/main" val="3879237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2"/>
          <p:cNvSpPr>
            <a:spLocks noGrp="1" noRot="1" noChangeAspect="1" noChangeArrowheads="1" noTextEdit="1"/>
          </p:cNvSpPr>
          <p:nvPr>
            <p:ph type="sldImg"/>
          </p:nvPr>
        </p:nvSpPr>
        <p:spPr>
          <a:xfrm>
            <a:off x="992188" y="768350"/>
            <a:ext cx="5118100" cy="3838575"/>
          </a:xfrm>
          <a:ln/>
        </p:spPr>
      </p:sp>
      <p:sp>
        <p:nvSpPr>
          <p:cNvPr id="214023" name="Rectangle 3"/>
          <p:cNvSpPr>
            <a:spLocks noGrp="1" noChangeArrowheads="1"/>
          </p:cNvSpPr>
          <p:nvPr>
            <p:ph type="body" idx="1"/>
          </p:nvPr>
        </p:nvSpPr>
        <p:spPr>
          <a:noFill/>
        </p:spPr>
        <p:txBody>
          <a:bodyPr lIns="95345" tIns="47671" rIns="95345" bIns="47671"/>
          <a:lstStyle/>
          <a:p>
            <a:pPr eaLnBrk="1" hangingPunct="1"/>
            <a:endParaRPr lang="ja-JP" altLang="ja-JP" dirty="0"/>
          </a:p>
        </p:txBody>
      </p:sp>
    </p:spTree>
    <p:extLst>
      <p:ext uri="{BB962C8B-B14F-4D97-AF65-F5344CB8AC3E}">
        <p14:creationId xmlns:p14="http://schemas.microsoft.com/office/powerpoint/2010/main" val="1503907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312854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xfrm>
            <a:off x="709432" y="4862887"/>
            <a:ext cx="5680444" cy="4602693"/>
          </a:xfrm>
          <a:noFill/>
        </p:spPr>
        <p:txBody>
          <a:bodyPr/>
          <a:lstStyle/>
          <a:p>
            <a:pPr indent="159028">
              <a:lnSpc>
                <a:spcPts val="2087"/>
              </a:lnSpc>
              <a:spcAft>
                <a:spcPts val="0"/>
              </a:spcAft>
            </a:pPr>
            <a:endParaRPr lang="ja-JP" altLang="ja-JP" kern="100" dirty="0">
              <a:latin typeface="Century"/>
              <a:ea typeface="ＭＳ 明朝"/>
              <a:cs typeface="Times New Roman"/>
            </a:endParaRPr>
          </a:p>
        </p:txBody>
      </p:sp>
    </p:spTree>
    <p:extLst>
      <p:ext uri="{BB962C8B-B14F-4D97-AF65-F5344CB8AC3E}">
        <p14:creationId xmlns:p14="http://schemas.microsoft.com/office/powerpoint/2010/main" val="852202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709432" y="4862885"/>
            <a:ext cx="5680444" cy="4602693"/>
          </a:xfrm>
          <a:noFill/>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22413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3</a:t>
            </a:fld>
            <a:endParaRPr lang="en-US" altLang="ja-JP"/>
          </a:p>
        </p:txBody>
      </p:sp>
    </p:spTree>
    <p:extLst>
      <p:ext uri="{BB962C8B-B14F-4D97-AF65-F5344CB8AC3E}">
        <p14:creationId xmlns:p14="http://schemas.microsoft.com/office/powerpoint/2010/main" val="2688776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412800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757697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2"/>
          <p:cNvSpPr>
            <a:spLocks noGrp="1" noRot="1" noChangeAspect="1" noChangeArrowheads="1" noTextEdit="1"/>
          </p:cNvSpPr>
          <p:nvPr>
            <p:ph type="sldImg"/>
          </p:nvPr>
        </p:nvSpPr>
        <p:spPr>
          <a:xfrm>
            <a:off x="1000125" y="768350"/>
            <a:ext cx="5119688" cy="3838575"/>
          </a:xfrm>
          <a:ln/>
        </p:spPr>
      </p:sp>
      <p:sp>
        <p:nvSpPr>
          <p:cNvPr id="284676" name="Rectangle 3"/>
          <p:cNvSpPr>
            <a:spLocks noGrp="1" noChangeArrowheads="1"/>
          </p:cNvSpPr>
          <p:nvPr>
            <p:ph type="body" idx="1"/>
          </p:nvPr>
        </p:nvSpPr>
        <p:spPr>
          <a:xfrm>
            <a:off x="945347" y="4861239"/>
            <a:ext cx="5238724" cy="4938633"/>
          </a:xfrm>
          <a:noFill/>
        </p:spPr>
        <p:txBody>
          <a:bodyPr lIns="95353" tIns="47676" rIns="95353" bIns="47676"/>
          <a:lstStyle/>
          <a:p>
            <a:pPr eaLnBrk="1" hangingPunct="1"/>
            <a:endParaRPr lang="ja-JP" altLang="ja-JP" dirty="0" smtClean="0"/>
          </a:p>
        </p:txBody>
      </p:sp>
    </p:spTree>
    <p:extLst>
      <p:ext uri="{BB962C8B-B14F-4D97-AF65-F5344CB8AC3E}">
        <p14:creationId xmlns:p14="http://schemas.microsoft.com/office/powerpoint/2010/main" val="873119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95011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95011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2"/>
          <p:cNvSpPr>
            <a:spLocks noGrp="1" noRot="1" noChangeAspect="1" noChangeArrowheads="1" noTextEdit="1"/>
          </p:cNvSpPr>
          <p:nvPr>
            <p:ph type="sldImg"/>
          </p:nvPr>
        </p:nvSpPr>
        <p:spPr>
          <a:xfrm>
            <a:off x="1000125" y="768350"/>
            <a:ext cx="5119688" cy="3838575"/>
          </a:xfrm>
          <a:ln/>
        </p:spPr>
      </p:sp>
      <p:sp>
        <p:nvSpPr>
          <p:cNvPr id="266246" name="Rectangle 3"/>
          <p:cNvSpPr>
            <a:spLocks noGrp="1" noChangeArrowheads="1"/>
          </p:cNvSpPr>
          <p:nvPr>
            <p:ph type="body" idx="1"/>
          </p:nvPr>
        </p:nvSpPr>
        <p:spPr>
          <a:xfrm>
            <a:off x="945351" y="4861238"/>
            <a:ext cx="5208606" cy="4604341"/>
          </a:xfrm>
          <a:noFill/>
        </p:spPr>
        <p:txBody>
          <a:bodyPr lIns="95353" tIns="47676" rIns="95353" bIns="47676"/>
          <a:lstStyle/>
          <a:p>
            <a:pPr indent="159043" algn="just">
              <a:lnSpc>
                <a:spcPts val="2087"/>
              </a:lnSpc>
              <a:spcAft>
                <a:spcPts val="0"/>
              </a:spcAft>
            </a:pPr>
            <a:endParaRPr lang="ja-JP" altLang="ja-JP" dirty="0"/>
          </a:p>
        </p:txBody>
      </p:sp>
    </p:spTree>
    <p:extLst>
      <p:ext uri="{BB962C8B-B14F-4D97-AF65-F5344CB8AC3E}">
        <p14:creationId xmlns:p14="http://schemas.microsoft.com/office/powerpoint/2010/main" val="519233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36</a:t>
            </a:fld>
            <a:endParaRPr lang="en-US" altLang="ja-JP">
              <a:solidFill>
                <a:srgbClr val="000000"/>
              </a:solidFill>
            </a:endParaRPr>
          </a:p>
        </p:txBody>
      </p:sp>
    </p:spTree>
    <p:extLst>
      <p:ext uri="{BB962C8B-B14F-4D97-AF65-F5344CB8AC3E}">
        <p14:creationId xmlns:p14="http://schemas.microsoft.com/office/powerpoint/2010/main" val="3767161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990600" y="766763"/>
            <a:ext cx="5119688" cy="3838575"/>
          </a:xfrm>
          <a:ln/>
        </p:spPr>
      </p:sp>
      <p:sp>
        <p:nvSpPr>
          <p:cNvPr id="288771" name="Rectangle 3"/>
          <p:cNvSpPr>
            <a:spLocks noGrp="1" noChangeArrowheads="1"/>
          </p:cNvSpPr>
          <p:nvPr>
            <p:ph type="body" idx="1"/>
          </p:nvPr>
        </p:nvSpPr>
        <p:spPr>
          <a:xfrm>
            <a:off x="709432" y="4862887"/>
            <a:ext cx="5680444" cy="4602693"/>
          </a:xfrm>
          <a:noFill/>
        </p:spPr>
        <p:txBody>
          <a:bodyPr lIns="95379" tIns="47690" rIns="95379" bIns="47690"/>
          <a:lstStyle/>
          <a:p>
            <a:pPr indent="159043" algn="just">
              <a:lnSpc>
                <a:spcPts val="2087"/>
              </a:lnSpc>
              <a:spcAft>
                <a:spcPts val="0"/>
              </a:spcAft>
            </a:pPr>
            <a:endParaRPr lang="ja-JP" altLang="ja-JP" dirty="0"/>
          </a:p>
        </p:txBody>
      </p:sp>
    </p:spTree>
    <p:extLst>
      <p:ext uri="{BB962C8B-B14F-4D97-AF65-F5344CB8AC3E}">
        <p14:creationId xmlns:p14="http://schemas.microsoft.com/office/powerpoint/2010/main" val="4293042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954472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2"/>
          <p:cNvSpPr>
            <a:spLocks noGrp="1" noRot="1" noChangeAspect="1" noChangeArrowheads="1" noTextEdit="1"/>
          </p:cNvSpPr>
          <p:nvPr>
            <p:ph type="sldImg"/>
          </p:nvPr>
        </p:nvSpPr>
        <p:spPr>
          <a:xfrm>
            <a:off x="1000125" y="768350"/>
            <a:ext cx="5119688" cy="3838575"/>
          </a:xfrm>
          <a:ln/>
        </p:spPr>
      </p:sp>
      <p:sp>
        <p:nvSpPr>
          <p:cNvPr id="290821" name="Rectangle 3"/>
          <p:cNvSpPr>
            <a:spLocks noGrp="1" noChangeArrowheads="1"/>
          </p:cNvSpPr>
          <p:nvPr>
            <p:ph type="body" idx="1"/>
          </p:nvPr>
        </p:nvSpPr>
        <p:spPr>
          <a:xfrm>
            <a:off x="709432" y="4862887"/>
            <a:ext cx="5680444" cy="4602693"/>
          </a:xfrm>
          <a:noFill/>
        </p:spPr>
        <p:txBody>
          <a:bodyPr lIns="95353" tIns="47676" rIns="95353" bIns="47676"/>
          <a:lstStyle/>
          <a:p>
            <a:pPr marL="174947" indent="-174947" algn="just">
              <a:lnSpc>
                <a:spcPts val="2087"/>
              </a:lnSpc>
              <a:spcAft>
                <a:spcPts val="0"/>
              </a:spcAft>
            </a:pPr>
            <a:endParaRPr lang="ja-JP" altLang="ja-JP" dirty="0"/>
          </a:p>
        </p:txBody>
      </p:sp>
    </p:spTree>
    <p:extLst>
      <p:ext uri="{BB962C8B-B14F-4D97-AF65-F5344CB8AC3E}">
        <p14:creationId xmlns:p14="http://schemas.microsoft.com/office/powerpoint/2010/main" val="425391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8C55BAE4-16A7-491B-A719-0CDAED092CC5}"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3926355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000125" y="768350"/>
            <a:ext cx="5119688" cy="3838575"/>
          </a:xfrm>
          <a:ln/>
        </p:spPr>
      </p:sp>
      <p:sp>
        <p:nvSpPr>
          <p:cNvPr id="292867" name="Rectangle 3"/>
          <p:cNvSpPr>
            <a:spLocks noGrp="1" noChangeArrowheads="1"/>
          </p:cNvSpPr>
          <p:nvPr>
            <p:ph type="body" idx="1"/>
          </p:nvPr>
        </p:nvSpPr>
        <p:spPr>
          <a:xfrm>
            <a:off x="945351" y="4861238"/>
            <a:ext cx="5208606" cy="4604341"/>
          </a:xfrm>
          <a:noFill/>
        </p:spPr>
        <p:txBody>
          <a:bodyPr lIns="95353" tIns="47676" rIns="95353" bIns="47676"/>
          <a:lstStyle/>
          <a:p>
            <a:pPr indent="159043" algn="just">
              <a:lnSpc>
                <a:spcPts val="2087"/>
              </a:lnSpc>
              <a:spcAft>
                <a:spcPts val="0"/>
              </a:spcAft>
            </a:pPr>
            <a:endParaRPr lang="ja-JP" altLang="ja-JP" dirty="0"/>
          </a:p>
        </p:txBody>
      </p:sp>
    </p:spTree>
    <p:extLst>
      <p:ext uri="{BB962C8B-B14F-4D97-AF65-F5344CB8AC3E}">
        <p14:creationId xmlns:p14="http://schemas.microsoft.com/office/powerpoint/2010/main" val="631160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1000125" y="768350"/>
            <a:ext cx="5119688" cy="3838575"/>
          </a:xfrm>
          <a:ln/>
        </p:spPr>
      </p:sp>
      <p:sp>
        <p:nvSpPr>
          <p:cNvPr id="294915" name="Rectangle 3"/>
          <p:cNvSpPr>
            <a:spLocks noGrp="1" noChangeArrowheads="1"/>
          </p:cNvSpPr>
          <p:nvPr>
            <p:ph type="body" idx="1"/>
          </p:nvPr>
        </p:nvSpPr>
        <p:spPr>
          <a:xfrm>
            <a:off x="945351" y="4861238"/>
            <a:ext cx="5208606" cy="4604341"/>
          </a:xfrm>
          <a:noFill/>
        </p:spPr>
        <p:txBody>
          <a:bodyPr lIns="95353" tIns="47676" rIns="95353" bIns="47676"/>
          <a:lstStyle/>
          <a:p>
            <a:pPr indent="159043" algn="just">
              <a:lnSpc>
                <a:spcPts val="2087"/>
              </a:lnSpc>
              <a:spcAft>
                <a:spcPts val="0"/>
              </a:spcAft>
            </a:pPr>
            <a:endParaRPr lang="en-US" altLang="ja-JP" kern="100" dirty="0">
              <a:latin typeface="Century"/>
              <a:ea typeface="ＭＳ Ｐ明朝"/>
              <a:cs typeface="Times New Roman"/>
            </a:endParaRPr>
          </a:p>
        </p:txBody>
      </p:sp>
    </p:spTree>
    <p:extLst>
      <p:ext uri="{BB962C8B-B14F-4D97-AF65-F5344CB8AC3E}">
        <p14:creationId xmlns:p14="http://schemas.microsoft.com/office/powerpoint/2010/main" val="1157640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2"/>
          <p:cNvSpPr>
            <a:spLocks noGrp="1" noRot="1" noChangeAspect="1" noChangeArrowheads="1" noTextEdit="1"/>
          </p:cNvSpPr>
          <p:nvPr>
            <p:ph type="sldImg"/>
          </p:nvPr>
        </p:nvSpPr>
        <p:spPr>
          <a:xfrm>
            <a:off x="992188" y="768350"/>
            <a:ext cx="5118100" cy="3838575"/>
          </a:xfrm>
          <a:ln/>
        </p:spPr>
      </p:sp>
      <p:sp>
        <p:nvSpPr>
          <p:cNvPr id="214023" name="Rectangle 3"/>
          <p:cNvSpPr>
            <a:spLocks noGrp="1" noChangeArrowheads="1"/>
          </p:cNvSpPr>
          <p:nvPr>
            <p:ph type="body" idx="1"/>
          </p:nvPr>
        </p:nvSpPr>
        <p:spPr>
          <a:noFill/>
        </p:spPr>
        <p:txBody>
          <a:bodyPr lIns="95345" tIns="47671" rIns="95345" bIns="47671"/>
          <a:lstStyle/>
          <a:p>
            <a:pPr eaLnBrk="1" hangingPunct="1"/>
            <a:endParaRPr lang="ja-JP" altLang="ja-JP" dirty="0"/>
          </a:p>
        </p:txBody>
      </p:sp>
    </p:spTree>
    <p:extLst>
      <p:ext uri="{BB962C8B-B14F-4D97-AF65-F5344CB8AC3E}">
        <p14:creationId xmlns:p14="http://schemas.microsoft.com/office/powerpoint/2010/main" val="586366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Rot="1" noChangeAspect="1" noChangeArrowheads="1" noTextEdit="1"/>
          </p:cNvSpPr>
          <p:nvPr>
            <p:ph type="sldImg"/>
          </p:nvPr>
        </p:nvSpPr>
        <p:spPr>
          <a:xfrm>
            <a:off x="1014413" y="787400"/>
            <a:ext cx="5114925" cy="3836988"/>
          </a:xfrm>
          <a:ln/>
        </p:spPr>
      </p:sp>
      <p:sp>
        <p:nvSpPr>
          <p:cNvPr id="196612" name="Rectangle 3"/>
          <p:cNvSpPr>
            <a:spLocks noGrp="1" noChangeArrowheads="1"/>
          </p:cNvSpPr>
          <p:nvPr>
            <p:ph type="body" idx="1"/>
          </p:nvPr>
        </p:nvSpPr>
        <p:spPr>
          <a:xfrm>
            <a:off x="709432" y="4862887"/>
            <a:ext cx="5680444" cy="4602693"/>
          </a:xfrm>
          <a:noFill/>
        </p:spPr>
        <p:txBody>
          <a:bodyPr lIns="95353" tIns="47676" rIns="95353" bIns="47676"/>
          <a:lstStyle/>
          <a:p>
            <a:pPr eaLnBrk="1" hangingPunct="1"/>
            <a:endParaRPr lang="en-US" altLang="ja-JP" dirty="0"/>
          </a:p>
        </p:txBody>
      </p:sp>
    </p:spTree>
    <p:extLst>
      <p:ext uri="{BB962C8B-B14F-4D97-AF65-F5344CB8AC3E}">
        <p14:creationId xmlns:p14="http://schemas.microsoft.com/office/powerpoint/2010/main" val="1013576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549349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86296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31253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47</a:t>
            </a:fld>
            <a:endParaRPr lang="en-US" altLang="ja-JP"/>
          </a:p>
        </p:txBody>
      </p:sp>
    </p:spTree>
    <p:extLst>
      <p:ext uri="{BB962C8B-B14F-4D97-AF65-F5344CB8AC3E}">
        <p14:creationId xmlns:p14="http://schemas.microsoft.com/office/powerpoint/2010/main" val="3249600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996950" y="766763"/>
            <a:ext cx="5121275" cy="3840162"/>
          </a:xfrm>
          <a:ln/>
        </p:spPr>
      </p:sp>
      <p:sp>
        <p:nvSpPr>
          <p:cNvPr id="302083" name="Rectangle 3"/>
          <p:cNvSpPr>
            <a:spLocks noGrp="1" noChangeArrowheads="1"/>
          </p:cNvSpPr>
          <p:nvPr>
            <p:ph type="body" idx="1"/>
          </p:nvPr>
        </p:nvSpPr>
        <p:spPr>
          <a:xfrm>
            <a:off x="709432" y="4862886"/>
            <a:ext cx="5680444" cy="4604341"/>
          </a:xfrm>
          <a:noFill/>
        </p:spPr>
        <p:txBody>
          <a:bodyPr lIns="95372" tIns="47687" rIns="95372" bIns="47687"/>
          <a:lstStyle/>
          <a:p>
            <a:pPr eaLnBrk="1" hangingPunct="1"/>
            <a:endParaRPr lang="en-US" altLang="ja-JP" dirty="0"/>
          </a:p>
        </p:txBody>
      </p:sp>
    </p:spTree>
    <p:extLst>
      <p:ext uri="{BB962C8B-B14F-4D97-AF65-F5344CB8AC3E}">
        <p14:creationId xmlns:p14="http://schemas.microsoft.com/office/powerpoint/2010/main" val="32959503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Tree>
    <p:extLst>
      <p:ext uri="{BB962C8B-B14F-4D97-AF65-F5344CB8AC3E}">
        <p14:creationId xmlns:p14="http://schemas.microsoft.com/office/powerpoint/2010/main" val="351219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5</a:t>
            </a:fld>
            <a:endParaRPr lang="en-US" altLang="ja-JP"/>
          </a:p>
        </p:txBody>
      </p:sp>
    </p:spTree>
    <p:extLst>
      <p:ext uri="{BB962C8B-B14F-4D97-AF65-F5344CB8AC3E}">
        <p14:creationId xmlns:p14="http://schemas.microsoft.com/office/powerpoint/2010/main" val="18053194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Tree>
    <p:extLst>
      <p:ext uri="{BB962C8B-B14F-4D97-AF65-F5344CB8AC3E}">
        <p14:creationId xmlns:p14="http://schemas.microsoft.com/office/powerpoint/2010/main" val="3569131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648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52</a:t>
            </a:fld>
            <a:endParaRPr lang="en-US" altLang="ja-JP">
              <a:solidFill>
                <a:srgbClr val="000000"/>
              </a:solidFill>
            </a:endParaRPr>
          </a:p>
        </p:txBody>
      </p:sp>
    </p:spTree>
    <p:extLst>
      <p:ext uri="{BB962C8B-B14F-4D97-AF65-F5344CB8AC3E}">
        <p14:creationId xmlns:p14="http://schemas.microsoft.com/office/powerpoint/2010/main" val="3756356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Tree>
    <p:extLst>
      <p:ext uri="{BB962C8B-B14F-4D97-AF65-F5344CB8AC3E}">
        <p14:creationId xmlns:p14="http://schemas.microsoft.com/office/powerpoint/2010/main" val="3123505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12819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55</a:t>
            </a:fld>
            <a:endParaRPr lang="en-US" altLang="ja-JP">
              <a:solidFill>
                <a:srgbClr val="000000"/>
              </a:solidFill>
            </a:endParaRPr>
          </a:p>
        </p:txBody>
      </p:sp>
    </p:spTree>
    <p:extLst>
      <p:ext uri="{BB962C8B-B14F-4D97-AF65-F5344CB8AC3E}">
        <p14:creationId xmlns:p14="http://schemas.microsoft.com/office/powerpoint/2010/main" val="2686500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16744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35139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58</a:t>
            </a:fld>
            <a:endParaRPr lang="en-US" altLang="ja-JP">
              <a:solidFill>
                <a:srgbClr val="000000"/>
              </a:solidFill>
            </a:endParaRPr>
          </a:p>
        </p:txBody>
      </p:sp>
    </p:spTree>
    <p:extLst>
      <p:ext uri="{BB962C8B-B14F-4D97-AF65-F5344CB8AC3E}">
        <p14:creationId xmlns:p14="http://schemas.microsoft.com/office/powerpoint/2010/main" val="1300106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59</a:t>
            </a:fld>
            <a:endParaRPr lang="en-US" altLang="ja-JP">
              <a:solidFill>
                <a:srgbClr val="000000"/>
              </a:solidFill>
            </a:endParaRPr>
          </a:p>
        </p:txBody>
      </p:sp>
    </p:spTree>
    <p:extLst>
      <p:ext uri="{BB962C8B-B14F-4D97-AF65-F5344CB8AC3E}">
        <p14:creationId xmlns:p14="http://schemas.microsoft.com/office/powerpoint/2010/main" val="298151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pPr marL="238563" indent="-238563" eaLnBrk="1" hangingPunct="1"/>
            <a:endParaRPr lang="ja-JP" altLang="ja-JP" dirty="0"/>
          </a:p>
        </p:txBody>
      </p:sp>
    </p:spTree>
    <p:extLst>
      <p:ext uri="{BB962C8B-B14F-4D97-AF65-F5344CB8AC3E}">
        <p14:creationId xmlns:p14="http://schemas.microsoft.com/office/powerpoint/2010/main" val="13616970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074738" y="788988"/>
            <a:ext cx="5273675" cy="3954462"/>
          </a:xfrm>
          <a:ln/>
        </p:spPr>
      </p:sp>
      <p:sp>
        <p:nvSpPr>
          <p:cNvPr id="211971" name="Rectangle 3"/>
          <p:cNvSpPr>
            <a:spLocks noGrp="1" noChangeArrowheads="1"/>
          </p:cNvSpPr>
          <p:nvPr>
            <p:ph type="body" idx="1"/>
          </p:nvPr>
        </p:nvSpPr>
        <p:spPr>
          <a:xfrm>
            <a:off x="985914" y="5005654"/>
            <a:ext cx="5432110" cy="4742821"/>
          </a:xfrm>
          <a:noFill/>
        </p:spPr>
        <p:txBody>
          <a:bodyPr lIns="98709" tIns="49355" rIns="98709" bIns="49355"/>
          <a:lstStyle/>
          <a:p>
            <a:pPr eaLnBrk="1" hangingPunct="1"/>
            <a:endParaRPr lang="ja-JP" altLang="ja-JP" dirty="0"/>
          </a:p>
        </p:txBody>
      </p:sp>
    </p:spTree>
    <p:extLst>
      <p:ext uri="{BB962C8B-B14F-4D97-AF65-F5344CB8AC3E}">
        <p14:creationId xmlns:p14="http://schemas.microsoft.com/office/powerpoint/2010/main" val="3092254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996950" y="766763"/>
            <a:ext cx="5119688" cy="3840162"/>
          </a:xfrm>
          <a:ln/>
        </p:spPr>
      </p:sp>
      <p:sp>
        <p:nvSpPr>
          <p:cNvPr id="299011" name="Rectangle 3"/>
          <p:cNvSpPr>
            <a:spLocks noGrp="1" noChangeArrowheads="1"/>
          </p:cNvSpPr>
          <p:nvPr>
            <p:ph type="body" idx="1"/>
          </p:nvPr>
        </p:nvSpPr>
        <p:spPr>
          <a:xfrm>
            <a:off x="709432" y="4861236"/>
            <a:ext cx="5680444" cy="4605988"/>
          </a:xfrm>
          <a:noFill/>
        </p:spPr>
        <p:txBody>
          <a:bodyPr lIns="95363" tIns="47683" rIns="95363" bIns="47683"/>
          <a:lstStyle/>
          <a:p>
            <a:pPr eaLnBrk="1" hangingPunct="1"/>
            <a:endParaRPr lang="ja-JP" altLang="ja-JP" dirty="0"/>
          </a:p>
        </p:txBody>
      </p:sp>
    </p:spTree>
    <p:extLst>
      <p:ext uri="{BB962C8B-B14F-4D97-AF65-F5344CB8AC3E}">
        <p14:creationId xmlns:p14="http://schemas.microsoft.com/office/powerpoint/2010/main" val="42240438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43" algn="just">
              <a:lnSpc>
                <a:spcPts val="2087"/>
              </a:lnSpc>
              <a:spcAft>
                <a:spcPts val="0"/>
              </a:spcAft>
            </a:pPr>
            <a:endParaRPr kumimoji="1" lang="ja-JP" altLang="en-US" dirty="0"/>
          </a:p>
        </p:txBody>
      </p:sp>
    </p:spTree>
    <p:extLst>
      <p:ext uri="{BB962C8B-B14F-4D97-AF65-F5344CB8AC3E}">
        <p14:creationId xmlns:p14="http://schemas.microsoft.com/office/powerpoint/2010/main" val="13674382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2"/>
          <p:cNvSpPr>
            <a:spLocks noGrp="1" noRot="1" noChangeAspect="1" noChangeArrowheads="1" noTextEdit="1"/>
          </p:cNvSpPr>
          <p:nvPr>
            <p:ph type="sldImg"/>
          </p:nvPr>
        </p:nvSpPr>
        <p:spPr>
          <a:xfrm>
            <a:off x="1000125" y="768350"/>
            <a:ext cx="5119688" cy="3838575"/>
          </a:xfrm>
          <a:ln/>
        </p:spPr>
      </p:sp>
      <p:sp>
        <p:nvSpPr>
          <p:cNvPr id="206852" name="Rectangle 3"/>
          <p:cNvSpPr>
            <a:spLocks noGrp="1" noChangeArrowheads="1"/>
          </p:cNvSpPr>
          <p:nvPr>
            <p:ph type="body" idx="1"/>
          </p:nvPr>
        </p:nvSpPr>
        <p:spPr>
          <a:xfrm>
            <a:off x="945347" y="4861237"/>
            <a:ext cx="5238724" cy="4938633"/>
          </a:xfrm>
          <a:noFill/>
        </p:spPr>
        <p:txBody>
          <a:bodyPr lIns="95353" tIns="47676" rIns="95353" bIns="47676"/>
          <a:lstStyle/>
          <a:p>
            <a:pPr eaLnBrk="1" hangingPunct="1"/>
            <a:endParaRPr lang="ja-JP" altLang="en-US" dirty="0"/>
          </a:p>
        </p:txBody>
      </p:sp>
    </p:spTree>
    <p:extLst>
      <p:ext uri="{BB962C8B-B14F-4D97-AF65-F5344CB8AC3E}">
        <p14:creationId xmlns:p14="http://schemas.microsoft.com/office/powerpoint/2010/main" val="3203426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950115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996950" y="766763"/>
            <a:ext cx="5119688" cy="3840162"/>
          </a:xfrm>
          <a:ln/>
        </p:spPr>
      </p:sp>
      <p:sp>
        <p:nvSpPr>
          <p:cNvPr id="304131" name="Rectangle 3"/>
          <p:cNvSpPr>
            <a:spLocks noGrp="1" noChangeArrowheads="1"/>
          </p:cNvSpPr>
          <p:nvPr>
            <p:ph type="body" idx="1"/>
          </p:nvPr>
        </p:nvSpPr>
        <p:spPr>
          <a:xfrm>
            <a:off x="709432" y="4862887"/>
            <a:ext cx="5680444" cy="4604341"/>
          </a:xfrm>
          <a:noFill/>
        </p:spPr>
        <p:txBody>
          <a:bodyPr lIns="95348" tIns="47674" rIns="95348" bIns="47674"/>
          <a:lstStyle/>
          <a:p>
            <a:pPr eaLnBrk="1" hangingPunct="1"/>
            <a:endParaRPr lang="ja-JP" altLang="ja-JP" dirty="0"/>
          </a:p>
        </p:txBody>
      </p:sp>
    </p:spTree>
    <p:extLst>
      <p:ext uri="{BB962C8B-B14F-4D97-AF65-F5344CB8AC3E}">
        <p14:creationId xmlns:p14="http://schemas.microsoft.com/office/powerpoint/2010/main" val="8912155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996950" y="766763"/>
            <a:ext cx="5119688" cy="3840162"/>
          </a:xfrm>
          <a:ln/>
        </p:spPr>
      </p:sp>
      <p:sp>
        <p:nvSpPr>
          <p:cNvPr id="305155" name="Rectangle 3"/>
          <p:cNvSpPr>
            <a:spLocks noGrp="1" noChangeArrowheads="1"/>
          </p:cNvSpPr>
          <p:nvPr>
            <p:ph type="body" idx="1"/>
          </p:nvPr>
        </p:nvSpPr>
        <p:spPr>
          <a:xfrm>
            <a:off x="709432" y="4862887"/>
            <a:ext cx="5680444" cy="4604341"/>
          </a:xfrm>
          <a:noFill/>
        </p:spPr>
        <p:txBody>
          <a:bodyPr lIns="95363" tIns="47683" rIns="95363" bIns="47683"/>
          <a:lstStyle/>
          <a:p>
            <a:pPr eaLnBrk="1" hangingPunct="1"/>
            <a:endParaRPr lang="ja-JP" altLang="ja-JP" dirty="0"/>
          </a:p>
        </p:txBody>
      </p:sp>
    </p:spTree>
    <p:extLst>
      <p:ext uri="{BB962C8B-B14F-4D97-AF65-F5344CB8AC3E}">
        <p14:creationId xmlns:p14="http://schemas.microsoft.com/office/powerpoint/2010/main" val="32014132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996950" y="766763"/>
            <a:ext cx="5119688" cy="3840162"/>
          </a:xfrm>
          <a:ln/>
        </p:spPr>
      </p:sp>
      <p:sp>
        <p:nvSpPr>
          <p:cNvPr id="306179" name="Rectangle 3"/>
          <p:cNvSpPr>
            <a:spLocks noGrp="1" noChangeArrowheads="1"/>
          </p:cNvSpPr>
          <p:nvPr>
            <p:ph type="body" idx="1"/>
          </p:nvPr>
        </p:nvSpPr>
        <p:spPr>
          <a:xfrm>
            <a:off x="947023" y="4861236"/>
            <a:ext cx="5205261" cy="4605988"/>
          </a:xfrm>
          <a:noFill/>
        </p:spPr>
        <p:txBody>
          <a:bodyPr lIns="95363" tIns="47683" rIns="95363" bIns="47683"/>
          <a:lstStyle/>
          <a:p>
            <a:pPr algn="just">
              <a:lnSpc>
                <a:spcPts val="2087"/>
              </a:lnSpc>
              <a:spcAft>
                <a:spcPts val="0"/>
              </a:spcAft>
            </a:pPr>
            <a:r>
              <a:rPr lang="en-US" altLang="ja-JP" kern="100" dirty="0">
                <a:latin typeface="ＭＳ Ｐ明朝"/>
                <a:ea typeface="ＭＳ 明朝"/>
                <a:cs typeface="Times New Roman"/>
              </a:rPr>
              <a:t> </a:t>
            </a:r>
            <a:endParaRPr lang="ja-JP" altLang="ja-JP" dirty="0"/>
          </a:p>
        </p:txBody>
      </p:sp>
    </p:spTree>
    <p:extLst>
      <p:ext uri="{BB962C8B-B14F-4D97-AF65-F5344CB8AC3E}">
        <p14:creationId xmlns:p14="http://schemas.microsoft.com/office/powerpoint/2010/main" val="1672398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996950" y="766763"/>
            <a:ext cx="5119688" cy="3840162"/>
          </a:xfrm>
          <a:ln/>
        </p:spPr>
      </p:sp>
      <p:sp>
        <p:nvSpPr>
          <p:cNvPr id="309251" name="Rectangle 3"/>
          <p:cNvSpPr>
            <a:spLocks noGrp="1" noChangeArrowheads="1"/>
          </p:cNvSpPr>
          <p:nvPr>
            <p:ph type="body" idx="1"/>
          </p:nvPr>
        </p:nvSpPr>
        <p:spPr>
          <a:xfrm>
            <a:off x="945352" y="4885874"/>
            <a:ext cx="5208606" cy="4605988"/>
          </a:xfrm>
          <a:noFill/>
        </p:spPr>
        <p:txBody>
          <a:bodyPr lIns="95360" tIns="47680" rIns="95360" bIns="47680"/>
          <a:lstStyle/>
          <a:p>
            <a:pPr eaLnBrk="1" hangingPunct="1"/>
            <a:endParaRPr lang="ja-JP" altLang="ja-JP" dirty="0"/>
          </a:p>
        </p:txBody>
      </p:sp>
    </p:spTree>
    <p:extLst>
      <p:ext uri="{BB962C8B-B14F-4D97-AF65-F5344CB8AC3E}">
        <p14:creationId xmlns:p14="http://schemas.microsoft.com/office/powerpoint/2010/main" val="7059795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Rot="1" noChangeAspect="1" noChangeArrowheads="1" noTextEdit="1"/>
          </p:cNvSpPr>
          <p:nvPr>
            <p:ph type="sldImg"/>
          </p:nvPr>
        </p:nvSpPr>
        <p:spPr>
          <a:xfrm>
            <a:off x="1014413" y="787400"/>
            <a:ext cx="5114925" cy="3836988"/>
          </a:xfrm>
          <a:ln/>
        </p:spPr>
      </p:sp>
      <p:sp>
        <p:nvSpPr>
          <p:cNvPr id="315396" name="Rectangle 3"/>
          <p:cNvSpPr>
            <a:spLocks noGrp="1" noChangeArrowheads="1"/>
          </p:cNvSpPr>
          <p:nvPr>
            <p:ph type="body" idx="1"/>
          </p:nvPr>
        </p:nvSpPr>
        <p:spPr>
          <a:xfrm>
            <a:off x="709432" y="4862887"/>
            <a:ext cx="5680444" cy="4602693"/>
          </a:xfrm>
          <a:noFill/>
        </p:spPr>
        <p:txBody>
          <a:bodyPr lIns="95353" tIns="47676" rIns="95353" bIns="47676"/>
          <a:lstStyle/>
          <a:p>
            <a:pPr eaLnBrk="1" hangingPunct="1"/>
            <a:endParaRPr lang="ja-JP" altLang="ja-JP" dirty="0"/>
          </a:p>
        </p:txBody>
      </p:sp>
    </p:spTree>
    <p:extLst>
      <p:ext uri="{BB962C8B-B14F-4D97-AF65-F5344CB8AC3E}">
        <p14:creationId xmlns:p14="http://schemas.microsoft.com/office/powerpoint/2010/main" val="322848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7</a:t>
            </a:fld>
            <a:endParaRPr lang="en-US" altLang="ja-JP"/>
          </a:p>
        </p:txBody>
      </p:sp>
    </p:spTree>
    <p:extLst>
      <p:ext uri="{BB962C8B-B14F-4D97-AF65-F5344CB8AC3E}">
        <p14:creationId xmlns:p14="http://schemas.microsoft.com/office/powerpoint/2010/main" val="24127823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xfrm>
            <a:off x="711106" y="4862887"/>
            <a:ext cx="5677097" cy="4602693"/>
          </a:xfrm>
          <a:noFill/>
        </p:spPr>
        <p:txBody>
          <a:bodyPr lIns="95394" tIns="47698" rIns="95394" bIns="47698"/>
          <a:lstStyle/>
          <a:p>
            <a:pPr indent="159043" algn="just">
              <a:lnSpc>
                <a:spcPts val="2087"/>
              </a:lnSpc>
              <a:spcAft>
                <a:spcPts val="0"/>
              </a:spcAft>
            </a:pPr>
            <a:endParaRPr lang="ja-JP" altLang="ja-JP" dirty="0"/>
          </a:p>
        </p:txBody>
      </p:sp>
    </p:spTree>
    <p:extLst>
      <p:ext uri="{BB962C8B-B14F-4D97-AF65-F5344CB8AC3E}">
        <p14:creationId xmlns:p14="http://schemas.microsoft.com/office/powerpoint/2010/main" val="22036961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996950" y="766763"/>
            <a:ext cx="5119688" cy="3840162"/>
          </a:xfrm>
          <a:ln/>
        </p:spPr>
      </p:sp>
      <p:sp>
        <p:nvSpPr>
          <p:cNvPr id="310275" name="Rectangle 3"/>
          <p:cNvSpPr>
            <a:spLocks noGrp="1" noChangeArrowheads="1"/>
          </p:cNvSpPr>
          <p:nvPr>
            <p:ph type="body" idx="1"/>
          </p:nvPr>
        </p:nvSpPr>
        <p:spPr>
          <a:xfrm>
            <a:off x="709433" y="4862887"/>
            <a:ext cx="5680444" cy="4604341"/>
          </a:xfrm>
          <a:noFill/>
        </p:spPr>
        <p:txBody>
          <a:bodyPr lIns="95344" tIns="47672" rIns="95344" bIns="47672"/>
          <a:lstStyle/>
          <a:p>
            <a:pPr eaLnBrk="1" hangingPunct="1"/>
            <a:endParaRPr lang="ja-JP" altLang="ja-JP" dirty="0"/>
          </a:p>
        </p:txBody>
      </p:sp>
    </p:spTree>
    <p:extLst>
      <p:ext uri="{BB962C8B-B14F-4D97-AF65-F5344CB8AC3E}">
        <p14:creationId xmlns:p14="http://schemas.microsoft.com/office/powerpoint/2010/main" val="37432415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5400"/>
          </a:xfrm>
        </p:spPr>
      </p:sp>
      <p:sp>
        <p:nvSpPr>
          <p:cNvPr id="3" name="ノート プレースホルダー 2"/>
          <p:cNvSpPr>
            <a:spLocks noGrp="1"/>
          </p:cNvSpPr>
          <p:nvPr>
            <p:ph type="body" idx="1"/>
          </p:nvPr>
        </p:nvSpPr>
        <p:spPr>
          <a:xfrm>
            <a:off x="320448" y="4861448"/>
            <a:ext cx="6458418" cy="5001286"/>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7833570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996950" y="766763"/>
            <a:ext cx="5121275" cy="3840162"/>
          </a:xfrm>
          <a:ln/>
        </p:spPr>
      </p:sp>
      <p:sp>
        <p:nvSpPr>
          <p:cNvPr id="320515" name="Rectangle 3"/>
          <p:cNvSpPr>
            <a:spLocks noGrp="1" noChangeArrowheads="1"/>
          </p:cNvSpPr>
          <p:nvPr>
            <p:ph type="body" idx="1"/>
          </p:nvPr>
        </p:nvSpPr>
        <p:spPr>
          <a:xfrm>
            <a:off x="947022" y="4861235"/>
            <a:ext cx="5205261" cy="4605988"/>
          </a:xfrm>
          <a:noFill/>
        </p:spPr>
        <p:txBody>
          <a:bodyPr lIns="95372" tIns="47687" rIns="95372" bIns="47687"/>
          <a:lstStyle/>
          <a:p>
            <a:pPr indent="159043" algn="just">
              <a:lnSpc>
                <a:spcPts val="2087"/>
              </a:lnSpc>
              <a:spcAft>
                <a:spcPts val="0"/>
              </a:spcAft>
            </a:pPr>
            <a:endParaRPr lang="ja-JP" altLang="ja-JP" dirty="0"/>
          </a:p>
        </p:txBody>
      </p:sp>
    </p:spTree>
    <p:extLst>
      <p:ext uri="{BB962C8B-B14F-4D97-AF65-F5344CB8AC3E}">
        <p14:creationId xmlns:p14="http://schemas.microsoft.com/office/powerpoint/2010/main" val="27722329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1000125" y="766763"/>
            <a:ext cx="5114925" cy="3836987"/>
          </a:xfrm>
          <a:ln/>
        </p:spPr>
      </p:sp>
      <p:sp>
        <p:nvSpPr>
          <p:cNvPr id="317443" name="Rectangle 3"/>
          <p:cNvSpPr>
            <a:spLocks noGrp="1" noChangeArrowheads="1"/>
          </p:cNvSpPr>
          <p:nvPr>
            <p:ph type="body" idx="1"/>
          </p:nvPr>
        </p:nvSpPr>
        <p:spPr>
          <a:xfrm>
            <a:off x="945351" y="4861235"/>
            <a:ext cx="5208606" cy="4605988"/>
          </a:xfrm>
          <a:noFill/>
        </p:spPr>
        <p:txBody>
          <a:bodyPr lIns="95372" tIns="47687" rIns="95372" bIns="47687"/>
          <a:lstStyle/>
          <a:p>
            <a:pPr eaLnBrk="1" hangingPunct="1"/>
            <a:endParaRPr lang="ja-JP" altLang="ja-JP" dirty="0"/>
          </a:p>
        </p:txBody>
      </p:sp>
    </p:spTree>
    <p:extLst>
      <p:ext uri="{BB962C8B-B14F-4D97-AF65-F5344CB8AC3E}">
        <p14:creationId xmlns:p14="http://schemas.microsoft.com/office/powerpoint/2010/main" val="31720337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996950" y="766763"/>
            <a:ext cx="5121275" cy="3840162"/>
          </a:xfrm>
          <a:ln/>
        </p:spPr>
      </p:sp>
      <p:sp>
        <p:nvSpPr>
          <p:cNvPr id="318467" name="Rectangle 3"/>
          <p:cNvSpPr>
            <a:spLocks noGrp="1" noChangeArrowheads="1"/>
          </p:cNvSpPr>
          <p:nvPr>
            <p:ph type="body" idx="1"/>
          </p:nvPr>
        </p:nvSpPr>
        <p:spPr>
          <a:xfrm>
            <a:off x="709432" y="4862886"/>
            <a:ext cx="5680444" cy="4604341"/>
          </a:xfrm>
          <a:noFill/>
        </p:spPr>
        <p:txBody>
          <a:bodyPr lIns="95372" tIns="47687" rIns="95372" bIns="47687"/>
          <a:lstStyle/>
          <a:p>
            <a:pPr algn="just">
              <a:lnSpc>
                <a:spcPts val="2087"/>
              </a:lnSpc>
              <a:spcAft>
                <a:spcPts val="0"/>
              </a:spcAft>
            </a:pPr>
            <a:r>
              <a:rPr lang="ja-JP" altLang="ja-JP" kern="100" dirty="0">
                <a:latin typeface="Century"/>
                <a:ea typeface="ＭＳ Ｐ明朝"/>
                <a:cs typeface="Times New Roman"/>
              </a:rPr>
              <a:t> </a:t>
            </a:r>
            <a:endParaRPr lang="ja-JP" altLang="ja-JP" dirty="0"/>
          </a:p>
        </p:txBody>
      </p:sp>
    </p:spTree>
    <p:extLst>
      <p:ext uri="{BB962C8B-B14F-4D97-AF65-F5344CB8AC3E}">
        <p14:creationId xmlns:p14="http://schemas.microsoft.com/office/powerpoint/2010/main" val="29149998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スライド イメージ プレースホルダ 1"/>
          <p:cNvSpPr>
            <a:spLocks noGrp="1" noRot="1" noChangeAspect="1" noTextEdit="1"/>
          </p:cNvSpPr>
          <p:nvPr>
            <p:ph type="sldImg"/>
          </p:nvPr>
        </p:nvSpPr>
        <p:spPr>
          <a:xfrm>
            <a:off x="993775" y="768350"/>
            <a:ext cx="5114925" cy="3835400"/>
          </a:xfrm>
          <a:ln/>
        </p:spPr>
      </p:sp>
      <p:sp>
        <p:nvSpPr>
          <p:cNvPr id="319491" name="ノート プレースホルダ 2"/>
          <p:cNvSpPr>
            <a:spLocks noGrp="1"/>
          </p:cNvSpPr>
          <p:nvPr>
            <p:ph type="body" idx="1"/>
          </p:nvPr>
        </p:nvSpPr>
        <p:spPr>
          <a:xfrm>
            <a:off x="709432" y="4861235"/>
            <a:ext cx="5680444" cy="4605988"/>
          </a:xfrm>
          <a:noFill/>
        </p:spPr>
        <p:txBody>
          <a:bodyPr lIns="95372" tIns="47687" rIns="95372" bIns="47687"/>
          <a:lstStyle/>
          <a:p>
            <a:endParaRPr lang="en-US" altLang="ja-JP" dirty="0"/>
          </a:p>
        </p:txBody>
      </p:sp>
      <p:sp>
        <p:nvSpPr>
          <p:cNvPr id="319492" name="ヘッダー プレースホルダ 3"/>
          <p:cNvSpPr txBox="1">
            <a:spLocks noGrp="1"/>
          </p:cNvSpPr>
          <p:nvPr/>
        </p:nvSpPr>
        <p:spPr bwMode="auto">
          <a:xfrm>
            <a:off x="3" y="5"/>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2" tIns="47687" rIns="95372" bIns="47687"/>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sz="1300"/>
          </a:p>
        </p:txBody>
      </p:sp>
    </p:spTree>
    <p:extLst>
      <p:ext uri="{BB962C8B-B14F-4D97-AF65-F5344CB8AC3E}">
        <p14:creationId xmlns:p14="http://schemas.microsoft.com/office/powerpoint/2010/main" val="16737064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996950" y="766763"/>
            <a:ext cx="5121275" cy="3840162"/>
          </a:xfrm>
          <a:ln/>
        </p:spPr>
      </p:sp>
      <p:sp>
        <p:nvSpPr>
          <p:cNvPr id="323587" name="Rectangle 3"/>
          <p:cNvSpPr>
            <a:spLocks noGrp="1" noChangeArrowheads="1"/>
          </p:cNvSpPr>
          <p:nvPr>
            <p:ph type="body" idx="1"/>
          </p:nvPr>
        </p:nvSpPr>
        <p:spPr>
          <a:xfrm>
            <a:off x="947021" y="4861235"/>
            <a:ext cx="5205261" cy="4605988"/>
          </a:xfrm>
          <a:noFill/>
        </p:spPr>
        <p:txBody>
          <a:bodyPr lIns="95356" tIns="47678" rIns="95356" bIns="47678"/>
          <a:lstStyle/>
          <a:p>
            <a:pPr indent="159043" algn="just" defTabSz="954251">
              <a:lnSpc>
                <a:spcPts val="2087"/>
              </a:lnSpc>
              <a:spcAft>
                <a:spcPts val="0"/>
              </a:spcAft>
            </a:pPr>
            <a:endParaRPr lang="ja-JP" altLang="ja-JP" dirty="0"/>
          </a:p>
        </p:txBody>
      </p:sp>
    </p:spTree>
    <p:extLst>
      <p:ext uri="{BB962C8B-B14F-4D97-AF65-F5344CB8AC3E}">
        <p14:creationId xmlns:p14="http://schemas.microsoft.com/office/powerpoint/2010/main" val="8831448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xfrm>
            <a:off x="996950" y="766763"/>
            <a:ext cx="5121275" cy="3840162"/>
          </a:xfrm>
          <a:ln/>
        </p:spPr>
      </p:sp>
      <p:sp>
        <p:nvSpPr>
          <p:cNvPr id="326659" name="Rectangle 3"/>
          <p:cNvSpPr>
            <a:spLocks noGrp="1" noChangeArrowheads="1"/>
          </p:cNvSpPr>
          <p:nvPr>
            <p:ph type="body" idx="1"/>
          </p:nvPr>
        </p:nvSpPr>
        <p:spPr>
          <a:xfrm>
            <a:off x="945351" y="4861235"/>
            <a:ext cx="5208606" cy="4605988"/>
          </a:xfrm>
          <a:noFill/>
        </p:spPr>
        <p:txBody>
          <a:bodyPr lIns="95372" tIns="47687" rIns="95372" bIns="47687"/>
          <a:lstStyle/>
          <a:p>
            <a:pPr marL="238563" indent="-238563" eaLnBrk="1" hangingPunct="1"/>
            <a:endParaRPr lang="ja-JP" altLang="ja-JP" dirty="0"/>
          </a:p>
        </p:txBody>
      </p:sp>
    </p:spTree>
    <p:extLst>
      <p:ext uri="{BB962C8B-B14F-4D97-AF65-F5344CB8AC3E}">
        <p14:creationId xmlns:p14="http://schemas.microsoft.com/office/powerpoint/2010/main" val="24310431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996950" y="766763"/>
            <a:ext cx="5121275" cy="3840162"/>
          </a:xfrm>
          <a:ln/>
        </p:spPr>
      </p:sp>
      <p:sp>
        <p:nvSpPr>
          <p:cNvPr id="325635" name="Rectangle 3"/>
          <p:cNvSpPr>
            <a:spLocks noGrp="1" noChangeArrowheads="1"/>
          </p:cNvSpPr>
          <p:nvPr>
            <p:ph type="body" idx="1"/>
          </p:nvPr>
        </p:nvSpPr>
        <p:spPr>
          <a:xfrm>
            <a:off x="709432" y="4861237"/>
            <a:ext cx="5680444" cy="5078607"/>
          </a:xfrm>
          <a:noFill/>
        </p:spPr>
        <p:txBody>
          <a:bodyPr lIns="95372" tIns="47687" rIns="95372" bIns="47687"/>
          <a:lstStyle/>
          <a:p>
            <a:pPr marL="170639" indent="-170639" eaLnBrk="1" hangingPunct="1"/>
            <a:endParaRPr lang="ja-JP" altLang="ja-JP" dirty="0"/>
          </a:p>
        </p:txBody>
      </p:sp>
    </p:spTree>
    <p:extLst>
      <p:ext uri="{BB962C8B-B14F-4D97-AF65-F5344CB8AC3E}">
        <p14:creationId xmlns:p14="http://schemas.microsoft.com/office/powerpoint/2010/main" val="53998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55">
              <a:defRPr/>
            </a:pPr>
            <a:endParaRPr kumimoji="1" lang="en-US" altLang="ja-JP" dirty="0"/>
          </a:p>
        </p:txBody>
      </p:sp>
    </p:spTree>
    <p:extLst>
      <p:ext uri="{BB962C8B-B14F-4D97-AF65-F5344CB8AC3E}">
        <p14:creationId xmlns:p14="http://schemas.microsoft.com/office/powerpoint/2010/main" val="3189877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xfrm>
            <a:off x="996950" y="766763"/>
            <a:ext cx="5119688" cy="3840162"/>
          </a:xfrm>
          <a:ln/>
        </p:spPr>
      </p:sp>
      <p:sp>
        <p:nvSpPr>
          <p:cNvPr id="332803" name="Rectangle 3"/>
          <p:cNvSpPr>
            <a:spLocks noGrp="1" noChangeArrowheads="1"/>
          </p:cNvSpPr>
          <p:nvPr>
            <p:ph type="body" idx="1"/>
          </p:nvPr>
        </p:nvSpPr>
        <p:spPr>
          <a:xfrm>
            <a:off x="947023" y="4861236"/>
            <a:ext cx="5205261" cy="4605988"/>
          </a:xfrm>
          <a:noFill/>
        </p:spPr>
        <p:txBody>
          <a:bodyPr lIns="95363" tIns="47683" rIns="95363" bIns="47683"/>
          <a:lstStyle/>
          <a:p>
            <a:pPr eaLnBrk="1" hangingPunct="1"/>
            <a:endParaRPr lang="ja-JP" altLang="ja-JP" dirty="0"/>
          </a:p>
        </p:txBody>
      </p:sp>
    </p:spTree>
    <p:extLst>
      <p:ext uri="{BB962C8B-B14F-4D97-AF65-F5344CB8AC3E}">
        <p14:creationId xmlns:p14="http://schemas.microsoft.com/office/powerpoint/2010/main" val="12307311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996950" y="766763"/>
            <a:ext cx="5118100" cy="3838575"/>
          </a:xfrm>
          <a:ln/>
        </p:spPr>
      </p:sp>
      <p:sp>
        <p:nvSpPr>
          <p:cNvPr id="331779" name="Rectangle 3"/>
          <p:cNvSpPr>
            <a:spLocks noGrp="1" noChangeArrowheads="1"/>
          </p:cNvSpPr>
          <p:nvPr>
            <p:ph type="body" idx="1"/>
          </p:nvPr>
        </p:nvSpPr>
        <p:spPr>
          <a:xfrm>
            <a:off x="947024" y="4861236"/>
            <a:ext cx="5205261" cy="4605988"/>
          </a:xfrm>
          <a:noFill/>
        </p:spPr>
        <p:txBody>
          <a:bodyPr lIns="95354" tIns="47678" rIns="95354" bIns="47678"/>
          <a:lstStyle/>
          <a:p>
            <a:endParaRPr lang="ja-JP" altLang="ja-JP" dirty="0"/>
          </a:p>
        </p:txBody>
      </p:sp>
    </p:spTree>
    <p:extLst>
      <p:ext uri="{BB962C8B-B14F-4D97-AF65-F5344CB8AC3E}">
        <p14:creationId xmlns:p14="http://schemas.microsoft.com/office/powerpoint/2010/main" val="8071354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82</a:t>
            </a:fld>
            <a:endParaRPr lang="en-US" altLang="ja-JP"/>
          </a:p>
        </p:txBody>
      </p:sp>
    </p:spTree>
    <p:extLst>
      <p:ext uri="{BB962C8B-B14F-4D97-AF65-F5344CB8AC3E}">
        <p14:creationId xmlns:p14="http://schemas.microsoft.com/office/powerpoint/2010/main" val="7508664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998538" y="768350"/>
            <a:ext cx="5119687" cy="3838575"/>
          </a:xfrm>
          <a:ln/>
        </p:spPr>
      </p:sp>
      <p:sp>
        <p:nvSpPr>
          <p:cNvPr id="333827" name="Rectangle 3"/>
          <p:cNvSpPr>
            <a:spLocks noGrp="1" noChangeArrowheads="1"/>
          </p:cNvSpPr>
          <p:nvPr>
            <p:ph type="body" idx="1"/>
          </p:nvPr>
        </p:nvSpPr>
        <p:spPr>
          <a:xfrm>
            <a:off x="947023" y="4861235"/>
            <a:ext cx="5205261" cy="4605988"/>
          </a:xfrm>
          <a:noFill/>
        </p:spPr>
        <p:txBody>
          <a:bodyPr lIns="95363" tIns="47682" rIns="95363" bIns="47682"/>
          <a:lstStyle/>
          <a:p>
            <a:pPr eaLnBrk="1" hangingPunct="1"/>
            <a:endParaRPr lang="ja-JP" altLang="ja-JP" dirty="0">
              <a:latin typeface="+mn-ea"/>
              <a:ea typeface="+mn-ea"/>
            </a:endParaRPr>
          </a:p>
        </p:txBody>
      </p:sp>
    </p:spTree>
    <p:extLst>
      <p:ext uri="{BB962C8B-B14F-4D97-AF65-F5344CB8AC3E}">
        <p14:creationId xmlns:p14="http://schemas.microsoft.com/office/powerpoint/2010/main" val="35664122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995363" y="768350"/>
            <a:ext cx="5119687" cy="3838575"/>
          </a:xfrm>
          <a:ln/>
        </p:spPr>
      </p:sp>
      <p:sp>
        <p:nvSpPr>
          <p:cNvPr id="246787" name="Rectangle 3"/>
          <p:cNvSpPr>
            <a:spLocks noGrp="1" noChangeArrowheads="1"/>
          </p:cNvSpPr>
          <p:nvPr>
            <p:ph type="body" idx="1"/>
          </p:nvPr>
        </p:nvSpPr>
        <p:spPr>
          <a:ln/>
        </p:spPr>
        <p:txBody>
          <a:bodyPr/>
          <a:lstStyle/>
          <a:p>
            <a:pPr eaLnBrk="1" hangingPunct="1"/>
            <a:endParaRPr lang="en-US" altLang="ja-JP" dirty="0">
              <a:latin typeface="Arial" pitchFamily="34" charset="0"/>
            </a:endParaRPr>
          </a:p>
        </p:txBody>
      </p:sp>
    </p:spTree>
    <p:extLst>
      <p:ext uri="{BB962C8B-B14F-4D97-AF65-F5344CB8AC3E}">
        <p14:creationId xmlns:p14="http://schemas.microsoft.com/office/powerpoint/2010/main" val="25049660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914293">
              <a:defRPr/>
            </a:pPr>
            <a:fld id="{8C55BAE4-16A7-491B-A719-0CDAED092CC5}" type="slidenum">
              <a:rPr lang="ja-JP" altLang="en-US">
                <a:solidFill>
                  <a:prstClr val="black"/>
                </a:solidFill>
              </a:rPr>
              <a:pPr defTabSz="914293">
                <a:defRPr/>
              </a:pPr>
              <a:t>85</a:t>
            </a:fld>
            <a:endParaRPr lang="ja-JP" altLang="en-US">
              <a:solidFill>
                <a:prstClr val="black"/>
              </a:solidFill>
            </a:endParaRPr>
          </a:p>
        </p:txBody>
      </p:sp>
    </p:spTree>
    <p:extLst>
      <p:ext uri="{BB962C8B-B14F-4D97-AF65-F5344CB8AC3E}">
        <p14:creationId xmlns:p14="http://schemas.microsoft.com/office/powerpoint/2010/main" val="7364384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85715" indent="-85715" algn="just">
              <a:lnSpc>
                <a:spcPts val="1800"/>
              </a:lnSpc>
              <a:spcAft>
                <a:spcPts val="0"/>
              </a:spcAft>
            </a:pPr>
            <a:endParaRPr kumimoji="1" lang="ja-JP" altLang="en-US" dirty="0"/>
          </a:p>
        </p:txBody>
      </p:sp>
    </p:spTree>
    <p:extLst>
      <p:ext uri="{BB962C8B-B14F-4D97-AF65-F5344CB8AC3E}">
        <p14:creationId xmlns:p14="http://schemas.microsoft.com/office/powerpoint/2010/main" val="29882409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0125" y="768350"/>
            <a:ext cx="5119688" cy="3838575"/>
          </a:xfrm>
          <a:ln/>
        </p:spPr>
      </p:sp>
      <p:sp>
        <p:nvSpPr>
          <p:cNvPr id="216069" name="Rectangle 3"/>
          <p:cNvSpPr>
            <a:spLocks noGrp="1" noChangeArrowheads="1"/>
          </p:cNvSpPr>
          <p:nvPr>
            <p:ph type="body" idx="1"/>
          </p:nvPr>
        </p:nvSpPr>
        <p:spPr>
          <a:noFill/>
        </p:spPr>
        <p:txBody>
          <a:bodyPr lIns="68407" tIns="34203" rIns="68407" bIns="34203"/>
          <a:lstStyle/>
          <a:p>
            <a:pPr eaLnBrk="1" hangingPunct="1"/>
            <a:endParaRPr lang="ja-JP" altLang="ja-JP" dirty="0"/>
          </a:p>
        </p:txBody>
      </p:sp>
    </p:spTree>
    <p:extLst>
      <p:ext uri="{BB962C8B-B14F-4D97-AF65-F5344CB8AC3E}">
        <p14:creationId xmlns:p14="http://schemas.microsoft.com/office/powerpoint/2010/main" val="5843299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xfrm>
            <a:off x="996950" y="766763"/>
            <a:ext cx="5121275" cy="3840162"/>
          </a:xfrm>
          <a:ln/>
        </p:spPr>
      </p:sp>
      <p:sp>
        <p:nvSpPr>
          <p:cNvPr id="339971" name="Rectangle 3"/>
          <p:cNvSpPr>
            <a:spLocks noGrp="1" noChangeArrowheads="1"/>
          </p:cNvSpPr>
          <p:nvPr>
            <p:ph type="body" idx="1"/>
          </p:nvPr>
        </p:nvSpPr>
        <p:spPr>
          <a:xfrm>
            <a:off x="709432" y="4862886"/>
            <a:ext cx="5680444" cy="4604341"/>
          </a:xfrm>
          <a:noFill/>
        </p:spPr>
        <p:txBody>
          <a:bodyPr lIns="95372" tIns="47687" rIns="95372" bIns="47687"/>
          <a:lstStyle/>
          <a:p>
            <a:pPr indent="159043" algn="just">
              <a:lnSpc>
                <a:spcPts val="2087"/>
              </a:lnSpc>
              <a:spcAft>
                <a:spcPts val="0"/>
              </a:spcAft>
            </a:pPr>
            <a:endParaRPr lang="ja-JP" altLang="ja-JP" dirty="0"/>
          </a:p>
        </p:txBody>
      </p:sp>
    </p:spTree>
    <p:extLst>
      <p:ext uri="{BB962C8B-B14F-4D97-AF65-F5344CB8AC3E}">
        <p14:creationId xmlns:p14="http://schemas.microsoft.com/office/powerpoint/2010/main" val="5429569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2"/>
          <p:cNvSpPr>
            <a:spLocks noGrp="1" noRot="1" noChangeAspect="1" noChangeArrowheads="1" noTextEdit="1"/>
          </p:cNvSpPr>
          <p:nvPr>
            <p:ph type="sldImg"/>
          </p:nvPr>
        </p:nvSpPr>
        <p:spPr>
          <a:xfrm>
            <a:off x="996950" y="766763"/>
            <a:ext cx="5119688" cy="3840162"/>
          </a:xfrm>
          <a:ln/>
        </p:spPr>
      </p:sp>
      <p:sp>
        <p:nvSpPr>
          <p:cNvPr id="340996" name="Rectangle 3"/>
          <p:cNvSpPr>
            <a:spLocks noGrp="1" noChangeArrowheads="1"/>
          </p:cNvSpPr>
          <p:nvPr>
            <p:ph type="body" idx="1"/>
          </p:nvPr>
        </p:nvSpPr>
        <p:spPr>
          <a:xfrm>
            <a:off x="709432" y="4861241"/>
            <a:ext cx="5680444" cy="5078607"/>
          </a:xfrm>
          <a:noFill/>
        </p:spPr>
        <p:txBody>
          <a:bodyPr lIns="95348" tIns="47674" rIns="95348" bIns="47674"/>
          <a:lstStyle/>
          <a:p>
            <a:pPr indent="159028" algn="just">
              <a:lnSpc>
                <a:spcPts val="2087"/>
              </a:lnSpc>
              <a:spcAft>
                <a:spcPts val="0"/>
              </a:spcAft>
            </a:pPr>
            <a:endParaRPr lang="ja-JP" altLang="en-US" kern="100" dirty="0">
              <a:latin typeface="Century"/>
              <a:ea typeface="ＭＳ Ｐ明朝"/>
              <a:cs typeface="Times New Roman"/>
            </a:endParaRPr>
          </a:p>
        </p:txBody>
      </p:sp>
    </p:spTree>
    <p:extLst>
      <p:ext uri="{BB962C8B-B14F-4D97-AF65-F5344CB8AC3E}">
        <p14:creationId xmlns:p14="http://schemas.microsoft.com/office/powerpoint/2010/main" val="98449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9</a:t>
            </a:fld>
            <a:endParaRPr lang="en-US" altLang="ja-JP"/>
          </a:p>
        </p:txBody>
      </p:sp>
    </p:spTree>
    <p:extLst>
      <p:ext uri="{BB962C8B-B14F-4D97-AF65-F5344CB8AC3E}">
        <p14:creationId xmlns:p14="http://schemas.microsoft.com/office/powerpoint/2010/main" val="10106195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87"/>
              </a:lnSpc>
              <a:spcAft>
                <a:spcPts val="0"/>
              </a:spcAft>
            </a:pPr>
            <a:endParaRPr kumimoji="1" lang="ja-JP" altLang="en-US" dirty="0"/>
          </a:p>
        </p:txBody>
      </p:sp>
    </p:spTree>
    <p:extLst>
      <p:ext uri="{BB962C8B-B14F-4D97-AF65-F5344CB8AC3E}">
        <p14:creationId xmlns:p14="http://schemas.microsoft.com/office/powerpoint/2010/main" val="20763469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xfrm>
            <a:off x="996950" y="766763"/>
            <a:ext cx="5121275" cy="3840162"/>
          </a:xfrm>
          <a:ln/>
        </p:spPr>
      </p:sp>
      <p:sp>
        <p:nvSpPr>
          <p:cNvPr id="344067" name="Rectangle 3"/>
          <p:cNvSpPr>
            <a:spLocks noGrp="1" noChangeArrowheads="1"/>
          </p:cNvSpPr>
          <p:nvPr>
            <p:ph type="body" idx="1"/>
          </p:nvPr>
        </p:nvSpPr>
        <p:spPr>
          <a:xfrm>
            <a:off x="947022" y="4861235"/>
            <a:ext cx="5205261" cy="4605988"/>
          </a:xfrm>
          <a:noFill/>
        </p:spPr>
        <p:txBody>
          <a:bodyPr lIns="95372" tIns="47687" rIns="95372" bIns="47687"/>
          <a:lstStyle/>
          <a:p>
            <a:pPr indent="159043" algn="just">
              <a:lnSpc>
                <a:spcPts val="2087"/>
              </a:lnSpc>
              <a:spcAft>
                <a:spcPts val="0"/>
              </a:spcAft>
            </a:pPr>
            <a:endParaRPr lang="ja-JP" altLang="ja-JP" dirty="0"/>
          </a:p>
        </p:txBody>
      </p:sp>
    </p:spTree>
    <p:extLst>
      <p:ext uri="{BB962C8B-B14F-4D97-AF65-F5344CB8AC3E}">
        <p14:creationId xmlns:p14="http://schemas.microsoft.com/office/powerpoint/2010/main" val="29767818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7"/>
          <p:cNvSpPr txBox="1">
            <a:spLocks noGrp="1" noChangeArrowheads="1"/>
          </p:cNvSpPr>
          <p:nvPr/>
        </p:nvSpPr>
        <p:spPr bwMode="auto">
          <a:xfrm>
            <a:off x="4018979" y="9720824"/>
            <a:ext cx="307865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8" tIns="47668" rIns="95338" bIns="47668" anchor="b"/>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8F292768-7D90-46ED-9073-1F44BA0953E7}" type="slidenum">
              <a:rPr lang="en-US" altLang="ja-JP" sz="1300"/>
              <a:pPr algn="r" eaLnBrk="1" hangingPunct="1"/>
              <a:t>92</a:t>
            </a:fld>
            <a:endParaRPr lang="en-US" altLang="ja-JP" sz="1300"/>
          </a:p>
        </p:txBody>
      </p:sp>
      <p:sp>
        <p:nvSpPr>
          <p:cNvPr id="190468" name="Rectangle 2"/>
          <p:cNvSpPr>
            <a:spLocks noGrp="1" noRot="1" noChangeAspect="1" noChangeArrowheads="1" noTextEdit="1"/>
          </p:cNvSpPr>
          <p:nvPr>
            <p:ph type="sldImg"/>
          </p:nvPr>
        </p:nvSpPr>
        <p:spPr>
          <a:xfrm>
            <a:off x="1000125" y="768350"/>
            <a:ext cx="5118100" cy="3838575"/>
          </a:xfrm>
          <a:ln/>
        </p:spPr>
      </p:sp>
      <p:sp>
        <p:nvSpPr>
          <p:cNvPr id="190469" name="Rectangle 3"/>
          <p:cNvSpPr>
            <a:spLocks noGrp="1" noChangeArrowheads="1"/>
          </p:cNvSpPr>
          <p:nvPr>
            <p:ph type="body" idx="1"/>
          </p:nvPr>
        </p:nvSpPr>
        <p:spPr>
          <a:noFill/>
        </p:spPr>
        <p:txBody>
          <a:bodyPr lIns="95338" rIns="95338"/>
          <a:lstStyle/>
          <a:p>
            <a:pPr eaLnBrk="1" hangingPunct="1"/>
            <a:endParaRPr lang="ja-JP" altLang="ja-JP" dirty="0"/>
          </a:p>
        </p:txBody>
      </p:sp>
    </p:spTree>
    <p:extLst>
      <p:ext uri="{BB962C8B-B14F-4D97-AF65-F5344CB8AC3E}">
        <p14:creationId xmlns:p14="http://schemas.microsoft.com/office/powerpoint/2010/main" val="3481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445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705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6331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31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69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374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282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0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3298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736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1985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9209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2352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4969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50736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409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7252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3279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51187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65915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9063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962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8427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ltLang="zh-TW">
                <a:solidFill>
                  <a:prstClr val="black">
                    <a:tint val="75000"/>
                  </a:prstClr>
                </a:solidFill>
                <a:latin typeface="Calibri"/>
                <a:ea typeface="ＭＳ Ｐゴシック"/>
              </a:rPr>
              <a:t>25</a:t>
            </a:r>
            <a:r>
              <a:rPr lang="zh-TW" altLang="en-US">
                <a:solidFill>
                  <a:prstClr val="black">
                    <a:tint val="75000"/>
                  </a:prstClr>
                </a:solidFill>
                <a:latin typeface="Calibri"/>
                <a:ea typeface="ＭＳ Ｐゴシック"/>
              </a:rPr>
              <a:t>年度 報告書版</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624CD1E-4861-483E-850D-67F2A8D0B1D1}" type="slidenum">
              <a:rPr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303873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657626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6.emf"/><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3.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88827" y="1059992"/>
            <a:ext cx="79438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4000" b="1" dirty="0">
                <a:solidFill>
                  <a:srgbClr val="996633"/>
                </a:solidFill>
                <a:latin typeface="Meiryo UI" pitchFamily="50" charset="-128"/>
                <a:ea typeface="Meiryo UI" pitchFamily="50" charset="-128"/>
                <a:cs typeface="Meiryo UI" pitchFamily="50" charset="-128"/>
              </a:rPr>
              <a:t>薬剤師</a:t>
            </a:r>
          </a:p>
          <a:p>
            <a:pPr algn="ctr" eaLnBrk="1" hangingPunct="1"/>
            <a:r>
              <a:rPr lang="ja-JP" altLang="en-US" sz="4000" b="1" dirty="0">
                <a:latin typeface="Meiryo UI" pitchFamily="50" charset="-128"/>
                <a:ea typeface="Meiryo UI" pitchFamily="50" charset="-128"/>
                <a:cs typeface="Meiryo UI" pitchFamily="50" charset="-128"/>
              </a:rPr>
              <a:t>認知症対応力向上研修</a:t>
            </a:r>
          </a:p>
        </p:txBody>
      </p:sp>
      <p:sp>
        <p:nvSpPr>
          <p:cNvPr id="5" name="Text Box 2"/>
          <p:cNvSpPr txBox="1">
            <a:spLocks noChangeArrowheads="1"/>
          </p:cNvSpPr>
          <p:nvPr/>
        </p:nvSpPr>
        <p:spPr bwMode="auto">
          <a:xfrm>
            <a:off x="2248380" y="2792094"/>
            <a:ext cx="4998409" cy="203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１   基本 編</a:t>
            </a:r>
          </a:p>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２   対応 編  ①薬学的管理</a:t>
            </a:r>
            <a:endParaRPr lang="en-US" altLang="ja-JP" sz="2800" b="1" dirty="0">
              <a:solidFill>
                <a:schemeClr val="bg2"/>
              </a:solidFill>
              <a:latin typeface="Meiryo UI" pitchFamily="50" charset="-128"/>
              <a:ea typeface="Meiryo UI" pitchFamily="50" charset="-128"/>
              <a:cs typeface="Meiryo UI" pitchFamily="50" charset="-128"/>
            </a:endParaRPr>
          </a:p>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                  ②気づき・連携</a:t>
            </a:r>
          </a:p>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３   制度 編</a:t>
            </a:r>
          </a:p>
        </p:txBody>
      </p:sp>
      <p:grpSp>
        <p:nvGrpSpPr>
          <p:cNvPr id="7" name="グループ化 6"/>
          <p:cNvGrpSpPr/>
          <p:nvPr/>
        </p:nvGrpSpPr>
        <p:grpSpPr>
          <a:xfrm>
            <a:off x="589611" y="5127212"/>
            <a:ext cx="8142281" cy="876483"/>
            <a:chOff x="1080940" y="4265538"/>
            <a:chExt cx="7010105" cy="999478"/>
          </a:xfrm>
        </p:grpSpPr>
        <p:sp>
          <p:nvSpPr>
            <p:cNvPr id="8" name="Text Box 3"/>
            <p:cNvSpPr txBox="1">
              <a:spLocks noChangeArrowheads="1"/>
            </p:cNvSpPr>
            <p:nvPr/>
          </p:nvSpPr>
          <p:spPr bwMode="auto">
            <a:xfrm>
              <a:off x="2150914" y="4265538"/>
              <a:ext cx="5019675" cy="30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000" b="1" dirty="0">
                  <a:solidFill>
                    <a:schemeClr val="tx1">
                      <a:lumMod val="50000"/>
                      <a:lumOff val="50000"/>
                    </a:schemeClr>
                  </a:solidFill>
                  <a:latin typeface="Meiryo UI" pitchFamily="50" charset="-128"/>
                  <a:ea typeface="Meiryo UI" pitchFamily="50" charset="-128"/>
                  <a:cs typeface="Meiryo UI" pitchFamily="50" charset="-128"/>
                </a:rPr>
                <a:t>平成</a:t>
              </a:r>
              <a:r>
                <a:rPr lang="en-US" altLang="ja-JP" sz="1000" b="1" dirty="0">
                  <a:solidFill>
                    <a:schemeClr val="tx1">
                      <a:lumMod val="50000"/>
                      <a:lumOff val="50000"/>
                    </a:schemeClr>
                  </a:solidFill>
                  <a:latin typeface="Meiryo UI" pitchFamily="50" charset="-128"/>
                  <a:ea typeface="Meiryo UI" pitchFamily="50" charset="-128"/>
                  <a:cs typeface="Meiryo UI" pitchFamily="50" charset="-128"/>
                </a:rPr>
                <a:t>27</a:t>
              </a:r>
              <a:r>
                <a:rPr lang="ja-JP" altLang="en-US" sz="1000" b="1" dirty="0">
                  <a:solidFill>
                    <a:schemeClr val="tx1">
                      <a:lumMod val="50000"/>
                      <a:lumOff val="50000"/>
                    </a:schemeClr>
                  </a:solidFill>
                  <a:latin typeface="Meiryo UI" pitchFamily="50" charset="-128"/>
                  <a:ea typeface="Meiryo UI" pitchFamily="50" charset="-128"/>
                  <a:cs typeface="Meiryo UI" pitchFamily="50" charset="-128"/>
                </a:rPr>
                <a:t>年度 厚生労働省老人保健事業推進費等補助金（老人保健健康増進等事業分）</a:t>
              </a:r>
            </a:p>
          </p:txBody>
        </p:sp>
        <p:sp>
          <p:nvSpPr>
            <p:cNvPr id="9" name="Text Box 4"/>
            <p:cNvSpPr txBox="1">
              <a:spLocks noChangeArrowheads="1"/>
            </p:cNvSpPr>
            <p:nvPr/>
          </p:nvSpPr>
          <p:spPr bwMode="auto">
            <a:xfrm>
              <a:off x="1080940" y="4520968"/>
              <a:ext cx="7010105" cy="74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歯科医師、薬剤師、看護師および急性期病棟従事者等への認知症対応力向上研修教材開発に関する研究事業</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lgn="ctr" eaLnBrk="1" hangingPunct="1">
                <a:lnSpc>
                  <a:spcPct val="130000"/>
                </a:lnSpc>
                <a:spcBef>
                  <a:spcPts val="0"/>
                </a:spcBef>
              </a:pPr>
              <a:r>
                <a:rPr lang="ja-JP" altLang="en-US" sz="1600" b="1" dirty="0">
                  <a:solidFill>
                    <a:schemeClr val="tx1">
                      <a:lumMod val="50000"/>
                      <a:lumOff val="50000"/>
                    </a:schemeClr>
                  </a:solidFill>
                  <a:latin typeface="Meiryo UI" pitchFamily="50" charset="-128"/>
                  <a:ea typeface="Meiryo UI" pitchFamily="50" charset="-128"/>
                  <a:cs typeface="Meiryo UI" pitchFamily="50" charset="-128"/>
                </a:rPr>
                <a:t>薬剤師分科会  編</a:t>
              </a:r>
            </a:p>
          </p:txBody>
        </p:sp>
      </p:grpSp>
      <p:sp>
        <p:nvSpPr>
          <p:cNvPr id="11" name="Text Box 4"/>
          <p:cNvSpPr txBox="1">
            <a:spLocks noChangeArrowheads="1"/>
          </p:cNvSpPr>
          <p:nvPr/>
        </p:nvSpPr>
        <p:spPr bwMode="auto">
          <a:xfrm>
            <a:off x="1003176" y="6148973"/>
            <a:ext cx="7315152" cy="312393"/>
          </a:xfrm>
          <a:prstGeom prst="rect">
            <a:avLst/>
          </a:prstGeom>
          <a:solidFill>
            <a:srgbClr val="B96563"/>
          </a:solidFill>
          <a:ln>
            <a:noFill/>
          </a:ln>
          <a:effec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100" b="1" dirty="0">
                <a:solidFill>
                  <a:schemeClr val="bg1"/>
                </a:solidFill>
                <a:latin typeface="BIZ UDPゴシック" panose="020B0400000000000000" pitchFamily="50" charset="-128"/>
                <a:ea typeface="BIZ UDPゴシック" panose="020B0400000000000000" pitchFamily="50" charset="-128"/>
                <a:cs typeface="Meiryo UI" pitchFamily="50" charset="-128"/>
              </a:rPr>
              <a:t>令和元年度 老人保健健康増進等事業 「認知症対応力向上研修のあり方に関する調査研究事業」 に</a:t>
            </a:r>
            <a:r>
              <a:rPr lang="ja-JP" altLang="en-US" sz="1100" b="1">
                <a:solidFill>
                  <a:schemeClr val="bg1"/>
                </a:solidFill>
                <a:latin typeface="BIZ UDPゴシック" panose="020B0400000000000000" pitchFamily="50" charset="-128"/>
                <a:ea typeface="BIZ UDPゴシック" panose="020B0400000000000000" pitchFamily="50" charset="-128"/>
                <a:cs typeface="Meiryo UI" pitchFamily="50" charset="-128"/>
              </a:rPr>
              <a:t>おいて</a:t>
            </a:r>
            <a:r>
              <a:rPr lang="ja-JP" altLang="en-US" sz="1100" b="1" smtClean="0">
                <a:solidFill>
                  <a:schemeClr val="bg1"/>
                </a:solidFill>
                <a:latin typeface="BIZ UDPゴシック" panose="020B0400000000000000" pitchFamily="50" charset="-128"/>
                <a:ea typeface="BIZ UDPゴシック" panose="020B0400000000000000" pitchFamily="50" charset="-128"/>
                <a:cs typeface="Meiryo UI" pitchFamily="50" charset="-128"/>
              </a:rPr>
              <a:t>一部修正</a:t>
            </a:r>
            <a:endParaRPr lang="ja-JP" altLang="en-US" sz="11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665288" y="238125"/>
            <a:ext cx="5916612"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defTabSz="436563">
              <a:defRPr kumimoji="1" sz="3600">
                <a:solidFill>
                  <a:schemeClr val="tx1"/>
                </a:solidFill>
                <a:latin typeface="Arial" pitchFamily="34" charset="0"/>
                <a:ea typeface="ＭＳ Ｐゴシック" pitchFamily="50" charset="-128"/>
              </a:defRPr>
            </a:lvl1pPr>
            <a:lvl2pPr marL="114300" indent="342900" defTabSz="436563">
              <a:defRPr kumimoji="1" sz="3600">
                <a:solidFill>
                  <a:schemeClr val="tx1"/>
                </a:solidFill>
                <a:latin typeface="Arial" pitchFamily="34" charset="0"/>
                <a:ea typeface="ＭＳ Ｐゴシック" pitchFamily="50" charset="-128"/>
              </a:defRPr>
            </a:lvl2pPr>
            <a:lvl3pPr marL="571500" indent="342900" defTabSz="436563">
              <a:defRPr kumimoji="1" sz="3600">
                <a:solidFill>
                  <a:schemeClr val="tx1"/>
                </a:solidFill>
                <a:latin typeface="Arial" pitchFamily="34" charset="0"/>
                <a:ea typeface="ＭＳ Ｐゴシック" pitchFamily="50" charset="-128"/>
              </a:defRPr>
            </a:lvl3pPr>
            <a:lvl4pPr marL="1028700" indent="342900" defTabSz="436563">
              <a:defRPr kumimoji="1" sz="3600">
                <a:solidFill>
                  <a:schemeClr val="tx1"/>
                </a:solidFill>
                <a:latin typeface="Arial" pitchFamily="34" charset="0"/>
                <a:ea typeface="ＭＳ Ｐゴシック" pitchFamily="50" charset="-128"/>
              </a:defRPr>
            </a:lvl4pPr>
            <a:lvl5pPr marL="2057400" indent="-228600" defTabSz="436563">
              <a:defRPr kumimoji="1" sz="3600">
                <a:solidFill>
                  <a:schemeClr val="tx1"/>
                </a:solidFill>
                <a:latin typeface="Arial" pitchFamily="34" charset="0"/>
                <a:ea typeface="ＭＳ Ｐゴシック" pitchFamily="50" charset="-128"/>
              </a:defRPr>
            </a:lvl5pPr>
            <a:lvl6pPr marL="25146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436563"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endParaRPr kumimoji="0" lang="ja-JP" altLang="ja-JP" sz="2800" b="1">
              <a:solidFill>
                <a:schemeClr val="tx2"/>
              </a:solidFill>
              <a:latin typeface="ＭＳ Ｐゴシック" pitchFamily="50" charset="-128"/>
              <a:ea typeface="HG丸ｺﾞｼｯｸM-PRO" pitchFamily="50" charset="-128"/>
            </a:endParaRPr>
          </a:p>
        </p:txBody>
      </p:sp>
      <p:sp>
        <p:nvSpPr>
          <p:cNvPr id="8195" name="Rectangle 4"/>
          <p:cNvSpPr>
            <a:spLocks noGrp="1" noRot="1" noChangeArrowheads="1"/>
          </p:cNvSpPr>
          <p:nvPr>
            <p:ph type="title" idx="4294967295"/>
          </p:nvPr>
        </p:nvSpPr>
        <p:spPr>
          <a:xfrm>
            <a:off x="729425" y="448456"/>
            <a:ext cx="7421563" cy="550862"/>
          </a:xfrm>
        </p:spPr>
        <p:txBody>
          <a:bodyPr/>
          <a:lstStyle/>
          <a:p>
            <a:r>
              <a:rPr kumimoji="0" lang="ja-JP" altLang="en-US" sz="3000" b="1" dirty="0">
                <a:solidFill>
                  <a:schemeClr val="tx1"/>
                </a:solidFill>
                <a:latin typeface="Meiryo UI" pitchFamily="50" charset="-128"/>
                <a:ea typeface="Meiryo UI" pitchFamily="50" charset="-128"/>
                <a:cs typeface="Meiryo UI" pitchFamily="50" charset="-128"/>
              </a:rPr>
              <a:t>かかりつけ薬剤師・薬局が関わることの効果</a:t>
            </a:r>
          </a:p>
        </p:txBody>
      </p:sp>
      <p:sp>
        <p:nvSpPr>
          <p:cNvPr id="24" name="Rectangle 2"/>
          <p:cNvSpPr txBox="1">
            <a:spLocks noRot="1" noChangeArrowheads="1"/>
          </p:cNvSpPr>
          <p:nvPr/>
        </p:nvSpPr>
        <p:spPr bwMode="auto">
          <a:xfrm>
            <a:off x="678980" y="1405719"/>
            <a:ext cx="7687098" cy="492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450850" indent="-450850" algn="l">
              <a:spcBef>
                <a:spcPts val="12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地域住民・患者及び家族と顔の見える関係、継続的な 関係を築けているからこそ、患者の様子の変化や服薬状況の変化等から認知症の疑いに気づくことができる</a:t>
            </a:r>
            <a:endParaRPr lang="en-US" altLang="ja-JP"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日ごろから地域の医療機関、関係機関と連携して業務を行っているからこそ、認知症の疑いがある人をスムーズに早期対応につなげることができる</a:t>
            </a:r>
            <a:endParaRPr lang="en-US" altLang="ja-JP"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継続的な薬学的管理を行っているからこそ、認知症の人の薬物治療においても最適な環境を整え継続的に支援することができる</a:t>
            </a:r>
            <a:endParaRPr lang="en-US" altLang="ja-JP"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認知症を理解し、他職種との連携のもと、認知症の人の生活や治療を支えていくことができる</a:t>
            </a:r>
            <a:endParaRPr lang="en-US" altLang="ja-JP" sz="2500" b="1" kern="0" dirty="0">
              <a:solidFill>
                <a:schemeClr val="tx1"/>
              </a:solidFill>
              <a:latin typeface="Meiryo UI" pitchFamily="50" charset="-128"/>
              <a:ea typeface="Meiryo UI" pitchFamily="50" charset="-128"/>
              <a:cs typeface="Meiryo UI" pitchFamily="50" charset="-128"/>
            </a:endParaRPr>
          </a:p>
        </p:txBody>
      </p:sp>
      <p:sp>
        <p:nvSpPr>
          <p:cNvPr id="10"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6</a:t>
            </a:r>
            <a:r>
              <a:rPr lang="ja-JP" altLang="en-US" sz="1800" b="1" dirty="0">
                <a:latin typeface="Meiryo UI" pitchFamily="50" charset="-128"/>
                <a:ea typeface="Meiryo UI" pitchFamily="50" charset="-128"/>
                <a:cs typeface="Meiryo UI" pitchFamily="50" charset="-128"/>
              </a:rPr>
              <a:t>］</a:t>
            </a:r>
          </a:p>
        </p:txBody>
      </p:sp>
      <p:sp>
        <p:nvSpPr>
          <p:cNvPr id="11" name="Rectangle 3"/>
          <p:cNvSpPr>
            <a:spLocks noChangeArrowheads="1"/>
          </p:cNvSpPr>
          <p:nvPr/>
        </p:nvSpPr>
        <p:spPr bwMode="auto">
          <a:xfrm>
            <a:off x="95000" y="108034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69355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260475" y="424622"/>
            <a:ext cx="6921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000" b="1" dirty="0">
                <a:latin typeface="Meiryo UI" pitchFamily="50" charset="-128"/>
                <a:ea typeface="Meiryo UI" pitchFamily="50" charset="-128"/>
                <a:cs typeface="Meiryo UI" pitchFamily="50" charset="-128"/>
              </a:rPr>
              <a:t>認知症の診断基準（</a:t>
            </a:r>
            <a:r>
              <a:rPr lang="en-US" altLang="ja-JP" sz="3000" b="1" dirty="0">
                <a:latin typeface="Trebuchet MS" panose="020B0603020202020204" pitchFamily="34" charset="0"/>
                <a:ea typeface="Meiryo UI" pitchFamily="50" charset="-128"/>
                <a:cs typeface="Meiryo UI" pitchFamily="50" charset="-128"/>
              </a:rPr>
              <a:t>DSM-5</a:t>
            </a:r>
            <a:r>
              <a:rPr lang="ja-JP" altLang="en-US" sz="3000" b="1" dirty="0">
                <a:latin typeface="Meiryo UI" pitchFamily="50" charset="-128"/>
                <a:ea typeface="Meiryo UI" pitchFamily="50" charset="-128"/>
                <a:cs typeface="Meiryo UI" pitchFamily="50" charset="-128"/>
              </a:rPr>
              <a:t>）</a:t>
            </a:r>
            <a:endParaRPr lang="en-US" altLang="ja-JP" sz="3000" b="1" dirty="0">
              <a:latin typeface="Meiryo UI" pitchFamily="50" charset="-128"/>
              <a:ea typeface="Meiryo UI" pitchFamily="50" charset="-128"/>
              <a:cs typeface="Meiryo UI" pitchFamily="50" charset="-128"/>
            </a:endParaRPr>
          </a:p>
        </p:txBody>
      </p:sp>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defTabSz="909638" eaLnBrk="1" hangingPunct="1">
              <a:spcBef>
                <a:spcPct val="50000"/>
              </a:spcBef>
              <a:defRPr/>
            </a:pPr>
            <a:endParaRPr lang="ja-JP" altLang="ja-JP" sz="4500">
              <a:solidFill>
                <a:schemeClr val="tx2"/>
              </a:solidFill>
              <a:effectLst>
                <a:outerShdw blurRad="38100" dist="38100" dir="2700000" algn="tl">
                  <a:srgbClr val="000000"/>
                </a:outerShdw>
              </a:effectLst>
              <a:latin typeface="Arial" charset="0"/>
              <a:ea typeface="HG丸ｺﾞｼｯｸM-PRO" pitchFamily="49" charset="-128"/>
            </a:endParaRPr>
          </a:p>
        </p:txBody>
      </p:sp>
      <p:sp>
        <p:nvSpPr>
          <p:cNvPr id="36870" name="Text Box 6"/>
          <p:cNvSpPr txBox="1">
            <a:spLocks noChangeArrowheads="1"/>
          </p:cNvSpPr>
          <p:nvPr/>
        </p:nvSpPr>
        <p:spPr bwMode="auto">
          <a:xfrm>
            <a:off x="2979738" y="1494597"/>
            <a:ext cx="2824162"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800" b="1">
                <a:solidFill>
                  <a:schemeClr val="bg1"/>
                </a:solidFill>
                <a:latin typeface="Meiryo UI" pitchFamily="50" charset="-128"/>
                <a:ea typeface="Meiryo UI" pitchFamily="50" charset="-128"/>
                <a:cs typeface="Meiryo UI" pitchFamily="50" charset="-128"/>
              </a:rPr>
              <a:t>判断力の障害・　　</a:t>
            </a:r>
          </a:p>
          <a:p>
            <a:pPr eaLnBrk="1" hangingPunct="1">
              <a:spcBef>
                <a:spcPct val="10000"/>
              </a:spcBef>
            </a:pPr>
            <a:r>
              <a:rPr lang="ja-JP" altLang="en-US" sz="2800" b="1">
                <a:solidFill>
                  <a:schemeClr val="bg1"/>
                </a:solidFill>
                <a:latin typeface="Meiryo UI" pitchFamily="50" charset="-128"/>
                <a:ea typeface="Meiryo UI" pitchFamily="50" charset="-128"/>
                <a:cs typeface="Meiryo UI" pitchFamily="50" charset="-128"/>
              </a:rPr>
              <a:t>計画や段取りを</a:t>
            </a:r>
          </a:p>
          <a:p>
            <a:pPr eaLnBrk="1" hangingPunct="1">
              <a:spcBef>
                <a:spcPct val="10000"/>
              </a:spcBef>
            </a:pPr>
            <a:r>
              <a:rPr lang="ja-JP" altLang="en-US" sz="2800" b="1">
                <a:solidFill>
                  <a:schemeClr val="bg1"/>
                </a:solidFill>
                <a:latin typeface="Meiryo UI" pitchFamily="50" charset="-128"/>
                <a:ea typeface="Meiryo UI" pitchFamily="50" charset="-128"/>
                <a:cs typeface="Meiryo UI" pitchFamily="50" charset="-128"/>
              </a:rPr>
              <a:t>立てられない</a:t>
            </a:r>
          </a:p>
        </p:txBody>
      </p:sp>
      <p:sp>
        <p:nvSpPr>
          <p:cNvPr id="36872" name="Text Box 8"/>
          <p:cNvSpPr txBox="1">
            <a:spLocks noChangeArrowheads="1"/>
          </p:cNvSpPr>
          <p:nvPr/>
        </p:nvSpPr>
        <p:spPr bwMode="auto">
          <a:xfrm>
            <a:off x="6594475" y="1812097"/>
            <a:ext cx="1657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600" b="1" dirty="0">
                <a:solidFill>
                  <a:schemeClr val="bg1"/>
                </a:solidFill>
                <a:latin typeface="Meiryo UI" pitchFamily="50" charset="-128"/>
                <a:ea typeface="Meiryo UI" pitchFamily="50" charset="-128"/>
                <a:cs typeface="Meiryo UI" pitchFamily="50" charset="-128"/>
              </a:rPr>
              <a:t>意識障害な し</a:t>
            </a:r>
          </a:p>
        </p:txBody>
      </p:sp>
      <p:sp>
        <p:nvSpPr>
          <p:cNvPr id="25" name="Text Box 3"/>
          <p:cNvSpPr txBox="1">
            <a:spLocks noChangeArrowheads="1"/>
          </p:cNvSpPr>
          <p:nvPr/>
        </p:nvSpPr>
        <p:spPr bwMode="auto">
          <a:xfrm>
            <a:off x="1005284" y="1494597"/>
            <a:ext cx="7177881" cy="418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400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a:t>
            </a:r>
            <a:r>
              <a:rPr lang="ja-JP" altLang="en-US" sz="2400" b="1" dirty="0">
                <a:solidFill>
                  <a:srgbClr val="609000"/>
                </a:solidFill>
                <a:latin typeface="Meiryo UI" pitchFamily="50" charset="-128"/>
                <a:ea typeface="Meiryo UI" pitchFamily="50" charset="-128"/>
                <a:cs typeface="Meiryo UI" pitchFamily="50" charset="-128"/>
              </a:rPr>
              <a:t>  </a:t>
            </a:r>
            <a:r>
              <a:rPr lang="en-US" altLang="ja-JP" sz="2400" b="1" dirty="0">
                <a:solidFill>
                  <a:schemeClr val="accent1">
                    <a:lumMod val="50000"/>
                  </a:schemeClr>
                </a:solidFill>
                <a:latin typeface="Meiryo UI" pitchFamily="50" charset="-128"/>
                <a:ea typeface="Meiryo UI" pitchFamily="50" charset="-128"/>
                <a:cs typeface="Meiryo UI" pitchFamily="50" charset="-128"/>
              </a:rPr>
              <a:t>1</a:t>
            </a:r>
            <a:r>
              <a:rPr lang="ja-JP" altLang="en-US" sz="2400" b="1" dirty="0">
                <a:solidFill>
                  <a:schemeClr val="accent1">
                    <a:lumMod val="50000"/>
                  </a:schemeClr>
                </a:solidFill>
                <a:latin typeface="Meiryo UI" pitchFamily="50" charset="-128"/>
                <a:ea typeface="Meiryo UI" pitchFamily="50" charset="-128"/>
                <a:cs typeface="Meiryo UI" pitchFamily="50" charset="-128"/>
              </a:rPr>
              <a:t>つ以上の認知領域</a:t>
            </a:r>
            <a:r>
              <a:rPr lang="ja-JP" altLang="en-US" sz="2400" b="1" dirty="0">
                <a:latin typeface="Meiryo UI" pitchFamily="50" charset="-128"/>
                <a:ea typeface="Meiryo UI" pitchFamily="50" charset="-128"/>
                <a:cs typeface="Meiryo UI" pitchFamily="50" charset="-128"/>
              </a:rPr>
              <a:t>（複雑性注意、実行機能、</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学習および記憶、言語、知覚</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運動、社会的認知）</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が以前の機能レベルから低下している。</a:t>
            </a:r>
          </a:p>
          <a:p>
            <a:pPr eaLnBrk="1" hangingPunct="1">
              <a:spcBef>
                <a:spcPts val="18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B</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認知機能の低下が日常生活に支障を与える。</a:t>
            </a:r>
          </a:p>
          <a:p>
            <a:pPr eaLnBrk="1" hangingPunct="1">
              <a:spcBef>
                <a:spcPts val="18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C</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認知機能の低下はせん妄のときのみに現れるもの</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ではない。</a:t>
            </a:r>
          </a:p>
          <a:p>
            <a:pPr eaLnBrk="1" hangingPunct="1">
              <a:spcBef>
                <a:spcPts val="18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D</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他の精神疾患（うつ病や統合失調症等）が否定</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できる。</a:t>
            </a:r>
          </a:p>
        </p:txBody>
      </p:sp>
      <p:sp>
        <p:nvSpPr>
          <p:cNvPr id="11"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7</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30624" y="100446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3618499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573088" y="291887"/>
            <a:ext cx="7851775" cy="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000" b="1" dirty="0">
                <a:latin typeface="Meiryo UI" pitchFamily="50" charset="-128"/>
                <a:ea typeface="Meiryo UI" pitchFamily="50" charset="-128"/>
                <a:cs typeface="Meiryo UI" pitchFamily="50" charset="-128"/>
              </a:rPr>
              <a:t>アルツハイマー型認知症とは</a:t>
            </a:r>
          </a:p>
        </p:txBody>
      </p:sp>
      <p:sp>
        <p:nvSpPr>
          <p:cNvPr id="8"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8</a:t>
            </a:r>
            <a:r>
              <a:rPr lang="ja-JP" altLang="en-US" sz="1800" b="1" dirty="0">
                <a:latin typeface="Meiryo UI" pitchFamily="50" charset="-128"/>
                <a:ea typeface="Meiryo UI" pitchFamily="50" charset="-128"/>
                <a:cs typeface="Meiryo UI" pitchFamily="50" charset="-128"/>
              </a:rPr>
              <a:t>］</a:t>
            </a:r>
          </a:p>
        </p:txBody>
      </p:sp>
      <p:sp>
        <p:nvSpPr>
          <p:cNvPr id="9"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6" name="正方形/長方形 5"/>
          <p:cNvSpPr/>
          <p:nvPr/>
        </p:nvSpPr>
        <p:spPr>
          <a:xfrm>
            <a:off x="807522" y="1344847"/>
            <a:ext cx="7717014" cy="4893647"/>
          </a:xfrm>
          <a:prstGeom prst="rect">
            <a:avLst/>
          </a:prstGeom>
        </p:spPr>
        <p:txBody>
          <a:bodyPr wrap="square">
            <a:spAutoFit/>
          </a:bodyPr>
          <a:lstStyle/>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●最も多い病型で、全ての認知症の</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半分以上</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を占める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●病理学的には、アミロイドの蓄積  ⇒ 老人斑を形成  ⇒</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タウの細胞内への蓄積  ⇒ </a:t>
            </a:r>
            <a:r>
              <a:rPr lang="zh-TW" altLang="en-US" sz="2400" b="1" dirty="0">
                <a:latin typeface="Meiryo UI" panose="020B0604030504040204" pitchFamily="50" charset="-128"/>
                <a:ea typeface="Meiryo UI" panose="020B0604030504040204" pitchFamily="50" charset="-128"/>
                <a:cs typeface="Meiryo UI" panose="020B0604030504040204" pitchFamily="50" charset="-128"/>
              </a:rPr>
              <a:t>神経原線維変化</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●最初に起こる症状は </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記憶障害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具体的には、同じことを何度も聞く、置忘れやしまい忘れ</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が目立つから始まる場合が多く、続いて、段取りが立てられ</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ない、気候に合った服が選べない（遂行障害）、 時間や</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場所の感覚があいまいになる（見当識障害）が加わる</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●忘れていることについて </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「取り繕い」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をする。</a:t>
            </a: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「誰かに盗まれた」と疑うこと</a:t>
            </a:r>
            <a:r>
              <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物盗られ妄想</a:t>
            </a:r>
            <a:r>
              <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が見られること</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がある。</a:t>
            </a:r>
          </a:p>
        </p:txBody>
      </p:sp>
    </p:spTree>
    <p:extLst>
      <p:ext uri="{BB962C8B-B14F-4D97-AF65-F5344CB8AC3E}">
        <p14:creationId xmlns:p14="http://schemas.microsoft.com/office/powerpoint/2010/main" val="304882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418807" y="1386233"/>
            <a:ext cx="838258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0"/>
              </a:spcBef>
            </a:pPr>
            <a:r>
              <a:rPr lang="en-US" altLang="ja-JP" sz="2100" b="1" dirty="0">
                <a:latin typeface="Meiryo UI" pitchFamily="50" charset="-128"/>
                <a:ea typeface="Meiryo UI" pitchFamily="50" charset="-128"/>
                <a:cs typeface="Meiryo UI" pitchFamily="50" charset="-128"/>
              </a:rPr>
              <a:t>1</a:t>
            </a:r>
            <a:r>
              <a:rPr lang="ja-JP" altLang="en-US" sz="2100" b="1" dirty="0">
                <a:latin typeface="Meiryo UI" pitchFamily="50" charset="-128"/>
                <a:ea typeface="Meiryo UI" pitchFamily="50" charset="-128"/>
                <a:cs typeface="Meiryo UI" pitchFamily="50" charset="-128"/>
              </a:rPr>
              <a:t>年ほど前から前日のことを忘れることが多くなった。 通帳や大切なものの</a:t>
            </a:r>
            <a:endParaRPr lang="en-US" altLang="ja-JP" sz="2100" b="1" dirty="0">
              <a:latin typeface="Meiryo UI" pitchFamily="50" charset="-128"/>
              <a:ea typeface="Meiryo UI" pitchFamily="50" charset="-128"/>
              <a:cs typeface="Meiryo UI" pitchFamily="50" charset="-128"/>
            </a:endParaRPr>
          </a:p>
          <a:p>
            <a:pPr eaLnBrk="1" hangingPunct="1">
              <a:spcBef>
                <a:spcPts val="0"/>
              </a:spcBef>
            </a:pPr>
            <a:r>
              <a:rPr lang="ja-JP" altLang="en-US" sz="2100" b="1" dirty="0">
                <a:latin typeface="Meiryo UI" pitchFamily="50" charset="-128"/>
                <a:ea typeface="Meiryo UI" pitchFamily="50" charset="-128"/>
                <a:cs typeface="Meiryo UI" pitchFamily="50" charset="-128"/>
              </a:rPr>
              <a:t>しまい忘れが目立つようになり、物が見つからないときに夫のせいにする。 </a:t>
            </a:r>
            <a:endParaRPr lang="en-US" altLang="ja-JP" sz="2100" b="1" dirty="0">
              <a:latin typeface="Meiryo UI" pitchFamily="50" charset="-128"/>
              <a:ea typeface="Meiryo UI" pitchFamily="50" charset="-128"/>
              <a:cs typeface="Meiryo UI" pitchFamily="50" charset="-128"/>
            </a:endParaRPr>
          </a:p>
          <a:p>
            <a:pPr eaLnBrk="1" hangingPunct="1">
              <a:spcBef>
                <a:spcPts val="600"/>
              </a:spcBef>
            </a:pPr>
            <a:r>
              <a:rPr lang="ja-JP" altLang="en-US" sz="2100" b="1" dirty="0">
                <a:latin typeface="Meiryo UI" pitchFamily="50" charset="-128"/>
                <a:ea typeface="Meiryo UI" pitchFamily="50" charset="-128"/>
                <a:cs typeface="Meiryo UI" pitchFamily="50" charset="-128"/>
              </a:rPr>
              <a:t>結婚した娘のところに何度も電話してくるが、前にかけてきた内容を覚えて</a:t>
            </a:r>
            <a:endParaRPr lang="en-US" altLang="ja-JP" sz="2100" b="1" dirty="0">
              <a:latin typeface="Meiryo UI" pitchFamily="50" charset="-128"/>
              <a:ea typeface="Meiryo UI" pitchFamily="50" charset="-128"/>
              <a:cs typeface="Meiryo UI" pitchFamily="50" charset="-128"/>
            </a:endParaRPr>
          </a:p>
          <a:p>
            <a:pPr eaLnBrk="1" hangingPunct="1">
              <a:spcBef>
                <a:spcPts val="0"/>
              </a:spcBef>
            </a:pPr>
            <a:r>
              <a:rPr lang="ja-JP" altLang="en-US" sz="2100" b="1" dirty="0">
                <a:latin typeface="Meiryo UI" pitchFamily="50" charset="-128"/>
                <a:ea typeface="Meiryo UI" pitchFamily="50" charset="-128"/>
                <a:cs typeface="Meiryo UI" pitchFamily="50" charset="-128"/>
              </a:rPr>
              <a:t>いない。</a:t>
            </a:r>
          </a:p>
          <a:p>
            <a:pPr eaLnBrk="1" hangingPunct="1">
              <a:spcBef>
                <a:spcPts val="600"/>
              </a:spcBef>
            </a:pPr>
            <a:r>
              <a:rPr lang="ja-JP" altLang="en-US" sz="2100" b="1" dirty="0">
                <a:latin typeface="Meiryo UI" pitchFamily="50" charset="-128"/>
                <a:ea typeface="Meiryo UI" pitchFamily="50" charset="-128"/>
                <a:cs typeface="Meiryo UI" pitchFamily="50" charset="-128"/>
              </a:rPr>
              <a:t>買い物へはいくが、同じものを大量に買ってきてしまい 冷蔵庫内で腐らせて</a:t>
            </a:r>
            <a:endParaRPr lang="en-US" altLang="ja-JP" sz="2100" b="1" dirty="0">
              <a:latin typeface="Meiryo UI" pitchFamily="50" charset="-128"/>
              <a:ea typeface="Meiryo UI" pitchFamily="50" charset="-128"/>
              <a:cs typeface="Meiryo UI" pitchFamily="50" charset="-128"/>
            </a:endParaRPr>
          </a:p>
          <a:p>
            <a:pPr eaLnBrk="1" hangingPunct="1">
              <a:spcBef>
                <a:spcPts val="0"/>
              </a:spcBef>
            </a:pPr>
            <a:r>
              <a:rPr lang="ja-JP" altLang="en-US" sz="2100" b="1" dirty="0">
                <a:latin typeface="Meiryo UI" pitchFamily="50" charset="-128"/>
                <a:ea typeface="Meiryo UI" pitchFamily="50" charset="-128"/>
                <a:cs typeface="Meiryo UI" pitchFamily="50" charset="-128"/>
              </a:rPr>
              <a:t>しまう。 料理もレパートリーが減り </a:t>
            </a:r>
            <a:r>
              <a:rPr lang="en-US" altLang="ja-JP" sz="2100" b="1" dirty="0">
                <a:latin typeface="Meiryo UI" pitchFamily="50" charset="-128"/>
                <a:ea typeface="Meiryo UI" pitchFamily="50" charset="-128"/>
                <a:cs typeface="Meiryo UI" pitchFamily="50" charset="-128"/>
              </a:rPr>
              <a:t>3</a:t>
            </a:r>
            <a:r>
              <a:rPr lang="ja-JP" altLang="en-US" sz="2100" b="1" dirty="0">
                <a:latin typeface="Meiryo UI" pitchFamily="50" charset="-128"/>
                <a:ea typeface="Meiryo UI" pitchFamily="50" charset="-128"/>
                <a:cs typeface="Meiryo UI" pitchFamily="50" charset="-128"/>
              </a:rPr>
              <a:t>日続けて同じ料理を作った。</a:t>
            </a:r>
          </a:p>
          <a:p>
            <a:pPr eaLnBrk="1" hangingPunct="1">
              <a:spcBef>
                <a:spcPts val="600"/>
              </a:spcBef>
            </a:pPr>
            <a:r>
              <a:rPr lang="ja-JP" altLang="en-US" sz="2100" b="1" dirty="0">
                <a:latin typeface="Meiryo UI" pitchFamily="50" charset="-128"/>
                <a:ea typeface="Meiryo UI" pitchFamily="50" charset="-128"/>
                <a:cs typeface="Meiryo UI" pitchFamily="50" charset="-128"/>
              </a:rPr>
              <a:t>最近好きで通っていた絵画教室に いろいろな理由をつけては行かなくなった。</a:t>
            </a:r>
          </a:p>
        </p:txBody>
      </p:sp>
      <p:sp>
        <p:nvSpPr>
          <p:cNvPr id="3" name="正方形/長方形 2"/>
          <p:cNvSpPr>
            <a:spLocks noChangeArrowheads="1"/>
          </p:cNvSpPr>
          <p:nvPr/>
        </p:nvSpPr>
        <p:spPr bwMode="auto">
          <a:xfrm>
            <a:off x="676275" y="407017"/>
            <a:ext cx="7867650" cy="598488"/>
          </a:xfrm>
          <a:prstGeom prst="rect">
            <a:avLst/>
          </a:prstGeom>
          <a:noFill/>
          <a:ln>
            <a:noFill/>
          </a:ln>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25400" algn="ctr">
                <a:solidFill>
                  <a:srgbClr val="7F7F7F"/>
                </a:solidFill>
                <a:miter lim="800000"/>
                <a:headEnd/>
                <a:tailEnd/>
              </a14:hiddenLine>
            </a:ext>
          </a:extLst>
        </p:spPr>
        <p:txBody>
          <a:bodyPr anchor="ctr"/>
          <a:lstStyle/>
          <a:p>
            <a:pPr algn="ctr"/>
            <a:r>
              <a:rPr lang="ja-JP" altLang="en-US" sz="3000" b="1" dirty="0">
                <a:latin typeface="Meiryo UI" pitchFamily="50" charset="-128"/>
                <a:ea typeface="Meiryo UI" pitchFamily="50" charset="-128"/>
                <a:cs typeface="Meiryo UI" pitchFamily="50" charset="-128"/>
              </a:rPr>
              <a:t>アルツハイマー型認知症の症例</a:t>
            </a:r>
            <a:r>
              <a:rPr lang="ja-JP" altLang="en-US" sz="2400" b="1" dirty="0">
                <a:solidFill>
                  <a:schemeClr val="bg2"/>
                </a:solidFill>
                <a:latin typeface="Meiryo UI" pitchFamily="50" charset="-128"/>
                <a:ea typeface="Meiryo UI" pitchFamily="50" charset="-128"/>
                <a:cs typeface="Meiryo UI" pitchFamily="50" charset="-128"/>
              </a:rPr>
              <a:t>（</a:t>
            </a:r>
            <a:r>
              <a:rPr lang="en-US" altLang="ja-JP" sz="2400" b="1" dirty="0">
                <a:solidFill>
                  <a:schemeClr val="bg2"/>
                </a:solidFill>
                <a:latin typeface="Meiryo UI" pitchFamily="50" charset="-128"/>
                <a:ea typeface="Meiryo UI" pitchFamily="50" charset="-128"/>
                <a:cs typeface="Meiryo UI" pitchFamily="50" charset="-128"/>
              </a:rPr>
              <a:t>68</a:t>
            </a:r>
            <a:r>
              <a:rPr lang="ja-JP" altLang="en-US" sz="2400" b="1" dirty="0">
                <a:solidFill>
                  <a:schemeClr val="bg2"/>
                </a:solidFill>
                <a:latin typeface="Meiryo UI" pitchFamily="50" charset="-128"/>
                <a:ea typeface="Meiryo UI" pitchFamily="50" charset="-128"/>
                <a:cs typeface="Meiryo UI" pitchFamily="50" charset="-128"/>
              </a:rPr>
              <a:t>歳</a:t>
            </a:r>
            <a:r>
              <a:rPr lang="en-US" altLang="ja-JP" sz="2400" b="1" dirty="0">
                <a:solidFill>
                  <a:schemeClr val="bg2"/>
                </a:solidFill>
                <a:latin typeface="Meiryo UI" pitchFamily="50" charset="-128"/>
                <a:ea typeface="Meiryo UI" pitchFamily="50" charset="-128"/>
                <a:cs typeface="Meiryo UI" pitchFamily="50" charset="-128"/>
              </a:rPr>
              <a:t>･</a:t>
            </a:r>
            <a:r>
              <a:rPr lang="ja-JP" altLang="en-US" sz="2400" b="1" dirty="0">
                <a:solidFill>
                  <a:schemeClr val="bg2"/>
                </a:solidFill>
                <a:latin typeface="Meiryo UI" pitchFamily="50" charset="-128"/>
                <a:ea typeface="Meiryo UI" pitchFamily="50" charset="-128"/>
                <a:cs typeface="Meiryo UI" pitchFamily="50" charset="-128"/>
              </a:rPr>
              <a:t>女性）</a:t>
            </a:r>
          </a:p>
        </p:txBody>
      </p:sp>
      <p:sp>
        <p:nvSpPr>
          <p:cNvPr id="7" name="Text Box 4"/>
          <p:cNvSpPr txBox="1">
            <a:spLocks noChangeArrowheads="1"/>
          </p:cNvSpPr>
          <p:nvPr/>
        </p:nvSpPr>
        <p:spPr bwMode="auto">
          <a:xfrm>
            <a:off x="418807" y="4160265"/>
            <a:ext cx="838258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1800" b="1" dirty="0">
                <a:latin typeface="Meiryo UI" pitchFamily="50" charset="-128"/>
                <a:ea typeface="Meiryo UI" pitchFamily="50" charset="-128"/>
                <a:cs typeface="Meiryo UI" pitchFamily="50" charset="-128"/>
              </a:rPr>
              <a:t>    </a:t>
            </a:r>
            <a:r>
              <a:rPr lang="en-US" altLang="ja-JP" sz="1800" b="1" dirty="0">
                <a:latin typeface="Meiryo UI" pitchFamily="50" charset="-128"/>
                <a:ea typeface="Meiryo UI" pitchFamily="50" charset="-128"/>
                <a:cs typeface="Meiryo UI" pitchFamily="50" charset="-128"/>
              </a:rPr>
              <a:t>MMSE: 23/30   </a:t>
            </a:r>
          </a:p>
          <a:p>
            <a:pPr eaLnBrk="1" hangingPunct="1">
              <a:spcBef>
                <a:spcPts val="600"/>
              </a:spcBef>
            </a:pPr>
            <a:r>
              <a:rPr lang="ja-JP" altLang="en-US" sz="1800" b="1" dirty="0">
                <a:latin typeface="Meiryo UI" pitchFamily="50" charset="-128"/>
                <a:ea typeface="Meiryo UI" pitchFamily="50" charset="-128"/>
                <a:cs typeface="Meiryo UI" pitchFamily="50" charset="-128"/>
              </a:rPr>
              <a:t>        時間の見当識 </a:t>
            </a:r>
            <a:r>
              <a:rPr lang="en-US" altLang="ja-JP" sz="1800" b="1" dirty="0">
                <a:latin typeface="Meiryo UI" pitchFamily="50" charset="-128"/>
                <a:ea typeface="Meiryo UI" pitchFamily="50" charset="-128"/>
                <a:cs typeface="Meiryo UI" pitchFamily="50" charset="-128"/>
              </a:rPr>
              <a:t>1/5</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場所の見当識 </a:t>
            </a:r>
            <a:r>
              <a:rPr lang="en-US" altLang="ja-JP" sz="1800" b="1" dirty="0">
                <a:latin typeface="Meiryo UI" pitchFamily="50" charset="-128"/>
                <a:ea typeface="Meiryo UI" pitchFamily="50" charset="-128"/>
                <a:cs typeface="Meiryo UI" pitchFamily="50" charset="-128"/>
              </a:rPr>
              <a:t>5/5</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記銘 </a:t>
            </a:r>
            <a:r>
              <a:rPr lang="en-US" altLang="ja-JP" sz="1800" b="1" dirty="0">
                <a:latin typeface="Meiryo UI" pitchFamily="50" charset="-128"/>
                <a:ea typeface="Meiryo UI" pitchFamily="50" charset="-128"/>
                <a:cs typeface="Meiryo UI" pitchFamily="50" charset="-128"/>
              </a:rPr>
              <a:t>3/3</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集中</a:t>
            </a: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計算 </a:t>
            </a:r>
            <a:r>
              <a:rPr lang="en-US" altLang="ja-JP" sz="1800" b="1" dirty="0">
                <a:latin typeface="Meiryo UI" pitchFamily="50" charset="-128"/>
                <a:ea typeface="Meiryo UI" pitchFamily="50" charset="-128"/>
                <a:cs typeface="Meiryo UI" pitchFamily="50" charset="-128"/>
              </a:rPr>
              <a:t>5/5</a:t>
            </a:r>
            <a:r>
              <a:rPr lang="ja-JP" altLang="en-US" sz="1800" b="1" dirty="0" err="1">
                <a:latin typeface="Meiryo UI" pitchFamily="50" charset="-128"/>
                <a:ea typeface="Meiryo UI" pitchFamily="50" charset="-128"/>
                <a:cs typeface="Meiryo UI" pitchFamily="50" charset="-128"/>
              </a:rPr>
              <a:t>、</a:t>
            </a:r>
            <a:endParaRPr lang="en-US" altLang="ja-JP" sz="1800" b="1" dirty="0">
              <a:latin typeface="Meiryo UI" pitchFamily="50" charset="-128"/>
              <a:ea typeface="Meiryo UI" pitchFamily="50" charset="-128"/>
              <a:cs typeface="Meiryo UI" pitchFamily="50" charset="-128"/>
            </a:endParaRPr>
          </a:p>
          <a:p>
            <a:pPr eaLnBrk="1" hangingPunct="1">
              <a:spcBef>
                <a:spcPts val="600"/>
              </a:spcBef>
            </a:pPr>
            <a:r>
              <a:rPr lang="ja-JP" altLang="en-US" sz="1800" b="1" dirty="0">
                <a:latin typeface="Meiryo UI" pitchFamily="50" charset="-128"/>
                <a:ea typeface="Meiryo UI" pitchFamily="50" charset="-128"/>
                <a:cs typeface="Meiryo UI" pitchFamily="50" charset="-128"/>
              </a:rPr>
              <a:t>        再生 </a:t>
            </a:r>
            <a:r>
              <a:rPr lang="en-US" altLang="ja-JP" sz="1800" b="1" dirty="0">
                <a:latin typeface="Meiryo UI" pitchFamily="50" charset="-128"/>
                <a:ea typeface="Meiryo UI" pitchFamily="50" charset="-128"/>
                <a:cs typeface="Meiryo UI" pitchFamily="50" charset="-128"/>
              </a:rPr>
              <a:t>0/3</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言語 </a:t>
            </a:r>
            <a:r>
              <a:rPr lang="en-US" altLang="ja-JP" sz="1800" b="1" dirty="0">
                <a:latin typeface="Meiryo UI" pitchFamily="50" charset="-128"/>
                <a:ea typeface="Meiryo UI" pitchFamily="50" charset="-128"/>
                <a:cs typeface="Meiryo UI" pitchFamily="50" charset="-128"/>
              </a:rPr>
              <a:t>8/8</a:t>
            </a:r>
            <a:r>
              <a:rPr lang="ja-JP" altLang="en-US" sz="1800" b="1" dirty="0" err="1">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 構成 </a:t>
            </a:r>
            <a:r>
              <a:rPr lang="en-US" altLang="ja-JP" sz="1800" b="1" dirty="0">
                <a:latin typeface="Meiryo UI" pitchFamily="50" charset="-128"/>
                <a:ea typeface="Meiryo UI" pitchFamily="50" charset="-128"/>
                <a:cs typeface="Meiryo UI" pitchFamily="50" charset="-128"/>
              </a:rPr>
              <a:t>1/1</a:t>
            </a:r>
          </a:p>
          <a:p>
            <a:pPr eaLnBrk="1" hangingPunct="1">
              <a:spcBef>
                <a:spcPts val="1200"/>
              </a:spcBef>
            </a:pPr>
            <a:r>
              <a:rPr lang="ja-JP" altLang="en-US" sz="2200" b="1" dirty="0">
                <a:latin typeface="Meiryo UI" pitchFamily="50" charset="-128"/>
                <a:ea typeface="Meiryo UI" pitchFamily="50" charset="-128"/>
                <a:cs typeface="Meiryo UI" pitchFamily="50" charset="-128"/>
              </a:rPr>
              <a:t>診察場面では、今日は何月何日ですか？の問いに対し、“えーっ</a:t>
            </a:r>
            <a:r>
              <a:rPr lang="ja-JP" altLang="en-US" sz="2200" b="1" dirty="0" err="1">
                <a:latin typeface="Meiryo UI" pitchFamily="50" charset="-128"/>
                <a:ea typeface="Meiryo UI" pitchFamily="50" charset="-128"/>
                <a:cs typeface="Meiryo UI" pitchFamily="50" charset="-128"/>
              </a:rPr>
              <a:t>と</a:t>
            </a:r>
            <a:r>
              <a:rPr lang="ja-JP" altLang="en-US" sz="2200" b="1" dirty="0">
                <a:latin typeface="Meiryo UI" pitchFamily="50" charset="-128"/>
                <a:ea typeface="Meiryo UI" pitchFamily="50" charset="-128"/>
                <a:cs typeface="Meiryo UI" pitchFamily="50" charset="-128"/>
              </a:rPr>
              <a:t>何月</a:t>
            </a:r>
            <a:endParaRPr lang="en-US" altLang="ja-JP" sz="2200" b="1" dirty="0">
              <a:latin typeface="Meiryo UI" pitchFamily="50" charset="-128"/>
              <a:ea typeface="Meiryo UI" pitchFamily="50" charset="-128"/>
              <a:cs typeface="Meiryo UI" pitchFamily="50" charset="-128"/>
            </a:endParaRPr>
          </a:p>
          <a:p>
            <a:pPr eaLnBrk="1" hangingPunct="1">
              <a:spcBef>
                <a:spcPts val="0"/>
              </a:spcBef>
            </a:pPr>
            <a:r>
              <a:rPr lang="ja-JP" altLang="en-US" sz="2200" b="1" dirty="0" err="1">
                <a:latin typeface="Meiryo UI" pitchFamily="50" charset="-128"/>
                <a:ea typeface="Meiryo UI" pitchFamily="50" charset="-128"/>
                <a:cs typeface="Meiryo UI" pitchFamily="50" charset="-128"/>
              </a:rPr>
              <a:t>でしたっけ</a:t>
            </a:r>
            <a:r>
              <a:rPr lang="ja-JP" altLang="en-US" sz="2200" b="1" dirty="0">
                <a:latin typeface="Meiryo UI" pitchFamily="50" charset="-128"/>
                <a:ea typeface="Meiryo UI" pitchFamily="50" charset="-128"/>
                <a:cs typeface="Meiryo UI" pitchFamily="50" charset="-128"/>
              </a:rPr>
              <a:t>” と夫のほうを振り返って尋ねる。 今日は新聞もテレビも見て</a:t>
            </a:r>
            <a:endParaRPr lang="en-US" altLang="ja-JP" sz="2200" b="1" dirty="0">
              <a:latin typeface="Meiryo UI" pitchFamily="50" charset="-128"/>
              <a:ea typeface="Meiryo UI" pitchFamily="50" charset="-128"/>
              <a:cs typeface="Meiryo UI" pitchFamily="50" charset="-128"/>
            </a:endParaRPr>
          </a:p>
          <a:p>
            <a:pPr eaLnBrk="1" hangingPunct="1">
              <a:spcBef>
                <a:spcPts val="0"/>
              </a:spcBef>
            </a:pPr>
            <a:r>
              <a:rPr lang="ja-JP" altLang="en-US" sz="2200" b="1" dirty="0">
                <a:latin typeface="Meiryo UI" pitchFamily="50" charset="-128"/>
                <a:ea typeface="Meiryo UI" pitchFamily="50" charset="-128"/>
                <a:cs typeface="Meiryo UI" pitchFamily="50" charset="-128"/>
              </a:rPr>
              <a:t>こなかったから と言い訳する。</a:t>
            </a:r>
          </a:p>
        </p:txBody>
      </p:sp>
      <p:sp>
        <p:nvSpPr>
          <p:cNvPr id="9" name="Rectangle 3"/>
          <p:cNvSpPr>
            <a:spLocks noChangeArrowheads="1"/>
          </p:cNvSpPr>
          <p:nvPr/>
        </p:nvSpPr>
        <p:spPr bwMode="auto">
          <a:xfrm>
            <a:off x="130624" y="105255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6"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9</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76359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1230312" y="322797"/>
            <a:ext cx="67278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000" b="1" dirty="0">
                <a:latin typeface="Meiryo UI" pitchFamily="50" charset="-128"/>
                <a:ea typeface="Meiryo UI" pitchFamily="50" charset="-128"/>
                <a:cs typeface="Meiryo UI" pitchFamily="50" charset="-128"/>
              </a:rPr>
              <a:t>レビー小体型認知症とは</a:t>
            </a:r>
            <a:endParaRPr lang="en-US" altLang="ja-JP" sz="3000" b="1" dirty="0">
              <a:latin typeface="Meiryo UI" pitchFamily="50" charset="-128"/>
              <a:ea typeface="Meiryo UI" pitchFamily="50" charset="-128"/>
              <a:cs typeface="Meiryo UI" pitchFamily="50" charset="-128"/>
            </a:endParaRPr>
          </a:p>
        </p:txBody>
      </p:sp>
      <p:sp>
        <p:nvSpPr>
          <p:cNvPr id="11"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10</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6" name="正方形/長方形 5"/>
          <p:cNvSpPr/>
          <p:nvPr/>
        </p:nvSpPr>
        <p:spPr>
          <a:xfrm>
            <a:off x="609746" y="1295177"/>
            <a:ext cx="8297359" cy="5109091"/>
          </a:xfrm>
          <a:prstGeom prst="rect">
            <a:avLst/>
          </a:prstGeom>
        </p:spPr>
        <p:txBody>
          <a:bodyPr wrap="square">
            <a:spAutoFit/>
          </a:bodyPr>
          <a:lstStyle/>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●変性性認知症ではアルツハイマー病についで多い疾患</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●障害される神経系が多系統なため、認知機能症状以外に     </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精神症状やパーキンソニズム、自律神経症状など多彩な</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症状がでることが特徴。</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認知機能症状</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初期には記憶障害よりも、遂行障害や</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問題解決能力の低下、構成障害や</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視空間認知障害、注意の障害がめだつ</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精神症状</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リアルで具体的な幻視や妄想</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パーキンソン症状</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動きが遅くなる、手が震える、転び易くなる</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自律神経症状</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たちくらみ、排尿障害、失神</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●しっかりしているときと居眠りをするときの差が激しいなど、</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症状の変動が大きく現れる。（数分から日の単位まで多様）</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205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715617" y="1339850"/>
            <a:ext cx="790392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200" b="1" dirty="0">
                <a:latin typeface="Meiryo UI" pitchFamily="50" charset="-128"/>
                <a:ea typeface="Meiryo UI" pitchFamily="50" charset="-128"/>
                <a:cs typeface="Meiryo UI" pitchFamily="50" charset="-128"/>
              </a:rPr>
              <a:t>主訴：意欲低下、動きが遅くなり眠ってばかりいる</a:t>
            </a:r>
          </a:p>
          <a:p>
            <a:pPr eaLnBrk="1" hangingPunct="1"/>
            <a:endParaRPr lang="ja-JP" altLang="en-US" sz="8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家族歴：特記すべきことなし</a:t>
            </a:r>
          </a:p>
          <a:p>
            <a:pPr eaLnBrk="1" hangingPunct="1"/>
            <a:endParaRPr lang="ja-JP" altLang="en-US" sz="8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現病歴：平成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年頃から夜中に大声をだす。</a:t>
            </a:r>
          </a:p>
          <a:p>
            <a:pPr eaLnBrk="1" hangingPunct="1">
              <a:spcBef>
                <a:spcPts val="1200"/>
              </a:spcBef>
            </a:pPr>
            <a:r>
              <a:rPr lang="ja-JP" altLang="en-US" sz="2200" b="1" dirty="0">
                <a:latin typeface="Meiryo UI" pitchFamily="50" charset="-128"/>
                <a:ea typeface="Meiryo UI" pitchFamily="50" charset="-128"/>
                <a:cs typeface="Meiryo UI" pitchFamily="50" charset="-128"/>
              </a:rPr>
              <a:t>　　  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a:t>
            </a:r>
            <a:r>
              <a:rPr lang="en-US" altLang="ja-JP" sz="2200" b="1" dirty="0">
                <a:latin typeface="Meiryo UI" pitchFamily="50" charset="-128"/>
                <a:ea typeface="Meiryo UI" pitchFamily="50" charset="-128"/>
                <a:cs typeface="Meiryo UI" pitchFamily="50" charset="-128"/>
              </a:rPr>
              <a:t>4</a:t>
            </a:r>
            <a:r>
              <a:rPr lang="ja-JP" altLang="en-US" sz="2200" b="1" dirty="0">
                <a:latin typeface="Meiryo UI" pitchFamily="50" charset="-128"/>
                <a:ea typeface="Meiryo UI" pitchFamily="50" charset="-128"/>
                <a:cs typeface="Meiryo UI" pitchFamily="50" charset="-128"/>
              </a:rPr>
              <a:t>年</a:t>
            </a:r>
            <a:r>
              <a:rPr lang="en-US" altLang="ja-JP" sz="2200" b="1" dirty="0">
                <a:latin typeface="Meiryo UI" pitchFamily="50" charset="-128"/>
                <a:ea typeface="Meiryo UI" pitchFamily="50" charset="-128"/>
                <a:cs typeface="Meiryo UI" pitchFamily="50" charset="-128"/>
              </a:rPr>
              <a:t>10</a:t>
            </a:r>
            <a:r>
              <a:rPr lang="ja-JP" altLang="en-US" sz="2200" b="1" dirty="0">
                <a:latin typeface="Meiryo UI" pitchFamily="50" charset="-128"/>
                <a:ea typeface="Meiryo UI" pitchFamily="50" charset="-128"/>
                <a:cs typeface="Meiryo UI" pitchFamily="50" charset="-128"/>
              </a:rPr>
              <a:t>月頃から 会話が筋道をたててできない。</a:t>
            </a:r>
          </a:p>
          <a:p>
            <a:pPr eaLnBrk="1" hangingPunct="1"/>
            <a:r>
              <a:rPr lang="ja-JP" altLang="en-US" sz="2200" b="1" dirty="0">
                <a:latin typeface="Meiryo UI" pitchFamily="50" charset="-128"/>
                <a:ea typeface="Meiryo UI" pitchFamily="50" charset="-128"/>
                <a:cs typeface="Meiryo UI" pitchFamily="50" charset="-128"/>
              </a:rPr>
              <a:t>　　     洋服がうまく着られない。機械を扱う仕事をしていたにも</a:t>
            </a:r>
          </a:p>
          <a:p>
            <a:pPr eaLnBrk="1" hangingPunct="1"/>
            <a:r>
              <a:rPr lang="ja-JP" altLang="en-US" sz="2200" b="1" dirty="0">
                <a:latin typeface="Meiryo UI" pitchFamily="50" charset="-128"/>
                <a:ea typeface="Meiryo UI" pitchFamily="50" charset="-128"/>
                <a:cs typeface="Meiryo UI" pitchFamily="50" charset="-128"/>
              </a:rPr>
              <a:t>         かかわらずカメラが使えない。覚まし時計があわせられない。</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１日中うとうと眠っているかと思うと易怒性あり。</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正常に戻ったかのように調子のよい日と全くなにもしない</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日がある。この頃から家の中に子供がいる、電線の上に</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女の人がいる、という。</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latin typeface="Meiryo UI" pitchFamily="50" charset="-128"/>
                <a:ea typeface="Meiryo UI" pitchFamily="50" charset="-128"/>
                <a:cs typeface="Meiryo UI" pitchFamily="50" charset="-128"/>
              </a:rPr>
              <a:t>　  　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６年１月 大学病院の神経内科に受診。筋固縮と</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歩行障害を指摘された。また、不眠を訴えるようになり、</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眠剤を投与されたところ、翌日の午前中まで起きなかった。</a:t>
            </a:r>
          </a:p>
        </p:txBody>
      </p:sp>
      <p:sp>
        <p:nvSpPr>
          <p:cNvPr id="55300" name="テキスト ボックス 4"/>
          <p:cNvSpPr txBox="1">
            <a:spLocks noChangeArrowheads="1"/>
          </p:cNvSpPr>
          <p:nvPr/>
        </p:nvSpPr>
        <p:spPr bwMode="auto">
          <a:xfrm>
            <a:off x="2153380" y="376408"/>
            <a:ext cx="4826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r>
              <a:rPr lang="ja-JP" altLang="en-US" sz="3200" b="1" dirty="0">
                <a:latin typeface="Meiryo UI" pitchFamily="50" charset="-128"/>
                <a:ea typeface="Meiryo UI" pitchFamily="50" charset="-128"/>
                <a:cs typeface="Meiryo UI" pitchFamily="50" charset="-128"/>
              </a:rPr>
              <a:t>レビー小体型認知症の症例</a:t>
            </a:r>
          </a:p>
        </p:txBody>
      </p:sp>
      <p:sp>
        <p:nvSpPr>
          <p:cNvPr id="9" name="Rectangle 3"/>
          <p:cNvSpPr>
            <a:spLocks noChangeArrowheads="1"/>
          </p:cNvSpPr>
          <p:nvPr/>
        </p:nvSpPr>
        <p:spPr bwMode="auto">
          <a:xfrm>
            <a:off x="130624" y="105255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5"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11</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66412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2"/>
          <p:cNvSpPr txBox="1">
            <a:spLocks noChangeArrowheads="1"/>
          </p:cNvSpPr>
          <p:nvPr/>
        </p:nvSpPr>
        <p:spPr bwMode="auto">
          <a:xfrm>
            <a:off x="2262187" y="352284"/>
            <a:ext cx="4532017"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前頭側頭型認知症とは</a:t>
            </a:r>
          </a:p>
        </p:txBody>
      </p:sp>
      <p:sp>
        <p:nvSpPr>
          <p:cNvPr id="20"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12</a:t>
            </a:r>
            <a:r>
              <a:rPr lang="ja-JP" altLang="en-US" sz="1800" b="1" dirty="0">
                <a:latin typeface="Meiryo UI" pitchFamily="50" charset="-128"/>
                <a:ea typeface="Meiryo UI" pitchFamily="50" charset="-128"/>
                <a:cs typeface="Meiryo UI" pitchFamily="50" charset="-128"/>
              </a:rPr>
              <a:t>］</a:t>
            </a:r>
          </a:p>
        </p:txBody>
      </p:sp>
      <p:sp>
        <p:nvSpPr>
          <p:cNvPr id="21"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6" name="正方形/長方形 5"/>
          <p:cNvSpPr/>
          <p:nvPr/>
        </p:nvSpPr>
        <p:spPr>
          <a:xfrm>
            <a:off x="326497" y="1238867"/>
            <a:ext cx="8403396" cy="5232202"/>
          </a:xfrm>
          <a:prstGeom prst="rect">
            <a:avLst/>
          </a:prstGeom>
        </p:spPr>
        <p:txBody>
          <a:bodyPr wrap="square">
            <a:spAutoFit/>
          </a:bodyPr>
          <a:lstStyle/>
          <a:p>
            <a:pPr marL="361950" indent="-36195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●前頭葉と側頭葉前部を病変の主座とする変性性認知症、</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タウ蛋白の異常蓄積が原因</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前頭葉</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が主として障害されると、</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人格や行動の変化</a:t>
            </a:r>
            <a:r>
              <a:rPr lang="ja-JP" altLang="en-US" sz="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がみられる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（自らを抑えることができず衝動的な行動や、同じ行為を繰り返す。</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時に反社会的な行動につながることもある。あらゆることに意欲が</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なく、何もしなくなる 等）</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⇒行動変容型前頭側頭型認知症</a:t>
            </a:r>
            <a:endParaRPr lang="en-US" altLang="ja-JP"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側頭葉</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が障害されると、</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言葉の障害</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が初期から目立ってくる</a:t>
            </a: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◎言葉数が減り、字を読んだり、書いたりすることが難しくなる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⇒進行性非流暢性失語</a:t>
            </a:r>
            <a:endParaRPr lang="en-US" altLang="ja-JP"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◎言葉の意味が失われる </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「電車って何ですか」など</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⇒意味性認知症</a:t>
            </a:r>
            <a:endParaRPr lang="en-US" altLang="ja-JP"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1106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359461" y="1187146"/>
            <a:ext cx="8529851"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latin typeface="Meiryo UI" pitchFamily="50" charset="-128"/>
                <a:ea typeface="Meiryo UI" pitchFamily="50" charset="-128"/>
                <a:cs typeface="Meiryo UI" pitchFamily="50" charset="-128"/>
              </a:rPr>
              <a:t>    主   訴：異常行動</a:t>
            </a:r>
          </a:p>
          <a:p>
            <a:pPr eaLnBrk="1" hangingPunct="1"/>
            <a:r>
              <a:rPr lang="ja-JP" altLang="en-US" sz="2000" b="1" dirty="0">
                <a:latin typeface="Meiryo UI" pitchFamily="50" charset="-128"/>
                <a:ea typeface="Meiryo UI" pitchFamily="50" charset="-128"/>
                <a:cs typeface="Meiryo UI" pitchFamily="50" charset="-128"/>
              </a:rPr>
              <a:t>    家族歴：姉が認知症</a:t>
            </a:r>
          </a:p>
          <a:p>
            <a:pPr eaLnBrk="1" hangingPunct="1"/>
            <a:r>
              <a:rPr lang="ja-JP" altLang="en-US" sz="2000" b="1" dirty="0">
                <a:latin typeface="Meiryo UI" pitchFamily="50" charset="-128"/>
                <a:ea typeface="Meiryo UI" pitchFamily="50" charset="-128"/>
                <a:cs typeface="Meiryo UI" pitchFamily="50" charset="-128"/>
              </a:rPr>
              <a:t>    現病歴：平成</a:t>
            </a:r>
            <a:r>
              <a:rPr lang="en-US" altLang="ja-JP" sz="2000" b="1" dirty="0">
                <a:latin typeface="Meiryo UI" pitchFamily="50" charset="-128"/>
                <a:ea typeface="Meiryo UI" pitchFamily="50" charset="-128"/>
                <a:cs typeface="Meiryo UI" pitchFamily="50" charset="-128"/>
              </a:rPr>
              <a:t>X</a:t>
            </a:r>
            <a:r>
              <a:rPr lang="ja-JP" altLang="en-US" sz="2000" b="1" dirty="0">
                <a:latin typeface="Meiryo UI" pitchFamily="50" charset="-128"/>
                <a:ea typeface="Meiryo UI" pitchFamily="50" charset="-128"/>
                <a:cs typeface="Meiryo UI" pitchFamily="50" charset="-128"/>
              </a:rPr>
              <a:t>年４月頃から 不眠、７月頃から無口になった。  本来は</a:t>
            </a:r>
            <a:endParaRPr lang="en-US" altLang="ja-JP" sz="2000" b="1" dirty="0">
              <a:latin typeface="Meiryo UI" pitchFamily="50" charset="-128"/>
              <a:ea typeface="Meiryo UI" pitchFamily="50" charset="-128"/>
              <a:cs typeface="Meiryo UI" pitchFamily="50" charset="-128"/>
            </a:endParaRPr>
          </a:p>
          <a:p>
            <a:pPr eaLnBrk="1" hangingPunct="1"/>
            <a:r>
              <a:rPr lang="ja-JP" altLang="en-US" sz="2000" b="1" dirty="0">
                <a:latin typeface="Meiryo UI" pitchFamily="50" charset="-128"/>
                <a:ea typeface="Meiryo UI" pitchFamily="50" charset="-128"/>
                <a:cs typeface="Meiryo UI" pitchFamily="50" charset="-128"/>
              </a:rPr>
              <a:t>                社交的でおしゃれな性格だったが、家族とも口をきかなくかった。</a:t>
            </a:r>
          </a:p>
          <a:p>
            <a:pPr eaLnBrk="1" hangingPunct="1">
              <a:spcBef>
                <a:spcPts val="600"/>
              </a:spcBef>
            </a:pPr>
            <a:r>
              <a:rPr lang="ja-JP" altLang="en-US" sz="2000" b="1" dirty="0">
                <a:latin typeface="Meiryo UI" pitchFamily="50" charset="-128"/>
                <a:ea typeface="Meiryo UI" pitchFamily="50" charset="-128"/>
                <a:cs typeface="Meiryo UI" pitchFamily="50" charset="-128"/>
              </a:rPr>
              <a:t>     平成</a:t>
            </a:r>
            <a:r>
              <a:rPr lang="en-US" altLang="ja-JP" sz="2000" b="1" dirty="0">
                <a:latin typeface="Meiryo UI" pitchFamily="50" charset="-128"/>
                <a:ea typeface="Meiryo UI" pitchFamily="50" charset="-128"/>
                <a:cs typeface="Meiryo UI" pitchFamily="50" charset="-128"/>
              </a:rPr>
              <a:t>X+2</a:t>
            </a:r>
            <a:r>
              <a:rPr lang="ja-JP" altLang="en-US" sz="2000" b="1" dirty="0">
                <a:latin typeface="Meiryo UI" pitchFamily="50" charset="-128"/>
                <a:ea typeface="Meiryo UI" pitchFamily="50" charset="-128"/>
                <a:cs typeface="Meiryo UI" pitchFamily="50" charset="-128"/>
              </a:rPr>
              <a:t>年６月頃から 異常行動出現</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安全ピンを１日に何回も買いにいき、お金を払わずに帰ってくる。</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スーパーのビニール袋を際限なく引っ張り出す。</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全裸で洗濯物を乾かす。</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ヘアドライヤーで洗濯物を乾かし続ける。</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他人のゴミ袋に自分の家のゴミをいれる。</a:t>
            </a:r>
          </a:p>
        </p:txBody>
      </p:sp>
      <p:sp>
        <p:nvSpPr>
          <p:cNvPr id="2" name="正方形/長方形 1"/>
          <p:cNvSpPr>
            <a:spLocks noChangeArrowheads="1"/>
          </p:cNvSpPr>
          <p:nvPr/>
        </p:nvSpPr>
        <p:spPr bwMode="auto">
          <a:xfrm>
            <a:off x="1209675" y="469855"/>
            <a:ext cx="6829425" cy="460375"/>
          </a:xfrm>
          <a:prstGeom prst="rect">
            <a:avLst/>
          </a:prstGeom>
          <a:noFill/>
          <a:ln>
            <a:noFill/>
          </a:ln>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25400" algn="ctr">
                <a:solidFill>
                  <a:srgbClr val="7F7F7F"/>
                </a:solidFill>
                <a:miter lim="800000"/>
                <a:headEnd/>
                <a:tailEnd/>
              </a14:hiddenLine>
            </a:ext>
          </a:extLst>
        </p:spPr>
        <p:txBody>
          <a:bodyPr anchor="ctr"/>
          <a:lstStyle/>
          <a:p>
            <a:pPr algn="ctr"/>
            <a:r>
              <a:rPr lang="ja-JP" altLang="en-US" sz="3000" b="1" dirty="0">
                <a:latin typeface="Meiryo UI" pitchFamily="50" charset="-128"/>
                <a:ea typeface="Meiryo UI" pitchFamily="50" charset="-128"/>
                <a:cs typeface="Meiryo UI" pitchFamily="50" charset="-128"/>
              </a:rPr>
              <a:t>前頭側頭型認知症</a:t>
            </a:r>
            <a:r>
              <a:rPr lang="ja-JP" altLang="en-US" sz="2400" b="1" dirty="0">
                <a:solidFill>
                  <a:schemeClr val="bg2"/>
                </a:solidFill>
                <a:latin typeface="Meiryo UI" pitchFamily="50" charset="-128"/>
                <a:ea typeface="Meiryo UI" pitchFamily="50" charset="-128"/>
                <a:cs typeface="Meiryo UI" pitchFamily="50" charset="-128"/>
              </a:rPr>
              <a:t>（</a:t>
            </a:r>
            <a:r>
              <a:rPr lang="en-US" altLang="ja-JP" sz="2400" b="1" dirty="0">
                <a:solidFill>
                  <a:schemeClr val="bg2"/>
                </a:solidFill>
                <a:latin typeface="Meiryo UI" pitchFamily="50" charset="-128"/>
                <a:ea typeface="Meiryo UI" pitchFamily="50" charset="-128"/>
                <a:cs typeface="Meiryo UI" pitchFamily="50" charset="-128"/>
              </a:rPr>
              <a:t>62</a:t>
            </a:r>
            <a:r>
              <a:rPr lang="ja-JP" altLang="en-US" sz="2400" b="1" dirty="0">
                <a:solidFill>
                  <a:schemeClr val="bg2"/>
                </a:solidFill>
                <a:latin typeface="Meiryo UI" pitchFamily="50" charset="-128"/>
                <a:ea typeface="Meiryo UI" pitchFamily="50" charset="-128"/>
                <a:cs typeface="Meiryo UI" pitchFamily="50" charset="-128"/>
              </a:rPr>
              <a:t>歳</a:t>
            </a:r>
            <a:r>
              <a:rPr lang="en-US" altLang="ja-JP" sz="2400" b="1" dirty="0">
                <a:solidFill>
                  <a:schemeClr val="bg2"/>
                </a:solidFill>
                <a:latin typeface="Meiryo UI" pitchFamily="50" charset="-128"/>
                <a:ea typeface="Meiryo UI" pitchFamily="50" charset="-128"/>
                <a:cs typeface="Meiryo UI" pitchFamily="50" charset="-128"/>
              </a:rPr>
              <a:t>･</a:t>
            </a:r>
            <a:r>
              <a:rPr lang="ja-JP" altLang="en-US" sz="2400" b="1" dirty="0">
                <a:solidFill>
                  <a:schemeClr val="bg2"/>
                </a:solidFill>
                <a:latin typeface="Meiryo UI" pitchFamily="50" charset="-128"/>
                <a:ea typeface="Meiryo UI" pitchFamily="50" charset="-128"/>
                <a:cs typeface="Meiryo UI" pitchFamily="50" charset="-128"/>
              </a:rPr>
              <a:t>女性）</a:t>
            </a:r>
          </a:p>
        </p:txBody>
      </p:sp>
      <p:sp>
        <p:nvSpPr>
          <p:cNvPr id="7" name="Text Box 3"/>
          <p:cNvSpPr txBox="1">
            <a:spLocks noChangeArrowheads="1"/>
          </p:cNvSpPr>
          <p:nvPr/>
        </p:nvSpPr>
        <p:spPr bwMode="auto">
          <a:xfrm>
            <a:off x="359460" y="4419186"/>
            <a:ext cx="852985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0"/>
              </a:spcBef>
            </a:pPr>
            <a:r>
              <a:rPr lang="ja-JP" altLang="en-US" sz="2000" b="1" dirty="0">
                <a:latin typeface="Meiryo UI" pitchFamily="50" charset="-128"/>
                <a:ea typeface="Meiryo UI" pitchFamily="50" charset="-128"/>
                <a:cs typeface="Meiryo UI" pitchFamily="50" charset="-128"/>
              </a:rPr>
              <a:t>           これらの異常行動を夫が非難すると反抗的になり暴力をふるった。</a:t>
            </a:r>
          </a:p>
          <a:p>
            <a:pPr eaLnBrk="1" hangingPunct="1">
              <a:spcBef>
                <a:spcPts val="600"/>
              </a:spcBef>
            </a:pPr>
            <a:r>
              <a:rPr lang="ja-JP" altLang="en-US" sz="2000" b="1" dirty="0">
                <a:latin typeface="Meiryo UI" pitchFamily="50" charset="-128"/>
                <a:ea typeface="Meiryo UI" pitchFamily="50" charset="-128"/>
                <a:cs typeface="Meiryo UI" pitchFamily="50" charset="-128"/>
              </a:rPr>
              <a:t>     平成</a:t>
            </a:r>
            <a:r>
              <a:rPr lang="en-US" altLang="ja-JP" sz="2000" b="1" dirty="0">
                <a:latin typeface="Meiryo UI" pitchFamily="50" charset="-128"/>
                <a:ea typeface="Meiryo UI" pitchFamily="50" charset="-128"/>
                <a:cs typeface="Meiryo UI" pitchFamily="50" charset="-128"/>
              </a:rPr>
              <a:t>X+2</a:t>
            </a:r>
            <a:r>
              <a:rPr lang="ja-JP" altLang="en-US" sz="2000" b="1" dirty="0">
                <a:latin typeface="Meiryo UI" pitchFamily="50" charset="-128"/>
                <a:ea typeface="Meiryo UI" pitchFamily="50" charset="-128"/>
                <a:cs typeface="Meiryo UI" pitchFamily="50" charset="-128"/>
              </a:rPr>
              <a:t>年</a:t>
            </a:r>
            <a:r>
              <a:rPr lang="en-US" altLang="ja-JP" sz="2000" b="1" dirty="0">
                <a:latin typeface="Meiryo UI" pitchFamily="50" charset="-128"/>
                <a:ea typeface="Meiryo UI" pitchFamily="50" charset="-128"/>
                <a:cs typeface="Meiryo UI" pitchFamily="50" charset="-128"/>
              </a:rPr>
              <a:t>10</a:t>
            </a:r>
            <a:r>
              <a:rPr lang="ja-JP" altLang="en-US" sz="2000" b="1" dirty="0">
                <a:latin typeface="Meiryo UI" pitchFamily="50" charset="-128"/>
                <a:ea typeface="Meiryo UI" pitchFamily="50" charset="-128"/>
                <a:cs typeface="Meiryo UI" pitchFamily="50" charset="-128"/>
              </a:rPr>
              <a:t>月    銀行から大金をおろしてしまい、どこへしまったかわか</a:t>
            </a:r>
            <a:endParaRPr lang="en-US" altLang="ja-JP" sz="2000" b="1" dirty="0">
              <a:latin typeface="Meiryo UI" pitchFamily="50" charset="-128"/>
              <a:ea typeface="Meiryo UI" pitchFamily="50" charset="-128"/>
              <a:cs typeface="Meiryo UI" pitchFamily="50" charset="-128"/>
            </a:endParaRPr>
          </a:p>
          <a:p>
            <a:pPr eaLnBrk="1" hangingPunct="1">
              <a:spcBef>
                <a:spcPts val="600"/>
              </a:spcBef>
            </a:pPr>
            <a:r>
              <a:rPr lang="ja-JP" altLang="en-US" sz="2000" b="1" dirty="0">
                <a:latin typeface="Meiryo UI" pitchFamily="50" charset="-128"/>
                <a:ea typeface="Meiryo UI" pitchFamily="50" charset="-128"/>
                <a:cs typeface="Meiryo UI" pitchFamily="50" charset="-128"/>
              </a:rPr>
              <a:t>                  らない。部屋の中は泥棒が荒らしたかのように散らかっている。</a:t>
            </a:r>
            <a:endParaRPr lang="en-US" altLang="ja-JP" sz="2000" b="1" dirty="0">
              <a:latin typeface="Meiryo UI" pitchFamily="50" charset="-128"/>
              <a:ea typeface="Meiryo UI" pitchFamily="50" charset="-128"/>
              <a:cs typeface="Meiryo UI" pitchFamily="50" charset="-128"/>
            </a:endParaRPr>
          </a:p>
          <a:p>
            <a:pPr eaLnBrk="1" hangingPunct="1">
              <a:spcBef>
                <a:spcPts val="0"/>
              </a:spcBef>
            </a:pPr>
            <a:r>
              <a:rPr lang="ja-JP" altLang="en-US" sz="2000" b="1" dirty="0">
                <a:latin typeface="Meiryo UI" pitchFamily="50" charset="-128"/>
                <a:ea typeface="Meiryo UI" pitchFamily="50" charset="-128"/>
                <a:cs typeface="Meiryo UI" pitchFamily="50" charset="-128"/>
              </a:rPr>
              <a:t>                  夫が片づけても再び散らかす。</a:t>
            </a:r>
          </a:p>
          <a:p>
            <a:pPr eaLnBrk="1" hangingPunct="1">
              <a:spcBef>
                <a:spcPts val="600"/>
              </a:spcBef>
            </a:pPr>
            <a:r>
              <a:rPr lang="ja-JP" altLang="en-US" sz="2000" b="1" dirty="0">
                <a:latin typeface="Meiryo UI" pitchFamily="50" charset="-128"/>
                <a:ea typeface="Meiryo UI" pitchFamily="50" charset="-128"/>
                <a:cs typeface="Meiryo UI" pitchFamily="50" charset="-128"/>
              </a:rPr>
              <a:t>　   平成</a:t>
            </a:r>
            <a:r>
              <a:rPr lang="en-US" altLang="ja-JP" sz="2000" b="1" dirty="0">
                <a:latin typeface="Meiryo UI" pitchFamily="50" charset="-128"/>
                <a:ea typeface="Meiryo UI" pitchFamily="50" charset="-128"/>
                <a:cs typeface="Meiryo UI" pitchFamily="50" charset="-128"/>
              </a:rPr>
              <a:t>13</a:t>
            </a:r>
            <a:r>
              <a:rPr lang="ja-JP" altLang="en-US" sz="2000" b="1" dirty="0">
                <a:latin typeface="Meiryo UI" pitchFamily="50" charset="-128"/>
                <a:ea typeface="Meiryo UI" pitchFamily="50" charset="-128"/>
                <a:cs typeface="Meiryo UI" pitchFamily="50" charset="-128"/>
              </a:rPr>
              <a:t>年</a:t>
            </a:r>
            <a:r>
              <a:rPr lang="en-US" altLang="ja-JP" sz="2000" b="1" dirty="0">
                <a:latin typeface="Meiryo UI" pitchFamily="50" charset="-128"/>
                <a:ea typeface="Meiryo UI" pitchFamily="50" charset="-128"/>
                <a:cs typeface="Meiryo UI" pitchFamily="50" charset="-128"/>
              </a:rPr>
              <a:t>1</a:t>
            </a:r>
            <a:r>
              <a:rPr lang="ja-JP" altLang="en-US" sz="2000" b="1" dirty="0">
                <a:latin typeface="Meiryo UI" pitchFamily="50" charset="-128"/>
                <a:ea typeface="Meiryo UI" pitchFamily="50" charset="-128"/>
                <a:cs typeface="Meiryo UI" pitchFamily="50" charset="-128"/>
              </a:rPr>
              <a:t>月  初診  　神経学的に特記すべき所見なし。</a:t>
            </a:r>
            <a:r>
              <a:rPr lang="en-US" altLang="ja-JP" sz="2000" b="1" dirty="0">
                <a:latin typeface="Meiryo UI" pitchFamily="50" charset="-128"/>
                <a:ea typeface="Meiryo UI" pitchFamily="50" charset="-128"/>
                <a:cs typeface="Meiryo UI" pitchFamily="50" charset="-128"/>
              </a:rPr>
              <a:t>MMSE 19/30</a:t>
            </a:r>
          </a:p>
          <a:p>
            <a:pPr eaLnBrk="1" hangingPunct="1">
              <a:spcBef>
                <a:spcPts val="0"/>
              </a:spcBef>
            </a:pPr>
            <a:r>
              <a:rPr lang="ja-JP" altLang="en-US" sz="2000" b="1" dirty="0">
                <a:latin typeface="Meiryo UI" pitchFamily="50" charset="-128"/>
                <a:ea typeface="Meiryo UI" pitchFamily="50" charset="-128"/>
                <a:cs typeface="Meiryo UI" pitchFamily="50" charset="-128"/>
              </a:rPr>
              <a:t>                  病識は全くなく、夫の言っていることはすべて嘘であると言いきる。</a:t>
            </a:r>
          </a:p>
        </p:txBody>
      </p:sp>
      <p:sp>
        <p:nvSpPr>
          <p:cNvPr id="10" name="Rectangle 3"/>
          <p:cNvSpPr>
            <a:spLocks noChangeArrowheads="1"/>
          </p:cNvSpPr>
          <p:nvPr/>
        </p:nvSpPr>
        <p:spPr bwMode="auto">
          <a:xfrm>
            <a:off x="130624" y="105255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6"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13</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36521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636104" y="279380"/>
            <a:ext cx="7772400" cy="66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000" b="1" dirty="0">
                <a:latin typeface="Meiryo UI" pitchFamily="50" charset="-128"/>
                <a:ea typeface="Meiryo UI" pitchFamily="50" charset="-128"/>
                <a:cs typeface="Meiryo UI" pitchFamily="50" charset="-128"/>
              </a:rPr>
              <a:t>血管性認知症とは</a:t>
            </a:r>
          </a:p>
        </p:txBody>
      </p:sp>
      <p:sp>
        <p:nvSpPr>
          <p:cNvPr id="11"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14</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9" name="正方形/長方形 8"/>
          <p:cNvSpPr/>
          <p:nvPr/>
        </p:nvSpPr>
        <p:spPr>
          <a:xfrm>
            <a:off x="599704" y="1371080"/>
            <a:ext cx="8122347" cy="4893647"/>
          </a:xfrm>
          <a:prstGeom prst="rect">
            <a:avLst/>
          </a:prstGeom>
        </p:spPr>
        <p:txBody>
          <a:bodyPr wrap="square">
            <a:spAutoFit/>
          </a:bodyPr>
          <a:lstStyle/>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●アルツハイマー型認知症の次に多い病気。</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脳の血管が詰まったり</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脳梗塞</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破裂したり</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脳出血</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して起こる</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●高血圧症や糖尿病などの生活習慣病や心臓病などを</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治療</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2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規則正しい生活</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をすることで、発症や進行の</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予防が可能</a:t>
            </a:r>
          </a:p>
          <a:p>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［特徴］</a:t>
            </a: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◎症状が</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突然</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現れたり、</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段階的</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に悪化・変動したりする。</a:t>
            </a: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◎認知症だけでなく、脳が障害を受けた場所によって、</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歩行障害、言葉が理解できない、感情のコントロール</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ができないなどの</a:t>
            </a:r>
            <a:r>
              <a:rPr lang="ja-JP" altLang="en-US"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随伴症状</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が早期から見られる。</a:t>
            </a:r>
          </a:p>
        </p:txBody>
      </p:sp>
    </p:spTree>
    <p:extLst>
      <p:ext uri="{BB962C8B-B14F-4D97-AF65-F5344CB8AC3E}">
        <p14:creationId xmlns:p14="http://schemas.microsoft.com/office/powerpoint/2010/main" val="415808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457200" y="1593850"/>
            <a:ext cx="8242300" cy="4781550"/>
          </a:xfrm>
          <a:prstGeom prst="roundRect">
            <a:avLst>
              <a:gd name="adj" fmla="val 48505"/>
            </a:avLst>
          </a:prstGeom>
          <a:solidFill>
            <a:srgbClr val="D9B28B"/>
          </a:solidFill>
          <a:ln>
            <a:noFill/>
          </a:ln>
        </p:spPr>
        <p:txBody>
          <a:bodyPr wrap="none" anchor="ctr"/>
          <a:lstStyle/>
          <a:p>
            <a:pPr algn="r" eaLnBrk="1" hangingPunct="1"/>
            <a:endParaRPr lang="ja-JP" altLang="ja-JP"/>
          </a:p>
        </p:txBody>
      </p:sp>
      <p:sp>
        <p:nvSpPr>
          <p:cNvPr id="38915" name="Oval 3"/>
          <p:cNvSpPr>
            <a:spLocks noChangeArrowheads="1"/>
          </p:cNvSpPr>
          <p:nvPr/>
        </p:nvSpPr>
        <p:spPr bwMode="auto">
          <a:xfrm>
            <a:off x="722313" y="1912938"/>
            <a:ext cx="4283075" cy="4159250"/>
          </a:xfrm>
          <a:prstGeom prst="ellipse">
            <a:avLst/>
          </a:prstGeom>
          <a:solidFill>
            <a:srgbClr val="996633"/>
          </a:solidFill>
          <a:ln>
            <a:noFill/>
          </a:ln>
        </p:spPr>
        <p:txBody>
          <a:bodyPr wrap="none" anchor="ctr"/>
          <a:lstStyle/>
          <a:p>
            <a:pPr algn="r" eaLnBrk="1" hangingPunct="1"/>
            <a:endParaRPr lang="ja-JP" altLang="ja-JP"/>
          </a:p>
        </p:txBody>
      </p:sp>
      <p:sp>
        <p:nvSpPr>
          <p:cNvPr id="38916" name="Text Box 5"/>
          <p:cNvSpPr txBox="1">
            <a:spLocks noChangeArrowheads="1"/>
          </p:cNvSpPr>
          <p:nvPr/>
        </p:nvSpPr>
        <p:spPr bwMode="auto">
          <a:xfrm>
            <a:off x="5341144" y="3301974"/>
            <a:ext cx="2344738" cy="21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39" tIns="43620" rIns="87239" bIns="43620">
            <a:spAutoFit/>
          </a:bodyPr>
          <a:lstStyle>
            <a:lvl1pPr defTabSz="871538">
              <a:defRPr kumimoji="1" sz="3200">
                <a:solidFill>
                  <a:schemeClr val="tx1"/>
                </a:solidFill>
                <a:latin typeface="Arial" pitchFamily="34" charset="0"/>
                <a:ea typeface="ＭＳ Ｐゴシック" pitchFamily="50" charset="-128"/>
              </a:defRPr>
            </a:lvl1pPr>
            <a:lvl2pPr defTabSz="871538">
              <a:defRPr kumimoji="1" sz="2800">
                <a:solidFill>
                  <a:schemeClr val="tx1"/>
                </a:solidFill>
                <a:latin typeface="Arial" pitchFamily="34" charset="0"/>
                <a:ea typeface="ＭＳ Ｐゴシック" pitchFamily="50" charset="-128"/>
              </a:defRPr>
            </a:lvl2pPr>
            <a:lvl3pPr defTabSz="871538">
              <a:defRPr kumimoji="1" sz="2400">
                <a:solidFill>
                  <a:schemeClr val="tx1"/>
                </a:solidFill>
                <a:latin typeface="Arial" pitchFamily="34" charset="0"/>
                <a:ea typeface="ＭＳ Ｐゴシック" pitchFamily="50" charset="-128"/>
              </a:defRPr>
            </a:lvl3pPr>
            <a:lvl4pPr defTabSz="871538">
              <a:defRPr kumimoji="1" sz="2000">
                <a:solidFill>
                  <a:schemeClr val="tx1"/>
                </a:solidFill>
                <a:latin typeface="Arial" pitchFamily="34" charset="0"/>
                <a:ea typeface="ＭＳ Ｐゴシック" pitchFamily="50" charset="-128"/>
              </a:defRPr>
            </a:lvl4pPr>
            <a:lvl5pPr defTabSz="871538">
              <a:defRPr kumimoji="1" sz="2000">
                <a:solidFill>
                  <a:schemeClr val="tx1"/>
                </a:solidFill>
                <a:latin typeface="Arial" pitchFamily="34" charset="0"/>
                <a:ea typeface="ＭＳ Ｐゴシック" pitchFamily="50" charset="-128"/>
              </a:defRPr>
            </a:lvl5pPr>
            <a:lvl6pPr defTabSz="871538" eaLnBrk="0" hangingPunct="0">
              <a:defRPr kumimoji="1" sz="2000">
                <a:solidFill>
                  <a:schemeClr val="tx1"/>
                </a:solidFill>
                <a:latin typeface="Arial" pitchFamily="34" charset="0"/>
                <a:ea typeface="ＭＳ Ｐゴシック" pitchFamily="50" charset="-128"/>
              </a:defRPr>
            </a:lvl6pPr>
            <a:lvl7pPr defTabSz="871538" eaLnBrk="0" hangingPunct="0">
              <a:defRPr kumimoji="1" sz="2000">
                <a:solidFill>
                  <a:schemeClr val="tx1"/>
                </a:solidFill>
                <a:latin typeface="Arial" pitchFamily="34" charset="0"/>
                <a:ea typeface="ＭＳ Ｐゴシック" pitchFamily="50" charset="-128"/>
              </a:defRPr>
            </a:lvl7pPr>
            <a:lvl8pPr defTabSz="871538" eaLnBrk="0" hangingPunct="0">
              <a:defRPr kumimoji="1" sz="2000">
                <a:solidFill>
                  <a:schemeClr val="tx1"/>
                </a:solidFill>
                <a:latin typeface="Arial" pitchFamily="34" charset="0"/>
                <a:ea typeface="ＭＳ Ｐゴシック" pitchFamily="50" charset="-128"/>
              </a:defRPr>
            </a:lvl8pPr>
            <a:lvl9pPr defTabSz="871538"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100" b="1" dirty="0">
                <a:latin typeface="Meiryo UI" pitchFamily="50" charset="-128"/>
                <a:ea typeface="Meiryo UI" pitchFamily="50" charset="-128"/>
                <a:cs typeface="Meiryo UI" pitchFamily="50" charset="-128"/>
              </a:rPr>
              <a:t>･ 抑うつ</a:t>
            </a:r>
          </a:p>
          <a:p>
            <a:pPr eaLnBrk="1" hangingPunct="1">
              <a:spcBef>
                <a:spcPts val="300"/>
              </a:spcBef>
            </a:pPr>
            <a:r>
              <a:rPr lang="ja-JP" altLang="en-US" sz="2100" b="1" dirty="0">
                <a:latin typeface="Meiryo UI" pitchFamily="50" charset="-128"/>
                <a:ea typeface="Meiryo UI" pitchFamily="50" charset="-128"/>
                <a:cs typeface="Meiryo UI" pitchFamily="50" charset="-128"/>
              </a:rPr>
              <a:t>･ 興奮</a:t>
            </a:r>
          </a:p>
          <a:p>
            <a:pPr eaLnBrk="1" hangingPunct="1">
              <a:spcBef>
                <a:spcPts val="300"/>
              </a:spcBef>
            </a:pPr>
            <a:r>
              <a:rPr lang="ja-JP" altLang="en-US" sz="2100" b="1" dirty="0">
                <a:latin typeface="Meiryo UI" pitchFamily="50" charset="-128"/>
                <a:ea typeface="Meiryo UI" pitchFamily="50" charset="-128"/>
                <a:cs typeface="Meiryo UI" pitchFamily="50" charset="-128"/>
              </a:rPr>
              <a:t>･ 徘徊</a:t>
            </a:r>
          </a:p>
          <a:p>
            <a:pPr eaLnBrk="1" hangingPunct="1">
              <a:spcBef>
                <a:spcPts val="300"/>
              </a:spcBef>
            </a:pPr>
            <a:r>
              <a:rPr lang="ja-JP" altLang="en-US" sz="2100" b="1" dirty="0">
                <a:latin typeface="Meiryo UI" pitchFamily="50" charset="-128"/>
                <a:ea typeface="Meiryo UI" pitchFamily="50" charset="-128"/>
                <a:cs typeface="Meiryo UI" pitchFamily="50" charset="-128"/>
              </a:rPr>
              <a:t>･ 睡眠障害</a:t>
            </a:r>
          </a:p>
          <a:p>
            <a:pPr eaLnBrk="1" hangingPunct="1">
              <a:spcBef>
                <a:spcPts val="300"/>
              </a:spcBef>
            </a:pPr>
            <a:r>
              <a:rPr lang="ja-JP" altLang="en-US" sz="2100" b="1" dirty="0">
                <a:latin typeface="Meiryo UI" pitchFamily="50" charset="-128"/>
                <a:ea typeface="Meiryo UI" pitchFamily="50" charset="-128"/>
                <a:cs typeface="Meiryo UI" pitchFamily="50" charset="-128"/>
              </a:rPr>
              <a:t>･ 妄想</a:t>
            </a:r>
          </a:p>
          <a:p>
            <a:pPr eaLnBrk="1" hangingPunct="1">
              <a:lnSpc>
                <a:spcPct val="110000"/>
              </a:lnSpc>
            </a:pPr>
            <a:r>
              <a:rPr lang="ja-JP" altLang="en-US" sz="1900" b="1" dirty="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ほか</a:t>
            </a:r>
          </a:p>
        </p:txBody>
      </p:sp>
      <p:sp>
        <p:nvSpPr>
          <p:cNvPr id="38918" name="AutoShape 7"/>
          <p:cNvSpPr>
            <a:spLocks noChangeArrowheads="1"/>
          </p:cNvSpPr>
          <p:nvPr/>
        </p:nvSpPr>
        <p:spPr bwMode="auto">
          <a:xfrm>
            <a:off x="1663700" y="2528888"/>
            <a:ext cx="2444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000" b="1" dirty="0">
                <a:latin typeface="Meiryo UI" pitchFamily="50" charset="-128"/>
                <a:ea typeface="Meiryo UI" pitchFamily="50" charset="-128"/>
                <a:cs typeface="Meiryo UI" pitchFamily="50" charset="-128"/>
              </a:rPr>
              <a:t>認知機能障害</a:t>
            </a:r>
          </a:p>
        </p:txBody>
      </p:sp>
      <p:sp>
        <p:nvSpPr>
          <p:cNvPr id="38919" name="AutoShape 8"/>
          <p:cNvSpPr>
            <a:spLocks noChangeArrowheads="1"/>
          </p:cNvSpPr>
          <p:nvPr/>
        </p:nvSpPr>
        <p:spPr bwMode="auto">
          <a:xfrm>
            <a:off x="4910138" y="2538413"/>
            <a:ext cx="3206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000" b="1">
                <a:latin typeface="Meiryo UI" pitchFamily="50" charset="-128"/>
                <a:ea typeface="Meiryo UI" pitchFamily="50" charset="-128"/>
                <a:cs typeface="Meiryo UI" pitchFamily="50" charset="-128"/>
              </a:rPr>
              <a:t>行動・心理症状</a:t>
            </a:r>
            <a:r>
              <a:rPr lang="en-US" altLang="ja-JP" sz="2000" b="1">
                <a:latin typeface="Meiryo UI" pitchFamily="50" charset="-128"/>
                <a:ea typeface="Meiryo UI" pitchFamily="50" charset="-128"/>
                <a:cs typeface="Meiryo UI" pitchFamily="50" charset="-128"/>
              </a:rPr>
              <a:t>(BPSD)</a:t>
            </a:r>
            <a:endParaRPr lang="ja-JP" altLang="en-US" sz="2000" b="1">
              <a:latin typeface="Meiryo UI" pitchFamily="50" charset="-128"/>
              <a:ea typeface="Meiryo UI" pitchFamily="50" charset="-128"/>
              <a:cs typeface="Meiryo UI" pitchFamily="50" charset="-128"/>
            </a:endParaRPr>
          </a:p>
        </p:txBody>
      </p:sp>
      <p:sp>
        <p:nvSpPr>
          <p:cNvPr id="38920" name="Text Box 9"/>
          <p:cNvSpPr txBox="1">
            <a:spLocks noChangeArrowheads="1"/>
          </p:cNvSpPr>
          <p:nvPr/>
        </p:nvSpPr>
        <p:spPr bwMode="auto">
          <a:xfrm>
            <a:off x="1769263" y="3139622"/>
            <a:ext cx="2339187" cy="25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39" tIns="43620" rIns="87239" bIns="43620">
            <a:spAutoFit/>
          </a:bodyPr>
          <a:lstStyle>
            <a:lvl1pPr defTabSz="871538">
              <a:tabLst>
                <a:tab pos="171450" algn="l"/>
              </a:tabLst>
              <a:defRPr kumimoji="1" sz="3200">
                <a:solidFill>
                  <a:schemeClr val="tx1"/>
                </a:solidFill>
                <a:latin typeface="Arial" pitchFamily="34" charset="0"/>
                <a:ea typeface="ＭＳ Ｐゴシック" pitchFamily="50" charset="-128"/>
              </a:defRPr>
            </a:lvl1pPr>
            <a:lvl2pPr defTabSz="871538">
              <a:tabLst>
                <a:tab pos="171450" algn="l"/>
              </a:tabLst>
              <a:defRPr kumimoji="1" sz="2800">
                <a:solidFill>
                  <a:schemeClr val="tx1"/>
                </a:solidFill>
                <a:latin typeface="Arial" pitchFamily="34" charset="0"/>
                <a:ea typeface="ＭＳ Ｐゴシック" pitchFamily="50" charset="-128"/>
              </a:defRPr>
            </a:lvl2pPr>
            <a:lvl3pPr defTabSz="871538">
              <a:tabLst>
                <a:tab pos="171450" algn="l"/>
              </a:tabLst>
              <a:defRPr kumimoji="1" sz="2400">
                <a:solidFill>
                  <a:schemeClr val="tx1"/>
                </a:solidFill>
                <a:latin typeface="Arial" pitchFamily="34" charset="0"/>
                <a:ea typeface="ＭＳ Ｐゴシック" pitchFamily="50" charset="-128"/>
              </a:defRPr>
            </a:lvl3pPr>
            <a:lvl4pPr defTabSz="871538">
              <a:tabLst>
                <a:tab pos="171450" algn="l"/>
              </a:tabLst>
              <a:defRPr kumimoji="1" sz="2000">
                <a:solidFill>
                  <a:schemeClr val="tx1"/>
                </a:solidFill>
                <a:latin typeface="Arial" pitchFamily="34" charset="0"/>
                <a:ea typeface="ＭＳ Ｐゴシック" pitchFamily="50" charset="-128"/>
              </a:defRPr>
            </a:lvl4pPr>
            <a:lvl5pPr defTabSz="871538">
              <a:tabLst>
                <a:tab pos="171450" algn="l"/>
              </a:tabLst>
              <a:defRPr kumimoji="1" sz="2000">
                <a:solidFill>
                  <a:schemeClr val="tx1"/>
                </a:solidFill>
                <a:latin typeface="Arial" pitchFamily="34" charset="0"/>
                <a:ea typeface="ＭＳ Ｐゴシック" pitchFamily="50" charset="-128"/>
              </a:defRPr>
            </a:lvl5pPr>
            <a:lvl6pPr defTabSz="871538" eaLnBrk="0" hangingPunct="0">
              <a:tabLst>
                <a:tab pos="171450" algn="l"/>
              </a:tabLst>
              <a:defRPr kumimoji="1" sz="2000">
                <a:solidFill>
                  <a:schemeClr val="tx1"/>
                </a:solidFill>
                <a:latin typeface="Arial" pitchFamily="34" charset="0"/>
                <a:ea typeface="ＭＳ Ｐゴシック" pitchFamily="50" charset="-128"/>
              </a:defRPr>
            </a:lvl6pPr>
            <a:lvl7pPr defTabSz="871538" eaLnBrk="0" hangingPunct="0">
              <a:tabLst>
                <a:tab pos="171450" algn="l"/>
              </a:tabLst>
              <a:defRPr kumimoji="1" sz="2000">
                <a:solidFill>
                  <a:schemeClr val="tx1"/>
                </a:solidFill>
                <a:latin typeface="Arial" pitchFamily="34" charset="0"/>
                <a:ea typeface="ＭＳ Ｐゴシック" pitchFamily="50" charset="-128"/>
              </a:defRPr>
            </a:lvl7pPr>
            <a:lvl8pPr defTabSz="871538" eaLnBrk="0" hangingPunct="0">
              <a:tabLst>
                <a:tab pos="171450" algn="l"/>
              </a:tabLst>
              <a:defRPr kumimoji="1" sz="2000">
                <a:solidFill>
                  <a:schemeClr val="tx1"/>
                </a:solidFill>
                <a:latin typeface="Arial" pitchFamily="34" charset="0"/>
                <a:ea typeface="ＭＳ Ｐゴシック" pitchFamily="50" charset="-128"/>
              </a:defRPr>
            </a:lvl8pPr>
            <a:lvl9pPr defTabSz="871538" eaLnBrk="0" hangingPunct="0">
              <a:tabLst>
                <a:tab pos="171450" algn="l"/>
              </a:tabLst>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複雑性注意</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実行機能</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学習と記憶</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言語</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知覚・運動</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社会的認知</a:t>
            </a:r>
            <a:endParaRPr lang="en-US" altLang="ja-JP" sz="2200" b="1" dirty="0">
              <a:solidFill>
                <a:schemeClr val="bg1"/>
              </a:solidFill>
              <a:latin typeface="Meiryo UI" pitchFamily="50" charset="-128"/>
              <a:ea typeface="Meiryo UI" pitchFamily="50" charset="-128"/>
              <a:cs typeface="Meiryo UI" pitchFamily="50" charset="-128"/>
            </a:endParaRPr>
          </a:p>
        </p:txBody>
      </p:sp>
      <p:sp>
        <p:nvSpPr>
          <p:cNvPr id="38922" name="Rectangle 15"/>
          <p:cNvSpPr>
            <a:spLocks noChangeArrowheads="1"/>
          </p:cNvSpPr>
          <p:nvPr/>
        </p:nvSpPr>
        <p:spPr bwMode="auto">
          <a:xfrm>
            <a:off x="0" y="406516"/>
            <a:ext cx="89979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eaLnBrk="1" hangingPunct="1"/>
            <a:r>
              <a:rPr lang="ja-JP" altLang="en-US" sz="3000" b="1" dirty="0">
                <a:latin typeface="Meiryo UI" pitchFamily="50" charset="-128"/>
                <a:ea typeface="Meiryo UI" pitchFamily="50" charset="-128"/>
                <a:cs typeface="Meiryo UI" pitchFamily="50" charset="-128"/>
              </a:rPr>
              <a:t>認知機能障害と行動</a:t>
            </a:r>
            <a:r>
              <a:rPr lang="en-US" altLang="ja-JP" sz="3000" b="1" dirty="0">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心理症状</a:t>
            </a:r>
            <a:r>
              <a:rPr lang="en-US" altLang="ja-JP" sz="3000" b="1" dirty="0">
                <a:latin typeface="Meiryo UI" pitchFamily="50" charset="-128"/>
                <a:ea typeface="Meiryo UI" pitchFamily="50" charset="-128"/>
                <a:cs typeface="Meiryo UI" pitchFamily="50" charset="-128"/>
              </a:rPr>
              <a:t>(BPSD)</a:t>
            </a:r>
            <a:endParaRPr lang="ja-JP" altLang="en-US" sz="3000" b="1" dirty="0">
              <a:latin typeface="Meiryo UI" pitchFamily="50" charset="-128"/>
              <a:ea typeface="Meiryo UI" pitchFamily="50" charset="-128"/>
              <a:cs typeface="Meiryo UI" pitchFamily="50" charset="-128"/>
            </a:endParaRPr>
          </a:p>
        </p:txBody>
      </p:sp>
      <p:sp>
        <p:nvSpPr>
          <p:cNvPr id="14"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15</a:t>
            </a:r>
            <a:r>
              <a:rPr lang="ja-JP" altLang="en-US" sz="1800" b="1" dirty="0">
                <a:latin typeface="Meiryo UI" pitchFamily="50" charset="-128"/>
                <a:ea typeface="Meiryo UI" pitchFamily="50" charset="-128"/>
                <a:cs typeface="Meiryo UI" pitchFamily="50" charset="-128"/>
              </a:rPr>
              <a:t>］</a:t>
            </a:r>
          </a:p>
        </p:txBody>
      </p:sp>
      <p:sp>
        <p:nvSpPr>
          <p:cNvPr id="15" name="Rectangle 3"/>
          <p:cNvSpPr>
            <a:spLocks noChangeArrowheads="1"/>
          </p:cNvSpPr>
          <p:nvPr/>
        </p:nvSpPr>
        <p:spPr bwMode="auto">
          <a:xfrm>
            <a:off x="186748" y="102880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69080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574675" y="1995055"/>
            <a:ext cx="8040688" cy="448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buClr>
                <a:srgbClr val="92D050"/>
              </a:buClr>
            </a:pPr>
            <a:r>
              <a:rPr lang="ja-JP" altLang="en-US" sz="3200" b="1" dirty="0">
                <a:solidFill>
                  <a:srgbClr val="996633"/>
                </a:solidFill>
                <a:latin typeface="Meiryo UI" pitchFamily="50" charset="-128"/>
                <a:ea typeface="Meiryo UI" pitchFamily="50" charset="-128"/>
                <a:cs typeface="Meiryo UI" pitchFamily="50" charset="-128"/>
              </a:rPr>
              <a:t>●</a:t>
            </a:r>
            <a:r>
              <a:rPr lang="ja-JP" altLang="en-US" sz="2500" b="1" dirty="0">
                <a:solidFill>
                  <a:srgbClr val="996633"/>
                </a:solidFill>
                <a:latin typeface="Meiryo UI" pitchFamily="50" charset="-128"/>
                <a:ea typeface="Meiryo UI" pitchFamily="50" charset="-128"/>
                <a:cs typeface="Meiryo UI" pitchFamily="50" charset="-128"/>
              </a:rPr>
              <a:t> </a:t>
            </a:r>
            <a:r>
              <a:rPr lang="ja-JP" altLang="en-US" sz="2900" b="1" dirty="0">
                <a:solidFill>
                  <a:schemeClr val="tx2"/>
                </a:solidFill>
                <a:latin typeface="Meiryo UI" pitchFamily="50" charset="-128"/>
                <a:ea typeface="Meiryo UI" pitchFamily="50" charset="-128"/>
                <a:cs typeface="Meiryo UI" pitchFamily="50" charset="-128"/>
              </a:rPr>
              <a:t>認知症の病態、治療･ケア、制度に関する</a:t>
            </a:r>
            <a:endParaRPr lang="en-US" altLang="ja-JP" sz="2900" b="1" dirty="0">
              <a:solidFill>
                <a:schemeClr val="tx2"/>
              </a:solidFill>
              <a:latin typeface="Meiryo UI" pitchFamily="50" charset="-128"/>
              <a:ea typeface="Meiryo UI" pitchFamily="50" charset="-128"/>
              <a:cs typeface="Meiryo UI" pitchFamily="50" charset="-128"/>
            </a:endParaRPr>
          </a:p>
          <a:p>
            <a:pPr defTabSz="909638" eaLnBrk="1" hangingPunct="1">
              <a:buClr>
                <a:srgbClr val="92D050"/>
              </a:buClr>
            </a:pPr>
            <a:r>
              <a:rPr lang="ja-JP" altLang="en-US" sz="2900" b="1" dirty="0">
                <a:solidFill>
                  <a:schemeClr val="tx2"/>
                </a:solidFill>
                <a:latin typeface="Meiryo UI" pitchFamily="50" charset="-128"/>
                <a:ea typeface="Meiryo UI" pitchFamily="50" charset="-128"/>
                <a:cs typeface="Meiryo UI" pitchFamily="50" charset="-128"/>
              </a:rPr>
              <a:t>    基本的な知識を習得する</a:t>
            </a:r>
            <a:br>
              <a:rPr lang="ja-JP" altLang="en-US" sz="2900" b="1" dirty="0">
                <a:solidFill>
                  <a:schemeClr val="tx2"/>
                </a:solidFill>
                <a:latin typeface="Meiryo UI" pitchFamily="50" charset="-128"/>
                <a:ea typeface="Meiryo UI" pitchFamily="50" charset="-128"/>
                <a:cs typeface="Meiryo UI" pitchFamily="50" charset="-128"/>
              </a:rPr>
            </a:br>
            <a:endParaRPr lang="en-US" altLang="ja-JP" sz="1100" b="1" dirty="0">
              <a:solidFill>
                <a:schemeClr val="tx2"/>
              </a:solidFill>
              <a:latin typeface="Meiryo UI" pitchFamily="50" charset="-128"/>
              <a:ea typeface="Meiryo UI" pitchFamily="50" charset="-128"/>
              <a:cs typeface="Meiryo UI" pitchFamily="50" charset="-128"/>
            </a:endParaRPr>
          </a:p>
          <a:p>
            <a:pPr defTabSz="909638" eaLnBrk="1" hangingPunct="1">
              <a:buClr>
                <a:srgbClr val="92D050"/>
              </a:buClr>
            </a:pPr>
            <a:r>
              <a:rPr lang="ja-JP" altLang="en-US" sz="3200" b="1" dirty="0">
                <a:solidFill>
                  <a:srgbClr val="996633"/>
                </a:solidFill>
                <a:latin typeface="Meiryo UI" pitchFamily="50" charset="-128"/>
                <a:ea typeface="Meiryo UI" pitchFamily="50" charset="-128"/>
                <a:cs typeface="Meiryo UI" pitchFamily="50" charset="-128"/>
              </a:rPr>
              <a:t>●</a:t>
            </a:r>
            <a:r>
              <a:rPr lang="ja-JP" altLang="en-US" sz="2500" b="1" dirty="0">
                <a:solidFill>
                  <a:srgbClr val="996633"/>
                </a:solidFill>
                <a:latin typeface="Meiryo UI" pitchFamily="50" charset="-128"/>
                <a:ea typeface="Meiryo UI" pitchFamily="50" charset="-128"/>
                <a:cs typeface="Meiryo UI" pitchFamily="50" charset="-128"/>
              </a:rPr>
              <a:t> </a:t>
            </a:r>
            <a:r>
              <a:rPr lang="ja-JP" altLang="en-US" sz="2900" b="1" dirty="0">
                <a:solidFill>
                  <a:schemeClr val="tx2"/>
                </a:solidFill>
                <a:latin typeface="Meiryo UI" pitchFamily="50" charset="-128"/>
                <a:ea typeface="Meiryo UI" pitchFamily="50" charset="-128"/>
                <a:cs typeface="Meiryo UI" pitchFamily="50" charset="-128"/>
              </a:rPr>
              <a:t>認知症</a:t>
            </a:r>
            <a:r>
              <a:rPr lang="ja-JP" altLang="en-US" sz="2900" b="1" dirty="0">
                <a:latin typeface="Meiryo UI" pitchFamily="50" charset="-128"/>
                <a:ea typeface="Meiryo UI" pitchFamily="50" charset="-128"/>
                <a:cs typeface="Meiryo UI" pitchFamily="50" charset="-128"/>
              </a:rPr>
              <a:t>の疑い</a:t>
            </a:r>
            <a:r>
              <a:rPr lang="ja-JP" altLang="en-US" sz="2900" b="1" dirty="0">
                <a:solidFill>
                  <a:schemeClr val="tx2"/>
                </a:solidFill>
                <a:latin typeface="Meiryo UI" pitchFamily="50" charset="-128"/>
                <a:ea typeface="Meiryo UI" pitchFamily="50" charset="-128"/>
                <a:cs typeface="Meiryo UI" pitchFamily="50" charset="-128"/>
              </a:rPr>
              <a:t>がある人に早期に気づき、</a:t>
            </a:r>
            <a:endParaRPr lang="en-US" altLang="ja-JP" sz="2900" b="1" dirty="0">
              <a:solidFill>
                <a:schemeClr val="tx2"/>
              </a:solidFill>
              <a:latin typeface="Meiryo UI" pitchFamily="50" charset="-128"/>
              <a:ea typeface="Meiryo UI" pitchFamily="50" charset="-128"/>
              <a:cs typeface="Meiryo UI" pitchFamily="50" charset="-128"/>
            </a:endParaRPr>
          </a:p>
          <a:p>
            <a:pPr defTabSz="909638" eaLnBrk="1" hangingPunct="1">
              <a:buClr>
                <a:srgbClr val="92D050"/>
              </a:buClr>
            </a:pPr>
            <a:r>
              <a:rPr lang="ja-JP" altLang="en-US" sz="2900" b="1" dirty="0">
                <a:solidFill>
                  <a:schemeClr val="tx2"/>
                </a:solidFill>
                <a:latin typeface="Meiryo UI" pitchFamily="50" charset="-128"/>
                <a:ea typeface="Meiryo UI" pitchFamily="50" charset="-128"/>
                <a:cs typeface="Meiryo UI" pitchFamily="50" charset="-128"/>
              </a:rPr>
              <a:t>    かかりつけ医や関係機関等と連携して対応</a:t>
            </a:r>
            <a:endParaRPr lang="en-US" altLang="ja-JP" sz="2900" b="1" dirty="0">
              <a:solidFill>
                <a:schemeClr val="tx2"/>
              </a:solidFill>
              <a:latin typeface="Meiryo UI" pitchFamily="50" charset="-128"/>
              <a:ea typeface="Meiryo UI" pitchFamily="50" charset="-128"/>
              <a:cs typeface="Meiryo UI" pitchFamily="50" charset="-128"/>
            </a:endParaRPr>
          </a:p>
          <a:p>
            <a:pPr defTabSz="909638" eaLnBrk="1" hangingPunct="1">
              <a:buClr>
                <a:srgbClr val="92D050"/>
              </a:buClr>
            </a:pPr>
            <a:r>
              <a:rPr lang="ja-JP" altLang="en-US" sz="2900" b="1" dirty="0">
                <a:solidFill>
                  <a:schemeClr val="tx2"/>
                </a:solidFill>
                <a:latin typeface="Meiryo UI" pitchFamily="50" charset="-128"/>
                <a:ea typeface="Meiryo UI" pitchFamily="50" charset="-128"/>
                <a:cs typeface="Meiryo UI" pitchFamily="50" charset="-128"/>
              </a:rPr>
              <a:t>    できる力を習得する</a:t>
            </a:r>
            <a:endParaRPr lang="en-US" altLang="ja-JP" sz="2900" b="1" dirty="0">
              <a:solidFill>
                <a:schemeClr val="tx2"/>
              </a:solidFill>
              <a:latin typeface="Meiryo UI" pitchFamily="50" charset="-128"/>
              <a:ea typeface="Meiryo UI" pitchFamily="50" charset="-128"/>
              <a:cs typeface="Meiryo UI" pitchFamily="50" charset="-128"/>
            </a:endParaRPr>
          </a:p>
          <a:p>
            <a:pPr marL="514350" indent="-514350" defTabSz="909638" eaLnBrk="1" hangingPunct="1">
              <a:buClr>
                <a:srgbClr val="92D050"/>
              </a:buClr>
              <a:buFont typeface="Wingdings" panose="05000000000000000000" pitchFamily="2" charset="2"/>
              <a:buChar char="l"/>
            </a:pPr>
            <a:endParaRPr lang="en-US" altLang="ja-JP" sz="1100" b="1" dirty="0">
              <a:solidFill>
                <a:schemeClr val="tx2"/>
              </a:solidFill>
              <a:latin typeface="Meiryo UI" pitchFamily="50" charset="-128"/>
              <a:ea typeface="Meiryo UI" pitchFamily="50" charset="-128"/>
              <a:cs typeface="Meiryo UI" pitchFamily="50" charset="-128"/>
            </a:endParaRPr>
          </a:p>
          <a:p>
            <a:pPr defTabSz="909638" eaLnBrk="1" hangingPunct="1">
              <a:buClr>
                <a:srgbClr val="92D050"/>
              </a:buClr>
            </a:pPr>
            <a:r>
              <a:rPr lang="ja-JP" altLang="en-US" sz="3200" b="1" dirty="0">
                <a:solidFill>
                  <a:srgbClr val="996633"/>
                </a:solidFill>
                <a:latin typeface="Meiryo UI" pitchFamily="50" charset="-128"/>
                <a:ea typeface="Meiryo UI" pitchFamily="50" charset="-128"/>
                <a:cs typeface="Meiryo UI" pitchFamily="50" charset="-128"/>
              </a:rPr>
              <a:t>●</a:t>
            </a:r>
            <a:r>
              <a:rPr lang="ja-JP" altLang="en-US" sz="2500" b="1" dirty="0">
                <a:solidFill>
                  <a:srgbClr val="996633"/>
                </a:solidFill>
                <a:latin typeface="Meiryo UI" pitchFamily="50" charset="-128"/>
                <a:ea typeface="Meiryo UI" pitchFamily="50" charset="-128"/>
                <a:cs typeface="Meiryo UI" pitchFamily="50" charset="-128"/>
              </a:rPr>
              <a:t> </a:t>
            </a:r>
            <a:r>
              <a:rPr lang="ja-JP" altLang="en-US" sz="2900" b="1" dirty="0">
                <a:solidFill>
                  <a:schemeClr val="tx2"/>
                </a:solidFill>
                <a:latin typeface="Meiryo UI" pitchFamily="50" charset="-128"/>
                <a:ea typeface="Meiryo UI" pitchFamily="50" charset="-128"/>
                <a:cs typeface="Meiryo UI" pitchFamily="50" charset="-128"/>
              </a:rPr>
              <a:t>認知症の人の状況に応じた薬学的管理、</a:t>
            </a:r>
            <a:endParaRPr lang="en-US" altLang="ja-JP" sz="2900" b="1" dirty="0">
              <a:solidFill>
                <a:schemeClr val="tx2"/>
              </a:solidFill>
              <a:latin typeface="Meiryo UI" pitchFamily="50" charset="-128"/>
              <a:ea typeface="Meiryo UI" pitchFamily="50" charset="-128"/>
              <a:cs typeface="Meiryo UI" pitchFamily="50" charset="-128"/>
            </a:endParaRPr>
          </a:p>
          <a:p>
            <a:pPr defTabSz="909638" eaLnBrk="1" hangingPunct="1">
              <a:buClr>
                <a:srgbClr val="92D050"/>
              </a:buClr>
            </a:pPr>
            <a:r>
              <a:rPr lang="ja-JP" altLang="en-US" sz="2900" b="1" dirty="0">
                <a:solidFill>
                  <a:schemeClr val="tx2"/>
                </a:solidFill>
                <a:latin typeface="Meiryo UI" pitchFamily="50" charset="-128"/>
                <a:ea typeface="Meiryo UI" pitchFamily="50" charset="-128"/>
                <a:cs typeface="Meiryo UI" pitchFamily="50" charset="-128"/>
              </a:rPr>
              <a:t>    服薬指導を適切に行い、認知症の人と家族</a:t>
            </a:r>
            <a:endParaRPr lang="en-US" altLang="ja-JP" sz="2900" b="1" dirty="0">
              <a:solidFill>
                <a:schemeClr val="tx2"/>
              </a:solidFill>
              <a:latin typeface="Meiryo UI" pitchFamily="50" charset="-128"/>
              <a:ea typeface="Meiryo UI" pitchFamily="50" charset="-128"/>
              <a:cs typeface="Meiryo UI" pitchFamily="50" charset="-128"/>
            </a:endParaRPr>
          </a:p>
          <a:p>
            <a:pPr defTabSz="909638" eaLnBrk="1" hangingPunct="1">
              <a:buClr>
                <a:srgbClr val="92D050"/>
              </a:buClr>
            </a:pPr>
            <a:r>
              <a:rPr lang="ja-JP" altLang="en-US" sz="2900" b="1" dirty="0">
                <a:solidFill>
                  <a:schemeClr val="tx2"/>
                </a:solidFill>
                <a:latin typeface="Meiryo UI" pitchFamily="50" charset="-128"/>
                <a:ea typeface="Meiryo UI" pitchFamily="50" charset="-128"/>
                <a:cs typeface="Meiryo UI" pitchFamily="50" charset="-128"/>
              </a:rPr>
              <a:t>    の生活を支える方法を習得する</a:t>
            </a:r>
          </a:p>
          <a:p>
            <a:pPr marL="514350" indent="-514350" defTabSz="909638" eaLnBrk="1" hangingPunct="1">
              <a:buClr>
                <a:srgbClr val="92D050"/>
              </a:buClr>
              <a:buFont typeface="Wingdings" panose="05000000000000000000" pitchFamily="2" charset="2"/>
              <a:buChar char="l"/>
            </a:pPr>
            <a:endParaRPr lang="ja-JP" altLang="en-US" sz="2900" b="1" dirty="0">
              <a:solidFill>
                <a:schemeClr val="tx2"/>
              </a:solidFill>
              <a:latin typeface="Meiryo UI" pitchFamily="50" charset="-128"/>
              <a:ea typeface="Meiryo UI" pitchFamily="50" charset="-128"/>
              <a:cs typeface="Meiryo UI" pitchFamily="50" charset="-128"/>
            </a:endParaRPr>
          </a:p>
        </p:txBody>
      </p:sp>
      <p:sp>
        <p:nvSpPr>
          <p:cNvPr id="819204" name="Text Box 4"/>
          <p:cNvSpPr txBox="1">
            <a:spLocks noChangeArrowheads="1"/>
          </p:cNvSpPr>
          <p:nvPr/>
        </p:nvSpPr>
        <p:spPr bwMode="auto">
          <a:xfrm>
            <a:off x="1439069" y="546767"/>
            <a:ext cx="6311900" cy="1150938"/>
          </a:xfrm>
          <a:prstGeom prst="rect">
            <a:avLst/>
          </a:prstGeom>
          <a:noFill/>
          <a:ln w="9525">
            <a:noFill/>
            <a:miter lim="800000"/>
            <a:headEnd/>
            <a:tailEnd/>
          </a:ln>
          <a:effec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薬剤師認知症対応力向上研修</a:t>
            </a:r>
          </a:p>
          <a:p>
            <a:pPr algn="ctr" eaLnBrk="1" hangingPunct="1">
              <a:spcBef>
                <a:spcPct val="50000"/>
              </a:spcBef>
            </a:pPr>
            <a:endParaRPr lang="ja-JP" altLang="en-US" sz="900" b="1" dirty="0">
              <a:solidFill>
                <a:srgbClr val="000000"/>
              </a:solidFill>
              <a:latin typeface="Meiryo UI" pitchFamily="50" charset="-128"/>
              <a:ea typeface="Meiryo UI" pitchFamily="50" charset="-128"/>
              <a:cs typeface="Meiryo UI" pitchFamily="50" charset="-128"/>
            </a:endParaRPr>
          </a:p>
          <a:p>
            <a:pPr algn="ctr" eaLnBrk="1" hangingPunct="1"/>
            <a:r>
              <a:rPr lang="ja-JP" altLang="en-US" sz="3600" b="1" dirty="0">
                <a:latin typeface="Meiryo UI" pitchFamily="50" charset="-128"/>
                <a:ea typeface="Meiryo UI" pitchFamily="50" charset="-128"/>
                <a:cs typeface="Meiryo UI" pitchFamily="50" charset="-128"/>
              </a:rPr>
              <a:t>研修全体の目的</a:t>
            </a:r>
            <a:r>
              <a:rPr lang="en-US" altLang="ja-JP" sz="3600" b="1" dirty="0">
                <a:latin typeface="Meiryo UI" pitchFamily="50" charset="-128"/>
                <a:ea typeface="Meiryo UI" pitchFamily="50" charset="-128"/>
                <a:cs typeface="Meiryo UI" pitchFamily="50" charset="-128"/>
              </a:rPr>
              <a:t>･</a:t>
            </a:r>
            <a:r>
              <a:rPr lang="ja-JP" altLang="en-US" sz="3600" b="1" dirty="0">
                <a:latin typeface="Meiryo UI" pitchFamily="50" charset="-128"/>
                <a:ea typeface="Meiryo UI" pitchFamily="50" charset="-128"/>
                <a:cs typeface="Meiryo UI" pitchFamily="50" charset="-128"/>
              </a:rPr>
              <a:t>意義</a:t>
            </a:r>
            <a:endParaRPr lang="en-US" altLang="ja-JP" sz="3600" b="1" dirty="0">
              <a:effectLst>
                <a:outerShdw blurRad="38100" dist="38100" dir="2700000" algn="tl">
                  <a:srgbClr val="C0C0C0"/>
                </a:outerShdw>
              </a:effectLst>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2396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161843" y="269074"/>
            <a:ext cx="6918876" cy="641350"/>
          </a:xfrm>
        </p:spPr>
        <p:txBody>
          <a:bodyPr/>
          <a:lstStyle/>
          <a:p>
            <a:pPr eaLnBrk="1" hangingPunct="1"/>
            <a:r>
              <a:rPr lang="ja-JP" altLang="en-US" sz="3000" b="1" dirty="0">
                <a:latin typeface="Meiryo UI" pitchFamily="50" charset="-128"/>
                <a:ea typeface="Meiryo UI" pitchFamily="50" charset="-128"/>
                <a:cs typeface="Meiryo UI" pitchFamily="50" charset="-128"/>
              </a:rPr>
              <a:t>軽度認知障害とは</a:t>
            </a:r>
          </a:p>
        </p:txBody>
      </p:sp>
      <p:sp>
        <p:nvSpPr>
          <p:cNvPr id="75779" name="Rectangle 3"/>
          <p:cNvSpPr>
            <a:spLocks noGrp="1" noChangeArrowheads="1"/>
          </p:cNvSpPr>
          <p:nvPr>
            <p:ph idx="4294967295"/>
          </p:nvPr>
        </p:nvSpPr>
        <p:spPr>
          <a:xfrm>
            <a:off x="696036" y="1326753"/>
            <a:ext cx="7871326" cy="2794871"/>
          </a:xfrm>
        </p:spPr>
        <p:txBody>
          <a:bodyPr/>
          <a:lstStyle/>
          <a:p>
            <a:pPr defTabSz="915988" eaLnBrk="1" hangingPunct="1">
              <a:buFontTx/>
              <a:buNone/>
            </a:pPr>
            <a:r>
              <a:rPr lang="ja-JP" altLang="en-US" sz="2400" b="1" dirty="0">
                <a:latin typeface="Meiryo UI" pitchFamily="50" charset="-128"/>
                <a:ea typeface="Meiryo UI" pitchFamily="50" charset="-128"/>
                <a:cs typeface="Meiryo UI" pitchFamily="50" charset="-128"/>
              </a:rPr>
              <a:t>１</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記憶障害の訴えが本人または家族から認められている</a:t>
            </a:r>
          </a:p>
          <a:p>
            <a:pPr defTabSz="915988" eaLnBrk="1" hangingPunct="1">
              <a:buFontTx/>
              <a:buNone/>
            </a:pPr>
            <a:r>
              <a:rPr lang="ja-JP" altLang="en-US" sz="2400" b="1" dirty="0">
                <a:latin typeface="Meiryo UI" pitchFamily="50" charset="-128"/>
                <a:ea typeface="Meiryo UI" pitchFamily="50" charset="-128"/>
                <a:cs typeface="Meiryo UI" pitchFamily="50" charset="-128"/>
              </a:rPr>
              <a:t>２</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日常生活動作は正常</a:t>
            </a:r>
          </a:p>
          <a:p>
            <a:pPr defTabSz="915988" eaLnBrk="1" hangingPunct="1">
              <a:buFontTx/>
              <a:buNone/>
            </a:pPr>
            <a:r>
              <a:rPr lang="ja-JP" altLang="en-US" sz="2400" b="1" dirty="0">
                <a:latin typeface="Meiryo UI" pitchFamily="50" charset="-128"/>
                <a:ea typeface="Meiryo UI" pitchFamily="50" charset="-128"/>
                <a:cs typeface="Meiryo UI" pitchFamily="50" charset="-128"/>
              </a:rPr>
              <a:t>３</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全般的認知機能は正常</a:t>
            </a:r>
          </a:p>
          <a:p>
            <a:pPr defTabSz="915988" eaLnBrk="1" hangingPunct="1">
              <a:buFontTx/>
              <a:buNone/>
            </a:pPr>
            <a:r>
              <a:rPr lang="ja-JP" altLang="en-US" sz="2400" b="1" dirty="0">
                <a:latin typeface="Meiryo UI" pitchFamily="50" charset="-128"/>
                <a:ea typeface="Meiryo UI" pitchFamily="50" charset="-128"/>
                <a:cs typeface="Meiryo UI" pitchFamily="50" charset="-128"/>
              </a:rPr>
              <a:t>４</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年齢や教育レベルの影響のみでは説明できない記憶障害</a:t>
            </a:r>
            <a:endParaRPr lang="en-US" altLang="ja-JP" sz="2400" b="1" dirty="0">
              <a:latin typeface="Meiryo UI" pitchFamily="50" charset="-128"/>
              <a:ea typeface="Meiryo UI" pitchFamily="50" charset="-128"/>
              <a:cs typeface="Meiryo UI" pitchFamily="50" charset="-128"/>
            </a:endParaRPr>
          </a:p>
          <a:p>
            <a:pPr defTabSz="915988" eaLnBrk="1" hangingPunct="1">
              <a:spcBef>
                <a:spcPts val="0"/>
              </a:spcBef>
              <a:buFontTx/>
              <a:buNone/>
            </a:pPr>
            <a:r>
              <a:rPr lang="ja-JP" altLang="en-US" sz="2400" b="1" dirty="0">
                <a:latin typeface="Meiryo UI" pitchFamily="50" charset="-128"/>
                <a:ea typeface="Meiryo UI" pitchFamily="50" charset="-128"/>
                <a:cs typeface="Meiryo UI" pitchFamily="50" charset="-128"/>
              </a:rPr>
              <a:t>     が存在する</a:t>
            </a:r>
          </a:p>
          <a:p>
            <a:pPr defTabSz="915988" eaLnBrk="1" hangingPunct="1">
              <a:buFontTx/>
              <a:buNone/>
            </a:pPr>
            <a:r>
              <a:rPr lang="ja-JP" altLang="en-US" sz="2400" b="1" dirty="0">
                <a:latin typeface="Meiryo UI" pitchFamily="50" charset="-128"/>
                <a:ea typeface="Meiryo UI" pitchFamily="50" charset="-128"/>
                <a:cs typeface="Meiryo UI" pitchFamily="50" charset="-128"/>
              </a:rPr>
              <a:t>５</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認知症ではない</a:t>
            </a:r>
          </a:p>
          <a:p>
            <a:pPr defTabSz="915988" eaLnBrk="1" hangingPunct="1">
              <a:lnSpc>
                <a:spcPct val="60000"/>
              </a:lnSpc>
              <a:spcBef>
                <a:spcPct val="0"/>
              </a:spcBef>
              <a:buFontTx/>
              <a:buNone/>
            </a:pPr>
            <a:r>
              <a:rPr lang="ja-JP" altLang="en-US" sz="2600" dirty="0">
                <a:latin typeface="Meiryo UI" pitchFamily="50" charset="-128"/>
                <a:ea typeface="Meiryo UI" pitchFamily="50" charset="-128"/>
                <a:cs typeface="Meiryo UI" pitchFamily="50" charset="-128"/>
              </a:rPr>
              <a:t>　　　　　　　　　　　</a:t>
            </a:r>
            <a:r>
              <a:rPr lang="ja-JP" altLang="en-US" sz="1800" dirty="0">
                <a:latin typeface="Meiryo UI" pitchFamily="50" charset="-128"/>
                <a:ea typeface="Meiryo UI" pitchFamily="50" charset="-128"/>
                <a:cs typeface="Meiryo UI" pitchFamily="50" charset="-128"/>
              </a:rPr>
              <a:t>　      </a:t>
            </a:r>
            <a:r>
              <a:rPr lang="ja-JP" altLang="en-US" sz="2600" dirty="0">
                <a:latin typeface="Trebuchet MS" pitchFamily="34" charset="0"/>
                <a:ea typeface="Meiryo UI" pitchFamily="50" charset="-128"/>
                <a:cs typeface="Meiryo UI" pitchFamily="50" charset="-128"/>
              </a:rPr>
              <a:t>　</a:t>
            </a:r>
            <a:endParaRPr lang="ja-JP" altLang="en-US" sz="16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4366940" y="3804334"/>
            <a:ext cx="4080681" cy="307777"/>
          </a:xfrm>
          <a:prstGeom prst="rect">
            <a:avLst/>
          </a:prstGeom>
          <a:noFill/>
        </p:spPr>
        <p:txBody>
          <a:bodyPr wrap="square" rtlCol="0">
            <a:spAutoFit/>
          </a:bodyPr>
          <a:lstStyle/>
          <a:p>
            <a:r>
              <a:rPr lang="ja-JP" altLang="en-US" sz="1400" b="1" dirty="0">
                <a:latin typeface="Trebuchet MS" pitchFamily="34" charset="0"/>
                <a:ea typeface="Meiryo UI" pitchFamily="50" charset="-128"/>
                <a:cs typeface="Meiryo UI" pitchFamily="50" charset="-128"/>
              </a:rPr>
              <a:t>出典：</a:t>
            </a:r>
            <a:r>
              <a:rPr lang="en-US" altLang="ja-JP" sz="1400" b="1" dirty="0">
                <a:latin typeface="Trebuchet MS" pitchFamily="34" charset="0"/>
                <a:ea typeface="Meiryo UI" pitchFamily="50" charset="-128"/>
                <a:cs typeface="Meiryo UI" pitchFamily="50" charset="-128"/>
              </a:rPr>
              <a:t>Petersen RC et al. Arch </a:t>
            </a:r>
            <a:r>
              <a:rPr lang="en-US" altLang="ja-JP" sz="1400" b="1" dirty="0" err="1">
                <a:latin typeface="Trebuchet MS" pitchFamily="34" charset="0"/>
                <a:ea typeface="Meiryo UI" pitchFamily="50" charset="-128"/>
                <a:cs typeface="Meiryo UI" pitchFamily="50" charset="-128"/>
              </a:rPr>
              <a:t>Neurol</a:t>
            </a:r>
            <a:r>
              <a:rPr lang="en-US" altLang="ja-JP" sz="1400" b="1" dirty="0">
                <a:latin typeface="Trebuchet MS" pitchFamily="34" charset="0"/>
                <a:ea typeface="Meiryo UI" pitchFamily="50" charset="-128"/>
                <a:cs typeface="Meiryo UI" pitchFamily="50" charset="-128"/>
              </a:rPr>
              <a:t> 2001</a:t>
            </a:r>
            <a:endParaRPr kumimoji="1" lang="ja-JP" altLang="en-US" sz="1400" dirty="0"/>
          </a:p>
        </p:txBody>
      </p:sp>
      <p:sp>
        <p:nvSpPr>
          <p:cNvPr id="8"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16</a:t>
            </a:r>
            <a:r>
              <a:rPr lang="ja-JP" altLang="en-US" sz="1800" b="1" dirty="0">
                <a:latin typeface="Meiryo UI" pitchFamily="50" charset="-128"/>
                <a:ea typeface="Meiryo UI" pitchFamily="50" charset="-128"/>
                <a:cs typeface="Meiryo UI" pitchFamily="50" charset="-128"/>
              </a:rPr>
              <a:t>］</a:t>
            </a:r>
          </a:p>
        </p:txBody>
      </p:sp>
      <p:sp>
        <p:nvSpPr>
          <p:cNvPr id="9"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grpSp>
        <p:nvGrpSpPr>
          <p:cNvPr id="3" name="グループ化 2"/>
          <p:cNvGrpSpPr/>
          <p:nvPr/>
        </p:nvGrpSpPr>
        <p:grpSpPr>
          <a:xfrm>
            <a:off x="781293" y="4372174"/>
            <a:ext cx="7925979" cy="1785104"/>
            <a:chOff x="659448" y="4361533"/>
            <a:chExt cx="7925979" cy="1785104"/>
          </a:xfrm>
        </p:grpSpPr>
        <p:sp>
          <p:nvSpPr>
            <p:cNvPr id="7" name="テキスト ボックス 5"/>
            <p:cNvSpPr txBox="1">
              <a:spLocks noChangeArrowheads="1"/>
            </p:cNvSpPr>
            <p:nvPr/>
          </p:nvSpPr>
          <p:spPr bwMode="auto">
            <a:xfrm>
              <a:off x="659448" y="4361533"/>
              <a:ext cx="792597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Aft>
                  <a:spcPts val="1200"/>
                </a:spcAft>
              </a:pPr>
              <a:r>
                <a:rPr lang="ja-JP" altLang="en-US" sz="24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本人と家族の</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solidFill>
                    <a:srgbClr val="996633"/>
                  </a:solidFill>
                  <a:latin typeface="Meiryo UI" pitchFamily="50" charset="-128"/>
                  <a:ea typeface="Meiryo UI" pitchFamily="50" charset="-128"/>
                  <a:cs typeface="Meiryo UI" pitchFamily="50" charset="-128"/>
                </a:rPr>
                <a:t> ●「将来認知症になってしまうのではないか」 </a:t>
              </a:r>
              <a:r>
                <a:rPr lang="ja-JP" altLang="en-US" sz="2200" b="1" dirty="0">
                  <a:latin typeface="Meiryo UI" pitchFamily="50" charset="-128"/>
                  <a:ea typeface="Meiryo UI" pitchFamily="50" charset="-128"/>
                  <a:cs typeface="Meiryo UI" pitchFamily="50" charset="-128"/>
                </a:rPr>
                <a:t>という         </a:t>
              </a:r>
              <a:r>
                <a:rPr lang="ja-JP" altLang="en-US" sz="2200" b="1" dirty="0">
                  <a:ln>
                    <a:solidFill>
                      <a:schemeClr val="tx2"/>
                    </a:solidFill>
                  </a:ln>
                  <a:solidFill>
                    <a:srgbClr val="996633"/>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に応え、</a:t>
              </a:r>
            </a:p>
            <a:p>
              <a:pPr eaLnBrk="1" hangingPunct="1">
                <a:spcBef>
                  <a:spcPts val="600"/>
                </a:spcBef>
              </a:pPr>
              <a:r>
                <a:rPr lang="ja-JP" altLang="en-US" sz="2200" b="1" dirty="0">
                  <a:solidFill>
                    <a:srgbClr val="996633"/>
                  </a:solidFill>
                  <a:latin typeface="Meiryo UI" pitchFamily="50" charset="-128"/>
                  <a:ea typeface="Meiryo UI" pitchFamily="50" charset="-128"/>
                  <a:cs typeface="Meiryo UI" pitchFamily="50" charset="-128"/>
                </a:rPr>
                <a:t> ●「認知症ではないから病気ではない、だから、</a:t>
              </a:r>
              <a:endParaRPr lang="en-US" altLang="ja-JP" sz="2200" b="1" dirty="0">
                <a:solidFill>
                  <a:srgbClr val="996633"/>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rgbClr val="996633"/>
                  </a:solidFill>
                  <a:latin typeface="Meiryo UI" pitchFamily="50" charset="-128"/>
                  <a:ea typeface="Meiryo UI" pitchFamily="50" charset="-128"/>
                  <a:cs typeface="Meiryo UI" pitchFamily="50" charset="-128"/>
                </a:rPr>
                <a:t>     病院へもかかる必要はない。」</a:t>
              </a:r>
              <a:r>
                <a:rPr lang="ja-JP" altLang="en-US" sz="2200" b="1" dirty="0">
                  <a:solidFill>
                    <a:srgbClr val="6699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という </a:t>
              </a:r>
              <a:r>
                <a:rPr lang="ja-JP" altLang="en-US" sz="2200" b="1" dirty="0">
                  <a:solidFill>
                    <a:srgbClr val="996633"/>
                  </a:solidFill>
                  <a:latin typeface="Meiryo UI" pitchFamily="50" charset="-128"/>
                  <a:ea typeface="Meiryo UI" pitchFamily="50" charset="-128"/>
                  <a:cs typeface="Meiryo UI" pitchFamily="50" charset="-128"/>
                </a:rPr>
                <a:t> </a:t>
              </a:r>
              <a:r>
                <a:rPr lang="ja-JP" altLang="en-US" sz="2200" b="1" dirty="0">
                  <a:ln>
                    <a:solidFill>
                      <a:schemeClr val="tx2"/>
                    </a:solidFill>
                  </a:ln>
                  <a:solidFill>
                    <a:srgbClr val="996633"/>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に対応していくこと</a:t>
              </a:r>
            </a:p>
          </p:txBody>
        </p:sp>
        <p:sp>
          <p:nvSpPr>
            <p:cNvPr id="10" name="テキスト ボックス 9"/>
            <p:cNvSpPr txBox="1"/>
            <p:nvPr/>
          </p:nvSpPr>
          <p:spPr>
            <a:xfrm>
              <a:off x="6631827" y="4893202"/>
              <a:ext cx="797749" cy="414665"/>
            </a:xfrm>
            <a:prstGeom prst="rect">
              <a:avLst/>
            </a:prstGeom>
            <a:solidFill>
              <a:srgbClr val="996633"/>
            </a:solidFill>
          </p:spPr>
          <p:txBody>
            <a:bodyPr wrap="square" rtlCol="0" anchor="ctr" anchorCtr="0">
              <a:spAutoFit/>
            </a:bodyPr>
            <a:lstStyle/>
            <a:p>
              <a:pPr algn="ctr">
                <a:lnSpc>
                  <a:spcPts val="2700"/>
                </a:lnSpc>
                <a:spcBef>
                  <a:spcPts val="0"/>
                </a:spcBef>
              </a:pPr>
              <a:r>
                <a:rPr lang="ja-JP" altLang="en-US" sz="2200" b="1" dirty="0">
                  <a:solidFill>
                    <a:schemeClr val="bg1"/>
                  </a:solidFill>
                  <a:latin typeface="Trebuchet MS" pitchFamily="34" charset="0"/>
                  <a:ea typeface="Meiryo UI" pitchFamily="50" charset="-128"/>
                  <a:cs typeface="Meiryo UI" pitchFamily="50" charset="-128"/>
                </a:rPr>
                <a:t>不安</a:t>
              </a:r>
              <a:endParaRPr kumimoji="1" lang="ja-JP" altLang="en-US" sz="2200" dirty="0">
                <a:solidFill>
                  <a:schemeClr val="bg1"/>
                </a:solidFill>
              </a:endParaRPr>
            </a:p>
          </p:txBody>
        </p:sp>
        <p:sp>
          <p:nvSpPr>
            <p:cNvPr id="11" name="テキスト ボックス 10"/>
            <p:cNvSpPr txBox="1"/>
            <p:nvPr/>
          </p:nvSpPr>
          <p:spPr>
            <a:xfrm>
              <a:off x="5487687" y="5712559"/>
              <a:ext cx="797749" cy="414665"/>
            </a:xfrm>
            <a:prstGeom prst="rect">
              <a:avLst/>
            </a:prstGeom>
            <a:solidFill>
              <a:srgbClr val="996633"/>
            </a:solidFill>
          </p:spPr>
          <p:txBody>
            <a:bodyPr wrap="square" rtlCol="0" anchor="ctr" anchorCtr="0">
              <a:spAutoFit/>
            </a:bodyPr>
            <a:lstStyle/>
            <a:p>
              <a:pPr algn="ctr">
                <a:lnSpc>
                  <a:spcPts val="2700"/>
                </a:lnSpc>
                <a:spcBef>
                  <a:spcPts val="0"/>
                </a:spcBef>
              </a:pPr>
              <a:r>
                <a:rPr lang="ja-JP" altLang="en-US" sz="2200" b="1" dirty="0">
                  <a:solidFill>
                    <a:schemeClr val="bg1"/>
                  </a:solidFill>
                  <a:latin typeface="Trebuchet MS" pitchFamily="34" charset="0"/>
                  <a:ea typeface="Meiryo UI" pitchFamily="50" charset="-128"/>
                  <a:cs typeface="Meiryo UI" pitchFamily="50" charset="-128"/>
                </a:rPr>
                <a:t>誤解</a:t>
              </a:r>
              <a:endParaRPr kumimoji="1" lang="ja-JP" altLang="en-US" sz="2200" dirty="0">
                <a:solidFill>
                  <a:schemeClr val="bg1"/>
                </a:solidFill>
              </a:endParaRPr>
            </a:p>
          </p:txBody>
        </p:sp>
      </p:grpSp>
      <p:sp>
        <p:nvSpPr>
          <p:cNvPr id="13" name="Rectangle 13"/>
          <p:cNvSpPr>
            <a:spLocks noChangeArrowheads="1"/>
          </p:cNvSpPr>
          <p:nvPr/>
        </p:nvSpPr>
        <p:spPr bwMode="auto">
          <a:xfrm>
            <a:off x="767645" y="4303933"/>
            <a:ext cx="7816798" cy="1933089"/>
          </a:xfrm>
          <a:prstGeom prst="rect">
            <a:avLst/>
          </a:prstGeom>
          <a:noFill/>
          <a:ln w="44450" cap="rnd">
            <a:solidFill>
              <a:srgbClr val="996633"/>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43468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827275" y="296946"/>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a:r>
              <a:rPr lang="ja-JP" altLang="en-US" sz="3000" b="1" dirty="0">
                <a:latin typeface="Meiryo UI" pitchFamily="50" charset="-128"/>
                <a:ea typeface="Meiryo UI" pitchFamily="50" charset="-128"/>
                <a:cs typeface="Meiryo UI" pitchFamily="50" charset="-128"/>
              </a:rPr>
              <a:t>観察のポイント（アセスメント）</a:t>
            </a:r>
          </a:p>
        </p:txBody>
      </p:sp>
      <p:sp>
        <p:nvSpPr>
          <p:cNvPr id="39939" name="Text Box 6"/>
          <p:cNvSpPr txBox="1">
            <a:spLocks noChangeArrowheads="1"/>
          </p:cNvSpPr>
          <p:nvPr/>
        </p:nvSpPr>
        <p:spPr bwMode="auto">
          <a:xfrm>
            <a:off x="4324392" y="1416555"/>
            <a:ext cx="4536375" cy="67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900" b="1" dirty="0">
                <a:latin typeface="Meiryo UI" pitchFamily="50" charset="-128"/>
                <a:ea typeface="Meiryo UI" pitchFamily="50" charset="-128"/>
                <a:cs typeface="Meiryo UI" pitchFamily="50" charset="-128"/>
              </a:rPr>
              <a:t>食事の内容／受診の交通手段、目的</a:t>
            </a:r>
          </a:p>
          <a:p>
            <a:pPr eaLnBrk="1" hangingPunct="1">
              <a:lnSpc>
                <a:spcPct val="110000"/>
              </a:lnSpc>
            </a:pPr>
            <a:r>
              <a:rPr lang="ja-JP" altLang="en-US" sz="1900" b="1" dirty="0">
                <a:latin typeface="Meiryo UI" pitchFamily="50" charset="-128"/>
                <a:ea typeface="Meiryo UI" pitchFamily="50" charset="-128"/>
                <a:cs typeface="Meiryo UI" pitchFamily="50" charset="-128"/>
              </a:rPr>
              <a:t>／家族との外出など</a:t>
            </a:r>
          </a:p>
        </p:txBody>
      </p:sp>
      <p:sp>
        <p:nvSpPr>
          <p:cNvPr id="3" name="正方形/長方形 2"/>
          <p:cNvSpPr/>
          <p:nvPr/>
        </p:nvSpPr>
        <p:spPr>
          <a:xfrm>
            <a:off x="2759393" y="1414533"/>
            <a:ext cx="1382110" cy="384721"/>
          </a:xfrm>
          <a:prstGeom prst="rect">
            <a:avLst/>
          </a:prstGeom>
        </p:spPr>
        <p:txBody>
          <a:bodyPr wrap="none">
            <a:spAutoFit/>
          </a:bodyPr>
          <a:lstStyle/>
          <a:p>
            <a:r>
              <a:rPr lang="ja-JP" altLang="en-US" sz="1900" b="1" dirty="0">
                <a:solidFill>
                  <a:srgbClr val="996633"/>
                </a:solidFill>
                <a:latin typeface="Meiryo UI" pitchFamily="50" charset="-128"/>
                <a:ea typeface="Meiryo UI" pitchFamily="50" charset="-128"/>
                <a:cs typeface="Meiryo UI" pitchFamily="50" charset="-128"/>
              </a:rPr>
              <a:t>最近の記憶</a:t>
            </a:r>
            <a:endParaRPr lang="ja-JP" altLang="en-US" sz="1900" dirty="0">
              <a:solidFill>
                <a:srgbClr val="996633"/>
              </a:solidFill>
            </a:endParaRPr>
          </a:p>
        </p:txBody>
      </p:sp>
      <p:sp>
        <p:nvSpPr>
          <p:cNvPr id="4" name="正方形/長方形 3"/>
          <p:cNvSpPr/>
          <p:nvPr/>
        </p:nvSpPr>
        <p:spPr>
          <a:xfrm>
            <a:off x="2766849" y="2092994"/>
            <a:ext cx="1138453" cy="384721"/>
          </a:xfrm>
          <a:prstGeom prst="rect">
            <a:avLst/>
          </a:prstGeom>
        </p:spPr>
        <p:txBody>
          <a:bodyPr wrap="none">
            <a:spAutoFit/>
          </a:bodyPr>
          <a:lstStyle/>
          <a:p>
            <a:pPr lvl="0" eaLnBrk="1" hangingPunct="1"/>
            <a:r>
              <a:rPr lang="ja-JP" altLang="en-US" sz="1900" b="1" dirty="0">
                <a:solidFill>
                  <a:srgbClr val="996633"/>
                </a:solidFill>
                <a:latin typeface="Meiryo UI" pitchFamily="50" charset="-128"/>
                <a:ea typeface="Meiryo UI" pitchFamily="50" charset="-128"/>
                <a:cs typeface="Meiryo UI" pitchFamily="50" charset="-128"/>
              </a:rPr>
              <a:t>昔の記憶</a:t>
            </a:r>
          </a:p>
        </p:txBody>
      </p:sp>
      <p:sp>
        <p:nvSpPr>
          <p:cNvPr id="5" name="正方形/長方形 4"/>
          <p:cNvSpPr/>
          <p:nvPr/>
        </p:nvSpPr>
        <p:spPr>
          <a:xfrm>
            <a:off x="572796" y="1416555"/>
            <a:ext cx="1711767" cy="461665"/>
          </a:xfrm>
          <a:prstGeom prst="rect">
            <a:avLst/>
          </a:prstGeom>
          <a:solidFill>
            <a:srgbClr val="996633"/>
          </a:solidFill>
        </p:spPr>
        <p:txBody>
          <a:bodyPr wrap="square">
            <a:spAutoFit/>
          </a:bodyPr>
          <a:lstStyle/>
          <a:p>
            <a:r>
              <a:rPr lang="ja-JP" altLang="en-US" sz="2400" b="1" dirty="0">
                <a:solidFill>
                  <a:schemeClr val="bg1"/>
                </a:solidFill>
                <a:latin typeface="Meiryo UI" pitchFamily="50" charset="-128"/>
                <a:ea typeface="Meiryo UI" pitchFamily="50" charset="-128"/>
                <a:cs typeface="Meiryo UI" pitchFamily="50" charset="-128"/>
              </a:rPr>
              <a:t> 記憶障害</a:t>
            </a:r>
            <a:endParaRPr lang="ja-JP" altLang="en-US" sz="2400" dirty="0">
              <a:solidFill>
                <a:schemeClr val="bg1"/>
              </a:solidFill>
            </a:endParaRPr>
          </a:p>
        </p:txBody>
      </p:sp>
      <p:sp>
        <p:nvSpPr>
          <p:cNvPr id="13" name="Text Box 6"/>
          <p:cNvSpPr txBox="1">
            <a:spLocks noChangeArrowheads="1"/>
          </p:cNvSpPr>
          <p:nvPr/>
        </p:nvSpPr>
        <p:spPr bwMode="auto">
          <a:xfrm>
            <a:off x="2657055" y="2677377"/>
            <a:ext cx="5469316" cy="149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600"/>
              </a:spcBef>
            </a:pPr>
            <a:r>
              <a:rPr lang="ja-JP" altLang="en-US" sz="1900" b="1" dirty="0">
                <a:latin typeface="Meiryo UI" pitchFamily="50" charset="-128"/>
                <a:ea typeface="Meiryo UI" pitchFamily="50" charset="-128"/>
                <a:cs typeface="Meiryo UI" pitchFamily="50" charset="-128"/>
              </a:rPr>
              <a:t> ・今日の</a:t>
            </a:r>
            <a:r>
              <a:rPr lang="ja-JP" altLang="en-US" sz="1900" b="1" dirty="0">
                <a:solidFill>
                  <a:srgbClr val="996633"/>
                </a:solidFill>
                <a:latin typeface="Meiryo UI" pitchFamily="50" charset="-128"/>
                <a:ea typeface="Meiryo UI" pitchFamily="50" charset="-128"/>
                <a:cs typeface="Meiryo UI" pitchFamily="50" charset="-128"/>
              </a:rPr>
              <a:t>年月日、曜日、午前・午後</a:t>
            </a:r>
            <a:r>
              <a:rPr lang="ja-JP" altLang="en-US" sz="1900" b="1" dirty="0">
                <a:latin typeface="Meiryo UI" pitchFamily="50" charset="-128"/>
                <a:ea typeface="Meiryo UI" pitchFamily="50" charset="-128"/>
                <a:cs typeface="Meiryo UI" pitchFamily="50" charset="-128"/>
              </a:rPr>
              <a:t>　　　　　　　　</a:t>
            </a:r>
          </a:p>
          <a:p>
            <a:pPr eaLnBrk="1" hangingPunct="1">
              <a:spcBef>
                <a:spcPts val="600"/>
              </a:spcBef>
            </a:pPr>
            <a:r>
              <a:rPr lang="ja-JP" altLang="en-US" sz="1900" b="1" dirty="0">
                <a:latin typeface="Meiryo UI" pitchFamily="50" charset="-128"/>
                <a:ea typeface="Meiryo UI" pitchFamily="50" charset="-128"/>
                <a:cs typeface="Meiryo UI" pitchFamily="50" charset="-128"/>
              </a:rPr>
              <a:t> ・自宅の</a:t>
            </a:r>
            <a:r>
              <a:rPr lang="ja-JP" altLang="en-US" sz="1900" b="1" dirty="0">
                <a:solidFill>
                  <a:srgbClr val="996633"/>
                </a:solidFill>
                <a:latin typeface="Meiryo UI" pitchFamily="50" charset="-128"/>
                <a:ea typeface="Meiryo UI" pitchFamily="50" charset="-128"/>
                <a:cs typeface="Meiryo UI" pitchFamily="50" charset="-128"/>
              </a:rPr>
              <a:t>住所</a:t>
            </a:r>
            <a:r>
              <a:rPr lang="ja-JP" altLang="en-US" sz="1900" b="1" dirty="0">
                <a:latin typeface="Meiryo UI" pitchFamily="50" charset="-128"/>
                <a:ea typeface="Meiryo UI" pitchFamily="50" charset="-128"/>
                <a:cs typeface="Meiryo UI" pitchFamily="50" charset="-128"/>
              </a:rPr>
              <a:t>　　　　　　</a:t>
            </a:r>
          </a:p>
          <a:p>
            <a:pPr eaLnBrk="1" hangingPunct="1">
              <a:spcBef>
                <a:spcPts val="600"/>
              </a:spcBef>
            </a:pPr>
            <a:r>
              <a:rPr lang="ja-JP" altLang="en-US" sz="1900" b="1" dirty="0">
                <a:latin typeface="Meiryo UI" pitchFamily="50" charset="-128"/>
                <a:ea typeface="Meiryo UI" pitchFamily="50" charset="-128"/>
                <a:cs typeface="Meiryo UI" pitchFamily="50" charset="-128"/>
              </a:rPr>
              <a:t> ・今いる</a:t>
            </a:r>
            <a:r>
              <a:rPr lang="ja-JP" altLang="en-US" sz="1900" b="1" dirty="0">
                <a:solidFill>
                  <a:srgbClr val="996633"/>
                </a:solidFill>
                <a:latin typeface="Meiryo UI" pitchFamily="50" charset="-128"/>
                <a:ea typeface="Meiryo UI" pitchFamily="50" charset="-128"/>
                <a:cs typeface="Meiryo UI" pitchFamily="50" charset="-128"/>
              </a:rPr>
              <a:t>場所</a:t>
            </a:r>
            <a:r>
              <a:rPr lang="ja-JP" altLang="en-US" sz="1900" b="1" dirty="0">
                <a:latin typeface="Meiryo UI" pitchFamily="50" charset="-128"/>
                <a:ea typeface="Meiryo UI" pitchFamily="50" charset="-128"/>
                <a:cs typeface="Meiryo UI" pitchFamily="50" charset="-128"/>
              </a:rPr>
              <a:t>の認識</a:t>
            </a:r>
          </a:p>
          <a:p>
            <a:pPr eaLnBrk="1" hangingPunct="1">
              <a:spcBef>
                <a:spcPts val="600"/>
              </a:spcBef>
            </a:pPr>
            <a:r>
              <a:rPr lang="ja-JP" altLang="en-US" sz="1900" b="1" dirty="0">
                <a:latin typeface="Meiryo UI" pitchFamily="50" charset="-128"/>
                <a:ea typeface="Meiryo UI" pitchFamily="50" charset="-128"/>
                <a:cs typeface="Meiryo UI" pitchFamily="50" charset="-128"/>
              </a:rPr>
              <a:t> ・</a:t>
            </a:r>
            <a:r>
              <a:rPr lang="ja-JP" altLang="en-US" sz="1900" b="1" dirty="0">
                <a:solidFill>
                  <a:srgbClr val="996633"/>
                </a:solidFill>
                <a:latin typeface="Meiryo UI" pitchFamily="50" charset="-128"/>
                <a:ea typeface="Meiryo UI" pitchFamily="50" charset="-128"/>
                <a:cs typeface="Meiryo UI" pitchFamily="50" charset="-128"/>
              </a:rPr>
              <a:t>家族</a:t>
            </a:r>
            <a:r>
              <a:rPr lang="ja-JP" altLang="en-US" sz="1900" b="1" dirty="0">
                <a:latin typeface="Meiryo UI" pitchFamily="50" charset="-128"/>
                <a:ea typeface="Meiryo UI" pitchFamily="50" charset="-128"/>
                <a:cs typeface="Meiryo UI" pitchFamily="50" charset="-128"/>
              </a:rPr>
              <a:t>の認識</a:t>
            </a:r>
          </a:p>
        </p:txBody>
      </p:sp>
      <p:sp>
        <p:nvSpPr>
          <p:cNvPr id="14" name="正方形/長方形 13"/>
          <p:cNvSpPr/>
          <p:nvPr/>
        </p:nvSpPr>
        <p:spPr>
          <a:xfrm>
            <a:off x="572796" y="2677377"/>
            <a:ext cx="1723549" cy="461665"/>
          </a:xfrm>
          <a:prstGeom prst="rect">
            <a:avLst/>
          </a:prstGeom>
          <a:solidFill>
            <a:srgbClr val="996633"/>
          </a:solidFill>
        </p:spPr>
        <p:txBody>
          <a:bodyPr wrap="none">
            <a:spAutoFit/>
          </a:bodyPr>
          <a:lstStyle/>
          <a:p>
            <a:r>
              <a:rPr lang="ja-JP" altLang="en-US" sz="2400" b="1" dirty="0">
                <a:solidFill>
                  <a:schemeClr val="bg1"/>
                </a:solidFill>
                <a:latin typeface="Meiryo UI" pitchFamily="50" charset="-128"/>
                <a:ea typeface="Meiryo UI" pitchFamily="50" charset="-128"/>
                <a:cs typeface="Meiryo UI" pitchFamily="50" charset="-128"/>
              </a:rPr>
              <a:t>見当識障害</a:t>
            </a:r>
            <a:endParaRPr lang="ja-JP" altLang="en-US" sz="2400" dirty="0">
              <a:solidFill>
                <a:schemeClr val="bg1"/>
              </a:solidFill>
            </a:endParaRPr>
          </a:p>
        </p:txBody>
      </p:sp>
      <p:sp>
        <p:nvSpPr>
          <p:cNvPr id="15" name="Text Box 6"/>
          <p:cNvSpPr txBox="1">
            <a:spLocks noChangeArrowheads="1"/>
          </p:cNvSpPr>
          <p:nvPr/>
        </p:nvSpPr>
        <p:spPr bwMode="auto">
          <a:xfrm>
            <a:off x="2721994" y="4367271"/>
            <a:ext cx="5807727" cy="223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600"/>
              </a:spcBef>
            </a:pPr>
            <a:r>
              <a:rPr lang="ja-JP" altLang="en-US" sz="1900" b="1" dirty="0">
                <a:latin typeface="Meiryo UI" pitchFamily="50" charset="-128"/>
                <a:ea typeface="Meiryo UI" pitchFamily="50" charset="-128"/>
                <a:cs typeface="Meiryo UI" pitchFamily="50" charset="-128"/>
              </a:rPr>
              <a:t>・気候にあった服を着ているか</a:t>
            </a:r>
          </a:p>
          <a:p>
            <a:pPr eaLnBrk="1" hangingPunct="1">
              <a:spcBef>
                <a:spcPts val="600"/>
              </a:spcBef>
            </a:pPr>
            <a:r>
              <a:rPr lang="ja-JP" altLang="en-US" sz="1900" b="1" dirty="0">
                <a:latin typeface="Meiryo UI" pitchFamily="50" charset="-128"/>
                <a:ea typeface="Meiryo UI" pitchFamily="50" charset="-128"/>
                <a:cs typeface="Meiryo UI" pitchFamily="50" charset="-128"/>
              </a:rPr>
              <a:t>・適切に着替えをしているか</a:t>
            </a:r>
          </a:p>
          <a:p>
            <a:pPr eaLnBrk="1" hangingPunct="1">
              <a:spcBef>
                <a:spcPts val="600"/>
              </a:spcBef>
            </a:pPr>
            <a:r>
              <a:rPr lang="ja-JP" altLang="en-US" sz="1900" b="1" dirty="0">
                <a:latin typeface="Meiryo UI" pitchFamily="50" charset="-128"/>
                <a:ea typeface="Meiryo UI" pitchFamily="50" charset="-128"/>
                <a:cs typeface="Meiryo UI" pitchFamily="50" charset="-128"/>
              </a:rPr>
              <a:t>・雨天時に傘をもっていくか</a:t>
            </a:r>
          </a:p>
          <a:p>
            <a:pPr eaLnBrk="1" hangingPunct="1">
              <a:spcBef>
                <a:spcPts val="600"/>
              </a:spcBef>
            </a:pPr>
            <a:r>
              <a:rPr lang="ja-JP" altLang="en-US" sz="1900" b="1" dirty="0">
                <a:latin typeface="Meiryo UI" pitchFamily="50" charset="-128"/>
                <a:ea typeface="Meiryo UI" pitchFamily="50" charset="-128"/>
                <a:cs typeface="Meiryo UI" pitchFamily="50" charset="-128"/>
              </a:rPr>
              <a:t>・料理の味付けはどうか</a:t>
            </a:r>
          </a:p>
          <a:p>
            <a:pPr eaLnBrk="1" hangingPunct="1">
              <a:spcBef>
                <a:spcPts val="600"/>
              </a:spcBef>
            </a:pPr>
            <a:r>
              <a:rPr lang="ja-JP" altLang="en-US" sz="1900" b="1" dirty="0">
                <a:latin typeface="Meiryo UI" pitchFamily="50" charset="-128"/>
                <a:ea typeface="Meiryo UI" pitchFamily="50" charset="-128"/>
                <a:cs typeface="Meiryo UI" pitchFamily="50" charset="-128"/>
              </a:rPr>
              <a:t>・いつも同じ料理ばかりではないか</a:t>
            </a:r>
          </a:p>
          <a:p>
            <a:pPr eaLnBrk="1" hangingPunct="1">
              <a:spcBef>
                <a:spcPts val="600"/>
              </a:spcBef>
            </a:pPr>
            <a:r>
              <a:rPr lang="ja-JP" altLang="en-US" sz="1900" b="1" dirty="0">
                <a:latin typeface="Meiryo UI" pitchFamily="50" charset="-128"/>
                <a:ea typeface="Meiryo UI" pitchFamily="50" charset="-128"/>
                <a:cs typeface="Meiryo UI" pitchFamily="50" charset="-128"/>
              </a:rPr>
              <a:t>・</a:t>
            </a:r>
            <a:r>
              <a:rPr lang="en-US" altLang="ja-JP" sz="1900" b="1" dirty="0">
                <a:latin typeface="Meiryo UI" pitchFamily="50" charset="-128"/>
                <a:ea typeface="Meiryo UI" pitchFamily="50" charset="-128"/>
                <a:cs typeface="Meiryo UI" pitchFamily="50" charset="-128"/>
              </a:rPr>
              <a:t>(</a:t>
            </a:r>
            <a:r>
              <a:rPr lang="ja-JP" altLang="en-US" sz="1900" b="1" dirty="0">
                <a:latin typeface="Meiryo UI" pitchFamily="50" charset="-128"/>
                <a:ea typeface="Meiryo UI" pitchFamily="50" charset="-128"/>
                <a:cs typeface="Meiryo UI" pitchFamily="50" charset="-128"/>
              </a:rPr>
              <a:t>本人への質問</a:t>
            </a:r>
            <a:r>
              <a:rPr lang="en-US" altLang="ja-JP" sz="1900" b="1" dirty="0">
                <a:latin typeface="Meiryo UI" pitchFamily="50" charset="-128"/>
                <a:ea typeface="Meiryo UI" pitchFamily="50" charset="-128"/>
                <a:cs typeface="Meiryo UI" pitchFamily="50" charset="-128"/>
              </a:rPr>
              <a:t>)</a:t>
            </a:r>
            <a:r>
              <a:rPr lang="ja-JP" altLang="en-US" sz="1900" b="1" dirty="0">
                <a:latin typeface="Meiryo UI" pitchFamily="50" charset="-128"/>
                <a:ea typeface="Meiryo UI" pitchFamily="50" charset="-128"/>
                <a:cs typeface="Meiryo UI" pitchFamily="50" charset="-128"/>
              </a:rPr>
              <a:t> 火事に出会ったらどうするか　　　　　　　</a:t>
            </a:r>
          </a:p>
        </p:txBody>
      </p:sp>
      <p:sp>
        <p:nvSpPr>
          <p:cNvPr id="16" name="正方形/長方形 15"/>
          <p:cNvSpPr/>
          <p:nvPr/>
        </p:nvSpPr>
        <p:spPr>
          <a:xfrm>
            <a:off x="559148" y="4367271"/>
            <a:ext cx="1792165" cy="830997"/>
          </a:xfrm>
          <a:prstGeom prst="rect">
            <a:avLst/>
          </a:prstGeom>
          <a:solidFill>
            <a:srgbClr val="996633"/>
          </a:solidFill>
        </p:spPr>
        <p:txBody>
          <a:bodyPr wrap="square">
            <a:spAutoFit/>
          </a:bodyPr>
          <a:lstStyle/>
          <a:p>
            <a:r>
              <a:rPr lang="ja-JP" altLang="en-US" sz="2400" b="1" dirty="0">
                <a:solidFill>
                  <a:schemeClr val="bg1"/>
                </a:solidFill>
                <a:latin typeface="Meiryo UI" pitchFamily="50" charset="-128"/>
                <a:ea typeface="Meiryo UI" pitchFamily="50" charset="-128"/>
                <a:cs typeface="Meiryo UI" pitchFamily="50" charset="-128"/>
              </a:rPr>
              <a:t>判断・実行</a:t>
            </a:r>
            <a:endParaRPr lang="en-US" altLang="ja-JP" sz="2400" b="1" dirty="0">
              <a:solidFill>
                <a:schemeClr val="bg1"/>
              </a:solidFill>
              <a:latin typeface="Meiryo UI" pitchFamily="50" charset="-128"/>
              <a:ea typeface="Meiryo UI" pitchFamily="50" charset="-128"/>
              <a:cs typeface="Meiryo UI" pitchFamily="50" charset="-128"/>
            </a:endParaRPr>
          </a:p>
          <a:p>
            <a:r>
              <a:rPr lang="ja-JP" altLang="en-US" sz="2400" b="1" dirty="0">
                <a:solidFill>
                  <a:schemeClr val="bg1"/>
                </a:solidFill>
                <a:latin typeface="Meiryo UI" pitchFamily="50" charset="-128"/>
                <a:ea typeface="Meiryo UI" pitchFamily="50" charset="-128"/>
                <a:cs typeface="Meiryo UI" pitchFamily="50" charset="-128"/>
              </a:rPr>
              <a:t>機能障害</a:t>
            </a:r>
            <a:endParaRPr lang="ja-JP" altLang="en-US" sz="2400" dirty="0">
              <a:solidFill>
                <a:schemeClr val="bg1"/>
              </a:solidFill>
            </a:endParaRPr>
          </a:p>
        </p:txBody>
      </p:sp>
      <p:sp>
        <p:nvSpPr>
          <p:cNvPr id="18" name="Text Box 6"/>
          <p:cNvSpPr txBox="1">
            <a:spLocks noChangeArrowheads="1"/>
          </p:cNvSpPr>
          <p:nvPr/>
        </p:nvSpPr>
        <p:spPr bwMode="auto">
          <a:xfrm>
            <a:off x="4324393" y="2103617"/>
            <a:ext cx="4536374" cy="3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900" b="1" dirty="0">
                <a:latin typeface="Meiryo UI" pitchFamily="50" charset="-128"/>
                <a:ea typeface="Meiryo UI" pitchFamily="50" charset="-128"/>
                <a:cs typeface="Meiryo UI" pitchFamily="50" charset="-128"/>
              </a:rPr>
              <a:t>生年月日／出生地／学校時代の話など</a:t>
            </a:r>
          </a:p>
        </p:txBody>
      </p:sp>
      <p:sp>
        <p:nvSpPr>
          <p:cNvPr id="20"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21"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17</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608102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1801505" y="6220135"/>
            <a:ext cx="707738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eaLnBrk="1" hangingPunct="1"/>
            <a:r>
              <a:rPr kumimoji="0" lang="ja-JP" altLang="en-US" sz="1300" b="1" dirty="0">
                <a:latin typeface="Meiryo UI" pitchFamily="50" charset="-128"/>
                <a:ea typeface="Meiryo UI" pitchFamily="50" charset="-128"/>
                <a:cs typeface="Meiryo UI" pitchFamily="50" charset="-128"/>
              </a:rPr>
              <a:t>出典：</a:t>
            </a:r>
            <a:r>
              <a:rPr kumimoji="0" lang="en-US" altLang="en-US" sz="1300" b="1" dirty="0" err="1">
                <a:latin typeface="Meiryo UI" pitchFamily="50" charset="-128"/>
                <a:ea typeface="Meiryo UI" pitchFamily="50" charset="-128"/>
                <a:cs typeface="Meiryo UI" pitchFamily="50" charset="-128"/>
              </a:rPr>
              <a:t>Reisberg</a:t>
            </a:r>
            <a:r>
              <a:rPr kumimoji="0" lang="en-US" altLang="en-US" sz="1300" b="1" dirty="0">
                <a:latin typeface="Meiryo UI" pitchFamily="50" charset="-128"/>
                <a:ea typeface="Meiryo UI" pitchFamily="50" charset="-128"/>
                <a:cs typeface="Meiryo UI" pitchFamily="50" charset="-128"/>
              </a:rPr>
              <a:t> B et al: Functional staging of dementia of the Alzheimer type. Ann NY </a:t>
            </a:r>
            <a:r>
              <a:rPr kumimoji="0" lang="en-US" altLang="en-US" sz="1300" b="1" dirty="0" err="1">
                <a:latin typeface="Meiryo UI" pitchFamily="50" charset="-128"/>
                <a:ea typeface="Meiryo UI" pitchFamily="50" charset="-128"/>
                <a:cs typeface="Meiryo UI" pitchFamily="50" charset="-128"/>
              </a:rPr>
              <a:t>Acad</a:t>
            </a:r>
            <a:r>
              <a:rPr kumimoji="0" lang="en-US" altLang="en-US" sz="1300" b="1" dirty="0">
                <a:latin typeface="Meiryo UI" pitchFamily="50" charset="-128"/>
                <a:ea typeface="Meiryo UI" pitchFamily="50" charset="-128"/>
                <a:cs typeface="Meiryo UI" pitchFamily="50" charset="-128"/>
              </a:rPr>
              <a:t> </a:t>
            </a:r>
            <a:r>
              <a:rPr kumimoji="0" lang="en-US" altLang="en-US" sz="1300" b="1" dirty="0" err="1">
                <a:latin typeface="Meiryo UI" pitchFamily="50" charset="-128"/>
                <a:ea typeface="Meiryo UI" pitchFamily="50" charset="-128"/>
                <a:cs typeface="Meiryo UI" pitchFamily="50" charset="-128"/>
              </a:rPr>
              <a:t>Sci</a:t>
            </a:r>
            <a:r>
              <a:rPr kumimoji="0" lang="en-US" altLang="en-US" sz="1300" b="1" dirty="0">
                <a:latin typeface="Meiryo UI" pitchFamily="50" charset="-128"/>
                <a:ea typeface="Meiryo UI" pitchFamily="50" charset="-128"/>
                <a:cs typeface="Meiryo UI" pitchFamily="50" charset="-128"/>
              </a:rPr>
              <a:t> 1984; 435 481-483</a:t>
            </a:r>
            <a:endParaRPr kumimoji="0" lang="en-US" altLang="ja-JP" sz="1300" b="1" dirty="0">
              <a:latin typeface="Meiryo UI" pitchFamily="50" charset="-128"/>
              <a:ea typeface="Meiryo UI" pitchFamily="50" charset="-128"/>
              <a:cs typeface="Meiryo UI" pitchFamily="50" charset="-128"/>
            </a:endParaRPr>
          </a:p>
        </p:txBody>
      </p:sp>
      <p:sp>
        <p:nvSpPr>
          <p:cNvPr id="93187" name="Freeform 5"/>
          <p:cNvSpPr>
            <a:spLocks/>
          </p:cNvSpPr>
          <p:nvPr/>
        </p:nvSpPr>
        <p:spPr bwMode="auto">
          <a:xfrm>
            <a:off x="684213" y="968375"/>
            <a:ext cx="7848600" cy="4981575"/>
          </a:xfrm>
          <a:custGeom>
            <a:avLst/>
            <a:gdLst>
              <a:gd name="T0" fmla="*/ 0 w 4944"/>
              <a:gd name="T1" fmla="*/ 2147483647 h 3138"/>
              <a:gd name="T2" fmla="*/ 2147483647 w 4944"/>
              <a:gd name="T3" fmla="*/ 2147483647 h 3138"/>
              <a:gd name="T4" fmla="*/ 2147483647 w 4944"/>
              <a:gd name="T5" fmla="*/ 2147483647 h 3138"/>
              <a:gd name="T6" fmla="*/ 2147483647 w 4944"/>
              <a:gd name="T7" fmla="*/ 2147483647 h 3138"/>
              <a:gd name="T8" fmla="*/ 0 60000 65536"/>
              <a:gd name="T9" fmla="*/ 0 60000 65536"/>
              <a:gd name="T10" fmla="*/ 0 60000 65536"/>
              <a:gd name="T11" fmla="*/ 0 60000 65536"/>
              <a:gd name="T12" fmla="*/ 0 w 4944"/>
              <a:gd name="T13" fmla="*/ 0 h 3138"/>
              <a:gd name="T14" fmla="*/ 4944 w 4944"/>
              <a:gd name="T15" fmla="*/ 3138 h 3138"/>
            </a:gdLst>
            <a:ahLst/>
            <a:cxnLst>
              <a:cxn ang="T8">
                <a:pos x="T0" y="T1"/>
              </a:cxn>
              <a:cxn ang="T9">
                <a:pos x="T2" y="T3"/>
              </a:cxn>
              <a:cxn ang="T10">
                <a:pos x="T4" y="T5"/>
              </a:cxn>
              <a:cxn ang="T11">
                <a:pos x="T6" y="T7"/>
              </a:cxn>
            </a:cxnLst>
            <a:rect l="T12" t="T13" r="T14" b="T15"/>
            <a:pathLst>
              <a:path w="4944" h="3138">
                <a:moveTo>
                  <a:pt x="0" y="53"/>
                </a:moveTo>
                <a:cubicBezTo>
                  <a:pt x="835" y="26"/>
                  <a:pt x="1671" y="0"/>
                  <a:pt x="2313" y="416"/>
                </a:cubicBezTo>
                <a:cubicBezTo>
                  <a:pt x="2955" y="832"/>
                  <a:pt x="3416" y="2094"/>
                  <a:pt x="3855" y="2548"/>
                </a:cubicBezTo>
                <a:cubicBezTo>
                  <a:pt x="4294" y="3002"/>
                  <a:pt x="4679" y="2979"/>
                  <a:pt x="4944" y="313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88" name="Freeform 6"/>
          <p:cNvSpPr>
            <a:spLocks/>
          </p:cNvSpPr>
          <p:nvPr/>
        </p:nvSpPr>
        <p:spPr bwMode="auto">
          <a:xfrm>
            <a:off x="684213" y="981075"/>
            <a:ext cx="6048375" cy="4464050"/>
          </a:xfrm>
          <a:custGeom>
            <a:avLst/>
            <a:gdLst>
              <a:gd name="T0" fmla="*/ 0 w 3810"/>
              <a:gd name="T1" fmla="*/ 0 h 2812"/>
              <a:gd name="T2" fmla="*/ 2147483647 w 3810"/>
              <a:gd name="T3" fmla="*/ 2147483647 h 2812"/>
              <a:gd name="T4" fmla="*/ 2147483647 w 3810"/>
              <a:gd name="T5" fmla="*/ 2147483647 h 2812"/>
              <a:gd name="T6" fmla="*/ 2147483647 w 3810"/>
              <a:gd name="T7" fmla="*/ 2147483647 h 2812"/>
              <a:gd name="T8" fmla="*/ 2147483647 w 3810"/>
              <a:gd name="T9" fmla="*/ 2147483647 h 2812"/>
              <a:gd name="T10" fmla="*/ 0 60000 65536"/>
              <a:gd name="T11" fmla="*/ 0 60000 65536"/>
              <a:gd name="T12" fmla="*/ 0 60000 65536"/>
              <a:gd name="T13" fmla="*/ 0 60000 65536"/>
              <a:gd name="T14" fmla="*/ 0 60000 65536"/>
              <a:gd name="T15" fmla="*/ 0 w 3810"/>
              <a:gd name="T16" fmla="*/ 0 h 2812"/>
              <a:gd name="T17" fmla="*/ 3810 w 3810"/>
              <a:gd name="T18" fmla="*/ 2812 h 2812"/>
            </a:gdLst>
            <a:ahLst/>
            <a:cxnLst>
              <a:cxn ang="T10">
                <a:pos x="T0" y="T1"/>
              </a:cxn>
              <a:cxn ang="T11">
                <a:pos x="T2" y="T3"/>
              </a:cxn>
              <a:cxn ang="T12">
                <a:pos x="T4" y="T5"/>
              </a:cxn>
              <a:cxn ang="T13">
                <a:pos x="T6" y="T7"/>
              </a:cxn>
              <a:cxn ang="T14">
                <a:pos x="T8" y="T9"/>
              </a:cxn>
            </a:cxnLst>
            <a:rect l="T15" t="T16" r="T17" b="T18"/>
            <a:pathLst>
              <a:path w="3810" h="2812">
                <a:moveTo>
                  <a:pt x="0" y="0"/>
                </a:moveTo>
                <a:cubicBezTo>
                  <a:pt x="457" y="19"/>
                  <a:pt x="915" y="38"/>
                  <a:pt x="1406" y="363"/>
                </a:cubicBezTo>
                <a:cubicBezTo>
                  <a:pt x="1897" y="688"/>
                  <a:pt x="2600" y="1580"/>
                  <a:pt x="2948" y="1950"/>
                </a:cubicBezTo>
                <a:cubicBezTo>
                  <a:pt x="3296" y="2320"/>
                  <a:pt x="3348" y="2441"/>
                  <a:pt x="3492" y="2585"/>
                </a:cubicBezTo>
                <a:cubicBezTo>
                  <a:pt x="3636" y="2729"/>
                  <a:pt x="3583" y="2736"/>
                  <a:pt x="3810" y="281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89" name="Freeform 7"/>
          <p:cNvSpPr>
            <a:spLocks/>
          </p:cNvSpPr>
          <p:nvPr/>
        </p:nvSpPr>
        <p:spPr bwMode="auto">
          <a:xfrm>
            <a:off x="755650" y="1089025"/>
            <a:ext cx="5903913" cy="4284663"/>
          </a:xfrm>
          <a:custGeom>
            <a:avLst/>
            <a:gdLst>
              <a:gd name="T0" fmla="*/ 0 w 3719"/>
              <a:gd name="T1" fmla="*/ 2147483647 h 2699"/>
              <a:gd name="T2" fmla="*/ 2147483647 w 3719"/>
              <a:gd name="T3" fmla="*/ 2147483647 h 2699"/>
              <a:gd name="T4" fmla="*/ 2147483647 w 3719"/>
              <a:gd name="T5" fmla="*/ 2147483647 h 2699"/>
              <a:gd name="T6" fmla="*/ 2147483647 w 3719"/>
              <a:gd name="T7" fmla="*/ 2147483647 h 2699"/>
              <a:gd name="T8" fmla="*/ 0 60000 65536"/>
              <a:gd name="T9" fmla="*/ 0 60000 65536"/>
              <a:gd name="T10" fmla="*/ 0 60000 65536"/>
              <a:gd name="T11" fmla="*/ 0 60000 65536"/>
              <a:gd name="T12" fmla="*/ 0 w 3719"/>
              <a:gd name="T13" fmla="*/ 0 h 2699"/>
              <a:gd name="T14" fmla="*/ 3719 w 3719"/>
              <a:gd name="T15" fmla="*/ 2699 h 2699"/>
            </a:gdLst>
            <a:ahLst/>
            <a:cxnLst>
              <a:cxn ang="T8">
                <a:pos x="T0" y="T1"/>
              </a:cxn>
              <a:cxn ang="T9">
                <a:pos x="T2" y="T3"/>
              </a:cxn>
              <a:cxn ang="T10">
                <a:pos x="T4" y="T5"/>
              </a:cxn>
              <a:cxn ang="T11">
                <a:pos x="T6" y="T7"/>
              </a:cxn>
            </a:cxnLst>
            <a:rect l="T12" t="T13" r="T14" b="T15"/>
            <a:pathLst>
              <a:path w="3719" h="2699">
                <a:moveTo>
                  <a:pt x="0" y="23"/>
                </a:moveTo>
                <a:cubicBezTo>
                  <a:pt x="397" y="11"/>
                  <a:pt x="794" y="0"/>
                  <a:pt x="1270" y="295"/>
                </a:cubicBezTo>
                <a:cubicBezTo>
                  <a:pt x="1746" y="590"/>
                  <a:pt x="2450" y="1391"/>
                  <a:pt x="2858" y="1792"/>
                </a:cubicBezTo>
                <a:cubicBezTo>
                  <a:pt x="3266" y="2193"/>
                  <a:pt x="3364" y="2495"/>
                  <a:pt x="3719" y="269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90" name="Freeform 8"/>
          <p:cNvSpPr>
            <a:spLocks/>
          </p:cNvSpPr>
          <p:nvPr/>
        </p:nvSpPr>
        <p:spPr bwMode="auto">
          <a:xfrm>
            <a:off x="611188" y="1052513"/>
            <a:ext cx="6985000" cy="4968875"/>
          </a:xfrm>
          <a:custGeom>
            <a:avLst/>
            <a:gdLst>
              <a:gd name="T0" fmla="*/ 0 w 4400"/>
              <a:gd name="T1" fmla="*/ 0 h 3130"/>
              <a:gd name="T2" fmla="*/ 2147483647 w 4400"/>
              <a:gd name="T3" fmla="*/ 2147483647 h 3130"/>
              <a:gd name="T4" fmla="*/ 2147483647 w 4400"/>
              <a:gd name="T5" fmla="*/ 2147483647 h 3130"/>
              <a:gd name="T6" fmla="*/ 2147483647 w 4400"/>
              <a:gd name="T7" fmla="*/ 2147483647 h 3130"/>
              <a:gd name="T8" fmla="*/ 2147483647 w 4400"/>
              <a:gd name="T9" fmla="*/ 2147483647 h 3130"/>
              <a:gd name="T10" fmla="*/ 0 60000 65536"/>
              <a:gd name="T11" fmla="*/ 0 60000 65536"/>
              <a:gd name="T12" fmla="*/ 0 60000 65536"/>
              <a:gd name="T13" fmla="*/ 0 60000 65536"/>
              <a:gd name="T14" fmla="*/ 0 60000 65536"/>
              <a:gd name="T15" fmla="*/ 0 w 4400"/>
              <a:gd name="T16" fmla="*/ 0 h 3130"/>
              <a:gd name="T17" fmla="*/ 4400 w 4400"/>
              <a:gd name="T18" fmla="*/ 3130 h 3130"/>
            </a:gdLst>
            <a:ahLst/>
            <a:cxnLst>
              <a:cxn ang="T10">
                <a:pos x="T0" y="T1"/>
              </a:cxn>
              <a:cxn ang="T11">
                <a:pos x="T2" y="T3"/>
              </a:cxn>
              <a:cxn ang="T12">
                <a:pos x="T4" y="T5"/>
              </a:cxn>
              <a:cxn ang="T13">
                <a:pos x="T6" y="T7"/>
              </a:cxn>
              <a:cxn ang="T14">
                <a:pos x="T8" y="T9"/>
              </a:cxn>
            </a:cxnLst>
            <a:rect l="T15" t="T16" r="T17" b="T18"/>
            <a:pathLst>
              <a:path w="4400" h="3130">
                <a:moveTo>
                  <a:pt x="0" y="0"/>
                </a:moveTo>
                <a:cubicBezTo>
                  <a:pt x="502" y="4"/>
                  <a:pt x="1005" y="8"/>
                  <a:pt x="1542" y="318"/>
                </a:cubicBezTo>
                <a:cubicBezTo>
                  <a:pt x="2079" y="628"/>
                  <a:pt x="2843" y="1505"/>
                  <a:pt x="3221" y="1860"/>
                </a:cubicBezTo>
                <a:cubicBezTo>
                  <a:pt x="3599" y="2215"/>
                  <a:pt x="3614" y="2238"/>
                  <a:pt x="3810" y="2450"/>
                </a:cubicBezTo>
                <a:cubicBezTo>
                  <a:pt x="4006" y="2662"/>
                  <a:pt x="4226" y="3039"/>
                  <a:pt x="4400" y="313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91" name="Rectangle 19"/>
          <p:cNvSpPr>
            <a:spLocks noChangeArrowheads="1"/>
          </p:cNvSpPr>
          <p:nvPr/>
        </p:nvSpPr>
        <p:spPr bwMode="auto">
          <a:xfrm>
            <a:off x="1036638" y="252412"/>
            <a:ext cx="7323137" cy="91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en-US" altLang="ja-JP" sz="2900" b="1" dirty="0">
                <a:latin typeface="Meiryo UI" pitchFamily="50" charset="-128"/>
                <a:ea typeface="Meiryo UI" pitchFamily="50" charset="-128"/>
                <a:cs typeface="Meiryo UI" pitchFamily="50" charset="-128"/>
              </a:rPr>
              <a:t>FAST</a:t>
            </a:r>
            <a:r>
              <a:rPr lang="ja-JP" altLang="en-US" sz="2900" b="1" dirty="0">
                <a:latin typeface="Meiryo UI" pitchFamily="50" charset="-128"/>
                <a:ea typeface="Meiryo UI" pitchFamily="50" charset="-128"/>
                <a:cs typeface="Meiryo UI" pitchFamily="50" charset="-128"/>
              </a:rPr>
              <a:t> による重症度のアセスメント</a:t>
            </a:r>
          </a:p>
          <a:p>
            <a:pPr algn="ctr" defTabSz="1001713" eaLnBrk="1" hangingPunct="1"/>
            <a:r>
              <a:rPr lang="ja-JP" altLang="en-US" sz="2000" b="1" dirty="0">
                <a:latin typeface="Meiryo UI" pitchFamily="50" charset="-128"/>
                <a:ea typeface="Meiryo UI" pitchFamily="50" charset="-128"/>
                <a:cs typeface="Meiryo UI" pitchFamily="50" charset="-128"/>
              </a:rPr>
              <a:t>（アルツハイマー型認知症）</a:t>
            </a:r>
          </a:p>
        </p:txBody>
      </p:sp>
      <p:graphicFrame>
        <p:nvGraphicFramePr>
          <p:cNvPr id="166965" name="Group 53"/>
          <p:cNvGraphicFramePr>
            <a:graphicFrameLocks noGrp="1"/>
          </p:cNvGraphicFramePr>
          <p:nvPr>
            <p:extLst>
              <p:ext uri="{D42A27DB-BD31-4B8C-83A1-F6EECF244321}">
                <p14:modId xmlns:p14="http://schemas.microsoft.com/office/powerpoint/2010/main" val="3938288728"/>
              </p:ext>
            </p:extLst>
          </p:nvPr>
        </p:nvGraphicFramePr>
        <p:xfrm>
          <a:off x="491320" y="1544615"/>
          <a:ext cx="8038531" cy="4546668"/>
        </p:xfrm>
        <a:graphic>
          <a:graphicData uri="http://schemas.openxmlformats.org/drawingml/2006/table">
            <a:tbl>
              <a:tblPr/>
              <a:tblGrid>
                <a:gridCol w="2686032">
                  <a:extLst>
                    <a:ext uri="{9D8B030D-6E8A-4147-A177-3AD203B41FA5}">
                      <a16:colId xmlns:a16="http://schemas.microsoft.com/office/drawing/2014/main" xmlns="" val="20000"/>
                    </a:ext>
                  </a:extLst>
                </a:gridCol>
                <a:gridCol w="5352499">
                  <a:extLst>
                    <a:ext uri="{9D8B030D-6E8A-4147-A177-3AD203B41FA5}">
                      <a16:colId xmlns:a16="http://schemas.microsoft.com/office/drawing/2014/main" xmlns="" val="20001"/>
                    </a:ext>
                  </a:extLst>
                </a:gridCol>
              </a:tblGrid>
              <a:tr h="334963">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１</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正常</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000000"/>
                          </a:solidFill>
                          <a:effectLst/>
                          <a:latin typeface="Meiryo UI" pitchFamily="50" charset="-128"/>
                          <a:ea typeface="Meiryo UI" pitchFamily="50" charset="-128"/>
                          <a:cs typeface="Meiryo UI" pitchFamily="50" charset="-128"/>
                        </a:rPr>
                        <a:t>　</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88938">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２</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年相応</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物の置き忘れなど</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666749">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３</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境界状態</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熟練を要する仕事の場面では、機能低下が同僚によって</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認められる。新しい場所に旅行することは困難。</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96899">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４</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a:t>
                      </a: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軽度の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夕食に客を招く段取りをつけたり、家計を管理したり、</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買物をしたりする程度の仕事でも支障をきたす。</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920490">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５</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a:t>
                      </a: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中等度の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介助なしでは適切な洋服を選んで着ることができない。</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入浴させるときにもなんとか、なだめすかして説得することが</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必要なこともある。</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57225">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６</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a:t>
                      </a: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やや高度の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不適切な着衣。入浴に介助を要する。入浴を嫌がる。</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トイレの水を流せなくなる。失禁。</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936626">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７</a:t>
                      </a:r>
                      <a:r>
                        <a:rPr kumimoji="1" lang="ja-JP" altLang="en-US" sz="14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a:t>
                      </a: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高度の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最大約６語に限定された言語機能の低下。</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理解しうる語彙はただ１つの単語となる。歩行能力の喪失。</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着座能力の喪失。笑う能力の喪失。昏迷および昏睡。</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12" name="Rectangle 3"/>
          <p:cNvSpPr>
            <a:spLocks noChangeArrowheads="1"/>
          </p:cNvSpPr>
          <p:nvPr/>
        </p:nvSpPr>
        <p:spPr bwMode="auto">
          <a:xfrm>
            <a:off x="172275" y="116930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13"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18</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088895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334963" y="419505"/>
            <a:ext cx="835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加齢に伴うもの忘れと認知症のもの忘れ</a:t>
            </a:r>
          </a:p>
        </p:txBody>
      </p:sp>
      <p:sp>
        <p:nvSpPr>
          <p:cNvPr id="43011" name="Text Box 33"/>
          <p:cNvSpPr txBox="1">
            <a:spLocks noChangeArrowheads="1"/>
          </p:cNvSpPr>
          <p:nvPr/>
        </p:nvSpPr>
        <p:spPr bwMode="auto">
          <a:xfrm>
            <a:off x="509588" y="6317079"/>
            <a:ext cx="8185150" cy="28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r" eaLnBrk="1" hangingPunct="1">
              <a:spcBef>
                <a:spcPct val="50000"/>
              </a:spcBef>
            </a:pPr>
            <a:r>
              <a:rPr lang="ja-JP" altLang="en-US" sz="1300" b="1" dirty="0">
                <a:latin typeface="Meiryo UI" pitchFamily="50" charset="-128"/>
                <a:ea typeface="Meiryo UI" pitchFamily="50" charset="-128"/>
                <a:cs typeface="Meiryo UI" pitchFamily="50" charset="-128"/>
              </a:rPr>
              <a:t>出典：東京都高齢者施策推進室「痴呆が疑われたときにーかかりつけ医のための痴呆の手引き」</a:t>
            </a:r>
            <a:r>
              <a:rPr lang="en-US" altLang="ja-JP" sz="1300" b="1" dirty="0">
                <a:latin typeface="Meiryo UI" pitchFamily="50" charset="-128"/>
                <a:ea typeface="Meiryo UI" pitchFamily="50" charset="-128"/>
                <a:cs typeface="Meiryo UI" pitchFamily="50" charset="-128"/>
              </a:rPr>
              <a:t>1999</a:t>
            </a:r>
            <a:r>
              <a:rPr lang="ja-JP" altLang="en-US" sz="1300" b="1" dirty="0">
                <a:latin typeface="Meiryo UI" pitchFamily="50" charset="-128"/>
                <a:ea typeface="Meiryo UI" pitchFamily="50" charset="-128"/>
                <a:cs typeface="Meiryo UI" pitchFamily="50" charset="-128"/>
              </a:rPr>
              <a:t>を改変</a:t>
            </a:r>
          </a:p>
        </p:txBody>
      </p:sp>
      <p:graphicFrame>
        <p:nvGraphicFramePr>
          <p:cNvPr id="60504" name="Group 88"/>
          <p:cNvGraphicFramePr>
            <a:graphicFrameLocks noGrp="1"/>
          </p:cNvGraphicFramePr>
          <p:nvPr>
            <p:extLst>
              <p:ext uri="{D42A27DB-BD31-4B8C-83A1-F6EECF244321}">
                <p14:modId xmlns:p14="http://schemas.microsoft.com/office/powerpoint/2010/main" val="3842502194"/>
              </p:ext>
            </p:extLst>
          </p:nvPr>
        </p:nvGraphicFramePr>
        <p:xfrm>
          <a:off x="660987" y="1441795"/>
          <a:ext cx="7866476" cy="4675189"/>
        </p:xfrm>
        <a:graphic>
          <a:graphicData uri="http://schemas.openxmlformats.org/drawingml/2006/table">
            <a:tbl>
              <a:tblPr/>
              <a:tblGrid>
                <a:gridCol w="3614130">
                  <a:extLst>
                    <a:ext uri="{9D8B030D-6E8A-4147-A177-3AD203B41FA5}">
                      <a16:colId xmlns:a16="http://schemas.microsoft.com/office/drawing/2014/main" xmlns="" val="20000"/>
                    </a:ext>
                  </a:extLst>
                </a:gridCol>
                <a:gridCol w="4252346">
                  <a:extLst>
                    <a:ext uri="{9D8B030D-6E8A-4147-A177-3AD203B41FA5}">
                      <a16:colId xmlns:a16="http://schemas.microsoft.com/office/drawing/2014/main" xmlns="" val="20001"/>
                    </a:ext>
                  </a:extLst>
                </a:gridCol>
              </a:tblGrid>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加齢に伴うもの忘れ</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アルツハイマー型認知症のもの忘れ</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xmlns="" val="10000"/>
                  </a:ext>
                </a:extLst>
              </a:tr>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体験の一部分を忘れる</a:t>
                      </a:r>
                    </a:p>
                  </a:txBody>
                  <a:tcPr marL="18000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全体を忘れる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1"/>
                  </a:ext>
                </a:extLst>
              </a:tr>
              <a:tr h="831849">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記憶障害のみがみられる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記憶障害に加えて</a:t>
                      </a:r>
                    </a:p>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判断の障害や実行機能障害がある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2"/>
                  </a:ext>
                </a:extLst>
              </a:tr>
              <a:tr h="47625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もの忘れを自覚している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もの忘れの自覚に乏しい</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3"/>
                  </a:ext>
                </a:extLst>
              </a:tr>
              <a:tr h="48418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探し物も努力して見つけようとする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探し物も誰かが盗ったということがある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4"/>
                  </a:ext>
                </a:extLst>
              </a:tr>
              <a:tr h="47625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見当識障害はみられない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見当識障害がみられる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5"/>
                  </a:ext>
                </a:extLst>
              </a:tr>
              <a:tr h="48418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取り繕いはみられない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しばしば取り繕いがみられる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6"/>
                  </a:ext>
                </a:extLst>
              </a:tr>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日常生活に支障はない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日常生活に支障をきたす</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7"/>
                  </a:ext>
                </a:extLst>
              </a:tr>
              <a:tr h="47942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きわめて徐々にしか進行しない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進行性である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8"/>
                  </a:ext>
                </a:extLst>
              </a:tr>
            </a:tbl>
          </a:graphicData>
        </a:graphic>
      </p:graphicFrame>
      <p:sp>
        <p:nvSpPr>
          <p:cNvPr id="10"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19</a:t>
            </a:r>
            <a:r>
              <a:rPr lang="ja-JP" altLang="en-US" sz="1800" b="1" dirty="0">
                <a:latin typeface="Meiryo UI" pitchFamily="50" charset="-128"/>
                <a:ea typeface="Meiryo UI" pitchFamily="50" charset="-128"/>
                <a:cs typeface="Meiryo UI" pitchFamily="50" charset="-128"/>
              </a:rPr>
              <a:t>］</a:t>
            </a:r>
          </a:p>
        </p:txBody>
      </p:sp>
      <p:sp>
        <p:nvSpPr>
          <p:cNvPr id="11" name="Rectangle 3"/>
          <p:cNvSpPr>
            <a:spLocks noChangeArrowheads="1"/>
          </p:cNvSpPr>
          <p:nvPr/>
        </p:nvSpPr>
        <p:spPr bwMode="auto">
          <a:xfrm>
            <a:off x="130625" y="100070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06605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37" name="Group 53"/>
          <p:cNvGraphicFramePr>
            <a:graphicFrameLocks noGrp="1"/>
          </p:cNvGraphicFramePr>
          <p:nvPr>
            <p:extLst>
              <p:ext uri="{D42A27DB-BD31-4B8C-83A1-F6EECF244321}">
                <p14:modId xmlns:p14="http://schemas.microsoft.com/office/powerpoint/2010/main" val="1980294326"/>
              </p:ext>
            </p:extLst>
          </p:nvPr>
        </p:nvGraphicFramePr>
        <p:xfrm>
          <a:off x="755373" y="1530350"/>
          <a:ext cx="7851914" cy="4567239"/>
        </p:xfrm>
        <a:graphic>
          <a:graphicData uri="http://schemas.openxmlformats.org/drawingml/2006/table">
            <a:tbl>
              <a:tblPr/>
              <a:tblGrid>
                <a:gridCol w="1305439">
                  <a:extLst>
                    <a:ext uri="{9D8B030D-6E8A-4147-A177-3AD203B41FA5}">
                      <a16:colId xmlns:a16="http://schemas.microsoft.com/office/drawing/2014/main" xmlns="" val="20000"/>
                    </a:ext>
                  </a:extLst>
                </a:gridCol>
                <a:gridCol w="2961564">
                  <a:extLst>
                    <a:ext uri="{9D8B030D-6E8A-4147-A177-3AD203B41FA5}">
                      <a16:colId xmlns:a16="http://schemas.microsoft.com/office/drawing/2014/main" xmlns="" val="20001"/>
                    </a:ext>
                  </a:extLst>
                </a:gridCol>
                <a:gridCol w="3584911">
                  <a:extLst>
                    <a:ext uri="{9D8B030D-6E8A-4147-A177-3AD203B41FA5}">
                      <a16:colId xmlns:a16="http://schemas.microsoft.com/office/drawing/2014/main" xmlns="" val="20002"/>
                    </a:ext>
                  </a:extLst>
                </a:gridCol>
              </a:tblGrid>
              <a:tr h="42684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うつ病</a:t>
                      </a:r>
                      <a:endPar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xmlns="" val="10000"/>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発　症</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週か月単位、何らかの契機</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緩徐</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1"/>
                  </a:ext>
                </a:extLst>
              </a:tr>
              <a:tr h="76520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もの忘れの</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訴え方</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強調する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自覚がない、</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自覚あっても生活に支障ない</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2"/>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答え方</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否定的答え（わからない）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つじつまをあわせる</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3"/>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思考内容</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自責的、自罰的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他罰的</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4"/>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失見当</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障害強い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の障害と一致</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5"/>
                  </a:ext>
                </a:extLst>
              </a:tr>
              <a:tr h="99683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記憶障害</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障害強い</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最近の記憶と昔の記憶に</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差がない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の障害と一致</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最近の記憶が主体</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6"/>
                  </a:ext>
                </a:extLst>
              </a:tr>
              <a:tr h="47566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日内変動</a:t>
                      </a:r>
                    </a:p>
                  </a:txBody>
                  <a:tcPr marL="82800" marR="82800" marT="43181" marB="43181"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乏しい</a:t>
                      </a:r>
                    </a:p>
                  </a:txBody>
                  <a:tcPr marL="81578" marR="81578" marT="42396" marB="4239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7"/>
                  </a:ext>
                </a:extLst>
              </a:tr>
            </a:tbl>
          </a:graphicData>
        </a:graphic>
      </p:graphicFrame>
      <p:sp>
        <p:nvSpPr>
          <p:cNvPr id="100575" name="Rectangle 223"/>
          <p:cNvSpPr>
            <a:spLocks noChangeArrowheads="1"/>
          </p:cNvSpPr>
          <p:nvPr/>
        </p:nvSpPr>
        <p:spPr bwMode="auto">
          <a:xfrm>
            <a:off x="636588" y="443729"/>
            <a:ext cx="7839075"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900" b="1" dirty="0">
                <a:latin typeface="Meiryo UI" pitchFamily="50" charset="-128"/>
                <a:ea typeface="Meiryo UI" pitchFamily="50" charset="-128"/>
                <a:cs typeface="Meiryo UI" pitchFamily="50" charset="-128"/>
              </a:rPr>
              <a:t>うつ病とアルツハイマー型認知症の違い</a:t>
            </a:r>
            <a:r>
              <a:rPr lang="ja-JP" altLang="en-US" sz="2900" b="1" dirty="0">
                <a:effectLst>
                  <a:outerShdw blurRad="38100" dist="38100" dir="2700000" algn="tl">
                    <a:srgbClr val="C0C0C0"/>
                  </a:outerShdw>
                </a:effectLst>
                <a:latin typeface="Meiryo UI" pitchFamily="50" charset="-128"/>
                <a:ea typeface="Meiryo UI" pitchFamily="50" charset="-128"/>
                <a:cs typeface="Meiryo UI" pitchFamily="50" charset="-128"/>
              </a:rPr>
              <a:t> </a:t>
            </a:r>
          </a:p>
        </p:txBody>
      </p:sp>
      <p:sp>
        <p:nvSpPr>
          <p:cNvPr id="8"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20</a:t>
            </a:r>
            <a:r>
              <a:rPr lang="ja-JP" altLang="en-US" sz="1800" b="1" dirty="0">
                <a:latin typeface="Meiryo UI" pitchFamily="50" charset="-128"/>
                <a:ea typeface="Meiryo UI" pitchFamily="50" charset="-128"/>
                <a:cs typeface="Meiryo UI" pitchFamily="50" charset="-128"/>
              </a:rPr>
              <a:t>］</a:t>
            </a:r>
          </a:p>
        </p:txBody>
      </p:sp>
      <p:sp>
        <p:nvSpPr>
          <p:cNvPr id="9" name="Rectangle 3"/>
          <p:cNvSpPr>
            <a:spLocks noChangeArrowheads="1"/>
          </p:cNvSpPr>
          <p:nvPr/>
        </p:nvSpPr>
        <p:spPr bwMode="auto">
          <a:xfrm>
            <a:off x="130625" y="105255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268685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942975" y="381346"/>
            <a:ext cx="7502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せん妄とアルツハイマー型認知症の違い </a:t>
            </a:r>
          </a:p>
        </p:txBody>
      </p:sp>
      <p:graphicFrame>
        <p:nvGraphicFramePr>
          <p:cNvPr id="95276" name="Group 44"/>
          <p:cNvGraphicFramePr>
            <a:graphicFrameLocks noGrp="1"/>
          </p:cNvGraphicFramePr>
          <p:nvPr>
            <p:extLst>
              <p:ext uri="{D42A27DB-BD31-4B8C-83A1-F6EECF244321}">
                <p14:modId xmlns:p14="http://schemas.microsoft.com/office/powerpoint/2010/main" val="2814060135"/>
              </p:ext>
            </p:extLst>
          </p:nvPr>
        </p:nvGraphicFramePr>
        <p:xfrm>
          <a:off x="636350" y="1709738"/>
          <a:ext cx="7759505" cy="4186237"/>
        </p:xfrm>
        <a:graphic>
          <a:graphicData uri="http://schemas.openxmlformats.org/drawingml/2006/table">
            <a:tbl>
              <a:tblPr/>
              <a:tblGrid>
                <a:gridCol w="1418081">
                  <a:extLst>
                    <a:ext uri="{9D8B030D-6E8A-4147-A177-3AD203B41FA5}">
                      <a16:colId xmlns:a16="http://schemas.microsoft.com/office/drawing/2014/main" xmlns="" val="20000"/>
                    </a:ext>
                  </a:extLst>
                </a:gridCol>
                <a:gridCol w="2956956">
                  <a:extLst>
                    <a:ext uri="{9D8B030D-6E8A-4147-A177-3AD203B41FA5}">
                      <a16:colId xmlns:a16="http://schemas.microsoft.com/office/drawing/2014/main" xmlns="" val="20001"/>
                    </a:ext>
                  </a:extLst>
                </a:gridCol>
                <a:gridCol w="3384468">
                  <a:extLst>
                    <a:ext uri="{9D8B030D-6E8A-4147-A177-3AD203B41FA5}">
                      <a16:colId xmlns:a16="http://schemas.microsoft.com/office/drawing/2014/main" xmlns="" val="20002"/>
                    </a:ext>
                  </a:extLst>
                </a:gridCol>
              </a:tblGrid>
              <a:tr h="41033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0" marR="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せん妄</a:t>
                      </a:r>
                    </a:p>
                  </a:txBody>
                  <a:tcPr marL="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アルツハイマー型認知症</a:t>
                      </a:r>
                    </a:p>
                  </a:txBody>
                  <a:tcPr marL="108000" marR="0" marT="0" marB="0" anchor="ctr" horzOverflow="overflow">
                    <a:lnL w="12700"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xmlns="" val="10000"/>
                  </a:ext>
                </a:extLst>
              </a:tr>
              <a:tr h="54274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発　症</a:t>
                      </a:r>
                    </a:p>
                  </a:txBody>
                  <a:tcPr marL="0" marR="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急激</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緩徐</a:t>
                      </a:r>
                    </a:p>
                  </a:txBody>
                  <a:tcPr marL="108000" marR="0" marT="0" marB="0" anchor="ctr" horzOverflow="overflow">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1"/>
                  </a:ext>
                </a:extLst>
              </a:tr>
              <a:tr h="53983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日内変動</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a:ln>
                            <a:noFill/>
                          </a:ln>
                          <a:solidFill>
                            <a:schemeClr val="tx1"/>
                          </a:solidFill>
                          <a:effectLst/>
                          <a:latin typeface="Meiryo UI" pitchFamily="50" charset="-128"/>
                          <a:ea typeface="Meiryo UI" pitchFamily="50" charset="-128"/>
                          <a:cs typeface="Meiryo UI" pitchFamily="50" charset="-128"/>
                        </a:rPr>
                        <a:t>夜間や夕刻に悪化</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変化に乏しい</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2"/>
                  </a:ext>
                </a:extLst>
              </a:tr>
              <a:tr h="53692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初発症状</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錯覚、幻覚、妄想、興奮</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記憶力低下</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3"/>
                  </a:ext>
                </a:extLst>
              </a:tr>
              <a:tr h="5412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持　続</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数時間 ～ 一週間</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永続的</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4"/>
                  </a:ext>
                </a:extLst>
              </a:tr>
              <a:tr h="53692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知的能力</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a:ln>
                            <a:noFill/>
                          </a:ln>
                          <a:solidFill>
                            <a:schemeClr val="tx1"/>
                          </a:solidFill>
                          <a:effectLst/>
                          <a:latin typeface="Meiryo UI" pitchFamily="50" charset="-128"/>
                          <a:ea typeface="Meiryo UI" pitchFamily="50" charset="-128"/>
                          <a:cs typeface="Meiryo UI" pitchFamily="50" charset="-128"/>
                        </a:rPr>
                        <a:t>動揺性</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変化あり</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5"/>
                  </a:ext>
                </a:extLst>
              </a:tr>
              <a:tr h="53692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身体疾患</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あることが多い</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時にあり</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6"/>
                  </a:ext>
                </a:extLst>
              </a:tr>
              <a:tr h="5412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環境の関与</a:t>
                      </a:r>
                    </a:p>
                  </a:txBody>
                  <a:tcPr marL="0" marR="0" marT="0" marB="0" anchor="ctr" horzOverflow="overflow">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関与することが多い</a:t>
                      </a:r>
                    </a:p>
                  </a:txBody>
                  <a:tcPr marL="108000" marR="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関与ない</a:t>
                      </a:r>
                    </a:p>
                  </a:txBody>
                  <a:tcPr marL="10800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E4D6"/>
                    </a:solidFill>
                  </a:tcPr>
                </a:tc>
                <a:extLst>
                  <a:ext uri="{0D108BD9-81ED-4DB2-BD59-A6C34878D82A}">
                    <a16:rowId xmlns:a16="http://schemas.microsoft.com/office/drawing/2014/main" xmlns="" val="10007"/>
                  </a:ext>
                </a:extLst>
              </a:tr>
            </a:tbl>
          </a:graphicData>
        </a:graphic>
      </p:graphicFrame>
      <p:sp>
        <p:nvSpPr>
          <p:cNvPr id="9"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21</a:t>
            </a:r>
            <a:r>
              <a:rPr lang="ja-JP" altLang="en-US" sz="1800" b="1" dirty="0">
                <a:latin typeface="Meiryo UI" pitchFamily="50" charset="-128"/>
                <a:ea typeface="Meiryo UI" pitchFamily="50" charset="-128"/>
                <a:cs typeface="Meiryo UI" pitchFamily="50" charset="-128"/>
              </a:rPr>
              <a:t>］</a:t>
            </a:r>
          </a:p>
        </p:txBody>
      </p:sp>
      <p:sp>
        <p:nvSpPr>
          <p:cNvPr id="10" name="Rectangle 3"/>
          <p:cNvSpPr>
            <a:spLocks noChangeArrowheads="1"/>
          </p:cNvSpPr>
          <p:nvPr/>
        </p:nvSpPr>
        <p:spPr bwMode="auto">
          <a:xfrm>
            <a:off x="130625" y="100446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58757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539374" y="622629"/>
            <a:ext cx="5986129" cy="1041400"/>
          </a:xfrm>
        </p:spPr>
        <p:txBody>
          <a:bodyPr lIns="90792" tIns="45395" rIns="90792" bIns="45395" anchorCtr="1"/>
          <a:lstStyle/>
          <a:p>
            <a:pPr algn="l" defTabSz="909638" eaLnBrk="1" hangingPunct="1"/>
            <a:r>
              <a:rPr lang="ja-JP" altLang="en-US" b="1" dirty="0">
                <a:solidFill>
                  <a:schemeClr val="tx1"/>
                </a:solidFill>
                <a:latin typeface="Meiryo UI" pitchFamily="50" charset="-128"/>
                <a:ea typeface="Meiryo UI" pitchFamily="50" charset="-128"/>
                <a:cs typeface="Meiryo UI" pitchFamily="50" charset="-128"/>
              </a:rPr>
              <a:t>対応 編  ①薬学的管理</a:t>
            </a:r>
          </a:p>
        </p:txBody>
      </p:sp>
      <p:sp>
        <p:nvSpPr>
          <p:cNvPr id="34819" name="Rectangle 4"/>
          <p:cNvSpPr>
            <a:spLocks noChangeArrowheads="1"/>
          </p:cNvSpPr>
          <p:nvPr/>
        </p:nvSpPr>
        <p:spPr bwMode="auto">
          <a:xfrm>
            <a:off x="488052" y="1686296"/>
            <a:ext cx="8308078" cy="434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r>
              <a:rPr lang="ja-JP" altLang="en-US" sz="3000" b="1" dirty="0">
                <a:solidFill>
                  <a:srgbClr val="996633"/>
                </a:solidFill>
                <a:latin typeface="Meiryo UI" pitchFamily="50" charset="-128"/>
                <a:ea typeface="Meiryo UI" pitchFamily="50" charset="-128"/>
                <a:cs typeface="Meiryo UI" pitchFamily="50" charset="-128"/>
              </a:rPr>
              <a:t>ねらい：医薬品の認知機能への影響や、</a:t>
            </a:r>
            <a:endParaRPr lang="en-US" altLang="ja-JP" sz="3000" b="1" dirty="0">
              <a:solidFill>
                <a:srgbClr val="996633"/>
              </a:solidFill>
              <a:latin typeface="Meiryo UI" pitchFamily="50" charset="-128"/>
              <a:ea typeface="Meiryo UI" pitchFamily="50" charset="-128"/>
              <a:cs typeface="Meiryo UI" pitchFamily="50" charset="-128"/>
            </a:endParaRPr>
          </a:p>
          <a:p>
            <a:pPr defTabSz="909638" eaLnBrk="1" hangingPunct="1"/>
            <a:r>
              <a:rPr lang="ja-JP" altLang="en-US" sz="3000" b="1" dirty="0">
                <a:solidFill>
                  <a:srgbClr val="996633"/>
                </a:solidFill>
                <a:latin typeface="Meiryo UI" pitchFamily="50" charset="-128"/>
                <a:ea typeface="Meiryo UI" pitchFamily="50" charset="-128"/>
                <a:cs typeface="Meiryo UI" pitchFamily="50" charset="-128"/>
              </a:rPr>
              <a:t>   </a:t>
            </a:r>
            <a:r>
              <a:rPr lang="ja-JP" altLang="en-US" sz="2400" b="1" dirty="0">
                <a:solidFill>
                  <a:srgbClr val="996633"/>
                </a:solidFill>
                <a:latin typeface="Meiryo UI" pitchFamily="50" charset="-128"/>
                <a:ea typeface="Meiryo UI" pitchFamily="50" charset="-128"/>
                <a:cs typeface="Meiryo UI" pitchFamily="50" charset="-128"/>
              </a:rPr>
              <a:t>    </a:t>
            </a:r>
            <a:r>
              <a:rPr lang="ja-JP" altLang="en-US" sz="3000" b="1" dirty="0">
                <a:solidFill>
                  <a:srgbClr val="996633"/>
                </a:solidFill>
                <a:latin typeface="Meiryo UI" pitchFamily="50" charset="-128"/>
                <a:ea typeface="Meiryo UI" pitchFamily="50" charset="-128"/>
                <a:cs typeface="Meiryo UI" pitchFamily="50" charset="-128"/>
              </a:rPr>
              <a:t>    認知症の薬物治療について理解する</a:t>
            </a:r>
            <a:endParaRPr lang="en-US" altLang="ja-JP" sz="3000" b="1" dirty="0">
              <a:solidFill>
                <a:srgbClr val="996633"/>
              </a:solidFill>
              <a:latin typeface="Meiryo UI" pitchFamily="50" charset="-128"/>
              <a:ea typeface="Meiryo UI" pitchFamily="50" charset="-128"/>
              <a:cs typeface="Meiryo UI" pitchFamily="50" charset="-128"/>
            </a:endParaRPr>
          </a:p>
          <a:p>
            <a:pPr defTabSz="909638" eaLnBrk="1" hangingPunct="1"/>
            <a:endParaRPr lang="en-US" altLang="ja-JP" sz="3000" b="1" dirty="0">
              <a:solidFill>
                <a:srgbClr val="996633"/>
              </a:solidFill>
              <a:latin typeface="Meiryo UI" pitchFamily="50" charset="-128"/>
              <a:ea typeface="Meiryo UI" pitchFamily="50" charset="-128"/>
              <a:cs typeface="Meiryo UI" pitchFamily="50" charset="-128"/>
            </a:endParaRPr>
          </a:p>
          <a:p>
            <a:pPr defTabSz="909638" eaLnBrk="1" hangingPunct="1"/>
            <a:r>
              <a:rPr lang="ja-JP" altLang="en-US" sz="2800" b="1" dirty="0">
                <a:solidFill>
                  <a:srgbClr val="5F5F5F"/>
                </a:solidFill>
                <a:latin typeface="Meiryo UI" pitchFamily="50" charset="-128"/>
                <a:ea typeface="Meiryo UI" pitchFamily="50" charset="-128"/>
                <a:cs typeface="Meiryo UI" pitchFamily="50" charset="-128"/>
              </a:rPr>
              <a:t>到達目標：</a:t>
            </a:r>
            <a:r>
              <a:rPr lang="ja-JP" altLang="en-US" sz="2300" b="1" dirty="0">
                <a:solidFill>
                  <a:srgbClr val="5F5F5F"/>
                </a:solidFill>
                <a:latin typeface="Meiryo UI" pitchFamily="50" charset="-128"/>
                <a:ea typeface="Meiryo UI" pitchFamily="50" charset="-128"/>
                <a:cs typeface="Meiryo UI" pitchFamily="50" charset="-128"/>
              </a:rPr>
              <a:t/>
            </a:r>
            <a:br>
              <a:rPr lang="ja-JP" altLang="en-US" sz="2300" b="1" dirty="0">
                <a:solidFill>
                  <a:srgbClr val="5F5F5F"/>
                </a:solidFill>
                <a:latin typeface="Meiryo UI" pitchFamily="50" charset="-128"/>
                <a:ea typeface="Meiryo UI" pitchFamily="50" charset="-128"/>
                <a:cs typeface="Meiryo UI" pitchFamily="50" charset="-128"/>
              </a:rPr>
            </a:br>
            <a:endParaRPr lang="ja-JP" altLang="en-US" sz="2300" b="1" dirty="0">
              <a:solidFill>
                <a:srgbClr val="5F5F5F"/>
              </a:solidFill>
              <a:latin typeface="Meiryo UI" pitchFamily="50" charset="-128"/>
              <a:ea typeface="Meiryo UI" pitchFamily="50" charset="-128"/>
              <a:cs typeface="Meiryo UI" pitchFamily="50" charset="-128"/>
            </a:endParaRPr>
          </a:p>
          <a:p>
            <a:pPr defTabSz="909638" eaLnBrk="1" hangingPunct="1">
              <a:spcBef>
                <a:spcPts val="0"/>
              </a:spcBef>
            </a:pPr>
            <a:r>
              <a:rPr lang="ja-JP" altLang="en-US" sz="2300" b="1" dirty="0">
                <a:solidFill>
                  <a:srgbClr val="996633"/>
                </a:solidFill>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 薬剤性イベントが理解できる</a:t>
            </a:r>
          </a:p>
          <a:p>
            <a:pPr defTabSz="909638" eaLnBrk="1" hangingPunct="1">
              <a:spcBef>
                <a:spcPts val="0"/>
              </a:spcBef>
            </a:pPr>
            <a:r>
              <a:rPr lang="ja-JP" altLang="en-US" sz="2300" b="1" dirty="0">
                <a:solidFill>
                  <a:srgbClr val="996633"/>
                </a:solidFill>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 認知症の薬物治療について理解できる</a:t>
            </a:r>
          </a:p>
          <a:p>
            <a:pPr defTabSz="909638" eaLnBrk="1" hangingPunct="1">
              <a:spcBef>
                <a:spcPts val="0"/>
              </a:spcBef>
            </a:pPr>
            <a:r>
              <a:rPr lang="ja-JP" altLang="en-US" sz="2300" b="1" dirty="0">
                <a:solidFill>
                  <a:srgbClr val="996633"/>
                </a:solidFill>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 </a:t>
            </a:r>
            <a:r>
              <a:rPr lang="en-US" altLang="ja-JP" sz="2300" b="1" dirty="0">
                <a:latin typeface="Meiryo UI" pitchFamily="50" charset="-128"/>
                <a:ea typeface="Meiryo UI" pitchFamily="50" charset="-128"/>
                <a:cs typeface="Meiryo UI" pitchFamily="50" charset="-128"/>
              </a:rPr>
              <a:t>BPSD</a:t>
            </a:r>
            <a:r>
              <a:rPr lang="ja-JP" altLang="en-US" sz="2300" b="1" dirty="0">
                <a:latin typeface="Meiryo UI" pitchFamily="50" charset="-128"/>
                <a:ea typeface="Meiryo UI" pitchFamily="50" charset="-128"/>
                <a:cs typeface="Meiryo UI" pitchFamily="50" charset="-128"/>
              </a:rPr>
              <a:t>および用いられる医薬品について理解できる</a:t>
            </a:r>
            <a:endParaRPr lang="en-US" altLang="ja-JP" sz="2300" b="1" dirty="0">
              <a:latin typeface="Meiryo UI" pitchFamily="50" charset="-128"/>
              <a:ea typeface="Meiryo UI" pitchFamily="50" charset="-128"/>
              <a:cs typeface="Meiryo UI" pitchFamily="50" charset="-128"/>
            </a:endParaRPr>
          </a:p>
          <a:p>
            <a:pPr defTabSz="909638" eaLnBrk="1" hangingPunct="1">
              <a:spcBef>
                <a:spcPts val="0"/>
              </a:spcBef>
            </a:pPr>
            <a:r>
              <a:rPr lang="ja-JP" altLang="en-US" sz="2300" b="1" dirty="0">
                <a:solidFill>
                  <a:srgbClr val="996633"/>
                </a:solidFill>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 認知症の人への対応について理解できる</a:t>
            </a:r>
            <a:endParaRPr lang="en-US" altLang="ja-JP" sz="20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3812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75" name="Rectangle 223"/>
          <p:cNvSpPr>
            <a:spLocks noChangeArrowheads="1"/>
          </p:cNvSpPr>
          <p:nvPr/>
        </p:nvSpPr>
        <p:spPr bwMode="auto">
          <a:xfrm>
            <a:off x="647324" y="440921"/>
            <a:ext cx="7839075"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2800" b="1" dirty="0">
                <a:latin typeface="Meiryo UI" pitchFamily="50" charset="-128"/>
                <a:ea typeface="Meiryo UI" pitchFamily="50" charset="-128"/>
                <a:cs typeface="Meiryo UI" pitchFamily="50" charset="-128"/>
              </a:rPr>
              <a:t>認知症に使われる薬</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効能・効果・副作用・作用機序</a:t>
            </a:r>
            <a:r>
              <a:rPr lang="en-US" altLang="ja-JP" sz="2800" b="1" dirty="0">
                <a:latin typeface="Meiryo UI" pitchFamily="50" charset="-128"/>
                <a:ea typeface="Meiryo UI" pitchFamily="50" charset="-128"/>
                <a:cs typeface="Meiryo UI" pitchFamily="50" charset="-128"/>
              </a:rPr>
              <a:t>)</a:t>
            </a:r>
            <a:r>
              <a:rPr lang="ja-JP" altLang="en-US" sz="2800" b="1" dirty="0">
                <a:effectLst>
                  <a:outerShdw blurRad="38100" dist="38100" dir="2700000" algn="tl">
                    <a:srgbClr val="C0C0C0"/>
                  </a:outerShdw>
                </a:effectLst>
                <a:latin typeface="Meiryo UI" pitchFamily="50" charset="-128"/>
                <a:ea typeface="Meiryo UI" pitchFamily="50" charset="-128"/>
                <a:cs typeface="Meiryo UI" pitchFamily="50" charset="-128"/>
              </a:rPr>
              <a:t> </a:t>
            </a:r>
          </a:p>
        </p:txBody>
      </p:sp>
      <p:graphicFrame>
        <p:nvGraphicFramePr>
          <p:cNvPr id="3" name="表 2"/>
          <p:cNvGraphicFramePr>
            <a:graphicFrameLocks noGrp="1"/>
          </p:cNvGraphicFramePr>
          <p:nvPr>
            <p:extLst>
              <p:ext uri="{D42A27DB-BD31-4B8C-83A1-F6EECF244321}">
                <p14:modId xmlns:p14="http://schemas.microsoft.com/office/powerpoint/2010/main" val="3301826513"/>
              </p:ext>
            </p:extLst>
          </p:nvPr>
        </p:nvGraphicFramePr>
        <p:xfrm>
          <a:off x="409553" y="1383193"/>
          <a:ext cx="8379607" cy="5064121"/>
        </p:xfrm>
        <a:graphic>
          <a:graphicData uri="http://schemas.openxmlformats.org/drawingml/2006/table">
            <a:tbl>
              <a:tblPr firstRow="1" bandRow="1">
                <a:tableStyleId>{5C22544A-7EE6-4342-B048-85BDC9FD1C3A}</a:tableStyleId>
              </a:tblPr>
              <a:tblGrid>
                <a:gridCol w="1187235">
                  <a:extLst>
                    <a:ext uri="{9D8B030D-6E8A-4147-A177-3AD203B41FA5}">
                      <a16:colId xmlns:a16="http://schemas.microsoft.com/office/drawing/2014/main" xmlns="" val="20000"/>
                    </a:ext>
                  </a:extLst>
                </a:gridCol>
                <a:gridCol w="1798093">
                  <a:extLst>
                    <a:ext uri="{9D8B030D-6E8A-4147-A177-3AD203B41FA5}">
                      <a16:colId xmlns:a16="http://schemas.microsoft.com/office/drawing/2014/main" xmlns="" val="20001"/>
                    </a:ext>
                  </a:extLst>
                </a:gridCol>
                <a:gridCol w="1798093">
                  <a:extLst>
                    <a:ext uri="{9D8B030D-6E8A-4147-A177-3AD203B41FA5}">
                      <a16:colId xmlns:a16="http://schemas.microsoft.com/office/drawing/2014/main" xmlns="" val="20002"/>
                    </a:ext>
                  </a:extLst>
                </a:gridCol>
                <a:gridCol w="1835623">
                  <a:extLst>
                    <a:ext uri="{9D8B030D-6E8A-4147-A177-3AD203B41FA5}">
                      <a16:colId xmlns:a16="http://schemas.microsoft.com/office/drawing/2014/main" xmlns="" val="20003"/>
                    </a:ext>
                  </a:extLst>
                </a:gridCol>
                <a:gridCol w="1760563">
                  <a:extLst>
                    <a:ext uri="{9D8B030D-6E8A-4147-A177-3AD203B41FA5}">
                      <a16:colId xmlns:a16="http://schemas.microsoft.com/office/drawing/2014/main" xmlns="" val="20004"/>
                    </a:ext>
                  </a:extLst>
                </a:gridCol>
              </a:tblGrid>
              <a:tr h="366779">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薬品名</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ドネペジル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ガランタミン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リバスチグミン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メマンチン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extLst>
                  <a:ext uri="{0D108BD9-81ED-4DB2-BD59-A6C34878D82A}">
                    <a16:rowId xmlns:a16="http://schemas.microsoft.com/office/drawing/2014/main" xmlns="" val="10000"/>
                  </a:ext>
                </a:extLst>
              </a:tr>
              <a:tr h="458653">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作用機序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4D6"/>
                    </a:solidFill>
                  </a:tcPr>
                </a:tc>
                <a:tc>
                  <a:txBody>
                    <a:bodyPr/>
                    <a:lstStyle/>
                    <a:p>
                      <a:r>
                        <a:rPr kumimoji="1" lang="en-US" altLang="ja-JP" sz="1600" b="1" dirty="0" err="1">
                          <a:solidFill>
                            <a:schemeClr val="tx1"/>
                          </a:solidFill>
                          <a:latin typeface="Trebuchet MS" panose="020B0603020202020204" pitchFamily="34" charset="0"/>
                          <a:ea typeface="Meiryo UI" panose="020B0604030504040204" pitchFamily="50" charset="-128"/>
                          <a:cs typeface="Meiryo UI" panose="020B0604030504040204" pitchFamily="50" charset="-128"/>
                        </a:rPr>
                        <a:t>AChE</a:t>
                      </a:r>
                      <a:r>
                        <a:rPr kumimoji="1" lang="ja-JP" altLang="en-US"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阻害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err="1">
                          <a:solidFill>
                            <a:schemeClr val="tx1"/>
                          </a:solidFill>
                          <a:latin typeface="Trebuchet MS" panose="020B0603020202020204" pitchFamily="34" charset="0"/>
                          <a:ea typeface="Meiryo UI" panose="020B0604030504040204" pitchFamily="50" charset="-128"/>
                          <a:cs typeface="Meiryo UI" panose="020B0604030504040204" pitchFamily="50" charset="-128"/>
                        </a:rPr>
                        <a:t>AChE</a:t>
                      </a:r>
                      <a:r>
                        <a:rPr kumimoji="1" lang="ja-JP" altLang="en-US" sz="14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阻害</a:t>
                      </a:r>
                    </a:p>
                    <a:p>
                      <a:r>
                        <a:rPr kumimoji="1" lang="en-US" altLang="ja-JP" sz="1400" b="1" dirty="0" err="1">
                          <a:solidFill>
                            <a:schemeClr val="tx1"/>
                          </a:solidFill>
                          <a:latin typeface="Trebuchet MS" panose="020B0603020202020204" pitchFamily="34" charset="0"/>
                          <a:ea typeface="Meiryo UI" panose="020B0604030504040204" pitchFamily="50" charset="-128"/>
                          <a:cs typeface="Meiryo UI" panose="020B0604030504040204" pitchFamily="50" charset="-128"/>
                        </a:rPr>
                        <a:t>nAChR</a:t>
                      </a:r>
                      <a:r>
                        <a:rPr kumimoji="1" lang="ja-JP" altLang="en-US" sz="14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アロステリックモジュレーター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b="1" dirty="0" err="1">
                          <a:solidFill>
                            <a:schemeClr val="tx1"/>
                          </a:solidFill>
                          <a:latin typeface="Trebuchet MS" panose="020B0603020202020204" pitchFamily="34" charset="0"/>
                          <a:ea typeface="Meiryo UI" panose="020B0604030504040204" pitchFamily="50" charset="-128"/>
                          <a:cs typeface="Meiryo UI" panose="020B0604030504040204" pitchFamily="50" charset="-128"/>
                        </a:rPr>
                        <a:t>AChE</a:t>
                      </a:r>
                      <a:r>
                        <a:rPr kumimoji="1" lang="en-US" altLang="ja-JP"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600" b="1" dirty="0" err="1">
                          <a:solidFill>
                            <a:schemeClr val="tx1"/>
                          </a:solidFill>
                          <a:latin typeface="Trebuchet MS" panose="020B0603020202020204" pitchFamily="34" charset="0"/>
                          <a:ea typeface="Meiryo UI" panose="020B0604030504040204" pitchFamily="50" charset="-128"/>
                          <a:cs typeface="Meiryo UI" panose="020B0604030504040204" pitchFamily="50" charset="-128"/>
                        </a:rPr>
                        <a:t>BuChE</a:t>
                      </a:r>
                      <a:endParaRPr kumimoji="1" lang="en-US" altLang="ja-JP"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endParaRPr>
                    </a:p>
                    <a:p>
                      <a:r>
                        <a:rPr kumimoji="1" lang="ja-JP" altLang="en-US"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阻害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NMDA</a:t>
                      </a:r>
                      <a:r>
                        <a:rPr kumimoji="1" lang="ja-JP" altLang="en-US"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受容体</a:t>
                      </a:r>
                      <a:endParaRPr kumimoji="1" lang="en-US" altLang="ja-JP"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endParaRPr>
                    </a:p>
                    <a:p>
                      <a:r>
                        <a:rPr kumimoji="1" lang="ja-JP" altLang="en-US"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拮抗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58653">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用量</a:t>
                      </a:r>
                      <a:endParaRPr kumimoji="1"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mg/</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4D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5</a:t>
                      </a:r>
                      <a:r>
                        <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10</a:t>
                      </a:r>
                      <a:endPar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8</a:t>
                      </a:r>
                      <a:r>
                        <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24</a:t>
                      </a:r>
                      <a:endPar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4.5</a:t>
                      </a:r>
                      <a:r>
                        <a:rPr kumimoji="1" lang="ja-JP" altLang="en-US" sz="1600" b="1" i="0" u="none" strike="noStrike" cap="none" normalizeH="0" baseline="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600" b="1" i="0" u="none" strike="noStrike" cap="none" normalizeH="0" baseline="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18.0</a:t>
                      </a:r>
                      <a:endPar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（パッチ剤）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20</a:t>
                      </a:r>
                      <a:endParaRPr kumimoji="1" lang="ja-JP" altLang="en-US"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58653">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用法</a:t>
                      </a:r>
                      <a:endParaRPr kumimoji="1"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4D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a:t>
                      </a:r>
                      <a:endPar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a:t>
                      </a:r>
                      <a:endPar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a:t>
                      </a:r>
                      <a:endPar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1</a:t>
                      </a:r>
                      <a:endParaRPr kumimoji="1" lang="ja-JP" altLang="en-US"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58653">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半</a:t>
                      </a:r>
                      <a:r>
                        <a:rPr kumimoji="1" lang="zh-TW"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減期</a:t>
                      </a:r>
                      <a:endParaRPr kumimoji="1" lang="en-US" altLang="zh-TW"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時間</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4D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70</a:t>
                      </a:r>
                      <a:r>
                        <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80</a:t>
                      </a:r>
                      <a:endPar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5</a:t>
                      </a:r>
                      <a:r>
                        <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7</a:t>
                      </a:r>
                      <a:endPar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a:t>
                      </a:r>
                      <a:r>
                        <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3</a:t>
                      </a:r>
                      <a:endPar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55</a:t>
                      </a:r>
                      <a:r>
                        <a:rPr kumimoji="1" lang="ja-JP" altLang="en-US"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70</a:t>
                      </a:r>
                      <a:endParaRPr kumimoji="1" lang="ja-JP" altLang="en-US" sz="16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57976">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代　謝</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4D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肝　臓</a:t>
                      </a:r>
                    </a:p>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CYP2A6</a:t>
                      </a: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3A4</a:t>
                      </a: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肝　臓</a:t>
                      </a:r>
                    </a:p>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CYP2D6</a:t>
                      </a: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非</a:t>
                      </a:r>
                      <a:r>
                        <a:rPr kumimoji="1" lang="en-US" altLang="ja-JP" sz="1600" b="1" i="0" u="none" strike="noStrike" cap="none" normalizeH="0" baseline="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CYP</a:t>
                      </a:r>
                      <a:endPar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非</a:t>
                      </a:r>
                      <a:r>
                        <a:rPr kumimoji="1" lang="en-US" altLang="ja-JP" sz="16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CYP</a:t>
                      </a:r>
                      <a:endPar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73206">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適応</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4D6"/>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軽度</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AD</a:t>
                      </a: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～高度</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AD</a:t>
                      </a:r>
                    </a:p>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レビー小体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軽度</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AD</a:t>
                      </a: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～中等度</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AD</a:t>
                      </a:r>
                      <a:endPar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軽度</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AD</a:t>
                      </a: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～中等度</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AD</a:t>
                      </a:r>
                      <a:endPar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中等度</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AD</a:t>
                      </a:r>
                      <a:r>
                        <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～高度</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AD</a:t>
                      </a:r>
                      <a:endParaRPr kumimoji="1" lang="ja-JP" altLang="en-US"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312369">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副作用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4D6"/>
                    </a:solidFill>
                  </a:tcPr>
                </a:tc>
                <a:tc>
                  <a:txBody>
                    <a:bodyPr/>
                    <a:lstStyle/>
                    <a:p>
                      <a:pPr marL="0" marR="0" lvl="0" indent="0" algn="l" defTabSz="1528763" rtl="0" eaLnBrk="0" fontAlgn="base" latinLnBrk="0" hangingPunct="0">
                        <a:lnSpc>
                          <a:spcPct val="100000"/>
                        </a:lnSpc>
                        <a:spcBef>
                          <a:spcPts val="600"/>
                        </a:spcBef>
                        <a:spcAft>
                          <a:spcPct val="0"/>
                        </a:spcAft>
                        <a:buClrTx/>
                        <a:buSzTx/>
                        <a:buFontTx/>
                        <a:buNone/>
                        <a:tabLst/>
                      </a:pPr>
                      <a:r>
                        <a:rPr kumimoji="1" lang="zh-TW" altLang="en-US" sz="1350" b="1" i="0" u="none" strike="noStrike" kern="1200" baseline="0">
                          <a:solidFill>
                            <a:schemeClr val="dk1"/>
                          </a:solidFill>
                          <a:latin typeface="Trebuchet MS" panose="020B0603020202020204" pitchFamily="34" charset="0"/>
                          <a:ea typeface="Meiryo UI" panose="020B0604030504040204" pitchFamily="50" charset="-128"/>
                          <a:cs typeface="Meiryo UI" panose="020B0604030504040204" pitchFamily="50" charset="-128"/>
                        </a:rPr>
                        <a:t>食欲不振</a:t>
                      </a:r>
                      <a:r>
                        <a:rPr kumimoji="1" lang="ja-JP" altLang="en-US" sz="1350" b="1" i="0" u="none" strike="noStrike" kern="1200" baseline="0">
                          <a:solidFill>
                            <a:schemeClr val="dk1"/>
                          </a:solidFill>
                          <a:latin typeface="Trebuchet MS" panose="020B0603020202020204" pitchFamily="34" charset="0"/>
                          <a:ea typeface="Meiryo UI" panose="020B0604030504040204" pitchFamily="50" charset="-128"/>
                          <a:cs typeface="Meiryo UI" panose="020B0604030504040204" pitchFamily="50" charset="-128"/>
                        </a:rPr>
                        <a:t>、</a:t>
                      </a:r>
                      <a:r>
                        <a:rPr kumimoji="1" lang="zh-TW" altLang="en-US" sz="1350" b="1" i="0" u="none" strike="noStrike" kern="1200" baseline="0">
                          <a:solidFill>
                            <a:schemeClr val="dk1"/>
                          </a:solidFill>
                          <a:latin typeface="Trebuchet MS" panose="020B0603020202020204" pitchFamily="34" charset="0"/>
                          <a:ea typeface="Meiryo UI" panose="020B0604030504040204" pitchFamily="50" charset="-128"/>
                          <a:cs typeface="Meiryo UI" panose="020B0604030504040204" pitchFamily="50" charset="-128"/>
                        </a:rPr>
                        <a:t>嘔気</a:t>
                      </a:r>
                      <a:r>
                        <a:rPr kumimoji="1" lang="ja-JP" altLang="en-US" sz="1350" b="1" i="0" u="none" strike="noStrike" kern="1200" baseline="0">
                          <a:solidFill>
                            <a:schemeClr val="dk1"/>
                          </a:solidFill>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marL="0" marR="0" lvl="0" indent="0" algn="l" defTabSz="1528763" rtl="0" eaLnBrk="0" fontAlgn="base" latinLnBrk="0" hangingPunct="0">
                        <a:lnSpc>
                          <a:spcPct val="100000"/>
                        </a:lnSpc>
                        <a:spcBef>
                          <a:spcPts val="600"/>
                        </a:spcBef>
                        <a:spcAft>
                          <a:spcPct val="0"/>
                        </a:spcAft>
                        <a:buClrTx/>
                        <a:buSzTx/>
                        <a:buFontTx/>
                        <a:buNone/>
                        <a:tabLst/>
                      </a:pPr>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嘔吐、下痢</a:t>
                      </a:r>
                      <a:endParaRPr kumimoji="1" lang="ja-JP" altLang="en-US" sz="135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食</a:t>
                      </a:r>
                      <a:r>
                        <a:rPr kumimoji="1" lang="zh-TW"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欲不振</a:t>
                      </a:r>
                      <a:r>
                        <a:rPr kumimoji="1" lang="ja-JP" altLang="en-US" sz="1350" b="1" i="0" u="none" strike="noStrike" kern="1200" baseline="0" dirty="0" err="1">
                          <a:solidFill>
                            <a:schemeClr val="dk1"/>
                          </a:solidFill>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pPr>
                      <a:r>
                        <a:rPr kumimoji="1" lang="zh-TW"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食欲減退</a:t>
                      </a:r>
                      <a:r>
                        <a:rPr kumimoji="1" lang="ja-JP" altLang="en-US" sz="1350" b="1" i="0" u="none" strike="noStrike" kern="1200" baseline="0" dirty="0" err="1">
                          <a:solidFill>
                            <a:schemeClr val="dk1"/>
                          </a:solidFill>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pPr>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悪心、嘔吐、下痢</a:t>
                      </a:r>
                      <a:endParaRPr kumimoji="1" lang="ja-JP" altLang="en-US" sz="135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zh-TW"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適用部位紅斑</a:t>
                      </a:r>
                      <a:r>
                        <a:rPr kumimoji="1" lang="ja-JP" altLang="en-US" sz="1350" b="1" i="0" u="none" strike="noStrike" kern="1200" baseline="0" dirty="0" err="1">
                          <a:solidFill>
                            <a:schemeClr val="dk1"/>
                          </a:solidFill>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algn="l"/>
                      <a:r>
                        <a:rPr kumimoji="1" lang="zh-TW"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適用部</a:t>
                      </a:r>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位そう痒感、</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algn="l"/>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適用部位</a:t>
                      </a:r>
                      <a:r>
                        <a:rPr kumimoji="1" lang="zh-TW"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浮腫</a:t>
                      </a:r>
                      <a:r>
                        <a:rPr kumimoji="1" lang="ja-JP" altLang="en-US" sz="1350" b="1" i="0" u="none" strike="noStrike" kern="1200" baseline="0" dirty="0" err="1">
                          <a:solidFill>
                            <a:schemeClr val="dk1"/>
                          </a:solidFill>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algn="l"/>
                      <a:r>
                        <a:rPr kumimoji="1" lang="zh-TW"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適用部位皮膚剥脱</a:t>
                      </a:r>
                      <a:r>
                        <a:rPr kumimoji="1" lang="ja-JP" altLang="en-US" sz="1350" b="1" i="0" u="none" strike="noStrike" kern="1200" baseline="0" dirty="0" err="1">
                          <a:solidFill>
                            <a:schemeClr val="dk1"/>
                          </a:solidFill>
                          <a:latin typeface="Trebuchet MS" panose="020B0603020202020204" pitchFamily="34" charset="0"/>
                          <a:ea typeface="Meiryo UI" panose="020B0604030504040204" pitchFamily="50" charset="-128"/>
                          <a:cs typeface="Meiryo UI" panose="020B0604030504040204" pitchFamily="50" charset="-128"/>
                        </a:rPr>
                        <a:t>、</a:t>
                      </a:r>
                      <a:r>
                        <a:rPr kumimoji="1" lang="zh-TW"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接触性皮膚炎</a:t>
                      </a:r>
                      <a:r>
                        <a:rPr kumimoji="1" lang="ja-JP" altLang="en-US" sz="1350" b="1" i="0" u="none" strike="noStrike" kern="1200" baseline="0" dirty="0" err="1">
                          <a:solidFill>
                            <a:schemeClr val="dk1"/>
                          </a:solidFill>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algn="l"/>
                      <a:r>
                        <a:rPr kumimoji="1" lang="zh-TW"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嘔</a:t>
                      </a:r>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吐、悪心、食欲不振</a:t>
                      </a:r>
                      <a:endParaRPr kumimoji="1" lang="ja-JP" altLang="en-US" sz="135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600"/>
                        </a:spcBef>
                      </a:pPr>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浮動性めまい、</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algn="l">
                        <a:spcBef>
                          <a:spcPts val="600"/>
                        </a:spcBef>
                      </a:pPr>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便秘、体重減少、</a:t>
                      </a:r>
                      <a:endParaRPr kumimoji="1" lang="en-US" altLang="ja-JP"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endParaRPr>
                    </a:p>
                    <a:p>
                      <a:pPr algn="l">
                        <a:spcBef>
                          <a:spcPts val="600"/>
                        </a:spcBef>
                      </a:pPr>
                      <a:r>
                        <a:rPr kumimoji="1" lang="ja-JP" altLang="en-US" sz="1350" b="1" i="0" u="none" strike="noStrike" kern="1200" baseline="0" dirty="0">
                          <a:solidFill>
                            <a:schemeClr val="dk1"/>
                          </a:solidFill>
                          <a:latin typeface="Trebuchet MS" panose="020B0603020202020204" pitchFamily="34" charset="0"/>
                          <a:ea typeface="Meiryo UI" panose="020B0604030504040204" pitchFamily="50" charset="-128"/>
                          <a:cs typeface="Meiryo UI" panose="020B0604030504040204" pitchFamily="50" charset="-128"/>
                        </a:rPr>
                        <a:t>頭痛、傾眠</a:t>
                      </a:r>
                      <a:endParaRPr kumimoji="1" lang="ja-JP" altLang="en-US" sz="1350" b="1" dirty="0">
                        <a:solidFill>
                          <a:schemeClr val="tx1"/>
                        </a:solidFill>
                        <a:latin typeface="Trebuchet MS" panose="020B0603020202020204" pitchFamily="34" charset="0"/>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10"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1</a:t>
            </a:r>
            <a:r>
              <a:rPr lang="ja-JP" altLang="en-US" sz="1800" b="1" dirty="0">
                <a:latin typeface="Meiryo UI" pitchFamily="50" charset="-128"/>
                <a:ea typeface="Meiryo UI" pitchFamily="50" charset="-128"/>
                <a:cs typeface="Meiryo UI" pitchFamily="50" charset="-128"/>
              </a:rPr>
              <a:t>］</a:t>
            </a:r>
          </a:p>
        </p:txBody>
      </p:sp>
      <p:sp>
        <p:nvSpPr>
          <p:cNvPr id="11" name="Rectangle 3"/>
          <p:cNvSpPr>
            <a:spLocks noChangeArrowheads="1"/>
          </p:cNvSpPr>
          <p:nvPr/>
        </p:nvSpPr>
        <p:spPr bwMode="auto">
          <a:xfrm>
            <a:off x="130625" y="1013516"/>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114407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431925" y="1801263"/>
            <a:ext cx="6983413" cy="4103688"/>
          </a:xfrm>
          <a:prstGeom prst="rect">
            <a:avLst/>
          </a:prstGeom>
          <a:solidFill>
            <a:schemeClr val="bg1"/>
          </a:solidFill>
          <a:ln w="15875">
            <a:solidFill>
              <a:schemeClr val="tx1"/>
            </a:solidFill>
            <a:miter lim="800000"/>
            <a:headEnd/>
            <a:tailEnd/>
          </a:ln>
        </p:spPr>
        <p:txBody>
          <a:bodyPr wrap="none" anchor="ctr"/>
          <a:lstStyle/>
          <a:p>
            <a:pPr eaLnBrk="1" hangingPunct="1"/>
            <a:endParaRPr lang="ja-JP" altLang="en-US" sz="1800">
              <a:solidFill>
                <a:srgbClr val="993300"/>
              </a:solidFill>
            </a:endParaRPr>
          </a:p>
        </p:txBody>
      </p:sp>
      <p:sp>
        <p:nvSpPr>
          <p:cNvPr id="110595" name="Line 3"/>
          <p:cNvSpPr>
            <a:spLocks noChangeShapeType="1"/>
          </p:cNvSpPr>
          <p:nvPr/>
        </p:nvSpPr>
        <p:spPr bwMode="auto">
          <a:xfrm>
            <a:off x="1430338" y="1801263"/>
            <a:ext cx="0" cy="4103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96" name="Line 4"/>
          <p:cNvSpPr>
            <a:spLocks noChangeShapeType="1"/>
          </p:cNvSpPr>
          <p:nvPr/>
        </p:nvSpPr>
        <p:spPr bwMode="auto">
          <a:xfrm>
            <a:off x="1430338" y="5904951"/>
            <a:ext cx="6985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97" name="Line 5"/>
          <p:cNvSpPr>
            <a:spLocks noChangeShapeType="1"/>
          </p:cNvSpPr>
          <p:nvPr/>
        </p:nvSpPr>
        <p:spPr bwMode="auto">
          <a:xfrm>
            <a:off x="4993879" y="2605793"/>
            <a:ext cx="1432322" cy="2276808"/>
          </a:xfrm>
          <a:prstGeom prst="line">
            <a:avLst/>
          </a:prstGeom>
          <a:noFill/>
          <a:ln w="101600">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598" name="Freeform 6"/>
          <p:cNvSpPr>
            <a:spLocks/>
          </p:cNvSpPr>
          <p:nvPr/>
        </p:nvSpPr>
        <p:spPr bwMode="auto">
          <a:xfrm>
            <a:off x="2511425" y="2472775"/>
            <a:ext cx="4964906" cy="1258093"/>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599" name="Line 7"/>
          <p:cNvSpPr>
            <a:spLocks noChangeShapeType="1"/>
          </p:cNvSpPr>
          <p:nvPr/>
        </p:nvSpPr>
        <p:spPr bwMode="auto">
          <a:xfrm>
            <a:off x="1790700" y="2593426"/>
            <a:ext cx="5761038" cy="3024187"/>
          </a:xfrm>
          <a:prstGeom prst="line">
            <a:avLst/>
          </a:prstGeom>
          <a:noFill/>
          <a:ln w="101600">
            <a:solidFill>
              <a:srgbClr val="6699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0" name="Line 8"/>
          <p:cNvSpPr>
            <a:spLocks noChangeShapeType="1"/>
          </p:cNvSpPr>
          <p:nvPr/>
        </p:nvSpPr>
        <p:spPr bwMode="auto">
          <a:xfrm>
            <a:off x="1433513" y="5901776"/>
            <a:ext cx="6665912" cy="0"/>
          </a:xfrm>
          <a:prstGeom prst="line">
            <a:avLst/>
          </a:prstGeom>
          <a:noFill/>
          <a:ln w="10160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1" name="Line 9"/>
          <p:cNvSpPr>
            <a:spLocks noChangeShapeType="1"/>
          </p:cNvSpPr>
          <p:nvPr/>
        </p:nvSpPr>
        <p:spPr bwMode="auto">
          <a:xfrm>
            <a:off x="2559050" y="2269576"/>
            <a:ext cx="0" cy="576262"/>
          </a:xfrm>
          <a:prstGeom prst="line">
            <a:avLst/>
          </a:prstGeom>
          <a:noFill/>
          <a:ln w="762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2" name="Text Box 10"/>
          <p:cNvSpPr txBox="1">
            <a:spLocks noChangeArrowheads="1"/>
          </p:cNvSpPr>
          <p:nvPr/>
        </p:nvSpPr>
        <p:spPr bwMode="auto">
          <a:xfrm>
            <a:off x="1612901" y="1724547"/>
            <a:ext cx="188567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chemeClr val="bg2"/>
                </a:solidFill>
                <a:latin typeface="Meiryo UI" pitchFamily="50" charset="-128"/>
                <a:ea typeface="Meiryo UI" pitchFamily="50" charset="-128"/>
                <a:cs typeface="Meiryo UI" pitchFamily="50" charset="-128"/>
              </a:rPr>
              <a:t>認知症治療薬</a:t>
            </a:r>
          </a:p>
        </p:txBody>
      </p:sp>
      <p:sp>
        <p:nvSpPr>
          <p:cNvPr id="110603" name="Text Box 11"/>
          <p:cNvSpPr txBox="1">
            <a:spLocks noChangeArrowheads="1"/>
          </p:cNvSpPr>
          <p:nvPr/>
        </p:nvSpPr>
        <p:spPr bwMode="auto">
          <a:xfrm>
            <a:off x="5884172" y="2408760"/>
            <a:ext cx="1592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0"/>
              </a:spcBef>
            </a:pPr>
            <a:r>
              <a:rPr lang="ja-JP" altLang="en-US" sz="1800" b="1" dirty="0">
                <a:solidFill>
                  <a:srgbClr val="FF5050"/>
                </a:solidFill>
                <a:latin typeface="Meiryo UI" pitchFamily="50" charset="-128"/>
                <a:ea typeface="Meiryo UI" pitchFamily="50" charset="-128"/>
                <a:cs typeface="Meiryo UI" pitchFamily="50" charset="-128"/>
              </a:rPr>
              <a:t>服用の場合</a:t>
            </a:r>
          </a:p>
        </p:txBody>
      </p:sp>
      <p:sp>
        <p:nvSpPr>
          <p:cNvPr id="110604" name="Text Box 12"/>
          <p:cNvSpPr txBox="1">
            <a:spLocks noChangeArrowheads="1"/>
          </p:cNvSpPr>
          <p:nvPr/>
        </p:nvSpPr>
        <p:spPr bwMode="auto">
          <a:xfrm>
            <a:off x="6475413" y="4250776"/>
            <a:ext cx="200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a:solidFill>
                  <a:srgbClr val="3399FF"/>
                </a:solidFill>
                <a:latin typeface="Meiryo UI" pitchFamily="50" charset="-128"/>
                <a:ea typeface="Meiryo UI" pitchFamily="50" charset="-128"/>
                <a:cs typeface="Meiryo UI" pitchFamily="50" charset="-128"/>
              </a:rPr>
              <a:t>服用を途中で</a:t>
            </a:r>
          </a:p>
          <a:p>
            <a:pPr eaLnBrk="1" hangingPunct="1"/>
            <a:r>
              <a:rPr lang="ja-JP" altLang="en-US" sz="1800" b="1">
                <a:solidFill>
                  <a:srgbClr val="3399FF"/>
                </a:solidFill>
                <a:latin typeface="Meiryo UI" pitchFamily="50" charset="-128"/>
                <a:ea typeface="Meiryo UI" pitchFamily="50" charset="-128"/>
                <a:cs typeface="Meiryo UI" pitchFamily="50" charset="-128"/>
              </a:rPr>
              <a:t>止めた場合</a:t>
            </a:r>
          </a:p>
        </p:txBody>
      </p:sp>
      <p:sp>
        <p:nvSpPr>
          <p:cNvPr id="110605" name="Text Box 13"/>
          <p:cNvSpPr txBox="1">
            <a:spLocks noChangeArrowheads="1"/>
          </p:cNvSpPr>
          <p:nvPr/>
        </p:nvSpPr>
        <p:spPr bwMode="auto">
          <a:xfrm>
            <a:off x="2085975" y="4238076"/>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669900"/>
                </a:solidFill>
                <a:latin typeface="Meiryo UI" pitchFamily="50" charset="-128"/>
                <a:ea typeface="Meiryo UI" pitchFamily="50" charset="-128"/>
                <a:cs typeface="Meiryo UI" pitchFamily="50" charset="-128"/>
              </a:rPr>
              <a:t>何も治療しない場合</a:t>
            </a:r>
          </a:p>
        </p:txBody>
      </p:sp>
      <p:sp>
        <p:nvSpPr>
          <p:cNvPr id="110606" name="Text Box 14"/>
          <p:cNvSpPr txBox="1">
            <a:spLocks noChangeArrowheads="1"/>
          </p:cNvSpPr>
          <p:nvPr/>
        </p:nvSpPr>
        <p:spPr bwMode="auto">
          <a:xfrm>
            <a:off x="2338388" y="5409651"/>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0F0305"/>
                </a:solidFill>
                <a:latin typeface="Meiryo UI" pitchFamily="50" charset="-128"/>
                <a:ea typeface="Meiryo UI" pitchFamily="50" charset="-128"/>
                <a:cs typeface="Meiryo UI" pitchFamily="50" charset="-128"/>
              </a:rPr>
              <a:t>時間の経過</a:t>
            </a:r>
          </a:p>
        </p:txBody>
      </p:sp>
      <p:sp>
        <p:nvSpPr>
          <p:cNvPr id="110607" name="AutoShape 15"/>
          <p:cNvSpPr>
            <a:spLocks noChangeArrowheads="1"/>
          </p:cNvSpPr>
          <p:nvPr/>
        </p:nvSpPr>
        <p:spPr bwMode="auto">
          <a:xfrm>
            <a:off x="817563" y="2150513"/>
            <a:ext cx="358775" cy="3313113"/>
          </a:xfrm>
          <a:prstGeom prst="downArrow">
            <a:avLst>
              <a:gd name="adj1" fmla="val 45130"/>
              <a:gd name="adj2" fmla="val 96449"/>
            </a:avLst>
          </a:prstGeom>
          <a:gradFill rotWithShape="1">
            <a:gsLst>
              <a:gs pos="0">
                <a:schemeClr val="bg1"/>
              </a:gs>
              <a:gs pos="100000">
                <a:srgbClr val="5F5F5F"/>
              </a:gs>
            </a:gsLst>
            <a:lin ang="5400000" scaled="1"/>
          </a:gradFill>
          <a:ln>
            <a:noFill/>
          </a:ln>
          <a:effectLst>
            <a:outerShdw dist="52363" dir="4557825" algn="ctr" rotWithShape="0">
              <a:srgbClr val="0F0305">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993300"/>
              </a:solidFill>
            </a:endParaRPr>
          </a:p>
        </p:txBody>
      </p:sp>
      <p:sp>
        <p:nvSpPr>
          <p:cNvPr id="110608" name="Text Box 16"/>
          <p:cNvSpPr txBox="1">
            <a:spLocks noChangeArrowheads="1"/>
          </p:cNvSpPr>
          <p:nvPr/>
        </p:nvSpPr>
        <p:spPr bwMode="auto">
          <a:xfrm>
            <a:off x="385445" y="3130001"/>
            <a:ext cx="49244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症状の経過</a:t>
            </a:r>
          </a:p>
        </p:txBody>
      </p:sp>
      <p:sp>
        <p:nvSpPr>
          <p:cNvPr id="110609" name="Text Box 17"/>
          <p:cNvSpPr txBox="1">
            <a:spLocks noChangeArrowheads="1"/>
          </p:cNvSpPr>
          <p:nvPr/>
        </p:nvSpPr>
        <p:spPr bwMode="auto">
          <a:xfrm>
            <a:off x="417513" y="1661563"/>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a:latin typeface="Meiryo UI" pitchFamily="50" charset="-128"/>
                <a:ea typeface="Meiryo UI" pitchFamily="50" charset="-128"/>
                <a:cs typeface="Meiryo UI" pitchFamily="50" charset="-128"/>
              </a:rPr>
              <a:t>軽度</a:t>
            </a:r>
          </a:p>
        </p:txBody>
      </p:sp>
      <p:sp>
        <p:nvSpPr>
          <p:cNvPr id="110610" name="Text Box 18"/>
          <p:cNvSpPr txBox="1">
            <a:spLocks noChangeArrowheads="1"/>
          </p:cNvSpPr>
          <p:nvPr/>
        </p:nvSpPr>
        <p:spPr bwMode="auto">
          <a:xfrm>
            <a:off x="579438" y="5666826"/>
            <a:ext cx="90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重度</a:t>
            </a:r>
          </a:p>
        </p:txBody>
      </p:sp>
      <p:sp>
        <p:nvSpPr>
          <p:cNvPr id="110611" name="Rectangle 19"/>
          <p:cNvSpPr>
            <a:spLocks noChangeArrowheads="1"/>
          </p:cNvSpPr>
          <p:nvPr/>
        </p:nvSpPr>
        <p:spPr bwMode="auto">
          <a:xfrm>
            <a:off x="71437" y="231337"/>
            <a:ext cx="9072563" cy="58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2800" b="1" dirty="0">
                <a:latin typeface="Meiryo UI" pitchFamily="50" charset="-128"/>
                <a:ea typeface="Meiryo UI" pitchFamily="50" charset="-128"/>
                <a:cs typeface="Meiryo UI" pitchFamily="50" charset="-128"/>
              </a:rPr>
              <a:t>認知症治療薬の効果</a:t>
            </a:r>
          </a:p>
        </p:txBody>
      </p:sp>
      <p:sp>
        <p:nvSpPr>
          <p:cNvPr id="2" name="正方形/長方形 1"/>
          <p:cNvSpPr/>
          <p:nvPr/>
        </p:nvSpPr>
        <p:spPr bwMode="auto">
          <a:xfrm>
            <a:off x="6549887" y="2845838"/>
            <a:ext cx="1639956" cy="100726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4" name="Freeform 6"/>
          <p:cNvSpPr>
            <a:spLocks/>
          </p:cNvSpPr>
          <p:nvPr/>
        </p:nvSpPr>
        <p:spPr bwMode="auto">
          <a:xfrm rot="1356407" flipV="1">
            <a:off x="6332527" y="3415700"/>
            <a:ext cx="2080406" cy="201209"/>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2</a:t>
            </a:r>
            <a:r>
              <a:rPr lang="ja-JP" altLang="en-US" sz="1800" b="1" dirty="0">
                <a:latin typeface="Meiryo UI" pitchFamily="50" charset="-128"/>
                <a:ea typeface="Meiryo UI" pitchFamily="50" charset="-128"/>
                <a:cs typeface="Meiryo UI" pitchFamily="50" charset="-128"/>
              </a:rPr>
              <a:t>］</a:t>
            </a:r>
          </a:p>
        </p:txBody>
      </p:sp>
      <p:sp>
        <p:nvSpPr>
          <p:cNvPr id="28" name="Rectangle 3"/>
          <p:cNvSpPr>
            <a:spLocks noChangeArrowheads="1"/>
          </p:cNvSpPr>
          <p:nvPr/>
        </p:nvSpPr>
        <p:spPr bwMode="auto">
          <a:xfrm>
            <a:off x="157832" y="873456"/>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269319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584200" y="402588"/>
            <a:ext cx="7886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認知症治療薬の使用上の注意点</a:t>
            </a:r>
          </a:p>
        </p:txBody>
      </p:sp>
      <p:sp>
        <p:nvSpPr>
          <p:cNvPr id="12"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3</a:t>
            </a:r>
            <a:r>
              <a:rPr lang="ja-JP" altLang="en-US" sz="1800" b="1" dirty="0">
                <a:latin typeface="Meiryo UI" pitchFamily="50" charset="-128"/>
                <a:ea typeface="Meiryo UI" pitchFamily="50" charset="-128"/>
                <a:cs typeface="Meiryo UI" pitchFamily="50" charset="-128"/>
              </a:rPr>
              <a:t>］</a:t>
            </a:r>
          </a:p>
        </p:txBody>
      </p:sp>
      <p:sp>
        <p:nvSpPr>
          <p:cNvPr id="13" name="Rectangle 3"/>
          <p:cNvSpPr>
            <a:spLocks noChangeArrowheads="1"/>
          </p:cNvSpPr>
          <p:nvPr/>
        </p:nvSpPr>
        <p:spPr bwMode="auto">
          <a:xfrm>
            <a:off x="130625" y="100070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graphicFrame>
        <p:nvGraphicFramePr>
          <p:cNvPr id="2" name="表 1"/>
          <p:cNvGraphicFramePr>
            <a:graphicFrameLocks noGrp="1"/>
          </p:cNvGraphicFramePr>
          <p:nvPr>
            <p:extLst>
              <p:ext uri="{D42A27DB-BD31-4B8C-83A1-F6EECF244321}">
                <p14:modId xmlns:p14="http://schemas.microsoft.com/office/powerpoint/2010/main" val="1607232654"/>
              </p:ext>
            </p:extLst>
          </p:nvPr>
        </p:nvGraphicFramePr>
        <p:xfrm>
          <a:off x="599704" y="1364776"/>
          <a:ext cx="8052978" cy="4291306"/>
        </p:xfrm>
        <a:graphic>
          <a:graphicData uri="http://schemas.openxmlformats.org/drawingml/2006/table">
            <a:tbl>
              <a:tblPr firstRow="1" bandRow="1">
                <a:tableStyleId>{5C22544A-7EE6-4342-B048-85BDC9FD1C3A}</a:tableStyleId>
              </a:tblPr>
              <a:tblGrid>
                <a:gridCol w="4026489">
                  <a:extLst>
                    <a:ext uri="{9D8B030D-6E8A-4147-A177-3AD203B41FA5}">
                      <a16:colId xmlns:a16="http://schemas.microsoft.com/office/drawing/2014/main" xmlns="" val="20000"/>
                    </a:ext>
                  </a:extLst>
                </a:gridCol>
                <a:gridCol w="4026489">
                  <a:extLst>
                    <a:ext uri="{9D8B030D-6E8A-4147-A177-3AD203B41FA5}">
                      <a16:colId xmlns:a16="http://schemas.microsoft.com/office/drawing/2014/main" xmlns="" val="20001"/>
                    </a:ext>
                  </a:extLst>
                </a:gridCol>
              </a:tblGrid>
              <a:tr h="3684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latin typeface="Meiryo UI" pitchFamily="50" charset="-128"/>
                          <a:ea typeface="Meiryo UI" pitchFamily="50" charset="-128"/>
                          <a:cs typeface="Meiryo UI" pitchFamily="50" charset="-128"/>
                        </a:rPr>
                        <a:t>コリンエステラーゼ阻害薬</a:t>
                      </a:r>
                      <a:endParaRPr lang="en-US" altLang="ja-JP" sz="1800" b="1" dirty="0">
                        <a:solidFill>
                          <a:schemeClr val="tx1"/>
                        </a:solidFill>
                        <a:latin typeface="Meiryo UI" pitchFamily="50" charset="-128"/>
                        <a:ea typeface="Meiryo UI" pitchFamily="50" charset="-128"/>
                        <a:cs typeface="Meiryo UI"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tc>
                  <a:txBody>
                    <a:bodyPr/>
                    <a:lstStyle/>
                    <a:p>
                      <a:pPr algn="ctr"/>
                      <a:r>
                        <a:rPr lang="ja-JP" altLang="en-US" sz="1800" b="1" dirty="0">
                          <a:solidFill>
                            <a:schemeClr val="tx1"/>
                          </a:solidFill>
                          <a:latin typeface="Meiryo UI" pitchFamily="50" charset="-128"/>
                          <a:ea typeface="Meiryo UI" pitchFamily="50" charset="-128"/>
                          <a:cs typeface="Meiryo UI" pitchFamily="50" charset="-128"/>
                        </a:rPr>
                        <a:t>メマンチン</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extLst>
                  <a:ext uri="{0D108BD9-81ED-4DB2-BD59-A6C34878D82A}">
                    <a16:rowId xmlns:a16="http://schemas.microsoft.com/office/drawing/2014/main" xmlns="" val="10000"/>
                  </a:ext>
                </a:extLst>
              </a:tr>
              <a:tr h="3922816">
                <a:tc>
                  <a:txBody>
                    <a:bodyPr/>
                    <a:lstStyle/>
                    <a:p>
                      <a:pPr eaLnBrk="1" hangingPunct="1">
                        <a:lnSpc>
                          <a:spcPts val="2400"/>
                        </a:lnSpc>
                        <a:spcBef>
                          <a:spcPts val="0"/>
                        </a:spcBef>
                      </a:pPr>
                      <a:r>
                        <a:rPr lang="ja-JP" altLang="en-US" sz="1800" b="1" dirty="0">
                          <a:latin typeface="Meiryo UI" pitchFamily="50" charset="-128"/>
                          <a:ea typeface="Meiryo UI" pitchFamily="50" charset="-128"/>
                          <a:cs typeface="Meiryo UI" pitchFamily="50" charset="-128"/>
                        </a:rPr>
                        <a:t>●アルツハイマー型認知症に使用</a:t>
                      </a:r>
                    </a:p>
                    <a:p>
                      <a:pPr eaLnBrk="1" hangingPunct="1">
                        <a:lnSpc>
                          <a:spcPts val="2400"/>
                        </a:lnSpc>
                        <a:spcBef>
                          <a:spcPts val="1200"/>
                        </a:spcBef>
                      </a:pPr>
                      <a:r>
                        <a:rPr lang="ja-JP" altLang="en-US" sz="1800" b="1" dirty="0">
                          <a:latin typeface="Meiryo UI" pitchFamily="50" charset="-128"/>
                          <a:ea typeface="Meiryo UI" pitchFamily="50" charset="-128"/>
                          <a:cs typeface="Meiryo UI" pitchFamily="50" charset="-128"/>
                        </a:rPr>
                        <a:t>●洞不全症候群、房室伝導障害の</a:t>
                      </a:r>
                      <a:endParaRPr lang="en-US" altLang="ja-JP" sz="1800" b="1" dirty="0">
                        <a:latin typeface="Meiryo UI" pitchFamily="50" charset="-128"/>
                        <a:ea typeface="Meiryo UI" pitchFamily="50" charset="-128"/>
                        <a:cs typeface="Meiryo UI" pitchFamily="50" charset="-128"/>
                      </a:endParaRPr>
                    </a:p>
                    <a:p>
                      <a:pPr eaLnBrk="1" hangingPunct="1">
                        <a:lnSpc>
                          <a:spcPts val="2400"/>
                        </a:lnSpc>
                        <a:spcBef>
                          <a:spcPts val="0"/>
                        </a:spcBef>
                      </a:pPr>
                      <a:r>
                        <a:rPr lang="ja-JP" altLang="en-US" sz="1800" b="1" dirty="0">
                          <a:latin typeface="Meiryo UI" pitchFamily="50" charset="-128"/>
                          <a:ea typeface="Meiryo UI" pitchFamily="50" charset="-128"/>
                          <a:cs typeface="Meiryo UI" pitchFamily="50" charset="-128"/>
                        </a:rPr>
                        <a:t>　 患者は要注意。投与前に心電図を</a:t>
                      </a:r>
                      <a:endParaRPr lang="en-US" altLang="ja-JP" sz="1800" b="1" dirty="0">
                        <a:latin typeface="Meiryo UI" pitchFamily="50" charset="-128"/>
                        <a:ea typeface="Meiryo UI" pitchFamily="50" charset="-128"/>
                        <a:cs typeface="Meiryo UI" pitchFamily="50" charset="-128"/>
                      </a:endParaRPr>
                    </a:p>
                    <a:p>
                      <a:pPr eaLnBrk="1" hangingPunct="1">
                        <a:lnSpc>
                          <a:spcPts val="2400"/>
                        </a:lnSpc>
                        <a:spcBef>
                          <a:spcPts val="0"/>
                        </a:spcBef>
                      </a:pPr>
                      <a:r>
                        <a:rPr lang="ja-JP" altLang="en-US" sz="1800" b="1" dirty="0">
                          <a:latin typeface="Meiryo UI" pitchFamily="50" charset="-128"/>
                          <a:ea typeface="Meiryo UI" pitchFamily="50" charset="-128"/>
                          <a:cs typeface="Meiryo UI" pitchFamily="50" charset="-128"/>
                        </a:rPr>
                        <a:t>   とることが望ましい</a:t>
                      </a:r>
                    </a:p>
                    <a:p>
                      <a:pPr eaLnBrk="1" hangingPunct="1">
                        <a:lnSpc>
                          <a:spcPts val="2400"/>
                        </a:lnSpc>
                        <a:spcBef>
                          <a:spcPts val="1200"/>
                        </a:spcBef>
                      </a:pPr>
                      <a:r>
                        <a:rPr lang="ja-JP" altLang="en-US" sz="1800" b="1" dirty="0">
                          <a:latin typeface="Meiryo UI" pitchFamily="50" charset="-128"/>
                          <a:ea typeface="Meiryo UI" pitchFamily="50" charset="-128"/>
                          <a:cs typeface="Meiryo UI" pitchFamily="50" charset="-128"/>
                        </a:rPr>
                        <a:t>●気管支喘息、閉塞性肺疾患の既往</a:t>
                      </a:r>
                    </a:p>
                    <a:p>
                      <a:pPr eaLnBrk="1" hangingPunct="1">
                        <a:lnSpc>
                          <a:spcPts val="2400"/>
                        </a:lnSpc>
                        <a:spcBef>
                          <a:spcPts val="1200"/>
                        </a:spcBef>
                      </a:pPr>
                      <a:r>
                        <a:rPr lang="ja-JP" altLang="en-US" sz="1800" b="1" dirty="0">
                          <a:latin typeface="Meiryo UI" pitchFamily="50" charset="-128"/>
                          <a:ea typeface="Meiryo UI" pitchFamily="50" charset="-128"/>
                          <a:cs typeface="Meiryo UI" pitchFamily="50" charset="-128"/>
                        </a:rPr>
                        <a:t>●消化性潰瘍の既往、非ステロイド系</a:t>
                      </a:r>
                      <a:endParaRPr lang="en-US" altLang="ja-JP" sz="1800" b="1" dirty="0">
                        <a:latin typeface="Meiryo UI" pitchFamily="50" charset="-128"/>
                        <a:ea typeface="Meiryo UI" pitchFamily="50" charset="-128"/>
                        <a:cs typeface="Meiryo UI" pitchFamily="50" charset="-128"/>
                      </a:endParaRPr>
                    </a:p>
                    <a:p>
                      <a:pPr eaLnBrk="1" hangingPunct="1">
                        <a:lnSpc>
                          <a:spcPts val="2400"/>
                        </a:lnSpc>
                        <a:spcBef>
                          <a:spcPts val="0"/>
                        </a:spcBef>
                      </a:pPr>
                      <a:r>
                        <a:rPr lang="ja-JP" altLang="en-US" sz="1800" b="1" dirty="0">
                          <a:latin typeface="Meiryo UI" pitchFamily="50" charset="-128"/>
                          <a:ea typeface="Meiryo UI" pitchFamily="50" charset="-128"/>
                          <a:cs typeface="Meiryo UI" pitchFamily="50" charset="-128"/>
                        </a:rPr>
                        <a:t>   消炎剤使用中の場合</a:t>
                      </a:r>
                      <a:endParaRPr lang="en-US" altLang="ja-JP" sz="1800" b="1" dirty="0">
                        <a:latin typeface="Meiryo UI" pitchFamily="50" charset="-128"/>
                        <a:ea typeface="Meiryo UI" pitchFamily="50" charset="-128"/>
                        <a:cs typeface="Meiryo UI" pitchFamily="50" charset="-128"/>
                      </a:endParaRPr>
                    </a:p>
                    <a:p>
                      <a:pPr eaLnBrk="1" hangingPunct="1">
                        <a:lnSpc>
                          <a:spcPts val="2400"/>
                        </a:lnSpc>
                        <a:spcBef>
                          <a:spcPts val="1200"/>
                        </a:spcBef>
                      </a:pPr>
                      <a:r>
                        <a:rPr lang="ja-JP" altLang="en-US" sz="1800" b="1" dirty="0">
                          <a:latin typeface="Meiryo UI" pitchFamily="50" charset="-128"/>
                          <a:ea typeface="Meiryo UI" pitchFamily="50" charset="-128"/>
                          <a:cs typeface="Meiryo UI" pitchFamily="50" charset="-128"/>
                        </a:rPr>
                        <a:t>●消化器症状出現時は減量・中止を</a:t>
                      </a:r>
                      <a:endParaRPr lang="en-US" altLang="ja-JP" sz="1800" b="1" dirty="0">
                        <a:latin typeface="Meiryo UI" pitchFamily="50" charset="-128"/>
                        <a:ea typeface="Meiryo UI" pitchFamily="50" charset="-128"/>
                        <a:cs typeface="Meiryo UI" pitchFamily="50" charset="-128"/>
                      </a:endParaRPr>
                    </a:p>
                    <a:p>
                      <a:pPr eaLnBrk="1" hangingPunct="1">
                        <a:lnSpc>
                          <a:spcPts val="2400"/>
                        </a:lnSpc>
                        <a:spcBef>
                          <a:spcPts val="0"/>
                        </a:spcBef>
                      </a:pPr>
                      <a:r>
                        <a:rPr lang="ja-JP" altLang="en-US" sz="1800" b="1" dirty="0">
                          <a:latin typeface="Meiryo UI" pitchFamily="50" charset="-128"/>
                          <a:ea typeface="Meiryo UI" pitchFamily="50" charset="-128"/>
                          <a:cs typeface="Meiryo UI" pitchFamily="50" charset="-128"/>
                        </a:rPr>
                        <a:t> 　検討</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pP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●てんかん または 痙攣の既往歴がある</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spcBef>
                          <a:spcPts val="0"/>
                        </a:spcBef>
                      </a:pP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人は慎重に経過観察</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spcBef>
                          <a:spcPts val="1200"/>
                        </a:spcBef>
                      </a:pP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●腎機能障害がある患者</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spcBef>
                          <a:spcPts val="1200"/>
                        </a:spcBef>
                      </a:pP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●尿</a:t>
                      </a:r>
                      <a:r>
                        <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pH</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を上昇する因子を有する患者</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spcBef>
                          <a:spcPts val="1200"/>
                        </a:spcBef>
                      </a:pP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●高度な肝機能障害のある患者</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2400"/>
                        </a:lnSpc>
                        <a:spcBef>
                          <a:spcPts val="1200"/>
                        </a:spcBef>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チトクローム</a:t>
                      </a:r>
                      <a:r>
                        <a:rPr lang="en-US" altLang="ja-JP" sz="1800" b="1" dirty="0">
                          <a:latin typeface="Trebuchet MS" panose="020B0603020202020204" pitchFamily="34" charset="0"/>
                          <a:ea typeface="Meiryo UI" pitchFamily="50" charset="-128"/>
                          <a:cs typeface="Meiryo UI" pitchFamily="50" charset="-128"/>
                        </a:rPr>
                        <a:t>P450</a:t>
                      </a:r>
                      <a:r>
                        <a:rPr lang="ja-JP" altLang="en-US" sz="1800" b="1" dirty="0">
                          <a:latin typeface="Trebuchet MS" panose="020B0603020202020204" pitchFamily="34" charset="0"/>
                          <a:ea typeface="Meiryo UI" pitchFamily="50" charset="-128"/>
                          <a:cs typeface="Meiryo UI" pitchFamily="50" charset="-128"/>
                        </a:rPr>
                        <a:t> </a:t>
                      </a:r>
                      <a:r>
                        <a:rPr lang="ja-JP" altLang="en-US" sz="1800" b="1" dirty="0">
                          <a:latin typeface="Meiryo UI" pitchFamily="50" charset="-128"/>
                          <a:ea typeface="Meiryo UI" pitchFamily="50" charset="-128"/>
                          <a:cs typeface="Meiryo UI" pitchFamily="50" charset="-128"/>
                        </a:rPr>
                        <a:t>による代謝を受け</a:t>
                      </a:r>
                      <a:endParaRPr lang="en-US" altLang="ja-JP" sz="1800" b="1" dirty="0">
                        <a:latin typeface="Meiryo UI" pitchFamily="50" charset="-128"/>
                        <a:ea typeface="Meiryo UI" pitchFamily="50" charset="-128"/>
                        <a:cs typeface="Meiryo UI" pitchFamily="50" charset="-128"/>
                      </a:endParaRPr>
                    </a:p>
                    <a:p>
                      <a:pPr eaLnBrk="1" hangingPunct="1">
                        <a:lnSpc>
                          <a:spcPts val="2400"/>
                        </a:lnSpc>
                        <a:spcBef>
                          <a:spcPts val="0"/>
                        </a:spcBef>
                      </a:pPr>
                      <a:r>
                        <a:rPr lang="ja-JP" altLang="en-US" sz="1800" b="1" dirty="0">
                          <a:latin typeface="Meiryo UI" pitchFamily="50" charset="-128"/>
                          <a:ea typeface="Meiryo UI" pitchFamily="50" charset="-128"/>
                          <a:cs typeface="Meiryo UI" pitchFamily="50" charset="-128"/>
                        </a:rPr>
                        <a:t>   にくいため薬物相互作用が少ない</a:t>
                      </a:r>
                      <a:endParaRPr lang="en-US" altLang="ja-JP" sz="1800" b="1" dirty="0">
                        <a:latin typeface="Meiryo UI" pitchFamily="50" charset="-128"/>
                        <a:ea typeface="Meiryo UI" pitchFamily="50" charset="-128"/>
                        <a:cs typeface="Meiryo UI" pitchFamily="50" charset="-128"/>
                      </a:endParaRPr>
                    </a:p>
                    <a:p>
                      <a:pPr marL="285750" indent="-285750">
                        <a:lnSpc>
                          <a:spcPts val="2400"/>
                        </a:lnSpc>
                        <a:spcBef>
                          <a:spcPts val="1200"/>
                        </a:spcBef>
                        <a:buFont typeface="Wingdings" panose="05000000000000000000" pitchFamily="2" charset="2"/>
                        <a:buChar char="l"/>
                      </a:pPr>
                      <a:r>
                        <a:rPr kumimoji="1" lang="ja-JP" altLang="en-US" sz="1800" b="1"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投与開始初期においてめまい、傾眠</a:t>
                      </a:r>
                      <a:endParaRPr kumimoji="1" lang="en-US" altLang="ja-JP" sz="1800" b="1"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spcBef>
                          <a:spcPts val="0"/>
                        </a:spcBef>
                        <a:buFont typeface="Wingdings" panose="05000000000000000000" pitchFamily="2" charset="2"/>
                        <a:buNone/>
                      </a:pPr>
                      <a:r>
                        <a:rPr kumimoji="1" lang="ja-JP" altLang="en-US" sz="1800" b="1"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が認められることがあるので、患者の</a:t>
                      </a:r>
                      <a:endParaRPr kumimoji="1" lang="en-US" altLang="ja-JP" sz="1800" b="1"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spcBef>
                          <a:spcPts val="0"/>
                        </a:spcBef>
                        <a:buFont typeface="Wingdings" panose="05000000000000000000" pitchFamily="2" charset="2"/>
                        <a:buNone/>
                      </a:pPr>
                      <a:r>
                        <a:rPr kumimoji="1" lang="ja-JP" altLang="en-US" sz="1800" b="1" i="0" u="none" strike="noStrike" kern="1200" baseline="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    状態を注意深く観察</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15" name="正方形/長方形 14"/>
          <p:cNvSpPr/>
          <p:nvPr/>
        </p:nvSpPr>
        <p:spPr bwMode="auto">
          <a:xfrm>
            <a:off x="625144" y="5801356"/>
            <a:ext cx="7945651" cy="814483"/>
          </a:xfrm>
          <a:prstGeom prst="rect">
            <a:avLst/>
          </a:prstGeom>
          <a:noFill/>
          <a:ln w="28575" cap="flat" cmpd="sng" algn="ctr">
            <a:solidFill>
              <a:srgbClr val="996633"/>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0"/>
              </a:spcBef>
              <a:spcAft>
                <a:spcPct val="0"/>
              </a:spcAft>
              <a:buClrTx/>
              <a:buSzTx/>
              <a:tabLst/>
            </a:pPr>
            <a:r>
              <a:rPr kumimoji="1" lang="ja-JP" altLang="en-US" sz="1800" b="1" i="0" u="none" strike="noStrike" cap="none" normalizeH="0" baseline="0" dirty="0">
                <a:ln>
                  <a:noFill/>
                </a:ln>
                <a:solidFill>
                  <a:srgbClr val="996633"/>
                </a:solidFill>
                <a:latin typeface="Meiryo UI" panose="020B0604030504040204" pitchFamily="50" charset="-128"/>
                <a:ea typeface="Meiryo UI" panose="020B0604030504040204" pitchFamily="50" charset="-128"/>
                <a:cs typeface="Meiryo UI" panose="020B0604030504040204" pitchFamily="50" charset="-128"/>
              </a:rPr>
              <a:t>  認知症治療薬服用後に「薬の副作用」とともに「症状が変化し歩き回ったり等」の</a:t>
            </a:r>
            <a:endParaRPr kumimoji="1" lang="en-US" altLang="ja-JP" sz="1800" b="1" i="0" u="none" strike="noStrike" cap="none" normalizeH="0" baseline="0" dirty="0">
              <a:ln>
                <a:noFill/>
              </a:ln>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marR="0" defTabSz="914400" rtl="0" eaLnBrk="1" fontAlgn="base" latinLnBrk="0" hangingPunct="1">
              <a:lnSpc>
                <a:spcPct val="100000"/>
              </a:lnSpc>
              <a:spcBef>
                <a:spcPct val="0"/>
              </a:spcBef>
              <a:spcAft>
                <a:spcPct val="0"/>
              </a:spcAft>
              <a:buClrTx/>
              <a:buSzTx/>
              <a:tabLst/>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症状</a:t>
            </a:r>
            <a:r>
              <a:rPr kumimoji="1" lang="ja-JP" altLang="en-US" sz="1800" b="1" i="0" u="none" strike="noStrike" cap="none" normalizeH="0" baseline="0" dirty="0">
                <a:ln>
                  <a:noFill/>
                </a:ln>
                <a:solidFill>
                  <a:srgbClr val="996633"/>
                </a:solidFill>
                <a:latin typeface="Meiryo UI" panose="020B0604030504040204" pitchFamily="50" charset="-128"/>
                <a:ea typeface="Meiryo UI" panose="020B0604030504040204" pitchFamily="50" charset="-128"/>
                <a:cs typeface="Meiryo UI" panose="020B0604030504040204" pitchFamily="50" charset="-128"/>
              </a:rPr>
              <a:t>が出て本人家族が戸惑う場合には、服用継続について話し合う</a:t>
            </a: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必要がある</a:t>
            </a:r>
            <a:endParaRPr kumimoji="1" lang="ja-JP" altLang="en-US" sz="1800" b="1" i="0" u="none" strike="noStrike" cap="none" normalizeH="0" baseline="0" dirty="0">
              <a:ln>
                <a:noFill/>
              </a:ln>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508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986293" y="804777"/>
            <a:ext cx="5407025" cy="730250"/>
          </a:xfrm>
        </p:spPr>
        <p:txBody>
          <a:bodyPr lIns="90792" tIns="45395" rIns="90792" bIns="45395" anchorCtr="1"/>
          <a:lstStyle/>
          <a:p>
            <a:pPr algn="l" defTabSz="909638" eaLnBrk="1" hangingPunct="1">
              <a:lnSpc>
                <a:spcPct val="120000"/>
              </a:lnSpc>
            </a:pPr>
            <a:r>
              <a:rPr lang="ja-JP" altLang="en-US" sz="4000" b="1" dirty="0">
                <a:solidFill>
                  <a:schemeClr val="tx1"/>
                </a:solidFill>
                <a:latin typeface="Meiryo UI" pitchFamily="50" charset="-128"/>
                <a:ea typeface="Meiryo UI" pitchFamily="50" charset="-128"/>
                <a:cs typeface="Meiryo UI" pitchFamily="50" charset="-128"/>
              </a:rPr>
              <a:t>基本 編</a:t>
            </a:r>
          </a:p>
        </p:txBody>
      </p:sp>
      <p:sp>
        <p:nvSpPr>
          <p:cNvPr id="5123" name="Rectangle 4"/>
          <p:cNvSpPr>
            <a:spLocks noChangeArrowheads="1"/>
          </p:cNvSpPr>
          <p:nvPr/>
        </p:nvSpPr>
        <p:spPr bwMode="auto">
          <a:xfrm>
            <a:off x="330201" y="1924051"/>
            <a:ext cx="8318499" cy="38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ct val="20000"/>
              </a:spcAft>
            </a:pPr>
            <a:r>
              <a:rPr lang="ja-JP" altLang="en-US" sz="2800" b="1" dirty="0">
                <a:solidFill>
                  <a:srgbClr val="996633"/>
                </a:solidFill>
                <a:latin typeface="Meiryo UI" pitchFamily="50" charset="-128"/>
                <a:ea typeface="Meiryo UI" pitchFamily="50" charset="-128"/>
                <a:cs typeface="Meiryo UI" pitchFamily="50" charset="-128"/>
              </a:rPr>
              <a:t>ねらい</a:t>
            </a:r>
            <a:r>
              <a:rPr lang="ja-JP" altLang="en-US" sz="1200" b="1" dirty="0">
                <a:solidFill>
                  <a:srgbClr val="996633"/>
                </a:solidFill>
                <a:latin typeface="Meiryo UI" pitchFamily="50" charset="-128"/>
                <a:ea typeface="Meiryo UI" pitchFamily="50" charset="-128"/>
                <a:cs typeface="Meiryo UI" pitchFamily="50" charset="-128"/>
              </a:rPr>
              <a:t>　</a:t>
            </a:r>
            <a:r>
              <a:rPr lang="ja-JP" altLang="en-US" sz="2800" b="1" dirty="0">
                <a:solidFill>
                  <a:srgbClr val="996633"/>
                </a:solidFill>
                <a:latin typeface="Meiryo UI" pitchFamily="50" charset="-128"/>
                <a:ea typeface="Meiryo UI" pitchFamily="50" charset="-128"/>
                <a:cs typeface="Meiryo UI" pitchFamily="50" charset="-128"/>
              </a:rPr>
              <a:t>：認知症の人を知り、薬剤師の役割を</a:t>
            </a:r>
            <a:endParaRPr lang="en-US" altLang="ja-JP" sz="2800" b="1" dirty="0">
              <a:solidFill>
                <a:srgbClr val="996633"/>
              </a:solidFill>
              <a:latin typeface="Meiryo UI" pitchFamily="50" charset="-128"/>
              <a:ea typeface="Meiryo UI" pitchFamily="50" charset="-128"/>
              <a:cs typeface="Meiryo UI" pitchFamily="50" charset="-128"/>
            </a:endParaRPr>
          </a:p>
          <a:p>
            <a:pPr defTabSz="909638" eaLnBrk="1" hangingPunct="1">
              <a:spcAft>
                <a:spcPct val="20000"/>
              </a:spcAft>
            </a:pPr>
            <a:r>
              <a:rPr lang="ja-JP" altLang="en-US" sz="2800" b="1" dirty="0">
                <a:solidFill>
                  <a:srgbClr val="996633"/>
                </a:solidFill>
                <a:latin typeface="Meiryo UI" pitchFamily="50" charset="-128"/>
                <a:ea typeface="Meiryo UI" pitchFamily="50" charset="-128"/>
                <a:cs typeface="Meiryo UI" pitchFamily="50" charset="-128"/>
              </a:rPr>
              <a:t>        </a:t>
            </a:r>
            <a:r>
              <a:rPr lang="ja-JP" altLang="en-US" sz="2400" b="1" dirty="0">
                <a:solidFill>
                  <a:srgbClr val="996633"/>
                </a:solidFill>
                <a:latin typeface="Meiryo UI" pitchFamily="50" charset="-128"/>
                <a:ea typeface="Meiryo UI" pitchFamily="50" charset="-128"/>
                <a:cs typeface="Meiryo UI" pitchFamily="50" charset="-128"/>
              </a:rPr>
              <a:t>    </a:t>
            </a:r>
            <a:r>
              <a:rPr lang="ja-JP" altLang="en-US" sz="2800" b="1" dirty="0">
                <a:solidFill>
                  <a:srgbClr val="996633"/>
                </a:solidFill>
                <a:latin typeface="Meiryo UI" pitchFamily="50" charset="-128"/>
                <a:ea typeface="Meiryo UI" pitchFamily="50" charset="-128"/>
                <a:cs typeface="Meiryo UI" pitchFamily="50" charset="-128"/>
              </a:rPr>
              <a:t>理解する</a:t>
            </a:r>
            <a:r>
              <a:rPr lang="ja-JP" altLang="en-US" sz="2800" b="1" dirty="0">
                <a:solidFill>
                  <a:srgbClr val="609000"/>
                </a:solidFill>
                <a:latin typeface="Meiryo UI" pitchFamily="50" charset="-128"/>
                <a:ea typeface="Meiryo UI" pitchFamily="50" charset="-128"/>
                <a:cs typeface="Meiryo UI" pitchFamily="50" charset="-128"/>
              </a:rPr>
              <a:t/>
            </a:r>
            <a:br>
              <a:rPr lang="ja-JP" altLang="en-US" sz="2800" b="1" dirty="0">
                <a:solidFill>
                  <a:srgbClr val="609000"/>
                </a:solidFill>
                <a:latin typeface="Meiryo UI" pitchFamily="50" charset="-128"/>
                <a:ea typeface="Meiryo UI" pitchFamily="50" charset="-128"/>
                <a:cs typeface="Meiryo UI" pitchFamily="50" charset="-128"/>
              </a:rPr>
            </a:br>
            <a:r>
              <a:rPr lang="ja-JP" altLang="en-US" sz="2000" b="1" dirty="0">
                <a:solidFill>
                  <a:srgbClr val="669900"/>
                </a:solidFill>
                <a:latin typeface="Meiryo UI" pitchFamily="50" charset="-128"/>
                <a:ea typeface="Meiryo UI" pitchFamily="50" charset="-128"/>
                <a:cs typeface="Meiryo UI" pitchFamily="50" charset="-128"/>
              </a:rPr>
              <a:t/>
            </a:r>
            <a:br>
              <a:rPr lang="ja-JP" altLang="en-US" sz="2000" b="1" dirty="0">
                <a:solidFill>
                  <a:srgbClr val="669900"/>
                </a:solidFill>
                <a:latin typeface="Meiryo UI" pitchFamily="50" charset="-128"/>
                <a:ea typeface="Meiryo UI" pitchFamily="50" charset="-128"/>
                <a:cs typeface="Meiryo UI" pitchFamily="50" charset="-128"/>
              </a:rPr>
            </a:br>
            <a:r>
              <a:rPr lang="ja-JP" altLang="en-US" sz="2700" b="1" dirty="0">
                <a:solidFill>
                  <a:srgbClr val="5F5F5F"/>
                </a:solidFill>
                <a:latin typeface="Meiryo UI" pitchFamily="50" charset="-128"/>
                <a:ea typeface="Meiryo UI" pitchFamily="50" charset="-128"/>
                <a:cs typeface="Meiryo UI" pitchFamily="50" charset="-128"/>
              </a:rPr>
              <a:t>到達目標 ：</a:t>
            </a:r>
            <a:endParaRPr lang="en-US" altLang="ja-JP" sz="1200" b="1" dirty="0">
              <a:solidFill>
                <a:srgbClr val="5F5F5F"/>
              </a:solidFill>
              <a:latin typeface="Meiryo UI" pitchFamily="50" charset="-128"/>
              <a:ea typeface="Meiryo UI" pitchFamily="50" charset="-128"/>
              <a:cs typeface="Meiryo UI" pitchFamily="50" charset="-128"/>
            </a:endParaRPr>
          </a:p>
          <a:p>
            <a:pPr defTabSz="909638" eaLnBrk="1" hangingPunct="1">
              <a:spcAft>
                <a:spcPct val="20000"/>
              </a:spcAft>
            </a:pPr>
            <a:r>
              <a:rPr lang="ja-JP" altLang="en-US" sz="2800" b="1" dirty="0">
                <a:solidFill>
                  <a:srgbClr val="996633"/>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 薬剤師の役割について理解できる</a:t>
            </a:r>
            <a:endParaRPr lang="en-US" altLang="ja-JP" sz="2800" b="1" dirty="0">
              <a:latin typeface="Meiryo UI" pitchFamily="50" charset="-128"/>
              <a:ea typeface="Meiryo UI" pitchFamily="50" charset="-128"/>
              <a:cs typeface="Meiryo UI" pitchFamily="50" charset="-128"/>
            </a:endParaRPr>
          </a:p>
          <a:p>
            <a:pPr defTabSz="909638" eaLnBrk="1" hangingPunct="1">
              <a:spcAft>
                <a:spcPct val="20000"/>
              </a:spcAft>
            </a:pPr>
            <a:r>
              <a:rPr lang="ja-JP" altLang="en-US" sz="2800" b="1" dirty="0">
                <a:solidFill>
                  <a:srgbClr val="996633"/>
                </a:solidFill>
                <a:latin typeface="Meiryo UI" pitchFamily="50" charset="-128"/>
                <a:ea typeface="Meiryo UI" pitchFamily="50" charset="-128"/>
                <a:cs typeface="Meiryo UI" pitchFamily="50" charset="-128"/>
              </a:rPr>
              <a:t>   ● </a:t>
            </a:r>
            <a:r>
              <a:rPr lang="ja-JP" altLang="en-US" sz="2800" b="1" dirty="0">
                <a:latin typeface="Meiryo UI" pitchFamily="50" charset="-128"/>
                <a:ea typeface="Meiryo UI" pitchFamily="50" charset="-128"/>
                <a:cs typeface="Meiryo UI" pitchFamily="50" charset="-128"/>
              </a:rPr>
              <a:t>認知症施策</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新オレンジプラン</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を理解できる</a:t>
            </a:r>
            <a:endParaRPr lang="en-US" altLang="ja-JP" sz="2800" b="1" dirty="0">
              <a:latin typeface="Meiryo UI" pitchFamily="50" charset="-128"/>
              <a:ea typeface="Meiryo UI" pitchFamily="50" charset="-128"/>
              <a:cs typeface="Meiryo UI" pitchFamily="50" charset="-128"/>
            </a:endParaRPr>
          </a:p>
          <a:p>
            <a:pPr defTabSz="909638" eaLnBrk="1" hangingPunct="1">
              <a:spcAft>
                <a:spcPct val="20000"/>
              </a:spcAft>
            </a:pPr>
            <a:r>
              <a:rPr lang="ja-JP" altLang="en-US" sz="2800" b="1" dirty="0">
                <a:solidFill>
                  <a:srgbClr val="996633"/>
                </a:solidFill>
                <a:latin typeface="Meiryo UI" pitchFamily="50" charset="-128"/>
                <a:ea typeface="Meiryo UI" pitchFamily="50" charset="-128"/>
                <a:cs typeface="Meiryo UI" pitchFamily="50" charset="-128"/>
              </a:rPr>
              <a:t>   ● </a:t>
            </a:r>
            <a:r>
              <a:rPr lang="ja-JP" altLang="en-US" sz="2800" b="1" dirty="0">
                <a:latin typeface="Meiryo UI" pitchFamily="50" charset="-128"/>
                <a:ea typeface="Meiryo UI" pitchFamily="50" charset="-128"/>
                <a:cs typeface="Meiryo UI" pitchFamily="50" charset="-128"/>
              </a:rPr>
              <a:t>認知症の概要を理解できる</a:t>
            </a:r>
            <a:endParaRPr lang="en-US" altLang="ja-JP" sz="2800" b="1" dirty="0">
              <a:latin typeface="Meiryo UI" pitchFamily="50" charset="-128"/>
              <a:ea typeface="Meiryo UI" pitchFamily="50" charset="-128"/>
              <a:cs typeface="Meiryo UI" pitchFamily="50" charset="-128"/>
            </a:endParaRP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a:t>
            </a:r>
            <a:endParaRPr lang="en-US" altLang="ja-JP" sz="22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8126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75" name="Rectangle 223"/>
          <p:cNvSpPr>
            <a:spLocks noChangeArrowheads="1"/>
          </p:cNvSpPr>
          <p:nvPr/>
        </p:nvSpPr>
        <p:spPr bwMode="auto">
          <a:xfrm>
            <a:off x="619205" y="254533"/>
            <a:ext cx="7839075"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2900" b="1" dirty="0">
                <a:latin typeface="Meiryo UI" pitchFamily="50" charset="-128"/>
                <a:ea typeface="Meiryo UI" pitchFamily="50" charset="-128"/>
                <a:cs typeface="Meiryo UI" pitchFamily="50" charset="-128"/>
              </a:rPr>
              <a:t>BPSD</a:t>
            </a:r>
            <a:r>
              <a:rPr lang="ja-JP" altLang="en-US" sz="2900" b="1" dirty="0">
                <a:latin typeface="Meiryo UI" pitchFamily="50" charset="-128"/>
                <a:ea typeface="Meiryo UI" pitchFamily="50" charset="-128"/>
                <a:cs typeface="Meiryo UI" pitchFamily="50" charset="-128"/>
              </a:rPr>
              <a:t>に対する医薬品使用①</a:t>
            </a:r>
            <a:endParaRPr lang="ja-JP" altLang="en-US" sz="2900" b="1" dirty="0">
              <a:effectLst>
                <a:outerShdw blurRad="38100" dist="38100" dir="2700000" algn="tl">
                  <a:srgbClr val="C0C0C0"/>
                </a:outerShdw>
              </a:effectLst>
              <a:latin typeface="Meiryo UI" pitchFamily="50" charset="-128"/>
              <a:ea typeface="Meiryo UI" pitchFamily="50" charset="-128"/>
              <a:cs typeface="Meiryo UI" pitchFamily="50" charset="-128"/>
            </a:endParaRPr>
          </a:p>
        </p:txBody>
      </p:sp>
      <p:sp>
        <p:nvSpPr>
          <p:cNvPr id="3" name="テキスト ボックス 2"/>
          <p:cNvSpPr txBox="1"/>
          <p:nvPr/>
        </p:nvSpPr>
        <p:spPr>
          <a:xfrm>
            <a:off x="1074842" y="1071500"/>
            <a:ext cx="7383438" cy="1600438"/>
          </a:xfrm>
          <a:prstGeom prst="rect">
            <a:avLst/>
          </a:prstGeom>
          <a:noFill/>
          <a:ln w="25400">
            <a:solidFill>
              <a:schemeClr val="bg1"/>
            </a:solidFill>
          </a:ln>
        </p:spPr>
        <p:txBody>
          <a:bodyPr wrap="square" rtlCol="0">
            <a:spAutoFit/>
          </a:bodyPr>
          <a:lstStyle/>
          <a:p>
            <a:r>
              <a:rPr lang="ja-JP" altLang="en-US" sz="2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BPSD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の発現には、身体的及び環境要因が関与する  </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こともあり、対応の第一選択は非薬物的介入が原則。</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BPSD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の治療では、抗精神病薬の使用は適応外使用、</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基本的には使用しないという姿勢が必要</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73212" y="2715942"/>
            <a:ext cx="2760942" cy="1708160"/>
          </a:xfrm>
          <a:prstGeom prst="rect">
            <a:avLst/>
          </a:prstGeom>
        </p:spPr>
        <p:txBody>
          <a:bodyPr wrap="square">
            <a:spAutoFit/>
          </a:bodyPr>
          <a:lstStyle/>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●右記の条件を満たし、</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薬物療法を検討する場合</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には、必要に応じ認知症</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疾患医療センター等の</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専門的な医療機関と連携</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をとる</a:t>
            </a:r>
          </a:p>
        </p:txBody>
      </p:sp>
      <p:sp>
        <p:nvSpPr>
          <p:cNvPr id="23" name="正方形/長方形 22"/>
          <p:cNvSpPr/>
          <p:nvPr/>
        </p:nvSpPr>
        <p:spPr>
          <a:xfrm>
            <a:off x="573211" y="4542458"/>
            <a:ext cx="2706351" cy="1708160"/>
          </a:xfrm>
          <a:prstGeom prst="rect">
            <a:avLst/>
          </a:prstGeom>
        </p:spPr>
        <p:txBody>
          <a:bodyPr wrap="square">
            <a:spAutoFit/>
          </a:bodyPr>
          <a:lstStyle/>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●検討の対象となる</a:t>
            </a:r>
            <a:r>
              <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BPSD</a:t>
            </a: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については右記の点を事前</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に確認、</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●開始後は、次スライドの</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チェックポイントに従い、モニ</a:t>
            </a:r>
            <a:endParaRPr lang="en-US" altLang="ja-JP"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タリングする</a:t>
            </a:r>
          </a:p>
        </p:txBody>
      </p:sp>
      <p:sp>
        <p:nvSpPr>
          <p:cNvPr id="25" name="角丸四角形 24"/>
          <p:cNvSpPr/>
          <p:nvPr/>
        </p:nvSpPr>
        <p:spPr bwMode="auto">
          <a:xfrm>
            <a:off x="3275462" y="2770534"/>
            <a:ext cx="5414833" cy="1499973"/>
          </a:xfrm>
          <a:prstGeom prst="roundRect">
            <a:avLst>
              <a:gd name="adj" fmla="val 13028"/>
            </a:avLst>
          </a:prstGeom>
          <a:solidFill>
            <a:srgbClr val="D9B28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80975" indent="-180975">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身体的原因がない</a:t>
            </a:r>
            <a:endPar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spcBef>
                <a:spcPts val="400"/>
              </a:spcBef>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他の薬物の作用と関係がない</a:t>
            </a:r>
            <a:endPar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spcBef>
                <a:spcPts val="400"/>
              </a:spcBef>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環境要因により生じたものではない</a:t>
            </a:r>
            <a:endPar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spcBef>
                <a:spcPts val="400"/>
              </a:spcBef>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非薬物的介入による効果が期待できないか、もしくは</a:t>
            </a:r>
            <a:r>
              <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非薬物的介入が適切ではない</a:t>
            </a:r>
            <a:endParaRPr kumimoji="1" lang="ja-JP" altLang="en-US" sz="1550" b="0" i="0" u="none" strike="noStrike" cap="none" normalizeH="0" baseline="0" dirty="0">
              <a:ln>
                <a:no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bwMode="auto">
          <a:xfrm>
            <a:off x="3275462" y="4393341"/>
            <a:ext cx="5414833" cy="1824428"/>
          </a:xfrm>
          <a:prstGeom prst="roundRect">
            <a:avLst>
              <a:gd name="adj" fmla="val 11469"/>
            </a:avLst>
          </a:prstGeom>
          <a:solidFill>
            <a:srgbClr val="D9B28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80975" indent="-180975">
              <a:lnSpc>
                <a:spcPct val="90000"/>
              </a:lnSpc>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その症状</a:t>
            </a:r>
            <a:r>
              <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行動を薬物で治療することは妥当か、それはなぜか</a:t>
            </a:r>
            <a:endPar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90000"/>
              </a:lnSpc>
              <a:spcBef>
                <a:spcPts val="400"/>
              </a:spcBef>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その症状</a:t>
            </a:r>
            <a:r>
              <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行動は薬物療法による効果を期待できるか</a:t>
            </a:r>
            <a:endPar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90000"/>
              </a:lnSpc>
              <a:spcBef>
                <a:spcPts val="400"/>
              </a:spcBef>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その症状</a:t>
            </a:r>
            <a:r>
              <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行動にはどの種類の薬物が最も適しているか</a:t>
            </a:r>
            <a:endPar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90000"/>
              </a:lnSpc>
              <a:spcBef>
                <a:spcPts val="400"/>
              </a:spcBef>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予測される副作用はなにか</a:t>
            </a:r>
            <a:endPar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90000"/>
              </a:lnSpc>
              <a:spcBef>
                <a:spcPts val="400"/>
              </a:spcBef>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治療はどのくらいの期間続けるべきか</a:t>
            </a:r>
            <a:endParaRPr lang="en-US" altLang="ja-JP"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90000"/>
              </a:lnSpc>
              <a:spcBef>
                <a:spcPts val="400"/>
              </a:spcBef>
              <a:buFont typeface="Arial" pitchFamily="34" charset="0"/>
              <a:buChar char="•"/>
            </a:pPr>
            <a:r>
              <a:rPr lang="ja-JP" altLang="en-US" sz="15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薬学的管理は誰がどのように行うのか</a:t>
            </a:r>
            <a:endParaRPr kumimoji="1" lang="ja-JP" altLang="en-US" sz="1550" b="0" i="0" u="none" strike="noStrike" cap="none" normalizeH="0" baseline="0" dirty="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0544" name="正方形/長方形 100543"/>
          <p:cNvSpPr/>
          <p:nvPr/>
        </p:nvSpPr>
        <p:spPr>
          <a:xfrm>
            <a:off x="1074842" y="6336726"/>
            <a:ext cx="7928257" cy="492443"/>
          </a:xfrm>
          <a:prstGeom prst="rect">
            <a:avLst/>
          </a:prstGeom>
        </p:spPr>
        <p:txBody>
          <a:bodyPr wrap="square">
            <a:spAutoFit/>
          </a:bodyPr>
          <a:lstStyle/>
          <a:p>
            <a:pPr>
              <a:tabLst>
                <a:tab pos="354013" algn="l"/>
              </a:tabLst>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年度厚生労働科学研究費補助金（厚生労働科学特別研究事業）</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354013" algn="l"/>
              </a:tabLst>
            </a:pP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BPSD</a:t>
            </a:r>
            <a:r>
              <a:rPr lang="ja-JP" altLang="en-US" sz="13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適切な薬物使用に関するガイドライン作成に関する研究班作成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[2013.7.16</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4</a:t>
            </a:r>
            <a:r>
              <a:rPr lang="ja-JP" altLang="en-US" sz="1800" b="1" dirty="0">
                <a:latin typeface="Meiryo UI" pitchFamily="50" charset="-128"/>
                <a:ea typeface="Meiryo UI" pitchFamily="50" charset="-128"/>
                <a:cs typeface="Meiryo UI" pitchFamily="50" charset="-128"/>
              </a:rPr>
              <a:t>］</a:t>
            </a:r>
          </a:p>
        </p:txBody>
      </p:sp>
      <p:sp>
        <p:nvSpPr>
          <p:cNvPr id="34" name="Rectangle 3"/>
          <p:cNvSpPr>
            <a:spLocks noChangeArrowheads="1"/>
          </p:cNvSpPr>
          <p:nvPr/>
        </p:nvSpPr>
        <p:spPr bwMode="auto">
          <a:xfrm>
            <a:off x="130625" y="827358"/>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cxnSp>
        <p:nvCxnSpPr>
          <p:cNvPr id="4" name="直線コネクタ 3"/>
          <p:cNvCxnSpPr/>
          <p:nvPr/>
        </p:nvCxnSpPr>
        <p:spPr bwMode="auto">
          <a:xfrm>
            <a:off x="491323" y="2711929"/>
            <a:ext cx="0" cy="3505840"/>
          </a:xfrm>
          <a:prstGeom prst="line">
            <a:avLst/>
          </a:prstGeom>
          <a:solidFill>
            <a:srgbClr val="FFFF99"/>
          </a:solidFill>
          <a:ln w="63500" cap="flat" cmpd="sng" algn="ctr">
            <a:solidFill>
              <a:srgbClr val="996633"/>
            </a:solidFill>
            <a:prstDash val="solid"/>
            <a:round/>
            <a:headEnd type="none" w="med" len="med"/>
            <a:tailEnd type="arrow" w="med" len="sm"/>
          </a:ln>
          <a:effectLst/>
        </p:spPr>
      </p:cxnSp>
    </p:spTree>
    <p:extLst>
      <p:ext uri="{BB962C8B-B14F-4D97-AF65-F5344CB8AC3E}">
        <p14:creationId xmlns:p14="http://schemas.microsoft.com/office/powerpoint/2010/main" val="2128670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75" name="Rectangle 223"/>
          <p:cNvSpPr>
            <a:spLocks noChangeArrowheads="1"/>
          </p:cNvSpPr>
          <p:nvPr/>
        </p:nvSpPr>
        <p:spPr bwMode="auto">
          <a:xfrm>
            <a:off x="619205" y="254533"/>
            <a:ext cx="7839075"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2900" b="1" dirty="0">
                <a:latin typeface="Meiryo UI" pitchFamily="50" charset="-128"/>
                <a:ea typeface="Meiryo UI" pitchFamily="50" charset="-128"/>
                <a:cs typeface="Meiryo UI" pitchFamily="50" charset="-128"/>
              </a:rPr>
              <a:t>BPSD</a:t>
            </a:r>
            <a:r>
              <a:rPr lang="ja-JP" altLang="en-US" sz="2900" b="1" dirty="0">
                <a:latin typeface="Meiryo UI" pitchFamily="50" charset="-128"/>
                <a:ea typeface="Meiryo UI" pitchFamily="50" charset="-128"/>
                <a:cs typeface="Meiryo UI" pitchFamily="50" charset="-128"/>
              </a:rPr>
              <a:t>に対する医薬品使用②</a:t>
            </a:r>
            <a:endParaRPr lang="ja-JP" altLang="en-US" sz="2900" b="1" dirty="0">
              <a:effectLst>
                <a:outerShdw blurRad="38100" dist="38100" dir="2700000" algn="tl">
                  <a:srgbClr val="C0C0C0"/>
                </a:outerShdw>
              </a:effectLst>
              <a:latin typeface="Meiryo UI" pitchFamily="50" charset="-128"/>
              <a:ea typeface="Meiryo UI" pitchFamily="50" charset="-128"/>
              <a:cs typeface="Meiryo UI" pitchFamily="50" charset="-128"/>
            </a:endParaRPr>
          </a:p>
        </p:txBody>
      </p:sp>
      <p:sp>
        <p:nvSpPr>
          <p:cNvPr id="33"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a:t>
            </a:r>
          </a:p>
        </p:txBody>
      </p:sp>
      <p:sp>
        <p:nvSpPr>
          <p:cNvPr id="34" name="Rectangle 3"/>
          <p:cNvSpPr>
            <a:spLocks noChangeArrowheads="1"/>
          </p:cNvSpPr>
          <p:nvPr/>
        </p:nvSpPr>
        <p:spPr bwMode="auto">
          <a:xfrm>
            <a:off x="130625" y="827358"/>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graphicFrame>
        <p:nvGraphicFramePr>
          <p:cNvPr id="29" name="表 28"/>
          <p:cNvGraphicFramePr>
            <a:graphicFrameLocks noGrp="1"/>
          </p:cNvGraphicFramePr>
          <p:nvPr>
            <p:extLst>
              <p:ext uri="{D42A27DB-BD31-4B8C-83A1-F6EECF244321}">
                <p14:modId xmlns:p14="http://schemas.microsoft.com/office/powerpoint/2010/main" val="3498542142"/>
              </p:ext>
            </p:extLst>
          </p:nvPr>
        </p:nvGraphicFramePr>
        <p:xfrm>
          <a:off x="477672" y="1587910"/>
          <a:ext cx="8079474" cy="4075911"/>
        </p:xfrm>
        <a:graphic>
          <a:graphicData uri="http://schemas.openxmlformats.org/drawingml/2006/table">
            <a:tbl>
              <a:tblPr firstRow="1" bandRow="1">
                <a:tableStyleId>{5C22544A-7EE6-4342-B048-85BDC9FD1C3A}</a:tableStyleId>
              </a:tblPr>
              <a:tblGrid>
                <a:gridCol w="3001330">
                  <a:extLst>
                    <a:ext uri="{9D8B030D-6E8A-4147-A177-3AD203B41FA5}">
                      <a16:colId xmlns:a16="http://schemas.microsoft.com/office/drawing/2014/main" xmlns="" val="20000"/>
                    </a:ext>
                  </a:extLst>
                </a:gridCol>
                <a:gridCol w="5078144">
                  <a:extLst>
                    <a:ext uri="{9D8B030D-6E8A-4147-A177-3AD203B41FA5}">
                      <a16:colId xmlns:a16="http://schemas.microsoft.com/office/drawing/2014/main" xmlns="" val="20001"/>
                    </a:ext>
                  </a:extLst>
                </a:gridCol>
              </a:tblGrid>
              <a:tr h="467273">
                <a:tc>
                  <a:txBody>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モニタリングのチェックポイント</a:t>
                      </a:r>
                      <a:endParaRPr kumimoji="1" lang="en-US" altLang="ja-JP"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検討内容</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5257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幻覚</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妄想</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攻撃性</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焦燥</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marL="0" marR="0" indent="0" algn="l" defTabSz="914400" rtl="0" eaLnBrk="1" fontAlgn="auto" latinLnBrk="0" hangingPunct="1">
                        <a:lnSpc>
                          <a:spcPts val="2700"/>
                        </a:lnSpc>
                        <a:spcBef>
                          <a:spcPts val="0"/>
                        </a:spcBef>
                        <a:spcAft>
                          <a:spcPts val="0"/>
                        </a:spcAft>
                        <a:buClrTx/>
                        <a:buSzTx/>
                        <a:buFontTx/>
                        <a:buNone/>
                        <a:tabLst/>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メマンチン</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コリン分解酵素阻害薬を使用し</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2700"/>
                        </a:lnSpc>
                        <a:spcBef>
                          <a:spcPts val="0"/>
                        </a:spcBef>
                        <a:spcAft>
                          <a:spcPts val="0"/>
                        </a:spcAft>
                        <a:buClrTx/>
                        <a:buSzTx/>
                        <a:buFontTx/>
                        <a:buNone/>
                        <a:tabLst/>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改善</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しない場合抗精神病薬の使用を検討する。 </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2700"/>
                        </a:lnSpc>
                        <a:spcBef>
                          <a:spcPts val="0"/>
                        </a:spcBef>
                        <a:spcAft>
                          <a:spcPts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DLB</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（レビー小体型認知症）</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ではコリン分解酵素　　　</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2700"/>
                        </a:lnSpc>
                        <a:spcBef>
                          <a:spcPts val="0"/>
                        </a:spcBef>
                        <a:spcAft>
                          <a:spcPts val="0"/>
                        </a:spcAft>
                        <a:buClrTx/>
                        <a:buSzTx/>
                        <a:buFontTx/>
                        <a:buNone/>
                        <a:tabLst/>
                        <a:defRPr/>
                      </a:pPr>
                      <a:r>
                        <a:rPr lang="ja-JP" altLang="en-US" sz="1800" b="1" baseline="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阻害薬が第一選択となる。</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90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抑うつ症状</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うつ病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marL="0" marR="0" indent="0" algn="l" defTabSz="914400" rtl="0" eaLnBrk="1" fontAlgn="auto" latinLnBrk="0" hangingPunct="1">
                        <a:lnSpc>
                          <a:spcPts val="2700"/>
                        </a:lnSpc>
                        <a:spcBef>
                          <a:spcPts val="0"/>
                        </a:spcBef>
                        <a:spcAft>
                          <a:spcPts val="0"/>
                        </a:spcAft>
                        <a:buClrTx/>
                        <a:buSzTx/>
                        <a:buFontTx/>
                        <a:buNone/>
                        <a:tabLst/>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コリン分解酵素阻害薬を用い</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改善しない場合、</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2700"/>
                        </a:lnSpc>
                        <a:spcBef>
                          <a:spcPts val="0"/>
                        </a:spcBef>
                        <a:spcAft>
                          <a:spcPts val="0"/>
                        </a:spcAft>
                        <a:buClrTx/>
                        <a:buSzTx/>
                        <a:buFontTx/>
                        <a:buNone/>
                        <a:tabLst/>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抗うつ薬の使用を検討</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6727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不安</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緊張</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易刺激性</a:t>
                      </a:r>
                      <a:endParaRPr lang="en-US" altLang="zh-TW"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marL="0" marR="0" lvl="0" indent="0" algn="l" defTabSz="914400" rtl="0" eaLnBrk="0" fontAlgn="base" latinLnBrk="0" hangingPunct="0">
                        <a:lnSpc>
                          <a:spcPts val="2700"/>
                        </a:lnSpc>
                        <a:spcBef>
                          <a:spcPct val="0"/>
                        </a:spcBef>
                        <a:spcAft>
                          <a:spcPct val="0"/>
                        </a:spcAft>
                        <a:buClrTx/>
                        <a:buSzTx/>
                        <a:buFontTx/>
                        <a:buNone/>
                        <a:tabLst/>
                        <a:defRPr/>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抗不安薬の使用を検討</a:t>
                      </a: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2529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入眠障害</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中途</a:t>
                      </a:r>
                      <a:r>
                        <a:rPr lang="en-US" altLang="zh-TW"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早朝覚醒</a:t>
                      </a:r>
                      <a:endParaRPr lang="en-US" altLang="zh-TW"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marL="0" marR="0" lvl="0" indent="0" algn="l" defTabSz="914400" rtl="0" eaLnBrk="0" fontAlgn="base" latinLnBrk="0" hangingPunct="0">
                        <a:lnSpc>
                          <a:spcPts val="2700"/>
                        </a:lnSpc>
                        <a:spcBef>
                          <a:spcPct val="0"/>
                        </a:spcBef>
                        <a:spcAft>
                          <a:spcPct val="0"/>
                        </a:spcAft>
                        <a:buClrTx/>
                        <a:buSzTx/>
                        <a:buFontTx/>
                        <a:buNone/>
                        <a:tabLst/>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病態に応じて睡眠導入薬</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抗精神病薬</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抗うつ薬</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2700"/>
                        </a:lnSpc>
                        <a:spcBef>
                          <a:spcPct val="0"/>
                        </a:spcBef>
                        <a:spcAft>
                          <a:spcPct val="0"/>
                        </a:spcAft>
                        <a:buClrTx/>
                        <a:buSzTx/>
                        <a:buFontTx/>
                        <a:buNone/>
                        <a:tabLst/>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の使用を検討</a:t>
                      </a: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8" name="正方形/長方形 7"/>
          <p:cNvSpPr/>
          <p:nvPr/>
        </p:nvSpPr>
        <p:spPr>
          <a:xfrm>
            <a:off x="1074843" y="6186601"/>
            <a:ext cx="7928257" cy="492443"/>
          </a:xfrm>
          <a:prstGeom prst="rect">
            <a:avLst/>
          </a:prstGeom>
        </p:spPr>
        <p:txBody>
          <a:bodyPr wrap="square">
            <a:spAutoFit/>
          </a:bodyPr>
          <a:lstStyle/>
          <a:p>
            <a:pPr>
              <a:tabLst>
                <a:tab pos="354013" algn="l"/>
              </a:tabLst>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年度厚生労働科学研究費補助金（厚生労働科学特別研究事業）</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354013" algn="l"/>
              </a:tabLst>
            </a:pP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BPSD</a:t>
            </a:r>
            <a:r>
              <a:rPr lang="ja-JP" altLang="en-US" sz="13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適切な薬物使用に関するガイドライン作成に関する研究班作成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[2013.7.16</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7921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title" idx="4294967295"/>
          </p:nvPr>
        </p:nvSpPr>
        <p:spPr>
          <a:xfrm>
            <a:off x="395288" y="309267"/>
            <a:ext cx="8229600" cy="644525"/>
          </a:xfrm>
        </p:spPr>
        <p:txBody>
          <a:bodyPr anchorCtr="1"/>
          <a:lstStyle/>
          <a:p>
            <a:pPr eaLnBrk="1" hangingPunct="1"/>
            <a:r>
              <a:rPr lang="en-US" altLang="ja-JP" sz="3000" b="1" dirty="0" smtClean="0">
                <a:solidFill>
                  <a:schemeClr val="tx1"/>
                </a:solidFill>
                <a:latin typeface="Meiryo UI" pitchFamily="50" charset="-128"/>
                <a:ea typeface="Meiryo UI" pitchFamily="50" charset="-128"/>
                <a:cs typeface="Meiryo UI" pitchFamily="50" charset="-128"/>
              </a:rPr>
              <a:t>BPSD</a:t>
            </a:r>
            <a:r>
              <a:rPr lang="ja-JP" altLang="en-US" sz="3000" b="1" dirty="0" smtClean="0">
                <a:solidFill>
                  <a:schemeClr val="tx1"/>
                </a:solidFill>
                <a:latin typeface="Meiryo UI" pitchFamily="50" charset="-128"/>
                <a:ea typeface="Meiryo UI" pitchFamily="50" charset="-128"/>
                <a:cs typeface="Meiryo UI" pitchFamily="50" charset="-128"/>
              </a:rPr>
              <a:t>に対する薬物療法のガイドライン</a:t>
            </a:r>
          </a:p>
        </p:txBody>
      </p:sp>
      <p:pic>
        <p:nvPicPr>
          <p:cNvPr id="376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0990">
            <a:off x="4125197" y="1625219"/>
            <a:ext cx="3778097" cy="401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2"/>
          <p:cNvGrpSpPr/>
          <p:nvPr/>
        </p:nvGrpSpPr>
        <p:grpSpPr>
          <a:xfrm rot="20934288">
            <a:off x="1484783" y="1691551"/>
            <a:ext cx="2760787" cy="3808740"/>
            <a:chOff x="414340" y="1447800"/>
            <a:chExt cx="3033456" cy="4322761"/>
          </a:xfrm>
        </p:grpSpPr>
        <p:pic>
          <p:nvPicPr>
            <p:cNvPr id="3768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40" y="1447800"/>
              <a:ext cx="3033456" cy="432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bwMode="auto">
            <a:xfrm>
              <a:off x="414340" y="1447800"/>
              <a:ext cx="3033456" cy="4322761"/>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5" name="Text Box 4"/>
          <p:cNvSpPr txBox="1">
            <a:spLocks noChangeArrowheads="1"/>
          </p:cNvSpPr>
          <p:nvPr/>
        </p:nvSpPr>
        <p:spPr bwMode="auto">
          <a:xfrm>
            <a:off x="757471" y="5483841"/>
            <a:ext cx="7600275" cy="738660"/>
          </a:xfrm>
          <a:prstGeom prst="rect">
            <a:avLst/>
          </a:prstGeom>
          <a:solidFill>
            <a:schemeClr val="bg1"/>
          </a:solidFill>
          <a:ln w="19050">
            <a:solidFill>
              <a:srgbClr val="996633"/>
            </a:solidFill>
          </a:ln>
          <a:extLst/>
        </p:spPr>
        <p:txBody>
          <a:bodyPr wrap="square"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r>
              <a:rPr lang="ja-JP" altLang="en-US" sz="2000" b="1" dirty="0" smtClean="0">
                <a:solidFill>
                  <a:srgbClr val="996633"/>
                </a:solidFill>
                <a:latin typeface="Meiryo UI" pitchFamily="50" charset="-128"/>
                <a:ea typeface="Meiryo UI" pitchFamily="50" charset="-128"/>
                <a:cs typeface="Meiryo UI" pitchFamily="50" charset="-128"/>
              </a:rPr>
              <a:t>かかりつけ医のための </a:t>
            </a:r>
            <a:r>
              <a:rPr lang="en-US" altLang="ja-JP" sz="2000" b="1" dirty="0" smtClean="0">
                <a:solidFill>
                  <a:srgbClr val="996633"/>
                </a:solidFill>
                <a:latin typeface="Meiryo UI" pitchFamily="50" charset="-128"/>
                <a:ea typeface="Meiryo UI" pitchFamily="50" charset="-128"/>
                <a:cs typeface="Meiryo UI" pitchFamily="50" charset="-128"/>
              </a:rPr>
              <a:t>BPSD</a:t>
            </a:r>
            <a:r>
              <a:rPr lang="ja-JP" altLang="en-US" sz="2000" b="1" dirty="0" smtClean="0">
                <a:solidFill>
                  <a:srgbClr val="996633"/>
                </a:solidFill>
                <a:latin typeface="Meiryo UI" pitchFamily="50" charset="-128"/>
                <a:ea typeface="Meiryo UI" pitchFamily="50" charset="-128"/>
                <a:cs typeface="Meiryo UI" pitchFamily="50" charset="-128"/>
              </a:rPr>
              <a:t>に対応する向精神薬使用ガイドライン</a:t>
            </a:r>
            <a:endParaRPr lang="en-US" altLang="ja-JP" sz="2000" b="1" dirty="0">
              <a:solidFill>
                <a:srgbClr val="996633"/>
              </a:solidFill>
              <a:latin typeface="Meiryo UI" pitchFamily="50" charset="-128"/>
              <a:ea typeface="Meiryo UI" pitchFamily="50" charset="-128"/>
              <a:cs typeface="Meiryo UI" pitchFamily="50" charset="-128"/>
            </a:endParaRPr>
          </a:p>
          <a:p>
            <a:pPr algn="ctr">
              <a:spcBef>
                <a:spcPts val="600"/>
              </a:spcBef>
            </a:pPr>
            <a:r>
              <a:rPr lang="en-US" altLang="ja-JP" sz="1700" b="1" dirty="0">
                <a:latin typeface="Meiryo UI" pitchFamily="50" charset="-128"/>
                <a:ea typeface="Meiryo UI" pitchFamily="50" charset="-128"/>
                <a:cs typeface="Meiryo UI" pitchFamily="50" charset="-128"/>
              </a:rPr>
              <a:t>http://</a:t>
            </a:r>
            <a:r>
              <a:rPr lang="en-US" altLang="ja-JP" sz="1700" b="1" dirty="0" smtClean="0">
                <a:latin typeface="Meiryo UI" pitchFamily="50" charset="-128"/>
                <a:ea typeface="Meiryo UI" pitchFamily="50" charset="-128"/>
                <a:cs typeface="Meiryo UI" pitchFamily="50" charset="-128"/>
              </a:rPr>
              <a:t>www.mhlw.go.jp/stf/houdou/2r98520000036k0c.html</a:t>
            </a:r>
            <a:endParaRPr lang="ja-JP" altLang="en-US" sz="1700" b="1" dirty="0">
              <a:latin typeface="Meiryo UI" pitchFamily="50" charset="-128"/>
              <a:ea typeface="Meiryo UI" pitchFamily="50" charset="-128"/>
              <a:cs typeface="Meiryo UI" pitchFamily="50" charset="-128"/>
            </a:endParaRPr>
          </a:p>
        </p:txBody>
      </p:sp>
      <p:sp>
        <p:nvSpPr>
          <p:cNvPr id="12"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smtClean="0">
                <a:latin typeface="Meiryo UI" pitchFamily="50" charset="-128"/>
                <a:ea typeface="Meiryo UI" pitchFamily="50" charset="-128"/>
                <a:cs typeface="Meiryo UI" pitchFamily="50" charset="-128"/>
              </a:rPr>
              <a:t>［対</a:t>
            </a:r>
            <a:r>
              <a:rPr lang="en-US" altLang="ja-JP" sz="1800" b="1" dirty="0" smtClean="0">
                <a:latin typeface="Meiryo UI" pitchFamily="50" charset="-128"/>
                <a:ea typeface="Meiryo UI" pitchFamily="50" charset="-128"/>
                <a:cs typeface="Meiryo UI" pitchFamily="50" charset="-128"/>
              </a:rPr>
              <a:t>6</a:t>
            </a:r>
            <a:r>
              <a:rPr lang="ja-JP" altLang="en-US" sz="1800" b="1" dirty="0" smtClean="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3" name="Rectangle 3"/>
          <p:cNvSpPr>
            <a:spLocks noChangeArrowheads="1"/>
          </p:cNvSpPr>
          <p:nvPr/>
        </p:nvSpPr>
        <p:spPr bwMode="auto">
          <a:xfrm>
            <a:off x="130625" y="976950"/>
            <a:ext cx="8872475" cy="111228"/>
          </a:xfrm>
          <a:prstGeom prst="rect">
            <a:avLst/>
          </a:prstGeom>
          <a:gradFill rotWithShape="1">
            <a:gsLst>
              <a:gs pos="0">
                <a:srgbClr val="EEDCCA"/>
              </a:gs>
              <a:gs pos="100000">
                <a:srgbClr val="996633"/>
              </a:gs>
            </a:gsLst>
            <a:lin ang="0" scaled="1"/>
          </a:gradFill>
          <a:ln>
            <a:noFill/>
          </a:ln>
          <a:extLst/>
        </p:spPr>
        <p:txBody>
          <a:bodyPr wrap="none" anchor="ctr"/>
          <a:lstStyle/>
          <a:p>
            <a:pPr eaLnBrk="1" hangingPunct="1"/>
            <a:endParaRPr lang="ja-JP" altLang="en-US" sz="1800"/>
          </a:p>
        </p:txBody>
      </p:sp>
    </p:spTree>
    <p:extLst>
      <p:ext uri="{BB962C8B-B14F-4D97-AF65-F5344CB8AC3E}">
        <p14:creationId xmlns:p14="http://schemas.microsoft.com/office/powerpoint/2010/main" val="8727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1914525" y="366900"/>
            <a:ext cx="5307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薬物以外の療法とケア</a:t>
            </a:r>
          </a:p>
        </p:txBody>
      </p:sp>
      <p:sp>
        <p:nvSpPr>
          <p:cNvPr id="6" name="テキスト ボックス 5"/>
          <p:cNvSpPr txBox="1"/>
          <p:nvPr/>
        </p:nvSpPr>
        <p:spPr>
          <a:xfrm>
            <a:off x="623455" y="1546593"/>
            <a:ext cx="8053273" cy="4401205"/>
          </a:xfrm>
          <a:prstGeom prst="rect">
            <a:avLst/>
          </a:prstGeom>
          <a:noFill/>
          <a:ln w="25400">
            <a:solidFill>
              <a:schemeClr val="bg1"/>
            </a:solidFill>
          </a:ln>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認知症では、薬による治療だけに頼るのではなく、患者の症状にあわせて</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ケアをしていくことがとても大切で、投薬治療よりも重要である。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非薬物療法には、大きく 「リハビリテーション」と「心理療法」の二つがある。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b="1" dirty="0">
              <a:latin typeface="Meiryo UI" pitchFamily="50" charset="-128"/>
              <a:ea typeface="Meiryo UI" pitchFamily="50" charset="-128"/>
              <a:cs typeface="Meiryo UI" pitchFamily="50" charset="-128"/>
            </a:endParaRPr>
          </a:p>
          <a:p>
            <a:r>
              <a:rPr lang="ja-JP" altLang="en-US"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●リハビリテーション は、食事、排泄、入浴、着替えなどの日常生活</a:t>
            </a:r>
            <a:endParaRPr lang="en-US" altLang="ja-JP"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を行うために身体的・精神的機能を高める目的で、本人の状態に</a:t>
            </a:r>
            <a:endParaRPr lang="en-US" altLang="ja-JP"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あわせて個別に行われることが多い。</a:t>
            </a:r>
            <a:endParaRPr lang="en-US" altLang="ja-JP"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●心理療法 では、認知機能や精神・行動症状、感情といった生活</a:t>
            </a:r>
            <a:endParaRPr lang="en-US" altLang="ja-JP"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する上での”質の向上”を目的としている。</a:t>
            </a:r>
            <a:endParaRPr kumimoji="1" lang="en-US" altLang="ja-JP" sz="2000" b="1" dirty="0" err="1">
              <a:solidFill>
                <a:srgbClr val="996633"/>
              </a:solidFill>
              <a:latin typeface="Meiryo UI" pitchFamily="50" charset="-128"/>
              <a:ea typeface="Meiryo UI" pitchFamily="50" charset="-128"/>
              <a:cs typeface="Meiryo UI" pitchFamily="50" charset="-128"/>
            </a:endParaRPr>
          </a:p>
          <a:p>
            <a:endParaRPr lang="en-US" altLang="ja-JP" sz="2000" b="1" dirty="0" err="1">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心理療法の中に音楽療法、</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回想法、リアリティ・オリエンテーション、アート</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セラピー、アロマセラピー、ブレインフード等が試されている。</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エビデンスが薄く、今後のデータ収集により有効治療かどうかが判断される。</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7</a:t>
            </a:r>
            <a:r>
              <a:rPr lang="ja-JP" altLang="en-US" sz="1800" b="1" dirty="0">
                <a:latin typeface="Meiryo UI" pitchFamily="50" charset="-128"/>
                <a:ea typeface="Meiryo UI" pitchFamily="50" charset="-128"/>
                <a:cs typeface="Meiryo UI" pitchFamily="50" charset="-128"/>
              </a:rPr>
              <a:t>］</a:t>
            </a:r>
          </a:p>
        </p:txBody>
      </p:sp>
      <p:sp>
        <p:nvSpPr>
          <p:cNvPr id="11" name="Rectangle 3"/>
          <p:cNvSpPr>
            <a:spLocks noChangeArrowheads="1"/>
          </p:cNvSpPr>
          <p:nvPr/>
        </p:nvSpPr>
        <p:spPr bwMode="auto">
          <a:xfrm>
            <a:off x="130625" y="97695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1726357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1010093" y="300433"/>
            <a:ext cx="7293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薬剤性のイベントを起こす可能性のある薬</a:t>
            </a:r>
          </a:p>
        </p:txBody>
      </p:sp>
      <p:graphicFrame>
        <p:nvGraphicFramePr>
          <p:cNvPr id="3" name="表 2"/>
          <p:cNvGraphicFramePr>
            <a:graphicFrameLocks noGrp="1"/>
          </p:cNvGraphicFramePr>
          <p:nvPr>
            <p:extLst>
              <p:ext uri="{D42A27DB-BD31-4B8C-83A1-F6EECF244321}">
                <p14:modId xmlns:p14="http://schemas.microsoft.com/office/powerpoint/2010/main" val="2298065169"/>
              </p:ext>
            </p:extLst>
          </p:nvPr>
        </p:nvGraphicFramePr>
        <p:xfrm>
          <a:off x="763480" y="2116059"/>
          <a:ext cx="7793669" cy="4195433"/>
        </p:xfrm>
        <a:graphic>
          <a:graphicData uri="http://schemas.openxmlformats.org/drawingml/2006/table">
            <a:tbl>
              <a:tblPr firstRow="1" firstCol="1" bandRow="1">
                <a:tableStyleId>{5C22544A-7EE6-4342-B048-85BDC9FD1C3A}</a:tableStyleId>
              </a:tblPr>
              <a:tblGrid>
                <a:gridCol w="1815151">
                  <a:extLst>
                    <a:ext uri="{9D8B030D-6E8A-4147-A177-3AD203B41FA5}">
                      <a16:colId xmlns:a16="http://schemas.microsoft.com/office/drawing/2014/main" xmlns="" val="20000"/>
                    </a:ext>
                  </a:extLst>
                </a:gridCol>
                <a:gridCol w="5978518">
                  <a:extLst>
                    <a:ext uri="{9D8B030D-6E8A-4147-A177-3AD203B41FA5}">
                      <a16:colId xmlns:a16="http://schemas.microsoft.com/office/drawing/2014/main" xmlns="" val="20001"/>
                    </a:ext>
                  </a:extLst>
                </a:gridCol>
              </a:tblGrid>
              <a:tr h="375342">
                <a:tc>
                  <a:txBody>
                    <a:bodyPr/>
                    <a:lstStyle/>
                    <a:p>
                      <a:pPr algn="just">
                        <a:spcAft>
                          <a:spcPts val="0"/>
                        </a:spcAft>
                      </a:pPr>
                      <a:endParaRPr lang="ja-JP" sz="16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ja-JP" sz="16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向精神薬以外の薬剤</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xmlns="" val="10000"/>
                  </a:ext>
                </a:extLst>
              </a:tr>
              <a:tr h="3820091">
                <a:tc>
                  <a:txBody>
                    <a:bodyPr/>
                    <a:lstStyle/>
                    <a:p>
                      <a:pPr algn="just">
                        <a:spcAft>
                          <a:spcPts val="0"/>
                        </a:spcAft>
                      </a:pPr>
                      <a:r>
                        <a:rPr lang="ja-JP" altLang="en-US" sz="18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8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抗精神病薬</a:t>
                      </a:r>
                    </a:p>
                    <a:p>
                      <a:pPr algn="just">
                        <a:spcBef>
                          <a:spcPts val="1200"/>
                        </a:spcBef>
                        <a:spcAft>
                          <a:spcPts val="0"/>
                        </a:spcAft>
                      </a:pPr>
                      <a:r>
                        <a:rPr lang="ja-JP" altLang="en-US" sz="18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8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催眠薬・睡眠薬</a:t>
                      </a:r>
                      <a:endParaRPr lang="en-US" altLang="ja-JP" sz="18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Bef>
                          <a:spcPts val="1200"/>
                        </a:spcBef>
                        <a:spcAft>
                          <a:spcPts val="0"/>
                        </a:spcAft>
                      </a:pPr>
                      <a:r>
                        <a:rPr lang="ja-JP" altLang="en-US" sz="18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8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抗うつ薬</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a:txBody>
                    <a:bodyPr/>
                    <a:lstStyle/>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抗パーキンソン病薬</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抗てんかん薬</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循環器病薬（降圧薬、抗不整脈薬、利尿薬、ジキタリス）</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鎮痛薬（オピオイド、</a:t>
                      </a:r>
                      <a:r>
                        <a:rPr lang="en-US"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NSAID</a:t>
                      </a: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ｓ）</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副腎皮質ステロイド</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抗菌薬、抗ウイルス薬</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抗腫瘍薬</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泌尿器病薬（過活動膀胱治療薬）</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消化器病薬（</a:t>
                      </a:r>
                      <a:r>
                        <a:rPr lang="en-US"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a:t>
                      </a: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受容体拮抗薬、抗コリン薬）</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抗ぜんそく薬</a:t>
                      </a:r>
                    </a:p>
                    <a:p>
                      <a:pPr algn="just">
                        <a:spcBef>
                          <a:spcPts val="400"/>
                        </a:spcBef>
                        <a:spcAft>
                          <a:spcPts val="0"/>
                        </a:spcAft>
                      </a:pPr>
                      <a:r>
                        <a:rPr lang="ja-JP" sz="1900"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抗アレルギー薬（抗ヒスタミン薬）</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4" name="Rectangle 1"/>
          <p:cNvSpPr>
            <a:spLocks noChangeArrowheads="1"/>
          </p:cNvSpPr>
          <p:nvPr/>
        </p:nvSpPr>
        <p:spPr bwMode="auto">
          <a:xfrm>
            <a:off x="2215575" y="6419407"/>
            <a:ext cx="6732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a:t>
            </a:r>
            <a:r>
              <a:rPr kumimoji="1"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「認知機能低下を誘発しやすい薬剤」（「認知症疾患ガイドライン」</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2010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文献</a:t>
            </a:r>
            <a:r>
              <a:rPr kumimoji="1" lang="en-US" altLang="ja-JP" sz="1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6</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5" name="テキスト ボックス 4"/>
          <p:cNvSpPr txBox="1"/>
          <p:nvPr/>
        </p:nvSpPr>
        <p:spPr>
          <a:xfrm>
            <a:off x="491318" y="1096368"/>
            <a:ext cx="8297839" cy="1077218"/>
          </a:xfrm>
          <a:prstGeom prst="rect">
            <a:avLst/>
          </a:prstGeom>
          <a:noFill/>
          <a:ln w="25400">
            <a:noFill/>
          </a:ln>
        </p:spPr>
        <p:txBody>
          <a:bodyPr wrap="square" rtlCol="0">
            <a:spAutoFit/>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薬によって認知機能低下が引き起こされることは多く</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みられる</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。薬剤誘発性の認知機能低下（薬剤性せん妄）の原因となり得るので、これらの薬剤の投</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与</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後には</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注意して経過を観察する必要がある。</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b="1" dirty="0">
              <a:latin typeface="Meiryo UI" pitchFamily="50" charset="-128"/>
              <a:ea typeface="Meiryo UI" pitchFamily="50" charset="-128"/>
              <a:cs typeface="Meiryo UI" pitchFamily="50" charset="-128"/>
            </a:endParaRPr>
          </a:p>
        </p:txBody>
      </p:sp>
      <p:sp>
        <p:nvSpPr>
          <p:cNvPr id="11"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8</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30625" y="900381"/>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1026528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idx="4294967295"/>
          </p:nvPr>
        </p:nvSpPr>
        <p:spPr>
          <a:xfrm>
            <a:off x="2530174" y="237508"/>
            <a:ext cx="4185619" cy="625475"/>
          </a:xfrm>
        </p:spPr>
        <p:txBody>
          <a:bodyPr wrap="none"/>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薬局窓口での対応</a:t>
            </a:r>
          </a:p>
        </p:txBody>
      </p:sp>
      <p:sp>
        <p:nvSpPr>
          <p:cNvPr id="102403" name="Rectangle 3"/>
          <p:cNvSpPr>
            <a:spLocks noGrp="1" noChangeArrowheads="1"/>
          </p:cNvSpPr>
          <p:nvPr>
            <p:ph type="subTitle" idx="4294967295"/>
          </p:nvPr>
        </p:nvSpPr>
        <p:spPr>
          <a:xfrm>
            <a:off x="882637" y="1616670"/>
            <a:ext cx="7797339" cy="4934256"/>
          </a:xfrm>
        </p:spPr>
        <p:txBody>
          <a:bodyPr/>
          <a:lstStyle/>
          <a:p>
            <a:pPr marL="447675" indent="-447675" eaLnBrk="1" hangingPunct="1">
              <a:spcBef>
                <a:spcPts val="0"/>
              </a:spcBef>
              <a:buClr>
                <a:srgbClr val="FF6699"/>
              </a:buClr>
              <a:buFont typeface="Wingdings" pitchFamily="2" charset="2"/>
              <a:buNone/>
            </a:pPr>
            <a:r>
              <a:rPr lang="en-US" altLang="ja-JP" sz="2600" b="1" dirty="0">
                <a:solidFill>
                  <a:srgbClr val="996633"/>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本人が一人で来局した場合</a:t>
            </a:r>
          </a:p>
          <a:p>
            <a:pPr marL="447675" indent="-447675" eaLnBrk="1" hangingPunct="1">
              <a:spcBef>
                <a:spcPts val="60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本人に</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認知症かもしれない</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という自覚があることや服薬開始の</a:t>
            </a:r>
            <a:endParaRPr lang="en-US" altLang="ja-JP" sz="2000" b="1" dirty="0">
              <a:solidFill>
                <a:srgbClr val="5F5F5F"/>
              </a:solidFill>
              <a:latin typeface="Meiryo UI" pitchFamily="50" charset="-128"/>
              <a:ea typeface="Meiryo UI"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理解、生活環境を聞き取り疑問点があるときは本人の了解を得て</a:t>
            </a:r>
            <a:endParaRPr lang="en-US" altLang="ja-JP" sz="2000" b="1" dirty="0">
              <a:solidFill>
                <a:srgbClr val="5F5F5F"/>
              </a:solidFill>
              <a:latin typeface="Meiryo UI" pitchFamily="50" charset="-128"/>
              <a:ea typeface="Meiryo UI"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家族に連絡する。できないこと、わからないことをさりげなく手助け</a:t>
            </a:r>
            <a:endParaRPr lang="en-US" altLang="ja-JP" sz="2000" b="1" dirty="0">
              <a:solidFill>
                <a:srgbClr val="5F5F5F"/>
              </a:solidFill>
              <a:latin typeface="Meiryo UI" pitchFamily="50" charset="-128"/>
              <a:ea typeface="Meiryo UI"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して押しつけず、急かさず、その人のペースを守りながら説明する</a:t>
            </a:r>
            <a:endParaRPr lang="en-US" altLang="ja-JP" sz="2000" b="1" dirty="0">
              <a:solidFill>
                <a:srgbClr val="5F5F5F"/>
              </a:solidFill>
              <a:latin typeface="Meiryo UI" pitchFamily="50" charset="-128"/>
              <a:ea typeface="Meiryo UI" pitchFamily="50" charset="-128"/>
              <a:cs typeface="Meiryo UI" pitchFamily="50" charset="-128"/>
            </a:endParaRPr>
          </a:p>
          <a:p>
            <a:pPr marL="447675" indent="-447675" eaLnBrk="1" hangingPunct="1">
              <a:spcBef>
                <a:spcPts val="1200"/>
              </a:spcBef>
              <a:buFontTx/>
              <a:buNone/>
            </a:pPr>
            <a:r>
              <a:rPr lang="ja-JP" altLang="en-US" sz="2600" b="1" dirty="0">
                <a:solidFill>
                  <a:srgbClr val="996633"/>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家族と一緒に来局した場合</a:t>
            </a:r>
          </a:p>
          <a:p>
            <a:pPr marL="447675" indent="-447675" eaLnBrk="1" hangingPunct="1">
              <a:spcBef>
                <a:spcPts val="60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本人が服薬について納得している場合は、通常の手順で説明する</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本人が十分納得していない場合は、まず、本人とゆっくり</a:t>
            </a:r>
            <a:r>
              <a:rPr lang="ja-JP" altLang="en-US" sz="1400" b="1" dirty="0">
                <a:solidFill>
                  <a:srgbClr val="5F5F5F"/>
                </a:solidFill>
                <a:latin typeface="Meiryo UI" pitchFamily="50" charset="-128"/>
                <a:ea typeface="Meiryo UI" pitchFamily="50" charset="-128"/>
                <a:cs typeface="Meiryo UI" pitchFamily="50" charset="-128"/>
              </a:rPr>
              <a:t> </a:t>
            </a:r>
            <a:r>
              <a:rPr lang="ja-JP" altLang="en-US" sz="2000" b="1" dirty="0">
                <a:solidFill>
                  <a:srgbClr val="5F5F5F"/>
                </a:solidFill>
                <a:latin typeface="Meiryo UI" pitchFamily="50" charset="-128"/>
                <a:ea typeface="Meiryo UI" pitchFamily="50" charset="-128"/>
                <a:cs typeface="Meiryo UI" pitchFamily="50" charset="-128"/>
              </a:rPr>
              <a:t>話して</a:t>
            </a:r>
            <a:endParaRPr lang="en-US" altLang="ja-JP" sz="2000" b="1" dirty="0">
              <a:solidFill>
                <a:srgbClr val="5F5F5F"/>
              </a:solidFill>
              <a:latin typeface="Meiryo UI" pitchFamily="50" charset="-128"/>
              <a:ea typeface="Meiryo UI"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気持ちを聴き、服薬の同意を得てから説明する</a:t>
            </a:r>
            <a:endParaRPr lang="en-US" altLang="ja-JP" sz="2000" b="1" dirty="0">
              <a:solidFill>
                <a:srgbClr val="5F5F5F"/>
              </a:solidFill>
              <a:latin typeface="Meiryo UI" pitchFamily="50" charset="-128"/>
              <a:ea typeface="Meiryo UI" pitchFamily="50" charset="-128"/>
              <a:cs typeface="Meiryo UI" pitchFamily="50" charset="-128"/>
            </a:endParaRPr>
          </a:p>
          <a:p>
            <a:pPr marL="447675" indent="-447675" eaLnBrk="1" hangingPunct="1">
              <a:spcBef>
                <a:spcPts val="0"/>
              </a:spcBef>
              <a:buFontTx/>
              <a:buNone/>
            </a:pPr>
            <a:endParaRPr lang="ja-JP" altLang="en-US" sz="2800" b="1" dirty="0">
              <a:solidFill>
                <a:srgbClr val="609000"/>
              </a:solidFill>
              <a:latin typeface="Meiryo UI" pitchFamily="50" charset="-128"/>
              <a:ea typeface="Meiryo UI" pitchFamily="50" charset="-128"/>
              <a:cs typeface="Meiryo UI" pitchFamily="50" charset="-128"/>
            </a:endParaRPr>
          </a:p>
          <a:p>
            <a:pPr marL="447675" indent="-447675" eaLnBrk="1" hangingPunct="1">
              <a:spcBef>
                <a:spcPts val="1200"/>
              </a:spcBef>
              <a:buClr>
                <a:srgbClr val="FF6699"/>
              </a:buClr>
              <a:buFont typeface="Wingdings" pitchFamily="2" charset="2"/>
              <a:buNone/>
            </a:pPr>
            <a:r>
              <a:rPr lang="ja-JP" altLang="en-US" sz="2600" b="1" dirty="0">
                <a:solidFill>
                  <a:srgbClr val="996633"/>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かかりつけ薬剤師が本人の様子で気づいた場合</a:t>
            </a: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a:t>
            </a:r>
            <a:r>
              <a:rPr lang="en-US" altLang="ja-JP" sz="2000" b="1" dirty="0">
                <a:solidFill>
                  <a:srgbClr val="5F5F5F"/>
                </a:solidFill>
                <a:latin typeface="Meiryo UI" pitchFamily="50" charset="-128"/>
                <a:ea typeface="Meiryo UI" pitchFamily="50" charset="-128"/>
                <a:cs typeface="Meiryo UI" pitchFamily="50" charset="-128"/>
              </a:rPr>
              <a:t>･</a:t>
            </a:r>
            <a:r>
              <a:rPr lang="ja-JP" altLang="en-US" sz="2000" b="1" dirty="0">
                <a:solidFill>
                  <a:srgbClr val="5F5F5F"/>
                </a:solidFill>
                <a:latin typeface="Meiryo UI" pitchFamily="50" charset="-128"/>
                <a:ea typeface="Meiryo UI" pitchFamily="50" charset="-128"/>
                <a:cs typeface="Meiryo UI" pitchFamily="50" charset="-128"/>
              </a:rPr>
              <a:t>家族などから情報を集めて、本人の了解を得た上で処方医に</a:t>
            </a:r>
            <a:endParaRPr lang="en-US" altLang="ja-JP" sz="2000" b="1" dirty="0">
              <a:solidFill>
                <a:srgbClr val="5F5F5F"/>
              </a:solidFill>
              <a:latin typeface="Meiryo UI" pitchFamily="50" charset="-128"/>
              <a:ea typeface="Meiryo UI"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Meiryo UI" pitchFamily="50" charset="-128"/>
                <a:ea typeface="Meiryo UI" pitchFamily="50" charset="-128"/>
                <a:cs typeface="Meiryo UI" pitchFamily="50" charset="-128"/>
              </a:rPr>
              <a:t>       フィードバックする</a:t>
            </a:r>
          </a:p>
        </p:txBody>
      </p:sp>
      <p:sp>
        <p:nvSpPr>
          <p:cNvPr id="102404" name="Text Box 5"/>
          <p:cNvSpPr txBox="1">
            <a:spLocks noChangeArrowheads="1"/>
          </p:cNvSpPr>
          <p:nvPr/>
        </p:nvSpPr>
        <p:spPr bwMode="auto">
          <a:xfrm>
            <a:off x="882638" y="1168795"/>
            <a:ext cx="55331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kumimoji="0" lang="en-US" altLang="ja-JP" sz="2000" b="1" dirty="0">
                <a:solidFill>
                  <a:srgbClr val="996633"/>
                </a:solidFill>
                <a:latin typeface="Meiryo UI" pitchFamily="50" charset="-128"/>
                <a:ea typeface="Meiryo UI" pitchFamily="50" charset="-128"/>
                <a:cs typeface="Meiryo UI" pitchFamily="50" charset="-128"/>
              </a:rPr>
              <a:t>【</a:t>
            </a:r>
            <a:r>
              <a:rPr kumimoji="0" lang="ja-JP" altLang="en-US" sz="2000" b="1" dirty="0">
                <a:solidFill>
                  <a:srgbClr val="996633"/>
                </a:solidFill>
                <a:latin typeface="Meiryo UI" pitchFamily="50" charset="-128"/>
                <a:ea typeface="Meiryo UI" pitchFamily="50" charset="-128"/>
                <a:cs typeface="Meiryo UI" pitchFamily="50" charset="-128"/>
              </a:rPr>
              <a:t>初投薬時</a:t>
            </a:r>
            <a:r>
              <a:rPr kumimoji="0" lang="en-US" altLang="ja-JP" sz="2000" b="1" dirty="0">
                <a:solidFill>
                  <a:srgbClr val="996633"/>
                </a:solidFill>
                <a:latin typeface="Meiryo UI" pitchFamily="50" charset="-128"/>
                <a:ea typeface="Meiryo UI" pitchFamily="50" charset="-128"/>
                <a:cs typeface="Meiryo UI" pitchFamily="50" charset="-128"/>
              </a:rPr>
              <a:t>】</a:t>
            </a:r>
            <a:r>
              <a:rPr kumimoji="0" lang="ja-JP" altLang="en-US" sz="2000" b="1" dirty="0">
                <a:solidFill>
                  <a:srgbClr val="996633"/>
                </a:solidFill>
                <a:latin typeface="Meiryo UI" pitchFamily="50" charset="-128"/>
                <a:ea typeface="Meiryo UI" pitchFamily="50" charset="-128"/>
                <a:cs typeface="Meiryo UI" pitchFamily="50" charset="-128"/>
              </a:rPr>
              <a:t> </a:t>
            </a:r>
            <a:r>
              <a:rPr kumimoji="0" lang="ja-JP" altLang="en-US" sz="2000" b="1" dirty="0">
                <a:solidFill>
                  <a:schemeClr val="tx1">
                    <a:lumMod val="65000"/>
                    <a:lumOff val="35000"/>
                  </a:schemeClr>
                </a:solidFill>
                <a:latin typeface="Meiryo UI" pitchFamily="50" charset="-128"/>
                <a:ea typeface="Meiryo UI" pitchFamily="50" charset="-128"/>
                <a:cs typeface="Meiryo UI" pitchFamily="50" charset="-128"/>
              </a:rPr>
              <a:t>初めて認知症の薬を飲む場合</a:t>
            </a:r>
            <a:endParaRPr kumimoji="0" lang="en-US" altLang="ja-JP" sz="2000" b="1" dirty="0">
              <a:solidFill>
                <a:schemeClr val="tx1">
                  <a:lumMod val="65000"/>
                  <a:lumOff val="35000"/>
                </a:schemeClr>
              </a:solidFill>
              <a:latin typeface="Meiryo UI" pitchFamily="50" charset="-128"/>
              <a:ea typeface="Meiryo UI" pitchFamily="50" charset="-128"/>
              <a:cs typeface="Meiryo UI" pitchFamily="50" charset="-128"/>
            </a:endParaRPr>
          </a:p>
          <a:p>
            <a:pPr eaLnBrk="1" hangingPunct="1"/>
            <a:endParaRPr kumimoji="0" lang="en-US" altLang="ja-JP" sz="2000" b="1" dirty="0">
              <a:solidFill>
                <a:srgbClr val="996633"/>
              </a:solidFill>
              <a:latin typeface="Meiryo UI" pitchFamily="50" charset="-128"/>
              <a:ea typeface="Meiryo UI" pitchFamily="50" charset="-128"/>
              <a:cs typeface="Meiryo UI" pitchFamily="50" charset="-128"/>
            </a:endParaRPr>
          </a:p>
        </p:txBody>
      </p:sp>
      <p:sp>
        <p:nvSpPr>
          <p:cNvPr id="102405" name="Text Box 6"/>
          <p:cNvSpPr txBox="1">
            <a:spLocks noChangeArrowheads="1"/>
          </p:cNvSpPr>
          <p:nvPr/>
        </p:nvSpPr>
        <p:spPr bwMode="auto">
          <a:xfrm>
            <a:off x="882637" y="5055605"/>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kumimoji="0" lang="en-US" altLang="ja-JP" sz="2000" b="1" dirty="0">
                <a:solidFill>
                  <a:srgbClr val="996633"/>
                </a:solidFill>
                <a:latin typeface="Meiryo UI" pitchFamily="50" charset="-128"/>
                <a:ea typeface="Meiryo UI" pitchFamily="50" charset="-128"/>
                <a:cs typeface="Meiryo UI" pitchFamily="50" charset="-128"/>
              </a:rPr>
              <a:t>【</a:t>
            </a:r>
            <a:r>
              <a:rPr kumimoji="0" lang="ja-JP" altLang="en-US" sz="2000" b="1" dirty="0">
                <a:solidFill>
                  <a:srgbClr val="996633"/>
                </a:solidFill>
                <a:latin typeface="Meiryo UI" pitchFamily="50" charset="-128"/>
                <a:ea typeface="Meiryo UI" pitchFamily="50" charset="-128"/>
                <a:cs typeface="Meiryo UI" pitchFamily="50" charset="-128"/>
              </a:rPr>
              <a:t>継続服用中</a:t>
            </a:r>
            <a:r>
              <a:rPr kumimoji="0" lang="en-US" altLang="ja-JP" sz="2000" b="1" dirty="0">
                <a:solidFill>
                  <a:srgbClr val="996633"/>
                </a:solidFill>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86747" y="91757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8"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9</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390187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87104" y="1625942"/>
            <a:ext cx="7765575" cy="4460960"/>
          </a:xfrm>
        </p:spPr>
        <p:txBody>
          <a:bodyPr>
            <a:normAutofit/>
          </a:bodyPr>
          <a:lstStyle/>
          <a:p>
            <a:pPr marL="0" indent="0">
              <a:buNone/>
            </a:pPr>
            <a:r>
              <a:rPr kumimoji="1"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認知症の徴候</a:t>
            </a:r>
            <a:r>
              <a:rPr kumimoji="1" lang="en-US" altLang="ja-JP"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初期サイン</a:t>
            </a:r>
            <a:r>
              <a:rPr kumimoji="1" lang="en-US" altLang="ja-JP"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を見逃さない視点</a:t>
            </a:r>
            <a:endParaRPr kumimoji="1" lang="en-US" altLang="ja-JP"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600" b="1" dirty="0">
                <a:latin typeface="Meiryo UI" panose="020B0604030504040204" pitchFamily="50" charset="-128"/>
                <a:ea typeface="Meiryo UI" panose="020B0604030504040204" pitchFamily="50" charset="-128"/>
                <a:cs typeface="Meiryo UI" panose="020B0604030504040204" pitchFamily="50" charset="-128"/>
              </a:rPr>
              <a:t>⇒ 早期診断に結び付ける</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2400"/>
              </a:spcBef>
              <a:buNone/>
            </a:pP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治療の継続を図る視点</a:t>
            </a:r>
            <a:endParaRPr lang="en-US" altLang="ja-JP"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600" b="1" dirty="0">
                <a:latin typeface="Meiryo UI" panose="020B0604030504040204" pitchFamily="50" charset="-128"/>
                <a:ea typeface="Meiryo UI" panose="020B0604030504040204" pitchFamily="50" charset="-128"/>
                <a:cs typeface="Meiryo UI" panose="020B0604030504040204" pitchFamily="50" charset="-128"/>
              </a:rPr>
              <a:t>⇒ 認知機能障害治療薬をドロップアウトさせない</a:t>
            </a:r>
            <a:endParaRPr kumimoji="1"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2400"/>
              </a:spcBef>
              <a:buNone/>
            </a:pPr>
            <a:r>
              <a:rPr kumimoji="1" lang="en-US" altLang="ja-JP"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BPSD</a:t>
            </a:r>
            <a:r>
              <a:rPr kumimoji="1"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悪化の主要因として薬剤を疑う視点</a:t>
            </a:r>
            <a:endParaRPr kumimoji="1" lang="en-US" altLang="ja-JP"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処方薬の治療効果と副作用の評価・観察から</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処方医に情報提供・提案を行う</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a:spLocks noChangeArrowheads="1"/>
          </p:cNvSpPr>
          <p:nvPr/>
        </p:nvSpPr>
        <p:spPr bwMode="auto">
          <a:xfrm>
            <a:off x="95000" y="1068741"/>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7" name="Text Box 6"/>
          <p:cNvSpPr txBox="1">
            <a:spLocks noChangeArrowheads="1"/>
          </p:cNvSpPr>
          <p:nvPr/>
        </p:nvSpPr>
        <p:spPr bwMode="auto">
          <a:xfrm>
            <a:off x="1447800" y="360363"/>
            <a:ext cx="6248399" cy="54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Arial"/>
                <a:ea typeface="Meiryo UI" pitchFamily="50" charset="-128"/>
                <a:cs typeface="Meiryo UI" pitchFamily="50" charset="-128"/>
              </a:rPr>
              <a:t>認知症の人の服薬を支える視点</a:t>
            </a:r>
          </a:p>
        </p:txBody>
      </p:sp>
      <p:sp>
        <p:nvSpPr>
          <p:cNvPr id="6"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10</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988598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6"/>
          <p:cNvSpPr txBox="1">
            <a:spLocks noChangeArrowheads="1"/>
          </p:cNvSpPr>
          <p:nvPr/>
        </p:nvSpPr>
        <p:spPr bwMode="auto">
          <a:xfrm>
            <a:off x="738578" y="1608569"/>
            <a:ext cx="7738280" cy="440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ts val="900"/>
              </a:spcBef>
            </a:pP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事前の服薬確認の環境調整</a:t>
            </a:r>
            <a:endPar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 独りでの服用をなるべく避ける</a:t>
            </a:r>
            <a:endParaRPr lang="en-US" altLang="ja-JP" sz="2400" b="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 家族の介護負担を常に考慮する</a:t>
            </a:r>
            <a:endParaRPr lang="en-US" altLang="ja-JP" sz="2400" b="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服用している薬剤の整理、副作用への留意</a:t>
            </a:r>
            <a:endPar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服用状況</a:t>
            </a:r>
            <a:r>
              <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回数など</a:t>
            </a:r>
            <a:r>
              <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について かかりつけ医と連携</a:t>
            </a:r>
            <a:endPar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残薬とならないように工夫する</a:t>
            </a:r>
            <a:endParaRPr lang="en-US" altLang="ja-JP" sz="2400" b="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他職種に薬剤師の視点を伝達</a:t>
            </a:r>
            <a:endPar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薬剤師による服薬支援の重要性等を共有する</a:t>
            </a:r>
            <a:endPar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地域の医療・介護資源の情報</a:t>
            </a:r>
            <a:r>
              <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連携先等</a:t>
            </a:r>
            <a:r>
              <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を保有</a:t>
            </a:r>
            <a:endParaRPr lang="en-US" altLang="ja-JP" sz="2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955" name="Rectangle 19"/>
          <p:cNvSpPr>
            <a:spLocks noChangeArrowheads="1"/>
          </p:cNvSpPr>
          <p:nvPr/>
        </p:nvSpPr>
        <p:spPr bwMode="auto">
          <a:xfrm>
            <a:off x="71437" y="311634"/>
            <a:ext cx="9072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eaLnBrk="1" hangingPunct="1"/>
            <a:r>
              <a:rPr lang="ja-JP" altLang="en-US" sz="3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服薬の継続管理におけるポイント</a:t>
            </a:r>
          </a:p>
        </p:txBody>
      </p:sp>
      <p:sp>
        <p:nvSpPr>
          <p:cNvPr id="11" name="Rectangle 3"/>
          <p:cNvSpPr>
            <a:spLocks noChangeArrowheads="1"/>
          </p:cNvSpPr>
          <p:nvPr/>
        </p:nvSpPr>
        <p:spPr bwMode="auto">
          <a:xfrm>
            <a:off x="95000" y="998457"/>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7"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11</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997994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1010093" y="328966"/>
            <a:ext cx="7293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認知症の人への対応・コミュニケーション</a:t>
            </a:r>
          </a:p>
        </p:txBody>
      </p:sp>
      <p:sp>
        <p:nvSpPr>
          <p:cNvPr id="3" name="テキスト ボックス 2"/>
          <p:cNvSpPr txBox="1"/>
          <p:nvPr/>
        </p:nvSpPr>
        <p:spPr>
          <a:xfrm>
            <a:off x="599704" y="1574751"/>
            <a:ext cx="7984738" cy="4385816"/>
          </a:xfrm>
          <a:prstGeom prst="rect">
            <a:avLst/>
          </a:prstGeom>
          <a:noFill/>
          <a:ln w="25400">
            <a:noFill/>
          </a:ln>
        </p:spPr>
        <p:txBody>
          <a:bodyPr wrap="square" rtlCol="0">
            <a:spAutoFit/>
          </a:bodyPr>
          <a:lstStyle/>
          <a:p>
            <a:r>
              <a:rPr lang="ja-JP" altLang="en-US" sz="3000" b="1" dirty="0">
                <a:solidFill>
                  <a:srgbClr val="996633"/>
                </a:solidFill>
                <a:latin typeface="Meiryo UI" pitchFamily="50" charset="-128"/>
                <a:ea typeface="Meiryo UI" pitchFamily="50" charset="-128"/>
                <a:cs typeface="Meiryo UI" pitchFamily="50" charset="-128"/>
              </a:rPr>
              <a:t>●</a:t>
            </a:r>
            <a:r>
              <a:rPr lang="ja-JP" altLang="en-US" sz="2800" b="1" dirty="0">
                <a:solidFill>
                  <a:srgbClr val="000000"/>
                </a:solidFill>
                <a:latin typeface="Meiryo UI" pitchFamily="50" charset="-128"/>
                <a:ea typeface="Meiryo UI" pitchFamily="50" charset="-128"/>
                <a:cs typeface="Meiryo UI" pitchFamily="50" charset="-128"/>
              </a:rPr>
              <a:t>認知症の人への対応の心得 </a:t>
            </a:r>
            <a:r>
              <a:rPr lang="ja-JP" altLang="en-US" sz="2800" b="1" dirty="0">
                <a:solidFill>
                  <a:srgbClr val="996633"/>
                </a:solidFill>
                <a:latin typeface="Meiryo UI" pitchFamily="50" charset="-128"/>
                <a:ea typeface="Meiryo UI" pitchFamily="50" charset="-128"/>
                <a:cs typeface="Meiryo UI" pitchFamily="50" charset="-128"/>
              </a:rPr>
              <a:t>”３つの「ない」”</a:t>
            </a:r>
            <a:endParaRPr lang="ja-JP" altLang="en-US" sz="2000" b="1" dirty="0">
              <a:solidFill>
                <a:srgbClr val="996633"/>
              </a:solidFill>
              <a:latin typeface="Meiryo UI" pitchFamily="50" charset="-128"/>
              <a:ea typeface="Meiryo UI" pitchFamily="50" charset="-128"/>
              <a:cs typeface="Meiryo UI" pitchFamily="50" charset="-128"/>
            </a:endParaRPr>
          </a:p>
          <a:p>
            <a:pPr>
              <a:spcBef>
                <a:spcPts val="600"/>
              </a:spcBef>
            </a:pPr>
            <a:r>
              <a:rPr lang="ja-JP" altLang="en-US" sz="2600" b="1" dirty="0">
                <a:solidFill>
                  <a:srgbClr val="000000"/>
                </a:solidFill>
                <a:latin typeface="Meiryo UI" pitchFamily="50" charset="-128"/>
                <a:ea typeface="Meiryo UI" pitchFamily="50" charset="-128"/>
                <a:cs typeface="Meiryo UI" pitchFamily="50" charset="-128"/>
              </a:rPr>
              <a:t>     ・驚かせ</a:t>
            </a:r>
            <a:r>
              <a:rPr lang="ja-JP" altLang="en-US" sz="2600" b="1" dirty="0">
                <a:solidFill>
                  <a:srgbClr val="996633"/>
                </a:solidFill>
                <a:latin typeface="Meiryo UI" pitchFamily="50" charset="-128"/>
                <a:ea typeface="Meiryo UI" pitchFamily="50" charset="-128"/>
                <a:cs typeface="Meiryo UI" pitchFamily="50" charset="-128"/>
              </a:rPr>
              <a:t>ない</a:t>
            </a:r>
          </a:p>
          <a:p>
            <a:pPr>
              <a:spcBef>
                <a:spcPts val="600"/>
              </a:spcBef>
            </a:pPr>
            <a:r>
              <a:rPr lang="ja-JP" altLang="en-US" sz="2600" b="1" dirty="0">
                <a:solidFill>
                  <a:srgbClr val="000000"/>
                </a:solidFill>
                <a:latin typeface="Meiryo UI" pitchFamily="50" charset="-128"/>
                <a:ea typeface="Meiryo UI" pitchFamily="50" charset="-128"/>
                <a:cs typeface="Meiryo UI" pitchFamily="50" charset="-128"/>
              </a:rPr>
              <a:t>     ・急がせ</a:t>
            </a:r>
            <a:r>
              <a:rPr lang="ja-JP" altLang="en-US" sz="2600" b="1" dirty="0">
                <a:solidFill>
                  <a:srgbClr val="996633"/>
                </a:solidFill>
                <a:latin typeface="Meiryo UI" pitchFamily="50" charset="-128"/>
                <a:ea typeface="Meiryo UI" pitchFamily="50" charset="-128"/>
                <a:cs typeface="Meiryo UI" pitchFamily="50" charset="-128"/>
              </a:rPr>
              <a:t>ない</a:t>
            </a:r>
          </a:p>
          <a:p>
            <a:pPr>
              <a:spcBef>
                <a:spcPts val="600"/>
              </a:spcBef>
            </a:pPr>
            <a:r>
              <a:rPr lang="ja-JP" altLang="en-US" sz="2600" b="1" dirty="0">
                <a:solidFill>
                  <a:srgbClr val="000000"/>
                </a:solidFill>
                <a:latin typeface="Meiryo UI" pitchFamily="50" charset="-128"/>
                <a:ea typeface="Meiryo UI" pitchFamily="50" charset="-128"/>
                <a:cs typeface="Meiryo UI" pitchFamily="50" charset="-128"/>
              </a:rPr>
              <a:t>　　 ・自尊心を傷つけ</a:t>
            </a:r>
            <a:r>
              <a:rPr lang="ja-JP" altLang="en-US" sz="2600" b="1" dirty="0">
                <a:solidFill>
                  <a:srgbClr val="996633"/>
                </a:solidFill>
                <a:latin typeface="Meiryo UI" pitchFamily="50" charset="-128"/>
                <a:ea typeface="Meiryo UI" pitchFamily="50" charset="-128"/>
                <a:cs typeface="Meiryo UI" pitchFamily="50" charset="-128"/>
              </a:rPr>
              <a:t>ない</a:t>
            </a:r>
            <a:endParaRPr lang="en-US" altLang="ja-JP" sz="2600" b="1" dirty="0">
              <a:solidFill>
                <a:srgbClr val="996633"/>
              </a:solidFill>
              <a:latin typeface="Meiryo UI" pitchFamily="50" charset="-128"/>
              <a:ea typeface="Meiryo UI" pitchFamily="50" charset="-128"/>
              <a:cs typeface="Meiryo UI" pitchFamily="50" charset="-128"/>
            </a:endParaRPr>
          </a:p>
          <a:p>
            <a:endParaRPr lang="en-US" altLang="ja-JP" sz="2400" b="1" dirty="0">
              <a:solidFill>
                <a:srgbClr val="92D050"/>
              </a:solidFill>
              <a:latin typeface="Meiryo UI" pitchFamily="50" charset="-128"/>
              <a:ea typeface="Meiryo UI" pitchFamily="50" charset="-128"/>
              <a:cs typeface="Meiryo UI" pitchFamily="50" charset="-128"/>
            </a:endParaRPr>
          </a:p>
          <a:p>
            <a:r>
              <a:rPr lang="ja-JP" altLang="en-US" sz="3000" b="1" dirty="0">
                <a:solidFill>
                  <a:srgbClr val="996633"/>
                </a:solidFill>
                <a:latin typeface="Meiryo UI" pitchFamily="50" charset="-128"/>
                <a:ea typeface="Meiryo UI" pitchFamily="50" charset="-128"/>
                <a:cs typeface="Meiryo UI" pitchFamily="50" charset="-128"/>
              </a:rPr>
              <a:t>●</a:t>
            </a:r>
            <a:r>
              <a:rPr lang="ja-JP" altLang="en-US" sz="2800" b="1" dirty="0">
                <a:solidFill>
                  <a:srgbClr val="996633"/>
                </a:solidFill>
                <a:latin typeface="Meiryo UI" pitchFamily="50" charset="-128"/>
                <a:ea typeface="Meiryo UI" pitchFamily="50" charset="-128"/>
                <a:cs typeface="Meiryo UI" pitchFamily="50" charset="-128"/>
              </a:rPr>
              <a:t>コミュニケーションを高めるには</a:t>
            </a:r>
            <a:endParaRPr lang="en-US" altLang="ja-JP" sz="2800" b="1" dirty="0">
              <a:solidFill>
                <a:srgbClr val="996633"/>
              </a:solidFill>
              <a:latin typeface="Meiryo UI" pitchFamily="50" charset="-128"/>
              <a:ea typeface="Meiryo UI" pitchFamily="50" charset="-128"/>
              <a:cs typeface="Meiryo UI" pitchFamily="50" charset="-128"/>
            </a:endParaRPr>
          </a:p>
          <a:p>
            <a:pPr>
              <a:spcBef>
                <a:spcPts val="600"/>
              </a:spcBef>
            </a:pPr>
            <a:r>
              <a:rPr lang="ja-JP" altLang="en-US" sz="2500" b="1" dirty="0">
                <a:solidFill>
                  <a:srgbClr val="000000"/>
                </a:solidFill>
                <a:latin typeface="Meiryo UI" pitchFamily="50" charset="-128"/>
                <a:ea typeface="Meiryo UI" pitchFamily="50" charset="-128"/>
                <a:cs typeface="Meiryo UI" pitchFamily="50" charset="-128"/>
              </a:rPr>
              <a:t>　　 ・本人に寄り添い、本人の意思をくみ取るように意識する</a:t>
            </a:r>
            <a:endParaRPr lang="en-US" altLang="ja-JP" sz="2500" b="1" dirty="0">
              <a:solidFill>
                <a:srgbClr val="000000"/>
              </a:solidFill>
              <a:latin typeface="Meiryo UI" pitchFamily="50" charset="-128"/>
              <a:ea typeface="Meiryo UI" pitchFamily="50" charset="-128"/>
              <a:cs typeface="Meiryo UI" pitchFamily="50" charset="-128"/>
            </a:endParaRPr>
          </a:p>
          <a:p>
            <a:pPr>
              <a:spcBef>
                <a:spcPts val="600"/>
              </a:spcBef>
            </a:pPr>
            <a:r>
              <a:rPr lang="ja-JP" altLang="en-US" sz="2500" b="1" dirty="0">
                <a:solidFill>
                  <a:srgbClr val="000000"/>
                </a:solidFill>
                <a:latin typeface="Meiryo UI" pitchFamily="50" charset="-128"/>
                <a:ea typeface="Meiryo UI" pitchFamily="50" charset="-128"/>
                <a:cs typeface="Meiryo UI" pitchFamily="50" charset="-128"/>
              </a:rPr>
              <a:t>　 　・本人だけでなく、介護家族への支援も重要</a:t>
            </a:r>
            <a:endParaRPr lang="en-US" altLang="ja-JP" sz="2500" b="1" dirty="0">
              <a:solidFill>
                <a:srgbClr val="000000"/>
              </a:solidFill>
              <a:latin typeface="Meiryo UI" pitchFamily="50" charset="-128"/>
              <a:ea typeface="Meiryo UI" pitchFamily="50" charset="-128"/>
              <a:cs typeface="Meiryo UI" pitchFamily="50" charset="-128"/>
            </a:endParaRPr>
          </a:p>
          <a:p>
            <a:endParaRPr lang="en-US" altLang="ja-JP" sz="2400" b="1" dirty="0">
              <a:solidFill>
                <a:srgbClr val="000000"/>
              </a:solidFill>
              <a:latin typeface="Meiryo UI" pitchFamily="50" charset="-128"/>
              <a:ea typeface="Meiryo UI" pitchFamily="50" charset="-128"/>
              <a:cs typeface="Meiryo UI" pitchFamily="50" charset="-128"/>
            </a:endParaRPr>
          </a:p>
          <a:p>
            <a:r>
              <a:rPr lang="ja-JP" altLang="en-US" sz="1800" b="1" dirty="0">
                <a:solidFill>
                  <a:srgbClr val="000000"/>
                </a:solidFill>
                <a:latin typeface="Meiryo UI" pitchFamily="50" charset="-128"/>
                <a:ea typeface="Meiryo UI" pitchFamily="50" charset="-128"/>
                <a:cs typeface="Meiryo UI" pitchFamily="50" charset="-128"/>
              </a:rPr>
              <a:t>　　</a:t>
            </a:r>
          </a:p>
        </p:txBody>
      </p:sp>
      <p:sp>
        <p:nvSpPr>
          <p:cNvPr id="10"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6"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12</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91937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50813"/>
            <a:ext cx="9144000" cy="914400"/>
          </a:xfrm>
          <a:prstGeom prst="rect">
            <a:avLst/>
          </a:prstGeom>
          <a:noFill/>
          <a:ln w="9525">
            <a:noFill/>
            <a:miter lim="800000"/>
            <a:headEnd/>
            <a:tailEnd/>
          </a:ln>
          <a:effectLst/>
        </p:spPr>
        <p:txBody>
          <a:bodyPr lIns="90806" tIns="45403" rIns="90806" bIns="45403" anchor="ctr" anchorCtr="1"/>
          <a:lstStyle/>
          <a:p>
            <a:pPr algn="ctr" defTabSz="1001713" eaLnBrk="1" hangingPunct="1">
              <a:lnSpc>
                <a:spcPct val="90000"/>
              </a:lnSpc>
              <a:defRPr/>
            </a:pPr>
            <a:endParaRPr lang="ja-JP" altLang="ja-JP" sz="3500">
              <a:solidFill>
                <a:srgbClr val="000000"/>
              </a:solidFill>
              <a:effectLst>
                <a:outerShdw blurRad="38100" dist="38100" dir="2700000" algn="tl">
                  <a:srgbClr val="000000"/>
                </a:outerShdw>
              </a:effectLst>
              <a:latin typeface="Arial" charset="0"/>
            </a:endParaRPr>
          </a:p>
        </p:txBody>
      </p:sp>
      <p:sp>
        <p:nvSpPr>
          <p:cNvPr id="128003" name="Text Box 3"/>
          <p:cNvSpPr txBox="1">
            <a:spLocks noChangeArrowheads="1"/>
          </p:cNvSpPr>
          <p:nvPr/>
        </p:nvSpPr>
        <p:spPr bwMode="auto">
          <a:xfrm>
            <a:off x="1068779" y="1727816"/>
            <a:ext cx="7365538" cy="41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marL="536575" indent="-5365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indent="0" eaLnBrk="1" hangingPunct="1"/>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 本人の尊厳を守り、余裕をもって見守るという</a:t>
            </a:r>
            <a:endParaRPr lang="en-US" altLang="ja-JP"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認識で接する</a:t>
            </a:r>
            <a:endParaRPr lang="en-US" altLang="ja-JP"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spcBef>
                <a:spcPts val="1200"/>
              </a:spcBef>
            </a:pPr>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 本人の言うことを否定せず、自然な笑顔で接する</a:t>
            </a:r>
            <a:endParaRPr lang="en-US" altLang="ja-JP"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spcBef>
                <a:spcPts val="1200"/>
              </a:spcBef>
            </a:pPr>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 本人の立場に気を遣い、簡潔に一つずつ確認</a:t>
            </a:r>
            <a:endParaRPr lang="en-US" altLang="ja-JP"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しながら接する</a:t>
            </a:r>
            <a:endParaRPr lang="en-US" altLang="ja-JP"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spcBef>
                <a:spcPts val="1200"/>
              </a:spcBef>
            </a:pPr>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④ ご家族の話を聞き共感を示し、積極的にかかわり</a:t>
            </a:r>
            <a:endParaRPr lang="en-US" altLang="ja-JP"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を持つという認識で接する</a:t>
            </a:r>
            <a:endParaRPr lang="en-US" altLang="ja-JP"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spcBef>
                <a:spcPts val="1200"/>
              </a:spcBef>
            </a:pPr>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⑤ 本人と向き合う姿勢で接し、現存機能をほめる</a:t>
            </a:r>
            <a:endParaRPr lang="en-US" altLang="ja-JP"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eaLnBrk="1" hangingPunct="1"/>
            <a:r>
              <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ことを勧める</a:t>
            </a:r>
            <a:endParaRPr lang="ja-JP" altLang="en-US" sz="2500" b="1" dirty="0">
              <a:solidFill>
                <a:srgbClr val="FFFFFF">
                  <a:lumMod val="6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004" name="Text Box 5"/>
          <p:cNvSpPr txBox="1">
            <a:spLocks noChangeArrowheads="1"/>
          </p:cNvSpPr>
          <p:nvPr/>
        </p:nvSpPr>
        <p:spPr bwMode="auto">
          <a:xfrm>
            <a:off x="4244975" y="360363"/>
            <a:ext cx="1666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r" eaLnBrk="1" hangingPunct="1"/>
            <a:endParaRPr lang="ja-JP" altLang="ja-JP" sz="2900">
              <a:solidFill>
                <a:srgbClr val="000000"/>
              </a:solidFill>
            </a:endParaRPr>
          </a:p>
        </p:txBody>
      </p:sp>
      <p:sp>
        <p:nvSpPr>
          <p:cNvPr id="128005" name="Text Box 6"/>
          <p:cNvSpPr txBox="1">
            <a:spLocks noChangeArrowheads="1"/>
          </p:cNvSpPr>
          <p:nvPr/>
        </p:nvSpPr>
        <p:spPr bwMode="auto">
          <a:xfrm>
            <a:off x="1237446" y="360363"/>
            <a:ext cx="6869324" cy="54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Arial"/>
                <a:ea typeface="Meiryo UI" pitchFamily="50" charset="-128"/>
                <a:cs typeface="Meiryo UI" pitchFamily="50" charset="-128"/>
              </a:rPr>
              <a:t>認知症の人・ご家族と接するときのポイント</a:t>
            </a:r>
          </a:p>
        </p:txBody>
      </p:sp>
      <p:sp>
        <p:nvSpPr>
          <p:cNvPr id="12" name="Rectangle 3"/>
          <p:cNvSpPr>
            <a:spLocks noChangeArrowheads="1"/>
          </p:cNvSpPr>
          <p:nvPr/>
        </p:nvSpPr>
        <p:spPr bwMode="auto">
          <a:xfrm>
            <a:off x="95000" y="1068741"/>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10"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13</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81433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テキスト ボックス 5"/>
          <p:cNvSpPr txBox="1">
            <a:spLocks noChangeArrowheads="1"/>
          </p:cNvSpPr>
          <p:nvPr/>
        </p:nvSpPr>
        <p:spPr bwMode="auto">
          <a:xfrm>
            <a:off x="2185060" y="5806947"/>
            <a:ext cx="6592206" cy="5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defTabSz="913308" eaLnBrk="1" fontAlgn="auto" hangingPunct="1">
              <a:spcBef>
                <a:spcPct val="0"/>
              </a:spcBef>
              <a:spcAft>
                <a:spcPts val="0"/>
              </a:spcAft>
              <a:buFont typeface="Arial" charset="0"/>
              <a:buNone/>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「日本における認知症の高齢者人口の将来推計に関する研究」</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308" eaLnBrk="1" fontAlgn="auto" hangingPunct="1">
              <a:spcBef>
                <a:spcPts val="400"/>
              </a:spcBef>
              <a:spcAft>
                <a:spcPts val="0"/>
              </a:spcAft>
              <a:buFont typeface="Arial" charset="0"/>
              <a:buNone/>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zh-TW"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年度厚生労働科学研究費補助金特別研究事業</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九州大学 二宮教授）による速報値</a:t>
            </a:r>
          </a:p>
        </p:txBody>
      </p:sp>
      <p:sp>
        <p:nvSpPr>
          <p:cNvPr id="2" name="テキスト ボックス 3"/>
          <p:cNvSpPr txBox="1">
            <a:spLocks noChangeArrowheads="1"/>
          </p:cNvSpPr>
          <p:nvPr/>
        </p:nvSpPr>
        <p:spPr bwMode="auto">
          <a:xfrm>
            <a:off x="1692345" y="324007"/>
            <a:ext cx="583247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3308" eaLnBrk="1" fontAlgn="auto" hangingPunct="1">
              <a:spcBef>
                <a:spcPct val="0"/>
              </a:spcBef>
              <a:spcAft>
                <a:spcPts val="0"/>
              </a:spcAft>
              <a:buFont typeface="Arial" charset="0"/>
              <a:buNone/>
              <a:defRPr/>
            </a:pPr>
            <a:r>
              <a:rPr lang="ja-JP" altLang="en-US"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認知症の人の将来推計について</a:t>
            </a:r>
          </a:p>
        </p:txBody>
      </p:sp>
      <p:graphicFrame>
        <p:nvGraphicFramePr>
          <p:cNvPr id="9" name="Group 51"/>
          <p:cNvGraphicFramePr>
            <a:graphicFrameLocks noGrp="1"/>
          </p:cNvGraphicFramePr>
          <p:nvPr>
            <p:extLst>
              <p:ext uri="{D42A27DB-BD31-4B8C-83A1-F6EECF244321}">
                <p14:modId xmlns:p14="http://schemas.microsoft.com/office/powerpoint/2010/main" val="3660429323"/>
              </p:ext>
            </p:extLst>
          </p:nvPr>
        </p:nvGraphicFramePr>
        <p:xfrm>
          <a:off x="595210" y="1670569"/>
          <a:ext cx="7984712" cy="3834404"/>
        </p:xfrm>
        <a:graphic>
          <a:graphicData uri="http://schemas.openxmlformats.org/drawingml/2006/table">
            <a:tbl>
              <a:tblPr/>
              <a:tblGrid>
                <a:gridCol w="2707574">
                  <a:extLst>
                    <a:ext uri="{9D8B030D-6E8A-4147-A177-3AD203B41FA5}">
                      <a16:colId xmlns:a16="http://schemas.microsoft.com/office/drawing/2014/main" xmlns="" val="20000"/>
                    </a:ext>
                  </a:extLst>
                </a:gridCol>
                <a:gridCol w="1759046">
                  <a:extLst>
                    <a:ext uri="{9D8B030D-6E8A-4147-A177-3AD203B41FA5}">
                      <a16:colId xmlns:a16="http://schemas.microsoft.com/office/drawing/2014/main" xmlns="" val="20001"/>
                    </a:ext>
                  </a:extLst>
                </a:gridCol>
                <a:gridCol w="1759046">
                  <a:extLst>
                    <a:ext uri="{9D8B030D-6E8A-4147-A177-3AD203B41FA5}">
                      <a16:colId xmlns:a16="http://schemas.microsoft.com/office/drawing/2014/main" xmlns="" val="20002"/>
                    </a:ext>
                  </a:extLst>
                </a:gridCol>
                <a:gridCol w="1759046">
                  <a:extLst>
                    <a:ext uri="{9D8B030D-6E8A-4147-A177-3AD203B41FA5}">
                      <a16:colId xmlns:a16="http://schemas.microsoft.com/office/drawing/2014/main" xmlns="" val="20003"/>
                    </a:ext>
                  </a:extLst>
                </a:gridCol>
              </a:tblGrid>
              <a:tr h="679596">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700"/>
                        </a:lnSpc>
                        <a:spcBef>
                          <a:spcPts val="0"/>
                        </a:spcBef>
                        <a:spcAft>
                          <a:spcPct val="0"/>
                        </a:spcAft>
                        <a:buClrTx/>
                        <a:buSzTx/>
                        <a:buFontTx/>
                        <a:buNone/>
                        <a:tabLst/>
                      </a:pPr>
                      <a:endParaRPr kumimoji="1"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24</a:t>
                      </a: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2012</a:t>
                      </a: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27</a:t>
                      </a: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2015</a:t>
                      </a: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37</a:t>
                      </a:r>
                      <a:r>
                        <a:rPr kumimoji="1" lang="ja-JP" altLang="en-US"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2025</a:t>
                      </a:r>
                      <a:r>
                        <a:rPr kumimoji="1" lang="ja-JP" altLang="en-US"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C4A6"/>
                    </a:solidFill>
                  </a:tcPr>
                </a:tc>
                <a:extLst>
                  <a:ext uri="{0D108BD9-81ED-4DB2-BD59-A6C34878D82A}">
                    <a16:rowId xmlns:a16="http://schemas.microsoft.com/office/drawing/2014/main" xmlns="" val="10000"/>
                  </a:ext>
                </a:extLst>
              </a:tr>
              <a:tr h="1216238">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各年齢の認知症有病率が</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rgbClr val="996633"/>
                          </a:solidFill>
                          <a:effectLst/>
                          <a:latin typeface="Meiryo UI" panose="020B0604030504040204" pitchFamily="50" charset="-128"/>
                          <a:ea typeface="Meiryo UI" panose="020B0604030504040204" pitchFamily="50" charset="-128"/>
                          <a:cs typeface="Meiryo UI" panose="020B0604030504040204" pitchFamily="50" charset="-128"/>
                        </a:rPr>
                        <a:t>一定の場合</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の将来推計</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ts val="3000"/>
                        </a:lnSpc>
                        <a:spcBef>
                          <a:spcPts val="12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462</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30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15.0</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3000"/>
                        </a:lnSpc>
                        <a:spcBef>
                          <a:spcPts val="12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517</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15.7</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675</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19.0</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C4A6"/>
                    </a:solidFill>
                  </a:tcPr>
                </a:tc>
                <a:extLst>
                  <a:ext uri="{0D108BD9-81ED-4DB2-BD59-A6C34878D82A}">
                    <a16:rowId xmlns:a16="http://schemas.microsoft.com/office/drawing/2014/main" xmlns="" val="10001"/>
                  </a:ext>
                </a:extLst>
              </a:tr>
              <a:tr h="1216238">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各年齢の認知症有病率が</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rgbClr val="996633"/>
                          </a:solidFill>
                          <a:effectLst/>
                          <a:latin typeface="Meiryo UI" panose="020B0604030504040204" pitchFamily="50" charset="-128"/>
                          <a:ea typeface="Meiryo UI" panose="020B0604030504040204" pitchFamily="50" charset="-128"/>
                          <a:cs typeface="Meiryo UI" panose="020B0604030504040204" pitchFamily="50" charset="-128"/>
                        </a:rPr>
                        <a:t>上昇する場合</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の将来推計　</a:t>
                      </a:r>
                      <a:endPar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525</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16.0</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730</a:t>
                      </a:r>
                      <a:r>
                        <a:rPr kumimoji="1" lang="ja-JP" altLang="en-US" sz="18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20.6</a:t>
                      </a:r>
                      <a:r>
                        <a:rPr kumimoji="1" lang="ja-JP" altLang="en-US" sz="22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C4A6"/>
                    </a:solidFill>
                  </a:tcPr>
                </a:tc>
                <a:extLst>
                  <a:ext uri="{0D108BD9-81ED-4DB2-BD59-A6C34878D82A}">
                    <a16:rowId xmlns:a16="http://schemas.microsoft.com/office/drawing/2014/main" xmlns="" val="10002"/>
                  </a:ext>
                </a:extLst>
              </a:tr>
              <a:tr h="520131">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a:ln>
                            <a:noFill/>
                          </a:ln>
                          <a:solidFill>
                            <a:schemeClr val="tx1">
                              <a:lumMod val="65000"/>
                              <a:lumOff val="35000"/>
                            </a:schemeClr>
                          </a:solidFill>
                          <a:effectLst/>
                          <a:latin typeface="Meiryo UI" panose="020B0604030504040204" pitchFamily="50" charset="-128"/>
                          <a:ea typeface="Meiryo UI" panose="020B0604030504040204" pitchFamily="50" charset="-128"/>
                          <a:cs typeface="Meiryo UI" panose="020B0604030504040204" pitchFamily="50" charset="-128"/>
                        </a:rPr>
                        <a:t>（軽度認知障害）</a:t>
                      </a: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ts val="2400"/>
                        </a:lnSpc>
                        <a:spcBef>
                          <a:spcPts val="600"/>
                        </a:spcBef>
                        <a:spcAft>
                          <a:spcPct val="0"/>
                        </a:spcAft>
                        <a:buClrTx/>
                        <a:buSzTx/>
                        <a:buFontTx/>
                        <a:buNone/>
                        <a:tabLst/>
                      </a:pPr>
                      <a:r>
                        <a:rPr kumimoji="1" lang="en-US" altLang="ja-JP" sz="2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380</a:t>
                      </a:r>
                      <a:r>
                        <a:rPr kumimoji="1" lang="ja-JP" altLang="en-US" sz="8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16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16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13.0%</a:t>
                      </a:r>
                      <a:r>
                        <a:rPr kumimoji="1" lang="ja-JP" altLang="en-US" sz="1800" b="0"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7" name="Rectangle 3"/>
          <p:cNvSpPr>
            <a:spLocks noChangeArrowheads="1"/>
          </p:cNvSpPr>
          <p:nvPr/>
        </p:nvSpPr>
        <p:spPr bwMode="auto">
          <a:xfrm>
            <a:off x="95000" y="942191"/>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8"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1</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370976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idx="4294967295"/>
          </p:nvPr>
        </p:nvSpPr>
        <p:spPr>
          <a:xfrm>
            <a:off x="1776137" y="330389"/>
            <a:ext cx="5394325" cy="563144"/>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認知症の人への支援</a:t>
            </a:r>
          </a:p>
        </p:txBody>
      </p:sp>
      <p:sp>
        <p:nvSpPr>
          <p:cNvPr id="130051" name="Rectangle 3"/>
          <p:cNvSpPr>
            <a:spLocks noGrp="1" noChangeArrowheads="1"/>
          </p:cNvSpPr>
          <p:nvPr>
            <p:ph type="subTitle" idx="4294967295"/>
          </p:nvPr>
        </p:nvSpPr>
        <p:spPr>
          <a:xfrm>
            <a:off x="900752" y="1341861"/>
            <a:ext cx="7492621" cy="4783137"/>
          </a:xfrm>
        </p:spPr>
        <p:txBody>
          <a:bodyPr/>
          <a:lstStyle/>
          <a:p>
            <a:pPr marL="266700" indent="-266700" eaLnBrk="1" hangingPunct="1">
              <a:spcBef>
                <a:spcPct val="0"/>
              </a:spcBef>
              <a:buClr>
                <a:srgbClr val="FF6699"/>
              </a:buClr>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4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もの忘れがあっても、充実感を持ち、安心して</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暮らせるように、できる限りの服薬支援を行う</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ことを本人に伝える</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もの忘れを自覚する辛さを受け止め、残された</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能力が十分あることを伝える</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本人の前での、家族への服薬説明は慎重に行う</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家庭の中で何らかの役割を持ってもらうこと、</a:t>
            </a: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社会参加や介護保険サービスの利用を勧める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体調変化に早めに気づき、かかりつけ医にフィード</a:t>
            </a:r>
            <a:endParaRPr lang="en-US" altLang="ja-JP" sz="26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バックをする</a:t>
            </a:r>
          </a:p>
        </p:txBody>
      </p:sp>
      <p:sp>
        <p:nvSpPr>
          <p:cNvPr id="11"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6"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14</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084514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idx="4294967295"/>
          </p:nvPr>
        </p:nvSpPr>
        <p:spPr>
          <a:xfrm>
            <a:off x="2476638" y="321457"/>
            <a:ext cx="4000500" cy="57943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家族への支援</a:t>
            </a:r>
          </a:p>
        </p:txBody>
      </p:sp>
      <p:sp>
        <p:nvSpPr>
          <p:cNvPr id="132099" name="Rectangle 3"/>
          <p:cNvSpPr>
            <a:spLocks noGrp="1" noChangeArrowheads="1"/>
          </p:cNvSpPr>
          <p:nvPr>
            <p:ph type="subTitle" idx="4294967295"/>
          </p:nvPr>
        </p:nvSpPr>
        <p:spPr>
          <a:xfrm>
            <a:off x="826283" y="1431380"/>
            <a:ext cx="7842703" cy="4565650"/>
          </a:xfrm>
        </p:spPr>
        <p:txBody>
          <a:bodyPr/>
          <a:lstStyle/>
          <a:p>
            <a:pPr marL="266700" indent="-266700" eaLnBrk="1" hangingPunct="1">
              <a:spcBef>
                <a:spcPct val="0"/>
              </a:spcBef>
              <a:buClr>
                <a:srgbClr val="FF6699"/>
              </a:buClr>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専門医・かかりつけ医やケアマネジャー</a:t>
            </a:r>
            <a:r>
              <a:rPr lang="en-US" altLang="ja-JP" sz="2600" b="1" dirty="0">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ケアスタッフ</a:t>
            </a:r>
            <a:endParaRPr lang="en-US" altLang="ja-JP" sz="26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などと協力し、本人と家族を支えることを伝える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介護保険サービスなどの社会資源の活用を勧める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996633"/>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服薬状況や体調変化や介護の状況、家族の不安</a:t>
            </a:r>
            <a:endParaRPr lang="en-US" altLang="ja-JP" sz="26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などについて傾聴する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家族の会など、介護仲間を紹介する</a:t>
            </a:r>
          </a:p>
          <a:p>
            <a:pPr marL="266700" indent="-266700" eaLnBrk="1" hangingPunct="1">
              <a:spcBef>
                <a:spcPct val="0"/>
              </a:spcBef>
              <a:buClr>
                <a:srgbClr val="FF6699"/>
              </a:buClr>
              <a:buFont typeface="Wingdings" pitchFamily="2" charset="2"/>
              <a:buNone/>
            </a:pPr>
            <a:endParaRPr lang="ja-JP" altLang="en-US" sz="10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996633"/>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服薬する薬剤については、投与前に十分に説明し、</a:t>
            </a:r>
            <a:endParaRPr lang="en-US" altLang="ja-JP" sz="26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投与中断を避けるため かかりつけ医と連携をとり</a:t>
            </a:r>
            <a:endParaRPr lang="en-US" altLang="ja-JP" sz="26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治療薬の投与方法、回数を減らす、在宅訪問を行う</a:t>
            </a:r>
            <a:endParaRPr lang="en-US" altLang="ja-JP" sz="26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600" b="1" dirty="0">
                <a:latin typeface="Meiryo UI" pitchFamily="50" charset="-128"/>
                <a:ea typeface="Meiryo UI" pitchFamily="50" charset="-128"/>
                <a:cs typeface="Meiryo UI" pitchFamily="50" charset="-128"/>
              </a:rPr>
              <a:t>    など 介護者の負担の少ない方法をとる</a:t>
            </a:r>
          </a:p>
        </p:txBody>
      </p:sp>
      <p:sp>
        <p:nvSpPr>
          <p:cNvPr id="11" name="Rectangle 3"/>
          <p:cNvSpPr>
            <a:spLocks noChangeArrowheads="1"/>
          </p:cNvSpPr>
          <p:nvPr/>
        </p:nvSpPr>
        <p:spPr bwMode="auto">
          <a:xfrm>
            <a:off x="130625" y="98862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6"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15</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130526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340682" y="563254"/>
            <a:ext cx="6602818" cy="1041400"/>
          </a:xfrm>
        </p:spPr>
        <p:txBody>
          <a:bodyPr lIns="90792" tIns="45395" rIns="90792" bIns="45395" anchorCtr="1"/>
          <a:lstStyle/>
          <a:p>
            <a:pPr algn="l" defTabSz="909638" eaLnBrk="1" hangingPunct="1"/>
            <a:r>
              <a:rPr lang="ja-JP" altLang="en-US" b="1" dirty="0">
                <a:solidFill>
                  <a:schemeClr val="tx1"/>
                </a:solidFill>
                <a:latin typeface="Meiryo UI" pitchFamily="50" charset="-128"/>
                <a:ea typeface="Meiryo UI" pitchFamily="50" charset="-128"/>
                <a:cs typeface="Meiryo UI" pitchFamily="50" charset="-128"/>
              </a:rPr>
              <a:t>対応 編 ②気づき・連携</a:t>
            </a:r>
          </a:p>
        </p:txBody>
      </p:sp>
      <p:sp>
        <p:nvSpPr>
          <p:cNvPr id="34819" name="Rectangle 4"/>
          <p:cNvSpPr>
            <a:spLocks noChangeArrowheads="1"/>
          </p:cNvSpPr>
          <p:nvPr/>
        </p:nvSpPr>
        <p:spPr bwMode="auto">
          <a:xfrm>
            <a:off x="488052" y="1788212"/>
            <a:ext cx="8065398" cy="41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r>
              <a:rPr lang="ja-JP" altLang="en-US" sz="3000" b="1" dirty="0">
                <a:solidFill>
                  <a:srgbClr val="996633"/>
                </a:solidFill>
                <a:latin typeface="Meiryo UI" pitchFamily="50" charset="-128"/>
                <a:ea typeface="Meiryo UI" pitchFamily="50" charset="-128"/>
                <a:cs typeface="Meiryo UI" pitchFamily="50" charset="-128"/>
              </a:rPr>
              <a:t>ねらい：認知症の疑いがある人に気づき、</a:t>
            </a:r>
            <a:endParaRPr lang="en-US" altLang="ja-JP" sz="3000" b="1" dirty="0">
              <a:solidFill>
                <a:srgbClr val="996633"/>
              </a:solidFill>
              <a:latin typeface="Meiryo UI" pitchFamily="50" charset="-128"/>
              <a:ea typeface="Meiryo UI" pitchFamily="50" charset="-128"/>
              <a:cs typeface="Meiryo UI" pitchFamily="50" charset="-128"/>
            </a:endParaRPr>
          </a:p>
          <a:p>
            <a:pPr defTabSz="909638" eaLnBrk="1" hangingPunct="1"/>
            <a:r>
              <a:rPr lang="ja-JP" altLang="en-US" sz="3000" b="1" dirty="0">
                <a:solidFill>
                  <a:srgbClr val="996633"/>
                </a:solidFill>
                <a:latin typeface="Meiryo UI" pitchFamily="50" charset="-128"/>
                <a:ea typeface="Meiryo UI" pitchFamily="50" charset="-128"/>
                <a:cs typeface="Meiryo UI" pitchFamily="50" charset="-128"/>
              </a:rPr>
              <a:t>          関係する他の職種・機関と連携して</a:t>
            </a:r>
            <a:endParaRPr lang="en-US" altLang="ja-JP" sz="3000" b="1" dirty="0">
              <a:solidFill>
                <a:srgbClr val="996633"/>
              </a:solidFill>
              <a:latin typeface="Meiryo UI" pitchFamily="50" charset="-128"/>
              <a:ea typeface="Meiryo UI" pitchFamily="50" charset="-128"/>
              <a:cs typeface="Meiryo UI" pitchFamily="50" charset="-128"/>
            </a:endParaRPr>
          </a:p>
          <a:p>
            <a:pPr defTabSz="909638" eaLnBrk="1" hangingPunct="1"/>
            <a:r>
              <a:rPr lang="ja-JP" altLang="en-US" sz="3000" b="1" dirty="0">
                <a:solidFill>
                  <a:srgbClr val="996633"/>
                </a:solidFill>
                <a:latin typeface="Meiryo UI" pitchFamily="50" charset="-128"/>
                <a:ea typeface="Meiryo UI" pitchFamily="50" charset="-128"/>
                <a:cs typeface="Meiryo UI" pitchFamily="50" charset="-128"/>
              </a:rPr>
              <a:t>          対応する重要性を理解する</a:t>
            </a:r>
            <a:endParaRPr lang="en-US" altLang="ja-JP" sz="3000" b="1" dirty="0">
              <a:solidFill>
                <a:srgbClr val="996633"/>
              </a:solidFill>
              <a:latin typeface="Meiryo UI" pitchFamily="50" charset="-128"/>
              <a:ea typeface="Meiryo UI" pitchFamily="50" charset="-128"/>
              <a:cs typeface="Meiryo UI" pitchFamily="50" charset="-128"/>
            </a:endParaRPr>
          </a:p>
          <a:p>
            <a:pPr defTabSz="909638" eaLnBrk="1" hangingPunct="1"/>
            <a:endParaRPr lang="en-US" altLang="ja-JP" sz="2700" b="1" dirty="0">
              <a:solidFill>
                <a:srgbClr val="609000"/>
              </a:solidFill>
              <a:latin typeface="Meiryo UI" pitchFamily="50" charset="-128"/>
              <a:ea typeface="Meiryo UI" pitchFamily="50" charset="-128"/>
              <a:cs typeface="Meiryo UI" pitchFamily="50" charset="-128"/>
            </a:endParaRPr>
          </a:p>
          <a:p>
            <a:pPr defTabSz="909638" eaLnBrk="1" hangingPunct="1">
              <a:spcBef>
                <a:spcPts val="0"/>
              </a:spcBef>
            </a:pPr>
            <a:r>
              <a:rPr lang="ja-JP" altLang="en-US" sz="2800" b="1" dirty="0">
                <a:solidFill>
                  <a:srgbClr val="5F5F5F"/>
                </a:solidFill>
                <a:latin typeface="Meiryo UI" pitchFamily="50" charset="-128"/>
                <a:ea typeface="Meiryo UI" pitchFamily="50" charset="-128"/>
                <a:cs typeface="Meiryo UI" pitchFamily="50" charset="-128"/>
              </a:rPr>
              <a:t>到達目標：</a:t>
            </a:r>
            <a:r>
              <a:rPr lang="ja-JP" altLang="en-US" sz="2300" b="1" dirty="0">
                <a:solidFill>
                  <a:srgbClr val="5F5F5F"/>
                </a:solidFill>
                <a:latin typeface="Meiryo UI" pitchFamily="50" charset="-128"/>
                <a:ea typeface="Meiryo UI" pitchFamily="50" charset="-128"/>
                <a:cs typeface="Meiryo UI" pitchFamily="50" charset="-128"/>
              </a:rPr>
              <a:t/>
            </a:r>
            <a:br>
              <a:rPr lang="ja-JP" altLang="en-US" sz="2300" b="1" dirty="0">
                <a:solidFill>
                  <a:srgbClr val="5F5F5F"/>
                </a:solidFill>
                <a:latin typeface="Meiryo UI" pitchFamily="50" charset="-128"/>
                <a:ea typeface="Meiryo UI" pitchFamily="50" charset="-128"/>
                <a:cs typeface="Meiryo UI" pitchFamily="50" charset="-128"/>
              </a:rPr>
            </a:br>
            <a:r>
              <a:rPr lang="ja-JP" altLang="en-US" sz="2300" b="1" dirty="0">
                <a:latin typeface="Meiryo UI" pitchFamily="50" charset="-128"/>
                <a:ea typeface="Meiryo UI" pitchFamily="50" charset="-128"/>
                <a:cs typeface="Meiryo UI" pitchFamily="50" charset="-128"/>
              </a:rPr>
              <a:t>    </a:t>
            </a:r>
            <a:r>
              <a:rPr lang="ja-JP" altLang="en-US" sz="2800" b="1" dirty="0">
                <a:solidFill>
                  <a:srgbClr val="996633"/>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認知症の初期症状や日常生活上の行動の変化</a:t>
            </a:r>
            <a:endParaRPr lang="en-US" altLang="ja-JP" sz="2400" b="1" dirty="0">
              <a:latin typeface="Meiryo UI" pitchFamily="50" charset="-128"/>
              <a:ea typeface="Meiryo UI" pitchFamily="50" charset="-128"/>
              <a:cs typeface="Meiryo UI" pitchFamily="50" charset="-128"/>
            </a:endParaRPr>
          </a:p>
          <a:p>
            <a:pPr defTabSz="909638" eaLnBrk="1" hangingPunct="1">
              <a:spcBef>
                <a:spcPts val="0"/>
              </a:spcBef>
            </a:pPr>
            <a:r>
              <a:rPr lang="ja-JP" altLang="en-US" sz="2400" b="1" dirty="0">
                <a:latin typeface="Meiryo UI" pitchFamily="50" charset="-128"/>
                <a:ea typeface="Meiryo UI" pitchFamily="50" charset="-128"/>
                <a:cs typeface="Meiryo UI" pitchFamily="50" charset="-128"/>
              </a:rPr>
              <a:t>       を説明することができる</a:t>
            </a:r>
          </a:p>
          <a:p>
            <a:pPr defTabSz="909638" eaLnBrk="1" hangingPunct="1">
              <a:spcBef>
                <a:spcPts val="1200"/>
              </a:spcBef>
            </a:pPr>
            <a:r>
              <a:rPr lang="ja-JP" altLang="en-US" sz="2200" b="1" dirty="0">
                <a:latin typeface="Meiryo UI" pitchFamily="50" charset="-128"/>
                <a:ea typeface="Meiryo UI" pitchFamily="50" charset="-128"/>
                <a:cs typeface="Meiryo UI" pitchFamily="50" charset="-128"/>
              </a:rPr>
              <a:t>    </a:t>
            </a:r>
            <a:r>
              <a:rPr lang="ja-JP" altLang="en-US" sz="2800" b="1" dirty="0">
                <a:solidFill>
                  <a:srgbClr val="996633"/>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認知症の疑いに気づいた場合の連携について</a:t>
            </a:r>
            <a:endParaRPr lang="en-US" altLang="ja-JP" sz="2400" b="1" dirty="0">
              <a:latin typeface="Meiryo UI" pitchFamily="50" charset="-128"/>
              <a:ea typeface="Meiryo UI" pitchFamily="50" charset="-128"/>
              <a:cs typeface="Meiryo UI" pitchFamily="50" charset="-128"/>
            </a:endParaRPr>
          </a:p>
          <a:p>
            <a:pPr defTabSz="909638" eaLnBrk="1" hangingPunct="1">
              <a:spcBef>
                <a:spcPts val="0"/>
              </a:spcBef>
            </a:pPr>
            <a:r>
              <a:rPr lang="ja-JP" altLang="en-US" sz="2400" b="1" dirty="0">
                <a:latin typeface="Meiryo UI" pitchFamily="50" charset="-128"/>
                <a:ea typeface="Meiryo UI" pitchFamily="50" charset="-128"/>
                <a:cs typeface="Meiryo UI" pitchFamily="50" charset="-128"/>
              </a:rPr>
              <a:t>       理解し、実践できる</a:t>
            </a:r>
          </a:p>
        </p:txBody>
      </p:sp>
    </p:spTree>
    <p:extLst>
      <p:ext uri="{BB962C8B-B14F-4D97-AF65-F5344CB8AC3E}">
        <p14:creationId xmlns:p14="http://schemas.microsoft.com/office/powerpoint/2010/main" val="4136875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834848" y="1396508"/>
            <a:ext cx="7627937" cy="4700034"/>
          </a:xfrm>
        </p:spPr>
        <p:txBody>
          <a:bodyPr/>
          <a:lstStyle/>
          <a:p>
            <a:pPr eaLnBrk="1" hangingPunct="1">
              <a:lnSpc>
                <a:spcPct val="120000"/>
              </a:lnSpc>
              <a:spcBef>
                <a:spcPts val="0"/>
              </a:spcBef>
              <a:buClr>
                <a:srgbClr val="FFCBFF"/>
              </a:buClr>
              <a:buSzPct val="90000"/>
              <a:buFont typeface="Wingdings" pitchFamily="2" charset="2"/>
              <a:buNone/>
            </a:pPr>
            <a:r>
              <a:rPr lang="en-US" altLang="ja-JP" sz="27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認知症を呈する疾患のうち可逆性の疾患は、治療を</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a:t>
            </a:r>
            <a:r>
              <a:rPr lang="ja-JP" altLang="en-US" sz="105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確実に行うことが可能</a:t>
            </a:r>
          </a:p>
          <a:p>
            <a:pPr eaLnBrk="1" hangingPunct="1">
              <a:lnSpc>
                <a:spcPct val="120000"/>
              </a:lnSpc>
              <a:spcBef>
                <a:spcPts val="900"/>
              </a:spcBef>
              <a:buClr>
                <a:srgbClr val="FFCBFF"/>
              </a:buClr>
              <a:buSzPct val="90000"/>
              <a:buFont typeface="Wingdings" pitchFamily="2" charset="2"/>
              <a:buNone/>
            </a:pPr>
            <a:r>
              <a:rPr lang="ja-JP" altLang="en-US" sz="27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アルツハイマー型認知症であれば、より早期からの薬物</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a:t>
            </a:r>
            <a:r>
              <a:rPr lang="ja-JP" altLang="en-US" sz="105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療法による進行抑制が可能</a:t>
            </a:r>
          </a:p>
          <a:p>
            <a:pPr eaLnBrk="1" hangingPunct="1">
              <a:lnSpc>
                <a:spcPct val="120000"/>
              </a:lnSpc>
              <a:spcBef>
                <a:spcPts val="900"/>
              </a:spcBef>
              <a:buClr>
                <a:srgbClr val="FFCBFF"/>
              </a:buClr>
              <a:buSzPct val="90000"/>
              <a:buFont typeface="Wingdings" pitchFamily="2" charset="2"/>
              <a:buNone/>
            </a:pPr>
            <a:r>
              <a:rPr lang="ja-JP" altLang="en-US" sz="27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本人が変化に戸惑う期間を短くでき、その後の暮らしに</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a:t>
            </a:r>
            <a:r>
              <a:rPr lang="ja-JP" altLang="en-US" sz="105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備えるために、自分で判断したり家族と相談できる</a:t>
            </a:r>
          </a:p>
          <a:p>
            <a:pPr eaLnBrk="1" hangingPunct="1">
              <a:lnSpc>
                <a:spcPct val="120000"/>
              </a:lnSpc>
              <a:spcBef>
                <a:spcPts val="900"/>
              </a:spcBef>
              <a:buClr>
                <a:srgbClr val="FFCBFF"/>
              </a:buClr>
              <a:buSzPct val="90000"/>
              <a:buFont typeface="Wingdings" pitchFamily="2" charset="2"/>
              <a:buNone/>
            </a:pPr>
            <a:r>
              <a:rPr lang="ja-JP" altLang="en-US" sz="27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家族等が適切な介護方法や支援サービスに関する情報</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a:t>
            </a:r>
            <a:r>
              <a:rPr lang="ja-JP" altLang="en-US" sz="12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を早期から入手可能になり、病気の進行に合わせたケア</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a:t>
            </a:r>
            <a:r>
              <a:rPr lang="ja-JP" altLang="en-US" sz="12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や諸サービスの利用により</a:t>
            </a:r>
            <a:r>
              <a:rPr lang="ja-JP" altLang="en-US" sz="12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認知症の進行抑制や家族の</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Clr>
                <a:srgbClr val="FFCBFF"/>
              </a:buClr>
              <a:buSzPct val="90000"/>
              <a:buFont typeface="Wingdings" pitchFamily="2" charset="2"/>
              <a:buNone/>
            </a:pPr>
            <a:r>
              <a:rPr lang="ja-JP" altLang="en-US" sz="2400" b="1" dirty="0">
                <a:latin typeface="Meiryo UI" pitchFamily="50" charset="-128"/>
                <a:ea typeface="Meiryo UI" pitchFamily="50" charset="-128"/>
                <a:cs typeface="Meiryo UI" pitchFamily="50" charset="-128"/>
              </a:rPr>
              <a:t>   </a:t>
            </a:r>
            <a:r>
              <a:rPr lang="ja-JP" altLang="en-US" sz="12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介護負担の軽減ができる</a:t>
            </a:r>
          </a:p>
        </p:txBody>
      </p:sp>
      <p:sp>
        <p:nvSpPr>
          <p:cNvPr id="15364" name="Rectangle 4"/>
          <p:cNvSpPr>
            <a:spLocks noChangeArrowheads="1"/>
          </p:cNvSpPr>
          <p:nvPr/>
        </p:nvSpPr>
        <p:spPr bwMode="auto">
          <a:xfrm>
            <a:off x="179388" y="358138"/>
            <a:ext cx="87137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Meiryo UI" pitchFamily="50" charset="-128"/>
                <a:ea typeface="Meiryo UI" pitchFamily="50" charset="-128"/>
                <a:cs typeface="Meiryo UI" pitchFamily="50" charset="-128"/>
              </a:rPr>
              <a:t>早期発見・早期対応の意義</a:t>
            </a:r>
          </a:p>
        </p:txBody>
      </p:sp>
      <p:sp>
        <p:nvSpPr>
          <p:cNvPr id="8"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16</a:t>
            </a:r>
            <a:r>
              <a:rPr lang="ja-JP" altLang="en-US" sz="1800" b="1" dirty="0">
                <a:latin typeface="Meiryo UI" pitchFamily="50" charset="-128"/>
                <a:ea typeface="Meiryo UI" pitchFamily="50" charset="-128"/>
                <a:cs typeface="Meiryo UI" pitchFamily="50" charset="-128"/>
              </a:rPr>
              <a:t>］</a:t>
            </a:r>
          </a:p>
        </p:txBody>
      </p:sp>
      <p:sp>
        <p:nvSpPr>
          <p:cNvPr id="9" name="Rectangle 3"/>
          <p:cNvSpPr>
            <a:spLocks noChangeArrowheads="1"/>
          </p:cNvSpPr>
          <p:nvPr/>
        </p:nvSpPr>
        <p:spPr bwMode="auto">
          <a:xfrm>
            <a:off x="130625" y="100070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11502" y="339787"/>
            <a:ext cx="8499475" cy="60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家族が認知症を疑うきっかけとなった変化 </a:t>
            </a:r>
          </a:p>
        </p:txBody>
      </p:sp>
      <p:sp>
        <p:nvSpPr>
          <p:cNvPr id="40963" name="Text Box 3"/>
          <p:cNvSpPr txBox="1">
            <a:spLocks noChangeArrowheads="1"/>
          </p:cNvSpPr>
          <p:nvPr/>
        </p:nvSpPr>
        <p:spPr bwMode="auto">
          <a:xfrm>
            <a:off x="616608" y="1589127"/>
            <a:ext cx="8225745" cy="445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400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t>
            </a:r>
            <a:r>
              <a:rPr lang="ja-JP" altLang="en-US" sz="9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忘れ物・もの忘れ・置き忘れを頻繁にするようになった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74.6%</a:t>
            </a:r>
            <a:r>
              <a:rPr lang="ja-JP" altLang="en-US" sz="2000" b="1" dirty="0">
                <a:latin typeface="Meiryo UI" pitchFamily="50" charset="-128"/>
                <a:ea typeface="Meiryo UI" pitchFamily="50" charset="-128"/>
                <a:cs typeface="Meiryo UI" pitchFamily="50" charset="-128"/>
              </a:rPr>
              <a:t> </a:t>
            </a:r>
          </a:p>
          <a:p>
            <a:pPr eaLnBrk="1" hangingPunct="1">
              <a:spcBef>
                <a:spcPts val="12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t>
            </a:r>
            <a:r>
              <a:rPr lang="ja-JP" altLang="en-US" sz="9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時間や日にちが分からなくなった</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忘れるようになった</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52.9%</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t>
            </a:r>
            <a:r>
              <a:rPr lang="ja-JP" altLang="en-US" sz="9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仕事や家事が以前のようにできなくなり、支障をきたす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46.7%</a:t>
            </a:r>
            <a:endParaRPr lang="en-US" altLang="ja-JP" sz="2000" b="1" dirty="0">
              <a:latin typeface="Meiryo UI" pitchFamily="50" charset="-128"/>
              <a:ea typeface="Meiryo UI" pitchFamily="50" charset="-128"/>
              <a:cs typeface="Meiryo UI" pitchFamily="50" charset="-128"/>
            </a:endParaRPr>
          </a:p>
          <a:p>
            <a:pPr eaLnBrk="1" hangingPunct="1">
              <a:spcBef>
                <a:spcPts val="0"/>
              </a:spcBef>
              <a:buClr>
                <a:schemeClr val="hlink"/>
              </a:buClr>
              <a:buSzPct val="85000"/>
              <a:buFont typeface="Wingdings" pitchFamily="2" charset="2"/>
              <a:buNone/>
            </a:pPr>
            <a:r>
              <a:rPr lang="ja-JP" altLang="en-US" sz="2200" b="1" dirty="0">
                <a:latin typeface="Meiryo UI" pitchFamily="50" charset="-128"/>
                <a:ea typeface="Meiryo UI" pitchFamily="50" charset="-128"/>
                <a:cs typeface="Meiryo UI" pitchFamily="50" charset="-128"/>
              </a:rPr>
              <a:t>  </a:t>
            </a:r>
            <a:r>
              <a:rPr lang="ja-JP" altLang="en-US" sz="9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ようになった</a:t>
            </a:r>
          </a:p>
          <a:p>
            <a:pPr eaLnBrk="1" hangingPunct="1">
              <a:spcBef>
                <a:spcPts val="12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t>
            </a:r>
            <a:r>
              <a:rPr lang="ja-JP" altLang="en-US" sz="9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クレジットカードや銀行通帳の取り扱いができなくなった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29.5%</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t>
            </a:r>
            <a:r>
              <a:rPr lang="ja-JP" altLang="en-US" sz="9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服薬がきちんとできなくなった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28.4%</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t>
            </a:r>
            <a:r>
              <a:rPr lang="ja-JP" altLang="en-US" sz="9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ふさぎこんで、何をするのも億劫がり、嫌がるようになった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26.5%</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t>
            </a:r>
            <a:r>
              <a:rPr lang="ja-JP" altLang="en-US" sz="9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気候に合った服を選んできることができなくなった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19.6%</a:t>
            </a:r>
            <a:endParaRPr lang="ja-JP" altLang="en-US" sz="2000" b="1" dirty="0">
              <a:latin typeface="Meiryo UI" pitchFamily="50" charset="-128"/>
              <a:ea typeface="Meiryo UI" pitchFamily="50" charset="-128"/>
              <a:cs typeface="Meiryo UI" pitchFamily="50" charset="-128"/>
            </a:endParaRPr>
          </a:p>
          <a:p>
            <a:pPr eaLnBrk="1" hangingPunct="1">
              <a:spcBef>
                <a:spcPts val="1200"/>
              </a:spcBef>
              <a:buClr>
                <a:schemeClr val="hlink"/>
              </a:buClr>
              <a:buSzPct val="85000"/>
              <a:buFont typeface="Wingdings" pitchFamily="2" charset="2"/>
              <a:buNone/>
            </a:pPr>
            <a:r>
              <a:rPr lang="en-US" altLang="ja-JP" sz="2400" b="1" dirty="0">
                <a:solidFill>
                  <a:srgbClr val="996633"/>
                </a:solidFill>
                <a:latin typeface="Meiryo UI" pitchFamily="50" charset="-128"/>
                <a:ea typeface="Meiryo UI" pitchFamily="50" charset="-128"/>
                <a:cs typeface="Meiryo UI" pitchFamily="50" charset="-128"/>
              </a:rPr>
              <a:t>●</a:t>
            </a:r>
            <a:r>
              <a:rPr lang="ja-JP" altLang="en-US" sz="9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入浴しても洗髪は困難になった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13.5%</a:t>
            </a:r>
            <a:endParaRPr lang="ja-JP" altLang="en-US" sz="2000" b="1" dirty="0">
              <a:latin typeface="Meiryo UI" pitchFamily="50" charset="-128"/>
              <a:ea typeface="Meiryo UI" pitchFamily="50" charset="-128"/>
              <a:cs typeface="Meiryo UI" pitchFamily="50" charset="-128"/>
            </a:endParaRPr>
          </a:p>
        </p:txBody>
      </p:sp>
      <p:sp>
        <p:nvSpPr>
          <p:cNvPr id="40964" name="Text Box 4"/>
          <p:cNvSpPr txBox="1">
            <a:spLocks noChangeArrowheads="1"/>
          </p:cNvSpPr>
          <p:nvPr/>
        </p:nvSpPr>
        <p:spPr bwMode="auto">
          <a:xfrm>
            <a:off x="955343" y="6392100"/>
            <a:ext cx="7818771" cy="29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300" b="1" dirty="0">
                <a:latin typeface="Meiryo UI" pitchFamily="50" charset="-128"/>
                <a:ea typeface="Meiryo UI" pitchFamily="50" charset="-128"/>
                <a:cs typeface="Meiryo UI" pitchFamily="50" charset="-128"/>
              </a:rPr>
              <a:t>出典：公益社団法人 認知症の人と家族の会  「認知症の診断と治療に関するアンケート調査報告書」 </a:t>
            </a:r>
            <a:r>
              <a:rPr lang="en-US" altLang="ja-JP" sz="1300" b="1" dirty="0">
                <a:latin typeface="Trebuchet MS" panose="020B0603020202020204" pitchFamily="34" charset="0"/>
                <a:ea typeface="Meiryo UI" pitchFamily="50" charset="-128"/>
                <a:cs typeface="Meiryo UI" pitchFamily="50" charset="-128"/>
              </a:rPr>
              <a:t>2014.9</a:t>
            </a:r>
            <a:endParaRPr lang="ja-JP" altLang="en-US" sz="1300" b="1" dirty="0">
              <a:latin typeface="Meiryo UI" pitchFamily="50" charset="-128"/>
              <a:ea typeface="Meiryo UI" pitchFamily="50" charset="-128"/>
              <a:cs typeface="Meiryo UI" pitchFamily="50" charset="-128"/>
            </a:endParaRPr>
          </a:p>
        </p:txBody>
      </p:sp>
      <p:sp>
        <p:nvSpPr>
          <p:cNvPr id="40965" name="Rectangle 6"/>
          <p:cNvSpPr>
            <a:spLocks noChangeArrowheads="1"/>
          </p:cNvSpPr>
          <p:nvPr/>
        </p:nvSpPr>
        <p:spPr bwMode="auto">
          <a:xfrm>
            <a:off x="7437442" y="1328491"/>
            <a:ext cx="1289164" cy="32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p>
            <a:pPr defTabSz="909638" eaLnBrk="1" hangingPunct="1"/>
            <a:r>
              <a:rPr lang="ja-JP" altLang="en-US" sz="1600" b="1" dirty="0">
                <a:latin typeface="Meiryo UI" pitchFamily="50" charset="-128"/>
                <a:ea typeface="Meiryo UI" pitchFamily="50" charset="-128"/>
                <a:cs typeface="Meiryo UI" pitchFamily="50" charset="-128"/>
              </a:rPr>
              <a:t>（</a:t>
            </a:r>
            <a:r>
              <a:rPr lang="ja-JP" altLang="en-US" sz="1600" b="1" dirty="0">
                <a:latin typeface="Trebuchet MS" panose="020B0603020202020204" pitchFamily="34" charset="0"/>
                <a:ea typeface="Meiryo UI" pitchFamily="50" charset="-128"/>
                <a:cs typeface="Meiryo UI" pitchFamily="50" charset="-128"/>
              </a:rPr>
              <a:t>ｎ</a:t>
            </a:r>
            <a:r>
              <a:rPr lang="en-US" altLang="ja-JP" sz="1600" b="1" dirty="0">
                <a:latin typeface="Trebuchet MS" panose="020B0603020202020204" pitchFamily="34" charset="0"/>
                <a:ea typeface="Meiryo UI" pitchFamily="50" charset="-128"/>
                <a:cs typeface="Meiryo UI" pitchFamily="50" charset="-128"/>
              </a:rPr>
              <a:t>:465</a:t>
            </a:r>
            <a:r>
              <a:rPr lang="ja-JP" altLang="en-US" sz="1600" b="1"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 </a:t>
            </a:r>
          </a:p>
        </p:txBody>
      </p:sp>
      <p:sp>
        <p:nvSpPr>
          <p:cNvPr id="11"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17</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30625" y="992586"/>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1628338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6" name="Rectangle 2"/>
          <p:cNvSpPr>
            <a:spLocks noChangeArrowheads="1"/>
          </p:cNvSpPr>
          <p:nvPr/>
        </p:nvSpPr>
        <p:spPr bwMode="auto">
          <a:xfrm>
            <a:off x="428624" y="228043"/>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dirty="0">
                <a:latin typeface="Meiryo UI" pitchFamily="50" charset="-128"/>
                <a:ea typeface="Meiryo UI" pitchFamily="50" charset="-128"/>
                <a:cs typeface="Meiryo UI" pitchFamily="50" charset="-128"/>
              </a:rPr>
              <a:t>「気づき」から「つなげる」ための情報収集</a:t>
            </a:r>
            <a:endParaRPr lang="ja-JP" altLang="en-US" sz="2800" dirty="0">
              <a:latin typeface="Meiryo UI" pitchFamily="50" charset="-128"/>
              <a:ea typeface="Meiryo UI" pitchFamily="50" charset="-128"/>
              <a:cs typeface="Meiryo UI" pitchFamily="50" charset="-128"/>
            </a:endParaRPr>
          </a:p>
        </p:txBody>
      </p:sp>
      <p:sp>
        <p:nvSpPr>
          <p:cNvPr id="3" name="テキスト ボックス 2"/>
          <p:cNvSpPr txBox="1"/>
          <p:nvPr/>
        </p:nvSpPr>
        <p:spPr>
          <a:xfrm>
            <a:off x="428624" y="1183372"/>
            <a:ext cx="3747591" cy="400110"/>
          </a:xfrm>
          <a:prstGeom prst="rect">
            <a:avLst/>
          </a:prstGeom>
          <a:noFill/>
          <a:ln w="25400">
            <a:noFill/>
          </a:ln>
        </p:spPr>
        <p:txBody>
          <a:bodyPr wrap="square" rtlCol="0">
            <a:spAutoFit/>
          </a:bodyPr>
          <a:lstStyle/>
          <a:p>
            <a:pPr algn="ctr"/>
            <a:r>
              <a:rPr kumimoji="1" lang="ja-JP" altLang="en-US" sz="2000" b="1" dirty="0">
                <a:latin typeface="Meiryo UI" pitchFamily="50" charset="-128"/>
                <a:ea typeface="Meiryo UI" pitchFamily="50" charset="-128"/>
                <a:cs typeface="Meiryo UI" pitchFamily="50" charset="-128"/>
              </a:rPr>
              <a:t>家族や医療者・介護者の気づき</a:t>
            </a:r>
          </a:p>
        </p:txBody>
      </p:sp>
      <p:graphicFrame>
        <p:nvGraphicFramePr>
          <p:cNvPr id="5" name="表 4"/>
          <p:cNvGraphicFramePr>
            <a:graphicFrameLocks noGrp="1"/>
          </p:cNvGraphicFramePr>
          <p:nvPr>
            <p:extLst>
              <p:ext uri="{D42A27DB-BD31-4B8C-83A1-F6EECF244321}">
                <p14:modId xmlns:p14="http://schemas.microsoft.com/office/powerpoint/2010/main" val="225797729"/>
              </p:ext>
            </p:extLst>
          </p:nvPr>
        </p:nvGraphicFramePr>
        <p:xfrm>
          <a:off x="1078176" y="1923390"/>
          <a:ext cx="7328848" cy="772891"/>
        </p:xfrm>
        <a:graphic>
          <a:graphicData uri="http://schemas.openxmlformats.org/drawingml/2006/table">
            <a:tbl>
              <a:tblPr firstRow="1" bandRow="1">
                <a:tableStyleId>{5C22544A-7EE6-4342-B048-85BDC9FD1C3A}</a:tableStyleId>
              </a:tblPr>
              <a:tblGrid>
                <a:gridCol w="1705971">
                  <a:extLst>
                    <a:ext uri="{9D8B030D-6E8A-4147-A177-3AD203B41FA5}">
                      <a16:colId xmlns:a16="http://schemas.microsoft.com/office/drawing/2014/main" xmlns="" val="20000"/>
                    </a:ext>
                  </a:extLst>
                </a:gridCol>
                <a:gridCol w="5622877">
                  <a:extLst>
                    <a:ext uri="{9D8B030D-6E8A-4147-A177-3AD203B41FA5}">
                      <a16:colId xmlns:a16="http://schemas.microsoft.com/office/drawing/2014/main" xmlns="" val="20001"/>
                    </a:ext>
                  </a:extLst>
                </a:gridCol>
              </a:tblGrid>
              <a:tr h="772891">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①基本情報</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（生活環境）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本人の基本事項</a:t>
                      </a:r>
                      <a:r>
                        <a:rPr kumimoji="1"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自立度の経過</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を把握</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「本人の現在と今後」を探り、療養と支援の必要性の情報を収集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6" name="テキスト ボックス 5"/>
          <p:cNvSpPr txBox="1"/>
          <p:nvPr/>
        </p:nvSpPr>
        <p:spPr>
          <a:xfrm>
            <a:off x="1521754" y="2653886"/>
            <a:ext cx="852239" cy="400110"/>
          </a:xfrm>
          <a:prstGeom prst="rect">
            <a:avLst/>
          </a:prstGeom>
          <a:noFill/>
          <a:ln w="25400">
            <a:noFill/>
          </a:ln>
        </p:spPr>
        <p:txBody>
          <a:bodyPr wrap="square" rtlCol="0">
            <a:spAutoFit/>
          </a:bodyPr>
          <a:lstStyle/>
          <a:p>
            <a:pPr algn="ctr"/>
            <a:r>
              <a:rPr kumimoji="1" lang="ja-JP" altLang="en-US" sz="2000" b="1" dirty="0">
                <a:latin typeface="Meiryo UI" pitchFamily="50" charset="-128"/>
                <a:ea typeface="Meiryo UI" pitchFamily="50" charset="-128"/>
                <a:cs typeface="Meiryo UI"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1008968081"/>
              </p:ext>
            </p:extLst>
          </p:nvPr>
        </p:nvGraphicFramePr>
        <p:xfrm>
          <a:off x="1091823" y="3042742"/>
          <a:ext cx="7315201" cy="746674"/>
        </p:xfrm>
        <a:graphic>
          <a:graphicData uri="http://schemas.openxmlformats.org/drawingml/2006/table">
            <a:tbl>
              <a:tblPr firstRow="1" bandRow="1">
                <a:tableStyleId>{5C22544A-7EE6-4342-B048-85BDC9FD1C3A}</a:tableStyleId>
              </a:tblPr>
              <a:tblGrid>
                <a:gridCol w="1705971">
                  <a:extLst>
                    <a:ext uri="{9D8B030D-6E8A-4147-A177-3AD203B41FA5}">
                      <a16:colId xmlns:a16="http://schemas.microsoft.com/office/drawing/2014/main" xmlns="" val="20000"/>
                    </a:ext>
                  </a:extLst>
                </a:gridCol>
                <a:gridCol w="5609230">
                  <a:extLst>
                    <a:ext uri="{9D8B030D-6E8A-4147-A177-3AD203B41FA5}">
                      <a16:colId xmlns:a16="http://schemas.microsoft.com/office/drawing/2014/main" xmlns="" val="20001"/>
                    </a:ext>
                  </a:extLst>
                </a:gridCol>
              </a:tblGrid>
              <a:tr h="746674">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②医療提供</a:t>
                      </a:r>
                      <a:endParaRPr kumimoji="1"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薬剤情報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服薬中の</a:t>
                      </a:r>
                      <a:r>
                        <a:rPr kumimoji="1"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薬剤情報</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及び服薬状況の把握。</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服薬中の薬剤の影響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265963801"/>
              </p:ext>
            </p:extLst>
          </p:nvPr>
        </p:nvGraphicFramePr>
        <p:xfrm>
          <a:off x="1078176" y="5021682"/>
          <a:ext cx="7328848" cy="512016"/>
        </p:xfrm>
        <a:graphic>
          <a:graphicData uri="http://schemas.openxmlformats.org/drawingml/2006/table">
            <a:tbl>
              <a:tblPr firstRow="1" bandRow="1">
                <a:tableStyleId>{5C22544A-7EE6-4342-B048-85BDC9FD1C3A}</a:tableStyleId>
              </a:tblPr>
              <a:tblGrid>
                <a:gridCol w="1768879">
                  <a:extLst>
                    <a:ext uri="{9D8B030D-6E8A-4147-A177-3AD203B41FA5}">
                      <a16:colId xmlns:a16="http://schemas.microsoft.com/office/drawing/2014/main" xmlns="" val="20000"/>
                    </a:ext>
                  </a:extLst>
                </a:gridCol>
                <a:gridCol w="5559969">
                  <a:extLst>
                    <a:ext uri="{9D8B030D-6E8A-4147-A177-3AD203B41FA5}">
                      <a16:colId xmlns:a16="http://schemas.microsoft.com/office/drawing/2014/main" xmlns="" val="20001"/>
                    </a:ext>
                  </a:extLst>
                </a:gridCol>
              </a:tblGrid>
              <a:tr h="512016">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④焦点情報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pPr>
                        <a:spcBef>
                          <a:spcPts val="600"/>
                        </a:spcBef>
                        <a:spcAft>
                          <a:spcPts val="600"/>
                        </a:spcAft>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本人の最大の</a:t>
                      </a:r>
                      <a:r>
                        <a:rPr kumimoji="1"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課題</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を明らかにする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149955764"/>
              </p:ext>
            </p:extLst>
          </p:nvPr>
        </p:nvGraphicFramePr>
        <p:xfrm>
          <a:off x="1091823" y="4138659"/>
          <a:ext cx="7328849" cy="530211"/>
        </p:xfrm>
        <a:graphic>
          <a:graphicData uri="http://schemas.openxmlformats.org/drawingml/2006/table">
            <a:tbl>
              <a:tblPr firstRow="1" bandRow="1">
                <a:tableStyleId>{5C22544A-7EE6-4342-B048-85BDC9FD1C3A}</a:tableStyleId>
              </a:tblPr>
              <a:tblGrid>
                <a:gridCol w="1719619">
                  <a:extLst>
                    <a:ext uri="{9D8B030D-6E8A-4147-A177-3AD203B41FA5}">
                      <a16:colId xmlns:a16="http://schemas.microsoft.com/office/drawing/2014/main" xmlns="" val="20000"/>
                    </a:ext>
                  </a:extLst>
                </a:gridCol>
                <a:gridCol w="5609230">
                  <a:extLst>
                    <a:ext uri="{9D8B030D-6E8A-4147-A177-3AD203B41FA5}">
                      <a16:colId xmlns:a16="http://schemas.microsoft.com/office/drawing/2014/main" xmlns="" val="20001"/>
                    </a:ext>
                  </a:extLst>
                </a:gridCol>
              </a:tblGrid>
              <a:tr h="530211">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③心理情報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心理的な変化</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の情報共有。</a:t>
                      </a:r>
                      <a:r>
                        <a:rPr kumimoji="1" lang="ja-JP" altLang="en-US" sz="16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rPr>
                        <a:t>意思伝達</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状況を把握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612745058"/>
              </p:ext>
            </p:extLst>
          </p:nvPr>
        </p:nvGraphicFramePr>
        <p:xfrm>
          <a:off x="444750" y="5934068"/>
          <a:ext cx="4299933" cy="744486"/>
        </p:xfrm>
        <a:graphic>
          <a:graphicData uri="http://schemas.openxmlformats.org/drawingml/2006/table">
            <a:tbl>
              <a:tblPr firstRow="1" bandRow="1">
                <a:tableStyleId>{5C22544A-7EE6-4342-B048-85BDC9FD1C3A}</a:tableStyleId>
              </a:tblPr>
              <a:tblGrid>
                <a:gridCol w="4299933">
                  <a:extLst>
                    <a:ext uri="{9D8B030D-6E8A-4147-A177-3AD203B41FA5}">
                      <a16:colId xmlns:a16="http://schemas.microsoft.com/office/drawing/2014/main" xmlns="" val="20000"/>
                    </a:ext>
                  </a:extLst>
                </a:gridCol>
              </a:tblGrid>
              <a:tr h="269543">
                <a:tc>
                  <a:txBody>
                    <a:bodyPr/>
                    <a:lstStyle/>
                    <a:p>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認知症の情報収集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xmlns="" val="10000"/>
                  </a:ext>
                </a:extLst>
              </a:tr>
              <a:tr h="378726">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認知症の「気づき」を明らかにしてつなげる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646216967"/>
              </p:ext>
            </p:extLst>
          </p:nvPr>
        </p:nvGraphicFramePr>
        <p:xfrm>
          <a:off x="5329169" y="5926199"/>
          <a:ext cx="3329059" cy="701040"/>
        </p:xfrm>
        <a:graphic>
          <a:graphicData uri="http://schemas.openxmlformats.org/drawingml/2006/table">
            <a:tbl>
              <a:tblPr firstRow="1" bandRow="1">
                <a:tableStyleId>{5C22544A-7EE6-4342-B048-85BDC9FD1C3A}</a:tableStyleId>
              </a:tblPr>
              <a:tblGrid>
                <a:gridCol w="3329059">
                  <a:extLst>
                    <a:ext uri="{9D8B030D-6E8A-4147-A177-3AD203B41FA5}">
                      <a16:colId xmlns:a16="http://schemas.microsoft.com/office/drawing/2014/main" xmlns="" val="20000"/>
                    </a:ext>
                  </a:extLst>
                </a:gridCol>
              </a:tblGrid>
              <a:tr h="295827">
                <a:tc>
                  <a:txBody>
                    <a:bodyPr/>
                    <a:lstStyle/>
                    <a:p>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多職種連携（つなげる）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xmlns="" val="10000"/>
                  </a:ext>
                </a:extLst>
              </a:tr>
              <a:tr h="295827">
                <a:tc>
                  <a:txBody>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  未診断、放置の防止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26"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18</a:t>
            </a:r>
            <a:r>
              <a:rPr lang="ja-JP" altLang="en-US" sz="1800" b="1" dirty="0">
                <a:latin typeface="Meiryo UI" pitchFamily="50" charset="-128"/>
                <a:ea typeface="Meiryo UI" pitchFamily="50" charset="-128"/>
                <a:cs typeface="Meiryo UI" pitchFamily="50" charset="-128"/>
              </a:rPr>
              <a:t>］</a:t>
            </a:r>
          </a:p>
        </p:txBody>
      </p:sp>
      <p:sp>
        <p:nvSpPr>
          <p:cNvPr id="27"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24" name="テキスト ボックス 23"/>
          <p:cNvSpPr txBox="1"/>
          <p:nvPr/>
        </p:nvSpPr>
        <p:spPr>
          <a:xfrm>
            <a:off x="1514767" y="3747021"/>
            <a:ext cx="852239" cy="400110"/>
          </a:xfrm>
          <a:prstGeom prst="rect">
            <a:avLst/>
          </a:prstGeom>
          <a:noFill/>
          <a:ln w="25400">
            <a:noFill/>
          </a:ln>
        </p:spPr>
        <p:txBody>
          <a:bodyPr wrap="square" rtlCol="0">
            <a:spAutoFit/>
          </a:bodyPr>
          <a:lstStyle/>
          <a:p>
            <a:pPr algn="ctr"/>
            <a:r>
              <a:rPr kumimoji="1" lang="ja-JP" altLang="en-US" sz="2000" b="1" dirty="0">
                <a:latin typeface="Meiryo UI" pitchFamily="50" charset="-128"/>
                <a:ea typeface="Meiryo UI" pitchFamily="50" charset="-128"/>
                <a:cs typeface="Meiryo UI" pitchFamily="50" charset="-128"/>
              </a:rPr>
              <a:t>＋</a:t>
            </a:r>
          </a:p>
        </p:txBody>
      </p:sp>
      <p:sp>
        <p:nvSpPr>
          <p:cNvPr id="25" name="AutoShape 14"/>
          <p:cNvSpPr>
            <a:spLocks noChangeArrowheads="1"/>
          </p:cNvSpPr>
          <p:nvPr/>
        </p:nvSpPr>
        <p:spPr bwMode="auto">
          <a:xfrm rot="10800000">
            <a:off x="1742478" y="1604057"/>
            <a:ext cx="594435" cy="249591"/>
          </a:xfrm>
          <a:prstGeom prst="triangle">
            <a:avLst>
              <a:gd name="adj" fmla="val 50000"/>
            </a:avLst>
          </a:prstGeom>
          <a:solidFill>
            <a:srgbClr val="996633"/>
          </a:solidFill>
          <a:ln>
            <a:noFill/>
          </a:ln>
          <a:effectLst/>
        </p:spPr>
        <p:txBody>
          <a:bodyPr wrap="none" anchor="ctr"/>
          <a:lstStyle/>
          <a:p>
            <a:pPr eaLnBrk="1" hangingPunct="1"/>
            <a:endParaRPr lang="ja-JP" altLang="en-US"/>
          </a:p>
        </p:txBody>
      </p:sp>
      <p:sp>
        <p:nvSpPr>
          <p:cNvPr id="28" name="テキスト ボックス 27"/>
          <p:cNvSpPr txBox="1"/>
          <p:nvPr/>
        </p:nvSpPr>
        <p:spPr>
          <a:xfrm>
            <a:off x="1534442" y="4637338"/>
            <a:ext cx="852239" cy="400110"/>
          </a:xfrm>
          <a:prstGeom prst="rect">
            <a:avLst/>
          </a:prstGeom>
          <a:noFill/>
          <a:ln w="25400">
            <a:noFill/>
          </a:ln>
        </p:spPr>
        <p:txBody>
          <a:bodyPr wrap="square" rtlCol="0">
            <a:spAutoFit/>
          </a:bodyPr>
          <a:lstStyle/>
          <a:p>
            <a:pPr algn="ctr"/>
            <a:r>
              <a:rPr kumimoji="1" lang="ja-JP" altLang="en-US" sz="2000" b="1" dirty="0">
                <a:latin typeface="Meiryo UI" pitchFamily="50" charset="-128"/>
                <a:ea typeface="Meiryo UI" pitchFamily="50" charset="-128"/>
                <a:cs typeface="Meiryo UI" pitchFamily="50" charset="-128"/>
              </a:rPr>
              <a:t>＋</a:t>
            </a:r>
          </a:p>
        </p:txBody>
      </p:sp>
      <p:sp>
        <p:nvSpPr>
          <p:cNvPr id="29" name="AutoShape 14"/>
          <p:cNvSpPr>
            <a:spLocks noChangeArrowheads="1"/>
          </p:cNvSpPr>
          <p:nvPr/>
        </p:nvSpPr>
        <p:spPr bwMode="auto">
          <a:xfrm rot="5400000">
            <a:off x="4750447" y="6167164"/>
            <a:ext cx="594435" cy="249591"/>
          </a:xfrm>
          <a:prstGeom prst="triangle">
            <a:avLst>
              <a:gd name="adj" fmla="val 50000"/>
            </a:avLst>
          </a:prstGeom>
          <a:solidFill>
            <a:srgbClr val="996633"/>
          </a:solidFill>
          <a:ln>
            <a:noFill/>
          </a:ln>
          <a:effectLst/>
        </p:spPr>
        <p:txBody>
          <a:bodyPr wrap="none" anchor="ctr"/>
          <a:lstStyle/>
          <a:p>
            <a:pPr eaLnBrk="1" hangingPunct="1"/>
            <a:endParaRPr lang="ja-JP" altLang="en-US"/>
          </a:p>
        </p:txBody>
      </p:sp>
      <p:cxnSp>
        <p:nvCxnSpPr>
          <p:cNvPr id="9" name="直線コネクタ 8"/>
          <p:cNvCxnSpPr/>
          <p:nvPr/>
        </p:nvCxnSpPr>
        <p:spPr bwMode="auto">
          <a:xfrm>
            <a:off x="742356" y="2325601"/>
            <a:ext cx="33582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0" name="直線コネクタ 29"/>
          <p:cNvCxnSpPr/>
          <p:nvPr/>
        </p:nvCxnSpPr>
        <p:spPr bwMode="auto">
          <a:xfrm>
            <a:off x="699936" y="5279929"/>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1" name="直線コネクタ 30"/>
          <p:cNvCxnSpPr/>
          <p:nvPr/>
        </p:nvCxnSpPr>
        <p:spPr bwMode="auto">
          <a:xfrm>
            <a:off x="699936" y="4367803"/>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2" name="直線コネクタ 31"/>
          <p:cNvCxnSpPr/>
          <p:nvPr/>
        </p:nvCxnSpPr>
        <p:spPr bwMode="auto">
          <a:xfrm>
            <a:off x="699936" y="3384382"/>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3" name="直線コネクタ 32"/>
          <p:cNvCxnSpPr/>
          <p:nvPr/>
        </p:nvCxnSpPr>
        <p:spPr bwMode="auto">
          <a:xfrm>
            <a:off x="742356" y="2280937"/>
            <a:ext cx="0" cy="3526252"/>
          </a:xfrm>
          <a:prstGeom prst="line">
            <a:avLst/>
          </a:prstGeom>
          <a:solidFill>
            <a:srgbClr val="FFFF99"/>
          </a:solidFill>
          <a:ln w="88900" cap="flat" cmpd="sng" algn="ctr">
            <a:solidFill>
              <a:srgbClr val="996633"/>
            </a:solidFill>
            <a:prstDash val="solid"/>
            <a:round/>
            <a:headEnd type="none" w="med" len="med"/>
            <a:tailEnd type="arrow" w="sm" len="sm"/>
          </a:ln>
          <a:effectLst/>
        </p:spPr>
      </p:cxnSp>
    </p:spTree>
    <p:extLst>
      <p:ext uri="{BB962C8B-B14F-4D97-AF65-F5344CB8AC3E}">
        <p14:creationId xmlns:p14="http://schemas.microsoft.com/office/powerpoint/2010/main" val="2203814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177061" y="987776"/>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31746" name="タイトル 3"/>
          <p:cNvSpPr>
            <a:spLocks noGrp="1"/>
          </p:cNvSpPr>
          <p:nvPr>
            <p:ph type="title" idx="4294967295"/>
          </p:nvPr>
        </p:nvSpPr>
        <p:spPr>
          <a:xfrm>
            <a:off x="599704" y="306118"/>
            <a:ext cx="8015547" cy="574675"/>
          </a:xfrm>
        </p:spPr>
        <p:txBody>
          <a:bodyPr/>
          <a:lstStyle/>
          <a:p>
            <a:r>
              <a:rPr lang="ja-JP" altLang="en-US" sz="2800" b="1" dirty="0">
                <a:solidFill>
                  <a:schemeClr val="tx1"/>
                </a:solidFill>
                <a:latin typeface="Meiryo UI" pitchFamily="50" charset="-128"/>
                <a:ea typeface="Meiryo UI" pitchFamily="50" charset="-128"/>
                <a:cs typeface="Meiryo UI" pitchFamily="50" charset="-128"/>
              </a:rPr>
              <a:t>多職種連携の意義</a:t>
            </a:r>
          </a:p>
        </p:txBody>
      </p:sp>
      <p:sp>
        <p:nvSpPr>
          <p:cNvPr id="31747" name="コンテンツ プレースホルダー 4"/>
          <p:cNvSpPr>
            <a:spLocks noGrp="1"/>
          </p:cNvSpPr>
          <p:nvPr>
            <p:ph idx="4294967295"/>
          </p:nvPr>
        </p:nvSpPr>
        <p:spPr>
          <a:xfrm>
            <a:off x="509242" y="1408732"/>
            <a:ext cx="8058837" cy="4908941"/>
          </a:xfrm>
        </p:spPr>
        <p:txBody>
          <a:bodyPr/>
          <a:lstStyle/>
          <a:p>
            <a:pPr>
              <a:buFont typeface="Wingdings" pitchFamily="2" charset="2"/>
              <a:buNone/>
            </a:pPr>
            <a:r>
              <a:rPr lang="en-US" altLang="ja-JP" sz="2200" b="1" dirty="0">
                <a:solidFill>
                  <a:srgbClr val="996633"/>
                </a:solidFill>
                <a:latin typeface="Meiryo UI" pitchFamily="50" charset="-128"/>
                <a:ea typeface="Meiryo UI" pitchFamily="50" charset="-128"/>
                <a:cs typeface="Meiryo UI" pitchFamily="50" charset="-128"/>
              </a:rPr>
              <a:t>●</a:t>
            </a:r>
            <a:r>
              <a:rPr lang="ja-JP" altLang="en-US" sz="2200" b="1" dirty="0">
                <a:solidFill>
                  <a:srgbClr val="996633"/>
                </a:solidFill>
                <a:latin typeface="Meiryo UI" pitchFamily="50" charset="-128"/>
                <a:ea typeface="Meiryo UI" pitchFamily="50" charset="-128"/>
                <a:cs typeface="Meiryo UI" pitchFamily="50" charset="-128"/>
              </a:rPr>
              <a:t>生活状況に関する具体的・客観的な情報</a:t>
            </a:r>
            <a:r>
              <a:rPr lang="ja-JP" altLang="en-US" sz="2200" b="1" dirty="0">
                <a:latin typeface="Meiryo UI" pitchFamily="50" charset="-128"/>
                <a:ea typeface="Meiryo UI" pitchFamily="50" charset="-128"/>
                <a:cs typeface="Meiryo UI" pitchFamily="50" charset="-128"/>
              </a:rPr>
              <a:t>が共有できる</a:t>
            </a:r>
            <a:endParaRPr lang="en-US" altLang="ja-JP" sz="2200" b="1" dirty="0">
              <a:latin typeface="Meiryo UI" pitchFamily="50" charset="-128"/>
              <a:ea typeface="Meiryo UI" pitchFamily="50" charset="-128"/>
              <a:cs typeface="Meiryo UI" pitchFamily="50" charset="-128"/>
            </a:endParaRPr>
          </a:p>
          <a:p>
            <a:pPr>
              <a:buFont typeface="Wingdings" pitchFamily="2" charset="2"/>
              <a:buNone/>
            </a:pPr>
            <a:r>
              <a:rPr lang="ja-JP" altLang="en-US" sz="2200" b="1" dirty="0">
                <a:solidFill>
                  <a:srgbClr val="969696"/>
                </a:solidFill>
                <a:latin typeface="Meiryo UI" pitchFamily="50" charset="-128"/>
                <a:ea typeface="Meiryo UI" pitchFamily="50" charset="-128"/>
                <a:cs typeface="Meiryo UI" pitchFamily="50" charset="-128"/>
              </a:rPr>
              <a:t>　　 </a:t>
            </a:r>
            <a:r>
              <a:rPr lang="ja-JP" altLang="en-US" sz="1800" b="1" dirty="0">
                <a:solidFill>
                  <a:srgbClr val="969696"/>
                </a:solidFill>
                <a:latin typeface="Meiryo UI" pitchFamily="50" charset="-128"/>
                <a:ea typeface="Meiryo UI" pitchFamily="50" charset="-128"/>
                <a:cs typeface="Meiryo UI" pitchFamily="50" charset="-128"/>
              </a:rPr>
              <a:t>＊</a:t>
            </a:r>
            <a:r>
              <a:rPr lang="en-US" altLang="ja-JP" sz="1800" b="1" dirty="0">
                <a:solidFill>
                  <a:srgbClr val="969696"/>
                </a:solidFill>
                <a:latin typeface="Meiryo UI" pitchFamily="50" charset="-128"/>
                <a:ea typeface="Meiryo UI" pitchFamily="50" charset="-128"/>
                <a:cs typeface="Meiryo UI" pitchFamily="50" charset="-128"/>
              </a:rPr>
              <a:t>1</a:t>
            </a:r>
            <a:r>
              <a:rPr lang="ja-JP" altLang="en-US" sz="1800" b="1" dirty="0">
                <a:solidFill>
                  <a:srgbClr val="969696"/>
                </a:solidFill>
                <a:latin typeface="Meiryo UI" pitchFamily="50" charset="-128"/>
                <a:ea typeface="Meiryo UI" pitchFamily="50" charset="-128"/>
                <a:cs typeface="Meiryo UI" pitchFamily="50" charset="-128"/>
              </a:rPr>
              <a:t>　特に、今後増加が予想される独居の認知症高齢者ではケアマネジャー</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を含めた介護職員からの情報は欠かせない。特にアルツハイマー病では</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“取り繕い”が特徴であるため、本人以外から情報を得る必要がある。</a:t>
            </a:r>
            <a:endParaRPr lang="en-US" altLang="ja-JP" sz="1800" b="1" dirty="0">
              <a:solidFill>
                <a:srgbClr val="969696"/>
              </a:solidFill>
              <a:latin typeface="Meiryo UI" pitchFamily="50" charset="-128"/>
              <a:ea typeface="Meiryo UI" pitchFamily="50" charset="-128"/>
              <a:cs typeface="Meiryo UI" pitchFamily="50" charset="-128"/>
            </a:endParaRP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en-US" altLang="ja-JP" sz="1800" b="1" dirty="0">
                <a:solidFill>
                  <a:srgbClr val="969696"/>
                </a:solidFill>
                <a:latin typeface="Meiryo UI" pitchFamily="50" charset="-128"/>
                <a:ea typeface="Meiryo UI" pitchFamily="50" charset="-128"/>
                <a:cs typeface="Meiryo UI" pitchFamily="50" charset="-128"/>
              </a:rPr>
              <a:t>2</a:t>
            </a:r>
            <a:r>
              <a:rPr lang="ja-JP" altLang="en-US" sz="1800" b="1" dirty="0">
                <a:solidFill>
                  <a:srgbClr val="969696"/>
                </a:solidFill>
                <a:latin typeface="Meiryo UI" pitchFamily="50" charset="-128"/>
                <a:ea typeface="Meiryo UI" pitchFamily="50" charset="-128"/>
                <a:cs typeface="Meiryo UI" pitchFamily="50" charset="-128"/>
              </a:rPr>
              <a:t>　本人への服薬指導で、生活状況を把握できていれば、本人の訴えに振り</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回されることが減る</a:t>
            </a:r>
            <a:endParaRPr lang="en-US" altLang="ja-JP" sz="1800" b="1" dirty="0">
              <a:solidFill>
                <a:srgbClr val="969696"/>
              </a:solidFill>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996633"/>
                </a:solidFill>
                <a:latin typeface="Meiryo UI" pitchFamily="50" charset="-128"/>
                <a:ea typeface="Meiryo UI" pitchFamily="50" charset="-128"/>
                <a:cs typeface="Meiryo UI" pitchFamily="50" charset="-128"/>
              </a:rPr>
              <a:t>●</a:t>
            </a:r>
            <a:r>
              <a:rPr lang="ja-JP" altLang="en-US" sz="2200" b="1" dirty="0">
                <a:solidFill>
                  <a:srgbClr val="996633"/>
                </a:solidFill>
                <a:latin typeface="Meiryo UI" pitchFamily="50" charset="-128"/>
                <a:ea typeface="Meiryo UI" pitchFamily="50" charset="-128"/>
                <a:cs typeface="Meiryo UI" pitchFamily="50" charset="-128"/>
              </a:rPr>
              <a:t>服薬状況の確認</a:t>
            </a:r>
            <a:r>
              <a:rPr lang="ja-JP" altLang="en-US" sz="2200" b="1" dirty="0">
                <a:latin typeface="Meiryo UI" pitchFamily="50" charset="-128"/>
                <a:ea typeface="Meiryo UI" pitchFamily="50" charset="-128"/>
                <a:cs typeface="Meiryo UI" pitchFamily="50" charset="-128"/>
              </a:rPr>
              <a:t>ができる  </a:t>
            </a:r>
            <a:endParaRPr lang="en-US" altLang="ja-JP" sz="2200" b="1" dirty="0">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ja-JP" altLang="en-US" sz="1000" b="1" dirty="0">
                <a:solidFill>
                  <a:srgbClr val="969696"/>
                </a:solidFill>
                <a:latin typeface="Meiryo UI" pitchFamily="50" charset="-128"/>
                <a:ea typeface="Meiryo UI" pitchFamily="50" charset="-128"/>
                <a:cs typeface="Meiryo UI" pitchFamily="50" charset="-128"/>
              </a:rPr>
              <a:t>　 </a:t>
            </a:r>
            <a:r>
              <a:rPr lang="ja-JP" altLang="en-US" sz="1800" b="1" dirty="0">
                <a:solidFill>
                  <a:srgbClr val="969696"/>
                </a:solidFill>
                <a:latin typeface="Meiryo UI" pitchFamily="50" charset="-128"/>
                <a:ea typeface="Meiryo UI" pitchFamily="50" charset="-128"/>
                <a:cs typeface="Meiryo UI" pitchFamily="50" charset="-128"/>
              </a:rPr>
              <a:t>生活習慣病の治療薬を含め、本人・家族に対する服薬確認に加え、看護</a:t>
            </a:r>
            <a:endParaRPr lang="en-US" altLang="ja-JP" sz="1800" b="1" dirty="0">
              <a:solidFill>
                <a:srgbClr val="969696"/>
              </a:solidFill>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a:t>
            </a:r>
            <a:r>
              <a:rPr lang="ja-JP" altLang="en-US" sz="1400" b="1" dirty="0">
                <a:solidFill>
                  <a:srgbClr val="969696"/>
                </a:solidFill>
                <a:latin typeface="Meiryo UI" pitchFamily="50" charset="-128"/>
                <a:ea typeface="Meiryo UI" pitchFamily="50" charset="-128"/>
                <a:cs typeface="Meiryo UI" pitchFamily="50" charset="-128"/>
              </a:rPr>
              <a:t>  </a:t>
            </a:r>
            <a:r>
              <a:rPr lang="ja-JP" altLang="en-US" sz="1800" b="1" dirty="0">
                <a:solidFill>
                  <a:srgbClr val="969696"/>
                </a:solidFill>
                <a:latin typeface="Meiryo UI" pitchFamily="50" charset="-128"/>
                <a:ea typeface="Meiryo UI" pitchFamily="50" charset="-128"/>
                <a:cs typeface="Meiryo UI" pitchFamily="50" charset="-128"/>
              </a:rPr>
              <a:t>  師・介護職員等から服薬状況の確認ができる</a:t>
            </a:r>
            <a:endParaRPr lang="en-US" altLang="ja-JP" sz="1800" b="1" dirty="0">
              <a:solidFill>
                <a:srgbClr val="969696"/>
              </a:solidFill>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996633"/>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服薬遵守の意義について共有することができる</a:t>
            </a:r>
            <a:endParaRPr lang="en-US" altLang="ja-JP" sz="2200" b="1" dirty="0">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996633"/>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生活状況がわかれば、より具体的に</a:t>
            </a:r>
            <a:r>
              <a:rPr lang="ja-JP" altLang="en-US" sz="2200" b="1" dirty="0">
                <a:solidFill>
                  <a:srgbClr val="996633"/>
                </a:solidFill>
                <a:latin typeface="Meiryo UI" pitchFamily="50" charset="-128"/>
                <a:ea typeface="Meiryo UI" pitchFamily="50" charset="-128"/>
                <a:cs typeface="Meiryo UI" pitchFamily="50" charset="-128"/>
              </a:rPr>
              <a:t>薬剤の副作用や</a:t>
            </a:r>
            <a:r>
              <a:rPr lang="en-US" altLang="ja-JP" sz="2200" b="1" dirty="0">
                <a:solidFill>
                  <a:srgbClr val="996633"/>
                </a:solidFill>
                <a:latin typeface="Meiryo UI" pitchFamily="50" charset="-128"/>
                <a:ea typeface="Meiryo UI" pitchFamily="50" charset="-128"/>
                <a:cs typeface="Meiryo UI" pitchFamily="50" charset="-128"/>
              </a:rPr>
              <a:t>ADL</a:t>
            </a:r>
            <a:r>
              <a:rPr lang="ja-JP" altLang="en-US" sz="2200" b="1" dirty="0">
                <a:solidFill>
                  <a:srgbClr val="996633"/>
                </a:solidFill>
                <a:latin typeface="Meiryo UI" pitchFamily="50" charset="-128"/>
                <a:ea typeface="Meiryo UI" pitchFamily="50" charset="-128"/>
                <a:cs typeface="Meiryo UI" pitchFamily="50" charset="-128"/>
              </a:rPr>
              <a:t>・</a:t>
            </a:r>
            <a:r>
              <a:rPr lang="en-US" altLang="ja-JP" sz="2200" b="1" dirty="0">
                <a:solidFill>
                  <a:srgbClr val="996633"/>
                </a:solidFill>
                <a:latin typeface="Meiryo UI" pitchFamily="50" charset="-128"/>
                <a:ea typeface="Meiryo UI" pitchFamily="50" charset="-128"/>
                <a:cs typeface="Meiryo UI" pitchFamily="50" charset="-128"/>
              </a:rPr>
              <a:t>IADL</a:t>
            </a:r>
            <a:r>
              <a:rPr lang="ja-JP" altLang="en-US" sz="2200" b="1" dirty="0">
                <a:solidFill>
                  <a:srgbClr val="996633"/>
                </a:solidFill>
                <a:latin typeface="Meiryo UI" pitchFamily="50" charset="-128"/>
                <a:ea typeface="Meiryo UI" pitchFamily="50" charset="-128"/>
                <a:cs typeface="Meiryo UI" pitchFamily="50" charset="-128"/>
              </a:rPr>
              <a:t>に対する影響の説明</a:t>
            </a:r>
            <a:r>
              <a:rPr lang="ja-JP" altLang="en-US" sz="2200" b="1" dirty="0">
                <a:latin typeface="Meiryo UI" pitchFamily="50" charset="-128"/>
                <a:ea typeface="Meiryo UI" pitchFamily="50" charset="-128"/>
                <a:cs typeface="Meiryo UI" pitchFamily="50" charset="-128"/>
              </a:rPr>
              <a:t>ができる</a:t>
            </a:r>
            <a:endParaRPr lang="en-US" altLang="ja-JP" sz="2200" b="1" dirty="0">
              <a:latin typeface="Meiryo UI" pitchFamily="50" charset="-128"/>
              <a:ea typeface="Meiryo UI" pitchFamily="50" charset="-128"/>
              <a:cs typeface="Meiryo UI" pitchFamily="50" charset="-128"/>
            </a:endParaRPr>
          </a:p>
          <a:p>
            <a:pPr>
              <a:spcBef>
                <a:spcPct val="40000"/>
              </a:spcBef>
              <a:buFont typeface="Wingdings" pitchFamily="2" charset="2"/>
              <a:buNone/>
            </a:pPr>
            <a:r>
              <a:rPr lang="en-US" altLang="ja-JP" sz="2200" b="1" dirty="0">
                <a:solidFill>
                  <a:srgbClr val="996633"/>
                </a:solidFill>
                <a:latin typeface="Meiryo UI" pitchFamily="50" charset="-128"/>
                <a:ea typeface="Meiryo UI" pitchFamily="50" charset="-128"/>
                <a:cs typeface="Meiryo UI" pitchFamily="50" charset="-128"/>
              </a:rPr>
              <a:t>●BPSD</a:t>
            </a:r>
            <a:r>
              <a:rPr lang="ja-JP" altLang="en-US" sz="2200" b="1" dirty="0">
                <a:solidFill>
                  <a:srgbClr val="996633"/>
                </a:solidFill>
                <a:latin typeface="Meiryo UI" pitchFamily="50" charset="-128"/>
                <a:ea typeface="Meiryo UI" pitchFamily="50" charset="-128"/>
                <a:cs typeface="Meiryo UI" pitchFamily="50" charset="-128"/>
              </a:rPr>
              <a:t>に関連する要因</a:t>
            </a:r>
            <a:r>
              <a:rPr lang="ja-JP" altLang="en-US" sz="2200" b="1" dirty="0">
                <a:latin typeface="Meiryo UI" pitchFamily="50" charset="-128"/>
                <a:ea typeface="Meiryo UI" pitchFamily="50" charset="-128"/>
                <a:cs typeface="Meiryo UI" pitchFamily="50" charset="-128"/>
              </a:rPr>
              <a:t>についての情報が得られる</a:t>
            </a:r>
          </a:p>
        </p:txBody>
      </p:sp>
      <p:sp>
        <p:nvSpPr>
          <p:cNvPr id="16"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19</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773179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グループ化 72"/>
          <p:cNvGrpSpPr/>
          <p:nvPr/>
        </p:nvGrpSpPr>
        <p:grpSpPr>
          <a:xfrm>
            <a:off x="453889" y="1684070"/>
            <a:ext cx="686308" cy="503438"/>
            <a:chOff x="4770033" y="4743121"/>
            <a:chExt cx="1008543" cy="716659"/>
          </a:xfrm>
        </p:grpSpPr>
        <p:pic>
          <p:nvPicPr>
            <p:cNvPr id="7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213" y="4743121"/>
              <a:ext cx="550292" cy="7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正方形/長方形 74"/>
            <p:cNvSpPr/>
            <p:nvPr/>
          </p:nvSpPr>
          <p:spPr bwMode="auto">
            <a:xfrm>
              <a:off x="4770033" y="5104817"/>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76" name="正方形/長方形 75"/>
            <p:cNvSpPr/>
            <p:nvPr/>
          </p:nvSpPr>
          <p:spPr bwMode="auto">
            <a:xfrm>
              <a:off x="5530927" y="4994936"/>
              <a:ext cx="247649" cy="45954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20" name="円/楕円 19"/>
          <p:cNvSpPr/>
          <p:nvPr/>
        </p:nvSpPr>
        <p:spPr bwMode="auto">
          <a:xfrm>
            <a:off x="3776353" y="2066306"/>
            <a:ext cx="4316769" cy="3990110"/>
          </a:xfrm>
          <a:prstGeom prst="ellipse">
            <a:avLst/>
          </a:prstGeom>
          <a:noFill/>
          <a:ln w="44450" cap="flat" cmpd="sng" algn="ctr">
            <a:solidFill>
              <a:schemeClr val="bg1">
                <a:lumMod val="6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 name="円/楕円 3"/>
          <p:cNvSpPr/>
          <p:nvPr/>
        </p:nvSpPr>
        <p:spPr bwMode="auto">
          <a:xfrm>
            <a:off x="1092530" y="2170945"/>
            <a:ext cx="6804561" cy="3885471"/>
          </a:xfrm>
          <a:prstGeom prst="ellipse">
            <a:avLst/>
          </a:prstGeom>
          <a:noFill/>
          <a:ln w="825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7"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20</a:t>
            </a:r>
            <a:r>
              <a:rPr lang="ja-JP" altLang="en-US" sz="1800" b="1" dirty="0">
                <a:latin typeface="Meiryo UI" pitchFamily="50" charset="-128"/>
                <a:ea typeface="Meiryo UI" pitchFamily="50" charset="-128"/>
                <a:cs typeface="Meiryo UI" pitchFamily="50" charset="-128"/>
              </a:rPr>
              <a:t>］</a:t>
            </a:r>
          </a:p>
        </p:txBody>
      </p:sp>
      <p:sp>
        <p:nvSpPr>
          <p:cNvPr id="8" name="Rectangle 3"/>
          <p:cNvSpPr>
            <a:spLocks noChangeArrowheads="1"/>
          </p:cNvSpPr>
          <p:nvPr/>
        </p:nvSpPr>
        <p:spPr bwMode="auto">
          <a:xfrm>
            <a:off x="132035" y="1205407"/>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9" name="タイトル 3"/>
          <p:cNvSpPr txBox="1">
            <a:spLocks/>
          </p:cNvSpPr>
          <p:nvPr/>
        </p:nvSpPr>
        <p:spPr bwMode="auto">
          <a:xfrm>
            <a:off x="1425567" y="220493"/>
            <a:ext cx="6667555" cy="93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b="1" kern="0" dirty="0">
                <a:solidFill>
                  <a:schemeClr val="tx1"/>
                </a:solidFill>
                <a:latin typeface="Meiryo UI" pitchFamily="50" charset="-128"/>
                <a:ea typeface="Meiryo UI" pitchFamily="50" charset="-128"/>
                <a:cs typeface="Meiryo UI" pitchFamily="50" charset="-128"/>
              </a:rPr>
              <a:t>多職種連携の中での</a:t>
            </a:r>
            <a:endParaRPr lang="en-US" altLang="ja-JP" sz="2400" b="1" kern="0" dirty="0">
              <a:solidFill>
                <a:schemeClr val="tx1"/>
              </a:solidFill>
              <a:latin typeface="Meiryo UI" pitchFamily="50" charset="-128"/>
              <a:ea typeface="Meiryo UI" pitchFamily="50" charset="-128"/>
              <a:cs typeface="Meiryo UI" pitchFamily="50" charset="-128"/>
            </a:endParaRPr>
          </a:p>
          <a:p>
            <a:r>
              <a:rPr lang="ja-JP" altLang="en-US" sz="2800" b="1" kern="0" dirty="0">
                <a:solidFill>
                  <a:schemeClr val="tx1"/>
                </a:solidFill>
                <a:latin typeface="Meiryo UI" pitchFamily="50" charset="-128"/>
                <a:ea typeface="Meiryo UI" pitchFamily="50" charset="-128"/>
                <a:cs typeface="Meiryo UI" pitchFamily="50" charset="-128"/>
              </a:rPr>
              <a:t>かかりつけ薬局による医薬品の一元的管理</a:t>
            </a:r>
          </a:p>
        </p:txBody>
      </p:sp>
      <p:sp>
        <p:nvSpPr>
          <p:cNvPr id="14" name="テキスト ボックス 13"/>
          <p:cNvSpPr txBox="1"/>
          <p:nvPr/>
        </p:nvSpPr>
        <p:spPr>
          <a:xfrm>
            <a:off x="3402586" y="5583669"/>
            <a:ext cx="2391696" cy="769441"/>
          </a:xfrm>
          <a:prstGeom prst="rect">
            <a:avLst/>
          </a:prstGeom>
          <a:solidFill>
            <a:srgbClr val="996633"/>
          </a:solidFill>
          <a:ln w="25400">
            <a:noFill/>
          </a:ln>
        </p:spPr>
        <p:txBody>
          <a:bodyPr wrap="square" rtlCol="0">
            <a:spAutoFit/>
          </a:bodyPr>
          <a:lstStyle/>
          <a:p>
            <a:pPr algn="ctr"/>
            <a:r>
              <a:rPr kumimoji="1" lang="ja-JP" altLang="en-US" sz="2300" b="1" dirty="0">
                <a:solidFill>
                  <a:schemeClr val="bg1"/>
                </a:solidFill>
                <a:latin typeface="Meiryo UI" pitchFamily="50" charset="-128"/>
                <a:ea typeface="Meiryo UI" pitchFamily="50" charset="-128"/>
                <a:cs typeface="Meiryo UI" pitchFamily="50" charset="-128"/>
              </a:rPr>
              <a:t> </a:t>
            </a:r>
            <a:r>
              <a:rPr kumimoji="1" lang="ja-JP" altLang="en-US" sz="2100" b="1" dirty="0">
                <a:solidFill>
                  <a:schemeClr val="bg1"/>
                </a:solidFill>
                <a:latin typeface="Meiryo UI" pitchFamily="50" charset="-128"/>
                <a:ea typeface="Meiryo UI" pitchFamily="50" charset="-128"/>
                <a:cs typeface="Meiryo UI" pitchFamily="50" charset="-128"/>
              </a:rPr>
              <a:t>かかりつけ薬剤師</a:t>
            </a:r>
            <a:endParaRPr kumimoji="1" lang="en-US" altLang="ja-JP" sz="2100" b="1" dirty="0">
              <a:solidFill>
                <a:schemeClr val="bg1"/>
              </a:solidFill>
              <a:latin typeface="Meiryo UI" pitchFamily="50" charset="-128"/>
              <a:ea typeface="Meiryo UI" pitchFamily="50" charset="-128"/>
              <a:cs typeface="Meiryo UI" pitchFamily="50" charset="-128"/>
            </a:endParaRPr>
          </a:p>
          <a:p>
            <a:pPr algn="ctr"/>
            <a:r>
              <a:rPr kumimoji="1" lang="ja-JP" altLang="en-US" sz="2100" b="1" dirty="0">
                <a:solidFill>
                  <a:schemeClr val="bg1"/>
                </a:solidFill>
                <a:latin typeface="Meiryo UI" pitchFamily="50" charset="-128"/>
                <a:ea typeface="Meiryo UI" pitchFamily="50" charset="-128"/>
                <a:cs typeface="Meiryo UI" pitchFamily="50" charset="-128"/>
              </a:rPr>
              <a:t>薬局</a:t>
            </a:r>
          </a:p>
        </p:txBody>
      </p:sp>
      <p:sp>
        <p:nvSpPr>
          <p:cNvPr id="2" name="角丸四角形 1"/>
          <p:cNvSpPr/>
          <p:nvPr/>
        </p:nvSpPr>
        <p:spPr bwMode="auto">
          <a:xfrm>
            <a:off x="6804560" y="2493818"/>
            <a:ext cx="1496291" cy="883572"/>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5" name="テキスト ボックス 14"/>
          <p:cNvSpPr txBox="1"/>
          <p:nvPr/>
        </p:nvSpPr>
        <p:spPr>
          <a:xfrm>
            <a:off x="6662647" y="2520105"/>
            <a:ext cx="1770189" cy="830997"/>
          </a:xfrm>
          <a:prstGeom prst="rect">
            <a:avLst/>
          </a:prstGeom>
          <a:noFill/>
          <a:ln w="25400">
            <a:noFill/>
          </a:ln>
        </p:spPr>
        <p:txBody>
          <a:bodyPr wrap="square" rtlCol="0">
            <a:spAutoFit/>
          </a:bodyPr>
          <a:lstStyle/>
          <a:p>
            <a:pPr algn="ctr"/>
            <a:r>
              <a:rPr kumimoji="1" lang="ja-JP" altLang="en-US" sz="1600" b="1" dirty="0">
                <a:solidFill>
                  <a:schemeClr val="bg1"/>
                </a:solidFill>
                <a:latin typeface="Meiryo UI" pitchFamily="50" charset="-128"/>
                <a:ea typeface="Meiryo UI" pitchFamily="50" charset="-128"/>
                <a:cs typeface="Meiryo UI" pitchFamily="50" charset="-128"/>
              </a:rPr>
              <a:t> 看護師</a:t>
            </a:r>
            <a:endParaRPr kumimoji="1" lang="en-US" altLang="ja-JP" sz="1600" b="1" dirty="0">
              <a:solidFill>
                <a:schemeClr val="bg1"/>
              </a:solidFill>
              <a:latin typeface="Meiryo UI" pitchFamily="50" charset="-128"/>
              <a:ea typeface="Meiryo UI" pitchFamily="50" charset="-128"/>
              <a:cs typeface="Meiryo UI" pitchFamily="50" charset="-128"/>
            </a:endParaRPr>
          </a:p>
          <a:p>
            <a:pPr algn="ctr"/>
            <a:r>
              <a:rPr lang="ja-JP" altLang="en-US" sz="1600" b="1" dirty="0">
                <a:solidFill>
                  <a:schemeClr val="bg1"/>
                </a:solidFill>
                <a:latin typeface="Meiryo UI" pitchFamily="50" charset="-128"/>
                <a:ea typeface="Meiryo UI" pitchFamily="50" charset="-128"/>
                <a:cs typeface="Meiryo UI" pitchFamily="50" charset="-128"/>
              </a:rPr>
              <a:t>ケアマネジャー</a:t>
            </a:r>
            <a:endParaRPr lang="en-US" altLang="ja-JP" sz="1600" b="1" dirty="0">
              <a:solidFill>
                <a:schemeClr val="bg1"/>
              </a:solidFill>
              <a:latin typeface="Meiryo UI" pitchFamily="50" charset="-128"/>
              <a:ea typeface="Meiryo UI" pitchFamily="50" charset="-128"/>
              <a:cs typeface="Meiryo UI" pitchFamily="50" charset="-128"/>
            </a:endParaRPr>
          </a:p>
          <a:p>
            <a:pPr algn="ctr"/>
            <a:r>
              <a:rPr kumimoji="1" lang="ja-JP" altLang="en-US" sz="1600" b="1" dirty="0">
                <a:solidFill>
                  <a:schemeClr val="bg1"/>
                </a:solidFill>
                <a:latin typeface="Meiryo UI" pitchFamily="50" charset="-128"/>
                <a:ea typeface="Meiryo UI" pitchFamily="50" charset="-128"/>
                <a:cs typeface="Meiryo UI" pitchFamily="50" charset="-128"/>
              </a:rPr>
              <a:t>等の他職種 </a:t>
            </a:r>
          </a:p>
        </p:txBody>
      </p:sp>
      <p:sp>
        <p:nvSpPr>
          <p:cNvPr id="16" name="角丸四角形 15"/>
          <p:cNvSpPr/>
          <p:nvPr/>
        </p:nvSpPr>
        <p:spPr bwMode="auto">
          <a:xfrm>
            <a:off x="3236448" y="1893443"/>
            <a:ext cx="2557834" cy="733216"/>
          </a:xfrm>
          <a:prstGeom prst="roundRect">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7" name="テキスト ボックス 16"/>
          <p:cNvSpPr txBox="1"/>
          <p:nvPr/>
        </p:nvSpPr>
        <p:spPr>
          <a:xfrm>
            <a:off x="3148914" y="1913802"/>
            <a:ext cx="2671032" cy="692497"/>
          </a:xfrm>
          <a:prstGeom prst="rect">
            <a:avLst/>
          </a:prstGeom>
          <a:noFill/>
          <a:ln w="25400">
            <a:noFill/>
          </a:ln>
        </p:spPr>
        <p:txBody>
          <a:bodyPr wrap="square" rtlCol="0">
            <a:spAutoFit/>
          </a:bodyPr>
          <a:lstStyle/>
          <a:p>
            <a:pPr algn="ctr"/>
            <a:r>
              <a:rPr kumimoji="1" lang="ja-JP" altLang="en-US" sz="2000" b="1" dirty="0">
                <a:solidFill>
                  <a:schemeClr val="bg1"/>
                </a:solidFill>
                <a:latin typeface="Meiryo UI" pitchFamily="50" charset="-128"/>
                <a:ea typeface="Meiryo UI" pitchFamily="50" charset="-128"/>
                <a:cs typeface="Meiryo UI" pitchFamily="50" charset="-128"/>
              </a:rPr>
              <a:t> </a:t>
            </a:r>
            <a:r>
              <a:rPr lang="ja-JP" altLang="en-US" sz="1800" b="1" dirty="0">
                <a:solidFill>
                  <a:schemeClr val="bg1"/>
                </a:solidFill>
                <a:latin typeface="Meiryo UI" pitchFamily="50" charset="-128"/>
                <a:ea typeface="Meiryo UI" pitchFamily="50" charset="-128"/>
                <a:cs typeface="Meiryo UI" pitchFamily="50" charset="-128"/>
              </a:rPr>
              <a:t>かかりつけ医・診療所等の医療機関</a:t>
            </a:r>
            <a:r>
              <a:rPr kumimoji="1" lang="ja-JP" altLang="en-US" sz="1800" b="1" dirty="0">
                <a:solidFill>
                  <a:schemeClr val="bg1"/>
                </a:solidFill>
                <a:latin typeface="Meiryo UI" pitchFamily="50" charset="-128"/>
                <a:ea typeface="Meiryo UI" pitchFamily="50" charset="-128"/>
                <a:cs typeface="Meiryo UI" pitchFamily="50" charset="-128"/>
              </a:rPr>
              <a:t> </a:t>
            </a:r>
          </a:p>
        </p:txBody>
      </p:sp>
      <p:sp>
        <p:nvSpPr>
          <p:cNvPr id="18" name="角丸四角形 17"/>
          <p:cNvSpPr/>
          <p:nvPr/>
        </p:nvSpPr>
        <p:spPr bwMode="auto">
          <a:xfrm>
            <a:off x="1068160" y="1731570"/>
            <a:ext cx="1164996" cy="526993"/>
          </a:xfrm>
          <a:prstGeom prst="roundRect">
            <a:avLst>
              <a:gd name="adj" fmla="val 23427"/>
            </a:avLst>
          </a:prstGeom>
          <a:solidFill>
            <a:srgbClr val="4F7E2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9" name="テキスト ボックス 18"/>
          <p:cNvSpPr txBox="1"/>
          <p:nvPr/>
        </p:nvSpPr>
        <p:spPr>
          <a:xfrm>
            <a:off x="982900" y="1795012"/>
            <a:ext cx="1335516" cy="400110"/>
          </a:xfrm>
          <a:prstGeom prst="rect">
            <a:avLst/>
          </a:prstGeom>
          <a:noFill/>
          <a:ln w="25400">
            <a:noFill/>
          </a:ln>
        </p:spPr>
        <p:txBody>
          <a:bodyPr wrap="square" rtlCol="0">
            <a:spAutoFit/>
          </a:bodyPr>
          <a:lstStyle/>
          <a:p>
            <a:pPr algn="ctr"/>
            <a:r>
              <a:rPr lang="ja-JP" altLang="en-US" sz="2000" b="1" dirty="0">
                <a:solidFill>
                  <a:schemeClr val="bg1"/>
                </a:solidFill>
                <a:latin typeface="Meiryo UI" pitchFamily="50" charset="-128"/>
                <a:ea typeface="Meiryo UI" pitchFamily="50" charset="-128"/>
                <a:cs typeface="Meiryo UI" pitchFamily="50" charset="-128"/>
              </a:rPr>
              <a:t>病 院</a:t>
            </a:r>
            <a:r>
              <a:rPr kumimoji="1" lang="ja-JP" altLang="en-US" sz="1900" b="1" dirty="0">
                <a:solidFill>
                  <a:schemeClr val="bg1"/>
                </a:solidFill>
                <a:latin typeface="Meiryo UI" pitchFamily="50" charset="-128"/>
                <a:ea typeface="Meiryo UI" pitchFamily="50" charset="-128"/>
                <a:cs typeface="Meiryo UI" pitchFamily="50" charset="-128"/>
              </a:rPr>
              <a:t> </a:t>
            </a:r>
          </a:p>
        </p:txBody>
      </p:sp>
      <p:sp>
        <p:nvSpPr>
          <p:cNvPr id="5" name="円弧 4"/>
          <p:cNvSpPr/>
          <p:nvPr/>
        </p:nvSpPr>
        <p:spPr bwMode="auto">
          <a:xfrm>
            <a:off x="2375064" y="3940374"/>
            <a:ext cx="1864425" cy="1777591"/>
          </a:xfrm>
          <a:prstGeom prst="arc">
            <a:avLst>
              <a:gd name="adj1" fmla="val 5654170"/>
              <a:gd name="adj2" fmla="val 16534334"/>
            </a:avLst>
          </a:prstGeom>
          <a:noFill/>
          <a:ln w="50800" cap="flat" cmpd="sng" algn="ctr">
            <a:solidFill>
              <a:srgbClr val="D2A578"/>
            </a:solidFill>
            <a:prstDash val="solid"/>
            <a:round/>
            <a:headEnd type="none" w="med" len="med"/>
            <a:tailEnd type="arrow"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角丸四角形 20"/>
          <p:cNvSpPr/>
          <p:nvPr/>
        </p:nvSpPr>
        <p:spPr bwMode="auto">
          <a:xfrm>
            <a:off x="7419492" y="3940374"/>
            <a:ext cx="1164996" cy="526993"/>
          </a:xfrm>
          <a:prstGeom prst="roundRect">
            <a:avLst>
              <a:gd name="adj" fmla="val 23427"/>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2" name="テキスト ボックス 21"/>
          <p:cNvSpPr txBox="1"/>
          <p:nvPr/>
        </p:nvSpPr>
        <p:spPr>
          <a:xfrm>
            <a:off x="7334232" y="4003816"/>
            <a:ext cx="1335516" cy="400110"/>
          </a:xfrm>
          <a:prstGeom prst="rect">
            <a:avLst/>
          </a:prstGeom>
          <a:noFill/>
          <a:ln w="25400">
            <a:noFill/>
          </a:ln>
        </p:spPr>
        <p:txBody>
          <a:bodyPr wrap="square" rtlCol="0">
            <a:spAutoFit/>
          </a:bodyPr>
          <a:lstStyle/>
          <a:p>
            <a:pPr algn="ctr"/>
            <a:r>
              <a:rPr lang="ja-JP" altLang="en-US" sz="2000" b="1" dirty="0">
                <a:latin typeface="Meiryo UI" pitchFamily="50" charset="-128"/>
                <a:ea typeface="Meiryo UI" pitchFamily="50" charset="-128"/>
                <a:cs typeface="Meiryo UI" pitchFamily="50" charset="-128"/>
              </a:rPr>
              <a:t>連 携</a:t>
            </a:r>
            <a:r>
              <a:rPr kumimoji="1" lang="ja-JP" altLang="en-US" sz="1900" b="1" dirty="0">
                <a:latin typeface="Meiryo UI" pitchFamily="50" charset="-128"/>
                <a:ea typeface="Meiryo UI" pitchFamily="50" charset="-128"/>
                <a:cs typeface="Meiryo UI" pitchFamily="50" charset="-128"/>
              </a:rPr>
              <a:t> </a:t>
            </a:r>
          </a:p>
        </p:txBody>
      </p:sp>
      <p:cxnSp>
        <p:nvCxnSpPr>
          <p:cNvPr id="23" name="直線矢印コネクタ 22"/>
          <p:cNvCxnSpPr/>
          <p:nvPr/>
        </p:nvCxnSpPr>
        <p:spPr bwMode="auto">
          <a:xfrm flipV="1">
            <a:off x="3930732" y="2701608"/>
            <a:ext cx="0" cy="496562"/>
          </a:xfrm>
          <a:prstGeom prst="straightConnector1">
            <a:avLst/>
          </a:prstGeom>
          <a:solidFill>
            <a:srgbClr val="FFFF99"/>
          </a:solidFill>
          <a:ln w="44450" cap="flat" cmpd="sng" algn="ctr">
            <a:solidFill>
              <a:schemeClr val="tx1">
                <a:lumMod val="65000"/>
                <a:lumOff val="35000"/>
              </a:schemeClr>
            </a:solidFill>
            <a:prstDash val="solid"/>
            <a:round/>
            <a:headEnd type="none" w="med" len="med"/>
            <a:tailEnd type="arrow" w="med" len="sm"/>
          </a:ln>
          <a:effectLst/>
        </p:spPr>
      </p:cxnSp>
      <p:cxnSp>
        <p:nvCxnSpPr>
          <p:cNvPr id="24" name="直線矢印コネクタ 23"/>
          <p:cNvCxnSpPr/>
          <p:nvPr/>
        </p:nvCxnSpPr>
        <p:spPr bwMode="auto">
          <a:xfrm flipH="1" flipV="1">
            <a:off x="2318417" y="2351315"/>
            <a:ext cx="1092755" cy="906230"/>
          </a:xfrm>
          <a:prstGeom prst="straightConnector1">
            <a:avLst/>
          </a:prstGeom>
          <a:solidFill>
            <a:srgbClr val="FFFF99"/>
          </a:solidFill>
          <a:ln w="44450" cap="flat" cmpd="sng" algn="ctr">
            <a:solidFill>
              <a:schemeClr val="tx1">
                <a:lumMod val="65000"/>
                <a:lumOff val="35000"/>
              </a:schemeClr>
            </a:solidFill>
            <a:prstDash val="solid"/>
            <a:round/>
            <a:headEnd type="none" w="med" len="med"/>
            <a:tailEnd type="arrow" w="med" len="sm"/>
          </a:ln>
          <a:effectLst/>
        </p:spPr>
      </p:cxnSp>
      <p:cxnSp>
        <p:nvCxnSpPr>
          <p:cNvPr id="27" name="直線矢印コネクタ 26"/>
          <p:cNvCxnSpPr/>
          <p:nvPr/>
        </p:nvCxnSpPr>
        <p:spPr bwMode="auto">
          <a:xfrm>
            <a:off x="4938156" y="2700448"/>
            <a:ext cx="0" cy="497722"/>
          </a:xfrm>
          <a:prstGeom prst="straightConnector1">
            <a:avLst/>
          </a:prstGeom>
          <a:solidFill>
            <a:srgbClr val="FFFF99"/>
          </a:solidFill>
          <a:ln w="44450" cap="flat" cmpd="sng" algn="ctr">
            <a:solidFill>
              <a:srgbClr val="639F2D"/>
            </a:solidFill>
            <a:prstDash val="solid"/>
            <a:round/>
            <a:headEnd type="none" w="med" len="med"/>
            <a:tailEnd type="arrow" w="med" len="sm"/>
          </a:ln>
          <a:effectLst/>
        </p:spPr>
      </p:cxnSp>
      <p:cxnSp>
        <p:nvCxnSpPr>
          <p:cNvPr id="30" name="直線矢印コネクタ 29"/>
          <p:cNvCxnSpPr/>
          <p:nvPr/>
        </p:nvCxnSpPr>
        <p:spPr bwMode="auto">
          <a:xfrm>
            <a:off x="2101931" y="2486740"/>
            <a:ext cx="1113543" cy="976758"/>
          </a:xfrm>
          <a:prstGeom prst="straightConnector1">
            <a:avLst/>
          </a:prstGeom>
          <a:solidFill>
            <a:srgbClr val="FFFF99"/>
          </a:solidFill>
          <a:ln w="44450" cap="flat" cmpd="sng" algn="ctr">
            <a:solidFill>
              <a:srgbClr val="4F7E24"/>
            </a:solidFill>
            <a:prstDash val="solid"/>
            <a:round/>
            <a:headEnd type="none" w="med" len="med"/>
            <a:tailEnd type="arrow" w="med" len="sm"/>
          </a:ln>
          <a:effectLst/>
        </p:spPr>
      </p:cxnSp>
      <p:sp>
        <p:nvSpPr>
          <p:cNvPr id="46" name="テキスト ボックス 45"/>
          <p:cNvSpPr txBox="1"/>
          <p:nvPr/>
        </p:nvSpPr>
        <p:spPr>
          <a:xfrm>
            <a:off x="5024979" y="2701608"/>
            <a:ext cx="1123809" cy="461665"/>
          </a:xfrm>
          <a:prstGeom prst="rect">
            <a:avLst/>
          </a:prstGeom>
          <a:noFill/>
          <a:ln w="25400">
            <a:noFill/>
          </a:ln>
        </p:spPr>
        <p:txBody>
          <a:bodyPr wrap="square" rtlCol="0">
            <a:spAutoFit/>
          </a:bodyPr>
          <a:lstStyle/>
          <a:p>
            <a:pPr algn="ctr"/>
            <a:r>
              <a:rPr kumimoji="1" lang="ja-JP" altLang="en-US" sz="1200" b="1" dirty="0">
                <a:solidFill>
                  <a:srgbClr val="639F2D"/>
                </a:solidFill>
                <a:latin typeface="Meiryo UI" pitchFamily="50" charset="-128"/>
                <a:ea typeface="Meiryo UI" pitchFamily="50" charset="-128"/>
                <a:cs typeface="Meiryo UI" pitchFamily="50" charset="-128"/>
              </a:rPr>
              <a:t> </a:t>
            </a:r>
            <a:r>
              <a:rPr lang="ja-JP" altLang="en-US" sz="1200" b="1" dirty="0">
                <a:solidFill>
                  <a:srgbClr val="639F2D"/>
                </a:solidFill>
                <a:latin typeface="Meiryo UI" pitchFamily="50" charset="-128"/>
                <a:ea typeface="Meiryo UI" pitchFamily="50" charset="-128"/>
                <a:cs typeface="Meiryo UI" pitchFamily="50" charset="-128"/>
              </a:rPr>
              <a:t>診断・治療</a:t>
            </a:r>
            <a:endParaRPr lang="en-US" altLang="ja-JP" sz="1200" b="1" dirty="0">
              <a:solidFill>
                <a:srgbClr val="639F2D"/>
              </a:solidFill>
              <a:latin typeface="Meiryo UI" pitchFamily="50" charset="-128"/>
              <a:ea typeface="Meiryo UI" pitchFamily="50" charset="-128"/>
              <a:cs typeface="Meiryo UI" pitchFamily="50" charset="-128"/>
            </a:endParaRPr>
          </a:p>
          <a:p>
            <a:pPr algn="ctr"/>
            <a:r>
              <a:rPr lang="ja-JP" altLang="en-US" sz="1200" b="1" dirty="0">
                <a:solidFill>
                  <a:srgbClr val="639F2D"/>
                </a:solidFill>
                <a:latin typeface="Meiryo UI" pitchFamily="50" charset="-128"/>
                <a:ea typeface="Meiryo UI" pitchFamily="50" charset="-128"/>
                <a:cs typeface="Meiryo UI" pitchFamily="50" charset="-128"/>
              </a:rPr>
              <a:t>処方箋発行</a:t>
            </a:r>
            <a:endParaRPr kumimoji="1" lang="ja-JP" altLang="en-US" sz="1200" b="1" dirty="0">
              <a:solidFill>
                <a:srgbClr val="639F2D"/>
              </a:solidFill>
              <a:latin typeface="Meiryo UI" pitchFamily="50" charset="-128"/>
              <a:ea typeface="Meiryo UI" pitchFamily="50" charset="-128"/>
              <a:cs typeface="Meiryo UI" pitchFamily="50" charset="-128"/>
            </a:endParaRPr>
          </a:p>
        </p:txBody>
      </p:sp>
      <p:sp>
        <p:nvSpPr>
          <p:cNvPr id="47" name="テキスト ボックス 46"/>
          <p:cNvSpPr txBox="1"/>
          <p:nvPr/>
        </p:nvSpPr>
        <p:spPr>
          <a:xfrm>
            <a:off x="1740985" y="3001812"/>
            <a:ext cx="1123809" cy="461665"/>
          </a:xfrm>
          <a:prstGeom prst="rect">
            <a:avLst/>
          </a:prstGeom>
          <a:noFill/>
          <a:ln w="25400">
            <a:noFill/>
          </a:ln>
        </p:spPr>
        <p:txBody>
          <a:bodyPr wrap="square" rtlCol="0">
            <a:spAutoFit/>
          </a:bodyPr>
          <a:lstStyle/>
          <a:p>
            <a:pPr algn="ctr"/>
            <a:r>
              <a:rPr kumimoji="1" lang="ja-JP" altLang="en-US" sz="1200" b="1" dirty="0">
                <a:solidFill>
                  <a:srgbClr val="4F7E24"/>
                </a:solidFill>
                <a:latin typeface="Meiryo UI" pitchFamily="50" charset="-128"/>
                <a:ea typeface="Meiryo UI" pitchFamily="50" charset="-128"/>
                <a:cs typeface="Meiryo UI" pitchFamily="50" charset="-128"/>
              </a:rPr>
              <a:t> </a:t>
            </a:r>
            <a:r>
              <a:rPr lang="ja-JP" altLang="en-US" sz="1200" b="1" dirty="0">
                <a:solidFill>
                  <a:srgbClr val="4F7E24"/>
                </a:solidFill>
                <a:latin typeface="Meiryo UI" pitchFamily="50" charset="-128"/>
                <a:ea typeface="Meiryo UI" pitchFamily="50" charset="-128"/>
                <a:cs typeface="Meiryo UI" pitchFamily="50" charset="-128"/>
              </a:rPr>
              <a:t>診断・治療</a:t>
            </a:r>
            <a:endParaRPr lang="en-US" altLang="ja-JP" sz="1200" b="1" dirty="0">
              <a:solidFill>
                <a:srgbClr val="4F7E24"/>
              </a:solidFill>
              <a:latin typeface="Meiryo UI" pitchFamily="50" charset="-128"/>
              <a:ea typeface="Meiryo UI" pitchFamily="50" charset="-128"/>
              <a:cs typeface="Meiryo UI" pitchFamily="50" charset="-128"/>
            </a:endParaRPr>
          </a:p>
          <a:p>
            <a:pPr algn="ctr"/>
            <a:r>
              <a:rPr lang="ja-JP" altLang="en-US" sz="1200" b="1" dirty="0">
                <a:solidFill>
                  <a:srgbClr val="4F7E24"/>
                </a:solidFill>
                <a:latin typeface="Meiryo UI" pitchFamily="50" charset="-128"/>
                <a:ea typeface="Meiryo UI" pitchFamily="50" charset="-128"/>
                <a:cs typeface="Meiryo UI" pitchFamily="50" charset="-128"/>
              </a:rPr>
              <a:t>処方箋発行</a:t>
            </a:r>
            <a:endParaRPr kumimoji="1" lang="ja-JP" altLang="en-US" sz="1200" b="1" dirty="0">
              <a:solidFill>
                <a:srgbClr val="4F7E24"/>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2375064" y="2120063"/>
            <a:ext cx="599703" cy="276999"/>
          </a:xfrm>
          <a:prstGeom prst="rect">
            <a:avLst/>
          </a:prstGeom>
          <a:noFill/>
          <a:ln w="25400">
            <a:noFill/>
          </a:ln>
        </p:spPr>
        <p:txBody>
          <a:bodyPr wrap="square" rtlCol="0">
            <a:spAutoFit/>
          </a:bodyPr>
          <a:lstStyle/>
          <a:p>
            <a:pPr algn="ctr"/>
            <a:r>
              <a:rPr kumimoji="1" lang="ja-JP" altLang="en-US" sz="1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受診</a:t>
            </a:r>
            <a:endParaRPr kumimoji="1" lang="ja-JP" altLang="en-US" sz="1200" b="1" dirty="0">
              <a:solidFill>
                <a:schemeClr val="tx1">
                  <a:lumMod val="65000"/>
                  <a:lumOff val="35000"/>
                </a:schemeClr>
              </a:solidFill>
              <a:latin typeface="Meiryo UI" pitchFamily="50" charset="-128"/>
              <a:ea typeface="Meiryo UI" pitchFamily="50" charset="-128"/>
              <a:cs typeface="Meiryo UI" pitchFamily="50" charset="-128"/>
            </a:endParaRPr>
          </a:p>
        </p:txBody>
      </p:sp>
      <p:sp>
        <p:nvSpPr>
          <p:cNvPr id="49" name="テキスト ボックス 48"/>
          <p:cNvSpPr txBox="1"/>
          <p:nvPr/>
        </p:nvSpPr>
        <p:spPr>
          <a:xfrm>
            <a:off x="3363917" y="2835140"/>
            <a:ext cx="599703" cy="276999"/>
          </a:xfrm>
          <a:prstGeom prst="rect">
            <a:avLst/>
          </a:prstGeom>
          <a:noFill/>
          <a:ln w="25400">
            <a:noFill/>
          </a:ln>
        </p:spPr>
        <p:txBody>
          <a:bodyPr wrap="square" rtlCol="0">
            <a:spAutoFit/>
          </a:bodyPr>
          <a:lstStyle/>
          <a:p>
            <a:pPr algn="ctr"/>
            <a:r>
              <a:rPr kumimoji="1" lang="ja-JP" altLang="en-US" sz="1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受診</a:t>
            </a:r>
            <a:endParaRPr kumimoji="1" lang="ja-JP" altLang="en-US" sz="1200" b="1" dirty="0">
              <a:solidFill>
                <a:schemeClr val="tx1">
                  <a:lumMod val="65000"/>
                  <a:lumOff val="35000"/>
                </a:schemeClr>
              </a:solidFill>
              <a:latin typeface="Meiryo UI" pitchFamily="50" charset="-128"/>
              <a:ea typeface="Meiryo UI" pitchFamily="50" charset="-128"/>
              <a:cs typeface="Meiryo UI" pitchFamily="50" charset="-128"/>
            </a:endParaRPr>
          </a:p>
        </p:txBody>
      </p:sp>
      <p:cxnSp>
        <p:nvCxnSpPr>
          <p:cNvPr id="58" name="直線矢印コネクタ 57"/>
          <p:cNvCxnSpPr/>
          <p:nvPr/>
        </p:nvCxnSpPr>
        <p:spPr bwMode="auto">
          <a:xfrm flipV="1">
            <a:off x="4053663" y="4148753"/>
            <a:ext cx="0" cy="1569212"/>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cxnSp>
        <p:nvCxnSpPr>
          <p:cNvPr id="59" name="直線矢印コネクタ 58"/>
          <p:cNvCxnSpPr/>
          <p:nvPr/>
        </p:nvCxnSpPr>
        <p:spPr bwMode="auto">
          <a:xfrm flipV="1">
            <a:off x="5118172" y="4162301"/>
            <a:ext cx="0" cy="1555664"/>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sp>
        <p:nvSpPr>
          <p:cNvPr id="55" name="テキスト ボックス 54"/>
          <p:cNvSpPr txBox="1"/>
          <p:nvPr/>
        </p:nvSpPr>
        <p:spPr>
          <a:xfrm>
            <a:off x="4845645" y="4580783"/>
            <a:ext cx="578699" cy="461665"/>
          </a:xfrm>
          <a:prstGeom prst="rect">
            <a:avLst/>
          </a:prstGeom>
          <a:solidFill>
            <a:srgbClr val="D2A578"/>
          </a:solidFill>
          <a:ln w="25400">
            <a:solidFill>
              <a:srgbClr val="D2A578"/>
            </a:solidFill>
          </a:ln>
        </p:spPr>
        <p:txBody>
          <a:bodyPr wrap="square" rtlCol="0">
            <a:spAutoFit/>
          </a:bodyPr>
          <a:lstStyle/>
          <a:p>
            <a:pPr algn="ctr"/>
            <a:r>
              <a:rPr lang="ja-JP" altLang="en-US" sz="1200" b="1" dirty="0">
                <a:latin typeface="Meiryo UI" pitchFamily="50" charset="-128"/>
                <a:ea typeface="Meiryo UI" pitchFamily="50" charset="-128"/>
                <a:cs typeface="Meiryo UI" pitchFamily="50" charset="-128"/>
              </a:rPr>
              <a:t>在宅訪問</a:t>
            </a:r>
            <a:endParaRPr kumimoji="1" lang="en-US" altLang="ja-JP" sz="1200" b="1" dirty="0">
              <a:latin typeface="Meiryo UI" pitchFamily="50" charset="-128"/>
              <a:ea typeface="Meiryo UI" pitchFamily="50" charset="-128"/>
              <a:cs typeface="Meiryo UI" pitchFamily="50" charset="-128"/>
            </a:endParaRPr>
          </a:p>
        </p:txBody>
      </p:sp>
      <p:sp>
        <p:nvSpPr>
          <p:cNvPr id="56" name="テキスト ボックス 55"/>
          <p:cNvSpPr txBox="1"/>
          <p:nvPr/>
        </p:nvSpPr>
        <p:spPr>
          <a:xfrm>
            <a:off x="3411172" y="4514867"/>
            <a:ext cx="1256348" cy="646331"/>
          </a:xfrm>
          <a:prstGeom prst="rect">
            <a:avLst/>
          </a:prstGeom>
          <a:solidFill>
            <a:srgbClr val="D2A578"/>
          </a:solidFill>
          <a:ln w="25400">
            <a:solidFill>
              <a:srgbClr val="D2A578"/>
            </a:solidFill>
          </a:ln>
        </p:spPr>
        <p:txBody>
          <a:bodyPr wrap="square" rtlCol="0">
            <a:spAutoFit/>
          </a:bodyPr>
          <a:lstStyle/>
          <a:p>
            <a:pPr algn="ctr"/>
            <a:r>
              <a:rPr kumimoji="1" lang="ja-JP" altLang="en-US" sz="1200" b="1" dirty="0">
                <a:latin typeface="Meiryo UI" pitchFamily="50" charset="-128"/>
                <a:ea typeface="Meiryo UI" pitchFamily="50" charset="-128"/>
                <a:cs typeface="Meiryo UI" pitchFamily="50" charset="-128"/>
              </a:rPr>
              <a:t>要指導医薬品</a:t>
            </a:r>
            <a:endParaRPr kumimoji="1" lang="en-US" altLang="ja-JP" sz="1200" b="1" dirty="0">
              <a:latin typeface="Meiryo UI" pitchFamily="50" charset="-128"/>
              <a:ea typeface="Meiryo UI" pitchFamily="50" charset="-128"/>
              <a:cs typeface="Meiryo UI" pitchFamily="50" charset="-128"/>
            </a:endParaRPr>
          </a:p>
          <a:p>
            <a:pPr algn="ctr"/>
            <a:r>
              <a:rPr lang="ja-JP" altLang="en-US" sz="1200" b="1" dirty="0">
                <a:latin typeface="Meiryo UI" pitchFamily="50" charset="-128"/>
                <a:ea typeface="Meiryo UI" pitchFamily="50" charset="-128"/>
                <a:cs typeface="Meiryo UI" pitchFamily="50" charset="-128"/>
              </a:rPr>
              <a:t>一般用医薬品等</a:t>
            </a:r>
            <a:endParaRPr lang="en-US" altLang="ja-JP" sz="1200" b="1" dirty="0">
              <a:latin typeface="Meiryo UI" pitchFamily="50" charset="-128"/>
              <a:ea typeface="Meiryo UI" pitchFamily="50" charset="-128"/>
              <a:cs typeface="Meiryo UI" pitchFamily="50" charset="-128"/>
            </a:endParaRPr>
          </a:p>
          <a:p>
            <a:pPr algn="ctr"/>
            <a:r>
              <a:rPr lang="ja-JP" altLang="en-US" sz="1200" b="1" dirty="0">
                <a:latin typeface="Meiryo UI" pitchFamily="50" charset="-128"/>
                <a:ea typeface="Meiryo UI" pitchFamily="50" charset="-128"/>
                <a:cs typeface="Meiryo UI" pitchFamily="50" charset="-128"/>
              </a:rPr>
              <a:t>の供給</a:t>
            </a:r>
            <a:endParaRPr kumimoji="1" lang="en-US" altLang="ja-JP" sz="1200" b="1" dirty="0">
              <a:latin typeface="Meiryo UI" pitchFamily="50" charset="-128"/>
              <a:ea typeface="Meiryo UI" pitchFamily="50" charset="-128"/>
              <a:cs typeface="Meiryo UI" pitchFamily="50" charset="-128"/>
            </a:endParaRPr>
          </a:p>
        </p:txBody>
      </p:sp>
      <p:sp>
        <p:nvSpPr>
          <p:cNvPr id="67" name="テキスト ボックス 66"/>
          <p:cNvSpPr txBox="1"/>
          <p:nvPr/>
        </p:nvSpPr>
        <p:spPr>
          <a:xfrm>
            <a:off x="589216" y="4493092"/>
            <a:ext cx="2351315" cy="646331"/>
          </a:xfrm>
          <a:prstGeom prst="rect">
            <a:avLst/>
          </a:prstGeom>
          <a:solidFill>
            <a:schemeClr val="bg1"/>
          </a:solidFill>
          <a:ln w="38100">
            <a:solidFill>
              <a:srgbClr val="D2A578"/>
            </a:solidFill>
          </a:ln>
        </p:spPr>
        <p:txBody>
          <a:bodyPr wrap="square" rtlCol="0">
            <a:spAutoFit/>
          </a:bodyPr>
          <a:lstStyle/>
          <a:p>
            <a:r>
              <a:rPr kumimoji="1" lang="ja-JP" altLang="en-US" sz="1200" b="1" dirty="0">
                <a:latin typeface="Meiryo UI" pitchFamily="50" charset="-128"/>
                <a:ea typeface="Meiryo UI" pitchFamily="50" charset="-128"/>
                <a:cs typeface="Meiryo UI" pitchFamily="50" charset="-128"/>
              </a:rPr>
              <a:t>調剤薬・</a:t>
            </a:r>
            <a:r>
              <a:rPr kumimoji="1" lang="en-US" altLang="ja-JP" sz="1200" b="1" dirty="0">
                <a:latin typeface="Meiryo UI" pitchFamily="50" charset="-128"/>
                <a:ea typeface="Meiryo UI" pitchFamily="50" charset="-128"/>
                <a:cs typeface="Meiryo UI" pitchFamily="50" charset="-128"/>
              </a:rPr>
              <a:t>OTC</a:t>
            </a:r>
            <a:r>
              <a:rPr kumimoji="1" lang="ja-JP" altLang="en-US" sz="1200" b="1" dirty="0">
                <a:latin typeface="Meiryo UI" pitchFamily="50" charset="-128"/>
                <a:ea typeface="Meiryo UI" pitchFamily="50" charset="-128"/>
                <a:cs typeface="Meiryo UI" pitchFamily="50" charset="-128"/>
              </a:rPr>
              <a:t>医薬品等の供給</a:t>
            </a:r>
            <a:endParaRPr kumimoji="1" lang="en-US" altLang="ja-JP" sz="1200" b="1" dirty="0">
              <a:latin typeface="Meiryo UI" pitchFamily="50" charset="-128"/>
              <a:ea typeface="Meiryo UI" pitchFamily="50" charset="-128"/>
              <a:cs typeface="Meiryo UI" pitchFamily="50" charset="-128"/>
            </a:endParaRPr>
          </a:p>
          <a:p>
            <a:r>
              <a:rPr lang="ja-JP" altLang="en-US" sz="1200" b="1" dirty="0">
                <a:latin typeface="Meiryo UI" pitchFamily="50" charset="-128"/>
                <a:ea typeface="Meiryo UI" pitchFamily="50" charset="-128"/>
                <a:cs typeface="Meiryo UI" pitchFamily="50" charset="-128"/>
              </a:rPr>
              <a:t>セルフメディケーションの推進・支援</a:t>
            </a:r>
            <a:endParaRPr lang="en-US" altLang="ja-JP" sz="1200" b="1" dirty="0">
              <a:latin typeface="Meiryo UI" pitchFamily="50" charset="-128"/>
              <a:ea typeface="Meiryo UI" pitchFamily="50" charset="-128"/>
              <a:cs typeface="Meiryo UI" pitchFamily="50" charset="-128"/>
            </a:endParaRPr>
          </a:p>
          <a:p>
            <a:r>
              <a:rPr kumimoji="1" lang="ja-JP" altLang="en-US" sz="1200" b="1" dirty="0">
                <a:latin typeface="Meiryo UI" pitchFamily="50" charset="-128"/>
                <a:ea typeface="Meiryo UI" pitchFamily="50" charset="-128"/>
                <a:cs typeface="Meiryo UI" pitchFamily="50" charset="-128"/>
              </a:rPr>
              <a:t>情報提供、薬学的指導</a:t>
            </a:r>
            <a:endParaRPr kumimoji="1" lang="en-US" altLang="ja-JP" sz="1200" b="1" dirty="0">
              <a:latin typeface="Meiryo UI" pitchFamily="50" charset="-128"/>
              <a:ea typeface="Meiryo UI" pitchFamily="50" charset="-128"/>
              <a:cs typeface="Meiryo UI" pitchFamily="50" charset="-128"/>
            </a:endParaRPr>
          </a:p>
        </p:txBody>
      </p:sp>
      <p:sp>
        <p:nvSpPr>
          <p:cNvPr id="68" name="円弧 67"/>
          <p:cNvSpPr/>
          <p:nvPr/>
        </p:nvSpPr>
        <p:spPr bwMode="auto">
          <a:xfrm>
            <a:off x="4214518" y="3963086"/>
            <a:ext cx="1720219" cy="1754879"/>
          </a:xfrm>
          <a:prstGeom prst="arc">
            <a:avLst>
              <a:gd name="adj1" fmla="val 18357085"/>
              <a:gd name="adj2" fmla="val 3001681"/>
            </a:avLst>
          </a:prstGeom>
          <a:noFill/>
          <a:ln w="50800" cap="flat" cmpd="sng" algn="ctr">
            <a:solidFill>
              <a:schemeClr val="tx1">
                <a:lumMod val="50000"/>
                <a:lumOff val="50000"/>
              </a:schemeClr>
            </a:solidFill>
            <a:prstDash val="solid"/>
            <a:round/>
            <a:headEnd type="none" w="med" len="med"/>
            <a:tailEnd type="arrow"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7" name="テキスト ボックス 56"/>
          <p:cNvSpPr txBox="1"/>
          <p:nvPr/>
        </p:nvSpPr>
        <p:spPr>
          <a:xfrm>
            <a:off x="5585583" y="4564820"/>
            <a:ext cx="676972" cy="461665"/>
          </a:xfrm>
          <a:prstGeom prst="rect">
            <a:avLst/>
          </a:prstGeom>
          <a:solidFill>
            <a:schemeClr val="tx1">
              <a:lumMod val="50000"/>
              <a:lumOff val="50000"/>
            </a:schemeClr>
          </a:solidFill>
          <a:ln w="25400">
            <a:noFill/>
          </a:ln>
        </p:spPr>
        <p:txBody>
          <a:bodyPr wrap="square" rtlCol="0">
            <a:spAutoFit/>
          </a:bodyPr>
          <a:lstStyle/>
          <a:p>
            <a:pPr algn="ctr"/>
            <a:r>
              <a:rPr lang="ja-JP" altLang="en-US" sz="1200" b="1" dirty="0">
                <a:solidFill>
                  <a:schemeClr val="bg1"/>
                </a:solidFill>
                <a:latin typeface="Meiryo UI" pitchFamily="50" charset="-128"/>
                <a:ea typeface="Meiryo UI" pitchFamily="50" charset="-128"/>
                <a:cs typeface="Meiryo UI" pitchFamily="50" charset="-128"/>
              </a:rPr>
              <a:t>処方箋</a:t>
            </a:r>
            <a:endParaRPr lang="en-US" altLang="ja-JP" sz="1200" b="1" dirty="0">
              <a:solidFill>
                <a:schemeClr val="bg1"/>
              </a:solidFill>
              <a:latin typeface="Meiryo UI" pitchFamily="50" charset="-128"/>
              <a:ea typeface="Meiryo UI" pitchFamily="50" charset="-128"/>
              <a:cs typeface="Meiryo UI" pitchFamily="50" charset="-128"/>
            </a:endParaRPr>
          </a:p>
          <a:p>
            <a:pPr algn="ctr"/>
            <a:r>
              <a:rPr lang="ja-JP" altLang="en-US" sz="1200" b="1" dirty="0">
                <a:solidFill>
                  <a:schemeClr val="bg1"/>
                </a:solidFill>
                <a:latin typeface="Meiryo UI" pitchFamily="50" charset="-128"/>
                <a:ea typeface="Meiryo UI" pitchFamily="50" charset="-128"/>
                <a:cs typeface="Meiryo UI" pitchFamily="50" charset="-128"/>
              </a:rPr>
              <a:t>提出</a:t>
            </a:r>
            <a:endParaRPr kumimoji="1" lang="en-US" altLang="ja-JP" sz="1200" b="1" dirty="0">
              <a:solidFill>
                <a:schemeClr val="bg1"/>
              </a:solidFill>
              <a:latin typeface="Meiryo UI" pitchFamily="50" charset="-128"/>
              <a:ea typeface="Meiryo UI" pitchFamily="50" charset="-128"/>
              <a:cs typeface="Meiryo UI" pitchFamily="50" charset="-128"/>
            </a:endParaRPr>
          </a:p>
        </p:txBody>
      </p:sp>
      <p:sp>
        <p:nvSpPr>
          <p:cNvPr id="69" name="Text Box 4"/>
          <p:cNvSpPr txBox="1">
            <a:spLocks noChangeArrowheads="1"/>
          </p:cNvSpPr>
          <p:nvPr/>
        </p:nvSpPr>
        <p:spPr bwMode="auto">
          <a:xfrm>
            <a:off x="6017366" y="6392100"/>
            <a:ext cx="2889127" cy="29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300" b="1" dirty="0">
                <a:latin typeface="Meiryo UI" pitchFamily="50" charset="-128"/>
                <a:ea typeface="Meiryo UI" pitchFamily="50" charset="-128"/>
                <a:cs typeface="Meiryo UI" pitchFamily="50" charset="-128"/>
              </a:rPr>
              <a:t>出典：公益社団法人 日本薬剤師会</a:t>
            </a:r>
          </a:p>
        </p:txBody>
      </p:sp>
      <p:pic>
        <p:nvPicPr>
          <p:cNvPr id="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72" t="32978" r="38446" b="46815"/>
          <a:stretch/>
        </p:blipFill>
        <p:spPr bwMode="auto">
          <a:xfrm>
            <a:off x="5670009" y="3443523"/>
            <a:ext cx="694715" cy="53065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139" t="11735" r="69332" b="70649"/>
          <a:stretch/>
        </p:blipFill>
        <p:spPr bwMode="auto">
          <a:xfrm>
            <a:off x="5850882" y="1995067"/>
            <a:ext cx="670096" cy="548994"/>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67" t="55775" r="89308" b="24018"/>
          <a:stretch/>
        </p:blipFill>
        <p:spPr bwMode="auto">
          <a:xfrm>
            <a:off x="8352687" y="2659368"/>
            <a:ext cx="317061" cy="5047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4410" y="5670539"/>
            <a:ext cx="570314" cy="54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円/楕円 77"/>
          <p:cNvSpPr/>
          <p:nvPr/>
        </p:nvSpPr>
        <p:spPr bwMode="auto">
          <a:xfrm>
            <a:off x="6197540" y="3198170"/>
            <a:ext cx="320634" cy="388156"/>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79" name="円/楕円 78"/>
          <p:cNvSpPr/>
          <p:nvPr/>
        </p:nvSpPr>
        <p:spPr bwMode="auto">
          <a:xfrm>
            <a:off x="5634384" y="3257545"/>
            <a:ext cx="194260" cy="388156"/>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80" name="円/楕円 79"/>
          <p:cNvSpPr/>
          <p:nvPr/>
        </p:nvSpPr>
        <p:spPr bwMode="auto">
          <a:xfrm>
            <a:off x="5513659" y="3538825"/>
            <a:ext cx="194260" cy="211775"/>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 name="角丸四角形 2"/>
          <p:cNvSpPr/>
          <p:nvPr/>
        </p:nvSpPr>
        <p:spPr bwMode="auto">
          <a:xfrm>
            <a:off x="3550722" y="3265735"/>
            <a:ext cx="2036162" cy="831273"/>
          </a:xfrm>
          <a:prstGeom prst="roundRect">
            <a:avLst/>
          </a:prstGeom>
          <a:solidFill>
            <a:schemeClr val="bg1"/>
          </a:solidFill>
          <a:ln w="38100" cap="flat" cmpd="sng" algn="ctr">
            <a:solidFill>
              <a:srgbClr val="E73D3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3" name="テキスト ボックス 12"/>
          <p:cNvSpPr txBox="1"/>
          <p:nvPr/>
        </p:nvSpPr>
        <p:spPr>
          <a:xfrm>
            <a:off x="3438211" y="3313235"/>
            <a:ext cx="2243673" cy="723275"/>
          </a:xfrm>
          <a:prstGeom prst="rect">
            <a:avLst/>
          </a:prstGeom>
          <a:noFill/>
          <a:ln w="25400">
            <a:noFill/>
          </a:ln>
        </p:spPr>
        <p:txBody>
          <a:bodyPr wrap="square" rtlCol="0">
            <a:spAutoFit/>
          </a:bodyPr>
          <a:lstStyle/>
          <a:p>
            <a:pPr algn="ctr"/>
            <a:r>
              <a:rPr kumimoji="1" lang="ja-JP" altLang="en-US" sz="2300" b="1" dirty="0">
                <a:solidFill>
                  <a:srgbClr val="E73D39"/>
                </a:solidFill>
                <a:latin typeface="Meiryo UI" pitchFamily="50" charset="-128"/>
                <a:ea typeface="Meiryo UI" pitchFamily="50" charset="-128"/>
                <a:cs typeface="Meiryo UI" pitchFamily="50" charset="-128"/>
              </a:rPr>
              <a:t> </a:t>
            </a:r>
            <a:r>
              <a:rPr lang="ja-JP" altLang="en-US" sz="2100" b="1" dirty="0">
                <a:solidFill>
                  <a:srgbClr val="E73D39"/>
                </a:solidFill>
                <a:latin typeface="Meiryo UI" pitchFamily="50" charset="-128"/>
                <a:ea typeface="Meiryo UI" pitchFamily="50" charset="-128"/>
                <a:cs typeface="Meiryo UI" pitchFamily="50" charset="-128"/>
              </a:rPr>
              <a:t>患者</a:t>
            </a:r>
            <a:endParaRPr lang="en-US" altLang="ja-JP" sz="2100" b="1" dirty="0">
              <a:solidFill>
                <a:srgbClr val="E73D39"/>
              </a:solidFill>
              <a:latin typeface="Meiryo UI" pitchFamily="50" charset="-128"/>
              <a:ea typeface="Meiryo UI" pitchFamily="50" charset="-128"/>
              <a:cs typeface="Meiryo UI" pitchFamily="50" charset="-128"/>
            </a:endParaRPr>
          </a:p>
          <a:p>
            <a:pPr algn="ctr">
              <a:spcAft>
                <a:spcPts val="600"/>
              </a:spcAft>
            </a:pPr>
            <a:r>
              <a:rPr lang="en-US" altLang="ja-JP" sz="1700" b="1" dirty="0">
                <a:solidFill>
                  <a:srgbClr val="E73D39"/>
                </a:solidFill>
                <a:latin typeface="Meiryo UI" pitchFamily="50" charset="-128"/>
                <a:ea typeface="Meiryo UI" pitchFamily="50" charset="-128"/>
                <a:cs typeface="Meiryo UI" pitchFamily="50" charset="-128"/>
              </a:rPr>
              <a:t>(</a:t>
            </a:r>
            <a:r>
              <a:rPr kumimoji="1" lang="ja-JP" altLang="en-US" sz="1700" b="1" dirty="0">
                <a:solidFill>
                  <a:srgbClr val="E73D39"/>
                </a:solidFill>
                <a:latin typeface="Meiryo UI" pitchFamily="50" charset="-128"/>
                <a:ea typeface="Meiryo UI" pitchFamily="50" charset="-128"/>
                <a:cs typeface="Meiryo UI" pitchFamily="50" charset="-128"/>
              </a:rPr>
              <a:t>認知症の人・家族</a:t>
            </a:r>
            <a:r>
              <a:rPr kumimoji="1" lang="en-US" altLang="ja-JP" sz="1700" b="1" dirty="0">
                <a:solidFill>
                  <a:srgbClr val="E73D39"/>
                </a:solidFill>
                <a:latin typeface="Meiryo UI" pitchFamily="50" charset="-128"/>
                <a:ea typeface="Meiryo UI" pitchFamily="50" charset="-128"/>
                <a:cs typeface="Meiryo UI" pitchFamily="50" charset="-128"/>
              </a:rPr>
              <a:t>)</a:t>
            </a:r>
            <a:r>
              <a:rPr kumimoji="1" lang="ja-JP" altLang="en-US" sz="1700" b="1" dirty="0">
                <a:solidFill>
                  <a:srgbClr val="E73D39"/>
                </a:solidFill>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2615446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742950" y="279457"/>
            <a:ext cx="78676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Meiryo UI" pitchFamily="50" charset="-128"/>
                <a:ea typeface="Meiryo UI" pitchFamily="50" charset="-128"/>
                <a:cs typeface="Meiryo UI" pitchFamily="50" charset="-128"/>
              </a:rPr>
              <a:t>カンファレンス等での薬局薬剤師の役割</a:t>
            </a:r>
          </a:p>
        </p:txBody>
      </p:sp>
      <p:sp>
        <p:nvSpPr>
          <p:cNvPr id="14"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21</a:t>
            </a:r>
            <a:r>
              <a:rPr lang="ja-JP" altLang="en-US" sz="1800" b="1" dirty="0">
                <a:latin typeface="Meiryo UI" pitchFamily="50" charset="-128"/>
                <a:ea typeface="Meiryo UI" pitchFamily="50" charset="-128"/>
                <a:cs typeface="Meiryo UI" pitchFamily="50" charset="-128"/>
              </a:rPr>
              <a:t>］</a:t>
            </a:r>
          </a:p>
        </p:txBody>
      </p:sp>
      <p:sp>
        <p:nvSpPr>
          <p:cNvPr id="15" name="Rectangle 3"/>
          <p:cNvSpPr>
            <a:spLocks noChangeArrowheads="1"/>
          </p:cNvSpPr>
          <p:nvPr/>
        </p:nvSpPr>
        <p:spPr bwMode="auto">
          <a:xfrm>
            <a:off x="143469" y="977104"/>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3" name="円/楕円 2"/>
          <p:cNvSpPr/>
          <p:nvPr/>
        </p:nvSpPr>
        <p:spPr bwMode="auto">
          <a:xfrm>
            <a:off x="2189668" y="4723829"/>
            <a:ext cx="4844955" cy="1567790"/>
          </a:xfrm>
          <a:prstGeom prst="ellipse">
            <a:avLst/>
          </a:prstGeom>
          <a:solidFill>
            <a:srgbClr val="A7D97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8" name="Rectangle 2"/>
          <p:cNvSpPr>
            <a:spLocks noChangeArrowheads="1"/>
          </p:cNvSpPr>
          <p:nvPr/>
        </p:nvSpPr>
        <p:spPr bwMode="auto">
          <a:xfrm>
            <a:off x="645881" y="5004646"/>
            <a:ext cx="7867650" cy="92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Meiryo UI" pitchFamily="50" charset="-128"/>
                <a:ea typeface="Meiryo UI" pitchFamily="50" charset="-128"/>
                <a:cs typeface="Meiryo UI" pitchFamily="50" charset="-128"/>
              </a:rPr>
              <a:t>カンファレンス</a:t>
            </a:r>
            <a:endParaRPr lang="en-US" altLang="ja-JP" sz="3000" b="1" dirty="0">
              <a:latin typeface="Meiryo UI" pitchFamily="50" charset="-128"/>
              <a:ea typeface="Meiryo UI" pitchFamily="50" charset="-128"/>
              <a:cs typeface="Meiryo UI" pitchFamily="50" charset="-128"/>
            </a:endParaRPr>
          </a:p>
          <a:p>
            <a:pPr algn="ctr" eaLnBrk="1" hangingPunct="1">
              <a:spcBef>
                <a:spcPts val="600"/>
              </a:spcBef>
            </a:pP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サービス担当者会議、退院時カンファレンス等</a:t>
            </a:r>
            <a:r>
              <a:rPr lang="en-US" altLang="ja-JP" sz="2400" b="1" dirty="0">
                <a:latin typeface="Meiryo UI" pitchFamily="50" charset="-128"/>
                <a:ea typeface="Meiryo UI" pitchFamily="50" charset="-128"/>
                <a:cs typeface="Meiryo UI" pitchFamily="50" charset="-128"/>
              </a:rPr>
              <a:t>)</a:t>
            </a:r>
            <a:endParaRPr lang="ja-JP" altLang="en-US" sz="2400" b="1" dirty="0">
              <a:latin typeface="Meiryo UI" pitchFamily="50" charset="-128"/>
              <a:ea typeface="Meiryo UI" pitchFamily="50" charset="-128"/>
              <a:cs typeface="Meiryo UI" pitchFamily="50" charset="-128"/>
            </a:endParaRPr>
          </a:p>
        </p:txBody>
      </p:sp>
      <p:sp>
        <p:nvSpPr>
          <p:cNvPr id="18" name="AutoShape 14"/>
          <p:cNvSpPr>
            <a:spLocks noChangeArrowheads="1"/>
          </p:cNvSpPr>
          <p:nvPr/>
        </p:nvSpPr>
        <p:spPr bwMode="auto">
          <a:xfrm rot="10800000">
            <a:off x="3603888" y="4006768"/>
            <a:ext cx="1951631" cy="479977"/>
          </a:xfrm>
          <a:prstGeom prst="triangle">
            <a:avLst>
              <a:gd name="adj" fmla="val 50000"/>
            </a:avLst>
          </a:prstGeom>
          <a:gradFill>
            <a:gsLst>
              <a:gs pos="0">
                <a:srgbClr val="639F2D"/>
              </a:gs>
              <a:gs pos="57000">
                <a:schemeClr val="bg1"/>
              </a:gs>
              <a:gs pos="41000">
                <a:schemeClr val="bg1">
                  <a:lumMod val="99000"/>
                  <a:lumOff val="1000"/>
                </a:schemeClr>
              </a:gs>
              <a:gs pos="100000">
                <a:srgbClr val="C58A4F"/>
              </a:gs>
            </a:gsLst>
            <a:lin ang="5400000" scaled="0"/>
          </a:gradFill>
          <a:ln>
            <a:noFill/>
          </a:ln>
          <a:effectLst/>
        </p:spPr>
        <p:txBody>
          <a:bodyPr wrap="none" anchor="ctr"/>
          <a:lstStyle/>
          <a:p>
            <a:pPr eaLnBrk="1" hangingPunct="1"/>
            <a:endParaRPr lang="ja-JP" altLang="en-US"/>
          </a:p>
        </p:txBody>
      </p:sp>
      <p:sp>
        <p:nvSpPr>
          <p:cNvPr id="20" name="角丸四角形 19"/>
          <p:cNvSpPr/>
          <p:nvPr/>
        </p:nvSpPr>
        <p:spPr bwMode="auto">
          <a:xfrm>
            <a:off x="1199408" y="1692322"/>
            <a:ext cx="6825476" cy="2047165"/>
          </a:xfrm>
          <a:prstGeom prst="roundRect">
            <a:avLst>
              <a:gd name="adj" fmla="val 14135"/>
            </a:avLst>
          </a:prstGeom>
          <a:noFill/>
          <a:ln w="57150" cap="flat" cmpd="sng" algn="ctr">
            <a:solidFill>
              <a:srgbClr val="996633"/>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テキスト ボックス 20"/>
          <p:cNvSpPr txBox="1"/>
          <p:nvPr/>
        </p:nvSpPr>
        <p:spPr>
          <a:xfrm>
            <a:off x="1490707" y="2003355"/>
            <a:ext cx="2992579" cy="1631216"/>
          </a:xfrm>
          <a:prstGeom prst="rect">
            <a:avLst/>
          </a:prstGeom>
          <a:noFill/>
          <a:ln w="25400">
            <a:noFill/>
          </a:ln>
        </p:spPr>
        <p:txBody>
          <a:bodyPr wrap="square" rtlCol="0">
            <a:spAutoFit/>
          </a:bodyPr>
          <a:lstStyle/>
          <a:p>
            <a:r>
              <a:rPr lang="ja-JP" altLang="en-US" sz="2000" b="1" dirty="0">
                <a:solidFill>
                  <a:srgbClr val="996633"/>
                </a:solidFill>
                <a:latin typeface="Meiryo UI" pitchFamily="50" charset="-128"/>
                <a:ea typeface="Meiryo UI" pitchFamily="50" charset="-128"/>
                <a:cs typeface="Meiryo UI" pitchFamily="50" charset="-128"/>
              </a:rPr>
              <a:t>①アドヒアランスの確認</a:t>
            </a:r>
            <a:endParaRPr lang="en-US" altLang="ja-JP" sz="2000" b="1" dirty="0">
              <a:solidFill>
                <a:srgbClr val="996633"/>
              </a:solidFill>
              <a:latin typeface="Meiryo UI" pitchFamily="50" charset="-128"/>
              <a:ea typeface="Meiryo UI" pitchFamily="50" charset="-128"/>
              <a:cs typeface="Meiryo UI" pitchFamily="50" charset="-128"/>
            </a:endParaRPr>
          </a:p>
          <a:p>
            <a:r>
              <a:rPr kumimoji="1" lang="ja-JP" altLang="en-US" sz="2000" b="1" dirty="0">
                <a:solidFill>
                  <a:srgbClr val="996633"/>
                </a:solidFill>
                <a:latin typeface="Meiryo UI" pitchFamily="50" charset="-128"/>
                <a:ea typeface="Meiryo UI" pitchFamily="50" charset="-128"/>
                <a:cs typeface="Meiryo UI" pitchFamily="50" charset="-128"/>
              </a:rPr>
              <a:t>②処方内容の確認</a:t>
            </a:r>
            <a:endParaRPr kumimoji="1" lang="en-US" altLang="ja-JP" sz="2000" b="1" dirty="0">
              <a:solidFill>
                <a:srgbClr val="996633"/>
              </a:solidFill>
              <a:latin typeface="Meiryo UI" pitchFamily="50" charset="-128"/>
              <a:ea typeface="Meiryo UI" pitchFamily="50" charset="-128"/>
              <a:cs typeface="Meiryo UI" pitchFamily="50" charset="-128"/>
            </a:endParaRPr>
          </a:p>
          <a:p>
            <a:r>
              <a:rPr lang="ja-JP" altLang="en-US" sz="2000" b="1" dirty="0">
                <a:solidFill>
                  <a:srgbClr val="996633"/>
                </a:solidFill>
                <a:latin typeface="Meiryo UI" pitchFamily="50" charset="-128"/>
                <a:ea typeface="Meiryo UI" pitchFamily="50" charset="-128"/>
                <a:cs typeface="Meiryo UI" pitchFamily="50" charset="-128"/>
              </a:rPr>
              <a:t>③副作用モニタリング</a:t>
            </a:r>
            <a:endParaRPr lang="en-US" altLang="ja-JP" sz="2000" b="1" dirty="0">
              <a:solidFill>
                <a:srgbClr val="996633"/>
              </a:solidFill>
              <a:latin typeface="Meiryo UI" pitchFamily="50" charset="-128"/>
              <a:ea typeface="Meiryo UI" pitchFamily="50" charset="-128"/>
              <a:cs typeface="Meiryo UI" pitchFamily="50" charset="-128"/>
            </a:endParaRPr>
          </a:p>
          <a:p>
            <a:r>
              <a:rPr kumimoji="1" lang="ja-JP" altLang="en-US" sz="2000" b="1" dirty="0">
                <a:solidFill>
                  <a:srgbClr val="996633"/>
                </a:solidFill>
                <a:latin typeface="Meiryo UI" pitchFamily="50" charset="-128"/>
                <a:ea typeface="Meiryo UI" pitchFamily="50" charset="-128"/>
                <a:cs typeface="Meiryo UI" pitchFamily="50" charset="-128"/>
              </a:rPr>
              <a:t>④効果確認</a:t>
            </a:r>
            <a:endParaRPr kumimoji="1" lang="en-US" altLang="ja-JP" sz="2000" b="1" dirty="0">
              <a:solidFill>
                <a:srgbClr val="996633"/>
              </a:solidFill>
              <a:latin typeface="Meiryo UI" pitchFamily="50" charset="-128"/>
              <a:ea typeface="Meiryo UI" pitchFamily="50" charset="-128"/>
              <a:cs typeface="Meiryo UI" pitchFamily="50" charset="-128"/>
            </a:endParaRPr>
          </a:p>
          <a:p>
            <a:r>
              <a:rPr kumimoji="1" lang="ja-JP" altLang="en-US" sz="2000" b="1" dirty="0">
                <a:solidFill>
                  <a:srgbClr val="996633"/>
                </a:solidFill>
                <a:latin typeface="Meiryo UI" pitchFamily="50" charset="-128"/>
                <a:ea typeface="Meiryo UI" pitchFamily="50" charset="-128"/>
                <a:cs typeface="Meiryo UI" pitchFamily="50" charset="-128"/>
              </a:rPr>
              <a:t>⑤相互作用</a:t>
            </a:r>
          </a:p>
        </p:txBody>
      </p:sp>
      <p:sp>
        <p:nvSpPr>
          <p:cNvPr id="22" name="テキスト ボックス 21"/>
          <p:cNvSpPr txBox="1"/>
          <p:nvPr/>
        </p:nvSpPr>
        <p:spPr>
          <a:xfrm>
            <a:off x="4592471" y="2000489"/>
            <a:ext cx="2992579" cy="1631216"/>
          </a:xfrm>
          <a:prstGeom prst="rect">
            <a:avLst/>
          </a:prstGeom>
          <a:noFill/>
          <a:ln w="25400">
            <a:noFill/>
          </a:ln>
        </p:spPr>
        <p:txBody>
          <a:bodyPr wrap="square" rtlCol="0">
            <a:spAutoFit/>
          </a:bodyPr>
          <a:lstStyle/>
          <a:p>
            <a:r>
              <a:rPr kumimoji="1" lang="ja-JP" altLang="en-US" sz="2000" b="1" dirty="0">
                <a:solidFill>
                  <a:srgbClr val="996633"/>
                </a:solidFill>
                <a:latin typeface="Meiryo UI" pitchFamily="50" charset="-128"/>
                <a:ea typeface="Meiryo UI" pitchFamily="50" charset="-128"/>
                <a:cs typeface="Meiryo UI" pitchFamily="50" charset="-128"/>
              </a:rPr>
              <a:t>⑥検査値</a:t>
            </a:r>
            <a:endParaRPr kumimoji="1" lang="en-US" altLang="ja-JP" sz="2000" b="1" dirty="0">
              <a:solidFill>
                <a:srgbClr val="996633"/>
              </a:solidFill>
              <a:latin typeface="Meiryo UI" pitchFamily="50" charset="-128"/>
              <a:ea typeface="Meiryo UI" pitchFamily="50" charset="-128"/>
              <a:cs typeface="Meiryo UI" pitchFamily="50" charset="-128"/>
            </a:endParaRPr>
          </a:p>
          <a:p>
            <a:r>
              <a:rPr lang="ja-JP" altLang="en-US" sz="2000" b="1" dirty="0">
                <a:solidFill>
                  <a:srgbClr val="996633"/>
                </a:solidFill>
                <a:latin typeface="Meiryo UI" pitchFamily="50" charset="-128"/>
                <a:ea typeface="Meiryo UI" pitchFamily="50" charset="-128"/>
                <a:cs typeface="Meiryo UI" pitchFamily="50" charset="-128"/>
              </a:rPr>
              <a:t>⑦生活上の注意</a:t>
            </a:r>
            <a:endParaRPr lang="en-US" altLang="ja-JP" sz="2000" b="1" dirty="0">
              <a:solidFill>
                <a:srgbClr val="996633"/>
              </a:solidFill>
              <a:latin typeface="Meiryo UI" pitchFamily="50" charset="-128"/>
              <a:ea typeface="Meiryo UI" pitchFamily="50" charset="-128"/>
              <a:cs typeface="Meiryo UI" pitchFamily="50" charset="-128"/>
            </a:endParaRPr>
          </a:p>
          <a:p>
            <a:r>
              <a:rPr kumimoji="1" lang="ja-JP" altLang="en-US" sz="2000" b="1" dirty="0">
                <a:solidFill>
                  <a:srgbClr val="996633"/>
                </a:solidFill>
                <a:latin typeface="Meiryo UI" pitchFamily="50" charset="-128"/>
                <a:ea typeface="Meiryo UI" pitchFamily="50" charset="-128"/>
                <a:cs typeface="Meiryo UI" pitchFamily="50" charset="-128"/>
              </a:rPr>
              <a:t>⑧残薬のチェック</a:t>
            </a:r>
            <a:endParaRPr kumimoji="1" lang="en-US" altLang="ja-JP" sz="2000" b="1" dirty="0">
              <a:solidFill>
                <a:srgbClr val="996633"/>
              </a:solidFill>
              <a:latin typeface="Meiryo UI" pitchFamily="50" charset="-128"/>
              <a:ea typeface="Meiryo UI" pitchFamily="50" charset="-128"/>
              <a:cs typeface="Meiryo UI" pitchFamily="50" charset="-128"/>
            </a:endParaRPr>
          </a:p>
          <a:p>
            <a:r>
              <a:rPr lang="ja-JP" altLang="en-US" sz="2000" b="1" dirty="0">
                <a:solidFill>
                  <a:srgbClr val="996633"/>
                </a:solidFill>
                <a:latin typeface="Meiryo UI" pitchFamily="50" charset="-128"/>
                <a:ea typeface="Meiryo UI" pitchFamily="50" charset="-128"/>
                <a:cs typeface="Meiryo UI" pitchFamily="50" charset="-128"/>
              </a:rPr>
              <a:t>   飲み忘れ時の対処方法</a:t>
            </a:r>
            <a:endParaRPr lang="en-US" altLang="ja-JP" sz="2000" b="1" dirty="0">
              <a:solidFill>
                <a:srgbClr val="996633"/>
              </a:solidFill>
              <a:latin typeface="Meiryo UI" pitchFamily="50" charset="-128"/>
              <a:ea typeface="Meiryo UI" pitchFamily="50" charset="-128"/>
              <a:cs typeface="Meiryo UI" pitchFamily="50" charset="-128"/>
            </a:endParaRPr>
          </a:p>
          <a:p>
            <a:r>
              <a:rPr kumimoji="1" lang="ja-JP" altLang="en-US" sz="2000" b="1" dirty="0">
                <a:solidFill>
                  <a:srgbClr val="996633"/>
                </a:solidFill>
                <a:latin typeface="Meiryo UI" pitchFamily="50" charset="-128"/>
                <a:ea typeface="Meiryo UI" pitchFamily="50" charset="-128"/>
                <a:cs typeface="Meiryo UI" pitchFamily="50" charset="-128"/>
              </a:rPr>
              <a:t>⑨その他の服薬支援事項</a:t>
            </a:r>
          </a:p>
        </p:txBody>
      </p:sp>
      <p:sp>
        <p:nvSpPr>
          <p:cNvPr id="23" name="テキスト ボックス 22"/>
          <p:cNvSpPr txBox="1"/>
          <p:nvPr/>
        </p:nvSpPr>
        <p:spPr>
          <a:xfrm>
            <a:off x="1674284" y="1469184"/>
            <a:ext cx="5810841" cy="446276"/>
          </a:xfrm>
          <a:prstGeom prst="rect">
            <a:avLst/>
          </a:prstGeom>
          <a:solidFill>
            <a:srgbClr val="996633"/>
          </a:solidFill>
          <a:ln w="25400">
            <a:noFill/>
          </a:ln>
        </p:spPr>
        <p:txBody>
          <a:bodyPr wrap="square" rtlCol="0">
            <a:spAutoFit/>
          </a:bodyPr>
          <a:lstStyle/>
          <a:p>
            <a:pPr algn="ctr"/>
            <a:r>
              <a:rPr kumimoji="1" lang="ja-JP" altLang="en-US" sz="2300" b="1" dirty="0">
                <a:solidFill>
                  <a:schemeClr val="bg1"/>
                </a:solidFill>
                <a:latin typeface="Meiryo UI" pitchFamily="50" charset="-128"/>
                <a:ea typeface="Meiryo UI" pitchFamily="50" charset="-128"/>
                <a:cs typeface="Meiryo UI" pitchFamily="50" charset="-128"/>
              </a:rPr>
              <a:t> 薬剤師が日常業務において把握していること</a:t>
            </a:r>
            <a:endParaRPr kumimoji="1" lang="ja-JP" altLang="en-US" sz="21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7364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425302" y="460664"/>
            <a:ext cx="83964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700" b="1" dirty="0">
                <a:solidFill>
                  <a:srgbClr val="000000"/>
                </a:solidFill>
                <a:latin typeface="Meiryo UI" pitchFamily="50" charset="-128"/>
                <a:ea typeface="Meiryo UI" pitchFamily="50" charset="-128"/>
                <a:cs typeface="Meiryo UI" pitchFamily="50" charset="-128"/>
              </a:rPr>
              <a:t>徴候からの気づき</a:t>
            </a:r>
            <a:r>
              <a:rPr lang="ja-JP" altLang="en-US" sz="1050" b="1" dirty="0">
                <a:solidFill>
                  <a:srgbClr val="000000"/>
                </a:solidFill>
                <a:latin typeface="Meiryo UI" pitchFamily="50" charset="-128"/>
                <a:ea typeface="Meiryo UI" pitchFamily="50" charset="-128"/>
                <a:cs typeface="Meiryo UI" pitchFamily="50" charset="-128"/>
              </a:rPr>
              <a:t> </a:t>
            </a:r>
            <a:r>
              <a:rPr lang="ja-JP" altLang="en-US" sz="2700" b="1" dirty="0">
                <a:solidFill>
                  <a:srgbClr val="996633"/>
                </a:solidFill>
                <a:latin typeface="Meiryo UI" pitchFamily="50" charset="-128"/>
                <a:ea typeface="Meiryo UI" pitchFamily="50" charset="-128"/>
                <a:cs typeface="Meiryo UI" pitchFamily="50" charset="-128"/>
              </a:rPr>
              <a:t> </a:t>
            </a:r>
            <a:r>
              <a:rPr lang="ja-JP" altLang="en-US" sz="1050" b="1" dirty="0">
                <a:solidFill>
                  <a:srgbClr val="996633"/>
                </a:solidFill>
                <a:latin typeface="Meiryo UI" pitchFamily="50" charset="-128"/>
                <a:ea typeface="Meiryo UI" pitchFamily="50" charset="-128"/>
                <a:cs typeface="Meiryo UI" pitchFamily="50" charset="-128"/>
              </a:rPr>
              <a:t> </a:t>
            </a:r>
            <a:r>
              <a:rPr lang="en-US" altLang="ja-JP" sz="2700" b="1" dirty="0">
                <a:solidFill>
                  <a:srgbClr val="996633"/>
                </a:solidFill>
                <a:latin typeface="Meiryo UI" pitchFamily="50" charset="-128"/>
                <a:ea typeface="Meiryo UI" pitchFamily="50" charset="-128"/>
                <a:cs typeface="Meiryo UI" pitchFamily="50" charset="-128"/>
              </a:rPr>
              <a:t>【</a:t>
            </a:r>
            <a:r>
              <a:rPr lang="ja-JP" altLang="en-US" sz="2700" b="1" dirty="0">
                <a:solidFill>
                  <a:srgbClr val="996633"/>
                </a:solidFill>
                <a:latin typeface="Meiryo UI" pitchFamily="50" charset="-128"/>
                <a:ea typeface="Meiryo UI" pitchFamily="50" charset="-128"/>
                <a:cs typeface="Meiryo UI" pitchFamily="50" charset="-128"/>
              </a:rPr>
              <a:t>かかりつけ医・地域包括等への連携</a:t>
            </a:r>
            <a:r>
              <a:rPr lang="en-US" altLang="ja-JP" sz="2700" b="1" dirty="0">
                <a:solidFill>
                  <a:srgbClr val="996633"/>
                </a:solidFill>
                <a:latin typeface="Meiryo UI" pitchFamily="50" charset="-128"/>
                <a:ea typeface="Meiryo UI" pitchFamily="50" charset="-128"/>
                <a:cs typeface="Meiryo UI" pitchFamily="50" charset="-128"/>
              </a:rPr>
              <a:t>】</a:t>
            </a:r>
            <a:endParaRPr lang="ja-JP" altLang="en-US" sz="2700" b="1" dirty="0">
              <a:solidFill>
                <a:srgbClr val="996633"/>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389380" y="1269273"/>
            <a:ext cx="8432357" cy="5170646"/>
          </a:xfrm>
          <a:prstGeom prst="rect">
            <a:avLst/>
          </a:prstGeom>
          <a:noFill/>
          <a:ln w="25400">
            <a:noFill/>
          </a:ln>
        </p:spPr>
        <p:txBody>
          <a:bodyPr wrap="square" rtlCol="0">
            <a:spAutoFit/>
          </a:bodyPr>
          <a:lstStyle/>
          <a:p>
            <a:pPr algn="ctr"/>
            <a:r>
              <a:rPr lang="ja-JP" altLang="en-US" sz="2400" b="1" dirty="0">
                <a:solidFill>
                  <a:srgbClr val="000000"/>
                </a:solidFill>
                <a:latin typeface="Meiryo UI" pitchFamily="50" charset="-128"/>
                <a:ea typeface="Meiryo UI" pitchFamily="50" charset="-128"/>
                <a:cs typeface="Meiryo UI" pitchFamily="50" charset="-128"/>
              </a:rPr>
              <a:t>徴候に気づいてからつなぐルートは大きく分けて２つ</a:t>
            </a:r>
          </a:p>
          <a:p>
            <a:endParaRPr lang="ja-JP" altLang="en-US" sz="2000" b="1" dirty="0">
              <a:solidFill>
                <a:srgbClr val="000000"/>
              </a:solidFill>
              <a:latin typeface="Meiryo UI" pitchFamily="50" charset="-128"/>
              <a:ea typeface="Meiryo UI" pitchFamily="50" charset="-128"/>
              <a:cs typeface="Meiryo UI" pitchFamily="50" charset="-128"/>
            </a:endParaRPr>
          </a:p>
          <a:p>
            <a:pPr>
              <a:spcAft>
                <a:spcPts val="600"/>
              </a:spcAft>
            </a:pPr>
            <a:r>
              <a:rPr lang="ja-JP" altLang="en-US" sz="2800" b="1" dirty="0">
                <a:solidFill>
                  <a:srgbClr val="996633"/>
                </a:solidFill>
                <a:latin typeface="Meiryo UI" pitchFamily="50" charset="-128"/>
                <a:ea typeface="Meiryo UI" pitchFamily="50" charset="-128"/>
                <a:cs typeface="Meiryo UI" pitchFamily="50" charset="-128"/>
              </a:rPr>
              <a:t>    薬局    かかりつけ医</a:t>
            </a:r>
          </a:p>
          <a:p>
            <a:r>
              <a:rPr lang="ja-JP" altLang="en-US" sz="2400" b="1" dirty="0">
                <a:solidFill>
                  <a:srgbClr val="000000">
                    <a:lumMod val="65000"/>
                    <a:lumOff val="35000"/>
                  </a:srgbClr>
                </a:solidFill>
                <a:latin typeface="Meiryo UI" pitchFamily="50" charset="-128"/>
                <a:ea typeface="Meiryo UI" pitchFamily="50" charset="-128"/>
                <a:cs typeface="Meiryo UI" pitchFamily="50" charset="-128"/>
              </a:rPr>
              <a:t>　          認知症の徴候に気づいた対象者をかかりつけ医に</a:t>
            </a:r>
            <a:endParaRPr lang="en-US" altLang="ja-JP" sz="2400" b="1" dirty="0">
              <a:solidFill>
                <a:srgbClr val="000000">
                  <a:lumMod val="65000"/>
                  <a:lumOff val="35000"/>
                </a:srgbClr>
              </a:solidFill>
              <a:latin typeface="Meiryo UI" pitchFamily="50" charset="-128"/>
              <a:ea typeface="Meiryo UI" pitchFamily="50" charset="-128"/>
              <a:cs typeface="Meiryo UI" pitchFamily="50" charset="-128"/>
            </a:endParaRPr>
          </a:p>
          <a:p>
            <a:r>
              <a:rPr lang="ja-JP" altLang="en-US" sz="2400" b="1" dirty="0">
                <a:solidFill>
                  <a:srgbClr val="000000">
                    <a:lumMod val="65000"/>
                    <a:lumOff val="35000"/>
                  </a:srgbClr>
                </a:solidFill>
                <a:latin typeface="Meiryo UI" pitchFamily="50" charset="-128"/>
                <a:ea typeface="Meiryo UI" pitchFamily="50" charset="-128"/>
                <a:cs typeface="Meiryo UI" pitchFamily="50" charset="-128"/>
              </a:rPr>
              <a:t>            つなぐことにより、いち早く、確実に治療を開始する</a:t>
            </a:r>
            <a:endParaRPr lang="en-US" altLang="ja-JP" sz="2400" b="1" dirty="0">
              <a:solidFill>
                <a:srgbClr val="000000">
                  <a:lumMod val="65000"/>
                  <a:lumOff val="35000"/>
                </a:srgbClr>
              </a:solidFill>
              <a:latin typeface="Meiryo UI" pitchFamily="50" charset="-128"/>
              <a:ea typeface="Meiryo UI" pitchFamily="50" charset="-128"/>
              <a:cs typeface="Meiryo UI" pitchFamily="50" charset="-128"/>
            </a:endParaRPr>
          </a:p>
          <a:p>
            <a:r>
              <a:rPr lang="ja-JP" altLang="en-US" sz="2400" b="1" dirty="0">
                <a:solidFill>
                  <a:srgbClr val="000000">
                    <a:lumMod val="65000"/>
                    <a:lumOff val="35000"/>
                  </a:srgbClr>
                </a:solidFill>
                <a:latin typeface="Meiryo UI" pitchFamily="50" charset="-128"/>
                <a:ea typeface="Meiryo UI" pitchFamily="50" charset="-128"/>
                <a:cs typeface="Meiryo UI" pitchFamily="50" charset="-128"/>
              </a:rPr>
              <a:t>            ことができる</a:t>
            </a:r>
          </a:p>
          <a:p>
            <a:endParaRPr lang="ja-JP" altLang="en-US" sz="2800" b="1" dirty="0">
              <a:solidFill>
                <a:srgbClr val="000000"/>
              </a:solidFill>
              <a:latin typeface="Meiryo UI" pitchFamily="50" charset="-128"/>
              <a:ea typeface="Meiryo UI" pitchFamily="50" charset="-128"/>
              <a:cs typeface="Meiryo UI" pitchFamily="50" charset="-128"/>
            </a:endParaRPr>
          </a:p>
          <a:p>
            <a:pPr>
              <a:spcAft>
                <a:spcPts val="600"/>
              </a:spcAft>
            </a:pPr>
            <a:r>
              <a:rPr lang="ja-JP" altLang="en-US" sz="2800" b="1" dirty="0">
                <a:solidFill>
                  <a:srgbClr val="996633"/>
                </a:solidFill>
                <a:latin typeface="Meiryo UI" pitchFamily="50" charset="-128"/>
                <a:ea typeface="Meiryo UI" pitchFamily="50" charset="-128"/>
                <a:cs typeface="Meiryo UI" pitchFamily="50" charset="-128"/>
              </a:rPr>
              <a:t>    薬局    地域包括支援センター</a:t>
            </a:r>
          </a:p>
          <a:p>
            <a:r>
              <a:rPr lang="ja-JP" altLang="en-US" sz="2400" b="1" dirty="0">
                <a:solidFill>
                  <a:srgbClr val="000000">
                    <a:lumMod val="65000"/>
                    <a:lumOff val="35000"/>
                  </a:srgbClr>
                </a:solidFill>
                <a:latin typeface="Meiryo UI" pitchFamily="50" charset="-128"/>
                <a:ea typeface="Meiryo UI" pitchFamily="50" charset="-128"/>
                <a:cs typeface="Meiryo UI" pitchFamily="50" charset="-128"/>
              </a:rPr>
              <a:t>　          認知症スクリーニングにより、ハイリスクとされた方を</a:t>
            </a:r>
          </a:p>
          <a:p>
            <a:r>
              <a:rPr lang="ja-JP" altLang="en-US" sz="2400" b="1" dirty="0">
                <a:solidFill>
                  <a:srgbClr val="000000">
                    <a:lumMod val="65000"/>
                    <a:lumOff val="35000"/>
                  </a:srgbClr>
                </a:solidFill>
                <a:latin typeface="Meiryo UI" pitchFamily="50" charset="-128"/>
                <a:ea typeface="Meiryo UI" pitchFamily="50" charset="-128"/>
                <a:cs typeface="Meiryo UI" pitchFamily="50" charset="-128"/>
              </a:rPr>
              <a:t>　　　　　　地域包括支援センターにつなぐことにより、医療だけ</a:t>
            </a:r>
          </a:p>
          <a:p>
            <a:r>
              <a:rPr lang="ja-JP" altLang="en-US" sz="2400" b="1" dirty="0">
                <a:solidFill>
                  <a:srgbClr val="000000">
                    <a:lumMod val="65000"/>
                    <a:lumOff val="35000"/>
                  </a:srgbClr>
                </a:solidFill>
                <a:latin typeface="Meiryo UI" pitchFamily="50" charset="-128"/>
                <a:ea typeface="Meiryo UI" pitchFamily="50" charset="-128"/>
                <a:cs typeface="Meiryo UI" pitchFamily="50" charset="-128"/>
              </a:rPr>
              <a:t>　　　　　　でなく、介護予防事業の利用勧奨など、支援ルート</a:t>
            </a:r>
            <a:endParaRPr lang="en-US" altLang="ja-JP" sz="2400" b="1" dirty="0">
              <a:solidFill>
                <a:srgbClr val="000000">
                  <a:lumMod val="65000"/>
                  <a:lumOff val="35000"/>
                </a:srgbClr>
              </a:solidFill>
              <a:latin typeface="Meiryo UI" pitchFamily="50" charset="-128"/>
              <a:ea typeface="Meiryo UI" pitchFamily="50" charset="-128"/>
              <a:cs typeface="Meiryo UI" pitchFamily="50" charset="-128"/>
            </a:endParaRPr>
          </a:p>
          <a:p>
            <a:r>
              <a:rPr lang="ja-JP" altLang="en-US" sz="2400" b="1" dirty="0">
                <a:solidFill>
                  <a:srgbClr val="000000">
                    <a:lumMod val="65000"/>
                    <a:lumOff val="35000"/>
                  </a:srgbClr>
                </a:solidFill>
                <a:latin typeface="Meiryo UI" pitchFamily="50" charset="-128"/>
                <a:ea typeface="Meiryo UI" pitchFamily="50" charset="-128"/>
                <a:cs typeface="Meiryo UI" pitchFamily="50" charset="-128"/>
              </a:rPr>
              <a:t>            に乗せることができ、地域でのネットワーク作りにも</a:t>
            </a:r>
            <a:endParaRPr lang="en-US" altLang="ja-JP" sz="2400" b="1" dirty="0">
              <a:solidFill>
                <a:srgbClr val="000000">
                  <a:lumMod val="65000"/>
                  <a:lumOff val="35000"/>
                </a:srgbClr>
              </a:solidFill>
              <a:latin typeface="Meiryo UI" pitchFamily="50" charset="-128"/>
              <a:ea typeface="Meiryo UI" pitchFamily="50" charset="-128"/>
              <a:cs typeface="Meiryo UI" pitchFamily="50" charset="-128"/>
            </a:endParaRPr>
          </a:p>
          <a:p>
            <a:r>
              <a:rPr lang="ja-JP" altLang="en-US" sz="2400" b="1" dirty="0">
                <a:solidFill>
                  <a:srgbClr val="000000">
                    <a:lumMod val="65000"/>
                    <a:lumOff val="35000"/>
                  </a:srgbClr>
                </a:solidFill>
                <a:latin typeface="Meiryo UI" pitchFamily="50" charset="-128"/>
                <a:ea typeface="Meiryo UI" pitchFamily="50" charset="-128"/>
                <a:cs typeface="Meiryo UI" pitchFamily="50" charset="-128"/>
              </a:rPr>
              <a:t>            役立つ</a:t>
            </a:r>
          </a:p>
        </p:txBody>
      </p:sp>
      <p:sp>
        <p:nvSpPr>
          <p:cNvPr id="9"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22</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10" name="Rectangle 3"/>
          <p:cNvSpPr>
            <a:spLocks noChangeArrowheads="1"/>
          </p:cNvSpPr>
          <p:nvPr/>
        </p:nvSpPr>
        <p:spPr bwMode="auto">
          <a:xfrm>
            <a:off x="165187" y="983884"/>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7" name="AutoShape 14"/>
          <p:cNvSpPr>
            <a:spLocks noChangeArrowheads="1"/>
          </p:cNvSpPr>
          <p:nvPr/>
        </p:nvSpPr>
        <p:spPr bwMode="auto">
          <a:xfrm rot="5400000">
            <a:off x="1740754" y="2081532"/>
            <a:ext cx="297217" cy="233713"/>
          </a:xfrm>
          <a:prstGeom prst="triangle">
            <a:avLst>
              <a:gd name="adj" fmla="val 50000"/>
            </a:avLst>
          </a:prstGeom>
          <a:solidFill>
            <a:srgbClr val="996633"/>
          </a:solidFill>
          <a:ln>
            <a:noFill/>
          </a:ln>
          <a:effectLst/>
        </p:spPr>
        <p:txBody>
          <a:bodyPr wrap="none" anchor="ctr"/>
          <a:lstStyle/>
          <a:p>
            <a:pPr eaLnBrk="1" hangingPunct="1"/>
            <a:endParaRPr lang="ja-JP" altLang="en-US">
              <a:solidFill>
                <a:srgbClr val="000000"/>
              </a:solidFill>
            </a:endParaRPr>
          </a:p>
        </p:txBody>
      </p:sp>
      <p:sp>
        <p:nvSpPr>
          <p:cNvPr id="8" name="AutoShape 14"/>
          <p:cNvSpPr>
            <a:spLocks noChangeArrowheads="1"/>
          </p:cNvSpPr>
          <p:nvPr/>
        </p:nvSpPr>
        <p:spPr bwMode="auto">
          <a:xfrm rot="5400000">
            <a:off x="1740755" y="4103675"/>
            <a:ext cx="297217" cy="233713"/>
          </a:xfrm>
          <a:prstGeom prst="triangle">
            <a:avLst>
              <a:gd name="adj" fmla="val 50000"/>
            </a:avLst>
          </a:prstGeom>
          <a:solidFill>
            <a:srgbClr val="996633"/>
          </a:solidFill>
          <a:ln>
            <a:noFill/>
          </a:ln>
          <a:effectLst/>
        </p:spPr>
        <p:txBody>
          <a:bodyPr wrap="none" anchor="ctr"/>
          <a:lstStyle/>
          <a:p>
            <a:pPr eaLnBrk="1" hangingPunct="1"/>
            <a:endParaRPr lang="ja-JP" altLang="en-US">
              <a:solidFill>
                <a:srgbClr val="000000"/>
              </a:solidFill>
            </a:endParaRPr>
          </a:p>
        </p:txBody>
      </p:sp>
    </p:spTree>
    <p:extLst>
      <p:ext uri="{BB962C8B-B14F-4D97-AF65-F5344CB8AC3E}">
        <p14:creationId xmlns:p14="http://schemas.microsoft.com/office/powerpoint/2010/main" val="419748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368299" y="3851277"/>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68299" y="3229816"/>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68299" y="5795557"/>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62701" y="4902226"/>
            <a:ext cx="6660579" cy="729140"/>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68299" y="2642750"/>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 name="テキスト ボックス 3"/>
          <p:cNvSpPr txBox="1"/>
          <p:nvPr/>
        </p:nvSpPr>
        <p:spPr>
          <a:xfrm>
            <a:off x="59246" y="268873"/>
            <a:ext cx="9030956" cy="913070"/>
          </a:xfrm>
          <a:prstGeom prst="rect">
            <a:avLst/>
          </a:prstGeom>
          <a:noFill/>
          <a:ln cmpd="dbl">
            <a:noFill/>
          </a:ln>
        </p:spPr>
        <p:txBody>
          <a:bodyPr wrap="square" rtlCol="0">
            <a:spAutoFit/>
          </a:bodyPr>
          <a:lstStyle/>
          <a:p>
            <a:pPr algn="ctr">
              <a:lnSpc>
                <a:spcPts val="3200"/>
              </a:lnSpc>
            </a:pPr>
            <a:r>
              <a:rPr lang="ja-JP" altLang="en-US" sz="2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a:t>
            </a:r>
          </a:p>
          <a:p>
            <a:pPr algn="ctr">
              <a:lnSpc>
                <a:spcPts val="3200"/>
              </a:lnSpc>
            </a:pP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－令和元年</a:t>
            </a:r>
            <a:r>
              <a:rPr lang="en-US" altLang="ja-JP"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18</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43" name="AutoShape 9" descr="50%"/>
          <p:cNvSpPr>
            <a:spLocks noChangeArrowheads="1"/>
          </p:cNvSpPr>
          <p:nvPr/>
        </p:nvSpPr>
        <p:spPr bwMode="auto">
          <a:xfrm>
            <a:off x="802886" y="2258910"/>
            <a:ext cx="401667" cy="4229843"/>
          </a:xfrm>
          <a:prstGeom prst="roundRect">
            <a:avLst>
              <a:gd name="adj" fmla="val 50000"/>
            </a:avLst>
          </a:prstGeom>
          <a:noFill/>
          <a:ln w="9525">
            <a:noFill/>
            <a:round/>
            <a:headEnd/>
            <a:tailEnd/>
          </a:ln>
        </p:spPr>
        <p:txBody>
          <a:bodyPr vert="eaVert" lIns="91334" tIns="45666" rIns="91334" bIns="45666" anchor="ctr"/>
          <a:lstStyle/>
          <a:p>
            <a:pPr algn="ctr" fontAlgn="auto">
              <a:spcBef>
                <a:spcPct val="20000"/>
              </a:spcBef>
              <a:spcAft>
                <a:spcPts val="0"/>
              </a:spcAft>
            </a:pPr>
            <a:r>
              <a:rPr lang="ja-JP" altLang="en-US" sz="18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427355" y="2655327"/>
            <a:ext cx="6919577" cy="3708708"/>
          </a:xfrm>
          <a:prstGeom prst="rect">
            <a:avLst/>
          </a:prstGeom>
          <a:noFill/>
          <a:ln cmpd="dbl">
            <a:noFill/>
          </a:ln>
        </p:spPr>
        <p:txBody>
          <a:bodyPr wrap="square" rtlCol="0">
            <a:spAutoFit/>
          </a:bodyPr>
          <a:lstStyle/>
          <a:p>
            <a:pPr marL="263525" indent="-263525" algn="l">
              <a:lnSpc>
                <a:spcPts val="2400"/>
              </a:lnSpc>
              <a:spcBef>
                <a:spcPts val="6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1200"/>
              </a:spcBef>
            </a:pPr>
            <a:r>
              <a:rPr lang="ja-JP" altLang="en-US"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     ▶▶ 医療従事者等の認知症対応力向上の促進</a:t>
            </a:r>
            <a:endParaRPr lang="en-US" altLang="ja-JP"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100"/>
              </a:lnSpc>
              <a:spcBef>
                <a:spcPts val="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800" b="1" dirty="0" err="1">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への</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713678" y="1745397"/>
            <a:ext cx="7817005" cy="74060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認知症の発症を遅らせ、認知症になっても希望をもって日常生活を過ごせる社会を目指し認知症の人や家族の視点を重視しながら「共生」と「予防」を車の両輪として施策を推進</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903248" y="1395718"/>
            <a:ext cx="4324093" cy="360040"/>
          </a:xfrm>
          <a:prstGeom prst="roundRect">
            <a:avLst>
              <a:gd name="adj" fmla="val 12528"/>
            </a:avLst>
          </a:prstGeom>
          <a:noFill/>
          <a:ln w="9525">
            <a:noFill/>
            <a:round/>
            <a:headEnd/>
            <a:tailEnd/>
          </a:ln>
        </p:spPr>
        <p:txBody>
          <a:bodyPr lIns="91334" tIns="45666" rIns="91334" bIns="45666" anchor="ctr"/>
          <a:lstStyle/>
          <a:p>
            <a:pPr algn="l" fontAlgn="auto">
              <a:spcBef>
                <a:spcPct val="20000"/>
              </a:spcBef>
              <a:spcAft>
                <a:spcPts val="0"/>
              </a:spcAft>
            </a:pPr>
            <a:r>
              <a:rPr lang="ja-JP" altLang="en-US" sz="16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199973" y="2543186"/>
            <a:ext cx="371705" cy="3820849"/>
          </a:xfrm>
          <a:prstGeom prst="roundRect">
            <a:avLst>
              <a:gd name="adj" fmla="val 50000"/>
            </a:avLst>
          </a:prstGeom>
          <a:solidFill>
            <a:schemeClr val="accent1">
              <a:lumMod val="50000"/>
            </a:schemeClr>
          </a:solidFill>
          <a:ln w="9525">
            <a:noFill/>
            <a:round/>
            <a:headEnd/>
            <a:tailEnd/>
          </a:ln>
        </p:spPr>
        <p:txBody>
          <a:bodyPr vert="eaVert" lIns="91334" tIns="45666" rIns="91334" bIns="45666" anchor="ctr"/>
          <a:lstStyle/>
          <a:p>
            <a:pPr algn="ctr" fontAlgn="auto">
              <a:spcBef>
                <a:spcPct val="20000"/>
              </a:spcBef>
              <a:spcAft>
                <a:spcPts val="0"/>
              </a:spcAft>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21"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6191" y="119033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7"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2</a:t>
            </a:r>
            <a:r>
              <a:rPr lang="ja-JP" altLang="en-US" sz="1800" b="1" dirty="0">
                <a:latin typeface="Meiryo UI" pitchFamily="50" charset="-128"/>
                <a:ea typeface="Meiryo UI" pitchFamily="50" charset="-128"/>
                <a:cs typeface="Meiryo UI" pitchFamily="50" charset="-128"/>
              </a:rPr>
              <a:t>］</a:t>
            </a:r>
          </a:p>
        </p:txBody>
      </p:sp>
      <p:sp>
        <p:nvSpPr>
          <p:cNvPr id="19"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4640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1010093" y="307525"/>
            <a:ext cx="7293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事例</a:t>
            </a:r>
            <a:r>
              <a:rPr lang="en-US" altLang="ja-JP" sz="3000" b="1" dirty="0">
                <a:solidFill>
                  <a:srgbClr val="000000"/>
                </a:solidFill>
                <a:latin typeface="Meiryo UI" pitchFamily="50" charset="-128"/>
                <a:ea typeface="Meiryo UI" pitchFamily="50" charset="-128"/>
                <a:cs typeface="Meiryo UI" pitchFamily="50" charset="-128"/>
              </a:rPr>
              <a:t>1‐</a:t>
            </a:r>
            <a:r>
              <a:rPr lang="ja-JP" altLang="en-US" sz="3000" b="1" dirty="0">
                <a:solidFill>
                  <a:srgbClr val="000000"/>
                </a:solidFill>
                <a:latin typeface="Meiryo UI" pitchFamily="50" charset="-128"/>
                <a:ea typeface="Meiryo UI" pitchFamily="50" charset="-128"/>
                <a:cs typeface="Meiryo UI" pitchFamily="50" charset="-128"/>
              </a:rPr>
              <a:t>①  かかりつけ医との連携</a:t>
            </a:r>
          </a:p>
        </p:txBody>
      </p:sp>
      <p:sp>
        <p:nvSpPr>
          <p:cNvPr id="4" name="テキスト ボックス 3"/>
          <p:cNvSpPr txBox="1"/>
          <p:nvPr/>
        </p:nvSpPr>
        <p:spPr>
          <a:xfrm>
            <a:off x="563741" y="1258496"/>
            <a:ext cx="3849131" cy="477054"/>
          </a:xfrm>
          <a:prstGeom prst="rect">
            <a:avLst/>
          </a:prstGeom>
          <a:solidFill>
            <a:srgbClr val="996633"/>
          </a:solidFill>
          <a:ln w="25400">
            <a:noFill/>
          </a:ln>
        </p:spPr>
        <p:txBody>
          <a:bodyPr wrap="none" rtlCol="0">
            <a:spAutoFit/>
          </a:bodyPr>
          <a:lstStyle/>
          <a:p>
            <a:r>
              <a:rPr lang="ja-JP" altLang="en-US" sz="2500" b="1" dirty="0">
                <a:solidFill>
                  <a:srgbClr val="FFFFFF"/>
                </a:solidFill>
                <a:latin typeface="Meiryo UI" pitchFamily="50" charset="-128"/>
                <a:ea typeface="Meiryo UI" pitchFamily="50" charset="-128"/>
                <a:cs typeface="Meiryo UI" pitchFamily="50" charset="-128"/>
              </a:rPr>
              <a:t> 薬局窓口 ⇒ かかりつけ医 </a:t>
            </a:r>
          </a:p>
        </p:txBody>
      </p:sp>
      <p:sp>
        <p:nvSpPr>
          <p:cNvPr id="3" name="テキスト ボックス 2"/>
          <p:cNvSpPr txBox="1"/>
          <p:nvPr/>
        </p:nvSpPr>
        <p:spPr>
          <a:xfrm>
            <a:off x="737533" y="1942677"/>
            <a:ext cx="7242688" cy="3600986"/>
          </a:xfrm>
          <a:prstGeom prst="rect">
            <a:avLst/>
          </a:prstGeom>
          <a:noFill/>
          <a:ln w="25400">
            <a:noFill/>
          </a:ln>
        </p:spPr>
        <p:txBody>
          <a:bodyPr wrap="none" rtlCol="0">
            <a:spAutoFit/>
          </a:bodyPr>
          <a:lstStyle/>
          <a:p>
            <a:r>
              <a:rPr lang="ja-JP" altLang="en-US" sz="2600" b="1" dirty="0">
                <a:solidFill>
                  <a:srgbClr val="000000"/>
                </a:solidFill>
                <a:latin typeface="Meiryo UI" pitchFamily="50" charset="-128"/>
                <a:ea typeface="Meiryo UI" pitchFamily="50" charset="-128"/>
                <a:cs typeface="Meiryo UI" pitchFamily="50" charset="-128"/>
              </a:rPr>
              <a:t>薬局で服薬指導の際に、</a:t>
            </a:r>
            <a:endParaRPr lang="en-US" altLang="ja-JP" sz="2600" b="1" dirty="0">
              <a:solidFill>
                <a:srgbClr val="000000"/>
              </a:solidFill>
              <a:latin typeface="Meiryo UI" pitchFamily="50" charset="-128"/>
              <a:ea typeface="Meiryo UI" pitchFamily="50" charset="-128"/>
              <a:cs typeface="Meiryo UI" pitchFamily="50" charset="-128"/>
            </a:endParaRPr>
          </a:p>
          <a:p>
            <a:pPr>
              <a:spcBef>
                <a:spcPts val="1200"/>
              </a:spcBef>
            </a:pPr>
            <a:r>
              <a:rPr lang="ja-JP" altLang="en-US" sz="2600" b="1" dirty="0">
                <a:solidFill>
                  <a:srgbClr val="996633"/>
                </a:solidFill>
                <a:latin typeface="Meiryo UI" pitchFamily="50" charset="-128"/>
                <a:ea typeface="Meiryo UI" pitchFamily="50" charset="-128"/>
                <a:cs typeface="Meiryo UI" pitchFamily="50" charset="-128"/>
              </a:rPr>
              <a:t>    ●前回と同じ処方なのに覚えていない</a:t>
            </a:r>
            <a:endParaRPr lang="en-US" altLang="ja-JP" sz="2600" b="1" dirty="0">
              <a:solidFill>
                <a:srgbClr val="996633"/>
              </a:solidFill>
              <a:latin typeface="Meiryo UI" pitchFamily="50" charset="-128"/>
              <a:ea typeface="Meiryo UI" pitchFamily="50" charset="-128"/>
              <a:cs typeface="Meiryo UI" pitchFamily="50" charset="-128"/>
            </a:endParaRPr>
          </a:p>
          <a:p>
            <a:r>
              <a:rPr lang="ja-JP" altLang="en-US" sz="2600" b="1" dirty="0">
                <a:solidFill>
                  <a:srgbClr val="996633"/>
                </a:solidFill>
                <a:latin typeface="Meiryo UI" pitchFamily="50" charset="-128"/>
                <a:ea typeface="Meiryo UI" pitchFamily="50" charset="-128"/>
                <a:cs typeface="Meiryo UI" pitchFamily="50" charset="-128"/>
              </a:rPr>
              <a:t>    ●話の取り繕いがある</a:t>
            </a:r>
            <a:endParaRPr lang="en-US" altLang="ja-JP" sz="2600" b="1" dirty="0">
              <a:solidFill>
                <a:srgbClr val="996633"/>
              </a:solidFill>
              <a:latin typeface="Meiryo UI" pitchFamily="50" charset="-128"/>
              <a:ea typeface="Meiryo UI" pitchFamily="50" charset="-128"/>
              <a:cs typeface="Meiryo UI" pitchFamily="50" charset="-128"/>
            </a:endParaRPr>
          </a:p>
          <a:p>
            <a:r>
              <a:rPr lang="ja-JP" altLang="en-US" sz="2600" b="1" dirty="0">
                <a:solidFill>
                  <a:srgbClr val="996633"/>
                </a:solidFill>
                <a:latin typeface="Meiryo UI" pitchFamily="50" charset="-128"/>
                <a:ea typeface="Meiryo UI" pitchFamily="50" charset="-128"/>
                <a:cs typeface="Meiryo UI" pitchFamily="50" charset="-128"/>
              </a:rPr>
              <a:t>    ●財布に千円札や小銭があるにもかかわらず</a:t>
            </a:r>
            <a:endParaRPr lang="en-US" altLang="ja-JP" sz="2600" b="1" dirty="0">
              <a:solidFill>
                <a:srgbClr val="996633"/>
              </a:solidFill>
              <a:latin typeface="Meiryo UI" pitchFamily="50" charset="-128"/>
              <a:ea typeface="Meiryo UI" pitchFamily="50" charset="-128"/>
              <a:cs typeface="Meiryo UI" pitchFamily="50" charset="-128"/>
            </a:endParaRPr>
          </a:p>
          <a:p>
            <a:r>
              <a:rPr lang="ja-JP" altLang="en-US" sz="2600" b="1" dirty="0">
                <a:solidFill>
                  <a:srgbClr val="996633"/>
                </a:solidFill>
                <a:latin typeface="Meiryo UI" pitchFamily="50" charset="-128"/>
                <a:ea typeface="Meiryo UI" pitchFamily="50" charset="-128"/>
                <a:cs typeface="Meiryo UI" pitchFamily="50" charset="-128"/>
              </a:rPr>
              <a:t>       一万円札で支払う  </a:t>
            </a:r>
            <a:endParaRPr lang="en-US" altLang="ja-JP" sz="2600" b="1" dirty="0">
              <a:solidFill>
                <a:srgbClr val="996633"/>
              </a:solidFill>
              <a:latin typeface="Meiryo UI" pitchFamily="50" charset="-128"/>
              <a:ea typeface="Meiryo UI" pitchFamily="50" charset="-128"/>
              <a:cs typeface="Meiryo UI" pitchFamily="50" charset="-128"/>
            </a:endParaRPr>
          </a:p>
          <a:p>
            <a:pPr>
              <a:spcBef>
                <a:spcPts val="1200"/>
              </a:spcBef>
            </a:pPr>
            <a:r>
              <a:rPr lang="ja-JP" altLang="en-US" sz="2600" b="1" dirty="0">
                <a:solidFill>
                  <a:srgbClr val="000000"/>
                </a:solidFill>
                <a:latin typeface="Meiryo UI" pitchFamily="50" charset="-128"/>
                <a:ea typeface="Meiryo UI" pitchFamily="50" charset="-128"/>
                <a:cs typeface="Meiryo UI" pitchFamily="50" charset="-128"/>
              </a:rPr>
              <a:t>などの様子が見られたために、処方元のかかりつけ医</a:t>
            </a:r>
            <a:endParaRPr lang="en-US" altLang="ja-JP" sz="2600" b="1" dirty="0">
              <a:solidFill>
                <a:srgbClr val="000000"/>
              </a:solidFill>
              <a:latin typeface="Meiryo UI" pitchFamily="50" charset="-128"/>
              <a:ea typeface="Meiryo UI" pitchFamily="50" charset="-128"/>
              <a:cs typeface="Meiryo UI" pitchFamily="50" charset="-128"/>
            </a:endParaRPr>
          </a:p>
          <a:p>
            <a:r>
              <a:rPr lang="ja-JP" altLang="en-US" sz="2600" b="1" dirty="0">
                <a:solidFill>
                  <a:srgbClr val="000000"/>
                </a:solidFill>
                <a:latin typeface="Meiryo UI" pitchFamily="50" charset="-128"/>
                <a:ea typeface="Meiryo UI" pitchFamily="50" charset="-128"/>
                <a:cs typeface="Meiryo UI" pitchFamily="50" charset="-128"/>
              </a:rPr>
              <a:t>に情報提供したところ、再診の際に認知症の診断が</a:t>
            </a:r>
            <a:endParaRPr lang="en-US" altLang="ja-JP" sz="2600" b="1" dirty="0">
              <a:solidFill>
                <a:srgbClr val="000000"/>
              </a:solidFill>
              <a:latin typeface="Meiryo UI" pitchFamily="50" charset="-128"/>
              <a:ea typeface="Meiryo UI" pitchFamily="50" charset="-128"/>
              <a:cs typeface="Meiryo UI" pitchFamily="50" charset="-128"/>
            </a:endParaRPr>
          </a:p>
          <a:p>
            <a:r>
              <a:rPr lang="ja-JP" altLang="en-US" sz="2600" b="1" dirty="0">
                <a:solidFill>
                  <a:srgbClr val="000000"/>
                </a:solidFill>
                <a:latin typeface="Meiryo UI" pitchFamily="50" charset="-128"/>
                <a:ea typeface="Meiryo UI" pitchFamily="50" charset="-128"/>
                <a:cs typeface="Meiryo UI" pitchFamily="50" charset="-128"/>
              </a:rPr>
              <a:t>なされ、治療開始に結び付いた。</a:t>
            </a:r>
          </a:p>
        </p:txBody>
      </p:sp>
      <p:sp>
        <p:nvSpPr>
          <p:cNvPr id="5" name="正方形/長方形 4"/>
          <p:cNvSpPr/>
          <p:nvPr/>
        </p:nvSpPr>
        <p:spPr>
          <a:xfrm>
            <a:off x="1528549" y="5763731"/>
            <a:ext cx="7192370" cy="830997"/>
          </a:xfrm>
          <a:prstGeom prst="rect">
            <a:avLst/>
          </a:prstGeom>
        </p:spPr>
        <p:txBody>
          <a:bodyPr wrap="square">
            <a:spAutoFit/>
          </a:bodyPr>
          <a:lstStyle/>
          <a:p>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参考</a:t>
            </a:r>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  薬局窓口での気づきのチェックポイント</a:t>
            </a:r>
          </a:p>
          <a:p>
            <a:r>
              <a:rPr lang="ja-JP" altLang="en-US" sz="1600" b="1" dirty="0">
                <a:solidFill>
                  <a:srgbClr val="000000"/>
                </a:solidFill>
                <a:latin typeface="Meiryo UI" pitchFamily="50" charset="-128"/>
                <a:ea typeface="Meiryo UI" pitchFamily="50" charset="-128"/>
                <a:cs typeface="Meiryo UI" pitchFamily="50" charset="-128"/>
              </a:rPr>
              <a:t>           静岡市薬剤師会認知症ネットワークチーム症例検討会</a:t>
            </a:r>
          </a:p>
          <a:p>
            <a:r>
              <a:rPr lang="ja-JP" altLang="en-US" sz="1600" b="1" dirty="0">
                <a:solidFill>
                  <a:srgbClr val="000000"/>
                </a:solidFill>
                <a:latin typeface="Meiryo UI" pitchFamily="50" charset="-128"/>
                <a:ea typeface="Meiryo UI" pitchFamily="50" charset="-128"/>
                <a:cs typeface="Meiryo UI" pitchFamily="50" charset="-128"/>
              </a:rPr>
              <a:t>           仙台市薬剤師会認知症</a:t>
            </a:r>
            <a:r>
              <a:rPr lang="en-US" altLang="ja-JP" sz="1600" b="1" dirty="0">
                <a:solidFill>
                  <a:srgbClr val="000000"/>
                </a:solidFill>
                <a:latin typeface="Meiryo UI" pitchFamily="50" charset="-128"/>
                <a:ea typeface="Meiryo UI" pitchFamily="50" charset="-128"/>
                <a:cs typeface="Meiryo UI" pitchFamily="50" charset="-128"/>
              </a:rPr>
              <a:t>WG</a:t>
            </a:r>
            <a:r>
              <a:rPr lang="ja-JP" altLang="en-US" sz="1600" b="1" dirty="0">
                <a:solidFill>
                  <a:srgbClr val="000000"/>
                </a:solidFill>
                <a:latin typeface="Meiryo UI" pitchFamily="50" charset="-128"/>
                <a:ea typeface="Meiryo UI" pitchFamily="50" charset="-128"/>
                <a:cs typeface="Meiryo UI" pitchFamily="50" charset="-128"/>
              </a:rPr>
              <a:t>薬局における認知症の気づき場面集    など</a:t>
            </a:r>
          </a:p>
        </p:txBody>
      </p:sp>
      <p:sp>
        <p:nvSpPr>
          <p:cNvPr id="11"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23</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41437" y="900509"/>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Tree>
    <p:extLst>
      <p:ext uri="{BB962C8B-B14F-4D97-AF65-F5344CB8AC3E}">
        <p14:creationId xmlns:p14="http://schemas.microsoft.com/office/powerpoint/2010/main" val="409045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2"/>
          <p:cNvSpPr txBox="1">
            <a:spLocks noChangeArrowheads="1"/>
          </p:cNvSpPr>
          <p:nvPr/>
        </p:nvSpPr>
        <p:spPr bwMode="auto">
          <a:xfrm>
            <a:off x="1010093" y="239285"/>
            <a:ext cx="7293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事例</a:t>
            </a:r>
            <a:r>
              <a:rPr lang="en-US" altLang="ja-JP" sz="3000" b="1" dirty="0">
                <a:solidFill>
                  <a:srgbClr val="000000"/>
                </a:solidFill>
                <a:latin typeface="Meiryo UI" pitchFamily="50" charset="-128"/>
                <a:ea typeface="Meiryo UI" pitchFamily="50" charset="-128"/>
                <a:cs typeface="Meiryo UI" pitchFamily="50" charset="-128"/>
              </a:rPr>
              <a:t>1‐</a:t>
            </a:r>
            <a:r>
              <a:rPr lang="ja-JP" altLang="en-US" sz="3000" b="1" dirty="0">
                <a:solidFill>
                  <a:srgbClr val="000000"/>
                </a:solidFill>
                <a:latin typeface="Meiryo UI" pitchFamily="50" charset="-128"/>
                <a:ea typeface="Meiryo UI" pitchFamily="50" charset="-128"/>
                <a:cs typeface="Meiryo UI" pitchFamily="50" charset="-128"/>
              </a:rPr>
              <a:t>② 地域の仕組みの例</a:t>
            </a:r>
          </a:p>
        </p:txBody>
      </p:sp>
      <p:sp>
        <p:nvSpPr>
          <p:cNvPr id="12"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24</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13" name="Rectangle 3"/>
          <p:cNvSpPr>
            <a:spLocks noChangeArrowheads="1"/>
          </p:cNvSpPr>
          <p:nvPr/>
        </p:nvSpPr>
        <p:spPr bwMode="auto">
          <a:xfrm>
            <a:off x="153312" y="820394"/>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7" name="テキスト ボックス 6"/>
          <p:cNvSpPr txBox="1"/>
          <p:nvPr/>
        </p:nvSpPr>
        <p:spPr>
          <a:xfrm>
            <a:off x="707781" y="1099332"/>
            <a:ext cx="5179623" cy="477054"/>
          </a:xfrm>
          <a:prstGeom prst="rect">
            <a:avLst/>
          </a:prstGeom>
          <a:solidFill>
            <a:srgbClr val="996633"/>
          </a:solidFill>
          <a:ln w="25400">
            <a:noFill/>
          </a:ln>
        </p:spPr>
        <p:txBody>
          <a:bodyPr wrap="none" rtlCol="0">
            <a:spAutoFit/>
          </a:bodyPr>
          <a:lstStyle/>
          <a:p>
            <a:r>
              <a:rPr lang="ja-JP" altLang="en-US" sz="2500" b="1" dirty="0">
                <a:solidFill>
                  <a:srgbClr val="FFFFFF"/>
                </a:solidFill>
                <a:latin typeface="Meiryo UI" pitchFamily="50" charset="-128"/>
                <a:ea typeface="Meiryo UI" pitchFamily="50" charset="-128"/>
                <a:cs typeface="Meiryo UI" pitchFamily="50" charset="-128"/>
              </a:rPr>
              <a:t> 薬局窓口 ⇒ 地域包括支援センター </a:t>
            </a:r>
          </a:p>
        </p:txBody>
      </p:sp>
      <p:sp>
        <p:nvSpPr>
          <p:cNvPr id="9" name="テキスト ボックス 8"/>
          <p:cNvSpPr txBox="1"/>
          <p:nvPr/>
        </p:nvSpPr>
        <p:spPr>
          <a:xfrm>
            <a:off x="2509201" y="6441350"/>
            <a:ext cx="6516586" cy="307777"/>
          </a:xfrm>
          <a:prstGeom prst="rect">
            <a:avLst/>
          </a:prstGeom>
          <a:noFill/>
          <a:ln w="25400">
            <a:noFill/>
          </a:ln>
        </p:spPr>
        <p:txBody>
          <a:bodyPr wrap="square" rtlCol="0">
            <a:spAutoFit/>
          </a:bodyPr>
          <a:lstStyle/>
          <a:p>
            <a:pPr algn="ctr"/>
            <a:r>
              <a:rPr lang="ja-JP" altLang="en-US" sz="1400" b="1" dirty="0">
                <a:solidFill>
                  <a:srgbClr val="000000"/>
                </a:solidFill>
                <a:latin typeface="Meiryo UI" pitchFamily="50" charset="-128"/>
                <a:ea typeface="Meiryo UI" pitchFamily="50" charset="-128"/>
                <a:cs typeface="Meiryo UI" pitchFamily="50" charset="-128"/>
              </a:rPr>
              <a:t>出典：青森県健康福祉部高齢福祉保険課　まちかどセルフチェックマニュアル</a:t>
            </a:r>
          </a:p>
        </p:txBody>
      </p:sp>
      <p:sp>
        <p:nvSpPr>
          <p:cNvPr id="11" name="角丸四角形 32" descr="50%"/>
          <p:cNvSpPr>
            <a:spLocks noChangeArrowheads="1"/>
          </p:cNvSpPr>
          <p:nvPr/>
        </p:nvSpPr>
        <p:spPr bwMode="auto">
          <a:xfrm>
            <a:off x="2180563" y="1793438"/>
            <a:ext cx="4739324" cy="1072922"/>
          </a:xfrm>
          <a:prstGeom prst="roundRect">
            <a:avLst>
              <a:gd name="adj" fmla="val 11523"/>
            </a:avLst>
          </a:prstGeom>
          <a:pattFill prst="pct50">
            <a:fgClr>
              <a:srgbClr val="FFCCFF"/>
            </a:fgClr>
            <a:bgClr>
              <a:srgbClr val="FFFFFF"/>
            </a:bgClr>
          </a:pattFill>
          <a:ln w="9525">
            <a:solidFill>
              <a:srgbClr val="000000"/>
            </a:solidFill>
            <a:round/>
            <a:headEnd/>
            <a:tailEnd/>
          </a:ln>
        </p:spPr>
        <p:txBody>
          <a:bodyPr vert="horz" wrap="square" lIns="74295" tIns="8890" rIns="74295" bIns="8890" numCol="1" anchor="t" anchorCtr="0" compatLnSpc="1">
            <a:prstTxWarp prst="textNoShape">
              <a:avLst/>
            </a:prstTxWarp>
          </a:bodyPr>
          <a:lstStyle/>
          <a:p>
            <a:r>
              <a:rPr kumimoji="0" lang="ja-JP" altLang="ja-JP" sz="100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ja-JP" sz="600">
              <a:solidFill>
                <a:srgbClr val="000000"/>
              </a:solidFill>
            </a:endParaRPr>
          </a:p>
          <a:p>
            <a:r>
              <a:rPr kumimoji="0" lang="en-US" altLang="ja-JP" sz="100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kumimoji="0" lang="en-US" altLang="ja-JP" sz="1400" b="1">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endParaRPr kumimoji="0" lang="en-US" altLang="ja-JP" sz="1800">
              <a:solidFill>
                <a:srgbClr val="000000"/>
              </a:solidFill>
            </a:endParaRPr>
          </a:p>
        </p:txBody>
      </p:sp>
      <p:sp>
        <p:nvSpPr>
          <p:cNvPr id="14" name="角丸四角形 31" descr="50%"/>
          <p:cNvSpPr>
            <a:spLocks noChangeArrowheads="1"/>
          </p:cNvSpPr>
          <p:nvPr/>
        </p:nvSpPr>
        <p:spPr bwMode="auto">
          <a:xfrm>
            <a:off x="1897063" y="1776578"/>
            <a:ext cx="3219450" cy="330200"/>
          </a:xfrm>
          <a:prstGeom prst="roundRect">
            <a:avLst>
              <a:gd name="adj" fmla="val 16667"/>
            </a:avLst>
          </a:prstGeom>
          <a:noFill/>
          <a:ln>
            <a:noFill/>
          </a:ln>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pPr algn="ctr"/>
            <a:r>
              <a:rPr kumimoji="0" lang="ja-JP" altLang="ja-JP" sz="1300" b="1" dirty="0">
                <a:solidFill>
                  <a:srgbClr val="0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　　</a:t>
            </a:r>
            <a:r>
              <a:rPr kumimoji="0" lang="ja-JP" altLang="en-US" sz="1300" b="1" dirty="0">
                <a:solidFill>
                  <a:srgbClr val="0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   </a:t>
            </a:r>
            <a:r>
              <a:rPr kumimoji="0"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健康介護まちかど相談薬局</a:t>
            </a:r>
            <a:r>
              <a:rPr kumimoji="0" lang="ja-JP" altLang="en-US" sz="1300" b="1" dirty="0">
                <a:solidFill>
                  <a:srgbClr val="0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　</a:t>
            </a:r>
            <a:endParaRPr kumimoji="0" lang="ja-JP" altLang="en-US" sz="600" dirty="0">
              <a:solidFill>
                <a:srgbClr val="000000"/>
              </a:solidFill>
            </a:endParaRPr>
          </a:p>
          <a:p>
            <a:endParaRPr kumimoji="0" lang="ja-JP" altLang="en-US" sz="1800" dirty="0">
              <a:solidFill>
                <a:srgbClr val="000000"/>
              </a:solidFill>
            </a:endParaRPr>
          </a:p>
        </p:txBody>
      </p:sp>
      <p:sp>
        <p:nvSpPr>
          <p:cNvPr id="15" name="角丸四角形 23"/>
          <p:cNvSpPr>
            <a:spLocks noChangeArrowheads="1"/>
          </p:cNvSpPr>
          <p:nvPr/>
        </p:nvSpPr>
        <p:spPr bwMode="auto">
          <a:xfrm>
            <a:off x="2386368" y="2404302"/>
            <a:ext cx="1822450" cy="342900"/>
          </a:xfrm>
          <a:prstGeom prst="roundRect">
            <a:avLst>
              <a:gd name="adj" fmla="val 19444"/>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algn="ctr"/>
            <a:r>
              <a:rPr kumimoji="0"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基本チェックリスト</a:t>
            </a:r>
            <a:endParaRPr kumimoji="0"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28"/>
          <p:cNvSpPr>
            <a:spLocks noChangeArrowheads="1"/>
          </p:cNvSpPr>
          <p:nvPr/>
        </p:nvSpPr>
        <p:spPr bwMode="auto">
          <a:xfrm>
            <a:off x="7275328" y="1832218"/>
            <a:ext cx="1028700" cy="1034142"/>
          </a:xfrm>
          <a:prstGeom prst="roundRect">
            <a:avLst>
              <a:gd name="adj" fmla="val 9811"/>
            </a:avLst>
          </a:prstGeom>
          <a:solidFill>
            <a:srgbClr val="FFFFFF"/>
          </a:solidFill>
          <a:ln w="15875">
            <a:solidFill>
              <a:srgbClr val="000000"/>
            </a:solidFill>
            <a:round/>
            <a:headEnd/>
            <a:tailEnd/>
          </a:ln>
        </p:spPr>
        <p:txBody>
          <a:bodyPr vert="horz" wrap="square" lIns="74295" tIns="8890" rIns="74295" bIns="8890" numCol="1" anchor="ctr" anchorCtr="0" compatLnSpc="1">
            <a:prstTxWarp prst="textNoShape">
              <a:avLst/>
            </a:prstTxWarp>
          </a:bodyPr>
          <a:lstStyle/>
          <a:p>
            <a:pPr algn="ctr"/>
            <a:r>
              <a:rPr kumimoji="0"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1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kumimoji="0"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0"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該当なし</a:t>
            </a:r>
            <a:endParaRPr kumimoji="0" lang="ja-JP" altLang="en-US"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0"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生活機能及び認知機能の低下なし</a:t>
            </a:r>
            <a:endParaRPr kumimoji="0"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4" descr="50%"/>
          <p:cNvSpPr>
            <a:spLocks noChangeArrowheads="1"/>
          </p:cNvSpPr>
          <p:nvPr/>
        </p:nvSpPr>
        <p:spPr bwMode="auto">
          <a:xfrm>
            <a:off x="2691262" y="5270947"/>
            <a:ext cx="3432030" cy="951677"/>
          </a:xfrm>
          <a:prstGeom prst="roundRect">
            <a:avLst>
              <a:gd name="adj" fmla="val 8063"/>
            </a:avLst>
          </a:prstGeom>
          <a:pattFill prst="pct50">
            <a:fgClr>
              <a:srgbClr val="9BBB59"/>
            </a:fgClr>
            <a:bgClr>
              <a:srgbClr val="FFFFFF"/>
            </a:bgClr>
          </a:pattFill>
          <a:ln w="19050">
            <a:solidFill>
              <a:srgbClr val="000000"/>
            </a:solidFill>
            <a:round/>
            <a:headEnd/>
            <a:tailEnd/>
          </a:ln>
        </p:spPr>
        <p:txBody>
          <a:bodyPr vert="horz" wrap="square" lIns="74295" tIns="8890" rIns="74295" bIns="8890" numCol="1" anchor="t" anchorCtr="0" compatLnSpc="1">
            <a:prstTxWarp prst="textNoShape">
              <a:avLst/>
            </a:prstTxWarp>
          </a:bodyPr>
          <a:lstStyle>
            <a:lvl1pPr indent="99377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a:r>
              <a:rPr kumimoji="0" lang="ja-JP"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チェックリスト同意欄に記載された住所の圏域担当</a:t>
            </a:r>
            <a:endParaRPr kumimoji="0" lang="ja-JP"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地域包括支援センター</a:t>
            </a:r>
            <a:endParaRPr kumimoji="0" lang="ja-JP" altLang="ja-JP"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ja-JP" altLang="ja-JP" sz="1800" dirty="0">
              <a:solidFill>
                <a:srgbClr val="000000"/>
              </a:solidFill>
            </a:endParaRPr>
          </a:p>
        </p:txBody>
      </p:sp>
      <p:sp>
        <p:nvSpPr>
          <p:cNvPr id="18" name="角丸四角形 30"/>
          <p:cNvSpPr>
            <a:spLocks noChangeArrowheads="1"/>
          </p:cNvSpPr>
          <p:nvPr/>
        </p:nvSpPr>
        <p:spPr bwMode="auto">
          <a:xfrm>
            <a:off x="3254375" y="2057958"/>
            <a:ext cx="2333625" cy="271941"/>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indent="74613"/>
            <a:r>
              <a:rPr kumimoji="0" lang="ja-JP"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生活機能の低下が疑われる人</a:t>
            </a:r>
            <a:endParaRPr kumimoji="0" lang="ja-JP"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8"/>
          <p:cNvSpPr>
            <a:spLocks noChangeArrowheads="1"/>
          </p:cNvSpPr>
          <p:nvPr/>
        </p:nvSpPr>
        <p:spPr bwMode="auto">
          <a:xfrm>
            <a:off x="2985793" y="4563818"/>
            <a:ext cx="2769266" cy="445397"/>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lvl1pPr indent="76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本人・家族同意の上</a:t>
            </a:r>
            <a:endParaRPr kumimoji="0" lang="ja-JP" altLang="ja-JP"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0" lang="ja-JP"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ハイリスク者として情報提供（様式４）</a:t>
            </a:r>
            <a:endParaRPr kumimoji="0" lang="ja-JP" altLang="ja-JP"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a:cxnSpLocks noChangeShapeType="1"/>
          </p:cNvCxnSpPr>
          <p:nvPr/>
        </p:nvCxnSpPr>
        <p:spPr bwMode="auto">
          <a:xfrm flipV="1">
            <a:off x="1517827" y="2098282"/>
            <a:ext cx="0" cy="373057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1" name="直線コネクタ 20"/>
          <p:cNvCxnSpPr>
            <a:cxnSpLocks noChangeShapeType="1"/>
          </p:cNvCxnSpPr>
          <p:nvPr/>
        </p:nvCxnSpPr>
        <p:spPr bwMode="auto">
          <a:xfrm flipV="1">
            <a:off x="1504179" y="2106778"/>
            <a:ext cx="676384" cy="1"/>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Lst>
        </p:spPr>
      </p:cxnSp>
      <p:sp>
        <p:nvSpPr>
          <p:cNvPr id="22" name="正方形/長方形 10"/>
          <p:cNvSpPr>
            <a:spLocks noChangeArrowheads="1"/>
          </p:cNvSpPr>
          <p:nvPr/>
        </p:nvSpPr>
        <p:spPr bwMode="auto">
          <a:xfrm>
            <a:off x="1298413" y="3087640"/>
            <a:ext cx="390525" cy="1739819"/>
          </a:xfrm>
          <a:prstGeom prst="rect">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pPr algn="ctr"/>
            <a:r>
              <a:rPr kumimoji="0" lang="ja-JP"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対応結果連絡</a:t>
            </a:r>
            <a:r>
              <a:rPr kumimoji="0"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様式５</a:t>
            </a:r>
            <a:r>
              <a:rPr kumimoji="0"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0" descr="50%"/>
          <p:cNvSpPr>
            <a:spLocks noChangeArrowheads="1"/>
          </p:cNvSpPr>
          <p:nvPr/>
        </p:nvSpPr>
        <p:spPr bwMode="auto">
          <a:xfrm>
            <a:off x="2115228" y="3489507"/>
            <a:ext cx="2253417" cy="815493"/>
          </a:xfrm>
          <a:prstGeom prst="roundRect">
            <a:avLst>
              <a:gd name="adj" fmla="val 9745"/>
            </a:avLst>
          </a:prstGeom>
          <a:pattFill prst="pct50">
            <a:fgClr>
              <a:srgbClr val="DAEEF3"/>
            </a:fgClr>
            <a:bgClr>
              <a:srgbClr val="FFFFFF"/>
            </a:bgClr>
          </a:pattFill>
          <a:ln w="15875">
            <a:solidFill>
              <a:srgbClr val="000000"/>
            </a:solidFill>
            <a:round/>
            <a:headEnd/>
            <a:tailEnd/>
          </a:ln>
        </p:spPr>
        <p:txBody>
          <a:bodyPr vert="horz" wrap="square" lIns="74295" tIns="8890" rIns="74295" bIns="8890" numCol="1" anchor="ctr" anchorCtr="0" compatLnSpc="1">
            <a:prstTxWarp prst="textNoShape">
              <a:avLst/>
            </a:prstTxWarp>
          </a:bodyPr>
          <a:lstStyle/>
          <a:p>
            <a:r>
              <a:rPr kumimoji="0"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基本チェックリスト</a:t>
            </a:r>
            <a:endPar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①二次予防事業の対象候補者</a:t>
            </a:r>
            <a:endPar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②各領域全てで、１項目以上該当</a:t>
            </a:r>
            <a:endPar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③</a:t>
            </a:r>
            <a:r>
              <a:rPr kumimoji="0"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で２項目以上該当</a:t>
            </a:r>
            <a:endPar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19"/>
          <p:cNvSpPr>
            <a:spLocks noChangeArrowheads="1"/>
          </p:cNvSpPr>
          <p:nvPr/>
        </p:nvSpPr>
        <p:spPr bwMode="auto">
          <a:xfrm>
            <a:off x="4589548" y="3489507"/>
            <a:ext cx="2311995" cy="815493"/>
          </a:xfrm>
          <a:prstGeom prst="roundRect">
            <a:avLst>
              <a:gd name="adj" fmla="val 11440"/>
            </a:avLst>
          </a:prstGeom>
          <a:solidFill>
            <a:srgbClr val="DAEEF3"/>
          </a:solidFill>
          <a:ln w="15875">
            <a:solidFill>
              <a:srgbClr val="000000"/>
            </a:solidFill>
            <a:round/>
            <a:headEnd/>
            <a:tailEnd/>
          </a:ln>
        </p:spPr>
        <p:txBody>
          <a:bodyPr vert="horz" wrap="square" lIns="74295" tIns="8890" rIns="74295" bIns="8890" numCol="1" anchor="t" anchorCtr="0" compatLnSpc="1">
            <a:prstTxWarp prst="textNoShape">
              <a:avLst/>
            </a:prstTxWarp>
          </a:bodyPr>
          <a:lstStyle/>
          <a:p>
            <a:pPr>
              <a:lnSpc>
                <a:spcPts val="1800"/>
              </a:lnSpc>
              <a:spcBef>
                <a:spcPts val="600"/>
              </a:spcBef>
            </a:pPr>
            <a:r>
              <a:rPr kumimoji="0"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脳の健康チェックリスト </a:t>
            </a:r>
            <a:endParaRPr kumimoji="0"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a:spLocks noChangeArrowheads="1"/>
          </p:cNvSpPr>
          <p:nvPr/>
        </p:nvSpPr>
        <p:spPr bwMode="auto">
          <a:xfrm>
            <a:off x="4589548" y="2404302"/>
            <a:ext cx="2139950" cy="342900"/>
          </a:xfrm>
          <a:prstGeom prst="roundRect">
            <a:avLst>
              <a:gd name="adj" fmla="val 22222"/>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algn="ctr"/>
            <a:r>
              <a:rPr kumimoji="0"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脳の健康チェックリスト</a:t>
            </a:r>
            <a:endParaRPr kumimoji="0"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下矢印 25"/>
          <p:cNvSpPr>
            <a:spLocks noChangeArrowheads="1"/>
          </p:cNvSpPr>
          <p:nvPr/>
        </p:nvSpPr>
        <p:spPr bwMode="auto">
          <a:xfrm>
            <a:off x="4240696" y="5055510"/>
            <a:ext cx="402715" cy="170180"/>
          </a:xfrm>
          <a:prstGeom prst="downArrow">
            <a:avLst>
              <a:gd name="adj1" fmla="val 58333"/>
              <a:gd name="adj2" fmla="val 36194"/>
            </a:avLst>
          </a:prstGeom>
          <a:solidFill>
            <a:srgbClr val="190993"/>
          </a:solidFill>
          <a:ln w="9525">
            <a:solidFill>
              <a:srgbClr val="000000"/>
            </a:solidFill>
            <a:miter lim="800000"/>
            <a:headEnd/>
            <a:tailEnd/>
          </a:ln>
        </p:spPr>
        <p:txBody>
          <a:bodyPr rot="0" vert="eaVert" wrap="square" lIns="74295" tIns="8890" rIns="74295" bIns="8890" anchor="t" anchorCtr="0" upright="1">
            <a:noAutofit/>
          </a:bodyPr>
          <a:lstStyle/>
          <a:p>
            <a:endParaRPr lang="ja-JP" altLang="en-US">
              <a:solidFill>
                <a:srgbClr val="000000"/>
              </a:solidFill>
            </a:endParaRPr>
          </a:p>
        </p:txBody>
      </p:sp>
      <p:sp>
        <p:nvSpPr>
          <p:cNvPr id="27" name="角丸四角形 17"/>
          <p:cNvSpPr>
            <a:spLocks noChangeArrowheads="1"/>
          </p:cNvSpPr>
          <p:nvPr/>
        </p:nvSpPr>
        <p:spPr bwMode="auto">
          <a:xfrm>
            <a:off x="4669773" y="3826310"/>
            <a:ext cx="1043614" cy="383472"/>
          </a:xfrm>
          <a:prstGeom prst="roundRect">
            <a:avLst>
              <a:gd name="adj" fmla="val 16667"/>
            </a:avLst>
          </a:prstGeom>
          <a:solidFill>
            <a:srgbClr val="9CB7D8"/>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r>
              <a:rPr kumimoji="0" lang="ja-JP"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④要観察項目</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に該当</a:t>
            </a:r>
            <a:endParaRPr kumimoji="0" lang="ja-JP"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18"/>
          <p:cNvSpPr>
            <a:spLocks noChangeArrowheads="1"/>
          </p:cNvSpPr>
          <p:nvPr/>
        </p:nvSpPr>
        <p:spPr bwMode="auto">
          <a:xfrm>
            <a:off x="5795275" y="3825923"/>
            <a:ext cx="1023102" cy="383859"/>
          </a:xfrm>
          <a:prstGeom prst="roundRect">
            <a:avLst>
              <a:gd name="adj" fmla="val 16667"/>
            </a:avLst>
          </a:prstGeom>
          <a:solidFill>
            <a:srgbClr val="B2A1C7"/>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r>
              <a:rPr kumimoji="0" lang="ja-JP"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⑤要精検項目</a:t>
            </a:r>
            <a:endParaRPr kumimoji="0"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に該当</a:t>
            </a:r>
            <a:endParaRPr kumimoji="0" lang="ja-JP"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p:cNvCxnSpPr>
            <a:cxnSpLocks noChangeShapeType="1"/>
          </p:cNvCxnSpPr>
          <p:nvPr/>
        </p:nvCxnSpPr>
        <p:spPr bwMode="auto">
          <a:xfrm>
            <a:off x="3778159" y="4316312"/>
            <a:ext cx="213813" cy="226058"/>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直線矢印コネクタ 29"/>
          <p:cNvCxnSpPr>
            <a:cxnSpLocks noChangeShapeType="1"/>
          </p:cNvCxnSpPr>
          <p:nvPr/>
        </p:nvCxnSpPr>
        <p:spPr bwMode="auto">
          <a:xfrm flipH="1">
            <a:off x="4713562" y="4316312"/>
            <a:ext cx="220292" cy="221992"/>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1" name="下矢印 30"/>
          <p:cNvSpPr>
            <a:spLocks noChangeArrowheads="1"/>
          </p:cNvSpPr>
          <p:nvPr/>
        </p:nvSpPr>
        <p:spPr bwMode="auto">
          <a:xfrm>
            <a:off x="4225924" y="2737705"/>
            <a:ext cx="367350" cy="321668"/>
          </a:xfrm>
          <a:prstGeom prst="downArrow">
            <a:avLst>
              <a:gd name="adj1" fmla="val 50000"/>
              <a:gd name="adj2" fmla="val 51215"/>
            </a:avLst>
          </a:prstGeom>
          <a:solidFill>
            <a:srgbClr val="190993"/>
          </a:solidFill>
          <a:ln w="9525">
            <a:solidFill>
              <a:srgbClr val="000000"/>
            </a:solidFill>
            <a:miter lim="800000"/>
            <a:headEnd/>
            <a:tailEnd/>
          </a:ln>
        </p:spPr>
        <p:txBody>
          <a:bodyPr rot="0" vert="eaVert" wrap="square" lIns="74295" tIns="8890" rIns="74295" bIns="8890" anchor="t" anchorCtr="0" upright="1">
            <a:noAutofit/>
          </a:bodyPr>
          <a:lstStyle/>
          <a:p>
            <a:endParaRPr lang="ja-JP" altLang="en-US">
              <a:solidFill>
                <a:srgbClr val="000000"/>
              </a:solidFill>
            </a:endParaRPr>
          </a:p>
        </p:txBody>
      </p:sp>
      <p:sp>
        <p:nvSpPr>
          <p:cNvPr id="32" name="右矢印 31"/>
          <p:cNvSpPr>
            <a:spLocks noChangeArrowheads="1"/>
          </p:cNvSpPr>
          <p:nvPr/>
        </p:nvSpPr>
        <p:spPr bwMode="auto">
          <a:xfrm>
            <a:off x="7002758" y="2213944"/>
            <a:ext cx="209550" cy="285750"/>
          </a:xfrm>
          <a:prstGeom prst="rightArrow">
            <a:avLst>
              <a:gd name="adj1" fmla="val 48444"/>
              <a:gd name="adj2" fmla="val 61764"/>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solidFill>
                <a:srgbClr val="000000"/>
              </a:solidFill>
            </a:endParaRPr>
          </a:p>
        </p:txBody>
      </p:sp>
      <p:sp>
        <p:nvSpPr>
          <p:cNvPr id="33" name="角丸四角形 7"/>
          <p:cNvSpPr>
            <a:spLocks noChangeArrowheads="1"/>
          </p:cNvSpPr>
          <p:nvPr/>
        </p:nvSpPr>
        <p:spPr bwMode="auto">
          <a:xfrm>
            <a:off x="6509277" y="4569749"/>
            <a:ext cx="925666" cy="539033"/>
          </a:xfrm>
          <a:prstGeom prst="roundRect">
            <a:avLst>
              <a:gd name="adj" fmla="val 16667"/>
            </a:avLst>
          </a:prstGeom>
          <a:solidFill>
            <a:srgbClr val="99FF66"/>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algn="ctr"/>
            <a:r>
              <a:rPr kumimoji="0" lang="ja-JP"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医療機関</a:t>
            </a:r>
          </a:p>
        </p:txBody>
      </p:sp>
      <p:sp>
        <p:nvSpPr>
          <p:cNvPr id="34" name="角丸四角形 3"/>
          <p:cNvSpPr>
            <a:spLocks noChangeArrowheads="1"/>
          </p:cNvSpPr>
          <p:nvPr/>
        </p:nvSpPr>
        <p:spPr bwMode="auto">
          <a:xfrm>
            <a:off x="2788616" y="5698006"/>
            <a:ext cx="3252788" cy="429082"/>
          </a:xfrm>
          <a:prstGeom prst="roundRect">
            <a:avLst>
              <a:gd name="adj" fmla="val 16667"/>
            </a:avLst>
          </a:prstGeom>
          <a:solidFill>
            <a:srgbClr val="99FF66"/>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algn="ctr"/>
            <a:r>
              <a:rPr kumimoji="0" lang="ja-JP"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＜家庭訪問や電話等で本人の状況を確認＞</a:t>
            </a:r>
            <a:endParaRPr kumimoji="0" lang="ja-JP" altLang="ja-JP"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0" lang="ja-JP"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介護予防事業の勧奨</a:t>
            </a:r>
            <a:r>
              <a:rPr kumimoji="0" lang="ja-JP"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受診勧奨</a:t>
            </a:r>
            <a:endParaRPr kumimoji="0" lang="ja-JP" altLang="ja-JP"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ja-JP" altLang="ja-JP" sz="1800" dirty="0">
              <a:solidFill>
                <a:srgbClr val="000000"/>
              </a:solidFill>
            </a:endParaRPr>
          </a:p>
        </p:txBody>
      </p:sp>
      <p:cxnSp>
        <p:nvCxnSpPr>
          <p:cNvPr id="35" name="直線矢印コネクタ 34"/>
          <p:cNvCxnSpPr>
            <a:cxnSpLocks noChangeShapeType="1"/>
          </p:cNvCxnSpPr>
          <p:nvPr/>
        </p:nvCxnSpPr>
        <p:spPr bwMode="auto">
          <a:xfrm flipV="1">
            <a:off x="6975462" y="5135801"/>
            <a:ext cx="0" cy="693052"/>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角丸四角形 22"/>
          <p:cNvSpPr>
            <a:spLocks noChangeArrowheads="1"/>
          </p:cNvSpPr>
          <p:nvPr/>
        </p:nvSpPr>
        <p:spPr bwMode="auto">
          <a:xfrm>
            <a:off x="2509201" y="3074965"/>
            <a:ext cx="3838570" cy="290513"/>
          </a:xfrm>
          <a:prstGeom prst="roundRect">
            <a:avLst>
              <a:gd name="adj" fmla="val 39606"/>
            </a:avLst>
          </a:prstGeom>
          <a:solidFill>
            <a:srgbClr val="F79646"/>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algn="ctr"/>
            <a:r>
              <a:rPr kumimoji="0" lang="ja-JP"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要介護認定を受けていない者で、下記のいずれかに該当</a:t>
            </a:r>
            <a:endParaRPr kumimoji="0"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矢印コネクタ 36"/>
          <p:cNvCxnSpPr>
            <a:cxnSpLocks noChangeShapeType="1"/>
          </p:cNvCxnSpPr>
          <p:nvPr/>
        </p:nvCxnSpPr>
        <p:spPr bwMode="auto">
          <a:xfrm>
            <a:off x="1507325" y="5828853"/>
            <a:ext cx="1107150"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38" name="直線矢印コネクタ 37"/>
          <p:cNvCxnSpPr>
            <a:cxnSpLocks noChangeShapeType="1"/>
          </p:cNvCxnSpPr>
          <p:nvPr/>
        </p:nvCxnSpPr>
        <p:spPr bwMode="auto">
          <a:xfrm>
            <a:off x="6209824" y="5828853"/>
            <a:ext cx="774700"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39" name="直線コネクタ 38"/>
          <p:cNvCxnSpPr>
            <a:stCxn id="17" idx="1"/>
          </p:cNvCxnSpPr>
          <p:nvPr/>
        </p:nvCxnSpPr>
        <p:spPr bwMode="auto">
          <a:xfrm>
            <a:off x="2691262" y="5746786"/>
            <a:ext cx="0" cy="82068"/>
          </a:xfrm>
          <a:prstGeom prst="line">
            <a:avLst/>
          </a:prstGeom>
          <a:solidFill>
            <a:srgbClr val="FFFF99"/>
          </a:solidFill>
          <a:ln w="9525" cap="flat" cmpd="sng" algn="ctr">
            <a:noFill/>
            <a:prstDash val="solid"/>
            <a:round/>
            <a:headEnd type="none" w="med" len="med"/>
            <a:tailEnd type="none" w="med" len="med"/>
          </a:ln>
          <a:effectLst/>
        </p:spPr>
      </p:cxnSp>
      <p:cxnSp>
        <p:nvCxnSpPr>
          <p:cNvPr id="40" name="直線コネクタ 39"/>
          <p:cNvCxnSpPr/>
          <p:nvPr/>
        </p:nvCxnSpPr>
        <p:spPr bwMode="auto">
          <a:xfrm>
            <a:off x="2044700" y="6003971"/>
            <a:ext cx="0"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2" name="直線コネクタ 41"/>
          <p:cNvCxnSpPr/>
          <p:nvPr/>
        </p:nvCxnSpPr>
        <p:spPr bwMode="auto">
          <a:xfrm>
            <a:off x="6901543" y="4604762"/>
            <a:ext cx="1066800" cy="0"/>
          </a:xfrm>
          <a:prstGeom prst="line">
            <a:avLst/>
          </a:prstGeom>
          <a:solidFill>
            <a:srgbClr val="FFFF99"/>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596059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7256" y="293840"/>
            <a:ext cx="7881102" cy="601879"/>
          </a:xfrm>
        </p:spPr>
        <p:txBody>
          <a:bodyPr>
            <a:noAutofit/>
          </a:bodyPr>
          <a:lstStyle/>
          <a:p>
            <a:pPr algn="ctr"/>
            <a:r>
              <a:rPr kumimoji="1" lang="ja-JP" altLang="en-US" sz="3000" b="1" dirty="0">
                <a:latin typeface="Meiryo UI" panose="020B0604030504040204" pitchFamily="50" charset="-128"/>
                <a:ea typeface="Meiryo UI" panose="020B0604030504040204" pitchFamily="50" charset="-128"/>
                <a:cs typeface="Meiryo UI" panose="020B0604030504040204" pitchFamily="50" charset="-128"/>
              </a:rPr>
              <a:t>事例</a:t>
            </a:r>
            <a:r>
              <a:rPr kumimoji="1" lang="en-US" altLang="ja-JP" sz="30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3000" b="1" dirty="0">
                <a:latin typeface="Meiryo UI" panose="020B0604030504040204" pitchFamily="50" charset="-128"/>
                <a:ea typeface="Meiryo UI" panose="020B0604030504040204" pitchFamily="50" charset="-128"/>
                <a:cs typeface="Meiryo UI" panose="020B0604030504040204" pitchFamily="50" charset="-128"/>
              </a:rPr>
              <a:t>③ 要介護認定の有無で考える</a:t>
            </a:r>
          </a:p>
        </p:txBody>
      </p:sp>
      <p:sp>
        <p:nvSpPr>
          <p:cNvPr id="5" name="フローチャート: 処理 4"/>
          <p:cNvSpPr/>
          <p:nvPr/>
        </p:nvSpPr>
        <p:spPr>
          <a:xfrm>
            <a:off x="2220244" y="2022949"/>
            <a:ext cx="4680520" cy="504056"/>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7" eaLnBrk="1" fontAlgn="auto" hangingPunct="1">
              <a:spcBef>
                <a:spcPts val="0"/>
              </a:spcBef>
              <a:spcAft>
                <a:spcPts val="0"/>
              </a:spcAft>
            </a:pPr>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要支援または要介護認定を受けているか？</a:t>
            </a:r>
          </a:p>
        </p:txBody>
      </p:sp>
      <p:sp>
        <p:nvSpPr>
          <p:cNvPr id="6" name="正方形/長方形 5"/>
          <p:cNvSpPr/>
          <p:nvPr/>
        </p:nvSpPr>
        <p:spPr>
          <a:xfrm>
            <a:off x="5028556" y="3175077"/>
            <a:ext cx="3106043" cy="504056"/>
          </a:xfrm>
          <a:prstGeom prst="rect">
            <a:avLst/>
          </a:prstGeom>
          <a:solidFill>
            <a:srgbClr val="4F7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7" eaLnBrk="1" fontAlgn="auto" hangingPunct="1">
              <a:spcBef>
                <a:spcPts val="0"/>
              </a:spcBef>
              <a:spcAft>
                <a:spcPts val="0"/>
              </a:spcAft>
            </a:pPr>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居宅支援事業所</a:t>
            </a:r>
          </a:p>
        </p:txBody>
      </p:sp>
      <p:cxnSp>
        <p:nvCxnSpPr>
          <p:cNvPr id="8" name="直線矢印コネクタ 7"/>
          <p:cNvCxnSpPr>
            <a:stCxn id="5" idx="2"/>
          </p:cNvCxnSpPr>
          <p:nvPr/>
        </p:nvCxnSpPr>
        <p:spPr>
          <a:xfrm>
            <a:off x="4560504" y="2527005"/>
            <a:ext cx="1702380" cy="539480"/>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直線矢印コネクタ 11"/>
          <p:cNvCxnSpPr>
            <a:stCxn id="5" idx="2"/>
          </p:cNvCxnSpPr>
          <p:nvPr/>
        </p:nvCxnSpPr>
        <p:spPr>
          <a:xfrm flipH="1">
            <a:off x="2671949" y="2527005"/>
            <a:ext cx="1888555" cy="560318"/>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2882108" y="4267072"/>
            <a:ext cx="3380776" cy="494933"/>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7" eaLnBrk="1" fontAlgn="auto" hangingPunct="1">
              <a:spcBef>
                <a:spcPts val="0"/>
              </a:spcBef>
              <a:spcAft>
                <a:spcPts val="0"/>
              </a:spcAft>
            </a:pPr>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かかりつけ医</a:t>
            </a:r>
          </a:p>
        </p:txBody>
      </p:sp>
      <p:cxnSp>
        <p:nvCxnSpPr>
          <p:cNvPr id="15" name="直線矢印コネクタ 14"/>
          <p:cNvCxnSpPr/>
          <p:nvPr/>
        </p:nvCxnSpPr>
        <p:spPr>
          <a:xfrm>
            <a:off x="3099461" y="3679133"/>
            <a:ext cx="771895" cy="477226"/>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flipH="1">
            <a:off x="5360739" y="3679133"/>
            <a:ext cx="755245" cy="477226"/>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2882108" y="5240317"/>
            <a:ext cx="3380776" cy="5040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7" eaLnBrk="1" fontAlgn="auto" hangingPunct="1">
              <a:spcBef>
                <a:spcPts val="0"/>
              </a:spcBef>
              <a:spcAft>
                <a:spcPts val="0"/>
              </a:spcAft>
            </a:pPr>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カンファレンス</a:t>
            </a:r>
          </a:p>
        </p:txBody>
      </p:sp>
      <p:cxnSp>
        <p:nvCxnSpPr>
          <p:cNvPr id="25" name="直線矢印コネクタ 24"/>
          <p:cNvCxnSpPr/>
          <p:nvPr/>
        </p:nvCxnSpPr>
        <p:spPr>
          <a:xfrm>
            <a:off x="4054805" y="4785272"/>
            <a:ext cx="0" cy="407739"/>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86474" name="直線コネクタ 1086473"/>
          <p:cNvCxnSpPr/>
          <p:nvPr/>
        </p:nvCxnSpPr>
        <p:spPr>
          <a:xfrm>
            <a:off x="5159509" y="5779998"/>
            <a:ext cx="0" cy="360040"/>
          </a:xfrm>
          <a:prstGeom prst="line">
            <a:avLst/>
          </a:prstGeom>
          <a:ln w="38100"/>
        </p:spPr>
        <p:style>
          <a:lnRef idx="1">
            <a:schemeClr val="dk1"/>
          </a:lnRef>
          <a:fillRef idx="0">
            <a:schemeClr val="dk1"/>
          </a:fillRef>
          <a:effectRef idx="0">
            <a:schemeClr val="dk1"/>
          </a:effectRef>
          <a:fontRef idx="minor">
            <a:schemeClr val="tx1"/>
          </a:fontRef>
        </p:style>
      </p:cxnSp>
      <p:cxnSp>
        <p:nvCxnSpPr>
          <p:cNvPr id="1086476" name="直線コネクタ 1086475"/>
          <p:cNvCxnSpPr/>
          <p:nvPr/>
        </p:nvCxnSpPr>
        <p:spPr>
          <a:xfrm>
            <a:off x="5139407" y="6151912"/>
            <a:ext cx="176135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86478" name="直線矢印コネクタ 1086477"/>
          <p:cNvCxnSpPr/>
          <p:nvPr/>
        </p:nvCxnSpPr>
        <p:spPr>
          <a:xfrm flipV="1">
            <a:off x="6888889" y="3679133"/>
            <a:ext cx="0" cy="246090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086482" name="直線矢印コネクタ 1086481"/>
          <p:cNvCxnSpPr/>
          <p:nvPr/>
        </p:nvCxnSpPr>
        <p:spPr>
          <a:xfrm>
            <a:off x="5138888" y="4796967"/>
            <a:ext cx="0" cy="396044"/>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86484" name="直線矢印コネクタ 1086483"/>
          <p:cNvCxnSpPr/>
          <p:nvPr/>
        </p:nvCxnSpPr>
        <p:spPr>
          <a:xfrm flipV="1">
            <a:off x="2143260" y="3679132"/>
            <a:ext cx="0" cy="2460906"/>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2125683" y="6151913"/>
            <a:ext cx="193567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5" name="直線コネクタ 54"/>
          <p:cNvCxnSpPr/>
          <p:nvPr/>
        </p:nvCxnSpPr>
        <p:spPr>
          <a:xfrm>
            <a:off x="4054805" y="5779998"/>
            <a:ext cx="0" cy="360040"/>
          </a:xfrm>
          <a:prstGeom prst="line">
            <a:avLst/>
          </a:prstGeom>
          <a:ln w="38100"/>
        </p:spPr>
        <p:style>
          <a:lnRef idx="1">
            <a:schemeClr val="dk1"/>
          </a:lnRef>
          <a:fillRef idx="0">
            <a:schemeClr val="dk1"/>
          </a:fillRef>
          <a:effectRef idx="0">
            <a:schemeClr val="dk1"/>
          </a:effectRef>
          <a:fontRef idx="minor">
            <a:schemeClr val="tx1"/>
          </a:fontRef>
        </p:style>
      </p:cxnSp>
      <p:cxnSp>
        <p:nvCxnSpPr>
          <p:cNvPr id="1086487" name="直線矢印コネクタ 1086486"/>
          <p:cNvCxnSpPr/>
          <p:nvPr/>
        </p:nvCxnSpPr>
        <p:spPr>
          <a:xfrm>
            <a:off x="3705103" y="3427105"/>
            <a:ext cx="1323453" cy="0"/>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86488" name="フローチャート: 処理 1086487"/>
          <p:cNvSpPr/>
          <p:nvPr/>
        </p:nvSpPr>
        <p:spPr>
          <a:xfrm>
            <a:off x="3966362" y="1268758"/>
            <a:ext cx="1181634" cy="432049"/>
          </a:xfrm>
          <a:prstGeom prst="flowChartProcess">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7" eaLnBrk="1" fontAlgn="auto" hangingPunct="1">
              <a:lnSpc>
                <a:spcPts val="1000"/>
              </a:lnSpc>
              <a:spcBef>
                <a:spcPts val="0"/>
              </a:spcBef>
              <a:spcAft>
                <a:spcPts val="0"/>
              </a:spcAft>
            </a:pPr>
            <a:endParaRPr lang="en-US" altLang="ja-JP"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lgn="ctr" defTabSz="914077" eaLnBrk="1" fontAlgn="auto" hangingPunct="1">
              <a:spcBef>
                <a:spcPts val="0"/>
              </a:spcBef>
              <a:spcAft>
                <a:spcPts val="0"/>
              </a:spcAft>
            </a:pPr>
            <a:r>
              <a:rPr lang="ja-JP" altLang="en-US"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薬 局</a:t>
            </a:r>
            <a:endParaRPr lang="en-US" altLang="ja-JP"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lgn="ctr" defTabSz="914077" eaLnBrk="1" fontAlgn="auto" hangingPunct="1">
              <a:lnSpc>
                <a:spcPts val="1000"/>
              </a:lnSpc>
              <a:spcBef>
                <a:spcPts val="0"/>
              </a:spcBef>
              <a:spcAft>
                <a:spcPts val="0"/>
              </a:spcAft>
            </a:pPr>
            <a:endPar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矢印コネクタ 58"/>
          <p:cNvCxnSpPr/>
          <p:nvPr/>
        </p:nvCxnSpPr>
        <p:spPr>
          <a:xfrm>
            <a:off x="4560504" y="1723042"/>
            <a:ext cx="0" cy="288032"/>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86490" name="テキスト ボックス 1086489"/>
          <p:cNvSpPr txBox="1"/>
          <p:nvPr/>
        </p:nvSpPr>
        <p:spPr>
          <a:xfrm>
            <a:off x="867244" y="6272137"/>
            <a:ext cx="7992888" cy="400110"/>
          </a:xfrm>
          <a:prstGeom prst="rect">
            <a:avLst/>
          </a:prstGeom>
          <a:noFill/>
        </p:spPr>
        <p:txBody>
          <a:bodyPr wrap="square" rtlCol="0">
            <a:spAutoFit/>
          </a:bodyPr>
          <a:lstStyle/>
          <a:p>
            <a:pPr defTabSz="914077" eaLnBrk="1" fontAlgn="auto" hangingPunct="1">
              <a:spcBef>
                <a:spcPts val="0"/>
              </a:spcBef>
              <a:spcAft>
                <a:spcPts val="0"/>
              </a:spcAft>
            </a:pPr>
            <a:r>
              <a:rPr lang="ja-JP" altLang="en-US"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＊薬局から地域包括支援センターまたは居宅支援事業所に連絡する</a:t>
            </a:r>
          </a:p>
        </p:txBody>
      </p:sp>
      <p:sp>
        <p:nvSpPr>
          <p:cNvPr id="30" name="Rectangle 3"/>
          <p:cNvSpPr>
            <a:spLocks noChangeArrowheads="1"/>
          </p:cNvSpPr>
          <p:nvPr/>
        </p:nvSpPr>
        <p:spPr bwMode="auto">
          <a:xfrm>
            <a:off x="94839" y="93380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32"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25</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10" name="フローチャート: 処理 9"/>
          <p:cNvSpPr/>
          <p:nvPr/>
        </p:nvSpPr>
        <p:spPr>
          <a:xfrm>
            <a:off x="924100" y="3192125"/>
            <a:ext cx="3312368" cy="487007"/>
          </a:xfrm>
          <a:prstGeom prst="flowChartProcess">
            <a:avLst/>
          </a:prstGeom>
          <a:solidFill>
            <a:srgbClr val="639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7" eaLnBrk="1" fontAlgn="auto" hangingPunct="1">
              <a:spcBef>
                <a:spcPts val="0"/>
              </a:spcBef>
              <a:spcAft>
                <a:spcPts val="0"/>
              </a:spcAft>
            </a:pPr>
            <a:r>
              <a:rPr lang="ja-JP" altLang="en-US" sz="1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地域包括支援センター</a:t>
            </a:r>
          </a:p>
        </p:txBody>
      </p:sp>
      <p:sp>
        <p:nvSpPr>
          <p:cNvPr id="48" name="テキスト ボックス 47"/>
          <p:cNvSpPr txBox="1"/>
          <p:nvPr/>
        </p:nvSpPr>
        <p:spPr>
          <a:xfrm>
            <a:off x="6900764" y="2666375"/>
            <a:ext cx="1311487" cy="400110"/>
          </a:xfrm>
          <a:prstGeom prst="rect">
            <a:avLst/>
          </a:prstGeom>
          <a:noFill/>
        </p:spPr>
        <p:txBody>
          <a:bodyPr wrap="square" rtlCol="0">
            <a:spAutoFit/>
          </a:bodyPr>
          <a:lstStyle/>
          <a:p>
            <a:pPr defTabSz="914077" eaLnBrk="1" fontAlgn="auto" hangingPunct="1">
              <a:spcBef>
                <a:spcPts val="0"/>
              </a:spcBef>
              <a:spcAft>
                <a:spcPts val="0"/>
              </a:spcAft>
            </a:pPr>
            <a:r>
              <a:rPr lang="ja-JP" altLang="en-US" sz="2000" b="1" dirty="0">
                <a:solidFill>
                  <a:srgbClr val="4F7E24"/>
                </a:solidFill>
                <a:latin typeface="Meiryo UI" panose="020B0604030504040204" pitchFamily="50" charset="-128"/>
                <a:ea typeface="Meiryo UI" panose="020B0604030504040204" pitchFamily="50" charset="-128"/>
                <a:cs typeface="Meiryo UI" panose="020B0604030504040204" pitchFamily="50" charset="-128"/>
              </a:rPr>
              <a:t>受けている</a:t>
            </a:r>
          </a:p>
        </p:txBody>
      </p:sp>
      <p:sp>
        <p:nvSpPr>
          <p:cNvPr id="49" name="テキスト ボックス 48"/>
          <p:cNvSpPr txBox="1"/>
          <p:nvPr/>
        </p:nvSpPr>
        <p:spPr>
          <a:xfrm>
            <a:off x="843147" y="2675811"/>
            <a:ext cx="1638795" cy="400110"/>
          </a:xfrm>
          <a:prstGeom prst="rect">
            <a:avLst/>
          </a:prstGeom>
          <a:noFill/>
        </p:spPr>
        <p:txBody>
          <a:bodyPr wrap="square" rtlCol="0">
            <a:spAutoFit/>
          </a:bodyPr>
          <a:lstStyle/>
          <a:p>
            <a:pPr defTabSz="914077" eaLnBrk="1" fontAlgn="auto" hangingPunct="1">
              <a:spcBef>
                <a:spcPts val="0"/>
              </a:spcBef>
              <a:spcAft>
                <a:spcPts val="0"/>
              </a:spcAft>
            </a:pPr>
            <a:r>
              <a:rPr lang="ja-JP" altLang="en-US" sz="2000" b="1" dirty="0">
                <a:solidFill>
                  <a:srgbClr val="639F2D"/>
                </a:solidFill>
                <a:latin typeface="Meiryo UI" panose="020B0604030504040204" pitchFamily="50" charset="-128"/>
                <a:ea typeface="Meiryo UI" panose="020B0604030504040204" pitchFamily="50" charset="-128"/>
                <a:cs typeface="Meiryo UI" panose="020B0604030504040204" pitchFamily="50" charset="-128"/>
              </a:rPr>
              <a:t>受けていない</a:t>
            </a:r>
          </a:p>
        </p:txBody>
      </p:sp>
    </p:spTree>
    <p:extLst>
      <p:ext uri="{BB962C8B-B14F-4D97-AF65-F5344CB8AC3E}">
        <p14:creationId xmlns:p14="http://schemas.microsoft.com/office/powerpoint/2010/main" val="2309391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701749" y="363099"/>
            <a:ext cx="7825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800" b="1" dirty="0">
                <a:solidFill>
                  <a:srgbClr val="000000"/>
                </a:solidFill>
                <a:latin typeface="Meiryo UI" pitchFamily="50" charset="-128"/>
                <a:ea typeface="Meiryo UI" pitchFamily="50" charset="-128"/>
                <a:cs typeface="Meiryo UI" pitchFamily="50" charset="-128"/>
              </a:rPr>
              <a:t>服薬状況からの気づき  </a:t>
            </a:r>
            <a:r>
              <a:rPr lang="en-US" altLang="ja-JP" sz="2800" b="1" dirty="0">
                <a:solidFill>
                  <a:srgbClr val="996633"/>
                </a:solidFill>
                <a:latin typeface="Meiryo UI" pitchFamily="50" charset="-128"/>
                <a:ea typeface="Meiryo UI" pitchFamily="50" charset="-128"/>
                <a:cs typeface="Meiryo UI" pitchFamily="50" charset="-128"/>
              </a:rPr>
              <a:t>【</a:t>
            </a:r>
            <a:r>
              <a:rPr lang="ja-JP" altLang="en-US" sz="2800" b="1" dirty="0">
                <a:solidFill>
                  <a:srgbClr val="996633"/>
                </a:solidFill>
                <a:latin typeface="Meiryo UI" pitchFamily="50" charset="-128"/>
                <a:ea typeface="Meiryo UI" pitchFamily="50" charset="-128"/>
                <a:cs typeface="Meiryo UI" pitchFamily="50" charset="-128"/>
              </a:rPr>
              <a:t>処方医との連携</a:t>
            </a:r>
            <a:r>
              <a:rPr lang="en-US" altLang="ja-JP" sz="2800" b="1" dirty="0">
                <a:solidFill>
                  <a:srgbClr val="996633"/>
                </a:solidFill>
                <a:latin typeface="Meiryo UI" pitchFamily="50" charset="-128"/>
                <a:ea typeface="Meiryo UI" pitchFamily="50" charset="-128"/>
                <a:cs typeface="Meiryo UI" pitchFamily="50" charset="-128"/>
              </a:rPr>
              <a:t>】</a:t>
            </a:r>
            <a:endParaRPr lang="ja-JP" altLang="en-US" sz="2800" b="1" dirty="0">
              <a:solidFill>
                <a:srgbClr val="996633"/>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859809" y="1648991"/>
            <a:ext cx="7410734" cy="1015663"/>
          </a:xfrm>
          <a:prstGeom prst="rect">
            <a:avLst/>
          </a:prstGeom>
          <a:noFill/>
          <a:ln w="25400">
            <a:noFill/>
          </a:ln>
        </p:spPr>
        <p:txBody>
          <a:bodyPr wrap="square" rtlCol="0">
            <a:spAutoFit/>
          </a:bodyPr>
          <a:lstStyle/>
          <a:p>
            <a:r>
              <a:rPr lang="ja-JP" altLang="en-US" sz="3000" b="1" dirty="0">
                <a:solidFill>
                  <a:srgbClr val="000000"/>
                </a:solidFill>
                <a:latin typeface="Meiryo UI" pitchFamily="50" charset="-128"/>
                <a:ea typeface="Meiryo UI" pitchFamily="50" charset="-128"/>
                <a:cs typeface="Meiryo UI" pitchFamily="50" charset="-128"/>
              </a:rPr>
              <a:t>● 服薬状況の確認から一包化や剤形変更を</a:t>
            </a:r>
            <a:endParaRPr lang="en-US" altLang="ja-JP" sz="3000" b="1" dirty="0">
              <a:solidFill>
                <a:srgbClr val="000000"/>
              </a:solidFill>
              <a:latin typeface="Meiryo UI" pitchFamily="50" charset="-128"/>
              <a:ea typeface="Meiryo UI" pitchFamily="50" charset="-128"/>
              <a:cs typeface="Meiryo UI" pitchFamily="50" charset="-128"/>
            </a:endParaRPr>
          </a:p>
          <a:p>
            <a:r>
              <a:rPr lang="ja-JP" altLang="en-US" sz="3000" b="1" dirty="0">
                <a:solidFill>
                  <a:srgbClr val="000000"/>
                </a:solidFill>
                <a:latin typeface="Meiryo UI" pitchFamily="50" charset="-128"/>
                <a:ea typeface="Meiryo UI" pitchFamily="50" charset="-128"/>
                <a:cs typeface="Meiryo UI" pitchFamily="50" charset="-128"/>
              </a:rPr>
              <a:t>    提案し服薬支援を行う</a:t>
            </a:r>
          </a:p>
        </p:txBody>
      </p:sp>
      <p:sp>
        <p:nvSpPr>
          <p:cNvPr id="9" name="テキスト ボックス 8"/>
          <p:cNvSpPr txBox="1"/>
          <p:nvPr/>
        </p:nvSpPr>
        <p:spPr>
          <a:xfrm>
            <a:off x="1045802" y="2913156"/>
            <a:ext cx="6627135" cy="2677656"/>
          </a:xfrm>
          <a:prstGeom prst="rect">
            <a:avLst/>
          </a:prstGeom>
          <a:noFill/>
          <a:ln w="25400">
            <a:noFill/>
          </a:ln>
        </p:spPr>
        <p:txBody>
          <a:bodyPr wrap="none" rtlCol="0">
            <a:spAutoFit/>
          </a:bodyPr>
          <a:lstStyle/>
          <a:p>
            <a:r>
              <a:rPr lang="ja-JP" altLang="en-US" sz="2800" b="1" dirty="0">
                <a:solidFill>
                  <a:srgbClr val="000000"/>
                </a:solidFill>
                <a:latin typeface="Meiryo UI" pitchFamily="50" charset="-128"/>
                <a:ea typeface="Meiryo UI" pitchFamily="50" charset="-128"/>
                <a:cs typeface="Meiryo UI" pitchFamily="50" charset="-128"/>
              </a:rPr>
              <a:t>  ・ 飲み忘れや飲み間違いに対し、</a:t>
            </a:r>
            <a:r>
              <a:rPr lang="ja-JP" altLang="en-US" sz="2800" b="1" dirty="0">
                <a:solidFill>
                  <a:srgbClr val="996633"/>
                </a:solidFill>
                <a:latin typeface="Meiryo UI" pitchFamily="50" charset="-128"/>
                <a:ea typeface="Meiryo UI" pitchFamily="50" charset="-128"/>
                <a:cs typeface="Meiryo UI" pitchFamily="50" charset="-128"/>
              </a:rPr>
              <a:t>一包化</a:t>
            </a:r>
            <a:r>
              <a:rPr lang="ja-JP" altLang="en-US" sz="2800" b="1" dirty="0">
                <a:solidFill>
                  <a:srgbClr val="000000"/>
                </a:solidFill>
                <a:latin typeface="Meiryo UI" pitchFamily="50" charset="-128"/>
                <a:ea typeface="Meiryo UI" pitchFamily="50" charset="-128"/>
                <a:cs typeface="Meiryo UI" pitchFamily="50" charset="-128"/>
              </a:rPr>
              <a:t>を</a:t>
            </a:r>
            <a:endParaRPr lang="en-US" altLang="ja-JP" sz="2800" b="1" dirty="0">
              <a:solidFill>
                <a:srgbClr val="000000"/>
              </a:solidFill>
              <a:latin typeface="Meiryo UI" pitchFamily="50" charset="-128"/>
              <a:ea typeface="Meiryo UI" pitchFamily="50" charset="-128"/>
              <a:cs typeface="Meiryo UI" pitchFamily="50" charset="-128"/>
            </a:endParaRPr>
          </a:p>
          <a:p>
            <a:r>
              <a:rPr lang="ja-JP" altLang="en-US" sz="2800" b="1" dirty="0">
                <a:solidFill>
                  <a:srgbClr val="000000"/>
                </a:solidFill>
                <a:latin typeface="Meiryo UI" pitchFamily="50" charset="-128"/>
                <a:ea typeface="Meiryo UI" pitchFamily="50" charset="-128"/>
                <a:cs typeface="Meiryo UI" pitchFamily="50" charset="-128"/>
              </a:rPr>
              <a:t> </a:t>
            </a:r>
            <a:r>
              <a:rPr lang="ja-JP" altLang="en-US" sz="20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 提案する。</a:t>
            </a:r>
            <a:endParaRPr lang="en-US" altLang="ja-JP" sz="2800" b="1" dirty="0">
              <a:solidFill>
                <a:srgbClr val="000000"/>
              </a:solidFill>
              <a:latin typeface="Meiryo UI" pitchFamily="50" charset="-128"/>
              <a:ea typeface="Meiryo UI" pitchFamily="50" charset="-128"/>
              <a:cs typeface="Meiryo UI" pitchFamily="50" charset="-128"/>
            </a:endParaRPr>
          </a:p>
          <a:p>
            <a:r>
              <a:rPr lang="ja-JP" altLang="en-US" sz="2800" b="1" dirty="0">
                <a:solidFill>
                  <a:srgbClr val="000000"/>
                </a:solidFill>
                <a:latin typeface="Meiryo UI" pitchFamily="50" charset="-128"/>
                <a:ea typeface="Meiryo UI" pitchFamily="50" charset="-128"/>
                <a:cs typeface="Meiryo UI" pitchFamily="50" charset="-128"/>
              </a:rPr>
              <a:t>  ・ 飲み込みがうまくできないときは、口腔内</a:t>
            </a:r>
            <a:endParaRPr lang="en-US" altLang="ja-JP" sz="2800" b="1" dirty="0">
              <a:solidFill>
                <a:srgbClr val="000000"/>
              </a:solidFill>
              <a:latin typeface="Meiryo UI" pitchFamily="50" charset="-128"/>
              <a:ea typeface="Meiryo UI" pitchFamily="50" charset="-128"/>
              <a:cs typeface="Meiryo UI" pitchFamily="50" charset="-128"/>
            </a:endParaRPr>
          </a:p>
          <a:p>
            <a:r>
              <a:rPr lang="ja-JP" altLang="en-US" sz="2000" b="1" dirty="0">
                <a:solidFill>
                  <a:srgbClr val="000000"/>
                </a:solidFill>
                <a:latin typeface="Meiryo UI" pitchFamily="50" charset="-128"/>
                <a:ea typeface="Meiryo UI" pitchFamily="50" charset="-128"/>
                <a:cs typeface="Meiryo UI" pitchFamily="50" charset="-128"/>
              </a:rPr>
              <a:t>   </a:t>
            </a:r>
            <a:r>
              <a:rPr lang="ja-JP" altLang="en-US" sz="2800" b="1" dirty="0">
                <a:solidFill>
                  <a:srgbClr val="000000"/>
                </a:solidFill>
                <a:latin typeface="Meiryo UI" pitchFamily="50" charset="-128"/>
                <a:ea typeface="Meiryo UI" pitchFamily="50" charset="-128"/>
                <a:cs typeface="Meiryo UI" pitchFamily="50" charset="-128"/>
              </a:rPr>
              <a:t>  崩壊錠などへ</a:t>
            </a:r>
            <a:r>
              <a:rPr lang="ja-JP" altLang="en-US" sz="2800" b="1" dirty="0" smtClean="0">
                <a:solidFill>
                  <a:srgbClr val="000000"/>
                </a:solidFill>
                <a:latin typeface="Meiryo UI" pitchFamily="50" charset="-128"/>
                <a:ea typeface="Meiryo UI" pitchFamily="50" charset="-128"/>
                <a:cs typeface="Meiryo UI" pitchFamily="50" charset="-128"/>
              </a:rPr>
              <a:t>の</a:t>
            </a:r>
            <a:r>
              <a:rPr lang="ja-JP" altLang="en-US" sz="2800" b="1" dirty="0" smtClean="0">
                <a:solidFill>
                  <a:srgbClr val="996633"/>
                </a:solidFill>
                <a:latin typeface="Meiryo UI" pitchFamily="50" charset="-128"/>
                <a:ea typeface="Meiryo UI" pitchFamily="50" charset="-128"/>
                <a:cs typeface="Meiryo UI" pitchFamily="50" charset="-128"/>
              </a:rPr>
              <a:t>剤形変更</a:t>
            </a:r>
            <a:endParaRPr lang="en-US" altLang="ja-JP" sz="2800" b="1" dirty="0">
              <a:solidFill>
                <a:srgbClr val="996633"/>
              </a:solidFill>
              <a:latin typeface="Meiryo UI" pitchFamily="50" charset="-128"/>
              <a:ea typeface="Meiryo UI" pitchFamily="50" charset="-128"/>
              <a:cs typeface="Meiryo UI" pitchFamily="50" charset="-128"/>
            </a:endParaRPr>
          </a:p>
          <a:p>
            <a:r>
              <a:rPr lang="ja-JP" altLang="en-US" sz="2800" b="1" dirty="0">
                <a:solidFill>
                  <a:srgbClr val="000000"/>
                </a:solidFill>
                <a:latin typeface="Meiryo UI" pitchFamily="50" charset="-128"/>
                <a:ea typeface="Meiryo UI" pitchFamily="50" charset="-128"/>
                <a:cs typeface="Meiryo UI" pitchFamily="50" charset="-128"/>
              </a:rPr>
              <a:t>  ・ 服薬確認が困難なときには、</a:t>
            </a:r>
            <a:r>
              <a:rPr lang="ja-JP" altLang="en-US" sz="2800" b="1" dirty="0">
                <a:solidFill>
                  <a:srgbClr val="996633"/>
                </a:solidFill>
                <a:latin typeface="Meiryo UI" pitchFamily="50" charset="-128"/>
                <a:ea typeface="Meiryo UI" pitchFamily="50" charset="-128"/>
                <a:cs typeface="Meiryo UI" pitchFamily="50" charset="-128"/>
              </a:rPr>
              <a:t>貼付剤への</a:t>
            </a:r>
            <a:endParaRPr lang="en-US" altLang="ja-JP" sz="2800" b="1" dirty="0">
              <a:solidFill>
                <a:srgbClr val="996633"/>
              </a:solidFill>
              <a:latin typeface="Meiryo UI" pitchFamily="50" charset="-128"/>
              <a:ea typeface="Meiryo UI" pitchFamily="50" charset="-128"/>
              <a:cs typeface="Meiryo UI" pitchFamily="50" charset="-128"/>
            </a:endParaRPr>
          </a:p>
          <a:p>
            <a:r>
              <a:rPr lang="ja-JP" altLang="en-US" sz="2800" b="1" dirty="0">
                <a:solidFill>
                  <a:srgbClr val="996633"/>
                </a:solidFill>
                <a:latin typeface="Meiryo UI" pitchFamily="50" charset="-128"/>
                <a:ea typeface="Meiryo UI" pitchFamily="50" charset="-128"/>
                <a:cs typeface="Meiryo UI" pitchFamily="50" charset="-128"/>
              </a:rPr>
              <a:t> </a:t>
            </a:r>
            <a:r>
              <a:rPr lang="ja-JP" altLang="en-US" sz="2000" b="1" dirty="0">
                <a:solidFill>
                  <a:srgbClr val="996633"/>
                </a:solidFill>
                <a:latin typeface="Meiryo UI" pitchFamily="50" charset="-128"/>
                <a:ea typeface="Meiryo UI" pitchFamily="50" charset="-128"/>
                <a:cs typeface="Meiryo UI" pitchFamily="50" charset="-128"/>
              </a:rPr>
              <a:t>   </a:t>
            </a:r>
            <a:r>
              <a:rPr lang="ja-JP" altLang="en-US" sz="2800" b="1" dirty="0">
                <a:solidFill>
                  <a:srgbClr val="996633"/>
                </a:solidFill>
                <a:latin typeface="Meiryo UI" pitchFamily="50" charset="-128"/>
                <a:ea typeface="Meiryo UI" pitchFamily="50" charset="-128"/>
                <a:cs typeface="Meiryo UI" pitchFamily="50" charset="-128"/>
              </a:rPr>
              <a:t> 変更</a:t>
            </a:r>
            <a:r>
              <a:rPr lang="ja-JP" altLang="en-US" sz="2800" b="1" dirty="0">
                <a:solidFill>
                  <a:srgbClr val="000000"/>
                </a:solidFill>
                <a:latin typeface="Meiryo UI" pitchFamily="50" charset="-128"/>
                <a:ea typeface="Meiryo UI" pitchFamily="50" charset="-128"/>
                <a:cs typeface="Meiryo UI" pitchFamily="50" charset="-128"/>
              </a:rPr>
              <a:t>を提案する。</a:t>
            </a:r>
          </a:p>
        </p:txBody>
      </p:sp>
      <p:sp>
        <p:nvSpPr>
          <p:cNvPr id="12" name="Rectangle 3"/>
          <p:cNvSpPr>
            <a:spLocks noChangeArrowheads="1"/>
          </p:cNvSpPr>
          <p:nvPr/>
        </p:nvSpPr>
        <p:spPr bwMode="auto">
          <a:xfrm>
            <a:off x="143470" y="979342"/>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13"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26</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767042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2990850" y="343384"/>
            <a:ext cx="52358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事例</a:t>
            </a:r>
            <a:r>
              <a:rPr lang="en-US" altLang="ja-JP" sz="3000" b="1" dirty="0">
                <a:solidFill>
                  <a:srgbClr val="000000"/>
                </a:solidFill>
                <a:latin typeface="Meiryo UI" pitchFamily="50" charset="-128"/>
                <a:ea typeface="Meiryo UI" pitchFamily="50" charset="-128"/>
                <a:cs typeface="Meiryo UI" pitchFamily="50" charset="-128"/>
              </a:rPr>
              <a:t>2‐</a:t>
            </a:r>
            <a:r>
              <a:rPr lang="ja-JP" altLang="en-US" sz="3000" b="1" dirty="0">
                <a:solidFill>
                  <a:srgbClr val="000000"/>
                </a:solidFill>
                <a:latin typeface="Meiryo UI" pitchFamily="50" charset="-128"/>
                <a:ea typeface="Meiryo UI" pitchFamily="50" charset="-128"/>
                <a:cs typeface="Meiryo UI" pitchFamily="50" charset="-128"/>
              </a:rPr>
              <a:t>① </a:t>
            </a:r>
            <a:r>
              <a:rPr lang="ja-JP" altLang="en-US" sz="2400" b="1" dirty="0">
                <a:solidFill>
                  <a:srgbClr val="996633"/>
                </a:solidFill>
                <a:latin typeface="Meiryo UI" pitchFamily="50" charset="-128"/>
                <a:ea typeface="Meiryo UI" pitchFamily="50" charset="-128"/>
                <a:cs typeface="Meiryo UI" pitchFamily="50" charset="-128"/>
              </a:rPr>
              <a:t>（</a:t>
            </a:r>
            <a:r>
              <a:rPr lang="en-US" altLang="ja-JP" sz="2400" b="1" dirty="0">
                <a:solidFill>
                  <a:srgbClr val="996633"/>
                </a:solidFill>
                <a:latin typeface="Meiryo UI" pitchFamily="50" charset="-128"/>
                <a:ea typeface="Meiryo UI" pitchFamily="50" charset="-128"/>
                <a:cs typeface="Meiryo UI" pitchFamily="50" charset="-128"/>
              </a:rPr>
              <a:t>80</a:t>
            </a:r>
            <a:r>
              <a:rPr lang="ja-JP" altLang="en-US" sz="2400" b="1" dirty="0">
                <a:solidFill>
                  <a:srgbClr val="996633"/>
                </a:solidFill>
                <a:latin typeface="Meiryo UI" pitchFamily="50" charset="-128"/>
                <a:ea typeface="Meiryo UI" pitchFamily="50" charset="-128"/>
                <a:cs typeface="Meiryo UI" pitchFamily="50" charset="-128"/>
              </a:rPr>
              <a:t>歳代 女性</a:t>
            </a:r>
            <a:r>
              <a:rPr lang="en-US" altLang="ja-JP" sz="2400" b="1" dirty="0">
                <a:solidFill>
                  <a:srgbClr val="996633"/>
                </a:solidFill>
                <a:latin typeface="Meiryo UI" pitchFamily="50" charset="-128"/>
                <a:ea typeface="Meiryo UI" pitchFamily="50" charset="-128"/>
                <a:cs typeface="Meiryo UI" pitchFamily="50" charset="-128"/>
              </a:rPr>
              <a:t>)</a:t>
            </a:r>
            <a:endParaRPr lang="ja-JP" altLang="en-US" sz="2400" b="1" dirty="0">
              <a:solidFill>
                <a:srgbClr val="996633"/>
              </a:solidFill>
              <a:latin typeface="Meiryo UI" pitchFamily="50" charset="-128"/>
              <a:ea typeface="Meiryo UI" pitchFamily="50" charset="-128"/>
              <a:cs typeface="Meiryo UI" pitchFamily="50" charset="-128"/>
            </a:endParaRPr>
          </a:p>
        </p:txBody>
      </p:sp>
      <p:sp>
        <p:nvSpPr>
          <p:cNvPr id="10" name="Rectangle 3"/>
          <p:cNvSpPr>
            <a:spLocks noChangeArrowheads="1"/>
          </p:cNvSpPr>
          <p:nvPr/>
        </p:nvSpPr>
        <p:spPr bwMode="auto">
          <a:xfrm>
            <a:off x="143470" y="992148"/>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11"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27</a:t>
            </a:r>
            <a:r>
              <a:rPr lang="ja-JP" altLang="en-US" sz="1800" b="1" dirty="0">
                <a:solidFill>
                  <a:srgbClr val="000000"/>
                </a:solidFill>
                <a:latin typeface="Meiryo UI" pitchFamily="50" charset="-128"/>
                <a:ea typeface="Meiryo UI" pitchFamily="50" charset="-128"/>
                <a:cs typeface="Meiryo UI" pitchFamily="50" charset="-128"/>
              </a:rPr>
              <a:t>］</a:t>
            </a:r>
          </a:p>
        </p:txBody>
      </p:sp>
      <p:graphicFrame>
        <p:nvGraphicFramePr>
          <p:cNvPr id="2" name="表 1"/>
          <p:cNvGraphicFramePr>
            <a:graphicFrameLocks noGrp="1"/>
          </p:cNvGraphicFramePr>
          <p:nvPr>
            <p:extLst>
              <p:ext uri="{D42A27DB-BD31-4B8C-83A1-F6EECF244321}">
                <p14:modId xmlns:p14="http://schemas.microsoft.com/office/powerpoint/2010/main" val="2719862544"/>
              </p:ext>
            </p:extLst>
          </p:nvPr>
        </p:nvGraphicFramePr>
        <p:xfrm>
          <a:off x="397437" y="1397000"/>
          <a:ext cx="8364538" cy="4965700"/>
        </p:xfrm>
        <a:graphic>
          <a:graphicData uri="http://schemas.openxmlformats.org/drawingml/2006/table">
            <a:tbl>
              <a:tblPr firstRow="1" bandRow="1">
                <a:tableStyleId>{5C22544A-7EE6-4342-B048-85BDC9FD1C3A}</a:tableStyleId>
              </a:tblPr>
              <a:tblGrid>
                <a:gridCol w="1158408">
                  <a:extLst>
                    <a:ext uri="{9D8B030D-6E8A-4147-A177-3AD203B41FA5}">
                      <a16:colId xmlns:a16="http://schemas.microsoft.com/office/drawing/2014/main" xmlns="" val="20000"/>
                    </a:ext>
                  </a:extLst>
                </a:gridCol>
                <a:gridCol w="7206130">
                  <a:extLst>
                    <a:ext uri="{9D8B030D-6E8A-4147-A177-3AD203B41FA5}">
                      <a16:colId xmlns:a16="http://schemas.microsoft.com/office/drawing/2014/main" xmlns="" val="20001"/>
                    </a:ext>
                  </a:extLst>
                </a:gridCol>
              </a:tblGrid>
              <a:tr h="704191">
                <a:tc>
                  <a:txBody>
                    <a:bodyPr/>
                    <a:lstStyle/>
                    <a:p>
                      <a:pPr>
                        <a:spcBef>
                          <a:spcPts val="600"/>
                        </a:spcBef>
                      </a:pPr>
                      <a:r>
                        <a:rPr lang="en-US" altLang="ja-JP" sz="1800" b="1" dirty="0">
                          <a:solidFill>
                            <a:schemeClr val="bg1"/>
                          </a:solidFill>
                          <a:latin typeface="Trebuchet MS" panose="020B0603020202020204" pitchFamily="34" charset="0"/>
                          <a:ea typeface="Meiryo UI" pitchFamily="50" charset="-128"/>
                          <a:cs typeface="Meiryo UI" pitchFamily="50" charset="-128"/>
                        </a:rPr>
                        <a:t>X-10</a:t>
                      </a:r>
                      <a:r>
                        <a:rPr lang="ja-JP" altLang="en-US" sz="1800" b="1" dirty="0">
                          <a:solidFill>
                            <a:schemeClr val="bg1"/>
                          </a:solidFill>
                          <a:latin typeface="Trebuchet MS" panose="020B0603020202020204" pitchFamily="34" charset="0"/>
                          <a:ea typeface="Meiryo UI" pitchFamily="50" charset="-128"/>
                          <a:cs typeface="Meiryo UI" pitchFamily="50" charset="-128"/>
                        </a:rPr>
                        <a:t>年</a:t>
                      </a:r>
                      <a:endParaRPr kumimoji="1" lang="ja-JP" altLang="en-US" b="1" dirty="0">
                        <a:solidFill>
                          <a:schemeClr val="bg1"/>
                        </a:solidFill>
                        <a:latin typeface="Trebuchet MS" panose="020B06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dirty="0">
                          <a:solidFill>
                            <a:schemeClr val="tx1">
                              <a:lumMod val="75000"/>
                              <a:lumOff val="25000"/>
                            </a:schemeClr>
                          </a:solidFill>
                          <a:latin typeface="Trebuchet MS" panose="020B0603020202020204" pitchFamily="34" charset="0"/>
                          <a:ea typeface="Meiryo UI" pitchFamily="50" charset="-128"/>
                          <a:cs typeface="Meiryo UI" pitchFamily="50" charset="-128"/>
                        </a:rPr>
                        <a:t>血圧、糖尿病の治療で夫とともに主治医を受診し、</a:t>
                      </a:r>
                      <a:r>
                        <a:rPr lang="en-US" altLang="ja-JP" sz="1800" dirty="0">
                          <a:solidFill>
                            <a:schemeClr val="tx1">
                              <a:lumMod val="75000"/>
                              <a:lumOff val="25000"/>
                            </a:schemeClr>
                          </a:solidFill>
                          <a:latin typeface="Trebuchet MS" panose="020B0603020202020204" pitchFamily="34" charset="0"/>
                          <a:ea typeface="Meiryo UI" pitchFamily="50" charset="-128"/>
                          <a:cs typeface="Meiryo UI" pitchFamily="50" charset="-128"/>
                        </a:rPr>
                        <a:t>2</a:t>
                      </a:r>
                      <a:r>
                        <a:rPr lang="ja-JP" altLang="en-US" sz="1800" dirty="0">
                          <a:solidFill>
                            <a:schemeClr val="tx1">
                              <a:lumMod val="75000"/>
                              <a:lumOff val="25000"/>
                            </a:schemeClr>
                          </a:solidFill>
                          <a:latin typeface="Trebuchet MS" panose="020B0603020202020204" pitchFamily="34" charset="0"/>
                          <a:ea typeface="Meiryo UI" pitchFamily="50" charset="-128"/>
                          <a:cs typeface="Meiryo UI" pitchFamily="50" charset="-128"/>
                        </a:rPr>
                        <a:t>週間に</a:t>
                      </a:r>
                      <a:r>
                        <a:rPr lang="en-US" altLang="ja-JP" sz="1800" dirty="0">
                          <a:solidFill>
                            <a:schemeClr val="tx1">
                              <a:lumMod val="75000"/>
                              <a:lumOff val="25000"/>
                            </a:schemeClr>
                          </a:solidFill>
                          <a:latin typeface="Trebuchet MS" panose="020B0603020202020204" pitchFamily="34" charset="0"/>
                          <a:ea typeface="Meiryo UI" pitchFamily="50" charset="-128"/>
                          <a:cs typeface="Meiryo UI" pitchFamily="50" charset="-128"/>
                        </a:rPr>
                        <a:t>1</a:t>
                      </a:r>
                      <a:r>
                        <a:rPr lang="ja-JP" altLang="en-US" sz="1800" dirty="0">
                          <a:solidFill>
                            <a:schemeClr val="tx1">
                              <a:lumMod val="75000"/>
                              <a:lumOff val="25000"/>
                            </a:schemeClr>
                          </a:solidFill>
                          <a:latin typeface="Trebuchet MS" panose="020B0603020202020204" pitchFamily="34" charset="0"/>
                          <a:ea typeface="Meiryo UI" pitchFamily="50" charset="-128"/>
                          <a:cs typeface="Meiryo UI" pitchFamily="50" charset="-128"/>
                        </a:rPr>
                        <a:t>度定期的に</a:t>
                      </a:r>
                      <a:endParaRPr lang="en-US" altLang="ja-JP" sz="1800"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p>
                      <a:r>
                        <a:rPr lang="ja-JP" altLang="en-US" sz="1800" dirty="0">
                          <a:solidFill>
                            <a:schemeClr val="tx1">
                              <a:lumMod val="75000"/>
                              <a:lumOff val="25000"/>
                            </a:schemeClr>
                          </a:solidFill>
                          <a:latin typeface="Trebuchet MS" panose="020B0603020202020204" pitchFamily="34" charset="0"/>
                          <a:ea typeface="Meiryo UI" pitchFamily="50" charset="-128"/>
                          <a:cs typeface="Meiryo UI" pitchFamily="50" charset="-128"/>
                        </a:rPr>
                        <a:t>通院。同時に薬局もかかりつけとして利用。</a:t>
                      </a:r>
                      <a:endParaRPr kumimoji="1" lang="ja-JP" altLang="en-US" dirty="0">
                        <a:solidFill>
                          <a:schemeClr val="tx1">
                            <a:lumMod val="75000"/>
                            <a:lumOff val="25000"/>
                          </a:schemeClr>
                        </a:solidFill>
                        <a:latin typeface="Trebuchet MS" panose="020B06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704191">
                <a:tc>
                  <a:txBody>
                    <a:bodyPr/>
                    <a:lstStyle/>
                    <a:p>
                      <a:pPr>
                        <a:spcBef>
                          <a:spcPts val="600"/>
                        </a:spcBef>
                      </a:pPr>
                      <a:r>
                        <a:rPr lang="en-US" altLang="ja-JP" sz="1800" b="1" dirty="0">
                          <a:solidFill>
                            <a:schemeClr val="bg1"/>
                          </a:solidFill>
                          <a:latin typeface="Trebuchet MS" panose="020B0603020202020204" pitchFamily="34" charset="0"/>
                          <a:ea typeface="Meiryo UI" pitchFamily="50" charset="-128"/>
                          <a:cs typeface="Meiryo UI" pitchFamily="50" charset="-128"/>
                        </a:rPr>
                        <a:t>X-4</a:t>
                      </a:r>
                      <a:r>
                        <a:rPr lang="ja-JP" altLang="en-US" sz="1800" b="1" dirty="0">
                          <a:solidFill>
                            <a:schemeClr val="bg1"/>
                          </a:solidFill>
                          <a:latin typeface="Trebuchet MS" panose="020B0603020202020204" pitchFamily="34" charset="0"/>
                          <a:ea typeface="Meiryo UI" pitchFamily="50" charset="-128"/>
                          <a:cs typeface="Meiryo UI" pitchFamily="50" charset="-128"/>
                        </a:rPr>
                        <a:t>年</a:t>
                      </a:r>
                      <a:endParaRPr kumimoji="1" lang="ja-JP" altLang="en-US" b="1" dirty="0">
                        <a:solidFill>
                          <a:schemeClr val="bg1"/>
                        </a:solidFill>
                        <a:latin typeface="Trebuchet MS" panose="020B06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夫が入退院を繰り返すようになり、薬の飲み間違いが多くなってきた。</a:t>
                      </a:r>
                      <a:endParaRPr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p>
                      <a:r>
                        <a:rPr kumimoji="1"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薬剤師が、医師に相談し、一包化開始となる。</a:t>
                      </a:r>
                      <a:endParaRPr kumimoji="1"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04191">
                <a:tc>
                  <a:txBody>
                    <a:bodyPr/>
                    <a:lstStyle/>
                    <a:p>
                      <a:pPr>
                        <a:spcBef>
                          <a:spcPts val="600"/>
                        </a:spcBef>
                      </a:pPr>
                      <a:r>
                        <a:rPr lang="en-US" altLang="ja-JP" sz="1800" b="1" dirty="0">
                          <a:solidFill>
                            <a:schemeClr val="bg1"/>
                          </a:solidFill>
                          <a:latin typeface="Trebuchet MS" panose="020B0603020202020204" pitchFamily="34" charset="0"/>
                          <a:ea typeface="Meiryo UI" pitchFamily="50" charset="-128"/>
                          <a:cs typeface="Meiryo UI" pitchFamily="50" charset="-128"/>
                        </a:rPr>
                        <a:t>X-3</a:t>
                      </a:r>
                      <a:r>
                        <a:rPr lang="ja-JP" altLang="en-US" sz="1800" b="1" dirty="0">
                          <a:solidFill>
                            <a:schemeClr val="bg1"/>
                          </a:solidFill>
                          <a:latin typeface="Trebuchet MS" panose="020B0603020202020204" pitchFamily="34" charset="0"/>
                          <a:ea typeface="Meiryo UI" pitchFamily="50" charset="-128"/>
                          <a:cs typeface="Meiryo UI" pitchFamily="50" charset="-128"/>
                        </a:rPr>
                        <a:t>年</a:t>
                      </a:r>
                      <a:endParaRPr kumimoji="1" lang="ja-JP" altLang="en-US" b="1" dirty="0">
                        <a:solidFill>
                          <a:schemeClr val="bg1"/>
                        </a:solidFill>
                        <a:latin typeface="Trebuchet MS" panose="020B06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夫が亡くなり、そのあたりから薬の飲み忘れが多くなり、薬剤師が医師に相</a:t>
                      </a:r>
                      <a:endParaRPr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p>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談、カレンダー調剤（一包化を</a:t>
                      </a:r>
                      <a:r>
                        <a:rPr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1</a:t>
                      </a:r>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週間分のカレンダーに貼付）開始となる。</a:t>
                      </a:r>
                      <a:endParaRPr kumimoji="1"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005987">
                <a:tc>
                  <a:txBody>
                    <a:bodyPr/>
                    <a:lstStyle/>
                    <a:p>
                      <a:pPr>
                        <a:spcBef>
                          <a:spcPts val="600"/>
                        </a:spcBef>
                      </a:pPr>
                      <a:r>
                        <a:rPr kumimoji="1" lang="en-US" altLang="ja-JP" sz="1800" b="1" dirty="0">
                          <a:solidFill>
                            <a:schemeClr val="bg1"/>
                          </a:solidFill>
                          <a:latin typeface="Trebuchet MS" panose="020B0603020202020204" pitchFamily="34" charset="0"/>
                          <a:ea typeface="Meiryo UI" pitchFamily="50" charset="-128"/>
                          <a:cs typeface="Meiryo UI" pitchFamily="50" charset="-128"/>
                        </a:rPr>
                        <a:t>X-1</a:t>
                      </a:r>
                      <a:r>
                        <a:rPr kumimoji="1" lang="ja-JP" altLang="en-US" sz="1800" b="1" dirty="0">
                          <a:solidFill>
                            <a:schemeClr val="bg1"/>
                          </a:solidFill>
                          <a:latin typeface="Trebuchet MS" panose="020B0603020202020204" pitchFamily="34" charset="0"/>
                          <a:ea typeface="Meiryo UI" pitchFamily="50" charset="-128"/>
                          <a:cs typeface="Meiryo UI" pitchFamily="50" charset="-128"/>
                        </a:rPr>
                        <a:t>年</a:t>
                      </a:r>
                      <a:endParaRPr kumimoji="1" lang="ja-JP" altLang="en-US" b="1" dirty="0">
                        <a:solidFill>
                          <a:schemeClr val="bg1"/>
                        </a:solidFill>
                        <a:latin typeface="Trebuchet MS" panose="020B06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kumimoji="1"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脳梗塞を発症し、入院。退院後介護保険の申請と同時に、ケアマネジャー</a:t>
                      </a:r>
                      <a:endParaRPr kumimoji="1"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p>
                      <a:r>
                        <a:rPr kumimoji="1"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の提案で、カレンダー調剤の服薬確認のため、隣人に声掛け確認をしてもらうようになる。</a:t>
                      </a:r>
                      <a:endParaRPr kumimoji="1"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847140">
                <a:tc>
                  <a:txBody>
                    <a:bodyPr/>
                    <a:lstStyle/>
                    <a:p>
                      <a:pPr>
                        <a:spcBef>
                          <a:spcPts val="600"/>
                        </a:spcBef>
                      </a:pPr>
                      <a:r>
                        <a:rPr lang="en-US" altLang="ja-JP" sz="1800" b="1" dirty="0">
                          <a:solidFill>
                            <a:schemeClr val="bg1"/>
                          </a:solidFill>
                          <a:latin typeface="Trebuchet MS" panose="020B0603020202020204" pitchFamily="34" charset="0"/>
                          <a:ea typeface="Meiryo UI" pitchFamily="50" charset="-128"/>
                          <a:cs typeface="Meiryo UI" pitchFamily="50" charset="-128"/>
                        </a:rPr>
                        <a:t>X</a:t>
                      </a:r>
                      <a:r>
                        <a:rPr lang="ja-JP" altLang="en-US" sz="1800" b="1" dirty="0">
                          <a:solidFill>
                            <a:schemeClr val="bg1"/>
                          </a:solidFill>
                          <a:latin typeface="Trebuchet MS" panose="020B0603020202020204" pitchFamily="34" charset="0"/>
                          <a:ea typeface="Meiryo UI" pitchFamily="50" charset="-128"/>
                          <a:cs typeface="Meiryo UI" pitchFamily="50" charset="-128"/>
                        </a:rPr>
                        <a:t>年</a:t>
                      </a:r>
                      <a:endParaRPr kumimoji="1" lang="ja-JP" altLang="en-US" b="1" dirty="0">
                        <a:solidFill>
                          <a:schemeClr val="bg1"/>
                        </a:solidFill>
                        <a:latin typeface="Trebuchet MS" panose="020B06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さらに飲み忘れが多くなり、主治医がもの忘れ外来も兼ねていたので、認知症の検査を行い、認知症と診断。同時に、アリセプトの処方開始。</a:t>
                      </a:r>
                      <a:endParaRPr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p>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さらに薬剤師と医師が協議を行い、処方を</a:t>
                      </a:r>
                      <a:r>
                        <a:rPr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1</a:t>
                      </a:r>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日</a:t>
                      </a:r>
                      <a:r>
                        <a:rPr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1</a:t>
                      </a:r>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回にし、服薬支援をデイサービスで行うことにした。デイサービスの無い日曜日だけ、デイサービス職員から</a:t>
                      </a:r>
                      <a:r>
                        <a:rPr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1</a:t>
                      </a:r>
                      <a:r>
                        <a:rPr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日分薬を渡し、自宅で服用してもらっている。　</a:t>
                      </a:r>
                      <a:endParaRPr kumimoji="1"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p>
                      <a:r>
                        <a:rPr kumimoji="1"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その後、</a:t>
                      </a:r>
                      <a:r>
                        <a:rPr kumimoji="1" lang="en-US" altLang="ja-JP"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DM</a:t>
                      </a:r>
                      <a:r>
                        <a:rPr kumimoji="1" lang="ja-JP" altLang="en-US" sz="1800" b="1" dirty="0" err="1">
                          <a:solidFill>
                            <a:schemeClr val="tx1">
                              <a:lumMod val="75000"/>
                              <a:lumOff val="25000"/>
                            </a:schemeClr>
                          </a:solidFill>
                          <a:latin typeface="Trebuchet MS" panose="020B0603020202020204" pitchFamily="34" charset="0"/>
                          <a:ea typeface="Meiryo UI" pitchFamily="50" charset="-128"/>
                          <a:cs typeface="Meiryo UI" pitchFamily="50" charset="-128"/>
                        </a:rPr>
                        <a:t>、</a:t>
                      </a:r>
                      <a:r>
                        <a:rPr kumimoji="1" lang="ja-JP" altLang="en-US" sz="1800" b="1" dirty="0">
                          <a:solidFill>
                            <a:schemeClr val="tx1">
                              <a:lumMod val="75000"/>
                              <a:lumOff val="25000"/>
                            </a:schemeClr>
                          </a:solidFill>
                          <a:latin typeface="Trebuchet MS" panose="020B0603020202020204" pitchFamily="34" charset="0"/>
                          <a:ea typeface="Meiryo UI" pitchFamily="50" charset="-128"/>
                          <a:cs typeface="Meiryo UI" pitchFamily="50" charset="-128"/>
                        </a:rPr>
                        <a:t>血圧、認知症、全て安定して落ち着いている。</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61624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59911" y="1178422"/>
            <a:ext cx="3621540" cy="3379932"/>
          </a:xfrm>
        </p:spPr>
        <p:txBody>
          <a:bodyPr>
            <a:normAutofit/>
          </a:bodyPr>
          <a:lstStyle/>
          <a:p>
            <a:pPr marL="0" indent="0">
              <a:buNone/>
            </a:pPr>
            <a:r>
              <a:rPr kumimoji="1" lang="en-US" altLang="ja-JP" sz="2000" b="1" dirty="0" err="1">
                <a:solidFill>
                  <a:srgbClr val="996633"/>
                </a:solidFill>
                <a:latin typeface="Trebuchet MS" panose="020B0603020202020204" pitchFamily="34" charset="0"/>
                <a:ea typeface="Meiryo UI" panose="020B0604030504040204" pitchFamily="50" charset="-128"/>
                <a:cs typeface="Meiryo UI" panose="020B0604030504040204" pitchFamily="50" charset="-128"/>
              </a:rPr>
              <a:t>Rp</a:t>
            </a:r>
            <a:r>
              <a:rPr kumimoji="1" lang="en-US" altLang="ja-JP" sz="20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a:t>
            </a:r>
          </a:p>
          <a:p>
            <a:pPr marL="0" indent="0">
              <a:lnSpc>
                <a:spcPts val="2400"/>
              </a:lnSpc>
              <a:buNone/>
            </a:pPr>
            <a:r>
              <a:rPr kumimoji="1"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ネシーナ錠          </a:t>
            </a:r>
            <a:r>
              <a:rPr kumimoji="1"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25</a:t>
            </a:r>
            <a:r>
              <a:rPr kumimoji="1" lang="ja-JP" altLang="en-US"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kumimoji="1"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1T</a:t>
            </a:r>
          </a:p>
          <a:p>
            <a:pPr marL="0" indent="0">
              <a:lnSpc>
                <a:spcPts val="2400"/>
              </a:lnSpc>
              <a:buNone/>
            </a:pPr>
            <a:r>
              <a:rPr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ダオニール錠     </a:t>
            </a:r>
            <a:r>
              <a:rPr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1.25</a:t>
            </a:r>
            <a:r>
              <a:rPr lang="ja-JP" altLang="en-US"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1T</a:t>
            </a:r>
          </a:p>
          <a:p>
            <a:pPr marL="0" indent="0">
              <a:lnSpc>
                <a:spcPts val="2400"/>
              </a:lnSpc>
              <a:buNone/>
            </a:pPr>
            <a:r>
              <a:rPr kumimoji="1"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アーチスト錠        </a:t>
            </a:r>
            <a:r>
              <a:rPr kumimoji="1"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10</a:t>
            </a:r>
            <a:r>
              <a:rPr kumimoji="1" lang="ja-JP" altLang="en-US"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kumimoji="1"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1T</a:t>
            </a:r>
          </a:p>
          <a:p>
            <a:pPr marL="0" indent="0">
              <a:lnSpc>
                <a:spcPts val="2400"/>
              </a:lnSpc>
              <a:buNone/>
            </a:pPr>
            <a:r>
              <a:rPr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プラビックス錠      </a:t>
            </a:r>
            <a:r>
              <a:rPr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25</a:t>
            </a:r>
            <a:r>
              <a:rPr lang="ja-JP" altLang="en-US"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1T</a:t>
            </a:r>
          </a:p>
          <a:p>
            <a:pPr marL="0" indent="0">
              <a:lnSpc>
                <a:spcPts val="2400"/>
              </a:lnSpc>
              <a:buNone/>
            </a:pPr>
            <a:r>
              <a:rPr kumimoji="1"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アダラート</a:t>
            </a:r>
            <a:r>
              <a:rPr kumimoji="1"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CR</a:t>
            </a:r>
            <a:r>
              <a:rPr kumimoji="1"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錠    </a:t>
            </a:r>
            <a:r>
              <a:rPr kumimoji="1"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20</a:t>
            </a:r>
            <a:r>
              <a:rPr kumimoji="1" lang="ja-JP" altLang="en-US"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a:t>
            </a:r>
            <a:r>
              <a:rPr kumimoji="1" lang="ja-JP" altLang="en-US" sz="14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1T</a:t>
            </a:r>
          </a:p>
          <a:p>
            <a:pPr marL="0" indent="0">
              <a:lnSpc>
                <a:spcPts val="2400"/>
              </a:lnSpc>
              <a:buNone/>
            </a:pPr>
            <a:r>
              <a:rPr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アリセプト</a:t>
            </a:r>
            <a:r>
              <a:rPr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D</a:t>
            </a:r>
            <a:r>
              <a:rPr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錠　      </a:t>
            </a:r>
            <a:r>
              <a:rPr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5</a:t>
            </a:r>
            <a:r>
              <a:rPr lang="ja-JP" altLang="en-US"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1T</a:t>
            </a:r>
          </a:p>
          <a:p>
            <a:pPr marL="0" indent="0">
              <a:lnSpc>
                <a:spcPts val="2400"/>
              </a:lnSpc>
              <a:buNone/>
            </a:pPr>
            <a:r>
              <a:rPr kumimoji="1"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1x</a:t>
            </a:r>
            <a:r>
              <a:rPr kumimoji="1" lang="ja-JP" altLang="en-US" sz="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7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朝食後</a:t>
            </a:r>
            <a:endParaRPr kumimoji="1" lang="en-US" altLang="ja-JP" sz="17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ja-JP" altLang="en-US" sz="19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デイサービス通所時服用</a:t>
            </a:r>
          </a:p>
        </p:txBody>
      </p:sp>
      <p:sp>
        <p:nvSpPr>
          <p:cNvPr id="5" name="コンテンツ プレースホルダー 2"/>
          <p:cNvSpPr txBox="1">
            <a:spLocks/>
          </p:cNvSpPr>
          <p:nvPr/>
        </p:nvSpPr>
        <p:spPr>
          <a:xfrm>
            <a:off x="527494" y="1201002"/>
            <a:ext cx="3615194" cy="35899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err="1">
                <a:solidFill>
                  <a:srgbClr val="996633"/>
                </a:solidFill>
                <a:latin typeface="Trebuchet MS" panose="020B0603020202020204" pitchFamily="34" charset="0"/>
                <a:ea typeface="Meiryo UI" panose="020B0604030504040204" pitchFamily="50" charset="-128"/>
                <a:cs typeface="Meiryo UI" panose="020B0604030504040204" pitchFamily="50" charset="-128"/>
              </a:rPr>
              <a:t>Rp</a:t>
            </a:r>
            <a:r>
              <a:rPr lang="en-US" altLang="ja-JP" sz="20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a:t>
            </a:r>
            <a:r>
              <a:rPr lang="ja-JP" altLang="en-US"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000"/>
              </a:lnSpc>
              <a:buFont typeface="Arial" panose="020B0604020202020204" pitchFamily="34" charset="0"/>
              <a:buNone/>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ベイスン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0.2</a:t>
            </a: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3T</a:t>
            </a:r>
          </a:p>
          <a:p>
            <a:pPr marL="0" indent="0">
              <a:lnSpc>
                <a:spcPts val="2000"/>
              </a:lnSpc>
              <a:spcBef>
                <a:spcPts val="0"/>
              </a:spcBef>
              <a:buFont typeface="Arial" panose="020B0604020202020204" pitchFamily="34" charset="0"/>
              <a:buNone/>
            </a:pP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4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3x</a:t>
            </a:r>
            <a:r>
              <a:rPr lang="ja-JP" altLang="en-US" sz="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7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毎食前</a:t>
            </a:r>
            <a:endParaRPr lang="en-US" altLang="ja-JP" sz="17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endParaRPr>
          </a:p>
          <a:p>
            <a:pPr marL="0" indent="0">
              <a:lnSpc>
                <a:spcPts val="2000"/>
              </a:lnSpc>
              <a:spcBef>
                <a:spcPts val="600"/>
              </a:spcBef>
              <a:buFont typeface="Arial" panose="020B0604020202020204" pitchFamily="34" charset="0"/>
              <a:buNone/>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ダオニール錠</a:t>
            </a:r>
            <a:r>
              <a:rPr lang="ja-JP" altLang="en-US" sz="1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1.25</a:t>
            </a: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1.5T</a:t>
            </a:r>
          </a:p>
          <a:p>
            <a:pPr marL="0" indent="0">
              <a:lnSpc>
                <a:spcPts val="2000"/>
              </a:lnSpc>
              <a:spcBef>
                <a:spcPts val="0"/>
              </a:spcBef>
              <a:buFont typeface="Arial" panose="020B0604020202020204" pitchFamily="34" charset="0"/>
              <a:buNone/>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2x</a:t>
            </a:r>
            <a:r>
              <a:rPr lang="ja-JP" altLang="en-US" sz="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7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朝夕食前</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(1‐0.5)</a:t>
            </a:r>
          </a:p>
          <a:p>
            <a:pPr marL="0" indent="0">
              <a:lnSpc>
                <a:spcPts val="2000"/>
              </a:lnSpc>
              <a:spcBef>
                <a:spcPts val="600"/>
              </a:spcBef>
              <a:buFont typeface="Arial" panose="020B0604020202020204" pitchFamily="34" charset="0"/>
              <a:buNone/>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アーチスト錠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10</a:t>
            </a: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1T</a:t>
            </a:r>
          </a:p>
          <a:p>
            <a:pPr marL="0" indent="0">
              <a:lnSpc>
                <a:spcPts val="2000"/>
              </a:lnSpc>
              <a:spcBef>
                <a:spcPts val="600"/>
              </a:spcBef>
              <a:buFont typeface="Arial" panose="020B0604020202020204" pitchFamily="34" charset="0"/>
              <a:buNone/>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プラビックス錠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25</a:t>
            </a: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1T</a:t>
            </a:r>
          </a:p>
          <a:p>
            <a:pPr marL="0" indent="0">
              <a:lnSpc>
                <a:spcPts val="2000"/>
              </a:lnSpc>
              <a:spcBef>
                <a:spcPts val="0"/>
              </a:spcBef>
              <a:buFont typeface="Arial" panose="020B0604020202020204" pitchFamily="34" charset="0"/>
              <a:buNone/>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1x</a:t>
            </a:r>
            <a:r>
              <a:rPr lang="ja-JP" altLang="en-US" sz="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7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朝食後</a:t>
            </a:r>
            <a:endParaRPr lang="en-US" altLang="ja-JP" sz="17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endParaRPr>
          </a:p>
          <a:p>
            <a:pPr marL="0" indent="0">
              <a:lnSpc>
                <a:spcPts val="2000"/>
              </a:lnSpc>
              <a:spcBef>
                <a:spcPts val="600"/>
              </a:spcBef>
              <a:buFont typeface="Arial" panose="020B0604020202020204" pitchFamily="34" charset="0"/>
              <a:buNone/>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アダラート</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L</a:t>
            </a: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錠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10</a:t>
            </a: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ｍｇ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2T</a:t>
            </a:r>
          </a:p>
          <a:p>
            <a:pPr marL="0" indent="0">
              <a:lnSpc>
                <a:spcPts val="2000"/>
              </a:lnSpc>
              <a:spcBef>
                <a:spcPts val="600"/>
              </a:spcBef>
              <a:buFont typeface="Arial" panose="020B0604020202020204" pitchFamily="34" charset="0"/>
              <a:buNone/>
            </a:pP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メチコバール錠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250μ</a:t>
            </a: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2T</a:t>
            </a:r>
          </a:p>
          <a:p>
            <a:pPr marL="0" indent="0">
              <a:lnSpc>
                <a:spcPts val="2000"/>
              </a:lnSpc>
              <a:spcBef>
                <a:spcPts val="0"/>
              </a:spcBef>
              <a:buFont typeface="Arial" panose="020B0604020202020204" pitchFamily="34" charset="0"/>
              <a:buNone/>
            </a:pPr>
            <a:r>
              <a:rPr lang="ja-JP" altLang="en-US"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2x</a:t>
            </a:r>
            <a:r>
              <a:rPr lang="ja-JP" altLang="en-US" sz="9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700" b="1" dirty="0">
                <a:solidFill>
                  <a:srgbClr val="996633"/>
                </a:solidFill>
                <a:latin typeface="Trebuchet MS" panose="020B0603020202020204" pitchFamily="34" charset="0"/>
                <a:ea typeface="Meiryo UI" panose="020B0604030504040204" pitchFamily="50" charset="-128"/>
                <a:cs typeface="Meiryo UI" panose="020B0604030504040204" pitchFamily="50" charset="-128"/>
              </a:rPr>
              <a:t>朝夕食後</a:t>
            </a:r>
            <a:r>
              <a:rPr lang="ja-JP" altLang="en-US" sz="1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テキスト ボックス 5"/>
          <p:cNvSpPr txBox="1"/>
          <p:nvPr/>
        </p:nvSpPr>
        <p:spPr>
          <a:xfrm>
            <a:off x="817432" y="4770209"/>
            <a:ext cx="2759711" cy="1015663"/>
          </a:xfrm>
          <a:prstGeom prst="rect">
            <a:avLst/>
          </a:prstGeom>
          <a:solidFill>
            <a:srgbClr val="996633"/>
          </a:solidFill>
        </p:spPr>
        <p:txBody>
          <a:bodyPr wrap="square" rtlCol="0">
            <a:spAutoFit/>
          </a:bodyPr>
          <a:lstStyle/>
          <a:p>
            <a:r>
              <a:rPr lang="ja-JP" altLang="en-US"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本人管理</a:t>
            </a:r>
            <a:endParaRPr lang="en-US" altLang="ja-JP"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一包化カレンダー</a:t>
            </a:r>
            <a:endParaRPr lang="en-US" altLang="ja-JP"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カレンダー（隣人管理）</a:t>
            </a:r>
          </a:p>
        </p:txBody>
      </p:sp>
      <p:sp>
        <p:nvSpPr>
          <p:cNvPr id="7" name="テキスト ボックス 6"/>
          <p:cNvSpPr txBox="1"/>
          <p:nvPr/>
        </p:nvSpPr>
        <p:spPr>
          <a:xfrm>
            <a:off x="5565483" y="4770209"/>
            <a:ext cx="2623174" cy="400110"/>
          </a:xfrm>
          <a:prstGeom prst="rect">
            <a:avLst/>
          </a:prstGeom>
          <a:solidFill>
            <a:srgbClr val="996633"/>
          </a:solidFill>
        </p:spPr>
        <p:txBody>
          <a:bodyPr wrap="square" rtlCol="0">
            <a:spAutoFit/>
          </a:bodyPr>
          <a:lstStyle/>
          <a:p>
            <a:pPr algn="ctr"/>
            <a:r>
              <a:rPr lang="ja-JP" altLang="en-US" sz="20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デイサービスでの管理</a:t>
            </a:r>
          </a:p>
        </p:txBody>
      </p:sp>
      <p:sp>
        <p:nvSpPr>
          <p:cNvPr id="9" name="テキスト ボックス 8"/>
          <p:cNvSpPr txBox="1"/>
          <p:nvPr/>
        </p:nvSpPr>
        <p:spPr>
          <a:xfrm>
            <a:off x="568437" y="5878182"/>
            <a:ext cx="3925934" cy="707886"/>
          </a:xfrm>
          <a:prstGeom prst="rect">
            <a:avLst/>
          </a:prstGeom>
          <a:noFill/>
        </p:spPr>
        <p:txBody>
          <a:bodyPr wrap="square" rtlCol="0">
            <a:spAutoFit/>
          </a:bodyPr>
          <a:lstStyle/>
          <a:p>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服薬コンプライアンス不良に</a:t>
            </a:r>
            <a:endPar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血糖コントロール不良、脳梗塞発症</a:t>
            </a:r>
          </a:p>
        </p:txBody>
      </p:sp>
      <p:sp>
        <p:nvSpPr>
          <p:cNvPr id="10" name="テキスト ボックス 9"/>
          <p:cNvSpPr txBox="1"/>
          <p:nvPr/>
        </p:nvSpPr>
        <p:spPr>
          <a:xfrm>
            <a:off x="5259911" y="5370350"/>
            <a:ext cx="3384376" cy="1015663"/>
          </a:xfrm>
          <a:prstGeom prst="rect">
            <a:avLst/>
          </a:prstGeom>
          <a:noFill/>
        </p:spPr>
        <p:txBody>
          <a:bodyPr wrap="square" rtlCol="0">
            <a:spAutoFit/>
          </a:bodyPr>
          <a:lstStyle/>
          <a:p>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服薬コンプライアンス良好</a:t>
            </a:r>
            <a:endPar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血糖コントロール良好</a:t>
            </a:r>
            <a:endPar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認知症併発するも</a:t>
            </a:r>
            <a:r>
              <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ADL</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良好　</a:t>
            </a:r>
          </a:p>
        </p:txBody>
      </p:sp>
      <p:sp>
        <p:nvSpPr>
          <p:cNvPr id="11" name="テキスト ボックス 2"/>
          <p:cNvSpPr txBox="1">
            <a:spLocks noChangeArrowheads="1"/>
          </p:cNvSpPr>
          <p:nvPr/>
        </p:nvSpPr>
        <p:spPr bwMode="auto">
          <a:xfrm>
            <a:off x="2110175" y="159160"/>
            <a:ext cx="49390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事例</a:t>
            </a:r>
            <a:r>
              <a:rPr lang="en-US" altLang="ja-JP" sz="3000" b="1" dirty="0">
                <a:solidFill>
                  <a:srgbClr val="000000"/>
                </a:solidFill>
                <a:latin typeface="Meiryo UI" pitchFamily="50" charset="-128"/>
                <a:ea typeface="Meiryo UI" pitchFamily="50" charset="-128"/>
                <a:cs typeface="Meiryo UI" pitchFamily="50" charset="-128"/>
              </a:rPr>
              <a:t>2‐</a:t>
            </a:r>
            <a:r>
              <a:rPr lang="ja-JP" altLang="en-US" sz="3000" b="1" dirty="0">
                <a:solidFill>
                  <a:srgbClr val="000000"/>
                </a:solidFill>
                <a:latin typeface="Meiryo UI" pitchFamily="50" charset="-128"/>
                <a:ea typeface="Meiryo UI" pitchFamily="50" charset="-128"/>
                <a:cs typeface="Meiryo UI" pitchFamily="50" charset="-128"/>
              </a:rPr>
              <a:t>②</a:t>
            </a:r>
          </a:p>
        </p:txBody>
      </p:sp>
      <p:sp>
        <p:nvSpPr>
          <p:cNvPr id="13" name="Rectangle 3"/>
          <p:cNvSpPr>
            <a:spLocks noChangeArrowheads="1"/>
          </p:cNvSpPr>
          <p:nvPr/>
        </p:nvSpPr>
        <p:spPr bwMode="auto">
          <a:xfrm>
            <a:off x="58134" y="795046"/>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14"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28</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15" name="AutoShape 17"/>
          <p:cNvSpPr>
            <a:spLocks noChangeArrowheads="1"/>
          </p:cNvSpPr>
          <p:nvPr/>
        </p:nvSpPr>
        <p:spPr bwMode="auto">
          <a:xfrm rot="16200000" flipV="1">
            <a:off x="3240524" y="3356722"/>
            <a:ext cx="2773363" cy="491524"/>
          </a:xfrm>
          <a:prstGeom prst="triangle">
            <a:avLst>
              <a:gd name="adj" fmla="val 50000"/>
            </a:avLst>
          </a:prstGeom>
          <a:gradFill rotWithShape="1">
            <a:gsLst>
              <a:gs pos="0">
                <a:srgbClr val="996633"/>
              </a:gs>
              <a:gs pos="100000">
                <a:srgbClr val="FBF7F3"/>
              </a:gs>
            </a:gsLst>
            <a:lin ang="5400000" scaled="1"/>
          </a:gradFill>
          <a:ln>
            <a:noFill/>
          </a:ln>
          <a:effectLst/>
        </p:spPr>
        <p:txBody>
          <a:bodyPr rot="10800000" wrap="none" anchor="ctr"/>
          <a:lstStyle/>
          <a:p>
            <a:pPr eaLnBrk="1" hangingPunct="1"/>
            <a:endParaRPr lang="ja-JP" altLang="en-US" sz="3200" b="1">
              <a:solidFill>
                <a:srgbClr val="000000"/>
              </a:solidFill>
              <a:ea typeface="HGPｺﾞｼｯｸM" pitchFamily="50" charset="-128"/>
            </a:endParaRPr>
          </a:p>
        </p:txBody>
      </p:sp>
      <p:sp>
        <p:nvSpPr>
          <p:cNvPr id="2" name="角丸四角形 1"/>
          <p:cNvSpPr/>
          <p:nvPr/>
        </p:nvSpPr>
        <p:spPr bwMode="auto">
          <a:xfrm>
            <a:off x="364943" y="1065002"/>
            <a:ext cx="3801495" cy="3575237"/>
          </a:xfrm>
          <a:prstGeom prst="roundRect">
            <a:avLst>
              <a:gd name="adj" fmla="val 9414"/>
            </a:avLst>
          </a:prstGeom>
          <a:noFill/>
          <a:ln w="31750" cap="flat" cmpd="sng" algn="ctr">
            <a:solidFill>
              <a:srgbClr val="996633"/>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6" name="角丸四角形 15"/>
          <p:cNvSpPr/>
          <p:nvPr/>
        </p:nvSpPr>
        <p:spPr bwMode="auto">
          <a:xfrm>
            <a:off x="5023262" y="1065001"/>
            <a:ext cx="3721388" cy="3575237"/>
          </a:xfrm>
          <a:prstGeom prst="roundRect">
            <a:avLst>
              <a:gd name="adj" fmla="val 9414"/>
            </a:avLst>
          </a:prstGeom>
          <a:noFill/>
          <a:ln w="31750" cap="flat" cmpd="sng" algn="ctr">
            <a:solidFill>
              <a:srgbClr val="996633"/>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592413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349590" y="491263"/>
            <a:ext cx="8460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700" b="1" dirty="0">
                <a:solidFill>
                  <a:srgbClr val="000000"/>
                </a:solidFill>
                <a:latin typeface="Meiryo UI" pitchFamily="50" charset="-128"/>
                <a:ea typeface="Meiryo UI" pitchFamily="50" charset="-128"/>
                <a:cs typeface="Meiryo UI" pitchFamily="50" charset="-128"/>
              </a:rPr>
              <a:t>処方検討・医師へのフィードバック等 </a:t>
            </a:r>
            <a:r>
              <a:rPr lang="en-US" altLang="ja-JP" sz="2700" b="1" dirty="0">
                <a:solidFill>
                  <a:srgbClr val="996633"/>
                </a:solidFill>
                <a:latin typeface="Meiryo UI" pitchFamily="50" charset="-128"/>
                <a:ea typeface="Meiryo UI" pitchFamily="50" charset="-128"/>
                <a:cs typeface="Meiryo UI" pitchFamily="50" charset="-128"/>
              </a:rPr>
              <a:t>【</a:t>
            </a:r>
            <a:r>
              <a:rPr lang="ja-JP" altLang="en-US" sz="2700" b="1" dirty="0">
                <a:solidFill>
                  <a:srgbClr val="996633"/>
                </a:solidFill>
                <a:latin typeface="Meiryo UI" pitchFamily="50" charset="-128"/>
                <a:ea typeface="Meiryo UI" pitchFamily="50" charset="-128"/>
                <a:cs typeface="Meiryo UI" pitchFamily="50" charset="-128"/>
              </a:rPr>
              <a:t>処方医との連携</a:t>
            </a:r>
            <a:r>
              <a:rPr lang="en-US" altLang="ja-JP" sz="2700" b="1" dirty="0">
                <a:solidFill>
                  <a:srgbClr val="996633"/>
                </a:solidFill>
                <a:latin typeface="Meiryo UI" pitchFamily="50" charset="-128"/>
                <a:ea typeface="Meiryo UI" pitchFamily="50" charset="-128"/>
                <a:cs typeface="Meiryo UI" pitchFamily="50" charset="-128"/>
              </a:rPr>
              <a:t>】</a:t>
            </a:r>
            <a:endParaRPr lang="ja-JP" altLang="en-US" sz="2700" b="1" dirty="0">
              <a:solidFill>
                <a:srgbClr val="996633"/>
              </a:solidFill>
              <a:latin typeface="Meiryo UI" pitchFamily="50" charset="-128"/>
              <a:ea typeface="Meiryo UI" pitchFamily="50" charset="-128"/>
              <a:cs typeface="Meiryo UI" pitchFamily="50" charset="-128"/>
            </a:endParaRPr>
          </a:p>
        </p:txBody>
      </p:sp>
      <p:sp>
        <p:nvSpPr>
          <p:cNvPr id="3" name="テキスト ボックス 2"/>
          <p:cNvSpPr txBox="1"/>
          <p:nvPr/>
        </p:nvSpPr>
        <p:spPr>
          <a:xfrm>
            <a:off x="707285" y="2206041"/>
            <a:ext cx="7452681" cy="1015663"/>
          </a:xfrm>
          <a:prstGeom prst="rect">
            <a:avLst/>
          </a:prstGeom>
          <a:noFill/>
          <a:ln w="25400">
            <a:noFill/>
          </a:ln>
        </p:spPr>
        <p:txBody>
          <a:bodyPr wrap="none" rtlCol="0">
            <a:spAutoFit/>
          </a:bodyPr>
          <a:lstStyle/>
          <a:p>
            <a:r>
              <a:rPr lang="ja-JP" altLang="en-US" sz="3000" b="1" dirty="0">
                <a:solidFill>
                  <a:srgbClr val="000000"/>
                </a:solidFill>
                <a:latin typeface="Meiryo UI" pitchFamily="50" charset="-128"/>
                <a:ea typeface="Meiryo UI" pitchFamily="50" charset="-128"/>
                <a:cs typeface="Meiryo UI" pitchFamily="50" charset="-128"/>
              </a:rPr>
              <a:t>● 認知症の人の</a:t>
            </a:r>
            <a:r>
              <a:rPr lang="en-US" altLang="ja-JP" sz="3000" b="1" dirty="0">
                <a:solidFill>
                  <a:srgbClr val="000000"/>
                </a:solidFill>
                <a:latin typeface="Meiryo UI" pitchFamily="50" charset="-128"/>
                <a:ea typeface="Meiryo UI" pitchFamily="50" charset="-128"/>
                <a:cs typeface="Meiryo UI" pitchFamily="50" charset="-128"/>
              </a:rPr>
              <a:t>BPSD</a:t>
            </a:r>
            <a:r>
              <a:rPr lang="ja-JP" altLang="en-US" sz="3000" b="1" dirty="0">
                <a:solidFill>
                  <a:srgbClr val="000000"/>
                </a:solidFill>
                <a:latin typeface="Meiryo UI" pitchFamily="50" charset="-128"/>
                <a:ea typeface="Meiryo UI" pitchFamily="50" charset="-128"/>
                <a:cs typeface="Meiryo UI" pitchFamily="50" charset="-128"/>
              </a:rPr>
              <a:t>に対し、モニタリングの</a:t>
            </a:r>
            <a:endParaRPr lang="en-US" altLang="ja-JP" sz="3000" b="1" dirty="0">
              <a:solidFill>
                <a:srgbClr val="000000"/>
              </a:solidFill>
              <a:latin typeface="Meiryo UI" pitchFamily="50" charset="-128"/>
              <a:ea typeface="Meiryo UI" pitchFamily="50" charset="-128"/>
              <a:cs typeface="Meiryo UI" pitchFamily="50" charset="-128"/>
            </a:endParaRPr>
          </a:p>
          <a:p>
            <a:r>
              <a:rPr lang="ja-JP" altLang="en-US" sz="3000" b="1" dirty="0">
                <a:solidFill>
                  <a:srgbClr val="000000"/>
                </a:solidFill>
                <a:latin typeface="Meiryo UI" pitchFamily="50" charset="-128"/>
                <a:ea typeface="Meiryo UI" pitchFamily="50" charset="-128"/>
                <a:cs typeface="Meiryo UI" pitchFamily="50" charset="-128"/>
              </a:rPr>
              <a:t>    ツールを用いて処方提案を行う</a:t>
            </a:r>
          </a:p>
        </p:txBody>
      </p:sp>
      <p:sp>
        <p:nvSpPr>
          <p:cNvPr id="5" name="テキスト ボックス 4"/>
          <p:cNvSpPr txBox="1"/>
          <p:nvPr/>
        </p:nvSpPr>
        <p:spPr>
          <a:xfrm>
            <a:off x="707285" y="3634479"/>
            <a:ext cx="7830990" cy="1477328"/>
          </a:xfrm>
          <a:prstGeom prst="rect">
            <a:avLst/>
          </a:prstGeom>
          <a:noFill/>
          <a:ln w="25400">
            <a:noFill/>
          </a:ln>
        </p:spPr>
        <p:txBody>
          <a:bodyPr wrap="none" rtlCol="0">
            <a:spAutoFit/>
          </a:bodyPr>
          <a:lstStyle/>
          <a:p>
            <a:r>
              <a:rPr lang="ja-JP" altLang="en-US" sz="3000" b="1" dirty="0">
                <a:solidFill>
                  <a:srgbClr val="000000"/>
                </a:solidFill>
                <a:latin typeface="Meiryo UI" pitchFamily="50" charset="-128"/>
                <a:ea typeface="Meiryo UI" pitchFamily="50" charset="-128"/>
                <a:cs typeface="Meiryo UI" pitchFamily="50" charset="-128"/>
              </a:rPr>
              <a:t>● </a:t>
            </a:r>
            <a:r>
              <a:rPr lang="en-US" altLang="ja-JP" sz="3000" b="1" dirty="0">
                <a:solidFill>
                  <a:srgbClr val="000000"/>
                </a:solidFill>
                <a:latin typeface="Meiryo UI" pitchFamily="50" charset="-128"/>
                <a:ea typeface="Meiryo UI" pitchFamily="50" charset="-128"/>
                <a:cs typeface="Meiryo UI" pitchFamily="50" charset="-128"/>
              </a:rPr>
              <a:t>DBC</a:t>
            </a:r>
            <a:r>
              <a:rPr lang="ja-JP" altLang="en-US" sz="3000" b="1" dirty="0">
                <a:solidFill>
                  <a:srgbClr val="000000"/>
                </a:solidFill>
                <a:latin typeface="Meiryo UI" pitchFamily="50" charset="-128"/>
                <a:ea typeface="Meiryo UI" pitchFamily="50" charset="-128"/>
                <a:cs typeface="Meiryo UI" pitchFamily="50" charset="-128"/>
              </a:rPr>
              <a:t>シートを用いて、</a:t>
            </a:r>
            <a:r>
              <a:rPr lang="en-US" altLang="ja-JP" sz="3000" b="1" dirty="0">
                <a:solidFill>
                  <a:srgbClr val="000000"/>
                </a:solidFill>
                <a:latin typeface="Meiryo UI" pitchFamily="50" charset="-128"/>
                <a:ea typeface="Meiryo UI" pitchFamily="50" charset="-128"/>
                <a:cs typeface="Meiryo UI" pitchFamily="50" charset="-128"/>
              </a:rPr>
              <a:t>BPSD</a:t>
            </a:r>
            <a:r>
              <a:rPr lang="ja-JP" altLang="en-US" sz="3000" b="1" dirty="0">
                <a:solidFill>
                  <a:srgbClr val="000000"/>
                </a:solidFill>
                <a:latin typeface="Meiryo UI" pitchFamily="50" charset="-128"/>
                <a:ea typeface="Meiryo UI" pitchFamily="50" charset="-128"/>
                <a:cs typeface="Meiryo UI" pitchFamily="50" charset="-128"/>
              </a:rPr>
              <a:t>に対して医師が</a:t>
            </a:r>
            <a:endParaRPr lang="en-US" altLang="ja-JP" sz="3000" b="1" dirty="0">
              <a:solidFill>
                <a:srgbClr val="000000"/>
              </a:solidFill>
              <a:latin typeface="Meiryo UI" pitchFamily="50" charset="-128"/>
              <a:ea typeface="Meiryo UI" pitchFamily="50" charset="-128"/>
              <a:cs typeface="Meiryo UI" pitchFamily="50" charset="-128"/>
            </a:endParaRPr>
          </a:p>
          <a:p>
            <a:r>
              <a:rPr lang="ja-JP" altLang="en-US" sz="3000" b="1" dirty="0">
                <a:solidFill>
                  <a:srgbClr val="000000"/>
                </a:solidFill>
                <a:latin typeface="Meiryo UI" pitchFamily="50" charset="-128"/>
                <a:ea typeface="Meiryo UI" pitchFamily="50" charset="-128"/>
                <a:cs typeface="Meiryo UI" pitchFamily="50" charset="-128"/>
              </a:rPr>
              <a:t>    処方した薬剤のモニタリングを行い、用量変更</a:t>
            </a:r>
            <a:endParaRPr lang="en-US" altLang="ja-JP" sz="3000" b="1" dirty="0">
              <a:solidFill>
                <a:srgbClr val="000000"/>
              </a:solidFill>
              <a:latin typeface="Meiryo UI" pitchFamily="50" charset="-128"/>
              <a:ea typeface="Meiryo UI" pitchFamily="50" charset="-128"/>
              <a:cs typeface="Meiryo UI" pitchFamily="50" charset="-128"/>
            </a:endParaRPr>
          </a:p>
          <a:p>
            <a:r>
              <a:rPr lang="ja-JP" altLang="en-US" sz="3000" b="1" dirty="0">
                <a:solidFill>
                  <a:srgbClr val="000000"/>
                </a:solidFill>
                <a:latin typeface="Meiryo UI" pitchFamily="50" charset="-128"/>
                <a:ea typeface="Meiryo UI" pitchFamily="50" charset="-128"/>
                <a:cs typeface="Meiryo UI" pitchFamily="50" charset="-128"/>
              </a:rPr>
              <a:t>    など 処方設計にフィードバックを行う</a:t>
            </a:r>
          </a:p>
        </p:txBody>
      </p:sp>
      <p:sp>
        <p:nvSpPr>
          <p:cNvPr id="11" name="Rectangle 3"/>
          <p:cNvSpPr>
            <a:spLocks noChangeArrowheads="1"/>
          </p:cNvSpPr>
          <p:nvPr/>
        </p:nvSpPr>
        <p:spPr bwMode="auto">
          <a:xfrm>
            <a:off x="155384" y="1143354"/>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12"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29</a:t>
            </a:r>
            <a:r>
              <a:rPr lang="ja-JP" altLang="en-US" sz="18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171539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3105150" y="229201"/>
            <a:ext cx="51988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事例</a:t>
            </a:r>
            <a:r>
              <a:rPr lang="en-US" altLang="ja-JP" sz="3000" b="1" dirty="0">
                <a:solidFill>
                  <a:srgbClr val="000000"/>
                </a:solidFill>
                <a:latin typeface="Meiryo UI" pitchFamily="50" charset="-128"/>
                <a:ea typeface="Meiryo UI" pitchFamily="50" charset="-128"/>
                <a:cs typeface="Meiryo UI" pitchFamily="50" charset="-128"/>
              </a:rPr>
              <a:t>3‐</a:t>
            </a:r>
            <a:r>
              <a:rPr lang="ja-JP" altLang="en-US" sz="3000" b="1" dirty="0">
                <a:solidFill>
                  <a:srgbClr val="000000"/>
                </a:solidFill>
                <a:latin typeface="Meiryo UI" pitchFamily="50" charset="-128"/>
                <a:ea typeface="Meiryo UI" pitchFamily="50" charset="-128"/>
                <a:cs typeface="Meiryo UI" pitchFamily="50" charset="-128"/>
              </a:rPr>
              <a:t>①  </a:t>
            </a:r>
            <a:r>
              <a:rPr lang="en-US" altLang="ja-JP" sz="2400" b="1" dirty="0">
                <a:solidFill>
                  <a:srgbClr val="996633"/>
                </a:solidFill>
                <a:latin typeface="Meiryo UI" pitchFamily="50" charset="-128"/>
                <a:ea typeface="Meiryo UI" pitchFamily="50" charset="-128"/>
                <a:cs typeface="Meiryo UI" pitchFamily="50" charset="-128"/>
              </a:rPr>
              <a:t>(90</a:t>
            </a:r>
            <a:r>
              <a:rPr lang="ja-JP" altLang="en-US" sz="2400" b="1" dirty="0">
                <a:solidFill>
                  <a:srgbClr val="996633"/>
                </a:solidFill>
                <a:latin typeface="Meiryo UI" pitchFamily="50" charset="-128"/>
                <a:ea typeface="Meiryo UI" pitchFamily="50" charset="-128"/>
                <a:cs typeface="Meiryo UI" pitchFamily="50" charset="-128"/>
              </a:rPr>
              <a:t>歳代 女性</a:t>
            </a:r>
            <a:r>
              <a:rPr lang="en-US" altLang="ja-JP" sz="2400" b="1" dirty="0">
                <a:solidFill>
                  <a:srgbClr val="996633"/>
                </a:solidFill>
                <a:latin typeface="Meiryo UI" pitchFamily="50" charset="-128"/>
                <a:ea typeface="Meiryo UI" pitchFamily="50" charset="-128"/>
                <a:cs typeface="Meiryo UI" pitchFamily="50" charset="-128"/>
              </a:rPr>
              <a:t>)</a:t>
            </a:r>
            <a:endParaRPr lang="ja-JP" altLang="en-US" sz="2400" b="1" dirty="0">
              <a:solidFill>
                <a:srgbClr val="996633"/>
              </a:solidFill>
              <a:latin typeface="Meiryo UI" pitchFamily="50" charset="-128"/>
              <a:ea typeface="Meiryo UI" pitchFamily="50" charset="-128"/>
              <a:cs typeface="Meiryo UI" pitchFamily="50" charset="-128"/>
            </a:endParaRPr>
          </a:p>
        </p:txBody>
      </p:sp>
      <p:sp>
        <p:nvSpPr>
          <p:cNvPr id="10"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30</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11" name="Rectangle 3"/>
          <p:cNvSpPr>
            <a:spLocks noChangeArrowheads="1"/>
          </p:cNvSpPr>
          <p:nvPr/>
        </p:nvSpPr>
        <p:spPr bwMode="auto">
          <a:xfrm>
            <a:off x="143470" y="862187"/>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52439776"/>
              </p:ext>
            </p:extLst>
          </p:nvPr>
        </p:nvGraphicFramePr>
        <p:xfrm>
          <a:off x="411377" y="1135118"/>
          <a:ext cx="8145769" cy="5493782"/>
        </p:xfrm>
        <a:graphic>
          <a:graphicData uri="http://schemas.openxmlformats.org/drawingml/2006/table">
            <a:tbl>
              <a:tblPr firstRow="1" bandRow="1">
                <a:tableStyleId>{5C22544A-7EE6-4342-B048-85BDC9FD1C3A}</a:tableStyleId>
              </a:tblPr>
              <a:tblGrid>
                <a:gridCol w="1133644">
                  <a:extLst>
                    <a:ext uri="{9D8B030D-6E8A-4147-A177-3AD203B41FA5}">
                      <a16:colId xmlns:a16="http://schemas.microsoft.com/office/drawing/2014/main" xmlns="" val="20000"/>
                    </a:ext>
                  </a:extLst>
                </a:gridCol>
                <a:gridCol w="7012125">
                  <a:extLst>
                    <a:ext uri="{9D8B030D-6E8A-4147-A177-3AD203B41FA5}">
                      <a16:colId xmlns:a16="http://schemas.microsoft.com/office/drawing/2014/main" xmlns="" val="20001"/>
                    </a:ext>
                  </a:extLst>
                </a:gridCol>
              </a:tblGrid>
              <a:tr h="983023">
                <a:tc>
                  <a:txBody>
                    <a:bodyPr/>
                    <a:lstStyle/>
                    <a:p>
                      <a:r>
                        <a:rPr lang="ja-JP" altLang="en-US" sz="1800" b="1" kern="0" dirty="0">
                          <a:latin typeface="Meiryo UI" panose="020B0604030504040204" pitchFamily="50" charset="-128"/>
                          <a:ea typeface="Meiryo UI" panose="020B0604030504040204" pitchFamily="50" charset="-128"/>
                          <a:cs typeface="Meiryo UI" panose="020B0604030504040204" pitchFamily="50" charset="-128"/>
                        </a:rPr>
                        <a:t>病名</a:t>
                      </a:r>
                      <a:endParaRPr kumimoji="1" lang="ja-JP" altLang="en-US"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buFontTx/>
                        <a:buNone/>
                      </a:pPr>
                      <a:r>
                        <a:rPr lang="ja-JP" altLang="en-US" sz="1800"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①老人性認知症の悪化、左大腿骨頚部骨折、寝たきり状態</a:t>
                      </a:r>
                      <a:endParaRPr lang="en-US" altLang="ja-JP" sz="1800"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buFontTx/>
                        <a:buNone/>
                      </a:pPr>
                      <a:r>
                        <a:rPr lang="ja-JP" altLang="en-US" sz="1800"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②骨粗鬆症、腰椎圧迫骨折、腰痛症、変形性股関節症</a:t>
                      </a:r>
                      <a:endParaRPr lang="en-US" altLang="ja-JP" sz="1800"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buFontTx/>
                        <a:buNone/>
                      </a:pPr>
                      <a:r>
                        <a:rPr lang="ja-JP" altLang="en-US" sz="1800"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③うっ血性心不全、狭心症、胃潰瘍、両変形性膝関節症</a:t>
                      </a:r>
                      <a:endParaRPr lang="en-US" altLang="ja-JP" sz="1800"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397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治療</a:t>
                      </a:r>
                      <a:endParaRPr lang="en-US" altLang="ja-JP" sz="1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経過</a:t>
                      </a:r>
                      <a:endParaRPr lang="en-US" altLang="ja-JP" sz="1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buFontTx/>
                        <a:buNone/>
                      </a:pPr>
                      <a:r>
                        <a:rPr lang="en-US" altLang="ja-JP"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X</a:t>
                      </a:r>
                      <a:r>
                        <a:rPr lang="ja-JP" altLang="en-US"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年転倒により左大腿骨頚部骨折について手術を行ったものの極端に</a:t>
                      </a:r>
                      <a:r>
                        <a:rPr lang="en-US" altLang="ja-JP"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ADL</a:t>
                      </a:r>
                      <a:r>
                        <a:rPr lang="ja-JP" altLang="en-US" sz="1800" b="1" kern="0" dirty="0" err="1">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が低</a:t>
                      </a:r>
                      <a:r>
                        <a:rPr lang="ja-JP" altLang="en-US"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下し、ほぼ寝たきり状態になった。</a:t>
                      </a:r>
                      <a:endParaRPr lang="en-US" altLang="ja-JP"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buFontTx/>
                        <a:buNone/>
                      </a:pPr>
                      <a:r>
                        <a:rPr lang="ja-JP" altLang="en-US"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また、骨粗鬆症、腰椎圧迫骨折を伴う腰椎症および両変形性股関節症、両変形性膝関節症、による膝疼痛もみられ高度な下肢浮腫をきたしている心不全（</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BNP352</a:t>
                      </a:r>
                      <a:r>
                        <a:rPr lang="en-US" altLang="ja-JP"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や高カリウム血症（</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K6.4</a:t>
                      </a:r>
                      <a:r>
                        <a:rPr lang="ja-JP" altLang="en-US"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）を伴う腎不全が悪化。</a:t>
                      </a:r>
                      <a:endParaRPr lang="en-US" altLang="ja-JP"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buFontTx/>
                        <a:buNone/>
                      </a:pPr>
                      <a:r>
                        <a:rPr lang="ja-JP" altLang="en-US"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さらに老人性認知症の悪化により、昼夜逆転、職員への暴行暴言、引っ掻き、ベッドやサイドテーブルを箸や入れ歯でたたくなど不穏も大変著しい。表皮剥離も絶えない。</a:t>
                      </a:r>
                      <a:endParaRPr lang="en-US" altLang="ja-JP" sz="1800" b="1" kern="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13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処方</a:t>
                      </a:r>
                      <a:endParaRPr lang="en-US" altLang="ja-JP" sz="1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buFontTx/>
                        <a:buNone/>
                      </a:pP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ブロプレス（</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4</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1T</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800" b="1" kern="0"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アロシトール（</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100</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1T</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endPar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FontTx/>
                        <a:buNone/>
                      </a:pP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パリエット（</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10</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1T</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2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エビスタ（</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60</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1T</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endPar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FontTx/>
                        <a:buNone/>
                      </a:pP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ラシックス（</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40</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1T</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2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マーロックス</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3.6g</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3x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endPar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FontTx/>
                        <a:buNone/>
                      </a:pP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フェルム</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1c</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アレロック（</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5</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1T</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1x</a:t>
                      </a:r>
                    </a:p>
                    <a:p>
                      <a:pPr>
                        <a:buFontTx/>
                        <a:buNone/>
                      </a:pP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アーガメートゼリー</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50</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ｇ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酸化マグネシウム</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1.5</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ｇ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3x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endPar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FontTx/>
                        <a:buNone/>
                      </a:pP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ニューレプチル細粒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10</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0.02g</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2x</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endPar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FontTx/>
                        <a:buNone/>
                      </a:pP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リスパダール内用液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/ml</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1ml</a:t>
                      </a:r>
                      <a:r>
                        <a:rPr lang="ja-JP" altLang="en-US"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頓用      ニトロダーム</a:t>
                      </a:r>
                      <a:r>
                        <a:rPr lang="en-US" altLang="ja-JP" sz="18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TTS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72534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010093" y="264320"/>
            <a:ext cx="7293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事例</a:t>
            </a:r>
            <a:r>
              <a:rPr lang="en-US" altLang="ja-JP" sz="3000" b="1" dirty="0">
                <a:solidFill>
                  <a:srgbClr val="000000"/>
                </a:solidFill>
                <a:latin typeface="Meiryo UI" pitchFamily="50" charset="-128"/>
                <a:ea typeface="Meiryo UI" pitchFamily="50" charset="-128"/>
                <a:cs typeface="Meiryo UI" pitchFamily="50" charset="-128"/>
              </a:rPr>
              <a:t>3‐</a:t>
            </a:r>
            <a:r>
              <a:rPr lang="ja-JP" altLang="en-US" sz="3000" b="1" dirty="0">
                <a:solidFill>
                  <a:srgbClr val="000000"/>
                </a:solidFill>
                <a:latin typeface="Meiryo UI" pitchFamily="50" charset="-128"/>
                <a:ea typeface="Meiryo UI" pitchFamily="50" charset="-128"/>
                <a:cs typeface="Meiryo UI" pitchFamily="50" charset="-128"/>
              </a:rPr>
              <a:t>②</a:t>
            </a:r>
          </a:p>
        </p:txBody>
      </p:sp>
      <p:sp>
        <p:nvSpPr>
          <p:cNvPr id="7"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31</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8" name="Rectangle 3"/>
          <p:cNvSpPr>
            <a:spLocks noChangeArrowheads="1"/>
          </p:cNvSpPr>
          <p:nvPr/>
        </p:nvSpPr>
        <p:spPr bwMode="auto">
          <a:xfrm>
            <a:off x="143470" y="846421"/>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321981088"/>
              </p:ext>
            </p:extLst>
          </p:nvPr>
        </p:nvGraphicFramePr>
        <p:xfrm>
          <a:off x="425665" y="1128817"/>
          <a:ext cx="8131481" cy="5415449"/>
        </p:xfrm>
        <a:graphic>
          <a:graphicData uri="http://schemas.openxmlformats.org/drawingml/2006/table">
            <a:tbl>
              <a:tblPr firstRow="1" bandRow="1">
                <a:tableStyleId>{5C22544A-7EE6-4342-B048-85BDC9FD1C3A}</a:tableStyleId>
              </a:tblPr>
              <a:tblGrid>
                <a:gridCol w="1206611">
                  <a:extLst>
                    <a:ext uri="{9D8B030D-6E8A-4147-A177-3AD203B41FA5}">
                      <a16:colId xmlns:a16="http://schemas.microsoft.com/office/drawing/2014/main" xmlns="" val="20000"/>
                    </a:ext>
                  </a:extLst>
                </a:gridCol>
                <a:gridCol w="6924870">
                  <a:extLst>
                    <a:ext uri="{9D8B030D-6E8A-4147-A177-3AD203B41FA5}">
                      <a16:colId xmlns:a16="http://schemas.microsoft.com/office/drawing/2014/main" xmlns="" val="20001"/>
                    </a:ext>
                  </a:extLst>
                </a:gridCol>
              </a:tblGrid>
              <a:tr h="2717969">
                <a:tc>
                  <a:txBody>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X</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buNone/>
                      </a:pPr>
                      <a:r>
                        <a:rPr kumimoji="1" lang="ja-JP" altLang="en-US"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有料老人ホーム入居</a:t>
                      </a:r>
                      <a:endParaRPr kumimoji="1" lang="en-US" altLang="ja-JP"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None/>
                      </a:pPr>
                      <a:r>
                        <a:rPr lang="ja-JP" altLang="en-US" sz="1700"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入居後、　入れ歯を投げる（数回）、食事がおいしいを連発、独語、ベッドをたたく、椅子を倒す、トイレ介助拒否、</a:t>
                      </a:r>
                      <a:r>
                        <a:rPr kumimoji="1" lang="ja-JP" altLang="en-US"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ベッド上で起きる寝</a:t>
                      </a:r>
                      <a:r>
                        <a:rPr kumimoji="1" lang="ja-JP" altLang="en-US" sz="1700" dirty="0" err="1">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るを</a:t>
                      </a:r>
                      <a:r>
                        <a:rPr kumimoji="1" lang="ja-JP" altLang="en-US"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繰り返す、便失禁、</a:t>
                      </a:r>
                      <a:r>
                        <a:rPr lang="ja-JP" altLang="en-US"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夕食時離床・食事拒否、ベッドの下に座り込む、不穏、独語、お絞り投げる、そわそわ落ち着かない、食器を動かす介助拒否、不穏、介護者を箸でつついたり、フォークで叩く、味噌汁を投げる・その後自室へ戻り閉じこもる（臥床）、不穏・穏やかの繰り返し、上半身パジャマを脱いでいる、感情失禁（泣く）失禁、手を叩く、　朝「まだ起きない」と離床拒否　など</a:t>
                      </a:r>
                      <a:r>
                        <a:rPr lang="en-US" altLang="ja-JP"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20</a:t>
                      </a:r>
                      <a:r>
                        <a:rPr lang="ja-JP" altLang="en-US"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日間ほど様々な</a:t>
                      </a:r>
                      <a:r>
                        <a:rPr lang="en-US" altLang="ja-JP"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BPSD</a:t>
                      </a:r>
                      <a:r>
                        <a:rPr lang="ja-JP" altLang="en-US" sz="170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で施設職員を悩ませ、ほとんどの職員がお茶をかけられたり、腕をつねられたり、介助が大変な状況。医師に状況を報告しリスパダール処方。</a:t>
                      </a:r>
                      <a:endParaRPr kumimoji="1" lang="ja-JP" altLang="en-US" sz="1700" dirty="0">
                        <a:solidFill>
                          <a:schemeClr val="tx1">
                            <a:lumMod val="75000"/>
                            <a:lumOff val="25000"/>
                          </a:schemeClr>
                        </a:solidFill>
                        <a:latin typeface="Trebuchet MS" panose="020B06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98634">
                <a:tc>
                  <a:txBody>
                    <a:bodyPr/>
                    <a:lstStyle/>
                    <a:p>
                      <a:r>
                        <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buNone/>
                      </a:pPr>
                      <a:r>
                        <a:rPr kumimoji="1"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不穏時リスパダール</a:t>
                      </a:r>
                      <a:r>
                        <a:rPr kumimoji="1"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1mg/ml</a:t>
                      </a:r>
                      <a:r>
                        <a:rPr kumimoji="1"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1ml</a:t>
                      </a:r>
                      <a:r>
                        <a:rPr kumimoji="1"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服用開始</a:t>
                      </a:r>
                      <a:endParaRPr kumimoji="1"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None/>
                      </a:pP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経過観察するが、</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BPSD</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は一向に改善せず、薬剤師が</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DBC</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シートで状況を</a:t>
                      </a:r>
                      <a:endPar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None/>
                      </a:pP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医師に報告し</a:t>
                      </a:r>
                      <a:r>
                        <a:rPr kumimoji="1"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セロクエル</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処方開始となる</a:t>
                      </a:r>
                      <a:endParaRPr kumimoji="1" lang="en-US" altLang="ja-JP" sz="1700" b="1" dirty="0">
                        <a:solidFill>
                          <a:schemeClr val="tx1">
                            <a:lumMod val="75000"/>
                            <a:lumOff val="25000"/>
                          </a:schemeClr>
                        </a:solidFill>
                        <a:latin typeface="Trebuchet MS" panose="020B0603020202020204" pitchFamily="34" charset="0"/>
                        <a:ea typeface="Meiryo UI" pitchFamily="50" charset="-128"/>
                        <a:cs typeface="Meiryo UI"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30166">
                <a:tc>
                  <a:txBody>
                    <a:bodyPr/>
                    <a:lstStyle/>
                    <a:p>
                      <a:r>
                        <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buNone/>
                      </a:pP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セロクエル（</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25</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1T</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1x</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V.D.S</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開始</a:t>
                      </a:r>
                      <a:endPar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None/>
                      </a:pP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以後、</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DBC</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シートで状況を報告し、セロクエルの投与量を調整。</a:t>
                      </a:r>
                      <a:endPar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spcBef>
                          <a:spcPts val="400"/>
                        </a:spcBef>
                        <a:buNone/>
                      </a:pP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12</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日</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セロクエル</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(25)</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2T</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2x</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 </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18</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日</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セロクエル</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(25)</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3T</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3x</a:t>
                      </a:r>
                      <a:r>
                        <a:rPr lang="ja-JP" altLang="en-US"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endParaRPr lang="en-US" altLang="ja-JP" sz="16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9826">
                <a:tc>
                  <a:txBody>
                    <a:bodyPr/>
                    <a:lstStyle/>
                    <a:p>
                      <a:r>
                        <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buNone/>
                      </a:pP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セロクエル（</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25</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4T</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3x</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1‐1‐2</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a:t>
                      </a:r>
                      <a:endPar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None/>
                      </a:pP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セロクエル４</a:t>
                      </a:r>
                      <a:r>
                        <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T</a:t>
                      </a: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のあとは、多少不穏あるものの全体に落ち着く。</a:t>
                      </a:r>
                      <a:endParaRPr lang="en-US" altLang="ja-JP"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buNone/>
                      </a:pPr>
                      <a:r>
                        <a:rPr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リスパダール内用液頓用は、ほとんど使用していない。</a:t>
                      </a:r>
                      <a:endParaRPr kumimoji="1" lang="ja-JP" altLang="en-US" sz="17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67308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75213" y="6467131"/>
            <a:ext cx="5172500" cy="307777"/>
          </a:xfrm>
          <a:prstGeom prst="rect">
            <a:avLst/>
          </a:prstGeom>
          <a:noFill/>
        </p:spPr>
        <p:txBody>
          <a:bodyPr wrap="square" rtlCol="0">
            <a:spAutoFit/>
          </a:bodyPr>
          <a:lstStyle/>
          <a:p>
            <a:pPr algn="ctr" defTabSz="914077"/>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出典：セロクエル投与前後の</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DBC</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Sheet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尾道市医師会作成）</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2"/>
          <p:cNvSpPr txBox="1">
            <a:spLocks noChangeArrowheads="1"/>
          </p:cNvSpPr>
          <p:nvPr/>
        </p:nvSpPr>
        <p:spPr bwMode="auto">
          <a:xfrm>
            <a:off x="1010093" y="236477"/>
            <a:ext cx="7293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事例</a:t>
            </a:r>
            <a:r>
              <a:rPr lang="en-US" altLang="ja-JP" sz="3000" b="1" dirty="0">
                <a:solidFill>
                  <a:srgbClr val="000000"/>
                </a:solidFill>
                <a:latin typeface="Meiryo UI" pitchFamily="50" charset="-128"/>
                <a:ea typeface="Meiryo UI" pitchFamily="50" charset="-128"/>
                <a:cs typeface="Meiryo UI" pitchFamily="50" charset="-128"/>
              </a:rPr>
              <a:t>3‐</a:t>
            </a:r>
            <a:r>
              <a:rPr lang="ja-JP" altLang="en-US" sz="3000" b="1" dirty="0">
                <a:solidFill>
                  <a:srgbClr val="000000"/>
                </a:solidFill>
                <a:latin typeface="Meiryo UI" pitchFamily="50" charset="-128"/>
                <a:ea typeface="Meiryo UI" pitchFamily="50" charset="-128"/>
                <a:cs typeface="Meiryo UI" pitchFamily="50" charset="-128"/>
              </a:rPr>
              <a:t>③</a:t>
            </a:r>
          </a:p>
        </p:txBody>
      </p:sp>
      <p:sp>
        <p:nvSpPr>
          <p:cNvPr id="7"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［対</a:t>
            </a:r>
            <a:r>
              <a:rPr lang="en-US" altLang="ja-JP" sz="1800" b="1" dirty="0">
                <a:solidFill>
                  <a:srgbClr val="000000"/>
                </a:solidFill>
                <a:latin typeface="Meiryo UI" pitchFamily="50" charset="-128"/>
                <a:ea typeface="Meiryo UI" pitchFamily="50" charset="-128"/>
                <a:cs typeface="Meiryo UI" pitchFamily="50" charset="-128"/>
              </a:rPr>
              <a:t>32</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8" name="Rectangle 3"/>
          <p:cNvSpPr>
            <a:spLocks noChangeArrowheads="1"/>
          </p:cNvSpPr>
          <p:nvPr/>
        </p:nvSpPr>
        <p:spPr bwMode="auto">
          <a:xfrm>
            <a:off x="143470" y="818578"/>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1213100027"/>
              </p:ext>
            </p:extLst>
          </p:nvPr>
        </p:nvGraphicFramePr>
        <p:xfrm>
          <a:off x="1425882" y="1159158"/>
          <a:ext cx="6230512" cy="5227320"/>
        </p:xfrm>
        <a:graphic>
          <a:graphicData uri="http://schemas.openxmlformats.org/drawingml/2006/table">
            <a:tbl>
              <a:tblPr firstRow="1" bandRow="1">
                <a:tableStyleId>{5C22544A-7EE6-4342-B048-85BDC9FD1C3A}</a:tableStyleId>
              </a:tblPr>
              <a:tblGrid>
                <a:gridCol w="3187077">
                  <a:extLst>
                    <a:ext uri="{9D8B030D-6E8A-4147-A177-3AD203B41FA5}">
                      <a16:colId xmlns:a16="http://schemas.microsoft.com/office/drawing/2014/main" xmlns="" val="20000"/>
                    </a:ext>
                  </a:extLst>
                </a:gridCol>
                <a:gridCol w="1009931">
                  <a:extLst>
                    <a:ext uri="{9D8B030D-6E8A-4147-A177-3AD203B41FA5}">
                      <a16:colId xmlns:a16="http://schemas.microsoft.com/office/drawing/2014/main" xmlns="" val="20001"/>
                    </a:ext>
                  </a:extLst>
                </a:gridCol>
                <a:gridCol w="1009931">
                  <a:extLst>
                    <a:ext uri="{9D8B030D-6E8A-4147-A177-3AD203B41FA5}">
                      <a16:colId xmlns:a16="http://schemas.microsoft.com/office/drawing/2014/main" xmlns="" val="20002"/>
                    </a:ext>
                  </a:extLst>
                </a:gridCol>
                <a:gridCol w="1023573">
                  <a:extLst>
                    <a:ext uri="{9D8B030D-6E8A-4147-A177-3AD203B41FA5}">
                      <a16:colId xmlns:a16="http://schemas.microsoft.com/office/drawing/2014/main" xmlns="" val="20003"/>
                    </a:ext>
                  </a:extLst>
                </a:gridCol>
              </a:tblGrid>
              <a:tr h="179550">
                <a:tc>
                  <a:txBody>
                    <a:bodyPr/>
                    <a:lstStyle/>
                    <a:p>
                      <a:endParaRPr kumimoji="1" lang="ja-JP" altLang="en-US" sz="14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buFontTx/>
                        <a:buNone/>
                      </a:pPr>
                      <a:r>
                        <a:rPr lang="ja-JP" altLang="en-US" sz="1400"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投与前</a:t>
                      </a:r>
                      <a:endParaRPr lang="en-US" altLang="ja-JP" sz="1400"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None/>
                      </a:pPr>
                      <a:r>
                        <a:rPr lang="ja-JP" altLang="en-US" sz="1400"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開始後</a:t>
                      </a:r>
                      <a:endParaRPr lang="en-US" altLang="ja-JP" sz="1400"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None/>
                      </a:pPr>
                      <a:r>
                        <a:rPr lang="ja-JP" altLang="en-US" sz="1400"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増量後</a:t>
                      </a:r>
                      <a:endParaRPr lang="en-US" altLang="ja-JP" sz="1400"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275529">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陽性症状</a:t>
                      </a:r>
                      <a:endPar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b="1" dirty="0">
                          <a:solidFill>
                            <a:srgbClr val="FF0000"/>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いらいら　怒り　大声　暴力</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介護抵抗　入浴拒否</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3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帰宅願望　外出拒否</a:t>
                      </a:r>
                      <a:endPar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4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不眠</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5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徘徊</a:t>
                      </a:r>
                      <a:endPar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6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自己顕示　コール頻回</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7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焦り</a:t>
                      </a:r>
                      <a:endPar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8</a:t>
                      </a: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妄想　幻覚　独語</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9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神経質</a:t>
                      </a:r>
                      <a:endPar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10</a:t>
                      </a: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盗み　盗食　大食　異食</a:t>
                      </a:r>
                      <a:endParaRPr lang="en-US" altLang="ja-JP" sz="14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400"/>
                        </a:spcAft>
                        <a:buFontTx/>
                        <a:buNone/>
                      </a:pPr>
                      <a:r>
                        <a:rPr lang="ja-JP" altLang="en-US" sz="15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500" b="1" kern="0" baseline="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1500"/>
                        </a:lnSpc>
                        <a:buFontTx/>
                        <a:buNone/>
                      </a:pPr>
                      <a:r>
                        <a:rPr lang="ja-JP" altLang="en-US" sz="1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a:spcAft>
                          <a:spcPts val="400"/>
                        </a:spcAft>
                        <a:buNone/>
                      </a:pP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陰性症状</a:t>
                      </a:r>
                      <a:endPar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buNone/>
                      </a:pPr>
                      <a:r>
                        <a:rPr kumimoji="1" lang="ja-JP" altLang="en-US" sz="1400" b="1" baseline="0" dirty="0">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食欲低下　</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あまり動かない</a:t>
                      </a:r>
                      <a:endPar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3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昼寝　傾眠　発語低下　無表情</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4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うつ状態（否定的発言　自殺）</a:t>
                      </a:r>
                      <a:endPar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5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無関心（リハビリ等不参加）</a:t>
                      </a:r>
                      <a:endParaRPr lang="en-US" altLang="ja-JP" sz="14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400"/>
                        </a:spcAft>
                        <a:buFontTx/>
                        <a:buNone/>
                      </a:pPr>
                      <a:r>
                        <a:rPr lang="ja-JP" altLang="en-US"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a:p>
                      <a:pPr algn="ctr">
                        <a:lnSpc>
                          <a:spcPts val="1500"/>
                        </a:lnSpc>
                        <a:buFontTx/>
                        <a:buNone/>
                      </a:pPr>
                      <a:r>
                        <a:rPr lang="ja-JP" altLang="en-US" sz="1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p>
                      <a:pPr algn="ctr">
                        <a:lnSpc>
                          <a:spcPts val="1500"/>
                        </a:lnSpc>
                        <a:buFontTx/>
                        <a:buNone/>
                      </a:pPr>
                      <a:r>
                        <a:rPr lang="ja-JP" altLang="en-US" sz="1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0">
                <a:tc>
                  <a:txBody>
                    <a:bodyPr/>
                    <a:lstStyle/>
                    <a:p>
                      <a:pPr>
                        <a:spcAft>
                          <a:spcPts val="400"/>
                        </a:spcAft>
                        <a:buNone/>
                      </a:pP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 </a:t>
                      </a:r>
                      <a:r>
                        <a:rPr lang="ja-JP" altLang="en-US"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体幹バランス</a:t>
                      </a:r>
                      <a:endPar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1</a:t>
                      </a:r>
                      <a:r>
                        <a:rPr kumimoji="1"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体幹傾斜 </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2</a:t>
                      </a:r>
                      <a:r>
                        <a:rPr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易転倒性</a:t>
                      </a:r>
                      <a:endPar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3</a:t>
                      </a:r>
                      <a:r>
                        <a:rPr kumimoji="1"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小刻み歩行</a:t>
                      </a:r>
                      <a:endPar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4</a:t>
                      </a:r>
                      <a:r>
                        <a:rPr lang="ja-JP" altLang="en-US" sz="1400" b="1" baseline="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嚥下不良　むせる</a:t>
                      </a:r>
                      <a:endParaRPr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5</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突進　振戦（</a:t>
                      </a:r>
                      <a:r>
                        <a:rPr kumimoji="1" lang="en-US" altLang="ja-JP"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PD)</a:t>
                      </a:r>
                      <a:r>
                        <a:rPr kumimoji="1" lang="ja-JP" altLang="en-US" sz="1400" b="1"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rPr>
                        <a:t>　</a:t>
                      </a:r>
                      <a:endParaRPr lang="en-US" altLang="ja-JP" sz="1400" b="1" kern="0" dirty="0">
                        <a:solidFill>
                          <a:schemeClr val="tx1">
                            <a:lumMod val="75000"/>
                            <a:lumOff val="25000"/>
                          </a:schemeClr>
                        </a:solidFill>
                        <a:latin typeface="Trebuchet MS" panose="020B0603020202020204" pitchFamily="34" charset="0"/>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400"/>
                        </a:spcAft>
                        <a:buFontTx/>
                        <a:buNone/>
                      </a:pPr>
                      <a:r>
                        <a:rPr lang="ja-JP" altLang="en-US" sz="15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p>
                      <a:pPr algn="ctr">
                        <a:lnSpc>
                          <a:spcPts val="1500"/>
                        </a:lnSpc>
                        <a:buFontTx/>
                        <a:buNone/>
                      </a:pPr>
                      <a:r>
                        <a:rPr lang="ja-JP" altLang="en-US" sz="1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1500"/>
                        </a:lnSpc>
                        <a:buFontTx/>
                        <a:buNone/>
                      </a:pPr>
                      <a:r>
                        <a:rPr lang="ja-JP" altLang="en-US" sz="1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cxnSp>
        <p:nvCxnSpPr>
          <p:cNvPr id="10" name="直線コネクタ 9"/>
          <p:cNvCxnSpPr/>
          <p:nvPr/>
        </p:nvCxnSpPr>
        <p:spPr bwMode="auto">
          <a:xfrm flipH="1">
            <a:off x="2534612" y="1749971"/>
            <a:ext cx="5080843" cy="0"/>
          </a:xfrm>
          <a:prstGeom prst="line">
            <a:avLst/>
          </a:prstGeom>
          <a:solidFill>
            <a:srgbClr val="FFFF99"/>
          </a:solidFill>
          <a:ln w="6350" cap="flat" cmpd="sng" algn="ctr">
            <a:solidFill>
              <a:srgbClr val="996633"/>
            </a:solidFill>
            <a:prstDash val="sysDash"/>
            <a:round/>
            <a:headEnd type="none" w="med" len="med"/>
            <a:tailEnd type="none" w="med" len="med"/>
          </a:ln>
          <a:effectLst/>
        </p:spPr>
      </p:cxnSp>
      <p:cxnSp>
        <p:nvCxnSpPr>
          <p:cNvPr id="14" name="直線コネクタ 13"/>
          <p:cNvCxnSpPr/>
          <p:nvPr/>
        </p:nvCxnSpPr>
        <p:spPr bwMode="auto">
          <a:xfrm flipH="1">
            <a:off x="2790514" y="5339252"/>
            <a:ext cx="4824941" cy="0"/>
          </a:xfrm>
          <a:prstGeom prst="line">
            <a:avLst/>
          </a:prstGeom>
          <a:solidFill>
            <a:srgbClr val="FFFF99"/>
          </a:solidFill>
          <a:ln w="6350" cap="flat" cmpd="sng" algn="ctr">
            <a:solidFill>
              <a:srgbClr val="996633"/>
            </a:solidFill>
            <a:prstDash val="sysDash"/>
            <a:round/>
            <a:headEnd type="none" w="med" len="med"/>
            <a:tailEnd type="none" w="med" len="med"/>
          </a:ln>
          <a:effectLst/>
        </p:spPr>
      </p:cxnSp>
      <p:cxnSp>
        <p:nvCxnSpPr>
          <p:cNvPr id="15" name="直線コネクタ 14"/>
          <p:cNvCxnSpPr/>
          <p:nvPr/>
        </p:nvCxnSpPr>
        <p:spPr bwMode="auto">
          <a:xfrm flipH="1">
            <a:off x="2534612" y="4009696"/>
            <a:ext cx="5080843" cy="0"/>
          </a:xfrm>
          <a:prstGeom prst="line">
            <a:avLst/>
          </a:prstGeom>
          <a:solidFill>
            <a:srgbClr val="FFFF99"/>
          </a:solidFill>
          <a:ln w="6350" cap="flat" cmpd="sng" algn="ctr">
            <a:solidFill>
              <a:srgbClr val="996633"/>
            </a:solidFill>
            <a:prstDash val="sysDash"/>
            <a:round/>
            <a:headEnd type="none" w="med" len="med"/>
            <a:tailEnd type="none" w="med" len="med"/>
          </a:ln>
          <a:effectLst/>
        </p:spPr>
      </p:cxnSp>
    </p:spTree>
    <p:extLst>
      <p:ext uri="{BB962C8B-B14F-4D97-AF65-F5344CB8AC3E}">
        <p14:creationId xmlns:p14="http://schemas.microsoft.com/office/powerpoint/2010/main" val="282813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D5BF"/>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624013" y="3149588"/>
            <a:ext cx="5880100"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Meiryo UI" pitchFamily="50" charset="-128"/>
                <a:ea typeface="Meiryo UI" pitchFamily="50" charset="-128"/>
                <a:cs typeface="Meiryo UI" pitchFamily="50" charset="-128"/>
              </a:rPr>
              <a:t>薬剤師の役割</a:t>
            </a:r>
          </a:p>
        </p:txBody>
      </p:sp>
      <p:sp>
        <p:nvSpPr>
          <p:cNvPr id="9219" name="Text Box 4"/>
          <p:cNvSpPr txBox="1">
            <a:spLocks noChangeArrowheads="1"/>
          </p:cNvSpPr>
          <p:nvPr/>
        </p:nvSpPr>
        <p:spPr bwMode="auto">
          <a:xfrm>
            <a:off x="3244850" y="2270471"/>
            <a:ext cx="2679700"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dirty="0">
                <a:latin typeface="Meiryo UI" pitchFamily="50" charset="-128"/>
                <a:ea typeface="Meiryo UI" pitchFamily="50" charset="-128"/>
                <a:cs typeface="Meiryo UI" pitchFamily="50" charset="-128"/>
              </a:rPr>
              <a:t>［</a:t>
            </a:r>
            <a:r>
              <a:rPr lang="en-US" altLang="ja-JP" sz="2800" b="1" dirty="0">
                <a:latin typeface="Meiryo UI" pitchFamily="50" charset="-128"/>
                <a:ea typeface="Meiryo UI" pitchFamily="50" charset="-128"/>
                <a:cs typeface="Meiryo UI" pitchFamily="50" charset="-128"/>
              </a:rPr>
              <a:t>DVD</a:t>
            </a:r>
            <a:r>
              <a:rPr lang="ja-JP" altLang="en-US" sz="2800" b="1" dirty="0">
                <a:latin typeface="Meiryo UI" pitchFamily="50" charset="-128"/>
                <a:ea typeface="Meiryo UI" pitchFamily="50" charset="-128"/>
                <a:cs typeface="Meiryo UI" pitchFamily="50" charset="-128"/>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77126" y="455587"/>
            <a:ext cx="8942122" cy="640247"/>
          </a:xfrm>
        </p:spPr>
        <p:txBody>
          <a:bodyPr/>
          <a:lstStyle/>
          <a:p>
            <a:pPr eaLnBrk="1" hangingPunct="1"/>
            <a:r>
              <a:rPr lang="ja-JP" altLang="en-US" sz="2700" b="1" dirty="0">
                <a:solidFill>
                  <a:schemeClr val="tx1"/>
                </a:solidFill>
                <a:latin typeface="Meiryo UI" pitchFamily="50" charset="-128"/>
                <a:ea typeface="Meiryo UI" pitchFamily="50" charset="-128"/>
                <a:cs typeface="Meiryo UI" pitchFamily="50" charset="-128"/>
              </a:rPr>
              <a:t>かかりつけ薬剤師・薬局に求められる認知症の対応</a:t>
            </a:r>
            <a:r>
              <a:rPr lang="en-US" altLang="ja-JP" sz="2700" b="1" dirty="0">
                <a:solidFill>
                  <a:schemeClr val="tx1"/>
                </a:solidFill>
                <a:latin typeface="Meiryo UI" pitchFamily="50" charset="-128"/>
                <a:ea typeface="Meiryo UI" pitchFamily="50" charset="-128"/>
                <a:cs typeface="Meiryo UI" pitchFamily="50" charset="-128"/>
              </a:rPr>
              <a:t>(</a:t>
            </a:r>
            <a:r>
              <a:rPr lang="ja-JP" altLang="en-US" sz="2700" b="1" dirty="0">
                <a:solidFill>
                  <a:schemeClr val="tx1"/>
                </a:solidFill>
                <a:latin typeface="Meiryo UI" pitchFamily="50" charset="-128"/>
                <a:ea typeface="Meiryo UI" pitchFamily="50" charset="-128"/>
                <a:cs typeface="Meiryo UI" pitchFamily="50" charset="-128"/>
              </a:rPr>
              <a:t>まとめ</a:t>
            </a:r>
            <a:r>
              <a:rPr lang="en-US" altLang="ja-JP" sz="2700" b="1" dirty="0">
                <a:solidFill>
                  <a:schemeClr val="tx1"/>
                </a:solidFill>
                <a:latin typeface="Meiryo UI" pitchFamily="50" charset="-128"/>
                <a:ea typeface="Meiryo UI" pitchFamily="50" charset="-128"/>
                <a:cs typeface="Meiryo UI" pitchFamily="50" charset="-128"/>
              </a:rPr>
              <a:t>)</a:t>
            </a:r>
            <a:endParaRPr lang="ja-JP" altLang="en-US" sz="2700" b="1" dirty="0">
              <a:solidFill>
                <a:schemeClr val="tx1"/>
              </a:solidFill>
              <a:latin typeface="Meiryo UI" pitchFamily="50" charset="-128"/>
              <a:ea typeface="Meiryo UI" pitchFamily="50" charset="-128"/>
              <a:cs typeface="Meiryo UI" pitchFamily="50" charset="-128"/>
            </a:endParaRPr>
          </a:p>
        </p:txBody>
      </p:sp>
      <p:sp>
        <p:nvSpPr>
          <p:cNvPr id="11"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［対</a:t>
            </a:r>
            <a:r>
              <a:rPr lang="en-US" altLang="ja-JP" sz="1800" b="1" dirty="0">
                <a:latin typeface="Meiryo UI" pitchFamily="50" charset="-128"/>
                <a:ea typeface="Meiryo UI" pitchFamily="50" charset="-128"/>
                <a:cs typeface="Meiryo UI" pitchFamily="50" charset="-128"/>
              </a:rPr>
              <a:t>33</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30625" y="10838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6" name="Rectangle 2"/>
          <p:cNvSpPr txBox="1">
            <a:spLocks noRot="1" noChangeArrowheads="1"/>
          </p:cNvSpPr>
          <p:nvPr/>
        </p:nvSpPr>
        <p:spPr bwMode="auto">
          <a:xfrm>
            <a:off x="963405" y="1749439"/>
            <a:ext cx="7206914" cy="4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450850" indent="-450850" algn="l">
              <a:spcBef>
                <a:spcPts val="6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服薬指導、地域の中での認知症の徴候の</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600"/>
              </a:spcBef>
            </a:pP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ある人に対する「気づき」</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8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かかりつけ医等との連携により早期診断・</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600"/>
              </a:spcBef>
            </a:pP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早期対応への「つなぎ」</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8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在宅医療を含め適切な薬物療法（薬学的</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600"/>
              </a:spcBef>
            </a:pP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管理）を実施し、治療と生活を「支える」 </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600"/>
              </a:spcBef>
            </a:pP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（状態に応じた服薬指導等）</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1276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2422525" y="524267"/>
            <a:ext cx="3976688" cy="768350"/>
          </a:xfrm>
        </p:spPr>
        <p:txBody>
          <a:bodyPr lIns="90792" tIns="45395" rIns="90792" bIns="45395" anchorCtr="1"/>
          <a:lstStyle/>
          <a:p>
            <a:pPr algn="l" defTabSz="909638" eaLnBrk="1" hangingPunct="1"/>
            <a:r>
              <a:rPr lang="ja-JP" altLang="en-US" sz="4000" b="1" dirty="0">
                <a:solidFill>
                  <a:schemeClr val="tx1"/>
                </a:solidFill>
                <a:latin typeface="Meiryo UI" pitchFamily="50" charset="-128"/>
                <a:ea typeface="Meiryo UI" pitchFamily="50" charset="-128"/>
                <a:cs typeface="Meiryo UI" pitchFamily="50" charset="-128"/>
              </a:rPr>
              <a:t>制 度  編</a:t>
            </a:r>
          </a:p>
        </p:txBody>
      </p:sp>
      <p:sp>
        <p:nvSpPr>
          <p:cNvPr id="136195" name="Rectangle 4"/>
          <p:cNvSpPr>
            <a:spLocks noChangeArrowheads="1"/>
          </p:cNvSpPr>
          <p:nvPr/>
        </p:nvSpPr>
        <p:spPr bwMode="auto">
          <a:xfrm>
            <a:off x="469900" y="1646376"/>
            <a:ext cx="8212138" cy="446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Bef>
                <a:spcPct val="10000"/>
              </a:spcBef>
            </a:pPr>
            <a:r>
              <a:rPr lang="ja-JP" altLang="en-US" sz="2700" b="1" dirty="0">
                <a:solidFill>
                  <a:srgbClr val="609000"/>
                </a:solidFill>
                <a:latin typeface="Meiryo UI" pitchFamily="50" charset="-128"/>
                <a:ea typeface="Meiryo UI" pitchFamily="50" charset="-128"/>
                <a:cs typeface="Meiryo UI" pitchFamily="50" charset="-128"/>
              </a:rPr>
              <a:t> </a:t>
            </a:r>
            <a:r>
              <a:rPr lang="ja-JP" altLang="en-US" sz="2700" b="1" dirty="0">
                <a:solidFill>
                  <a:srgbClr val="996633"/>
                </a:solidFill>
                <a:latin typeface="Meiryo UI" pitchFamily="50" charset="-128"/>
                <a:ea typeface="Meiryo UI" pitchFamily="50" charset="-128"/>
                <a:cs typeface="Meiryo UI" pitchFamily="50" charset="-128"/>
              </a:rPr>
              <a:t>ねらい：認知症の人を支えるための医療･介護、</a:t>
            </a:r>
          </a:p>
          <a:p>
            <a:pPr defTabSz="909638" eaLnBrk="1" hangingPunct="1">
              <a:spcBef>
                <a:spcPct val="10000"/>
              </a:spcBef>
            </a:pPr>
            <a:r>
              <a:rPr lang="ja-JP" altLang="en-US" sz="2700" b="1" dirty="0">
                <a:solidFill>
                  <a:srgbClr val="996633"/>
                </a:solidFill>
                <a:latin typeface="Meiryo UI" pitchFamily="50" charset="-128"/>
                <a:ea typeface="Meiryo UI" pitchFamily="50" charset="-128"/>
                <a:cs typeface="Meiryo UI" pitchFamily="50" charset="-128"/>
              </a:rPr>
              <a:t>            地域が連携した生活支援の重要性を</a:t>
            </a:r>
          </a:p>
          <a:p>
            <a:pPr defTabSz="909638" eaLnBrk="1" hangingPunct="1">
              <a:spcBef>
                <a:spcPct val="10000"/>
              </a:spcBef>
            </a:pPr>
            <a:r>
              <a:rPr lang="ja-JP" altLang="en-US" sz="2700" b="1" dirty="0">
                <a:solidFill>
                  <a:srgbClr val="996633"/>
                </a:solidFill>
                <a:latin typeface="Meiryo UI" pitchFamily="50" charset="-128"/>
                <a:ea typeface="Meiryo UI" pitchFamily="50" charset="-128"/>
                <a:cs typeface="Meiryo UI" pitchFamily="50" charset="-128"/>
              </a:rPr>
              <a:t>            理解する</a:t>
            </a:r>
          </a:p>
          <a:p>
            <a:pPr defTabSz="909638" eaLnBrk="1" hangingPunct="1">
              <a:spcBef>
                <a:spcPct val="5000"/>
              </a:spcBef>
            </a:pPr>
            <a:endParaRPr lang="ja-JP" altLang="en-US" sz="900" b="1" dirty="0">
              <a:solidFill>
                <a:srgbClr val="4D4D4D"/>
              </a:solidFill>
              <a:latin typeface="Meiryo UI" pitchFamily="50" charset="-128"/>
              <a:ea typeface="Meiryo UI" pitchFamily="50" charset="-128"/>
              <a:cs typeface="Meiryo UI" pitchFamily="50" charset="-128"/>
            </a:endParaRPr>
          </a:p>
          <a:p>
            <a:pPr defTabSz="909638" eaLnBrk="1" hangingPunct="1">
              <a:spcBef>
                <a:spcPts val="1200"/>
              </a:spcBef>
            </a:pPr>
            <a:r>
              <a:rPr lang="ja-JP" altLang="en-US" sz="2500" b="1" dirty="0">
                <a:solidFill>
                  <a:srgbClr val="4D4D4D"/>
                </a:solidFill>
                <a:latin typeface="Meiryo UI" pitchFamily="50" charset="-128"/>
                <a:ea typeface="Meiryo UI" pitchFamily="50" charset="-128"/>
                <a:cs typeface="Meiryo UI" pitchFamily="50" charset="-128"/>
              </a:rPr>
              <a:t> 到達目標：</a:t>
            </a:r>
            <a:endParaRPr lang="en-US" altLang="ja-JP" sz="2500" b="1" dirty="0">
              <a:solidFill>
                <a:srgbClr val="4D4D4D"/>
              </a:solidFill>
              <a:latin typeface="Meiryo UI" pitchFamily="50" charset="-128"/>
              <a:ea typeface="Meiryo UI" pitchFamily="50" charset="-128"/>
              <a:cs typeface="Meiryo UI" pitchFamily="50" charset="-128"/>
            </a:endParaRPr>
          </a:p>
          <a:p>
            <a:pPr defTabSz="909638" eaLnBrk="1" hangingPunct="1">
              <a:spcBef>
                <a:spcPts val="1200"/>
              </a:spcBef>
            </a:pPr>
            <a:r>
              <a:rPr lang="ja-JP" altLang="en-US" sz="2200" b="1" dirty="0">
                <a:latin typeface="Meiryo UI" pitchFamily="50" charset="-128"/>
                <a:ea typeface="Meiryo UI" pitchFamily="50" charset="-128"/>
                <a:cs typeface="Meiryo UI" pitchFamily="50" charset="-128"/>
              </a:rPr>
              <a:t>     </a:t>
            </a:r>
            <a:r>
              <a:rPr lang="ja-JP" altLang="en-US" sz="2400" b="1" dirty="0">
                <a:solidFill>
                  <a:srgbClr val="996633"/>
                </a:solidFill>
                <a:latin typeface="Meiryo UI" pitchFamily="50" charset="-128"/>
                <a:ea typeface="Meiryo UI" pitchFamily="50" charset="-128"/>
                <a:cs typeface="Meiryo UI" pitchFamily="50" charset="-128"/>
              </a:rPr>
              <a:t>●</a:t>
            </a:r>
            <a:r>
              <a:rPr lang="ja-JP" altLang="en-US" sz="1200" b="1" dirty="0">
                <a:solidFill>
                  <a:srgbClr val="996633"/>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認知症の人を地域の連携体制で支える仕組みと</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a:t>
            </a:r>
            <a:r>
              <a:rPr lang="ja-JP" altLang="en-US" sz="12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かかりつけ薬剤師の役割について理解する</a:t>
            </a:r>
            <a:endParaRPr lang="en-US" altLang="ja-JP" sz="2200" b="1" dirty="0">
              <a:latin typeface="Meiryo UI" pitchFamily="50" charset="-128"/>
              <a:ea typeface="Meiryo UI" pitchFamily="50" charset="-128"/>
              <a:cs typeface="Meiryo UI" pitchFamily="50" charset="-128"/>
            </a:endParaRP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a:t>
            </a:r>
            <a:r>
              <a:rPr lang="ja-JP" altLang="en-US" sz="2400" b="1" dirty="0">
                <a:solidFill>
                  <a:srgbClr val="996633"/>
                </a:solidFill>
                <a:latin typeface="Meiryo UI" pitchFamily="50" charset="-128"/>
                <a:ea typeface="Meiryo UI" pitchFamily="50" charset="-128"/>
                <a:cs typeface="Meiryo UI" pitchFamily="50" charset="-128"/>
              </a:rPr>
              <a:t>●</a:t>
            </a:r>
            <a:r>
              <a:rPr lang="ja-JP" altLang="en-US" sz="1200" b="1" dirty="0">
                <a:solidFill>
                  <a:srgbClr val="996633"/>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介護保険制度で利用できるサービスについて、</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a:t>
            </a:r>
            <a:r>
              <a:rPr lang="ja-JP" altLang="en-US" sz="12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本人</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家族に説明することができる</a:t>
            </a:r>
          </a:p>
          <a:p>
            <a:pPr defTabSz="909638" eaLnBrk="1" hangingPunct="1">
              <a:spcBef>
                <a:spcPts val="600"/>
              </a:spcBef>
            </a:pPr>
            <a:r>
              <a:rPr lang="en-US" altLang="ja-JP" sz="22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 </a:t>
            </a:r>
            <a:r>
              <a:rPr lang="en-US" altLang="ja-JP" sz="2200" b="1" dirty="0">
                <a:latin typeface="Meiryo UI" pitchFamily="50" charset="-128"/>
                <a:ea typeface="Meiryo UI" pitchFamily="50" charset="-128"/>
                <a:cs typeface="Meiryo UI" pitchFamily="50" charset="-128"/>
              </a:rPr>
              <a:t>   </a:t>
            </a:r>
            <a:r>
              <a:rPr lang="ja-JP" altLang="en-US" sz="2400" b="1" dirty="0">
                <a:solidFill>
                  <a:srgbClr val="996633"/>
                </a:solidFill>
                <a:latin typeface="Meiryo UI" pitchFamily="50" charset="-128"/>
                <a:ea typeface="Meiryo UI" pitchFamily="50" charset="-128"/>
                <a:cs typeface="Meiryo UI" pitchFamily="50" charset="-128"/>
              </a:rPr>
              <a:t>●</a:t>
            </a:r>
            <a:r>
              <a:rPr lang="ja-JP" altLang="en-US" sz="1200" b="1" dirty="0">
                <a:solidFill>
                  <a:srgbClr val="996633"/>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成年後見制度等の権利擁護の仕組みの概要を</a:t>
            </a:r>
            <a:endParaRPr lang="en-US" altLang="ja-JP" sz="2200" b="1" dirty="0">
              <a:latin typeface="Meiryo UI" pitchFamily="50" charset="-128"/>
              <a:ea typeface="Meiryo UI" pitchFamily="50" charset="-128"/>
              <a:cs typeface="Meiryo UI" pitchFamily="50" charset="-128"/>
            </a:endParaRP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説明することができる</a:t>
            </a:r>
            <a:endParaRPr lang="en-US" altLang="ja-JP" sz="22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3988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正方形/長方形 255"/>
          <p:cNvSpPr/>
          <p:nvPr/>
        </p:nvSpPr>
        <p:spPr>
          <a:xfrm>
            <a:off x="133350" y="2114550"/>
            <a:ext cx="8893692" cy="4626492"/>
          </a:xfrm>
          <a:prstGeom prst="rect">
            <a:avLst/>
          </a:prstGeom>
          <a:solidFill>
            <a:srgbClr val="F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8" name="円/楕円 237"/>
          <p:cNvSpPr/>
          <p:nvPr/>
        </p:nvSpPr>
        <p:spPr>
          <a:xfrm>
            <a:off x="7033574" y="2717716"/>
            <a:ext cx="1927682" cy="1057698"/>
          </a:xfrm>
          <a:prstGeom prst="ellipse">
            <a:avLst/>
          </a:prstGeom>
          <a:solidFill>
            <a:srgbClr val="8CA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5" name="角丸四角形 234"/>
          <p:cNvSpPr/>
          <p:nvPr/>
        </p:nvSpPr>
        <p:spPr>
          <a:xfrm>
            <a:off x="293830" y="2505036"/>
            <a:ext cx="1482911" cy="700089"/>
          </a:xfrm>
          <a:prstGeom prst="roundRect">
            <a:avLst>
              <a:gd name="adj" fmla="val 150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3" name="Text Box 2"/>
          <p:cNvSpPr txBox="1">
            <a:spLocks noChangeArrowheads="1"/>
          </p:cNvSpPr>
          <p:nvPr/>
        </p:nvSpPr>
        <p:spPr bwMode="auto">
          <a:xfrm>
            <a:off x="1834910" y="221331"/>
            <a:ext cx="557596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latin typeface="Meiryo UI" pitchFamily="50" charset="-128"/>
                <a:ea typeface="Meiryo UI" pitchFamily="50" charset="-128"/>
                <a:cs typeface="Meiryo UI" pitchFamily="50" charset="-128"/>
              </a:rPr>
              <a:t>地域包括ケアシステム</a:t>
            </a:r>
          </a:p>
        </p:txBody>
      </p:sp>
      <p:sp>
        <p:nvSpPr>
          <p:cNvPr id="5" name="テキスト ボックス 50"/>
          <p:cNvSpPr txBox="1">
            <a:spLocks noChangeArrowheads="1"/>
          </p:cNvSpPr>
          <p:nvPr/>
        </p:nvSpPr>
        <p:spPr bwMode="auto">
          <a:xfrm>
            <a:off x="674059" y="998594"/>
            <a:ext cx="80784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2000" b="1" dirty="0">
                <a:solidFill>
                  <a:srgbClr val="669900"/>
                </a:solidFill>
                <a:latin typeface="Meiryo UI" pitchFamily="50" charset="-128"/>
                <a:ea typeface="Meiryo UI" pitchFamily="50" charset="-128"/>
                <a:cs typeface="Meiryo UI" pitchFamily="50" charset="-128"/>
              </a:rPr>
              <a:t>  </a:t>
            </a:r>
            <a:r>
              <a:rPr lang="ja-JP" altLang="en-US" sz="2000" b="1" dirty="0">
                <a:solidFill>
                  <a:prstClr val="black">
                    <a:lumMod val="50000"/>
                    <a:lumOff val="50000"/>
                  </a:prstClr>
                </a:solidFill>
                <a:latin typeface="Meiryo UI" pitchFamily="50" charset="-128"/>
                <a:ea typeface="Meiryo UI" pitchFamily="50" charset="-128"/>
                <a:cs typeface="Meiryo UI" pitchFamily="50" charset="-128"/>
              </a:rPr>
              <a:t>住まい</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4F81BD"/>
                </a:solidFill>
                <a:latin typeface="Meiryo UI" pitchFamily="50" charset="-128"/>
                <a:ea typeface="Meiryo UI" pitchFamily="50" charset="-128"/>
                <a:cs typeface="Meiryo UI" pitchFamily="50" charset="-128"/>
              </a:rPr>
              <a:t>医療</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669900"/>
                </a:solidFill>
                <a:latin typeface="Meiryo UI" pitchFamily="50" charset="-128"/>
                <a:ea typeface="Meiryo UI" pitchFamily="50" charset="-128"/>
                <a:cs typeface="Meiryo UI" pitchFamily="50" charset="-128"/>
              </a:rPr>
              <a:t>介護</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C0504D"/>
                </a:solidFill>
                <a:latin typeface="Meiryo UI" pitchFamily="50" charset="-128"/>
                <a:ea typeface="Meiryo UI" pitchFamily="50" charset="-128"/>
                <a:cs typeface="Meiryo UI" pitchFamily="50" charset="-128"/>
              </a:rPr>
              <a:t>予防</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C0504D"/>
                </a:solidFill>
                <a:latin typeface="Meiryo UI" pitchFamily="50" charset="-128"/>
                <a:ea typeface="Meiryo UI" pitchFamily="50" charset="-128"/>
                <a:cs typeface="Meiryo UI" pitchFamily="50" charset="-128"/>
              </a:rPr>
              <a:t>生活支援</a:t>
            </a:r>
            <a:r>
              <a:rPr lang="ja-JP" altLang="en-US" sz="2000" b="1" dirty="0">
                <a:solidFill>
                  <a:srgbClr val="669900"/>
                </a:solidFill>
                <a:latin typeface="Meiryo UI" pitchFamily="50" charset="-128"/>
                <a:ea typeface="Meiryo UI" pitchFamily="50" charset="-128"/>
                <a:cs typeface="Meiryo UI" pitchFamily="50" charset="-128"/>
              </a:rPr>
              <a:t> </a:t>
            </a:r>
            <a:r>
              <a:rPr lang="ja-JP" altLang="en-US" sz="2000" b="1" dirty="0">
                <a:solidFill>
                  <a:prstClr val="black"/>
                </a:solidFill>
                <a:latin typeface="Meiryo UI" pitchFamily="50" charset="-128"/>
                <a:ea typeface="Meiryo UI" pitchFamily="50" charset="-128"/>
                <a:cs typeface="Meiryo UI" pitchFamily="50" charset="-128"/>
              </a:rPr>
              <a:t>が包括的に提供される</a:t>
            </a:r>
            <a:endParaRPr lang="en-US" altLang="ja-JP" sz="20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  地域包括ケアシステムの実現により、重度な要介護状態となっても、</a:t>
            </a:r>
            <a:endParaRPr lang="en-US" altLang="ja-JP" sz="20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  住み慣れた地域で自分らしい暮らしを人生の最後まで続けることができる</a:t>
            </a:r>
          </a:p>
        </p:txBody>
      </p:sp>
      <p:sp>
        <p:nvSpPr>
          <p:cNvPr id="10" name="テキスト ボックス 9"/>
          <p:cNvSpPr txBox="1"/>
          <p:nvPr/>
        </p:nvSpPr>
        <p:spPr>
          <a:xfrm>
            <a:off x="3136459" y="5180466"/>
            <a:ext cx="2490089" cy="607859"/>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srgbClr val="C0504D"/>
                </a:solidFill>
                <a:latin typeface="Meiryo UI" pitchFamily="50" charset="-128"/>
                <a:ea typeface="Meiryo UI" pitchFamily="50" charset="-128"/>
                <a:cs typeface="Meiryo UI" pitchFamily="50" charset="-128"/>
              </a:rPr>
              <a:t>いつまでも元気に暮らすために･･･</a:t>
            </a:r>
            <a:endParaRPr lang="en-US" altLang="ja-JP" sz="1250" b="1" dirty="0">
              <a:solidFill>
                <a:srgbClr val="C0504D"/>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800" b="1" dirty="0">
                <a:solidFill>
                  <a:srgbClr val="C0504D"/>
                </a:solidFill>
                <a:latin typeface="Meiryo UI" pitchFamily="50" charset="-128"/>
                <a:ea typeface="Meiryo UI" pitchFamily="50" charset="-128"/>
                <a:cs typeface="Meiryo UI" pitchFamily="50" charset="-128"/>
              </a:rPr>
              <a:t>   </a:t>
            </a:r>
            <a:r>
              <a:rPr lang="ja-JP" altLang="en-US" sz="1600" b="1" dirty="0">
                <a:solidFill>
                  <a:srgbClr val="C0504D"/>
                </a:solidFill>
                <a:latin typeface="Meiryo UI" pitchFamily="50" charset="-128"/>
                <a:ea typeface="Meiryo UI" pitchFamily="50" charset="-128"/>
                <a:cs typeface="Meiryo UI" pitchFamily="50" charset="-128"/>
              </a:rPr>
              <a:t>生活支援･介護予防</a:t>
            </a:r>
            <a:endParaRPr lang="en-US" altLang="ja-JP" sz="1600" b="1" dirty="0">
              <a:solidFill>
                <a:srgbClr val="C0504D"/>
              </a:solidFill>
              <a:latin typeface="Meiryo UI" pitchFamily="50" charset="-128"/>
              <a:ea typeface="Meiryo UI" pitchFamily="50" charset="-128"/>
              <a:cs typeface="Meiryo UI" pitchFamily="50" charset="-128"/>
            </a:endParaRPr>
          </a:p>
        </p:txBody>
      </p:sp>
      <p:sp>
        <p:nvSpPr>
          <p:cNvPr id="224" name="円/楕円 223"/>
          <p:cNvSpPr/>
          <p:nvPr/>
        </p:nvSpPr>
        <p:spPr>
          <a:xfrm>
            <a:off x="3262703" y="4027558"/>
            <a:ext cx="1884580" cy="100542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26" name="円/楕円 225"/>
          <p:cNvSpPr/>
          <p:nvPr/>
        </p:nvSpPr>
        <p:spPr>
          <a:xfrm>
            <a:off x="1264160" y="2813715"/>
            <a:ext cx="6596761"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8" name="テキスト ボックス 7"/>
          <p:cNvSpPr txBox="1"/>
          <p:nvPr/>
        </p:nvSpPr>
        <p:spPr>
          <a:xfrm>
            <a:off x="1760973" y="2318622"/>
            <a:ext cx="1739531"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4F81BD"/>
                </a:solidFill>
                <a:latin typeface="Meiryo UI" pitchFamily="50" charset="-128"/>
                <a:ea typeface="Meiryo UI" pitchFamily="50" charset="-128"/>
                <a:cs typeface="Meiryo UI" pitchFamily="50" charset="-128"/>
              </a:rPr>
              <a:t>病気になったら･･･</a:t>
            </a:r>
            <a:endParaRPr lang="en-US" altLang="ja-JP" sz="1400" b="1" dirty="0">
              <a:solidFill>
                <a:srgbClr val="4F81BD"/>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800" b="1" dirty="0">
                <a:solidFill>
                  <a:srgbClr val="4F81BD"/>
                </a:solidFill>
                <a:latin typeface="Meiryo UI" pitchFamily="50" charset="-128"/>
                <a:ea typeface="Meiryo UI" pitchFamily="50" charset="-128"/>
                <a:cs typeface="Meiryo UI" pitchFamily="50" charset="-128"/>
              </a:rPr>
              <a:t>   医    療</a:t>
            </a:r>
            <a:endParaRPr lang="en-US" altLang="ja-JP" sz="1800" b="1" dirty="0">
              <a:solidFill>
                <a:srgbClr val="4F81BD"/>
              </a:solidFill>
              <a:latin typeface="Meiryo UI" pitchFamily="50" charset="-128"/>
              <a:ea typeface="Meiryo UI" pitchFamily="50" charset="-128"/>
              <a:cs typeface="Meiryo UI" pitchFamily="50" charset="-128"/>
            </a:endParaRPr>
          </a:p>
        </p:txBody>
      </p:sp>
      <p:sp>
        <p:nvSpPr>
          <p:cNvPr id="227" name="テキスト ボックス 226"/>
          <p:cNvSpPr txBox="1"/>
          <p:nvPr/>
        </p:nvSpPr>
        <p:spPr>
          <a:xfrm>
            <a:off x="3549204" y="4091223"/>
            <a:ext cx="869765" cy="400110"/>
          </a:xfrm>
          <a:prstGeom prst="rect">
            <a:avLst/>
          </a:prstGeom>
          <a:noFill/>
        </p:spPr>
        <p:txBody>
          <a:bodyPr wrap="square" rtlCol="0">
            <a:spAutoFit/>
          </a:bodyPr>
          <a:lstStyle/>
          <a:p>
            <a:pPr eaLnBrk="1" fontAlgn="auto" hangingPunct="1">
              <a:spcBef>
                <a:spcPts val="0"/>
              </a:spcBef>
              <a:spcAft>
                <a:spcPts val="0"/>
              </a:spcAft>
            </a:pPr>
            <a:r>
              <a:rPr lang="ja-JP" altLang="en-US" sz="2000" b="1" dirty="0">
                <a:solidFill>
                  <a:prstClr val="white"/>
                </a:solidFill>
                <a:latin typeface="Meiryo UI" pitchFamily="50" charset="-128"/>
                <a:ea typeface="Meiryo UI" pitchFamily="50" charset="-128"/>
                <a:cs typeface="Meiryo UI" pitchFamily="50" charset="-128"/>
              </a:rPr>
              <a:t>住まい</a:t>
            </a:r>
            <a:endParaRPr lang="en-US" altLang="ja-JP" sz="2000" b="1" dirty="0">
              <a:solidFill>
                <a:prstClr val="white"/>
              </a:solidFill>
              <a:latin typeface="Meiryo UI" pitchFamily="50" charset="-128"/>
              <a:ea typeface="Meiryo UI" pitchFamily="50" charset="-128"/>
              <a:cs typeface="Meiryo UI" pitchFamily="50" charset="-128"/>
            </a:endParaRPr>
          </a:p>
        </p:txBody>
      </p:sp>
      <p:sp>
        <p:nvSpPr>
          <p:cNvPr id="228" name="テキスト ボックス 227"/>
          <p:cNvSpPr txBox="1"/>
          <p:nvPr/>
        </p:nvSpPr>
        <p:spPr>
          <a:xfrm>
            <a:off x="3517225" y="4427679"/>
            <a:ext cx="1597037" cy="669414"/>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･自宅</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･サービス付き高齢者</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  向け住宅 等</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25" name="円/楕円 224"/>
          <p:cNvSpPr/>
          <p:nvPr/>
        </p:nvSpPr>
        <p:spPr>
          <a:xfrm>
            <a:off x="714144" y="4665084"/>
            <a:ext cx="1846520" cy="771004"/>
          </a:xfrm>
          <a:prstGeom prst="ellipse">
            <a:avLst/>
          </a:prstGeom>
          <a:solidFill>
            <a:schemeClr val="bg1">
              <a:lumMod val="85000"/>
            </a:schemeClr>
          </a:solid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29" name="テキスト ボックス 228"/>
          <p:cNvSpPr txBox="1"/>
          <p:nvPr/>
        </p:nvSpPr>
        <p:spPr>
          <a:xfrm>
            <a:off x="767309" y="4802462"/>
            <a:ext cx="2105025" cy="530915"/>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･地域包括支援センター</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･ケアマネジャー</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33" name="テキスト ボックス 232"/>
          <p:cNvSpPr txBox="1"/>
          <p:nvPr/>
        </p:nvSpPr>
        <p:spPr>
          <a:xfrm>
            <a:off x="304463" y="2546148"/>
            <a:ext cx="2105025" cy="625812"/>
          </a:xfrm>
          <a:prstGeom prst="rect">
            <a:avLst/>
          </a:prstGeom>
          <a:noFill/>
        </p:spPr>
        <p:txBody>
          <a:bodyPr wrap="square" rtlCol="0">
            <a:spAutoFit/>
          </a:bodyPr>
          <a:lstStyle/>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･急性期病院</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･亜急性期、回復期、</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  リハビリ病院</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234" name="角丸四角形 233"/>
          <p:cNvSpPr/>
          <p:nvPr/>
        </p:nvSpPr>
        <p:spPr>
          <a:xfrm>
            <a:off x="1306692" y="3011239"/>
            <a:ext cx="1829768" cy="1188452"/>
          </a:xfrm>
          <a:prstGeom prst="roundRect">
            <a:avLst>
              <a:gd name="adj" fmla="val 1696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2" name="テキスト ボックス 231"/>
          <p:cNvSpPr txBox="1"/>
          <p:nvPr/>
        </p:nvSpPr>
        <p:spPr>
          <a:xfrm>
            <a:off x="1395479" y="3046082"/>
            <a:ext cx="2105025" cy="1079783"/>
          </a:xfrm>
          <a:prstGeom prst="rect">
            <a:avLst/>
          </a:prstGeom>
          <a:noFill/>
        </p:spPr>
        <p:txBody>
          <a:bodyPr wrap="square" rtlCol="0">
            <a:spAutoFit/>
          </a:bodyPr>
          <a:lstStyle/>
          <a:p>
            <a:pPr eaLnBrk="1" fontAlgn="auto" hangingPunct="1">
              <a:spcBef>
                <a:spcPts val="0"/>
              </a:spcBef>
              <a:spcAft>
                <a:spcPts val="0"/>
              </a:spcAft>
            </a:pPr>
            <a:r>
              <a:rPr lang="ja-JP" altLang="en-US" sz="1600" b="1" dirty="0">
                <a:solidFill>
                  <a:prstClr val="white"/>
                </a:solidFill>
                <a:latin typeface="Meiryo UI" pitchFamily="50" charset="-128"/>
                <a:ea typeface="Meiryo UI" pitchFamily="50" charset="-128"/>
                <a:cs typeface="Meiryo UI" pitchFamily="50" charset="-128"/>
              </a:rPr>
              <a:t>日常の医療</a:t>
            </a:r>
            <a:endParaRPr lang="en-US" altLang="ja-JP" sz="1600" b="1" dirty="0">
              <a:solidFill>
                <a:prstClr val="white"/>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･かかりつけ医／</a:t>
            </a:r>
            <a:endParaRPr lang="en-US" altLang="ja-JP" sz="1300" b="1" dirty="0">
              <a:solidFill>
                <a:prstClr val="white"/>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歯科医師／薬剤師</a:t>
            </a:r>
            <a:endParaRPr lang="en-US" altLang="ja-JP" sz="1300" b="1" dirty="0">
              <a:solidFill>
                <a:prstClr val="white"/>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･地域の連携病院</a:t>
            </a:r>
            <a:endParaRPr lang="en-US" altLang="ja-JP" sz="1300" b="1" dirty="0">
              <a:solidFill>
                <a:prstClr val="white"/>
              </a:solidFill>
              <a:latin typeface="Meiryo UI" pitchFamily="50" charset="-128"/>
              <a:ea typeface="Meiryo UI" pitchFamily="50" charset="-128"/>
              <a:cs typeface="Meiryo UI" pitchFamily="50" charset="-128"/>
            </a:endParaRPr>
          </a:p>
        </p:txBody>
      </p:sp>
      <p:sp>
        <p:nvSpPr>
          <p:cNvPr id="236" name="円/楕円 235"/>
          <p:cNvSpPr/>
          <p:nvPr/>
        </p:nvSpPr>
        <p:spPr>
          <a:xfrm>
            <a:off x="5100069" y="2903397"/>
            <a:ext cx="2388574" cy="14772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9" name="テキスト ボックス 8"/>
          <p:cNvSpPr txBox="1"/>
          <p:nvPr/>
        </p:nvSpPr>
        <p:spPr>
          <a:xfrm>
            <a:off x="5830796" y="2331277"/>
            <a:ext cx="2190750"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9BBB59">
                    <a:lumMod val="75000"/>
                  </a:srgbClr>
                </a:solidFill>
                <a:latin typeface="Meiryo UI" pitchFamily="50" charset="-128"/>
                <a:ea typeface="Meiryo UI" pitchFamily="50" charset="-128"/>
                <a:cs typeface="Meiryo UI" pitchFamily="50" charset="-128"/>
              </a:rPr>
              <a:t> 介護が必要になったら･･･</a:t>
            </a:r>
            <a:endParaRPr lang="en-US" altLang="ja-JP" sz="1400" b="1" dirty="0">
              <a:solidFill>
                <a:srgbClr val="9BBB59">
                  <a:lumMod val="75000"/>
                </a:srgb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800" b="1" dirty="0">
                <a:solidFill>
                  <a:srgbClr val="9BBB59">
                    <a:lumMod val="75000"/>
                  </a:srgbClr>
                </a:solidFill>
                <a:latin typeface="Meiryo UI" pitchFamily="50" charset="-128"/>
                <a:ea typeface="Meiryo UI" pitchFamily="50" charset="-128"/>
                <a:cs typeface="Meiryo UI" pitchFamily="50" charset="-128"/>
              </a:rPr>
              <a:t>   介    護</a:t>
            </a:r>
            <a:endParaRPr lang="en-US" altLang="ja-JP" sz="1800" b="1" dirty="0">
              <a:solidFill>
                <a:srgbClr val="9BBB59">
                  <a:lumMod val="75000"/>
                </a:srgbClr>
              </a:solidFill>
              <a:latin typeface="Meiryo UI" pitchFamily="50" charset="-128"/>
              <a:ea typeface="Meiryo UI" pitchFamily="50" charset="-128"/>
              <a:cs typeface="Meiryo UI" pitchFamily="50" charset="-128"/>
            </a:endParaRPr>
          </a:p>
        </p:txBody>
      </p:sp>
      <p:sp>
        <p:nvSpPr>
          <p:cNvPr id="237" name="テキスト ボックス 236"/>
          <p:cNvSpPr txBox="1"/>
          <p:nvPr/>
        </p:nvSpPr>
        <p:spPr>
          <a:xfrm>
            <a:off x="5401255" y="3018322"/>
            <a:ext cx="2459667" cy="1241365"/>
          </a:xfrm>
          <a:prstGeom prst="rect">
            <a:avLst/>
          </a:prstGeom>
          <a:noFill/>
        </p:spPr>
        <p:txBody>
          <a:bodyPr wrap="square" rtlCol="0">
            <a:spAutoFit/>
          </a:bodyPr>
          <a:lstStyle/>
          <a:p>
            <a:pPr eaLnBrk="1" fontAlgn="auto" hangingPunct="1">
              <a:spcBef>
                <a:spcPts val="0"/>
              </a:spcBef>
              <a:spcAft>
                <a:spcPts val="0"/>
              </a:spcAft>
            </a:pP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a:t>
            </a: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在宅サービス</a:t>
            </a: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a:t>
            </a:r>
          </a:p>
          <a:p>
            <a:pPr eaLnBrk="1" fontAlgn="auto" hangingPunct="1">
              <a:spcBef>
                <a:spcPts val="20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･訪問サービス   </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･通所サービス  ･短期入所</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･小規模多機能型居宅介護</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a:t>
            </a:r>
            <a:r>
              <a:rPr lang="en-US" altLang="ja-JP" sz="1200" b="1" dirty="0">
                <a:solidFill>
                  <a:prstClr val="black">
                    <a:lumMod val="65000"/>
                    <a:lumOff val="35000"/>
                  </a:prstClr>
                </a:solidFill>
                <a:latin typeface="Meiryo UI" pitchFamily="50" charset="-128"/>
                <a:ea typeface="Meiryo UI" pitchFamily="50" charset="-128"/>
                <a:cs typeface="Meiryo UI" pitchFamily="50" charset="-128"/>
              </a:rPr>
              <a:t>24</a:t>
            </a: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時間対応の訪問サービス</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･複合型サービス</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40" name="円/楕円 239"/>
          <p:cNvSpPr/>
          <p:nvPr/>
        </p:nvSpPr>
        <p:spPr>
          <a:xfrm>
            <a:off x="2934061" y="5767770"/>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4" name="円/楕円 243"/>
          <p:cNvSpPr/>
          <p:nvPr/>
        </p:nvSpPr>
        <p:spPr>
          <a:xfrm>
            <a:off x="4823625" y="5807267"/>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5" name="円/楕円 244"/>
          <p:cNvSpPr/>
          <p:nvPr/>
        </p:nvSpPr>
        <p:spPr>
          <a:xfrm>
            <a:off x="3868628" y="5858186"/>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3" name="テキスト ボックス 242"/>
          <p:cNvSpPr txBox="1"/>
          <p:nvPr/>
        </p:nvSpPr>
        <p:spPr>
          <a:xfrm>
            <a:off x="3708866" y="6059861"/>
            <a:ext cx="1775135"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 自治会   ボランティア</a:t>
            </a:r>
            <a:endParaRPr lang="en-US" altLang="ja-JP" sz="13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39" name="テキスト ボックス 238"/>
          <p:cNvSpPr txBox="1"/>
          <p:nvPr/>
        </p:nvSpPr>
        <p:spPr>
          <a:xfrm>
            <a:off x="7193036" y="2818640"/>
            <a:ext cx="1746954" cy="795089"/>
          </a:xfrm>
          <a:prstGeom prst="rect">
            <a:avLst/>
          </a:prstGeom>
          <a:noFill/>
        </p:spPr>
        <p:txBody>
          <a:bodyPr wrap="square" rtlCol="0">
            <a:spAutoFit/>
          </a:bodyPr>
          <a:lstStyle/>
          <a:p>
            <a:pPr eaLnBrk="1" fontAlgn="auto" hangingPunct="1">
              <a:spcBef>
                <a:spcPts val="0"/>
              </a:spcBef>
              <a:spcAft>
                <a:spcPts val="0"/>
              </a:spcAft>
            </a:pPr>
            <a:r>
              <a:rPr lang="en-US" altLang="ja-JP" sz="1100" b="1" dirty="0">
                <a:solidFill>
                  <a:prstClr val="white"/>
                </a:solidFill>
                <a:latin typeface="Meiryo UI" pitchFamily="50" charset="-128"/>
                <a:ea typeface="Meiryo UI" pitchFamily="50" charset="-128"/>
                <a:cs typeface="Meiryo UI" pitchFamily="50" charset="-128"/>
              </a:rPr>
              <a:t>【</a:t>
            </a:r>
            <a:r>
              <a:rPr lang="ja-JP" altLang="en-US" sz="1100" b="1" dirty="0">
                <a:solidFill>
                  <a:prstClr val="white"/>
                </a:solidFill>
                <a:latin typeface="Meiryo UI" pitchFamily="50" charset="-128"/>
                <a:ea typeface="Meiryo UI" pitchFamily="50" charset="-128"/>
                <a:cs typeface="Meiryo UI" pitchFamily="50" charset="-128"/>
              </a:rPr>
              <a:t>施設･居住系サービス</a:t>
            </a:r>
            <a:r>
              <a:rPr lang="en-US" altLang="ja-JP" sz="1100" b="1" dirty="0">
                <a:solidFill>
                  <a:prstClr val="white"/>
                </a:solidFill>
                <a:latin typeface="Meiryo UI" pitchFamily="50" charset="-128"/>
                <a:ea typeface="Meiryo UI" pitchFamily="50" charset="-128"/>
                <a:cs typeface="Meiryo UI" pitchFamily="50" charset="-128"/>
              </a:rPr>
              <a:t>】</a:t>
            </a:r>
          </a:p>
          <a:p>
            <a:pPr eaLnBrk="1" fontAlgn="auto" hangingPunct="1">
              <a:spcBef>
                <a:spcPts val="2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･介護老人福祉施設</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･介護老人保健施設</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･認知症共同生活介護 等</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246" name="円弧 245"/>
          <p:cNvSpPr/>
          <p:nvPr/>
        </p:nvSpPr>
        <p:spPr>
          <a:xfrm rot="6412652">
            <a:off x="4480724" y="3510825"/>
            <a:ext cx="771737" cy="847125"/>
          </a:xfrm>
          <a:prstGeom prst="arc">
            <a:avLst>
              <a:gd name="adj1" fmla="val 4555472"/>
              <a:gd name="adj2" fmla="val 11324351"/>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7" name="円弧 246"/>
          <p:cNvSpPr/>
          <p:nvPr/>
        </p:nvSpPr>
        <p:spPr>
          <a:xfrm rot="10265966">
            <a:off x="2781494" y="3846336"/>
            <a:ext cx="721440" cy="654257"/>
          </a:xfrm>
          <a:prstGeom prst="arc">
            <a:avLst>
              <a:gd name="adj1" fmla="val 15935650"/>
              <a:gd name="adj2" fmla="val 765473"/>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8" name="円弧 247"/>
          <p:cNvSpPr/>
          <p:nvPr/>
        </p:nvSpPr>
        <p:spPr>
          <a:xfrm rot="8340376">
            <a:off x="2853551" y="3579677"/>
            <a:ext cx="913080" cy="810787"/>
          </a:xfrm>
          <a:prstGeom prst="arc">
            <a:avLst>
              <a:gd name="adj1" fmla="val 6917379"/>
              <a:gd name="adj2" fmla="val 13599718"/>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9" name="テキスト ボックス 248"/>
          <p:cNvSpPr txBox="1"/>
          <p:nvPr/>
        </p:nvSpPr>
        <p:spPr>
          <a:xfrm>
            <a:off x="3095627" y="3086594"/>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4F81BD">
                    <a:lumMod val="75000"/>
                  </a:srgbClr>
                </a:solidFill>
                <a:latin typeface="Meiryo UI" pitchFamily="50" charset="-128"/>
                <a:ea typeface="Meiryo UI" pitchFamily="50" charset="-128"/>
                <a:cs typeface="Meiryo UI" pitchFamily="50" charset="-128"/>
              </a:rPr>
              <a:t>通院･入院</a:t>
            </a:r>
            <a:endParaRPr lang="en-US" altLang="ja-JP" sz="1300" b="1" dirty="0">
              <a:solidFill>
                <a:srgbClr val="4F81BD">
                  <a:lumMod val="75000"/>
                </a:srgbClr>
              </a:solidFill>
              <a:latin typeface="Meiryo UI" pitchFamily="50" charset="-128"/>
              <a:ea typeface="Meiryo UI" pitchFamily="50" charset="-128"/>
              <a:cs typeface="Meiryo UI" pitchFamily="50" charset="-128"/>
            </a:endParaRPr>
          </a:p>
        </p:txBody>
      </p:sp>
      <p:sp>
        <p:nvSpPr>
          <p:cNvPr id="250" name="テキスト ボックス 249"/>
          <p:cNvSpPr txBox="1"/>
          <p:nvPr/>
        </p:nvSpPr>
        <p:spPr>
          <a:xfrm>
            <a:off x="4267584" y="3068267"/>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9BBB59">
                    <a:lumMod val="75000"/>
                  </a:srgbClr>
                </a:solidFill>
                <a:latin typeface="Meiryo UI" pitchFamily="50" charset="-128"/>
                <a:ea typeface="Meiryo UI" pitchFamily="50" charset="-128"/>
                <a:cs typeface="Meiryo UI" pitchFamily="50" charset="-128"/>
              </a:rPr>
              <a:t>通所･入所</a:t>
            </a:r>
            <a:endParaRPr lang="en-US" altLang="ja-JP" sz="1300" b="1" dirty="0">
              <a:solidFill>
                <a:srgbClr val="9BBB59">
                  <a:lumMod val="75000"/>
                </a:srgbClr>
              </a:solidFill>
              <a:latin typeface="Meiryo UI" pitchFamily="50" charset="-128"/>
              <a:ea typeface="Meiryo UI" pitchFamily="50" charset="-128"/>
              <a:cs typeface="Meiryo UI" pitchFamily="50" charset="-128"/>
            </a:endParaRPr>
          </a:p>
        </p:txBody>
      </p:sp>
      <p:sp>
        <p:nvSpPr>
          <p:cNvPr id="251" name="円弧 250"/>
          <p:cNvSpPr/>
          <p:nvPr/>
        </p:nvSpPr>
        <p:spPr>
          <a:xfrm rot="4933733">
            <a:off x="4769280" y="3815806"/>
            <a:ext cx="689961" cy="939225"/>
          </a:xfrm>
          <a:prstGeom prst="arc">
            <a:avLst>
              <a:gd name="adj1" fmla="val 16816069"/>
              <a:gd name="adj2" fmla="val 21411095"/>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2" name="円弧 251"/>
          <p:cNvSpPr/>
          <p:nvPr/>
        </p:nvSpPr>
        <p:spPr>
          <a:xfrm rot="11151400">
            <a:off x="3062219" y="4868036"/>
            <a:ext cx="763982" cy="870640"/>
          </a:xfrm>
          <a:prstGeom prst="arc">
            <a:avLst>
              <a:gd name="adj1" fmla="val 17033706"/>
              <a:gd name="adj2" fmla="val 3688238"/>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3" name="円弧 252"/>
          <p:cNvSpPr/>
          <p:nvPr/>
        </p:nvSpPr>
        <p:spPr>
          <a:xfrm rot="9951398">
            <a:off x="4395133" y="4933900"/>
            <a:ext cx="1149201" cy="966433"/>
          </a:xfrm>
          <a:prstGeom prst="arc">
            <a:avLst>
              <a:gd name="adj1" fmla="val 7798388"/>
              <a:gd name="adj2" fmla="val 14013663"/>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4" name="テキスト ボックス 253"/>
          <p:cNvSpPr txBox="1"/>
          <p:nvPr/>
        </p:nvSpPr>
        <p:spPr>
          <a:xfrm>
            <a:off x="6462892" y="4831330"/>
            <a:ext cx="2289654" cy="1451679"/>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eaLnBrk="1" fontAlgn="auto" hangingPunct="1">
              <a:spcBef>
                <a:spcPts val="60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6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地域包括ケアシステムは、</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おおむね</a:t>
            </a:r>
            <a:r>
              <a:rPr lang="en-US" altLang="ja-JP" sz="1300" b="1" dirty="0">
                <a:solidFill>
                  <a:prstClr val="black"/>
                </a:solidFill>
                <a:latin typeface="Meiryo UI" pitchFamily="50" charset="-128"/>
                <a:ea typeface="Meiryo UI" pitchFamily="50" charset="-128"/>
                <a:cs typeface="Meiryo UI" pitchFamily="50" charset="-128"/>
              </a:rPr>
              <a:t>30</a:t>
            </a:r>
            <a:r>
              <a:rPr lang="ja-JP" altLang="en-US" sz="1300" b="1" dirty="0">
                <a:solidFill>
                  <a:prstClr val="black"/>
                </a:solidFill>
                <a:latin typeface="Meiryo UI" pitchFamily="50" charset="-128"/>
                <a:ea typeface="Meiryo UI" pitchFamily="50" charset="-128"/>
                <a:cs typeface="Meiryo UI" pitchFamily="50" charset="-128"/>
              </a:rPr>
              <a:t>分以内に</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必要なサービスが提供される</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日常生活圏域（中学校区）</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を単位として想定</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p:txBody>
      </p:sp>
      <p:sp>
        <p:nvSpPr>
          <p:cNvPr id="255" name="テキスト ボックス 254"/>
          <p:cNvSpPr txBox="1"/>
          <p:nvPr/>
        </p:nvSpPr>
        <p:spPr>
          <a:xfrm>
            <a:off x="304463" y="5481583"/>
            <a:ext cx="1737646" cy="461665"/>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相談業務やサービスの</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コーディネートを行う</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pic>
        <p:nvPicPr>
          <p:cNvPr id="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72" t="32978" r="38446" b="46815"/>
          <a:stretch/>
        </p:blipFill>
        <p:spPr bwMode="auto">
          <a:xfrm>
            <a:off x="4433929" y="4012750"/>
            <a:ext cx="694715" cy="53065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正方形/長方形 258"/>
          <p:cNvSpPr/>
          <p:nvPr/>
        </p:nvSpPr>
        <p:spPr>
          <a:xfrm>
            <a:off x="4413401" y="3980850"/>
            <a:ext cx="156162" cy="221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60" name="正方形/長方形 259"/>
          <p:cNvSpPr/>
          <p:nvPr/>
        </p:nvSpPr>
        <p:spPr>
          <a:xfrm>
            <a:off x="4991121" y="3963122"/>
            <a:ext cx="156162" cy="14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pic>
        <p:nvPicPr>
          <p:cNvPr id="2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39" t="11735" r="69332" b="70649"/>
          <a:stretch/>
        </p:blipFill>
        <p:spPr bwMode="auto">
          <a:xfrm>
            <a:off x="434977" y="3481671"/>
            <a:ext cx="764431" cy="626280"/>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7" t="55775" r="89308" b="24018"/>
          <a:stretch/>
        </p:blipFill>
        <p:spPr bwMode="auto">
          <a:xfrm>
            <a:off x="2071946" y="5161343"/>
            <a:ext cx="433441" cy="689967"/>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092" t="15925" r="6658" b="70435"/>
          <a:stretch/>
        </p:blipFill>
        <p:spPr bwMode="auto">
          <a:xfrm>
            <a:off x="7599788" y="3644767"/>
            <a:ext cx="867939" cy="5116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正方形/長方形 264"/>
          <p:cNvSpPr/>
          <p:nvPr/>
        </p:nvSpPr>
        <p:spPr>
          <a:xfrm rot="19026107">
            <a:off x="4405854" y="4169909"/>
            <a:ext cx="93971" cy="7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66" name="テキスト ボックス 265"/>
          <p:cNvSpPr txBox="1"/>
          <p:nvPr/>
        </p:nvSpPr>
        <p:spPr>
          <a:xfrm>
            <a:off x="2946764" y="5940945"/>
            <a:ext cx="3579713"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老人クラブ                             </a:t>
            </a: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NPO</a:t>
            </a: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 等</a:t>
            </a:r>
            <a:endParaRPr lang="en-US" altLang="ja-JP" sz="1300" b="1" dirty="0">
              <a:solidFill>
                <a:prstClr val="black">
                  <a:lumMod val="65000"/>
                  <a:lumOff val="35000"/>
                </a:prstClr>
              </a:solidFill>
              <a:latin typeface="Meiryo UI" pitchFamily="50" charset="-128"/>
              <a:ea typeface="Meiryo UI" pitchFamily="50" charset="-128"/>
              <a:cs typeface="Meiryo UI" pitchFamily="50" charset="-128"/>
            </a:endParaRPr>
          </a:p>
        </p:txBody>
      </p:sp>
      <p:pic>
        <p:nvPicPr>
          <p:cNvPr id="26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18" t="13141" r="30191" b="73497"/>
          <a:stretch/>
        </p:blipFill>
        <p:spPr bwMode="auto">
          <a:xfrm>
            <a:off x="6585286" y="4091223"/>
            <a:ext cx="802283" cy="489897"/>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Box 2"/>
          <p:cNvSpPr txBox="1">
            <a:spLocks noChangeArrowheads="1"/>
          </p:cNvSpPr>
          <p:nvPr/>
        </p:nvSpPr>
        <p:spPr bwMode="auto">
          <a:xfrm>
            <a:off x="6045958" y="6457986"/>
            <a:ext cx="2954557" cy="29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1400" b="1" dirty="0">
                <a:solidFill>
                  <a:prstClr val="black"/>
                </a:solidFill>
                <a:latin typeface="Meiryo UI" pitchFamily="50" charset="-128"/>
                <a:ea typeface="Meiryo UI" pitchFamily="50" charset="-128"/>
                <a:cs typeface="Meiryo UI" pitchFamily="50" charset="-128"/>
              </a:rPr>
              <a:t>出典：厚生労働省資料を一部改変</a:t>
            </a:r>
          </a:p>
        </p:txBody>
      </p:sp>
      <p:sp>
        <p:nvSpPr>
          <p:cNvPr id="52"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a:t>
            </a:r>
            <a:r>
              <a:rPr lang="ja-JP" altLang="en-US" sz="1800" b="1" dirty="0">
                <a:latin typeface="Meiryo UI" pitchFamily="50" charset="-128"/>
                <a:ea typeface="Meiryo UI" pitchFamily="50" charset="-128"/>
                <a:cs typeface="Meiryo UI" pitchFamily="50" charset="-128"/>
              </a:rPr>
              <a:t>］</a:t>
            </a:r>
          </a:p>
        </p:txBody>
      </p:sp>
      <p:sp>
        <p:nvSpPr>
          <p:cNvPr id="54" name="Rectangle 3"/>
          <p:cNvSpPr>
            <a:spLocks noChangeArrowheads="1"/>
          </p:cNvSpPr>
          <p:nvPr/>
        </p:nvSpPr>
        <p:spPr bwMode="auto">
          <a:xfrm>
            <a:off x="130625" y="83445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00023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456760"/>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4" name="Line 45"/>
          <p:cNvSpPr>
            <a:spLocks noChangeShapeType="1"/>
          </p:cNvSpPr>
          <p:nvPr/>
        </p:nvSpPr>
        <p:spPr bwMode="auto">
          <a:xfrm flipH="1">
            <a:off x="1612633" y="4725716"/>
            <a:ext cx="641" cy="1521878"/>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5" name="Line 45"/>
          <p:cNvSpPr>
            <a:spLocks noChangeShapeType="1"/>
          </p:cNvSpPr>
          <p:nvPr/>
        </p:nvSpPr>
        <p:spPr bwMode="auto">
          <a:xfrm flipV="1">
            <a:off x="1302455" y="2450529"/>
            <a:ext cx="742192"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4" name="Line 45"/>
          <p:cNvSpPr>
            <a:spLocks noChangeShapeType="1"/>
          </p:cNvSpPr>
          <p:nvPr/>
        </p:nvSpPr>
        <p:spPr bwMode="auto">
          <a:xfrm flipV="1">
            <a:off x="1099564" y="3836347"/>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29" name="Line 40"/>
          <p:cNvSpPr>
            <a:spLocks noChangeShapeType="1"/>
          </p:cNvSpPr>
          <p:nvPr/>
        </p:nvSpPr>
        <p:spPr bwMode="auto">
          <a:xfrm>
            <a:off x="503134" y="3835461"/>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4" name="AutoShape 33"/>
          <p:cNvSpPr>
            <a:spLocks noChangeArrowheads="1"/>
          </p:cNvSpPr>
          <p:nvPr/>
        </p:nvSpPr>
        <p:spPr bwMode="auto">
          <a:xfrm>
            <a:off x="1459321" y="3002232"/>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42" name="AutoShape 33"/>
          <p:cNvSpPr>
            <a:spLocks noChangeArrowheads="1"/>
          </p:cNvSpPr>
          <p:nvPr/>
        </p:nvSpPr>
        <p:spPr bwMode="auto">
          <a:xfrm>
            <a:off x="786556" y="2753479"/>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endParaRPr lang="ja-JP" altLang="en-US" sz="1800">
              <a:latin typeface="BIZ UDPゴシック" panose="020B0400000000000000" pitchFamily="50" charset="-128"/>
              <a:ea typeface="BIZ UDPゴシック" panose="020B0400000000000000" pitchFamily="50" charset="-128"/>
            </a:endParaRPr>
          </a:p>
        </p:txBody>
      </p:sp>
      <p:sp>
        <p:nvSpPr>
          <p:cNvPr id="25623" name="AutoShape 31"/>
          <p:cNvSpPr>
            <a:spLocks noChangeArrowheads="1"/>
          </p:cNvSpPr>
          <p:nvPr/>
        </p:nvSpPr>
        <p:spPr bwMode="auto">
          <a:xfrm>
            <a:off x="242231" y="3273425"/>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2" name="AutoShape 24"/>
          <p:cNvSpPr>
            <a:spLocks noChangeArrowheads="1"/>
          </p:cNvSpPr>
          <p:nvPr/>
        </p:nvSpPr>
        <p:spPr bwMode="auto">
          <a:xfrm>
            <a:off x="5478121" y="4988362"/>
            <a:ext cx="3081536" cy="1670604"/>
          </a:xfrm>
          <a:prstGeom prst="roundRect">
            <a:avLst>
              <a:gd name="adj" fmla="val 10738"/>
            </a:avLst>
          </a:prstGeom>
          <a:solidFill>
            <a:srgbClr val="F8D8AE"/>
          </a:solidFill>
          <a:ln>
            <a:noFill/>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3" name="AutoShape 23"/>
          <p:cNvSpPr>
            <a:spLocks noChangeArrowheads="1"/>
          </p:cNvSpPr>
          <p:nvPr/>
        </p:nvSpPr>
        <p:spPr bwMode="auto">
          <a:xfrm>
            <a:off x="5478121" y="3494830"/>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4" name="AutoShape 22"/>
          <p:cNvSpPr>
            <a:spLocks noChangeArrowheads="1"/>
          </p:cNvSpPr>
          <p:nvPr/>
        </p:nvSpPr>
        <p:spPr bwMode="auto">
          <a:xfrm>
            <a:off x="5498273" y="1162301"/>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8" name="Text Box 6"/>
          <p:cNvSpPr txBox="1">
            <a:spLocks noChangeArrowheads="1"/>
          </p:cNvSpPr>
          <p:nvPr/>
        </p:nvSpPr>
        <p:spPr bwMode="auto">
          <a:xfrm>
            <a:off x="190679" y="3469714"/>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956781"/>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要介護</a:t>
            </a:r>
          </a:p>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１～５</a:t>
            </a:r>
            <a:endParaRPr lang="en-US" altLang="ja-JP" sz="1400" b="1" dirty="0">
              <a:solidFill>
                <a:srgbClr val="66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482089"/>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a:spcBef>
                <a:spcPts val="0"/>
              </a:spcBef>
              <a:spcAft>
                <a:spcPts val="300"/>
              </a:spcAft>
            </a:pPr>
            <a:r>
              <a:rPr lang="ja-JP" altLang="en-US" sz="1400" b="1" dirty="0">
                <a:solidFill>
                  <a:srgbClr val="E5851B"/>
                </a:solidFill>
                <a:latin typeface="BIZ UDPゴシック" panose="020B0400000000000000" pitchFamily="50" charset="-128"/>
                <a:ea typeface="BIZ UDPゴシック" panose="020B0400000000000000" pitchFamily="50" charset="-128"/>
                <a:cs typeface="Meiryo UI" pitchFamily="50" charset="-128"/>
              </a:rPr>
              <a:t>非該当</a:t>
            </a:r>
            <a:endParaRPr lang="en-US" altLang="ja-JP" sz="14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a:p>
            <a:pPr algn="r">
              <a:spcBef>
                <a:spcPts val="0"/>
              </a:spcBef>
            </a:pP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サービス事業対象者</a:t>
            </a: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endPar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554205"/>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要支援</a:t>
            </a:r>
          </a:p>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１</a:t>
            </a:r>
            <a:r>
              <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２</a:t>
            </a:r>
            <a:endPar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256923"/>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施設サービス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特養</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老健</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介護医療院 等</a:t>
            </a:r>
            <a:endPar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1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居宅サービス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訪問看護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通所介護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短期入所 等</a:t>
            </a:r>
            <a:r>
              <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p>
          <a:p>
            <a:pPr>
              <a:spcBef>
                <a:spcPts val="12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地域密着型サービス</a:t>
            </a:r>
          </a:p>
          <a:p>
            <a:pPr>
              <a:spcBef>
                <a:spcPct val="5000"/>
              </a:spcBef>
            </a:pPr>
            <a:r>
              <a:rPr lang="ja-JP" altLang="en-US" sz="12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536343"/>
            <a:ext cx="3061383" cy="13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介護予防サービス</a:t>
            </a:r>
          </a:p>
          <a:p>
            <a:pPr>
              <a:spcBef>
                <a:spcPct val="5000"/>
              </a:spcBef>
            </a:pPr>
            <a:r>
              <a:rPr lang="ja-JP" altLang="en-US" sz="14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介護予防訪問看護  等</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a:spcBef>
                <a:spcPts val="2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介護予防認知症</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対応型通所介護</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等</a:t>
            </a:r>
          </a:p>
        </p:txBody>
      </p:sp>
      <p:sp>
        <p:nvSpPr>
          <p:cNvPr id="25620" name="Text Box 27"/>
          <p:cNvSpPr txBox="1">
            <a:spLocks noChangeArrowheads="1"/>
          </p:cNvSpPr>
          <p:nvPr/>
        </p:nvSpPr>
        <p:spPr bwMode="auto">
          <a:xfrm>
            <a:off x="8555153" y="1781175"/>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670061"/>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124072"/>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lnSpc>
                <a:spcPct val="95000"/>
              </a:lnSpc>
            </a:pPr>
            <a:r>
              <a:rPr lang="ja-JP" altLang="en-US" sz="1800" b="1" dirty="0">
                <a:solidFill>
                  <a:srgbClr val="E5851B"/>
                </a:solidFill>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236523"/>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1" name="Text Box 7"/>
          <p:cNvSpPr txBox="1">
            <a:spLocks noChangeArrowheads="1"/>
          </p:cNvSpPr>
          <p:nvPr/>
        </p:nvSpPr>
        <p:spPr bwMode="auto">
          <a:xfrm>
            <a:off x="769834" y="2768191"/>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120691"/>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213991"/>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サービス</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33162" y="1128651"/>
            <a:ext cx="1991652" cy="3353435"/>
            <a:chOff x="2033162" y="998026"/>
            <a:chExt cx="1991652" cy="3353435"/>
          </a:xfrm>
        </p:grpSpPr>
        <p:sp>
          <p:nvSpPr>
            <p:cNvPr id="25609" name="Text Box 7"/>
            <p:cNvSpPr txBox="1">
              <a:spLocks noChangeArrowheads="1"/>
            </p:cNvSpPr>
            <p:nvPr/>
          </p:nvSpPr>
          <p:spPr bwMode="auto">
            <a:xfrm>
              <a:off x="2033162" y="1610625"/>
              <a:ext cx="430887" cy="162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74192" y="2911225"/>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7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コンピュータ判定</a:t>
              </a: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593927"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介護認定審査会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二次判定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endParaRPr lang="ja-JP" altLang="en-US" sz="1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FF6363"/>
                  </a:solidFill>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grpSp>
      <p:sp>
        <p:nvSpPr>
          <p:cNvPr id="48" name="Line 41"/>
          <p:cNvSpPr>
            <a:spLocks noChangeShapeType="1"/>
          </p:cNvSpPr>
          <p:nvPr/>
        </p:nvSpPr>
        <p:spPr bwMode="auto">
          <a:xfrm>
            <a:off x="5661599" y="181157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0" name="Text Box 20"/>
          <p:cNvSpPr txBox="1">
            <a:spLocks noChangeArrowheads="1"/>
          </p:cNvSpPr>
          <p:nvPr/>
        </p:nvSpPr>
        <p:spPr bwMode="auto">
          <a:xfrm>
            <a:off x="5547720" y="5052262"/>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その他 生活支援サービス</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一般介護予防事業</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全ての高齢者が</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利用可</a:t>
            </a:r>
            <a:endPar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815815"/>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3" name="Line 41"/>
          <p:cNvSpPr>
            <a:spLocks noChangeShapeType="1"/>
          </p:cNvSpPr>
          <p:nvPr/>
        </p:nvSpPr>
        <p:spPr bwMode="auto">
          <a:xfrm>
            <a:off x="4995622" y="4860548"/>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6" name="Line 45"/>
          <p:cNvSpPr>
            <a:spLocks noChangeShapeType="1"/>
          </p:cNvSpPr>
          <p:nvPr/>
        </p:nvSpPr>
        <p:spPr bwMode="auto">
          <a:xfrm>
            <a:off x="3301525" y="5506006"/>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7" name="Line 41"/>
          <p:cNvSpPr>
            <a:spLocks noChangeShapeType="1"/>
          </p:cNvSpPr>
          <p:nvPr/>
        </p:nvSpPr>
        <p:spPr bwMode="auto">
          <a:xfrm>
            <a:off x="4981945" y="3815815"/>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8" name="Line 41"/>
          <p:cNvSpPr>
            <a:spLocks noChangeShapeType="1"/>
          </p:cNvSpPr>
          <p:nvPr/>
        </p:nvSpPr>
        <p:spPr bwMode="auto">
          <a:xfrm>
            <a:off x="5595220" y="580941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9" name="Line 41"/>
          <p:cNvSpPr>
            <a:spLocks noChangeShapeType="1"/>
          </p:cNvSpPr>
          <p:nvPr/>
        </p:nvSpPr>
        <p:spPr bwMode="auto">
          <a:xfrm>
            <a:off x="4981208" y="4835825"/>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0" name="Line 45"/>
          <p:cNvSpPr>
            <a:spLocks noChangeShapeType="1"/>
          </p:cNvSpPr>
          <p:nvPr/>
        </p:nvSpPr>
        <p:spPr bwMode="auto">
          <a:xfrm flipV="1">
            <a:off x="1613274" y="5499467"/>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2" name="Line 45"/>
          <p:cNvSpPr>
            <a:spLocks noChangeShapeType="1"/>
          </p:cNvSpPr>
          <p:nvPr/>
        </p:nvSpPr>
        <p:spPr bwMode="auto">
          <a:xfrm flipH="1">
            <a:off x="1302455" y="4107094"/>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a:off x="1302455" y="2447748"/>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8" name="Line 45"/>
          <p:cNvSpPr>
            <a:spLocks noChangeShapeType="1"/>
          </p:cNvSpPr>
          <p:nvPr/>
        </p:nvSpPr>
        <p:spPr bwMode="auto">
          <a:xfrm>
            <a:off x="3337151" y="5521243"/>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9" name="Line 45"/>
          <p:cNvSpPr>
            <a:spLocks noChangeShapeType="1"/>
          </p:cNvSpPr>
          <p:nvPr/>
        </p:nvSpPr>
        <p:spPr bwMode="auto">
          <a:xfrm flipV="1">
            <a:off x="1289938" y="6247594"/>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71" name="Rectangle 56"/>
          <p:cNvSpPr>
            <a:spLocks noChangeArrowheads="1"/>
          </p:cNvSpPr>
          <p:nvPr/>
        </p:nvSpPr>
        <p:spPr bwMode="auto">
          <a:xfrm>
            <a:off x="253649" y="1455416"/>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spcBef>
                <a:spcPts val="600"/>
              </a:spcBef>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346017"/>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2065775"/>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4" name="二等辺三角形 73"/>
          <p:cNvSpPr/>
          <p:nvPr/>
        </p:nvSpPr>
        <p:spPr bwMode="auto">
          <a:xfrm rot="5400000">
            <a:off x="4013398" y="3669258"/>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二等辺三角形 74"/>
          <p:cNvSpPr/>
          <p:nvPr/>
        </p:nvSpPr>
        <p:spPr bwMode="auto">
          <a:xfrm rot="7339330">
            <a:off x="4015253" y="4333456"/>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Rectangle 7"/>
          <p:cNvSpPr txBox="1">
            <a:spLocks noChangeArrowheads="1"/>
          </p:cNvSpPr>
          <p:nvPr/>
        </p:nvSpPr>
        <p:spPr>
          <a:xfrm>
            <a:off x="406122" y="151973"/>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latin typeface="BIZ UDPゴシック" panose="020B0400000000000000" pitchFamily="50" charset="-128"/>
                <a:ea typeface="BIZ UDPゴシック" panose="020B0400000000000000" pitchFamily="50" charset="-128"/>
                <a:cs typeface="Meiryo UI" pitchFamily="50" charset="-128"/>
              </a:rPr>
              <a:t>介護サービスの利用の手続き</a:t>
            </a:r>
          </a:p>
        </p:txBody>
      </p:sp>
      <p:sp>
        <p:nvSpPr>
          <p:cNvPr id="7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6"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a:t>
            </a:r>
            <a:r>
              <a:rPr lang="ja-JP" altLang="en-US" sz="1800" b="1" dirty="0">
                <a:latin typeface="Meiryo UI" pitchFamily="50" charset="-128"/>
                <a:ea typeface="Meiryo UI" pitchFamily="50" charset="-128"/>
                <a:cs typeface="Meiryo UI" pitchFamily="50" charset="-128"/>
              </a:rPr>
              <a:t>］</a:t>
            </a:r>
          </a:p>
        </p:txBody>
      </p:sp>
      <p:sp>
        <p:nvSpPr>
          <p:cNvPr id="73"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04815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1010093" y="372665"/>
            <a:ext cx="7293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認知症高齢者の日常生活自立度</a:t>
            </a:r>
            <a:endParaRPr lang="en-US" altLang="ja-JP" sz="3000" b="1" dirty="0">
              <a:latin typeface="Meiryo UI" pitchFamily="50" charset="-128"/>
              <a:ea typeface="Meiryo UI" pitchFamily="50" charset="-128"/>
              <a:cs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66692570"/>
              </p:ext>
            </p:extLst>
          </p:nvPr>
        </p:nvGraphicFramePr>
        <p:xfrm>
          <a:off x="1247955" y="1432625"/>
          <a:ext cx="6578239" cy="4749800"/>
        </p:xfrm>
        <a:graphic>
          <a:graphicData uri="http://schemas.openxmlformats.org/drawingml/2006/table">
            <a:tbl>
              <a:tblPr firstRow="1" bandRow="1">
                <a:tableStyleId>{5C22544A-7EE6-4342-B048-85BDC9FD1C3A}</a:tableStyleId>
              </a:tblPr>
              <a:tblGrid>
                <a:gridCol w="330882">
                  <a:extLst>
                    <a:ext uri="{9D8B030D-6E8A-4147-A177-3AD203B41FA5}">
                      <a16:colId xmlns:a16="http://schemas.microsoft.com/office/drawing/2014/main" xmlns="" val="20000"/>
                    </a:ext>
                  </a:extLst>
                </a:gridCol>
                <a:gridCol w="832209">
                  <a:extLst>
                    <a:ext uri="{9D8B030D-6E8A-4147-A177-3AD203B41FA5}">
                      <a16:colId xmlns:a16="http://schemas.microsoft.com/office/drawing/2014/main" xmlns="" val="20001"/>
                    </a:ext>
                  </a:extLst>
                </a:gridCol>
                <a:gridCol w="5415148">
                  <a:extLst>
                    <a:ext uri="{9D8B030D-6E8A-4147-A177-3AD203B41FA5}">
                      <a16:colId xmlns:a16="http://schemas.microsoft.com/office/drawing/2014/main" xmlns="" val="20002"/>
                    </a:ext>
                  </a:extLst>
                </a:gridCol>
              </a:tblGrid>
              <a:tr h="370840">
                <a:tc gridSpan="2">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判定基準</a:t>
                      </a:r>
                      <a:endPar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xmlns="" val="10000"/>
                  </a:ext>
                </a:extLst>
              </a:tr>
              <a:tr h="370840">
                <a:tc gridSpan="2">
                  <a:txBody>
                    <a:bodyPr/>
                    <a:lstStyle/>
                    <a:p>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何らかの認知症を有するが、日常生活は家庭内及び社会的に</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ほぼ自立している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gridSpan="2">
                  <a:txBody>
                    <a:bodyPr/>
                    <a:lstStyle/>
                    <a:p>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5EADF"/>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日常生活に支障を来たすような症状・行動や意思疎通の困難さが多少見られても、誰かが注意していれば自立できる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rowSpan="2">
                  <a:txBody>
                    <a:bodyPr/>
                    <a:lstStyle/>
                    <a:p>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a:txBody>
                    <a:bodyPr/>
                    <a:lstStyle/>
                    <a:p>
                      <a:r>
                        <a:rPr kumimoji="1"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Ⅱa</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家庭外で上記</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の状態が見られる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Ⅱb</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家庭内でも上記</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の状態が見られる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840">
                <a:tc gridSpan="2">
                  <a:txBody>
                    <a:bodyPr/>
                    <a:lstStyle/>
                    <a:p>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5EADF"/>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日常生活に支障を来たすような症状・行動や意思疎通の困難さがときどき見られ、介護を必要とする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840">
                <a:tc rowSpan="2">
                  <a:txBody>
                    <a:bodyPr/>
                    <a:lstStyle/>
                    <a:p>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a:txBody>
                    <a:bodyPr/>
                    <a:lstStyle/>
                    <a:p>
                      <a:r>
                        <a:rPr kumimoji="1"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Ⅲa</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日中を中心として上記</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の状態が見られる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70840">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Ⅲb</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夜間を中心として上記</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の状態が見られる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70840">
                <a:tc gridSpan="2">
                  <a:txBody>
                    <a:bodyPr/>
                    <a:lstStyle/>
                    <a:p>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日常生活に支障を来たすような症状・行動や意思疎通の困難さが頻繁に見られ、常に介護を必要とする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70840">
                <a:tc gridSpan="2">
                  <a:txBody>
                    <a:bodyPr/>
                    <a:lstStyle/>
                    <a:p>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ADF"/>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著しい精神症状や問題行動あるいは重篤な身体疾患が見られ、専門医療を必要とする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10"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3</a:t>
            </a:r>
            <a:r>
              <a:rPr lang="ja-JP" altLang="en-US" sz="1800" b="1" dirty="0">
                <a:latin typeface="Meiryo UI" pitchFamily="50" charset="-128"/>
                <a:ea typeface="Meiryo UI" pitchFamily="50" charset="-128"/>
                <a:cs typeface="Meiryo UI" pitchFamily="50" charset="-128"/>
              </a:rPr>
              <a:t>］</a:t>
            </a:r>
          </a:p>
        </p:txBody>
      </p:sp>
      <p:sp>
        <p:nvSpPr>
          <p:cNvPr id="11" name="Rectangle 3"/>
          <p:cNvSpPr>
            <a:spLocks noChangeArrowheads="1"/>
          </p:cNvSpPr>
          <p:nvPr/>
        </p:nvSpPr>
        <p:spPr bwMode="auto">
          <a:xfrm>
            <a:off x="130625" y="96507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1587809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1"/>
          <p:cNvSpPr>
            <a:spLocks noChangeArrowheads="1"/>
          </p:cNvSpPr>
          <p:nvPr/>
        </p:nvSpPr>
        <p:spPr bwMode="auto">
          <a:xfrm rot="10800000">
            <a:off x="4347799" y="4381826"/>
            <a:ext cx="587248" cy="938313"/>
          </a:xfrm>
          <a:prstGeom prst="upDownArrow">
            <a:avLst>
              <a:gd name="adj1" fmla="val 47306"/>
              <a:gd name="adj2" fmla="val 30528"/>
            </a:avLst>
          </a:prstGeom>
          <a:solidFill>
            <a:srgbClr val="D2A578"/>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 name="円/楕円 2"/>
          <p:cNvSpPr/>
          <p:nvPr/>
        </p:nvSpPr>
        <p:spPr bwMode="auto">
          <a:xfrm>
            <a:off x="1726623" y="2699315"/>
            <a:ext cx="5767899" cy="2987620"/>
          </a:xfrm>
          <a:prstGeom prst="ellipse">
            <a:avLst/>
          </a:prstGeom>
          <a:noFill/>
          <a:ln w="50800" cap="flat" cmpd="sng" algn="ctr">
            <a:solidFill>
              <a:schemeClr val="accent1">
                <a:lumMod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42339" name="Oval 5"/>
          <p:cNvSpPr>
            <a:spLocks noChangeArrowheads="1"/>
          </p:cNvSpPr>
          <p:nvPr/>
        </p:nvSpPr>
        <p:spPr bwMode="auto">
          <a:xfrm>
            <a:off x="5639915" y="4985029"/>
            <a:ext cx="1681976" cy="701906"/>
          </a:xfrm>
          <a:prstGeom prst="ellipse">
            <a:avLst/>
          </a:prstGeom>
          <a:solidFill>
            <a:srgbClr val="996633"/>
          </a:solidFill>
          <a:ln>
            <a:noFill/>
          </a:ln>
        </p:spPr>
        <p:txBody>
          <a:bodyPr wrap="none" anchor="ctr"/>
          <a:lstStyle/>
          <a:p>
            <a:pPr algn="ctr" eaLnBrk="1" hangingPunct="1">
              <a:lnSpc>
                <a:spcPct val="130000"/>
              </a:lnSpc>
            </a:pPr>
            <a:r>
              <a:rPr lang="ja-JP" altLang="en-US" sz="2200" b="1" dirty="0">
                <a:solidFill>
                  <a:srgbClr val="FFFFFF"/>
                </a:solidFill>
                <a:latin typeface="Meiryo UI" pitchFamily="50" charset="-128"/>
                <a:ea typeface="Meiryo UI" pitchFamily="50" charset="-128"/>
                <a:cs typeface="Meiryo UI" pitchFamily="50" charset="-128"/>
              </a:rPr>
              <a:t>薬剤師</a:t>
            </a:r>
          </a:p>
        </p:txBody>
      </p:sp>
      <p:sp>
        <p:nvSpPr>
          <p:cNvPr id="142340" name="Oval 6"/>
          <p:cNvSpPr>
            <a:spLocks noChangeArrowheads="1"/>
          </p:cNvSpPr>
          <p:nvPr/>
        </p:nvSpPr>
        <p:spPr bwMode="auto">
          <a:xfrm>
            <a:off x="6726042" y="4193125"/>
            <a:ext cx="1702053" cy="701906"/>
          </a:xfrm>
          <a:prstGeom prst="ellipse">
            <a:avLst/>
          </a:prstGeom>
          <a:solidFill>
            <a:srgbClr val="D2A578"/>
          </a:solidFill>
          <a:ln>
            <a:noFill/>
          </a:ln>
        </p:spPr>
        <p:txBody>
          <a:bodyPr wrap="none" anchor="ctr"/>
          <a:lstStyle/>
          <a:p>
            <a:pPr algn="ctr" eaLnBrk="1" hangingPunct="1">
              <a:lnSpc>
                <a:spcPct val="130000"/>
              </a:lnSpc>
            </a:pPr>
            <a:r>
              <a:rPr lang="ja-JP" altLang="en-US" sz="2000" b="1" dirty="0">
                <a:solidFill>
                  <a:srgbClr val="000000">
                    <a:lumMod val="75000"/>
                    <a:lumOff val="25000"/>
                  </a:srgbClr>
                </a:solidFill>
                <a:latin typeface="Meiryo UI" pitchFamily="50" charset="-128"/>
                <a:ea typeface="Meiryo UI" pitchFamily="50" charset="-128"/>
                <a:cs typeface="Meiryo UI" pitchFamily="50" charset="-128"/>
              </a:rPr>
              <a:t>かかりつけ医</a:t>
            </a:r>
          </a:p>
        </p:txBody>
      </p:sp>
      <p:sp>
        <p:nvSpPr>
          <p:cNvPr id="142343" name="AutoShape 11"/>
          <p:cNvSpPr>
            <a:spLocks noChangeArrowheads="1"/>
          </p:cNvSpPr>
          <p:nvPr/>
        </p:nvSpPr>
        <p:spPr bwMode="auto">
          <a:xfrm>
            <a:off x="4326389" y="2302550"/>
            <a:ext cx="619886" cy="796904"/>
          </a:xfrm>
          <a:prstGeom prst="upDownArrow">
            <a:avLst>
              <a:gd name="adj1" fmla="val 47306"/>
              <a:gd name="adj2" fmla="val 36123"/>
            </a:avLst>
          </a:prstGeom>
          <a:solidFill>
            <a:schemeClr val="accent1">
              <a:lumMod val="50000"/>
            </a:schemeClr>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142344" name="Text Box 12"/>
          <p:cNvSpPr txBox="1">
            <a:spLocks noChangeArrowheads="1"/>
          </p:cNvSpPr>
          <p:nvPr/>
        </p:nvSpPr>
        <p:spPr bwMode="auto">
          <a:xfrm>
            <a:off x="4828056" y="2274198"/>
            <a:ext cx="2493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solidFill>
                  <a:srgbClr val="4F7E24"/>
                </a:solidFill>
                <a:latin typeface="Meiryo UI" pitchFamily="50" charset="-128"/>
                <a:ea typeface="Meiryo UI" pitchFamily="50" charset="-128"/>
                <a:cs typeface="Meiryo UI" pitchFamily="50" charset="-128"/>
              </a:rPr>
              <a:t>  本人の希望</a:t>
            </a:r>
            <a:r>
              <a:rPr lang="en-US" altLang="ja-JP" sz="2000" b="1" dirty="0">
                <a:solidFill>
                  <a:srgbClr val="4F7E24"/>
                </a:solidFill>
                <a:latin typeface="Meiryo UI" pitchFamily="50" charset="-128"/>
                <a:ea typeface="Meiryo UI" pitchFamily="50" charset="-128"/>
                <a:cs typeface="Meiryo UI" pitchFamily="50" charset="-128"/>
              </a:rPr>
              <a:t>･</a:t>
            </a:r>
            <a:r>
              <a:rPr lang="ja-JP" altLang="en-US" sz="2000" b="1" dirty="0">
                <a:solidFill>
                  <a:srgbClr val="4F7E24"/>
                </a:solidFill>
                <a:latin typeface="Meiryo UI" pitchFamily="50" charset="-128"/>
                <a:ea typeface="Meiryo UI" pitchFamily="50" charset="-128"/>
                <a:cs typeface="Meiryo UI" pitchFamily="50" charset="-128"/>
              </a:rPr>
              <a:t>意見</a:t>
            </a:r>
          </a:p>
        </p:txBody>
      </p:sp>
      <p:sp>
        <p:nvSpPr>
          <p:cNvPr id="142346" name="Text Box 14"/>
          <p:cNvSpPr txBox="1">
            <a:spLocks noChangeArrowheads="1"/>
          </p:cNvSpPr>
          <p:nvPr/>
        </p:nvSpPr>
        <p:spPr bwMode="auto">
          <a:xfrm>
            <a:off x="2667520" y="3118237"/>
            <a:ext cx="39805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solidFill>
                  <a:srgbClr val="000000"/>
                </a:solidFill>
                <a:latin typeface="Meiryo UI" pitchFamily="50" charset="-128"/>
                <a:ea typeface="Meiryo UI" pitchFamily="50" charset="-128"/>
                <a:cs typeface="Meiryo UI" pitchFamily="50" charset="-128"/>
              </a:rPr>
              <a:t>サービス担当者会議のコーディネート</a:t>
            </a:r>
          </a:p>
        </p:txBody>
      </p:sp>
      <p:sp>
        <p:nvSpPr>
          <p:cNvPr id="142351" name="Rectangle 7"/>
          <p:cNvSpPr>
            <a:spLocks noChangeArrowheads="1"/>
          </p:cNvSpPr>
          <p:nvPr/>
        </p:nvSpPr>
        <p:spPr bwMode="auto">
          <a:xfrm>
            <a:off x="483207" y="248487"/>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ケアマネジャーとの連携</a:t>
            </a:r>
          </a:p>
        </p:txBody>
      </p:sp>
      <p:sp>
        <p:nvSpPr>
          <p:cNvPr id="23" name="Oval 5"/>
          <p:cNvSpPr>
            <a:spLocks noChangeArrowheads="1"/>
          </p:cNvSpPr>
          <p:nvPr/>
        </p:nvSpPr>
        <p:spPr bwMode="auto">
          <a:xfrm>
            <a:off x="3835514" y="5528643"/>
            <a:ext cx="1681976" cy="701906"/>
          </a:xfrm>
          <a:prstGeom prst="ellipse">
            <a:avLst/>
          </a:prstGeom>
          <a:solidFill>
            <a:srgbClr val="D2A578"/>
          </a:solidFill>
          <a:ln>
            <a:noFill/>
          </a:ln>
        </p:spPr>
        <p:txBody>
          <a:bodyPr wrap="none" anchor="ctr"/>
          <a:lstStyle/>
          <a:p>
            <a:pPr algn="ctr" eaLnBrk="1" hangingPunct="1">
              <a:lnSpc>
                <a:spcPct val="130000"/>
              </a:lnSpc>
            </a:pPr>
            <a:r>
              <a:rPr lang="ja-JP" altLang="en-US" sz="2200" b="1" dirty="0">
                <a:solidFill>
                  <a:srgbClr val="000000">
                    <a:lumMod val="75000"/>
                    <a:lumOff val="25000"/>
                  </a:srgbClr>
                </a:solidFill>
                <a:latin typeface="Meiryo UI" pitchFamily="50" charset="-128"/>
                <a:ea typeface="Meiryo UI" pitchFamily="50" charset="-128"/>
                <a:cs typeface="Meiryo UI" pitchFamily="50" charset="-128"/>
              </a:rPr>
              <a:t>訪問看護</a:t>
            </a:r>
          </a:p>
        </p:txBody>
      </p:sp>
      <p:sp>
        <p:nvSpPr>
          <p:cNvPr id="24" name="Oval 5"/>
          <p:cNvSpPr>
            <a:spLocks noChangeArrowheads="1"/>
          </p:cNvSpPr>
          <p:nvPr/>
        </p:nvSpPr>
        <p:spPr bwMode="auto">
          <a:xfrm>
            <a:off x="1984057" y="5134880"/>
            <a:ext cx="1702053" cy="728910"/>
          </a:xfrm>
          <a:prstGeom prst="ellipse">
            <a:avLst/>
          </a:prstGeom>
          <a:solidFill>
            <a:srgbClr val="D2A578"/>
          </a:solidFill>
          <a:ln>
            <a:noFill/>
          </a:ln>
        </p:spPr>
        <p:txBody>
          <a:bodyPr wrap="none" anchor="ctr"/>
          <a:lstStyle/>
          <a:p>
            <a:pPr algn="ctr" eaLnBrk="1" hangingPunct="1">
              <a:lnSpc>
                <a:spcPct val="130000"/>
              </a:lnSpc>
            </a:pPr>
            <a:r>
              <a:rPr lang="ja-JP" altLang="en-US" sz="2200" b="1" dirty="0">
                <a:solidFill>
                  <a:srgbClr val="000000">
                    <a:lumMod val="75000"/>
                    <a:lumOff val="25000"/>
                  </a:srgbClr>
                </a:solidFill>
                <a:latin typeface="Meiryo UI" pitchFamily="50" charset="-128"/>
                <a:ea typeface="Meiryo UI" pitchFamily="50" charset="-128"/>
                <a:cs typeface="Meiryo UI" pitchFamily="50" charset="-128"/>
              </a:rPr>
              <a:t>訪問介護</a:t>
            </a:r>
          </a:p>
        </p:txBody>
      </p:sp>
      <p:sp>
        <p:nvSpPr>
          <p:cNvPr id="25" name="Oval 5"/>
          <p:cNvSpPr>
            <a:spLocks noChangeArrowheads="1"/>
          </p:cNvSpPr>
          <p:nvPr/>
        </p:nvSpPr>
        <p:spPr bwMode="auto">
          <a:xfrm>
            <a:off x="727966" y="4193125"/>
            <a:ext cx="1702054" cy="701906"/>
          </a:xfrm>
          <a:prstGeom prst="ellipse">
            <a:avLst/>
          </a:prstGeom>
          <a:solidFill>
            <a:srgbClr val="D2A578"/>
          </a:solidFill>
          <a:ln>
            <a:noFill/>
          </a:ln>
        </p:spPr>
        <p:txBody>
          <a:bodyPr wrap="none" anchor="ctr"/>
          <a:lstStyle/>
          <a:p>
            <a:pPr algn="ctr" eaLnBrk="1" hangingPunct="1">
              <a:lnSpc>
                <a:spcPct val="130000"/>
              </a:lnSpc>
            </a:pPr>
            <a:r>
              <a:rPr lang="ja-JP" altLang="en-US" sz="2200" b="1" dirty="0">
                <a:solidFill>
                  <a:srgbClr val="000000">
                    <a:lumMod val="75000"/>
                    <a:lumOff val="25000"/>
                  </a:srgbClr>
                </a:solidFill>
                <a:latin typeface="Meiryo UI" pitchFamily="50" charset="-128"/>
                <a:ea typeface="Meiryo UI" pitchFamily="50" charset="-128"/>
                <a:cs typeface="Meiryo UI" pitchFamily="50" charset="-128"/>
              </a:rPr>
              <a:t>リハビリ職</a:t>
            </a:r>
          </a:p>
        </p:txBody>
      </p:sp>
      <p:sp>
        <p:nvSpPr>
          <p:cNvPr id="26" name="Oval 5"/>
          <p:cNvSpPr>
            <a:spLocks noChangeArrowheads="1"/>
          </p:cNvSpPr>
          <p:nvPr/>
        </p:nvSpPr>
        <p:spPr bwMode="auto">
          <a:xfrm>
            <a:off x="2181523" y="4523139"/>
            <a:ext cx="496994" cy="489011"/>
          </a:xfrm>
          <a:prstGeom prst="ellipse">
            <a:avLst/>
          </a:prstGeom>
          <a:solidFill>
            <a:srgbClr val="D2A578"/>
          </a:solidFill>
          <a:ln>
            <a:noFill/>
          </a:ln>
        </p:spPr>
        <p:txBody>
          <a:bodyPr wrap="none" anchor="ctr"/>
          <a:lstStyle/>
          <a:p>
            <a:pPr algn="ctr" eaLnBrk="1" hangingPunct="1">
              <a:lnSpc>
                <a:spcPct val="130000"/>
              </a:lnSpc>
            </a:pPr>
            <a:r>
              <a:rPr lang="ja-JP" altLang="en-US" sz="2000" b="1" dirty="0">
                <a:solidFill>
                  <a:srgbClr val="000000">
                    <a:lumMod val="75000"/>
                    <a:lumOff val="25000"/>
                  </a:srgbClr>
                </a:solidFill>
                <a:latin typeface="Meiryo UI" pitchFamily="50" charset="-128"/>
                <a:ea typeface="Meiryo UI" pitchFamily="50" charset="-128"/>
                <a:cs typeface="Meiryo UI" pitchFamily="50" charset="-128"/>
              </a:rPr>
              <a:t>等</a:t>
            </a:r>
          </a:p>
        </p:txBody>
      </p:sp>
      <p:sp>
        <p:nvSpPr>
          <p:cNvPr id="28" name="AutoShape 11"/>
          <p:cNvSpPr>
            <a:spLocks noChangeArrowheads="1"/>
          </p:cNvSpPr>
          <p:nvPr/>
        </p:nvSpPr>
        <p:spPr bwMode="auto">
          <a:xfrm rot="14210298">
            <a:off x="2777631" y="3921920"/>
            <a:ext cx="587248" cy="700478"/>
          </a:xfrm>
          <a:prstGeom prst="upDownArrow">
            <a:avLst>
              <a:gd name="adj1" fmla="val 47306"/>
              <a:gd name="adj2" fmla="val 30528"/>
            </a:avLst>
          </a:prstGeom>
          <a:solidFill>
            <a:srgbClr val="D2A578"/>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29" name="AutoShape 11"/>
          <p:cNvSpPr>
            <a:spLocks noChangeArrowheads="1"/>
          </p:cNvSpPr>
          <p:nvPr/>
        </p:nvSpPr>
        <p:spPr bwMode="auto">
          <a:xfrm rot="13039130">
            <a:off x="3347628" y="4273089"/>
            <a:ext cx="587248" cy="874009"/>
          </a:xfrm>
          <a:prstGeom prst="upDownArrow">
            <a:avLst>
              <a:gd name="adj1" fmla="val 47306"/>
              <a:gd name="adj2" fmla="val 30528"/>
            </a:avLst>
          </a:prstGeom>
          <a:solidFill>
            <a:srgbClr val="D2A578"/>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0" name="AutoShape 11"/>
          <p:cNvSpPr>
            <a:spLocks noChangeArrowheads="1"/>
          </p:cNvSpPr>
          <p:nvPr/>
        </p:nvSpPr>
        <p:spPr bwMode="auto">
          <a:xfrm rot="8049764">
            <a:off x="5346292" y="4243030"/>
            <a:ext cx="587248" cy="850836"/>
          </a:xfrm>
          <a:prstGeom prst="upDownArrow">
            <a:avLst>
              <a:gd name="adj1" fmla="val 47306"/>
              <a:gd name="adj2" fmla="val 30528"/>
            </a:avLst>
          </a:prstGeom>
          <a:solidFill>
            <a:srgbClr val="996633"/>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1" name="AutoShape 11"/>
          <p:cNvSpPr>
            <a:spLocks noChangeArrowheads="1"/>
          </p:cNvSpPr>
          <p:nvPr/>
        </p:nvSpPr>
        <p:spPr bwMode="auto">
          <a:xfrm rot="7254135">
            <a:off x="5996070" y="3912801"/>
            <a:ext cx="587248" cy="665582"/>
          </a:xfrm>
          <a:prstGeom prst="upDownArrow">
            <a:avLst>
              <a:gd name="adj1" fmla="val 47306"/>
              <a:gd name="adj2" fmla="val 30528"/>
            </a:avLst>
          </a:prstGeom>
          <a:solidFill>
            <a:srgbClr val="D2A578"/>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5"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［制</a:t>
            </a:r>
            <a:r>
              <a:rPr lang="en-US" altLang="ja-JP" sz="1800" b="1" dirty="0">
                <a:solidFill>
                  <a:srgbClr val="000000"/>
                </a:solidFill>
                <a:latin typeface="Meiryo UI" pitchFamily="50" charset="-128"/>
                <a:ea typeface="Meiryo UI" pitchFamily="50" charset="-128"/>
                <a:cs typeface="Meiryo UI" pitchFamily="50" charset="-128"/>
              </a:rPr>
              <a:t>4</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36" name="Rectangle 3"/>
          <p:cNvSpPr>
            <a:spLocks noChangeArrowheads="1"/>
          </p:cNvSpPr>
          <p:nvPr/>
        </p:nvSpPr>
        <p:spPr bwMode="auto">
          <a:xfrm>
            <a:off x="138019" y="93380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
        <p:nvSpPr>
          <p:cNvPr id="142345" name="Text Box 13"/>
          <p:cNvSpPr txBox="1">
            <a:spLocks noChangeArrowheads="1"/>
          </p:cNvSpPr>
          <p:nvPr/>
        </p:nvSpPr>
        <p:spPr bwMode="auto">
          <a:xfrm>
            <a:off x="3013612" y="4438165"/>
            <a:ext cx="3416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solidFill>
                  <a:srgbClr val="000000"/>
                </a:solidFill>
                <a:latin typeface="Meiryo UI" pitchFamily="50" charset="-128"/>
                <a:ea typeface="Meiryo UI" pitchFamily="50" charset="-128"/>
                <a:cs typeface="Meiryo UI" pitchFamily="50" charset="-128"/>
              </a:rPr>
              <a:t>ケアプランに基づくサービス提供</a:t>
            </a:r>
          </a:p>
        </p:txBody>
      </p:sp>
      <p:sp>
        <p:nvSpPr>
          <p:cNvPr id="33" name="角丸四角形 32"/>
          <p:cNvSpPr/>
          <p:nvPr/>
        </p:nvSpPr>
        <p:spPr bwMode="auto">
          <a:xfrm>
            <a:off x="3142807" y="1475555"/>
            <a:ext cx="2971956" cy="733216"/>
          </a:xfrm>
          <a:prstGeom prst="roundRect">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4" name="テキスト ボックス 33"/>
          <p:cNvSpPr txBox="1"/>
          <p:nvPr/>
        </p:nvSpPr>
        <p:spPr>
          <a:xfrm>
            <a:off x="3305907" y="1611330"/>
            <a:ext cx="2671032" cy="461665"/>
          </a:xfrm>
          <a:prstGeom prst="rect">
            <a:avLst/>
          </a:prstGeom>
          <a:noFill/>
          <a:ln w="25400">
            <a:noFill/>
          </a:ln>
        </p:spPr>
        <p:txBody>
          <a:bodyPr wrap="square" rtlCol="0">
            <a:spAutoFit/>
          </a:bodyPr>
          <a:lstStyle/>
          <a:p>
            <a:pPr algn="ctr"/>
            <a:r>
              <a:rPr lang="ja-JP" altLang="en-US" sz="2000" b="1" dirty="0">
                <a:solidFill>
                  <a:srgbClr val="FFFFFF"/>
                </a:solidFill>
                <a:latin typeface="Meiryo UI" pitchFamily="50" charset="-128"/>
                <a:ea typeface="Meiryo UI" pitchFamily="50" charset="-128"/>
                <a:cs typeface="Meiryo UI" pitchFamily="50" charset="-128"/>
              </a:rPr>
              <a:t> </a:t>
            </a:r>
            <a:r>
              <a:rPr lang="ja-JP" altLang="en-US" sz="2400" b="1" dirty="0">
                <a:solidFill>
                  <a:srgbClr val="FFFFFF"/>
                </a:solidFill>
                <a:latin typeface="Meiryo UI" pitchFamily="50" charset="-128"/>
                <a:ea typeface="Meiryo UI" pitchFamily="50" charset="-128"/>
                <a:cs typeface="Meiryo UI" pitchFamily="50" charset="-128"/>
              </a:rPr>
              <a:t>家族        利用者 </a:t>
            </a:r>
          </a:p>
        </p:txBody>
      </p:sp>
      <p:sp>
        <p:nvSpPr>
          <p:cNvPr id="37" name="AutoShape 11"/>
          <p:cNvSpPr>
            <a:spLocks noChangeArrowheads="1"/>
          </p:cNvSpPr>
          <p:nvPr/>
        </p:nvSpPr>
        <p:spPr bwMode="auto">
          <a:xfrm rot="5400000">
            <a:off x="4351790" y="1542672"/>
            <a:ext cx="332646" cy="619886"/>
          </a:xfrm>
          <a:prstGeom prst="upDownArrow">
            <a:avLst>
              <a:gd name="adj1" fmla="val 56939"/>
              <a:gd name="adj2" fmla="val 48378"/>
            </a:avLst>
          </a:prstGeom>
          <a:solidFill>
            <a:schemeClr val="bg1"/>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8" name="角丸四角形 37"/>
          <p:cNvSpPr/>
          <p:nvPr/>
        </p:nvSpPr>
        <p:spPr bwMode="auto">
          <a:xfrm>
            <a:off x="3538848" y="3585516"/>
            <a:ext cx="2275308" cy="597440"/>
          </a:xfrm>
          <a:prstGeom prst="roundRect">
            <a:avLst>
              <a:gd name="adj" fmla="val 2344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9" name="テキスト ボックス 38"/>
          <p:cNvSpPr txBox="1"/>
          <p:nvPr/>
        </p:nvSpPr>
        <p:spPr>
          <a:xfrm>
            <a:off x="3475191" y="3650041"/>
            <a:ext cx="2399538" cy="461665"/>
          </a:xfrm>
          <a:prstGeom prst="rect">
            <a:avLst/>
          </a:prstGeom>
          <a:noFill/>
          <a:ln w="25400">
            <a:noFill/>
          </a:ln>
        </p:spPr>
        <p:txBody>
          <a:bodyPr wrap="square" rtlCol="0">
            <a:spAutoFit/>
          </a:bodyPr>
          <a:lstStyle/>
          <a:p>
            <a:pPr algn="ctr"/>
            <a:r>
              <a:rPr lang="ja-JP" altLang="en-US" sz="2000" b="1" dirty="0">
                <a:solidFill>
                  <a:srgbClr val="FFFFFF"/>
                </a:solidFill>
                <a:latin typeface="Meiryo UI" pitchFamily="50" charset="-128"/>
                <a:ea typeface="Meiryo UI" pitchFamily="50" charset="-128"/>
                <a:cs typeface="Meiryo UI" pitchFamily="50" charset="-128"/>
              </a:rPr>
              <a:t> </a:t>
            </a:r>
            <a:r>
              <a:rPr lang="ja-JP" altLang="en-US" sz="2400" b="1" dirty="0">
                <a:solidFill>
                  <a:srgbClr val="FFFFFF"/>
                </a:solidFill>
                <a:latin typeface="Meiryo UI" pitchFamily="50" charset="-128"/>
                <a:ea typeface="Meiryo UI" pitchFamily="50" charset="-128"/>
                <a:cs typeface="Meiryo UI" pitchFamily="50" charset="-128"/>
              </a:rPr>
              <a:t>ケアマネジャー </a:t>
            </a:r>
          </a:p>
        </p:txBody>
      </p:sp>
    </p:spTree>
    <p:extLst>
      <p:ext uri="{BB962C8B-B14F-4D97-AF65-F5344CB8AC3E}">
        <p14:creationId xmlns:p14="http://schemas.microsoft.com/office/powerpoint/2010/main" val="224637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644956" y="321435"/>
            <a:ext cx="7858125" cy="51276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ケアマネジャーが</a:t>
            </a:r>
            <a:r>
              <a:rPr lang="ja-JP" altLang="en-US" sz="1000" b="1" dirty="0">
                <a:solidFill>
                  <a:schemeClr val="tx1"/>
                </a:solidFill>
                <a:latin typeface="Meiryo UI" pitchFamily="50" charset="-128"/>
                <a:ea typeface="Meiryo UI" pitchFamily="50" charset="-128"/>
                <a:cs typeface="Meiryo UI" pitchFamily="50" charset="-128"/>
              </a:rPr>
              <a:t> </a:t>
            </a:r>
            <a:r>
              <a:rPr lang="ja-JP" altLang="en-US" sz="3000" b="1" dirty="0">
                <a:solidFill>
                  <a:schemeClr val="tx1"/>
                </a:solidFill>
                <a:latin typeface="Meiryo UI" pitchFamily="50" charset="-128"/>
                <a:ea typeface="Meiryo UI" pitchFamily="50" charset="-128"/>
                <a:cs typeface="Meiryo UI" pitchFamily="50" charset="-128"/>
              </a:rPr>
              <a:t>薬剤師に望むこと</a:t>
            </a:r>
          </a:p>
        </p:txBody>
      </p:sp>
      <p:sp>
        <p:nvSpPr>
          <p:cNvPr id="10" name="コンテンツ プレースホルダ 2"/>
          <p:cNvSpPr txBox="1">
            <a:spLocks/>
          </p:cNvSpPr>
          <p:nvPr/>
        </p:nvSpPr>
        <p:spPr>
          <a:xfrm>
            <a:off x="629691" y="1273304"/>
            <a:ext cx="8133309" cy="5098547"/>
          </a:xfrm>
          <a:prstGeom prst="rect">
            <a:avLst/>
          </a:prstGeom>
        </p:spPr>
        <p:txBody>
          <a:bodyPr>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2400"/>
              </a:lnSpc>
              <a:buFontTx/>
              <a:buNone/>
            </a:pPr>
            <a:r>
              <a:rPr lang="ja-JP" altLang="en-US" sz="21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利用者の薬の管理をしてほしい（薬学的な面での管理）</a:t>
            </a:r>
            <a:endPar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spcBef>
                <a:spcPts val="1200"/>
              </a:spcBef>
              <a:buFontTx/>
              <a:buNone/>
            </a:pPr>
            <a:r>
              <a:rPr lang="ja-JP" altLang="en-US" sz="21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薬の使用上 気をつけるべきこと（保管方法や飲み方</a:t>
            </a:r>
            <a:r>
              <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例：粉砕して</a:t>
            </a:r>
            <a:endPar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buFontTx/>
              <a:buNone/>
            </a:pP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いいもの、悪いものなど</a:t>
            </a:r>
            <a:r>
              <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kern="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副作用の初期症状など）について、患者・</a:t>
            </a:r>
            <a:endPar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buFontTx/>
              <a:buNone/>
            </a:pP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家族だけではなく、介護側にも教えてほしい</a:t>
            </a:r>
            <a:endPar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spcBef>
                <a:spcPts val="1200"/>
              </a:spcBef>
              <a:buFontTx/>
              <a:buNone/>
            </a:pPr>
            <a:r>
              <a:rPr lang="ja-JP" altLang="en-US" sz="21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薬剤師の目から、利用者の容態を見ることで医療ケアの改善点を</a:t>
            </a:r>
            <a:endPar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buFontTx/>
              <a:buNone/>
            </a:pP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主治医に伝えてほしい</a:t>
            </a:r>
            <a:endPar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spcBef>
                <a:spcPts val="1200"/>
              </a:spcBef>
              <a:buFontTx/>
              <a:buNone/>
            </a:pPr>
            <a:r>
              <a:rPr lang="ja-JP" altLang="en-US" sz="21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100" b="1" kern="0" dirty="0">
                <a:latin typeface="Meiryo UI" panose="020B0604030504040204" pitchFamily="50" charset="-128"/>
                <a:ea typeface="Meiryo UI" panose="020B0604030504040204" pitchFamily="50" charset="-128"/>
                <a:cs typeface="Meiryo UI" panose="020B0604030504040204" pitchFamily="50" charset="-128"/>
              </a:rPr>
              <a:t>医療と介護が円滑</a:t>
            </a: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になるようにパイプ役になってほしい</a:t>
            </a:r>
            <a:endPar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spcBef>
                <a:spcPts val="1200"/>
              </a:spcBef>
              <a:buFontTx/>
              <a:buNone/>
            </a:pPr>
            <a:r>
              <a:rPr lang="ja-JP" altLang="en-US" sz="21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カンファレンス（サービス担当者会議、退院時等）に参加し、積極的</a:t>
            </a:r>
            <a:endParaRPr lang="en-US" altLang="ja-JP"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400"/>
              </a:lnSpc>
              <a:buFontTx/>
              <a:buNone/>
            </a:pPr>
            <a:r>
              <a:rPr lang="ja-JP" altLang="en-US" sz="21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に発言してほしい</a:t>
            </a:r>
            <a:endParaRPr lang="en-US" altLang="ja-JP" sz="1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buFontTx/>
              <a:buNone/>
            </a:pPr>
            <a:r>
              <a:rPr lang="ja-JP" altLang="en-US" sz="20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薬に関する専門的なことはもとより、薬剤師は医師、歯科医師と介護側</a:t>
            </a:r>
            <a:endParaRPr lang="en-US" altLang="ja-JP" sz="20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buFontTx/>
              <a:buNone/>
            </a:pPr>
            <a:r>
              <a:rPr lang="ja-JP" altLang="en-US" sz="20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の間に立ち、薬の管理等も含めて医療ケアの調整をお願いしたい、という</a:t>
            </a:r>
            <a:endParaRPr lang="en-US" altLang="ja-JP" sz="20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buFontTx/>
              <a:buNone/>
            </a:pPr>
            <a:r>
              <a:rPr lang="ja-JP" altLang="en-US" sz="20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声が多い。</a:t>
            </a:r>
            <a:endParaRPr lang="en-US" altLang="ja-JP" sz="20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buFontTx/>
              <a:buNone/>
            </a:pPr>
            <a:r>
              <a:rPr lang="ja-JP" altLang="en-US" sz="20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薬剤師は医師側と介護側のパイプ役になることが望まれている。</a:t>
            </a:r>
            <a:endParaRPr lang="en-US" altLang="ja-JP" sz="20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solidFill>
                  <a:srgbClr val="000000"/>
                </a:solidFill>
                <a:latin typeface="Meiryo UI" pitchFamily="50" charset="-128"/>
                <a:ea typeface="Meiryo UI" pitchFamily="50" charset="-128"/>
                <a:cs typeface="Meiryo UI" pitchFamily="50" charset="-128"/>
              </a:rPr>
              <a:t>［制</a:t>
            </a:r>
            <a:r>
              <a:rPr lang="en-US" altLang="ja-JP" sz="1800" b="1" dirty="0">
                <a:solidFill>
                  <a:srgbClr val="000000"/>
                </a:solidFill>
                <a:latin typeface="Meiryo UI" pitchFamily="50" charset="-128"/>
                <a:ea typeface="Meiryo UI" pitchFamily="50" charset="-128"/>
                <a:cs typeface="Meiryo UI" pitchFamily="50" charset="-128"/>
              </a:rPr>
              <a:t>5</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13" name="Rectangle 3"/>
          <p:cNvSpPr>
            <a:spLocks noChangeArrowheads="1"/>
          </p:cNvSpPr>
          <p:nvPr/>
        </p:nvSpPr>
        <p:spPr bwMode="auto">
          <a:xfrm>
            <a:off x="135762" y="91733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solidFill>
                <a:srgbClr val="000000"/>
              </a:solidFill>
            </a:endParaRPr>
          </a:p>
        </p:txBody>
      </p:sp>
    </p:spTree>
    <p:extLst>
      <p:ext uri="{BB962C8B-B14F-4D97-AF65-F5344CB8AC3E}">
        <p14:creationId xmlns:p14="http://schemas.microsoft.com/office/powerpoint/2010/main" val="2375271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369888" y="344489"/>
            <a:ext cx="8229600" cy="589790"/>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訪問看護</a:t>
            </a:r>
            <a:r>
              <a:rPr lang="en-US" altLang="ja-JP" sz="3000" b="1" dirty="0">
                <a:solidFill>
                  <a:schemeClr val="tx1"/>
                </a:solidFill>
                <a:latin typeface="Meiryo UI" pitchFamily="50" charset="-128"/>
                <a:ea typeface="Meiryo UI" pitchFamily="50" charset="-128"/>
                <a:cs typeface="Meiryo UI" pitchFamily="50" charset="-128"/>
              </a:rPr>
              <a:t>(</a:t>
            </a:r>
            <a:r>
              <a:rPr lang="ja-JP" altLang="en-US" sz="3000" b="1" dirty="0">
                <a:solidFill>
                  <a:schemeClr val="tx1"/>
                </a:solidFill>
                <a:latin typeface="Meiryo UI" pitchFamily="50" charset="-128"/>
                <a:ea typeface="Meiryo UI" pitchFamily="50" charset="-128"/>
                <a:cs typeface="Meiryo UI" pitchFamily="50" charset="-128"/>
              </a:rPr>
              <a:t>師</a:t>
            </a:r>
            <a:r>
              <a:rPr lang="en-US" altLang="ja-JP" sz="3000" b="1" dirty="0">
                <a:solidFill>
                  <a:schemeClr val="tx1"/>
                </a:solidFill>
                <a:latin typeface="Meiryo UI" pitchFamily="50" charset="-128"/>
                <a:ea typeface="Meiryo UI" pitchFamily="50" charset="-128"/>
                <a:cs typeface="Meiryo UI" pitchFamily="50" charset="-128"/>
              </a:rPr>
              <a:t>)</a:t>
            </a:r>
            <a:r>
              <a:rPr lang="ja-JP" altLang="en-US" sz="3000" b="1" dirty="0">
                <a:solidFill>
                  <a:schemeClr val="tx1"/>
                </a:solidFill>
                <a:latin typeface="Meiryo UI" pitchFamily="50" charset="-128"/>
                <a:ea typeface="Meiryo UI" pitchFamily="50" charset="-128"/>
                <a:cs typeface="Meiryo UI" pitchFamily="50" charset="-128"/>
              </a:rPr>
              <a:t>とは</a:t>
            </a:r>
          </a:p>
        </p:txBody>
      </p:sp>
      <p:sp>
        <p:nvSpPr>
          <p:cNvPr id="144387" name="Rectangle 3"/>
          <p:cNvSpPr>
            <a:spLocks noGrp="1" noChangeArrowheads="1"/>
          </p:cNvSpPr>
          <p:nvPr>
            <p:ph type="body" idx="4294967295"/>
          </p:nvPr>
        </p:nvSpPr>
        <p:spPr>
          <a:xfrm>
            <a:off x="1892447" y="1707834"/>
            <a:ext cx="6723062" cy="3814763"/>
          </a:xfrm>
        </p:spPr>
        <p:txBody>
          <a:bodyPr/>
          <a:lstStyle/>
          <a:p>
            <a:pPr eaLnBrk="1" hangingPunct="1">
              <a:lnSpc>
                <a:spcPct val="150000"/>
              </a:lnSpc>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身体疾患の観察と看護</a:t>
            </a:r>
          </a:p>
          <a:p>
            <a:pPr eaLnBrk="1" hangingPunct="1">
              <a:lnSpc>
                <a:spcPct val="150000"/>
              </a:lnSpc>
              <a:spcBef>
                <a:spcPts val="0"/>
              </a:spcBef>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服薬状況の確認 </a:t>
            </a:r>
            <a:endParaRPr lang="ja-JP" altLang="en-US" sz="2400" b="1" dirty="0">
              <a:solidFill>
                <a:srgbClr val="FF6B3D"/>
              </a:solidFill>
              <a:latin typeface="Meiryo UI" pitchFamily="50" charset="-128"/>
              <a:ea typeface="Meiryo UI" pitchFamily="50" charset="-128"/>
              <a:cs typeface="Meiryo UI" pitchFamily="50" charset="-128"/>
            </a:endParaRPr>
          </a:p>
          <a:p>
            <a:pPr eaLnBrk="1" hangingPunct="1">
              <a:lnSpc>
                <a:spcPct val="150000"/>
              </a:lnSpc>
              <a:spcBef>
                <a:spcPts val="0"/>
              </a:spcBef>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本人の症状観察</a:t>
            </a:r>
          </a:p>
          <a:p>
            <a:pPr eaLnBrk="1" hangingPunct="1">
              <a:lnSpc>
                <a:spcPct val="150000"/>
              </a:lnSpc>
              <a:spcBef>
                <a:spcPts val="0"/>
              </a:spcBef>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リハビリテーション</a:t>
            </a:r>
          </a:p>
          <a:p>
            <a:pPr eaLnBrk="1" hangingPunct="1">
              <a:lnSpc>
                <a:spcPct val="150000"/>
              </a:lnSpc>
              <a:spcBef>
                <a:spcPts val="0"/>
              </a:spcBef>
              <a:buFont typeface="Wingdings" pitchFamily="2" charset="2"/>
              <a:buNone/>
            </a:pPr>
            <a:r>
              <a:rPr lang="ja-JP" altLang="en-US" sz="2800" b="1" dirty="0">
                <a:solidFill>
                  <a:srgbClr val="996633"/>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介護者への心理的サポート</a:t>
            </a:r>
            <a:endParaRPr lang="en-US" altLang="ja-JP" b="1" dirty="0">
              <a:latin typeface="Meiryo UI" pitchFamily="50" charset="-128"/>
              <a:ea typeface="Meiryo UI" pitchFamily="50" charset="-128"/>
              <a:cs typeface="Meiryo UI" pitchFamily="50" charset="-128"/>
            </a:endParaRPr>
          </a:p>
        </p:txBody>
      </p:sp>
      <p:sp>
        <p:nvSpPr>
          <p:cNvPr id="11"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6</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30625" y="9888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1733511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252413" y="349732"/>
            <a:ext cx="8505825" cy="588962"/>
          </a:xfrm>
        </p:spPr>
        <p:txBody>
          <a:bodyPr/>
          <a:lstStyle/>
          <a:p>
            <a:pPr eaLnBrk="1" hangingPunct="1"/>
            <a:r>
              <a:rPr lang="ja-JP" altLang="en-US" sz="2700" b="1" dirty="0">
                <a:solidFill>
                  <a:schemeClr val="tx1"/>
                </a:solidFill>
                <a:latin typeface="Meiryo UI" pitchFamily="50" charset="-128"/>
                <a:ea typeface="Meiryo UI" pitchFamily="50" charset="-128"/>
                <a:cs typeface="Meiryo UI" pitchFamily="50" charset="-128"/>
              </a:rPr>
              <a:t>社会福祉士</a:t>
            </a:r>
            <a:r>
              <a:rPr lang="en-US" altLang="ja-JP" sz="2700" b="1" dirty="0">
                <a:solidFill>
                  <a:schemeClr val="tx1"/>
                </a:solidFill>
                <a:latin typeface="Meiryo UI" pitchFamily="50" charset="-128"/>
                <a:ea typeface="Meiryo UI" pitchFamily="50" charset="-128"/>
                <a:cs typeface="Meiryo UI" pitchFamily="50" charset="-128"/>
              </a:rPr>
              <a:t>･</a:t>
            </a:r>
            <a:r>
              <a:rPr lang="ja-JP" altLang="en-US" sz="2700" b="1" dirty="0">
                <a:solidFill>
                  <a:schemeClr val="tx1"/>
                </a:solidFill>
                <a:latin typeface="Meiryo UI" pitchFamily="50" charset="-128"/>
                <a:ea typeface="Meiryo UI" pitchFamily="50" charset="-128"/>
                <a:cs typeface="Meiryo UI" pitchFamily="50" charset="-128"/>
              </a:rPr>
              <a:t>精神保健福祉士・介護福祉士等の役割</a:t>
            </a:r>
          </a:p>
        </p:txBody>
      </p:sp>
      <p:sp>
        <p:nvSpPr>
          <p:cNvPr id="147459" name="正方形/長方形 1"/>
          <p:cNvSpPr>
            <a:spLocks noChangeArrowheads="1"/>
          </p:cNvSpPr>
          <p:nvPr/>
        </p:nvSpPr>
        <p:spPr bwMode="auto">
          <a:xfrm>
            <a:off x="1179031" y="1455404"/>
            <a:ext cx="6221413" cy="25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5725" eaLnBrk="1" hangingPunct="1">
              <a:spcBef>
                <a:spcPts val="600"/>
              </a:spcBef>
            </a:pPr>
            <a:r>
              <a:rPr lang="ja-JP" altLang="en-US" sz="2400" b="1" dirty="0">
                <a:solidFill>
                  <a:srgbClr val="996633"/>
                </a:solidFill>
                <a:latin typeface="Meiryo UI" pitchFamily="50" charset="-128"/>
                <a:ea typeface="Meiryo UI" pitchFamily="50" charset="-128"/>
                <a:cs typeface="Meiryo UI" pitchFamily="50" charset="-128"/>
              </a:rPr>
              <a:t>社会福祉士・精神保健福祉士  </a:t>
            </a:r>
          </a:p>
          <a:p>
            <a:pPr marL="85725" eaLnBrk="1" hangingPunct="1">
              <a:spcBef>
                <a:spcPts val="600"/>
              </a:spcBef>
            </a:pP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996633"/>
                </a:solidFill>
                <a:latin typeface="Meiryo UI" pitchFamily="50" charset="-128"/>
                <a:ea typeface="Meiryo UI" pitchFamily="50" charset="-128"/>
                <a:cs typeface="Meiryo UI" pitchFamily="50" charset="-128"/>
              </a:rPr>
              <a:t>●</a:t>
            </a:r>
            <a:r>
              <a:rPr lang="en-US" altLang="ja-JP" sz="2300" b="1" dirty="0">
                <a:solidFill>
                  <a:srgbClr val="000000"/>
                </a:solidFill>
                <a:latin typeface="Meiryo UI" pitchFamily="50" charset="-128"/>
                <a:ea typeface="Meiryo UI" pitchFamily="50" charset="-128"/>
                <a:cs typeface="Meiryo UI" pitchFamily="50" charset="-128"/>
              </a:rPr>
              <a:t> </a:t>
            </a:r>
            <a:r>
              <a:rPr lang="ja-JP" altLang="en-US" sz="2300" b="1" dirty="0">
                <a:solidFill>
                  <a:srgbClr val="000000"/>
                </a:solidFill>
                <a:latin typeface="Meiryo UI" pitchFamily="50" charset="-128"/>
                <a:ea typeface="Meiryo UI" pitchFamily="50" charset="-128"/>
                <a:cs typeface="Meiryo UI" pitchFamily="50" charset="-128"/>
              </a:rPr>
              <a:t>権利擁護  </a:t>
            </a:r>
            <a:endParaRPr lang="en-US" altLang="ja-JP" sz="230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996633"/>
                </a:solidFill>
                <a:latin typeface="Meiryo UI" pitchFamily="50" charset="-128"/>
                <a:ea typeface="Meiryo UI" pitchFamily="50" charset="-128"/>
                <a:cs typeface="Meiryo UI" pitchFamily="50" charset="-128"/>
              </a:rPr>
              <a:t>●</a:t>
            </a: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000000"/>
                </a:solidFill>
                <a:latin typeface="Meiryo UI" pitchFamily="50" charset="-128"/>
                <a:ea typeface="Meiryo UI" pitchFamily="50" charset="-128"/>
                <a:cs typeface="Meiryo UI" pitchFamily="50" charset="-128"/>
              </a:rPr>
              <a:t>受診援助</a:t>
            </a:r>
            <a:endParaRPr lang="en-US" altLang="ja-JP" sz="230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ja-JP" altLang="en-US"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996633"/>
                </a:solidFill>
                <a:latin typeface="Meiryo UI" pitchFamily="50" charset="-128"/>
                <a:ea typeface="Meiryo UI" pitchFamily="50" charset="-128"/>
                <a:cs typeface="Meiryo UI" pitchFamily="50" charset="-128"/>
              </a:rPr>
              <a:t>●</a:t>
            </a: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000000"/>
                </a:solidFill>
                <a:latin typeface="Meiryo UI" pitchFamily="50" charset="-128"/>
                <a:ea typeface="Meiryo UI" pitchFamily="50" charset="-128"/>
                <a:cs typeface="Meiryo UI" pitchFamily="50" charset="-128"/>
              </a:rPr>
              <a:t>家族支援</a:t>
            </a:r>
            <a:endParaRPr lang="en-US" altLang="ja-JP" sz="230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996633"/>
                </a:solidFill>
                <a:latin typeface="Meiryo UI" pitchFamily="50" charset="-128"/>
                <a:ea typeface="Meiryo UI" pitchFamily="50" charset="-128"/>
                <a:cs typeface="Meiryo UI" pitchFamily="50" charset="-128"/>
              </a:rPr>
              <a:t>●</a:t>
            </a: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000000"/>
                </a:solidFill>
                <a:latin typeface="Meiryo UI" pitchFamily="50" charset="-128"/>
                <a:ea typeface="Meiryo UI" pitchFamily="50" charset="-128"/>
                <a:cs typeface="Meiryo UI" pitchFamily="50" charset="-128"/>
              </a:rPr>
              <a:t>地域の見守り体制の構築</a:t>
            </a:r>
            <a:endParaRPr lang="en-US" altLang="ja-JP" sz="230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996633"/>
                </a:solidFill>
                <a:latin typeface="Meiryo UI" pitchFamily="50" charset="-128"/>
                <a:ea typeface="Meiryo UI" pitchFamily="50" charset="-128"/>
                <a:cs typeface="Meiryo UI" pitchFamily="50" charset="-128"/>
              </a:rPr>
              <a:t>●</a:t>
            </a: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000000"/>
                </a:solidFill>
                <a:latin typeface="Meiryo UI" pitchFamily="50" charset="-128"/>
                <a:ea typeface="Meiryo UI" pitchFamily="50" charset="-128"/>
                <a:cs typeface="Meiryo UI" pitchFamily="50" charset="-128"/>
              </a:rPr>
              <a:t>社会参加支援</a:t>
            </a:r>
            <a:r>
              <a:rPr lang="ja-JP" altLang="en-US" sz="2300" b="1" dirty="0">
                <a:solidFill>
                  <a:srgbClr val="669900"/>
                </a:solidFill>
                <a:latin typeface="Meiryo UI" pitchFamily="50" charset="-128"/>
                <a:ea typeface="Meiryo UI" pitchFamily="50" charset="-128"/>
                <a:cs typeface="Meiryo UI" pitchFamily="50" charset="-128"/>
              </a:rPr>
              <a:t>    </a:t>
            </a:r>
            <a:endParaRPr lang="en-US" altLang="ja-JP" sz="2300" b="1" dirty="0">
              <a:solidFill>
                <a:srgbClr val="000000"/>
              </a:solidFill>
              <a:latin typeface="Meiryo UI" pitchFamily="50" charset="-128"/>
              <a:ea typeface="Meiryo UI" pitchFamily="50" charset="-128"/>
              <a:cs typeface="Meiryo UI" pitchFamily="50" charset="-128"/>
            </a:endParaRPr>
          </a:p>
        </p:txBody>
      </p:sp>
      <p:sp>
        <p:nvSpPr>
          <p:cNvPr id="147460" name="正方形/長方形 1"/>
          <p:cNvSpPr>
            <a:spLocks noChangeArrowheads="1"/>
          </p:cNvSpPr>
          <p:nvPr/>
        </p:nvSpPr>
        <p:spPr bwMode="auto">
          <a:xfrm>
            <a:off x="1065975" y="4481865"/>
            <a:ext cx="73136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5725" eaLnBrk="1" hangingPunct="1"/>
            <a:r>
              <a:rPr lang="ja-JP" altLang="en-US" sz="2400" b="1" dirty="0">
                <a:solidFill>
                  <a:srgbClr val="669900"/>
                </a:solidFill>
                <a:latin typeface="Meiryo UI" pitchFamily="50" charset="-128"/>
                <a:ea typeface="Meiryo UI" pitchFamily="50" charset="-128"/>
                <a:cs typeface="Meiryo UI" pitchFamily="50" charset="-128"/>
              </a:rPr>
              <a:t> </a:t>
            </a:r>
            <a:r>
              <a:rPr lang="ja-JP" altLang="en-US" sz="2400" b="1" dirty="0">
                <a:solidFill>
                  <a:srgbClr val="996633"/>
                </a:solidFill>
                <a:latin typeface="Meiryo UI" pitchFamily="50" charset="-128"/>
                <a:ea typeface="Meiryo UI" pitchFamily="50" charset="-128"/>
                <a:cs typeface="Meiryo UI" pitchFamily="50" charset="-128"/>
              </a:rPr>
              <a:t>介護福祉士 </a:t>
            </a:r>
            <a:r>
              <a:rPr lang="en-US" altLang="ja-JP" sz="2250" b="1" dirty="0">
                <a:solidFill>
                  <a:srgbClr val="996633"/>
                </a:solidFill>
                <a:latin typeface="Meiryo UI" pitchFamily="50" charset="-128"/>
                <a:ea typeface="Meiryo UI" pitchFamily="50" charset="-128"/>
                <a:cs typeface="Meiryo UI" pitchFamily="50" charset="-128"/>
              </a:rPr>
              <a:t>(</a:t>
            </a:r>
            <a:r>
              <a:rPr lang="ja-JP" altLang="en-US" sz="2250" b="1" dirty="0">
                <a:solidFill>
                  <a:srgbClr val="996633"/>
                </a:solidFill>
                <a:latin typeface="Meiryo UI" pitchFamily="50" charset="-128"/>
                <a:ea typeface="Meiryo UI" pitchFamily="50" charset="-128"/>
                <a:cs typeface="Meiryo UI" pitchFamily="50" charset="-128"/>
              </a:rPr>
              <a:t>ホームヘルパー・介護職員含む</a:t>
            </a:r>
            <a:r>
              <a:rPr lang="en-US" altLang="ja-JP" sz="2250" b="1" dirty="0">
                <a:solidFill>
                  <a:srgbClr val="996633"/>
                </a:solidFill>
                <a:latin typeface="Meiryo UI" pitchFamily="50" charset="-128"/>
                <a:ea typeface="Meiryo UI" pitchFamily="50" charset="-128"/>
                <a:cs typeface="Meiryo UI" pitchFamily="50" charset="-128"/>
              </a:rPr>
              <a:t>)</a:t>
            </a:r>
          </a:p>
          <a:p>
            <a:pPr marL="85725" eaLnBrk="1" hangingPunct="1">
              <a:spcBef>
                <a:spcPts val="600"/>
              </a:spcBef>
            </a:pP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996633"/>
                </a:solidFill>
                <a:latin typeface="Meiryo UI" pitchFamily="50" charset="-128"/>
                <a:ea typeface="Meiryo UI" pitchFamily="50" charset="-128"/>
                <a:cs typeface="Meiryo UI" pitchFamily="50" charset="-128"/>
              </a:rPr>
              <a:t>●</a:t>
            </a: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000000"/>
                </a:solidFill>
                <a:latin typeface="Meiryo UI" pitchFamily="50" charset="-128"/>
                <a:ea typeface="Meiryo UI" pitchFamily="50" charset="-128"/>
                <a:cs typeface="Meiryo UI" pitchFamily="50" charset="-128"/>
              </a:rPr>
              <a:t>身体介護等のケアの提供</a:t>
            </a:r>
          </a:p>
          <a:p>
            <a:pPr marL="85725" eaLnBrk="1" hangingPunct="1">
              <a:spcBef>
                <a:spcPts val="600"/>
              </a:spcBef>
            </a:pPr>
            <a:r>
              <a:rPr lang="ja-JP" altLang="en-US"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996633"/>
                </a:solidFill>
                <a:latin typeface="Meiryo UI" pitchFamily="50" charset="-128"/>
                <a:ea typeface="Meiryo UI" pitchFamily="50" charset="-128"/>
                <a:cs typeface="Meiryo UI" pitchFamily="50" charset="-128"/>
              </a:rPr>
              <a:t>●</a:t>
            </a: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000000"/>
                </a:solidFill>
                <a:latin typeface="Meiryo UI" pitchFamily="50" charset="-128"/>
                <a:ea typeface="Meiryo UI" pitchFamily="50" charset="-128"/>
                <a:cs typeface="Meiryo UI" pitchFamily="50" charset="-128"/>
              </a:rPr>
              <a:t>服薬確認や生活リズム維持の支援</a:t>
            </a:r>
          </a:p>
          <a:p>
            <a:pPr marL="85725" eaLnBrk="1" hangingPunct="1">
              <a:spcBef>
                <a:spcPts val="600"/>
              </a:spcBef>
            </a:pPr>
            <a:r>
              <a:rPr lang="ja-JP" altLang="en-US"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996633"/>
                </a:solidFill>
                <a:latin typeface="Meiryo UI" pitchFamily="50" charset="-128"/>
                <a:ea typeface="Meiryo UI" pitchFamily="50" charset="-128"/>
                <a:cs typeface="Meiryo UI" pitchFamily="50" charset="-128"/>
              </a:rPr>
              <a:t>●</a:t>
            </a:r>
            <a:r>
              <a:rPr lang="en-US" altLang="ja-JP" sz="2300" b="1" dirty="0">
                <a:solidFill>
                  <a:srgbClr val="669900"/>
                </a:solidFill>
                <a:latin typeface="Meiryo UI" pitchFamily="50" charset="-128"/>
                <a:ea typeface="Meiryo UI" pitchFamily="50" charset="-128"/>
                <a:cs typeface="Meiryo UI" pitchFamily="50" charset="-128"/>
              </a:rPr>
              <a:t> </a:t>
            </a:r>
            <a:r>
              <a:rPr lang="ja-JP" altLang="en-US" sz="2300" b="1" dirty="0">
                <a:solidFill>
                  <a:srgbClr val="000000"/>
                </a:solidFill>
                <a:latin typeface="Meiryo UI" pitchFamily="50" charset="-128"/>
                <a:ea typeface="Meiryo UI" pitchFamily="50" charset="-128"/>
                <a:cs typeface="Meiryo UI" pitchFamily="50" charset="-128"/>
              </a:rPr>
              <a:t>緊急時の医療サービスへの連携</a:t>
            </a:r>
          </a:p>
        </p:txBody>
      </p:sp>
      <p:sp>
        <p:nvSpPr>
          <p:cNvPr id="12" name="Rectangle 3"/>
          <p:cNvSpPr>
            <a:spLocks noChangeArrowheads="1"/>
          </p:cNvSpPr>
          <p:nvPr/>
        </p:nvSpPr>
        <p:spPr bwMode="auto">
          <a:xfrm>
            <a:off x="130625" y="100070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13"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7</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644592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ChangeArrowheads="1"/>
          </p:cNvSpPr>
          <p:nvPr/>
        </p:nvSpPr>
        <p:spPr bwMode="auto">
          <a:xfrm>
            <a:off x="531813" y="366713"/>
            <a:ext cx="79422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hangingPunct="1"/>
            <a:r>
              <a:rPr lang="ja-JP" altLang="en-US" sz="3000" b="1" dirty="0">
                <a:solidFill>
                  <a:srgbClr val="000000"/>
                </a:solidFill>
                <a:latin typeface="Meiryo UI" pitchFamily="50" charset="-128"/>
                <a:ea typeface="Meiryo UI" pitchFamily="50" charset="-128"/>
                <a:cs typeface="Meiryo UI" pitchFamily="50" charset="-128"/>
              </a:rPr>
              <a:t>認知症サポート医とは</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153603" name="Rectangle 4"/>
          <p:cNvSpPr>
            <a:spLocks noChangeArrowheads="1"/>
          </p:cNvSpPr>
          <p:nvPr/>
        </p:nvSpPr>
        <p:spPr bwMode="auto">
          <a:xfrm>
            <a:off x="5668963" y="2493963"/>
            <a:ext cx="2817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a:solidFill>
                  <a:srgbClr val="FFFFFF"/>
                </a:solidFill>
                <a:latin typeface="HGP創英角ｺﾞｼｯｸUB" pitchFamily="50" charset="-128"/>
                <a:ea typeface="HGP創英角ｺﾞｼｯｸUB" pitchFamily="50" charset="-128"/>
              </a:rPr>
              <a:t>専門医</a:t>
            </a:r>
          </a:p>
          <a:p>
            <a:pPr algn="ctr" eaLnBrk="1" hangingPunct="1"/>
            <a:r>
              <a:rPr lang="ja-JP" altLang="en-US" sz="2000">
                <a:solidFill>
                  <a:srgbClr val="FFFFFF"/>
                </a:solidFill>
                <a:latin typeface="HGP創英角ｺﾞｼｯｸUB" pitchFamily="50" charset="-128"/>
                <a:ea typeface="HGP創英角ｺﾞｼｯｸUB" pitchFamily="50" charset="-128"/>
              </a:rPr>
              <a:t>の機能</a:t>
            </a:r>
            <a:endParaRPr lang="en-US" altLang="ja-JP" sz="2000">
              <a:solidFill>
                <a:srgbClr val="FFFFFF"/>
              </a:solidFill>
              <a:latin typeface="HGP創英角ｺﾞｼｯｸUB" pitchFamily="50" charset="-128"/>
              <a:ea typeface="HGP創英角ｺﾞｼｯｸUB" pitchFamily="50" charset="-128"/>
            </a:endParaRPr>
          </a:p>
        </p:txBody>
      </p:sp>
      <p:sp>
        <p:nvSpPr>
          <p:cNvPr id="153604" name="Rectangle 4"/>
          <p:cNvSpPr>
            <a:spLocks noChangeArrowheads="1"/>
          </p:cNvSpPr>
          <p:nvPr/>
        </p:nvSpPr>
        <p:spPr bwMode="auto">
          <a:xfrm>
            <a:off x="1371600" y="1485900"/>
            <a:ext cx="3171825" cy="2114550"/>
          </a:xfrm>
          <a:prstGeom prst="rect">
            <a:avLst/>
          </a:prstGeom>
          <a:gradFill rotWithShape="1">
            <a:gsLst>
              <a:gs pos="0">
                <a:srgbClr val="91D058"/>
              </a:gs>
              <a:gs pos="100000">
                <a:schemeClr val="bg1"/>
              </a:gs>
            </a:gsLst>
            <a:lin ang="0" scaled="1"/>
          </a:gradFill>
          <a:ln>
            <a:noFill/>
          </a:ln>
          <a:effectLst/>
        </p:spPr>
        <p:txBody>
          <a:bodyPr wrap="none" anchor="ctr"/>
          <a:lstStyle/>
          <a:p>
            <a:pPr eaLnBrk="1" hangingPunct="1"/>
            <a:endParaRPr lang="ja-JP" altLang="en-US" sz="3200">
              <a:solidFill>
                <a:srgbClr val="000000"/>
              </a:solidFill>
            </a:endParaRPr>
          </a:p>
        </p:txBody>
      </p:sp>
      <p:sp>
        <p:nvSpPr>
          <p:cNvPr id="153605" name="Rectangle 4"/>
          <p:cNvSpPr>
            <a:spLocks noChangeArrowheads="1"/>
          </p:cNvSpPr>
          <p:nvPr/>
        </p:nvSpPr>
        <p:spPr bwMode="auto">
          <a:xfrm>
            <a:off x="785088" y="1542288"/>
            <a:ext cx="17605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b="1" dirty="0">
                <a:solidFill>
                  <a:srgbClr val="4F7E24"/>
                </a:solidFill>
                <a:latin typeface="Meiryo UI" pitchFamily="50" charset="-128"/>
                <a:ea typeface="Meiryo UI" pitchFamily="50" charset="-128"/>
                <a:cs typeface="Meiryo UI" pitchFamily="50" charset="-128"/>
              </a:rPr>
              <a:t>かかりつけ医</a:t>
            </a:r>
          </a:p>
          <a:p>
            <a:pPr algn="ctr" eaLnBrk="1" hangingPunct="1"/>
            <a:r>
              <a:rPr lang="ja-JP" altLang="en-US" sz="2000" b="1" dirty="0">
                <a:solidFill>
                  <a:srgbClr val="4F7E24"/>
                </a:solidFill>
                <a:latin typeface="Meiryo UI" pitchFamily="50" charset="-128"/>
                <a:ea typeface="Meiryo UI" pitchFamily="50" charset="-128"/>
                <a:cs typeface="Meiryo UI" pitchFamily="50" charset="-128"/>
              </a:rPr>
              <a:t>機能</a:t>
            </a:r>
            <a:endParaRPr lang="en-US" altLang="ja-JP" sz="2000" b="1" dirty="0">
              <a:solidFill>
                <a:srgbClr val="4F7E24"/>
              </a:solidFill>
              <a:latin typeface="Meiryo UI" pitchFamily="50" charset="-128"/>
              <a:ea typeface="Meiryo UI" pitchFamily="50" charset="-128"/>
              <a:cs typeface="Meiryo UI" pitchFamily="50" charset="-128"/>
            </a:endParaRPr>
          </a:p>
        </p:txBody>
      </p:sp>
      <p:sp>
        <p:nvSpPr>
          <p:cNvPr id="153606" name="Rectangle 6"/>
          <p:cNvSpPr>
            <a:spLocks noChangeArrowheads="1"/>
          </p:cNvSpPr>
          <p:nvPr/>
        </p:nvSpPr>
        <p:spPr bwMode="auto">
          <a:xfrm>
            <a:off x="4559300" y="1501775"/>
            <a:ext cx="3219450" cy="2114550"/>
          </a:xfrm>
          <a:prstGeom prst="rect">
            <a:avLst/>
          </a:prstGeom>
          <a:gradFill rotWithShape="1">
            <a:gsLst>
              <a:gs pos="0">
                <a:srgbClr val="FFFFFF"/>
              </a:gs>
              <a:gs pos="100000">
                <a:srgbClr val="53A9FF"/>
              </a:gs>
            </a:gsLst>
            <a:lin ang="0" scaled="1"/>
          </a:gradFill>
          <a:ln>
            <a:noFill/>
          </a:ln>
          <a:effectLst/>
        </p:spPr>
        <p:txBody>
          <a:bodyPr wrap="none" anchor="ctr"/>
          <a:lstStyle/>
          <a:p>
            <a:pPr eaLnBrk="1" hangingPunct="1"/>
            <a:endParaRPr lang="ja-JP" altLang="en-US" sz="3200">
              <a:solidFill>
                <a:srgbClr val="000000"/>
              </a:solidFill>
            </a:endParaRPr>
          </a:p>
        </p:txBody>
      </p:sp>
      <p:sp>
        <p:nvSpPr>
          <p:cNvPr id="153607" name="Rectangle 4"/>
          <p:cNvSpPr>
            <a:spLocks noChangeArrowheads="1"/>
          </p:cNvSpPr>
          <p:nvPr/>
        </p:nvSpPr>
        <p:spPr bwMode="auto">
          <a:xfrm>
            <a:off x="6579560" y="1532766"/>
            <a:ext cx="14462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b="1" dirty="0">
                <a:solidFill>
                  <a:srgbClr val="002060"/>
                </a:solidFill>
                <a:latin typeface="Meiryo UI" pitchFamily="50" charset="-128"/>
                <a:ea typeface="Meiryo UI" pitchFamily="50" charset="-128"/>
                <a:cs typeface="Meiryo UI" pitchFamily="50" charset="-128"/>
              </a:rPr>
              <a:t>専門医</a:t>
            </a:r>
          </a:p>
          <a:p>
            <a:pPr algn="ctr" eaLnBrk="1" hangingPunct="1"/>
            <a:r>
              <a:rPr lang="ja-JP" altLang="en-US" sz="2000" b="1" dirty="0">
                <a:solidFill>
                  <a:srgbClr val="002060"/>
                </a:solidFill>
                <a:latin typeface="Meiryo UI" pitchFamily="50" charset="-128"/>
                <a:ea typeface="Meiryo UI" pitchFamily="50" charset="-128"/>
                <a:cs typeface="Meiryo UI" pitchFamily="50" charset="-128"/>
              </a:rPr>
              <a:t>機能</a:t>
            </a:r>
            <a:endParaRPr lang="en-US" altLang="ja-JP" sz="2000" b="1" dirty="0">
              <a:solidFill>
                <a:srgbClr val="002060"/>
              </a:solidFill>
              <a:latin typeface="Meiryo UI" pitchFamily="50" charset="-128"/>
              <a:ea typeface="Meiryo UI" pitchFamily="50" charset="-128"/>
              <a:cs typeface="Meiryo UI" pitchFamily="50" charset="-128"/>
            </a:endParaRPr>
          </a:p>
        </p:txBody>
      </p:sp>
      <p:sp>
        <p:nvSpPr>
          <p:cNvPr id="153608" name="Rectangle 4"/>
          <p:cNvSpPr>
            <a:spLocks noChangeArrowheads="1"/>
          </p:cNvSpPr>
          <p:nvPr/>
        </p:nvSpPr>
        <p:spPr bwMode="auto">
          <a:xfrm>
            <a:off x="6169025" y="2243138"/>
            <a:ext cx="259873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・鑑別診断</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・若年性認知症の診断</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・急激な症状の進行や</a:t>
            </a:r>
          </a:p>
          <a:p>
            <a:pPr eaLnBrk="1" hangingPunct="1"/>
            <a:r>
              <a:rPr lang="ja-JP" altLang="en-US" sz="1800" b="1" dirty="0">
                <a:solidFill>
                  <a:schemeClr val="bg2"/>
                </a:solidFill>
                <a:latin typeface="Meiryo UI" pitchFamily="50" charset="-128"/>
                <a:ea typeface="Meiryo UI" pitchFamily="50" charset="-128"/>
                <a:cs typeface="Meiryo UI" pitchFamily="50" charset="-128"/>
              </a:rPr>
              <a:t>  重篤な身体合併症の</a:t>
            </a:r>
          </a:p>
          <a:p>
            <a:pPr eaLnBrk="1" hangingPunct="1"/>
            <a:r>
              <a:rPr lang="ja-JP" altLang="en-US" sz="1800" b="1" dirty="0">
                <a:solidFill>
                  <a:schemeClr val="bg2"/>
                </a:solidFill>
                <a:latin typeface="Meiryo UI" pitchFamily="50" charset="-128"/>
                <a:ea typeface="Meiryo UI" pitchFamily="50" charset="-128"/>
                <a:cs typeface="Meiryo UI" pitchFamily="50" charset="-128"/>
              </a:rPr>
              <a:t>  対応　　        　　等</a:t>
            </a:r>
          </a:p>
        </p:txBody>
      </p:sp>
      <p:sp>
        <p:nvSpPr>
          <p:cNvPr id="153609" name="Rectangle 4"/>
          <p:cNvSpPr>
            <a:spLocks noChangeArrowheads="1"/>
          </p:cNvSpPr>
          <p:nvPr/>
        </p:nvSpPr>
        <p:spPr bwMode="auto">
          <a:xfrm>
            <a:off x="630238" y="2249488"/>
            <a:ext cx="24971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・日常の医学管理</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・早期発見・早期対応</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・本人・家族支援</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・多職種連携　　　等</a:t>
            </a:r>
          </a:p>
        </p:txBody>
      </p:sp>
      <p:sp>
        <p:nvSpPr>
          <p:cNvPr id="153610" name="Rectangle 4"/>
          <p:cNvSpPr>
            <a:spLocks noChangeArrowheads="1"/>
          </p:cNvSpPr>
          <p:nvPr/>
        </p:nvSpPr>
        <p:spPr bwMode="auto">
          <a:xfrm>
            <a:off x="951047" y="4292255"/>
            <a:ext cx="7318305" cy="1958420"/>
          </a:xfrm>
          <a:prstGeom prst="rect">
            <a:avLst/>
          </a:prstGeom>
          <a:noFill/>
          <a:ln w="34925" cap="rnd">
            <a:solidFill>
              <a:srgbClr val="996633"/>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lnSpc>
                <a:spcPts val="700"/>
              </a:lnSpc>
              <a:spcBef>
                <a:spcPts val="0"/>
              </a:spcBef>
            </a:pPr>
            <a:r>
              <a:rPr lang="ja-JP" altLang="en-US" sz="2000" b="1" dirty="0">
                <a:solidFill>
                  <a:srgbClr val="000000"/>
                </a:solidFill>
                <a:latin typeface="Meiryo UI" pitchFamily="50" charset="-128"/>
                <a:ea typeface="Meiryo UI" pitchFamily="50" charset="-128"/>
                <a:cs typeface="Meiryo UI" pitchFamily="50" charset="-128"/>
              </a:rPr>
              <a:t> </a:t>
            </a:r>
            <a:endParaRPr lang="en-US" altLang="ja-JP" sz="2000" b="1" dirty="0">
              <a:solidFill>
                <a:srgbClr val="000000"/>
              </a:solidFill>
              <a:latin typeface="Meiryo UI" pitchFamily="50" charset="-128"/>
              <a:ea typeface="Meiryo UI" pitchFamily="50" charset="-128"/>
              <a:cs typeface="Meiryo UI" pitchFamily="50" charset="-128"/>
            </a:endParaRPr>
          </a:p>
          <a:p>
            <a:pPr eaLnBrk="1" hangingPunct="1">
              <a:lnSpc>
                <a:spcPts val="2800"/>
              </a:lnSpc>
              <a:spcBef>
                <a:spcPts val="0"/>
              </a:spcBef>
            </a:pPr>
            <a:r>
              <a:rPr lang="ja-JP" altLang="en-US" sz="2000" b="1" dirty="0">
                <a:solidFill>
                  <a:srgbClr val="000000"/>
                </a:solidFill>
                <a:latin typeface="Meiryo UI" pitchFamily="50" charset="-128"/>
                <a:ea typeface="Meiryo UI" pitchFamily="50" charset="-128"/>
                <a:cs typeface="Meiryo UI" pitchFamily="50" charset="-128"/>
              </a:rPr>
              <a:t> ① 認知症の人の医療・介護に関わる </a:t>
            </a:r>
            <a:r>
              <a:rPr lang="ja-JP" altLang="en-US" sz="2000" b="1" dirty="0">
                <a:solidFill>
                  <a:srgbClr val="996633"/>
                </a:solidFill>
                <a:latin typeface="Meiryo UI" pitchFamily="50" charset="-128"/>
                <a:ea typeface="Meiryo UI" pitchFamily="50" charset="-128"/>
                <a:cs typeface="Meiryo UI" pitchFamily="50" charset="-128"/>
              </a:rPr>
              <a:t>かかりつけ医や介護専門職</a:t>
            </a:r>
            <a:r>
              <a:rPr lang="ja-JP" altLang="en-US" sz="2000" b="1" dirty="0">
                <a:solidFill>
                  <a:srgbClr val="669900"/>
                </a:solidFill>
                <a:latin typeface="Meiryo UI" pitchFamily="50" charset="-128"/>
                <a:ea typeface="Meiryo UI" pitchFamily="50" charset="-128"/>
                <a:cs typeface="Meiryo UI" pitchFamily="50" charset="-128"/>
              </a:rPr>
              <a:t>   </a:t>
            </a:r>
          </a:p>
          <a:p>
            <a:pPr eaLnBrk="1" hangingPunct="1">
              <a:lnSpc>
                <a:spcPct val="125000"/>
              </a:lnSpc>
            </a:pPr>
            <a:r>
              <a:rPr lang="ja-JP" altLang="en-US" sz="2000" b="1" dirty="0">
                <a:solidFill>
                  <a:srgbClr val="669900"/>
                </a:solidFill>
                <a:latin typeface="Meiryo UI" pitchFamily="50" charset="-128"/>
                <a:ea typeface="Meiryo UI" pitchFamily="50" charset="-128"/>
                <a:cs typeface="Meiryo UI" pitchFamily="50" charset="-128"/>
              </a:rPr>
              <a:t>     </a:t>
            </a:r>
            <a:r>
              <a:rPr lang="ja-JP" altLang="en-US" sz="2000" b="1" dirty="0">
                <a:solidFill>
                  <a:srgbClr val="996633"/>
                </a:solidFill>
                <a:latin typeface="Meiryo UI" pitchFamily="50" charset="-128"/>
                <a:ea typeface="Meiryo UI" pitchFamily="50" charset="-128"/>
                <a:cs typeface="Meiryo UI" pitchFamily="50" charset="-128"/>
              </a:rPr>
              <a:t>に対するサポート</a:t>
            </a:r>
            <a:endParaRPr lang="en-US" altLang="ja-JP" sz="1600" b="1" dirty="0">
              <a:solidFill>
                <a:srgbClr val="996633"/>
              </a:solidFill>
              <a:latin typeface="Meiryo UI" pitchFamily="50" charset="-128"/>
              <a:ea typeface="Meiryo UI" pitchFamily="50" charset="-128"/>
              <a:cs typeface="Meiryo UI" pitchFamily="50" charset="-128"/>
            </a:endParaRPr>
          </a:p>
          <a:p>
            <a:pP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 ② 地域包括支援センターを中心とした</a:t>
            </a:r>
            <a:r>
              <a:rPr lang="ja-JP" altLang="en-US" sz="2000" b="1" dirty="0">
                <a:solidFill>
                  <a:srgbClr val="996633"/>
                </a:solidFill>
                <a:latin typeface="Meiryo UI" pitchFamily="50" charset="-128"/>
                <a:ea typeface="Meiryo UI" pitchFamily="50" charset="-128"/>
                <a:cs typeface="Meiryo UI" pitchFamily="50" charset="-128"/>
              </a:rPr>
              <a:t>多職種の連携作り</a:t>
            </a:r>
          </a:p>
          <a:p>
            <a:pP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 ③ かかりつけ医認知症対応力向上</a:t>
            </a:r>
            <a:r>
              <a:rPr lang="ja-JP" altLang="en-US" sz="2000" b="1" dirty="0">
                <a:solidFill>
                  <a:srgbClr val="996633"/>
                </a:solidFill>
                <a:latin typeface="Meiryo UI" pitchFamily="50" charset="-128"/>
                <a:ea typeface="Meiryo UI" pitchFamily="50" charset="-128"/>
                <a:cs typeface="Meiryo UI" pitchFamily="50" charset="-128"/>
              </a:rPr>
              <a:t>研修の講師</a:t>
            </a:r>
            <a:r>
              <a:rPr lang="ja-JP" altLang="en-US" sz="2000" b="1" dirty="0">
                <a:solidFill>
                  <a:srgbClr val="000000"/>
                </a:solidFill>
                <a:latin typeface="Meiryo UI" pitchFamily="50" charset="-128"/>
                <a:ea typeface="Meiryo UI" pitchFamily="50" charset="-128"/>
                <a:cs typeface="Meiryo UI" pitchFamily="50" charset="-128"/>
              </a:rPr>
              <a:t>や住民等への</a:t>
            </a:r>
            <a:r>
              <a:rPr lang="ja-JP" altLang="en-US" sz="2000" b="1" dirty="0">
                <a:solidFill>
                  <a:srgbClr val="996633"/>
                </a:solidFill>
                <a:latin typeface="Meiryo UI" pitchFamily="50" charset="-128"/>
                <a:ea typeface="Meiryo UI" pitchFamily="50" charset="-128"/>
                <a:cs typeface="Meiryo UI" pitchFamily="50" charset="-128"/>
              </a:rPr>
              <a:t>啓発</a:t>
            </a:r>
          </a:p>
        </p:txBody>
      </p:sp>
      <p:sp>
        <p:nvSpPr>
          <p:cNvPr id="153611" name="Rectangle 4"/>
          <p:cNvSpPr>
            <a:spLocks noChangeArrowheads="1"/>
          </p:cNvSpPr>
          <p:nvPr/>
        </p:nvSpPr>
        <p:spPr bwMode="auto">
          <a:xfrm>
            <a:off x="3205163" y="3768538"/>
            <a:ext cx="26082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400" b="1" dirty="0">
                <a:solidFill>
                  <a:srgbClr val="996633"/>
                </a:solidFill>
                <a:latin typeface="Meiryo UI" pitchFamily="50" charset="-128"/>
                <a:ea typeface="Meiryo UI" pitchFamily="50" charset="-128"/>
                <a:cs typeface="Meiryo UI" pitchFamily="50" charset="-128"/>
              </a:rPr>
              <a:t>機能・役割</a:t>
            </a:r>
            <a:endParaRPr lang="en-US" altLang="ja-JP" sz="2400" b="1" dirty="0">
              <a:solidFill>
                <a:srgbClr val="996633"/>
              </a:solidFill>
              <a:latin typeface="Meiryo UI" pitchFamily="50" charset="-128"/>
              <a:ea typeface="Meiryo UI" pitchFamily="50" charset="-128"/>
              <a:cs typeface="Meiryo UI" pitchFamily="50" charset="-128"/>
            </a:endParaRPr>
          </a:p>
        </p:txBody>
      </p:sp>
      <p:sp>
        <p:nvSpPr>
          <p:cNvPr id="153612" name="Oval 15"/>
          <p:cNvSpPr>
            <a:spLocks noChangeArrowheads="1"/>
          </p:cNvSpPr>
          <p:nvPr/>
        </p:nvSpPr>
        <p:spPr bwMode="auto">
          <a:xfrm>
            <a:off x="3429000" y="1543050"/>
            <a:ext cx="2190750" cy="2019300"/>
          </a:xfrm>
          <a:prstGeom prst="ellipse">
            <a:avLst/>
          </a:prstGeom>
          <a:noFill/>
          <a:ln w="50800">
            <a:solidFill>
              <a:schemeClr val="tx1"/>
            </a:solidFill>
            <a:prstDash val="sysDot"/>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endParaRPr>
          </a:p>
        </p:txBody>
      </p:sp>
      <p:sp>
        <p:nvSpPr>
          <p:cNvPr id="153613" name="Rectangle 4"/>
          <p:cNvSpPr>
            <a:spLocks noChangeArrowheads="1"/>
          </p:cNvSpPr>
          <p:nvPr/>
        </p:nvSpPr>
        <p:spPr bwMode="auto">
          <a:xfrm>
            <a:off x="3219450" y="2128838"/>
            <a:ext cx="26082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400" b="1">
                <a:solidFill>
                  <a:srgbClr val="000000"/>
                </a:solidFill>
                <a:latin typeface="Meiryo UI" pitchFamily="50" charset="-128"/>
                <a:ea typeface="Meiryo UI" pitchFamily="50" charset="-128"/>
                <a:cs typeface="Meiryo UI" pitchFamily="50" charset="-128"/>
              </a:rPr>
              <a:t>認知症</a:t>
            </a:r>
          </a:p>
          <a:p>
            <a:pPr algn="ctr" eaLnBrk="1" hangingPunct="1"/>
            <a:r>
              <a:rPr lang="ja-JP" altLang="en-US" sz="2400" b="1">
                <a:solidFill>
                  <a:srgbClr val="000000"/>
                </a:solidFill>
                <a:latin typeface="Meiryo UI" pitchFamily="50" charset="-128"/>
                <a:ea typeface="Meiryo UI" pitchFamily="50" charset="-128"/>
                <a:cs typeface="Meiryo UI" pitchFamily="50" charset="-128"/>
              </a:rPr>
              <a:t>サポート医</a:t>
            </a:r>
          </a:p>
          <a:p>
            <a:pPr algn="ctr" eaLnBrk="1" hangingPunct="1"/>
            <a:endParaRPr lang="en-US" altLang="ja-JP" sz="2400" b="1">
              <a:solidFill>
                <a:srgbClr val="FFFFFF"/>
              </a:solidFill>
              <a:latin typeface="Meiryo UI" pitchFamily="50" charset="-128"/>
              <a:ea typeface="Meiryo UI" pitchFamily="50" charset="-128"/>
              <a:cs typeface="Meiryo UI" pitchFamily="50" charset="-128"/>
            </a:endParaRPr>
          </a:p>
        </p:txBody>
      </p:sp>
      <p:sp>
        <p:nvSpPr>
          <p:cNvPr id="17" name="Rectangle 3"/>
          <p:cNvSpPr>
            <a:spLocks noChangeArrowheads="1"/>
          </p:cNvSpPr>
          <p:nvPr/>
        </p:nvSpPr>
        <p:spPr bwMode="auto">
          <a:xfrm>
            <a:off x="130625" y="1002744"/>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18"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8</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426844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685273" y="1610436"/>
            <a:ext cx="7924262" cy="4611942"/>
          </a:xfrm>
        </p:spPr>
        <p:txBody>
          <a:bodyPr/>
          <a:lstStyle/>
          <a:p>
            <a:pPr algn="l">
              <a:spcBef>
                <a:spcPts val="1200"/>
              </a:spcBef>
            </a:pPr>
            <a:r>
              <a:rPr lang="ja-JP" altLang="en-US" sz="2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認知症の疑いに気づくことができる</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認知症の疑いに気づいたとき、速やかにかかりつけ医と連携</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して、適切に対応できる体制をつくる</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地域包括支援センター等の関係機関や他職種と連携して</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認知症の人と家族を支える</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6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認知機能の低下がもたらす服薬行動への影響に配慮し、</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きめ細かな薬学的管理や服薬指導を行い、薬物治療が</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適切に行われる環境を整え、支援する</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2500" b="1" dirty="0">
              <a:solidFill>
                <a:schemeClr val="tx1"/>
              </a:solidFill>
              <a:latin typeface="Meiryo UI" pitchFamily="50" charset="-128"/>
              <a:ea typeface="Meiryo UI" pitchFamily="50" charset="-128"/>
              <a:cs typeface="Meiryo UI" pitchFamily="50" charset="-128"/>
            </a:endParaRPr>
          </a:p>
        </p:txBody>
      </p:sp>
      <p:sp>
        <p:nvSpPr>
          <p:cNvPr id="11267" name="Text Box 3"/>
          <p:cNvSpPr txBox="1">
            <a:spLocks noChangeArrowheads="1"/>
          </p:cNvSpPr>
          <p:nvPr/>
        </p:nvSpPr>
        <p:spPr bwMode="auto">
          <a:xfrm>
            <a:off x="1017586" y="365306"/>
            <a:ext cx="72596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200" b="1" dirty="0">
                <a:latin typeface="Meiryo UI" pitchFamily="50" charset="-128"/>
                <a:ea typeface="Meiryo UI" pitchFamily="50" charset="-128"/>
                <a:cs typeface="Meiryo UI" pitchFamily="50" charset="-128"/>
              </a:rPr>
              <a:t>薬局・薬剤師の役割</a:t>
            </a:r>
          </a:p>
        </p:txBody>
      </p:sp>
      <p:sp>
        <p:nvSpPr>
          <p:cNvPr id="10"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3</a:t>
            </a:r>
            <a:r>
              <a:rPr lang="ja-JP" altLang="en-US" sz="1800" b="1" dirty="0">
                <a:latin typeface="Meiryo UI" pitchFamily="50" charset="-128"/>
                <a:ea typeface="Meiryo UI" pitchFamily="50" charset="-128"/>
                <a:cs typeface="Meiryo UI" pitchFamily="50" charset="-128"/>
              </a:rPr>
              <a:t>］</a:t>
            </a:r>
          </a:p>
        </p:txBody>
      </p:sp>
      <p:sp>
        <p:nvSpPr>
          <p:cNvPr id="11" name="Rectangle 3"/>
          <p:cNvSpPr>
            <a:spLocks noChangeArrowheads="1"/>
          </p:cNvSpPr>
          <p:nvPr/>
        </p:nvSpPr>
        <p:spPr bwMode="auto">
          <a:xfrm>
            <a:off x="95000" y="1056702"/>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5748309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txBox="1">
            <a:spLocks noChangeArrowheads="1"/>
          </p:cNvSpPr>
          <p:nvPr/>
        </p:nvSpPr>
        <p:spPr bwMode="auto">
          <a:xfrm>
            <a:off x="567773" y="351288"/>
            <a:ext cx="793860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医師が薬剤師に望むこと</a:t>
            </a:r>
          </a:p>
        </p:txBody>
      </p:sp>
      <p:sp>
        <p:nvSpPr>
          <p:cNvPr id="11"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9</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30625" y="101257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6" name="コンテンツ プレースホルダ 2"/>
          <p:cNvSpPr txBox="1">
            <a:spLocks/>
          </p:cNvSpPr>
          <p:nvPr/>
        </p:nvSpPr>
        <p:spPr>
          <a:xfrm>
            <a:off x="886064" y="2109777"/>
            <a:ext cx="7727191" cy="3267441"/>
          </a:xfrm>
          <a:prstGeom prst="rect">
            <a:avLst/>
          </a:prstGeom>
        </p:spPr>
        <p:txBody>
          <a:bodyPr>
            <a:norm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latin typeface="Meiryo UI" panose="020B0604030504040204" pitchFamily="50" charset="-128"/>
                <a:ea typeface="Meiryo UI" panose="020B0604030504040204" pitchFamily="50" charset="-128"/>
                <a:cs typeface="Meiryo UI" panose="020B0604030504040204" pitchFamily="50" charset="-128"/>
              </a:rPr>
              <a:t> 薬局窓口での認知症の疑いへの気づき</a:t>
            </a:r>
            <a:endParaRPr lang="en-US" altLang="ja-JP" sz="28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latin typeface="Meiryo UI" panose="020B0604030504040204" pitchFamily="50" charset="-128"/>
                <a:ea typeface="Meiryo UI" panose="020B0604030504040204" pitchFamily="50" charset="-128"/>
                <a:cs typeface="Meiryo UI" panose="020B0604030504040204" pitchFamily="50" charset="-128"/>
              </a:rPr>
              <a:t> 地域の資源へのつなぎ</a:t>
            </a:r>
            <a:endParaRPr lang="en-US" altLang="ja-JP" sz="28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latin typeface="Meiryo UI" panose="020B0604030504040204" pitchFamily="50" charset="-128"/>
                <a:ea typeface="Meiryo UI" panose="020B0604030504040204" pitchFamily="50" charset="-128"/>
                <a:cs typeface="Meiryo UI" panose="020B0604030504040204" pitchFamily="50" charset="-128"/>
              </a:rPr>
              <a:t> 家庭での、本人・家族が持つ 服薬の課題や</a:t>
            </a:r>
            <a:endParaRPr lang="en-US" altLang="ja-JP" sz="2800" b="1" kern="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kern="0" dirty="0">
                <a:latin typeface="Meiryo UI" panose="020B0604030504040204" pitchFamily="50" charset="-128"/>
                <a:ea typeface="Meiryo UI" panose="020B0604030504040204" pitchFamily="50" charset="-128"/>
                <a:cs typeface="Meiryo UI" panose="020B0604030504040204" pitchFamily="50" charset="-128"/>
              </a:rPr>
              <a:t>    問題の拾い上げ </a:t>
            </a:r>
            <a:r>
              <a:rPr lang="en-US" altLang="ja-JP" sz="28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latin typeface="Meiryo UI" panose="020B0604030504040204" pitchFamily="50" charset="-128"/>
                <a:ea typeface="Meiryo UI" panose="020B0604030504040204" pitchFamily="50" charset="-128"/>
                <a:cs typeface="Meiryo UI" panose="020B0604030504040204" pitchFamily="50" charset="-128"/>
              </a:rPr>
              <a:t>処方への提案</a:t>
            </a:r>
            <a:r>
              <a:rPr lang="en-US" altLang="ja-JP" sz="2800" b="1" kern="0" dirty="0">
                <a:latin typeface="Meiryo UI" panose="020B0604030504040204" pitchFamily="50" charset="-128"/>
                <a:ea typeface="Meiryo UI" panose="020B0604030504040204" pitchFamily="50" charset="-128"/>
                <a:cs typeface="Meiryo UI" panose="020B0604030504040204" pitchFamily="50" charset="-128"/>
              </a:rPr>
              <a:t>)</a:t>
            </a:r>
          </a:p>
          <a:p>
            <a:pPr marL="0" indent="0">
              <a:spcBef>
                <a:spcPts val="1800"/>
              </a:spcBef>
              <a:buNone/>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latin typeface="Meiryo UI" panose="020B0604030504040204" pitchFamily="50" charset="-128"/>
                <a:ea typeface="Meiryo UI" panose="020B0604030504040204" pitchFamily="50" charset="-128"/>
                <a:cs typeface="Meiryo UI" panose="020B0604030504040204" pitchFamily="50" charset="-128"/>
              </a:rPr>
              <a:t> 服薬に関する情報の他職種への提供</a:t>
            </a:r>
            <a:r>
              <a:rPr lang="en-US" altLang="ja-JP" sz="28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latin typeface="Meiryo UI" panose="020B0604030504040204" pitchFamily="50" charset="-128"/>
                <a:ea typeface="Meiryo UI" panose="020B0604030504040204" pitchFamily="50" charset="-128"/>
                <a:cs typeface="Meiryo UI" panose="020B0604030504040204" pitchFamily="50" charset="-128"/>
              </a:rPr>
              <a:t>共有</a:t>
            </a:r>
            <a:r>
              <a:rPr lang="en-US" altLang="ja-JP" sz="2800" b="1" kern="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529026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84"/>
          <p:cNvSpPr>
            <a:spLocks noChangeArrowheads="1"/>
          </p:cNvSpPr>
          <p:nvPr/>
        </p:nvSpPr>
        <p:spPr bwMode="auto">
          <a:xfrm>
            <a:off x="7024625" y="3655000"/>
            <a:ext cx="990600"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300" y="18068"/>
                </a:moveTo>
                <a:cubicBezTo>
                  <a:pt x="7651" y="18905"/>
                  <a:pt x="9210" y="19349"/>
                  <a:pt x="10800" y="19349"/>
                </a:cubicBezTo>
                <a:cubicBezTo>
                  <a:pt x="15521" y="19349"/>
                  <a:pt x="19349" y="15521"/>
                  <a:pt x="19349" y="10800"/>
                </a:cubicBezTo>
                <a:cubicBezTo>
                  <a:pt x="19349" y="6078"/>
                  <a:pt x="15521" y="2251"/>
                  <a:pt x="10800" y="2251"/>
                </a:cubicBezTo>
                <a:cubicBezTo>
                  <a:pt x="7204" y="2250"/>
                  <a:pt x="3992" y="4501"/>
                  <a:pt x="2764" y="7881"/>
                </a:cubicBezTo>
                <a:lnTo>
                  <a:pt x="649" y="7112"/>
                </a:lnTo>
                <a:cubicBezTo>
                  <a:pt x="2200" y="2842"/>
                  <a:pt x="6257" y="-1"/>
                  <a:pt x="10800" y="0"/>
                </a:cubicBezTo>
                <a:cubicBezTo>
                  <a:pt x="16764" y="0"/>
                  <a:pt x="21600" y="4835"/>
                  <a:pt x="21600" y="10800"/>
                </a:cubicBezTo>
                <a:cubicBezTo>
                  <a:pt x="21600" y="16764"/>
                  <a:pt x="16764" y="21600"/>
                  <a:pt x="10800" y="21600"/>
                </a:cubicBezTo>
                <a:cubicBezTo>
                  <a:pt x="8791" y="21600"/>
                  <a:pt x="6822" y="21039"/>
                  <a:pt x="5115" y="19982"/>
                </a:cubicBezTo>
                <a:lnTo>
                  <a:pt x="3694" y="22278"/>
                </a:lnTo>
                <a:lnTo>
                  <a:pt x="2454" y="17012"/>
                </a:lnTo>
                <a:lnTo>
                  <a:pt x="7721" y="15773"/>
                </a:lnTo>
                <a:lnTo>
                  <a:pt x="6300" y="18068"/>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148483" name="Oval 73"/>
          <p:cNvSpPr>
            <a:spLocks noChangeArrowheads="1"/>
          </p:cNvSpPr>
          <p:nvPr/>
        </p:nvSpPr>
        <p:spPr bwMode="auto">
          <a:xfrm>
            <a:off x="3629025" y="3114675"/>
            <a:ext cx="1885950" cy="1476375"/>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8484" name="Rectangle 3"/>
          <p:cNvSpPr>
            <a:spLocks noGrp="1" noChangeArrowheads="1"/>
          </p:cNvSpPr>
          <p:nvPr>
            <p:ph type="title" idx="4294967295"/>
          </p:nvPr>
        </p:nvSpPr>
        <p:spPr>
          <a:xfrm>
            <a:off x="468313" y="279588"/>
            <a:ext cx="8229600" cy="701675"/>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地域包括支援センター   </a:t>
            </a:r>
          </a:p>
        </p:txBody>
      </p:sp>
      <p:grpSp>
        <p:nvGrpSpPr>
          <p:cNvPr id="148485" name="Group 79"/>
          <p:cNvGrpSpPr>
            <a:grpSpLocks/>
          </p:cNvGrpSpPr>
          <p:nvPr/>
        </p:nvGrpSpPr>
        <p:grpSpPr bwMode="auto">
          <a:xfrm>
            <a:off x="1858963" y="3870513"/>
            <a:ext cx="334962" cy="577850"/>
            <a:chOff x="1105" y="2801"/>
            <a:chExt cx="211" cy="364"/>
          </a:xfrm>
        </p:grpSpPr>
        <p:sp>
          <p:nvSpPr>
            <p:cNvPr id="148534" name="Oval 12"/>
            <p:cNvSpPr>
              <a:spLocks noChangeArrowheads="1"/>
            </p:cNvSpPr>
            <p:nvPr/>
          </p:nvSpPr>
          <p:spPr bwMode="auto">
            <a:xfrm>
              <a:off x="1142" y="2801"/>
              <a:ext cx="141" cy="14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5" name="AutoShape 13"/>
            <p:cNvSpPr>
              <a:spLocks noChangeArrowheads="1"/>
            </p:cNvSpPr>
            <p:nvPr/>
          </p:nvSpPr>
          <p:spPr bwMode="auto">
            <a:xfrm rot="-5400000">
              <a:off x="1102" y="2950"/>
              <a:ext cx="218" cy="21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sp>
        <p:nvSpPr>
          <p:cNvPr id="148486" name="AutoShape 21" descr="25%"/>
          <p:cNvSpPr>
            <a:spLocks noChangeArrowheads="1"/>
          </p:cNvSpPr>
          <p:nvPr/>
        </p:nvSpPr>
        <p:spPr bwMode="auto">
          <a:xfrm>
            <a:off x="671513" y="4619813"/>
            <a:ext cx="774700" cy="2555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r>
              <a:rPr lang="ja-JP" altLang="en-US" sz="1300" b="1">
                <a:solidFill>
                  <a:srgbClr val="000000"/>
                </a:solidFill>
                <a:latin typeface="Meiryo UI" pitchFamily="50" charset="-128"/>
                <a:ea typeface="Meiryo UI" pitchFamily="50" charset="-128"/>
                <a:cs typeface="Meiryo UI" pitchFamily="50" charset="-128"/>
              </a:rPr>
              <a:t>主治医</a:t>
            </a:r>
          </a:p>
        </p:txBody>
      </p:sp>
      <p:grpSp>
        <p:nvGrpSpPr>
          <p:cNvPr id="148487" name="Group 78"/>
          <p:cNvGrpSpPr>
            <a:grpSpLocks/>
          </p:cNvGrpSpPr>
          <p:nvPr/>
        </p:nvGrpSpPr>
        <p:grpSpPr bwMode="auto">
          <a:xfrm>
            <a:off x="892175" y="3880038"/>
            <a:ext cx="354013" cy="574675"/>
            <a:chOff x="508" y="2801"/>
            <a:chExt cx="223" cy="362"/>
          </a:xfrm>
        </p:grpSpPr>
        <p:sp>
          <p:nvSpPr>
            <p:cNvPr id="148532" name="Oval 23"/>
            <p:cNvSpPr>
              <a:spLocks noChangeArrowheads="1"/>
            </p:cNvSpPr>
            <p:nvPr/>
          </p:nvSpPr>
          <p:spPr bwMode="auto">
            <a:xfrm>
              <a:off x="547" y="2801"/>
              <a:ext cx="148" cy="14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3" name="AutoShape 24"/>
            <p:cNvSpPr>
              <a:spLocks noChangeArrowheads="1"/>
            </p:cNvSpPr>
            <p:nvPr/>
          </p:nvSpPr>
          <p:spPr bwMode="auto">
            <a:xfrm rot="-5400000">
              <a:off x="511" y="2943"/>
              <a:ext cx="217" cy="223"/>
            </a:xfrm>
            <a:prstGeom prst="flowChartDelay">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solidFill>
                  <a:srgbClr val="000000"/>
                </a:solidFill>
              </a:endParaRPr>
            </a:p>
          </p:txBody>
        </p:sp>
      </p:grpSp>
      <p:sp>
        <p:nvSpPr>
          <p:cNvPr id="148488" name="AutoShape 31" descr="25%"/>
          <p:cNvSpPr>
            <a:spLocks noChangeArrowheads="1"/>
          </p:cNvSpPr>
          <p:nvPr/>
        </p:nvSpPr>
        <p:spPr bwMode="auto">
          <a:xfrm>
            <a:off x="949388" y="3662425"/>
            <a:ext cx="1198562" cy="4746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lnSpc>
                <a:spcPts val="1200"/>
              </a:lnSpc>
              <a:spcAft>
                <a:spcPct val="30000"/>
              </a:spcAft>
            </a:pPr>
            <a:r>
              <a:rPr lang="ja-JP" altLang="en-US" sz="1300" b="1" dirty="0">
                <a:solidFill>
                  <a:srgbClr val="000000"/>
                </a:solidFill>
                <a:latin typeface="Meiryo UI" pitchFamily="50" charset="-128"/>
                <a:ea typeface="Meiryo UI" pitchFamily="50" charset="-128"/>
                <a:cs typeface="Meiryo UI" pitchFamily="50" charset="-128"/>
              </a:rPr>
              <a:t>ケアチーム</a:t>
            </a:r>
          </a:p>
          <a:p>
            <a:pPr algn="ctr" defTabSz="935038" eaLnBrk="1" hangingPunct="1">
              <a:lnSpc>
                <a:spcPts val="1200"/>
              </a:lnSpc>
            </a:pPr>
            <a:r>
              <a:rPr lang="ja-JP" altLang="en-US" sz="1300" b="1" dirty="0">
                <a:solidFill>
                  <a:srgbClr val="000000"/>
                </a:solidFill>
                <a:latin typeface="Meiryo UI" pitchFamily="50" charset="-128"/>
                <a:ea typeface="Meiryo UI" pitchFamily="50" charset="-128"/>
                <a:cs typeface="Meiryo UI" pitchFamily="50" charset="-128"/>
              </a:rPr>
              <a:t>（連携）</a:t>
            </a:r>
          </a:p>
        </p:txBody>
      </p:sp>
      <p:sp>
        <p:nvSpPr>
          <p:cNvPr id="148489" name="AutoShape 32"/>
          <p:cNvSpPr>
            <a:spLocks noChangeArrowheads="1"/>
          </p:cNvSpPr>
          <p:nvPr/>
        </p:nvSpPr>
        <p:spPr bwMode="auto">
          <a:xfrm>
            <a:off x="2533650" y="3032125"/>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defTabSz="935038" eaLnBrk="1" hangingPunct="1"/>
            <a:r>
              <a:rPr lang="ja-JP" altLang="en-US" sz="1100">
                <a:solidFill>
                  <a:srgbClr val="FFFFFF"/>
                </a:solidFill>
                <a:latin typeface="Times New Roman" pitchFamily="18" charset="0"/>
              </a:rPr>
              <a:t>支援</a:t>
            </a:r>
          </a:p>
        </p:txBody>
      </p:sp>
      <p:sp>
        <p:nvSpPr>
          <p:cNvPr id="148490" name="AutoShape 61"/>
          <p:cNvSpPr>
            <a:spLocks noChangeArrowheads="1"/>
          </p:cNvSpPr>
          <p:nvPr/>
        </p:nvSpPr>
        <p:spPr bwMode="auto">
          <a:xfrm>
            <a:off x="2333625" y="2000250"/>
            <a:ext cx="4524375" cy="3133725"/>
          </a:xfrm>
          <a:prstGeom prst="roundRect">
            <a:avLst>
              <a:gd name="adj" fmla="val 8106"/>
            </a:avLst>
          </a:prstGeom>
          <a:solidFill>
            <a:srgbClr val="D2A578"/>
          </a:solidFill>
          <a:ln>
            <a:noFill/>
          </a:ln>
        </p:spPr>
        <p:txBody>
          <a:bodyPr wrap="none" anchor="ctr"/>
          <a:lstStyle/>
          <a:p>
            <a:pPr eaLnBrk="1" hangingPunct="1"/>
            <a:endParaRPr lang="ja-JP" altLang="en-US" sz="1800">
              <a:solidFill>
                <a:srgbClr val="000000"/>
              </a:solidFill>
            </a:endParaRPr>
          </a:p>
        </p:txBody>
      </p:sp>
      <p:sp>
        <p:nvSpPr>
          <p:cNvPr id="148491" name="AutoShape 70"/>
          <p:cNvSpPr>
            <a:spLocks noChangeArrowheads="1"/>
          </p:cNvSpPr>
          <p:nvPr/>
        </p:nvSpPr>
        <p:spPr bwMode="auto">
          <a:xfrm>
            <a:off x="3187700" y="5862638"/>
            <a:ext cx="3714750" cy="482600"/>
          </a:xfrm>
          <a:prstGeom prst="roundRect">
            <a:avLst>
              <a:gd name="adj" fmla="val 24602"/>
            </a:avLst>
          </a:prstGeom>
          <a:solidFill>
            <a:srgbClr val="996633"/>
          </a:solidFill>
          <a:ln>
            <a:noFill/>
          </a:ln>
        </p:spPr>
        <p:txBody>
          <a:bodyPr wrap="none" anchor="ctr"/>
          <a:lstStyle/>
          <a:p>
            <a:pPr eaLnBrk="1" hangingPunct="1"/>
            <a:endParaRPr lang="ja-JP" altLang="en-US" sz="1800">
              <a:solidFill>
                <a:srgbClr val="996633"/>
              </a:solidFill>
            </a:endParaRPr>
          </a:p>
        </p:txBody>
      </p:sp>
      <p:sp>
        <p:nvSpPr>
          <p:cNvPr id="148492" name="Text Box 71"/>
          <p:cNvSpPr txBox="1">
            <a:spLocks noChangeArrowheads="1"/>
          </p:cNvSpPr>
          <p:nvPr/>
        </p:nvSpPr>
        <p:spPr bwMode="auto">
          <a:xfrm>
            <a:off x="3149600" y="5930900"/>
            <a:ext cx="3810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700" b="1">
                <a:solidFill>
                  <a:srgbClr val="FFFFFF"/>
                </a:solidFill>
                <a:latin typeface="Meiryo UI" pitchFamily="50" charset="-128"/>
                <a:ea typeface="Meiryo UI" pitchFamily="50" charset="-128"/>
                <a:cs typeface="Meiryo UI" pitchFamily="50" charset="-128"/>
              </a:rPr>
              <a:t>地域包括支援センター運営協議会</a:t>
            </a:r>
          </a:p>
        </p:txBody>
      </p:sp>
      <p:sp>
        <p:nvSpPr>
          <p:cNvPr id="148493" name="Rectangle 34"/>
          <p:cNvSpPr>
            <a:spLocks noChangeArrowheads="1"/>
          </p:cNvSpPr>
          <p:nvPr/>
        </p:nvSpPr>
        <p:spPr bwMode="auto">
          <a:xfrm>
            <a:off x="2964310" y="4631228"/>
            <a:ext cx="1911350" cy="31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defTabSz="935038" eaLnBrk="1" hangingPunct="1">
              <a:lnSpc>
                <a:spcPct val="90000"/>
              </a:lnSpc>
            </a:pPr>
            <a:r>
              <a:rPr lang="ja-JP" altLang="en-US" sz="1600" b="1" dirty="0">
                <a:solidFill>
                  <a:srgbClr val="000000"/>
                </a:solidFill>
                <a:latin typeface="Meiryo UI" pitchFamily="50" charset="-128"/>
                <a:ea typeface="Meiryo UI" pitchFamily="50" charset="-128"/>
                <a:cs typeface="Meiryo UI" pitchFamily="50" charset="-128"/>
              </a:rPr>
              <a:t>主任ケアマネジャー</a:t>
            </a:r>
          </a:p>
        </p:txBody>
      </p:sp>
      <p:sp>
        <p:nvSpPr>
          <p:cNvPr id="148494" name="Rectangle 41"/>
          <p:cNvSpPr>
            <a:spLocks noChangeArrowheads="1"/>
          </p:cNvSpPr>
          <p:nvPr/>
        </p:nvSpPr>
        <p:spPr bwMode="auto">
          <a:xfrm>
            <a:off x="4883150" y="4591050"/>
            <a:ext cx="1003300"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algn="ctr" defTabSz="935038" eaLnBrk="1" hangingPunct="1">
              <a:spcBef>
                <a:spcPct val="30000"/>
              </a:spcBef>
            </a:pPr>
            <a:r>
              <a:rPr lang="ja-JP" altLang="en-US" sz="1600" b="1" dirty="0">
                <a:solidFill>
                  <a:srgbClr val="000000"/>
                </a:solidFill>
                <a:latin typeface="Meiryo UI" pitchFamily="50" charset="-128"/>
                <a:ea typeface="Meiryo UI" pitchFamily="50" charset="-128"/>
                <a:cs typeface="Meiryo UI" pitchFamily="50" charset="-128"/>
              </a:rPr>
              <a:t>保健師等</a:t>
            </a:r>
          </a:p>
        </p:txBody>
      </p:sp>
      <p:sp>
        <p:nvSpPr>
          <p:cNvPr id="148495" name="Rectangle 42"/>
          <p:cNvSpPr>
            <a:spLocks noChangeArrowheads="1"/>
          </p:cNvSpPr>
          <p:nvPr/>
        </p:nvSpPr>
        <p:spPr bwMode="auto">
          <a:xfrm>
            <a:off x="3957638" y="2478088"/>
            <a:ext cx="1214770"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defTabSz="935038" eaLnBrk="1" hangingPunct="1">
              <a:spcBef>
                <a:spcPct val="30000"/>
              </a:spcBef>
            </a:pPr>
            <a:r>
              <a:rPr lang="ja-JP" altLang="en-US" sz="1600" b="1" dirty="0">
                <a:solidFill>
                  <a:srgbClr val="000000"/>
                </a:solidFill>
                <a:latin typeface="Meiryo UI" pitchFamily="50" charset="-128"/>
                <a:ea typeface="Meiryo UI" pitchFamily="50" charset="-128"/>
                <a:cs typeface="Meiryo UI" pitchFamily="50" charset="-128"/>
              </a:rPr>
              <a:t>社会福祉士</a:t>
            </a:r>
          </a:p>
        </p:txBody>
      </p:sp>
      <p:sp>
        <p:nvSpPr>
          <p:cNvPr id="148496" name="Line 19"/>
          <p:cNvSpPr>
            <a:spLocks noChangeShapeType="1"/>
          </p:cNvSpPr>
          <p:nvPr/>
        </p:nvSpPr>
        <p:spPr bwMode="auto">
          <a:xfrm>
            <a:off x="5602288" y="4170363"/>
            <a:ext cx="1001712" cy="3175"/>
          </a:xfrm>
          <a:prstGeom prst="line">
            <a:avLst/>
          </a:prstGeom>
          <a:noFill/>
          <a:ln w="69850">
            <a:solidFill>
              <a:srgbClr val="CC66FF"/>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8497" name="Text Box 74"/>
          <p:cNvSpPr txBox="1">
            <a:spLocks noChangeArrowheads="1"/>
          </p:cNvSpPr>
          <p:nvPr/>
        </p:nvSpPr>
        <p:spPr bwMode="auto">
          <a:xfrm>
            <a:off x="6293922" y="2133088"/>
            <a:ext cx="2626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latin typeface="Meiryo UI" pitchFamily="50" charset="-128"/>
                <a:ea typeface="Meiryo UI" pitchFamily="50" charset="-128"/>
                <a:cs typeface="Meiryo UI" pitchFamily="50" charset="-128"/>
              </a:rPr>
              <a:t>予防給付・介護予防・</a:t>
            </a:r>
            <a:endParaRPr lang="en-US" altLang="ja-JP" sz="1400" b="1" dirty="0">
              <a:latin typeface="Meiryo UI" pitchFamily="50" charset="-128"/>
              <a:ea typeface="Meiryo UI" pitchFamily="50" charset="-128"/>
              <a:cs typeface="Meiryo UI" pitchFamily="50" charset="-128"/>
            </a:endParaRPr>
          </a:p>
          <a:p>
            <a:pPr algn="ctr" eaLnBrk="1" hangingPunct="1"/>
            <a:r>
              <a:rPr lang="ja-JP" altLang="en-US" sz="1400" b="1" dirty="0">
                <a:latin typeface="Meiryo UI" pitchFamily="50" charset="-128"/>
                <a:ea typeface="Meiryo UI" pitchFamily="50" charset="-128"/>
                <a:cs typeface="Meiryo UI" pitchFamily="50" charset="-128"/>
              </a:rPr>
              <a:t>日常生活支援総合事業</a:t>
            </a:r>
          </a:p>
        </p:txBody>
      </p:sp>
      <p:sp>
        <p:nvSpPr>
          <p:cNvPr id="148498" name="Text Box 76"/>
          <p:cNvSpPr txBox="1">
            <a:spLocks noChangeArrowheads="1"/>
          </p:cNvSpPr>
          <p:nvPr/>
        </p:nvSpPr>
        <p:spPr bwMode="auto">
          <a:xfrm>
            <a:off x="234950" y="2213925"/>
            <a:ext cx="287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Meiryo UI" pitchFamily="50" charset="-128"/>
                <a:ea typeface="Meiryo UI" pitchFamily="50" charset="-128"/>
                <a:cs typeface="Meiryo UI" pitchFamily="50" charset="-128"/>
              </a:rPr>
              <a:t>包括的・継続的マネジメント事業</a:t>
            </a:r>
          </a:p>
        </p:txBody>
      </p:sp>
      <p:sp>
        <p:nvSpPr>
          <p:cNvPr id="148499" name="Text Box 77"/>
          <p:cNvSpPr txBox="1">
            <a:spLocks noChangeArrowheads="1"/>
          </p:cNvSpPr>
          <p:nvPr/>
        </p:nvSpPr>
        <p:spPr bwMode="auto">
          <a:xfrm>
            <a:off x="3243263" y="1327150"/>
            <a:ext cx="2686050"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Aft>
                <a:spcPct val="30000"/>
              </a:spcAft>
            </a:pPr>
            <a:r>
              <a:rPr lang="ja-JP" altLang="en-US" sz="1400" b="1">
                <a:solidFill>
                  <a:srgbClr val="000000"/>
                </a:solidFill>
                <a:latin typeface="Meiryo UI" pitchFamily="50" charset="-128"/>
                <a:ea typeface="Meiryo UI" pitchFamily="50" charset="-128"/>
                <a:cs typeface="Meiryo UI" pitchFamily="50" charset="-128"/>
              </a:rPr>
              <a:t>総合相談・支援</a:t>
            </a:r>
          </a:p>
          <a:p>
            <a:pPr algn="ctr" eaLnBrk="1" hangingPunct="1"/>
            <a:r>
              <a:rPr lang="ja-JP" altLang="en-US" sz="1400" b="1">
                <a:solidFill>
                  <a:srgbClr val="000000"/>
                </a:solidFill>
                <a:latin typeface="Meiryo UI" pitchFamily="50" charset="-128"/>
                <a:ea typeface="Meiryo UI" pitchFamily="50" charset="-128"/>
                <a:cs typeface="Meiryo UI" pitchFamily="50" charset="-128"/>
              </a:rPr>
              <a:t>虐待防止・早期発見、権利擁護</a:t>
            </a:r>
          </a:p>
        </p:txBody>
      </p:sp>
      <p:sp>
        <p:nvSpPr>
          <p:cNvPr id="148500" name="AutoShape 80"/>
          <p:cNvSpPr>
            <a:spLocks noChangeArrowheads="1"/>
          </p:cNvSpPr>
          <p:nvPr/>
        </p:nvSpPr>
        <p:spPr bwMode="auto">
          <a:xfrm>
            <a:off x="625475" y="3564125"/>
            <a:ext cx="1847850" cy="981075"/>
          </a:xfrm>
          <a:prstGeom prst="roundRect">
            <a:avLst>
              <a:gd name="adj" fmla="val 15338"/>
            </a:avLst>
          </a:prstGeom>
          <a:noFill/>
          <a:ln w="44450">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8501" name="Line 20"/>
          <p:cNvSpPr>
            <a:spLocks noChangeShapeType="1"/>
          </p:cNvSpPr>
          <p:nvPr/>
        </p:nvSpPr>
        <p:spPr bwMode="auto">
          <a:xfrm flipH="1" flipV="1">
            <a:off x="2554288" y="4156075"/>
            <a:ext cx="954087" cy="0"/>
          </a:xfrm>
          <a:prstGeom prst="line">
            <a:avLst/>
          </a:prstGeom>
          <a:noFill/>
          <a:ln w="69850">
            <a:solidFill>
              <a:srgbClr val="6699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8502" name="AutoShape 31" descr="25%"/>
          <p:cNvSpPr>
            <a:spLocks noChangeArrowheads="1"/>
          </p:cNvSpPr>
          <p:nvPr/>
        </p:nvSpPr>
        <p:spPr bwMode="auto">
          <a:xfrm>
            <a:off x="6684963" y="3439863"/>
            <a:ext cx="1836737" cy="14462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アセスメント実施</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プラン策定</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予防・支援事業実施</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再アセスメント</a:t>
            </a:r>
          </a:p>
        </p:txBody>
      </p:sp>
      <p:sp>
        <p:nvSpPr>
          <p:cNvPr id="148503" name="AutoShape 82"/>
          <p:cNvSpPr>
            <a:spLocks noChangeArrowheads="1"/>
          </p:cNvSpPr>
          <p:nvPr/>
        </p:nvSpPr>
        <p:spPr bwMode="auto">
          <a:xfrm>
            <a:off x="6680200" y="3417700"/>
            <a:ext cx="1685925" cy="1447800"/>
          </a:xfrm>
          <a:prstGeom prst="roundRect">
            <a:avLst>
              <a:gd name="adj" fmla="val 14255"/>
            </a:avLst>
          </a:prstGeom>
          <a:noFill/>
          <a:ln w="44450">
            <a:solidFill>
              <a:srgbClr val="CC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grpSp>
        <p:nvGrpSpPr>
          <p:cNvPr id="148504" name="Group 85"/>
          <p:cNvGrpSpPr>
            <a:grpSpLocks/>
          </p:cNvGrpSpPr>
          <p:nvPr/>
        </p:nvGrpSpPr>
        <p:grpSpPr bwMode="auto">
          <a:xfrm>
            <a:off x="8251825" y="4214563"/>
            <a:ext cx="354013" cy="574675"/>
            <a:chOff x="508" y="2801"/>
            <a:chExt cx="223" cy="362"/>
          </a:xfrm>
        </p:grpSpPr>
        <p:sp>
          <p:nvSpPr>
            <p:cNvPr id="148530" name="Oval 23"/>
            <p:cNvSpPr>
              <a:spLocks noChangeArrowheads="1"/>
            </p:cNvSpPr>
            <p:nvPr/>
          </p:nvSpPr>
          <p:spPr bwMode="auto">
            <a:xfrm>
              <a:off x="547" y="2801"/>
              <a:ext cx="148" cy="14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1" name="AutoShape 24"/>
            <p:cNvSpPr>
              <a:spLocks noChangeArrowheads="1"/>
            </p:cNvSpPr>
            <p:nvPr/>
          </p:nvSpPr>
          <p:spPr bwMode="auto">
            <a:xfrm rot="-5400000">
              <a:off x="511" y="2943"/>
              <a:ext cx="217" cy="223"/>
            </a:xfrm>
            <a:prstGeom prst="flowChartDelay">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solidFill>
                  <a:srgbClr val="000000"/>
                </a:solidFill>
              </a:endParaRPr>
            </a:p>
          </p:txBody>
        </p:sp>
      </p:grpSp>
      <p:sp>
        <p:nvSpPr>
          <p:cNvPr id="148505" name="AutoShape 21" descr="25%"/>
          <p:cNvSpPr>
            <a:spLocks noChangeArrowheads="1"/>
          </p:cNvSpPr>
          <p:nvPr/>
        </p:nvSpPr>
        <p:spPr bwMode="auto">
          <a:xfrm>
            <a:off x="8054975" y="4809875"/>
            <a:ext cx="774700" cy="3698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r>
              <a:rPr lang="ja-JP" altLang="en-US" sz="1300" b="1">
                <a:solidFill>
                  <a:srgbClr val="000000"/>
                </a:solidFill>
                <a:latin typeface="Meiryo UI" pitchFamily="50" charset="-128"/>
                <a:ea typeface="Meiryo UI" pitchFamily="50" charset="-128"/>
                <a:cs typeface="Meiryo UI" pitchFamily="50" charset="-128"/>
              </a:rPr>
              <a:t>主治医</a:t>
            </a:r>
          </a:p>
        </p:txBody>
      </p:sp>
      <p:sp>
        <p:nvSpPr>
          <p:cNvPr id="148506" name="AutoShape 89"/>
          <p:cNvSpPr>
            <a:spLocks noChangeArrowheads="1"/>
          </p:cNvSpPr>
          <p:nvPr/>
        </p:nvSpPr>
        <p:spPr bwMode="auto">
          <a:xfrm>
            <a:off x="4654550" y="5011100"/>
            <a:ext cx="730250" cy="557213"/>
          </a:xfrm>
          <a:prstGeom prst="triangle">
            <a:avLst>
              <a:gd name="adj" fmla="val 50000"/>
            </a:avLst>
          </a:prstGeom>
          <a:solidFill>
            <a:srgbClr val="996633"/>
          </a:solidFill>
          <a:ln>
            <a:noFill/>
          </a:ln>
        </p:spPr>
        <p:txBody>
          <a:bodyPr wrap="none" anchor="ctr"/>
          <a:lstStyle/>
          <a:p>
            <a:pPr eaLnBrk="1" hangingPunct="1"/>
            <a:endParaRPr lang="ja-JP" altLang="en-US" sz="1800">
              <a:solidFill>
                <a:srgbClr val="000000"/>
              </a:solidFill>
            </a:endParaRPr>
          </a:p>
        </p:txBody>
      </p:sp>
      <p:sp>
        <p:nvSpPr>
          <p:cNvPr id="148507" name="AutoShape 21" descr="25%"/>
          <p:cNvSpPr>
            <a:spLocks noChangeArrowheads="1"/>
          </p:cNvSpPr>
          <p:nvPr/>
        </p:nvSpPr>
        <p:spPr bwMode="auto">
          <a:xfrm>
            <a:off x="5347227" y="5348288"/>
            <a:ext cx="2308225" cy="465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dirty="0">
                <a:latin typeface="Meiryo UI" pitchFamily="50" charset="-128"/>
                <a:ea typeface="Meiryo UI" pitchFamily="50" charset="-128"/>
                <a:cs typeface="Meiryo UI" pitchFamily="50" charset="-128"/>
              </a:rPr>
              <a:t>運営支援・評価</a:t>
            </a:r>
          </a:p>
          <a:p>
            <a:pPr defTabSz="935038" eaLnBrk="1" hangingPunct="1"/>
            <a:r>
              <a:rPr lang="ja-JP" altLang="en-US" sz="1300" b="1" dirty="0">
                <a:latin typeface="Meiryo UI" pitchFamily="50" charset="-128"/>
                <a:ea typeface="Meiryo UI" pitchFamily="50" charset="-128"/>
                <a:cs typeface="Meiryo UI" pitchFamily="50" charset="-128"/>
              </a:rPr>
              <a:t>地域資源のネットワーク化</a:t>
            </a:r>
          </a:p>
        </p:txBody>
      </p:sp>
      <p:sp>
        <p:nvSpPr>
          <p:cNvPr id="148508" name="AutoShape 21" descr="25%"/>
          <p:cNvSpPr>
            <a:spLocks noChangeArrowheads="1"/>
          </p:cNvSpPr>
          <p:nvPr/>
        </p:nvSpPr>
        <p:spPr bwMode="auto">
          <a:xfrm>
            <a:off x="3543368" y="5341938"/>
            <a:ext cx="2308225" cy="465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dirty="0">
                <a:latin typeface="Meiryo UI" pitchFamily="50" charset="-128"/>
                <a:ea typeface="Meiryo UI" pitchFamily="50" charset="-128"/>
                <a:cs typeface="Meiryo UI" pitchFamily="50" charset="-128"/>
              </a:rPr>
              <a:t>中立性の確保     </a:t>
            </a:r>
          </a:p>
          <a:p>
            <a:pPr defTabSz="935038" eaLnBrk="1" hangingPunct="1"/>
            <a:r>
              <a:rPr lang="ja-JP" altLang="en-US" sz="1300" b="1" dirty="0">
                <a:latin typeface="Meiryo UI" pitchFamily="50" charset="-128"/>
                <a:ea typeface="Meiryo UI" pitchFamily="50" charset="-128"/>
                <a:cs typeface="Meiryo UI" pitchFamily="50" charset="-128"/>
              </a:rPr>
              <a:t>人材確保支援</a:t>
            </a:r>
          </a:p>
        </p:txBody>
      </p:sp>
      <p:sp>
        <p:nvSpPr>
          <p:cNvPr id="148509" name="Rectangle 42"/>
          <p:cNvSpPr>
            <a:spLocks noChangeArrowheads="1"/>
          </p:cNvSpPr>
          <p:nvPr/>
        </p:nvSpPr>
        <p:spPr bwMode="auto">
          <a:xfrm>
            <a:off x="3775650" y="3603750"/>
            <a:ext cx="1561019"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defTabSz="935038" eaLnBrk="1" hangingPunct="1">
              <a:spcBef>
                <a:spcPct val="30000"/>
              </a:spcBef>
            </a:pPr>
            <a:r>
              <a:rPr lang="ja-JP" altLang="en-US" sz="1600" b="1">
                <a:solidFill>
                  <a:srgbClr val="000000"/>
                </a:solidFill>
                <a:latin typeface="Meiryo UI" pitchFamily="50" charset="-128"/>
                <a:ea typeface="Meiryo UI" pitchFamily="50" charset="-128"/>
                <a:cs typeface="Meiryo UI" pitchFamily="50" charset="-128"/>
              </a:rPr>
              <a:t>チームアプローチ</a:t>
            </a:r>
          </a:p>
        </p:txBody>
      </p:sp>
      <p:sp>
        <p:nvSpPr>
          <p:cNvPr id="148510" name="Text Box 94"/>
          <p:cNvSpPr txBox="1">
            <a:spLocks noChangeArrowheads="1"/>
          </p:cNvSpPr>
          <p:nvPr/>
        </p:nvSpPr>
        <p:spPr bwMode="auto">
          <a:xfrm>
            <a:off x="495300" y="2543550"/>
            <a:ext cx="2628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・日常的個別指導・相談</a:t>
            </a: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・支援困難事例等への指導・助言</a:t>
            </a:r>
            <a:endParaRPr lang="en-US" altLang="ja-JP" sz="1200" b="1" dirty="0">
              <a:solidFill>
                <a:srgbClr val="FF6600"/>
              </a:solidFill>
              <a:latin typeface="Meiryo UI" pitchFamily="50" charset="-128"/>
              <a:ea typeface="Meiryo UI" pitchFamily="50" charset="-128"/>
              <a:cs typeface="Meiryo UI" pitchFamily="50" charset="-128"/>
            </a:endParaRP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・地域でのケアマネジャーの</a:t>
            </a: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   ネットワークの構築</a:t>
            </a:r>
          </a:p>
        </p:txBody>
      </p:sp>
      <p:sp>
        <p:nvSpPr>
          <p:cNvPr id="148511" name="Text Box 96"/>
          <p:cNvSpPr txBox="1">
            <a:spLocks noChangeArrowheads="1"/>
          </p:cNvSpPr>
          <p:nvPr/>
        </p:nvSpPr>
        <p:spPr bwMode="auto">
          <a:xfrm>
            <a:off x="6939849" y="2656658"/>
            <a:ext cx="194468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latin typeface="Meiryo UI" pitchFamily="50" charset="-128"/>
                <a:ea typeface="Meiryo UI" pitchFamily="50" charset="-128"/>
                <a:cs typeface="Meiryo UI" pitchFamily="50" charset="-128"/>
              </a:rPr>
              <a:t>予防給付・介護予防・</a:t>
            </a:r>
            <a:endParaRPr lang="en-US" altLang="ja-JP" sz="1200" b="1" dirty="0">
              <a:latin typeface="Meiryo UI" pitchFamily="50" charset="-128"/>
              <a:ea typeface="Meiryo UI" pitchFamily="50" charset="-128"/>
              <a:cs typeface="Meiryo UI" pitchFamily="50" charset="-128"/>
            </a:endParaRPr>
          </a:p>
          <a:p>
            <a:pPr eaLnBrk="1" hangingPunct="1">
              <a:spcBef>
                <a:spcPct val="10000"/>
              </a:spcBef>
            </a:pPr>
            <a:r>
              <a:rPr lang="ja-JP" altLang="en-US" sz="1200" b="1" dirty="0">
                <a:latin typeface="Meiryo UI" pitchFamily="50" charset="-128"/>
                <a:ea typeface="Meiryo UI" pitchFamily="50" charset="-128"/>
                <a:cs typeface="Meiryo UI" pitchFamily="50" charset="-128"/>
              </a:rPr>
              <a:t>生活支援サービス</a:t>
            </a:r>
          </a:p>
        </p:txBody>
      </p:sp>
      <p:sp>
        <p:nvSpPr>
          <p:cNvPr id="148513" name="AutoShape 89"/>
          <p:cNvSpPr>
            <a:spLocks noChangeArrowheads="1"/>
          </p:cNvSpPr>
          <p:nvPr/>
        </p:nvSpPr>
        <p:spPr bwMode="auto">
          <a:xfrm rot="2321536">
            <a:off x="2254983" y="4903165"/>
            <a:ext cx="538162" cy="565150"/>
          </a:xfrm>
          <a:prstGeom prst="triangle">
            <a:avLst>
              <a:gd name="adj" fmla="val 50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8514" name="Text Box 96"/>
          <p:cNvSpPr txBox="1">
            <a:spLocks noChangeArrowheads="1"/>
          </p:cNvSpPr>
          <p:nvPr/>
        </p:nvSpPr>
        <p:spPr bwMode="auto">
          <a:xfrm>
            <a:off x="3335338" y="2058988"/>
            <a:ext cx="251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a:solidFill>
                  <a:srgbClr val="5F5F5F"/>
                </a:solidFill>
                <a:latin typeface="Meiryo UI" pitchFamily="50" charset="-128"/>
                <a:ea typeface="Meiryo UI" pitchFamily="50" charset="-128"/>
                <a:cs typeface="Meiryo UI" pitchFamily="50" charset="-128"/>
              </a:rPr>
              <a:t>多面的（制度横断的）支援の展開</a:t>
            </a:r>
          </a:p>
        </p:txBody>
      </p:sp>
      <p:sp>
        <p:nvSpPr>
          <p:cNvPr id="148515" name="AutoShape 80"/>
          <p:cNvSpPr>
            <a:spLocks noChangeArrowheads="1"/>
          </p:cNvSpPr>
          <p:nvPr/>
        </p:nvSpPr>
        <p:spPr bwMode="auto">
          <a:xfrm>
            <a:off x="613601" y="5245863"/>
            <a:ext cx="1847850" cy="1047750"/>
          </a:xfrm>
          <a:prstGeom prst="roundRect">
            <a:avLst>
              <a:gd name="adj" fmla="val 17439"/>
            </a:avLst>
          </a:prstGeom>
          <a:noFill/>
          <a:ln w="38100">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8516" name="Oval 43"/>
          <p:cNvSpPr>
            <a:spLocks noChangeArrowheads="1"/>
          </p:cNvSpPr>
          <p:nvPr/>
        </p:nvSpPr>
        <p:spPr bwMode="auto">
          <a:xfrm>
            <a:off x="3552825" y="3152775"/>
            <a:ext cx="2000250"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endParaRPr>
          </a:p>
        </p:txBody>
      </p:sp>
      <p:grpSp>
        <p:nvGrpSpPr>
          <p:cNvPr id="148517" name="Group 62"/>
          <p:cNvGrpSpPr>
            <a:grpSpLocks/>
          </p:cNvGrpSpPr>
          <p:nvPr/>
        </p:nvGrpSpPr>
        <p:grpSpPr bwMode="auto">
          <a:xfrm>
            <a:off x="4385406" y="2834827"/>
            <a:ext cx="350838" cy="576262"/>
            <a:chOff x="1388" y="951"/>
            <a:chExt cx="221" cy="363"/>
          </a:xfrm>
        </p:grpSpPr>
        <p:sp>
          <p:nvSpPr>
            <p:cNvPr id="148528"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9"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grpSp>
        <p:nvGrpSpPr>
          <p:cNvPr id="148518" name="Group 64"/>
          <p:cNvGrpSpPr>
            <a:grpSpLocks/>
          </p:cNvGrpSpPr>
          <p:nvPr/>
        </p:nvGrpSpPr>
        <p:grpSpPr bwMode="auto">
          <a:xfrm>
            <a:off x="3617025" y="3944938"/>
            <a:ext cx="350838" cy="576262"/>
            <a:chOff x="1388" y="951"/>
            <a:chExt cx="221" cy="363"/>
          </a:xfrm>
        </p:grpSpPr>
        <p:sp>
          <p:nvSpPr>
            <p:cNvPr id="148526"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7"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grpSp>
        <p:nvGrpSpPr>
          <p:cNvPr id="148519" name="Group 67"/>
          <p:cNvGrpSpPr>
            <a:grpSpLocks/>
          </p:cNvGrpSpPr>
          <p:nvPr/>
        </p:nvGrpSpPr>
        <p:grpSpPr bwMode="auto">
          <a:xfrm>
            <a:off x="5157025" y="3929888"/>
            <a:ext cx="350838" cy="576262"/>
            <a:chOff x="1388" y="951"/>
            <a:chExt cx="221" cy="363"/>
          </a:xfrm>
        </p:grpSpPr>
        <p:sp>
          <p:nvSpPr>
            <p:cNvPr id="148524"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5"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sp>
        <p:nvSpPr>
          <p:cNvPr id="148520" name="Text Box 94"/>
          <p:cNvSpPr txBox="1">
            <a:spLocks noChangeArrowheads="1"/>
          </p:cNvSpPr>
          <p:nvPr/>
        </p:nvSpPr>
        <p:spPr bwMode="auto">
          <a:xfrm>
            <a:off x="519050" y="5383725"/>
            <a:ext cx="2005013" cy="7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10000"/>
              </a:spcBef>
            </a:pPr>
            <a:r>
              <a:rPr lang="ja-JP" altLang="en-US" sz="1400" b="1" dirty="0">
                <a:solidFill>
                  <a:srgbClr val="5F5F5F"/>
                </a:solidFill>
                <a:latin typeface="Meiryo UI" pitchFamily="50" charset="-128"/>
                <a:ea typeface="Meiryo UI" pitchFamily="50" charset="-128"/>
                <a:cs typeface="Meiryo UI" pitchFamily="50" charset="-128"/>
              </a:rPr>
              <a:t> </a:t>
            </a:r>
            <a:r>
              <a:rPr lang="ja-JP" altLang="en-US" sz="1400" b="1" dirty="0">
                <a:solidFill>
                  <a:srgbClr val="FF6600"/>
                </a:solidFill>
                <a:latin typeface="Meiryo UI" pitchFamily="50" charset="-128"/>
                <a:ea typeface="Meiryo UI" pitchFamily="50" charset="-128"/>
                <a:cs typeface="Meiryo UI" pitchFamily="50" charset="-128"/>
              </a:rPr>
              <a:t>「地域ケア会議」</a:t>
            </a:r>
          </a:p>
          <a:p>
            <a:pPr algn="ctr" eaLnBrk="1" hangingPunct="1">
              <a:spcBef>
                <a:spcPts val="600"/>
              </a:spcBef>
            </a:pPr>
            <a:r>
              <a:rPr lang="ja-JP" altLang="en-US" sz="1200" b="1" dirty="0">
                <a:solidFill>
                  <a:srgbClr val="FF6600"/>
                </a:solidFill>
                <a:latin typeface="Meiryo UI" pitchFamily="50" charset="-128"/>
                <a:ea typeface="Meiryo UI" pitchFamily="50" charset="-128"/>
                <a:cs typeface="Meiryo UI" pitchFamily="50" charset="-128"/>
              </a:rPr>
              <a:t>　チームケアの支援</a:t>
            </a:r>
            <a:endParaRPr lang="en-US" altLang="ja-JP" sz="1200" b="1" dirty="0">
              <a:solidFill>
                <a:srgbClr val="FF6600"/>
              </a:solidFill>
              <a:latin typeface="Meiryo UI" pitchFamily="50" charset="-128"/>
              <a:ea typeface="Meiryo UI" pitchFamily="50" charset="-128"/>
              <a:cs typeface="Meiryo UI" pitchFamily="50" charset="-128"/>
            </a:endParaRPr>
          </a:p>
          <a:p>
            <a:pPr algn="ctr" eaLnBrk="1" hangingPunct="1">
              <a:spcBef>
                <a:spcPct val="10000"/>
              </a:spcBef>
            </a:pPr>
            <a:r>
              <a:rPr lang="ja-JP" altLang="en-US" sz="1200" b="1" dirty="0">
                <a:solidFill>
                  <a:srgbClr val="FF6600"/>
                </a:solidFill>
                <a:latin typeface="Meiryo UI" pitchFamily="50" charset="-128"/>
                <a:ea typeface="Meiryo UI" pitchFamily="50" charset="-128"/>
                <a:cs typeface="Meiryo UI" pitchFamily="50" charset="-128"/>
              </a:rPr>
              <a:t> 多職種・他制度連結調整</a:t>
            </a:r>
            <a:endParaRPr lang="en-US" altLang="ja-JP" sz="1200" b="1" dirty="0">
              <a:solidFill>
                <a:srgbClr val="FF6600"/>
              </a:solidFill>
              <a:latin typeface="Meiryo UI" pitchFamily="50" charset="-128"/>
              <a:ea typeface="Meiryo UI" pitchFamily="50" charset="-128"/>
              <a:cs typeface="Meiryo UI" pitchFamily="50" charset="-128"/>
            </a:endParaRPr>
          </a:p>
        </p:txBody>
      </p:sp>
      <p:sp>
        <p:nvSpPr>
          <p:cNvPr id="148521" name="Rectangle 14"/>
          <p:cNvSpPr>
            <a:spLocks noChangeArrowheads="1"/>
          </p:cNvSpPr>
          <p:nvPr/>
        </p:nvSpPr>
        <p:spPr bwMode="auto">
          <a:xfrm>
            <a:off x="1521023" y="4610288"/>
            <a:ext cx="1139429" cy="29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algn="ctr" defTabSz="935038" eaLnBrk="1" hangingPunct="1">
              <a:spcBef>
                <a:spcPct val="30000"/>
              </a:spcBef>
            </a:pPr>
            <a:r>
              <a:rPr lang="ja-JP" altLang="en-US" sz="1300" b="1">
                <a:solidFill>
                  <a:srgbClr val="000000"/>
                </a:solidFill>
                <a:latin typeface="Meiryo UI" pitchFamily="50" charset="-128"/>
                <a:ea typeface="Meiryo UI" pitchFamily="50" charset="-128"/>
                <a:cs typeface="Meiryo UI" pitchFamily="50" charset="-128"/>
              </a:rPr>
              <a:t>ケアマネジャー</a:t>
            </a:r>
          </a:p>
        </p:txBody>
      </p:sp>
      <p:sp>
        <p:nvSpPr>
          <p:cNvPr id="148540" name="AutoShape 89"/>
          <p:cNvSpPr>
            <a:spLocks noChangeArrowheads="1"/>
          </p:cNvSpPr>
          <p:nvPr/>
        </p:nvSpPr>
        <p:spPr bwMode="auto">
          <a:xfrm>
            <a:off x="7338965" y="3213806"/>
            <a:ext cx="372836" cy="328613"/>
          </a:xfrm>
          <a:prstGeom prst="triangle">
            <a:avLst>
              <a:gd name="adj" fmla="val 50000"/>
            </a:avLst>
          </a:pr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59"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10</a:t>
            </a:r>
            <a:r>
              <a:rPr lang="ja-JP" altLang="en-US" sz="1800" b="1" dirty="0">
                <a:latin typeface="Meiryo UI" pitchFamily="50" charset="-128"/>
                <a:ea typeface="Meiryo UI" pitchFamily="50" charset="-128"/>
                <a:cs typeface="Meiryo UI" pitchFamily="50" charset="-128"/>
              </a:rPr>
              <a:t>］</a:t>
            </a:r>
          </a:p>
        </p:txBody>
      </p:sp>
      <p:sp>
        <p:nvSpPr>
          <p:cNvPr id="61" name="Rectangle 3"/>
          <p:cNvSpPr>
            <a:spLocks noChangeArrowheads="1"/>
          </p:cNvSpPr>
          <p:nvPr/>
        </p:nvSpPr>
        <p:spPr bwMode="auto">
          <a:xfrm>
            <a:off x="130625" y="97695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2930551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55220" y="1009267"/>
            <a:ext cx="5899266" cy="5320284"/>
          </a:xfrm>
          <a:prstGeom prst="roundRect">
            <a:avLst>
              <a:gd name="adj" fmla="val 4978"/>
            </a:avLst>
          </a:prstGeom>
          <a:solidFill>
            <a:schemeClr val="accent5">
              <a:lumMod val="90000"/>
              <a:alpha val="5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AutoShape 47"/>
          <p:cNvSpPr>
            <a:spLocks noChangeArrowheads="1"/>
          </p:cNvSpPr>
          <p:nvPr/>
        </p:nvSpPr>
        <p:spPr bwMode="auto">
          <a:xfrm>
            <a:off x="1834164" y="1545240"/>
            <a:ext cx="5540414" cy="3070345"/>
          </a:xfrm>
          <a:prstGeom prst="roundRect">
            <a:avLst>
              <a:gd name="adj" fmla="val 6965"/>
            </a:avLst>
          </a:prstGeom>
          <a:solidFill>
            <a:srgbClr val="D9B28B"/>
          </a:solidFill>
          <a:ln w="9525">
            <a:noFill/>
            <a:round/>
            <a:headEnd/>
            <a:tailEnd/>
          </a:ln>
        </p:spPr>
        <p:txBody>
          <a:bodyPr vert="horz" wrap="square" lIns="74295" tIns="8890" rIns="74295" bIns="8890" numCol="1" anchor="t" anchorCtr="0" compatLnSpc="1">
            <a:prstTxWarp prst="textNoShape">
              <a:avLst/>
            </a:prstTxWarp>
          </a:bodyPr>
          <a:lstStyle/>
          <a:p>
            <a:pPr marL="444500" indent="-265113" eaLnBrk="1" fontAlgn="auto" hangingPunct="1">
              <a:spcBef>
                <a:spcPts val="0"/>
              </a:spcBef>
              <a:spcAft>
                <a:spcPts val="0"/>
              </a:spcAf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○地域包括支援センターが開催</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600"/>
              </a:spcBef>
              <a:spcAft>
                <a:spcPts val="0"/>
              </a:spcAft>
            </a:pP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○個別ケース</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困難事例等</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支援内容を通じた</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①地域支援ネットワークの構築</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②高齢者の自立支援に資する</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ケアマネジメント支援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③地域課題の把握　などを行う。</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12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幅広い視点から、直接サービス提供</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に当たらない専門職種も参加</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行政職員は、会議の内容を把握し、</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地域課題の集約などに活かす</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1" fontAlgn="auto" hangingPunct="1">
              <a:spcBef>
                <a:spcPts val="0"/>
              </a:spcBef>
              <a:spcAft>
                <a:spcPts val="0"/>
              </a:spcAft>
            </a:pP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0"/>
              </a:spcBef>
              <a:spcAft>
                <a:spcPts val="0"/>
              </a:spcAft>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486902" y="4762128"/>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地域課題の把握</a:t>
            </a:r>
          </a:p>
        </p:txBody>
      </p:sp>
      <p:sp>
        <p:nvSpPr>
          <p:cNvPr id="14" name="AutoShape 58"/>
          <p:cNvSpPr>
            <a:spLocks noChangeArrowheads="1"/>
          </p:cNvSpPr>
          <p:nvPr/>
        </p:nvSpPr>
        <p:spPr bwMode="auto">
          <a:xfrm>
            <a:off x="186322" y="2295783"/>
            <a:ext cx="1238716" cy="1856178"/>
          </a:xfrm>
          <a:prstGeom prst="roundRect">
            <a:avLst>
              <a:gd name="adj" fmla="val 11438"/>
            </a:avLst>
          </a:prstGeom>
          <a:solidFill>
            <a:srgbClr val="F0B97C"/>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個別の</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ケアマネジメント</a:t>
            </a:r>
          </a:p>
        </p:txBody>
      </p:sp>
      <p:sp>
        <p:nvSpPr>
          <p:cNvPr id="21" name="AutoShape 42"/>
          <p:cNvSpPr>
            <a:spLocks noChangeArrowheads="1"/>
          </p:cNvSpPr>
          <p:nvPr/>
        </p:nvSpPr>
        <p:spPr bwMode="auto">
          <a:xfrm>
            <a:off x="2457111" y="6151422"/>
            <a:ext cx="4281652" cy="454094"/>
          </a:xfrm>
          <a:prstGeom prst="roundRect">
            <a:avLst>
              <a:gd name="adj" fmla="val 16667"/>
            </a:avLst>
          </a:prstGeom>
          <a:solidFill>
            <a:srgbClr val="3399FF"/>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市町村レベルの会議（地域ケア推進会議）</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386639" y="2020964"/>
            <a:ext cx="537163" cy="430887"/>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a:t>
            </a:r>
          </a:p>
        </p:txBody>
      </p:sp>
      <p:sp>
        <p:nvSpPr>
          <p:cNvPr id="30" name="テキスト ボックス 29"/>
          <p:cNvSpPr txBox="1"/>
          <p:nvPr/>
        </p:nvSpPr>
        <p:spPr>
          <a:xfrm>
            <a:off x="1257904" y="4021156"/>
            <a:ext cx="648072" cy="261610"/>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支援</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AutoShape 58"/>
          <p:cNvSpPr>
            <a:spLocks noChangeArrowheads="1"/>
          </p:cNvSpPr>
          <p:nvPr/>
        </p:nvSpPr>
        <p:spPr bwMode="auto">
          <a:xfrm>
            <a:off x="271822" y="2743683"/>
            <a:ext cx="1081964" cy="1337028"/>
          </a:xfrm>
          <a:prstGeom prst="roundRect">
            <a:avLst>
              <a:gd name="adj" fmla="val 10082"/>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担当者会議</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600"/>
              </a:spcBef>
              <a:spcAft>
                <a:spcPts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（全てのケースについて、多職種協働により適切なケアプランを検討）</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AutoShape 43"/>
          <p:cNvSpPr>
            <a:spLocks noChangeArrowheads="1"/>
          </p:cNvSpPr>
          <p:nvPr/>
        </p:nvSpPr>
        <p:spPr bwMode="auto">
          <a:xfrm>
            <a:off x="2640386" y="1154990"/>
            <a:ext cx="3810121" cy="596940"/>
          </a:xfrm>
          <a:prstGeom prst="roundRect">
            <a:avLst>
              <a:gd name="adj" fmla="val 16667"/>
            </a:avLst>
          </a:prstGeom>
          <a:solidFill>
            <a:srgbClr val="996633"/>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地域包括支援センターレベルでの会議</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（地域ケア個別会議）</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4749781" y="1841267"/>
            <a:ext cx="2405812" cy="2671362"/>
            <a:chOff x="4749781" y="1865017"/>
            <a:chExt cx="2405812" cy="2671362"/>
          </a:xfrm>
        </p:grpSpPr>
        <p:sp>
          <p:nvSpPr>
            <p:cNvPr id="41" name="Rectangle 49"/>
            <p:cNvSpPr>
              <a:spLocks noChangeArrowheads="1"/>
            </p:cNvSpPr>
            <p:nvPr/>
          </p:nvSpPr>
          <p:spPr bwMode="auto">
            <a:xfrm>
              <a:off x="4749781" y="1865017"/>
              <a:ext cx="2405812" cy="2671362"/>
            </a:xfrm>
            <a:prstGeom prst="rect">
              <a:avLst/>
            </a:prstGeom>
            <a:solidFill>
              <a:schemeClr val="bg1"/>
            </a:solidFill>
            <a:ln w="9525">
              <a:noFill/>
              <a:prstDash val="sysDot"/>
              <a:miter lim="800000"/>
              <a:headEnd/>
              <a:tailEnd/>
            </a:ln>
            <a:effectLst/>
          </p:spPr>
          <p:txBody>
            <a:bodyPr vert="horz" wrap="square" lIns="74295" tIns="8890" rIns="74295" bIns="8890" numCol="1" anchor="t" anchorCtr="0" compatLnSpc="1">
              <a:prstTxWarp prst="textNoShape">
                <a:avLst/>
              </a:prstTxWarp>
            </a:bodyPr>
            <a:lstStyle/>
            <a:p>
              <a:pPr algn="ctr" eaLnBrk="1" fontAlgn="auto" hangingPunct="1">
                <a:lnSpc>
                  <a:spcPct val="150000"/>
                </a:lnSpc>
                <a:spcBef>
                  <a:spcPts val="0"/>
                </a:spcBef>
                <a:spcAft>
                  <a:spcPts val="0"/>
                </a:spcAft>
              </a:pPr>
              <a:r>
                <a:rPr lang="en-US" altLang="ja-JP" sz="1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主な構成員</a:t>
              </a:r>
              <a:r>
                <a:rPr lang="en-US" altLang="ja-JP" sz="1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その他必要に応じて参加</a:t>
              </a:r>
              <a:endParaRPr lang="en-US" altLang="ja-JP" sz="1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858851" y="2319185"/>
              <a:ext cx="2208995" cy="1015663"/>
            </a:xfrm>
            <a:prstGeom prst="rect">
              <a:avLst/>
            </a:prstGeom>
            <a:noFill/>
            <a:ln w="19050">
              <a:solidFill>
                <a:srgbClr val="336600"/>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医師、歯科医師、薬剤師、看護師、歯科衛生士、</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管理栄養士、ケアマネジャー、介護サービス事業者　など</a:t>
              </a:r>
            </a:p>
          </p:txBody>
        </p:sp>
        <p:sp>
          <p:nvSpPr>
            <p:cNvPr id="39" name="テキスト ボックス 38"/>
            <p:cNvSpPr txBox="1"/>
            <p:nvPr/>
          </p:nvSpPr>
          <p:spPr>
            <a:xfrm>
              <a:off x="4858851" y="3560158"/>
              <a:ext cx="2208995" cy="615553"/>
            </a:xfrm>
            <a:prstGeom prst="rect">
              <a:avLst/>
            </a:prstGeom>
            <a:noFill/>
            <a:ln w="19050">
              <a:solidFill>
                <a:srgbClr val="336600"/>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自治会、民生委員、ボランティア、</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2" name="テキスト ボックス 1"/>
            <p:cNvSpPr txBox="1"/>
            <p:nvPr/>
          </p:nvSpPr>
          <p:spPr>
            <a:xfrm>
              <a:off x="5045205" y="2181033"/>
              <a:ext cx="1804509"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eaLnBrk="1" fontAlgn="auto" hangingPunct="1">
                <a:spcBef>
                  <a:spcPts val="0"/>
                </a:spcBef>
                <a:spcAft>
                  <a:spcPts val="0"/>
                </a:spcAft>
              </a:pPr>
              <a:r>
                <a:rPr lang="ja-JP" altLang="en-US" sz="1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医療・介護の専門職種等</a:t>
              </a:r>
            </a:p>
          </p:txBody>
        </p:sp>
        <p:sp>
          <p:nvSpPr>
            <p:cNvPr id="40" name="テキスト ボックス 39"/>
            <p:cNvSpPr txBox="1"/>
            <p:nvPr/>
          </p:nvSpPr>
          <p:spPr>
            <a:xfrm>
              <a:off x="5329041" y="3426508"/>
              <a:ext cx="1236835"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1" fontAlgn="auto" hangingPunct="1">
                <a:spcBef>
                  <a:spcPts val="0"/>
                </a:spcBef>
                <a:spcAft>
                  <a:spcPts val="0"/>
                </a:spcAft>
              </a:pPr>
              <a:r>
                <a:rPr lang="ja-JP" altLang="en-US" sz="12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地域の支援者</a:t>
              </a:r>
            </a:p>
          </p:txBody>
        </p:sp>
      </p:grpSp>
      <p:sp>
        <p:nvSpPr>
          <p:cNvPr id="44" name="角丸四角形 43"/>
          <p:cNvSpPr/>
          <p:nvPr/>
        </p:nvSpPr>
        <p:spPr>
          <a:xfrm>
            <a:off x="7734634" y="1441833"/>
            <a:ext cx="1190536" cy="4383017"/>
          </a:xfrm>
          <a:prstGeom prst="roundRect">
            <a:avLst>
              <a:gd name="adj" fmla="val 11680"/>
            </a:avLst>
          </a:prstGeom>
          <a:solidFill>
            <a:srgbClr val="FF7171">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AutoShape 58"/>
          <p:cNvSpPr>
            <a:spLocks noChangeArrowheads="1"/>
          </p:cNvSpPr>
          <p:nvPr/>
        </p:nvSpPr>
        <p:spPr bwMode="auto">
          <a:xfrm>
            <a:off x="7809244" y="3032912"/>
            <a:ext cx="1053571" cy="1320677"/>
          </a:xfrm>
          <a:prstGeom prst="roundRect">
            <a:avLst>
              <a:gd name="adj" fmla="val 13654"/>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生活支援</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体制整備</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AutoShape 75"/>
          <p:cNvSpPr>
            <a:spLocks noChangeArrowheads="1"/>
          </p:cNvSpPr>
          <p:nvPr/>
        </p:nvSpPr>
        <p:spPr bwMode="auto">
          <a:xfrm>
            <a:off x="7839897" y="3533671"/>
            <a:ext cx="955561" cy="748342"/>
          </a:xfrm>
          <a:prstGeom prst="roundRect">
            <a:avLst>
              <a:gd name="adj" fmla="val 16667"/>
            </a:avLst>
          </a:prstGeom>
          <a:no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lnSpc>
                <a:spcPts val="1200"/>
              </a:lnSpc>
              <a:spcBef>
                <a:spcPts val="0"/>
              </a:spcBef>
              <a:spcAft>
                <a:spcPts val="0"/>
              </a:spcAft>
            </a:pPr>
            <a:r>
              <a:rPr lang="ja-JP" altLang="en-US"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生活支援コーディ</a:t>
            </a:r>
            <a:endParaRPr lang="en-US" altLang="ja-JP"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lnSpc>
                <a:spcPts val="1200"/>
              </a:lnSpc>
              <a:spcBef>
                <a:spcPts val="0"/>
              </a:spcBef>
              <a:spcAft>
                <a:spcPts val="0"/>
              </a:spcAft>
            </a:pPr>
            <a:r>
              <a:rPr lang="ja-JP" altLang="en-US"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ネーター</a:t>
            </a:r>
            <a:endParaRPr lang="en-US" altLang="ja-JP"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協議体</a:t>
            </a:r>
          </a:p>
        </p:txBody>
      </p:sp>
      <p:sp>
        <p:nvSpPr>
          <p:cNvPr id="52" name="AutoShape 58"/>
          <p:cNvSpPr>
            <a:spLocks noChangeArrowheads="1"/>
          </p:cNvSpPr>
          <p:nvPr/>
        </p:nvSpPr>
        <p:spPr bwMode="auto">
          <a:xfrm>
            <a:off x="7805711" y="4467675"/>
            <a:ext cx="1057104" cy="1276654"/>
          </a:xfrm>
          <a:prstGeom prst="roundRect">
            <a:avLst>
              <a:gd name="adj" fmla="val 13433"/>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認知症施策</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AutoShape 75"/>
          <p:cNvSpPr>
            <a:spLocks noChangeArrowheads="1"/>
          </p:cNvSpPr>
          <p:nvPr/>
        </p:nvSpPr>
        <p:spPr bwMode="auto">
          <a:xfrm>
            <a:off x="7863647" y="4785882"/>
            <a:ext cx="931811" cy="895213"/>
          </a:xfrm>
          <a:prstGeom prst="roundRect">
            <a:avLst>
              <a:gd name="adj" fmla="val 16667"/>
            </a:avLst>
          </a:prstGeom>
          <a:solidFill>
            <a:schemeClr val="bg1"/>
          </a:solidFill>
          <a:ln w="9525">
            <a:noFill/>
            <a:round/>
            <a:headEnd/>
            <a:tailEnd/>
          </a:ln>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認知症初期</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集中支援</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チーム</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AutoShape 58"/>
          <p:cNvSpPr>
            <a:spLocks noChangeArrowheads="1"/>
          </p:cNvSpPr>
          <p:nvPr/>
        </p:nvSpPr>
        <p:spPr bwMode="auto">
          <a:xfrm>
            <a:off x="7805712" y="1587123"/>
            <a:ext cx="1057104" cy="1343547"/>
          </a:xfrm>
          <a:prstGeom prst="roundRect">
            <a:avLst>
              <a:gd name="adj" fmla="val 15380"/>
            </a:avLst>
          </a:prstGeom>
          <a:solidFill>
            <a:schemeClr val="bg1"/>
          </a:solidFill>
          <a:ln w="25400">
            <a:noFill/>
            <a:round/>
            <a:headEnd/>
            <a:tailEnd/>
          </a:ln>
          <a:effectLst/>
        </p:spPr>
        <p:txBody>
          <a:bodyPr vert="horz" wrap="square" lIns="36000" tIns="8890" rIns="0" bIns="8890" numCol="1" anchor="t" anchorCtr="0" compatLnSpc="1">
            <a:prstTxWarp prst="textNoShape">
              <a:avLst/>
            </a:prstTxWarp>
          </a:bodyPr>
          <a:lstStyle/>
          <a:p>
            <a:pPr algn="ctr"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在宅医療･介護連携を支援する相談窓口</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AutoShape 75"/>
          <p:cNvSpPr>
            <a:spLocks noChangeArrowheads="1"/>
          </p:cNvSpPr>
          <p:nvPr/>
        </p:nvSpPr>
        <p:spPr bwMode="auto">
          <a:xfrm>
            <a:off x="7839897" y="2203530"/>
            <a:ext cx="955561" cy="643756"/>
          </a:xfrm>
          <a:prstGeom prst="roundRect">
            <a:avLst>
              <a:gd name="adj" fmla="val 16667"/>
            </a:avLst>
          </a:prstGeom>
          <a:solidFill>
            <a:schemeClr val="bg1"/>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郡市区</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医師会等</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連携を支援</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する専門職等</a:t>
            </a:r>
            <a:endParaRPr lang="ja-JP" altLang="en-US" sz="18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AutoShape 14"/>
          <p:cNvSpPr>
            <a:spLocks noChangeArrowheads="1"/>
          </p:cNvSpPr>
          <p:nvPr/>
        </p:nvSpPr>
        <p:spPr bwMode="auto">
          <a:xfrm rot="10800000">
            <a:off x="4324505" y="4579960"/>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p>
        </p:txBody>
      </p:sp>
      <p:sp>
        <p:nvSpPr>
          <p:cNvPr id="62" name="角丸四角形 61"/>
          <p:cNvSpPr/>
          <p:nvPr/>
        </p:nvSpPr>
        <p:spPr>
          <a:xfrm>
            <a:off x="2937580" y="5605156"/>
            <a:ext cx="3320714" cy="463138"/>
          </a:xfrm>
          <a:prstGeom prst="roundRect">
            <a:avLst>
              <a:gd name="adj" fmla="val 14921"/>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政策形成</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介護保険事業計画等への位置付けなど</a:t>
            </a:r>
          </a:p>
        </p:txBody>
      </p:sp>
      <p:sp>
        <p:nvSpPr>
          <p:cNvPr id="63" name="AutoShape 14"/>
          <p:cNvSpPr>
            <a:spLocks noChangeArrowheads="1"/>
          </p:cNvSpPr>
          <p:nvPr/>
        </p:nvSpPr>
        <p:spPr bwMode="auto">
          <a:xfrm rot="10800000">
            <a:off x="4345450" y="5481334"/>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p>
        </p:txBody>
      </p:sp>
      <p:sp>
        <p:nvSpPr>
          <p:cNvPr id="64" name="角丸四角形 63"/>
          <p:cNvSpPr/>
          <p:nvPr/>
        </p:nvSpPr>
        <p:spPr>
          <a:xfrm>
            <a:off x="3486902" y="5173081"/>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地域づくり・資源開発</a:t>
            </a:r>
          </a:p>
        </p:txBody>
      </p:sp>
      <p:sp>
        <p:nvSpPr>
          <p:cNvPr id="65" name="AutoShape 14"/>
          <p:cNvSpPr>
            <a:spLocks noChangeArrowheads="1"/>
          </p:cNvSpPr>
          <p:nvPr/>
        </p:nvSpPr>
        <p:spPr bwMode="auto">
          <a:xfrm rot="10800000">
            <a:off x="4345450" y="5063939"/>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p>
        </p:txBody>
      </p:sp>
      <p:sp>
        <p:nvSpPr>
          <p:cNvPr id="67" name="AutoShape 14"/>
          <p:cNvSpPr>
            <a:spLocks noChangeArrowheads="1"/>
          </p:cNvSpPr>
          <p:nvPr/>
        </p:nvSpPr>
        <p:spPr bwMode="auto">
          <a:xfrm rot="16200000">
            <a:off x="7247345" y="2370904"/>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p>
        </p:txBody>
      </p:sp>
      <p:sp>
        <p:nvSpPr>
          <p:cNvPr id="68" name="AutoShape 14"/>
          <p:cNvSpPr>
            <a:spLocks noChangeArrowheads="1"/>
          </p:cNvSpPr>
          <p:nvPr/>
        </p:nvSpPr>
        <p:spPr bwMode="auto">
          <a:xfrm rot="5400000">
            <a:off x="7287064" y="3859527"/>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p>
        </p:txBody>
      </p:sp>
      <p:sp>
        <p:nvSpPr>
          <p:cNvPr id="70" name="AutoShape 14"/>
          <p:cNvSpPr>
            <a:spLocks noChangeArrowheads="1"/>
          </p:cNvSpPr>
          <p:nvPr/>
        </p:nvSpPr>
        <p:spPr bwMode="auto">
          <a:xfrm rot="16200000">
            <a:off x="1288663" y="3508545"/>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p>
        </p:txBody>
      </p:sp>
      <p:sp>
        <p:nvSpPr>
          <p:cNvPr id="71" name="AutoShape 14"/>
          <p:cNvSpPr>
            <a:spLocks noChangeArrowheads="1"/>
          </p:cNvSpPr>
          <p:nvPr/>
        </p:nvSpPr>
        <p:spPr bwMode="auto">
          <a:xfrm rot="5400000">
            <a:off x="1339988" y="2618887"/>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p>
        </p:txBody>
      </p:sp>
      <p:sp>
        <p:nvSpPr>
          <p:cNvPr id="72" name="Rectangle 2"/>
          <p:cNvSpPr>
            <a:spLocks noGrp="1" noChangeArrowheads="1"/>
          </p:cNvSpPr>
          <p:nvPr>
            <p:ph type="title" idx="4294967295"/>
          </p:nvPr>
        </p:nvSpPr>
        <p:spPr>
          <a:xfrm>
            <a:off x="203200" y="204213"/>
            <a:ext cx="8753475" cy="58896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地域ケア会議</a:t>
            </a:r>
          </a:p>
        </p:txBody>
      </p:sp>
      <p:sp>
        <p:nvSpPr>
          <p:cNvPr id="43"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11</a:t>
            </a:r>
            <a:r>
              <a:rPr lang="ja-JP" altLang="en-US" sz="1800" b="1" dirty="0">
                <a:latin typeface="Meiryo UI" pitchFamily="50" charset="-128"/>
                <a:ea typeface="Meiryo UI" pitchFamily="50" charset="-128"/>
                <a:cs typeface="Meiryo UI" pitchFamily="50" charset="-128"/>
              </a:rPr>
              <a:t>］</a:t>
            </a:r>
          </a:p>
        </p:txBody>
      </p:sp>
      <p:sp>
        <p:nvSpPr>
          <p:cNvPr id="45" name="Rectangle 3"/>
          <p:cNvSpPr>
            <a:spLocks noChangeArrowheads="1"/>
          </p:cNvSpPr>
          <p:nvPr/>
        </p:nvSpPr>
        <p:spPr bwMode="auto">
          <a:xfrm>
            <a:off x="130625" y="82257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074423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109171" y="250531"/>
            <a:ext cx="3248025" cy="695325"/>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相談窓口</a:t>
            </a:r>
          </a:p>
        </p:txBody>
      </p:sp>
      <p:sp>
        <p:nvSpPr>
          <p:cNvPr id="158723" name="Rectangle 3"/>
          <p:cNvSpPr>
            <a:spLocks noGrp="1" noChangeArrowheads="1"/>
          </p:cNvSpPr>
          <p:nvPr>
            <p:ph type="body" idx="4294967295"/>
          </p:nvPr>
        </p:nvSpPr>
        <p:spPr>
          <a:xfrm>
            <a:off x="1978025" y="1590675"/>
            <a:ext cx="5835650" cy="4694238"/>
          </a:xfrm>
        </p:spPr>
        <p:txBody>
          <a:bodyPr/>
          <a:lstStyle/>
          <a:p>
            <a:pPr eaLnBrk="1" hangingPunct="1">
              <a:lnSpc>
                <a:spcPct val="110000"/>
              </a:lnSpc>
              <a:spcBef>
                <a:spcPts val="0"/>
              </a:spcBef>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地域包括支援センター</a:t>
            </a:r>
          </a:p>
          <a:p>
            <a:pPr eaLnBrk="1" hangingPunct="1">
              <a:lnSpc>
                <a:spcPct val="120000"/>
              </a:lnSpc>
              <a:spcBef>
                <a:spcPts val="0"/>
              </a:spcBef>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もの忘れ外来（相談可能な）</a:t>
            </a:r>
          </a:p>
          <a:p>
            <a:pPr eaLnBrk="1" hangingPunct="1">
              <a:lnSpc>
                <a:spcPct val="120000"/>
              </a:lnSpc>
              <a:spcBef>
                <a:spcPts val="0"/>
              </a:spcBef>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保健所・保健センター</a:t>
            </a:r>
          </a:p>
          <a:p>
            <a:pPr eaLnBrk="1" hangingPunct="1">
              <a:lnSpc>
                <a:spcPct val="120000"/>
              </a:lnSpc>
              <a:spcBef>
                <a:spcPts val="0"/>
              </a:spcBef>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精神保健福祉センター</a:t>
            </a:r>
          </a:p>
          <a:p>
            <a:pPr eaLnBrk="1" hangingPunct="1">
              <a:lnSpc>
                <a:spcPct val="120000"/>
              </a:lnSpc>
              <a:spcBef>
                <a:spcPts val="0"/>
              </a:spcBef>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認知症疾患医療センター</a:t>
            </a:r>
          </a:p>
          <a:p>
            <a:pPr eaLnBrk="1" hangingPunct="1">
              <a:lnSpc>
                <a:spcPct val="120000"/>
              </a:lnSpc>
              <a:spcBef>
                <a:spcPts val="0"/>
              </a:spcBef>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市町村、福祉事務所、社会福祉協議会</a:t>
            </a:r>
            <a:endParaRPr lang="en-US" altLang="ja-JP" sz="2400" b="1" dirty="0">
              <a:latin typeface="Meiryo UI" pitchFamily="50" charset="-128"/>
              <a:ea typeface="Meiryo UI" pitchFamily="50" charset="-128"/>
              <a:cs typeface="Meiryo UI" pitchFamily="50" charset="-128"/>
            </a:endParaRPr>
          </a:p>
          <a:p>
            <a:pPr eaLnBrk="1" hangingPunct="1">
              <a:lnSpc>
                <a:spcPct val="120000"/>
              </a:lnSpc>
              <a:spcBef>
                <a:spcPts val="0"/>
              </a:spcBef>
              <a:buFontTx/>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若年性認知症コールセンター</a:t>
            </a:r>
          </a:p>
          <a:p>
            <a:pPr eaLnBrk="1" hangingPunct="1">
              <a:lnSpc>
                <a:spcPct val="120000"/>
              </a:lnSpc>
              <a:spcBef>
                <a:spcPts val="0"/>
              </a:spcBef>
              <a:buFont typeface="Wingdings" pitchFamily="2" charset="2"/>
              <a:buNone/>
            </a:pPr>
            <a:r>
              <a:rPr lang="en-US" altLang="ja-JP" sz="2800" b="1" dirty="0">
                <a:solidFill>
                  <a:srgbClr val="996633"/>
                </a:solidFill>
                <a:latin typeface="Meiryo UI" pitchFamily="50" charset="-128"/>
                <a:ea typeface="Meiryo UI" pitchFamily="50" charset="-128"/>
                <a:cs typeface="Meiryo UI" pitchFamily="50" charset="-128"/>
              </a:rPr>
              <a:t>●</a:t>
            </a:r>
            <a:r>
              <a:rPr lang="ja-JP" altLang="en-US" sz="1050" b="1" dirty="0">
                <a:solidFill>
                  <a:srgbClr val="996633"/>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認知症の人と家族の会　</a:t>
            </a:r>
          </a:p>
          <a:p>
            <a:pPr eaLnBrk="1" hangingPunct="1">
              <a:lnSpc>
                <a:spcPct val="120000"/>
              </a:lnSpc>
              <a:spcBef>
                <a:spcPts val="0"/>
              </a:spcBef>
              <a:buFont typeface="Wingdings" pitchFamily="2" charset="2"/>
              <a:buNone/>
            </a:pPr>
            <a:r>
              <a:rPr lang="en-US" altLang="ja-JP" sz="2800" b="1" dirty="0">
                <a:solidFill>
                  <a:schemeClr val="bg2"/>
                </a:solidFill>
                <a:latin typeface="Meiryo UI" pitchFamily="50" charset="-128"/>
                <a:ea typeface="Meiryo UI" pitchFamily="50" charset="-128"/>
                <a:cs typeface="Meiryo UI" pitchFamily="50" charset="-128"/>
              </a:rPr>
              <a:t>●</a:t>
            </a:r>
            <a:r>
              <a:rPr lang="ja-JP" altLang="en-US" sz="1050" b="1" dirty="0">
                <a:solidFill>
                  <a:schemeClr val="bg2"/>
                </a:solidFill>
                <a:latin typeface="Meiryo UI" pitchFamily="50" charset="-128"/>
                <a:ea typeface="Meiryo UI" pitchFamily="50" charset="-128"/>
                <a:cs typeface="Meiryo UI" pitchFamily="50" charset="-128"/>
              </a:rPr>
              <a:t> </a:t>
            </a:r>
            <a:r>
              <a:rPr lang="ja-JP" altLang="en-US" sz="2400" b="1" dirty="0">
                <a:solidFill>
                  <a:schemeClr val="bg2"/>
                </a:solidFill>
                <a:latin typeface="Meiryo UI" pitchFamily="50" charset="-128"/>
                <a:ea typeface="Meiryo UI" pitchFamily="50" charset="-128"/>
                <a:cs typeface="Meiryo UI" pitchFamily="50" charset="-128"/>
              </a:rPr>
              <a:t>その他</a:t>
            </a:r>
          </a:p>
        </p:txBody>
      </p:sp>
      <p:sp>
        <p:nvSpPr>
          <p:cNvPr id="8"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12</a:t>
            </a:r>
            <a:r>
              <a:rPr lang="ja-JP" altLang="en-US" sz="1800" b="1" dirty="0">
                <a:latin typeface="Meiryo UI" pitchFamily="50" charset="-128"/>
                <a:ea typeface="Meiryo UI" pitchFamily="50" charset="-128"/>
                <a:cs typeface="Meiryo UI" pitchFamily="50" charset="-128"/>
              </a:rPr>
              <a:t>］</a:t>
            </a:r>
          </a:p>
        </p:txBody>
      </p:sp>
      <p:sp>
        <p:nvSpPr>
          <p:cNvPr id="9" name="Rectangle 3"/>
          <p:cNvSpPr>
            <a:spLocks noChangeArrowheads="1"/>
          </p:cNvSpPr>
          <p:nvPr/>
        </p:nvSpPr>
        <p:spPr bwMode="auto">
          <a:xfrm>
            <a:off x="130625" y="101257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2455607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AutoShape 2"/>
          <p:cNvSpPr>
            <a:spLocks noChangeArrowheads="1"/>
          </p:cNvSpPr>
          <p:nvPr/>
        </p:nvSpPr>
        <p:spPr bwMode="auto">
          <a:xfrm>
            <a:off x="4972050" y="2781300"/>
            <a:ext cx="3789363" cy="3168650"/>
          </a:xfrm>
          <a:prstGeom prst="roundRect">
            <a:avLst>
              <a:gd name="adj" fmla="val 12903"/>
            </a:avLst>
          </a:prstGeom>
          <a:solidFill>
            <a:srgbClr val="FF7C80"/>
          </a:solidFill>
          <a:ln>
            <a:noFill/>
          </a:ln>
          <a:extLst>
            <a:ext uri="{91240B29-F687-4F45-9708-019B960494DF}">
              <a14:hiddenLine xmlns:a14="http://schemas.microsoft.com/office/drawing/2010/main" w="38100">
                <a:solidFill>
                  <a:schemeClr val="tx1"/>
                </a:solidFill>
                <a:round/>
                <a:headEnd/>
                <a:tailEnd/>
              </a14:hiddenLine>
            </a:ext>
          </a:extLst>
        </p:spPr>
        <p:txBody>
          <a:bodyPr wrap="none" anchor="ctr"/>
          <a:lstStyle/>
          <a:p>
            <a:pPr eaLnBrk="1" hangingPunct="1"/>
            <a:endParaRPr lang="ja-JP" altLang="en-US" sz="1800"/>
          </a:p>
        </p:txBody>
      </p:sp>
      <p:sp>
        <p:nvSpPr>
          <p:cNvPr id="155651" name="AutoShape 3"/>
          <p:cNvSpPr>
            <a:spLocks noChangeArrowheads="1"/>
          </p:cNvSpPr>
          <p:nvPr/>
        </p:nvSpPr>
        <p:spPr bwMode="auto">
          <a:xfrm>
            <a:off x="395288" y="2747963"/>
            <a:ext cx="3384550" cy="3168650"/>
          </a:xfrm>
          <a:prstGeom prst="roundRect">
            <a:avLst>
              <a:gd name="adj" fmla="val 12590"/>
            </a:avLst>
          </a:prstGeom>
          <a:solidFill>
            <a:schemeClr val="accent1">
              <a:lumMod val="50000"/>
            </a:schemeClr>
          </a:solidFill>
          <a:ln>
            <a:noFill/>
          </a:ln>
        </p:spPr>
        <p:txBody>
          <a:bodyPr wrap="none" anchor="ctr"/>
          <a:lstStyle/>
          <a:p>
            <a:pPr eaLnBrk="1" hangingPunct="1"/>
            <a:endParaRPr lang="ja-JP" altLang="en-US" sz="1800">
              <a:solidFill>
                <a:schemeClr val="accent1">
                  <a:lumMod val="50000"/>
                </a:schemeClr>
              </a:solidFill>
            </a:endParaRPr>
          </a:p>
        </p:txBody>
      </p:sp>
      <p:sp>
        <p:nvSpPr>
          <p:cNvPr id="155652" name="Rectangle 4"/>
          <p:cNvSpPr>
            <a:spLocks noGrp="1" noChangeArrowheads="1"/>
          </p:cNvSpPr>
          <p:nvPr>
            <p:ph type="title" idx="4294967295"/>
          </p:nvPr>
        </p:nvSpPr>
        <p:spPr>
          <a:xfrm>
            <a:off x="0" y="192089"/>
            <a:ext cx="8877300" cy="106986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認知症ケアの基本</a:t>
            </a:r>
            <a:r>
              <a:rPr lang="ja-JP" altLang="en-US" sz="3000" b="1" dirty="0">
                <a:solidFill>
                  <a:srgbClr val="FEFFF3"/>
                </a:solidFill>
                <a:latin typeface="Meiryo UI" pitchFamily="50" charset="-128"/>
                <a:ea typeface="Meiryo UI" pitchFamily="50" charset="-128"/>
                <a:cs typeface="Meiryo UI" pitchFamily="50" charset="-128"/>
              </a:rPr>
              <a:t/>
            </a:r>
            <a:br>
              <a:rPr lang="ja-JP" altLang="en-US" sz="3000" b="1" dirty="0">
                <a:solidFill>
                  <a:srgbClr val="FEFFF3"/>
                </a:solidFill>
                <a:latin typeface="Meiryo UI" pitchFamily="50" charset="-128"/>
                <a:ea typeface="Meiryo UI" pitchFamily="50" charset="-128"/>
                <a:cs typeface="Meiryo UI" pitchFamily="50" charset="-128"/>
              </a:rPr>
            </a:br>
            <a:r>
              <a:rPr lang="ja-JP" altLang="en-US" sz="2400" b="1" dirty="0">
                <a:solidFill>
                  <a:schemeClr val="tx1"/>
                </a:solidFill>
                <a:latin typeface="Meiryo UI" pitchFamily="50" charset="-128"/>
                <a:ea typeface="Meiryo UI" pitchFamily="50" charset="-128"/>
                <a:cs typeface="Meiryo UI" pitchFamily="50" charset="-128"/>
              </a:rPr>
              <a:t>～ 尊厳を支えるケアの確立 ～</a:t>
            </a:r>
          </a:p>
        </p:txBody>
      </p:sp>
      <p:sp>
        <p:nvSpPr>
          <p:cNvPr id="155653" name="Rectangle 5"/>
          <p:cNvSpPr>
            <a:spLocks noGrp="1" noChangeArrowheads="1"/>
          </p:cNvSpPr>
          <p:nvPr>
            <p:ph type="body" sz="half" idx="4294967295"/>
          </p:nvPr>
        </p:nvSpPr>
        <p:spPr>
          <a:xfrm>
            <a:off x="546652" y="3092450"/>
            <a:ext cx="3326848" cy="2570163"/>
          </a:xfrm>
        </p:spPr>
        <p:txBody>
          <a:bodyPr/>
          <a:lstStyle/>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・記憶障害の進行と感情</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等の残存</a:t>
            </a:r>
          </a:p>
          <a:p>
            <a:pPr eaLnBrk="1" hangingPunct="1">
              <a:lnSpc>
                <a:spcPct val="90000"/>
              </a:lnSpc>
              <a:buFontTx/>
              <a:buNone/>
            </a:pPr>
            <a:endParaRPr lang="ja-JP" altLang="en-US" sz="8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・不安･焦燥感</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⇒行動障害の引き金</a:t>
            </a:r>
          </a:p>
          <a:p>
            <a:pPr eaLnBrk="1" hangingPunct="1">
              <a:lnSpc>
                <a:spcPct val="90000"/>
              </a:lnSpc>
              <a:buFontTx/>
              <a:buNone/>
            </a:pPr>
            <a:endParaRPr lang="ja-JP" altLang="en-US" sz="8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・環境適応能力の低下　</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（環境変化に脆弱）</a:t>
            </a:r>
          </a:p>
        </p:txBody>
      </p:sp>
      <p:sp>
        <p:nvSpPr>
          <p:cNvPr id="155654" name="Rectangle 6"/>
          <p:cNvSpPr>
            <a:spLocks noGrp="1" noChangeArrowheads="1"/>
          </p:cNvSpPr>
          <p:nvPr>
            <p:ph type="body" sz="half" idx="4294967295"/>
          </p:nvPr>
        </p:nvSpPr>
        <p:spPr>
          <a:xfrm>
            <a:off x="5098774" y="3086100"/>
            <a:ext cx="3581676" cy="2779713"/>
          </a:xfrm>
        </p:spPr>
        <p:txBody>
          <a:bodyPr/>
          <a:lstStyle/>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環境の変化を避け、生活の</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継続性を尊重</a:t>
            </a:r>
          </a:p>
          <a:p>
            <a:pPr eaLnBrk="1" hangingPunct="1">
              <a:lnSpc>
                <a:spcPct val="90000"/>
              </a:lnSpc>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高齢者のペースでゆっくり</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と</a:t>
            </a:r>
            <a:r>
              <a:rPr lang="ja-JP" altLang="en-US" sz="2100" b="1" dirty="0">
                <a:solidFill>
                  <a:schemeClr val="bg1"/>
                </a:solidFill>
                <a:latin typeface="Meiryo UI" pitchFamily="50" charset="-128"/>
                <a:ea typeface="Meiryo UI" pitchFamily="50" charset="-128"/>
                <a:cs typeface="Meiryo UI" pitchFamily="50" charset="-128"/>
              </a:rPr>
              <a:t>安心感を大切に</a:t>
            </a:r>
          </a:p>
          <a:p>
            <a:pPr eaLnBrk="1" hangingPunct="1">
              <a:lnSpc>
                <a:spcPct val="90000"/>
              </a:lnSpc>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心身の力を最大限に引き出</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して</a:t>
            </a:r>
            <a:r>
              <a:rPr lang="ja-JP" altLang="en-US" sz="2100" b="1" dirty="0">
                <a:solidFill>
                  <a:schemeClr val="bg1"/>
                </a:solidFill>
                <a:latin typeface="Meiryo UI" pitchFamily="50" charset="-128"/>
                <a:ea typeface="Meiryo UI" pitchFamily="50" charset="-128"/>
                <a:cs typeface="Meiryo UI" pitchFamily="50" charset="-128"/>
              </a:rPr>
              <a:t>充実感のある暮らしを</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構築</a:t>
            </a:r>
          </a:p>
        </p:txBody>
      </p:sp>
      <p:sp>
        <p:nvSpPr>
          <p:cNvPr id="155655" name="Rectangle 7"/>
          <p:cNvSpPr>
            <a:spLocks noChangeArrowheads="1"/>
          </p:cNvSpPr>
          <p:nvPr/>
        </p:nvSpPr>
        <p:spPr bwMode="auto">
          <a:xfrm>
            <a:off x="468313" y="1939925"/>
            <a:ext cx="35242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200" bIns="72000">
            <a:spAutoFit/>
          </a:bodyPr>
          <a:lstStyle/>
          <a:p>
            <a:pPr eaLnBrk="1" hangingPunct="1">
              <a:spcBef>
                <a:spcPct val="20000"/>
              </a:spcBef>
              <a:buClr>
                <a:schemeClr val="tx2"/>
              </a:buClr>
              <a:buSzPct val="75000"/>
              <a:buFont typeface="Wingdings" pitchFamily="2" charset="2"/>
              <a:buNone/>
            </a:pPr>
            <a:r>
              <a:rPr lang="ja-JP" altLang="en-US" sz="2800" b="1" dirty="0">
                <a:solidFill>
                  <a:schemeClr val="accent1">
                    <a:lumMod val="50000"/>
                  </a:schemeClr>
                </a:solidFill>
                <a:latin typeface="Meiryo UI" pitchFamily="50" charset="-128"/>
                <a:ea typeface="Meiryo UI" pitchFamily="50" charset="-128"/>
                <a:cs typeface="Meiryo UI" pitchFamily="50" charset="-128"/>
              </a:rPr>
              <a:t>認知症高齢者の特性</a:t>
            </a:r>
          </a:p>
        </p:txBody>
      </p:sp>
      <p:sp>
        <p:nvSpPr>
          <p:cNvPr id="155656" name="Rectangle 8"/>
          <p:cNvSpPr>
            <a:spLocks noChangeArrowheads="1"/>
          </p:cNvSpPr>
          <p:nvPr/>
        </p:nvSpPr>
        <p:spPr bwMode="auto">
          <a:xfrm>
            <a:off x="4972050" y="1725613"/>
            <a:ext cx="3587750" cy="914400"/>
          </a:xfrm>
          <a:prstGeom prst="rect">
            <a:avLst/>
          </a:prstGeom>
          <a:noFill/>
          <a:ln>
            <a:noFill/>
          </a:ln>
          <a:extLst>
            <a:ext uri="{909E8E84-426E-40DD-AFC4-6F175D3DCCD1}">
              <a14:hiddenFill xmlns:a14="http://schemas.microsoft.com/office/drawing/2010/main">
                <a:solidFill>
                  <a:srgbClr val="FF7F7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ja-JP" altLang="en-US" sz="2600" b="1">
                <a:solidFill>
                  <a:srgbClr val="FF5757"/>
                </a:solidFill>
                <a:latin typeface="Meiryo UI" pitchFamily="50" charset="-128"/>
                <a:ea typeface="Meiryo UI" pitchFamily="50" charset="-128"/>
                <a:cs typeface="Meiryo UI" pitchFamily="50" charset="-128"/>
              </a:rPr>
              <a:t>生活そのものを</a:t>
            </a:r>
          </a:p>
          <a:p>
            <a:pPr marL="342900" indent="-342900" algn="ctr" eaLnBrk="1" hangingPunct="1"/>
            <a:r>
              <a:rPr lang="ja-JP" altLang="en-US" sz="2600" b="1" dirty="0">
                <a:solidFill>
                  <a:srgbClr val="FF5757"/>
                </a:solidFill>
                <a:latin typeface="Meiryo UI" pitchFamily="50" charset="-128"/>
                <a:ea typeface="Meiryo UI" pitchFamily="50" charset="-128"/>
                <a:cs typeface="Meiryo UI" pitchFamily="50" charset="-128"/>
              </a:rPr>
              <a:t>ケアとして組み立てる</a:t>
            </a:r>
          </a:p>
        </p:txBody>
      </p:sp>
      <p:sp>
        <p:nvSpPr>
          <p:cNvPr id="155657" name="Rectangle 9"/>
          <p:cNvSpPr>
            <a:spLocks noChangeArrowheads="1"/>
          </p:cNvSpPr>
          <p:nvPr/>
        </p:nvSpPr>
        <p:spPr bwMode="auto">
          <a:xfrm>
            <a:off x="228600" y="23622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 bIns="72000" anchor="ctr">
            <a:spAutoFit/>
          </a:bodyPr>
          <a:lstStyle/>
          <a:p>
            <a:pPr eaLnBrk="1" hangingPunct="1"/>
            <a:endParaRPr lang="ja-JP" altLang="en-US" sz="1800"/>
          </a:p>
        </p:txBody>
      </p:sp>
      <p:sp>
        <p:nvSpPr>
          <p:cNvPr id="155658" name="Rectangle 10"/>
          <p:cNvSpPr>
            <a:spLocks noChangeArrowheads="1"/>
          </p:cNvSpPr>
          <p:nvPr/>
        </p:nvSpPr>
        <p:spPr bwMode="auto">
          <a:xfrm>
            <a:off x="1371600" y="2819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 bIns="72000" anchor="ctr">
            <a:spAutoFit/>
          </a:bodyPr>
          <a:lstStyle/>
          <a:p>
            <a:pPr eaLnBrk="1" hangingPunct="1"/>
            <a:endParaRPr lang="ja-JP" altLang="en-US" sz="1800"/>
          </a:p>
        </p:txBody>
      </p:sp>
      <p:sp>
        <p:nvSpPr>
          <p:cNvPr id="155659" name="Rectangle 12"/>
          <p:cNvSpPr>
            <a:spLocks noChangeArrowheads="1"/>
          </p:cNvSpPr>
          <p:nvPr/>
        </p:nvSpPr>
        <p:spPr bwMode="auto">
          <a:xfrm>
            <a:off x="3302758" y="6284913"/>
            <a:ext cx="568249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1400" b="1" dirty="0">
                <a:latin typeface="Meiryo UI" pitchFamily="50" charset="-128"/>
                <a:ea typeface="Meiryo UI" pitchFamily="50" charset="-128"/>
                <a:cs typeface="Meiryo UI" pitchFamily="50" charset="-128"/>
              </a:rPr>
              <a:t>出典：高齢者介護研究会報告書　「</a:t>
            </a:r>
            <a:r>
              <a:rPr lang="en-US" altLang="ja-JP" sz="1400" b="1" dirty="0">
                <a:latin typeface="Trebuchet MS" panose="020B0603020202020204" pitchFamily="34" charset="0"/>
                <a:ea typeface="Meiryo UI" pitchFamily="50" charset="-128"/>
                <a:cs typeface="Meiryo UI" pitchFamily="50" charset="-128"/>
              </a:rPr>
              <a:t>2015</a:t>
            </a:r>
            <a:r>
              <a:rPr lang="ja-JP" altLang="en-US" sz="1400" b="1" dirty="0">
                <a:latin typeface="Meiryo UI" pitchFamily="50" charset="-128"/>
                <a:ea typeface="Meiryo UI" pitchFamily="50" charset="-128"/>
                <a:cs typeface="Meiryo UI" pitchFamily="50" charset="-128"/>
              </a:rPr>
              <a:t>年の高齢者介護」</a:t>
            </a:r>
            <a:r>
              <a:rPr lang="en-US" altLang="ja-JP" sz="1400" b="1" dirty="0">
                <a:latin typeface="Trebuchet MS" panose="020B0603020202020204" pitchFamily="34" charset="0"/>
                <a:ea typeface="Meiryo UI" pitchFamily="50" charset="-128"/>
                <a:cs typeface="Meiryo UI" pitchFamily="50" charset="-128"/>
              </a:rPr>
              <a:t>2003</a:t>
            </a:r>
            <a:r>
              <a:rPr lang="ja-JP" altLang="en-US" sz="1400" b="1" dirty="0">
                <a:latin typeface="Meiryo UI" pitchFamily="50" charset="-128"/>
                <a:ea typeface="Meiryo UI" pitchFamily="50" charset="-128"/>
                <a:cs typeface="Meiryo UI" pitchFamily="50" charset="-128"/>
              </a:rPr>
              <a:t>より</a:t>
            </a:r>
          </a:p>
        </p:txBody>
      </p:sp>
      <p:sp>
        <p:nvSpPr>
          <p:cNvPr id="155660" name="AutoShape 14"/>
          <p:cNvSpPr>
            <a:spLocks noChangeArrowheads="1"/>
          </p:cNvSpPr>
          <p:nvPr/>
        </p:nvSpPr>
        <p:spPr bwMode="auto">
          <a:xfrm rot="5400000">
            <a:off x="3528702" y="4080669"/>
            <a:ext cx="1865313" cy="593725"/>
          </a:xfrm>
          <a:prstGeom prst="triangle">
            <a:avLst>
              <a:gd name="adj" fmla="val 50000"/>
            </a:avLst>
          </a:prstGeom>
          <a:gradFill rotWithShape="0">
            <a:gsLst>
              <a:gs pos="0">
                <a:schemeClr val="accent1">
                  <a:lumMod val="50000"/>
                </a:schemeClr>
              </a:gs>
              <a:gs pos="100000">
                <a:srgbClr val="FF5757"/>
              </a:gs>
            </a:gsLst>
            <a:lin ang="0" scaled="1"/>
          </a:gradFill>
          <a:ln>
            <a:noFill/>
          </a:ln>
          <a:effectLst/>
        </p:spPr>
        <p:txBody>
          <a:bodyPr wrap="none" anchor="ctr"/>
          <a:lstStyle/>
          <a:p>
            <a:pPr eaLnBrk="1" hangingPunct="1"/>
            <a:endParaRPr lang="ja-JP" altLang="en-US"/>
          </a:p>
        </p:txBody>
      </p:sp>
      <p:sp>
        <p:nvSpPr>
          <p:cNvPr id="17"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13</a:t>
            </a:r>
            <a:r>
              <a:rPr lang="ja-JP" altLang="en-US" sz="1800" b="1" dirty="0">
                <a:latin typeface="Meiryo UI" pitchFamily="50" charset="-128"/>
                <a:ea typeface="Meiryo UI" pitchFamily="50" charset="-128"/>
                <a:cs typeface="Meiryo UI" pitchFamily="50" charset="-128"/>
              </a:rPr>
              <a:t>］</a:t>
            </a:r>
          </a:p>
        </p:txBody>
      </p:sp>
      <p:sp>
        <p:nvSpPr>
          <p:cNvPr id="18" name="Rectangle 3"/>
          <p:cNvSpPr>
            <a:spLocks noChangeArrowheads="1"/>
          </p:cNvSpPr>
          <p:nvPr/>
        </p:nvSpPr>
        <p:spPr bwMode="auto">
          <a:xfrm>
            <a:off x="130625" y="126195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28205400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AutoShape 2"/>
          <p:cNvSpPr>
            <a:spLocks noChangeArrowheads="1"/>
          </p:cNvSpPr>
          <p:nvPr/>
        </p:nvSpPr>
        <p:spPr bwMode="auto">
          <a:xfrm>
            <a:off x="4979505" y="2133601"/>
            <a:ext cx="3415196" cy="2756452"/>
          </a:xfrm>
          <a:prstGeom prst="roundRect">
            <a:avLst>
              <a:gd name="adj" fmla="val 10343"/>
            </a:avLst>
          </a:prstGeom>
          <a:solidFill>
            <a:srgbClr val="669900"/>
          </a:solidFill>
          <a:ln>
            <a:noFill/>
          </a:ln>
          <a:extLst>
            <a:ext uri="{91240B29-F687-4F45-9708-019B960494DF}">
              <a14:hiddenLine xmlns:a14="http://schemas.microsoft.com/office/drawing/2010/main" w="38100">
                <a:solidFill>
                  <a:schemeClr val="tx1"/>
                </a:solidFill>
                <a:round/>
                <a:headEnd/>
                <a:tailEnd/>
              </a14:hiddenLine>
            </a:ext>
          </a:extLst>
        </p:spPr>
        <p:txBody>
          <a:bodyPr wrap="none" anchor="ctr"/>
          <a:lstStyle/>
          <a:p>
            <a:pPr eaLnBrk="1" hangingPunct="1"/>
            <a:endParaRPr lang="ja-JP" altLang="en-US" sz="1800"/>
          </a:p>
        </p:txBody>
      </p:sp>
      <p:sp>
        <p:nvSpPr>
          <p:cNvPr id="156675" name="AutoShape 3"/>
          <p:cNvSpPr>
            <a:spLocks noChangeArrowheads="1"/>
          </p:cNvSpPr>
          <p:nvPr/>
        </p:nvSpPr>
        <p:spPr bwMode="auto">
          <a:xfrm>
            <a:off x="565011" y="2146300"/>
            <a:ext cx="3231736" cy="2743753"/>
          </a:xfrm>
          <a:prstGeom prst="roundRect">
            <a:avLst>
              <a:gd name="adj" fmla="val 11602"/>
            </a:avLst>
          </a:prstGeom>
          <a:solidFill>
            <a:srgbClr val="A86FD3"/>
          </a:solidFill>
          <a:ln>
            <a:noFill/>
          </a:ln>
        </p:spPr>
        <p:txBody>
          <a:bodyPr wrap="none" anchor="ctr"/>
          <a:lstStyle/>
          <a:p>
            <a:pPr eaLnBrk="1" hangingPunct="1"/>
            <a:endParaRPr lang="ja-JP" altLang="en-US" sz="1800"/>
          </a:p>
        </p:txBody>
      </p:sp>
      <p:sp>
        <p:nvSpPr>
          <p:cNvPr id="156676" name="Rectangle 4"/>
          <p:cNvSpPr>
            <a:spLocks noGrp="1" noChangeArrowheads="1"/>
          </p:cNvSpPr>
          <p:nvPr>
            <p:ph type="body" sz="half" idx="4294967295"/>
          </p:nvPr>
        </p:nvSpPr>
        <p:spPr>
          <a:xfrm>
            <a:off x="5019261" y="2245279"/>
            <a:ext cx="3338927" cy="2584450"/>
          </a:xfrm>
        </p:spPr>
        <p:txBody>
          <a:bodyPr/>
          <a:lstStyle/>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・グループホーム</a:t>
            </a:r>
          </a:p>
          <a:p>
            <a:pPr eaLnBrk="1" hangingPunct="1">
              <a:spcBef>
                <a:spcPct val="10000"/>
              </a:spcBef>
              <a:buFontTx/>
              <a:buNone/>
            </a:pPr>
            <a:endParaRPr lang="ja-JP" altLang="en-US" sz="5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・小規模･多機能ケア</a:t>
            </a:r>
          </a:p>
          <a:p>
            <a:pPr eaLnBrk="1" hangingPunct="1">
              <a:spcBef>
                <a:spcPct val="1000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・施設機能の地域展開</a:t>
            </a:r>
          </a:p>
          <a:p>
            <a:pPr eaLnBrk="1" hangingPunct="1">
              <a:spcBef>
                <a:spcPct val="1000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・ユニットケアの普及</a:t>
            </a:r>
          </a:p>
          <a:p>
            <a:pPr eaLnBrk="1" hangingPunct="1">
              <a:spcBef>
                <a:spcPct val="35000"/>
              </a:spcBef>
              <a:buFontTx/>
              <a:buNone/>
            </a:pPr>
            <a:r>
              <a:rPr lang="ja-JP" altLang="en-US" sz="2200" b="1" dirty="0">
                <a:solidFill>
                  <a:schemeClr val="bg1"/>
                </a:solidFill>
                <a:latin typeface="Meiryo UI" pitchFamily="50" charset="-128"/>
                <a:ea typeface="Meiryo UI" pitchFamily="50" charset="-128"/>
                <a:cs typeface="Meiryo UI" pitchFamily="50" charset="-128"/>
              </a:rPr>
              <a:t>　</a:t>
            </a:r>
            <a:r>
              <a:rPr lang="ja-JP" altLang="en-US" sz="1800" b="1" dirty="0">
                <a:solidFill>
                  <a:schemeClr val="bg1"/>
                </a:solidFill>
                <a:latin typeface="Meiryo UI" pitchFamily="50" charset="-128"/>
                <a:ea typeface="Meiryo UI" pitchFamily="50" charset="-128"/>
                <a:cs typeface="Meiryo UI" pitchFamily="50" charset="-128"/>
              </a:rPr>
              <a:t>☆事業者・従事者の専門性・</a:t>
            </a:r>
          </a:p>
          <a:p>
            <a:pPr eaLnBrk="1" hangingPunct="1">
              <a:spcBef>
                <a:spcPct val="10000"/>
              </a:spcBef>
              <a:buFontTx/>
              <a:buNone/>
            </a:pPr>
            <a:r>
              <a:rPr lang="ja-JP" altLang="en-US" sz="1800" b="1" dirty="0">
                <a:solidFill>
                  <a:schemeClr val="bg1"/>
                </a:solidFill>
                <a:latin typeface="Meiryo UI" pitchFamily="50" charset="-128"/>
                <a:ea typeface="Meiryo UI" pitchFamily="50" charset="-128"/>
                <a:cs typeface="Meiryo UI" pitchFamily="50" charset="-128"/>
              </a:rPr>
              <a:t>　　 資質の確保向上</a:t>
            </a:r>
          </a:p>
        </p:txBody>
      </p:sp>
      <p:sp>
        <p:nvSpPr>
          <p:cNvPr id="156677" name="Rectangle 6"/>
          <p:cNvSpPr>
            <a:spLocks noGrp="1" noChangeArrowheads="1"/>
          </p:cNvSpPr>
          <p:nvPr>
            <p:ph type="body" sz="half" idx="4294967295"/>
          </p:nvPr>
        </p:nvSpPr>
        <p:spPr>
          <a:xfrm>
            <a:off x="775249" y="2305050"/>
            <a:ext cx="3172723" cy="2589213"/>
          </a:xfrm>
          <a:extLst>
            <a:ext uri="{909E8E84-426E-40DD-AFC4-6F175D3DCCD1}">
              <a14:hiddenFill xmlns:a14="http://schemas.microsoft.com/office/drawing/2010/main">
                <a:solidFill>
                  <a:srgbClr val="9966FF"/>
                </a:solidFill>
              </a14:hiddenFill>
            </a:ext>
          </a:extLst>
        </p:spPr>
        <p:txBody>
          <a:bodyPr/>
          <a:lstStyle/>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・小規模な居住空間</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・家庭的な雰囲気</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・なじみのある安定的</a:t>
            </a: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  な人間関係</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・住み慣れた地域での</a:t>
            </a: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　生活の継続</a:t>
            </a:r>
          </a:p>
        </p:txBody>
      </p:sp>
      <p:sp>
        <p:nvSpPr>
          <p:cNvPr id="156678" name="Rectangle 8"/>
          <p:cNvSpPr>
            <a:spLocks noChangeArrowheads="1"/>
          </p:cNvSpPr>
          <p:nvPr/>
        </p:nvSpPr>
        <p:spPr bwMode="auto">
          <a:xfrm>
            <a:off x="328473" y="1557338"/>
            <a:ext cx="37449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2600" b="1" dirty="0">
                <a:solidFill>
                  <a:srgbClr val="A86FD3"/>
                </a:solidFill>
                <a:latin typeface="Meiryo UI" pitchFamily="50" charset="-128"/>
                <a:ea typeface="Meiryo UI" pitchFamily="50" charset="-128"/>
                <a:cs typeface="Meiryo UI" pitchFamily="50" charset="-128"/>
              </a:rPr>
              <a:t>望ましい条件</a:t>
            </a:r>
          </a:p>
        </p:txBody>
      </p:sp>
      <p:sp>
        <p:nvSpPr>
          <p:cNvPr id="156679" name="Rectangle 9"/>
          <p:cNvSpPr>
            <a:spLocks noChangeArrowheads="1"/>
          </p:cNvSpPr>
          <p:nvPr/>
        </p:nvSpPr>
        <p:spPr bwMode="auto">
          <a:xfrm>
            <a:off x="4787900" y="1557338"/>
            <a:ext cx="3606800" cy="503237"/>
          </a:xfrm>
          <a:prstGeom prst="rect">
            <a:avLst/>
          </a:prstGeom>
          <a:noFill/>
          <a:ln>
            <a:noFill/>
          </a:ln>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2600" b="1">
                <a:solidFill>
                  <a:srgbClr val="669900"/>
                </a:solidFill>
                <a:latin typeface="Meiryo UI" pitchFamily="50" charset="-128"/>
                <a:ea typeface="Meiryo UI" pitchFamily="50" charset="-128"/>
                <a:cs typeface="Meiryo UI" pitchFamily="50" charset="-128"/>
              </a:rPr>
              <a:t>普遍化に向けた展開</a:t>
            </a:r>
          </a:p>
        </p:txBody>
      </p:sp>
      <p:sp>
        <p:nvSpPr>
          <p:cNvPr id="156681" name="AutoShape 12"/>
          <p:cNvSpPr>
            <a:spLocks noChangeArrowheads="1"/>
          </p:cNvSpPr>
          <p:nvPr/>
        </p:nvSpPr>
        <p:spPr bwMode="auto">
          <a:xfrm>
            <a:off x="4815370" y="5338903"/>
            <a:ext cx="3579331" cy="892175"/>
          </a:xfrm>
          <a:prstGeom prst="roundRect">
            <a:avLst>
              <a:gd name="adj" fmla="val 16667"/>
            </a:avLst>
          </a:prstGeom>
          <a:solidFill>
            <a:srgbClr val="FF9900"/>
          </a:solidFill>
          <a:ln>
            <a:noFill/>
          </a:ln>
          <a:extLst>
            <a:ext uri="{91240B29-F687-4F45-9708-019B960494DF}">
              <a14:hiddenLine xmlns:a14="http://schemas.microsoft.com/office/drawing/2010/main" w="38100">
                <a:solidFill>
                  <a:schemeClr val="hlink"/>
                </a:solidFill>
                <a:round/>
                <a:headEnd/>
                <a:tailEnd/>
              </a14:hiddenLine>
            </a:ext>
          </a:extLst>
        </p:spPr>
        <p:txBody>
          <a:bodyPr wrap="none" anchor="ctr"/>
          <a:lstStyle/>
          <a:p>
            <a:pPr algn="ctr" eaLnBrk="1" hangingPunct="1"/>
            <a:endParaRPr kumimoji="0" lang="ja-JP" altLang="ja-JP" sz="2000" b="1">
              <a:solidFill>
                <a:srgbClr val="001F34"/>
              </a:solidFill>
              <a:latin typeface="ＭＳ ゴシック" pitchFamily="49" charset="-128"/>
              <a:ea typeface="ＭＳ ゴシック" pitchFamily="49" charset="-128"/>
            </a:endParaRPr>
          </a:p>
        </p:txBody>
      </p:sp>
      <p:sp>
        <p:nvSpPr>
          <p:cNvPr id="156682" name="Rectangle 13"/>
          <p:cNvSpPr>
            <a:spLocks noChangeArrowheads="1"/>
          </p:cNvSpPr>
          <p:nvPr/>
        </p:nvSpPr>
        <p:spPr bwMode="auto">
          <a:xfrm>
            <a:off x="4768022" y="5399228"/>
            <a:ext cx="38147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0"/>
              </a:spcBef>
            </a:pPr>
            <a:r>
              <a:rPr lang="ja-JP" altLang="en-US" sz="2100" b="1" dirty="0">
                <a:solidFill>
                  <a:srgbClr val="4D4D4D"/>
                </a:solidFill>
                <a:latin typeface="Meiryo UI" pitchFamily="50" charset="-128"/>
                <a:ea typeface="Meiryo UI" pitchFamily="50" charset="-128"/>
                <a:cs typeface="Meiryo UI" pitchFamily="50" charset="-128"/>
              </a:rPr>
              <a:t>　終末期を視野に入れた　</a:t>
            </a:r>
          </a:p>
          <a:p>
            <a:pPr marL="342900" indent="-342900" eaLnBrk="1" hangingPunct="1">
              <a:spcBef>
                <a:spcPts val="0"/>
              </a:spcBef>
            </a:pPr>
            <a:r>
              <a:rPr lang="ja-JP" altLang="en-US" sz="2100" b="1" dirty="0">
                <a:solidFill>
                  <a:srgbClr val="4D4D4D"/>
                </a:solidFill>
                <a:latin typeface="Meiryo UI" pitchFamily="50" charset="-128"/>
                <a:ea typeface="Meiryo UI" pitchFamily="50" charset="-128"/>
                <a:cs typeface="Meiryo UI" pitchFamily="50" charset="-128"/>
              </a:rPr>
              <a:t>　生活に配慮した医療サービス</a:t>
            </a:r>
          </a:p>
        </p:txBody>
      </p:sp>
      <p:sp>
        <p:nvSpPr>
          <p:cNvPr id="156683" name="AutoShape 14"/>
          <p:cNvSpPr>
            <a:spLocks noChangeArrowheads="1"/>
          </p:cNvSpPr>
          <p:nvPr/>
        </p:nvSpPr>
        <p:spPr bwMode="auto">
          <a:xfrm rot="5400000">
            <a:off x="3577534" y="3236362"/>
            <a:ext cx="1781175" cy="593725"/>
          </a:xfrm>
          <a:prstGeom prst="triangle">
            <a:avLst>
              <a:gd name="adj" fmla="val 50000"/>
            </a:avLst>
          </a:prstGeom>
          <a:gradFill rotWithShape="0">
            <a:gsLst>
              <a:gs pos="0">
                <a:srgbClr val="A86FD3"/>
              </a:gs>
              <a:gs pos="100000">
                <a:srgbClr val="339933"/>
              </a:gs>
            </a:gsLst>
            <a:lin ang="0" scaled="1"/>
          </a:gradFill>
          <a:ln>
            <a:noFill/>
          </a:ln>
          <a:effectLst/>
        </p:spPr>
        <p:txBody>
          <a:bodyPr wrap="none" anchor="ctr"/>
          <a:lstStyle/>
          <a:p>
            <a:pPr eaLnBrk="1" hangingPunct="1"/>
            <a:endParaRPr lang="ja-JP" altLang="en-US"/>
          </a:p>
        </p:txBody>
      </p:sp>
      <p:sp>
        <p:nvSpPr>
          <p:cNvPr id="156684" name="AutoShape 15"/>
          <p:cNvSpPr>
            <a:spLocks noChangeArrowheads="1"/>
          </p:cNvSpPr>
          <p:nvPr/>
        </p:nvSpPr>
        <p:spPr bwMode="auto">
          <a:xfrm>
            <a:off x="6042025" y="4979262"/>
            <a:ext cx="1306512" cy="249238"/>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56686" name="Rectangle 4"/>
          <p:cNvSpPr>
            <a:spLocks noChangeArrowheads="1"/>
          </p:cNvSpPr>
          <p:nvPr/>
        </p:nvSpPr>
        <p:spPr bwMode="auto">
          <a:xfrm>
            <a:off x="266700" y="192089"/>
            <a:ext cx="8877300" cy="10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dirty="0">
                <a:latin typeface="Meiryo UI" pitchFamily="50" charset="-128"/>
                <a:ea typeface="Meiryo UI" pitchFamily="50" charset="-128"/>
                <a:cs typeface="Meiryo UI" pitchFamily="50" charset="-128"/>
              </a:rPr>
              <a:t>認知症ケアの基本</a:t>
            </a:r>
            <a:r>
              <a:rPr lang="ja-JP" altLang="en-US" sz="3000" b="1" dirty="0">
                <a:solidFill>
                  <a:srgbClr val="FEFFF3"/>
                </a:solidFill>
                <a:latin typeface="Meiryo UI" pitchFamily="50" charset="-128"/>
                <a:ea typeface="Meiryo UI" pitchFamily="50" charset="-128"/>
                <a:cs typeface="Meiryo UI" pitchFamily="50" charset="-128"/>
              </a:rPr>
              <a:t/>
            </a:r>
            <a:br>
              <a:rPr lang="ja-JP" altLang="en-US" sz="3000" b="1" dirty="0">
                <a:solidFill>
                  <a:srgbClr val="FEFFF3"/>
                </a:solidFill>
                <a:latin typeface="Meiryo UI" pitchFamily="50" charset="-128"/>
                <a:ea typeface="Meiryo UI" pitchFamily="50" charset="-128"/>
                <a:cs typeface="Meiryo UI" pitchFamily="50" charset="-128"/>
              </a:rPr>
            </a:br>
            <a:r>
              <a:rPr lang="ja-JP" altLang="en-US" sz="2400" b="1" dirty="0">
                <a:latin typeface="Meiryo UI" pitchFamily="50" charset="-128"/>
                <a:ea typeface="Meiryo UI" pitchFamily="50" charset="-128"/>
                <a:cs typeface="Meiryo UI" pitchFamily="50" charset="-128"/>
              </a:rPr>
              <a:t>～ サービスのあり方 ～</a:t>
            </a:r>
          </a:p>
        </p:txBody>
      </p:sp>
      <p:sp>
        <p:nvSpPr>
          <p:cNvPr id="18"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14</a:t>
            </a:r>
            <a:r>
              <a:rPr lang="ja-JP" altLang="en-US" sz="1800" b="1" dirty="0">
                <a:latin typeface="Meiryo UI" pitchFamily="50" charset="-128"/>
                <a:ea typeface="Meiryo UI" pitchFamily="50" charset="-128"/>
                <a:cs typeface="Meiryo UI" pitchFamily="50" charset="-128"/>
              </a:rPr>
              <a:t>］</a:t>
            </a:r>
          </a:p>
        </p:txBody>
      </p:sp>
      <p:sp>
        <p:nvSpPr>
          <p:cNvPr id="19" name="Rectangle 3"/>
          <p:cNvSpPr>
            <a:spLocks noChangeArrowheads="1"/>
          </p:cNvSpPr>
          <p:nvPr/>
        </p:nvSpPr>
        <p:spPr bwMode="auto">
          <a:xfrm>
            <a:off x="130625" y="123820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16" name="Rectangle 12"/>
          <p:cNvSpPr>
            <a:spLocks noChangeArrowheads="1"/>
          </p:cNvSpPr>
          <p:nvPr/>
        </p:nvSpPr>
        <p:spPr bwMode="auto">
          <a:xfrm>
            <a:off x="3302758" y="6284913"/>
            <a:ext cx="568249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1400" b="1" dirty="0">
                <a:latin typeface="Meiryo UI" pitchFamily="50" charset="-128"/>
                <a:ea typeface="Meiryo UI" pitchFamily="50" charset="-128"/>
                <a:cs typeface="Meiryo UI" pitchFamily="50" charset="-128"/>
              </a:rPr>
              <a:t>出典：高齢者介護研究会報告書　「</a:t>
            </a:r>
            <a:r>
              <a:rPr lang="en-US" altLang="ja-JP" sz="1400" b="1" dirty="0">
                <a:latin typeface="Trebuchet MS" panose="020B0603020202020204" pitchFamily="34" charset="0"/>
                <a:ea typeface="Meiryo UI" pitchFamily="50" charset="-128"/>
                <a:cs typeface="Meiryo UI" pitchFamily="50" charset="-128"/>
              </a:rPr>
              <a:t>2015</a:t>
            </a:r>
            <a:r>
              <a:rPr lang="ja-JP" altLang="en-US" sz="1400" b="1" dirty="0">
                <a:latin typeface="Meiryo UI" pitchFamily="50" charset="-128"/>
                <a:ea typeface="Meiryo UI" pitchFamily="50" charset="-128"/>
                <a:cs typeface="Meiryo UI" pitchFamily="50" charset="-128"/>
              </a:rPr>
              <a:t>年の高齢者介護」</a:t>
            </a:r>
            <a:r>
              <a:rPr lang="en-US" altLang="ja-JP" sz="1400" b="1" dirty="0">
                <a:latin typeface="Trebuchet MS" panose="020B0603020202020204" pitchFamily="34" charset="0"/>
                <a:ea typeface="Meiryo UI" pitchFamily="50" charset="-128"/>
                <a:cs typeface="Meiryo UI" pitchFamily="50" charset="-128"/>
              </a:rPr>
              <a:t>2003</a:t>
            </a:r>
            <a:r>
              <a:rPr lang="ja-JP" altLang="en-US" sz="1400" b="1" dirty="0">
                <a:latin typeface="Meiryo UI" pitchFamily="50" charset="-128"/>
                <a:ea typeface="Meiryo UI" pitchFamily="50" charset="-128"/>
                <a:cs typeface="Meiryo UI" pitchFamily="50" charset="-128"/>
              </a:rPr>
              <a:t>より</a:t>
            </a:r>
          </a:p>
        </p:txBody>
      </p:sp>
    </p:spTree>
    <p:extLst>
      <p:ext uri="{BB962C8B-B14F-4D97-AF65-F5344CB8AC3E}">
        <p14:creationId xmlns:p14="http://schemas.microsoft.com/office/powerpoint/2010/main" val="21498853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角丸四角形 25"/>
          <p:cNvSpPr>
            <a:spLocks noChangeArrowheads="1"/>
          </p:cNvSpPr>
          <p:nvPr/>
        </p:nvSpPr>
        <p:spPr bwMode="auto">
          <a:xfrm>
            <a:off x="1104419" y="1324077"/>
            <a:ext cx="7146373" cy="360363"/>
          </a:xfrm>
          <a:prstGeom prst="roundRect">
            <a:avLst>
              <a:gd name="adj" fmla="val 16667"/>
            </a:avLst>
          </a:prstGeom>
          <a:solidFill>
            <a:schemeClr val="bg1"/>
          </a:solidFill>
          <a:ln>
            <a:noFill/>
          </a:ln>
          <a:extLst>
            <a:ext uri="{91240B29-F687-4F45-9708-019B960494DF}">
              <a14:hiddenLine xmlns:a14="http://schemas.microsoft.com/office/drawing/2010/main" w="25400" algn="ctr">
                <a:solidFill>
                  <a:srgbClr val="2D2D8A"/>
                </a:solidFill>
                <a:round/>
                <a:headEnd/>
                <a:tailEnd/>
              </a14:hiddenLine>
            </a:ext>
          </a:extLst>
        </p:spPr>
        <p:txBody>
          <a:bodyPr anchor="ctr"/>
          <a:lstStyle/>
          <a:p>
            <a:pPr eaLnBrk="1" hangingPunct="1"/>
            <a:r>
              <a:rPr lang="ja-JP" altLang="en-US" sz="1800" b="1" dirty="0">
                <a:solidFill>
                  <a:srgbClr val="000000"/>
                </a:solidFill>
                <a:latin typeface="Meiryo UI" pitchFamily="50" charset="-128"/>
                <a:ea typeface="Meiryo UI" pitchFamily="50" charset="-128"/>
                <a:cs typeface="Meiryo UI" pitchFamily="50" charset="-128"/>
              </a:rPr>
              <a:t>　認知症の人やその家族の暮らしを支えるサービスは多方面にわたり展開</a:t>
            </a:r>
          </a:p>
        </p:txBody>
      </p:sp>
      <p:sp>
        <p:nvSpPr>
          <p:cNvPr id="157699" name="角丸四角形 5"/>
          <p:cNvSpPr>
            <a:spLocks noChangeArrowheads="1"/>
          </p:cNvSpPr>
          <p:nvPr/>
        </p:nvSpPr>
        <p:spPr bwMode="auto">
          <a:xfrm>
            <a:off x="6042992" y="2970835"/>
            <a:ext cx="2809945" cy="2919413"/>
          </a:xfrm>
          <a:prstGeom prst="roundRect">
            <a:avLst>
              <a:gd name="adj" fmla="val 6528"/>
            </a:avLst>
          </a:prstGeom>
          <a:noFill/>
          <a:ln w="57150" algn="ctr">
            <a:solidFill>
              <a:srgbClr val="FF8103"/>
            </a:solidFill>
            <a:round/>
            <a:headEnd/>
            <a:tailEnd/>
          </a:ln>
          <a:extLst>
            <a:ext uri="{909E8E84-426E-40DD-AFC4-6F175D3DCCD1}">
              <a14:hiddenFill xmlns:a14="http://schemas.microsoft.com/office/drawing/2010/main">
                <a:solidFill>
                  <a:srgbClr val="CCFFB3">
                    <a:alpha val="70195"/>
                  </a:srgbClr>
                </a:solidFill>
              </a14:hiddenFill>
            </a:ext>
          </a:extLst>
        </p:spPr>
        <p:txBody>
          <a:bodyPr lIns="72000" tIns="72000" bIns="72000"/>
          <a:lstStyle/>
          <a:p>
            <a:pPr eaLnBrk="1" hangingPunct="1">
              <a:spcBef>
                <a:spcPts val="1800"/>
              </a:spcBef>
            </a:pPr>
            <a:r>
              <a:rPr lang="ja-JP" altLang="en-US" sz="1500" b="1" dirty="0">
                <a:latin typeface="Meiryo UI" pitchFamily="50" charset="-128"/>
                <a:ea typeface="Meiryo UI" pitchFamily="50" charset="-128"/>
                <a:cs typeface="Meiryo UI" pitchFamily="50" charset="-128"/>
              </a:rPr>
              <a:t> （本人の権利擁護や見守り</a:t>
            </a:r>
            <a:r>
              <a:rPr lang="en-US" altLang="ja-JP" sz="1500" b="1" dirty="0">
                <a:latin typeface="Meiryo UI" pitchFamily="50" charset="-128"/>
                <a:ea typeface="Meiryo UI" pitchFamily="50" charset="-128"/>
                <a:cs typeface="Meiryo UI" pitchFamily="50" charset="-128"/>
              </a:rPr>
              <a:t>､</a:t>
            </a:r>
          </a:p>
          <a:p>
            <a:pPr eaLnBrk="1" hangingPunct="1">
              <a:lnSpc>
                <a:spcPct val="105000"/>
              </a:lnSpc>
              <a:spcAft>
                <a:spcPts val="600"/>
              </a:spcAft>
            </a:pPr>
            <a:r>
              <a:rPr lang="ja-JP" altLang="en-US" sz="900" b="1" dirty="0">
                <a:latin typeface="Meiryo UI" pitchFamily="50" charset="-128"/>
                <a:ea typeface="Meiryo UI" pitchFamily="50" charset="-128"/>
                <a:cs typeface="Meiryo UI" pitchFamily="50" charset="-128"/>
              </a:rPr>
              <a:t>　    </a:t>
            </a:r>
            <a:r>
              <a:rPr lang="ja-JP" altLang="en-US" sz="1500" b="1" dirty="0">
                <a:latin typeface="Meiryo UI" pitchFamily="50" charset="-128"/>
                <a:ea typeface="Meiryo UI" pitchFamily="50" charset="-128"/>
                <a:cs typeface="Meiryo UI" pitchFamily="50" charset="-128"/>
              </a:rPr>
              <a:t>家族支援）</a:t>
            </a:r>
            <a:endParaRPr lang="en-US" altLang="ja-JP" sz="1500" b="1" dirty="0">
              <a:latin typeface="Meiryo UI" pitchFamily="50" charset="-128"/>
              <a:ea typeface="Meiryo UI" pitchFamily="50" charset="-128"/>
              <a:cs typeface="Meiryo UI" pitchFamily="50" charset="-128"/>
            </a:endParaRPr>
          </a:p>
          <a:p>
            <a:pPr eaLnBrk="1" hangingPunct="1">
              <a:spcAft>
                <a:spcPct val="5000"/>
              </a:spcAft>
            </a:pPr>
            <a:r>
              <a:rPr lang="en-US" altLang="ja-JP" sz="1500" b="1" dirty="0">
                <a:solidFill>
                  <a:srgbClr val="FF8103"/>
                </a:solidFill>
                <a:latin typeface="Meiryo UI" pitchFamily="50" charset="-128"/>
                <a:ea typeface="Meiryo UI" pitchFamily="50" charset="-128"/>
                <a:cs typeface="Meiryo UI" pitchFamily="50" charset="-128"/>
              </a:rPr>
              <a:t>○</a:t>
            </a:r>
            <a:r>
              <a:rPr lang="en-US" altLang="ja-JP"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認知症サポーター等による</a:t>
            </a:r>
          </a:p>
          <a:p>
            <a:pPr eaLnBrk="1" hangingPunct="1">
              <a:spcAft>
                <a:spcPct val="5000"/>
              </a:spcAft>
            </a:pPr>
            <a:r>
              <a:rPr lang="ja-JP" altLang="en-US" sz="1500" b="1" dirty="0">
                <a:solidFill>
                  <a:srgbClr val="FF8103"/>
                </a:solidFill>
                <a:latin typeface="Meiryo UI" pitchFamily="50" charset="-128"/>
                <a:ea typeface="Meiryo UI" pitchFamily="50" charset="-128"/>
                <a:cs typeface="Meiryo UI" pitchFamily="50" charset="-128"/>
              </a:rPr>
              <a:t>    見守り</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a:t>
            </a:r>
            <a:r>
              <a:rPr lang="ja-JP" altLang="en-US"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見守り、配食などの生活支援</a:t>
            </a:r>
          </a:p>
          <a:p>
            <a:pPr eaLnBrk="1" hangingPunct="1"/>
            <a:r>
              <a:rPr lang="ja-JP" altLang="en-US" sz="1500" b="1" dirty="0">
                <a:solidFill>
                  <a:srgbClr val="FF8103"/>
                </a:solidFill>
                <a:latin typeface="Meiryo UI" pitchFamily="50" charset="-128"/>
                <a:ea typeface="Meiryo UI" pitchFamily="50" charset="-128"/>
                <a:cs typeface="Meiryo UI" pitchFamily="50" charset="-128"/>
              </a:rPr>
              <a:t>    サービスや権利擁護などの</a:t>
            </a:r>
          </a:p>
          <a:p>
            <a:pPr eaLnBrk="1" hangingPunct="1"/>
            <a:r>
              <a:rPr lang="ja-JP" altLang="en-US" sz="1500" b="1" dirty="0">
                <a:solidFill>
                  <a:srgbClr val="FF8103"/>
                </a:solidFill>
                <a:latin typeface="Meiryo UI" pitchFamily="50" charset="-128"/>
                <a:ea typeface="Meiryo UI" pitchFamily="50" charset="-128"/>
                <a:cs typeface="Meiryo UI" pitchFamily="50" charset="-128"/>
              </a:rPr>
              <a:t>    地域支援事業の活用</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a:t>
            </a:r>
            <a:r>
              <a:rPr lang="ja-JP" altLang="en-US"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市民後見人の育成及び活用</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 認知症の方やその家族に</a:t>
            </a:r>
          </a:p>
          <a:p>
            <a:pPr eaLnBrk="1" hangingPunct="1"/>
            <a:r>
              <a:rPr lang="ja-JP" altLang="en-US" sz="1500" b="1" dirty="0">
                <a:solidFill>
                  <a:srgbClr val="FF8103"/>
                </a:solidFill>
                <a:latin typeface="Meiryo UI" pitchFamily="50" charset="-128"/>
                <a:ea typeface="Meiryo UI" pitchFamily="50" charset="-128"/>
                <a:cs typeface="Meiryo UI" pitchFamily="50" charset="-128"/>
              </a:rPr>
              <a:t>　  対する支援団体による電話</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    相談や交流会の実施　　等　</a:t>
            </a:r>
            <a:r>
              <a:rPr lang="ja-JP" altLang="en-US" sz="1500" b="1" dirty="0">
                <a:solidFill>
                  <a:srgbClr val="009900"/>
                </a:solidFill>
                <a:latin typeface="Meiryo UI" pitchFamily="50" charset="-128"/>
                <a:ea typeface="Meiryo UI" pitchFamily="50" charset="-128"/>
                <a:cs typeface="Meiryo UI" pitchFamily="50" charset="-128"/>
              </a:rPr>
              <a:t>　　　　　　　　　</a:t>
            </a:r>
            <a:r>
              <a:rPr lang="ja-JP" altLang="en-US" sz="1400" b="1" dirty="0">
                <a:solidFill>
                  <a:srgbClr val="009900"/>
                </a:solidFill>
                <a:latin typeface="Meiryo UI" pitchFamily="50" charset="-128"/>
                <a:ea typeface="Meiryo UI" pitchFamily="50" charset="-128"/>
                <a:cs typeface="Meiryo UI" pitchFamily="50" charset="-128"/>
              </a:rPr>
              <a:t>　 </a:t>
            </a:r>
            <a:endParaRPr lang="en-US" altLang="ja-JP" sz="1400" b="1" dirty="0">
              <a:solidFill>
                <a:srgbClr val="009900"/>
              </a:solidFill>
              <a:latin typeface="Meiryo UI" pitchFamily="50" charset="-128"/>
              <a:ea typeface="Meiryo UI" pitchFamily="50" charset="-128"/>
              <a:cs typeface="Meiryo UI" pitchFamily="50" charset="-128"/>
            </a:endParaRPr>
          </a:p>
          <a:p>
            <a:pPr eaLnBrk="1" hangingPunct="1"/>
            <a:endParaRPr lang="ja-JP" altLang="en-US" sz="1400" b="1" dirty="0">
              <a:solidFill>
                <a:srgbClr val="009900"/>
              </a:solidFill>
              <a:latin typeface="Meiryo UI" pitchFamily="50" charset="-128"/>
              <a:ea typeface="Meiryo UI" pitchFamily="50" charset="-128"/>
              <a:cs typeface="Meiryo UI" pitchFamily="50" charset="-128"/>
            </a:endParaRPr>
          </a:p>
        </p:txBody>
      </p:sp>
      <p:sp>
        <p:nvSpPr>
          <p:cNvPr id="157700" name="正方形/長方形 6"/>
          <p:cNvSpPr>
            <a:spLocks noChangeArrowheads="1"/>
          </p:cNvSpPr>
          <p:nvPr/>
        </p:nvSpPr>
        <p:spPr bwMode="auto">
          <a:xfrm>
            <a:off x="6801059" y="2747757"/>
            <a:ext cx="1330325" cy="301625"/>
          </a:xfrm>
          <a:prstGeom prst="rect">
            <a:avLst/>
          </a:prstGeom>
          <a:solidFill>
            <a:schemeClr val="bg1"/>
          </a:solidFill>
          <a:ln>
            <a:noFill/>
          </a:ln>
          <a:extLst>
            <a:ext uri="{91240B29-F687-4F45-9708-019B960494DF}">
              <a14:hiddenLine xmlns:a14="http://schemas.microsoft.com/office/drawing/2010/main" w="19050" algn="ctr">
                <a:solidFill>
                  <a:srgbClr val="00CC00"/>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地  域</a:t>
            </a:r>
          </a:p>
        </p:txBody>
      </p:sp>
      <p:sp>
        <p:nvSpPr>
          <p:cNvPr id="157701" name="角丸四角形 7"/>
          <p:cNvSpPr>
            <a:spLocks noChangeArrowheads="1"/>
          </p:cNvSpPr>
          <p:nvPr/>
        </p:nvSpPr>
        <p:spPr bwMode="auto">
          <a:xfrm>
            <a:off x="347870" y="3083548"/>
            <a:ext cx="2522330" cy="2814637"/>
          </a:xfrm>
          <a:prstGeom prst="roundRect">
            <a:avLst>
              <a:gd name="adj" fmla="val 10236"/>
            </a:avLst>
          </a:prstGeom>
          <a:noFill/>
          <a:ln w="57150" algn="ctr">
            <a:solidFill>
              <a:srgbClr val="00B0AC"/>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lstStyle/>
          <a:p>
            <a:pPr eaLnBrk="1" hangingPunct="1">
              <a:lnSpc>
                <a:spcPct val="150000"/>
              </a:lnSpc>
              <a:spcAft>
                <a:spcPts val="600"/>
              </a:spcAft>
            </a:pPr>
            <a:r>
              <a:rPr lang="ja-JP" altLang="en-US" sz="1500" b="1" dirty="0">
                <a:latin typeface="Meiryo UI" pitchFamily="50" charset="-128"/>
                <a:ea typeface="Meiryo UI" pitchFamily="50" charset="-128"/>
                <a:cs typeface="Meiryo UI" pitchFamily="50" charset="-128"/>
              </a:rPr>
              <a:t>　（適切な医療の提供）</a:t>
            </a:r>
            <a:endParaRPr lang="en-US" altLang="ja-JP" sz="1500" b="1" dirty="0">
              <a:latin typeface="Meiryo UI" pitchFamily="50" charset="-128"/>
              <a:ea typeface="Meiryo UI" pitchFamily="50" charset="-128"/>
              <a:cs typeface="Meiryo UI" pitchFamily="50" charset="-128"/>
            </a:endParaRPr>
          </a:p>
          <a:p>
            <a:pPr eaLnBrk="1" hangingPunct="1">
              <a:spcBef>
                <a:spcPct val="10000"/>
              </a:spcBef>
              <a:spcAft>
                <a:spcPts val="600"/>
              </a:spcAft>
            </a:pPr>
            <a:r>
              <a:rPr lang="ja-JP" altLang="en-US" sz="1500" b="1" dirty="0">
                <a:solidFill>
                  <a:srgbClr val="00B0AC"/>
                </a:solidFill>
                <a:latin typeface="Meiryo UI" pitchFamily="50" charset="-128"/>
                <a:ea typeface="Meiryo UI" pitchFamily="50" charset="-128"/>
                <a:cs typeface="Meiryo UI" pitchFamily="50" charset="-128"/>
              </a:rPr>
              <a:t>○もの忘れ相談の実施</a:t>
            </a:r>
            <a:endParaRPr lang="en-US" altLang="ja-JP" sz="1500" b="1" dirty="0">
              <a:solidFill>
                <a:srgbClr val="00B0AC"/>
              </a:solidFill>
              <a:latin typeface="Meiryo UI" pitchFamily="50" charset="-128"/>
              <a:ea typeface="Meiryo UI" pitchFamily="50" charset="-128"/>
              <a:cs typeface="Meiryo UI" pitchFamily="50" charset="-128"/>
            </a:endParaRP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○かかりつけ医、サポート     </a:t>
            </a: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   医による適切な医療や</a:t>
            </a: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   介護サービスへのつなぎ</a:t>
            </a:r>
            <a:endParaRPr lang="en-US" altLang="ja-JP" sz="1500" b="1" dirty="0">
              <a:solidFill>
                <a:srgbClr val="00B0AC"/>
              </a:solidFill>
              <a:latin typeface="Meiryo UI" pitchFamily="50" charset="-128"/>
              <a:ea typeface="Meiryo UI" pitchFamily="50" charset="-128"/>
              <a:cs typeface="Meiryo UI" pitchFamily="50" charset="-128"/>
            </a:endParaRPr>
          </a:p>
          <a:p>
            <a:pPr eaLnBrk="1" hangingPunct="1">
              <a:spcBef>
                <a:spcPct val="40000"/>
              </a:spcBef>
            </a:pPr>
            <a:r>
              <a:rPr lang="ja-JP" altLang="en-US" sz="1500" b="1" dirty="0">
                <a:solidFill>
                  <a:srgbClr val="00B0AC"/>
                </a:solidFill>
                <a:latin typeface="Meiryo UI" pitchFamily="50" charset="-128"/>
                <a:ea typeface="Meiryo UI" pitchFamily="50" charset="-128"/>
                <a:cs typeface="Meiryo UI" pitchFamily="50" charset="-128"/>
              </a:rPr>
              <a:t>○認知症疾患医療センター</a:t>
            </a: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　等の専門医療機関による</a:t>
            </a:r>
          </a:p>
          <a:p>
            <a:pPr eaLnBrk="1" hangingPunct="1">
              <a:spcBef>
                <a:spcPct val="10000"/>
              </a:spcBef>
            </a:pPr>
            <a:r>
              <a:rPr lang="ja-JP" altLang="en-US" sz="1500" b="1" dirty="0">
                <a:solidFill>
                  <a:srgbClr val="00B0AC"/>
                </a:solidFill>
                <a:latin typeface="Meiryo UI" pitchFamily="50" charset="-128"/>
                <a:ea typeface="Meiryo UI" pitchFamily="50" charset="-128"/>
                <a:cs typeface="Meiryo UI" pitchFamily="50" charset="-128"/>
              </a:rPr>
              <a:t>　確定診断　　　　　等</a:t>
            </a:r>
          </a:p>
        </p:txBody>
      </p:sp>
      <p:sp>
        <p:nvSpPr>
          <p:cNvPr id="157702" name="正方形/長方形 8"/>
          <p:cNvSpPr>
            <a:spLocks noChangeArrowheads="1"/>
          </p:cNvSpPr>
          <p:nvPr/>
        </p:nvSpPr>
        <p:spPr bwMode="auto">
          <a:xfrm>
            <a:off x="1019035" y="2908923"/>
            <a:ext cx="1147693" cy="303212"/>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医  療</a:t>
            </a:r>
          </a:p>
        </p:txBody>
      </p:sp>
      <p:sp>
        <p:nvSpPr>
          <p:cNvPr id="157703" name="角丸四角形 9"/>
          <p:cNvSpPr>
            <a:spLocks noChangeArrowheads="1"/>
          </p:cNvSpPr>
          <p:nvPr/>
        </p:nvSpPr>
        <p:spPr bwMode="auto">
          <a:xfrm>
            <a:off x="3154018" y="3283573"/>
            <a:ext cx="2620616" cy="2601912"/>
          </a:xfrm>
          <a:prstGeom prst="roundRect">
            <a:avLst>
              <a:gd name="adj" fmla="val 7389"/>
            </a:avLst>
          </a:prstGeom>
          <a:solidFill>
            <a:schemeClr val="bg1">
              <a:alpha val="70195"/>
            </a:schemeClr>
          </a:solidFill>
          <a:ln w="57150" algn="ctr">
            <a:solidFill>
              <a:srgbClr val="FF7C80"/>
            </a:solidFill>
            <a:round/>
            <a:headEnd/>
            <a:tailEnd/>
          </a:ln>
        </p:spPr>
        <p:txBody>
          <a:bodyPr lIns="72000" tIns="72000" bIns="0"/>
          <a:lstStyle/>
          <a:p>
            <a:pPr eaLnBrk="1" hangingPunct="1"/>
            <a:r>
              <a:rPr lang="ja-JP" altLang="en-US" sz="1500" b="1" dirty="0">
                <a:latin typeface="Meiryo UI" pitchFamily="50" charset="-128"/>
                <a:ea typeface="Meiryo UI" pitchFamily="50" charset="-128"/>
                <a:cs typeface="Meiryo UI" pitchFamily="50" charset="-128"/>
              </a:rPr>
              <a:t>（専門的なケアやサービスの</a:t>
            </a:r>
          </a:p>
          <a:p>
            <a:pPr eaLnBrk="1" hangingPunct="1">
              <a:spcAft>
                <a:spcPts val="200"/>
              </a:spcAft>
            </a:pPr>
            <a:r>
              <a:rPr lang="ja-JP" altLang="en-US" sz="1500" b="1" dirty="0">
                <a:latin typeface="Meiryo UI" pitchFamily="50" charset="-128"/>
                <a:ea typeface="Meiryo UI" pitchFamily="50" charset="-128"/>
                <a:cs typeface="Meiryo UI" pitchFamily="50" charset="-128"/>
              </a:rPr>
              <a:t>   相談と提供）</a:t>
            </a:r>
            <a:endParaRPr lang="en-US" altLang="ja-JP" sz="1500" b="1" dirty="0">
              <a:latin typeface="Meiryo UI" pitchFamily="50" charset="-128"/>
              <a:ea typeface="Meiryo UI" pitchFamily="50" charset="-128"/>
              <a:cs typeface="Meiryo UI" pitchFamily="50" charset="-128"/>
            </a:endParaRPr>
          </a:p>
          <a:p>
            <a:pPr eaLnBrk="1" hangingPunct="1">
              <a:lnSpc>
                <a:spcPct val="120000"/>
              </a:lnSpc>
              <a:spcAft>
                <a:spcPts val="200"/>
              </a:spcAft>
            </a:pPr>
            <a:r>
              <a:rPr lang="ja-JP" altLang="en-US" sz="1500" b="1" dirty="0">
                <a:solidFill>
                  <a:srgbClr val="FF7C80"/>
                </a:solidFill>
                <a:latin typeface="Meiryo UI" pitchFamily="50" charset="-128"/>
                <a:ea typeface="Meiryo UI" pitchFamily="50" charset="-128"/>
                <a:cs typeface="Meiryo UI" pitchFamily="50" charset="-128"/>
              </a:rPr>
              <a:t>○認知症予防のための地域</a:t>
            </a: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支援事業</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○本人の状態に合わせた介護</a:t>
            </a: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サービス</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・認知症対応型通所介護</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・小規模多機能型居宅介護</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・グループホーム　等</a:t>
            </a:r>
            <a:r>
              <a:rPr lang="ja-JP" altLang="en-US" sz="1500" b="1" dirty="0">
                <a:solidFill>
                  <a:schemeClr val="hlink"/>
                </a:solidFill>
                <a:latin typeface="Meiryo UI" pitchFamily="50" charset="-128"/>
                <a:ea typeface="Meiryo UI" pitchFamily="50" charset="-128"/>
                <a:cs typeface="Meiryo UI" pitchFamily="50" charset="-128"/>
              </a:rPr>
              <a:t>　</a:t>
            </a:r>
            <a:endParaRPr lang="en-US" altLang="ja-JP" sz="1500" b="1" dirty="0">
              <a:solidFill>
                <a:schemeClr val="hlink"/>
              </a:solidFill>
              <a:latin typeface="Meiryo UI" pitchFamily="50" charset="-128"/>
              <a:ea typeface="Meiryo UI" pitchFamily="50" charset="-128"/>
              <a:cs typeface="Meiryo UI" pitchFamily="50" charset="-128"/>
            </a:endParaRPr>
          </a:p>
        </p:txBody>
      </p:sp>
      <p:sp>
        <p:nvSpPr>
          <p:cNvPr id="157704" name="正方形/長方形 10"/>
          <p:cNvSpPr>
            <a:spLocks noChangeArrowheads="1"/>
          </p:cNvSpPr>
          <p:nvPr/>
        </p:nvSpPr>
        <p:spPr bwMode="auto">
          <a:xfrm>
            <a:off x="3944938" y="3085067"/>
            <a:ext cx="1076325" cy="306387"/>
          </a:xfrm>
          <a:prstGeom prst="rect">
            <a:avLst/>
          </a:prstGeom>
          <a:solidFill>
            <a:schemeClr val="bg1"/>
          </a:solidFill>
          <a:ln>
            <a:noFill/>
          </a:ln>
          <a:extLst>
            <a:ext uri="{91240B29-F687-4F45-9708-019B960494DF}">
              <a14:hiddenLine xmlns:a14="http://schemas.microsoft.com/office/drawing/2010/main" w="19050" algn="ctr">
                <a:solidFill>
                  <a:srgbClr val="222268"/>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介  護</a:t>
            </a:r>
          </a:p>
        </p:txBody>
      </p:sp>
      <p:sp>
        <p:nvSpPr>
          <p:cNvPr id="157705" name="円/楕円 32"/>
          <p:cNvSpPr>
            <a:spLocks noChangeArrowheads="1"/>
          </p:cNvSpPr>
          <p:nvPr/>
        </p:nvSpPr>
        <p:spPr bwMode="auto">
          <a:xfrm>
            <a:off x="3154018" y="1750876"/>
            <a:ext cx="2620616" cy="685800"/>
          </a:xfrm>
          <a:prstGeom prst="ellipse">
            <a:avLst/>
          </a:prstGeom>
          <a:noFill/>
          <a:ln w="34925" algn="ctr">
            <a:solidFill>
              <a:schemeClr val="tx1">
                <a:lumMod val="50000"/>
                <a:lumOff val="50000"/>
              </a:schemeClr>
            </a:solidFill>
            <a:round/>
            <a:headEnd/>
            <a:tailEnd/>
          </a:ln>
        </p:spPr>
        <p:txBody>
          <a:bodyPr anchor="ctr"/>
          <a:lstStyle/>
          <a:p>
            <a:pPr algn="ctr" eaLnBrk="1" hangingPunct="1">
              <a:lnSpc>
                <a:spcPct val="120000"/>
              </a:lnSpc>
            </a:pPr>
            <a:r>
              <a:rPr lang="ja-JP" altLang="en-US" sz="2400" b="1" dirty="0">
                <a:solidFill>
                  <a:schemeClr val="bg2"/>
                </a:solidFill>
                <a:latin typeface="Meiryo UI" pitchFamily="50" charset="-128"/>
                <a:ea typeface="Meiryo UI" pitchFamily="50" charset="-128"/>
                <a:cs typeface="Meiryo UI" pitchFamily="50" charset="-128"/>
              </a:rPr>
              <a:t>本人・家族</a:t>
            </a:r>
          </a:p>
        </p:txBody>
      </p:sp>
      <p:sp>
        <p:nvSpPr>
          <p:cNvPr id="157706" name="正方形/長方形 15"/>
          <p:cNvSpPr>
            <a:spLocks noChangeArrowheads="1"/>
          </p:cNvSpPr>
          <p:nvPr/>
        </p:nvSpPr>
        <p:spPr bwMode="auto">
          <a:xfrm>
            <a:off x="347870" y="6083786"/>
            <a:ext cx="8505067" cy="431800"/>
          </a:xfrm>
          <a:prstGeom prst="rect">
            <a:avLst/>
          </a:prstGeom>
          <a:solidFill>
            <a:srgbClr val="F8FBFC"/>
          </a:solidFill>
          <a:ln w="41275" algn="ctr">
            <a:solidFill>
              <a:schemeClr val="bg1">
                <a:lumMod val="65000"/>
              </a:schemeClr>
            </a:solidFill>
            <a:miter lim="800000"/>
            <a:headEnd/>
            <a:tailEnd/>
          </a:ln>
        </p:spPr>
        <p:txBody>
          <a:bodyPr anchor="ctr"/>
          <a:lstStyle/>
          <a:p>
            <a:pPr algn="ctr" eaLnBrk="1" hangingPunct="1">
              <a:lnSpc>
                <a:spcPct val="125000"/>
              </a:lnSpc>
            </a:pPr>
            <a:r>
              <a:rPr lang="ja-JP" altLang="en-US" sz="1600" b="1">
                <a:solidFill>
                  <a:srgbClr val="000000"/>
                </a:solidFill>
                <a:latin typeface="Meiryo UI" pitchFamily="50" charset="-128"/>
                <a:ea typeface="Meiryo UI" pitchFamily="50" charset="-128"/>
                <a:cs typeface="Meiryo UI" pitchFamily="50" charset="-128"/>
              </a:rPr>
              <a:t>市町村は必要な介護サービスを確保するとともに、それぞれの分野の活動支援、推進を図る。</a:t>
            </a:r>
          </a:p>
        </p:txBody>
      </p:sp>
      <p:sp>
        <p:nvSpPr>
          <p:cNvPr id="157707" name="フッター プレースホルダ 29"/>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endParaRPr lang="ja-JP" altLang="en-US" sz="1400"/>
          </a:p>
        </p:txBody>
      </p:sp>
      <p:sp>
        <p:nvSpPr>
          <p:cNvPr id="157708" name="Rectangle 59"/>
          <p:cNvSpPr>
            <a:spLocks noChangeArrowheads="1"/>
          </p:cNvSpPr>
          <p:nvPr/>
        </p:nvSpPr>
        <p:spPr bwMode="auto">
          <a:xfrm>
            <a:off x="1781175" y="195665"/>
            <a:ext cx="5356225" cy="9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1" tIns="44421" rIns="88841" bIns="44421">
            <a:spAutoFit/>
          </a:bodyPr>
          <a:lstStyle/>
          <a:p>
            <a:pPr algn="ctr" defTabSz="828675" eaLnBrk="1" hangingPunct="1"/>
            <a:r>
              <a:rPr lang="ja-JP" altLang="en-US" sz="3000" b="1" dirty="0">
                <a:latin typeface="Meiryo UI" pitchFamily="50" charset="-128"/>
                <a:ea typeface="Meiryo UI" pitchFamily="50" charset="-128"/>
                <a:cs typeface="Meiryo UI" pitchFamily="50" charset="-128"/>
              </a:rPr>
              <a:t>　認知症の人への支援体制</a:t>
            </a:r>
          </a:p>
          <a:p>
            <a:pPr algn="ctr" defTabSz="828675" eaLnBrk="1" hangingPunct="1">
              <a:lnSpc>
                <a:spcPct val="75000"/>
              </a:lnSpc>
              <a:spcBef>
                <a:spcPts val="600"/>
              </a:spcBef>
            </a:pPr>
            <a:r>
              <a:rPr lang="ja-JP" altLang="en-US" sz="2400" b="1" dirty="0">
                <a:latin typeface="Meiryo UI" pitchFamily="50" charset="-128"/>
                <a:ea typeface="Meiryo UI" pitchFamily="50" charset="-128"/>
                <a:cs typeface="Meiryo UI" pitchFamily="50" charset="-128"/>
              </a:rPr>
              <a:t>   ～医療・介護・地域の連携～</a:t>
            </a:r>
            <a:r>
              <a:rPr lang="ja-JP" altLang="en-US" sz="3000" b="1" dirty="0">
                <a:latin typeface="Meiryo UI" pitchFamily="50" charset="-128"/>
                <a:ea typeface="Meiryo UI" pitchFamily="50" charset="-128"/>
                <a:cs typeface="Meiryo UI" pitchFamily="50" charset="-128"/>
              </a:rPr>
              <a:t> </a:t>
            </a:r>
          </a:p>
        </p:txBody>
      </p:sp>
      <p:sp>
        <p:nvSpPr>
          <p:cNvPr id="157709" name="AutoShape 14"/>
          <p:cNvSpPr>
            <a:spLocks noChangeArrowheads="1"/>
          </p:cNvSpPr>
          <p:nvPr/>
        </p:nvSpPr>
        <p:spPr bwMode="auto">
          <a:xfrm>
            <a:off x="1142032" y="5815618"/>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0" name="AutoShape 15"/>
          <p:cNvSpPr>
            <a:spLocks noChangeArrowheads="1"/>
          </p:cNvSpPr>
          <p:nvPr/>
        </p:nvSpPr>
        <p:spPr bwMode="auto">
          <a:xfrm>
            <a:off x="4054475" y="5805145"/>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1" name="AutoShape 16"/>
          <p:cNvSpPr>
            <a:spLocks noChangeArrowheads="1"/>
          </p:cNvSpPr>
          <p:nvPr/>
        </p:nvSpPr>
        <p:spPr bwMode="auto">
          <a:xfrm>
            <a:off x="7073900" y="5806733"/>
            <a:ext cx="831850" cy="261937"/>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2" name="AutoShape 17"/>
          <p:cNvSpPr>
            <a:spLocks noChangeArrowheads="1"/>
          </p:cNvSpPr>
          <p:nvPr/>
        </p:nvSpPr>
        <p:spPr bwMode="auto">
          <a:xfrm rot="2614643">
            <a:off x="2851150" y="2335490"/>
            <a:ext cx="495300" cy="514350"/>
          </a:xfrm>
          <a:prstGeom prst="triangle">
            <a:avLst>
              <a:gd name="adj" fmla="val 50000"/>
            </a:avLst>
          </a:prstGeom>
          <a:solidFill>
            <a:srgbClr val="00B0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57713" name="AutoShape 18"/>
          <p:cNvSpPr>
            <a:spLocks noChangeArrowheads="1"/>
          </p:cNvSpPr>
          <p:nvPr/>
        </p:nvSpPr>
        <p:spPr bwMode="auto">
          <a:xfrm rot="-2678280">
            <a:off x="5675313" y="2338665"/>
            <a:ext cx="495300" cy="51435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57714" name="AutoShape 19"/>
          <p:cNvSpPr>
            <a:spLocks noChangeArrowheads="1"/>
          </p:cNvSpPr>
          <p:nvPr/>
        </p:nvSpPr>
        <p:spPr bwMode="auto">
          <a:xfrm>
            <a:off x="4244975" y="2495827"/>
            <a:ext cx="495300" cy="514350"/>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23"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15</a:t>
            </a:r>
            <a:r>
              <a:rPr lang="ja-JP" altLang="en-US" sz="1800" b="1" dirty="0">
                <a:latin typeface="Meiryo UI" pitchFamily="50" charset="-128"/>
                <a:ea typeface="Meiryo UI" pitchFamily="50" charset="-128"/>
                <a:cs typeface="Meiryo UI" pitchFamily="50" charset="-128"/>
              </a:rPr>
              <a:t>］</a:t>
            </a:r>
          </a:p>
        </p:txBody>
      </p:sp>
      <p:sp>
        <p:nvSpPr>
          <p:cNvPr id="24" name="Rectangle 3"/>
          <p:cNvSpPr>
            <a:spLocks noChangeArrowheads="1"/>
          </p:cNvSpPr>
          <p:nvPr/>
        </p:nvSpPr>
        <p:spPr bwMode="auto">
          <a:xfrm>
            <a:off x="130625" y="115507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49161129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886975" y="1747886"/>
            <a:ext cx="6999287" cy="1209675"/>
          </a:xfrm>
        </p:spPr>
        <p:txBody>
          <a:bodyPr/>
          <a:lstStyle/>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訪問サービス、通所サービス</a:t>
            </a:r>
          </a:p>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短期入所サービス、福祉用具貸与サービス</a:t>
            </a:r>
          </a:p>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福祉用具と住宅改修に関する費用支給     など　</a:t>
            </a:r>
          </a:p>
        </p:txBody>
      </p:sp>
      <p:sp>
        <p:nvSpPr>
          <p:cNvPr id="161798" name="Rectangle 7"/>
          <p:cNvSpPr>
            <a:spLocks noChangeArrowheads="1"/>
          </p:cNvSpPr>
          <p:nvPr/>
        </p:nvSpPr>
        <p:spPr bwMode="auto">
          <a:xfrm>
            <a:off x="886975" y="5435967"/>
            <a:ext cx="79649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介護老人福祉施設、介護老人保健施設、介護医療院（</a:t>
            </a:r>
            <a:r>
              <a:rPr lang="en-US" altLang="ja-JP" sz="2100" b="1" dirty="0">
                <a:latin typeface="BIZ UDPゴシック" panose="020B0400000000000000" pitchFamily="50" charset="-128"/>
                <a:ea typeface="BIZ UDPゴシック" panose="020B0400000000000000" pitchFamily="50" charset="-128"/>
                <a:cs typeface="Meiryo UI" pitchFamily="50" charset="-128"/>
              </a:rPr>
              <a:t>H30</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介護療養型医療施設（～</a:t>
            </a:r>
            <a:r>
              <a:rPr lang="en-US" altLang="ja-JP" sz="2100" b="1" dirty="0">
                <a:latin typeface="BIZ UDPゴシック" panose="020B0400000000000000" pitchFamily="50" charset="-128"/>
                <a:ea typeface="BIZ UDPゴシック" panose="020B0400000000000000" pitchFamily="50" charset="-128"/>
                <a:cs typeface="Meiryo UI" pitchFamily="50" charset="-128"/>
              </a:rPr>
              <a:t>R5</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p:txBody>
      </p:sp>
      <p:sp>
        <p:nvSpPr>
          <p:cNvPr id="161799" name="Rectangle 8"/>
          <p:cNvSpPr>
            <a:spLocks noChangeArrowheads="1"/>
          </p:cNvSpPr>
          <p:nvPr/>
        </p:nvSpPr>
        <p:spPr bwMode="auto">
          <a:xfrm>
            <a:off x="886975" y="3386307"/>
            <a:ext cx="7766461"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定期巡回</a:t>
            </a:r>
            <a:r>
              <a:rPr lang="en-US" altLang="ja-JP" sz="2100" b="1" dirty="0">
                <a:latin typeface="BIZ UDPゴシック" panose="020B0400000000000000" pitchFamily="50" charset="-128"/>
                <a:ea typeface="BIZ UDPゴシック" panose="020B0400000000000000" pitchFamily="50" charset="-128"/>
                <a:cs typeface="Meiryo UI" pitchFamily="50" charset="-128"/>
              </a:rPr>
              <a:t>･</a:t>
            </a:r>
            <a:r>
              <a:rPr lang="ja-JP" altLang="en-US" sz="2100" b="1" dirty="0">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小規模多機能型居宅介護、看護小規模多機能型居宅介護</a:t>
            </a:r>
            <a:endParaRPr lang="en-US" altLang="ja-JP" sz="2100" b="1" dirty="0">
              <a:latin typeface="BIZ UDPゴシック" panose="020B0400000000000000" pitchFamily="50" charset="-128"/>
              <a:ea typeface="BIZ UDPゴシック" panose="020B0400000000000000" pitchFamily="50" charset="-128"/>
              <a:cs typeface="Meiryo UI" pitchFamily="50" charset="-128"/>
            </a:endParaRP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認知症対応型通所介護、地域密着型通所介護（</a:t>
            </a:r>
            <a:r>
              <a:rPr lang="en-US" altLang="ja-JP" sz="2100" b="1" dirty="0">
                <a:latin typeface="BIZ UDPゴシック" panose="020B0400000000000000" pitchFamily="50" charset="-128"/>
                <a:ea typeface="BIZ UDPゴシック" panose="020B0400000000000000" pitchFamily="50" charset="-128"/>
                <a:cs typeface="Meiryo UI" pitchFamily="50" charset="-128"/>
              </a:rPr>
              <a:t>H28</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認知症対応型共同生活介護（グループホーム） など</a:t>
            </a:r>
          </a:p>
        </p:txBody>
      </p:sp>
      <p:sp>
        <p:nvSpPr>
          <p:cNvPr id="11" name="Rectangle 2"/>
          <p:cNvSpPr txBox="1">
            <a:spLocks noChangeArrowheads="1"/>
          </p:cNvSpPr>
          <p:nvPr/>
        </p:nvSpPr>
        <p:spPr bwMode="auto">
          <a:xfrm>
            <a:off x="695416" y="167794"/>
            <a:ext cx="7758113" cy="6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000" b="1" kern="0">
                <a:solidFill>
                  <a:schemeClr val="tx1"/>
                </a:solidFill>
                <a:latin typeface="BIZ UDPゴシック" panose="020B0400000000000000" pitchFamily="50" charset="-128"/>
                <a:ea typeface="BIZ UDPゴシック" panose="020B0400000000000000" pitchFamily="50" charset="-128"/>
                <a:cs typeface="Meiryo UI" pitchFamily="50" charset="-128"/>
              </a:rPr>
              <a:t>介護給付（介護保険サービス）</a:t>
            </a:r>
            <a:endParaRPr lang="ja-JP" altLang="en-US" sz="3000" b="1" kern="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988575" y="1306110"/>
            <a:ext cx="2475571" cy="374782"/>
          </a:xfrm>
          <a:prstGeom prst="roundRect">
            <a:avLst>
              <a:gd name="adj" fmla="val 50000"/>
            </a:avLst>
          </a:prstGeom>
          <a:solidFill>
            <a:srgbClr val="32729E"/>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居宅サービス</a:t>
            </a:r>
          </a:p>
        </p:txBody>
      </p:sp>
      <p:sp>
        <p:nvSpPr>
          <p:cNvPr id="12" name="角丸四角形 11"/>
          <p:cNvSpPr/>
          <p:nvPr/>
        </p:nvSpPr>
        <p:spPr bwMode="auto">
          <a:xfrm>
            <a:off x="988575" y="2934766"/>
            <a:ext cx="2970108" cy="374782"/>
          </a:xfrm>
          <a:prstGeom prst="roundRect">
            <a:avLst>
              <a:gd name="adj" fmla="val 50000"/>
            </a:avLst>
          </a:prstGeom>
          <a:solidFill>
            <a:srgbClr val="5E813B"/>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地域密着型サービス</a:t>
            </a:r>
          </a:p>
        </p:txBody>
      </p:sp>
      <p:sp>
        <p:nvSpPr>
          <p:cNvPr id="15" name="角丸四角形 14"/>
          <p:cNvSpPr/>
          <p:nvPr/>
        </p:nvSpPr>
        <p:spPr bwMode="auto">
          <a:xfrm>
            <a:off x="988575" y="5099285"/>
            <a:ext cx="2970108" cy="374782"/>
          </a:xfrm>
          <a:prstGeom prst="roundRect">
            <a:avLst>
              <a:gd name="adj" fmla="val 50000"/>
            </a:avLst>
          </a:prstGeom>
          <a:solidFill>
            <a:srgbClr val="E18223"/>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施設サービス</a:t>
            </a:r>
          </a:p>
        </p:txBody>
      </p:sp>
      <p:sp>
        <p:nvSpPr>
          <p:cNvPr id="1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3"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16</a:t>
            </a:r>
            <a:r>
              <a:rPr lang="ja-JP" altLang="en-US" sz="1800" b="1" dirty="0">
                <a:latin typeface="Meiryo UI" pitchFamily="50" charset="-128"/>
                <a:ea typeface="Meiryo UI" pitchFamily="50" charset="-128"/>
                <a:cs typeface="Meiryo UI" pitchFamily="50" charset="-128"/>
              </a:rPr>
              <a:t>］</a:t>
            </a:r>
          </a:p>
        </p:txBody>
      </p:sp>
      <p:sp>
        <p:nvSpPr>
          <p:cNvPr id="14"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345786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角丸四角形 1"/>
          <p:cNvSpPr/>
          <p:nvPr/>
        </p:nvSpPr>
        <p:spPr bwMode="auto">
          <a:xfrm>
            <a:off x="895412" y="3176480"/>
            <a:ext cx="7318336" cy="3319010"/>
          </a:xfrm>
          <a:prstGeom prst="roundRect">
            <a:avLst>
              <a:gd name="adj" fmla="val 50000"/>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4866" name="AutoShape 2"/>
          <p:cNvSpPr>
            <a:spLocks noChangeArrowheads="1"/>
          </p:cNvSpPr>
          <p:nvPr/>
        </p:nvSpPr>
        <p:spPr bwMode="auto">
          <a:xfrm>
            <a:off x="900113" y="1296988"/>
            <a:ext cx="7677150" cy="2719387"/>
          </a:xfrm>
          <a:prstGeom prst="roundRect">
            <a:avLst>
              <a:gd name="adj" fmla="val 48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120000"/>
              </a:lnSpc>
              <a:spcBef>
                <a:spcPct val="50000"/>
              </a:spcBef>
            </a:pPr>
            <a:endParaRPr lang="en-US" altLang="ja-JP" sz="600">
              <a:latin typeface="HGPｺﾞｼｯｸM" pitchFamily="50" charset="-128"/>
              <a:ea typeface="HGPｺﾞｼｯｸM" pitchFamily="50" charset="-128"/>
            </a:endParaRPr>
          </a:p>
          <a:p>
            <a:pPr eaLnBrk="1" hangingPunct="1">
              <a:lnSpc>
                <a:spcPct val="110000"/>
              </a:lnSpc>
            </a:pPr>
            <a:endParaRPr lang="ja-JP" altLang="en-US" sz="2800">
              <a:latin typeface="HGP創英角ｺﾞｼｯｸUB" pitchFamily="50" charset="-128"/>
              <a:ea typeface="HGP創英角ｺﾞｼｯｸUB" pitchFamily="50" charset="-128"/>
            </a:endParaRPr>
          </a:p>
        </p:txBody>
      </p:sp>
      <p:sp>
        <p:nvSpPr>
          <p:cNvPr id="164869" name="Rectangle 3"/>
          <p:cNvSpPr>
            <a:spLocks noChangeArrowheads="1"/>
          </p:cNvSpPr>
          <p:nvPr/>
        </p:nvSpPr>
        <p:spPr bwMode="auto">
          <a:xfrm>
            <a:off x="900113" y="1161573"/>
            <a:ext cx="7432675" cy="1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1.</a:t>
            </a:r>
            <a:r>
              <a:rPr lang="ja-JP" altLang="en-US" sz="2400" b="1" dirty="0">
                <a:latin typeface="BIZ UDPゴシック" panose="020B0400000000000000" pitchFamily="50" charset="-128"/>
                <a:ea typeface="BIZ UDPゴシック" panose="020B0400000000000000" pitchFamily="50" charset="-128"/>
                <a:cs typeface="Meiryo UI" pitchFamily="50" charset="-128"/>
              </a:rPr>
              <a:t> 市区町村長が事業者の指定・指導監督</a:t>
            </a:r>
            <a:endParaRPr lang="ja-JP" altLang="en-US" sz="2400" b="1" dirty="0">
              <a:solidFill>
                <a:schemeClr val="hlink"/>
              </a:solidFill>
              <a:latin typeface="BIZ UDPゴシック" panose="020B0400000000000000" pitchFamily="50" charset="-128"/>
              <a:ea typeface="BIZ UDPゴシック" panose="020B0400000000000000" pitchFamily="50" charset="-128"/>
              <a:cs typeface="Meiryo UI" pitchFamily="50" charset="-128"/>
            </a:endParaRP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2.</a:t>
            </a:r>
            <a:r>
              <a:rPr lang="ja-JP" altLang="en-US" sz="2400" b="1" dirty="0">
                <a:latin typeface="BIZ UDPゴシック" panose="020B0400000000000000" pitchFamily="50" charset="-128"/>
                <a:ea typeface="BIZ UDPゴシック" panose="020B0400000000000000" pitchFamily="50" charset="-128"/>
                <a:cs typeface="Meiryo UI" pitchFamily="50" charset="-128"/>
              </a:rPr>
              <a:t> 原則、市区町村の被保険者が利用可能</a:t>
            </a: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3.</a:t>
            </a:r>
            <a:r>
              <a:rPr lang="ja-JP" altLang="en-US" sz="2400" b="1" dirty="0">
                <a:latin typeface="BIZ UDPゴシック" panose="020B0400000000000000" pitchFamily="50" charset="-128"/>
                <a:ea typeface="BIZ UDPゴシック" panose="020B0400000000000000" pitchFamily="50" charset="-128"/>
                <a:cs typeface="Meiryo UI" pitchFamily="50" charset="-128"/>
              </a:rPr>
              <a:t> 住民に身近な生活圏域単位で整備</a:t>
            </a: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4.</a:t>
            </a:r>
            <a:r>
              <a:rPr lang="ja-JP" altLang="en-US" sz="2400" b="1" dirty="0">
                <a:latin typeface="BIZ UDPゴシック" panose="020B0400000000000000" pitchFamily="50" charset="-128"/>
                <a:ea typeface="BIZ UDPゴシック" panose="020B0400000000000000" pitchFamily="50" charset="-128"/>
                <a:cs typeface="Meiryo UI" pitchFamily="50" charset="-128"/>
              </a:rPr>
              <a:t> 地域ごとの指定基準、介護報酬設定が可能</a:t>
            </a:r>
            <a:endParaRPr lang="ja-JP" altLang="en-US" sz="2400" dirty="0">
              <a:latin typeface="BIZ UDPゴシック" panose="020B0400000000000000" pitchFamily="50" charset="-128"/>
              <a:ea typeface="BIZ UDPゴシック" panose="020B0400000000000000" pitchFamily="50" charset="-128"/>
              <a:cs typeface="Meiryo UI" pitchFamily="50" charset="-128"/>
            </a:endParaRPr>
          </a:p>
        </p:txBody>
      </p:sp>
      <p:sp>
        <p:nvSpPr>
          <p:cNvPr id="164870" name="Rectangle 3"/>
          <p:cNvSpPr>
            <a:spLocks noChangeArrowheads="1"/>
          </p:cNvSpPr>
          <p:nvPr/>
        </p:nvSpPr>
        <p:spPr bwMode="auto">
          <a:xfrm>
            <a:off x="1567908" y="3313572"/>
            <a:ext cx="7145959"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夜間対応型訪問介護</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地域密着型通所介護</a:t>
            </a:r>
            <a:endParaRPr lang="en-US" altLang="ja-JP" sz="1600" b="1"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認知症対応型通所介護　</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小規模多機能型居宅介護　</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看護小規模多機能型居宅介護</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認知症対応型共同生活介護</a:t>
            </a:r>
            <a:endPar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地域密着型特定施設入居者生活介護</a:t>
            </a:r>
            <a:endPar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地域密着型介護老人福祉施設入所者生活介護</a:t>
            </a: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8" name="Rectangle 3"/>
          <p:cNvSpPr>
            <a:spLocks noChangeArrowheads="1"/>
          </p:cNvSpPr>
          <p:nvPr/>
        </p:nvSpPr>
        <p:spPr bwMode="auto">
          <a:xfrm>
            <a:off x="2870038" y="169859"/>
            <a:ext cx="427789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ja-JP" altLang="en-US" sz="3000" b="1" dirty="0">
                <a:latin typeface="BIZ UDPゴシック" panose="020B0400000000000000" pitchFamily="50" charset="-128"/>
                <a:ea typeface="BIZ UDPゴシック" panose="020B0400000000000000" pitchFamily="50" charset="-128"/>
                <a:cs typeface="Meiryo UI" pitchFamily="50" charset="-128"/>
              </a:rPr>
              <a:t>地域密着型サービス</a:t>
            </a:r>
          </a:p>
        </p:txBody>
      </p:sp>
      <p:sp>
        <p:nvSpPr>
          <p:cNvPr id="13"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17</a:t>
            </a:r>
            <a:r>
              <a:rPr lang="ja-JP" altLang="en-US" sz="1800" b="1" dirty="0">
                <a:latin typeface="Meiryo UI" pitchFamily="50" charset="-128"/>
                <a:ea typeface="Meiryo UI" pitchFamily="50" charset="-128"/>
                <a:cs typeface="Meiryo UI" pitchFamily="50" charset="-128"/>
              </a:rPr>
              <a:t>］</a:t>
            </a:r>
          </a:p>
        </p:txBody>
      </p:sp>
      <p:sp>
        <p:nvSpPr>
          <p:cNvPr id="10"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29506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260086" y="4293433"/>
            <a:ext cx="7092175" cy="1679544"/>
          </a:xfrm>
          <a:prstGeom prst="rect">
            <a:avLst/>
          </a:prstGeom>
          <a:solidFill>
            <a:srgbClr val="FFCCCC"/>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3575" eaLnBrk="1" fontAlgn="auto" hangingPunct="1">
              <a:spcBef>
                <a:spcPts val="0"/>
              </a:spcBef>
              <a:spcAft>
                <a:spcPts val="0"/>
              </a:spcAft>
            </a:pPr>
            <a:r>
              <a:rPr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包括的支援事業</a:t>
            </a:r>
            <a:r>
              <a:rPr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9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地域包括支援センターの運営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（従来</a:t>
            </a:r>
            <a:r>
              <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事業に加え、地域ケア会議の充実）</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在宅医療・介護連携推進事業</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認知症総合支援事業</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（認知症初期集中</a:t>
            </a:r>
            <a:r>
              <a:rPr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支援推進事業</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、認知症地域支援・ケア向上事業 等）</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生活支援体制整備事業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（コーディネーターの配置、協議体の設置 等）</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844" name="Rectangle 7"/>
          <p:cNvSpPr>
            <a:spLocks noChangeArrowheads="1"/>
          </p:cNvSpPr>
          <p:nvPr/>
        </p:nvSpPr>
        <p:spPr bwMode="auto">
          <a:xfrm>
            <a:off x="457198" y="111499"/>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BIZ UDPゴシック" panose="020B0400000000000000" pitchFamily="50" charset="-128"/>
                <a:ea typeface="BIZ UDPゴシック" panose="020B0400000000000000" pitchFamily="50" charset="-128"/>
                <a:cs typeface="Meiryo UI" pitchFamily="50" charset="-128"/>
              </a:rPr>
              <a:t>予防給付と地域支援事業</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p:cNvSpPr/>
          <p:nvPr/>
        </p:nvSpPr>
        <p:spPr>
          <a:xfrm>
            <a:off x="1260087" y="2111497"/>
            <a:ext cx="7092175" cy="2075270"/>
          </a:xfrm>
          <a:prstGeom prst="rect">
            <a:avLst/>
          </a:prstGeom>
          <a:solidFill>
            <a:srgbClr val="CFE7B3"/>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3575" eaLnBrk="1" fontAlgn="auto" hangingPunct="1">
              <a:spcBef>
                <a:spcPts val="0"/>
              </a:spcBef>
              <a:spcAft>
                <a:spcPts val="0"/>
              </a:spcAft>
            </a:pPr>
            <a:r>
              <a:rPr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新しい介護予防・日常生活支援総合事業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・２、それ以外の者）</a:t>
            </a:r>
            <a:endParaRPr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9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介護予防・生活支援サービス事業</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・訪問型サービス</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・通所型サービス</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・生活支援サービス（配食等）</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・介護予防支援事業（ケアマネジメント）</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12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一般介護予防事業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735984" y="1637320"/>
            <a:ext cx="7616278"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予防給付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・２）</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p:cNvSpPr/>
          <p:nvPr/>
        </p:nvSpPr>
        <p:spPr>
          <a:xfrm>
            <a:off x="1260087" y="6079644"/>
            <a:ext cx="7092175" cy="331740"/>
          </a:xfrm>
          <a:prstGeom prst="rect">
            <a:avLst/>
          </a:prstGeom>
          <a:solidFill>
            <a:srgbClr val="8FD5F5"/>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3575" eaLnBrk="1" fontAlgn="auto" hangingPunct="1">
              <a:spcBef>
                <a:spcPts val="0"/>
              </a:spcBef>
              <a:spcAft>
                <a:spcPts val="0"/>
              </a:spcAft>
            </a:pPr>
            <a:r>
              <a:rPr lang="ja-JP" altLang="en-US"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任意事業</a:t>
            </a:r>
            <a:endParaRPr lang="en-US" altLang="ja-JP"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735984" y="2111497"/>
            <a:ext cx="415050" cy="4299888"/>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地域支援事業</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 name="正方形/長方形 15"/>
          <p:cNvSpPr/>
          <p:nvPr/>
        </p:nvSpPr>
        <p:spPr>
          <a:xfrm>
            <a:off x="735984" y="1164835"/>
            <a:ext cx="7616278"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（要介護</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3"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18</a:t>
            </a:r>
            <a:r>
              <a:rPr lang="ja-JP" altLang="en-US" sz="1800" b="1" dirty="0">
                <a:latin typeface="Meiryo UI" pitchFamily="50" charset="-128"/>
                <a:ea typeface="Meiryo UI" pitchFamily="50" charset="-128"/>
                <a:cs typeface="Meiryo UI" pitchFamily="50" charset="-128"/>
              </a:rPr>
              <a:t>］</a:t>
            </a:r>
          </a:p>
        </p:txBody>
      </p:sp>
      <p:sp>
        <p:nvSpPr>
          <p:cNvPr id="14"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278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idx="4294967295"/>
          </p:nvPr>
        </p:nvSpPr>
        <p:spPr>
          <a:xfrm>
            <a:off x="1054073" y="1513276"/>
            <a:ext cx="7495109" cy="4705350"/>
          </a:xfrm>
        </p:spPr>
        <p:txBody>
          <a:bodyPr/>
          <a:lstStyle/>
          <a:p>
            <a:pPr algn="l">
              <a:lnSpc>
                <a:spcPct val="105000"/>
              </a:lnSpc>
              <a:spcBef>
                <a:spcPts val="600"/>
              </a:spcBef>
              <a:tabLst>
                <a:tab pos="0" algn="l"/>
                <a:tab pos="2095500" algn="l"/>
              </a:tabLst>
            </a:pPr>
            <a:r>
              <a:rPr lang="ja-JP" altLang="en-US" sz="2400" b="1" dirty="0">
                <a:solidFill>
                  <a:schemeClr val="tx1"/>
                </a:solidFill>
                <a:latin typeface="Meiryo UI" pitchFamily="50" charset="-128"/>
                <a:ea typeface="Meiryo UI" pitchFamily="50" charset="-128"/>
                <a:cs typeface="Meiryo UI" pitchFamily="50" charset="-128"/>
              </a:rPr>
              <a:t>　患者が使用する医薬品について、一元的かつ継続的な</a:t>
            </a:r>
            <a:r>
              <a:rPr lang="en-US" altLang="ja-JP" sz="2400" b="1" dirty="0">
                <a:solidFill>
                  <a:schemeClr val="tx1"/>
                </a:solidFill>
                <a:latin typeface="Meiryo UI" pitchFamily="50" charset="-128"/>
                <a:ea typeface="Meiryo UI" pitchFamily="50" charset="-128"/>
                <a:cs typeface="Meiryo UI" pitchFamily="50" charset="-128"/>
              </a:rPr>
              <a:t/>
            </a:r>
            <a:br>
              <a:rPr lang="en-US" altLang="ja-JP" sz="2400" b="1" dirty="0">
                <a:solidFill>
                  <a:schemeClr val="tx1"/>
                </a:solidFill>
                <a:latin typeface="Meiryo UI" pitchFamily="50" charset="-128"/>
                <a:ea typeface="Meiryo UI" pitchFamily="50" charset="-128"/>
                <a:cs typeface="Meiryo UI" pitchFamily="50" charset="-128"/>
              </a:rPr>
            </a:br>
            <a:r>
              <a:rPr lang="ja-JP" altLang="en-US" sz="2400" b="1" dirty="0">
                <a:solidFill>
                  <a:schemeClr val="tx1"/>
                </a:solidFill>
                <a:latin typeface="Meiryo UI" pitchFamily="50" charset="-128"/>
                <a:ea typeface="Meiryo UI" pitchFamily="50" charset="-128"/>
                <a:cs typeface="Meiryo UI" pitchFamily="50" charset="-128"/>
              </a:rPr>
              <a:t>薬学的管理指導を担い、医薬品、薬物治療、健康等に関する多様な相談に対応できる資質を有するとともに、地域に密着し、地域の住民から信頼される薬剤師</a:t>
            </a:r>
            <a:r>
              <a:rPr lang="en-US" altLang="ja-JP" sz="2400" b="1" dirty="0">
                <a:solidFill>
                  <a:schemeClr val="tx1"/>
                </a:solidFill>
                <a:latin typeface="Meiryo UI" pitchFamily="50" charset="-128"/>
                <a:ea typeface="Meiryo UI" pitchFamily="50" charset="-128"/>
                <a:cs typeface="Meiryo UI" pitchFamily="50" charset="-128"/>
              </a:rPr>
              <a:t/>
            </a:r>
            <a:br>
              <a:rPr lang="en-US" altLang="ja-JP" sz="2400" b="1" dirty="0">
                <a:solidFill>
                  <a:schemeClr val="tx1"/>
                </a:solidFill>
                <a:latin typeface="Meiryo UI" pitchFamily="50" charset="-128"/>
                <a:ea typeface="Meiryo UI" pitchFamily="50" charset="-128"/>
                <a:cs typeface="Meiryo UI" pitchFamily="50" charset="-128"/>
              </a:rPr>
            </a:br>
            <a:r>
              <a:rPr lang="ja-JP" altLang="en-US" sz="2400" b="1" dirty="0">
                <a:solidFill>
                  <a:schemeClr val="tx1"/>
                </a:solidFill>
                <a:latin typeface="Meiryo UI" pitchFamily="50" charset="-128"/>
                <a:ea typeface="Meiryo UI" pitchFamily="50" charset="-128"/>
                <a:cs typeface="Meiryo UI" pitchFamily="50" charset="-128"/>
              </a:rPr>
              <a:t/>
            </a:r>
            <a:br>
              <a:rPr lang="ja-JP" altLang="en-US" sz="2400" b="1" dirty="0">
                <a:solidFill>
                  <a:schemeClr val="tx1"/>
                </a:solidFill>
                <a:latin typeface="Meiryo UI" pitchFamily="50" charset="-128"/>
                <a:ea typeface="Meiryo UI" pitchFamily="50" charset="-128"/>
                <a:cs typeface="Meiryo UI" pitchFamily="50" charset="-128"/>
              </a:rPr>
            </a:br>
            <a:r>
              <a:rPr lang="en-US" altLang="ja-JP" sz="800" b="1" dirty="0">
                <a:solidFill>
                  <a:schemeClr val="tx1"/>
                </a:solidFill>
                <a:latin typeface="Meiryo UI" pitchFamily="50" charset="-128"/>
                <a:ea typeface="Meiryo UI" pitchFamily="50" charset="-128"/>
                <a:cs typeface="Meiryo UI" pitchFamily="50" charset="-128"/>
              </a:rPr>
              <a:t/>
            </a:r>
            <a:br>
              <a:rPr lang="en-US" altLang="ja-JP" sz="800" b="1" dirty="0">
                <a:solidFill>
                  <a:schemeClr val="tx1"/>
                </a:solidFill>
                <a:latin typeface="Meiryo UI" pitchFamily="50" charset="-128"/>
                <a:ea typeface="Meiryo UI" pitchFamily="50" charset="-128"/>
                <a:cs typeface="Meiryo UI" pitchFamily="50" charset="-128"/>
              </a:rPr>
            </a:br>
            <a:r>
              <a:rPr lang="en-US" altLang="ja-JP" sz="2400" b="1" dirty="0">
                <a:solidFill>
                  <a:schemeClr val="tx1"/>
                </a:solidFill>
                <a:latin typeface="Meiryo UI" pitchFamily="50" charset="-128"/>
                <a:ea typeface="Meiryo UI" pitchFamily="50" charset="-128"/>
                <a:cs typeface="Meiryo UI" pitchFamily="50" charset="-128"/>
              </a:rPr>
              <a:t/>
            </a:r>
            <a:br>
              <a:rPr lang="en-US" altLang="ja-JP" sz="2400" b="1" dirty="0">
                <a:solidFill>
                  <a:schemeClr val="tx1"/>
                </a:solidFill>
                <a:latin typeface="Meiryo UI" pitchFamily="50" charset="-128"/>
                <a:ea typeface="Meiryo UI" pitchFamily="50" charset="-128"/>
                <a:cs typeface="Meiryo UI" pitchFamily="50" charset="-128"/>
              </a:rPr>
            </a:br>
            <a:r>
              <a:rPr lang="ja-JP" altLang="en-US" sz="2400" b="1" dirty="0">
                <a:solidFill>
                  <a:schemeClr val="tx1"/>
                </a:solidFill>
                <a:latin typeface="Meiryo UI" pitchFamily="50" charset="-128"/>
                <a:ea typeface="Meiryo UI" pitchFamily="50" charset="-128"/>
                <a:cs typeface="Meiryo UI" pitchFamily="50" charset="-128"/>
              </a:rPr>
              <a:t>　地域に必要な医薬品等の供給体制を確保し、その施設に従事する「かかりつけ薬剤師」が、患者の使用する医薬品の一元的かつ継続的な薬学的管理指導を行っている薬局</a:t>
            </a:r>
            <a:endParaRPr lang="en-US" altLang="ja-JP" sz="2400" b="1" dirty="0">
              <a:solidFill>
                <a:schemeClr val="tx1"/>
              </a:solidFill>
              <a:latin typeface="Meiryo UI" pitchFamily="50" charset="-128"/>
              <a:ea typeface="Meiryo UI" pitchFamily="50" charset="-128"/>
              <a:cs typeface="Meiryo UI" pitchFamily="50" charset="-128"/>
            </a:endParaRPr>
          </a:p>
        </p:txBody>
      </p:sp>
      <p:sp>
        <p:nvSpPr>
          <p:cNvPr id="6147" name="Text Box 3"/>
          <p:cNvSpPr txBox="1">
            <a:spLocks noChangeArrowheads="1"/>
          </p:cNvSpPr>
          <p:nvPr/>
        </p:nvSpPr>
        <p:spPr bwMode="auto">
          <a:xfrm>
            <a:off x="912813" y="378314"/>
            <a:ext cx="7259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200" b="1" dirty="0">
                <a:latin typeface="Meiryo UI" pitchFamily="50" charset="-128"/>
                <a:ea typeface="Meiryo UI" pitchFamily="50" charset="-128"/>
                <a:cs typeface="Meiryo UI" pitchFamily="50" charset="-128"/>
              </a:rPr>
              <a:t>かかりつけ薬剤師・薬局として</a:t>
            </a:r>
          </a:p>
        </p:txBody>
      </p:sp>
      <p:sp>
        <p:nvSpPr>
          <p:cNvPr id="3" name="テキスト ボックス 2"/>
          <p:cNvSpPr txBox="1"/>
          <p:nvPr/>
        </p:nvSpPr>
        <p:spPr>
          <a:xfrm>
            <a:off x="4885899" y="6052338"/>
            <a:ext cx="3671443" cy="307777"/>
          </a:xfrm>
          <a:prstGeom prst="rect">
            <a:avLst/>
          </a:prstGeom>
          <a:noFill/>
          <a:ln w="25400">
            <a:noFill/>
          </a:ln>
        </p:spPr>
        <p:txBody>
          <a:bodyPr wrap="square" rtlCol="0">
            <a:spAutoFit/>
          </a:bodyPr>
          <a:lstStyle/>
          <a:p>
            <a:pPr algn="ctr"/>
            <a:r>
              <a:rPr kumimoji="1" lang="ja-JP" altLang="en-US" sz="1400" b="1" dirty="0">
                <a:latin typeface="Trebuchet MS" panose="020B0603020202020204" pitchFamily="34" charset="0"/>
                <a:ea typeface="Meiryo UI" pitchFamily="50" charset="-128"/>
                <a:cs typeface="Meiryo UI" pitchFamily="50" charset="-128"/>
              </a:rPr>
              <a:t>出典：日本薬剤師会   平成</a:t>
            </a:r>
            <a:r>
              <a:rPr kumimoji="1" lang="en-US" altLang="ja-JP" sz="1400" b="1" dirty="0">
                <a:latin typeface="Trebuchet MS" panose="020B0603020202020204" pitchFamily="34" charset="0"/>
                <a:ea typeface="Meiryo UI" pitchFamily="50" charset="-128"/>
                <a:cs typeface="Meiryo UI" pitchFamily="50" charset="-128"/>
              </a:rPr>
              <a:t>27</a:t>
            </a:r>
            <a:r>
              <a:rPr kumimoji="1" lang="ja-JP" altLang="en-US" sz="1400" b="1" dirty="0">
                <a:latin typeface="Trebuchet MS" panose="020B0603020202020204" pitchFamily="34" charset="0"/>
                <a:ea typeface="Meiryo UI" pitchFamily="50" charset="-128"/>
                <a:cs typeface="Meiryo UI" pitchFamily="50" charset="-128"/>
              </a:rPr>
              <a:t>年</a:t>
            </a:r>
            <a:r>
              <a:rPr kumimoji="1" lang="en-US" altLang="ja-JP" sz="1400" b="1" dirty="0">
                <a:latin typeface="Trebuchet MS" panose="020B0603020202020204" pitchFamily="34" charset="0"/>
                <a:ea typeface="Meiryo UI" pitchFamily="50" charset="-128"/>
                <a:cs typeface="Meiryo UI" pitchFamily="50" charset="-128"/>
              </a:rPr>
              <a:t>9</a:t>
            </a:r>
            <a:r>
              <a:rPr kumimoji="1" lang="ja-JP" altLang="en-US" sz="1400" b="1" dirty="0">
                <a:latin typeface="Trebuchet MS" panose="020B0603020202020204" pitchFamily="34" charset="0"/>
                <a:ea typeface="Meiryo UI" pitchFamily="50" charset="-128"/>
                <a:cs typeface="Meiryo UI" pitchFamily="50" charset="-128"/>
              </a:rPr>
              <a:t>月</a:t>
            </a:r>
          </a:p>
        </p:txBody>
      </p:sp>
      <p:sp>
        <p:nvSpPr>
          <p:cNvPr id="11"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4</a:t>
            </a:r>
            <a:r>
              <a:rPr lang="ja-JP" altLang="en-US" sz="1800" b="1" dirty="0">
                <a:latin typeface="Meiryo UI" pitchFamily="50" charset="-128"/>
                <a:ea typeface="Meiryo UI" pitchFamily="50" charset="-128"/>
                <a:cs typeface="Meiryo UI" pitchFamily="50" charset="-128"/>
              </a:rPr>
              <a:t>］</a:t>
            </a:r>
          </a:p>
        </p:txBody>
      </p:sp>
      <p:sp>
        <p:nvSpPr>
          <p:cNvPr id="12" name="Rectangle 3"/>
          <p:cNvSpPr>
            <a:spLocks noChangeArrowheads="1"/>
          </p:cNvSpPr>
          <p:nvPr/>
        </p:nvSpPr>
        <p:spPr bwMode="auto">
          <a:xfrm>
            <a:off x="127824" y="1036581"/>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8" name="AutoShape 9" descr="50%"/>
          <p:cNvSpPr>
            <a:spLocks noChangeArrowheads="1"/>
          </p:cNvSpPr>
          <p:nvPr/>
        </p:nvSpPr>
        <p:spPr bwMode="auto">
          <a:xfrm>
            <a:off x="892059" y="1409562"/>
            <a:ext cx="2276430" cy="515743"/>
          </a:xfrm>
          <a:prstGeom prst="roundRect">
            <a:avLst>
              <a:gd name="adj" fmla="val 12528"/>
            </a:avLst>
          </a:prstGeom>
          <a:solidFill>
            <a:srgbClr val="996633"/>
          </a:solidFill>
          <a:ln w="9525">
            <a:noFill/>
            <a:round/>
            <a:headEnd/>
            <a:tailEnd/>
          </a:ln>
        </p:spPr>
        <p:txBody>
          <a:bodyPr lIns="91334" tIns="45666" rIns="91334" bIns="45666" anchor="ctr"/>
          <a:lstStyle/>
          <a:p>
            <a:pPr algn="l" fontAlgn="auto">
              <a:spcBef>
                <a:spcPct val="20000"/>
              </a:spcBef>
              <a:spcAft>
                <a:spcPts val="0"/>
              </a:spcAft>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かかりつけ薬剤師</a:t>
            </a:r>
          </a:p>
        </p:txBody>
      </p:sp>
      <p:sp>
        <p:nvSpPr>
          <p:cNvPr id="9" name="AutoShape 9" descr="50%"/>
          <p:cNvSpPr>
            <a:spLocks noChangeArrowheads="1"/>
          </p:cNvSpPr>
          <p:nvPr/>
        </p:nvSpPr>
        <p:spPr bwMode="auto">
          <a:xfrm>
            <a:off x="892059" y="3900706"/>
            <a:ext cx="1946610" cy="515743"/>
          </a:xfrm>
          <a:prstGeom prst="roundRect">
            <a:avLst>
              <a:gd name="adj" fmla="val 12528"/>
            </a:avLst>
          </a:prstGeom>
          <a:solidFill>
            <a:srgbClr val="996633"/>
          </a:solidFill>
          <a:ln w="9525">
            <a:noFill/>
            <a:round/>
            <a:headEnd/>
            <a:tailEnd/>
          </a:ln>
        </p:spPr>
        <p:txBody>
          <a:bodyPr lIns="91334" tIns="45666" rIns="91334" bIns="45666" anchor="ctr"/>
          <a:lstStyle/>
          <a:p>
            <a:pPr algn="l" fontAlgn="auto">
              <a:spcBef>
                <a:spcPct val="20000"/>
              </a:spcBef>
              <a:spcAft>
                <a:spcPts val="0"/>
              </a:spcAft>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かかりつけ薬局</a:t>
            </a:r>
          </a:p>
        </p:txBody>
      </p:sp>
    </p:spTree>
    <p:extLst>
      <p:ext uri="{BB962C8B-B14F-4D97-AF65-F5344CB8AC3E}">
        <p14:creationId xmlns:p14="http://schemas.microsoft.com/office/powerpoint/2010/main" val="8716489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直線矢印コネクタ 88"/>
          <p:cNvCxnSpPr/>
          <p:nvPr/>
        </p:nvCxnSpPr>
        <p:spPr bwMode="auto">
          <a:xfrm>
            <a:off x="3582085" y="2615450"/>
            <a:ext cx="0" cy="2465781"/>
          </a:xfrm>
          <a:prstGeom prst="straightConnector1">
            <a:avLst/>
          </a:prstGeom>
          <a:solidFill>
            <a:srgbClr val="FFFF99"/>
          </a:solidFill>
          <a:ln w="63500" cap="flat" cmpd="sng" algn="ctr">
            <a:solidFill>
              <a:srgbClr val="88B800"/>
            </a:solidFill>
            <a:prstDash val="solid"/>
            <a:round/>
            <a:headEnd type="none" w="med" len="med"/>
            <a:tailEnd type="arrow" w="sm" len="sm"/>
          </a:ln>
          <a:effectLst/>
        </p:spPr>
      </p:cxnSp>
      <p:sp>
        <p:nvSpPr>
          <p:cNvPr id="173058" name="Rectangle 2"/>
          <p:cNvSpPr>
            <a:spLocks noGrp="1" noChangeArrowheads="1"/>
          </p:cNvSpPr>
          <p:nvPr>
            <p:ph type="title" idx="4294967295"/>
          </p:nvPr>
        </p:nvSpPr>
        <p:spPr>
          <a:xfrm>
            <a:off x="712520" y="227164"/>
            <a:ext cx="7891854" cy="54702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認知症ケアパス</a:t>
            </a:r>
          </a:p>
        </p:txBody>
      </p:sp>
      <p:cxnSp>
        <p:nvCxnSpPr>
          <p:cNvPr id="3" name="直線矢印コネクタ 2"/>
          <p:cNvCxnSpPr/>
          <p:nvPr/>
        </p:nvCxnSpPr>
        <p:spPr bwMode="auto">
          <a:xfrm>
            <a:off x="7693098" y="3976259"/>
            <a:ext cx="831273" cy="0"/>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cxnSp>
        <p:nvCxnSpPr>
          <p:cNvPr id="12" name="直線矢印コネクタ 11"/>
          <p:cNvCxnSpPr/>
          <p:nvPr/>
        </p:nvCxnSpPr>
        <p:spPr bwMode="auto">
          <a:xfrm>
            <a:off x="1029097" y="3976259"/>
            <a:ext cx="3822270" cy="4664"/>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cxnSp>
        <p:nvCxnSpPr>
          <p:cNvPr id="13" name="直線矢印コネクタ 12"/>
          <p:cNvCxnSpPr/>
          <p:nvPr/>
        </p:nvCxnSpPr>
        <p:spPr bwMode="auto">
          <a:xfrm>
            <a:off x="5494237" y="3972301"/>
            <a:ext cx="1405247" cy="0"/>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sp>
        <p:nvSpPr>
          <p:cNvPr id="20" name="星 7 19"/>
          <p:cNvSpPr/>
          <p:nvPr/>
        </p:nvSpPr>
        <p:spPr bwMode="auto">
          <a:xfrm rot="10800000">
            <a:off x="4854408" y="3574477"/>
            <a:ext cx="1239067" cy="741872"/>
          </a:xfrm>
          <a:prstGeom prst="star7">
            <a:avLst>
              <a:gd name="adj" fmla="val 31764"/>
              <a:gd name="hf" fmla="val 102572"/>
              <a:gd name="vf" fmla="val 105210"/>
            </a:avLst>
          </a:prstGeom>
          <a:solidFill>
            <a:schemeClr val="bg1"/>
          </a:solidFill>
          <a:ln w="31750" cap="flat" cmpd="sng" algn="ctr">
            <a:solidFill>
              <a:srgbClr val="FF717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3" name="テキスト ボックス 22"/>
          <p:cNvSpPr txBox="1"/>
          <p:nvPr/>
        </p:nvSpPr>
        <p:spPr>
          <a:xfrm>
            <a:off x="4176647" y="1535086"/>
            <a:ext cx="2375381" cy="430887"/>
          </a:xfrm>
          <a:prstGeom prst="rect">
            <a:avLst/>
          </a:prstGeom>
          <a:no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急性増悪期のアウトリーチ</a:t>
            </a:r>
            <a:endParaRPr lang="en-US" altLang="ja-JP" sz="1050" dirty="0">
              <a:solidFill>
                <a:srgbClr val="000000"/>
              </a:solidFill>
              <a:latin typeface="Meiryo UI" pitchFamily="50" charset="-128"/>
              <a:ea typeface="Meiryo UI" pitchFamily="50" charset="-128"/>
              <a:cs typeface="Meiryo UI" pitchFamily="50" charset="-128"/>
            </a:endParaRPr>
          </a:p>
          <a:p>
            <a:r>
              <a:rPr lang="ja-JP" altLang="en-US" sz="1050" dirty="0">
                <a:solidFill>
                  <a:srgbClr val="000000"/>
                </a:solidFill>
                <a:latin typeface="Meiryo UI" pitchFamily="50" charset="-128"/>
                <a:ea typeface="Meiryo UI" pitchFamily="50" charset="-128"/>
                <a:cs typeface="Meiryo UI" pitchFamily="50" charset="-128"/>
              </a:rPr>
              <a:t>                          や電話相談</a:t>
            </a:r>
          </a:p>
        </p:txBody>
      </p:sp>
      <p:sp>
        <p:nvSpPr>
          <p:cNvPr id="26" name="テキスト ボックス 25"/>
          <p:cNvSpPr txBox="1"/>
          <p:nvPr/>
        </p:nvSpPr>
        <p:spPr>
          <a:xfrm>
            <a:off x="5159804" y="3693301"/>
            <a:ext cx="645942" cy="461665"/>
          </a:xfrm>
          <a:prstGeom prst="rect">
            <a:avLst/>
          </a:prstGeom>
          <a:noFill/>
        </p:spPr>
        <p:txBody>
          <a:bodyPr wrap="square" rtlCol="0">
            <a:spAutoFit/>
          </a:bodyPr>
          <a:lstStyle/>
          <a:p>
            <a:pPr algn="ctr"/>
            <a:r>
              <a:rPr lang="ja-JP" altLang="en-US" sz="1200" dirty="0">
                <a:solidFill>
                  <a:srgbClr val="000000"/>
                </a:solidFill>
                <a:latin typeface="Meiryo UI" pitchFamily="50" charset="-128"/>
                <a:ea typeface="Meiryo UI" pitchFamily="50" charset="-128"/>
                <a:cs typeface="Meiryo UI" pitchFamily="50" charset="-128"/>
              </a:rPr>
              <a:t>急性</a:t>
            </a:r>
            <a:endParaRPr lang="en-US" altLang="ja-JP" sz="1200" dirty="0">
              <a:solidFill>
                <a:srgbClr val="000000"/>
              </a:solidFill>
              <a:latin typeface="Meiryo UI" pitchFamily="50" charset="-128"/>
              <a:ea typeface="Meiryo UI" pitchFamily="50" charset="-128"/>
              <a:cs typeface="Meiryo UI" pitchFamily="50" charset="-128"/>
            </a:endParaRPr>
          </a:p>
          <a:p>
            <a:pPr algn="ctr"/>
            <a:r>
              <a:rPr lang="ja-JP" altLang="en-US" sz="1200" dirty="0">
                <a:solidFill>
                  <a:srgbClr val="000000"/>
                </a:solidFill>
                <a:latin typeface="Meiryo UI" pitchFamily="50" charset="-128"/>
                <a:ea typeface="Meiryo UI" pitchFamily="50" charset="-128"/>
                <a:cs typeface="Meiryo UI" pitchFamily="50" charset="-128"/>
              </a:rPr>
              <a:t>増悪期</a:t>
            </a:r>
          </a:p>
        </p:txBody>
      </p:sp>
      <p:grpSp>
        <p:nvGrpSpPr>
          <p:cNvPr id="58" name="グループ化 57"/>
          <p:cNvGrpSpPr/>
          <p:nvPr/>
        </p:nvGrpSpPr>
        <p:grpSpPr>
          <a:xfrm>
            <a:off x="6540373" y="1700652"/>
            <a:ext cx="1437564" cy="747119"/>
            <a:chOff x="6089985" y="2009191"/>
            <a:chExt cx="1437564" cy="747119"/>
          </a:xfrm>
        </p:grpSpPr>
        <p:pic>
          <p:nvPicPr>
            <p:cNvPr id="378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373" y="2009191"/>
              <a:ext cx="990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bwMode="auto">
            <a:xfrm>
              <a:off x="7032249" y="2494700"/>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0" name="正方形/長方形 29"/>
            <p:cNvSpPr/>
            <p:nvPr/>
          </p:nvSpPr>
          <p:spPr bwMode="auto">
            <a:xfrm>
              <a:off x="6089985" y="2177849"/>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18" name="正方形/長方形 17"/>
          <p:cNvSpPr/>
          <p:nvPr/>
        </p:nvSpPr>
        <p:spPr bwMode="auto">
          <a:xfrm>
            <a:off x="2250334" y="1545316"/>
            <a:ext cx="1523944" cy="1229071"/>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2" name="正方形/長方形 31"/>
          <p:cNvSpPr/>
          <p:nvPr/>
        </p:nvSpPr>
        <p:spPr bwMode="auto">
          <a:xfrm>
            <a:off x="2371339" y="1666877"/>
            <a:ext cx="1086969" cy="760527"/>
          </a:xfrm>
          <a:prstGeom prst="rect">
            <a:avLst/>
          </a:prstGeom>
          <a:solidFill>
            <a:srgbClr val="669900"/>
          </a:solidFill>
          <a:ln w="9525" cap="flat" cmpd="sng" algn="ctr">
            <a:solidFill>
              <a:srgbClr val="6699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2" name="テキスト ボックス 21"/>
          <p:cNvSpPr txBox="1"/>
          <p:nvPr/>
        </p:nvSpPr>
        <p:spPr>
          <a:xfrm>
            <a:off x="2141212" y="1937581"/>
            <a:ext cx="1521323" cy="430887"/>
          </a:xfrm>
          <a:prstGeom prst="rect">
            <a:avLst/>
          </a:prstGeom>
          <a:noFill/>
        </p:spPr>
        <p:txBody>
          <a:bodyPr wrap="square" rtlCol="0">
            <a:spAutoFit/>
          </a:bodyPr>
          <a:lstStyle/>
          <a:p>
            <a:pPr algn="ctr"/>
            <a:r>
              <a:rPr lang="ja-JP" altLang="en-US" sz="1050" b="1" dirty="0">
                <a:solidFill>
                  <a:srgbClr val="FFFFFF"/>
                </a:solidFill>
                <a:latin typeface="Meiryo UI" pitchFamily="50" charset="-128"/>
                <a:ea typeface="Meiryo UI" pitchFamily="50" charset="-128"/>
                <a:cs typeface="Meiryo UI" pitchFamily="50" charset="-128"/>
              </a:rPr>
              <a:t>認知症初期集中</a:t>
            </a:r>
            <a:endParaRPr lang="en-US" altLang="ja-JP" sz="1050" b="1" dirty="0">
              <a:solidFill>
                <a:srgbClr val="FFFFFF"/>
              </a:solidFill>
              <a:latin typeface="Meiryo UI" pitchFamily="50" charset="-128"/>
              <a:ea typeface="Meiryo UI" pitchFamily="50" charset="-128"/>
              <a:cs typeface="Meiryo UI" pitchFamily="50" charset="-128"/>
            </a:endParaRPr>
          </a:p>
          <a:p>
            <a:pPr algn="ctr"/>
            <a:r>
              <a:rPr lang="ja-JP" altLang="en-US" sz="1050" b="1" dirty="0">
                <a:solidFill>
                  <a:srgbClr val="FFFFFF"/>
                </a:solidFill>
                <a:latin typeface="Meiryo UI" pitchFamily="50" charset="-128"/>
                <a:ea typeface="Meiryo UI" pitchFamily="50" charset="-128"/>
                <a:cs typeface="Meiryo UI" pitchFamily="50" charset="-128"/>
              </a:rPr>
              <a:t>支援チーム</a:t>
            </a:r>
          </a:p>
        </p:txBody>
      </p:sp>
      <p:sp>
        <p:nvSpPr>
          <p:cNvPr id="19" name="正方形/長方形 18"/>
          <p:cNvSpPr/>
          <p:nvPr/>
        </p:nvSpPr>
        <p:spPr bwMode="auto">
          <a:xfrm>
            <a:off x="2390804" y="2415709"/>
            <a:ext cx="993657" cy="490025"/>
          </a:xfrm>
          <a:prstGeom prst="rect">
            <a:avLst/>
          </a:prstGeom>
          <a:solidFill>
            <a:schemeClr val="bg1"/>
          </a:solidFill>
          <a:ln w="31750" cap="flat" cmpd="sng" algn="ctr">
            <a:solidFill>
              <a:srgbClr val="66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4" name="テキスト ボックス 23"/>
          <p:cNvSpPr txBox="1"/>
          <p:nvPr/>
        </p:nvSpPr>
        <p:spPr>
          <a:xfrm>
            <a:off x="2299669" y="2444741"/>
            <a:ext cx="1194923" cy="415498"/>
          </a:xfrm>
          <a:prstGeom prst="rect">
            <a:avLst/>
          </a:prstGeom>
          <a:no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   チーム員会議</a:t>
            </a:r>
            <a:endParaRPr lang="en-US" altLang="ja-JP" sz="1050" dirty="0">
              <a:solidFill>
                <a:srgbClr val="000000"/>
              </a:solidFill>
              <a:latin typeface="Meiryo UI" pitchFamily="50" charset="-128"/>
              <a:ea typeface="Meiryo UI" pitchFamily="50" charset="-128"/>
              <a:cs typeface="Meiryo UI" pitchFamily="50" charset="-128"/>
            </a:endParaRPr>
          </a:p>
          <a:p>
            <a:r>
              <a:rPr lang="ja-JP" altLang="en-US" sz="1050" dirty="0">
                <a:solidFill>
                  <a:srgbClr val="000000"/>
                </a:solidFill>
                <a:latin typeface="Meiryo UI" pitchFamily="50" charset="-128"/>
                <a:ea typeface="Meiryo UI" pitchFamily="50" charset="-128"/>
                <a:cs typeface="Meiryo UI" pitchFamily="50" charset="-128"/>
              </a:rPr>
              <a:t>（地域ケア会議）</a:t>
            </a:r>
          </a:p>
        </p:txBody>
      </p:sp>
      <p:sp>
        <p:nvSpPr>
          <p:cNvPr id="21" name="正方形/長方形 20"/>
          <p:cNvSpPr/>
          <p:nvPr/>
        </p:nvSpPr>
        <p:spPr bwMode="auto">
          <a:xfrm>
            <a:off x="1361544" y="1509691"/>
            <a:ext cx="936853" cy="537744"/>
          </a:xfrm>
          <a:prstGeom prst="rect">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5" name="テキスト ボックス 34"/>
          <p:cNvSpPr txBox="1"/>
          <p:nvPr/>
        </p:nvSpPr>
        <p:spPr>
          <a:xfrm>
            <a:off x="1242848" y="1561211"/>
            <a:ext cx="1152242" cy="415498"/>
          </a:xfrm>
          <a:prstGeom prst="rect">
            <a:avLst/>
          </a:prstGeom>
          <a:noFill/>
        </p:spPr>
        <p:txBody>
          <a:bodyPr wrap="square" rtlCol="0">
            <a:spAutoFit/>
          </a:bodyPr>
          <a:lstStyle/>
          <a:p>
            <a:pPr algn="ctr"/>
            <a:r>
              <a:rPr lang="ja-JP" altLang="en-US" sz="1050" b="1" dirty="0">
                <a:solidFill>
                  <a:srgbClr val="FFFFFF"/>
                </a:solidFill>
                <a:latin typeface="Meiryo UI" pitchFamily="50" charset="-128"/>
                <a:ea typeface="Meiryo UI" pitchFamily="50" charset="-128"/>
                <a:cs typeface="Meiryo UI" pitchFamily="50" charset="-128"/>
              </a:rPr>
              <a:t>地域包括支援</a:t>
            </a:r>
            <a:endParaRPr lang="en-US" altLang="ja-JP" sz="1050" b="1" dirty="0">
              <a:solidFill>
                <a:srgbClr val="FFFFFF"/>
              </a:solidFill>
              <a:latin typeface="Meiryo UI" pitchFamily="50" charset="-128"/>
              <a:ea typeface="Meiryo UI" pitchFamily="50" charset="-128"/>
              <a:cs typeface="Meiryo UI" pitchFamily="50" charset="-128"/>
            </a:endParaRPr>
          </a:p>
          <a:p>
            <a:pPr algn="ctr"/>
            <a:r>
              <a:rPr lang="ja-JP" altLang="en-US" sz="1050" b="1" dirty="0">
                <a:solidFill>
                  <a:srgbClr val="FFFFFF"/>
                </a:solidFill>
                <a:latin typeface="Meiryo UI" pitchFamily="50" charset="-128"/>
                <a:ea typeface="Meiryo UI" pitchFamily="50" charset="-128"/>
                <a:cs typeface="Meiryo UI" pitchFamily="50" charset="-128"/>
              </a:rPr>
              <a:t>センター等</a:t>
            </a:r>
          </a:p>
        </p:txBody>
      </p:sp>
      <p:grpSp>
        <p:nvGrpSpPr>
          <p:cNvPr id="27" name="グループ化 26"/>
          <p:cNvGrpSpPr/>
          <p:nvPr/>
        </p:nvGrpSpPr>
        <p:grpSpPr>
          <a:xfrm>
            <a:off x="949416" y="2955598"/>
            <a:ext cx="1197064" cy="662708"/>
            <a:chOff x="413399" y="3011485"/>
            <a:chExt cx="1197064" cy="662708"/>
          </a:xfrm>
        </p:grpSpPr>
        <p:pic>
          <p:nvPicPr>
            <p:cNvPr id="378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73" y="3054061"/>
              <a:ext cx="8382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bwMode="auto">
            <a:xfrm rot="19174192">
              <a:off x="1335320" y="3519965"/>
              <a:ext cx="275143" cy="1542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7" name="正方形/長方形 36"/>
            <p:cNvSpPr/>
            <p:nvPr/>
          </p:nvSpPr>
          <p:spPr bwMode="auto">
            <a:xfrm rot="328583">
              <a:off x="1260044" y="3011485"/>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8" name="正方形/長方形 37"/>
            <p:cNvSpPr/>
            <p:nvPr/>
          </p:nvSpPr>
          <p:spPr bwMode="auto">
            <a:xfrm rot="328583">
              <a:off x="413399" y="3359688"/>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grpSp>
      <p:cxnSp>
        <p:nvCxnSpPr>
          <p:cNvPr id="31" name="直線コネクタ 30"/>
          <p:cNvCxnSpPr/>
          <p:nvPr/>
        </p:nvCxnSpPr>
        <p:spPr bwMode="auto">
          <a:xfrm>
            <a:off x="3469570" y="1841664"/>
            <a:ext cx="1873174" cy="0"/>
          </a:xfrm>
          <a:prstGeom prst="line">
            <a:avLst/>
          </a:prstGeom>
          <a:solidFill>
            <a:srgbClr val="FFFF99"/>
          </a:solidFill>
          <a:ln w="31750" cap="flat" cmpd="sng" algn="ctr">
            <a:solidFill>
              <a:srgbClr val="669900"/>
            </a:solidFill>
            <a:prstDash val="sysDot"/>
            <a:round/>
            <a:headEnd type="none" w="med" len="med"/>
            <a:tailEnd type="none" w="med" len="med"/>
          </a:ln>
          <a:effectLst/>
        </p:spPr>
      </p:cxnSp>
      <p:pic>
        <p:nvPicPr>
          <p:cNvPr id="3788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482" y="2130920"/>
            <a:ext cx="617208" cy="39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直線コネクタ 54"/>
          <p:cNvCxnSpPr/>
          <p:nvPr/>
        </p:nvCxnSpPr>
        <p:spPr bwMode="auto">
          <a:xfrm flipH="1">
            <a:off x="5342744" y="1840679"/>
            <a:ext cx="13023" cy="1702161"/>
          </a:xfrm>
          <a:prstGeom prst="line">
            <a:avLst/>
          </a:prstGeom>
          <a:solidFill>
            <a:srgbClr val="FFFF99"/>
          </a:solidFill>
          <a:ln w="31750" cap="flat" cmpd="sng" algn="ctr">
            <a:solidFill>
              <a:srgbClr val="669900"/>
            </a:solidFill>
            <a:prstDash val="sysDot"/>
            <a:round/>
            <a:headEnd type="none" w="med" len="med"/>
            <a:tailEnd type="arrow" w="med" len="sm"/>
          </a:ln>
          <a:effectLst/>
        </p:spPr>
      </p:cxnSp>
      <p:sp>
        <p:nvSpPr>
          <p:cNvPr id="2060" name="右矢印 2059"/>
          <p:cNvSpPr/>
          <p:nvPr/>
        </p:nvSpPr>
        <p:spPr bwMode="auto">
          <a:xfrm>
            <a:off x="3470183" y="1916068"/>
            <a:ext cx="830611" cy="535029"/>
          </a:xfrm>
          <a:prstGeom prst="rightArrow">
            <a:avLst/>
          </a:prstGeom>
          <a:solidFill>
            <a:srgbClr val="88B8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pic>
        <p:nvPicPr>
          <p:cNvPr id="3788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225" y="1921357"/>
            <a:ext cx="3714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テキスト ボックス 71"/>
          <p:cNvSpPr txBox="1"/>
          <p:nvPr/>
        </p:nvSpPr>
        <p:spPr>
          <a:xfrm>
            <a:off x="3443843" y="2042368"/>
            <a:ext cx="768190" cy="253916"/>
          </a:xfrm>
          <a:prstGeom prst="rect">
            <a:avLst/>
          </a:prstGeom>
          <a:noFill/>
        </p:spPr>
        <p:txBody>
          <a:bodyPr wrap="square" rtlCol="0">
            <a:spAutoFit/>
          </a:bodyPr>
          <a:lstStyle/>
          <a:p>
            <a:pPr algn="ctr"/>
            <a:r>
              <a:rPr lang="ja-JP" altLang="en-US" sz="1050" b="1" dirty="0">
                <a:solidFill>
                  <a:srgbClr val="FFFFFF"/>
                </a:solidFill>
                <a:latin typeface="Meiryo UI" pitchFamily="50" charset="-128"/>
                <a:ea typeface="Meiryo UI" pitchFamily="50" charset="-128"/>
                <a:cs typeface="Meiryo UI" pitchFamily="50" charset="-128"/>
              </a:rPr>
              <a:t>引き継ぎ</a:t>
            </a:r>
          </a:p>
        </p:txBody>
      </p:sp>
      <p:sp>
        <p:nvSpPr>
          <p:cNvPr id="73" name="テキスト ボックス 72"/>
          <p:cNvSpPr txBox="1"/>
          <p:nvPr/>
        </p:nvSpPr>
        <p:spPr>
          <a:xfrm>
            <a:off x="4237072" y="2369032"/>
            <a:ext cx="1561090" cy="253916"/>
          </a:xfrm>
          <a:prstGeom prst="rect">
            <a:avLst/>
          </a:prstGeom>
          <a:no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ケアマネジャー</a:t>
            </a:r>
          </a:p>
        </p:txBody>
      </p:sp>
      <p:grpSp>
        <p:nvGrpSpPr>
          <p:cNvPr id="2069" name="グループ化 2068"/>
          <p:cNvGrpSpPr/>
          <p:nvPr/>
        </p:nvGrpSpPr>
        <p:grpSpPr>
          <a:xfrm>
            <a:off x="2948387" y="5021286"/>
            <a:ext cx="849808" cy="621405"/>
            <a:chOff x="2067987" y="5392333"/>
            <a:chExt cx="849808" cy="621405"/>
          </a:xfrm>
        </p:grpSpPr>
        <p:pic>
          <p:nvPicPr>
            <p:cNvPr id="3788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0570" y="5499388"/>
              <a:ext cx="657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正方形/長方形 74"/>
            <p:cNvSpPr/>
            <p:nvPr/>
          </p:nvSpPr>
          <p:spPr bwMode="auto">
            <a:xfrm>
              <a:off x="2093712" y="5392333"/>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76" name="正方形/長方形 75"/>
            <p:cNvSpPr/>
            <p:nvPr/>
          </p:nvSpPr>
          <p:spPr bwMode="auto">
            <a:xfrm>
              <a:off x="2067987" y="5639733"/>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79" name="テキスト ボックス 78"/>
          <p:cNvSpPr txBox="1"/>
          <p:nvPr/>
        </p:nvSpPr>
        <p:spPr>
          <a:xfrm>
            <a:off x="2801540" y="5718514"/>
            <a:ext cx="1561090" cy="253916"/>
          </a:xfrm>
          <a:prstGeom prst="rect">
            <a:avLst/>
          </a:prstGeom>
          <a:no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認知症疾患医療センター</a:t>
            </a:r>
          </a:p>
        </p:txBody>
      </p:sp>
      <p:pic>
        <p:nvPicPr>
          <p:cNvPr id="3788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9580" y="4292696"/>
            <a:ext cx="592293" cy="59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5" name="グループ化 84"/>
          <p:cNvGrpSpPr/>
          <p:nvPr/>
        </p:nvGrpSpPr>
        <p:grpSpPr>
          <a:xfrm>
            <a:off x="532428" y="3275951"/>
            <a:ext cx="607605" cy="550570"/>
            <a:chOff x="6734834" y="3526615"/>
            <a:chExt cx="895160" cy="871723"/>
          </a:xfrm>
        </p:grpSpPr>
        <p:pic>
          <p:nvPicPr>
            <p:cNvPr id="8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748" y="3709060"/>
              <a:ext cx="598241" cy="6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正方形/長方形 86"/>
            <p:cNvSpPr/>
            <p:nvPr/>
          </p:nvSpPr>
          <p:spPr bwMode="auto">
            <a:xfrm rot="1865189">
              <a:off x="7134694" y="3526615"/>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8" name="正方形/長方形 87"/>
            <p:cNvSpPr/>
            <p:nvPr/>
          </p:nvSpPr>
          <p:spPr bwMode="auto">
            <a:xfrm rot="1865189">
              <a:off x="6734834" y="3957013"/>
              <a:ext cx="163225" cy="2708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15" name="星 7 14"/>
          <p:cNvSpPr/>
          <p:nvPr/>
        </p:nvSpPr>
        <p:spPr bwMode="auto">
          <a:xfrm>
            <a:off x="952634" y="3602186"/>
            <a:ext cx="1078737" cy="653652"/>
          </a:xfrm>
          <a:prstGeom prst="star7">
            <a:avLst>
              <a:gd name="adj" fmla="val 31764"/>
              <a:gd name="hf" fmla="val 102572"/>
              <a:gd name="vf" fmla="val 105210"/>
            </a:avLst>
          </a:prstGeom>
          <a:solidFill>
            <a:schemeClr val="bg1"/>
          </a:solidFill>
          <a:ln w="31750" cap="flat" cmpd="sng" algn="ctr">
            <a:solidFill>
              <a:srgbClr val="FF717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5" name="テキスト ボックス 24"/>
          <p:cNvSpPr txBox="1"/>
          <p:nvPr/>
        </p:nvSpPr>
        <p:spPr>
          <a:xfrm>
            <a:off x="1216730" y="3804492"/>
            <a:ext cx="602264" cy="276999"/>
          </a:xfrm>
          <a:prstGeom prst="rect">
            <a:avLst/>
          </a:prstGeom>
          <a:noFill/>
        </p:spPr>
        <p:txBody>
          <a:bodyPr wrap="square" rtlCol="0">
            <a:spAutoFit/>
          </a:bodyPr>
          <a:lstStyle/>
          <a:p>
            <a:r>
              <a:rPr lang="ja-JP" altLang="en-US" sz="1200" dirty="0">
                <a:solidFill>
                  <a:srgbClr val="000000"/>
                </a:solidFill>
                <a:latin typeface="Meiryo UI" pitchFamily="50" charset="-128"/>
                <a:ea typeface="Meiryo UI" pitchFamily="50" charset="-128"/>
                <a:cs typeface="Meiryo UI" pitchFamily="50" charset="-128"/>
              </a:rPr>
              <a:t>気づき</a:t>
            </a:r>
          </a:p>
        </p:txBody>
      </p:sp>
      <p:cxnSp>
        <p:nvCxnSpPr>
          <p:cNvPr id="92" name="直線矢印コネクタ 91"/>
          <p:cNvCxnSpPr/>
          <p:nvPr/>
        </p:nvCxnSpPr>
        <p:spPr bwMode="auto">
          <a:xfrm flipH="1">
            <a:off x="2673882" y="2905734"/>
            <a:ext cx="1" cy="1001034"/>
          </a:xfrm>
          <a:prstGeom prst="straightConnector1">
            <a:avLst/>
          </a:prstGeom>
          <a:solidFill>
            <a:srgbClr val="FFFF99"/>
          </a:solidFill>
          <a:ln w="50800" cap="flat" cmpd="sng" algn="ctr">
            <a:solidFill>
              <a:srgbClr val="88B800"/>
            </a:solidFill>
            <a:prstDash val="solid"/>
            <a:round/>
            <a:headEnd type="none" w="med" len="med"/>
            <a:tailEnd type="arrow" w="sm" len="sm"/>
          </a:ln>
          <a:effectLst/>
        </p:spPr>
      </p:cxnSp>
      <p:sp>
        <p:nvSpPr>
          <p:cNvPr id="95" name="テキスト ボックス 94"/>
          <p:cNvSpPr txBox="1"/>
          <p:nvPr/>
        </p:nvSpPr>
        <p:spPr>
          <a:xfrm>
            <a:off x="2267786" y="3143128"/>
            <a:ext cx="780545" cy="415498"/>
          </a:xfrm>
          <a:prstGeom prst="rect">
            <a:avLst/>
          </a:prstGeom>
          <a:solidFill>
            <a:schemeClr val="bg1"/>
          </a:solid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初回アセスメント訪問</a:t>
            </a:r>
          </a:p>
        </p:txBody>
      </p:sp>
      <p:sp>
        <p:nvSpPr>
          <p:cNvPr id="96" name="テキスト ボックス 95"/>
          <p:cNvSpPr txBox="1"/>
          <p:nvPr/>
        </p:nvSpPr>
        <p:spPr>
          <a:xfrm>
            <a:off x="1648334" y="2938910"/>
            <a:ext cx="469089" cy="253916"/>
          </a:xfrm>
          <a:prstGeom prst="rect">
            <a:avLst/>
          </a:prstGeom>
          <a:noFill/>
        </p:spPr>
        <p:txBody>
          <a:bodyPr wrap="square" rtlCol="0">
            <a:spAutoFit/>
          </a:bodyPr>
          <a:lstStyle/>
          <a:p>
            <a:r>
              <a:rPr lang="ja-JP" altLang="en-US" sz="1050" b="1" dirty="0">
                <a:solidFill>
                  <a:srgbClr val="000000"/>
                </a:solidFill>
                <a:latin typeface="Meiryo UI" pitchFamily="50" charset="-128"/>
                <a:ea typeface="Meiryo UI" pitchFamily="50" charset="-128"/>
                <a:cs typeface="Meiryo UI" pitchFamily="50" charset="-128"/>
              </a:rPr>
              <a:t>自宅</a:t>
            </a:r>
          </a:p>
        </p:txBody>
      </p:sp>
      <p:sp>
        <p:nvSpPr>
          <p:cNvPr id="98" name="テキスト ボックス 97"/>
          <p:cNvSpPr txBox="1"/>
          <p:nvPr/>
        </p:nvSpPr>
        <p:spPr>
          <a:xfrm>
            <a:off x="1917812" y="4925879"/>
            <a:ext cx="1583138" cy="269208"/>
          </a:xfrm>
          <a:prstGeom prst="rect">
            <a:avLst/>
          </a:prstGeom>
          <a:noFill/>
        </p:spPr>
        <p:txBody>
          <a:bodyPr wrap="square" rtlCol="0">
            <a:spAutoFit/>
          </a:bodyPr>
          <a:lstStyle/>
          <a:p>
            <a:r>
              <a:rPr lang="ja-JP" altLang="en-US" sz="1100" b="1" dirty="0">
                <a:solidFill>
                  <a:srgbClr val="000000"/>
                </a:solidFill>
                <a:latin typeface="Meiryo UI" pitchFamily="50" charset="-128"/>
                <a:ea typeface="Meiryo UI" pitchFamily="50" charset="-128"/>
                <a:cs typeface="Meiryo UI" pitchFamily="50" charset="-128"/>
              </a:rPr>
              <a:t>かかりつけ医・歯科医</a:t>
            </a:r>
          </a:p>
        </p:txBody>
      </p:sp>
      <p:cxnSp>
        <p:nvCxnSpPr>
          <p:cNvPr id="2076" name="直線矢印コネクタ 2075"/>
          <p:cNvCxnSpPr/>
          <p:nvPr/>
        </p:nvCxnSpPr>
        <p:spPr bwMode="auto">
          <a:xfrm flipH="1">
            <a:off x="1477953" y="4267713"/>
            <a:ext cx="1" cy="386115"/>
          </a:xfrm>
          <a:prstGeom prst="straightConnector1">
            <a:avLst/>
          </a:prstGeom>
          <a:solidFill>
            <a:srgbClr val="FFFF99"/>
          </a:solidFill>
          <a:ln w="31750" cap="flat" cmpd="sng" algn="ctr">
            <a:solidFill>
              <a:schemeClr val="bg2"/>
            </a:solidFill>
            <a:prstDash val="solid"/>
            <a:round/>
            <a:headEnd type="none" w="med" len="med"/>
            <a:tailEnd type="none"/>
          </a:ln>
          <a:effectLst/>
        </p:spPr>
      </p:cxnSp>
      <p:cxnSp>
        <p:nvCxnSpPr>
          <p:cNvPr id="101" name="直線矢印コネクタ 100"/>
          <p:cNvCxnSpPr/>
          <p:nvPr/>
        </p:nvCxnSpPr>
        <p:spPr bwMode="auto">
          <a:xfrm flipV="1">
            <a:off x="1470675" y="4629740"/>
            <a:ext cx="598068" cy="682"/>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07" name="直線矢印コネクタ 106"/>
          <p:cNvCxnSpPr/>
          <p:nvPr/>
        </p:nvCxnSpPr>
        <p:spPr bwMode="auto">
          <a:xfrm>
            <a:off x="1477952" y="2459206"/>
            <a:ext cx="0" cy="489152"/>
          </a:xfrm>
          <a:prstGeom prst="straightConnector1">
            <a:avLst/>
          </a:prstGeom>
          <a:solidFill>
            <a:srgbClr val="FFFF99"/>
          </a:solidFill>
          <a:ln w="31750" cap="flat" cmpd="sng" algn="ctr">
            <a:solidFill>
              <a:schemeClr val="bg2"/>
            </a:solidFill>
            <a:prstDash val="solid"/>
            <a:round/>
            <a:headEnd type="none" w="med" len="med"/>
            <a:tailEnd type="none"/>
          </a:ln>
          <a:effectLst/>
        </p:spPr>
      </p:cxnSp>
      <p:cxnSp>
        <p:nvCxnSpPr>
          <p:cNvPr id="108" name="直線矢印コネクタ 107"/>
          <p:cNvCxnSpPr/>
          <p:nvPr/>
        </p:nvCxnSpPr>
        <p:spPr bwMode="auto">
          <a:xfrm flipV="1">
            <a:off x="1477952" y="2468145"/>
            <a:ext cx="668528" cy="2936"/>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11" name="テキスト ボックス 110"/>
          <p:cNvSpPr txBox="1"/>
          <p:nvPr/>
        </p:nvSpPr>
        <p:spPr>
          <a:xfrm>
            <a:off x="1724804" y="4672216"/>
            <a:ext cx="506561" cy="415498"/>
          </a:xfrm>
          <a:prstGeom prst="rect">
            <a:avLst/>
          </a:prstGeom>
          <a:noFill/>
        </p:spPr>
        <p:txBody>
          <a:bodyPr wrap="square" rtlCol="0">
            <a:spAutoFit/>
          </a:bodyPr>
          <a:lstStyle/>
          <a:p>
            <a:r>
              <a:rPr lang="ja-JP" altLang="en-US" sz="1050" b="1" dirty="0">
                <a:solidFill>
                  <a:srgbClr val="000000"/>
                </a:solidFill>
                <a:latin typeface="Meiryo UI" pitchFamily="50" charset="-128"/>
                <a:ea typeface="Meiryo UI" pitchFamily="50" charset="-128"/>
                <a:cs typeface="Meiryo UI" pitchFamily="50" charset="-128"/>
              </a:rPr>
              <a:t>相談</a:t>
            </a:r>
            <a:endParaRPr lang="en-US" altLang="ja-JP" sz="1050" b="1" dirty="0">
              <a:solidFill>
                <a:srgbClr val="000000"/>
              </a:solidFill>
              <a:latin typeface="Meiryo UI" pitchFamily="50" charset="-128"/>
              <a:ea typeface="Meiryo UI" pitchFamily="50" charset="-128"/>
              <a:cs typeface="Meiryo UI" pitchFamily="50" charset="-128"/>
            </a:endParaRPr>
          </a:p>
          <a:p>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113" name="テキスト ボックス 112"/>
          <p:cNvSpPr txBox="1"/>
          <p:nvPr/>
        </p:nvSpPr>
        <p:spPr>
          <a:xfrm>
            <a:off x="1876902" y="4242564"/>
            <a:ext cx="583895" cy="253916"/>
          </a:xfrm>
          <a:prstGeom prst="rect">
            <a:avLst/>
          </a:prstGeom>
          <a:no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受診</a:t>
            </a:r>
          </a:p>
        </p:txBody>
      </p:sp>
      <p:cxnSp>
        <p:nvCxnSpPr>
          <p:cNvPr id="114" name="直線矢印コネクタ 113"/>
          <p:cNvCxnSpPr/>
          <p:nvPr/>
        </p:nvCxnSpPr>
        <p:spPr bwMode="auto">
          <a:xfrm>
            <a:off x="2632900" y="5288283"/>
            <a:ext cx="321401" cy="363391"/>
          </a:xfrm>
          <a:prstGeom prst="straightConnector1">
            <a:avLst/>
          </a:prstGeom>
          <a:solidFill>
            <a:srgbClr val="FFFF99"/>
          </a:solidFill>
          <a:ln w="31750" cap="flat" cmpd="sng" algn="ctr">
            <a:solidFill>
              <a:srgbClr val="9E5ECE"/>
            </a:solidFill>
            <a:prstDash val="solid"/>
            <a:round/>
            <a:headEnd type="none" w="med" len="med"/>
            <a:tailEnd type="arrow" w="med" len="sm"/>
          </a:ln>
          <a:effectLst/>
        </p:spPr>
      </p:cxnSp>
      <p:cxnSp>
        <p:nvCxnSpPr>
          <p:cNvPr id="118" name="直線矢印コネクタ 117"/>
          <p:cNvCxnSpPr/>
          <p:nvPr/>
        </p:nvCxnSpPr>
        <p:spPr bwMode="auto">
          <a:xfrm flipH="1" flipV="1">
            <a:off x="2793601" y="5215403"/>
            <a:ext cx="286850" cy="329291"/>
          </a:xfrm>
          <a:prstGeom prst="straightConnector1">
            <a:avLst/>
          </a:prstGeom>
          <a:solidFill>
            <a:srgbClr val="FFFF99"/>
          </a:solidFill>
          <a:ln w="31750" cap="flat" cmpd="sng" algn="ctr">
            <a:solidFill>
              <a:srgbClr val="9E5ECE"/>
            </a:solidFill>
            <a:prstDash val="solid"/>
            <a:round/>
            <a:headEnd type="none" w="med" len="med"/>
            <a:tailEnd type="arrow" w="med" len="sm"/>
          </a:ln>
          <a:effectLst/>
        </p:spPr>
      </p:cxnSp>
      <p:sp>
        <p:nvSpPr>
          <p:cNvPr id="121" name="テキスト ボックス 120"/>
          <p:cNvSpPr txBox="1"/>
          <p:nvPr/>
        </p:nvSpPr>
        <p:spPr>
          <a:xfrm>
            <a:off x="2176798" y="5296168"/>
            <a:ext cx="630938" cy="523220"/>
          </a:xfrm>
          <a:prstGeom prst="rect">
            <a:avLst/>
          </a:prstGeom>
          <a:noFill/>
        </p:spPr>
        <p:txBody>
          <a:bodyPr wrap="square" rtlCol="0">
            <a:spAutoFit/>
          </a:bodyPr>
          <a:lstStyle/>
          <a:p>
            <a:r>
              <a:rPr lang="ja-JP" altLang="en-US" sz="1400" b="1" dirty="0">
                <a:solidFill>
                  <a:srgbClr val="7030A0"/>
                </a:solidFill>
                <a:latin typeface="Meiryo UI" pitchFamily="50" charset="-128"/>
                <a:ea typeface="Meiryo UI" pitchFamily="50" charset="-128"/>
                <a:cs typeface="Meiryo UI" pitchFamily="50" charset="-128"/>
              </a:rPr>
              <a:t>確定</a:t>
            </a:r>
            <a:endParaRPr lang="en-US" altLang="ja-JP" sz="1400" b="1" dirty="0">
              <a:solidFill>
                <a:srgbClr val="7030A0"/>
              </a:solidFill>
              <a:latin typeface="Meiryo UI" pitchFamily="50" charset="-128"/>
              <a:ea typeface="Meiryo UI" pitchFamily="50" charset="-128"/>
              <a:cs typeface="Meiryo UI" pitchFamily="50" charset="-128"/>
            </a:endParaRPr>
          </a:p>
          <a:p>
            <a:r>
              <a:rPr lang="ja-JP" altLang="en-US" sz="1400" b="1" dirty="0">
                <a:solidFill>
                  <a:srgbClr val="7030A0"/>
                </a:solidFill>
                <a:latin typeface="Meiryo UI" pitchFamily="50" charset="-128"/>
                <a:ea typeface="Meiryo UI" pitchFamily="50" charset="-128"/>
                <a:cs typeface="Meiryo UI" pitchFamily="50" charset="-128"/>
              </a:rPr>
              <a:t>診断</a:t>
            </a:r>
          </a:p>
        </p:txBody>
      </p:sp>
      <p:sp>
        <p:nvSpPr>
          <p:cNvPr id="125" name="テキスト ボックス 124"/>
          <p:cNvSpPr txBox="1"/>
          <p:nvPr/>
        </p:nvSpPr>
        <p:spPr>
          <a:xfrm>
            <a:off x="7510116" y="2172949"/>
            <a:ext cx="1226548" cy="253916"/>
          </a:xfrm>
          <a:prstGeom prst="rect">
            <a:avLst/>
          </a:prstGeom>
          <a:no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老健施設等</a:t>
            </a:r>
          </a:p>
        </p:txBody>
      </p:sp>
      <p:sp>
        <p:nvSpPr>
          <p:cNvPr id="126" name="テキスト ボックス 125"/>
          <p:cNvSpPr txBox="1"/>
          <p:nvPr/>
        </p:nvSpPr>
        <p:spPr>
          <a:xfrm>
            <a:off x="3073424" y="2989605"/>
            <a:ext cx="842335" cy="415498"/>
          </a:xfrm>
          <a:prstGeom prst="rect">
            <a:avLst/>
          </a:prstGeom>
          <a:solidFill>
            <a:schemeClr val="bg1"/>
          </a:solid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検査や</a:t>
            </a:r>
            <a:endParaRPr lang="en-US" altLang="ja-JP" sz="1050" dirty="0">
              <a:solidFill>
                <a:srgbClr val="000000"/>
              </a:solidFill>
              <a:latin typeface="Meiryo UI" pitchFamily="50" charset="-128"/>
              <a:ea typeface="Meiryo UI" pitchFamily="50" charset="-128"/>
              <a:cs typeface="Meiryo UI" pitchFamily="50" charset="-128"/>
            </a:endParaRPr>
          </a:p>
          <a:p>
            <a:r>
              <a:rPr lang="ja-JP" altLang="en-US" sz="1050" dirty="0">
                <a:solidFill>
                  <a:srgbClr val="000000"/>
                </a:solidFill>
                <a:latin typeface="Meiryo UI" pitchFamily="50" charset="-128"/>
                <a:ea typeface="Meiryo UI" pitchFamily="50" charset="-128"/>
                <a:cs typeface="Meiryo UI" pitchFamily="50" charset="-128"/>
              </a:rPr>
              <a:t>診察の紹介</a:t>
            </a:r>
          </a:p>
        </p:txBody>
      </p:sp>
      <p:cxnSp>
        <p:nvCxnSpPr>
          <p:cNvPr id="127" name="直線矢印コネクタ 126"/>
          <p:cNvCxnSpPr/>
          <p:nvPr/>
        </p:nvCxnSpPr>
        <p:spPr bwMode="auto">
          <a:xfrm flipV="1">
            <a:off x="3827938" y="2615450"/>
            <a:ext cx="578219" cy="1306282"/>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30" name="テキスト ボックス 129"/>
          <p:cNvSpPr txBox="1"/>
          <p:nvPr/>
        </p:nvSpPr>
        <p:spPr>
          <a:xfrm>
            <a:off x="3797010" y="3285439"/>
            <a:ext cx="935608" cy="415498"/>
          </a:xfrm>
          <a:prstGeom prst="rect">
            <a:avLst/>
          </a:prstGeom>
          <a:solidFill>
            <a:schemeClr val="bg1"/>
          </a:solid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介護サービスの必要時</a:t>
            </a:r>
          </a:p>
        </p:txBody>
      </p:sp>
      <p:sp>
        <p:nvSpPr>
          <p:cNvPr id="131" name="テキスト ボックス 130"/>
          <p:cNvSpPr txBox="1"/>
          <p:nvPr/>
        </p:nvSpPr>
        <p:spPr>
          <a:xfrm>
            <a:off x="3946307" y="2861172"/>
            <a:ext cx="954849" cy="253916"/>
          </a:xfrm>
          <a:prstGeom prst="rect">
            <a:avLst/>
          </a:prstGeom>
          <a:solidFill>
            <a:schemeClr val="bg1"/>
          </a:solid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要介護認定</a:t>
            </a:r>
          </a:p>
        </p:txBody>
      </p:sp>
      <p:sp>
        <p:nvSpPr>
          <p:cNvPr id="137" name="テキスト ボックス 136"/>
          <p:cNvSpPr txBox="1"/>
          <p:nvPr/>
        </p:nvSpPr>
        <p:spPr>
          <a:xfrm>
            <a:off x="5029179" y="5592557"/>
            <a:ext cx="1561090" cy="415498"/>
          </a:xfrm>
          <a:prstGeom prst="rect">
            <a:avLst/>
          </a:prstGeom>
          <a:noFill/>
        </p:spPr>
        <p:txBody>
          <a:bodyPr wrap="square" rtlCol="0">
            <a:spAutoFit/>
          </a:bodyPr>
          <a:lstStyle/>
          <a:p>
            <a:pPr algn="ctr"/>
            <a:r>
              <a:rPr lang="ja-JP" altLang="en-US" sz="1050" dirty="0">
                <a:solidFill>
                  <a:srgbClr val="000000"/>
                </a:solidFill>
                <a:latin typeface="Meiryo UI" pitchFamily="50" charset="-128"/>
                <a:ea typeface="Meiryo UI" pitchFamily="50" charset="-128"/>
                <a:cs typeface="Meiryo UI" pitchFamily="50" charset="-128"/>
              </a:rPr>
              <a:t>短期治療</a:t>
            </a:r>
            <a:endParaRPr lang="en-US" altLang="ja-JP" sz="1050" dirty="0">
              <a:solidFill>
                <a:srgbClr val="000000"/>
              </a:solidFill>
              <a:latin typeface="Meiryo UI" pitchFamily="50" charset="-128"/>
              <a:ea typeface="Meiryo UI" pitchFamily="50" charset="-128"/>
              <a:cs typeface="Meiryo UI" pitchFamily="50" charset="-128"/>
            </a:endParaRPr>
          </a:p>
          <a:p>
            <a:pPr algn="ctr"/>
            <a:r>
              <a:rPr lang="ja-JP" altLang="en-US" sz="1050" dirty="0">
                <a:solidFill>
                  <a:srgbClr val="000000"/>
                </a:solidFill>
                <a:latin typeface="Meiryo UI" pitchFamily="50" charset="-128"/>
                <a:ea typeface="Meiryo UI" pitchFamily="50" charset="-128"/>
                <a:cs typeface="Meiryo UI" pitchFamily="50" charset="-128"/>
              </a:rPr>
              <a:t>（精神科医療機関等）</a:t>
            </a:r>
          </a:p>
        </p:txBody>
      </p:sp>
      <p:cxnSp>
        <p:nvCxnSpPr>
          <p:cNvPr id="138" name="直線矢印コネクタ 137"/>
          <p:cNvCxnSpPr/>
          <p:nvPr/>
        </p:nvCxnSpPr>
        <p:spPr bwMode="auto">
          <a:xfrm>
            <a:off x="4392821" y="4617457"/>
            <a:ext cx="339797"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39" name="直線矢印コネクタ 138"/>
          <p:cNvCxnSpPr/>
          <p:nvPr/>
        </p:nvCxnSpPr>
        <p:spPr bwMode="auto">
          <a:xfrm>
            <a:off x="3012181" y="4617865"/>
            <a:ext cx="848975"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41" name="テキスト ボックス 140"/>
          <p:cNvSpPr txBox="1"/>
          <p:nvPr/>
        </p:nvSpPr>
        <p:spPr>
          <a:xfrm>
            <a:off x="3930534" y="4398241"/>
            <a:ext cx="468888" cy="415498"/>
          </a:xfrm>
          <a:prstGeom prst="rect">
            <a:avLst/>
          </a:prstGeom>
          <a:no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日常</a:t>
            </a:r>
            <a:endParaRPr lang="en-US" altLang="ja-JP" sz="1050" dirty="0">
              <a:solidFill>
                <a:srgbClr val="000000"/>
              </a:solidFill>
              <a:latin typeface="Meiryo UI" pitchFamily="50" charset="-128"/>
              <a:ea typeface="Meiryo UI" pitchFamily="50" charset="-128"/>
              <a:cs typeface="Meiryo UI" pitchFamily="50" charset="-128"/>
            </a:endParaRPr>
          </a:p>
          <a:p>
            <a:r>
              <a:rPr lang="ja-JP" altLang="en-US" sz="1050" dirty="0">
                <a:solidFill>
                  <a:srgbClr val="000000"/>
                </a:solidFill>
                <a:latin typeface="Meiryo UI" pitchFamily="50" charset="-128"/>
                <a:ea typeface="Meiryo UI" pitchFamily="50" charset="-128"/>
                <a:cs typeface="Meiryo UI" pitchFamily="50" charset="-128"/>
              </a:rPr>
              <a:t>診療</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142" name="テキスト ボックス 141"/>
          <p:cNvSpPr txBox="1"/>
          <p:nvPr/>
        </p:nvSpPr>
        <p:spPr>
          <a:xfrm>
            <a:off x="7088723" y="4407682"/>
            <a:ext cx="468888" cy="415498"/>
          </a:xfrm>
          <a:prstGeom prst="rect">
            <a:avLst/>
          </a:prstGeom>
          <a:no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日常</a:t>
            </a:r>
            <a:endParaRPr lang="en-US" altLang="ja-JP" sz="1050" dirty="0">
              <a:solidFill>
                <a:srgbClr val="000000"/>
              </a:solidFill>
              <a:latin typeface="Meiryo UI" pitchFamily="50" charset="-128"/>
              <a:ea typeface="Meiryo UI" pitchFamily="50" charset="-128"/>
              <a:cs typeface="Meiryo UI" pitchFamily="50" charset="-128"/>
            </a:endParaRPr>
          </a:p>
          <a:p>
            <a:r>
              <a:rPr lang="ja-JP" altLang="en-US" sz="1050" dirty="0">
                <a:solidFill>
                  <a:srgbClr val="000000"/>
                </a:solidFill>
                <a:latin typeface="Meiryo UI" pitchFamily="50" charset="-128"/>
                <a:ea typeface="Meiryo UI" pitchFamily="50" charset="-128"/>
                <a:cs typeface="Meiryo UI" pitchFamily="50" charset="-128"/>
              </a:rPr>
              <a:t>診療</a:t>
            </a:r>
            <a:endParaRPr lang="en-US" altLang="ja-JP" sz="1050" dirty="0">
              <a:solidFill>
                <a:srgbClr val="000000"/>
              </a:solidFill>
              <a:latin typeface="Meiryo UI" pitchFamily="50" charset="-128"/>
              <a:ea typeface="Meiryo UI" pitchFamily="50" charset="-128"/>
              <a:cs typeface="Meiryo UI" pitchFamily="50" charset="-128"/>
            </a:endParaRPr>
          </a:p>
        </p:txBody>
      </p:sp>
      <p:cxnSp>
        <p:nvCxnSpPr>
          <p:cNvPr id="147" name="直線矢印コネクタ 146"/>
          <p:cNvCxnSpPr/>
          <p:nvPr/>
        </p:nvCxnSpPr>
        <p:spPr bwMode="auto">
          <a:xfrm flipV="1">
            <a:off x="7542395" y="4623735"/>
            <a:ext cx="668908" cy="1"/>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48" name="直線矢印コネクタ 147"/>
          <p:cNvCxnSpPr/>
          <p:nvPr/>
        </p:nvCxnSpPr>
        <p:spPr bwMode="auto">
          <a:xfrm>
            <a:off x="6645787" y="4635610"/>
            <a:ext cx="339797"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67" name="円弧 66"/>
          <p:cNvSpPr/>
          <p:nvPr/>
        </p:nvSpPr>
        <p:spPr bwMode="auto">
          <a:xfrm flipV="1">
            <a:off x="2827468" y="1535086"/>
            <a:ext cx="2403973" cy="2313225"/>
          </a:xfrm>
          <a:prstGeom prst="arc">
            <a:avLst>
              <a:gd name="adj1" fmla="val 16740851"/>
              <a:gd name="adj2" fmla="val 20674910"/>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1" name="テキスト ボックス 40"/>
          <p:cNvSpPr txBox="1"/>
          <p:nvPr/>
        </p:nvSpPr>
        <p:spPr>
          <a:xfrm>
            <a:off x="4974619" y="2540197"/>
            <a:ext cx="1561090" cy="430887"/>
          </a:xfrm>
          <a:prstGeom prst="rect">
            <a:avLst/>
          </a:prstGeom>
          <a:solidFill>
            <a:schemeClr val="bg1"/>
          </a:solid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居宅サービス・</a:t>
            </a:r>
            <a:endParaRPr lang="en-US" altLang="ja-JP" sz="1050" dirty="0">
              <a:solidFill>
                <a:srgbClr val="000000"/>
              </a:solidFill>
              <a:latin typeface="Meiryo UI" pitchFamily="50" charset="-128"/>
              <a:ea typeface="Meiryo UI" pitchFamily="50" charset="-128"/>
              <a:cs typeface="Meiryo UI" pitchFamily="50" charset="-128"/>
            </a:endParaRPr>
          </a:p>
          <a:p>
            <a:r>
              <a:rPr lang="ja-JP" altLang="en-US" sz="1050" dirty="0">
                <a:solidFill>
                  <a:srgbClr val="000000"/>
                </a:solidFill>
                <a:latin typeface="Meiryo UI" pitchFamily="50" charset="-128"/>
                <a:ea typeface="Meiryo UI" pitchFamily="50" charset="-128"/>
                <a:cs typeface="Meiryo UI" pitchFamily="50" charset="-128"/>
              </a:rPr>
              <a:t>地域密着型サービス等</a:t>
            </a:r>
          </a:p>
        </p:txBody>
      </p:sp>
      <p:sp>
        <p:nvSpPr>
          <p:cNvPr id="153" name="円弧 152"/>
          <p:cNvSpPr/>
          <p:nvPr/>
        </p:nvSpPr>
        <p:spPr bwMode="auto">
          <a:xfrm flipV="1">
            <a:off x="5625727" y="2904377"/>
            <a:ext cx="509963" cy="864813"/>
          </a:xfrm>
          <a:prstGeom prst="arc">
            <a:avLst>
              <a:gd name="adj1" fmla="val 16984724"/>
              <a:gd name="adj2" fmla="val 3875682"/>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54" name="円弧 153"/>
          <p:cNvSpPr/>
          <p:nvPr/>
        </p:nvSpPr>
        <p:spPr bwMode="auto">
          <a:xfrm rot="254518" flipV="1">
            <a:off x="5791395" y="1963988"/>
            <a:ext cx="1068579" cy="1905869"/>
          </a:xfrm>
          <a:prstGeom prst="arc">
            <a:avLst>
              <a:gd name="adj1" fmla="val 17169823"/>
              <a:gd name="adj2" fmla="val 6440006"/>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6" name="テキスト ボックス 15"/>
          <p:cNvSpPr txBox="1"/>
          <p:nvPr/>
        </p:nvSpPr>
        <p:spPr>
          <a:xfrm>
            <a:off x="6585594" y="2430285"/>
            <a:ext cx="1226548" cy="430887"/>
          </a:xfrm>
          <a:prstGeom prst="rect">
            <a:avLst/>
          </a:prstGeom>
          <a:solidFill>
            <a:schemeClr val="bg1"/>
          </a:solidFill>
        </p:spPr>
        <p:txBody>
          <a:bodyPr wrap="square" rtlCol="0">
            <a:spAutoFit/>
          </a:bodyPr>
          <a:lstStyle/>
          <a:p>
            <a:r>
              <a:rPr lang="ja-JP" altLang="en-US" sz="1050" dirty="0">
                <a:solidFill>
                  <a:srgbClr val="000000"/>
                </a:solidFill>
                <a:latin typeface="Meiryo UI" pitchFamily="50" charset="-128"/>
                <a:ea typeface="Meiryo UI" pitchFamily="50" charset="-128"/>
                <a:cs typeface="Meiryo UI" pitchFamily="50" charset="-128"/>
              </a:rPr>
              <a:t>短期入所等施設</a:t>
            </a:r>
            <a:endParaRPr lang="en-US" altLang="ja-JP" sz="1050" dirty="0">
              <a:solidFill>
                <a:srgbClr val="000000"/>
              </a:solidFill>
              <a:latin typeface="Meiryo UI" pitchFamily="50" charset="-128"/>
              <a:ea typeface="Meiryo UI" pitchFamily="50" charset="-128"/>
              <a:cs typeface="Meiryo UI" pitchFamily="50" charset="-128"/>
            </a:endParaRPr>
          </a:p>
          <a:p>
            <a:r>
              <a:rPr lang="ja-JP" altLang="en-US" sz="1050" dirty="0">
                <a:solidFill>
                  <a:srgbClr val="000000"/>
                </a:solidFill>
                <a:latin typeface="Meiryo UI" pitchFamily="50" charset="-128"/>
                <a:ea typeface="Meiryo UI" pitchFamily="50" charset="-128"/>
                <a:cs typeface="Meiryo UI" pitchFamily="50" charset="-128"/>
              </a:rPr>
              <a:t>を利用したサービス</a:t>
            </a:r>
          </a:p>
        </p:txBody>
      </p:sp>
      <p:sp>
        <p:nvSpPr>
          <p:cNvPr id="155" name="円弧 154"/>
          <p:cNvSpPr/>
          <p:nvPr/>
        </p:nvSpPr>
        <p:spPr bwMode="auto">
          <a:xfrm rot="5400000" flipV="1">
            <a:off x="5901347" y="2115370"/>
            <a:ext cx="1351715" cy="1644080"/>
          </a:xfrm>
          <a:prstGeom prst="arc">
            <a:avLst>
              <a:gd name="adj1" fmla="val 16524454"/>
              <a:gd name="adj2" fmla="val 3623642"/>
            </a:avLst>
          </a:prstGeom>
          <a:noFill/>
          <a:ln w="50800" cap="flat" cmpd="sng" algn="ctr">
            <a:solidFill>
              <a:srgbClr val="36777E"/>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56" name="テキスト ボックス 155"/>
          <p:cNvSpPr txBox="1"/>
          <p:nvPr/>
        </p:nvSpPr>
        <p:spPr>
          <a:xfrm>
            <a:off x="552607" y="3870354"/>
            <a:ext cx="469089" cy="253916"/>
          </a:xfrm>
          <a:prstGeom prst="rect">
            <a:avLst/>
          </a:prstGeom>
          <a:noFill/>
        </p:spPr>
        <p:txBody>
          <a:bodyPr wrap="square" rtlCol="0">
            <a:spAutoFit/>
          </a:bodyPr>
          <a:lstStyle/>
          <a:p>
            <a:r>
              <a:rPr lang="ja-JP" altLang="en-US" sz="1050" b="1" dirty="0">
                <a:solidFill>
                  <a:srgbClr val="000000"/>
                </a:solidFill>
                <a:latin typeface="Meiryo UI" pitchFamily="50" charset="-128"/>
                <a:ea typeface="Meiryo UI" pitchFamily="50" charset="-128"/>
                <a:cs typeface="Meiryo UI" pitchFamily="50" charset="-128"/>
              </a:rPr>
              <a:t>本人</a:t>
            </a:r>
          </a:p>
        </p:txBody>
      </p:sp>
      <p:sp>
        <p:nvSpPr>
          <p:cNvPr id="157" name="テキスト ボックス 156"/>
          <p:cNvSpPr txBox="1"/>
          <p:nvPr/>
        </p:nvSpPr>
        <p:spPr>
          <a:xfrm>
            <a:off x="7560990" y="4062434"/>
            <a:ext cx="469089" cy="253916"/>
          </a:xfrm>
          <a:prstGeom prst="rect">
            <a:avLst/>
          </a:prstGeom>
          <a:noFill/>
        </p:spPr>
        <p:txBody>
          <a:bodyPr wrap="square" rtlCol="0">
            <a:spAutoFit/>
          </a:bodyPr>
          <a:lstStyle/>
          <a:p>
            <a:r>
              <a:rPr lang="ja-JP" altLang="en-US" sz="1050" b="1" dirty="0">
                <a:solidFill>
                  <a:srgbClr val="000000"/>
                </a:solidFill>
                <a:latin typeface="Meiryo UI" pitchFamily="50" charset="-128"/>
                <a:ea typeface="Meiryo UI" pitchFamily="50" charset="-128"/>
                <a:cs typeface="Meiryo UI" pitchFamily="50" charset="-128"/>
              </a:rPr>
              <a:t>本人</a:t>
            </a:r>
          </a:p>
        </p:txBody>
      </p:sp>
      <p:sp>
        <p:nvSpPr>
          <p:cNvPr id="158" name="円弧 157"/>
          <p:cNvSpPr/>
          <p:nvPr/>
        </p:nvSpPr>
        <p:spPr bwMode="auto">
          <a:xfrm rot="9958430" flipV="1">
            <a:off x="4896500" y="3917066"/>
            <a:ext cx="2634833" cy="1413187"/>
          </a:xfrm>
          <a:prstGeom prst="arc">
            <a:avLst>
              <a:gd name="adj1" fmla="val 19497321"/>
              <a:gd name="adj2" fmla="val 8947631"/>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43" name="テキスト ボックス 142"/>
          <p:cNvSpPr txBox="1"/>
          <p:nvPr/>
        </p:nvSpPr>
        <p:spPr>
          <a:xfrm>
            <a:off x="4799704" y="4441898"/>
            <a:ext cx="1739921" cy="400110"/>
          </a:xfrm>
          <a:prstGeom prst="rect">
            <a:avLst/>
          </a:prstGeom>
          <a:solidFill>
            <a:schemeClr val="bg1"/>
          </a:solidFill>
          <a:ln w="31750">
            <a:solidFill>
              <a:srgbClr val="FF7171"/>
            </a:solidFill>
          </a:ln>
        </p:spPr>
        <p:txBody>
          <a:bodyPr wrap="square" rtlCol="0">
            <a:spAutoFit/>
          </a:bodyPr>
          <a:lstStyle/>
          <a:p>
            <a:pPr algn="ctr"/>
            <a:r>
              <a:rPr lang="ja-JP" altLang="en-US" sz="1000" dirty="0">
                <a:solidFill>
                  <a:srgbClr val="000000"/>
                </a:solidFill>
                <a:latin typeface="Meiryo UI" pitchFamily="50" charset="-128"/>
                <a:ea typeface="Meiryo UI" pitchFamily="50" charset="-128"/>
                <a:cs typeface="Meiryo UI" pitchFamily="50" charset="-128"/>
              </a:rPr>
              <a:t>認知症行動・心理症状悪化時などの急性増悪期診療</a:t>
            </a:r>
            <a:endParaRPr lang="en-US" altLang="ja-JP" sz="1000" dirty="0">
              <a:solidFill>
                <a:srgbClr val="000000"/>
              </a:solidFill>
              <a:latin typeface="Meiryo UI" pitchFamily="50" charset="-128"/>
              <a:ea typeface="Meiryo UI" pitchFamily="50" charset="-128"/>
              <a:cs typeface="Meiryo UI" pitchFamily="50" charset="-128"/>
            </a:endParaRPr>
          </a:p>
        </p:txBody>
      </p:sp>
      <p:grpSp>
        <p:nvGrpSpPr>
          <p:cNvPr id="59" name="グループ化 58"/>
          <p:cNvGrpSpPr/>
          <p:nvPr/>
        </p:nvGrpSpPr>
        <p:grpSpPr>
          <a:xfrm>
            <a:off x="5359594" y="4949887"/>
            <a:ext cx="884718" cy="642412"/>
            <a:chOff x="4770033" y="4743121"/>
            <a:chExt cx="1008543" cy="716659"/>
          </a:xfrm>
        </p:grpSpPr>
        <p:pic>
          <p:nvPicPr>
            <p:cNvPr id="37888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6213" y="4743121"/>
              <a:ext cx="550292" cy="7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正方形/長方形 133"/>
            <p:cNvSpPr/>
            <p:nvPr/>
          </p:nvSpPr>
          <p:spPr bwMode="auto">
            <a:xfrm>
              <a:off x="4770033" y="5104817"/>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35" name="正方形/長方形 134"/>
            <p:cNvSpPr/>
            <p:nvPr/>
          </p:nvSpPr>
          <p:spPr bwMode="auto">
            <a:xfrm>
              <a:off x="5530927" y="4994936"/>
              <a:ext cx="247649" cy="45954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161" name="テキスト ボックス 160"/>
          <p:cNvSpPr txBox="1"/>
          <p:nvPr/>
        </p:nvSpPr>
        <p:spPr>
          <a:xfrm>
            <a:off x="598737" y="4291889"/>
            <a:ext cx="707793" cy="451406"/>
          </a:xfrm>
          <a:prstGeom prst="rect">
            <a:avLst/>
          </a:prstGeom>
          <a:solidFill>
            <a:srgbClr val="FF7171"/>
          </a:solidFill>
        </p:spPr>
        <p:txBody>
          <a:bodyPr wrap="square" rtlCol="0">
            <a:spAutoFit/>
          </a:bodyPr>
          <a:lstStyle/>
          <a:p>
            <a:pPr algn="ctr">
              <a:lnSpc>
                <a:spcPts val="1400"/>
              </a:lnSpc>
            </a:pPr>
            <a:r>
              <a:rPr lang="ja-JP" altLang="en-US" sz="1200" b="1" i="1" dirty="0">
                <a:solidFill>
                  <a:srgbClr val="FFFFFF"/>
                </a:solidFill>
                <a:latin typeface="Meiryo UI" pitchFamily="50" charset="-128"/>
                <a:ea typeface="Meiryo UI" pitchFamily="50" charset="-128"/>
                <a:cs typeface="Meiryo UI" pitchFamily="50" charset="-128"/>
              </a:rPr>
              <a:t>認知症</a:t>
            </a:r>
            <a:endParaRPr lang="en-US" altLang="ja-JP" sz="1200" b="1" i="1" dirty="0">
              <a:solidFill>
                <a:srgbClr val="FFFFFF"/>
              </a:solidFill>
              <a:latin typeface="Meiryo UI" pitchFamily="50" charset="-128"/>
              <a:ea typeface="Meiryo UI" pitchFamily="50" charset="-128"/>
              <a:cs typeface="Meiryo UI" pitchFamily="50" charset="-128"/>
            </a:endParaRPr>
          </a:p>
          <a:p>
            <a:pPr algn="ctr">
              <a:lnSpc>
                <a:spcPts val="1400"/>
              </a:lnSpc>
            </a:pPr>
            <a:r>
              <a:rPr lang="ja-JP" altLang="en-US" sz="1200" b="1" i="1" dirty="0">
                <a:solidFill>
                  <a:srgbClr val="FFFFFF"/>
                </a:solidFill>
                <a:latin typeface="Meiryo UI" pitchFamily="50" charset="-128"/>
                <a:ea typeface="Meiryo UI" pitchFamily="50" charset="-128"/>
                <a:cs typeface="Meiryo UI" pitchFamily="50" charset="-128"/>
              </a:rPr>
              <a:t>疑い</a:t>
            </a:r>
          </a:p>
        </p:txBody>
      </p:sp>
      <p:cxnSp>
        <p:nvCxnSpPr>
          <p:cNvPr id="71" name="直線矢印コネクタ 70"/>
          <p:cNvCxnSpPr/>
          <p:nvPr/>
        </p:nvCxnSpPr>
        <p:spPr bwMode="auto">
          <a:xfrm>
            <a:off x="691073" y="1259866"/>
            <a:ext cx="2057288" cy="0"/>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67" name="直線矢印コネクタ 166"/>
          <p:cNvCxnSpPr/>
          <p:nvPr/>
        </p:nvCxnSpPr>
        <p:spPr bwMode="auto">
          <a:xfrm>
            <a:off x="356590" y="1334507"/>
            <a:ext cx="0" cy="2646416"/>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70" name="直線矢印コネクタ 169"/>
          <p:cNvCxnSpPr/>
          <p:nvPr/>
        </p:nvCxnSpPr>
        <p:spPr bwMode="auto">
          <a:xfrm>
            <a:off x="356590" y="4028021"/>
            <a:ext cx="0" cy="1987670"/>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73" name="直線矢印コネクタ 172"/>
          <p:cNvCxnSpPr/>
          <p:nvPr/>
        </p:nvCxnSpPr>
        <p:spPr bwMode="auto">
          <a:xfrm flipV="1">
            <a:off x="2880229" y="1260045"/>
            <a:ext cx="5749560" cy="1"/>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sp>
        <p:nvSpPr>
          <p:cNvPr id="378890" name="テキスト ボックス 378889"/>
          <p:cNvSpPr txBox="1"/>
          <p:nvPr/>
        </p:nvSpPr>
        <p:spPr>
          <a:xfrm>
            <a:off x="5468215" y="1158530"/>
            <a:ext cx="1110717" cy="261610"/>
          </a:xfrm>
          <a:prstGeom prst="rect">
            <a:avLst/>
          </a:prstGeom>
          <a:solidFill>
            <a:schemeClr val="bg1"/>
          </a:solidFill>
          <a:ln w="25400">
            <a:noFill/>
          </a:ln>
        </p:spPr>
        <p:txBody>
          <a:bodyPr wrap="square" rtlCol="0">
            <a:spAutoFit/>
          </a:bodyPr>
          <a:lstStyle/>
          <a:p>
            <a:pPr algn="ctr"/>
            <a:r>
              <a:rPr lang="ja-JP" altLang="en-US" sz="1100" b="1" dirty="0">
                <a:solidFill>
                  <a:srgbClr val="000000"/>
                </a:solidFill>
                <a:latin typeface="Meiryo UI" pitchFamily="50" charset="-128"/>
                <a:ea typeface="Meiryo UI" pitchFamily="50" charset="-128"/>
                <a:cs typeface="Meiryo UI" pitchFamily="50" charset="-128"/>
              </a:rPr>
              <a:t>急性増悪期ケア</a:t>
            </a:r>
          </a:p>
        </p:txBody>
      </p:sp>
      <p:sp>
        <p:nvSpPr>
          <p:cNvPr id="179" name="テキスト ボックス 178"/>
          <p:cNvSpPr txBox="1"/>
          <p:nvPr/>
        </p:nvSpPr>
        <p:spPr>
          <a:xfrm>
            <a:off x="976756" y="1148014"/>
            <a:ext cx="1207551" cy="261610"/>
          </a:xfrm>
          <a:prstGeom prst="rect">
            <a:avLst/>
          </a:prstGeom>
          <a:solidFill>
            <a:schemeClr val="bg1"/>
          </a:solidFill>
          <a:ln w="25400">
            <a:noFill/>
          </a:ln>
        </p:spPr>
        <p:txBody>
          <a:bodyPr wrap="square" rtlCol="0">
            <a:spAutoFit/>
          </a:bodyPr>
          <a:lstStyle/>
          <a:p>
            <a:pPr algn="ctr"/>
            <a:r>
              <a:rPr lang="ja-JP" altLang="en-US" sz="1100" b="1" dirty="0">
                <a:solidFill>
                  <a:srgbClr val="000000"/>
                </a:solidFill>
                <a:latin typeface="Meiryo UI" pitchFamily="50" charset="-128"/>
                <a:ea typeface="Meiryo UI" pitchFamily="50" charset="-128"/>
                <a:cs typeface="Meiryo UI" pitchFamily="50" charset="-128"/>
              </a:rPr>
              <a:t>気づき～診断まで</a:t>
            </a:r>
          </a:p>
        </p:txBody>
      </p:sp>
      <p:sp>
        <p:nvSpPr>
          <p:cNvPr id="180" name="テキスト ボックス 179"/>
          <p:cNvSpPr txBox="1"/>
          <p:nvPr/>
        </p:nvSpPr>
        <p:spPr>
          <a:xfrm>
            <a:off x="3323023" y="1137900"/>
            <a:ext cx="1110717" cy="261610"/>
          </a:xfrm>
          <a:prstGeom prst="rect">
            <a:avLst/>
          </a:prstGeom>
          <a:solidFill>
            <a:schemeClr val="bg1"/>
          </a:solidFill>
          <a:ln w="25400">
            <a:noFill/>
          </a:ln>
        </p:spPr>
        <p:txBody>
          <a:bodyPr wrap="square" rtlCol="0">
            <a:spAutoFit/>
          </a:bodyPr>
          <a:lstStyle/>
          <a:p>
            <a:pPr algn="ctr"/>
            <a:r>
              <a:rPr lang="ja-JP" altLang="en-US" sz="1100" b="1" dirty="0">
                <a:solidFill>
                  <a:srgbClr val="000000"/>
                </a:solidFill>
                <a:latin typeface="Meiryo UI" pitchFamily="50" charset="-128"/>
                <a:ea typeface="Meiryo UI" pitchFamily="50" charset="-128"/>
                <a:cs typeface="Meiryo UI" pitchFamily="50" charset="-128"/>
              </a:rPr>
              <a:t>日常在宅ケア</a:t>
            </a:r>
          </a:p>
        </p:txBody>
      </p:sp>
      <p:sp>
        <p:nvSpPr>
          <p:cNvPr id="181" name="テキスト ボックス 180"/>
          <p:cNvSpPr txBox="1"/>
          <p:nvPr/>
        </p:nvSpPr>
        <p:spPr>
          <a:xfrm>
            <a:off x="7262415" y="1136821"/>
            <a:ext cx="1110717" cy="261610"/>
          </a:xfrm>
          <a:prstGeom prst="rect">
            <a:avLst/>
          </a:prstGeom>
          <a:solidFill>
            <a:schemeClr val="bg1"/>
          </a:solidFill>
          <a:ln w="25400">
            <a:noFill/>
          </a:ln>
        </p:spPr>
        <p:txBody>
          <a:bodyPr wrap="square" rtlCol="0">
            <a:spAutoFit/>
          </a:bodyPr>
          <a:lstStyle/>
          <a:p>
            <a:pPr algn="ctr"/>
            <a:r>
              <a:rPr lang="ja-JP" altLang="en-US" sz="1100" b="1" dirty="0">
                <a:solidFill>
                  <a:srgbClr val="000000"/>
                </a:solidFill>
                <a:latin typeface="Meiryo UI" pitchFamily="50" charset="-128"/>
                <a:ea typeface="Meiryo UI" pitchFamily="50" charset="-128"/>
                <a:cs typeface="Meiryo UI" pitchFamily="50" charset="-128"/>
              </a:rPr>
              <a:t>日常在宅ケア</a:t>
            </a:r>
          </a:p>
        </p:txBody>
      </p:sp>
      <p:sp>
        <p:nvSpPr>
          <p:cNvPr id="378892" name="テキスト ボックス 378891"/>
          <p:cNvSpPr txBox="1"/>
          <p:nvPr/>
        </p:nvSpPr>
        <p:spPr>
          <a:xfrm>
            <a:off x="175345" y="2178684"/>
            <a:ext cx="353943" cy="792400"/>
          </a:xfrm>
          <a:prstGeom prst="rect">
            <a:avLst/>
          </a:prstGeom>
          <a:solidFill>
            <a:schemeClr val="bg1"/>
          </a:solidFill>
          <a:ln w="25400">
            <a:noFill/>
          </a:ln>
        </p:spPr>
        <p:txBody>
          <a:bodyPr vert="eaVert" wrap="square" rtlCol="0">
            <a:spAutoFit/>
          </a:bodyPr>
          <a:lstStyle/>
          <a:p>
            <a:pPr algn="ctr"/>
            <a:r>
              <a:rPr lang="ja-JP" altLang="en-US" sz="1100" b="1" dirty="0">
                <a:solidFill>
                  <a:srgbClr val="000000"/>
                </a:solidFill>
                <a:latin typeface="Meiryo UI" pitchFamily="50" charset="-128"/>
                <a:ea typeface="Meiryo UI" pitchFamily="50" charset="-128"/>
                <a:cs typeface="Meiryo UI" pitchFamily="50" charset="-128"/>
              </a:rPr>
              <a:t>介護分野</a:t>
            </a:r>
          </a:p>
        </p:txBody>
      </p:sp>
      <p:sp>
        <p:nvSpPr>
          <p:cNvPr id="185" name="テキスト ボックス 184"/>
          <p:cNvSpPr txBox="1"/>
          <p:nvPr/>
        </p:nvSpPr>
        <p:spPr>
          <a:xfrm>
            <a:off x="175838" y="4642670"/>
            <a:ext cx="353943" cy="792400"/>
          </a:xfrm>
          <a:prstGeom prst="rect">
            <a:avLst/>
          </a:prstGeom>
          <a:solidFill>
            <a:schemeClr val="bg1"/>
          </a:solidFill>
          <a:ln w="25400">
            <a:noFill/>
          </a:ln>
        </p:spPr>
        <p:txBody>
          <a:bodyPr vert="eaVert" wrap="square" rtlCol="0">
            <a:spAutoFit/>
          </a:bodyPr>
          <a:lstStyle/>
          <a:p>
            <a:pPr algn="ctr"/>
            <a:r>
              <a:rPr lang="ja-JP" altLang="en-US" sz="1100" b="1" dirty="0">
                <a:solidFill>
                  <a:srgbClr val="000000"/>
                </a:solidFill>
                <a:latin typeface="Meiryo UI" pitchFamily="50" charset="-128"/>
                <a:ea typeface="Meiryo UI" pitchFamily="50" charset="-128"/>
                <a:cs typeface="Meiryo UI" pitchFamily="50" charset="-128"/>
              </a:rPr>
              <a:t>医療分野</a:t>
            </a:r>
          </a:p>
        </p:txBody>
      </p:sp>
      <p:sp>
        <p:nvSpPr>
          <p:cNvPr id="187" name="円弧 186"/>
          <p:cNvSpPr/>
          <p:nvPr/>
        </p:nvSpPr>
        <p:spPr bwMode="auto">
          <a:xfrm flipH="1" flipV="1">
            <a:off x="6461991" y="2823691"/>
            <a:ext cx="1000559" cy="801430"/>
          </a:xfrm>
          <a:prstGeom prst="arc">
            <a:avLst>
              <a:gd name="adj1" fmla="val 7198652"/>
              <a:gd name="adj2" fmla="val 9802418"/>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pic>
        <p:nvPicPr>
          <p:cNvPr id="193" name="Picture 10" descr="C:\Users\YCHXX\AppData\Local\Microsoft\Windows\Temporary Internet Files\Content.IE5\CTBVOFOZ\MC900431615[1].png"/>
          <p:cNvPicPr>
            <a:picLocks noChangeAspect="1" noChangeArrowheads="1"/>
          </p:cNvPicPr>
          <p:nvPr/>
        </p:nvPicPr>
        <p:blipFill>
          <a:blip r:embed="rId11" cstate="print"/>
          <a:srcRect/>
          <a:stretch>
            <a:fillRect/>
          </a:stretch>
        </p:blipFill>
        <p:spPr bwMode="auto">
          <a:xfrm>
            <a:off x="2499295" y="1585891"/>
            <a:ext cx="419386" cy="366138"/>
          </a:xfrm>
          <a:prstGeom prst="rect">
            <a:avLst/>
          </a:prstGeom>
          <a:noFill/>
        </p:spPr>
      </p:pic>
      <p:pic>
        <p:nvPicPr>
          <p:cNvPr id="194" name="Picture 10" descr="C:\Users\YCHXX\AppData\Local\Microsoft\Windows\Temporary Internet Files\Content.IE5\CTBVOFOZ\MC900431615[1].png"/>
          <p:cNvPicPr>
            <a:picLocks noChangeAspect="1" noChangeArrowheads="1"/>
          </p:cNvPicPr>
          <p:nvPr/>
        </p:nvPicPr>
        <p:blipFill>
          <a:blip r:embed="rId11" cstate="print"/>
          <a:srcRect/>
          <a:stretch>
            <a:fillRect/>
          </a:stretch>
        </p:blipFill>
        <p:spPr bwMode="auto">
          <a:xfrm>
            <a:off x="2827468" y="1657610"/>
            <a:ext cx="419386" cy="366138"/>
          </a:xfrm>
          <a:prstGeom prst="rect">
            <a:avLst/>
          </a:prstGeom>
          <a:noFill/>
        </p:spPr>
      </p:pic>
      <p:grpSp>
        <p:nvGrpSpPr>
          <p:cNvPr id="42" name="グループ化 41"/>
          <p:cNvGrpSpPr/>
          <p:nvPr/>
        </p:nvGrpSpPr>
        <p:grpSpPr>
          <a:xfrm>
            <a:off x="7379405" y="3115088"/>
            <a:ext cx="1197064" cy="662708"/>
            <a:chOff x="413399" y="3011485"/>
            <a:chExt cx="1197064" cy="662708"/>
          </a:xfrm>
        </p:grpSpPr>
        <p:pic>
          <p:nvPicPr>
            <p:cNvPr id="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73" y="3054061"/>
              <a:ext cx="8382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正方形/長方形 43"/>
            <p:cNvSpPr/>
            <p:nvPr/>
          </p:nvSpPr>
          <p:spPr bwMode="auto">
            <a:xfrm rot="19174192">
              <a:off x="1335320" y="3519965"/>
              <a:ext cx="275143" cy="1542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5" name="正方形/長方形 44"/>
            <p:cNvSpPr/>
            <p:nvPr/>
          </p:nvSpPr>
          <p:spPr bwMode="auto">
            <a:xfrm rot="328583">
              <a:off x="1260044" y="3011485"/>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6" name="正方形/長方形 45"/>
            <p:cNvSpPr/>
            <p:nvPr/>
          </p:nvSpPr>
          <p:spPr bwMode="auto">
            <a:xfrm rot="328583">
              <a:off x="413399" y="3359688"/>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grpSp>
      <p:grpSp>
        <p:nvGrpSpPr>
          <p:cNvPr id="2070" name="グループ化 2069"/>
          <p:cNvGrpSpPr/>
          <p:nvPr/>
        </p:nvGrpSpPr>
        <p:grpSpPr>
          <a:xfrm>
            <a:off x="6936709" y="3514867"/>
            <a:ext cx="718849" cy="729098"/>
            <a:chOff x="6734834" y="3618540"/>
            <a:chExt cx="811748" cy="779798"/>
          </a:xfrm>
        </p:grpSpPr>
        <p:pic>
          <p:nvPicPr>
            <p:cNvPr id="37888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748" y="3709060"/>
              <a:ext cx="598241" cy="6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正方形/長方形 81"/>
            <p:cNvSpPr/>
            <p:nvPr/>
          </p:nvSpPr>
          <p:spPr bwMode="auto">
            <a:xfrm rot="1865189">
              <a:off x="7107698" y="3618540"/>
              <a:ext cx="438884" cy="14771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3" name="正方形/長方形 82"/>
            <p:cNvSpPr/>
            <p:nvPr/>
          </p:nvSpPr>
          <p:spPr bwMode="auto">
            <a:xfrm rot="1865189">
              <a:off x="6734834" y="3957013"/>
              <a:ext cx="163225" cy="2708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97" name="テキスト ボックス 96"/>
          <p:cNvSpPr txBox="1"/>
          <p:nvPr/>
        </p:nvSpPr>
        <p:spPr>
          <a:xfrm>
            <a:off x="8174188" y="3079329"/>
            <a:ext cx="469089" cy="253916"/>
          </a:xfrm>
          <a:prstGeom prst="rect">
            <a:avLst/>
          </a:prstGeom>
          <a:noFill/>
        </p:spPr>
        <p:txBody>
          <a:bodyPr wrap="square" rtlCol="0">
            <a:spAutoFit/>
          </a:bodyPr>
          <a:lstStyle/>
          <a:p>
            <a:r>
              <a:rPr lang="ja-JP" altLang="en-US" sz="1050" b="1" dirty="0">
                <a:solidFill>
                  <a:srgbClr val="000000"/>
                </a:solidFill>
                <a:latin typeface="Meiryo UI" pitchFamily="50" charset="-128"/>
                <a:ea typeface="Meiryo UI" pitchFamily="50" charset="-128"/>
                <a:cs typeface="Meiryo UI" pitchFamily="50" charset="-128"/>
              </a:rPr>
              <a:t>自宅</a:t>
            </a:r>
          </a:p>
        </p:txBody>
      </p:sp>
      <p:sp>
        <p:nvSpPr>
          <p:cNvPr id="195" name="テキスト ボックス 194"/>
          <p:cNvSpPr txBox="1"/>
          <p:nvPr/>
        </p:nvSpPr>
        <p:spPr>
          <a:xfrm>
            <a:off x="813505" y="2947965"/>
            <a:ext cx="469089" cy="253916"/>
          </a:xfrm>
          <a:prstGeom prst="rect">
            <a:avLst/>
          </a:prstGeom>
          <a:noFill/>
        </p:spPr>
        <p:txBody>
          <a:bodyPr wrap="square" rtlCol="0">
            <a:spAutoFit/>
          </a:bodyPr>
          <a:lstStyle/>
          <a:p>
            <a:r>
              <a:rPr lang="ja-JP" altLang="en-US" sz="1050" b="1" dirty="0">
                <a:solidFill>
                  <a:srgbClr val="000000"/>
                </a:solidFill>
                <a:latin typeface="Meiryo UI" pitchFamily="50" charset="-128"/>
                <a:ea typeface="Meiryo UI" pitchFamily="50" charset="-128"/>
                <a:cs typeface="Meiryo UI" pitchFamily="50" charset="-128"/>
              </a:rPr>
              <a:t>家族</a:t>
            </a:r>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1202" y="5569724"/>
            <a:ext cx="482781" cy="4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19</a:t>
            </a:r>
            <a:r>
              <a:rPr lang="ja-JP" altLang="en-US" sz="1800" b="1" dirty="0">
                <a:latin typeface="Meiryo UI" pitchFamily="50" charset="-128"/>
                <a:ea typeface="Meiryo UI" pitchFamily="50" charset="-128"/>
                <a:cs typeface="Meiryo UI" pitchFamily="50" charset="-128"/>
              </a:rPr>
              <a:t>］</a:t>
            </a:r>
          </a:p>
        </p:txBody>
      </p:sp>
      <p:sp>
        <p:nvSpPr>
          <p:cNvPr id="123" name="Rectangle 3"/>
          <p:cNvSpPr>
            <a:spLocks noChangeArrowheads="1"/>
          </p:cNvSpPr>
          <p:nvPr/>
        </p:nvSpPr>
        <p:spPr bwMode="auto">
          <a:xfrm>
            <a:off x="130625" y="79388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2" name="右矢印 1"/>
          <p:cNvSpPr/>
          <p:nvPr/>
        </p:nvSpPr>
        <p:spPr bwMode="auto">
          <a:xfrm>
            <a:off x="880797" y="5900047"/>
            <a:ext cx="7926241" cy="700220"/>
          </a:xfrm>
          <a:prstGeom prst="rightArrow">
            <a:avLst/>
          </a:prstGeom>
          <a:solidFill>
            <a:srgbClr val="996633"/>
          </a:solidFill>
          <a:ln w="9525" cap="flat" cmpd="sng" algn="ctr">
            <a:solidFill>
              <a:srgbClr val="D2A57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19" name="テキスト ボックス 118"/>
          <p:cNvSpPr txBox="1"/>
          <p:nvPr/>
        </p:nvSpPr>
        <p:spPr>
          <a:xfrm>
            <a:off x="856758" y="6128162"/>
            <a:ext cx="7938404" cy="276999"/>
          </a:xfrm>
          <a:prstGeom prst="rect">
            <a:avLst/>
          </a:prstGeom>
          <a:noFill/>
        </p:spPr>
        <p:txBody>
          <a:bodyPr wrap="square" rtlCol="0">
            <a:spAutoFit/>
          </a:bodyPr>
          <a:lstStyle/>
          <a:p>
            <a:r>
              <a:rPr lang="ja-JP" altLang="en-US" sz="1200" b="1" dirty="0">
                <a:solidFill>
                  <a:schemeClr val="bg1"/>
                </a:solidFill>
                <a:latin typeface="Meiryo UI" pitchFamily="50" charset="-128"/>
                <a:ea typeface="Meiryo UI" pitchFamily="50" charset="-128"/>
                <a:cs typeface="Meiryo UI" pitchFamily="50" charset="-128"/>
              </a:rPr>
              <a:t>  気づき・初期支援・相談                 薬物治療継続支援・薬剤管理指導                    継続相談・薬物治療継続支援</a:t>
            </a:r>
          </a:p>
        </p:txBody>
      </p:sp>
      <p:sp>
        <p:nvSpPr>
          <p:cNvPr id="124" name="テキスト ボックス 123"/>
          <p:cNvSpPr txBox="1"/>
          <p:nvPr/>
        </p:nvSpPr>
        <p:spPr>
          <a:xfrm>
            <a:off x="1380134" y="2213242"/>
            <a:ext cx="506561" cy="415498"/>
          </a:xfrm>
          <a:prstGeom prst="rect">
            <a:avLst/>
          </a:prstGeom>
          <a:noFill/>
        </p:spPr>
        <p:txBody>
          <a:bodyPr wrap="square" rtlCol="0">
            <a:spAutoFit/>
          </a:bodyPr>
          <a:lstStyle/>
          <a:p>
            <a:r>
              <a:rPr lang="ja-JP" altLang="en-US" sz="1050" b="1" dirty="0">
                <a:solidFill>
                  <a:srgbClr val="000000"/>
                </a:solidFill>
                <a:latin typeface="Meiryo UI" pitchFamily="50" charset="-128"/>
                <a:ea typeface="Meiryo UI" pitchFamily="50" charset="-128"/>
                <a:cs typeface="Meiryo UI" pitchFamily="50" charset="-128"/>
              </a:rPr>
              <a:t>相談</a:t>
            </a:r>
            <a:endParaRPr lang="en-US" altLang="ja-JP" sz="1050" b="1" dirty="0">
              <a:solidFill>
                <a:srgbClr val="000000"/>
              </a:solidFill>
              <a:latin typeface="Meiryo UI" pitchFamily="50" charset="-128"/>
              <a:ea typeface="Meiryo UI" pitchFamily="50" charset="-128"/>
              <a:cs typeface="Meiryo UI" pitchFamily="50" charset="-128"/>
            </a:endParaRPr>
          </a:p>
          <a:p>
            <a:endParaRPr lang="ja-JP" altLang="en-US" sz="1050" b="1" dirty="0">
              <a:solidFill>
                <a:srgbClr val="000000"/>
              </a:solidFill>
              <a:latin typeface="Meiryo UI" pitchFamily="50" charset="-128"/>
              <a:ea typeface="Meiryo UI" pitchFamily="50" charset="-128"/>
              <a:cs typeface="Meiryo UI" pitchFamily="50" charset="-128"/>
            </a:endParaRPr>
          </a:p>
        </p:txBody>
      </p:sp>
      <p:cxnSp>
        <p:nvCxnSpPr>
          <p:cNvPr id="128" name="直線矢印コネクタ 127"/>
          <p:cNvCxnSpPr/>
          <p:nvPr/>
        </p:nvCxnSpPr>
        <p:spPr bwMode="auto">
          <a:xfrm flipV="1">
            <a:off x="1649770" y="4316350"/>
            <a:ext cx="0" cy="1926273"/>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cxnSp>
        <p:nvCxnSpPr>
          <p:cNvPr id="129" name="直線矢印コネクタ 128"/>
          <p:cNvCxnSpPr/>
          <p:nvPr/>
        </p:nvCxnSpPr>
        <p:spPr bwMode="auto">
          <a:xfrm flipV="1">
            <a:off x="4509975" y="4316349"/>
            <a:ext cx="0" cy="1926273"/>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cxnSp>
        <p:nvCxnSpPr>
          <p:cNvPr id="132" name="直線矢印コネクタ 131"/>
          <p:cNvCxnSpPr/>
          <p:nvPr/>
        </p:nvCxnSpPr>
        <p:spPr bwMode="auto">
          <a:xfrm flipV="1">
            <a:off x="7925111" y="4348194"/>
            <a:ext cx="0" cy="1926273"/>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sp>
        <p:nvSpPr>
          <p:cNvPr id="133" name="テキスト ボックス 132"/>
          <p:cNvSpPr txBox="1"/>
          <p:nvPr/>
        </p:nvSpPr>
        <p:spPr>
          <a:xfrm>
            <a:off x="77024" y="6023249"/>
            <a:ext cx="858771" cy="461665"/>
          </a:xfrm>
          <a:prstGeom prst="rect">
            <a:avLst/>
          </a:prstGeom>
          <a:noFill/>
        </p:spPr>
        <p:txBody>
          <a:bodyPr wrap="square" rtlCol="0">
            <a:spAutoFit/>
          </a:bodyPr>
          <a:lstStyle/>
          <a:p>
            <a:pPr algn="ctr"/>
            <a:r>
              <a:rPr lang="ja-JP" altLang="en-US" sz="1200" b="1" dirty="0">
                <a:solidFill>
                  <a:srgbClr val="000000"/>
                </a:solidFill>
                <a:latin typeface="Meiryo UI" pitchFamily="50" charset="-128"/>
                <a:ea typeface="Meiryo UI" pitchFamily="50" charset="-128"/>
                <a:cs typeface="Meiryo UI" pitchFamily="50" charset="-128"/>
              </a:rPr>
              <a:t>かかりつけ</a:t>
            </a:r>
            <a:endParaRPr lang="en-US" altLang="ja-JP" sz="1200" b="1" dirty="0">
              <a:solidFill>
                <a:srgbClr val="000000"/>
              </a:solidFill>
              <a:latin typeface="Meiryo UI" pitchFamily="50" charset="-128"/>
              <a:ea typeface="Meiryo UI" pitchFamily="50" charset="-128"/>
              <a:cs typeface="Meiryo UI" pitchFamily="50" charset="-128"/>
            </a:endParaRPr>
          </a:p>
          <a:p>
            <a:pPr algn="ctr"/>
            <a:r>
              <a:rPr lang="ja-JP" altLang="en-US" sz="1200" b="1" dirty="0">
                <a:solidFill>
                  <a:srgbClr val="000000"/>
                </a:solidFill>
                <a:latin typeface="Meiryo UI" pitchFamily="50" charset="-128"/>
                <a:ea typeface="Meiryo UI" pitchFamily="50" charset="-128"/>
                <a:cs typeface="Meiryo UI" pitchFamily="50" charset="-128"/>
              </a:rPr>
              <a:t>薬局</a:t>
            </a:r>
          </a:p>
        </p:txBody>
      </p:sp>
      <p:sp>
        <p:nvSpPr>
          <p:cNvPr id="136" name="テキスト ボックス 135"/>
          <p:cNvSpPr txBox="1"/>
          <p:nvPr/>
        </p:nvSpPr>
        <p:spPr>
          <a:xfrm>
            <a:off x="7282903" y="3082867"/>
            <a:ext cx="469089" cy="253916"/>
          </a:xfrm>
          <a:prstGeom prst="rect">
            <a:avLst/>
          </a:prstGeom>
          <a:noFill/>
        </p:spPr>
        <p:txBody>
          <a:bodyPr wrap="square" rtlCol="0">
            <a:spAutoFit/>
          </a:bodyPr>
          <a:lstStyle/>
          <a:p>
            <a:r>
              <a:rPr lang="ja-JP" altLang="en-US" sz="1050" b="1" dirty="0">
                <a:solidFill>
                  <a:srgbClr val="000000"/>
                </a:solidFill>
                <a:latin typeface="Meiryo UI" pitchFamily="50" charset="-128"/>
                <a:ea typeface="Meiryo UI" pitchFamily="50" charset="-128"/>
                <a:cs typeface="Meiryo UI" pitchFamily="50" charset="-128"/>
              </a:rPr>
              <a:t>家族</a:t>
            </a:r>
          </a:p>
        </p:txBody>
      </p:sp>
    </p:spTree>
    <p:extLst>
      <p:ext uri="{BB962C8B-B14F-4D97-AF65-F5344CB8AC3E}">
        <p14:creationId xmlns:p14="http://schemas.microsoft.com/office/powerpoint/2010/main" val="1946896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831272" y="225425"/>
            <a:ext cx="7398327" cy="657225"/>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認知症初期集中支援チーム</a:t>
            </a:r>
          </a:p>
        </p:txBody>
      </p:sp>
      <p:sp>
        <p:nvSpPr>
          <p:cNvPr id="7" name="正方形/長方形 6"/>
          <p:cNvSpPr/>
          <p:nvPr/>
        </p:nvSpPr>
        <p:spPr>
          <a:xfrm>
            <a:off x="468932" y="6023954"/>
            <a:ext cx="3730111" cy="6284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eaLnBrk="0" fontAlgn="base" hangingPunct="0"/>
            <a:r>
              <a:rPr lang="en-US" altLang="ja-JP" sz="1400" b="1" dirty="0">
                <a:solidFill>
                  <a:srgbClr val="996633"/>
                </a:solidFill>
                <a:latin typeface="Meiryo UI" pitchFamily="50" charset="-128"/>
                <a:ea typeface="Meiryo UI" pitchFamily="50" charset="-128"/>
                <a:cs typeface="Meiryo UI" pitchFamily="50" charset="-128"/>
              </a:rPr>
              <a:t>【</a:t>
            </a:r>
            <a:r>
              <a:rPr lang="ja-JP" altLang="en-US" sz="1400" b="1" dirty="0">
                <a:solidFill>
                  <a:srgbClr val="996633"/>
                </a:solidFill>
                <a:latin typeface="Meiryo UI" pitchFamily="50" charset="-128"/>
                <a:ea typeface="Meiryo UI" pitchFamily="50" charset="-128"/>
                <a:cs typeface="Meiryo UI" pitchFamily="50" charset="-128"/>
              </a:rPr>
              <a:t>配置場所</a:t>
            </a:r>
            <a:r>
              <a:rPr lang="en-US" altLang="ja-JP" sz="1400" b="1" dirty="0">
                <a:solidFill>
                  <a:srgbClr val="996633"/>
                </a:solidFill>
                <a:latin typeface="Meiryo UI" pitchFamily="50" charset="-128"/>
                <a:ea typeface="Meiryo UI" pitchFamily="50" charset="-128"/>
                <a:cs typeface="Meiryo UI" pitchFamily="50" charset="-128"/>
              </a:rPr>
              <a:t>】</a:t>
            </a:r>
            <a:r>
              <a:rPr lang="ja-JP" altLang="en-US" sz="1400" b="1" dirty="0">
                <a:solidFill>
                  <a:srgbClr val="996633"/>
                </a:solidFill>
                <a:latin typeface="Meiryo UI" pitchFamily="50" charset="-128"/>
                <a:ea typeface="Meiryo UI" pitchFamily="50" charset="-128"/>
                <a:cs typeface="Meiryo UI" pitchFamily="50" charset="-128"/>
              </a:rPr>
              <a:t>   </a:t>
            </a:r>
            <a:r>
              <a:rPr lang="ja-JP" altLang="en-US" sz="1400" b="1" dirty="0">
                <a:solidFill>
                  <a:prstClr val="black"/>
                </a:solidFill>
                <a:latin typeface="Meiryo UI" pitchFamily="50" charset="-128"/>
                <a:ea typeface="Meiryo UI" pitchFamily="50" charset="-128"/>
                <a:cs typeface="Meiryo UI" pitchFamily="50" charset="-128"/>
              </a:rPr>
              <a:t>　地域包括支援センター等</a:t>
            </a:r>
            <a:endParaRPr lang="en-US" altLang="ja-JP" sz="1400" b="1" dirty="0">
              <a:solidFill>
                <a:prstClr val="black"/>
              </a:solidFill>
              <a:latin typeface="Meiryo UI" pitchFamily="50" charset="-128"/>
              <a:ea typeface="Meiryo UI" pitchFamily="50" charset="-128"/>
              <a:cs typeface="Meiryo UI" pitchFamily="50" charset="-128"/>
            </a:endParaRPr>
          </a:p>
          <a:p>
            <a:pPr eaLnBrk="0" fontAlgn="base" hangingPunct="0"/>
            <a:r>
              <a:rPr lang="ja-JP" altLang="en-US" sz="1400" b="1" dirty="0">
                <a:solidFill>
                  <a:prstClr val="black"/>
                </a:solidFill>
                <a:latin typeface="Meiryo UI" pitchFamily="50" charset="-128"/>
                <a:ea typeface="Meiryo UI" pitchFamily="50" charset="-128"/>
                <a:cs typeface="Meiryo UI" pitchFamily="50" charset="-128"/>
              </a:rPr>
              <a:t>　                   </a:t>
            </a:r>
            <a:r>
              <a:rPr lang="ja-JP" altLang="en-US" sz="1050" b="1" dirty="0">
                <a:solidFill>
                  <a:prstClr val="black"/>
                </a:solidFill>
                <a:latin typeface="Meiryo UI" pitchFamily="50" charset="-128"/>
                <a:ea typeface="Meiryo UI" pitchFamily="50" charset="-128"/>
                <a:cs typeface="Meiryo UI" pitchFamily="50" charset="-128"/>
              </a:rPr>
              <a:t>診療所、病院、認知症疾患医療センター</a:t>
            </a:r>
            <a:endParaRPr lang="en-US" altLang="ja-JP" sz="1050" b="1" dirty="0">
              <a:solidFill>
                <a:prstClr val="black"/>
              </a:solidFill>
              <a:latin typeface="Meiryo UI" pitchFamily="50" charset="-128"/>
              <a:ea typeface="Meiryo UI" pitchFamily="50" charset="-128"/>
              <a:cs typeface="Meiryo UI" pitchFamily="50" charset="-128"/>
            </a:endParaRPr>
          </a:p>
          <a:p>
            <a:pPr eaLnBrk="0" fontAlgn="base" hangingPunct="0"/>
            <a:r>
              <a:rPr lang="ja-JP" altLang="en-US" sz="1050" b="1" dirty="0">
                <a:solidFill>
                  <a:prstClr val="black"/>
                </a:solidFill>
                <a:latin typeface="Meiryo UI" pitchFamily="50" charset="-128"/>
                <a:ea typeface="Meiryo UI" pitchFamily="50" charset="-128"/>
                <a:cs typeface="Meiryo UI" pitchFamily="50" charset="-128"/>
              </a:rPr>
              <a:t>　　                        市町村の本庁　</a:t>
            </a:r>
            <a:endParaRPr lang="en-US" altLang="ja-JP" sz="1050" b="1" dirty="0">
              <a:solidFill>
                <a:prstClr val="black"/>
              </a:solidFill>
              <a:latin typeface="Meiryo UI" pitchFamily="50" charset="-128"/>
              <a:ea typeface="Meiryo UI" pitchFamily="50" charset="-128"/>
              <a:cs typeface="Meiryo UI" pitchFamily="50" charset="-128"/>
            </a:endParaRPr>
          </a:p>
          <a:p>
            <a:pPr eaLnBrk="0" fontAlgn="base" hangingPunct="0"/>
            <a:endParaRPr lang="en-US" altLang="ja-JP" b="1" dirty="0">
              <a:solidFill>
                <a:prstClr val="black"/>
              </a:solidFill>
              <a:latin typeface="Meiryo UI" pitchFamily="50" charset="-128"/>
              <a:ea typeface="Meiryo UI" pitchFamily="50" charset="-128"/>
              <a:cs typeface="Meiryo UI" pitchFamily="50" charset="-128"/>
            </a:endParaRPr>
          </a:p>
          <a:p>
            <a:pPr eaLnBrk="0" fontAlgn="base" hangingPunct="0"/>
            <a:endParaRPr lang="en-US" altLang="ja-JP" b="1" dirty="0">
              <a:solidFill>
                <a:prstClr val="black"/>
              </a:solidFill>
              <a:latin typeface="Meiryo UI" pitchFamily="50" charset="-128"/>
              <a:ea typeface="Meiryo UI" pitchFamily="50" charset="-128"/>
              <a:cs typeface="Meiryo UI" pitchFamily="50" charset="-128"/>
            </a:endParaRPr>
          </a:p>
          <a:p>
            <a:pPr eaLnBrk="0" fontAlgn="base" hangingPunct="0"/>
            <a:endParaRPr lang="ja-JP" altLang="ja-JP" b="1"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4806358" y="1569494"/>
            <a:ext cx="4135761" cy="4768674"/>
          </a:xfrm>
          <a:prstGeom prst="rect">
            <a:avLst/>
          </a:prstGeom>
          <a:solidFill>
            <a:srgbClr val="996633"/>
          </a:solidFill>
          <a:ln>
            <a:noFill/>
          </a:ln>
          <a:effectLst/>
        </p:spPr>
        <p:style>
          <a:lnRef idx="2">
            <a:schemeClr val="accent1"/>
          </a:lnRef>
          <a:fillRef idx="1">
            <a:schemeClr val="lt1"/>
          </a:fillRef>
          <a:effectRef idx="0">
            <a:schemeClr val="accent1"/>
          </a:effectRef>
          <a:fontRef idx="minor">
            <a:schemeClr val="dk1"/>
          </a:fontRef>
        </p:style>
        <p:txBody>
          <a:bodyPr rtlCol="0" anchor="t"/>
          <a:lstStyle/>
          <a:p>
            <a:pPr algn="ctr" eaLnBrk="0" fontAlgn="base" hangingPunct="0"/>
            <a:endParaRPr lang="en-US" altLang="ja-JP" sz="800" b="1" dirty="0">
              <a:solidFill>
                <a:schemeClr val="bg1"/>
              </a:solidFill>
              <a:latin typeface="Meiryo UI" pitchFamily="50" charset="-128"/>
              <a:ea typeface="Meiryo UI" pitchFamily="50" charset="-128"/>
              <a:cs typeface="Meiryo UI" pitchFamily="50" charset="-128"/>
            </a:endParaRPr>
          </a:p>
          <a:p>
            <a:pPr algn="ctr" eaLnBrk="0" fontAlgn="base" hangingPunct="0"/>
            <a:r>
              <a:rPr lang="en-US" altLang="ja-JP" sz="2000" b="1" dirty="0">
                <a:solidFill>
                  <a:schemeClr val="bg1"/>
                </a:solidFill>
                <a:latin typeface="Meiryo UI" pitchFamily="50" charset="-128"/>
                <a:ea typeface="Meiryo UI" pitchFamily="50" charset="-128"/>
                <a:cs typeface="Meiryo UI" pitchFamily="50" charset="-128"/>
              </a:rPr>
              <a:t>【</a:t>
            </a:r>
            <a:r>
              <a:rPr lang="ja-JP" altLang="ja-JP" sz="2000" b="1" dirty="0">
                <a:solidFill>
                  <a:schemeClr val="bg1"/>
                </a:solidFill>
                <a:latin typeface="Meiryo UI" pitchFamily="50" charset="-128"/>
                <a:ea typeface="Meiryo UI" pitchFamily="50" charset="-128"/>
                <a:cs typeface="Meiryo UI" pitchFamily="50" charset="-128"/>
              </a:rPr>
              <a:t>対象者</a:t>
            </a:r>
            <a:r>
              <a:rPr lang="en-US" altLang="ja-JP" sz="2000" b="1" dirty="0">
                <a:solidFill>
                  <a:schemeClr val="bg1"/>
                </a:solidFill>
                <a:latin typeface="Meiryo UI" pitchFamily="50" charset="-128"/>
                <a:ea typeface="Meiryo UI" pitchFamily="50" charset="-128"/>
                <a:cs typeface="Meiryo UI" pitchFamily="50" charset="-128"/>
              </a:rPr>
              <a:t>】</a:t>
            </a:r>
            <a:endParaRPr lang="ja-JP" altLang="ja-JP" sz="20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en-US" altLang="ja-JP" sz="1600" b="1" dirty="0">
                <a:solidFill>
                  <a:schemeClr val="bg1"/>
                </a:solidFill>
                <a:latin typeface="Meiryo UI" pitchFamily="50" charset="-128"/>
                <a:ea typeface="Meiryo UI" pitchFamily="50" charset="-128"/>
                <a:cs typeface="Meiryo UI" pitchFamily="50" charset="-128"/>
              </a:rPr>
              <a:t>40</a:t>
            </a:r>
            <a:r>
              <a:rPr lang="ja-JP" altLang="ja-JP" sz="1600" b="1" dirty="0">
                <a:solidFill>
                  <a:schemeClr val="bg1"/>
                </a:solidFill>
                <a:latin typeface="Meiryo UI" pitchFamily="50" charset="-128"/>
                <a:ea typeface="Meiryo UI" pitchFamily="50" charset="-128"/>
                <a:cs typeface="Meiryo UI" pitchFamily="50" charset="-128"/>
              </a:rPr>
              <a:t>歳以上で、在宅で生活しており、かつ</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認知症が疑われる人又は認知症の人で</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以下のいずれかの基準に該当する</a:t>
            </a:r>
            <a:r>
              <a:rPr lang="ja-JP" altLang="en-US" sz="1600" b="1" dirty="0">
                <a:solidFill>
                  <a:schemeClr val="bg1"/>
                </a:solidFill>
                <a:latin typeface="Meiryo UI" pitchFamily="50" charset="-128"/>
                <a:ea typeface="Meiryo UI" pitchFamily="50" charset="-128"/>
                <a:cs typeface="Meiryo UI" pitchFamily="50" charset="-128"/>
              </a:rPr>
              <a:t>人</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endParaRPr lang="ja-JP"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医療</a:t>
            </a:r>
            <a:r>
              <a:rPr lang="ja-JP" altLang="en-US" sz="1600" b="1" dirty="0">
                <a:solidFill>
                  <a:schemeClr val="bg1"/>
                </a:solidFill>
                <a:latin typeface="Meiryo UI" pitchFamily="50" charset="-128"/>
                <a:ea typeface="Meiryo UI" pitchFamily="50" charset="-128"/>
                <a:cs typeface="Meiryo UI" pitchFamily="50" charset="-128"/>
              </a:rPr>
              <a:t>･</a:t>
            </a:r>
            <a:r>
              <a:rPr lang="ja-JP" altLang="ja-JP" sz="1600" b="1" dirty="0">
                <a:solidFill>
                  <a:schemeClr val="bg1"/>
                </a:solidFill>
                <a:latin typeface="Meiryo UI" pitchFamily="50" charset="-128"/>
                <a:ea typeface="Meiryo UI" pitchFamily="50" charset="-128"/>
                <a:cs typeface="Meiryo UI" pitchFamily="50" charset="-128"/>
              </a:rPr>
              <a:t>介護サービスを受けていない</a:t>
            </a:r>
            <a:r>
              <a:rPr lang="ja-JP" altLang="en-US" sz="1600" b="1" dirty="0">
                <a:solidFill>
                  <a:schemeClr val="bg1"/>
                </a:solidFill>
                <a:latin typeface="Meiryo UI" pitchFamily="50" charset="-128"/>
                <a:ea typeface="Meiryo UI" pitchFamily="50" charset="-128"/>
                <a:cs typeface="Meiryo UI" pitchFamily="50" charset="-128"/>
              </a:rPr>
              <a:t>人</a:t>
            </a:r>
            <a:r>
              <a:rPr lang="ja-JP" altLang="ja-JP" sz="1600" b="1" dirty="0">
                <a:solidFill>
                  <a:schemeClr val="bg1"/>
                </a:solidFill>
                <a:latin typeface="Meiryo UI" pitchFamily="50" charset="-128"/>
                <a:ea typeface="Meiryo UI" pitchFamily="50" charset="-128"/>
                <a:cs typeface="Meiryo UI" pitchFamily="50" charset="-128"/>
              </a:rPr>
              <a:t>、</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または中断している</a:t>
            </a:r>
            <a:r>
              <a:rPr lang="ja-JP" altLang="en-US" sz="1600" b="1" dirty="0">
                <a:solidFill>
                  <a:schemeClr val="bg1"/>
                </a:solidFill>
                <a:latin typeface="Meiryo UI" pitchFamily="50" charset="-128"/>
                <a:ea typeface="Meiryo UI" pitchFamily="50" charset="-128"/>
                <a:cs typeface="Meiryo UI" pitchFamily="50" charset="-128"/>
              </a:rPr>
              <a:t>人</a:t>
            </a:r>
            <a:r>
              <a:rPr lang="ja-JP" altLang="ja-JP" sz="1600" b="1" dirty="0">
                <a:solidFill>
                  <a:schemeClr val="bg1"/>
                </a:solidFill>
                <a:latin typeface="Meiryo UI" pitchFamily="50" charset="-128"/>
                <a:ea typeface="Meiryo UI" pitchFamily="50" charset="-128"/>
                <a:cs typeface="Meiryo UI" pitchFamily="50" charset="-128"/>
              </a:rPr>
              <a:t>で以下のいずれかに</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該当する</a:t>
            </a:r>
            <a:r>
              <a:rPr lang="ja-JP" altLang="en-US" sz="1600" b="1" dirty="0">
                <a:solidFill>
                  <a:schemeClr val="bg1"/>
                </a:solidFill>
                <a:latin typeface="Meiryo UI" pitchFamily="50" charset="-128"/>
                <a:ea typeface="Meiryo UI" pitchFamily="50" charset="-128"/>
                <a:cs typeface="Meiryo UI" pitchFamily="50" charset="-128"/>
              </a:rPr>
              <a:t>人</a:t>
            </a:r>
            <a:endParaRPr lang="ja-JP"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400"/>
              </a:spcBef>
            </a:pPr>
            <a:r>
              <a:rPr lang="ja-JP" altLang="ja-JP" sz="1400" b="1" dirty="0">
                <a:solidFill>
                  <a:schemeClr val="bg1"/>
                </a:solidFill>
                <a:latin typeface="Meiryo UI" pitchFamily="50" charset="-128"/>
                <a:ea typeface="Meiryo UI" pitchFamily="50" charset="-128"/>
                <a:cs typeface="Meiryo UI" pitchFamily="50" charset="-128"/>
              </a:rPr>
              <a:t>（ア）認知症疾患の臨床診断を受けていない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ja-JP"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400"/>
              </a:spcBef>
            </a:pPr>
            <a:r>
              <a:rPr lang="ja-JP" altLang="ja-JP" sz="1400" b="1" dirty="0">
                <a:solidFill>
                  <a:schemeClr val="bg1"/>
                </a:solidFill>
                <a:latin typeface="Meiryo UI" pitchFamily="50" charset="-128"/>
                <a:ea typeface="Meiryo UI" pitchFamily="50" charset="-128"/>
                <a:cs typeface="Meiryo UI" pitchFamily="50" charset="-128"/>
              </a:rPr>
              <a:t>（イ）継続的な医療サービスを受けていない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en-US"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400"/>
              </a:spcBef>
            </a:pPr>
            <a:r>
              <a:rPr lang="ja-JP" altLang="ja-JP" sz="1400" b="1" dirty="0">
                <a:solidFill>
                  <a:schemeClr val="bg1"/>
                </a:solidFill>
                <a:latin typeface="Meiryo UI" pitchFamily="50" charset="-128"/>
                <a:ea typeface="Meiryo UI" pitchFamily="50" charset="-128"/>
                <a:cs typeface="Meiryo UI" pitchFamily="50" charset="-128"/>
              </a:rPr>
              <a:t>（ウ）適切な介護保険サービスに結び付いていない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en-US"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400"/>
              </a:spcBef>
            </a:pPr>
            <a:r>
              <a:rPr lang="ja-JP" altLang="ja-JP" sz="1400" b="1" dirty="0">
                <a:solidFill>
                  <a:schemeClr val="bg1"/>
                </a:solidFill>
                <a:latin typeface="Meiryo UI" pitchFamily="50" charset="-128"/>
                <a:ea typeface="Meiryo UI" pitchFamily="50" charset="-128"/>
                <a:cs typeface="Meiryo UI" pitchFamily="50" charset="-128"/>
              </a:rPr>
              <a:t>（エ）診断されたが介護サービスが中断している</a:t>
            </a:r>
            <a:r>
              <a:rPr lang="ja-JP" altLang="en-US" sz="1400" b="1" dirty="0">
                <a:solidFill>
                  <a:schemeClr val="bg1"/>
                </a:solidFill>
                <a:latin typeface="Meiryo UI" pitchFamily="50" charset="-128"/>
                <a:ea typeface="Meiryo UI" pitchFamily="50" charset="-128"/>
                <a:cs typeface="Meiryo UI" pitchFamily="50" charset="-128"/>
              </a:rPr>
              <a:t>人</a:t>
            </a:r>
            <a:r>
              <a:rPr lang="ja-JP" altLang="ja-JP" sz="1400" b="1" dirty="0">
                <a:solidFill>
                  <a:schemeClr val="bg1"/>
                </a:solidFill>
                <a:latin typeface="Meiryo UI" pitchFamily="50" charset="-128"/>
                <a:ea typeface="Meiryo UI" pitchFamily="50" charset="-128"/>
                <a:cs typeface="Meiryo UI" pitchFamily="50" charset="-128"/>
              </a:rPr>
              <a:t>　</a:t>
            </a:r>
          </a:p>
          <a:p>
            <a:pPr eaLnBrk="0" fontAlgn="base" hangingPunct="0"/>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医療</a:t>
            </a:r>
            <a:r>
              <a:rPr lang="ja-JP" altLang="en-US" sz="1600" b="1" dirty="0">
                <a:solidFill>
                  <a:schemeClr val="bg1"/>
                </a:solidFill>
                <a:latin typeface="Meiryo UI" pitchFamily="50" charset="-128"/>
                <a:ea typeface="Meiryo UI" pitchFamily="50" charset="-128"/>
                <a:cs typeface="Meiryo UI" pitchFamily="50" charset="-128"/>
              </a:rPr>
              <a:t>･</a:t>
            </a:r>
            <a:r>
              <a:rPr lang="ja-JP" altLang="ja-JP" sz="1600" b="1" dirty="0">
                <a:solidFill>
                  <a:schemeClr val="bg1"/>
                </a:solidFill>
                <a:latin typeface="Meiryo UI" pitchFamily="50" charset="-128"/>
                <a:ea typeface="Meiryo UI" pitchFamily="50" charset="-128"/>
                <a:cs typeface="Meiryo UI" pitchFamily="50" charset="-128"/>
              </a:rPr>
              <a:t>介護サービスを受けているが</a:t>
            </a:r>
            <a:endParaRPr lang="en-US" altLang="ja-JP" sz="1600" b="1" dirty="0">
              <a:solidFill>
                <a:schemeClr val="bg1"/>
              </a:solidFill>
              <a:latin typeface="Meiryo UI" pitchFamily="50" charset="-128"/>
              <a:ea typeface="Meiryo UI" pitchFamily="50" charset="-128"/>
              <a:cs typeface="Meiryo UI" pitchFamily="50" charset="-128"/>
            </a:endParaRPr>
          </a:p>
          <a:p>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認知症の行動・心理症状が顕著なため、</a:t>
            </a:r>
            <a:endParaRPr lang="en-US" altLang="ja-JP" sz="1600" b="1" dirty="0">
              <a:solidFill>
                <a:schemeClr val="bg1"/>
              </a:solidFill>
              <a:latin typeface="Meiryo UI" pitchFamily="50" charset="-128"/>
              <a:ea typeface="Meiryo UI" pitchFamily="50" charset="-128"/>
              <a:cs typeface="Meiryo UI" pitchFamily="50" charset="-128"/>
            </a:endParaRPr>
          </a:p>
          <a:p>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対応に苦慮している</a:t>
            </a:r>
          </a:p>
        </p:txBody>
      </p:sp>
      <p:sp>
        <p:nvSpPr>
          <p:cNvPr id="9" name="円/楕円 8"/>
          <p:cNvSpPr/>
          <p:nvPr/>
        </p:nvSpPr>
        <p:spPr>
          <a:xfrm>
            <a:off x="700644" y="3929209"/>
            <a:ext cx="3479469" cy="1260308"/>
          </a:xfrm>
          <a:prstGeom prst="ellipse">
            <a:avLst/>
          </a:prstGeom>
          <a:solidFill>
            <a:srgbClr val="F5EADF"/>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pic>
        <p:nvPicPr>
          <p:cNvPr id="10" name="Picture 10" descr="C:\Users\YCHXX\AppData\Local\Microsoft\Windows\Temporary Internet Files\Content.IE5\CTBVOFOZ\MC900431615[1].png"/>
          <p:cNvPicPr>
            <a:picLocks noChangeAspect="1" noChangeArrowheads="1"/>
          </p:cNvPicPr>
          <p:nvPr/>
        </p:nvPicPr>
        <p:blipFill>
          <a:blip r:embed="rId3" cstate="print"/>
          <a:srcRect/>
          <a:stretch>
            <a:fillRect/>
          </a:stretch>
        </p:blipFill>
        <p:spPr bwMode="auto">
          <a:xfrm>
            <a:off x="989069" y="4093375"/>
            <a:ext cx="909520" cy="794040"/>
          </a:xfrm>
          <a:prstGeom prst="rect">
            <a:avLst/>
          </a:prstGeom>
          <a:noFill/>
        </p:spPr>
      </p:pic>
      <p:pic>
        <p:nvPicPr>
          <p:cNvPr id="11" name="Picture 14"/>
          <p:cNvPicPr>
            <a:picLocks noChangeAspect="1" noChangeArrowheads="1"/>
          </p:cNvPicPr>
          <p:nvPr/>
        </p:nvPicPr>
        <p:blipFill>
          <a:blip r:embed="rId4" cstate="print"/>
          <a:srcRect/>
          <a:stretch>
            <a:fillRect/>
          </a:stretch>
        </p:blipFill>
        <p:spPr bwMode="auto">
          <a:xfrm>
            <a:off x="2992526" y="4093374"/>
            <a:ext cx="651801" cy="787619"/>
          </a:xfrm>
          <a:prstGeom prst="rect">
            <a:avLst/>
          </a:prstGeom>
          <a:noFill/>
          <a:ln w="9525">
            <a:noFill/>
            <a:miter lim="800000"/>
            <a:headEnd/>
            <a:tailEnd/>
          </a:ln>
          <a:effectLst/>
        </p:spPr>
      </p:pic>
      <p:sp>
        <p:nvSpPr>
          <p:cNvPr id="12" name="テキスト ボックス 11"/>
          <p:cNvSpPr txBox="1"/>
          <p:nvPr/>
        </p:nvSpPr>
        <p:spPr>
          <a:xfrm>
            <a:off x="130417" y="4925617"/>
            <a:ext cx="2626825" cy="918200"/>
          </a:xfrm>
          <a:prstGeom prst="rect">
            <a:avLst/>
          </a:prstGeom>
          <a:noFill/>
        </p:spPr>
        <p:txBody>
          <a:bodyPr wrap="square" rtlCol="0">
            <a:spAutoFit/>
          </a:bodyPr>
          <a:lstStyle/>
          <a:p>
            <a:pPr algn="ctr"/>
            <a:r>
              <a:rPr lang="ja-JP" altLang="en-US" sz="1400" b="1" dirty="0">
                <a:solidFill>
                  <a:prstClr val="black"/>
                </a:solidFill>
                <a:latin typeface="Meiryo UI" pitchFamily="50" charset="-128"/>
                <a:ea typeface="Meiryo UI" pitchFamily="50" charset="-128"/>
                <a:cs typeface="Meiryo UI" pitchFamily="50" charset="-128"/>
              </a:rPr>
              <a:t>医療と介護の専門職</a:t>
            </a:r>
            <a:endParaRPr lang="en-US" altLang="ja-JP" sz="1400" b="1" dirty="0">
              <a:solidFill>
                <a:prstClr val="black"/>
              </a:solidFill>
              <a:latin typeface="Meiryo UI" pitchFamily="50" charset="-128"/>
              <a:ea typeface="Meiryo UI" pitchFamily="50" charset="-128"/>
              <a:cs typeface="Meiryo UI" pitchFamily="50" charset="-128"/>
            </a:endParaRPr>
          </a:p>
          <a:p>
            <a:pPr>
              <a:spcBef>
                <a:spcPts val="600"/>
              </a:spcBef>
            </a:pPr>
            <a:r>
              <a:rPr lang="ja-JP" altLang="en-US" sz="1100" b="1" dirty="0">
                <a:solidFill>
                  <a:prstClr val="black"/>
                </a:solidFill>
                <a:latin typeface="Meiryo UI" pitchFamily="50" charset="-128"/>
                <a:ea typeface="Meiryo UI" pitchFamily="50" charset="-128"/>
                <a:cs typeface="Meiryo UI" pitchFamily="50" charset="-128"/>
              </a:rPr>
              <a:t> （歯科医師、薬剤師、保健師、看護師、</a:t>
            </a:r>
            <a:endParaRPr lang="en-US" altLang="ja-JP" sz="1100" b="1" dirty="0">
              <a:solidFill>
                <a:prstClr val="black"/>
              </a:solidFill>
              <a:latin typeface="Meiryo UI" pitchFamily="50" charset="-128"/>
              <a:ea typeface="Meiryo UI" pitchFamily="50" charset="-128"/>
              <a:cs typeface="Meiryo UI" pitchFamily="50" charset="-128"/>
            </a:endParaRPr>
          </a:p>
          <a:p>
            <a:pPr>
              <a:spcBef>
                <a:spcPts val="100"/>
              </a:spcBef>
            </a:pPr>
            <a:r>
              <a:rPr lang="ja-JP" altLang="en-US" sz="1100" b="1" dirty="0">
                <a:solidFill>
                  <a:prstClr val="black"/>
                </a:solidFill>
                <a:latin typeface="Meiryo UI" pitchFamily="50" charset="-128"/>
                <a:ea typeface="Meiryo UI" pitchFamily="50" charset="-128"/>
                <a:cs typeface="Meiryo UI" pitchFamily="50" charset="-128"/>
              </a:rPr>
              <a:t>   作業療法士、精神保健福祉士、社会</a:t>
            </a:r>
            <a:endParaRPr lang="en-US" altLang="ja-JP" sz="1100" b="1" dirty="0">
              <a:solidFill>
                <a:prstClr val="black"/>
              </a:solidFill>
              <a:latin typeface="Meiryo UI" pitchFamily="50" charset="-128"/>
              <a:ea typeface="Meiryo UI" pitchFamily="50" charset="-128"/>
              <a:cs typeface="Meiryo UI" pitchFamily="50" charset="-128"/>
            </a:endParaRPr>
          </a:p>
          <a:p>
            <a:pPr>
              <a:spcBef>
                <a:spcPts val="100"/>
              </a:spcBef>
            </a:pPr>
            <a:r>
              <a:rPr lang="ja-JP" altLang="en-US" sz="1100" b="1" dirty="0">
                <a:solidFill>
                  <a:prstClr val="black"/>
                </a:solidFill>
                <a:latin typeface="Meiryo UI" pitchFamily="50" charset="-128"/>
                <a:ea typeface="Meiryo UI" pitchFamily="50" charset="-128"/>
                <a:cs typeface="Meiryo UI" pitchFamily="50" charset="-128"/>
              </a:rPr>
              <a:t>   福祉士、介護福祉士等）</a:t>
            </a:r>
          </a:p>
        </p:txBody>
      </p:sp>
      <p:sp>
        <p:nvSpPr>
          <p:cNvPr id="13" name="テキスト ボックス 12"/>
          <p:cNvSpPr txBox="1"/>
          <p:nvPr/>
        </p:nvSpPr>
        <p:spPr>
          <a:xfrm flipH="1">
            <a:off x="2689936" y="4954458"/>
            <a:ext cx="1908781" cy="553998"/>
          </a:xfrm>
          <a:prstGeom prst="rect">
            <a:avLst/>
          </a:prstGeom>
          <a:noFill/>
        </p:spPr>
        <p:txBody>
          <a:bodyPr wrap="square" rtlCol="0">
            <a:spAutoFit/>
          </a:bodyPr>
          <a:lstStyle/>
          <a:p>
            <a:r>
              <a:rPr lang="ja-JP" altLang="en-US" sz="1400" b="1" dirty="0">
                <a:solidFill>
                  <a:prstClr val="black"/>
                </a:solidFill>
                <a:latin typeface="Meiryo UI" pitchFamily="50" charset="-128"/>
                <a:ea typeface="Meiryo UI" pitchFamily="50" charset="-128"/>
                <a:cs typeface="Meiryo UI" pitchFamily="50" charset="-128"/>
              </a:rPr>
              <a:t>  チームに協力する医師</a:t>
            </a:r>
            <a:endParaRPr lang="en-US" altLang="ja-JP" sz="1400" b="1" dirty="0">
              <a:solidFill>
                <a:prstClr val="black"/>
              </a:solidFill>
              <a:latin typeface="Meiryo UI" pitchFamily="50" charset="-128"/>
              <a:ea typeface="Meiryo UI" pitchFamily="50" charset="-128"/>
              <a:cs typeface="Meiryo UI" pitchFamily="50" charset="-128"/>
            </a:endParaRPr>
          </a:p>
          <a:p>
            <a:pPr>
              <a:spcBef>
                <a:spcPts val="600"/>
              </a:spcBef>
            </a:pPr>
            <a:r>
              <a:rPr lang="ja-JP" altLang="en-US" sz="1100" b="1" dirty="0">
                <a:solidFill>
                  <a:prstClr val="black"/>
                </a:solidFill>
                <a:latin typeface="Meiryo UI" pitchFamily="50" charset="-128"/>
                <a:ea typeface="Meiryo UI" pitchFamily="50" charset="-128"/>
                <a:cs typeface="Meiryo UI" pitchFamily="50" charset="-128"/>
              </a:rPr>
              <a:t>（認知症サポート医嘱託可）</a:t>
            </a:r>
          </a:p>
        </p:txBody>
      </p:sp>
      <p:sp>
        <p:nvSpPr>
          <p:cNvPr id="14" name="テキスト ボックス 13"/>
          <p:cNvSpPr txBox="1"/>
          <p:nvPr/>
        </p:nvSpPr>
        <p:spPr>
          <a:xfrm>
            <a:off x="468932" y="3621431"/>
            <a:ext cx="3198311" cy="307777"/>
          </a:xfrm>
          <a:prstGeom prst="rect">
            <a:avLst/>
          </a:prstGeom>
          <a:noFill/>
        </p:spPr>
        <p:txBody>
          <a:bodyPr wrap="none" rtlCol="0">
            <a:spAutoFit/>
          </a:bodyPr>
          <a:lstStyle/>
          <a:p>
            <a:r>
              <a:rPr lang="en-US" altLang="ja-JP" sz="1400" b="1" dirty="0">
                <a:solidFill>
                  <a:srgbClr val="996633"/>
                </a:solidFill>
                <a:latin typeface="Meiryo UI" pitchFamily="50" charset="-128"/>
                <a:ea typeface="Meiryo UI" pitchFamily="50" charset="-128"/>
                <a:cs typeface="Meiryo UI" pitchFamily="50" charset="-128"/>
              </a:rPr>
              <a:t>【</a:t>
            </a:r>
            <a:r>
              <a:rPr lang="ja-JP" altLang="en-US" sz="1400" b="1" dirty="0">
                <a:solidFill>
                  <a:srgbClr val="996633"/>
                </a:solidFill>
                <a:latin typeface="Meiryo UI" pitchFamily="50" charset="-128"/>
                <a:ea typeface="Meiryo UI" pitchFamily="50" charset="-128"/>
                <a:cs typeface="Meiryo UI" pitchFamily="50" charset="-128"/>
              </a:rPr>
              <a:t>認知症初期集中支援チームのメンバー</a:t>
            </a:r>
            <a:r>
              <a:rPr lang="en-US" altLang="ja-JP" sz="1400" b="1" dirty="0">
                <a:solidFill>
                  <a:srgbClr val="996633"/>
                </a:solidFill>
                <a:latin typeface="Meiryo UI" pitchFamily="50" charset="-128"/>
                <a:ea typeface="Meiryo UI" pitchFamily="50" charset="-128"/>
                <a:cs typeface="Meiryo UI" pitchFamily="50" charset="-128"/>
              </a:rPr>
              <a:t>】</a:t>
            </a:r>
            <a:endParaRPr lang="ja-JP" altLang="en-US" sz="1400" b="1" dirty="0">
              <a:solidFill>
                <a:srgbClr val="996633"/>
              </a:solidFill>
              <a:latin typeface="Meiryo UI" pitchFamily="50" charset="-128"/>
              <a:ea typeface="Meiryo UI" pitchFamily="50" charset="-128"/>
              <a:cs typeface="Meiryo UI" pitchFamily="50" charset="-128"/>
            </a:endParaRPr>
          </a:p>
        </p:txBody>
      </p:sp>
      <p:sp>
        <p:nvSpPr>
          <p:cNvPr id="16" name="正方形/長方形 15"/>
          <p:cNvSpPr/>
          <p:nvPr/>
        </p:nvSpPr>
        <p:spPr>
          <a:xfrm>
            <a:off x="270754" y="1229789"/>
            <a:ext cx="4370819" cy="23565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複数の専門職が家族の訴え等により</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認知症が疑われる人や認知症の人及び</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その家族を訪問し、アセスメント、家族</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支援</a:t>
            </a:r>
            <a:r>
              <a:rPr lang="ja-JP" altLang="en-US" sz="2000" b="1" dirty="0">
                <a:solidFill>
                  <a:prstClr val="black"/>
                </a:solidFill>
                <a:latin typeface="Meiryo UI" pitchFamily="50" charset="-128"/>
                <a:ea typeface="Meiryo UI" pitchFamily="50" charset="-128"/>
                <a:cs typeface="Meiryo UI" pitchFamily="50" charset="-128"/>
              </a:rPr>
              <a:t>等</a:t>
            </a:r>
            <a:r>
              <a:rPr lang="ja-JP" altLang="ja-JP" sz="2000" b="1" dirty="0">
                <a:solidFill>
                  <a:prstClr val="black"/>
                </a:solidFill>
                <a:latin typeface="Meiryo UI" pitchFamily="50" charset="-128"/>
                <a:ea typeface="Meiryo UI" pitchFamily="50" charset="-128"/>
                <a:cs typeface="Meiryo UI" pitchFamily="50" charset="-128"/>
              </a:rPr>
              <a:t>の</a:t>
            </a:r>
            <a:r>
              <a:rPr lang="ja-JP" altLang="ja-JP" sz="2000" b="1" dirty="0">
                <a:solidFill>
                  <a:srgbClr val="996633"/>
                </a:solidFill>
                <a:latin typeface="Meiryo UI" pitchFamily="50" charset="-128"/>
                <a:ea typeface="Meiryo UI" pitchFamily="50" charset="-128"/>
                <a:cs typeface="Meiryo UI" pitchFamily="50" charset="-128"/>
              </a:rPr>
              <a:t>初期の支援を包括的</a:t>
            </a:r>
            <a:r>
              <a:rPr lang="ja-JP" altLang="en-US" sz="2000" b="1" dirty="0">
                <a:solidFill>
                  <a:srgbClr val="996633"/>
                </a:solidFill>
                <a:latin typeface="Meiryo UI" pitchFamily="50" charset="-128"/>
                <a:ea typeface="Meiryo UI" pitchFamily="50" charset="-128"/>
                <a:cs typeface="Meiryo UI" pitchFamily="50" charset="-128"/>
              </a:rPr>
              <a:t>･</a:t>
            </a:r>
            <a:r>
              <a:rPr lang="ja-JP" altLang="ja-JP" sz="2000" b="1" dirty="0">
                <a:solidFill>
                  <a:srgbClr val="996633"/>
                </a:solidFill>
                <a:latin typeface="Meiryo UI" pitchFamily="50" charset="-128"/>
                <a:ea typeface="Meiryo UI" pitchFamily="50" charset="-128"/>
                <a:cs typeface="Meiryo UI" pitchFamily="50" charset="-128"/>
              </a:rPr>
              <a:t>集中的</a:t>
            </a:r>
            <a:endParaRPr lang="en-US" altLang="ja-JP" sz="2000" b="1" dirty="0">
              <a:solidFill>
                <a:srgbClr val="996633"/>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srgbClr val="996633"/>
                </a:solidFill>
                <a:latin typeface="Meiryo UI" pitchFamily="50" charset="-128"/>
                <a:ea typeface="Meiryo UI" pitchFamily="50" charset="-128"/>
                <a:cs typeface="Meiryo UI" pitchFamily="50" charset="-128"/>
              </a:rPr>
              <a:t>（おおむね６ヶ月）</a:t>
            </a:r>
            <a:r>
              <a:rPr lang="ja-JP" altLang="ja-JP" sz="2000" b="1" dirty="0">
                <a:solidFill>
                  <a:prstClr val="black"/>
                </a:solidFill>
                <a:latin typeface="Meiryo UI" pitchFamily="50" charset="-128"/>
                <a:ea typeface="Meiryo UI" pitchFamily="50" charset="-128"/>
                <a:cs typeface="Meiryo UI" pitchFamily="50" charset="-128"/>
              </a:rPr>
              <a:t>に行い、自立生活の</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サポートを行うチーム</a:t>
            </a:r>
            <a:endParaRPr lang="ja-JP" altLang="ja-JP" b="1" dirty="0">
              <a:solidFill>
                <a:prstClr val="black"/>
              </a:solidFill>
              <a:latin typeface="Meiryo UI" pitchFamily="50" charset="-128"/>
              <a:ea typeface="Meiryo UI" pitchFamily="50" charset="-128"/>
              <a:cs typeface="Meiryo UI" pitchFamily="50" charset="-128"/>
            </a:endParaRPr>
          </a:p>
        </p:txBody>
      </p:sp>
      <p:sp>
        <p:nvSpPr>
          <p:cNvPr id="18" name="AutoShape 32"/>
          <p:cNvSpPr>
            <a:spLocks noChangeArrowheads="1"/>
          </p:cNvSpPr>
          <p:nvPr/>
        </p:nvSpPr>
        <p:spPr bwMode="auto">
          <a:xfrm>
            <a:off x="4094154" y="4059024"/>
            <a:ext cx="571869" cy="1003073"/>
          </a:xfrm>
          <a:prstGeom prst="rightArrow">
            <a:avLst>
              <a:gd name="adj1" fmla="val 44750"/>
              <a:gd name="adj2" fmla="val 56046"/>
            </a:avLst>
          </a:prstGeom>
          <a:gradFill rotWithShape="1">
            <a:gsLst>
              <a:gs pos="0">
                <a:srgbClr val="F5EADF"/>
              </a:gs>
              <a:gs pos="100000">
                <a:srgbClr val="996633"/>
              </a:gs>
            </a:gsLst>
            <a:lin ang="0" scaled="1"/>
          </a:gradFill>
          <a:ln>
            <a:noFill/>
          </a:ln>
        </p:spPr>
        <p:txBody>
          <a:bodyPr wrap="none" anchor="ctr"/>
          <a:lstStyle/>
          <a:p>
            <a:pPr algn="ctr" defTabSz="1001713" eaLnBrk="1" hangingPunct="1">
              <a:lnSpc>
                <a:spcPct val="90000"/>
              </a:lnSpc>
            </a:pPr>
            <a:endParaRPr lang="ja-JP" altLang="en-US" sz="2000">
              <a:ea typeface="HGP創英角ｺﾞｼｯｸUB" pitchFamily="50" charset="-128"/>
            </a:endParaRPr>
          </a:p>
        </p:txBody>
      </p:sp>
      <p:sp>
        <p:nvSpPr>
          <p:cNvPr id="23"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20</a:t>
            </a:r>
            <a:r>
              <a:rPr lang="ja-JP" altLang="en-US" sz="1800" b="1" dirty="0">
                <a:latin typeface="Meiryo UI" pitchFamily="50" charset="-128"/>
                <a:ea typeface="Meiryo UI" pitchFamily="50" charset="-128"/>
                <a:cs typeface="Meiryo UI" pitchFamily="50" charset="-128"/>
              </a:rPr>
              <a:t>］</a:t>
            </a:r>
          </a:p>
        </p:txBody>
      </p:sp>
      <p:sp>
        <p:nvSpPr>
          <p:cNvPr id="24"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26265393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Line 45"/>
          <p:cNvSpPr>
            <a:spLocks noChangeShapeType="1"/>
          </p:cNvSpPr>
          <p:nvPr/>
        </p:nvSpPr>
        <p:spPr bwMode="auto">
          <a:xfrm>
            <a:off x="4761935" y="2197142"/>
            <a:ext cx="1937621" cy="74085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45"/>
          <p:cNvSpPr>
            <a:spLocks noChangeShapeType="1"/>
          </p:cNvSpPr>
          <p:nvPr/>
        </p:nvSpPr>
        <p:spPr bwMode="auto">
          <a:xfrm flipH="1">
            <a:off x="2463595" y="2197142"/>
            <a:ext cx="196781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45"/>
          <p:cNvSpPr>
            <a:spLocks noChangeShapeType="1"/>
          </p:cNvSpPr>
          <p:nvPr/>
        </p:nvSpPr>
        <p:spPr bwMode="auto">
          <a:xfrm flipH="1">
            <a:off x="4587764" y="2197142"/>
            <a:ext cx="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正方形/長方形 49"/>
          <p:cNvSpPr/>
          <p:nvPr/>
        </p:nvSpPr>
        <p:spPr>
          <a:xfrm>
            <a:off x="3079048" y="3344309"/>
            <a:ext cx="3179248" cy="298806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rPr>
              <a:t>関係機関等と連携し、以下の事業の企画・</a:t>
            </a:r>
            <a:endParaRPr lang="en-US" altLang="ja-JP"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rPr>
              <a:t>   調整を行う</a:t>
            </a:r>
            <a:endParaRPr lang="en-US" altLang="ja-JP" sz="1200" b="1" dirty="0">
              <a:solidFill>
                <a:srgbClr val="E5851B"/>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●認知症疾患医療センターの専門医等による   </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病院・施設等における処遇困難事例の検討</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及び個別支援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●介護保険施設等の相談員による、在宅で</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生活する認知症の人や家族に対する効果的</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な介護方法などの専門的な相談支援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●「認知症カフェ」等の開設</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●認知症ライフサポート研修など認知症多職種</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協働研修の実施　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3536118" y="2936722"/>
            <a:ext cx="2178081" cy="772042"/>
          </a:xfrm>
          <a:prstGeom prst="rect">
            <a:avLst/>
          </a:prstGeom>
          <a:solidFill>
            <a:srgbClr val="E585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認知症対応力向上の</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ための支援</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166255" y="3344310"/>
            <a:ext cx="2729615" cy="298806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●認知症の人が認知症の容態に応じて</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必要な医療や介護等のサービスを</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受けられるよう関係機関との連携体制</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の構築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●市町村等との協力による、認知症</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ケアパス（状態に応じた適切な医療</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や介護サービス等の提供の流れ）の</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作成・普及　　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605294" y="2937997"/>
            <a:ext cx="1973189" cy="770767"/>
          </a:xfrm>
          <a:prstGeom prst="rect">
            <a:avLst/>
          </a:prstGeom>
          <a:solidFill>
            <a:srgbClr val="85AE3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医療・介護等の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支援ネットワーク構築</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正方形/長方形 158"/>
          <p:cNvSpPr/>
          <p:nvPr/>
        </p:nvSpPr>
        <p:spPr>
          <a:xfrm>
            <a:off x="6424551" y="3344310"/>
            <a:ext cx="2409126" cy="298806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●認知症の人や家族等への相談</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●「認知症初期集中支援チーム」</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との連携等による必要なサービス</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が認知症の人や家族に提供され</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ための調整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674453" y="2936722"/>
            <a:ext cx="1662019" cy="772042"/>
          </a:xfrm>
          <a:prstGeom prst="rect">
            <a:avLst/>
          </a:prstGeom>
          <a:solidFill>
            <a:srgbClr val="1782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相談支援・</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支援体制構築</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907827" y="1661264"/>
            <a:ext cx="1368122" cy="445265"/>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04" name="上下矢印 103"/>
          <p:cNvSpPr/>
          <p:nvPr/>
        </p:nvSpPr>
        <p:spPr>
          <a:xfrm rot="16200000">
            <a:off x="2488638" y="1533772"/>
            <a:ext cx="612644" cy="737846"/>
          </a:xfrm>
          <a:prstGeom prst="upDownArrow">
            <a:avLst>
              <a:gd name="adj1" fmla="val 66969"/>
              <a:gd name="adj2" fmla="val 299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2463595" y="1693212"/>
            <a:ext cx="662730" cy="38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協働</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2426037" y="232165"/>
            <a:ext cx="4121073" cy="57606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kumimoji="1"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6359411" y="1223820"/>
            <a:ext cx="2539406" cy="1213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推進員の要件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認知症の医療・介護の専門的知識及び</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経験を有する 医師、保健師、看護師、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作業療法士、歯科衛生士、精神保健福祉士、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社会福祉士、    介護福祉士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①以外で</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認知症の医療や介護の専門的</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知識及び経験を有すると市町村が認めた者</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3324347" y="1632681"/>
            <a:ext cx="2389852" cy="540029"/>
          </a:xfrm>
          <a:prstGeom prst="rect">
            <a:avLst/>
          </a:prstGeom>
          <a:solidFill>
            <a:schemeClr val="bg1"/>
          </a:solidFill>
          <a:ln w="63500" cmpd="dbl">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21</a:t>
            </a:r>
            <a:r>
              <a:rPr lang="ja-JP" altLang="en-US" sz="1800" b="1" dirty="0">
                <a:latin typeface="Meiryo UI" pitchFamily="50" charset="-128"/>
                <a:ea typeface="Meiryo UI" pitchFamily="50" charset="-128"/>
                <a:cs typeface="Meiryo UI" pitchFamily="50" charset="-128"/>
              </a:rPr>
              <a:t>］</a:t>
            </a:r>
          </a:p>
        </p:txBody>
      </p:sp>
      <p:sp>
        <p:nvSpPr>
          <p:cNvPr id="26" name="Rectangle 3"/>
          <p:cNvSpPr>
            <a:spLocks noChangeArrowheads="1"/>
          </p:cNvSpPr>
          <p:nvPr/>
        </p:nvSpPr>
        <p:spPr bwMode="auto">
          <a:xfrm>
            <a:off x="130625" y="85820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765519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369888" y="225738"/>
            <a:ext cx="8229600" cy="73818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若年性認知症の特徴と現状</a:t>
            </a:r>
          </a:p>
        </p:txBody>
      </p:sp>
      <p:sp>
        <p:nvSpPr>
          <p:cNvPr id="8" name="テキスト ボックス 60"/>
          <p:cNvSpPr txBox="1">
            <a:spLocks noChangeArrowheads="1"/>
          </p:cNvSpPr>
          <p:nvPr/>
        </p:nvSpPr>
        <p:spPr bwMode="auto">
          <a:xfrm>
            <a:off x="886511" y="1188711"/>
            <a:ext cx="7628097" cy="155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●全国における若年性認知症者数は </a:t>
            </a:r>
            <a:r>
              <a:rPr lang="en-US" altLang="ja-JP" sz="1700" b="1" dirty="0">
                <a:solidFill>
                  <a:srgbClr val="996633"/>
                </a:solidFill>
                <a:latin typeface="Meiryo UI" pitchFamily="50" charset="-128"/>
                <a:ea typeface="Meiryo UI" pitchFamily="50" charset="-128"/>
                <a:cs typeface="Meiryo UI" pitchFamily="50" charset="-128"/>
              </a:rPr>
              <a:t>3.78</a:t>
            </a:r>
            <a:r>
              <a:rPr lang="ja-JP" altLang="en-US" sz="1700" b="1" dirty="0">
                <a:solidFill>
                  <a:srgbClr val="996633"/>
                </a:solidFill>
                <a:latin typeface="Meiryo UI" pitchFamily="50" charset="-128"/>
                <a:ea typeface="Meiryo UI" pitchFamily="50" charset="-128"/>
                <a:cs typeface="Meiryo UI" pitchFamily="50" charset="-128"/>
              </a:rPr>
              <a:t>万人 </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と推計</a:t>
            </a:r>
            <a:endParaRPr lang="en-US" altLang="ja-JP" sz="1700" b="1" dirty="0">
              <a:solidFill>
                <a:schemeClr val="tx1">
                  <a:lumMod val="50000"/>
                  <a:lumOff val="50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18~64</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歳人口における人口</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10</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万人当たり若年認知症者数は</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47.6</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人</a:t>
            </a:r>
            <a:endParaRPr lang="en-US" altLang="ja-JP" sz="1700" b="1" dirty="0">
              <a:solidFill>
                <a:schemeClr val="tx1">
                  <a:lumMod val="50000"/>
                  <a:lumOff val="50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●基礎疾患としては、</a:t>
            </a:r>
            <a:r>
              <a:rPr lang="ja-JP" altLang="en-US" sz="1700" b="1" dirty="0">
                <a:solidFill>
                  <a:srgbClr val="996633"/>
                </a:solidFill>
                <a:latin typeface="Meiryo UI" pitchFamily="50" charset="-128"/>
                <a:ea typeface="Meiryo UI" pitchFamily="50" charset="-128"/>
                <a:cs typeface="Meiryo UI" pitchFamily="50" charset="-128"/>
              </a:rPr>
              <a:t>血管性認知症</a:t>
            </a:r>
            <a:r>
              <a:rPr lang="en-US" altLang="ja-JP" sz="1700" b="1" dirty="0">
                <a:solidFill>
                  <a:srgbClr val="996633"/>
                </a:solidFill>
                <a:latin typeface="Meiryo UI" pitchFamily="50" charset="-128"/>
                <a:ea typeface="Meiryo UI" pitchFamily="50" charset="-128"/>
                <a:cs typeface="Meiryo UI" pitchFamily="50" charset="-128"/>
              </a:rPr>
              <a:t>39.8</a:t>
            </a:r>
            <a:r>
              <a:rPr lang="ja-JP" altLang="en-US" sz="1700" b="1" dirty="0">
                <a:solidFill>
                  <a:srgbClr val="996633"/>
                </a:solidFill>
                <a:latin typeface="Meiryo UI" pitchFamily="50" charset="-128"/>
                <a:ea typeface="Meiryo UI" pitchFamily="50" charset="-128"/>
                <a:cs typeface="Meiryo UI" pitchFamily="50" charset="-128"/>
              </a:rPr>
              <a:t>％、アルツハイマー病</a:t>
            </a:r>
            <a:r>
              <a:rPr lang="en-US" altLang="ja-JP" sz="1700" b="1" dirty="0">
                <a:solidFill>
                  <a:srgbClr val="996633"/>
                </a:solidFill>
                <a:latin typeface="Meiryo UI" pitchFamily="50" charset="-128"/>
                <a:ea typeface="Meiryo UI" pitchFamily="50" charset="-128"/>
                <a:cs typeface="Meiryo UI" pitchFamily="50" charset="-128"/>
              </a:rPr>
              <a:t>25.4</a:t>
            </a:r>
            <a:r>
              <a:rPr lang="ja-JP" altLang="en-US" sz="1700" b="1" dirty="0">
                <a:solidFill>
                  <a:srgbClr val="996633"/>
                </a:solidFill>
                <a:latin typeface="Meiryo UI" pitchFamily="50" charset="-128"/>
                <a:ea typeface="Meiryo UI" pitchFamily="50" charset="-128"/>
                <a:cs typeface="Meiryo UI" pitchFamily="50" charset="-128"/>
              </a:rPr>
              <a:t>％、</a:t>
            </a:r>
            <a:endParaRPr lang="en-US" altLang="ja-JP" sz="1700" b="1" dirty="0">
              <a:solidFill>
                <a:srgbClr val="996633"/>
              </a:solidFill>
              <a:latin typeface="Meiryo UI" pitchFamily="50" charset="-128"/>
              <a:ea typeface="Meiryo UI" pitchFamily="50" charset="-128"/>
              <a:cs typeface="Meiryo UI" pitchFamily="50" charset="-128"/>
            </a:endParaRPr>
          </a:p>
          <a:p>
            <a:pPr eaLnBrk="1" hangingPunct="1"/>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   頭部外傷後遺症</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7.7</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％、前頭側頭葉変性症</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3.7</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％、アルコール性認知症</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3.5</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a:t>
            </a:r>
            <a:endParaRPr lang="en-US" altLang="ja-JP" sz="1700" b="1" dirty="0">
              <a:solidFill>
                <a:schemeClr val="tx1">
                  <a:lumMod val="50000"/>
                  <a:lumOff val="50000"/>
                </a:schemeClr>
              </a:solidFill>
              <a:latin typeface="Meiryo UI" pitchFamily="50" charset="-128"/>
              <a:ea typeface="Meiryo UI" pitchFamily="50" charset="-128"/>
              <a:cs typeface="Meiryo UI" pitchFamily="50" charset="-128"/>
            </a:endParaRPr>
          </a:p>
          <a:p>
            <a:pPr eaLnBrk="1" hangingPunct="1"/>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   レビー小体型認知症</a:t>
            </a:r>
            <a:r>
              <a:rPr lang="en-US" altLang="ja-JP" sz="1700" b="1" dirty="0">
                <a:solidFill>
                  <a:schemeClr val="tx1">
                    <a:lumMod val="50000"/>
                    <a:lumOff val="50000"/>
                  </a:schemeClr>
                </a:solidFill>
                <a:latin typeface="Meiryo UI" pitchFamily="50" charset="-128"/>
                <a:ea typeface="Meiryo UI" pitchFamily="50" charset="-128"/>
                <a:cs typeface="Meiryo UI" pitchFamily="50" charset="-128"/>
              </a:rPr>
              <a:t>3.0</a:t>
            </a:r>
            <a:r>
              <a:rPr lang="ja-JP" altLang="en-US" sz="1700" b="1" dirty="0">
                <a:solidFill>
                  <a:schemeClr val="tx1">
                    <a:lumMod val="50000"/>
                    <a:lumOff val="50000"/>
                  </a:schemeClr>
                </a:solidFill>
                <a:latin typeface="Meiryo UI" pitchFamily="50" charset="-128"/>
                <a:ea typeface="Meiryo UI" pitchFamily="50" charset="-128"/>
                <a:cs typeface="Meiryo UI" pitchFamily="50" charset="-128"/>
              </a:rPr>
              <a:t>％の順であった。</a:t>
            </a:r>
          </a:p>
        </p:txBody>
      </p:sp>
      <p:sp>
        <p:nvSpPr>
          <p:cNvPr id="10" name="角丸四角形 9"/>
          <p:cNvSpPr/>
          <p:nvPr/>
        </p:nvSpPr>
        <p:spPr bwMode="auto">
          <a:xfrm>
            <a:off x="579380" y="2844971"/>
            <a:ext cx="4121179" cy="3612975"/>
          </a:xfrm>
          <a:prstGeom prst="roundRect">
            <a:avLst>
              <a:gd name="adj" fmla="val 5917"/>
            </a:avLst>
          </a:prstGeom>
          <a:solidFill>
            <a:srgbClr val="9966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bIns="72000"/>
          <a:lstStyle/>
          <a:p>
            <a:pPr algn="ctr">
              <a:spcBef>
                <a:spcPts val="0"/>
              </a:spcBef>
              <a:spcAft>
                <a:spcPts val="600"/>
              </a:spcAft>
              <a:defRPr/>
            </a:pPr>
            <a:r>
              <a:rPr lang="ja-JP" altLang="en-US" sz="1800" b="1" dirty="0">
                <a:solidFill>
                  <a:schemeClr val="bg1"/>
                </a:solidFill>
                <a:latin typeface="Meiryo UI" pitchFamily="50" charset="-128"/>
                <a:ea typeface="Meiryo UI" pitchFamily="50" charset="-128"/>
                <a:cs typeface="Meiryo UI" pitchFamily="50" charset="-128"/>
              </a:rPr>
              <a:t>認知症高齢者との違い</a:t>
            </a:r>
            <a:endParaRPr lang="en-US" altLang="ja-JP" sz="18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発症年齢が若い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男性に多い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初発症状が認知症特有でなく、診断しにくい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異常であることには気が付くが、受診が遅れる</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経済的な問題が大きい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主介護者が配偶者に集中する</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本人や配偶者の親などの介護が重なり、時に</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300"/>
              </a:spcBef>
              <a:defRPr/>
            </a:pPr>
            <a:r>
              <a:rPr lang="ja-JP" altLang="en-US" sz="1500" b="1" dirty="0">
                <a:solidFill>
                  <a:schemeClr val="bg1"/>
                </a:solidFill>
                <a:latin typeface="Meiryo UI" pitchFamily="50" charset="-128"/>
                <a:ea typeface="Meiryo UI" pitchFamily="50" charset="-128"/>
                <a:cs typeface="Meiryo UI" pitchFamily="50" charset="-128"/>
              </a:rPr>
              <a:t>    複数介護となる。</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600"/>
              </a:spcBef>
              <a:defRPr/>
            </a:pPr>
            <a:r>
              <a:rPr lang="ja-JP" altLang="en-US" sz="1500" b="1" dirty="0">
                <a:solidFill>
                  <a:schemeClr val="bg1"/>
                </a:solidFill>
                <a:latin typeface="Meiryo UI" pitchFamily="50" charset="-128"/>
                <a:ea typeface="Meiryo UI" pitchFamily="50" charset="-128"/>
                <a:cs typeface="Meiryo UI" pitchFamily="50" charset="-128"/>
              </a:rPr>
              <a:t>● 家庭内での課題が多い</a:t>
            </a:r>
            <a:endParaRPr lang="en-US" altLang="ja-JP" sz="1500" b="1" dirty="0">
              <a:solidFill>
                <a:schemeClr val="bg1"/>
              </a:solidFill>
              <a:latin typeface="Meiryo UI" pitchFamily="50" charset="-128"/>
              <a:ea typeface="Meiryo UI" pitchFamily="50" charset="-128"/>
              <a:cs typeface="Meiryo UI" pitchFamily="50" charset="-128"/>
            </a:endParaRPr>
          </a:p>
          <a:p>
            <a:pPr>
              <a:spcBef>
                <a:spcPts val="300"/>
              </a:spcBef>
              <a:defRPr/>
            </a:pPr>
            <a:r>
              <a:rPr lang="ja-JP" altLang="en-US" sz="1500" b="1" dirty="0">
                <a:solidFill>
                  <a:schemeClr val="bg1"/>
                </a:solidFill>
                <a:latin typeface="Meiryo UI" pitchFamily="50" charset="-128"/>
                <a:ea typeface="Meiryo UI" pitchFamily="50" charset="-128"/>
                <a:cs typeface="Meiryo UI" pitchFamily="50" charset="-128"/>
              </a:rPr>
              <a:t>  （就労、子供の教育・結婚 等）</a:t>
            </a:r>
            <a:endParaRPr lang="en-US" altLang="ja-JP" sz="1500" b="1" dirty="0">
              <a:solidFill>
                <a:schemeClr val="bg1"/>
              </a:solidFill>
              <a:latin typeface="Meiryo UI" pitchFamily="50" charset="-128"/>
              <a:ea typeface="Meiryo UI" pitchFamily="50" charset="-128"/>
              <a:cs typeface="Meiryo UI" pitchFamily="50" charset="-128"/>
            </a:endParaRPr>
          </a:p>
          <a:p>
            <a:pPr>
              <a:defRPr/>
            </a:pPr>
            <a:endParaRPr lang="en-US" altLang="ja-JP" sz="1300" b="1" dirty="0">
              <a:solidFill>
                <a:schemeClr val="bg1"/>
              </a:solidFill>
              <a:latin typeface="Meiryo UI" pitchFamily="50" charset="-128"/>
              <a:ea typeface="Meiryo UI" pitchFamily="50" charset="-128"/>
              <a:cs typeface="Meiryo UI" pitchFamily="50" charset="-128"/>
            </a:endParaRPr>
          </a:p>
          <a:p>
            <a:pPr>
              <a:defRPr/>
            </a:pPr>
            <a:endParaRPr lang="ja-JP" altLang="en-US" sz="1400" b="1" dirty="0">
              <a:solidFill>
                <a:srgbClr val="002060"/>
              </a:solidFill>
              <a:latin typeface="Meiryo UI" pitchFamily="50" charset="-128"/>
              <a:ea typeface="Meiryo UI" pitchFamily="50" charset="-128"/>
              <a:cs typeface="Meiryo UI" pitchFamily="50" charset="-128"/>
            </a:endParaRPr>
          </a:p>
        </p:txBody>
      </p:sp>
      <p:sp>
        <p:nvSpPr>
          <p:cNvPr id="11" name="角丸四角形 10"/>
          <p:cNvSpPr/>
          <p:nvPr/>
        </p:nvSpPr>
        <p:spPr bwMode="auto">
          <a:xfrm>
            <a:off x="4700559" y="3048000"/>
            <a:ext cx="4280771" cy="3337008"/>
          </a:xfrm>
          <a:prstGeom prst="roundRect">
            <a:avLst>
              <a:gd name="adj" fmla="val 749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bIns="72000"/>
          <a:lstStyle/>
          <a:p>
            <a:pPr algn="ctr">
              <a:spcBef>
                <a:spcPts val="0"/>
              </a:spcBef>
              <a:spcAft>
                <a:spcPts val="600"/>
              </a:spcAft>
              <a:defRPr/>
            </a:pPr>
            <a:r>
              <a:rPr lang="ja-JP" altLang="en-US" sz="1400" b="1" dirty="0">
                <a:solidFill>
                  <a:schemeClr val="tx1">
                    <a:lumMod val="50000"/>
                    <a:lumOff val="50000"/>
                  </a:schemeClr>
                </a:solidFill>
                <a:latin typeface="Meiryo UI" pitchFamily="50" charset="-128"/>
                <a:ea typeface="Meiryo UI" pitchFamily="50" charset="-128"/>
                <a:cs typeface="Meiryo UI" pitchFamily="50" charset="-128"/>
              </a:rPr>
              <a:t>＜認知症高齢者の電話相談と比較した際の特徴＞</a:t>
            </a:r>
            <a:endParaRPr lang="en-US" altLang="ja-JP" sz="14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12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 若年性認知症及び若年認知症疑いの方からの相談</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では男性が多い（</a:t>
            </a:r>
            <a:r>
              <a:rPr lang="en-US" altLang="ja-JP" sz="1200" b="1" dirty="0">
                <a:solidFill>
                  <a:schemeClr val="tx1">
                    <a:lumMod val="50000"/>
                    <a:lumOff val="50000"/>
                  </a:schemeClr>
                </a:solidFill>
                <a:latin typeface="Meiryo UI" pitchFamily="50" charset="-128"/>
                <a:ea typeface="Meiryo UI" pitchFamily="50" charset="-128"/>
                <a:cs typeface="Meiryo UI" pitchFamily="50" charset="-128"/>
              </a:rPr>
              <a:t>H24</a:t>
            </a: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年度：</a:t>
            </a:r>
            <a:r>
              <a:rPr lang="en-US" altLang="ja-JP" sz="1200" b="1" dirty="0">
                <a:solidFill>
                  <a:schemeClr val="tx1">
                    <a:lumMod val="50000"/>
                    <a:lumOff val="50000"/>
                  </a:schemeClr>
                </a:solidFill>
                <a:latin typeface="Meiryo UI" pitchFamily="50" charset="-128"/>
                <a:ea typeface="Meiryo UI" pitchFamily="50" charset="-128"/>
                <a:cs typeface="Meiryo UI" pitchFamily="50" charset="-128"/>
              </a:rPr>
              <a:t>39.1%</a:t>
            </a: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a:t>
            </a:r>
            <a:r>
              <a:rPr lang="en-US" altLang="ja-JP" sz="1200" b="1" dirty="0">
                <a:solidFill>
                  <a:srgbClr val="0070C0"/>
                </a:solidFill>
                <a:latin typeface="Meiryo UI" pitchFamily="50" charset="-128"/>
                <a:ea typeface="Meiryo UI" pitchFamily="50" charset="-128"/>
                <a:cs typeface="Meiryo UI" pitchFamily="50" charset="-128"/>
              </a:rPr>
              <a:t>※</a:t>
            </a:r>
            <a:r>
              <a:rPr lang="ja-JP" altLang="en-US" sz="1200" b="1" dirty="0">
                <a:solidFill>
                  <a:srgbClr val="0070C0"/>
                </a:solidFill>
                <a:latin typeface="Meiryo UI" pitchFamily="50" charset="-128"/>
                <a:ea typeface="Meiryo UI" pitchFamily="50" charset="-128"/>
                <a:cs typeface="Meiryo UI" pitchFamily="50" charset="-128"/>
              </a:rPr>
              <a:t>認知症高齢者からの相談では男性は </a:t>
            </a:r>
            <a:r>
              <a:rPr lang="en-US" altLang="ja-JP" sz="1200" b="1">
                <a:solidFill>
                  <a:srgbClr val="0070C0"/>
                </a:solidFill>
                <a:latin typeface="Meiryo UI" pitchFamily="50" charset="-128"/>
                <a:ea typeface="Meiryo UI" pitchFamily="50" charset="-128"/>
                <a:cs typeface="Meiryo UI" pitchFamily="50" charset="-128"/>
              </a:rPr>
              <a:t>9.1%</a:t>
            </a:r>
            <a:endParaRPr lang="en-US" altLang="ja-JP" sz="1200" b="1" dirty="0">
              <a:solidFill>
                <a:srgbClr val="0070C0"/>
              </a:solidFill>
              <a:latin typeface="Meiryo UI" pitchFamily="50" charset="-128"/>
              <a:ea typeface="Meiryo UI" pitchFamily="50" charset="-128"/>
              <a:cs typeface="Meiryo UI" pitchFamily="50" charset="-128"/>
            </a:endParaRPr>
          </a:p>
          <a:p>
            <a:pPr>
              <a:spcBef>
                <a:spcPts val="12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 本人からの相談が多い（</a:t>
            </a:r>
            <a:r>
              <a:rPr lang="en-US" altLang="ja-JP" sz="1200" b="1" dirty="0">
                <a:solidFill>
                  <a:schemeClr val="tx1">
                    <a:lumMod val="50000"/>
                    <a:lumOff val="50000"/>
                  </a:schemeClr>
                </a:solidFill>
                <a:latin typeface="Meiryo UI" pitchFamily="50" charset="-128"/>
                <a:ea typeface="Meiryo UI" pitchFamily="50" charset="-128"/>
                <a:cs typeface="Meiryo UI" pitchFamily="50" charset="-128"/>
              </a:rPr>
              <a:t>H24</a:t>
            </a: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年度：</a:t>
            </a:r>
            <a:r>
              <a:rPr lang="en-US" altLang="ja-JP" sz="1200" b="1" dirty="0">
                <a:solidFill>
                  <a:schemeClr val="tx1">
                    <a:lumMod val="50000"/>
                    <a:lumOff val="50000"/>
                  </a:schemeClr>
                </a:solidFill>
                <a:latin typeface="Meiryo UI" pitchFamily="50" charset="-128"/>
                <a:ea typeface="Meiryo UI" pitchFamily="50" charset="-128"/>
                <a:cs typeface="Meiryo UI" pitchFamily="50" charset="-128"/>
              </a:rPr>
              <a:t>40.0%</a:t>
            </a: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a:t>
            </a:r>
            <a:r>
              <a:rPr lang="en-US" altLang="ja-JP" sz="1200" b="1" dirty="0">
                <a:solidFill>
                  <a:srgbClr val="0070C0"/>
                </a:solidFill>
                <a:latin typeface="Meiryo UI" pitchFamily="50" charset="-128"/>
                <a:ea typeface="Meiryo UI" pitchFamily="50" charset="-128"/>
                <a:cs typeface="Meiryo UI" pitchFamily="50" charset="-128"/>
              </a:rPr>
              <a:t>※</a:t>
            </a:r>
            <a:r>
              <a:rPr lang="ja-JP" altLang="en-US" sz="1200" b="1" dirty="0">
                <a:solidFill>
                  <a:srgbClr val="0070C0"/>
                </a:solidFill>
                <a:latin typeface="Meiryo UI" pitchFamily="50" charset="-128"/>
                <a:ea typeface="Meiryo UI" pitchFamily="50" charset="-128"/>
                <a:cs typeface="Meiryo UI" pitchFamily="50" charset="-128"/>
              </a:rPr>
              <a:t>認知症高齢者からの相談では本人からは </a:t>
            </a:r>
            <a:r>
              <a:rPr lang="en-US" altLang="ja-JP" sz="1200" b="1" dirty="0">
                <a:solidFill>
                  <a:srgbClr val="0070C0"/>
                </a:solidFill>
                <a:latin typeface="Meiryo UI" pitchFamily="50" charset="-128"/>
                <a:ea typeface="Meiryo UI" pitchFamily="50" charset="-128"/>
                <a:cs typeface="Meiryo UI" pitchFamily="50" charset="-128"/>
              </a:rPr>
              <a:t>0.9</a:t>
            </a:r>
            <a:r>
              <a:rPr lang="ja-JP" altLang="en-US" sz="1200" b="1" dirty="0">
                <a:solidFill>
                  <a:srgbClr val="0070C0"/>
                </a:solidFill>
                <a:latin typeface="Meiryo UI" pitchFamily="50" charset="-128"/>
                <a:ea typeface="Meiryo UI" pitchFamily="50" charset="-128"/>
                <a:cs typeface="Meiryo UI" pitchFamily="50" charset="-128"/>
              </a:rPr>
              <a:t>％</a:t>
            </a:r>
            <a:endParaRPr lang="en-US" altLang="ja-JP" sz="1200" b="1" dirty="0">
              <a:solidFill>
                <a:srgbClr val="0070C0"/>
              </a:solidFill>
              <a:latin typeface="Meiryo UI" pitchFamily="50" charset="-128"/>
              <a:ea typeface="Meiryo UI" pitchFamily="50" charset="-128"/>
              <a:cs typeface="Meiryo UI" pitchFamily="50" charset="-128"/>
            </a:endParaRPr>
          </a:p>
          <a:p>
            <a:pPr>
              <a:spcBef>
                <a:spcPts val="12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 社会資源や就労に関する情報提供や経済的な問題に</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     関する相談が多い</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600"/>
              </a:spcBef>
              <a:defRPr/>
            </a:pPr>
            <a:r>
              <a:rPr lang="ja-JP" altLang="en-US" sz="1100" b="1" dirty="0">
                <a:solidFill>
                  <a:srgbClr val="0070C0"/>
                </a:solidFill>
                <a:latin typeface="Meiryo UI" pitchFamily="50" charset="-128"/>
                <a:ea typeface="Meiryo UI" pitchFamily="50" charset="-128"/>
                <a:cs typeface="Meiryo UI" pitchFamily="50" charset="-128"/>
              </a:rPr>
              <a:t>            </a:t>
            </a:r>
            <a:r>
              <a:rPr lang="en-US" altLang="ja-JP" sz="1100" b="1" dirty="0">
                <a:solidFill>
                  <a:srgbClr val="0070C0"/>
                </a:solidFill>
                <a:latin typeface="Meiryo UI" pitchFamily="50" charset="-128"/>
                <a:ea typeface="Meiryo UI" pitchFamily="50" charset="-128"/>
                <a:cs typeface="Meiryo UI" pitchFamily="50" charset="-128"/>
              </a:rPr>
              <a:t>※</a:t>
            </a:r>
            <a:r>
              <a:rPr lang="ja-JP" altLang="en-US" sz="1100" b="1" dirty="0">
                <a:solidFill>
                  <a:srgbClr val="0070C0"/>
                </a:solidFill>
                <a:latin typeface="Meiryo UI" pitchFamily="50" charset="-128"/>
                <a:ea typeface="Meiryo UI" pitchFamily="50" charset="-128"/>
                <a:cs typeface="Meiryo UI" pitchFamily="50" charset="-128"/>
              </a:rPr>
              <a:t>の認知症高齢者の電話相談における割合は：</a:t>
            </a:r>
            <a:endParaRPr lang="en-US" altLang="ja-JP" sz="1100" b="1" dirty="0">
              <a:solidFill>
                <a:srgbClr val="0070C0"/>
              </a:solidFill>
              <a:latin typeface="Meiryo UI" pitchFamily="50" charset="-128"/>
              <a:ea typeface="Meiryo UI" pitchFamily="50" charset="-128"/>
              <a:cs typeface="Meiryo UI" pitchFamily="50" charset="-128"/>
            </a:endParaRPr>
          </a:p>
          <a:p>
            <a:pPr>
              <a:spcBef>
                <a:spcPts val="300"/>
              </a:spcBef>
              <a:defRPr/>
            </a:pPr>
            <a:r>
              <a:rPr lang="ja-JP" altLang="en-US" sz="1100" b="1" dirty="0">
                <a:solidFill>
                  <a:srgbClr val="0070C0"/>
                </a:solidFill>
                <a:latin typeface="Meiryo UI" pitchFamily="50" charset="-128"/>
                <a:ea typeface="Meiryo UI" pitchFamily="50" charset="-128"/>
                <a:cs typeface="Meiryo UI" pitchFamily="50" charset="-128"/>
              </a:rPr>
              <a:t>                            「日本認知症ケア学会誌  </a:t>
            </a:r>
            <a:r>
              <a:rPr lang="en-US" altLang="ja-JP" sz="1100" b="1" dirty="0">
                <a:solidFill>
                  <a:srgbClr val="0070C0"/>
                </a:solidFill>
                <a:latin typeface="Meiryo UI" pitchFamily="50" charset="-128"/>
                <a:ea typeface="Meiryo UI" pitchFamily="50" charset="-128"/>
                <a:cs typeface="Meiryo UI" pitchFamily="50" charset="-128"/>
              </a:rPr>
              <a:t>2010</a:t>
            </a:r>
            <a:r>
              <a:rPr lang="ja-JP" altLang="en-US" sz="1100" b="1" dirty="0">
                <a:solidFill>
                  <a:srgbClr val="0070C0"/>
                </a:solidFill>
                <a:latin typeface="Meiryo UI" pitchFamily="50" charset="-128"/>
                <a:ea typeface="Meiryo UI" pitchFamily="50" charset="-128"/>
                <a:cs typeface="Meiryo UI" pitchFamily="50" charset="-128"/>
              </a:rPr>
              <a:t>」を引用</a:t>
            </a:r>
            <a:endParaRPr lang="en-US" altLang="ja-JP" sz="1100" b="1" dirty="0">
              <a:solidFill>
                <a:srgbClr val="0070C0"/>
              </a:solidFill>
              <a:latin typeface="Meiryo UI" pitchFamily="50" charset="-128"/>
              <a:ea typeface="Meiryo UI" pitchFamily="50" charset="-128"/>
              <a:cs typeface="Meiryo UI" pitchFamily="50" charset="-128"/>
            </a:endParaRPr>
          </a:p>
        </p:txBody>
      </p:sp>
      <p:sp>
        <p:nvSpPr>
          <p:cNvPr id="12"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22</a:t>
            </a:r>
            <a:r>
              <a:rPr lang="ja-JP" altLang="en-US" sz="1800" b="1" dirty="0">
                <a:latin typeface="Meiryo UI" pitchFamily="50" charset="-128"/>
                <a:ea typeface="Meiryo UI" pitchFamily="50" charset="-128"/>
                <a:cs typeface="Meiryo UI" pitchFamily="50" charset="-128"/>
              </a:rPr>
              <a:t>］</a:t>
            </a:r>
          </a:p>
        </p:txBody>
      </p:sp>
      <p:sp>
        <p:nvSpPr>
          <p:cNvPr id="13"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1351766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テキスト ボックス 4"/>
          <p:cNvSpPr txBox="1">
            <a:spLocks noChangeArrowheads="1"/>
          </p:cNvSpPr>
          <p:nvPr/>
        </p:nvSpPr>
        <p:spPr bwMode="auto">
          <a:xfrm>
            <a:off x="1250950" y="1449388"/>
            <a:ext cx="72199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r>
              <a:rPr lang="ja-JP" altLang="ja-JP" sz="2400" b="1" dirty="0">
                <a:solidFill>
                  <a:srgbClr val="000000"/>
                </a:solidFill>
                <a:latin typeface="HGP創英角ｺﾞｼｯｸUB" pitchFamily="50" charset="-128"/>
                <a:ea typeface="メイリオ" pitchFamily="50" charset="-128"/>
                <a:cs typeface="メイリオ" pitchFamily="50" charset="-128"/>
              </a:rPr>
              <a:t> 警察庁が設置した有識者検討会</a:t>
            </a:r>
            <a:r>
              <a:rPr lang="ja-JP" altLang="en-US" sz="2400" b="1" dirty="0">
                <a:solidFill>
                  <a:srgbClr val="000000"/>
                </a:solidFill>
                <a:latin typeface="HGP創英角ｺﾞｼｯｸUB" pitchFamily="50" charset="-128"/>
                <a:ea typeface="メイリオ" pitchFamily="50" charset="-128"/>
                <a:cs typeface="メイリオ" pitchFamily="50" charset="-128"/>
              </a:rPr>
              <a:t>が </a:t>
            </a:r>
            <a:r>
              <a:rPr lang="ja-JP" altLang="ja-JP" sz="2400" b="1" dirty="0">
                <a:solidFill>
                  <a:srgbClr val="000000"/>
                </a:solidFill>
                <a:latin typeface="HGP創英角ｺﾞｼｯｸUB" pitchFamily="50" charset="-128"/>
                <a:ea typeface="メイリオ" pitchFamily="50" charset="-128"/>
                <a:cs typeface="メイリオ" pitchFamily="50" charset="-128"/>
              </a:rPr>
              <a:t>免許制度を</a:t>
            </a:r>
            <a:endParaRPr lang="ja-JP" altLang="en-US" sz="2400" b="1" dirty="0">
              <a:solidFill>
                <a:srgbClr val="000000"/>
              </a:solidFill>
              <a:latin typeface="HGP創英角ｺﾞｼｯｸUB" pitchFamily="50" charset="-128"/>
              <a:ea typeface="メイリオ" pitchFamily="50" charset="-128"/>
              <a:cs typeface="メイリオ" pitchFamily="50" charset="-128"/>
            </a:endParaRPr>
          </a:p>
          <a:p>
            <a:r>
              <a:rPr lang="ja-JP" altLang="ja-JP" sz="2400" b="1" dirty="0">
                <a:solidFill>
                  <a:srgbClr val="000000"/>
                </a:solidFill>
                <a:latin typeface="HGP創英角ｺﾞｼｯｸUB" pitchFamily="50" charset="-128"/>
                <a:ea typeface="メイリオ" pitchFamily="50" charset="-128"/>
                <a:cs typeface="メイリオ" pitchFamily="50" charset="-128"/>
              </a:rPr>
              <a:t> 見直すべきだとの提言</a:t>
            </a:r>
            <a:endParaRPr lang="ja-JP" altLang="en-US" sz="2400" b="1" dirty="0">
              <a:solidFill>
                <a:srgbClr val="000000"/>
              </a:solidFill>
              <a:latin typeface="HGP創英角ｺﾞｼｯｸUB" pitchFamily="50" charset="-128"/>
              <a:ea typeface="メイリオ" pitchFamily="50" charset="-128"/>
              <a:cs typeface="メイリオ" pitchFamily="50" charset="-128"/>
            </a:endParaRPr>
          </a:p>
          <a:p>
            <a:endParaRPr lang="en-US" altLang="ja-JP" sz="800" b="1" dirty="0">
              <a:solidFill>
                <a:srgbClr val="000000"/>
              </a:solidFill>
              <a:latin typeface="HGP創英角ｺﾞｼｯｸUB" pitchFamily="50" charset="-128"/>
              <a:ea typeface="メイリオ" pitchFamily="50" charset="-128"/>
              <a:cs typeface="メイリオ" pitchFamily="50" charset="-128"/>
            </a:endParaRPr>
          </a:p>
          <a:p>
            <a:r>
              <a:rPr lang="ja-JP" altLang="en-US" sz="2400" b="1" dirty="0">
                <a:solidFill>
                  <a:srgbClr val="000000"/>
                </a:solidFill>
                <a:latin typeface="HGP創英角ｺﾞｼｯｸUB" pitchFamily="50" charset="-128"/>
                <a:ea typeface="メイリオ" pitchFamily="50" charset="-128"/>
                <a:cs typeface="メイリオ" pitchFamily="50" charset="-128"/>
              </a:rPr>
              <a:t> 道路交通法一部改正</a:t>
            </a:r>
            <a:r>
              <a:rPr lang="ja-JP" altLang="en-US" sz="2200" b="1" dirty="0">
                <a:solidFill>
                  <a:srgbClr val="000000"/>
                </a:solidFill>
                <a:latin typeface="HGP創英角ｺﾞｼｯｸUB" pitchFamily="50" charset="-128"/>
                <a:ea typeface="メイリオ" pitchFamily="50" charset="-128"/>
                <a:cs typeface="メイリオ" pitchFamily="50" charset="-128"/>
              </a:rPr>
              <a:t>（平成</a:t>
            </a:r>
            <a:r>
              <a:rPr lang="en-US" altLang="ja-JP" sz="2200" b="1" dirty="0">
                <a:solidFill>
                  <a:srgbClr val="000000"/>
                </a:solidFill>
                <a:latin typeface="メイリオ" pitchFamily="50" charset="-128"/>
                <a:ea typeface="メイリオ" pitchFamily="50" charset="-128"/>
                <a:cs typeface="メイリオ" pitchFamily="50" charset="-128"/>
              </a:rPr>
              <a:t>25</a:t>
            </a:r>
            <a:r>
              <a:rPr lang="ja-JP" altLang="en-US" sz="2200" b="1" dirty="0">
                <a:solidFill>
                  <a:srgbClr val="000000"/>
                </a:solidFill>
                <a:latin typeface="メイリオ" pitchFamily="50" charset="-128"/>
                <a:ea typeface="メイリオ" pitchFamily="50" charset="-128"/>
                <a:cs typeface="メイリオ" pitchFamily="50" charset="-128"/>
              </a:rPr>
              <a:t>年</a:t>
            </a:r>
            <a:r>
              <a:rPr lang="en-US" altLang="ja-JP" sz="2200" b="1" dirty="0">
                <a:solidFill>
                  <a:srgbClr val="000000"/>
                </a:solidFill>
                <a:latin typeface="メイリオ" pitchFamily="50" charset="-128"/>
                <a:ea typeface="メイリオ" pitchFamily="50" charset="-128"/>
                <a:cs typeface="メイリオ" pitchFamily="50" charset="-128"/>
              </a:rPr>
              <a:t>6</a:t>
            </a:r>
            <a:r>
              <a:rPr lang="ja-JP" altLang="en-US" sz="2200" b="1" dirty="0">
                <a:solidFill>
                  <a:srgbClr val="000000"/>
                </a:solidFill>
                <a:latin typeface="メイリオ" pitchFamily="50" charset="-128"/>
                <a:ea typeface="メイリオ" pitchFamily="50" charset="-128"/>
                <a:cs typeface="メイリオ" pitchFamily="50" charset="-128"/>
              </a:rPr>
              <a:t>月</a:t>
            </a:r>
            <a:r>
              <a:rPr lang="en-US" altLang="ja-JP" sz="2200" b="1" dirty="0">
                <a:solidFill>
                  <a:srgbClr val="000000"/>
                </a:solidFill>
                <a:latin typeface="メイリオ" pitchFamily="50" charset="-128"/>
                <a:ea typeface="メイリオ" pitchFamily="50" charset="-128"/>
                <a:cs typeface="メイリオ" pitchFamily="50" charset="-128"/>
              </a:rPr>
              <a:t>14</a:t>
            </a:r>
            <a:r>
              <a:rPr lang="ja-JP" altLang="en-US" sz="2200" b="1" dirty="0">
                <a:solidFill>
                  <a:srgbClr val="000000"/>
                </a:solidFill>
                <a:latin typeface="メイリオ" pitchFamily="50" charset="-128"/>
                <a:ea typeface="メイリオ" pitchFamily="50" charset="-128"/>
                <a:cs typeface="メイリオ" pitchFamily="50" charset="-128"/>
              </a:rPr>
              <a:t>日公</a:t>
            </a:r>
            <a:r>
              <a:rPr lang="ja-JP" altLang="en-US" sz="2200" b="1" dirty="0">
                <a:solidFill>
                  <a:srgbClr val="000000"/>
                </a:solidFill>
                <a:latin typeface="HGP創英角ｺﾞｼｯｸUB" pitchFamily="50" charset="-128"/>
                <a:ea typeface="メイリオ" pitchFamily="50" charset="-128"/>
                <a:cs typeface="メイリオ" pitchFamily="50" charset="-128"/>
              </a:rPr>
              <a:t>布）</a:t>
            </a:r>
            <a:endParaRPr lang="en-US" altLang="ja-JP" sz="2200" b="1" dirty="0">
              <a:solidFill>
                <a:srgbClr val="000000"/>
              </a:solidFill>
              <a:latin typeface="HGP創英角ｺﾞｼｯｸUB" pitchFamily="50" charset="-128"/>
              <a:ea typeface="メイリオ" pitchFamily="50" charset="-128"/>
              <a:cs typeface="メイリオ" pitchFamily="50" charset="-128"/>
            </a:endParaRPr>
          </a:p>
          <a:p>
            <a:r>
              <a:rPr lang="ja-JP" altLang="en-US" sz="2400" b="1" dirty="0">
                <a:solidFill>
                  <a:srgbClr val="000000"/>
                </a:solidFill>
                <a:latin typeface="HGP創英角ｺﾞｼｯｸUB" pitchFamily="50" charset="-128"/>
                <a:ea typeface="メイリオ" pitchFamily="50" charset="-128"/>
                <a:cs typeface="メイリオ" pitchFamily="50" charset="-128"/>
              </a:rPr>
              <a:t>「一定の病気等」に罹っているドライバー対策</a:t>
            </a:r>
          </a:p>
        </p:txBody>
      </p:sp>
      <p:sp>
        <p:nvSpPr>
          <p:cNvPr id="80900" name="テキスト ボックス 5"/>
          <p:cNvSpPr txBox="1">
            <a:spLocks noChangeArrowheads="1"/>
          </p:cNvSpPr>
          <p:nvPr/>
        </p:nvSpPr>
        <p:spPr bwMode="auto">
          <a:xfrm>
            <a:off x="1638300" y="3465513"/>
            <a:ext cx="60515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ja-JP"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病状の虚偽申告で</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罰則</a:t>
            </a:r>
          </a:p>
          <a:p>
            <a:pPr eaLnBrk="1" hangingPunct="1"/>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一定の病気等に該当する者を診断した</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医師による任意の届出制度</a:t>
            </a:r>
          </a:p>
          <a:p>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免許再取得時の試験一部免除</a:t>
            </a:r>
          </a:p>
          <a:p>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交通事故情報データベースの一部拡充</a:t>
            </a:r>
            <a:endPar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905" name="Rectangle 2"/>
          <p:cNvSpPr>
            <a:spLocks noChangeArrowheads="1"/>
          </p:cNvSpPr>
          <p:nvPr/>
        </p:nvSpPr>
        <p:spPr bwMode="auto">
          <a:xfrm>
            <a:off x="1485900" y="307975"/>
            <a:ext cx="625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a:latin typeface="メイリオ" pitchFamily="50" charset="-128"/>
                <a:ea typeface="メイリオ" pitchFamily="50" charset="-128"/>
                <a:cs typeface="メイリオ" pitchFamily="50" charset="-128"/>
              </a:rPr>
              <a:t>認知症の人と運転</a:t>
            </a:r>
            <a:endParaRPr lang="ja-JP" altLang="en-US" sz="3000">
              <a:latin typeface="HGP創英角ｺﾞｼｯｸUB" pitchFamily="50" charset="-128"/>
              <a:ea typeface="HGP創英角ｺﾞｼｯｸUB" pitchFamily="50" charset="-128"/>
            </a:endParaRPr>
          </a:p>
        </p:txBody>
      </p:sp>
      <p:sp>
        <p:nvSpPr>
          <p:cNvPr id="80909" name="Rectangle 13"/>
          <p:cNvSpPr>
            <a:spLocks noChangeArrowheads="1"/>
          </p:cNvSpPr>
          <p:nvPr/>
        </p:nvSpPr>
        <p:spPr bwMode="auto">
          <a:xfrm>
            <a:off x="1438275" y="3305175"/>
            <a:ext cx="6276975" cy="2543175"/>
          </a:xfrm>
          <a:prstGeom prst="rect">
            <a:avLst/>
          </a:prstGeom>
          <a:noFill/>
          <a:ln w="44450" cap="rnd">
            <a:solidFill>
              <a:srgbClr val="996633"/>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23</a:t>
            </a:r>
            <a:r>
              <a:rPr lang="ja-JP" altLang="en-US" sz="1800" b="1" dirty="0">
                <a:latin typeface="Meiryo UI" pitchFamily="50" charset="-128"/>
                <a:ea typeface="Meiryo UI" pitchFamily="50" charset="-128"/>
                <a:cs typeface="Meiryo UI" pitchFamily="50" charset="-128"/>
              </a:rPr>
              <a:t>］</a:t>
            </a:r>
          </a:p>
        </p:txBody>
      </p:sp>
      <p:sp>
        <p:nvSpPr>
          <p:cNvPr id="11" name="Rectangle 3"/>
          <p:cNvSpPr>
            <a:spLocks noChangeArrowheads="1"/>
          </p:cNvSpPr>
          <p:nvPr/>
        </p:nvSpPr>
        <p:spPr bwMode="auto">
          <a:xfrm>
            <a:off x="130625" y="95320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25084961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
          <p:cNvSpPr txBox="1">
            <a:spLocks noChangeArrowheads="1"/>
          </p:cNvSpPr>
          <p:nvPr/>
        </p:nvSpPr>
        <p:spPr bwMode="auto">
          <a:xfrm>
            <a:off x="1010864" y="372838"/>
            <a:ext cx="6899564" cy="8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認知症の人の日常生活・社会生活における</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意思決定支援ガイドライン</a:t>
            </a:r>
          </a:p>
        </p:txBody>
      </p:sp>
      <p:sp>
        <p:nvSpPr>
          <p:cNvPr id="6" name="テキスト ボックス 5"/>
          <p:cNvSpPr txBox="1"/>
          <p:nvPr/>
        </p:nvSpPr>
        <p:spPr>
          <a:xfrm>
            <a:off x="548850" y="1885617"/>
            <a:ext cx="8039525" cy="1029123"/>
          </a:xfrm>
          <a:prstGeom prst="rect">
            <a:avLst/>
          </a:prstGeom>
          <a:noFill/>
          <a:ln w="25400" cap="flat" cmpd="sng" algn="ctr">
            <a:solidFill>
              <a:srgbClr val="92403E"/>
            </a:solidFill>
            <a:prstDash val="solid"/>
          </a:ln>
          <a:effectLst/>
        </p:spPr>
        <p:txBody>
          <a:bodyPr wrap="square" rtlCol="0" anchor="ctr">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認知症の人を支える周囲の人において行われる意思決定支援の基本的考え方（理念）や姿勢、方法、配慮すべき事柄等を整理して示し、これにより、 認知症の人が、自らの意思に基づいた日常生活・社会生活を送れることを目指すもの。</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9" name="テキスト ボックス 8"/>
          <p:cNvSpPr txBox="1"/>
          <p:nvPr/>
        </p:nvSpPr>
        <p:spPr>
          <a:xfrm>
            <a:off x="567299" y="3377385"/>
            <a:ext cx="8035116" cy="1000826"/>
          </a:xfrm>
          <a:prstGeom prst="rect">
            <a:avLst/>
          </a:prstGeom>
          <a:noFill/>
          <a:ln w="25400" cap="flat" cmpd="sng" algn="ctr">
            <a:solidFill>
              <a:srgbClr val="92403E"/>
            </a:solidFill>
            <a:prstDash val="solid"/>
          </a:ln>
          <a:effectLst/>
        </p:spPr>
        <p:txBody>
          <a:bodyPr wrap="square" rtlCol="0">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を支援するためのガイドラインであり、また、特定の職種や特定の場面に限定されるものではなく、認知症の人の意思決定支援に関わる全ての人による意思決定を行う際のガイドラインとなってい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テキスト ボックス 9"/>
          <p:cNvSpPr txBox="1"/>
          <p:nvPr/>
        </p:nvSpPr>
        <p:spPr>
          <a:xfrm>
            <a:off x="550599" y="2991756"/>
            <a:ext cx="8059999"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誰のための誰による意思決定支援か</a:t>
            </a:r>
          </a:p>
        </p:txBody>
      </p:sp>
      <p:sp>
        <p:nvSpPr>
          <p:cNvPr id="14" name="テキスト ボックス 13"/>
          <p:cNvSpPr txBox="1"/>
          <p:nvPr/>
        </p:nvSpPr>
        <p:spPr>
          <a:xfrm>
            <a:off x="545312" y="4807686"/>
            <a:ext cx="8046829" cy="1830765"/>
          </a:xfrm>
          <a:prstGeom prst="rect">
            <a:avLst/>
          </a:prstGeom>
          <a:noFill/>
          <a:ln w="25400" cap="flat" cmpd="sng" algn="ctr">
            <a:solidFill>
              <a:srgbClr val="92403E"/>
            </a:solidFill>
            <a:prstDash val="solid"/>
          </a:ln>
          <a:effectLst/>
        </p:spPr>
        <p:txBody>
          <a:bodyPr wrap="square" rtlCol="0">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認知症の人が、意思決定が困難と思われる場合であっても、意思決定しながら尊厳をもって暮らしていくことの重要性について認識することが必要。</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本人の示した意思は、それが他者を害する場合や本人にとって見過ごすことのできない重大な影響が生ずる場合でない限り尊重される。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また、意思決定支援にあたっては、身近な信頼できる関係者等がチームとなって必要な支援を行う体制（意思決定支援チーム）が必要である。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6" name="テキスト ボックス 15"/>
          <p:cNvSpPr txBox="1"/>
          <p:nvPr/>
        </p:nvSpPr>
        <p:spPr>
          <a:xfrm>
            <a:off x="546099" y="1594641"/>
            <a:ext cx="8059105"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趣旨</a:t>
            </a:r>
          </a:p>
        </p:txBody>
      </p:sp>
      <p:sp>
        <p:nvSpPr>
          <p:cNvPr id="17" name="テキスト ボックス 16"/>
          <p:cNvSpPr txBox="1"/>
          <p:nvPr/>
        </p:nvSpPr>
        <p:spPr>
          <a:xfrm>
            <a:off x="537901" y="4451244"/>
            <a:ext cx="8067303"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意思決定支援の基本原則</a:t>
            </a:r>
          </a:p>
        </p:txBody>
      </p:sp>
      <p:sp>
        <p:nvSpPr>
          <p:cNvPr id="15"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7118" y="13278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2" name="Text Box 5">
            <a:extLst>
              <a:ext uri="{FF2B5EF4-FFF2-40B4-BE49-F238E27FC236}">
                <a16:creationId xmlns:a16="http://schemas.microsoft.com/office/drawing/2014/main" xmlns="" id="{8D873126-4F89-4347-9193-94CAC50F0214}"/>
              </a:ext>
            </a:extLst>
          </p:cNvPr>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24</a:t>
            </a:r>
            <a:r>
              <a:rPr lang="ja-JP" altLang="en-US" sz="1800" b="1" dirty="0">
                <a:latin typeface="Meiryo UI" pitchFamily="50" charset="-128"/>
                <a:ea typeface="Meiryo UI" pitchFamily="50" charset="-128"/>
                <a:cs typeface="Meiryo UI" pitchFamily="50" charset="-128"/>
              </a:rPr>
              <a:t>］</a:t>
            </a:r>
          </a:p>
        </p:txBody>
      </p:sp>
      <p:sp>
        <p:nvSpPr>
          <p:cNvPr id="18"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75830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507567" y="2584168"/>
            <a:ext cx="7808495" cy="3357607"/>
          </a:xfrm>
          <a:prstGeom prst="roundRect">
            <a:avLst>
              <a:gd name="adj" fmla="val 50000"/>
            </a:avLst>
          </a:prstGeom>
          <a:solidFill>
            <a:srgbClr val="D9DCB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ja-JP" altLang="en-US" sz="1800">
              <a:solidFill>
                <a:srgbClr val="D9DCB8"/>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200653" y="1326636"/>
            <a:ext cx="6747708" cy="1126170"/>
          </a:xfrm>
          <a:prstGeom prst="rect">
            <a:avLst/>
          </a:prstGeom>
          <a:noFill/>
          <a:ln w="22225" cap="flat" cmpd="sng" algn="ctr">
            <a:solidFill>
              <a:sysClr val="windowText" lastClr="000000"/>
            </a:solidFill>
            <a:prstDash val="sysDot"/>
          </a:ln>
          <a:effectLst/>
        </p:spPr>
        <p:txBody>
          <a:bodyPr wrap="square" rtlCol="0" anchor="ctr">
            <a:noAutofit/>
          </a:bodyPr>
          <a:lstStyle/>
          <a:p>
            <a:pPr algn="ctr" defTabSz="457200" eaLnBrk="1" fontAlgn="auto" hangingPunct="1">
              <a:lnSpc>
                <a:spcPts val="1600"/>
              </a:lnSpc>
              <a:spcBef>
                <a:spcPts val="0"/>
              </a:spcBef>
              <a:spcAft>
                <a:spcPts val="0"/>
              </a:spcAft>
            </a:pPr>
            <a:r>
              <a:rPr kumimoji="0" lang="en-US" sz="1200" b="1">
                <a:solidFill>
                  <a:prstClr val="black"/>
                </a:solidFill>
                <a:latin typeface="BIZ UDPゴシック" panose="020B0400000000000000" pitchFamily="50" charset="-128"/>
                <a:ea typeface="BIZ UDPゴシック" panose="020B0400000000000000" pitchFamily="50" charset="-128"/>
              </a:rPr>
              <a:t> </a:t>
            </a:r>
            <a:endParaRPr kumimoji="0" lang="ja-JP" altLang="en-US" sz="120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 name="正方形/長方形 2"/>
          <p:cNvSpPr/>
          <p:nvPr/>
        </p:nvSpPr>
        <p:spPr>
          <a:xfrm>
            <a:off x="1405107" y="1371332"/>
            <a:ext cx="5895472" cy="1061829"/>
          </a:xfrm>
          <a:prstGeom prst="rect">
            <a:avLst/>
          </a:prstGeom>
        </p:spPr>
        <p:txBody>
          <a:bodyPr wrap="square">
            <a:spAutoFit/>
          </a:bodyPr>
          <a:lstStyle/>
          <a:p>
            <a:pPr indent="304800" defTabSz="457200" eaLnBrk="1" fontAlgn="auto" hangingPunct="1">
              <a:spcBef>
                <a:spcPts val="360"/>
              </a:spcBef>
              <a:spcAft>
                <a:spcPts val="0"/>
              </a:spcAft>
            </a:pPr>
            <a:r>
              <a:rPr kumimoji="0" lang="ja-JP" altLang="ja-JP" sz="1600" b="1" dirty="0">
                <a:solidFill>
                  <a:srgbClr val="000000"/>
                </a:solidFill>
                <a:latin typeface="BIZ UDPゴシック" panose="020B0400000000000000" pitchFamily="50" charset="-128"/>
                <a:ea typeface="BIZ UDPゴシック" panose="020B0400000000000000" pitchFamily="50" charset="-128"/>
              </a:rPr>
              <a:t>人的・物的環境の整備</a:t>
            </a:r>
            <a:endParaRPr kumimoji="0" lang="ja-JP" altLang="ja-JP" sz="16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60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a:t>
            </a:r>
            <a:r>
              <a:rPr kumimoji="0" lang="ja-JP" altLang="ja-JP" sz="1400" dirty="0">
                <a:solidFill>
                  <a:srgbClr val="C35E59"/>
                </a:solidFill>
                <a:latin typeface="BIZ UDPゴシック" panose="020B0400000000000000" pitchFamily="50" charset="-128"/>
                <a:ea typeface="BIZ UDPゴシック" panose="020B0400000000000000" pitchFamily="50" charset="-128"/>
              </a:rPr>
              <a:t>支援者の態度</a:t>
            </a:r>
            <a:endParaRPr kumimoji="0" lang="ja-JP" altLang="ja-JP" sz="1400"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意思決定支援者との</a:t>
            </a:r>
            <a:r>
              <a:rPr kumimoji="0" lang="ja-JP" altLang="ja-JP" sz="1400" dirty="0">
                <a:solidFill>
                  <a:srgbClr val="C35E59"/>
                </a:solidFill>
                <a:latin typeface="BIZ UDPゴシック" panose="020B0400000000000000" pitchFamily="50" charset="-128"/>
                <a:ea typeface="BIZ UDPゴシック" panose="020B0400000000000000" pitchFamily="50" charset="-128"/>
              </a:rPr>
              <a:t>信頼関係</a:t>
            </a:r>
            <a:r>
              <a:rPr kumimoji="0" lang="ja-JP" altLang="ja-JP" sz="1400" dirty="0">
                <a:solidFill>
                  <a:srgbClr val="000000"/>
                </a:solidFill>
                <a:latin typeface="BIZ UDPゴシック" panose="020B0400000000000000" pitchFamily="50" charset="-128"/>
                <a:ea typeface="BIZ UDPゴシック" panose="020B0400000000000000" pitchFamily="50" charset="-128"/>
              </a:rPr>
              <a:t>、</a:t>
            </a:r>
            <a:r>
              <a:rPr kumimoji="0" lang="ja-JP" altLang="ja-JP" sz="1400" dirty="0">
                <a:solidFill>
                  <a:srgbClr val="C35E59"/>
                </a:solidFill>
                <a:latin typeface="BIZ UDPゴシック" panose="020B0400000000000000" pitchFamily="50" charset="-128"/>
                <a:ea typeface="BIZ UDPゴシック" panose="020B0400000000000000" pitchFamily="50" charset="-128"/>
              </a:rPr>
              <a:t>立ち会う者との関係性</a:t>
            </a:r>
            <a:r>
              <a:rPr kumimoji="0" lang="ja-JP" altLang="ja-JP" sz="1400" dirty="0">
                <a:solidFill>
                  <a:srgbClr val="000000"/>
                </a:solidFill>
                <a:latin typeface="BIZ UDPゴシック" panose="020B0400000000000000" pitchFamily="50" charset="-128"/>
                <a:ea typeface="BIZ UDPゴシック" panose="020B0400000000000000" pitchFamily="50" charset="-128"/>
              </a:rPr>
              <a:t>への配慮</a:t>
            </a:r>
            <a:endParaRPr kumimoji="0" lang="ja-JP" altLang="ja-JP"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意思決定支援と</a:t>
            </a:r>
            <a:r>
              <a:rPr kumimoji="0" lang="ja-JP" altLang="ja-JP" sz="1400" dirty="0">
                <a:solidFill>
                  <a:srgbClr val="C35E59"/>
                </a:solidFill>
                <a:latin typeface="BIZ UDPゴシック" panose="020B0400000000000000" pitchFamily="50" charset="-128"/>
                <a:ea typeface="BIZ UDPゴシック" panose="020B0400000000000000" pitchFamily="50" charset="-128"/>
              </a:rPr>
              <a:t>環境</a:t>
            </a:r>
            <a:endParaRPr kumimoji="0" lang="ja-JP" altLang="ja-JP" sz="1400"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正方形/長方形 7"/>
          <p:cNvSpPr/>
          <p:nvPr/>
        </p:nvSpPr>
        <p:spPr>
          <a:xfrm>
            <a:off x="1200653" y="2791986"/>
            <a:ext cx="5729074" cy="780722"/>
          </a:xfrm>
          <a:prstGeom prst="rect">
            <a:avLst/>
          </a:prstGeom>
          <a:noFill/>
          <a:ln w="25400" cap="flat" cmpd="sng" algn="ctr">
            <a:solidFill>
              <a:sysClr val="windowText" lastClr="000000"/>
            </a:solidFill>
            <a:prstDash val="solid"/>
          </a:ln>
          <a:effectLst/>
        </p:spPr>
        <p:txBody>
          <a:bodyPr wrap="square" rtlCol="0" anchor="ctr">
            <a:noAutofit/>
          </a:bodyPr>
          <a:lstStyle/>
          <a:p>
            <a:pPr defTabSz="457200" eaLnBrk="1" fontAlgn="auto" hangingPunct="1">
              <a:lnSpc>
                <a:spcPts val="2100"/>
              </a:lnSpc>
              <a:spcBef>
                <a:spcPts val="0"/>
              </a:spcBef>
              <a:spcAft>
                <a:spcPts val="0"/>
              </a:spcAft>
            </a:pPr>
            <a:r>
              <a:rPr kumimoji="0" lang="ja-JP" altLang="en-US" sz="18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形成</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8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100"/>
              </a:lnSpc>
              <a:spcBef>
                <a:spcPts val="60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：適切な情報、認識、環境の下で意思が形成されることへの支援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 name="正方形/長方形 8"/>
          <p:cNvSpPr/>
          <p:nvPr/>
        </p:nvSpPr>
        <p:spPr>
          <a:xfrm>
            <a:off x="1215191" y="3930364"/>
            <a:ext cx="5729074" cy="788116"/>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400"/>
              </a:lnSpc>
              <a:spcBef>
                <a:spcPts val="1800"/>
              </a:spcBef>
              <a:spcAft>
                <a:spcPts val="1200"/>
              </a:spcAft>
            </a:pP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表明</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a:t>
            </a: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r>
              <a:rPr kumimoji="0" lang="en-US" altLang="ja-JP" sz="1200" b="1" dirty="0">
                <a:solidFill>
                  <a:srgbClr val="000000"/>
                </a:solidFill>
                <a:latin typeface="BIZ UDPゴシック" panose="020B0400000000000000" pitchFamily="50" charset="-128"/>
                <a:ea typeface="BIZ UDPゴシック" panose="020B0400000000000000" pitchFamily="50" charset="-128"/>
              </a:rPr>
              <a:t/>
            </a:r>
            <a:br>
              <a:rPr kumimoji="0" lang="en-US" altLang="ja-JP" sz="1200" b="1" dirty="0">
                <a:solidFill>
                  <a:srgbClr val="000000"/>
                </a:solidFill>
                <a:latin typeface="BIZ UDPゴシック" panose="020B0400000000000000" pitchFamily="50" charset="-128"/>
                <a:ea typeface="BIZ UDPゴシック" panose="020B0400000000000000" pitchFamily="50" charset="-128"/>
              </a:rPr>
            </a:br>
            <a:r>
              <a:rPr kumimoji="0" lang="ja-JP" altLang="en-US" sz="1500" b="1" dirty="0">
                <a:solidFill>
                  <a:srgbClr val="000000"/>
                </a:solidFill>
                <a:latin typeface="BIZ UDPゴシック" panose="020B0400000000000000" pitchFamily="50" charset="-128"/>
                <a:ea typeface="BIZ UDPゴシック" panose="020B0400000000000000" pitchFamily="50" charset="-128"/>
              </a:rPr>
              <a:t>    ：形成された意思を適切に表明・表出することへの支援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正方形/長方形 9"/>
          <p:cNvSpPr/>
          <p:nvPr/>
        </p:nvSpPr>
        <p:spPr>
          <a:xfrm>
            <a:off x="1215191" y="5077056"/>
            <a:ext cx="5729074" cy="755509"/>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1600"/>
              </a:lnSpc>
              <a:spcBef>
                <a:spcPts val="0"/>
              </a:spcBef>
              <a:spcAft>
                <a:spcPts val="0"/>
              </a:spcAft>
            </a:pPr>
            <a:r>
              <a:rPr kumimoji="0" lang="ja-JP" altLang="en-US" sz="18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実現</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a:t>
            </a: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endParaRPr kumimoji="0" lang="en-US" altLang="ja-JP" sz="12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1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：本人の意思を日常生活・社会生活に反映することへの支援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2" name="加算記号 11"/>
          <p:cNvSpPr/>
          <p:nvPr/>
        </p:nvSpPr>
        <p:spPr>
          <a:xfrm>
            <a:off x="3903515" y="4711857"/>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3" name="加算記号 12"/>
          <p:cNvSpPr/>
          <p:nvPr/>
        </p:nvSpPr>
        <p:spPr>
          <a:xfrm>
            <a:off x="3903515" y="3590268"/>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4" name="二等辺三角形 13"/>
          <p:cNvSpPr/>
          <p:nvPr/>
        </p:nvSpPr>
        <p:spPr>
          <a:xfrm flipV="1">
            <a:off x="3851608" y="2518311"/>
            <a:ext cx="971550" cy="223228"/>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215191" y="6151064"/>
            <a:ext cx="6747708" cy="358140"/>
          </a:xfrm>
          <a:prstGeom prst="rect">
            <a:avLst/>
          </a:prstGeom>
          <a:solidFill>
            <a:srgbClr val="70AD47">
              <a:lumMod val="75000"/>
            </a:srgbClr>
          </a:solidFill>
          <a:ln w="25400" cap="flat" cmpd="sng" algn="ctr">
            <a:noFill/>
            <a:prstDash val="solid"/>
          </a:ln>
          <a:effectLst/>
        </p:spPr>
        <p:txBody>
          <a:bodyPr wrap="square" rtlCol="0" anchor="ctr">
            <a:noAutofit/>
          </a:bodyPr>
          <a:lstStyle/>
          <a:p>
            <a:pPr algn="ctr" defTabSz="457200" eaLnBrk="1" fontAlgn="auto" hangingPunct="1">
              <a:lnSpc>
                <a:spcPts val="20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意思決定支援のプロセスの記録、確認、振り返り</a:t>
            </a:r>
            <a:endParaRPr kumimoji="0" lang="ja-JP" altLang="en-US" sz="12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7" name="正方形/長方形 16"/>
          <p:cNvSpPr/>
          <p:nvPr/>
        </p:nvSpPr>
        <p:spPr>
          <a:xfrm>
            <a:off x="7270824" y="2791986"/>
            <a:ext cx="692075" cy="3074558"/>
          </a:xfrm>
          <a:prstGeom prst="rect">
            <a:avLst/>
          </a:prstGeom>
          <a:solidFill>
            <a:sysClr val="windowText" lastClr="000000">
              <a:lumMod val="50000"/>
              <a:lumOff val="50000"/>
            </a:sysClr>
          </a:solidFill>
          <a:ln w="25400" cap="flat" cmpd="sng" algn="ctr">
            <a:noFill/>
            <a:prstDash val="solid"/>
          </a:ln>
          <a:effectLst/>
        </p:spPr>
        <p:txBody>
          <a:bodyPr vert="eaVert" wrap="square" lIns="36000" rIns="36000" rtlCol="0" anchor="ctr">
            <a:noAutofit/>
          </a:bodyPr>
          <a:lstStyle/>
          <a:p>
            <a:pPr algn="ctr" defTabSz="457200" eaLnBrk="1" fontAlgn="auto" hangingPunct="1">
              <a:lnSpc>
                <a:spcPts val="1700"/>
              </a:lnSpc>
              <a:spcBef>
                <a:spcPts val="0"/>
              </a:spcBef>
              <a:spcAft>
                <a:spcPts val="0"/>
              </a:spcAft>
            </a:pPr>
            <a:r>
              <a:rPr kumimoji="0" lang="ja-JP" altLang="en-US" sz="1200" b="1" dirty="0">
                <a:solidFill>
                  <a:srgbClr val="FFFFFF"/>
                </a:solidFill>
                <a:latin typeface="BIZ UDPゴシック" panose="020B0400000000000000" pitchFamily="50" charset="-128"/>
                <a:ea typeface="BIZ UDPゴシック" panose="020B0400000000000000" pitchFamily="50" charset="-128"/>
              </a:rPr>
              <a:t>各プロセスで困難・疑問が生じた場合、</a:t>
            </a:r>
            <a:endParaRPr kumimoji="0" lang="en-US" altLang="ja-JP" sz="1200" b="1" dirty="0">
              <a:solidFill>
                <a:srgbClr val="FFFFFF"/>
              </a:solidFill>
              <a:latin typeface="BIZ UDPゴシック" panose="020B0400000000000000" pitchFamily="50" charset="-128"/>
              <a:ea typeface="BIZ UDPゴシック" panose="020B0400000000000000" pitchFamily="50" charset="-128"/>
            </a:endParaRPr>
          </a:p>
          <a:p>
            <a:pPr algn="ctr" defTabSz="457200" eaLnBrk="1" fontAlgn="auto" hangingPunct="1">
              <a:lnSpc>
                <a:spcPts val="1700"/>
              </a:lnSpc>
              <a:spcBef>
                <a:spcPts val="0"/>
              </a:spcBef>
              <a:spcAft>
                <a:spcPts val="0"/>
              </a:spcAft>
            </a:pPr>
            <a:r>
              <a:rPr kumimoji="0" lang="ja-JP" altLang="en-US" sz="1200" b="1" dirty="0">
                <a:solidFill>
                  <a:srgbClr val="FFFFFF"/>
                </a:solidFill>
                <a:latin typeface="BIZ UDPゴシック" panose="020B0400000000000000" pitchFamily="50" charset="-128"/>
                <a:ea typeface="BIZ UDPゴシック" panose="020B0400000000000000" pitchFamily="50" charset="-128"/>
              </a:rPr>
              <a:t>チームでの会議も併用・活用</a:t>
            </a:r>
            <a:endParaRPr kumimoji="0" lang="en-US" altLang="ja-JP" sz="1200" b="1" dirty="0">
              <a:solidFill>
                <a:srgbClr val="FFFFFF"/>
              </a:solidFill>
              <a:latin typeface="BIZ UDPゴシック" panose="020B0400000000000000" pitchFamily="50" charset="-128"/>
              <a:ea typeface="BIZ UDPゴシック" panose="020B0400000000000000" pitchFamily="50" charset="-128"/>
            </a:endParaRPr>
          </a:p>
        </p:txBody>
      </p:sp>
      <p:cxnSp>
        <p:nvCxnSpPr>
          <p:cNvPr id="18" name="直線矢印コネクタ 17"/>
          <p:cNvCxnSpPr/>
          <p:nvPr/>
        </p:nvCxnSpPr>
        <p:spPr>
          <a:xfrm flipV="1">
            <a:off x="6944265" y="2997994"/>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19" name="直線矢印コネクタ 18"/>
          <p:cNvCxnSpPr/>
          <p:nvPr/>
        </p:nvCxnSpPr>
        <p:spPr>
          <a:xfrm flipV="1">
            <a:off x="6944265" y="4251599"/>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20" name="直線矢印コネクタ 19"/>
          <p:cNvCxnSpPr/>
          <p:nvPr/>
        </p:nvCxnSpPr>
        <p:spPr>
          <a:xfrm flipV="1">
            <a:off x="6929727" y="5474855"/>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sp>
        <p:nvSpPr>
          <p:cNvPr id="21" name="二等辺三角形 20"/>
          <p:cNvSpPr/>
          <p:nvPr/>
        </p:nvSpPr>
        <p:spPr>
          <a:xfrm flipV="1">
            <a:off x="3851609" y="5880554"/>
            <a:ext cx="971550" cy="226379"/>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957564" y="1162594"/>
            <a:ext cx="1706" cy="5178173"/>
          </a:xfrm>
          <a:prstGeom prst="line">
            <a:avLst/>
          </a:prstGeom>
          <a:noFill/>
          <a:ln w="38100" cap="flat" cmpd="sng" algn="ctr">
            <a:solidFill>
              <a:srgbClr val="70AD47">
                <a:lumMod val="75000"/>
              </a:srgbClr>
            </a:solidFill>
            <a:prstDash val="solid"/>
            <a:miter lim="800000"/>
          </a:ln>
          <a:effectLst/>
        </p:spPr>
      </p:cxnSp>
      <p:cxnSp>
        <p:nvCxnSpPr>
          <p:cNvPr id="26" name="直線コネクタ 25"/>
          <p:cNvCxnSpPr/>
          <p:nvPr/>
        </p:nvCxnSpPr>
        <p:spPr>
          <a:xfrm flipH="1" flipV="1">
            <a:off x="951012" y="6328735"/>
            <a:ext cx="890338" cy="0"/>
          </a:xfrm>
          <a:prstGeom prst="line">
            <a:avLst/>
          </a:prstGeom>
          <a:noFill/>
          <a:ln w="38100" cap="flat" cmpd="sng" algn="ctr">
            <a:solidFill>
              <a:srgbClr val="70AD47">
                <a:lumMod val="75000"/>
              </a:srgbClr>
            </a:solidFill>
            <a:prstDash val="solid"/>
            <a:miter lim="800000"/>
          </a:ln>
          <a:effectLst/>
        </p:spPr>
      </p:cxnSp>
      <p:cxnSp>
        <p:nvCxnSpPr>
          <p:cNvPr id="29" name="直線コネクタ 28"/>
          <p:cNvCxnSpPr/>
          <p:nvPr/>
        </p:nvCxnSpPr>
        <p:spPr>
          <a:xfrm>
            <a:off x="946263" y="1162594"/>
            <a:ext cx="895087" cy="0"/>
          </a:xfrm>
          <a:prstGeom prst="line">
            <a:avLst/>
          </a:prstGeom>
          <a:noFill/>
          <a:ln w="38100" cap="flat" cmpd="sng" algn="ctr">
            <a:solidFill>
              <a:srgbClr val="70AD47">
                <a:lumMod val="75000"/>
              </a:srgbClr>
            </a:solidFill>
            <a:prstDash val="solid"/>
            <a:miter lim="800000"/>
            <a:tailEnd type="arrow" w="med" len="sm"/>
          </a:ln>
          <a:effectLst/>
        </p:spPr>
      </p:cxnSp>
      <p:sp>
        <p:nvSpPr>
          <p:cNvPr id="23" name="テキスト ボックス 3"/>
          <p:cNvSpPr txBox="1">
            <a:spLocks noChangeArrowheads="1"/>
          </p:cNvSpPr>
          <p:nvPr/>
        </p:nvSpPr>
        <p:spPr bwMode="auto">
          <a:xfrm>
            <a:off x="959270" y="130731"/>
            <a:ext cx="6899564"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3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意思決定支援のプロセス</a:t>
            </a:r>
          </a:p>
        </p:txBody>
      </p:sp>
      <p:sp>
        <p:nvSpPr>
          <p:cNvPr id="28"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5974" y="823142"/>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4"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25</a:t>
            </a:r>
            <a:r>
              <a:rPr lang="ja-JP" altLang="en-US" sz="1800" b="1" dirty="0">
                <a:latin typeface="Meiryo UI" pitchFamily="50" charset="-128"/>
                <a:ea typeface="Meiryo UI" pitchFamily="50" charset="-128"/>
                <a:cs typeface="Meiryo UI" pitchFamily="50" charset="-128"/>
              </a:rPr>
              <a:t>］</a:t>
            </a:r>
          </a:p>
        </p:txBody>
      </p:sp>
      <p:sp>
        <p:nvSpPr>
          <p:cNvPr id="25"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236198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400050" y="1105241"/>
            <a:ext cx="8583929" cy="1438100"/>
          </a:xfrm>
          <a:prstGeom prst="rect">
            <a:avLst/>
          </a:prstGeom>
        </p:spPr>
        <p:txBody>
          <a:bodyPr anchor="t">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ts val="1600"/>
              </a:lnSpc>
              <a:spcBef>
                <a:spcPts val="2133"/>
              </a:spcBef>
              <a:defRPr/>
            </a:pPr>
            <a:r>
              <a:rPr lang="ja-JP" altLang="en-US" sz="1400" b="1" kern="0" dirty="0">
                <a:solidFill>
                  <a:srgbClr val="7F9E40"/>
                </a:solidFill>
                <a:latin typeface="BIZ UDPゴシック" panose="020B0400000000000000" pitchFamily="50" charset="-128"/>
                <a:ea typeface="BIZ UDPゴシック" panose="020B0400000000000000" pitchFamily="50" charset="-128"/>
                <a:cs typeface="Meiryo UI" panose="020B0604030504040204" pitchFamily="50" charset="-128"/>
              </a:rPr>
              <a:t>　○任意後見制度</a:t>
            </a:r>
            <a: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本人が契約の締結に必要な判断能力を有している間に、将来、判断能力が不十分となった場合に備え、　</a:t>
            </a:r>
            <a: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「誰に」「どのように支援してもらうか」を</a:t>
            </a:r>
            <a:r>
              <a:rPr lang="ja-JP" altLang="en-US" sz="1400" b="1" kern="0" dirty="0">
                <a:solidFill>
                  <a:srgbClr val="7F9E40"/>
                </a:solidFill>
                <a:latin typeface="BIZ UDPゴシック" panose="020B0400000000000000" pitchFamily="50" charset="-128"/>
                <a:ea typeface="BIZ UDPゴシック" panose="020B0400000000000000" pitchFamily="50" charset="-128"/>
                <a:cs typeface="Meiryo UI" panose="020B0604030504040204" pitchFamily="50" charset="-128"/>
              </a:rPr>
              <a:t>あらかじめ契約により決めておく</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制度</a:t>
            </a:r>
            <a:endPar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600"/>
              </a:lnSpc>
              <a:spcBef>
                <a:spcPts val="533"/>
              </a:spcBef>
              <a:defRPr/>
            </a:pPr>
            <a:r>
              <a:rPr lang="ja-JP" altLang="en-US" sz="1400" b="1" kern="0" dirty="0">
                <a:solidFill>
                  <a:srgbClr val="0066CC"/>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○法定後見制度 （下表参照）</a:t>
            </a:r>
            <a:r>
              <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本人の判断能力に応じて、「後見」、「保佐」、「補助」の３つの類型がある。家庭裁判所に</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審判の申立て</a:t>
            </a:r>
            <a:endPar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600"/>
              </a:lnSpc>
              <a:defRPr/>
            </a:pP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を行い、</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家庭裁判所によって</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、援助者として 成年後見人・保佐人・補助人 が</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選ばれる</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制度</a:t>
            </a:r>
          </a:p>
        </p:txBody>
      </p:sp>
      <p:graphicFrame>
        <p:nvGraphicFramePr>
          <p:cNvPr id="15" name="表 14"/>
          <p:cNvGraphicFramePr>
            <a:graphicFrameLocks noGrp="1"/>
          </p:cNvGraphicFramePr>
          <p:nvPr>
            <p:extLst/>
          </p:nvPr>
        </p:nvGraphicFramePr>
        <p:xfrm>
          <a:off x="339412" y="2664287"/>
          <a:ext cx="8465170" cy="3276676"/>
        </p:xfrm>
        <a:graphic>
          <a:graphicData uri="http://schemas.openxmlformats.org/drawingml/2006/table">
            <a:tbl>
              <a:tblPr firstRow="1" bandRow="1">
                <a:tableStyleId>{5C22544A-7EE6-4342-B048-85BDC9FD1C3A}</a:tableStyleId>
              </a:tblPr>
              <a:tblGrid>
                <a:gridCol w="675349">
                  <a:extLst>
                    <a:ext uri="{9D8B030D-6E8A-4147-A177-3AD203B41FA5}">
                      <a16:colId xmlns="" xmlns:a16="http://schemas.microsoft.com/office/drawing/2014/main" val="20000"/>
                    </a:ext>
                  </a:extLst>
                </a:gridCol>
                <a:gridCol w="1025912">
                  <a:extLst>
                    <a:ext uri="{9D8B030D-6E8A-4147-A177-3AD203B41FA5}">
                      <a16:colId xmlns="" xmlns:a16="http://schemas.microsoft.com/office/drawing/2014/main" val="20001"/>
                    </a:ext>
                  </a:extLst>
                </a:gridCol>
                <a:gridCol w="2040673">
                  <a:extLst>
                    <a:ext uri="{9D8B030D-6E8A-4147-A177-3AD203B41FA5}">
                      <a16:colId xmlns="" xmlns:a16="http://schemas.microsoft.com/office/drawing/2014/main" val="20002"/>
                    </a:ext>
                  </a:extLst>
                </a:gridCol>
                <a:gridCol w="2361618"/>
                <a:gridCol w="2361618">
                  <a:extLst>
                    <a:ext uri="{9D8B030D-6E8A-4147-A177-3AD203B41FA5}">
                      <a16:colId xmlns="" xmlns:a16="http://schemas.microsoft.com/office/drawing/2014/main" val="20004"/>
                    </a:ext>
                  </a:extLst>
                </a:gridCol>
              </a:tblGrid>
              <a:tr h="313919">
                <a:tc gridSpan="2">
                  <a:txBody>
                    <a:bodyPr/>
                    <a:lstStyle/>
                    <a:p>
                      <a:pPr>
                        <a:lnSpc>
                          <a:spcPts val="19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後 見</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保 佐</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AC9"/>
                    </a:solidFill>
                  </a:tcPr>
                </a:tc>
                <a:tc>
                  <a:txBody>
                    <a:bodyPr/>
                    <a:lstStyle/>
                    <a:p>
                      <a:pPr algn="ctr">
                        <a:lnSpc>
                          <a:spcPts val="19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補 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5957"/>
                    </a:solidFill>
                  </a:tcPr>
                </a:tc>
                <a:extLst>
                  <a:ext uri="{0D108BD9-81ED-4DB2-BD59-A6C34878D82A}">
                    <a16:rowId xmlns="" xmlns:a16="http://schemas.microsoft.com/office/drawing/2014/main" val="10000"/>
                  </a:ext>
                </a:extLst>
              </a:tr>
              <a:tr h="373370">
                <a:tc gridSpan="2">
                  <a:txBody>
                    <a:bodyP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対象者</a:t>
                      </a: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判断能力が全くない</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判断能力が著しく不十分</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判断能力が不十分</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700">
                <a:tc gridSpan="2">
                  <a:txBody>
                    <a:bodyP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申立て権者</a:t>
                      </a: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本人・配偶者・</a:t>
                      </a: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親等内の親族、検察官、市区町村長など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845120">
                <a:tc rowSpan="2">
                  <a:txBody>
                    <a:bodyPr/>
                    <a:lstStyle/>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成年</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後見人</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等の</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必ず</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与えられる</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財産管理について</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全般的</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な代理権、</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取消権</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（日常生活行為を除く）</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特定の事項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取消権</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（日常生活行為を除く）</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364906">
                <a:tc v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申立により</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与えられる</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ts val="1600"/>
                        </a:lnSpc>
                      </a:pP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以外の</a:t>
                      </a:r>
                      <a:r>
                        <a:rPr kumimoji="1" lang="ja-JP" altLang="en-US" sz="1300" b="1" dirty="0" smtClean="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事項</a:t>
                      </a:r>
                      <a:endParaRPr kumimoji="1" lang="en-US" altLang="ja-JP"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rgbClr val="3E6EB4"/>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取消権</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（日常生活行為を除く）</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特定法律行為</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nSpc>
                          <a:spcPts val="1600"/>
                        </a:lnSpc>
                      </a:pPr>
                      <a:r>
                        <a:rPr kumimoji="1" lang="ja-JP" altLang="en-US"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代理権</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の</a:t>
                      </a:r>
                      <a:r>
                        <a:rPr kumimoji="1" lang="ja-JP" altLang="en-US" sz="1300" b="1" dirty="0" smtClean="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一部</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取消権</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（日常生活行為を除く）</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特定法律行為</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nSpc>
                          <a:spcPts val="1600"/>
                        </a:lnSpc>
                      </a:pPr>
                      <a:r>
                        <a:rPr kumimoji="1" lang="ja-JP" altLang="en-US"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代理権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6" name="タイトル 1"/>
          <p:cNvSpPr txBox="1">
            <a:spLocks/>
          </p:cNvSpPr>
          <p:nvPr/>
        </p:nvSpPr>
        <p:spPr>
          <a:xfrm>
            <a:off x="585037" y="6061909"/>
            <a:ext cx="7397707" cy="533070"/>
          </a:xfrm>
          <a:prstGeom prst="rect">
            <a:avLst/>
          </a:prstGeom>
        </p:spPr>
        <p:txBody>
          <a:bodyPr anchor="t">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借入金、訴訟行為、相続の承認・放棄等の事項（民</a:t>
            </a: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13Ⅰ</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特定の法律行為を行う場合に、本人に不利益がない場合の同意権限</a:t>
            </a:r>
            <a:endPar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民</a:t>
            </a: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13Ⅰ</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に挙げられる、要同意の行為に限定されない </a:t>
            </a:r>
          </a:p>
        </p:txBody>
      </p:sp>
      <p:sp>
        <p:nvSpPr>
          <p:cNvPr id="8" name="Rectangle 7"/>
          <p:cNvSpPr txBox="1">
            <a:spLocks noChangeArrowheads="1"/>
          </p:cNvSpPr>
          <p:nvPr/>
        </p:nvSpPr>
        <p:spPr>
          <a:xfrm>
            <a:off x="400050" y="163820"/>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成年後見制度の仕組み</a:t>
            </a:r>
          </a:p>
        </p:txBody>
      </p:sp>
      <p:sp>
        <p:nvSpPr>
          <p:cNvPr id="11" name="Rectangle 3">
            <a:extLst>
              <a:ext uri="{FF2B5EF4-FFF2-40B4-BE49-F238E27FC236}">
                <a16:creationId xmlns="" xmlns:a16="http://schemas.microsoft.com/office/drawing/2014/main"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defRPr/>
            </a:pPr>
            <a:endParaRPr lang="ja-JP" altLang="en-US" sz="1800">
              <a:solidFill>
                <a:srgbClr val="000000"/>
              </a:solidFill>
            </a:endParaRPr>
          </a:p>
        </p:txBody>
      </p:sp>
      <p:sp>
        <p:nvSpPr>
          <p:cNvPr id="12" name="Text Box 8">
            <a:extLst>
              <a:ext uri="{FF2B5EF4-FFF2-40B4-BE49-F238E27FC236}">
                <a16:creationId xmlns="" xmlns:a16="http://schemas.microsoft.com/office/drawing/2014/main"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rgbClr val="FFFFFF"/>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rgbClr val="FFFFFF"/>
              </a:solidFill>
              <a:latin typeface="BIZ UDPゴシック" panose="020B0400000000000000" pitchFamily="50" charset="-128"/>
              <a:ea typeface="BIZ UDPゴシック" panose="020B0400000000000000" pitchFamily="50" charset="-128"/>
            </a:endParaRPr>
          </a:p>
        </p:txBody>
      </p:sp>
      <p:sp>
        <p:nvSpPr>
          <p:cNvPr id="10"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26</a:t>
            </a:r>
            <a:r>
              <a:rPr lang="ja-JP" altLang="en-US" sz="18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68449886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1652588" y="302575"/>
            <a:ext cx="5600700" cy="598488"/>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日常生活自立支援事業</a:t>
            </a:r>
          </a:p>
        </p:txBody>
      </p:sp>
      <p:sp>
        <p:nvSpPr>
          <p:cNvPr id="88068" name="Text Box 4"/>
          <p:cNvSpPr txBox="1">
            <a:spLocks noChangeArrowheads="1"/>
          </p:cNvSpPr>
          <p:nvPr/>
        </p:nvSpPr>
        <p:spPr bwMode="auto">
          <a:xfrm>
            <a:off x="519113" y="1421715"/>
            <a:ext cx="8359775" cy="4601260"/>
          </a:xfrm>
          <a:prstGeom prst="rect">
            <a:avLst/>
          </a:prstGeom>
          <a:noFill/>
          <a:ln w="9525" algn="ctr">
            <a:noFill/>
            <a:miter lim="800000"/>
            <a:headEnd/>
            <a:tailEnd/>
          </a:ln>
          <a:effectLst/>
        </p:spPr>
        <p:txBody>
          <a:bodyPr anchor="b">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en-US" altLang="ja-JP" sz="2600" b="1" dirty="0">
                <a:solidFill>
                  <a:srgbClr val="996633"/>
                </a:solidFill>
                <a:latin typeface="Meiryo UI" pitchFamily="50" charset="-128"/>
                <a:ea typeface="Meiryo UI" pitchFamily="50" charset="-128"/>
                <a:cs typeface="Meiryo UI" pitchFamily="50" charset="-128"/>
              </a:rPr>
              <a:t>●</a:t>
            </a: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福祉サービスの利用援助</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・福祉サービスについての情報の提供</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・福祉サービスの利用手続き、支払い代行、苦情手続代行</a:t>
            </a:r>
          </a:p>
          <a:p>
            <a:pPr algn="l" eaLnBrk="1" hangingPunct="1">
              <a:lnSpc>
                <a:spcPct val="110000"/>
              </a:lnSpc>
              <a:defRPr/>
            </a:pPr>
            <a:endParaRPr kumimoji="0" lang="ja-JP" altLang="en-US" sz="2000" b="1" dirty="0">
              <a:latin typeface="Meiryo UI" pitchFamily="50" charset="-128"/>
              <a:ea typeface="Meiryo UI" pitchFamily="50" charset="-128"/>
              <a:cs typeface="Meiryo UI" pitchFamily="50" charset="-128"/>
            </a:endParaRPr>
          </a:p>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en-US" altLang="ja-JP" sz="2600" b="1" dirty="0">
                <a:solidFill>
                  <a:srgbClr val="996633"/>
                </a:solidFill>
                <a:latin typeface="Meiryo UI" pitchFamily="50" charset="-128"/>
                <a:ea typeface="Meiryo UI" pitchFamily="50" charset="-128"/>
                <a:cs typeface="Meiryo UI" pitchFamily="50" charset="-128"/>
              </a:rPr>
              <a:t>●</a:t>
            </a: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日常的な金銭管理サービス</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・年金や福祉手当の手続きの代行　</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・税金、社会保険料、公共料金、医療費、家賃などの支払代行</a:t>
            </a:r>
            <a:br>
              <a:rPr kumimoji="0" lang="ja-JP" altLang="en-US" sz="2000" b="1" dirty="0">
                <a:latin typeface="Meiryo UI" pitchFamily="50" charset="-128"/>
                <a:ea typeface="Meiryo UI" pitchFamily="50" charset="-128"/>
                <a:cs typeface="Meiryo UI" pitchFamily="50" charset="-128"/>
              </a:rPr>
            </a:br>
            <a:endParaRPr kumimoji="0" lang="ja-JP" altLang="en-US" sz="2000" b="1" dirty="0">
              <a:latin typeface="Meiryo UI" pitchFamily="50" charset="-128"/>
              <a:ea typeface="Meiryo UI" pitchFamily="50" charset="-128"/>
              <a:cs typeface="Meiryo UI" pitchFamily="50" charset="-128"/>
            </a:endParaRPr>
          </a:p>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en-US" altLang="ja-JP" sz="2600" b="1" dirty="0">
                <a:solidFill>
                  <a:srgbClr val="996633"/>
                </a:solidFill>
                <a:latin typeface="Meiryo UI" pitchFamily="50" charset="-128"/>
                <a:ea typeface="Meiryo UI" pitchFamily="50" charset="-128"/>
                <a:cs typeface="Meiryo UI" pitchFamily="50" charset="-128"/>
              </a:rPr>
              <a:t>●</a:t>
            </a: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書類等の預かりサービス</a:t>
            </a:r>
            <a:r>
              <a:rPr kumimoji="0" lang="ja-JP" altLang="en-US" sz="2000" b="1" dirty="0">
                <a:effectLst>
                  <a:outerShdw blurRad="38100" dist="38100" dir="2700000" algn="tl">
                    <a:srgbClr val="C0C0C0"/>
                  </a:outerShdw>
                </a:effectLst>
                <a:latin typeface="Meiryo UI" pitchFamily="50" charset="-128"/>
                <a:ea typeface="Meiryo UI" pitchFamily="50" charset="-128"/>
                <a:cs typeface="Meiryo UI" pitchFamily="50" charset="-128"/>
              </a:rPr>
              <a:t>　</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・金融機関の貸し金庫にて、以下の書類を保管</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証書 （年金証書、預貯金の通帳、権利証、保険証書）</a:t>
            </a:r>
            <a:br>
              <a:rPr kumimoji="0" lang="ja-JP" altLang="en-US" sz="2000" b="1" dirty="0">
                <a:latin typeface="Meiryo UI" pitchFamily="50" charset="-128"/>
                <a:ea typeface="Meiryo UI" pitchFamily="50" charset="-128"/>
                <a:cs typeface="Meiryo UI" pitchFamily="50" charset="-128"/>
              </a:rPr>
            </a:br>
            <a:r>
              <a:rPr kumimoji="0" lang="ja-JP" altLang="en-US" sz="2000" b="1" dirty="0">
                <a:latin typeface="Meiryo UI" pitchFamily="50" charset="-128"/>
                <a:ea typeface="Meiryo UI" pitchFamily="50" charset="-128"/>
                <a:cs typeface="Meiryo UI" pitchFamily="50" charset="-128"/>
              </a:rPr>
              <a:t>　　   　　印鑑 （実印、銀行印）</a:t>
            </a:r>
          </a:p>
        </p:txBody>
      </p:sp>
      <p:sp>
        <p:nvSpPr>
          <p:cNvPr id="8"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27</a:t>
            </a:r>
            <a:r>
              <a:rPr lang="ja-JP" altLang="en-US" sz="1800" b="1" dirty="0">
                <a:latin typeface="Meiryo UI" pitchFamily="50" charset="-128"/>
                <a:ea typeface="Meiryo UI" pitchFamily="50" charset="-128"/>
                <a:cs typeface="Meiryo UI" pitchFamily="50" charset="-128"/>
              </a:rPr>
              <a:t>］</a:t>
            </a:r>
          </a:p>
        </p:txBody>
      </p:sp>
      <p:sp>
        <p:nvSpPr>
          <p:cNvPr id="9"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32459621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588963" y="312738"/>
            <a:ext cx="7816850" cy="641350"/>
          </a:xfrm>
        </p:spPr>
        <p:txBody>
          <a:bodyPr anchorCtr="1"/>
          <a:lstStyle/>
          <a:p>
            <a:pPr defTabSz="1001713" eaLnBrk="1" hangingPunct="1"/>
            <a:r>
              <a:rPr lang="ja-JP" altLang="en-US" sz="3000" b="1" dirty="0">
                <a:solidFill>
                  <a:schemeClr val="tx1"/>
                </a:solidFill>
                <a:latin typeface="Meiryo UI" pitchFamily="50" charset="-128"/>
                <a:ea typeface="Meiryo UI" pitchFamily="50" charset="-128"/>
                <a:cs typeface="Meiryo UI" pitchFamily="50" charset="-128"/>
              </a:rPr>
              <a:t>高齢者虐待の現状と薬局・薬剤師の役割</a:t>
            </a:r>
          </a:p>
        </p:txBody>
      </p:sp>
      <p:sp>
        <p:nvSpPr>
          <p:cNvPr id="12"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28</a:t>
            </a:r>
            <a:r>
              <a:rPr lang="ja-JP" altLang="en-US" sz="1800" b="1" dirty="0">
                <a:latin typeface="Meiryo UI" pitchFamily="50" charset="-128"/>
                <a:ea typeface="Meiryo UI" pitchFamily="50" charset="-128"/>
                <a:cs typeface="Meiryo UI" pitchFamily="50" charset="-128"/>
              </a:rPr>
              <a:t>］</a:t>
            </a:r>
          </a:p>
        </p:txBody>
      </p:sp>
      <p:sp>
        <p:nvSpPr>
          <p:cNvPr id="9" name="Rectangle 3"/>
          <p:cNvSpPr txBox="1">
            <a:spLocks noChangeArrowheads="1"/>
          </p:cNvSpPr>
          <p:nvPr/>
        </p:nvSpPr>
        <p:spPr bwMode="auto">
          <a:xfrm>
            <a:off x="630775" y="1387582"/>
            <a:ext cx="8193228" cy="409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spcBef>
                <a:spcPts val="0"/>
              </a:spcBef>
              <a:buSzPct val="110000"/>
              <a:buFont typeface="Wingdings" pitchFamily="2" charset="2"/>
              <a:buNone/>
            </a:pPr>
            <a:r>
              <a:rPr lang="en-US" altLang="ja-JP"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被虐待高齢者のうち、要介護認定を受けている者が</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67.7%</a:t>
            </a:r>
          </a:p>
          <a:p>
            <a:pPr eaLnBrk="1" hangingPunct="1">
              <a:spcBef>
                <a:spcPts val="0"/>
              </a:spcBef>
              <a:buSzPct val="110000"/>
              <a:buFont typeface="Wingdings" pitchFamily="2" charset="2"/>
              <a:buNone/>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    であり、さらにそのうち、</a:t>
            </a:r>
            <a:r>
              <a:rPr lang="ja-JP" altLang="en-US"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認知症の日常生活自立度が</a:t>
            </a:r>
            <a:r>
              <a:rPr lang="en-US" altLang="ja-JP"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Ⅱ</a:t>
            </a:r>
            <a:r>
              <a:rPr lang="ja-JP" altLang="en-US"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以上</a:t>
            </a:r>
            <a:endParaRPr lang="en-US" altLang="ja-JP"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    （見守りや援助が必要）の人が</a:t>
            </a:r>
            <a:r>
              <a:rPr lang="en-US" altLang="ja-JP"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71.7%</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であった。</a:t>
            </a:r>
          </a:p>
          <a:p>
            <a:pPr eaLnBrk="1" hangingPunct="1">
              <a:spcBef>
                <a:spcPts val="1200"/>
              </a:spcBef>
              <a:buSzPct val="110000"/>
              <a:buFont typeface="Wingdings" pitchFamily="2" charset="2"/>
              <a:buNone/>
            </a:pPr>
            <a:r>
              <a:rPr lang="en-US" altLang="ja-JP"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虐待の種別・類型（複数回答）では、身体的虐待 </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67.8</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 が</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    最も多く、以下 心理的虐待 </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39.5</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％、介護等の放棄</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19.9</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    経済的虐待 </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17.6</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  の順に多い。</a:t>
            </a:r>
          </a:p>
          <a:p>
            <a:pPr eaLnBrk="1" hangingPunct="1">
              <a:spcBef>
                <a:spcPts val="600"/>
              </a:spcBef>
              <a:buSzPct val="110000"/>
              <a:buFont typeface="Wingdings" pitchFamily="2" charset="2"/>
              <a:buNone/>
            </a:pPr>
            <a:r>
              <a:rPr lang="en-US" altLang="ja-JP" sz="20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高齢者の権利擁護、介護者（養護者）の支援に向けて、早期発見・</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    見守り機能に加え、相談・介護支援を中心にした一次的な虐待対応</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    機能、専門的な虐待対応機能など、地域の重層的な仕組みが必要</a:t>
            </a:r>
          </a:p>
        </p:txBody>
      </p:sp>
      <p:sp>
        <p:nvSpPr>
          <p:cNvPr id="2" name="下矢印 1"/>
          <p:cNvSpPr/>
          <p:nvPr/>
        </p:nvSpPr>
        <p:spPr bwMode="auto">
          <a:xfrm>
            <a:off x="3797059" y="4540314"/>
            <a:ext cx="1123565" cy="392730"/>
          </a:xfrm>
          <a:prstGeom prst="downArrow">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 name="テキスト ボックス 2"/>
          <p:cNvSpPr txBox="1"/>
          <p:nvPr/>
        </p:nvSpPr>
        <p:spPr>
          <a:xfrm>
            <a:off x="1199408" y="5071708"/>
            <a:ext cx="6513270" cy="830997"/>
          </a:xfrm>
          <a:prstGeom prst="rect">
            <a:avLst/>
          </a:prstGeom>
          <a:solidFill>
            <a:srgbClr val="B95957"/>
          </a:solidFill>
          <a:ln w="9525">
            <a:noFill/>
          </a:ln>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薬局店頭で虐待の可能性に気付いたときは、</a:t>
            </a:r>
          </a:p>
          <a:p>
            <a:pPr algn="ctr"/>
            <a:r>
              <a:rPr lang="ja-JP" altLang="en-US" sz="2400" b="1" dirty="0">
                <a:solidFill>
                  <a:schemeClr val="bg1"/>
                </a:solidFill>
                <a:latin typeface="BIZ UDPゴシック" panose="020B0400000000000000" pitchFamily="50" charset="-128"/>
                <a:ea typeface="BIZ UDPゴシック" panose="020B0400000000000000" pitchFamily="50" charset="-128"/>
                <a:cs typeface="Meiryo UI" pitchFamily="50" charset="-128"/>
              </a:rPr>
              <a:t>市区町村・地域包括支援センターに連絡</a:t>
            </a:r>
            <a:endParaRPr kumimoji="1" lang="ja-JP" altLang="en-US" sz="24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1" name="Text Box 53"/>
          <p:cNvSpPr txBox="1">
            <a:spLocks noChangeArrowheads="1"/>
          </p:cNvSpPr>
          <p:nvPr/>
        </p:nvSpPr>
        <p:spPr bwMode="auto">
          <a:xfrm>
            <a:off x="3118538" y="6111123"/>
            <a:ext cx="5705465" cy="45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6" tIns="41458" rIns="82916" bIns="4145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200" b="1" dirty="0">
                <a:latin typeface="BIZ UDPゴシック" panose="020B0400000000000000" pitchFamily="50" charset="-128"/>
                <a:ea typeface="BIZ UDPゴシック" panose="020B0400000000000000" pitchFamily="50" charset="-128"/>
                <a:cs typeface="Meiryo UI" pitchFamily="50" charset="-128"/>
              </a:rPr>
              <a:t>厚生労働省：「平成</a:t>
            </a:r>
            <a:r>
              <a:rPr lang="en-US" altLang="ja-JP" sz="1200" b="1" dirty="0">
                <a:latin typeface="BIZ UDPゴシック" panose="020B0400000000000000" pitchFamily="50" charset="-128"/>
                <a:ea typeface="BIZ UDPゴシック" panose="020B0400000000000000" pitchFamily="50" charset="-128"/>
                <a:cs typeface="Meiryo UI" pitchFamily="50" charset="-128"/>
              </a:rPr>
              <a:t>30</a:t>
            </a:r>
            <a:r>
              <a:rPr lang="ja-JP" altLang="en-US" sz="1200" b="1" dirty="0">
                <a:latin typeface="BIZ UDPゴシック" panose="020B0400000000000000" pitchFamily="50" charset="-128"/>
                <a:ea typeface="BIZ UDPゴシック" panose="020B0400000000000000" pitchFamily="50" charset="-128"/>
                <a:cs typeface="Meiryo UI" pitchFamily="50" charset="-128"/>
              </a:rPr>
              <a:t>年度　高齢者虐待の防止、高齢者の養護者に対する支援等</a:t>
            </a:r>
            <a:endParaRPr lang="en-US" altLang="ja-JP" sz="12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200" b="1" dirty="0">
                <a:latin typeface="BIZ UDPゴシック" panose="020B0400000000000000" pitchFamily="50" charset="-128"/>
                <a:ea typeface="BIZ UDPゴシック" panose="020B0400000000000000" pitchFamily="50" charset="-128"/>
                <a:cs typeface="Meiryo UI" pitchFamily="50" charset="-128"/>
              </a:rPr>
              <a:t>                  に関する法律に基づく対応状況等に関する調査結果」より</a:t>
            </a:r>
          </a:p>
        </p:txBody>
      </p:sp>
      <p:sp>
        <p:nvSpPr>
          <p:cNvPr id="15"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26981" y="981790"/>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3371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30134" y="6272265"/>
            <a:ext cx="6086240" cy="307777"/>
          </a:xfrm>
          <a:prstGeom prst="rect">
            <a:avLst/>
          </a:prstGeom>
          <a:noFill/>
        </p:spPr>
        <p:txBody>
          <a:bodyPr wrap="square" rtlCol="0">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出典：認知症施策推進総合戦略（新オレンジプラン）参考資料</a:t>
            </a:r>
            <a:r>
              <a:rPr lang="en-US" altLang="ja-JP" sz="1400" b="1" dirty="0">
                <a:solidFill>
                  <a:prstClr val="black"/>
                </a:solidFill>
                <a:latin typeface="Trebuchet MS" panose="020B0603020202020204" pitchFamily="34" charset="0"/>
                <a:ea typeface="Meiryo UI" panose="020B0604030504040204" pitchFamily="50" charset="-128"/>
                <a:cs typeface="Meiryo UI" panose="020B0604030504040204" pitchFamily="50" charset="-128"/>
              </a:rPr>
              <a:t>3</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より抜粋</a:t>
            </a:r>
          </a:p>
        </p:txBody>
      </p:sp>
      <p:sp>
        <p:nvSpPr>
          <p:cNvPr id="4" name="Rectangle 4"/>
          <p:cNvSpPr txBox="1">
            <a:spLocks noRot="1" noChangeArrowheads="1"/>
          </p:cNvSpPr>
          <p:nvPr/>
        </p:nvSpPr>
        <p:spPr bwMode="auto">
          <a:xfrm>
            <a:off x="815318" y="398550"/>
            <a:ext cx="74215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kumimoji="0" lang="ja-JP" altLang="en-US" sz="3200" b="1" kern="0" dirty="0">
                <a:solidFill>
                  <a:schemeClr val="tx1"/>
                </a:solidFill>
                <a:latin typeface="Meiryo UI" pitchFamily="50" charset="-128"/>
                <a:ea typeface="Meiryo UI" pitchFamily="50" charset="-128"/>
                <a:cs typeface="Meiryo UI" pitchFamily="50" charset="-128"/>
              </a:rPr>
              <a:t>認知症の人とかかりつけ薬剤師・薬局</a:t>
            </a:r>
          </a:p>
        </p:txBody>
      </p:sp>
      <p:sp>
        <p:nvSpPr>
          <p:cNvPr id="9" name="Text Box 5"/>
          <p:cNvSpPr txBox="1">
            <a:spLocks noChangeArrowheads="1"/>
          </p:cNvSpPr>
          <p:nvPr/>
        </p:nvSpPr>
        <p:spPr bwMode="auto">
          <a:xfrm>
            <a:off x="0" y="0"/>
            <a:ext cx="1199408" cy="449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［基</a:t>
            </a:r>
            <a:r>
              <a:rPr lang="en-US" altLang="ja-JP" sz="1800" b="1" dirty="0">
                <a:latin typeface="Meiryo UI" pitchFamily="50" charset="-128"/>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a:t>
            </a:r>
          </a:p>
        </p:txBody>
      </p:sp>
      <p:sp>
        <p:nvSpPr>
          <p:cNvPr id="10" name="Rectangle 3"/>
          <p:cNvSpPr>
            <a:spLocks noChangeArrowheads="1"/>
          </p:cNvSpPr>
          <p:nvPr/>
        </p:nvSpPr>
        <p:spPr bwMode="auto">
          <a:xfrm>
            <a:off x="95000" y="1052553"/>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7" name="Rectangle 2"/>
          <p:cNvSpPr txBox="1">
            <a:spLocks noRot="1" noChangeArrowheads="1"/>
          </p:cNvSpPr>
          <p:nvPr/>
        </p:nvSpPr>
        <p:spPr bwMode="auto">
          <a:xfrm>
            <a:off x="1760561" y="1812564"/>
            <a:ext cx="7206914" cy="4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450850" indent="-450850" algn="l">
              <a:spcBef>
                <a:spcPts val="1200"/>
              </a:spcBef>
            </a:pPr>
            <a:r>
              <a:rPr lang="ja-JP" altLang="en-US" sz="2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高齢者等の健康づくり、健康意識向上のサポート</a:t>
            </a:r>
            <a:endParaRPr lang="en-US" altLang="ja-JP"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認知症に関する普及・啓発</a:t>
            </a:r>
            <a:endParaRPr lang="en-US" altLang="ja-JP"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服薬指導、地域の中での認知症の徴候のある方に対する「気づき」</a:t>
            </a:r>
            <a:endParaRPr lang="en-US" altLang="ja-JP"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かかりつけ医等との連携により早期診断・早期対応への「つなぎ」</a:t>
            </a:r>
            <a:endParaRPr lang="en-US" altLang="ja-JP"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身近な専門家として相談に対応（行政サービス等の情報提供）</a:t>
            </a:r>
            <a:endParaRPr lang="en-US" altLang="ja-JP"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在宅医療を含め適切な薬物療法（薬学的管理）を実施</a:t>
            </a:r>
            <a:endParaRPr lang="en-US" altLang="ja-JP"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0"/>
              </a:spcBef>
            </a:pPr>
            <a:r>
              <a:rPr lang="ja-JP" altLang="en-US" sz="2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（状態に応じた服薬指導等）</a:t>
            </a:r>
            <a:endParaRPr lang="en-US" altLang="ja-JP"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200"/>
              </a:spcBef>
            </a:pPr>
            <a:r>
              <a:rPr lang="ja-JP" altLang="en-US" sz="24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必要な医療材料・衛生材料・介護用品等の提供</a:t>
            </a:r>
            <a:endParaRPr lang="en-US" altLang="ja-JP" sz="1900" b="1" kern="0" dirty="0">
              <a:solidFill>
                <a:schemeClr val="tx1"/>
              </a:solidFill>
              <a:latin typeface="Meiryo UI" pitchFamily="50" charset="-128"/>
              <a:ea typeface="Meiryo UI" pitchFamily="50" charset="-128"/>
              <a:cs typeface="Meiryo UI" pitchFamily="50" charset="-128"/>
            </a:endParaRPr>
          </a:p>
        </p:txBody>
      </p:sp>
      <p:cxnSp>
        <p:nvCxnSpPr>
          <p:cNvPr id="12" name="直線コネクタ 11"/>
          <p:cNvCxnSpPr/>
          <p:nvPr/>
        </p:nvCxnSpPr>
        <p:spPr bwMode="auto">
          <a:xfrm>
            <a:off x="1667979" y="1812564"/>
            <a:ext cx="0" cy="4151508"/>
          </a:xfrm>
          <a:prstGeom prst="line">
            <a:avLst/>
          </a:prstGeom>
          <a:solidFill>
            <a:srgbClr val="FFFF99"/>
          </a:solidFill>
          <a:ln w="76200" cap="flat" cmpd="sng" algn="ctr">
            <a:solidFill>
              <a:srgbClr val="996633"/>
            </a:solidFill>
            <a:prstDash val="solid"/>
            <a:round/>
            <a:headEnd type="none" w="med" len="med"/>
            <a:tailEnd type="arrow" w="med" len="sm"/>
          </a:ln>
          <a:effectLst/>
        </p:spPr>
      </p:cxnSp>
      <p:pic>
        <p:nvPicPr>
          <p:cNvPr id="13" name="図 12"/>
          <p:cNvPicPr>
            <a:picLocks noChangeAspect="1"/>
          </p:cNvPicPr>
          <p:nvPr/>
        </p:nvPicPr>
        <p:blipFill rotWithShape="1">
          <a:blip r:embed="rId3"/>
          <a:srcRect t="18079" r="80226" b="50144"/>
          <a:stretch/>
        </p:blipFill>
        <p:spPr>
          <a:xfrm>
            <a:off x="246175" y="2538483"/>
            <a:ext cx="1173444" cy="1347579"/>
          </a:xfrm>
          <a:prstGeom prst="rect">
            <a:avLst/>
          </a:prstGeom>
        </p:spPr>
      </p:pic>
      <p:sp>
        <p:nvSpPr>
          <p:cNvPr id="14" name="AutoShape 9" descr="50%"/>
          <p:cNvSpPr>
            <a:spLocks noChangeArrowheads="1"/>
          </p:cNvSpPr>
          <p:nvPr/>
        </p:nvSpPr>
        <p:spPr bwMode="auto">
          <a:xfrm>
            <a:off x="832897" y="1422525"/>
            <a:ext cx="5240357" cy="515743"/>
          </a:xfrm>
          <a:prstGeom prst="roundRect">
            <a:avLst>
              <a:gd name="adj" fmla="val 12528"/>
            </a:avLst>
          </a:prstGeom>
          <a:solidFill>
            <a:srgbClr val="996633"/>
          </a:solidFill>
          <a:ln w="9525">
            <a:noFill/>
            <a:round/>
            <a:headEnd/>
            <a:tailEnd/>
          </a:ln>
        </p:spPr>
        <p:txBody>
          <a:bodyPr lIns="91334" tIns="45666" rIns="91334" bIns="45666" anchor="ctr"/>
          <a:lstStyle/>
          <a:p>
            <a:pPr algn="l" fontAlgn="auto">
              <a:spcBef>
                <a:spcPct val="20000"/>
              </a:spcBef>
              <a:spcAft>
                <a:spcPts val="0"/>
              </a:spcAft>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多職種連携、地域包括ケアシステムの中で</a:t>
            </a:r>
          </a:p>
        </p:txBody>
      </p:sp>
      <p:sp>
        <p:nvSpPr>
          <p:cNvPr id="15" name="AutoShape 9" descr="50%"/>
          <p:cNvSpPr>
            <a:spLocks noChangeArrowheads="1"/>
          </p:cNvSpPr>
          <p:nvPr/>
        </p:nvSpPr>
        <p:spPr bwMode="auto">
          <a:xfrm>
            <a:off x="246175" y="4092622"/>
            <a:ext cx="1173444" cy="888816"/>
          </a:xfrm>
          <a:prstGeom prst="roundRect">
            <a:avLst>
              <a:gd name="adj" fmla="val 24811"/>
            </a:avLst>
          </a:prstGeom>
          <a:solidFill>
            <a:srgbClr val="996633"/>
          </a:solidFill>
          <a:ln w="9525">
            <a:noFill/>
            <a:round/>
            <a:headEnd/>
            <a:tailEnd/>
          </a:ln>
        </p:spPr>
        <p:txBody>
          <a:bodyPr lIns="91334" tIns="45666" rIns="91334" bIns="45666" anchor="ctr"/>
          <a:lstStyle/>
          <a:p>
            <a:pPr algn="ctr" fontAlgn="auto">
              <a:spcBef>
                <a:spcPct val="2000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常に</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ct val="2000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寄り添って</a:t>
            </a:r>
          </a:p>
        </p:txBody>
      </p:sp>
    </p:spTree>
    <p:extLst>
      <p:ext uri="{BB962C8B-B14F-4D97-AF65-F5344CB8AC3E}">
        <p14:creationId xmlns:p14="http://schemas.microsoft.com/office/powerpoint/2010/main" val="30929363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7"/>
          <p:cNvSpPr txBox="1">
            <a:spLocks noChangeAspect="1" noChangeArrowheads="1"/>
          </p:cNvSpPr>
          <p:nvPr/>
        </p:nvSpPr>
        <p:spPr bwMode="auto">
          <a:xfrm>
            <a:off x="496886" y="174291"/>
            <a:ext cx="8150225" cy="5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000" b="1" dirty="0">
                <a:latin typeface="BIZ UDPゴシック" panose="020B0400000000000000" pitchFamily="50" charset="-128"/>
                <a:ea typeface="BIZ UDPゴシック" panose="020B0400000000000000" pitchFamily="50" charset="-128"/>
                <a:cs typeface="Meiryo UI" pitchFamily="50" charset="-128"/>
              </a:rPr>
              <a:t>認知症サポーター</a:t>
            </a:r>
          </a:p>
        </p:txBody>
      </p:sp>
      <p:sp>
        <p:nvSpPr>
          <p:cNvPr id="183299" name="Rectangle 8"/>
          <p:cNvSpPr>
            <a:spLocks noChangeArrowheads="1"/>
          </p:cNvSpPr>
          <p:nvPr/>
        </p:nvSpPr>
        <p:spPr bwMode="auto">
          <a:xfrm>
            <a:off x="649884" y="1118294"/>
            <a:ext cx="7844226"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定義</a:t>
            </a: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p>
          <a:p>
            <a:pPr>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認知症に関する正しい知識と理解を持ち、地域や職域で認知症の人や</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家族に対してできる範囲での手助けをする人</a:t>
            </a:r>
          </a:p>
        </p:txBody>
      </p:sp>
      <p:pic>
        <p:nvPicPr>
          <p:cNvPr id="183310" name="Picture 3" descr="V4010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777" y="5357664"/>
            <a:ext cx="1750934" cy="13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 name="角丸四角形 1"/>
          <p:cNvSpPr/>
          <p:nvPr/>
        </p:nvSpPr>
        <p:spPr bwMode="auto">
          <a:xfrm>
            <a:off x="153465" y="2289265"/>
            <a:ext cx="4795024" cy="3498221"/>
          </a:xfrm>
          <a:prstGeom prst="roundRect">
            <a:avLst>
              <a:gd name="adj" fmla="val 48736"/>
            </a:avLst>
          </a:prstGeom>
          <a:solidFill>
            <a:srgbClr val="D3DC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角丸四角形 20"/>
          <p:cNvSpPr/>
          <p:nvPr/>
        </p:nvSpPr>
        <p:spPr bwMode="auto">
          <a:xfrm>
            <a:off x="4242382" y="2304705"/>
            <a:ext cx="4795024" cy="3498220"/>
          </a:xfrm>
          <a:prstGeom prst="roundRect">
            <a:avLst>
              <a:gd name="adj" fmla="val 48736"/>
            </a:avLst>
          </a:prstGeom>
          <a:solidFill>
            <a:srgbClr val="C7DDE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9" name="Rectangle 8"/>
          <p:cNvSpPr>
            <a:spLocks noChangeArrowheads="1"/>
          </p:cNvSpPr>
          <p:nvPr/>
        </p:nvSpPr>
        <p:spPr bwMode="auto">
          <a:xfrm>
            <a:off x="4784674" y="2491798"/>
            <a:ext cx="38989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認知症サポーター養成講座</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p>
          <a:p>
            <a:pPr eaLnBrk="1" hangingPunct="1">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 都道府県、市町村、職域団体等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対象者</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623888" indent="-623888"/>
            <a:r>
              <a:rPr lang="ja-JP" altLang="en-US" sz="1500" b="1" dirty="0">
                <a:latin typeface="BIZ UDPゴシック" panose="020B0400000000000000" pitchFamily="50" charset="-128"/>
                <a:ea typeface="BIZ UDPゴシック" panose="020B0400000000000000" pitchFamily="50" charset="-128"/>
                <a:cs typeface="Meiryo UI" pitchFamily="50" charset="-128"/>
              </a:rPr>
              <a:t>    ：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住民</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自治会、老人クラブ、民生委員、家族会、防災・防犯組織等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職域</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企業、銀行等金融機関、消防、警察、スーパーマーケット、コンビニエンスストア、宅配業、公共交通機関等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学校</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小中高等学校、教職員、</a:t>
            </a:r>
            <a:r>
              <a:rPr lang="en-US" altLang="ja-JP" sz="1500" b="1" dirty="0">
                <a:latin typeface="BIZ UDPゴシック" panose="020B0400000000000000" pitchFamily="50" charset="-128"/>
                <a:ea typeface="BIZ UDPゴシック" panose="020B0400000000000000" pitchFamily="50" charset="-128"/>
                <a:cs typeface="Meiryo UI" pitchFamily="50" charset="-128"/>
              </a:rPr>
              <a:t>PTA</a:t>
            </a:r>
            <a:r>
              <a:rPr lang="ja-JP" altLang="en-US" sz="1500" b="1" dirty="0">
                <a:latin typeface="BIZ UDPゴシック" panose="020B0400000000000000" pitchFamily="50" charset="-128"/>
                <a:ea typeface="BIZ UDPゴシック" panose="020B0400000000000000" pitchFamily="50" charset="-128"/>
                <a:cs typeface="Meiryo UI" pitchFamily="50" charset="-128"/>
              </a:rPr>
              <a:t>等</a:t>
            </a:r>
          </a:p>
        </p:txBody>
      </p:sp>
      <p:sp>
        <p:nvSpPr>
          <p:cNvPr id="18" name="Rectangle 8"/>
          <p:cNvSpPr>
            <a:spLocks noChangeArrowheads="1"/>
          </p:cNvSpPr>
          <p:nvPr/>
        </p:nvSpPr>
        <p:spPr bwMode="auto">
          <a:xfrm>
            <a:off x="496886" y="2491798"/>
            <a:ext cx="412002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キャラバンメイト養成研修</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p>
          <a:p>
            <a:pPr eaLnBrk="1" hangingPunct="1">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 都道府県、市町村、全国的な職域団体等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目的</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 地域、職域における「認知症サポーター</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養成講座」の講師役である「キャラバン</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メイト」を養成</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内容</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 認知症の基礎知識等のほか、サポーター</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養成講座の展開方法、対象別の企画手法、カリキュラム等をグループワークで学ぶ。</a:t>
            </a:r>
          </a:p>
        </p:txBody>
      </p:sp>
      <p:sp>
        <p:nvSpPr>
          <p:cNvPr id="12"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a:latin typeface="Meiryo UI" pitchFamily="50" charset="-128"/>
                <a:ea typeface="Meiryo UI" pitchFamily="50" charset="-128"/>
                <a:cs typeface="Meiryo UI" pitchFamily="50" charset="-128"/>
              </a:rPr>
              <a:t>29</a:t>
            </a:r>
            <a:r>
              <a:rPr lang="ja-JP" altLang="en-US" sz="1800" b="1" dirty="0">
                <a:latin typeface="Meiryo UI" pitchFamily="50" charset="-128"/>
                <a:ea typeface="Meiryo UI" pitchFamily="50" charset="-128"/>
                <a:cs typeface="Meiryo UI" pitchFamily="50" charset="-128"/>
              </a:rPr>
              <a:t>］</a:t>
            </a:r>
          </a:p>
        </p:txBody>
      </p:sp>
      <p:sp>
        <p:nvSpPr>
          <p:cNvPr id="13" name="Text Box 8">
            <a:extLst>
              <a:ext uri="{FF2B5EF4-FFF2-40B4-BE49-F238E27FC236}">
                <a16:creationId xmlns="" xmlns:a16="http://schemas.microsoft.com/office/drawing/2014/main" xmlns:lc="http://schemas.openxmlformats.org/drawingml/2006/lockedCanvas" id="{96D5D48E-8E28-4129-8B2C-E41E7B03F9DC}"/>
              </a:ext>
            </a:extLst>
          </p:cNvPr>
          <p:cNvSpPr txBox="1">
            <a:spLocks noChangeArrowheads="1"/>
          </p:cNvSpPr>
          <p:nvPr/>
        </p:nvSpPr>
        <p:spPr bwMode="auto">
          <a:xfrm>
            <a:off x="7844590" y="-3864"/>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806691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1420437" y="306240"/>
            <a:ext cx="6292850" cy="546100"/>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認知症支援を通じた地域作りに向けて</a:t>
            </a:r>
          </a:p>
        </p:txBody>
      </p:sp>
      <p:sp>
        <p:nvSpPr>
          <p:cNvPr id="185347" name="Rectangle 3"/>
          <p:cNvSpPr txBox="1">
            <a:spLocks noChangeArrowheads="1"/>
          </p:cNvSpPr>
          <p:nvPr/>
        </p:nvSpPr>
        <p:spPr bwMode="auto">
          <a:xfrm>
            <a:off x="696036" y="1543050"/>
            <a:ext cx="7924089"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342900" indent="-342900" eaLnBrk="1" hangingPunct="1">
              <a:lnSpc>
                <a:spcPct val="140000"/>
              </a:lnSpc>
              <a:buFont typeface="Wingdings" pitchFamily="2" charset="2"/>
              <a:buNone/>
            </a:pPr>
            <a:r>
              <a:rPr lang="en-US" altLang="ja-JP" sz="2600" b="1" dirty="0">
                <a:solidFill>
                  <a:srgbClr val="996633"/>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認知症は</a:t>
            </a:r>
            <a:r>
              <a:rPr lang="ja-JP" altLang="en-US" sz="2400" b="1" dirty="0">
                <a:solidFill>
                  <a:srgbClr val="996633"/>
                </a:solidFill>
                <a:latin typeface="Meiryo UI" pitchFamily="50" charset="-128"/>
                <a:ea typeface="Meiryo UI" pitchFamily="50" charset="-128"/>
                <a:cs typeface="Meiryo UI" pitchFamily="50" charset="-128"/>
              </a:rPr>
              <a:t>脳の疾患</a:t>
            </a:r>
            <a:r>
              <a:rPr lang="ja-JP" altLang="en-US" sz="2400" b="1" dirty="0">
                <a:latin typeface="Meiryo UI" pitchFamily="50" charset="-128"/>
                <a:ea typeface="Meiryo UI" pitchFamily="50" charset="-128"/>
                <a:cs typeface="Meiryo UI" pitchFamily="50" charset="-128"/>
              </a:rPr>
              <a:t>によって起こる</a:t>
            </a:r>
          </a:p>
          <a:p>
            <a:pPr marL="342900" indent="-342900" eaLnBrk="1" hangingPunct="1">
              <a:lnSpc>
                <a:spcPct val="140000"/>
              </a:lnSpc>
              <a:buFont typeface="Wingdings" pitchFamily="2" charset="2"/>
              <a:buNone/>
            </a:pPr>
            <a:endParaRPr lang="ja-JP" altLang="en-US" sz="8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600" b="1" dirty="0">
                <a:solidFill>
                  <a:srgbClr val="996633"/>
                </a:solidFill>
                <a:latin typeface="Meiryo UI" pitchFamily="50" charset="-128"/>
                <a:ea typeface="Meiryo UI" pitchFamily="50" charset="-128"/>
                <a:cs typeface="Meiryo UI" pitchFamily="50" charset="-128"/>
              </a:rPr>
              <a:t>●</a:t>
            </a:r>
            <a:r>
              <a:rPr lang="ja-JP" altLang="en-US" sz="2400" b="1" dirty="0">
                <a:solidFill>
                  <a:srgbClr val="996633"/>
                </a:solidFill>
                <a:latin typeface="Meiryo UI" pitchFamily="50" charset="-128"/>
                <a:ea typeface="Meiryo UI" pitchFamily="50" charset="-128"/>
                <a:cs typeface="Meiryo UI" pitchFamily="50" charset="-128"/>
              </a:rPr>
              <a:t> 早期発見・早期対応</a:t>
            </a:r>
            <a:r>
              <a:rPr lang="ja-JP" altLang="en-US" sz="2400" b="1" dirty="0">
                <a:latin typeface="Meiryo UI" pitchFamily="50" charset="-128"/>
                <a:ea typeface="Meiryo UI" pitchFamily="50" charset="-128"/>
                <a:cs typeface="Meiryo UI" pitchFamily="50" charset="-128"/>
              </a:rPr>
              <a:t>によって、可逆性の疾患の治療が</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400" b="1" dirty="0">
                <a:latin typeface="Meiryo UI" pitchFamily="50" charset="-128"/>
                <a:ea typeface="Meiryo UI" pitchFamily="50" charset="-128"/>
                <a:cs typeface="Meiryo UI" pitchFamily="50" charset="-128"/>
              </a:rPr>
              <a:t>    できたり、アルツハイマー型認知症等の治癒が望めない</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400" b="1" dirty="0">
                <a:latin typeface="Meiryo UI" pitchFamily="50" charset="-128"/>
                <a:ea typeface="Meiryo UI" pitchFamily="50" charset="-128"/>
                <a:cs typeface="Meiryo UI" pitchFamily="50" charset="-128"/>
              </a:rPr>
              <a:t>    疾患であっても、本人の症状（特に、行動</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心理症状</a:t>
            </a:r>
            <a:r>
              <a:rPr lang="en-US" altLang="ja-JP" sz="2400" b="1" dirty="0">
                <a:latin typeface="Meiryo UI" pitchFamily="50" charset="-128"/>
                <a:ea typeface="Meiryo UI" pitchFamily="50" charset="-128"/>
                <a:cs typeface="Meiryo UI" pitchFamily="50" charset="-128"/>
              </a:rPr>
              <a:t>(BPSD)</a:t>
            </a:r>
            <a:r>
              <a:rPr lang="ja-JP" altLang="en-US" sz="2400" b="1" dirty="0">
                <a:latin typeface="Meiryo UI" pitchFamily="50" charset="-128"/>
                <a:ea typeface="Meiryo UI" pitchFamily="50" charset="-128"/>
                <a:cs typeface="Meiryo UI" pitchFamily="50" charset="-128"/>
              </a:rPr>
              <a:t>）を緩和し、本人の苦痛や家族の介護負担を</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pPr>
            <a:r>
              <a:rPr lang="ja-JP" altLang="en-US" sz="2400" b="1" dirty="0">
                <a:latin typeface="Meiryo UI" pitchFamily="50" charset="-128"/>
                <a:ea typeface="Meiryo UI" pitchFamily="50" charset="-128"/>
                <a:cs typeface="Meiryo UI" pitchFamily="50" charset="-128"/>
              </a:rPr>
              <a:t>    軽減することが期待できる</a:t>
            </a:r>
          </a:p>
          <a:p>
            <a:pPr marL="342900" indent="-342900" eaLnBrk="1" hangingPunct="1">
              <a:lnSpc>
                <a:spcPct val="140000"/>
              </a:lnSpc>
            </a:pPr>
            <a:endParaRPr lang="en-US" altLang="ja-JP" sz="800" b="1" dirty="0">
              <a:latin typeface="Meiryo UI" pitchFamily="50" charset="-128"/>
              <a:ea typeface="Meiryo UI" pitchFamily="50" charset="-128"/>
              <a:cs typeface="Meiryo UI" pitchFamily="50" charset="-128"/>
            </a:endParaRPr>
          </a:p>
          <a:p>
            <a:pPr marL="342900" indent="-342900" eaLnBrk="1" hangingPunct="1">
              <a:lnSpc>
                <a:spcPct val="125000"/>
              </a:lnSpc>
              <a:buFont typeface="Wingdings" pitchFamily="2" charset="2"/>
              <a:buNone/>
            </a:pPr>
            <a:r>
              <a:rPr lang="ja-JP" altLang="en-US" sz="2600" b="1" dirty="0">
                <a:solidFill>
                  <a:srgbClr val="996633"/>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認知症の人が住み慣れた地域で安心して暮らすためには、</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ct val="125000"/>
              </a:lnSpc>
              <a:buFont typeface="Wingdings" pitchFamily="2" charset="2"/>
              <a:buNone/>
            </a:pPr>
            <a:r>
              <a:rPr lang="ja-JP" altLang="en-US" sz="2400" b="1" dirty="0">
                <a:latin typeface="Meiryo UI" pitchFamily="50" charset="-128"/>
                <a:ea typeface="Meiryo UI" pitchFamily="50" charset="-128"/>
                <a:cs typeface="Meiryo UI" pitchFamily="50" charset="-128"/>
              </a:rPr>
              <a:t>    本人と介護者を</a:t>
            </a:r>
            <a:r>
              <a:rPr lang="ja-JP" altLang="en-US" sz="2400" b="1" dirty="0">
                <a:solidFill>
                  <a:srgbClr val="996633"/>
                </a:solidFill>
                <a:latin typeface="Meiryo UI" pitchFamily="50" charset="-128"/>
                <a:ea typeface="Meiryo UI" pitchFamily="50" charset="-128"/>
                <a:cs typeface="Meiryo UI" pitchFamily="50" charset="-128"/>
              </a:rPr>
              <a:t>地域全体で支えていく</a:t>
            </a:r>
            <a:r>
              <a:rPr lang="ja-JP" altLang="en-US" sz="2400" b="1" dirty="0">
                <a:latin typeface="Meiryo UI" pitchFamily="50" charset="-128"/>
                <a:ea typeface="Meiryo UI" pitchFamily="50" charset="-128"/>
                <a:cs typeface="Meiryo UI" pitchFamily="50" charset="-128"/>
              </a:rPr>
              <a:t>必要がある</a:t>
            </a:r>
            <a:endParaRPr lang="en-US" altLang="ja-JP" sz="2400" b="1" dirty="0">
              <a:latin typeface="Meiryo UI" pitchFamily="50" charset="-128"/>
              <a:ea typeface="Meiryo UI" pitchFamily="50" charset="-128"/>
              <a:cs typeface="Meiryo UI" pitchFamily="50" charset="-128"/>
            </a:endParaRPr>
          </a:p>
        </p:txBody>
      </p:sp>
      <p:sp>
        <p:nvSpPr>
          <p:cNvPr id="8"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smtClean="0">
                <a:latin typeface="Meiryo UI" pitchFamily="50" charset="-128"/>
                <a:ea typeface="Meiryo UI" pitchFamily="50" charset="-128"/>
                <a:cs typeface="Meiryo UI" pitchFamily="50" charset="-128"/>
              </a:rPr>
              <a:t>30</a:t>
            </a:r>
            <a:r>
              <a:rPr lang="ja-JP" altLang="en-US" sz="1800" b="1" dirty="0" smtClean="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9" name="Rectangle 3"/>
          <p:cNvSpPr>
            <a:spLocks noChangeArrowheads="1"/>
          </p:cNvSpPr>
          <p:nvPr/>
        </p:nvSpPr>
        <p:spPr bwMode="auto">
          <a:xfrm>
            <a:off x="130625" y="941325"/>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Tree>
    <p:extLst>
      <p:ext uri="{BB962C8B-B14F-4D97-AF65-F5344CB8AC3E}">
        <p14:creationId xmlns:p14="http://schemas.microsoft.com/office/powerpoint/2010/main" val="11979242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4" name="Text Box 4"/>
          <p:cNvSpPr txBox="1">
            <a:spLocks noChangeArrowheads="1"/>
          </p:cNvSpPr>
          <p:nvPr/>
        </p:nvSpPr>
        <p:spPr bwMode="auto">
          <a:xfrm>
            <a:off x="626918" y="108617"/>
            <a:ext cx="7950345" cy="954103"/>
          </a:xfrm>
          <a:prstGeom prst="rect">
            <a:avLst/>
          </a:prstGeom>
          <a:noFill/>
          <a:ln w="9525">
            <a:noFill/>
            <a:miter lim="800000"/>
            <a:headEnd/>
            <a:tailEnd/>
          </a:ln>
          <a:effectLst/>
        </p:spPr>
        <p:txBody>
          <a:bodyPr wrap="square"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薬剤師認知症対応力向上研修</a:t>
            </a:r>
          </a:p>
          <a:p>
            <a:pPr algn="ctr" eaLnBrk="1" hangingPunct="1"/>
            <a:r>
              <a:rPr lang="ja-JP" altLang="en-US" sz="3600" b="1" dirty="0">
                <a:latin typeface="Meiryo UI" pitchFamily="50" charset="-128"/>
                <a:ea typeface="Meiryo UI" pitchFamily="50" charset="-128"/>
                <a:cs typeface="Meiryo UI" pitchFamily="50" charset="-128"/>
              </a:rPr>
              <a:t>まとめ</a:t>
            </a:r>
            <a:endParaRPr lang="en-US" altLang="ja-JP" b="1" dirty="0">
              <a:solidFill>
                <a:schemeClr val="tx1">
                  <a:lumMod val="75000"/>
                  <a:lumOff val="25000"/>
                </a:schemeClr>
              </a:solidFill>
              <a:effectLst>
                <a:outerShdw blurRad="38100" dist="38100" dir="2700000" algn="tl">
                  <a:srgbClr val="C0C0C0"/>
                </a:outerShdw>
              </a:effectLst>
              <a:latin typeface="Meiryo UI" pitchFamily="50" charset="-128"/>
              <a:ea typeface="Meiryo UI" pitchFamily="50" charset="-128"/>
              <a:cs typeface="Meiryo UI" pitchFamily="50" charset="-128"/>
            </a:endParaRPr>
          </a:p>
        </p:txBody>
      </p:sp>
      <p:sp>
        <p:nvSpPr>
          <p:cNvPr id="4" name="Text Box 5"/>
          <p:cNvSpPr txBox="1">
            <a:spLocks noChangeArrowheads="1"/>
          </p:cNvSpPr>
          <p:nvPr/>
        </p:nvSpPr>
        <p:spPr bwMode="auto">
          <a:xfrm>
            <a:off x="0" y="0"/>
            <a:ext cx="1199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［制</a:t>
            </a:r>
            <a:r>
              <a:rPr lang="en-US" altLang="ja-JP" sz="1800" b="1" dirty="0" smtClean="0">
                <a:latin typeface="Meiryo UI" pitchFamily="50" charset="-128"/>
                <a:ea typeface="Meiryo UI" pitchFamily="50" charset="-128"/>
                <a:cs typeface="Meiryo UI" pitchFamily="50" charset="-128"/>
              </a:rPr>
              <a:t>31</a:t>
            </a:r>
            <a:r>
              <a:rPr lang="ja-JP" altLang="en-US" sz="1800" b="1" dirty="0" smtClean="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5" name="Rectangle 3"/>
          <p:cNvSpPr>
            <a:spLocks noChangeArrowheads="1"/>
          </p:cNvSpPr>
          <p:nvPr/>
        </p:nvSpPr>
        <p:spPr bwMode="auto">
          <a:xfrm>
            <a:off x="165852" y="1100820"/>
            <a:ext cx="8872475" cy="111228"/>
          </a:xfrm>
          <a:prstGeom prst="rect">
            <a:avLst/>
          </a:prstGeom>
          <a:gradFill rotWithShape="1">
            <a:gsLst>
              <a:gs pos="0">
                <a:srgbClr val="EEDCCA"/>
              </a:gs>
              <a:gs pos="100000">
                <a:srgbClr val="996633"/>
              </a:gs>
            </a:gsLst>
            <a:lin ang="0" scaled="1"/>
          </a:gradFill>
          <a:ln>
            <a:noFill/>
          </a:ln>
        </p:spPr>
        <p:txBody>
          <a:bodyPr wrap="none" anchor="ctr"/>
          <a:lstStyle/>
          <a:p>
            <a:pPr eaLnBrk="1" hangingPunct="1"/>
            <a:endParaRPr lang="ja-JP" altLang="en-US" sz="1800"/>
          </a:p>
        </p:txBody>
      </p:sp>
      <p:sp>
        <p:nvSpPr>
          <p:cNvPr id="6" name="Rectangle 2"/>
          <p:cNvSpPr txBox="1">
            <a:spLocks noRot="1" noChangeArrowheads="1"/>
          </p:cNvSpPr>
          <p:nvPr/>
        </p:nvSpPr>
        <p:spPr bwMode="auto">
          <a:xfrm>
            <a:off x="963405" y="1823074"/>
            <a:ext cx="7206914" cy="401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450850" indent="-450850" algn="l">
              <a:spcBef>
                <a:spcPts val="12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認知症の人への早期対応（気づき・つなぎ）</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8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かかりつけ医等との連携により、薬物治療を</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600"/>
              </a:spcBef>
            </a:pP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支える</a:t>
            </a: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spcBef>
                <a:spcPts val="1800"/>
              </a:spcBef>
            </a:pPr>
            <a:r>
              <a:rPr lang="ja-JP" altLang="en-US" sz="2800" b="1" kern="0"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ご本人・家族の生活を支える</a:t>
            </a:r>
          </a:p>
          <a:p>
            <a:pPr marL="450850" indent="-450850" algn="l">
              <a:spcBef>
                <a:spcPts val="1200"/>
              </a:spcBef>
            </a:pPr>
            <a:endParaRPr lang="en-US" altLang="ja-JP"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8692203"/>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A578"/>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9525">
          <a:solidFill>
            <a:schemeClr val="tx1"/>
          </a:solidFill>
        </a:ln>
      </a:spPr>
      <a:bodyPr wrap="square" rtlCol="0">
        <a:spAutoFit/>
      </a:bodyPr>
      <a:lstStyle>
        <a:defPPr algn="ctr">
          <a:defRPr sz="16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14744</TotalTime>
  <Words>10176</Words>
  <Application>Microsoft Office PowerPoint</Application>
  <PresentationFormat>画面に合わせる (4:3)</PresentationFormat>
  <Paragraphs>1888</Paragraphs>
  <Slides>92</Slides>
  <Notes>92</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92</vt:i4>
      </vt:variant>
    </vt:vector>
  </HeadingPairs>
  <TitlesOfParts>
    <vt:vector size="113" baseType="lpstr">
      <vt:lpstr>BIZ UDPゴシック</vt:lpstr>
      <vt:lpstr>HGPｺﾞｼｯｸM</vt:lpstr>
      <vt:lpstr>HGP創英角ｺﾞｼｯｸUB</vt:lpstr>
      <vt:lpstr>HGP創英角ﾎﾟｯﾌﾟ体</vt:lpstr>
      <vt:lpstr>HG丸ｺﾞｼｯｸM-PRO</vt:lpstr>
      <vt:lpstr>Meiryo UI</vt:lpstr>
      <vt:lpstr>ＭＳ Ｐゴシック</vt:lpstr>
      <vt:lpstr>ＭＳ Ｐ明朝</vt:lpstr>
      <vt:lpstr>ＭＳ ゴシック</vt:lpstr>
      <vt:lpstr>ＭＳ 明朝</vt:lpstr>
      <vt:lpstr>メイリオ</vt:lpstr>
      <vt:lpstr>Arial</vt:lpstr>
      <vt:lpstr>Calibri</vt:lpstr>
      <vt:lpstr>Century</vt:lpstr>
      <vt:lpstr>Segoe UI</vt:lpstr>
      <vt:lpstr>Times New Roman</vt:lpstr>
      <vt:lpstr>Trebuchet MS</vt:lpstr>
      <vt:lpstr>Wingdings</vt:lpstr>
      <vt:lpstr>標準デザイン</vt:lpstr>
      <vt:lpstr>Office ​​テーマ</vt:lpstr>
      <vt:lpstr>1_標準デザイン</vt:lpstr>
      <vt:lpstr>PowerPoint プレゼンテーション</vt:lpstr>
      <vt:lpstr>PowerPoint プレゼンテーション</vt:lpstr>
      <vt:lpstr>基本 編</vt:lpstr>
      <vt:lpstr>PowerPoint プレゼンテーション</vt:lpstr>
      <vt:lpstr>PowerPoint プレゼンテーション</vt:lpstr>
      <vt:lpstr>PowerPoint プレゼンテーション</vt:lpstr>
      <vt:lpstr>●認知症の疑いに気づくことができる  ●認知症の疑いに気づいたとき、速やかにかかりつけ医と連携    して、適切に対応できる体制をつくる  ●地域包括支援センター等の関係機関や他職種と連携して    認知症の人と家族を支える  ●認知機能の低下がもたらす服薬行動への影響に配慮し、    きめ細かな薬学的管理や服薬指導を行い、薬物治療が    適切に行われる環境を整え、支援する  </vt:lpstr>
      <vt:lpstr>　患者が使用する医薬品について、一元的かつ継続的な 薬学的管理指導を担い、医薬品、薬物治療、健康等に関する多様な相談に対応できる資質を有するとともに、地域に密着し、地域の住民から信頼される薬剤師    　地域に必要な医薬品等の供給体制を確保し、その施設に従事する「かかりつけ薬剤師」が、患者の使用する医薬品の一元的かつ継続的な薬学的管理指導を行っている薬局</vt:lpstr>
      <vt:lpstr>PowerPoint プレゼンテーション</vt:lpstr>
      <vt:lpstr>かかりつけ薬剤師・薬局が関わることの効果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軽度認知障害とは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対応 編  ①薬学的管理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BPSDに対する薬物療法のガイドライン</vt:lpstr>
      <vt:lpstr>PowerPoint プレゼンテーション</vt:lpstr>
      <vt:lpstr>PowerPoint プレゼンテーション</vt:lpstr>
      <vt:lpstr>薬局窓口での対応</vt:lpstr>
      <vt:lpstr>PowerPoint プレゼンテーション</vt:lpstr>
      <vt:lpstr>PowerPoint プレゼンテーション</vt:lpstr>
      <vt:lpstr>PowerPoint プレゼンテーション</vt:lpstr>
      <vt:lpstr>PowerPoint プレゼンテーション</vt:lpstr>
      <vt:lpstr>認知症の人への支援</vt:lpstr>
      <vt:lpstr>家族への支援</vt:lpstr>
      <vt:lpstr>対応 編 ②気づき・連携</vt:lpstr>
      <vt:lpstr>PowerPoint プレゼンテーション</vt:lpstr>
      <vt:lpstr>PowerPoint プレゼンテーション</vt:lpstr>
      <vt:lpstr>PowerPoint プレゼンテーション</vt:lpstr>
      <vt:lpstr>多職種連携の意義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事例1-③ 要介護認定の有無で考える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かかりつけ薬剤師・薬局に求められる認知症の対応(まとめ)</vt:lpstr>
      <vt:lpstr>制 度  編</vt:lpstr>
      <vt:lpstr>PowerPoint プレゼンテーション</vt:lpstr>
      <vt:lpstr>PowerPoint プレゼンテーション</vt:lpstr>
      <vt:lpstr>PowerPoint プレゼンテーション</vt:lpstr>
      <vt:lpstr>PowerPoint プレゼンテーション</vt:lpstr>
      <vt:lpstr>ケアマネジャーが 薬剤師に望むこと</vt:lpstr>
      <vt:lpstr>訪問看護(師)とは</vt:lpstr>
      <vt:lpstr>社会福祉士･精神保健福祉士・介護福祉士等の役割</vt:lpstr>
      <vt:lpstr>PowerPoint プレゼンテーション</vt:lpstr>
      <vt:lpstr>PowerPoint プレゼンテーション</vt:lpstr>
      <vt:lpstr>地域包括支援センター   </vt:lpstr>
      <vt:lpstr>地域ケア会議</vt:lpstr>
      <vt:lpstr>相談窓口</vt:lpstr>
      <vt:lpstr>認知症ケアの基本 ～ 尊厳を支えるケアの確立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認知症ケアパス</vt:lpstr>
      <vt:lpstr>認知症初期集中支援チーム</vt:lpstr>
      <vt:lpstr>PowerPoint プレゼンテーション</vt:lpstr>
      <vt:lpstr>若年性認知症の特徴と現状</vt:lpstr>
      <vt:lpstr>PowerPoint プレゼンテーション</vt:lpstr>
      <vt:lpstr>PowerPoint プレゼンテーション</vt:lpstr>
      <vt:lpstr>PowerPoint プレゼンテーション</vt:lpstr>
      <vt:lpstr>PowerPoint プレゼンテーション</vt:lpstr>
      <vt:lpstr>日常生活自立支援事業</vt:lpstr>
      <vt:lpstr>高齢者虐待の現状と薬局・薬剤師の役割</vt:lpstr>
      <vt:lpstr>PowerPoint プレゼンテーション</vt:lpstr>
      <vt:lpstr>認知症支援を通じた地域作りに向けて</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DT</cp:lastModifiedBy>
  <cp:revision>990</cp:revision>
  <cp:lastPrinted>2020-03-18T22:46:00Z</cp:lastPrinted>
  <dcterms:created xsi:type="dcterms:W3CDTF">2004-06-29T16:14:50Z</dcterms:created>
  <dcterms:modified xsi:type="dcterms:W3CDTF">2020-03-24T06:12:29Z</dcterms:modified>
</cp:coreProperties>
</file>