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3" r:id="rId2"/>
  </p:sldMasterIdLst>
  <p:notesMasterIdLst>
    <p:notesMasterId r:id="rId122"/>
  </p:notesMasterIdLst>
  <p:handoutMasterIdLst>
    <p:handoutMasterId r:id="rId123"/>
  </p:handoutMasterIdLst>
  <p:sldIdLst>
    <p:sldId id="842" r:id="rId3"/>
    <p:sldId id="677" r:id="rId4"/>
    <p:sldId id="1148" r:id="rId5"/>
    <p:sldId id="456" r:id="rId6"/>
    <p:sldId id="1149" r:id="rId7"/>
    <p:sldId id="1150" r:id="rId8"/>
    <p:sldId id="986" r:id="rId9"/>
    <p:sldId id="1151" r:id="rId10"/>
    <p:sldId id="692" r:id="rId11"/>
    <p:sldId id="1130" r:id="rId12"/>
    <p:sldId id="1161" r:id="rId13"/>
    <p:sldId id="846" r:id="rId14"/>
    <p:sldId id="1132" r:id="rId15"/>
    <p:sldId id="1173" r:id="rId16"/>
    <p:sldId id="810" r:id="rId17"/>
    <p:sldId id="811" r:id="rId18"/>
    <p:sldId id="812" r:id="rId19"/>
    <p:sldId id="814" r:id="rId20"/>
    <p:sldId id="881" r:id="rId21"/>
    <p:sldId id="916" r:id="rId22"/>
    <p:sldId id="1050" r:id="rId23"/>
    <p:sldId id="1051" r:id="rId24"/>
    <p:sldId id="1052" r:id="rId25"/>
    <p:sldId id="1053" r:id="rId26"/>
    <p:sldId id="1054" r:id="rId27"/>
    <p:sldId id="1055" r:id="rId28"/>
    <p:sldId id="1154" r:id="rId29"/>
    <p:sldId id="1057" r:id="rId30"/>
    <p:sldId id="1059" r:id="rId31"/>
    <p:sldId id="1060" r:id="rId32"/>
    <p:sldId id="1061" r:id="rId33"/>
    <p:sldId id="1062" r:id="rId34"/>
    <p:sldId id="1153" r:id="rId35"/>
    <p:sldId id="1064" r:id="rId36"/>
    <p:sldId id="1155" r:id="rId37"/>
    <p:sldId id="1067" r:id="rId38"/>
    <p:sldId id="1068" r:id="rId39"/>
    <p:sldId id="1119" r:id="rId40"/>
    <p:sldId id="1123" r:id="rId41"/>
    <p:sldId id="1125" r:id="rId42"/>
    <p:sldId id="1072" r:id="rId43"/>
    <p:sldId id="1073" r:id="rId44"/>
    <p:sldId id="1074" r:id="rId45"/>
    <p:sldId id="1075" r:id="rId46"/>
    <p:sldId id="1076" r:id="rId47"/>
    <p:sldId id="1078" r:id="rId48"/>
    <p:sldId id="1079" r:id="rId49"/>
    <p:sldId id="1080" r:id="rId50"/>
    <p:sldId id="1081" r:id="rId51"/>
    <p:sldId id="1082" r:id="rId52"/>
    <p:sldId id="1083" r:id="rId53"/>
    <p:sldId id="1084" r:id="rId54"/>
    <p:sldId id="1152" r:id="rId55"/>
    <p:sldId id="1085" r:id="rId56"/>
    <p:sldId id="1138" r:id="rId57"/>
    <p:sldId id="1086" r:id="rId58"/>
    <p:sldId id="1087" r:id="rId59"/>
    <p:sldId id="1088" r:id="rId60"/>
    <p:sldId id="1089" r:id="rId61"/>
    <p:sldId id="1116" r:id="rId62"/>
    <p:sldId id="1117" r:id="rId63"/>
    <p:sldId id="1092" r:id="rId64"/>
    <p:sldId id="1093" r:id="rId65"/>
    <p:sldId id="1120" r:id="rId66"/>
    <p:sldId id="1095" r:id="rId67"/>
    <p:sldId id="1096" r:id="rId68"/>
    <p:sldId id="1097" r:id="rId69"/>
    <p:sldId id="1098" r:id="rId70"/>
    <p:sldId id="1175" r:id="rId71"/>
    <p:sldId id="1100" r:id="rId72"/>
    <p:sldId id="1101" r:id="rId73"/>
    <p:sldId id="1107" r:id="rId74"/>
    <p:sldId id="1102" r:id="rId75"/>
    <p:sldId id="1103" r:id="rId76"/>
    <p:sldId id="1104" r:id="rId77"/>
    <p:sldId id="1105" r:id="rId78"/>
    <p:sldId id="1003" r:id="rId79"/>
    <p:sldId id="1004" r:id="rId80"/>
    <p:sldId id="1005" r:id="rId81"/>
    <p:sldId id="1006" r:id="rId82"/>
    <p:sldId id="1007" r:id="rId83"/>
    <p:sldId id="1008" r:id="rId84"/>
    <p:sldId id="1009" r:id="rId85"/>
    <p:sldId id="1145" r:id="rId86"/>
    <p:sldId id="1012" r:id="rId87"/>
    <p:sldId id="1013" r:id="rId88"/>
    <p:sldId id="1140" r:id="rId89"/>
    <p:sldId id="1015" r:id="rId90"/>
    <p:sldId id="1016" r:id="rId91"/>
    <p:sldId id="1127" r:id="rId92"/>
    <p:sldId id="1114" r:id="rId93"/>
    <p:sldId id="1018" r:id="rId94"/>
    <p:sldId id="1019" r:id="rId95"/>
    <p:sldId id="1020" r:id="rId96"/>
    <p:sldId id="1021" r:id="rId97"/>
    <p:sldId id="1156" r:id="rId98"/>
    <p:sldId id="1157" r:id="rId99"/>
    <p:sldId id="1158" r:id="rId100"/>
    <p:sldId id="1172" r:id="rId101"/>
    <p:sldId id="1026" r:id="rId102"/>
    <p:sldId id="1027" r:id="rId103"/>
    <p:sldId id="1028" r:id="rId104"/>
    <p:sldId id="1029" r:id="rId105"/>
    <p:sldId id="1171" r:id="rId106"/>
    <p:sldId id="1126" r:id="rId107"/>
    <p:sldId id="1142" r:id="rId108"/>
    <p:sldId id="1129" r:id="rId109"/>
    <p:sldId id="1170" r:id="rId110"/>
    <p:sldId id="1122" r:id="rId111"/>
    <p:sldId id="1038" r:id="rId112"/>
    <p:sldId id="1163" r:id="rId113"/>
    <p:sldId id="1164" r:id="rId114"/>
    <p:sldId id="1040" r:id="rId115"/>
    <p:sldId id="1168" r:id="rId116"/>
    <p:sldId id="1042" r:id="rId117"/>
    <p:sldId id="1169" r:id="rId118"/>
    <p:sldId id="1044" r:id="rId119"/>
    <p:sldId id="1167" r:id="rId120"/>
    <p:sldId id="1046" r:id="rId121"/>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6563"/>
    <a:srgbClr val="A6CA64"/>
    <a:srgbClr val="EEB16E"/>
    <a:srgbClr val="E5851B"/>
    <a:srgbClr val="975711"/>
    <a:srgbClr val="C4DC98"/>
    <a:srgbClr val="8EBA40"/>
    <a:srgbClr val="789C36"/>
    <a:srgbClr val="D6E7B7"/>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22" autoAdjust="0"/>
    <p:restoredTop sz="75508" autoAdjust="0"/>
  </p:normalViewPr>
  <p:slideViewPr>
    <p:cSldViewPr snapToGrid="0">
      <p:cViewPr varScale="1">
        <p:scale>
          <a:sx n="86" d="100"/>
          <a:sy n="86" d="100"/>
        </p:scale>
        <p:origin x="630"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50" d="100"/>
        <a:sy n="150" d="100"/>
      </p:scale>
      <p:origin x="0" y="-71616"/>
    </p:cViewPr>
  </p:sorterViewPr>
  <p:notesViewPr>
    <p:cSldViewPr snapToGrid="0">
      <p:cViewPr>
        <p:scale>
          <a:sx n="80" d="100"/>
          <a:sy n="80" d="100"/>
        </p:scale>
        <p:origin x="-300" y="-114"/>
      </p:cViewPr>
      <p:guideLst>
        <p:guide orient="horz" pos="3223"/>
        <p:guide pos="223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_rels/viewProps.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latin typeface="Trebuchet MS" panose="020B0603020202020204" pitchFamily="34" charset="0"/>
              </a:defRPr>
            </a:pPr>
            <a:r>
              <a:rPr lang="ja-JP" sz="1400" dirty="0">
                <a:latin typeface="Trebuchet MS" panose="020B0603020202020204" pitchFamily="34" charset="0"/>
              </a:rPr>
              <a:t>かかりつけ医に望む医療や体制（</a:t>
            </a:r>
            <a:r>
              <a:rPr lang="en-US" sz="1400" dirty="0">
                <a:latin typeface="Trebuchet MS" panose="020B0603020202020204" pitchFamily="34" charset="0"/>
              </a:rPr>
              <a:t>n=1,122</a:t>
            </a:r>
            <a:r>
              <a:rPr lang="ja-JP" sz="1400" dirty="0">
                <a:latin typeface="Trebuchet MS" panose="020B0603020202020204" pitchFamily="34" charset="0"/>
              </a:rPr>
              <a:t>）</a:t>
            </a:r>
          </a:p>
        </c:rich>
      </c:tx>
      <c:layout>
        <c:manualLayout>
          <c:xMode val="edge"/>
          <c:yMode val="edge"/>
          <c:x val="0.31350244997043397"/>
          <c:y val="2.6579285695300509E-2"/>
        </c:manualLayout>
      </c:layout>
      <c:overlay val="0"/>
      <c:spPr>
        <a:noFill/>
        <a:ln>
          <a:noFill/>
        </a:ln>
        <a:effectLst/>
      </c:spPr>
    </c:title>
    <c:autoTitleDeleted val="0"/>
    <c:plotArea>
      <c:layout>
        <c:manualLayout>
          <c:layoutTarget val="inner"/>
          <c:xMode val="edge"/>
          <c:yMode val="edge"/>
          <c:x val="0.10302642189867481"/>
          <c:y val="0.1470244698949825"/>
          <c:w val="0.80052166295089922"/>
          <c:h val="0.42534161183904173"/>
        </c:manualLayout>
      </c:layout>
      <c:barChart>
        <c:barDir val="col"/>
        <c:grouping val="clustered"/>
        <c:varyColors val="0"/>
        <c:ser>
          <c:idx val="0"/>
          <c:order val="0"/>
          <c:spPr>
            <a:solidFill>
              <a:srgbClr val="A6CA64"/>
            </a:solidFill>
            <a:ln>
              <a:noFill/>
            </a:ln>
            <a:effectLst/>
          </c:spPr>
          <c:invertIfNegative val="0"/>
          <c:dLbls>
            <c:spPr>
              <a:noFill/>
              <a:ln>
                <a:noFill/>
              </a:ln>
              <a:effectLst/>
            </c:spPr>
            <c:txPr>
              <a:bodyPr rot="0" vert="horz"/>
              <a:lstStyle/>
              <a:p>
                <a:pPr>
                  <a:defRPr sz="1400">
                    <a:latin typeface="Trebuchet MS" panose="020B0603020202020204" pitchFamily="34" charset="0"/>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'かかりつけ医期待 '!$C$1:$M$1</c:f>
              <c:strCache>
                <c:ptCount val="11"/>
                <c:pt idx="0">
                  <c:v>必要なときはすぐに
専門医に紹介</c:v>
                </c:pt>
                <c:pt idx="1">
                  <c:v>患者情報を紹介先に
適時適切に提供する</c:v>
                </c:pt>
                <c:pt idx="2">
                  <c:v>どんな病気でもまずは
診療できる</c:v>
                </c:pt>
                <c:pt idx="3">
                  <c:v>生活習慣病など予防
のための助言</c:v>
                </c:pt>
                <c:pt idx="4">
                  <c:v>定期健診や検診</c:v>
                </c:pt>
                <c:pt idx="5">
                  <c:v>往診や訪問診療
などの在宅医療</c:v>
                </c:pt>
                <c:pt idx="6">
                  <c:v>夜間休日の診療を行う</c:v>
                </c:pt>
                <c:pt idx="7">
                  <c:v>不在時も含めた
24時間体制</c:v>
                </c:pt>
                <c:pt idx="8">
                  <c:v>夜間休日の電話相談
を行う</c:v>
                </c:pt>
                <c:pt idx="9">
                  <c:v>こころの病気の
カウンセリング</c:v>
                </c:pt>
                <c:pt idx="10">
                  <c:v>最期の看取り</c:v>
                </c:pt>
              </c:strCache>
            </c:strRef>
          </c:cat>
          <c:val>
            <c:numRef>
              <c:f>'かかりつけ医期待 '!$C$2:$M$2</c:f>
              <c:numCache>
                <c:formatCode>0.0</c:formatCode>
                <c:ptCount val="11"/>
                <c:pt idx="0">
                  <c:v>93.3</c:v>
                </c:pt>
                <c:pt idx="1">
                  <c:v>87</c:v>
                </c:pt>
                <c:pt idx="2">
                  <c:v>82</c:v>
                </c:pt>
                <c:pt idx="3">
                  <c:v>79</c:v>
                </c:pt>
                <c:pt idx="4">
                  <c:v>76.599999999999994</c:v>
                </c:pt>
                <c:pt idx="5">
                  <c:v>59.8</c:v>
                </c:pt>
                <c:pt idx="6">
                  <c:v>59.7</c:v>
                </c:pt>
                <c:pt idx="7">
                  <c:v>57.8</c:v>
                </c:pt>
                <c:pt idx="8">
                  <c:v>56.9</c:v>
                </c:pt>
                <c:pt idx="9">
                  <c:v>55.3</c:v>
                </c:pt>
                <c:pt idx="10">
                  <c:v>47.9</c:v>
                </c:pt>
              </c:numCache>
            </c:numRef>
          </c:val>
          <c:extLst xmlns:c16r2="http://schemas.microsoft.com/office/drawing/2015/06/chart">
            <c:ext xmlns:c16="http://schemas.microsoft.com/office/drawing/2014/chart" uri="{C3380CC4-5D6E-409C-BE32-E72D297353CC}">
              <c16:uniqueId val="{00000000-DCFD-4A32-9713-C95811D9692E}"/>
            </c:ext>
          </c:extLst>
        </c:ser>
        <c:dLbls>
          <c:dLblPos val="outEnd"/>
          <c:showLegendKey val="0"/>
          <c:showVal val="1"/>
          <c:showCatName val="0"/>
          <c:showSerName val="0"/>
          <c:showPercent val="0"/>
          <c:showBubbleSize val="0"/>
        </c:dLbls>
        <c:gapWidth val="120"/>
        <c:overlap val="-27"/>
        <c:axId val="410997584"/>
        <c:axId val="410994056"/>
      </c:barChart>
      <c:catAx>
        <c:axId val="410997584"/>
        <c:scaling>
          <c:orientation val="minMax"/>
        </c:scaling>
        <c:delete val="0"/>
        <c:axPos val="b"/>
        <c:title>
          <c:tx>
            <c:rich>
              <a:bodyPr rot="0" vert="horz"/>
              <a:lstStyle/>
              <a:p>
                <a:pPr>
                  <a:defRPr sz="1200"/>
                </a:pPr>
                <a:r>
                  <a:rPr lang="ja-JP" sz="1200"/>
                  <a:t>（％）</a:t>
                </a:r>
              </a:p>
            </c:rich>
          </c:tx>
          <c:layout>
            <c:manualLayout>
              <c:xMode val="edge"/>
              <c:yMode val="edge"/>
              <c:x val="5.1485000839983294E-2"/>
              <c:y val="3.9272882829090798E-2"/>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0" vert="eaVert"/>
          <a:lstStyle/>
          <a:p>
            <a:pPr>
              <a:defRPr sz="1500">
                <a:latin typeface="Trebuchet MS" panose="020B0603020202020204" pitchFamily="34" charset="0"/>
              </a:defRPr>
            </a:pPr>
            <a:endParaRPr lang="ja-JP"/>
          </a:p>
        </c:txPr>
        <c:crossAx val="410994056"/>
        <c:crosses val="autoZero"/>
        <c:auto val="1"/>
        <c:lblAlgn val="ctr"/>
        <c:lblOffset val="100"/>
        <c:noMultiLvlLbl val="0"/>
      </c:catAx>
      <c:valAx>
        <c:axId val="410994056"/>
        <c:scaling>
          <c:orientation val="minMax"/>
        </c:scaling>
        <c:delete val="0"/>
        <c:axPos val="l"/>
        <c:numFmt formatCode="General" sourceLinked="0"/>
        <c:majorTickMark val="out"/>
        <c:minorTickMark val="none"/>
        <c:tickLblPos val="nextTo"/>
        <c:spPr>
          <a:noFill/>
          <a:ln>
            <a:solidFill>
              <a:schemeClr val="tx1"/>
            </a:solidFill>
          </a:ln>
          <a:effectLst/>
        </c:spPr>
        <c:txPr>
          <a:bodyPr rot="-60000000" vert="horz"/>
          <a:lstStyle/>
          <a:p>
            <a:pPr>
              <a:defRPr sz="1200">
                <a:latin typeface="Trebuchet MS" panose="020B0603020202020204" pitchFamily="34" charset="0"/>
              </a:defRPr>
            </a:pPr>
            <a:endParaRPr lang="ja-JP"/>
          </a:p>
        </c:txPr>
        <c:crossAx val="410997584"/>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sz="1100" b="1">
          <a:solidFill>
            <a:schemeClr val="tx1"/>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0" y="9722473"/>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3"/>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53" tIns="6373" rIns="53253" bIns="6373"/>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eaLnBrk="1" hangingPunct="1">
              <a:defRPr sz="1300"/>
            </a:lvl1pPr>
          </a:lstStyle>
          <a:p>
            <a:r>
              <a:rPr lang="en-US" altLang="ja-JP"/>
              <a:t>【連 携】</a:t>
            </a:r>
          </a:p>
        </p:txBody>
      </p:sp>
      <p:sp>
        <p:nvSpPr>
          <p:cNvPr id="4099" name="Rectangle 3"/>
          <p:cNvSpPr>
            <a:spLocks noGrp="1" noChangeArrowheads="1"/>
          </p:cNvSpPr>
          <p:nvPr>
            <p:ph type="dt" idx="1"/>
          </p:nvPr>
        </p:nvSpPr>
        <p:spPr bwMode="auto">
          <a:xfrm>
            <a:off x="4018977" y="2"/>
            <a:ext cx="3078650"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algn="r" eaLnBrk="1" hangingPunct="1">
              <a:defRPr sz="1300"/>
            </a:lvl1pPr>
          </a:lstStyle>
          <a:p>
            <a:endParaRPr lang="en-US" altLang="ja-JP"/>
          </a:p>
        </p:txBody>
      </p:sp>
      <p:sp>
        <p:nvSpPr>
          <p:cNvPr id="189444" name="Rectangle 4"/>
          <p:cNvSpPr>
            <a:spLocks noGrp="1" noRot="1" noChangeAspect="1" noChangeArrowheads="1" noTextEdit="1"/>
          </p:cNvSpPr>
          <p:nvPr>
            <p:ph type="sldImg" idx="2"/>
          </p:nvPr>
        </p:nvSpPr>
        <p:spPr bwMode="auto">
          <a:xfrm>
            <a:off x="1000125"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1" y="4861236"/>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2" y="9719179"/>
            <a:ext cx="3076977"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eaLnBrk="1" hangingPunct="1">
              <a:defRPr sz="1300"/>
            </a:lvl1pPr>
          </a:lstStyle>
          <a:p>
            <a:endParaRPr lang="en-US" altLang="ja-JP"/>
          </a:p>
        </p:txBody>
      </p:sp>
      <p:sp>
        <p:nvSpPr>
          <p:cNvPr id="4103" name="Rectangle 7"/>
          <p:cNvSpPr>
            <a:spLocks noGrp="1" noChangeArrowheads="1"/>
          </p:cNvSpPr>
          <p:nvPr>
            <p:ph type="sldNum" sz="quarter" idx="5"/>
          </p:nvPr>
        </p:nvSpPr>
        <p:spPr bwMode="auto">
          <a:xfrm>
            <a:off x="4018977" y="9719179"/>
            <a:ext cx="3078650"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r" eaLnBrk="1" hangingPunct="1">
              <a:defRPr sz="1300"/>
            </a:lvl1pPr>
          </a:lstStyle>
          <a:p>
            <a:fld id="{764A68C5-146D-46B3-9E29-CB402DBF9D8B}" type="slidenum">
              <a:rPr lang="en-US" altLang="ja-JP"/>
              <a:pPr/>
              <a:t>‹#›</a:t>
            </a:fld>
            <a:endParaRPr lang="en-US" altLang="ja-JP"/>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1pPr>
    <a:lvl2pPr marL="4572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2pPr>
    <a:lvl3pPr marL="9144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3pPr>
    <a:lvl4pPr marL="13716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4pPr>
    <a:lvl5pPr marL="18288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1</a:t>
            </a:fld>
            <a:endParaRPr lang="en-US" altLang="ja-JP"/>
          </a:p>
        </p:txBody>
      </p:sp>
    </p:spTree>
    <p:extLst>
      <p:ext uri="{BB962C8B-B14F-4D97-AF65-F5344CB8AC3E}">
        <p14:creationId xmlns:p14="http://schemas.microsoft.com/office/powerpoint/2010/main" val="196854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8C55BAE4-16A7-491B-A719-0CDAED092CC5}" type="slidenum">
              <a:rPr lang="ja-JP" altLang="en-US" smtClean="0">
                <a:solidFill>
                  <a:prstClr val="black"/>
                </a:solidFill>
              </a:rPr>
              <a:pPr>
                <a:defRPr/>
              </a:pPr>
              <a:t>10</a:t>
            </a:fld>
            <a:endParaRPr lang="ja-JP" altLang="en-US">
              <a:solidFill>
                <a:prstClr val="black"/>
              </a:solidFill>
            </a:endParaRPr>
          </a:p>
        </p:txBody>
      </p:sp>
    </p:spTree>
    <p:extLst>
      <p:ext uri="{BB962C8B-B14F-4D97-AF65-F5344CB8AC3E}">
        <p14:creationId xmlns:p14="http://schemas.microsoft.com/office/powerpoint/2010/main" val="39263550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9062" algn="just">
              <a:lnSpc>
                <a:spcPts val="2087"/>
              </a:lnSpc>
              <a:spcAft>
                <a:spcPts val="0"/>
              </a:spcAft>
            </a:pPr>
            <a:endParaRPr kumimoji="1" lang="ja-JP" altLang="en-US" dirty="0"/>
          </a:p>
        </p:txBody>
      </p:sp>
    </p:spTree>
    <p:extLst>
      <p:ext uri="{BB962C8B-B14F-4D97-AF65-F5344CB8AC3E}">
        <p14:creationId xmlns:p14="http://schemas.microsoft.com/office/powerpoint/2010/main" val="6172884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9062" algn="just">
              <a:lnSpc>
                <a:spcPts val="1984"/>
              </a:lnSpc>
              <a:spcAft>
                <a:spcPts val="0"/>
              </a:spcAft>
            </a:pPr>
            <a:endParaRPr kumimoji="1" lang="ja-JP" altLang="en-US" dirty="0"/>
          </a:p>
        </p:txBody>
      </p:sp>
    </p:spTree>
    <p:extLst>
      <p:ext uri="{BB962C8B-B14F-4D97-AF65-F5344CB8AC3E}">
        <p14:creationId xmlns:p14="http://schemas.microsoft.com/office/powerpoint/2010/main" val="20448251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xfrm>
            <a:off x="998538" y="766763"/>
            <a:ext cx="5119687" cy="3840162"/>
          </a:xfrm>
          <a:ln/>
        </p:spPr>
      </p:sp>
      <p:sp>
        <p:nvSpPr>
          <p:cNvPr id="332803" name="Rectangle 3"/>
          <p:cNvSpPr>
            <a:spLocks noGrp="1" noChangeArrowheads="1"/>
          </p:cNvSpPr>
          <p:nvPr>
            <p:ph type="body" idx="1"/>
          </p:nvPr>
        </p:nvSpPr>
        <p:spPr>
          <a:xfrm>
            <a:off x="947021" y="4861235"/>
            <a:ext cx="5205261" cy="4605988"/>
          </a:xfrm>
          <a:noFill/>
        </p:spPr>
        <p:txBody>
          <a:bodyPr lIns="95383" tIns="47692" rIns="95383" bIns="47692"/>
          <a:lstStyle/>
          <a:p>
            <a:pPr defTabSz="914288" eaLnBrk="1" hangingPunct="1">
              <a:defRPr/>
            </a:pPr>
            <a:endParaRPr lang="ja-JP" altLang="ja-JP" dirty="0"/>
          </a:p>
          <a:p>
            <a:pPr eaLnBrk="1" hangingPunct="1"/>
            <a:endParaRPr lang="ja-JP" altLang="ja-JP" dirty="0"/>
          </a:p>
        </p:txBody>
      </p:sp>
    </p:spTree>
    <p:extLst>
      <p:ext uri="{BB962C8B-B14F-4D97-AF65-F5344CB8AC3E}">
        <p14:creationId xmlns:p14="http://schemas.microsoft.com/office/powerpoint/2010/main" val="1480368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xfrm>
            <a:off x="996950" y="766763"/>
            <a:ext cx="5121275" cy="3840162"/>
          </a:xfrm>
          <a:ln/>
        </p:spPr>
      </p:sp>
      <p:sp>
        <p:nvSpPr>
          <p:cNvPr id="330755" name="Rectangle 3"/>
          <p:cNvSpPr>
            <a:spLocks noGrp="1" noChangeArrowheads="1"/>
          </p:cNvSpPr>
          <p:nvPr>
            <p:ph type="body" idx="1"/>
          </p:nvPr>
        </p:nvSpPr>
        <p:spPr>
          <a:xfrm>
            <a:off x="947022" y="4861236"/>
            <a:ext cx="5205261" cy="4605988"/>
          </a:xfrm>
          <a:noFill/>
        </p:spPr>
        <p:txBody>
          <a:bodyPr lIns="95375" tIns="47688" rIns="95375" bIns="47688"/>
          <a:lstStyle/>
          <a:p>
            <a:pPr eaLnBrk="1" hangingPunct="1"/>
            <a:endParaRPr lang="ja-JP" altLang="ja-JP" dirty="0"/>
          </a:p>
        </p:txBody>
      </p:sp>
    </p:spTree>
    <p:extLst>
      <p:ext uri="{BB962C8B-B14F-4D97-AF65-F5344CB8AC3E}">
        <p14:creationId xmlns:p14="http://schemas.microsoft.com/office/powerpoint/2010/main" val="221180778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xfrm>
            <a:off x="998538" y="766763"/>
            <a:ext cx="5118100" cy="3838575"/>
          </a:xfrm>
          <a:ln/>
        </p:spPr>
      </p:sp>
      <p:sp>
        <p:nvSpPr>
          <p:cNvPr id="331779" name="Rectangle 3"/>
          <p:cNvSpPr>
            <a:spLocks noGrp="1" noChangeArrowheads="1"/>
          </p:cNvSpPr>
          <p:nvPr>
            <p:ph type="body" idx="1"/>
          </p:nvPr>
        </p:nvSpPr>
        <p:spPr>
          <a:xfrm>
            <a:off x="947022" y="4861236"/>
            <a:ext cx="5205261" cy="4605988"/>
          </a:xfrm>
          <a:noFill/>
        </p:spPr>
        <p:txBody>
          <a:bodyPr lIns="95374" tIns="47688" rIns="95374" bIns="47688"/>
          <a:lstStyle/>
          <a:p>
            <a:endParaRPr lang="ja-JP" altLang="ja-JP" dirty="0"/>
          </a:p>
        </p:txBody>
      </p:sp>
    </p:spTree>
    <p:extLst>
      <p:ext uri="{BB962C8B-B14F-4D97-AF65-F5344CB8AC3E}">
        <p14:creationId xmlns:p14="http://schemas.microsoft.com/office/powerpoint/2010/main" val="6627891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106</a:t>
            </a:fld>
            <a:endParaRPr lang="en-US" altLang="ja-JP"/>
          </a:p>
        </p:txBody>
      </p:sp>
    </p:spTree>
    <p:extLst>
      <p:ext uri="{BB962C8B-B14F-4D97-AF65-F5344CB8AC3E}">
        <p14:creationId xmlns:p14="http://schemas.microsoft.com/office/powerpoint/2010/main" val="118825608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xfrm>
            <a:off x="1000125" y="768350"/>
            <a:ext cx="5118100" cy="3838575"/>
          </a:xfrm>
          <a:ln/>
        </p:spPr>
      </p:sp>
      <p:sp>
        <p:nvSpPr>
          <p:cNvPr id="333827" name="Rectangle 3"/>
          <p:cNvSpPr>
            <a:spLocks noGrp="1" noChangeArrowheads="1"/>
          </p:cNvSpPr>
          <p:nvPr>
            <p:ph type="body" idx="1"/>
          </p:nvPr>
        </p:nvSpPr>
        <p:spPr>
          <a:xfrm>
            <a:off x="947022" y="4861235"/>
            <a:ext cx="5205261" cy="4605988"/>
          </a:xfrm>
          <a:noFill/>
        </p:spPr>
        <p:txBody>
          <a:bodyPr lIns="95374" tIns="47687" rIns="95374" bIns="47687"/>
          <a:lstStyle/>
          <a:p>
            <a:pPr eaLnBrk="1" hangingPunct="1"/>
            <a:endParaRPr lang="ja-JP" altLang="ja-JP" dirty="0">
              <a:latin typeface="+mn-ea"/>
              <a:ea typeface="+mn-ea"/>
            </a:endParaRPr>
          </a:p>
        </p:txBody>
      </p:sp>
    </p:spTree>
    <p:extLst>
      <p:ext uri="{BB962C8B-B14F-4D97-AF65-F5344CB8AC3E}">
        <p14:creationId xmlns:p14="http://schemas.microsoft.com/office/powerpoint/2010/main" val="9945036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1001713" y="768350"/>
            <a:ext cx="5118100" cy="3838575"/>
          </a:xfrm>
          <a:ln/>
        </p:spPr>
      </p:sp>
      <p:sp>
        <p:nvSpPr>
          <p:cNvPr id="216069" name="Rectangle 3"/>
          <p:cNvSpPr>
            <a:spLocks noGrp="1" noChangeArrowheads="1"/>
          </p:cNvSpPr>
          <p:nvPr>
            <p:ph type="body" idx="1"/>
          </p:nvPr>
        </p:nvSpPr>
        <p:spPr>
          <a:noFill/>
        </p:spPr>
        <p:txBody>
          <a:bodyPr lIns="68415" tIns="34207" rIns="68415" bIns="34207"/>
          <a:lstStyle/>
          <a:p>
            <a:pPr eaLnBrk="1" hangingPunct="1"/>
            <a:endParaRPr lang="ja-JP" altLang="ja-JP" dirty="0"/>
          </a:p>
        </p:txBody>
      </p:sp>
    </p:spTree>
    <p:extLst>
      <p:ext uri="{BB962C8B-B14F-4D97-AF65-F5344CB8AC3E}">
        <p14:creationId xmlns:p14="http://schemas.microsoft.com/office/powerpoint/2010/main" val="225769249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996950" y="768350"/>
            <a:ext cx="5118100" cy="3838575"/>
          </a:xfrm>
          <a:ln/>
        </p:spPr>
      </p:sp>
      <p:sp>
        <p:nvSpPr>
          <p:cNvPr id="246787" name="Rectangle 3"/>
          <p:cNvSpPr>
            <a:spLocks noGrp="1" noChangeArrowheads="1"/>
          </p:cNvSpPr>
          <p:nvPr>
            <p:ph type="body" idx="1"/>
          </p:nvPr>
        </p:nvSpPr>
        <p:spPr>
          <a:ln/>
        </p:spPr>
        <p:txBody>
          <a:bodyPr/>
          <a:lstStyle/>
          <a:p>
            <a:pPr eaLnBrk="1" hangingPunct="1"/>
            <a:endParaRPr lang="en-US" altLang="ja-JP" dirty="0">
              <a:latin typeface="Arial" pitchFamily="34" charset="0"/>
            </a:endParaRPr>
          </a:p>
        </p:txBody>
      </p:sp>
    </p:spTree>
    <p:extLst>
      <p:ext uri="{BB962C8B-B14F-4D97-AF65-F5344CB8AC3E}">
        <p14:creationId xmlns:p14="http://schemas.microsoft.com/office/powerpoint/2010/main" val="22490165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xfrm>
            <a:off x="998538" y="766763"/>
            <a:ext cx="5119687" cy="3840162"/>
          </a:xfrm>
          <a:ln/>
        </p:spPr>
      </p:sp>
      <p:sp>
        <p:nvSpPr>
          <p:cNvPr id="335875" name="Rectangle 3"/>
          <p:cNvSpPr>
            <a:spLocks noGrp="1" noChangeArrowheads="1"/>
          </p:cNvSpPr>
          <p:nvPr>
            <p:ph type="body" idx="1"/>
          </p:nvPr>
        </p:nvSpPr>
        <p:spPr>
          <a:xfrm>
            <a:off x="709431" y="4862883"/>
            <a:ext cx="5680444" cy="4604341"/>
          </a:xfrm>
          <a:noFill/>
        </p:spPr>
        <p:txBody>
          <a:bodyPr lIns="95383" tIns="47692" rIns="95383" bIns="4769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395923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11</a:t>
            </a:fld>
            <a:endParaRPr lang="en-US" altLang="ja-JP"/>
          </a:p>
        </p:txBody>
      </p:sp>
    </p:spTree>
    <p:extLst>
      <p:ext uri="{BB962C8B-B14F-4D97-AF65-F5344CB8AC3E}">
        <p14:creationId xmlns:p14="http://schemas.microsoft.com/office/powerpoint/2010/main" val="403528507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55BAE4-16A7-491B-A719-0CDAED092CC5}" type="slidenum">
              <a:rPr kumimoji="1" lang="ja-JP" altLang="en-US" sz="13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1" lang="ja-JP" altLang="en-US" sz="13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73643848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85725" indent="-85725" algn="just">
              <a:lnSpc>
                <a:spcPts val="1800"/>
              </a:lnSpc>
              <a:spcAft>
                <a:spcPts val="0"/>
              </a:spcAft>
            </a:pPr>
            <a:endParaRPr kumimoji="1" lang="ja-JP" altLang="en-US" dirty="0"/>
          </a:p>
        </p:txBody>
      </p:sp>
    </p:spTree>
    <p:extLst>
      <p:ext uri="{BB962C8B-B14F-4D97-AF65-F5344CB8AC3E}">
        <p14:creationId xmlns:p14="http://schemas.microsoft.com/office/powerpoint/2010/main" val="29364530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xfrm>
            <a:off x="998538" y="766763"/>
            <a:ext cx="5119687" cy="3840162"/>
          </a:xfrm>
          <a:ln/>
        </p:spPr>
      </p:sp>
      <p:sp>
        <p:nvSpPr>
          <p:cNvPr id="337923" name="Rectangle 3"/>
          <p:cNvSpPr>
            <a:spLocks noGrp="1" noChangeArrowheads="1"/>
          </p:cNvSpPr>
          <p:nvPr>
            <p:ph type="body" idx="1"/>
          </p:nvPr>
        </p:nvSpPr>
        <p:spPr>
          <a:xfrm>
            <a:off x="711102" y="4862883"/>
            <a:ext cx="5678770" cy="4604341"/>
          </a:xfrm>
          <a:noFill/>
        </p:spPr>
        <p:txBody>
          <a:bodyPr lIns="95383" tIns="47692" rIns="95383" bIns="4769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219482316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1001713" y="768350"/>
            <a:ext cx="5118100" cy="3838575"/>
          </a:xfrm>
          <a:ln/>
        </p:spPr>
      </p:sp>
      <p:sp>
        <p:nvSpPr>
          <p:cNvPr id="216069" name="Rectangle 3"/>
          <p:cNvSpPr>
            <a:spLocks noGrp="1" noChangeArrowheads="1"/>
          </p:cNvSpPr>
          <p:nvPr>
            <p:ph type="body" idx="1"/>
          </p:nvPr>
        </p:nvSpPr>
        <p:spPr>
          <a:noFill/>
        </p:spPr>
        <p:txBody>
          <a:bodyPr lIns="68415" tIns="34207" rIns="68415" bIns="34207"/>
          <a:lstStyle/>
          <a:p>
            <a:pPr eaLnBrk="1" hangingPunct="1"/>
            <a:endParaRPr lang="ja-JP" altLang="ja-JP" dirty="0"/>
          </a:p>
        </p:txBody>
      </p:sp>
    </p:spTree>
    <p:extLst>
      <p:ext uri="{BB962C8B-B14F-4D97-AF65-F5344CB8AC3E}">
        <p14:creationId xmlns:p14="http://schemas.microsoft.com/office/powerpoint/2010/main" val="286103123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xfrm>
            <a:off x="998538" y="766763"/>
            <a:ext cx="5119687" cy="3840162"/>
          </a:xfrm>
          <a:ln/>
        </p:spPr>
      </p:sp>
      <p:sp>
        <p:nvSpPr>
          <p:cNvPr id="339971" name="Rectangle 3"/>
          <p:cNvSpPr>
            <a:spLocks noGrp="1" noChangeArrowheads="1"/>
          </p:cNvSpPr>
          <p:nvPr>
            <p:ph type="body" idx="1"/>
          </p:nvPr>
        </p:nvSpPr>
        <p:spPr>
          <a:xfrm>
            <a:off x="709431" y="4862883"/>
            <a:ext cx="5680444" cy="4604341"/>
          </a:xfrm>
          <a:noFill/>
        </p:spPr>
        <p:txBody>
          <a:bodyPr lIns="95383" tIns="47692" rIns="95383" bIns="4769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37740222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xfrm>
            <a:off x="998538" y="766763"/>
            <a:ext cx="5119687" cy="3840162"/>
          </a:xfrm>
          <a:ln/>
        </p:spPr>
      </p:sp>
      <p:sp>
        <p:nvSpPr>
          <p:cNvPr id="342019" name="Rectangle 3"/>
          <p:cNvSpPr>
            <a:spLocks noGrp="1" noChangeArrowheads="1"/>
          </p:cNvSpPr>
          <p:nvPr>
            <p:ph type="body" idx="1"/>
          </p:nvPr>
        </p:nvSpPr>
        <p:spPr>
          <a:xfrm>
            <a:off x="709431" y="4861237"/>
            <a:ext cx="5680444" cy="5108249"/>
          </a:xfrm>
          <a:noFill/>
        </p:spPr>
        <p:txBody>
          <a:bodyPr lIns="95383" tIns="47692" rIns="95383" bIns="47692"/>
          <a:lstStyle/>
          <a:p>
            <a:pPr algn="just">
              <a:lnSpc>
                <a:spcPts val="2087"/>
              </a:lnSpc>
              <a:spcAft>
                <a:spcPts val="0"/>
              </a:spcAft>
            </a:pPr>
            <a:endParaRPr lang="ja-JP" altLang="en-US" dirty="0"/>
          </a:p>
        </p:txBody>
      </p:sp>
    </p:spTree>
    <p:extLst>
      <p:ext uri="{BB962C8B-B14F-4D97-AF65-F5344CB8AC3E}">
        <p14:creationId xmlns:p14="http://schemas.microsoft.com/office/powerpoint/2010/main" val="222276649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xfrm>
            <a:off x="998538" y="766763"/>
            <a:ext cx="5119687" cy="3840162"/>
          </a:xfrm>
          <a:ln/>
        </p:spPr>
      </p:sp>
      <p:sp>
        <p:nvSpPr>
          <p:cNvPr id="342019" name="Rectangle 3"/>
          <p:cNvSpPr>
            <a:spLocks noGrp="1" noChangeArrowheads="1"/>
          </p:cNvSpPr>
          <p:nvPr>
            <p:ph type="body" idx="1"/>
          </p:nvPr>
        </p:nvSpPr>
        <p:spPr>
          <a:xfrm>
            <a:off x="709431" y="4861237"/>
            <a:ext cx="5680444" cy="5108249"/>
          </a:xfrm>
          <a:noFill/>
        </p:spPr>
        <p:txBody>
          <a:bodyPr lIns="95383" tIns="47692" rIns="95383" bIns="47692"/>
          <a:lstStyle/>
          <a:p>
            <a:pPr algn="just">
              <a:lnSpc>
                <a:spcPts val="2087"/>
              </a:lnSpc>
              <a:spcAft>
                <a:spcPts val="0"/>
              </a:spcAft>
            </a:pPr>
            <a:endParaRPr lang="ja-JP" altLang="ja-JP" dirty="0"/>
          </a:p>
        </p:txBody>
      </p:sp>
    </p:spTree>
    <p:extLst>
      <p:ext uri="{BB962C8B-B14F-4D97-AF65-F5344CB8AC3E}">
        <p14:creationId xmlns:p14="http://schemas.microsoft.com/office/powerpoint/2010/main" val="147252125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87"/>
              </a:lnSpc>
              <a:spcAft>
                <a:spcPts val="0"/>
              </a:spcAft>
            </a:pPr>
            <a:endParaRPr kumimoji="1" lang="ja-JP" altLang="en-US" dirty="0"/>
          </a:p>
        </p:txBody>
      </p:sp>
    </p:spTree>
    <p:extLst>
      <p:ext uri="{BB962C8B-B14F-4D97-AF65-F5344CB8AC3E}">
        <p14:creationId xmlns:p14="http://schemas.microsoft.com/office/powerpoint/2010/main" val="251621917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xfrm>
            <a:off x="998538" y="766763"/>
            <a:ext cx="5119687" cy="3840162"/>
          </a:xfrm>
          <a:ln/>
        </p:spPr>
      </p:sp>
      <p:sp>
        <p:nvSpPr>
          <p:cNvPr id="344067" name="Rectangle 3"/>
          <p:cNvSpPr>
            <a:spLocks noGrp="1" noChangeArrowheads="1"/>
          </p:cNvSpPr>
          <p:nvPr>
            <p:ph type="body" idx="1"/>
          </p:nvPr>
        </p:nvSpPr>
        <p:spPr>
          <a:xfrm>
            <a:off x="947021" y="4861235"/>
            <a:ext cx="5205261" cy="4605988"/>
          </a:xfrm>
          <a:noFill/>
        </p:spPr>
        <p:txBody>
          <a:bodyPr lIns="95383" tIns="47692" rIns="95383" bIns="4769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1045666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998538" y="768350"/>
            <a:ext cx="5119687" cy="3840163"/>
          </a:xfrm>
          <a:ln/>
        </p:spPr>
      </p:sp>
      <p:sp>
        <p:nvSpPr>
          <p:cNvPr id="192515" name="Rectangle 3"/>
          <p:cNvSpPr>
            <a:spLocks noGrp="1" noChangeArrowheads="1"/>
          </p:cNvSpPr>
          <p:nvPr>
            <p:ph type="body" idx="1"/>
          </p:nvPr>
        </p:nvSpPr>
        <p:spPr>
          <a:xfrm>
            <a:off x="711104" y="4862884"/>
            <a:ext cx="5677097" cy="4602693"/>
          </a:xfrm>
          <a:noFill/>
        </p:spPr>
        <p:txBody>
          <a:bodyPr/>
          <a:lstStyle/>
          <a:p>
            <a:pPr eaLnBrk="1" hangingPunct="1"/>
            <a:endParaRPr lang="ja-JP" altLang="ja-JP" dirty="0"/>
          </a:p>
        </p:txBody>
      </p:sp>
    </p:spTree>
    <p:extLst>
      <p:ext uri="{BB962C8B-B14F-4D97-AF65-F5344CB8AC3E}">
        <p14:creationId xmlns:p14="http://schemas.microsoft.com/office/powerpoint/2010/main" val="3414290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9047" algn="just">
              <a:lnSpc>
                <a:spcPts val="2087"/>
              </a:lnSpc>
              <a:spcAft>
                <a:spcPts val="0"/>
              </a:spcAft>
            </a:pPr>
            <a:endParaRPr kumimoji="1" lang="ja-JP" altLang="en-US" dirty="0"/>
          </a:p>
        </p:txBody>
      </p:sp>
    </p:spTree>
    <p:extLst>
      <p:ext uri="{BB962C8B-B14F-4D97-AF65-F5344CB8AC3E}">
        <p14:creationId xmlns:p14="http://schemas.microsoft.com/office/powerpoint/2010/main" val="136743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2"/>
          <p:cNvSpPr>
            <a:spLocks noGrp="1" noRot="1" noChangeAspect="1" noChangeArrowheads="1" noTextEdit="1"/>
          </p:cNvSpPr>
          <p:nvPr>
            <p:ph type="sldImg"/>
          </p:nvPr>
        </p:nvSpPr>
        <p:spPr>
          <a:xfrm>
            <a:off x="1001713" y="768350"/>
            <a:ext cx="5118100" cy="3838575"/>
          </a:xfrm>
          <a:ln/>
        </p:spPr>
      </p:sp>
      <p:sp>
        <p:nvSpPr>
          <p:cNvPr id="206852" name="Rectangle 3"/>
          <p:cNvSpPr>
            <a:spLocks noGrp="1" noChangeArrowheads="1"/>
          </p:cNvSpPr>
          <p:nvPr>
            <p:ph type="body" idx="1"/>
          </p:nvPr>
        </p:nvSpPr>
        <p:spPr>
          <a:xfrm>
            <a:off x="945347" y="4861237"/>
            <a:ext cx="5238724" cy="4938633"/>
          </a:xfrm>
          <a:noFill/>
        </p:spPr>
        <p:txBody>
          <a:bodyPr lIns="95364" tIns="47682" rIns="95364" bIns="47682"/>
          <a:lstStyle/>
          <a:p>
            <a:pPr eaLnBrk="1" hangingPunct="1"/>
            <a:endParaRPr lang="ja-JP" altLang="en-US" dirty="0"/>
          </a:p>
        </p:txBody>
      </p:sp>
    </p:spTree>
    <p:extLst>
      <p:ext uri="{BB962C8B-B14F-4D97-AF65-F5344CB8AC3E}">
        <p14:creationId xmlns:p14="http://schemas.microsoft.com/office/powerpoint/2010/main" val="448947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998538" y="766763"/>
            <a:ext cx="5119687" cy="3840162"/>
          </a:xfrm>
          <a:ln/>
        </p:spPr>
      </p:sp>
      <p:sp>
        <p:nvSpPr>
          <p:cNvPr id="207875" name="Rectangle 3"/>
          <p:cNvSpPr>
            <a:spLocks noGrp="1" noChangeArrowheads="1"/>
          </p:cNvSpPr>
          <p:nvPr>
            <p:ph type="body" idx="1"/>
          </p:nvPr>
        </p:nvSpPr>
        <p:spPr>
          <a:xfrm>
            <a:off x="709431" y="4862883"/>
            <a:ext cx="5680444" cy="4604341"/>
          </a:xfrm>
          <a:noFill/>
        </p:spPr>
        <p:txBody>
          <a:bodyPr lIns="95383" tIns="47692" rIns="95383" bIns="47692"/>
          <a:lstStyle/>
          <a:p>
            <a:pPr algn="just">
              <a:lnSpc>
                <a:spcPts val="2087"/>
              </a:lnSpc>
              <a:spcAft>
                <a:spcPts val="0"/>
              </a:spcAft>
            </a:pPr>
            <a:endParaRPr lang="ja-JP" altLang="ja-JP" dirty="0"/>
          </a:p>
        </p:txBody>
      </p:sp>
    </p:spTree>
    <p:extLst>
      <p:ext uri="{BB962C8B-B14F-4D97-AF65-F5344CB8AC3E}">
        <p14:creationId xmlns:p14="http://schemas.microsoft.com/office/powerpoint/2010/main" val="869595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998538" y="766763"/>
            <a:ext cx="5119687" cy="3840162"/>
          </a:xfrm>
          <a:ln/>
        </p:spPr>
      </p:sp>
      <p:sp>
        <p:nvSpPr>
          <p:cNvPr id="208899" name="Rectangle 3"/>
          <p:cNvSpPr>
            <a:spLocks noGrp="1" noChangeArrowheads="1"/>
          </p:cNvSpPr>
          <p:nvPr>
            <p:ph type="body" idx="1"/>
          </p:nvPr>
        </p:nvSpPr>
        <p:spPr>
          <a:xfrm>
            <a:off x="709431" y="4862883"/>
            <a:ext cx="5680444" cy="4604341"/>
          </a:xfrm>
          <a:noFill/>
        </p:spPr>
        <p:txBody>
          <a:bodyPr lIns="95383" tIns="47692" rIns="95383" bIns="47692"/>
          <a:lstStyle/>
          <a:p>
            <a:pPr eaLnBrk="1" hangingPunct="1"/>
            <a:endParaRPr lang="ja-JP" altLang="ja-JP" dirty="0"/>
          </a:p>
        </p:txBody>
      </p:sp>
    </p:spTree>
    <p:extLst>
      <p:ext uri="{BB962C8B-B14F-4D97-AF65-F5344CB8AC3E}">
        <p14:creationId xmlns:p14="http://schemas.microsoft.com/office/powerpoint/2010/main" val="3590594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998538" y="766763"/>
            <a:ext cx="5119687" cy="3840162"/>
          </a:xfrm>
          <a:ln/>
        </p:spPr>
      </p:sp>
      <p:sp>
        <p:nvSpPr>
          <p:cNvPr id="209923" name="Rectangle 3"/>
          <p:cNvSpPr>
            <a:spLocks noGrp="1" noChangeArrowheads="1"/>
          </p:cNvSpPr>
          <p:nvPr>
            <p:ph type="body" idx="1"/>
          </p:nvPr>
        </p:nvSpPr>
        <p:spPr>
          <a:xfrm>
            <a:off x="709431" y="4862883"/>
            <a:ext cx="5680444" cy="4604341"/>
          </a:xfrm>
          <a:noFill/>
        </p:spPr>
        <p:txBody>
          <a:bodyPr lIns="95383" tIns="47692" rIns="95383" bIns="47692"/>
          <a:lstStyle/>
          <a:p>
            <a:pPr indent="159062" algn="just">
              <a:lnSpc>
                <a:spcPts val="1984"/>
              </a:lnSpc>
              <a:spcAft>
                <a:spcPts val="0"/>
              </a:spcAft>
            </a:pPr>
            <a:endParaRPr lang="ja-JP" altLang="ja-JP" dirty="0"/>
          </a:p>
        </p:txBody>
      </p:sp>
    </p:spTree>
    <p:extLst>
      <p:ext uri="{BB962C8B-B14F-4D97-AF65-F5344CB8AC3E}">
        <p14:creationId xmlns:p14="http://schemas.microsoft.com/office/powerpoint/2010/main" val="869703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998538" y="766763"/>
            <a:ext cx="5119687" cy="3840162"/>
          </a:xfrm>
          <a:ln/>
        </p:spPr>
      </p:sp>
      <p:sp>
        <p:nvSpPr>
          <p:cNvPr id="210947" name="Rectangle 3"/>
          <p:cNvSpPr>
            <a:spLocks noGrp="1" noChangeArrowheads="1"/>
          </p:cNvSpPr>
          <p:nvPr>
            <p:ph type="body" idx="1"/>
          </p:nvPr>
        </p:nvSpPr>
        <p:spPr>
          <a:xfrm>
            <a:off x="709431" y="4862883"/>
            <a:ext cx="5680444" cy="4604341"/>
          </a:xfrm>
          <a:noFill/>
        </p:spPr>
        <p:txBody>
          <a:bodyPr lIns="95367" tIns="47684" rIns="95367" bIns="47684"/>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2994585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8308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7"/>
          <p:cNvSpPr txBox="1">
            <a:spLocks noGrp="1" noChangeArrowheads="1"/>
          </p:cNvSpPr>
          <p:nvPr/>
        </p:nvSpPr>
        <p:spPr bwMode="auto">
          <a:xfrm>
            <a:off x="4018977" y="9720824"/>
            <a:ext cx="307865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57" tIns="47679" rIns="95357" bIns="47679" anchor="b"/>
          <a:lstStyle>
            <a:lvl1pPr defTabSz="915988">
              <a:defRPr kumimoji="1" sz="3600">
                <a:solidFill>
                  <a:schemeClr val="tx1"/>
                </a:solidFill>
                <a:latin typeface="Arial" pitchFamily="34" charset="0"/>
                <a:ea typeface="ＭＳ Ｐゴシック" pitchFamily="50" charset="-128"/>
              </a:defRPr>
            </a:lvl1pPr>
            <a:lvl2pPr marL="742950" indent="-285750" defTabSz="915988">
              <a:defRPr kumimoji="1" sz="3600">
                <a:solidFill>
                  <a:schemeClr val="tx1"/>
                </a:solidFill>
                <a:latin typeface="Arial" pitchFamily="34" charset="0"/>
                <a:ea typeface="ＭＳ Ｐゴシック" pitchFamily="50" charset="-128"/>
              </a:defRPr>
            </a:lvl2pPr>
            <a:lvl3pPr marL="1143000" indent="-228600" defTabSz="915988">
              <a:defRPr kumimoji="1" sz="3600">
                <a:solidFill>
                  <a:schemeClr val="tx1"/>
                </a:solidFill>
                <a:latin typeface="Arial" pitchFamily="34" charset="0"/>
                <a:ea typeface="ＭＳ Ｐゴシック" pitchFamily="50" charset="-128"/>
              </a:defRPr>
            </a:lvl3pPr>
            <a:lvl4pPr marL="1600200" indent="-228600" defTabSz="915988">
              <a:defRPr kumimoji="1" sz="3600">
                <a:solidFill>
                  <a:schemeClr val="tx1"/>
                </a:solidFill>
                <a:latin typeface="Arial" pitchFamily="34" charset="0"/>
                <a:ea typeface="ＭＳ Ｐゴシック" pitchFamily="50" charset="-128"/>
              </a:defRPr>
            </a:lvl4pPr>
            <a:lvl5pPr marL="2057400" indent="-228600" defTabSz="915988">
              <a:defRPr kumimoji="1" sz="3600">
                <a:solidFill>
                  <a:schemeClr val="tx1"/>
                </a:solidFill>
                <a:latin typeface="Arial" pitchFamily="34" charset="0"/>
                <a:ea typeface="ＭＳ Ｐゴシック" pitchFamily="50" charset="-128"/>
              </a:defRPr>
            </a:lvl5pPr>
            <a:lvl6pPr marL="25146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8F292768-7D90-46ED-9073-1F44BA0953E7}" type="slidenum">
              <a:rPr lang="en-US" altLang="ja-JP" sz="1300"/>
              <a:pPr algn="r" eaLnBrk="1" hangingPunct="1"/>
              <a:t>2</a:t>
            </a:fld>
            <a:endParaRPr lang="en-US" altLang="ja-JP" sz="1300"/>
          </a:p>
        </p:txBody>
      </p:sp>
      <p:sp>
        <p:nvSpPr>
          <p:cNvPr id="190468" name="Rectangle 2"/>
          <p:cNvSpPr>
            <a:spLocks noGrp="1" noRot="1" noChangeAspect="1" noChangeArrowheads="1" noTextEdit="1"/>
          </p:cNvSpPr>
          <p:nvPr>
            <p:ph type="sldImg"/>
          </p:nvPr>
        </p:nvSpPr>
        <p:spPr>
          <a:xfrm>
            <a:off x="1001713" y="768350"/>
            <a:ext cx="5118100" cy="3838575"/>
          </a:xfrm>
          <a:ln/>
        </p:spPr>
      </p:sp>
      <p:sp>
        <p:nvSpPr>
          <p:cNvPr id="190469" name="Rectangle 3"/>
          <p:cNvSpPr>
            <a:spLocks noGrp="1" noChangeArrowheads="1"/>
          </p:cNvSpPr>
          <p:nvPr>
            <p:ph type="body" idx="1"/>
          </p:nvPr>
        </p:nvSpPr>
        <p:spPr>
          <a:noFill/>
        </p:spPr>
        <p:txBody>
          <a:bodyPr lIns="95357" rIns="95357"/>
          <a:lstStyle/>
          <a:p>
            <a:pPr eaLnBrk="1" hangingPunct="1"/>
            <a:endParaRPr lang="ja-JP" altLang="ja-JP" dirty="0"/>
          </a:p>
        </p:txBody>
      </p:sp>
    </p:spTree>
    <p:extLst>
      <p:ext uri="{BB962C8B-B14F-4D97-AF65-F5344CB8AC3E}">
        <p14:creationId xmlns:p14="http://schemas.microsoft.com/office/powerpoint/2010/main" val="1809206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998538" y="766763"/>
            <a:ext cx="5119687" cy="3840162"/>
          </a:xfrm>
          <a:ln/>
        </p:spPr>
      </p:sp>
      <p:sp>
        <p:nvSpPr>
          <p:cNvPr id="211971" name="Rectangle 3"/>
          <p:cNvSpPr>
            <a:spLocks noGrp="1" noChangeArrowheads="1"/>
          </p:cNvSpPr>
          <p:nvPr>
            <p:ph type="body" idx="1"/>
          </p:nvPr>
        </p:nvSpPr>
        <p:spPr>
          <a:xfrm>
            <a:off x="945350" y="4861235"/>
            <a:ext cx="5208606" cy="4605988"/>
          </a:xfrm>
          <a:noFill/>
        </p:spPr>
        <p:txBody>
          <a:bodyPr lIns="95383" tIns="47692" rIns="95383" bIns="47692"/>
          <a:lstStyle/>
          <a:p>
            <a:pPr eaLnBrk="1" hangingPunct="1"/>
            <a:endParaRPr lang="ja-JP" altLang="ja-JP" dirty="0"/>
          </a:p>
        </p:txBody>
      </p:sp>
    </p:spTree>
    <p:extLst>
      <p:ext uri="{BB962C8B-B14F-4D97-AF65-F5344CB8AC3E}">
        <p14:creationId xmlns:p14="http://schemas.microsoft.com/office/powerpoint/2010/main" val="3790356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2"/>
          <p:cNvSpPr>
            <a:spLocks noGrp="1" noRot="1" noChangeAspect="1" noChangeArrowheads="1" noTextEdit="1"/>
          </p:cNvSpPr>
          <p:nvPr>
            <p:ph type="sldImg"/>
          </p:nvPr>
        </p:nvSpPr>
        <p:spPr>
          <a:xfrm>
            <a:off x="992188" y="768350"/>
            <a:ext cx="5118100" cy="3838575"/>
          </a:xfrm>
          <a:ln/>
        </p:spPr>
      </p:sp>
      <p:sp>
        <p:nvSpPr>
          <p:cNvPr id="214023" name="Rectangle 3"/>
          <p:cNvSpPr>
            <a:spLocks noGrp="1" noChangeArrowheads="1"/>
          </p:cNvSpPr>
          <p:nvPr>
            <p:ph type="body" idx="1"/>
          </p:nvPr>
        </p:nvSpPr>
        <p:spPr>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3539961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1001713" y="768350"/>
            <a:ext cx="5118100" cy="3838575"/>
          </a:xfrm>
          <a:ln/>
        </p:spPr>
      </p:sp>
      <p:sp>
        <p:nvSpPr>
          <p:cNvPr id="216069" name="Rectangle 3"/>
          <p:cNvSpPr>
            <a:spLocks noGrp="1" noChangeArrowheads="1"/>
          </p:cNvSpPr>
          <p:nvPr>
            <p:ph type="body" idx="1"/>
          </p:nvPr>
        </p:nvSpPr>
        <p:spPr>
          <a:noFill/>
        </p:spPr>
        <p:txBody>
          <a:bodyPr lIns="68415" tIns="34207" rIns="68415" bIns="34207"/>
          <a:lstStyle/>
          <a:p>
            <a:pPr eaLnBrk="1" hangingPunct="1"/>
            <a:endParaRPr lang="ja-JP" altLang="ja-JP" dirty="0"/>
          </a:p>
        </p:txBody>
      </p:sp>
    </p:spTree>
    <p:extLst>
      <p:ext uri="{BB962C8B-B14F-4D97-AF65-F5344CB8AC3E}">
        <p14:creationId xmlns:p14="http://schemas.microsoft.com/office/powerpoint/2010/main" val="1432545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2"/>
          <p:cNvSpPr>
            <a:spLocks noGrp="1" noRot="1" noChangeAspect="1" noChangeArrowheads="1" noTextEdit="1"/>
          </p:cNvSpPr>
          <p:nvPr>
            <p:ph type="sldImg"/>
          </p:nvPr>
        </p:nvSpPr>
        <p:spPr>
          <a:xfrm>
            <a:off x="1001713" y="768350"/>
            <a:ext cx="5118100" cy="3838575"/>
          </a:xfrm>
          <a:ln/>
        </p:spPr>
      </p:sp>
      <p:sp>
        <p:nvSpPr>
          <p:cNvPr id="218117" name="Rectangle 3"/>
          <p:cNvSpPr>
            <a:spLocks noGrp="1" noChangeArrowheads="1"/>
          </p:cNvSpPr>
          <p:nvPr>
            <p:ph type="body" idx="1"/>
          </p:nvPr>
        </p:nvSpPr>
        <p:spPr>
          <a:noFill/>
        </p:spPr>
        <p:txBody>
          <a:bodyPr lIns="68415" tIns="34207" rIns="68415" bIns="34207"/>
          <a:lstStyle/>
          <a:p>
            <a:pPr algn="just">
              <a:lnSpc>
                <a:spcPts val="2087"/>
              </a:lnSpc>
              <a:spcAft>
                <a:spcPts val="0"/>
              </a:spcAft>
            </a:pPr>
            <a:endParaRPr lang="ja-JP" altLang="ja-JP" dirty="0"/>
          </a:p>
        </p:txBody>
      </p:sp>
    </p:spTree>
    <p:extLst>
      <p:ext uri="{BB962C8B-B14F-4D97-AF65-F5344CB8AC3E}">
        <p14:creationId xmlns:p14="http://schemas.microsoft.com/office/powerpoint/2010/main" val="2481216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503360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p:spPr>
        <p:txBody>
          <a:bodyPr/>
          <a:lstStyle/>
          <a:p>
            <a:pPr algn="just">
              <a:lnSpc>
                <a:spcPts val="2087"/>
              </a:lnSpc>
              <a:spcAft>
                <a:spcPts val="0"/>
              </a:spcAft>
            </a:pPr>
            <a:r>
              <a:rPr lang="en-US" altLang="ja-JP" kern="100" dirty="0">
                <a:latin typeface="ＭＳ Ｐ明朝"/>
                <a:cs typeface="Times New Roman"/>
              </a:rPr>
              <a:t> </a:t>
            </a:r>
            <a:endParaRPr lang="ja-JP" altLang="ja-JP" kern="100" dirty="0">
              <a:latin typeface="HGPｺﾞｼｯｸM"/>
              <a:cs typeface="Times New Roman"/>
            </a:endParaRPr>
          </a:p>
          <a:p>
            <a:pPr eaLnBrk="1" hangingPunct="1"/>
            <a:endParaRPr lang="ja-JP" altLang="ja-JP" dirty="0"/>
          </a:p>
        </p:txBody>
      </p:sp>
    </p:spTree>
    <p:extLst>
      <p:ext uri="{BB962C8B-B14F-4D97-AF65-F5344CB8AC3E}">
        <p14:creationId xmlns:p14="http://schemas.microsoft.com/office/powerpoint/2010/main" val="690155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685869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992188" y="768350"/>
            <a:ext cx="5118100" cy="3838575"/>
          </a:xfrm>
          <a:ln/>
        </p:spPr>
      </p:sp>
      <p:sp>
        <p:nvSpPr>
          <p:cNvPr id="225283" name="Rectangle 3"/>
          <p:cNvSpPr>
            <a:spLocks noGrp="1" noChangeArrowheads="1"/>
          </p:cNvSpPr>
          <p:nvPr>
            <p:ph type="body" idx="1"/>
          </p:nvPr>
        </p:nvSpPr>
        <p:spPr>
          <a:xfrm>
            <a:off x="709431" y="4862884"/>
            <a:ext cx="5680444" cy="4602693"/>
          </a:xfrm>
          <a:noFill/>
        </p:spPr>
        <p:txBody>
          <a:bodyPr/>
          <a:lstStyle/>
          <a:p>
            <a:pPr indent="159062" algn="just">
              <a:lnSpc>
                <a:spcPts val="2087"/>
              </a:lnSpc>
              <a:spcAft>
                <a:spcPts val="0"/>
              </a:spcAft>
            </a:pPr>
            <a:endParaRPr lang="en-US" altLang="ja-JP" kern="100" dirty="0">
              <a:latin typeface="Century"/>
              <a:ea typeface="ＭＳ Ｐ明朝"/>
              <a:cs typeface="Times New Roman"/>
            </a:endParaRPr>
          </a:p>
        </p:txBody>
      </p:sp>
    </p:spTree>
    <p:extLst>
      <p:ext uri="{BB962C8B-B14F-4D97-AF65-F5344CB8AC3E}">
        <p14:creationId xmlns:p14="http://schemas.microsoft.com/office/powerpoint/2010/main" val="2368452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65991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p:spPr>
        <p:txBody>
          <a:bodyPr/>
          <a:lstStyle/>
          <a:p>
            <a:pPr indent="159062" algn="l">
              <a:lnSpc>
                <a:spcPts val="2087"/>
              </a:lnSpc>
              <a:spcAft>
                <a:spcPts val="0"/>
              </a:spcAft>
            </a:pPr>
            <a:endParaRPr lang="ja-JP" altLang="ja-JP" dirty="0"/>
          </a:p>
        </p:txBody>
      </p:sp>
    </p:spTree>
    <p:extLst>
      <p:ext uri="{BB962C8B-B14F-4D97-AF65-F5344CB8AC3E}">
        <p14:creationId xmlns:p14="http://schemas.microsoft.com/office/powerpoint/2010/main" val="267531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3</a:t>
            </a:fld>
            <a:endParaRPr lang="en-US" altLang="ja-JP"/>
          </a:p>
        </p:txBody>
      </p:sp>
    </p:spTree>
    <p:extLst>
      <p:ext uri="{BB962C8B-B14F-4D97-AF65-F5344CB8AC3E}">
        <p14:creationId xmlns:p14="http://schemas.microsoft.com/office/powerpoint/2010/main" val="2688776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691050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8796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p:spPr>
        <p:txBody>
          <a:bodyPr/>
          <a:lstStyle/>
          <a:p>
            <a:endParaRPr lang="en-US" altLang="ja-JP" dirty="0"/>
          </a:p>
        </p:txBody>
      </p:sp>
    </p:spTree>
    <p:extLst>
      <p:ext uri="{BB962C8B-B14F-4D97-AF65-F5344CB8AC3E}">
        <p14:creationId xmlns:p14="http://schemas.microsoft.com/office/powerpoint/2010/main" val="3955770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9062" algn="just">
              <a:lnSpc>
                <a:spcPts val="2087"/>
              </a:lnSpc>
              <a:spcAft>
                <a:spcPts val="0"/>
              </a:spcAft>
            </a:pPr>
            <a:r>
              <a:rPr kumimoji="1" lang="ja-JP" altLang="en-US" kern="100" dirty="0">
                <a:latin typeface="HGPｺﾞｼｯｸM"/>
                <a:ea typeface="ＭＳ Ｐ明朝"/>
                <a:cs typeface="Times New Roman"/>
              </a:rPr>
              <a:t>　</a:t>
            </a:r>
            <a:endParaRPr lang="ja-JP" altLang="en-US" sz="1100" b="1" dirty="0">
              <a:latin typeface="Meiryo UI" pitchFamily="50" charset="-128"/>
              <a:ea typeface="Meiryo UI" pitchFamily="50" charset="-128"/>
              <a:cs typeface="Meiryo UI" pitchFamily="50" charset="-128"/>
            </a:endParaRPr>
          </a:p>
          <a:p>
            <a:pPr indent="159062" algn="just">
              <a:lnSpc>
                <a:spcPts val="2087"/>
              </a:lnSpc>
              <a:spcAft>
                <a:spcPts val="0"/>
              </a:spcAft>
            </a:pPr>
            <a:endParaRPr kumimoji="1" lang="ja-JP" altLang="en-US" dirty="0"/>
          </a:p>
        </p:txBody>
      </p:sp>
    </p:spTree>
    <p:extLst>
      <p:ext uri="{BB962C8B-B14F-4D97-AF65-F5344CB8AC3E}">
        <p14:creationId xmlns:p14="http://schemas.microsoft.com/office/powerpoint/2010/main" val="433280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39340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992188" y="768350"/>
            <a:ext cx="5118100" cy="3838575"/>
          </a:xfrm>
          <a:ln/>
        </p:spPr>
      </p:sp>
      <p:sp>
        <p:nvSpPr>
          <p:cNvPr id="236547" name="Rectangle 3"/>
          <p:cNvSpPr>
            <a:spLocks noGrp="1" noChangeArrowheads="1"/>
          </p:cNvSpPr>
          <p:nvPr>
            <p:ph type="body" idx="1"/>
          </p:nvPr>
        </p:nvSpPr>
        <p:spPr>
          <a:xfrm>
            <a:off x="709431" y="4862884"/>
            <a:ext cx="5680444" cy="4602693"/>
          </a:xfrm>
          <a:noFill/>
        </p:spPr>
        <p:txBody>
          <a:bodyPr/>
          <a:lstStyle/>
          <a:p>
            <a:pPr eaLnBrk="1" hangingPunct="1"/>
            <a:endParaRPr lang="ja-JP" altLang="en-US" dirty="0"/>
          </a:p>
        </p:txBody>
      </p:sp>
    </p:spTree>
    <p:extLst>
      <p:ext uri="{BB962C8B-B14F-4D97-AF65-F5344CB8AC3E}">
        <p14:creationId xmlns:p14="http://schemas.microsoft.com/office/powerpoint/2010/main" val="628421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スライド イメージ プレースホルダー 1"/>
          <p:cNvSpPr>
            <a:spLocks noGrp="1" noRot="1" noChangeAspect="1" noTextEdit="1"/>
          </p:cNvSpPr>
          <p:nvPr>
            <p:ph type="sldImg"/>
          </p:nvPr>
        </p:nvSpPr>
        <p:spPr>
          <a:ln/>
        </p:spPr>
      </p:sp>
      <p:sp>
        <p:nvSpPr>
          <p:cNvPr id="237571" name="ノート プレースホルダー 2"/>
          <p:cNvSpPr>
            <a:spLocks noGrp="1"/>
          </p:cNvSpPr>
          <p:nvPr>
            <p:ph type="body" idx="1"/>
          </p:nvPr>
        </p:nvSpPr>
        <p:spPr>
          <a:noFill/>
        </p:spPr>
        <p:txBody>
          <a:bodyPr/>
          <a:lstStyle/>
          <a:p>
            <a:endParaRPr lang="en-US" altLang="ja-JP" dirty="0"/>
          </a:p>
        </p:txBody>
      </p:sp>
    </p:spTree>
    <p:extLst>
      <p:ext uri="{BB962C8B-B14F-4D97-AF65-F5344CB8AC3E}">
        <p14:creationId xmlns:p14="http://schemas.microsoft.com/office/powerpoint/2010/main" val="3221871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2"/>
          <p:cNvSpPr>
            <a:spLocks noGrp="1" noRot="1" noChangeAspect="1" noChangeArrowheads="1" noTextEdit="1"/>
          </p:cNvSpPr>
          <p:nvPr>
            <p:ph type="sldImg"/>
          </p:nvPr>
        </p:nvSpPr>
        <p:spPr>
          <a:xfrm>
            <a:off x="990600" y="766763"/>
            <a:ext cx="5119688" cy="3838575"/>
          </a:xfrm>
          <a:ln/>
        </p:spPr>
      </p:sp>
      <p:sp>
        <p:nvSpPr>
          <p:cNvPr id="240645" name="Rectangle 3"/>
          <p:cNvSpPr>
            <a:spLocks noGrp="1" noChangeArrowheads="1"/>
          </p:cNvSpPr>
          <p:nvPr>
            <p:ph type="body" idx="1"/>
          </p:nvPr>
        </p:nvSpPr>
        <p:spPr>
          <a:xfrm>
            <a:off x="709431" y="4861235"/>
            <a:ext cx="5680444" cy="4605988"/>
          </a:xfrm>
          <a:noFill/>
        </p:spPr>
        <p:txBody>
          <a:bodyPr lIns="95391" tIns="47695" rIns="95391" bIns="47695"/>
          <a:lstStyle/>
          <a:p>
            <a:pPr indent="159062">
              <a:lnSpc>
                <a:spcPts val="2087"/>
              </a:lnSpc>
            </a:pPr>
            <a:endParaRPr lang="ja-JP" altLang="ja-JP" dirty="0"/>
          </a:p>
        </p:txBody>
      </p:sp>
    </p:spTree>
    <p:extLst>
      <p:ext uri="{BB962C8B-B14F-4D97-AF65-F5344CB8AC3E}">
        <p14:creationId xmlns:p14="http://schemas.microsoft.com/office/powerpoint/2010/main" val="1566397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2"/>
          <p:cNvSpPr>
            <a:spLocks noGrp="1" noRot="1" noChangeAspect="1" noChangeArrowheads="1" noTextEdit="1"/>
          </p:cNvSpPr>
          <p:nvPr>
            <p:ph type="sldImg"/>
          </p:nvPr>
        </p:nvSpPr>
        <p:spPr>
          <a:ln/>
        </p:spPr>
      </p:sp>
      <p:sp>
        <p:nvSpPr>
          <p:cNvPr id="242693" name="Rectangle 3"/>
          <p:cNvSpPr>
            <a:spLocks noGrp="1" noChangeArrowheads="1"/>
          </p:cNvSpPr>
          <p:nvPr>
            <p:ph type="body" idx="1"/>
          </p:nvPr>
        </p:nvSpPr>
        <p:spPr>
          <a:noFill/>
        </p:spPr>
        <p:txBody>
          <a:bodyPr/>
          <a:lstStyle/>
          <a:p>
            <a:pPr eaLnBrk="1" hangingPunct="1"/>
            <a:endParaRPr lang="ja-JP" altLang="en-US" i="1" dirty="0"/>
          </a:p>
        </p:txBody>
      </p:sp>
    </p:spTree>
    <p:extLst>
      <p:ext uri="{BB962C8B-B14F-4D97-AF65-F5344CB8AC3E}">
        <p14:creationId xmlns:p14="http://schemas.microsoft.com/office/powerpoint/2010/main" val="454913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826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pPr marL="238591" indent="-238591" eaLnBrk="1" hangingPunct="1"/>
            <a:endParaRPr lang="ja-JP" altLang="ja-JP" dirty="0"/>
          </a:p>
        </p:txBody>
      </p:sp>
    </p:spTree>
    <p:extLst>
      <p:ext uri="{BB962C8B-B14F-4D97-AF65-F5344CB8AC3E}">
        <p14:creationId xmlns:p14="http://schemas.microsoft.com/office/powerpoint/2010/main" val="3962643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63263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990600" y="766763"/>
            <a:ext cx="5119688" cy="3838575"/>
          </a:xfrm>
          <a:ln/>
        </p:spPr>
      </p:sp>
      <p:sp>
        <p:nvSpPr>
          <p:cNvPr id="245763" name="Rectangle 3"/>
          <p:cNvSpPr>
            <a:spLocks noGrp="1" noChangeArrowheads="1"/>
          </p:cNvSpPr>
          <p:nvPr>
            <p:ph type="body" idx="1"/>
          </p:nvPr>
        </p:nvSpPr>
        <p:spPr>
          <a:xfrm>
            <a:off x="947021" y="4861235"/>
            <a:ext cx="5205261" cy="4605988"/>
          </a:xfrm>
          <a:noFill/>
        </p:spPr>
        <p:txBody>
          <a:bodyPr/>
          <a:lstStyle/>
          <a:p>
            <a:pPr indent="159062" algn="just">
              <a:lnSpc>
                <a:spcPts val="2087"/>
              </a:lnSpc>
              <a:spcAft>
                <a:spcPts val="0"/>
              </a:spcAft>
            </a:pPr>
            <a:endParaRPr lang="en-US" altLang="ja-JP" dirty="0"/>
          </a:p>
        </p:txBody>
      </p:sp>
    </p:spTree>
    <p:extLst>
      <p:ext uri="{BB962C8B-B14F-4D97-AF65-F5344CB8AC3E}">
        <p14:creationId xmlns:p14="http://schemas.microsoft.com/office/powerpoint/2010/main" val="2838309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86296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41">
              <a:defRPr/>
            </a:pPr>
            <a:endParaRPr kumimoji="1" lang="ja-JP" altLang="en-US" dirty="0"/>
          </a:p>
        </p:txBody>
      </p:sp>
    </p:spTree>
    <p:extLst>
      <p:ext uri="{BB962C8B-B14F-4D97-AF65-F5344CB8AC3E}">
        <p14:creationId xmlns:p14="http://schemas.microsoft.com/office/powerpoint/2010/main" val="4055585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14971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052868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2"/>
          <p:cNvSpPr>
            <a:spLocks noGrp="1" noRot="1" noChangeAspect="1" noChangeArrowheads="1" noTextEdit="1"/>
          </p:cNvSpPr>
          <p:nvPr>
            <p:ph type="sldImg"/>
          </p:nvPr>
        </p:nvSpPr>
        <p:spPr>
          <a:xfrm>
            <a:off x="990600" y="768350"/>
            <a:ext cx="5119688" cy="3838575"/>
          </a:xfrm>
          <a:ln/>
        </p:spPr>
      </p:sp>
      <p:sp>
        <p:nvSpPr>
          <p:cNvPr id="251909"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39241969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Rectangle 2"/>
          <p:cNvSpPr>
            <a:spLocks noGrp="1" noRot="1" noChangeAspect="1" noChangeArrowheads="1" noTextEdit="1"/>
          </p:cNvSpPr>
          <p:nvPr>
            <p:ph type="sldImg"/>
          </p:nvPr>
        </p:nvSpPr>
        <p:spPr>
          <a:xfrm>
            <a:off x="990600" y="768350"/>
            <a:ext cx="5119688" cy="3838575"/>
          </a:xfrm>
          <a:ln/>
        </p:spPr>
      </p:sp>
      <p:sp>
        <p:nvSpPr>
          <p:cNvPr id="252933"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552754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Rectangle 2"/>
          <p:cNvSpPr>
            <a:spLocks noGrp="1" noRot="1" noChangeAspect="1" noChangeArrowheads="1" noTextEdit="1"/>
          </p:cNvSpPr>
          <p:nvPr>
            <p:ph type="sldImg"/>
          </p:nvPr>
        </p:nvSpPr>
        <p:spPr>
          <a:xfrm>
            <a:off x="990600" y="768350"/>
            <a:ext cx="5119688" cy="3838575"/>
          </a:xfrm>
          <a:ln/>
        </p:spPr>
      </p:sp>
      <p:sp>
        <p:nvSpPr>
          <p:cNvPr id="253957"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39180005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9033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41">
              <a:defRPr/>
            </a:pPr>
            <a:endParaRPr kumimoji="1" lang="ja-JP" altLang="en-US" dirty="0"/>
          </a:p>
        </p:txBody>
      </p:sp>
    </p:spTree>
    <p:extLst>
      <p:ext uri="{BB962C8B-B14F-4D97-AF65-F5344CB8AC3E}">
        <p14:creationId xmlns:p14="http://schemas.microsoft.com/office/powerpoint/2010/main" val="2300673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9062" algn="just">
              <a:lnSpc>
                <a:spcPts val="2087"/>
              </a:lnSpc>
              <a:spcAft>
                <a:spcPts val="0"/>
              </a:spcAft>
            </a:pPr>
            <a:endParaRPr lang="ja-JP" altLang="ja-JP" kern="100" dirty="0">
              <a:latin typeface="HGPｺﾞｼｯｸM"/>
              <a:cs typeface="Times New Roman"/>
            </a:endParaRPr>
          </a:p>
          <a:p>
            <a:endParaRPr kumimoji="1" lang="ja-JP" altLang="en-US" dirty="0"/>
          </a:p>
        </p:txBody>
      </p:sp>
    </p:spTree>
    <p:extLst>
      <p:ext uri="{BB962C8B-B14F-4D97-AF65-F5344CB8AC3E}">
        <p14:creationId xmlns:p14="http://schemas.microsoft.com/office/powerpoint/2010/main" val="1478510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Rectangle 2"/>
          <p:cNvSpPr>
            <a:spLocks noGrp="1" noRot="1" noChangeAspect="1" noChangeArrowheads="1" noTextEdit="1"/>
          </p:cNvSpPr>
          <p:nvPr>
            <p:ph type="sldImg"/>
          </p:nvPr>
        </p:nvSpPr>
        <p:spPr>
          <a:xfrm>
            <a:off x="990600" y="768350"/>
            <a:ext cx="5119688" cy="3838575"/>
          </a:xfrm>
          <a:ln/>
        </p:spPr>
      </p:sp>
      <p:sp>
        <p:nvSpPr>
          <p:cNvPr id="257029"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13493696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6506012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txBox="1">
            <a:spLocks noGrp="1" noChangeArrowheads="1"/>
          </p:cNvSpPr>
          <p:nvPr/>
        </p:nvSpPr>
        <p:spPr bwMode="auto">
          <a:xfrm>
            <a:off x="0" y="1"/>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6" tIns="47712" rIns="95426" bIns="47712"/>
          <a:lstStyle>
            <a:lvl1pPr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76288" indent="-298450"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93800" indent="-239713"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70050" indent="-238125"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147888" indent="-238125"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6050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30622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5194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9766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a:lnSpc>
                <a:spcPct val="100000"/>
              </a:lnSpc>
              <a:spcBef>
                <a:spcPct val="0"/>
              </a:spcBef>
              <a:buClrTx/>
              <a:buFontTx/>
              <a:buNone/>
            </a:pPr>
            <a:r>
              <a:rPr lang="en-US" altLang="ja-JP" sz="1300" b="0">
                <a:solidFill>
                  <a:schemeClr val="tx1"/>
                </a:solidFill>
                <a:ea typeface="ＭＳ Ｐゴシック" charset="-128"/>
              </a:rPr>
              <a:t>【診断】</a:t>
            </a:r>
          </a:p>
        </p:txBody>
      </p:sp>
      <p:sp>
        <p:nvSpPr>
          <p:cNvPr id="123907" name="Rectangle 7"/>
          <p:cNvSpPr txBox="1">
            <a:spLocks noGrp="1" noChangeArrowheads="1"/>
          </p:cNvSpPr>
          <p:nvPr/>
        </p:nvSpPr>
        <p:spPr bwMode="auto">
          <a:xfrm>
            <a:off x="4019551" y="9720263"/>
            <a:ext cx="30781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6" tIns="47712" rIns="95426" bIns="47712" anchor="b"/>
          <a:lstStyle>
            <a:lvl1pPr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76288" indent="-298450"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93800" indent="-239713"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70050" indent="-238125"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147888" indent="-238125" defTabSz="955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6050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30622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5194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976688" indent="-238125" defTabSz="955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algn="r">
              <a:lnSpc>
                <a:spcPct val="100000"/>
              </a:lnSpc>
              <a:spcBef>
                <a:spcPct val="0"/>
              </a:spcBef>
              <a:buClrTx/>
              <a:buFontTx/>
              <a:buNone/>
            </a:pPr>
            <a:fld id="{C78D3D7E-5700-481B-80FC-59EC4CCFF8D1}" type="slidenum">
              <a:rPr lang="en-US" altLang="ja-JP" sz="1300" b="0">
                <a:solidFill>
                  <a:schemeClr val="tx1"/>
                </a:solidFill>
                <a:ea typeface="ＭＳ Ｐゴシック" charset="-128"/>
              </a:rPr>
              <a:pPr algn="r">
                <a:lnSpc>
                  <a:spcPct val="100000"/>
                </a:lnSpc>
                <a:spcBef>
                  <a:spcPct val="0"/>
                </a:spcBef>
                <a:buClrTx/>
                <a:buFontTx/>
                <a:buNone/>
              </a:pPr>
              <a:t>53</a:t>
            </a:fld>
            <a:endParaRPr lang="en-US" altLang="ja-JP" sz="1300" b="0">
              <a:solidFill>
                <a:schemeClr val="tx1"/>
              </a:solidFill>
              <a:ea typeface="ＭＳ Ｐゴシック" charset="-128"/>
            </a:endParaRPr>
          </a:p>
        </p:txBody>
      </p:sp>
      <p:sp>
        <p:nvSpPr>
          <p:cNvPr id="123908" name="Rectangle 2"/>
          <p:cNvSpPr>
            <a:spLocks noGrp="1" noRot="1" noChangeAspect="1" noChangeArrowheads="1" noTextEdit="1"/>
          </p:cNvSpPr>
          <p:nvPr>
            <p:ph type="sldImg"/>
          </p:nvPr>
        </p:nvSpPr>
        <p:spPr>
          <a:xfrm>
            <a:off x="990600" y="768350"/>
            <a:ext cx="5118100" cy="3838575"/>
          </a:xfrm>
          <a:ln/>
        </p:spPr>
      </p:sp>
      <p:sp>
        <p:nvSpPr>
          <p:cNvPr id="123909" name="Rectangle 3"/>
          <p:cNvSpPr>
            <a:spLocks noGrp="1" noChangeArrowheads="1"/>
          </p:cNvSpPr>
          <p:nvPr>
            <p:ph type="body" idx="1"/>
          </p:nvPr>
        </p:nvSpPr>
        <p:spPr>
          <a:xfrm>
            <a:off x="709614" y="4862513"/>
            <a:ext cx="5680076" cy="4603750"/>
          </a:xfrm>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32321505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4068077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p:spPr>
        <p:txBody>
          <a:bodyPr lIns="65525" tIns="32762" rIns="65525" bIns="32762"/>
          <a:lstStyle/>
          <a:p>
            <a:pPr eaLnBrk="1" hangingPunct="1"/>
            <a:endParaRPr lang="ja-JP" altLang="ja-JP" dirty="0">
              <a:solidFill>
                <a:srgbClr val="0070C0"/>
              </a:solidFill>
            </a:endParaRPr>
          </a:p>
        </p:txBody>
      </p:sp>
    </p:spTree>
    <p:extLst>
      <p:ext uri="{BB962C8B-B14F-4D97-AF65-F5344CB8AC3E}">
        <p14:creationId xmlns:p14="http://schemas.microsoft.com/office/powerpoint/2010/main" val="21279754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Rectangle 2"/>
          <p:cNvSpPr>
            <a:spLocks noGrp="1" noRot="1" noChangeAspect="1" noChangeArrowheads="1" noTextEdit="1"/>
          </p:cNvSpPr>
          <p:nvPr>
            <p:ph type="sldImg"/>
          </p:nvPr>
        </p:nvSpPr>
        <p:spPr>
          <a:xfrm>
            <a:off x="1001713" y="768350"/>
            <a:ext cx="5118100" cy="3838575"/>
          </a:xfrm>
          <a:ln/>
        </p:spPr>
      </p:sp>
      <p:sp>
        <p:nvSpPr>
          <p:cNvPr id="264197" name="Rectangle 3"/>
          <p:cNvSpPr>
            <a:spLocks noGrp="1" noChangeArrowheads="1"/>
          </p:cNvSpPr>
          <p:nvPr>
            <p:ph type="body" idx="1"/>
          </p:nvPr>
        </p:nvSpPr>
        <p:spPr>
          <a:noFill/>
        </p:spPr>
        <p:txBody>
          <a:bodyPr lIns="95357" rIns="95357"/>
          <a:lstStyle/>
          <a:p>
            <a:pPr eaLnBrk="1" hangingPunct="1"/>
            <a:endParaRPr lang="ja-JP" altLang="ja-JP" dirty="0"/>
          </a:p>
        </p:txBody>
      </p:sp>
    </p:spTree>
    <p:extLst>
      <p:ext uri="{BB962C8B-B14F-4D97-AF65-F5344CB8AC3E}">
        <p14:creationId xmlns:p14="http://schemas.microsoft.com/office/powerpoint/2010/main" val="8953693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Rectangle 2"/>
          <p:cNvSpPr>
            <a:spLocks noGrp="1" noRot="1" noChangeAspect="1" noChangeArrowheads="1" noTextEdit="1"/>
          </p:cNvSpPr>
          <p:nvPr>
            <p:ph type="sldImg"/>
          </p:nvPr>
        </p:nvSpPr>
        <p:spPr>
          <a:xfrm>
            <a:off x="1001713" y="768350"/>
            <a:ext cx="5118100" cy="3838575"/>
          </a:xfrm>
          <a:ln/>
        </p:spPr>
      </p:sp>
      <p:sp>
        <p:nvSpPr>
          <p:cNvPr id="266246" name="Rectangle 3"/>
          <p:cNvSpPr>
            <a:spLocks noGrp="1" noChangeArrowheads="1"/>
          </p:cNvSpPr>
          <p:nvPr>
            <p:ph type="body" idx="1"/>
          </p:nvPr>
        </p:nvSpPr>
        <p:spPr>
          <a:xfrm>
            <a:off x="945350" y="4861236"/>
            <a:ext cx="5208606" cy="4604341"/>
          </a:xfrm>
          <a:noFill/>
        </p:spPr>
        <p:txBody>
          <a:bodyPr lIns="95364" tIns="47682" rIns="95364" bIns="4768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1626043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3" name="Rectangle 2"/>
          <p:cNvSpPr>
            <a:spLocks noGrp="1" noRot="1" noChangeAspect="1" noChangeArrowheads="1" noTextEdit="1"/>
          </p:cNvSpPr>
          <p:nvPr>
            <p:ph type="sldImg"/>
          </p:nvPr>
        </p:nvSpPr>
        <p:spPr>
          <a:xfrm>
            <a:off x="1001713" y="768350"/>
            <a:ext cx="5118100" cy="3838575"/>
          </a:xfrm>
          <a:ln/>
        </p:spPr>
      </p:sp>
      <p:sp>
        <p:nvSpPr>
          <p:cNvPr id="268294"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36443599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txBox="1">
            <a:spLocks noGrp="1" noChangeArrowheads="1"/>
          </p:cNvSpPr>
          <p:nvPr/>
        </p:nvSpPr>
        <p:spPr bwMode="auto">
          <a:xfrm>
            <a:off x="2" y="2"/>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64" tIns="47682" rIns="95364" bIns="47682"/>
          <a:lstStyle>
            <a:lvl1pPr defTabSz="915988">
              <a:defRPr kumimoji="1" sz="3600">
                <a:solidFill>
                  <a:schemeClr val="tx1"/>
                </a:solidFill>
                <a:latin typeface="Arial" pitchFamily="34" charset="0"/>
                <a:ea typeface="ＭＳ Ｐゴシック" pitchFamily="50" charset="-128"/>
              </a:defRPr>
            </a:lvl1pPr>
            <a:lvl2pPr marL="742950" indent="-285750" defTabSz="915988">
              <a:defRPr kumimoji="1" sz="3600">
                <a:solidFill>
                  <a:schemeClr val="tx1"/>
                </a:solidFill>
                <a:latin typeface="Arial" pitchFamily="34" charset="0"/>
                <a:ea typeface="ＭＳ Ｐゴシック" pitchFamily="50" charset="-128"/>
              </a:defRPr>
            </a:lvl2pPr>
            <a:lvl3pPr marL="1143000" indent="-228600" defTabSz="915988">
              <a:defRPr kumimoji="1" sz="3600">
                <a:solidFill>
                  <a:schemeClr val="tx1"/>
                </a:solidFill>
                <a:latin typeface="Arial" pitchFamily="34" charset="0"/>
                <a:ea typeface="ＭＳ Ｐゴシック" pitchFamily="50" charset="-128"/>
              </a:defRPr>
            </a:lvl3pPr>
            <a:lvl4pPr marL="1600200" indent="-228600" defTabSz="915988">
              <a:defRPr kumimoji="1" sz="3600">
                <a:solidFill>
                  <a:schemeClr val="tx1"/>
                </a:solidFill>
                <a:latin typeface="Arial" pitchFamily="34" charset="0"/>
                <a:ea typeface="ＭＳ Ｐゴシック" pitchFamily="50" charset="-128"/>
              </a:defRPr>
            </a:lvl4pPr>
            <a:lvl5pPr marL="2057400" indent="-228600" defTabSz="915988">
              <a:defRPr kumimoji="1" sz="3600">
                <a:solidFill>
                  <a:schemeClr val="tx1"/>
                </a:solidFill>
                <a:latin typeface="Arial" pitchFamily="34" charset="0"/>
                <a:ea typeface="ＭＳ Ｐゴシック" pitchFamily="50" charset="-128"/>
              </a:defRPr>
            </a:lvl5pPr>
            <a:lvl6pPr marL="25146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en-US" altLang="ja-JP" sz="1300"/>
              <a:t>【診断】</a:t>
            </a:r>
          </a:p>
        </p:txBody>
      </p:sp>
      <p:sp>
        <p:nvSpPr>
          <p:cNvPr id="270339" name="Rectangle 7"/>
          <p:cNvSpPr txBox="1">
            <a:spLocks noGrp="1" noChangeArrowheads="1"/>
          </p:cNvSpPr>
          <p:nvPr/>
        </p:nvSpPr>
        <p:spPr bwMode="auto">
          <a:xfrm>
            <a:off x="4018977" y="9720824"/>
            <a:ext cx="307865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64" tIns="47682" rIns="95364" bIns="47682" anchor="b"/>
          <a:lstStyle>
            <a:lvl1pPr defTabSz="915988">
              <a:defRPr kumimoji="1" sz="3600">
                <a:solidFill>
                  <a:schemeClr val="tx1"/>
                </a:solidFill>
                <a:latin typeface="Arial" pitchFamily="34" charset="0"/>
                <a:ea typeface="ＭＳ Ｐゴシック" pitchFamily="50" charset="-128"/>
              </a:defRPr>
            </a:lvl1pPr>
            <a:lvl2pPr marL="742950" indent="-285750" defTabSz="915988">
              <a:defRPr kumimoji="1" sz="3600">
                <a:solidFill>
                  <a:schemeClr val="tx1"/>
                </a:solidFill>
                <a:latin typeface="Arial" pitchFamily="34" charset="0"/>
                <a:ea typeface="ＭＳ Ｐゴシック" pitchFamily="50" charset="-128"/>
              </a:defRPr>
            </a:lvl2pPr>
            <a:lvl3pPr marL="1143000" indent="-228600" defTabSz="915988">
              <a:defRPr kumimoji="1" sz="3600">
                <a:solidFill>
                  <a:schemeClr val="tx1"/>
                </a:solidFill>
                <a:latin typeface="Arial" pitchFamily="34" charset="0"/>
                <a:ea typeface="ＭＳ Ｐゴシック" pitchFamily="50" charset="-128"/>
              </a:defRPr>
            </a:lvl3pPr>
            <a:lvl4pPr marL="1600200" indent="-228600" defTabSz="915988">
              <a:defRPr kumimoji="1" sz="3600">
                <a:solidFill>
                  <a:schemeClr val="tx1"/>
                </a:solidFill>
                <a:latin typeface="Arial" pitchFamily="34" charset="0"/>
                <a:ea typeface="ＭＳ Ｐゴシック" pitchFamily="50" charset="-128"/>
              </a:defRPr>
            </a:lvl4pPr>
            <a:lvl5pPr marL="2057400" indent="-228600" defTabSz="915988">
              <a:defRPr kumimoji="1" sz="3600">
                <a:solidFill>
                  <a:schemeClr val="tx1"/>
                </a:solidFill>
                <a:latin typeface="Arial" pitchFamily="34" charset="0"/>
                <a:ea typeface="ＭＳ Ｐゴシック" pitchFamily="50" charset="-128"/>
              </a:defRPr>
            </a:lvl5pPr>
            <a:lvl6pPr marL="25146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07A68DC4-F925-4102-83AC-D9BAF1635FA0}" type="slidenum">
              <a:rPr lang="en-US" altLang="ja-JP" sz="1300"/>
              <a:pPr algn="r" eaLnBrk="1" hangingPunct="1"/>
              <a:t>60</a:t>
            </a:fld>
            <a:endParaRPr lang="en-US" altLang="ja-JP" sz="1300"/>
          </a:p>
        </p:txBody>
      </p:sp>
      <p:sp>
        <p:nvSpPr>
          <p:cNvPr id="270340" name="Rectangle 2"/>
          <p:cNvSpPr>
            <a:spLocks noGrp="1" noRot="1" noChangeAspect="1" noChangeArrowheads="1" noTextEdit="1"/>
          </p:cNvSpPr>
          <p:nvPr>
            <p:ph type="sldImg"/>
          </p:nvPr>
        </p:nvSpPr>
        <p:spPr>
          <a:xfrm>
            <a:off x="992188" y="768350"/>
            <a:ext cx="5118100" cy="3838575"/>
          </a:xfrm>
          <a:ln/>
        </p:spPr>
      </p:sp>
      <p:sp>
        <p:nvSpPr>
          <p:cNvPr id="270341" name="Rectangle 3"/>
          <p:cNvSpPr>
            <a:spLocks noGrp="1" noChangeArrowheads="1"/>
          </p:cNvSpPr>
          <p:nvPr>
            <p:ph type="body" idx="1"/>
          </p:nvPr>
        </p:nvSpPr>
        <p:spPr>
          <a:noFill/>
        </p:spPr>
        <p:txBody>
          <a:bodyPr lIns="95364" tIns="47682" rIns="95364" bIns="47682"/>
          <a:lstStyle/>
          <a:p>
            <a:pPr eaLnBrk="1" hangingPunct="1"/>
            <a:endParaRPr lang="en-US" altLang="ja-JP" dirty="0"/>
          </a:p>
          <a:p>
            <a:pPr eaLnBrk="1" hangingPunct="1"/>
            <a:endParaRPr lang="en-US" altLang="ja-JP" dirty="0"/>
          </a:p>
          <a:p>
            <a:pPr eaLnBrk="1" hangingPunct="1"/>
            <a:endParaRPr lang="en-US" altLang="ja-JP" dirty="0"/>
          </a:p>
        </p:txBody>
      </p:sp>
    </p:spTree>
    <p:extLst>
      <p:ext uri="{BB962C8B-B14F-4D97-AF65-F5344CB8AC3E}">
        <p14:creationId xmlns:p14="http://schemas.microsoft.com/office/powerpoint/2010/main" val="269866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6</a:t>
            </a:fld>
            <a:endParaRPr lang="en-US" altLang="ja-JP"/>
          </a:p>
        </p:txBody>
      </p:sp>
    </p:spTree>
    <p:extLst>
      <p:ext uri="{BB962C8B-B14F-4D97-AF65-F5344CB8AC3E}">
        <p14:creationId xmlns:p14="http://schemas.microsoft.com/office/powerpoint/2010/main" val="14436568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txBox="1">
            <a:spLocks noGrp="1" noChangeArrowheads="1"/>
          </p:cNvSpPr>
          <p:nvPr/>
        </p:nvSpPr>
        <p:spPr bwMode="auto">
          <a:xfrm>
            <a:off x="2" y="2"/>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64" tIns="47682" rIns="95364" bIns="47682"/>
          <a:lstStyle>
            <a:lvl1pPr defTabSz="915988">
              <a:defRPr kumimoji="1" sz="3600">
                <a:solidFill>
                  <a:schemeClr val="tx1"/>
                </a:solidFill>
                <a:latin typeface="Arial" pitchFamily="34" charset="0"/>
                <a:ea typeface="ＭＳ Ｐゴシック" pitchFamily="50" charset="-128"/>
              </a:defRPr>
            </a:lvl1pPr>
            <a:lvl2pPr marL="742950" indent="-285750" defTabSz="915988">
              <a:defRPr kumimoji="1" sz="3600">
                <a:solidFill>
                  <a:schemeClr val="tx1"/>
                </a:solidFill>
                <a:latin typeface="Arial" pitchFamily="34" charset="0"/>
                <a:ea typeface="ＭＳ Ｐゴシック" pitchFamily="50" charset="-128"/>
              </a:defRPr>
            </a:lvl2pPr>
            <a:lvl3pPr marL="1143000" indent="-228600" defTabSz="915988">
              <a:defRPr kumimoji="1" sz="3600">
                <a:solidFill>
                  <a:schemeClr val="tx1"/>
                </a:solidFill>
                <a:latin typeface="Arial" pitchFamily="34" charset="0"/>
                <a:ea typeface="ＭＳ Ｐゴシック" pitchFamily="50" charset="-128"/>
              </a:defRPr>
            </a:lvl3pPr>
            <a:lvl4pPr marL="1600200" indent="-228600" defTabSz="915988">
              <a:defRPr kumimoji="1" sz="3600">
                <a:solidFill>
                  <a:schemeClr val="tx1"/>
                </a:solidFill>
                <a:latin typeface="Arial" pitchFamily="34" charset="0"/>
                <a:ea typeface="ＭＳ Ｐゴシック" pitchFamily="50" charset="-128"/>
              </a:defRPr>
            </a:lvl4pPr>
            <a:lvl5pPr marL="2057400" indent="-228600" defTabSz="915988">
              <a:defRPr kumimoji="1" sz="3600">
                <a:solidFill>
                  <a:schemeClr val="tx1"/>
                </a:solidFill>
                <a:latin typeface="Arial" pitchFamily="34" charset="0"/>
                <a:ea typeface="ＭＳ Ｐゴシック" pitchFamily="50" charset="-128"/>
              </a:defRPr>
            </a:lvl5pPr>
            <a:lvl6pPr marL="25146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en-US" altLang="ja-JP" sz="1300"/>
              <a:t>【診断】</a:t>
            </a:r>
          </a:p>
        </p:txBody>
      </p:sp>
      <p:sp>
        <p:nvSpPr>
          <p:cNvPr id="270339" name="Rectangle 7"/>
          <p:cNvSpPr txBox="1">
            <a:spLocks noGrp="1" noChangeArrowheads="1"/>
          </p:cNvSpPr>
          <p:nvPr/>
        </p:nvSpPr>
        <p:spPr bwMode="auto">
          <a:xfrm>
            <a:off x="4018977" y="9720824"/>
            <a:ext cx="307865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64" tIns="47682" rIns="95364" bIns="47682" anchor="b"/>
          <a:lstStyle>
            <a:lvl1pPr defTabSz="915988">
              <a:defRPr kumimoji="1" sz="3600">
                <a:solidFill>
                  <a:schemeClr val="tx1"/>
                </a:solidFill>
                <a:latin typeface="Arial" pitchFamily="34" charset="0"/>
                <a:ea typeface="ＭＳ Ｐゴシック" pitchFamily="50" charset="-128"/>
              </a:defRPr>
            </a:lvl1pPr>
            <a:lvl2pPr marL="742950" indent="-285750" defTabSz="915988">
              <a:defRPr kumimoji="1" sz="3600">
                <a:solidFill>
                  <a:schemeClr val="tx1"/>
                </a:solidFill>
                <a:latin typeface="Arial" pitchFamily="34" charset="0"/>
                <a:ea typeface="ＭＳ Ｐゴシック" pitchFamily="50" charset="-128"/>
              </a:defRPr>
            </a:lvl2pPr>
            <a:lvl3pPr marL="1143000" indent="-228600" defTabSz="915988">
              <a:defRPr kumimoji="1" sz="3600">
                <a:solidFill>
                  <a:schemeClr val="tx1"/>
                </a:solidFill>
                <a:latin typeface="Arial" pitchFamily="34" charset="0"/>
                <a:ea typeface="ＭＳ Ｐゴシック" pitchFamily="50" charset="-128"/>
              </a:defRPr>
            </a:lvl3pPr>
            <a:lvl4pPr marL="1600200" indent="-228600" defTabSz="915988">
              <a:defRPr kumimoji="1" sz="3600">
                <a:solidFill>
                  <a:schemeClr val="tx1"/>
                </a:solidFill>
                <a:latin typeface="Arial" pitchFamily="34" charset="0"/>
                <a:ea typeface="ＭＳ Ｐゴシック" pitchFamily="50" charset="-128"/>
              </a:defRPr>
            </a:lvl4pPr>
            <a:lvl5pPr marL="2057400" indent="-228600" defTabSz="915988">
              <a:defRPr kumimoji="1" sz="3600">
                <a:solidFill>
                  <a:schemeClr val="tx1"/>
                </a:solidFill>
                <a:latin typeface="Arial" pitchFamily="34" charset="0"/>
                <a:ea typeface="ＭＳ Ｐゴシック" pitchFamily="50" charset="-128"/>
              </a:defRPr>
            </a:lvl5pPr>
            <a:lvl6pPr marL="25146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07A68DC4-F925-4102-83AC-D9BAF1635FA0}" type="slidenum">
              <a:rPr lang="en-US" altLang="ja-JP" sz="1300"/>
              <a:pPr algn="r" eaLnBrk="1" hangingPunct="1"/>
              <a:t>61</a:t>
            </a:fld>
            <a:endParaRPr lang="en-US" altLang="ja-JP" sz="1300"/>
          </a:p>
        </p:txBody>
      </p:sp>
      <p:sp>
        <p:nvSpPr>
          <p:cNvPr id="270340" name="Rectangle 2"/>
          <p:cNvSpPr>
            <a:spLocks noGrp="1" noRot="1" noChangeAspect="1" noChangeArrowheads="1" noTextEdit="1"/>
          </p:cNvSpPr>
          <p:nvPr>
            <p:ph type="sldImg"/>
          </p:nvPr>
        </p:nvSpPr>
        <p:spPr>
          <a:xfrm>
            <a:off x="992188" y="768350"/>
            <a:ext cx="5118100" cy="3838575"/>
          </a:xfrm>
          <a:ln/>
        </p:spPr>
      </p:sp>
      <p:sp>
        <p:nvSpPr>
          <p:cNvPr id="270341" name="Rectangle 3"/>
          <p:cNvSpPr>
            <a:spLocks noGrp="1" noChangeArrowheads="1"/>
          </p:cNvSpPr>
          <p:nvPr>
            <p:ph type="body" idx="1"/>
          </p:nvPr>
        </p:nvSpPr>
        <p:spPr>
          <a:noFill/>
        </p:spPr>
        <p:txBody>
          <a:bodyPr lIns="95364" tIns="47682" rIns="95364" bIns="47682"/>
          <a:lstStyle/>
          <a:p>
            <a:endParaRPr kumimoji="1" lang="ja-JP" altLang="en-US" dirty="0"/>
          </a:p>
          <a:p>
            <a:pPr eaLnBrk="1" hangingPunct="1"/>
            <a:endParaRPr lang="en-US" altLang="ja-JP" dirty="0"/>
          </a:p>
          <a:p>
            <a:pPr eaLnBrk="1" hangingPunct="1"/>
            <a:endParaRPr lang="en-US" altLang="ja-JP" dirty="0"/>
          </a:p>
        </p:txBody>
      </p:sp>
    </p:spTree>
    <p:extLst>
      <p:ext uri="{BB962C8B-B14F-4D97-AF65-F5344CB8AC3E}">
        <p14:creationId xmlns:p14="http://schemas.microsoft.com/office/powerpoint/2010/main" val="40709487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xfrm>
            <a:off x="709431" y="4862884"/>
            <a:ext cx="5680444" cy="4602693"/>
          </a:xfrm>
          <a:noFill/>
        </p:spPr>
        <p:txBody>
          <a:bodyPr/>
          <a:lstStyle/>
          <a:p>
            <a:pPr indent="159062">
              <a:lnSpc>
                <a:spcPts val="2087"/>
              </a:lnSpc>
              <a:spcAft>
                <a:spcPts val="0"/>
              </a:spcAft>
            </a:pPr>
            <a:endParaRPr lang="ja-JP" altLang="ja-JP" kern="100" dirty="0">
              <a:latin typeface="Century"/>
              <a:ea typeface="ＭＳ 明朝"/>
              <a:cs typeface="Times New Roman"/>
            </a:endParaRPr>
          </a:p>
        </p:txBody>
      </p:sp>
    </p:spTree>
    <p:extLst>
      <p:ext uri="{BB962C8B-B14F-4D97-AF65-F5344CB8AC3E}">
        <p14:creationId xmlns:p14="http://schemas.microsoft.com/office/powerpoint/2010/main" val="3989784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スライド イメージ プレースホルダ 1"/>
          <p:cNvSpPr>
            <a:spLocks noGrp="1" noRot="1" noChangeAspect="1" noTextEdit="1"/>
          </p:cNvSpPr>
          <p:nvPr>
            <p:ph type="sldImg"/>
          </p:nvPr>
        </p:nvSpPr>
        <p:spPr>
          <a:xfrm>
            <a:off x="990600" y="766763"/>
            <a:ext cx="5119688" cy="3838575"/>
          </a:xfrm>
          <a:ln/>
        </p:spPr>
      </p:sp>
      <p:sp>
        <p:nvSpPr>
          <p:cNvPr id="275459" name="ノート プレースホルダ 2"/>
          <p:cNvSpPr>
            <a:spLocks noGrp="1"/>
          </p:cNvSpPr>
          <p:nvPr>
            <p:ph type="body" idx="1"/>
          </p:nvPr>
        </p:nvSpPr>
        <p:spPr>
          <a:xfrm>
            <a:off x="709431" y="4861235"/>
            <a:ext cx="5680444" cy="4605988"/>
          </a:xfrm>
          <a:noFill/>
        </p:spPr>
        <p:txBody>
          <a:bodyPr lIns="95391" tIns="47695" rIns="95391" bIns="47695"/>
          <a:lstStyle/>
          <a:p>
            <a:pPr>
              <a:spcBef>
                <a:spcPct val="0"/>
              </a:spcBef>
            </a:pPr>
            <a:endParaRPr lang="ja-JP" altLang="en-US" dirty="0">
              <a:latin typeface="Arial" pitchFamily="34" charset="0"/>
            </a:endParaRPr>
          </a:p>
        </p:txBody>
      </p:sp>
    </p:spTree>
    <p:extLst>
      <p:ext uri="{BB962C8B-B14F-4D97-AF65-F5344CB8AC3E}">
        <p14:creationId xmlns:p14="http://schemas.microsoft.com/office/powerpoint/2010/main" val="5015832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709431" y="4862884"/>
            <a:ext cx="5680444" cy="4602693"/>
          </a:xfrm>
          <a:noFill/>
        </p:spPr>
        <p:txBody>
          <a:bodyPr/>
          <a:lstStyle/>
          <a:p>
            <a:pPr eaLnBrk="1" hangingPunct="1"/>
            <a:endParaRPr lang="ja-JP" altLang="ja-JP" dirty="0">
              <a:latin typeface="Arial" pitchFamily="34" charset="0"/>
            </a:endParaRPr>
          </a:p>
        </p:txBody>
      </p:sp>
    </p:spTree>
    <p:extLst>
      <p:ext uri="{BB962C8B-B14F-4D97-AF65-F5344CB8AC3E}">
        <p14:creationId xmlns:p14="http://schemas.microsoft.com/office/powerpoint/2010/main" val="29888838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スライド イメージ プレースホルダ 1"/>
          <p:cNvSpPr>
            <a:spLocks noGrp="1" noRot="1" noChangeAspect="1" noTextEdit="1"/>
          </p:cNvSpPr>
          <p:nvPr>
            <p:ph type="sldImg"/>
          </p:nvPr>
        </p:nvSpPr>
        <p:spPr>
          <a:xfrm>
            <a:off x="990600" y="766763"/>
            <a:ext cx="5119688" cy="3838575"/>
          </a:xfrm>
          <a:ln/>
        </p:spPr>
      </p:sp>
      <p:sp>
        <p:nvSpPr>
          <p:cNvPr id="278531" name="ノート プレースホルダ 2"/>
          <p:cNvSpPr>
            <a:spLocks noGrp="1"/>
          </p:cNvSpPr>
          <p:nvPr>
            <p:ph type="body" idx="1"/>
          </p:nvPr>
        </p:nvSpPr>
        <p:spPr>
          <a:xfrm>
            <a:off x="709431" y="4861235"/>
            <a:ext cx="5680444" cy="4605988"/>
          </a:xfrm>
          <a:noFill/>
        </p:spPr>
        <p:txBody>
          <a:bodyPr lIns="95391" tIns="47695" rIns="95391" bIns="47695"/>
          <a:lstStyle/>
          <a:p>
            <a:pPr>
              <a:spcBef>
                <a:spcPct val="0"/>
              </a:spcBef>
            </a:pPr>
            <a:endParaRPr lang="ja-JP" altLang="en-US" dirty="0">
              <a:latin typeface="Arial" pitchFamily="34" charset="0"/>
            </a:endParaRPr>
          </a:p>
        </p:txBody>
      </p:sp>
    </p:spTree>
    <p:extLst>
      <p:ext uri="{BB962C8B-B14F-4D97-AF65-F5344CB8AC3E}">
        <p14:creationId xmlns:p14="http://schemas.microsoft.com/office/powerpoint/2010/main" val="21804840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950115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1001713" y="768350"/>
            <a:ext cx="5118100" cy="3838575"/>
          </a:xfrm>
          <a:ln/>
        </p:spPr>
      </p:sp>
      <p:sp>
        <p:nvSpPr>
          <p:cNvPr id="280579" name="Rectangle 3"/>
          <p:cNvSpPr>
            <a:spLocks noGrp="1" noChangeArrowheads="1"/>
          </p:cNvSpPr>
          <p:nvPr>
            <p:ph type="body" idx="1"/>
          </p:nvPr>
        </p:nvSpPr>
        <p:spPr>
          <a:xfrm>
            <a:off x="803128" y="4821714"/>
            <a:ext cx="5682117" cy="4604341"/>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22978968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2"/>
          <p:cNvSpPr>
            <a:spLocks noGrp="1" noRot="1" noChangeAspect="1" noChangeArrowheads="1" noTextEdit="1"/>
          </p:cNvSpPr>
          <p:nvPr>
            <p:ph type="sldImg"/>
          </p:nvPr>
        </p:nvSpPr>
        <p:spPr>
          <a:xfrm>
            <a:off x="1001713" y="768350"/>
            <a:ext cx="5118100" cy="3838575"/>
          </a:xfrm>
          <a:ln/>
        </p:spPr>
      </p:sp>
      <p:sp>
        <p:nvSpPr>
          <p:cNvPr id="282628" name="Rectangle 3"/>
          <p:cNvSpPr>
            <a:spLocks noGrp="1" noChangeArrowheads="1"/>
          </p:cNvSpPr>
          <p:nvPr>
            <p:ph type="body" idx="1"/>
          </p:nvPr>
        </p:nvSpPr>
        <p:spPr>
          <a:xfrm>
            <a:off x="945347" y="4861237"/>
            <a:ext cx="5238724" cy="4938633"/>
          </a:xfrm>
          <a:noFill/>
        </p:spPr>
        <p:txBody>
          <a:bodyPr lIns="95364" tIns="47682" rIns="95364" bIns="4768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26218637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2"/>
          <p:cNvSpPr>
            <a:spLocks noGrp="1" noRot="1" noChangeAspect="1" noChangeArrowheads="1" noTextEdit="1"/>
          </p:cNvSpPr>
          <p:nvPr>
            <p:ph type="sldImg"/>
          </p:nvPr>
        </p:nvSpPr>
        <p:spPr>
          <a:xfrm>
            <a:off x="1001713" y="768350"/>
            <a:ext cx="5118100" cy="3838575"/>
          </a:xfrm>
          <a:ln/>
        </p:spPr>
      </p:sp>
      <p:sp>
        <p:nvSpPr>
          <p:cNvPr id="284676" name="Rectangle 3"/>
          <p:cNvSpPr>
            <a:spLocks noGrp="1" noChangeArrowheads="1"/>
          </p:cNvSpPr>
          <p:nvPr>
            <p:ph type="body" idx="1"/>
          </p:nvPr>
        </p:nvSpPr>
        <p:spPr>
          <a:xfrm>
            <a:off x="945347" y="4861237"/>
            <a:ext cx="5238724" cy="4938633"/>
          </a:xfrm>
          <a:noFill/>
        </p:spPr>
        <p:txBody>
          <a:bodyPr lIns="95364" tIns="47682" rIns="95364" bIns="47682"/>
          <a:lstStyle/>
          <a:p>
            <a:pPr eaLnBrk="1" hangingPunct="1"/>
            <a:endParaRPr lang="ja-JP" altLang="ja-JP" dirty="0" smtClean="0"/>
          </a:p>
        </p:txBody>
      </p:sp>
    </p:spTree>
    <p:extLst>
      <p:ext uri="{BB962C8B-B14F-4D97-AF65-F5344CB8AC3E}">
        <p14:creationId xmlns:p14="http://schemas.microsoft.com/office/powerpoint/2010/main" val="27499645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xfrm>
            <a:off x="1001713" y="768350"/>
            <a:ext cx="5118100" cy="3838575"/>
          </a:xfrm>
          <a:ln/>
        </p:spPr>
      </p:sp>
      <p:sp>
        <p:nvSpPr>
          <p:cNvPr id="285699" name="Rectangle 3"/>
          <p:cNvSpPr>
            <a:spLocks noGrp="1" noChangeArrowheads="1"/>
          </p:cNvSpPr>
          <p:nvPr>
            <p:ph type="body" idx="1"/>
          </p:nvPr>
        </p:nvSpPr>
        <p:spPr>
          <a:xfrm>
            <a:off x="709431" y="4862884"/>
            <a:ext cx="5680444" cy="4602693"/>
          </a:xfrm>
          <a:noFill/>
        </p:spPr>
        <p:txBody>
          <a:bodyPr lIns="95364" tIns="47682" rIns="95364" bIns="4768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159137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7</a:t>
            </a:fld>
            <a:endParaRPr lang="en-US" altLang="ja-JP"/>
          </a:p>
        </p:txBody>
      </p:sp>
    </p:spTree>
    <p:extLst>
      <p:ext uri="{BB962C8B-B14F-4D97-AF65-F5344CB8AC3E}">
        <p14:creationId xmlns:p14="http://schemas.microsoft.com/office/powerpoint/2010/main" val="39089418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0015510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990600" y="766763"/>
            <a:ext cx="5119688" cy="3838575"/>
          </a:xfrm>
          <a:ln/>
        </p:spPr>
      </p:sp>
      <p:sp>
        <p:nvSpPr>
          <p:cNvPr id="288771" name="Rectangle 3"/>
          <p:cNvSpPr>
            <a:spLocks noGrp="1" noChangeArrowheads="1"/>
          </p:cNvSpPr>
          <p:nvPr>
            <p:ph type="body" idx="1"/>
          </p:nvPr>
        </p:nvSpPr>
        <p:spPr>
          <a:xfrm>
            <a:off x="709431" y="4862884"/>
            <a:ext cx="5680444" cy="4602693"/>
          </a:xfrm>
          <a:noFill/>
        </p:spPr>
        <p:txBody>
          <a:bodyPr lIns="95391" tIns="47695" rIns="95391" bIns="47695"/>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4275751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Rectangle 2"/>
          <p:cNvSpPr>
            <a:spLocks noGrp="1" noRot="1" noChangeAspect="1" noChangeArrowheads="1" noTextEdit="1"/>
          </p:cNvSpPr>
          <p:nvPr>
            <p:ph type="sldImg"/>
          </p:nvPr>
        </p:nvSpPr>
        <p:spPr>
          <a:xfrm>
            <a:off x="1001713" y="768350"/>
            <a:ext cx="5118100" cy="3838575"/>
          </a:xfrm>
          <a:ln/>
        </p:spPr>
      </p:sp>
      <p:sp>
        <p:nvSpPr>
          <p:cNvPr id="290821"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5196250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1001713" y="768350"/>
            <a:ext cx="5118100" cy="3838575"/>
          </a:xfrm>
          <a:ln/>
        </p:spPr>
      </p:sp>
      <p:sp>
        <p:nvSpPr>
          <p:cNvPr id="292867" name="Rectangle 3"/>
          <p:cNvSpPr>
            <a:spLocks noGrp="1" noChangeArrowheads="1"/>
          </p:cNvSpPr>
          <p:nvPr>
            <p:ph type="body" idx="1"/>
          </p:nvPr>
        </p:nvSpPr>
        <p:spPr>
          <a:xfrm>
            <a:off x="945350" y="4861236"/>
            <a:ext cx="5208606" cy="4604341"/>
          </a:xfrm>
          <a:noFill/>
        </p:spPr>
        <p:txBody>
          <a:bodyPr lIns="95364" tIns="47682" rIns="95364" bIns="4768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21639943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xfrm>
            <a:off x="1001713" y="768350"/>
            <a:ext cx="5118100" cy="3838575"/>
          </a:xfrm>
          <a:ln/>
        </p:spPr>
      </p:sp>
      <p:sp>
        <p:nvSpPr>
          <p:cNvPr id="294915" name="Rectangle 3"/>
          <p:cNvSpPr>
            <a:spLocks noGrp="1" noChangeArrowheads="1"/>
          </p:cNvSpPr>
          <p:nvPr>
            <p:ph type="body" idx="1"/>
          </p:nvPr>
        </p:nvSpPr>
        <p:spPr>
          <a:xfrm>
            <a:off x="945350" y="4861236"/>
            <a:ext cx="5208606" cy="4604341"/>
          </a:xfrm>
          <a:noFill/>
        </p:spPr>
        <p:txBody>
          <a:bodyPr lIns="95364" tIns="47682" rIns="95364" bIns="4768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6137804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xfrm>
            <a:off x="1001713" y="768350"/>
            <a:ext cx="5118100" cy="3838575"/>
          </a:xfrm>
          <a:ln/>
        </p:spPr>
      </p:sp>
      <p:sp>
        <p:nvSpPr>
          <p:cNvPr id="296963"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13080357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xfrm>
            <a:off x="998538" y="766763"/>
            <a:ext cx="5119687" cy="3840162"/>
          </a:xfrm>
          <a:ln/>
        </p:spPr>
      </p:sp>
      <p:sp>
        <p:nvSpPr>
          <p:cNvPr id="299011" name="Rectangle 3"/>
          <p:cNvSpPr>
            <a:spLocks noGrp="1" noChangeArrowheads="1"/>
          </p:cNvSpPr>
          <p:nvPr>
            <p:ph type="body" idx="1"/>
          </p:nvPr>
        </p:nvSpPr>
        <p:spPr>
          <a:xfrm>
            <a:off x="709431" y="4861235"/>
            <a:ext cx="5680444" cy="4605988"/>
          </a:xfrm>
          <a:noFill/>
        </p:spPr>
        <p:txBody>
          <a:bodyPr lIns="95383" tIns="47692" rIns="95383" bIns="47692"/>
          <a:lstStyle/>
          <a:p>
            <a:pPr eaLnBrk="1" hangingPunct="1"/>
            <a:endParaRPr lang="ja-JP" altLang="ja-JP"/>
          </a:p>
        </p:txBody>
      </p:sp>
    </p:spTree>
    <p:extLst>
      <p:ext uri="{BB962C8B-B14F-4D97-AF65-F5344CB8AC3E}">
        <p14:creationId xmlns:p14="http://schemas.microsoft.com/office/powerpoint/2010/main" val="32715965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3950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2609673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998538" y="766763"/>
            <a:ext cx="5119687" cy="3840162"/>
          </a:xfrm>
          <a:ln/>
        </p:spPr>
      </p:sp>
      <p:sp>
        <p:nvSpPr>
          <p:cNvPr id="302083" name="Rectangle 3"/>
          <p:cNvSpPr>
            <a:spLocks noGrp="1" noChangeArrowheads="1"/>
          </p:cNvSpPr>
          <p:nvPr>
            <p:ph type="body" idx="1"/>
          </p:nvPr>
        </p:nvSpPr>
        <p:spPr>
          <a:xfrm>
            <a:off x="709431" y="4862883"/>
            <a:ext cx="5680444" cy="4604341"/>
          </a:xfrm>
          <a:noFill/>
        </p:spPr>
        <p:txBody>
          <a:bodyPr lIns="95383" tIns="47692" rIns="95383" bIns="47692"/>
          <a:lstStyle/>
          <a:p>
            <a:pPr eaLnBrk="1" hangingPunct="1"/>
            <a:endParaRPr lang="ja-JP" altLang="ja-JP" dirty="0"/>
          </a:p>
        </p:txBody>
      </p:sp>
    </p:spTree>
    <p:extLst>
      <p:ext uri="{BB962C8B-B14F-4D97-AF65-F5344CB8AC3E}">
        <p14:creationId xmlns:p14="http://schemas.microsoft.com/office/powerpoint/2010/main" val="176641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8</a:t>
            </a:fld>
            <a:endParaRPr lang="en-US" altLang="ja-JP"/>
          </a:p>
        </p:txBody>
      </p:sp>
    </p:spTree>
    <p:extLst>
      <p:ext uri="{BB962C8B-B14F-4D97-AF65-F5344CB8AC3E}">
        <p14:creationId xmlns:p14="http://schemas.microsoft.com/office/powerpoint/2010/main" val="31182995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998538" y="766763"/>
            <a:ext cx="5119687" cy="3840162"/>
          </a:xfrm>
          <a:ln/>
        </p:spPr>
      </p:sp>
      <p:sp>
        <p:nvSpPr>
          <p:cNvPr id="304131" name="Rectangle 3"/>
          <p:cNvSpPr>
            <a:spLocks noGrp="1" noChangeArrowheads="1"/>
          </p:cNvSpPr>
          <p:nvPr>
            <p:ph type="body" idx="1"/>
          </p:nvPr>
        </p:nvSpPr>
        <p:spPr>
          <a:xfrm>
            <a:off x="709431" y="4862883"/>
            <a:ext cx="5680444" cy="4604341"/>
          </a:xfrm>
          <a:noFill/>
        </p:spPr>
        <p:txBody>
          <a:bodyPr lIns="95367" tIns="47684" rIns="95367" bIns="47684"/>
          <a:lstStyle/>
          <a:p>
            <a:pPr eaLnBrk="1" hangingPunct="1"/>
            <a:endParaRPr lang="ja-JP" altLang="ja-JP" dirty="0"/>
          </a:p>
        </p:txBody>
      </p:sp>
    </p:spTree>
    <p:extLst>
      <p:ext uri="{BB962C8B-B14F-4D97-AF65-F5344CB8AC3E}">
        <p14:creationId xmlns:p14="http://schemas.microsoft.com/office/powerpoint/2010/main" val="39133629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xfrm>
            <a:off x="998538" y="766763"/>
            <a:ext cx="5119687" cy="3840162"/>
          </a:xfrm>
          <a:ln/>
        </p:spPr>
      </p:sp>
      <p:sp>
        <p:nvSpPr>
          <p:cNvPr id="305155" name="Rectangle 3"/>
          <p:cNvSpPr>
            <a:spLocks noGrp="1" noChangeArrowheads="1"/>
          </p:cNvSpPr>
          <p:nvPr>
            <p:ph type="body" idx="1"/>
          </p:nvPr>
        </p:nvSpPr>
        <p:spPr>
          <a:xfrm>
            <a:off x="709431" y="4862883"/>
            <a:ext cx="5680444" cy="4604341"/>
          </a:xfrm>
          <a:noFill/>
        </p:spPr>
        <p:txBody>
          <a:bodyPr lIns="95383" tIns="47692" rIns="95383" bIns="47692"/>
          <a:lstStyle/>
          <a:p>
            <a:pPr eaLnBrk="1" hangingPunct="1"/>
            <a:endParaRPr lang="ja-JP" altLang="ja-JP" dirty="0"/>
          </a:p>
        </p:txBody>
      </p:sp>
    </p:spTree>
    <p:extLst>
      <p:ext uri="{BB962C8B-B14F-4D97-AF65-F5344CB8AC3E}">
        <p14:creationId xmlns:p14="http://schemas.microsoft.com/office/powerpoint/2010/main" val="21104011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xfrm>
            <a:off x="998538" y="766763"/>
            <a:ext cx="5119687" cy="3840162"/>
          </a:xfrm>
          <a:ln/>
        </p:spPr>
      </p:sp>
      <p:sp>
        <p:nvSpPr>
          <p:cNvPr id="306179" name="Rectangle 3"/>
          <p:cNvSpPr>
            <a:spLocks noGrp="1" noChangeArrowheads="1"/>
          </p:cNvSpPr>
          <p:nvPr>
            <p:ph type="body" idx="1"/>
          </p:nvPr>
        </p:nvSpPr>
        <p:spPr>
          <a:xfrm>
            <a:off x="947021" y="4861235"/>
            <a:ext cx="5205261" cy="4605988"/>
          </a:xfrm>
          <a:noFill/>
        </p:spPr>
        <p:txBody>
          <a:bodyPr lIns="95383" tIns="47692" rIns="95383" bIns="47692"/>
          <a:lstStyle/>
          <a:p>
            <a:pPr algn="just">
              <a:lnSpc>
                <a:spcPts val="2087"/>
              </a:lnSpc>
              <a:spcAft>
                <a:spcPts val="0"/>
              </a:spcAft>
            </a:pPr>
            <a:r>
              <a:rPr lang="en-US" altLang="ja-JP" kern="100" dirty="0">
                <a:latin typeface="ＭＳ Ｐ明朝"/>
                <a:ea typeface="ＭＳ 明朝"/>
                <a:cs typeface="Times New Roman"/>
              </a:rPr>
              <a:t> </a:t>
            </a:r>
            <a:endParaRPr lang="ja-JP" altLang="ja-JP" dirty="0"/>
          </a:p>
        </p:txBody>
      </p:sp>
    </p:spTree>
    <p:extLst>
      <p:ext uri="{BB962C8B-B14F-4D97-AF65-F5344CB8AC3E}">
        <p14:creationId xmlns:p14="http://schemas.microsoft.com/office/powerpoint/2010/main" val="27133189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998538" y="766763"/>
            <a:ext cx="5119687" cy="3840162"/>
          </a:xfrm>
          <a:ln/>
        </p:spPr>
      </p:sp>
      <p:sp>
        <p:nvSpPr>
          <p:cNvPr id="309251" name="Rectangle 3"/>
          <p:cNvSpPr>
            <a:spLocks noGrp="1" noChangeArrowheads="1"/>
          </p:cNvSpPr>
          <p:nvPr>
            <p:ph type="body" idx="1"/>
          </p:nvPr>
        </p:nvSpPr>
        <p:spPr>
          <a:xfrm>
            <a:off x="945350" y="4885874"/>
            <a:ext cx="5208606" cy="4605988"/>
          </a:xfrm>
          <a:noFill/>
        </p:spPr>
        <p:txBody>
          <a:bodyPr lIns="95383" tIns="47692" rIns="95383" bIns="47692"/>
          <a:lstStyle/>
          <a:p>
            <a:pPr eaLnBrk="1" hangingPunct="1"/>
            <a:endParaRPr lang="ja-JP" altLang="ja-JP" dirty="0"/>
          </a:p>
        </p:txBody>
      </p:sp>
    </p:spTree>
    <p:extLst>
      <p:ext uri="{BB962C8B-B14F-4D97-AF65-F5344CB8AC3E}">
        <p14:creationId xmlns:p14="http://schemas.microsoft.com/office/powerpoint/2010/main" val="9365339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998538" y="766763"/>
            <a:ext cx="5119687" cy="3840162"/>
          </a:xfrm>
          <a:ln/>
        </p:spPr>
      </p:sp>
      <p:sp>
        <p:nvSpPr>
          <p:cNvPr id="310275" name="Rectangle 3"/>
          <p:cNvSpPr>
            <a:spLocks noGrp="1" noChangeArrowheads="1"/>
          </p:cNvSpPr>
          <p:nvPr>
            <p:ph type="body" idx="1"/>
          </p:nvPr>
        </p:nvSpPr>
        <p:spPr>
          <a:xfrm>
            <a:off x="709431" y="4862883"/>
            <a:ext cx="5680444" cy="4604341"/>
          </a:xfrm>
          <a:noFill/>
        </p:spPr>
        <p:txBody>
          <a:bodyPr lIns="95367" tIns="47684" rIns="95367" bIns="47684"/>
          <a:lstStyle/>
          <a:p>
            <a:pPr eaLnBrk="1" hangingPunct="1"/>
            <a:endParaRPr lang="ja-JP" altLang="ja-JP" dirty="0"/>
          </a:p>
        </p:txBody>
      </p:sp>
    </p:spTree>
    <p:extLst>
      <p:ext uri="{BB962C8B-B14F-4D97-AF65-F5344CB8AC3E}">
        <p14:creationId xmlns:p14="http://schemas.microsoft.com/office/powerpoint/2010/main" val="8746552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998538" y="766763"/>
            <a:ext cx="5119687" cy="3840162"/>
          </a:xfrm>
          <a:ln/>
        </p:spPr>
      </p:sp>
      <p:sp>
        <p:nvSpPr>
          <p:cNvPr id="311299" name="Rectangle 3"/>
          <p:cNvSpPr>
            <a:spLocks noGrp="1" noChangeArrowheads="1"/>
          </p:cNvSpPr>
          <p:nvPr>
            <p:ph type="body" idx="1"/>
          </p:nvPr>
        </p:nvSpPr>
        <p:spPr>
          <a:xfrm>
            <a:off x="709431" y="4862883"/>
            <a:ext cx="5680444" cy="4604341"/>
          </a:xfrm>
          <a:noFill/>
        </p:spPr>
        <p:txBody>
          <a:bodyPr lIns="95352" tIns="47677" rIns="95352" bIns="47677"/>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23687723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5400"/>
          </a:xfrm>
        </p:spPr>
      </p:sp>
      <p:sp>
        <p:nvSpPr>
          <p:cNvPr id="3" name="ノート プレースホルダー 2"/>
          <p:cNvSpPr>
            <a:spLocks noGrp="1"/>
          </p:cNvSpPr>
          <p:nvPr>
            <p:ph type="body" idx="1"/>
          </p:nvPr>
        </p:nvSpPr>
        <p:spPr>
          <a:xfrm>
            <a:off x="320446" y="4861447"/>
            <a:ext cx="6458418" cy="5001286"/>
          </a:xfrm>
        </p:spPr>
        <p:txBody>
          <a:bodyPr>
            <a:normAutofit/>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A673924-0404-4AA6-B922-A49C92EE4E27}" type="slidenum">
              <a:rPr lang="ja-JP" altLang="en-US" smtClean="0">
                <a:solidFill>
                  <a:prstClr val="black"/>
                </a:solidFill>
              </a:rPr>
              <a:pPr/>
              <a:t>87</a:t>
            </a:fld>
            <a:endParaRPr lang="ja-JP" altLang="en-US">
              <a:solidFill>
                <a:prstClr val="black"/>
              </a:solidFill>
            </a:endParaRPr>
          </a:p>
        </p:txBody>
      </p:sp>
    </p:spTree>
    <p:extLst>
      <p:ext uri="{BB962C8B-B14F-4D97-AF65-F5344CB8AC3E}">
        <p14:creationId xmlns:p14="http://schemas.microsoft.com/office/powerpoint/2010/main" val="37833570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xfrm>
            <a:off x="711104" y="4862884"/>
            <a:ext cx="5677097" cy="4602693"/>
          </a:xfrm>
          <a:noFill/>
        </p:spPr>
        <p:txBody>
          <a:bodyPr lIns="95405" tIns="47704" rIns="95405" bIns="47704"/>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6758826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2"/>
          <p:cNvSpPr>
            <a:spLocks noGrp="1" noRot="1" noChangeAspect="1" noChangeArrowheads="1" noTextEdit="1"/>
          </p:cNvSpPr>
          <p:nvPr>
            <p:ph type="sldImg"/>
          </p:nvPr>
        </p:nvSpPr>
        <p:spPr>
          <a:xfrm>
            <a:off x="1014413" y="787400"/>
            <a:ext cx="5114925" cy="3836988"/>
          </a:xfrm>
          <a:ln/>
        </p:spPr>
      </p:sp>
      <p:sp>
        <p:nvSpPr>
          <p:cNvPr id="315396"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34614099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2"/>
          <p:cNvSpPr>
            <a:spLocks noGrp="1" noRot="1" noChangeAspect="1" noChangeArrowheads="1" noTextEdit="1"/>
          </p:cNvSpPr>
          <p:nvPr>
            <p:ph type="sldImg"/>
          </p:nvPr>
        </p:nvSpPr>
        <p:spPr>
          <a:xfrm>
            <a:off x="996950" y="765175"/>
            <a:ext cx="5119688" cy="3840163"/>
          </a:xfrm>
          <a:ln/>
        </p:spPr>
      </p:sp>
      <p:sp>
        <p:nvSpPr>
          <p:cNvPr id="316420" name="Rectangle 3"/>
          <p:cNvSpPr>
            <a:spLocks noGrp="1" noChangeArrowheads="1"/>
          </p:cNvSpPr>
          <p:nvPr>
            <p:ph type="body" idx="1"/>
          </p:nvPr>
        </p:nvSpPr>
        <p:spPr>
          <a:xfrm>
            <a:off x="712777" y="4861237"/>
            <a:ext cx="5673751" cy="4607634"/>
          </a:xfrm>
          <a:noFill/>
        </p:spPr>
        <p:txBody>
          <a:bodyPr lIns="95357" rIns="95357"/>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1118245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2"/>
          <p:cNvSpPr>
            <a:spLocks noGrp="1" noRot="1" noChangeAspect="1" noChangeArrowheads="1" noTextEdit="1"/>
          </p:cNvSpPr>
          <p:nvPr>
            <p:ph type="sldImg"/>
          </p:nvPr>
        </p:nvSpPr>
        <p:spPr>
          <a:xfrm>
            <a:off x="1014413" y="787400"/>
            <a:ext cx="5114925" cy="3836988"/>
          </a:xfrm>
          <a:ln/>
        </p:spPr>
      </p:sp>
      <p:sp>
        <p:nvSpPr>
          <p:cNvPr id="196612"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25514810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998538" y="766763"/>
            <a:ext cx="5119687" cy="3840162"/>
          </a:xfrm>
          <a:ln/>
        </p:spPr>
      </p:sp>
      <p:sp>
        <p:nvSpPr>
          <p:cNvPr id="158723" name="Rectangle 3"/>
          <p:cNvSpPr>
            <a:spLocks noGrp="1" noChangeArrowheads="1"/>
          </p:cNvSpPr>
          <p:nvPr>
            <p:ph type="body" idx="1"/>
          </p:nvPr>
        </p:nvSpPr>
        <p:spPr>
          <a:xfrm>
            <a:off x="944564" y="4860927"/>
            <a:ext cx="5210175" cy="4606925"/>
          </a:xfrm>
          <a:noFill/>
        </p:spPr>
        <p:txBody>
          <a:bodyPr lIns="95398" tIns="47701" rIns="95398" bIns="47701"/>
          <a:lstStyle/>
          <a:p>
            <a:pPr eaLnBrk="1" hangingPunct="1"/>
            <a:endParaRPr lang="ja-JP" altLang="ja-JP"/>
          </a:p>
        </p:txBody>
      </p:sp>
    </p:spTree>
    <p:extLst>
      <p:ext uri="{BB962C8B-B14F-4D97-AF65-F5344CB8AC3E}">
        <p14:creationId xmlns:p14="http://schemas.microsoft.com/office/powerpoint/2010/main" val="17398856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xfrm>
            <a:off x="1000125" y="766763"/>
            <a:ext cx="5116513" cy="3836987"/>
          </a:xfrm>
          <a:ln/>
        </p:spPr>
      </p:sp>
      <p:sp>
        <p:nvSpPr>
          <p:cNvPr id="317443" name="Rectangle 3"/>
          <p:cNvSpPr>
            <a:spLocks noGrp="1" noChangeArrowheads="1"/>
          </p:cNvSpPr>
          <p:nvPr>
            <p:ph type="body" idx="1"/>
          </p:nvPr>
        </p:nvSpPr>
        <p:spPr>
          <a:xfrm>
            <a:off x="945350" y="4861235"/>
            <a:ext cx="5208606" cy="4605988"/>
          </a:xfrm>
          <a:noFill/>
        </p:spPr>
        <p:txBody>
          <a:bodyPr lIns="95383" tIns="47692" rIns="95383" bIns="47692"/>
          <a:lstStyle/>
          <a:p>
            <a:pPr eaLnBrk="1" hangingPunct="1"/>
            <a:endParaRPr lang="ja-JP" altLang="ja-JP" dirty="0"/>
          </a:p>
        </p:txBody>
      </p:sp>
    </p:spTree>
    <p:extLst>
      <p:ext uri="{BB962C8B-B14F-4D97-AF65-F5344CB8AC3E}">
        <p14:creationId xmlns:p14="http://schemas.microsoft.com/office/powerpoint/2010/main" val="36937281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xfrm>
            <a:off x="998538" y="766763"/>
            <a:ext cx="5119687" cy="3840162"/>
          </a:xfrm>
          <a:ln/>
        </p:spPr>
      </p:sp>
      <p:sp>
        <p:nvSpPr>
          <p:cNvPr id="318467" name="Rectangle 3"/>
          <p:cNvSpPr>
            <a:spLocks noGrp="1" noChangeArrowheads="1"/>
          </p:cNvSpPr>
          <p:nvPr>
            <p:ph type="body" idx="1"/>
          </p:nvPr>
        </p:nvSpPr>
        <p:spPr>
          <a:xfrm>
            <a:off x="709431" y="4862883"/>
            <a:ext cx="5680444" cy="4604341"/>
          </a:xfrm>
          <a:noFill/>
        </p:spPr>
        <p:txBody>
          <a:bodyPr lIns="95383" tIns="47692" rIns="95383" bIns="47692"/>
          <a:lstStyle/>
          <a:p>
            <a:pPr algn="just">
              <a:lnSpc>
                <a:spcPts val="2087"/>
              </a:lnSpc>
              <a:spcAft>
                <a:spcPts val="0"/>
              </a:spcAft>
            </a:pPr>
            <a:endParaRPr lang="ja-JP" altLang="ja-JP" dirty="0"/>
          </a:p>
        </p:txBody>
      </p:sp>
    </p:spTree>
    <p:extLst>
      <p:ext uri="{BB962C8B-B14F-4D97-AF65-F5344CB8AC3E}">
        <p14:creationId xmlns:p14="http://schemas.microsoft.com/office/powerpoint/2010/main" val="22236166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スライド イメージ プレースホルダ 1"/>
          <p:cNvSpPr>
            <a:spLocks noGrp="1" noRot="1" noChangeAspect="1" noTextEdit="1"/>
          </p:cNvSpPr>
          <p:nvPr>
            <p:ph type="sldImg"/>
          </p:nvPr>
        </p:nvSpPr>
        <p:spPr>
          <a:xfrm>
            <a:off x="993775" y="768350"/>
            <a:ext cx="5114925" cy="3835400"/>
          </a:xfrm>
          <a:ln/>
        </p:spPr>
      </p:sp>
      <p:sp>
        <p:nvSpPr>
          <p:cNvPr id="319491" name="ノート プレースホルダ 2"/>
          <p:cNvSpPr>
            <a:spLocks noGrp="1"/>
          </p:cNvSpPr>
          <p:nvPr>
            <p:ph type="body" idx="1"/>
          </p:nvPr>
        </p:nvSpPr>
        <p:spPr>
          <a:xfrm>
            <a:off x="709431" y="4861235"/>
            <a:ext cx="5680444" cy="4605988"/>
          </a:xfrm>
          <a:noFill/>
        </p:spPr>
        <p:txBody>
          <a:bodyPr lIns="95383" tIns="47692" rIns="95383" bIns="47692"/>
          <a:lstStyle/>
          <a:p>
            <a:endParaRPr lang="en-US" altLang="ja-JP" dirty="0"/>
          </a:p>
        </p:txBody>
      </p:sp>
      <p:sp>
        <p:nvSpPr>
          <p:cNvPr id="319492" name="ヘッダー プレースホルダ 3"/>
          <p:cNvSpPr txBox="1">
            <a:spLocks noGrp="1"/>
          </p:cNvSpPr>
          <p:nvPr/>
        </p:nvSpPr>
        <p:spPr bwMode="auto">
          <a:xfrm>
            <a:off x="2" y="2"/>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83" tIns="47692" rIns="95383" bIns="47692"/>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sz="1300"/>
          </a:p>
        </p:txBody>
      </p:sp>
    </p:spTree>
    <p:extLst>
      <p:ext uri="{BB962C8B-B14F-4D97-AF65-F5344CB8AC3E}">
        <p14:creationId xmlns:p14="http://schemas.microsoft.com/office/powerpoint/2010/main" val="19865892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xfrm>
            <a:off x="998538" y="766763"/>
            <a:ext cx="5119687" cy="3840162"/>
          </a:xfrm>
          <a:ln/>
        </p:spPr>
      </p:sp>
      <p:sp>
        <p:nvSpPr>
          <p:cNvPr id="320515" name="Rectangle 3"/>
          <p:cNvSpPr>
            <a:spLocks noGrp="1" noChangeArrowheads="1"/>
          </p:cNvSpPr>
          <p:nvPr>
            <p:ph type="body" idx="1"/>
          </p:nvPr>
        </p:nvSpPr>
        <p:spPr>
          <a:xfrm>
            <a:off x="947021" y="4861235"/>
            <a:ext cx="5205261" cy="4605988"/>
          </a:xfrm>
          <a:noFill/>
        </p:spPr>
        <p:txBody>
          <a:bodyPr lIns="95383" tIns="47692" rIns="95383" bIns="4769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16989818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2"/>
          <p:cNvSpPr>
            <a:spLocks noGrp="1" noRot="1" noChangeAspect="1" noChangeArrowheads="1" noTextEdit="1"/>
          </p:cNvSpPr>
          <p:nvPr>
            <p:ph type="sldImg"/>
          </p:nvPr>
        </p:nvSpPr>
        <p:spPr>
          <a:xfrm>
            <a:off x="1001713" y="768350"/>
            <a:ext cx="5118100" cy="3838575"/>
          </a:xfrm>
          <a:ln/>
        </p:spPr>
      </p:sp>
      <p:sp>
        <p:nvSpPr>
          <p:cNvPr id="206852" name="Rectangle 3"/>
          <p:cNvSpPr>
            <a:spLocks noGrp="1" noChangeArrowheads="1"/>
          </p:cNvSpPr>
          <p:nvPr>
            <p:ph type="body" idx="1"/>
          </p:nvPr>
        </p:nvSpPr>
        <p:spPr>
          <a:xfrm>
            <a:off x="945347" y="4861237"/>
            <a:ext cx="5238724" cy="4938633"/>
          </a:xfrm>
          <a:noFill/>
        </p:spPr>
        <p:txBody>
          <a:bodyPr lIns="95364" tIns="47682" rIns="95364" bIns="47682"/>
          <a:lstStyle/>
          <a:p>
            <a:pPr eaLnBrk="1" hangingPunct="1"/>
            <a:endParaRPr lang="ja-JP" altLang="en-US" dirty="0"/>
          </a:p>
        </p:txBody>
      </p:sp>
    </p:spTree>
    <p:extLst>
      <p:ext uri="{BB962C8B-B14F-4D97-AF65-F5344CB8AC3E}">
        <p14:creationId xmlns:p14="http://schemas.microsoft.com/office/powerpoint/2010/main" val="20346895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998538" y="766763"/>
            <a:ext cx="5119687" cy="3840162"/>
          </a:xfrm>
          <a:ln/>
        </p:spPr>
      </p:sp>
      <p:sp>
        <p:nvSpPr>
          <p:cNvPr id="323587" name="Rectangle 3"/>
          <p:cNvSpPr>
            <a:spLocks noGrp="1" noChangeArrowheads="1"/>
          </p:cNvSpPr>
          <p:nvPr>
            <p:ph type="body" idx="1"/>
          </p:nvPr>
        </p:nvSpPr>
        <p:spPr>
          <a:xfrm>
            <a:off x="947021" y="4861235"/>
            <a:ext cx="5205261" cy="4605988"/>
          </a:xfrm>
          <a:noFill/>
        </p:spPr>
        <p:txBody>
          <a:bodyPr lIns="95367" tIns="47684" rIns="95367" bIns="47684"/>
          <a:lstStyle/>
          <a:p>
            <a:pPr indent="159062" algn="just" defTabSz="954363">
              <a:lnSpc>
                <a:spcPts val="2087"/>
              </a:lnSpc>
              <a:spcAft>
                <a:spcPts val="0"/>
              </a:spcAft>
            </a:pPr>
            <a:endParaRPr lang="ja-JP" altLang="ja-JP" dirty="0"/>
          </a:p>
        </p:txBody>
      </p:sp>
    </p:spTree>
    <p:extLst>
      <p:ext uri="{BB962C8B-B14F-4D97-AF65-F5344CB8AC3E}">
        <p14:creationId xmlns:p14="http://schemas.microsoft.com/office/powerpoint/2010/main" val="23740949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xfrm>
            <a:off x="998538" y="766763"/>
            <a:ext cx="5119687" cy="3840162"/>
          </a:xfrm>
          <a:ln/>
        </p:spPr>
      </p:sp>
      <p:sp>
        <p:nvSpPr>
          <p:cNvPr id="325635" name="Rectangle 3"/>
          <p:cNvSpPr>
            <a:spLocks noGrp="1" noChangeArrowheads="1"/>
          </p:cNvSpPr>
          <p:nvPr>
            <p:ph type="body" idx="1"/>
          </p:nvPr>
        </p:nvSpPr>
        <p:spPr>
          <a:xfrm>
            <a:off x="709431" y="4861236"/>
            <a:ext cx="5680444" cy="5078607"/>
          </a:xfrm>
          <a:noFill/>
        </p:spPr>
        <p:txBody>
          <a:bodyPr lIns="95383" tIns="47692" rIns="95383" bIns="47692"/>
          <a:lstStyle/>
          <a:p>
            <a:pPr marL="170659" indent="-170659" eaLnBrk="1" hangingPunct="1"/>
            <a:endParaRPr lang="ja-JP" altLang="ja-JP" dirty="0"/>
          </a:p>
        </p:txBody>
      </p:sp>
    </p:spTree>
    <p:extLst>
      <p:ext uri="{BB962C8B-B14F-4D97-AF65-F5344CB8AC3E}">
        <p14:creationId xmlns:p14="http://schemas.microsoft.com/office/powerpoint/2010/main" val="31199887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xfrm>
            <a:off x="998538" y="766763"/>
            <a:ext cx="5119687" cy="3840162"/>
          </a:xfrm>
          <a:ln/>
        </p:spPr>
      </p:sp>
      <p:sp>
        <p:nvSpPr>
          <p:cNvPr id="326659" name="Rectangle 3"/>
          <p:cNvSpPr>
            <a:spLocks noGrp="1" noChangeArrowheads="1"/>
          </p:cNvSpPr>
          <p:nvPr>
            <p:ph type="body" idx="1"/>
          </p:nvPr>
        </p:nvSpPr>
        <p:spPr>
          <a:xfrm>
            <a:off x="945350" y="4861235"/>
            <a:ext cx="5208606" cy="4605988"/>
          </a:xfrm>
          <a:noFill/>
        </p:spPr>
        <p:txBody>
          <a:bodyPr lIns="95383" tIns="47692" rIns="95383" bIns="47692"/>
          <a:lstStyle/>
          <a:p>
            <a:pPr marL="238591" indent="-238591" eaLnBrk="1" hangingPunct="1"/>
            <a:endParaRPr lang="ja-JP" altLang="ja-JP" dirty="0"/>
          </a:p>
        </p:txBody>
      </p:sp>
    </p:spTree>
    <p:extLst>
      <p:ext uri="{BB962C8B-B14F-4D97-AF65-F5344CB8AC3E}">
        <p14:creationId xmlns:p14="http://schemas.microsoft.com/office/powerpoint/2010/main" val="28646486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9062" algn="just">
              <a:lnSpc>
                <a:spcPts val="2191"/>
              </a:lnSpc>
              <a:spcAft>
                <a:spcPts val="0"/>
              </a:spcAft>
            </a:pPr>
            <a:endParaRPr kumimoji="1" lang="ja-JP" altLang="en-US" dirty="0"/>
          </a:p>
        </p:txBody>
      </p:sp>
    </p:spTree>
    <p:extLst>
      <p:ext uri="{BB962C8B-B14F-4D97-AF65-F5344CB8AC3E}">
        <p14:creationId xmlns:p14="http://schemas.microsoft.com/office/powerpoint/2010/main" val="415098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4451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705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6331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5319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695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3748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282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305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3298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736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198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altLang="zh-TW">
                <a:solidFill>
                  <a:prstClr val="black">
                    <a:tint val="75000"/>
                  </a:prstClr>
                </a:solidFill>
                <a:latin typeface="Calibri"/>
                <a:ea typeface="ＭＳ Ｐゴシック"/>
              </a:rPr>
              <a:t>25</a:t>
            </a:r>
            <a:r>
              <a:rPr lang="zh-TW" altLang="en-US">
                <a:solidFill>
                  <a:prstClr val="black">
                    <a:tint val="75000"/>
                  </a:prstClr>
                </a:solidFill>
                <a:latin typeface="Calibri"/>
                <a:ea typeface="ＭＳ Ｐゴシック"/>
              </a:rPr>
              <a:t>年度 報告書版</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624CD1E-4861-483E-850D-67F2A8D0B1D1}" type="slidenum">
              <a:rPr lang="ja-JP" altLang="en-US" smtClean="0">
                <a:solidFill>
                  <a:prstClr val="black">
                    <a:tint val="75000"/>
                  </a:prstClr>
                </a:solidFill>
                <a:latin typeface="Calibri"/>
                <a:ea typeface="ＭＳ Ｐゴシック"/>
              </a:rPr>
              <a:pPr eaLnBrk="1" fontAlgn="auto" hangingPunct="1">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303873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wmf"/></Relationships>
</file>

<file path=ppt/slides/_rels/slide10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0.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oleObject" Target="../embeddings/oleObject3.bin"/><Relationship Id="rId9"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28650" y="989286"/>
            <a:ext cx="79438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4000" b="1" dirty="0">
                <a:solidFill>
                  <a:srgbClr val="609000"/>
                </a:solidFill>
                <a:latin typeface="Meiryo UI" pitchFamily="50" charset="-128"/>
                <a:ea typeface="Meiryo UI" pitchFamily="50" charset="-128"/>
                <a:cs typeface="Meiryo UI" pitchFamily="50" charset="-128"/>
              </a:rPr>
              <a:t>かかりつけ医</a:t>
            </a:r>
          </a:p>
          <a:p>
            <a:pPr algn="ctr" eaLnBrk="1" hangingPunct="1"/>
            <a:r>
              <a:rPr lang="ja-JP" altLang="en-US" sz="4000" b="1" dirty="0">
                <a:latin typeface="Meiryo UI" pitchFamily="50" charset="-128"/>
                <a:ea typeface="Meiryo UI" pitchFamily="50" charset="-128"/>
                <a:cs typeface="Meiryo UI" pitchFamily="50" charset="-128"/>
              </a:rPr>
              <a:t>認知症対応力向上研修</a:t>
            </a:r>
          </a:p>
        </p:txBody>
      </p:sp>
      <p:sp>
        <p:nvSpPr>
          <p:cNvPr id="5" name="Text Box 2"/>
          <p:cNvSpPr txBox="1">
            <a:spLocks noChangeArrowheads="1"/>
          </p:cNvSpPr>
          <p:nvPr/>
        </p:nvSpPr>
        <p:spPr bwMode="auto">
          <a:xfrm>
            <a:off x="2598292" y="2979440"/>
            <a:ext cx="4647057" cy="153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800" b="1" dirty="0">
                <a:solidFill>
                  <a:schemeClr val="bg2"/>
                </a:solidFill>
                <a:latin typeface="Meiryo UI" pitchFamily="50" charset="-128"/>
                <a:ea typeface="Meiryo UI" pitchFamily="50" charset="-128"/>
                <a:cs typeface="Meiryo UI" pitchFamily="50" charset="-128"/>
              </a:rPr>
              <a:t>１．かかりつけ医の役割 編</a:t>
            </a:r>
          </a:p>
          <a:p>
            <a:pPr eaLnBrk="1" hangingPunct="1">
              <a:spcBef>
                <a:spcPts val="600"/>
              </a:spcBef>
            </a:pPr>
            <a:r>
              <a:rPr lang="ja-JP" altLang="en-US" sz="2800" b="1" dirty="0">
                <a:solidFill>
                  <a:schemeClr val="bg2"/>
                </a:solidFill>
                <a:latin typeface="Meiryo UI" pitchFamily="50" charset="-128"/>
                <a:ea typeface="Meiryo UI" pitchFamily="50" charset="-128"/>
                <a:cs typeface="Meiryo UI" pitchFamily="50" charset="-128"/>
              </a:rPr>
              <a:t>２．診断と治療 編</a:t>
            </a:r>
          </a:p>
          <a:p>
            <a:pPr eaLnBrk="1" hangingPunct="1">
              <a:spcBef>
                <a:spcPts val="600"/>
              </a:spcBef>
            </a:pPr>
            <a:r>
              <a:rPr lang="ja-JP" altLang="en-US" sz="2800" b="1" dirty="0">
                <a:solidFill>
                  <a:schemeClr val="bg2"/>
                </a:solidFill>
                <a:latin typeface="Meiryo UI" pitchFamily="50" charset="-128"/>
                <a:ea typeface="Meiryo UI" pitchFamily="50" charset="-128"/>
                <a:cs typeface="Meiryo UI" pitchFamily="50" charset="-128"/>
              </a:rPr>
              <a:t>３．連携と制度 編</a:t>
            </a:r>
          </a:p>
        </p:txBody>
      </p:sp>
      <p:grpSp>
        <p:nvGrpSpPr>
          <p:cNvPr id="6" name="グループ化 5"/>
          <p:cNvGrpSpPr/>
          <p:nvPr/>
        </p:nvGrpSpPr>
        <p:grpSpPr>
          <a:xfrm>
            <a:off x="628650" y="4991785"/>
            <a:ext cx="8142281" cy="876483"/>
            <a:chOff x="1080940" y="4265538"/>
            <a:chExt cx="7010105" cy="999478"/>
          </a:xfrm>
        </p:grpSpPr>
        <p:sp>
          <p:nvSpPr>
            <p:cNvPr id="7" name="Text Box 3"/>
            <p:cNvSpPr txBox="1">
              <a:spLocks noChangeArrowheads="1"/>
            </p:cNvSpPr>
            <p:nvPr/>
          </p:nvSpPr>
          <p:spPr bwMode="auto">
            <a:xfrm>
              <a:off x="2150914" y="4265538"/>
              <a:ext cx="5019675" cy="30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000" b="1" dirty="0">
                  <a:solidFill>
                    <a:schemeClr val="tx1">
                      <a:lumMod val="50000"/>
                      <a:lumOff val="50000"/>
                    </a:schemeClr>
                  </a:solidFill>
                  <a:latin typeface="Meiryo UI" pitchFamily="50" charset="-128"/>
                  <a:ea typeface="Meiryo UI" pitchFamily="50" charset="-128"/>
                  <a:cs typeface="Meiryo UI" pitchFamily="50" charset="-128"/>
                </a:rPr>
                <a:t>平成</a:t>
              </a:r>
              <a:r>
                <a:rPr lang="en-US" altLang="ja-JP" sz="1000" b="1" dirty="0">
                  <a:solidFill>
                    <a:schemeClr val="tx1">
                      <a:lumMod val="50000"/>
                      <a:lumOff val="50000"/>
                    </a:schemeClr>
                  </a:solidFill>
                  <a:latin typeface="Meiryo UI" pitchFamily="50" charset="-128"/>
                  <a:ea typeface="Meiryo UI" pitchFamily="50" charset="-128"/>
                  <a:cs typeface="Meiryo UI" pitchFamily="50" charset="-128"/>
                </a:rPr>
                <a:t>27</a:t>
              </a:r>
              <a:r>
                <a:rPr lang="ja-JP" altLang="en-US" sz="1000" b="1" dirty="0">
                  <a:solidFill>
                    <a:schemeClr val="tx1">
                      <a:lumMod val="50000"/>
                      <a:lumOff val="50000"/>
                    </a:schemeClr>
                  </a:solidFill>
                  <a:latin typeface="Meiryo UI" pitchFamily="50" charset="-128"/>
                  <a:ea typeface="Meiryo UI" pitchFamily="50" charset="-128"/>
                  <a:cs typeface="Meiryo UI" pitchFamily="50" charset="-128"/>
                </a:rPr>
                <a:t>年度 厚生労働省老人保健事業推進費等補助金（老人保健健康増進等事業分）</a:t>
              </a:r>
            </a:p>
          </p:txBody>
        </p:sp>
        <p:sp>
          <p:nvSpPr>
            <p:cNvPr id="8" name="Text Box 4"/>
            <p:cNvSpPr txBox="1">
              <a:spLocks noChangeArrowheads="1"/>
            </p:cNvSpPr>
            <p:nvPr/>
          </p:nvSpPr>
          <p:spPr bwMode="auto">
            <a:xfrm>
              <a:off x="1080940" y="4520968"/>
              <a:ext cx="7010105" cy="74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歯科医師、薬剤師、看護師および急性期病棟従事者等への認知症対応力向上研修教材開発に関する研究事業</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lgn="ctr" eaLnBrk="1" hangingPunct="1">
                <a:lnSpc>
                  <a:spcPct val="130000"/>
                </a:lnSpc>
                <a:spcBef>
                  <a:spcPts val="0"/>
                </a:spcBef>
              </a:pPr>
              <a:r>
                <a:rPr lang="ja-JP" altLang="en-US" sz="1600" b="1" dirty="0">
                  <a:solidFill>
                    <a:schemeClr val="tx1">
                      <a:lumMod val="50000"/>
                      <a:lumOff val="50000"/>
                    </a:schemeClr>
                  </a:solidFill>
                  <a:latin typeface="Meiryo UI" pitchFamily="50" charset="-128"/>
                  <a:ea typeface="Meiryo UI" pitchFamily="50" charset="-128"/>
                  <a:cs typeface="Meiryo UI" pitchFamily="50" charset="-128"/>
                </a:rPr>
                <a:t>既存研修分科会  編</a:t>
              </a:r>
            </a:p>
          </p:txBody>
        </p:sp>
      </p:grpSp>
      <p:sp>
        <p:nvSpPr>
          <p:cNvPr id="9" name="Text Box 4"/>
          <p:cNvSpPr txBox="1">
            <a:spLocks noChangeArrowheads="1"/>
          </p:cNvSpPr>
          <p:nvPr/>
        </p:nvSpPr>
        <p:spPr bwMode="auto">
          <a:xfrm>
            <a:off x="1129048" y="6092265"/>
            <a:ext cx="7315152" cy="312393"/>
          </a:xfrm>
          <a:prstGeom prst="rect">
            <a:avLst/>
          </a:prstGeom>
          <a:solidFill>
            <a:srgbClr val="B96563"/>
          </a:solidFill>
          <a:ln>
            <a:noFill/>
          </a:ln>
          <a:effec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100" b="1" dirty="0">
                <a:solidFill>
                  <a:schemeClr val="bg1"/>
                </a:solidFill>
                <a:latin typeface="BIZ UDPゴシック" panose="020B0400000000000000" pitchFamily="50" charset="-128"/>
                <a:ea typeface="BIZ UDPゴシック" panose="020B0400000000000000" pitchFamily="50" charset="-128"/>
                <a:cs typeface="Meiryo UI" pitchFamily="50" charset="-128"/>
              </a:rPr>
              <a:t>令和元年度 老人保健健康増進等事業 「認知症対応力向上研修のあり方に関する調査研究事業」 に</a:t>
            </a:r>
            <a:r>
              <a:rPr lang="ja-JP" altLang="en-US" sz="1100" b="1">
                <a:solidFill>
                  <a:schemeClr val="bg1"/>
                </a:solidFill>
                <a:latin typeface="BIZ UDPゴシック" panose="020B0400000000000000" pitchFamily="50" charset="-128"/>
                <a:ea typeface="BIZ UDPゴシック" panose="020B0400000000000000" pitchFamily="50" charset="-128"/>
                <a:cs typeface="Meiryo UI" pitchFamily="50" charset="-128"/>
              </a:rPr>
              <a:t>おいて</a:t>
            </a:r>
            <a:r>
              <a:rPr lang="ja-JP" altLang="en-US" sz="1100" b="1" smtClean="0">
                <a:solidFill>
                  <a:schemeClr val="bg1"/>
                </a:solidFill>
                <a:latin typeface="BIZ UDPゴシック" panose="020B0400000000000000" pitchFamily="50" charset="-128"/>
                <a:ea typeface="BIZ UDPゴシック" panose="020B0400000000000000" pitchFamily="50" charset="-128"/>
                <a:cs typeface="Meiryo UI" pitchFamily="50" charset="-128"/>
              </a:rPr>
              <a:t>一部修正</a:t>
            </a:r>
            <a:endParaRPr lang="ja-JP" altLang="en-US" sz="11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テキスト ボックス 5"/>
          <p:cNvSpPr txBox="1">
            <a:spLocks noChangeArrowheads="1"/>
          </p:cNvSpPr>
          <p:nvPr/>
        </p:nvSpPr>
        <p:spPr bwMode="auto">
          <a:xfrm>
            <a:off x="2185060" y="5806947"/>
            <a:ext cx="6592206" cy="5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l" defTabSz="913308" eaLnBrk="1" fontAlgn="auto" hangingPunct="1">
              <a:spcBef>
                <a:spcPct val="0"/>
              </a:spcBef>
              <a:spcAft>
                <a:spcPts val="0"/>
              </a:spcAft>
              <a:buFont typeface="Arial" charset="0"/>
              <a:buNone/>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「日本における認知症の高齢者人口の将来推計に関する研究」</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308" eaLnBrk="1" fontAlgn="auto" hangingPunct="1">
              <a:spcBef>
                <a:spcPts val="400"/>
              </a:spcBef>
              <a:spcAft>
                <a:spcPts val="0"/>
              </a:spcAft>
              <a:buFont typeface="Arial" charset="0"/>
              <a:buNone/>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zh-TW"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年度厚生労働科学研究費補助金特別研究事業</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九州大学 二宮教授）による速報値</a:t>
            </a:r>
          </a:p>
        </p:txBody>
      </p:sp>
      <p:sp>
        <p:nvSpPr>
          <p:cNvPr id="2" name="テキスト ボックス 3"/>
          <p:cNvSpPr txBox="1">
            <a:spLocks noChangeArrowheads="1"/>
          </p:cNvSpPr>
          <p:nvPr/>
        </p:nvSpPr>
        <p:spPr bwMode="auto">
          <a:xfrm>
            <a:off x="1692345" y="255767"/>
            <a:ext cx="5832476"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13308" eaLnBrk="1" fontAlgn="auto" hangingPunct="1">
              <a:spcBef>
                <a:spcPct val="0"/>
              </a:spcBef>
              <a:spcAft>
                <a:spcPts val="0"/>
              </a:spcAft>
              <a:buFont typeface="Arial" charset="0"/>
              <a:buNone/>
              <a:defRPr/>
            </a:pPr>
            <a:r>
              <a:rPr lang="ja-JP" altLang="en-US" sz="3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認知症の人の将来推計について</a:t>
            </a:r>
          </a:p>
        </p:txBody>
      </p:sp>
      <p:graphicFrame>
        <p:nvGraphicFramePr>
          <p:cNvPr id="9" name="Group 51"/>
          <p:cNvGraphicFramePr>
            <a:graphicFrameLocks noGrp="1"/>
          </p:cNvGraphicFramePr>
          <p:nvPr>
            <p:extLst>
              <p:ext uri="{D42A27DB-BD31-4B8C-83A1-F6EECF244321}">
                <p14:modId xmlns:p14="http://schemas.microsoft.com/office/powerpoint/2010/main" val="311574301"/>
              </p:ext>
            </p:extLst>
          </p:nvPr>
        </p:nvGraphicFramePr>
        <p:xfrm>
          <a:off x="595210" y="1861641"/>
          <a:ext cx="7984712" cy="3577578"/>
        </p:xfrm>
        <a:graphic>
          <a:graphicData uri="http://schemas.openxmlformats.org/drawingml/2006/table">
            <a:tbl>
              <a:tblPr/>
              <a:tblGrid>
                <a:gridCol w="2707574">
                  <a:extLst>
                    <a:ext uri="{9D8B030D-6E8A-4147-A177-3AD203B41FA5}">
                      <a16:colId xmlns:a16="http://schemas.microsoft.com/office/drawing/2014/main" xmlns="" val="20000"/>
                    </a:ext>
                  </a:extLst>
                </a:gridCol>
                <a:gridCol w="1759046">
                  <a:extLst>
                    <a:ext uri="{9D8B030D-6E8A-4147-A177-3AD203B41FA5}">
                      <a16:colId xmlns:a16="http://schemas.microsoft.com/office/drawing/2014/main" xmlns="" val="20001"/>
                    </a:ext>
                  </a:extLst>
                </a:gridCol>
                <a:gridCol w="1759046">
                  <a:extLst>
                    <a:ext uri="{9D8B030D-6E8A-4147-A177-3AD203B41FA5}">
                      <a16:colId xmlns:a16="http://schemas.microsoft.com/office/drawing/2014/main" xmlns="" val="20002"/>
                    </a:ext>
                  </a:extLst>
                </a:gridCol>
                <a:gridCol w="1759046">
                  <a:extLst>
                    <a:ext uri="{9D8B030D-6E8A-4147-A177-3AD203B41FA5}">
                      <a16:colId xmlns:a16="http://schemas.microsoft.com/office/drawing/2014/main" xmlns="" val="20003"/>
                    </a:ext>
                  </a:extLst>
                </a:gridCol>
              </a:tblGrid>
              <a:tr h="679596">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2700"/>
                        </a:lnSpc>
                        <a:spcBef>
                          <a:spcPts val="0"/>
                        </a:spcBef>
                        <a:spcAft>
                          <a:spcPct val="0"/>
                        </a:spcAft>
                        <a:buClrTx/>
                        <a:buSzTx/>
                        <a:buFontTx/>
                        <a:buNone/>
                        <a:tabLst/>
                      </a:pPr>
                      <a:endPar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平成</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24</a:t>
                      </a:r>
                      <a:r>
                        <a:rPr kumimoji="1" lang="ja-JP" altLang="en-US"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年</a:t>
                      </a:r>
                      <a:endParaRPr kumimoji="1" lang="en-US" altLang="ja-JP"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2012</a:t>
                      </a:r>
                      <a:r>
                        <a:rPr kumimoji="1" lang="ja-JP" altLang="en-US"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平成</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27</a:t>
                      </a:r>
                      <a:r>
                        <a:rPr kumimoji="1" lang="ja-JP" altLang="en-US"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年</a:t>
                      </a:r>
                      <a:endParaRPr kumimoji="1" lang="en-US" altLang="ja-JP"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2015</a:t>
                      </a:r>
                      <a:r>
                        <a:rPr kumimoji="1" lang="ja-JP" altLang="en-US"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平成</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37</a:t>
                      </a:r>
                      <a:r>
                        <a:rPr kumimoji="1" lang="ja-JP" altLang="en-US"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年</a:t>
                      </a:r>
                      <a:endParaRPr kumimoji="1" lang="en-US" altLang="ja-JP"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2025</a:t>
                      </a:r>
                      <a:r>
                        <a:rPr kumimoji="1" lang="ja-JP" altLang="en-US"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D"/>
                    </a:solidFill>
                  </a:tcPr>
                </a:tc>
                <a:extLst>
                  <a:ext uri="{0D108BD9-81ED-4DB2-BD59-A6C34878D82A}">
                    <a16:rowId xmlns:a16="http://schemas.microsoft.com/office/drawing/2014/main" xmlns="" val="10000"/>
                  </a:ext>
                </a:extLst>
              </a:tr>
              <a:tr h="1100469">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各年齢の認知症有病率が</a:t>
                      </a:r>
                      <a:endPar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一定の場合の将来推計</a:t>
                      </a:r>
                      <a:endPar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人数／</a:t>
                      </a: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率</a:t>
                      </a: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ts val="3000"/>
                        </a:lnSpc>
                        <a:spcBef>
                          <a:spcPts val="1200"/>
                        </a:spcBef>
                        <a:spcAft>
                          <a:spcPct val="0"/>
                        </a:spcAft>
                        <a:buClrTx/>
                        <a:buSzTx/>
                        <a:buFontTx/>
                        <a:buNone/>
                        <a:tabLst/>
                      </a:pPr>
                      <a:r>
                        <a:rPr kumimoji="1" lang="en-US" altLang="ja-JP" sz="3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462</a:t>
                      </a:r>
                      <a:r>
                        <a:rPr kumimoji="1" lang="ja-JP" altLang="en-US" sz="18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3000"/>
                        </a:lnSpc>
                        <a:spcBef>
                          <a:spcPts val="600"/>
                        </a:spcBef>
                        <a:spcAft>
                          <a:spcPct val="0"/>
                        </a:spcAft>
                        <a:buClrTx/>
                        <a:buSzTx/>
                        <a:buFontTx/>
                        <a:buNone/>
                        <a:tabLst/>
                      </a:pP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15.0</a:t>
                      </a: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3000"/>
                        </a:lnSpc>
                        <a:spcBef>
                          <a:spcPts val="1200"/>
                        </a:spcBef>
                        <a:spcAft>
                          <a:spcPct val="0"/>
                        </a:spcAft>
                        <a:buClrTx/>
                        <a:buSzTx/>
                        <a:buFontTx/>
                        <a:buNone/>
                        <a:tabLst/>
                      </a:pPr>
                      <a:r>
                        <a:rPr kumimoji="1" lang="en-US" altLang="ja-JP" sz="3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517</a:t>
                      </a:r>
                      <a:r>
                        <a:rPr kumimoji="1" lang="ja-JP" altLang="en-US" sz="18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15.7</a:t>
                      </a: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3000"/>
                        </a:lnSpc>
                        <a:spcBef>
                          <a:spcPts val="600"/>
                        </a:spcBef>
                        <a:spcAft>
                          <a:spcPct val="0"/>
                        </a:spcAft>
                        <a:buClrTx/>
                        <a:buSzTx/>
                        <a:buFontTx/>
                        <a:buNone/>
                        <a:tabLst/>
                      </a:pPr>
                      <a:r>
                        <a:rPr kumimoji="1" lang="en-US" altLang="ja-JP" sz="3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675</a:t>
                      </a:r>
                      <a:r>
                        <a:rPr kumimoji="1" lang="ja-JP" altLang="en-US" sz="18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19.0</a:t>
                      </a: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D"/>
                    </a:solidFill>
                  </a:tcPr>
                </a:tc>
                <a:extLst>
                  <a:ext uri="{0D108BD9-81ED-4DB2-BD59-A6C34878D82A}">
                    <a16:rowId xmlns:a16="http://schemas.microsoft.com/office/drawing/2014/main" xmlns="" val="10001"/>
                  </a:ext>
                </a:extLst>
              </a:tr>
              <a:tr h="1075181">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各年齢の認知症有病率が</a:t>
                      </a:r>
                      <a:endPar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rgbClr val="607D2B"/>
                          </a:solidFill>
                          <a:effectLst/>
                          <a:latin typeface="Meiryo UI" panose="020B0604030504040204" pitchFamily="50" charset="-128"/>
                          <a:ea typeface="Meiryo UI" panose="020B0604030504040204" pitchFamily="50" charset="-128"/>
                          <a:cs typeface="Meiryo UI" panose="020B0604030504040204" pitchFamily="50" charset="-128"/>
                        </a:rPr>
                        <a:t>上昇する場合</a:t>
                      </a: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の将来推計　</a:t>
                      </a:r>
                      <a:endPar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人数／</a:t>
                      </a: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率</a:t>
                      </a: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base" latinLnBrk="0" hangingPunct="1">
                        <a:lnSpc>
                          <a:spcPts val="3000"/>
                        </a:lnSpc>
                        <a:spcBef>
                          <a:spcPts val="600"/>
                        </a:spcBef>
                        <a:spcAft>
                          <a:spcPct val="0"/>
                        </a:spcAft>
                        <a:buClrTx/>
                        <a:buSzTx/>
                        <a:buFontTx/>
                        <a:buNone/>
                        <a:tabLst/>
                      </a:pPr>
                      <a:r>
                        <a:rPr kumimoji="1" lang="en-US" altLang="ja-JP" sz="3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525</a:t>
                      </a:r>
                      <a:r>
                        <a:rPr kumimoji="1" lang="ja-JP" altLang="en-US" sz="18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16.0</a:t>
                      </a: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3000"/>
                        </a:lnSpc>
                        <a:spcBef>
                          <a:spcPts val="600"/>
                        </a:spcBef>
                        <a:spcAft>
                          <a:spcPct val="0"/>
                        </a:spcAft>
                        <a:buClrTx/>
                        <a:buSzTx/>
                        <a:buFontTx/>
                        <a:buNone/>
                        <a:tabLst/>
                      </a:pPr>
                      <a:r>
                        <a:rPr kumimoji="1" lang="en-US" altLang="ja-JP" sz="3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730</a:t>
                      </a:r>
                      <a:r>
                        <a:rPr kumimoji="1" lang="ja-JP" altLang="en-US" sz="18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20.6</a:t>
                      </a: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DCD"/>
                    </a:solidFill>
                  </a:tcPr>
                </a:tc>
                <a:extLst>
                  <a:ext uri="{0D108BD9-81ED-4DB2-BD59-A6C34878D82A}">
                    <a16:rowId xmlns:a16="http://schemas.microsoft.com/office/drawing/2014/main" xmlns="" val="10002"/>
                  </a:ext>
                </a:extLst>
              </a:tr>
              <a:tr h="520131">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800" b="1" i="0" u="none" strike="noStrike" cap="none" normalizeH="0" baseline="0" dirty="0">
                          <a:ln>
                            <a:noFill/>
                          </a:ln>
                          <a:solidFill>
                            <a:schemeClr val="tx1">
                              <a:lumMod val="65000"/>
                              <a:lumOff val="35000"/>
                            </a:schemeClr>
                          </a:solidFill>
                          <a:effectLst/>
                          <a:latin typeface="Meiryo UI" panose="020B0604030504040204" pitchFamily="50" charset="-128"/>
                          <a:ea typeface="Meiryo UI" panose="020B0604030504040204" pitchFamily="50" charset="-128"/>
                          <a:cs typeface="Meiryo UI" panose="020B0604030504040204" pitchFamily="50" charset="-128"/>
                        </a:rPr>
                        <a:t>（軽度認知障害）</a:t>
                      </a:r>
                    </a:p>
                  </a:txBody>
                  <a:tcPr marL="84383" marR="8438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ts val="2400"/>
                        </a:lnSpc>
                        <a:spcBef>
                          <a:spcPts val="600"/>
                        </a:spcBef>
                        <a:spcAft>
                          <a:spcPct val="0"/>
                        </a:spcAft>
                        <a:buClrTx/>
                        <a:buSzTx/>
                        <a:buFontTx/>
                        <a:buNone/>
                        <a:tabLst/>
                      </a:pPr>
                      <a:r>
                        <a:rPr kumimoji="1" lang="en-US" altLang="ja-JP" sz="22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380</a:t>
                      </a:r>
                      <a:r>
                        <a:rPr kumimoji="1" lang="ja-JP" altLang="en-US" sz="8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16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16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800" b="0"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800" b="0"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13.0%</a:t>
                      </a:r>
                      <a:r>
                        <a:rPr kumimoji="1" lang="ja-JP" altLang="en-US" sz="1800" b="0"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ts val="3000"/>
                        </a:lnSpc>
                        <a:spcBef>
                          <a:spcPts val="60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3000"/>
                        </a:lnSpc>
                        <a:spcBef>
                          <a:spcPts val="60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14" name="Rectangle 3"/>
          <p:cNvSpPr>
            <a:spLocks noChangeArrowheads="1"/>
          </p:cNvSpPr>
          <p:nvPr/>
        </p:nvSpPr>
        <p:spPr bwMode="auto">
          <a:xfrm>
            <a:off x="325437" y="82544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0"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-6</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4074382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ChangeArrowheads="1"/>
          </p:cNvSpPr>
          <p:nvPr/>
        </p:nvSpPr>
        <p:spPr bwMode="auto">
          <a:xfrm>
            <a:off x="1320800" y="433388"/>
            <a:ext cx="653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latin typeface="Meiryo UI" pitchFamily="50" charset="-128"/>
                <a:ea typeface="Meiryo UI" pitchFamily="50" charset="-128"/>
                <a:cs typeface="Meiryo UI" pitchFamily="50" charset="-128"/>
              </a:rPr>
              <a:t>小規模多機能型居宅介護</a:t>
            </a:r>
          </a:p>
        </p:txBody>
      </p:sp>
      <p:sp>
        <p:nvSpPr>
          <p:cNvPr id="165891" name="Rectangle 3"/>
          <p:cNvSpPr>
            <a:spLocks noChangeArrowheads="1"/>
          </p:cNvSpPr>
          <p:nvPr/>
        </p:nvSpPr>
        <p:spPr bwMode="auto">
          <a:xfrm>
            <a:off x="4964113" y="3762375"/>
            <a:ext cx="1620837" cy="457200"/>
          </a:xfrm>
          <a:prstGeom prst="rect">
            <a:avLst/>
          </a:prstGeom>
          <a:solidFill>
            <a:srgbClr val="FF9933"/>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ja-JP" altLang="en-US" sz="1600" b="1">
                <a:latin typeface="Meiryo UI" pitchFamily="50" charset="-128"/>
                <a:ea typeface="Meiryo UI" pitchFamily="50" charset="-128"/>
                <a:cs typeface="Meiryo UI" pitchFamily="50" charset="-128"/>
              </a:rPr>
              <a:t>泊まりサービス</a:t>
            </a:r>
          </a:p>
        </p:txBody>
      </p:sp>
      <p:sp>
        <p:nvSpPr>
          <p:cNvPr id="165892" name="AutoShape 6"/>
          <p:cNvSpPr>
            <a:spLocks noChangeArrowheads="1"/>
          </p:cNvSpPr>
          <p:nvPr/>
        </p:nvSpPr>
        <p:spPr bwMode="auto">
          <a:xfrm rot="-5400000">
            <a:off x="3829051" y="3049587"/>
            <a:ext cx="463550" cy="5768975"/>
          </a:xfrm>
          <a:prstGeom prst="downArrow">
            <a:avLst>
              <a:gd name="adj1" fmla="val 59231"/>
              <a:gd name="adj2" fmla="val 59403"/>
            </a:avLst>
          </a:prstGeom>
          <a:gradFill rotWithShape="1">
            <a:gsLst>
              <a:gs pos="0">
                <a:schemeClr val="bg1"/>
              </a:gs>
              <a:gs pos="100000">
                <a:srgbClr val="7F7F7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eaLnBrk="1" hangingPunct="1"/>
            <a:endParaRPr lang="ja-JP" altLang="en-US" sz="1800"/>
          </a:p>
        </p:txBody>
      </p:sp>
      <p:sp>
        <p:nvSpPr>
          <p:cNvPr id="165893" name="Rectangle 7"/>
          <p:cNvSpPr>
            <a:spLocks noChangeArrowheads="1"/>
          </p:cNvSpPr>
          <p:nvPr/>
        </p:nvSpPr>
        <p:spPr bwMode="auto">
          <a:xfrm>
            <a:off x="1490663" y="4797425"/>
            <a:ext cx="1619250" cy="836613"/>
          </a:xfrm>
          <a:prstGeom prst="rect">
            <a:avLst/>
          </a:prstGeom>
          <a:solidFill>
            <a:srgbClr val="85AE3C"/>
          </a:solidFill>
          <a:ln>
            <a:noFill/>
          </a:ln>
          <a:effectLst/>
        </p:spPr>
        <p:txBody>
          <a:bodyPr wrap="none" anchor="ctr"/>
          <a:lstStyle/>
          <a:p>
            <a:pPr algn="ctr" eaLnBrk="1" hangingPunct="1"/>
            <a:r>
              <a:rPr lang="ja-JP" altLang="en-US" sz="1600" b="1">
                <a:solidFill>
                  <a:schemeClr val="bg1"/>
                </a:solidFill>
                <a:latin typeface="Meiryo UI" pitchFamily="50" charset="-128"/>
                <a:ea typeface="Meiryo UI" pitchFamily="50" charset="-128"/>
                <a:cs typeface="Meiryo UI" pitchFamily="50" charset="-128"/>
              </a:rPr>
              <a:t>通いサービス</a:t>
            </a:r>
          </a:p>
        </p:txBody>
      </p:sp>
      <p:sp>
        <p:nvSpPr>
          <p:cNvPr id="165894" name="Rectangle 9"/>
          <p:cNvSpPr>
            <a:spLocks noChangeArrowheads="1"/>
          </p:cNvSpPr>
          <p:nvPr/>
        </p:nvSpPr>
        <p:spPr bwMode="auto">
          <a:xfrm>
            <a:off x="3208338" y="4454525"/>
            <a:ext cx="1619250" cy="1193800"/>
          </a:xfrm>
          <a:prstGeom prst="rect">
            <a:avLst/>
          </a:prstGeom>
          <a:solidFill>
            <a:srgbClr val="85AE3C"/>
          </a:solidFill>
          <a:ln>
            <a:noFill/>
          </a:ln>
          <a:effectLst/>
        </p:spPr>
        <p:txBody>
          <a:bodyPr wrap="none" anchor="ctr"/>
          <a:lstStyle/>
          <a:p>
            <a:pPr algn="ctr" eaLnBrk="1" hangingPunct="1"/>
            <a:r>
              <a:rPr lang="ja-JP" altLang="en-US" sz="1600" b="1">
                <a:solidFill>
                  <a:schemeClr val="bg1"/>
                </a:solidFill>
                <a:latin typeface="Meiryo UI" pitchFamily="50" charset="-128"/>
                <a:ea typeface="Meiryo UI" pitchFamily="50" charset="-128"/>
                <a:cs typeface="Meiryo UI" pitchFamily="50" charset="-128"/>
              </a:rPr>
              <a:t>通いサービス</a:t>
            </a:r>
          </a:p>
        </p:txBody>
      </p:sp>
      <p:sp>
        <p:nvSpPr>
          <p:cNvPr id="165895" name="Text Box 14"/>
          <p:cNvSpPr txBox="1">
            <a:spLocks noChangeArrowheads="1"/>
          </p:cNvSpPr>
          <p:nvPr/>
        </p:nvSpPr>
        <p:spPr bwMode="auto">
          <a:xfrm>
            <a:off x="649288" y="4297363"/>
            <a:ext cx="218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800" b="1">
                <a:solidFill>
                  <a:srgbClr val="595959"/>
                </a:solidFill>
                <a:latin typeface="Meiryo UI" pitchFamily="50" charset="-128"/>
                <a:ea typeface="Meiryo UI" pitchFamily="50" charset="-128"/>
                <a:cs typeface="Meiryo UI" pitchFamily="50" charset="-128"/>
              </a:rPr>
              <a:t>日中の</a:t>
            </a:r>
            <a:r>
              <a:rPr lang="ja-JP" altLang="en-US" sz="2400" b="1">
                <a:solidFill>
                  <a:srgbClr val="669900"/>
                </a:solidFill>
                <a:latin typeface="Meiryo UI" pitchFamily="50" charset="-128"/>
                <a:ea typeface="Meiryo UI" pitchFamily="50" charset="-128"/>
                <a:cs typeface="Meiryo UI" pitchFamily="50" charset="-128"/>
              </a:rPr>
              <a:t>「通い」</a:t>
            </a:r>
          </a:p>
        </p:txBody>
      </p:sp>
      <p:sp>
        <p:nvSpPr>
          <p:cNvPr id="165896" name="Text Box 16"/>
          <p:cNvSpPr txBox="1">
            <a:spLocks noChangeArrowheads="1"/>
          </p:cNvSpPr>
          <p:nvPr/>
        </p:nvSpPr>
        <p:spPr bwMode="auto">
          <a:xfrm>
            <a:off x="4924425" y="3003550"/>
            <a:ext cx="2336800"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700" b="1" dirty="0">
                <a:solidFill>
                  <a:srgbClr val="595959"/>
                </a:solidFill>
                <a:latin typeface="Meiryo UI" pitchFamily="50" charset="-128"/>
                <a:ea typeface="Meiryo UI" pitchFamily="50" charset="-128"/>
                <a:cs typeface="Meiryo UI" pitchFamily="50" charset="-128"/>
              </a:rPr>
              <a:t>＋ 一時的な</a:t>
            </a:r>
            <a:endParaRPr lang="en-US" altLang="ja-JP" sz="1700" b="1" dirty="0">
              <a:solidFill>
                <a:srgbClr val="595959"/>
              </a:solidFill>
              <a:latin typeface="Meiryo UI" pitchFamily="50" charset="-128"/>
              <a:ea typeface="Meiryo UI" pitchFamily="50" charset="-128"/>
              <a:cs typeface="Meiryo UI" pitchFamily="50" charset="-128"/>
            </a:endParaRPr>
          </a:p>
          <a:p>
            <a:pPr eaLnBrk="1" hangingPunct="1"/>
            <a:r>
              <a:rPr lang="ja-JP" altLang="en-US" sz="2400" b="1" dirty="0">
                <a:solidFill>
                  <a:srgbClr val="FF9933"/>
                </a:solidFill>
                <a:latin typeface="Meiryo UI" pitchFamily="50" charset="-128"/>
                <a:ea typeface="Meiryo UI" pitchFamily="50" charset="-128"/>
                <a:cs typeface="Meiryo UI" pitchFamily="50" charset="-128"/>
              </a:rPr>
              <a:t>  「泊まり」</a:t>
            </a:r>
          </a:p>
        </p:txBody>
      </p:sp>
      <p:sp>
        <p:nvSpPr>
          <p:cNvPr id="165897" name="Text Box 21"/>
          <p:cNvSpPr txBox="1">
            <a:spLocks noChangeArrowheads="1"/>
          </p:cNvSpPr>
          <p:nvPr/>
        </p:nvSpPr>
        <p:spPr bwMode="auto">
          <a:xfrm>
            <a:off x="1412875" y="6124575"/>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dirty="0">
                <a:solidFill>
                  <a:srgbClr val="404040"/>
                </a:solidFill>
                <a:latin typeface="Meiryo UI" pitchFamily="50" charset="-128"/>
                <a:ea typeface="Meiryo UI" pitchFamily="50" charset="-128"/>
                <a:cs typeface="Meiryo UI" pitchFamily="50" charset="-128"/>
              </a:rPr>
              <a:t>初期</a:t>
            </a:r>
          </a:p>
        </p:txBody>
      </p:sp>
      <p:sp>
        <p:nvSpPr>
          <p:cNvPr id="165898" name="Rectangle 24"/>
          <p:cNvSpPr>
            <a:spLocks noChangeArrowheads="1"/>
          </p:cNvSpPr>
          <p:nvPr/>
        </p:nvSpPr>
        <p:spPr bwMode="auto">
          <a:xfrm>
            <a:off x="1490663" y="3100388"/>
            <a:ext cx="2038350" cy="709612"/>
          </a:xfrm>
          <a:prstGeom prst="rect">
            <a:avLst/>
          </a:prstGeom>
          <a:solidFill>
            <a:srgbClr val="FF505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lnSpc>
                <a:spcPts val="1925"/>
              </a:lnSpc>
            </a:pPr>
            <a:r>
              <a:rPr lang="ja-JP" altLang="en-US" sz="1400" b="1">
                <a:solidFill>
                  <a:srgbClr val="000066"/>
                </a:solidFill>
                <a:latin typeface="Meiryo UI" pitchFamily="50" charset="-128"/>
                <a:ea typeface="Meiryo UI" pitchFamily="50" charset="-128"/>
                <a:cs typeface="Meiryo UI" pitchFamily="50" charset="-128"/>
              </a:rPr>
              <a:t>　</a:t>
            </a:r>
            <a:r>
              <a:rPr lang="ja-JP" altLang="en-US" sz="1600" b="1">
                <a:solidFill>
                  <a:schemeClr val="bg1"/>
                </a:solidFill>
                <a:latin typeface="Meiryo UI" pitchFamily="50" charset="-128"/>
                <a:ea typeface="Meiryo UI" pitchFamily="50" charset="-128"/>
                <a:cs typeface="Meiryo UI" pitchFamily="50" charset="-128"/>
              </a:rPr>
              <a:t>必要に応じて</a:t>
            </a:r>
          </a:p>
          <a:p>
            <a:pPr eaLnBrk="1" hangingPunct="1"/>
            <a:r>
              <a:rPr lang="ja-JP" altLang="en-US" sz="1800" b="1">
                <a:solidFill>
                  <a:schemeClr val="bg1"/>
                </a:solidFill>
                <a:latin typeface="Meiryo UI" pitchFamily="50" charset="-128"/>
                <a:ea typeface="Meiryo UI" pitchFamily="50" charset="-128"/>
                <a:cs typeface="Meiryo UI" pitchFamily="50" charset="-128"/>
              </a:rPr>
              <a:t>　</a:t>
            </a:r>
            <a:r>
              <a:rPr lang="ja-JP" altLang="en-US" sz="1800" b="1">
                <a:latin typeface="Meiryo UI" pitchFamily="50" charset="-128"/>
                <a:ea typeface="Meiryo UI" pitchFamily="50" charset="-128"/>
                <a:cs typeface="Meiryo UI" pitchFamily="50" charset="-128"/>
              </a:rPr>
              <a:t> 「訪問」</a:t>
            </a:r>
            <a:r>
              <a:rPr lang="ja-JP" altLang="en-US" sz="1800" b="1">
                <a:solidFill>
                  <a:srgbClr val="F2F2F2"/>
                </a:solidFill>
                <a:latin typeface="Meiryo UI" pitchFamily="50" charset="-128"/>
                <a:ea typeface="Meiryo UI" pitchFamily="50" charset="-128"/>
                <a:cs typeface="Meiryo UI" pitchFamily="50" charset="-128"/>
              </a:rPr>
              <a:t>サービス</a:t>
            </a:r>
            <a:r>
              <a:rPr lang="ja-JP" altLang="en-US" sz="1800" b="1">
                <a:solidFill>
                  <a:schemeClr val="bg1"/>
                </a:solidFill>
                <a:latin typeface="Meiryo UI" pitchFamily="50" charset="-128"/>
                <a:ea typeface="Meiryo UI" pitchFamily="50" charset="-128"/>
                <a:cs typeface="Meiryo UI" pitchFamily="50" charset="-128"/>
              </a:rPr>
              <a:t>  </a:t>
            </a:r>
          </a:p>
        </p:txBody>
      </p:sp>
      <p:sp>
        <p:nvSpPr>
          <p:cNvPr id="165899" name="AutoShape 31"/>
          <p:cNvSpPr>
            <a:spLocks noChangeArrowheads="1"/>
          </p:cNvSpPr>
          <p:nvPr/>
        </p:nvSpPr>
        <p:spPr bwMode="auto">
          <a:xfrm rot="5400000">
            <a:off x="2790825" y="4546601"/>
            <a:ext cx="720725" cy="355600"/>
          </a:xfrm>
          <a:prstGeom prst="triangle">
            <a:avLst>
              <a:gd name="adj" fmla="val 50000"/>
            </a:avLst>
          </a:prstGeom>
          <a:solidFill>
            <a:srgbClr val="00CCFF"/>
          </a:solidFill>
          <a:ln w="38100">
            <a:solidFill>
              <a:schemeClr val="bg1"/>
            </a:solidFill>
            <a:miter lim="800000"/>
            <a:headEnd/>
            <a:tailEnd/>
          </a:ln>
        </p:spPr>
        <p:txBody>
          <a:bodyPr rot="10800000" vert="eaVert" wrap="none" anchor="ctr"/>
          <a:lstStyle/>
          <a:p>
            <a:pPr eaLnBrk="1" hangingPunct="1"/>
            <a:endParaRPr lang="ja-JP" altLang="en-US" sz="1800"/>
          </a:p>
        </p:txBody>
      </p:sp>
      <p:sp>
        <p:nvSpPr>
          <p:cNvPr id="4" name="円弧 3"/>
          <p:cNvSpPr/>
          <p:nvPr/>
        </p:nvSpPr>
        <p:spPr>
          <a:xfrm>
            <a:off x="1296195" y="3353341"/>
            <a:ext cx="4320834" cy="3604975"/>
          </a:xfrm>
          <a:prstGeom prst="arc">
            <a:avLst>
              <a:gd name="adj1" fmla="val 16125508"/>
              <a:gd name="adj2" fmla="val 19067637"/>
            </a:avLst>
          </a:prstGeom>
          <a:ln w="88900">
            <a:solidFill>
              <a:srgbClr val="FF5050"/>
            </a:solidFill>
            <a:tailEnd type="arrow" w="sm" len="sm"/>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sz="1800"/>
          </a:p>
        </p:txBody>
      </p:sp>
      <p:sp>
        <p:nvSpPr>
          <p:cNvPr id="36" name="円弧 35"/>
          <p:cNvSpPr/>
          <p:nvPr/>
        </p:nvSpPr>
        <p:spPr>
          <a:xfrm>
            <a:off x="229163" y="3132138"/>
            <a:ext cx="2530474" cy="2570161"/>
          </a:xfrm>
          <a:prstGeom prst="arc">
            <a:avLst>
              <a:gd name="adj1" fmla="val 18343945"/>
              <a:gd name="adj2" fmla="val 82079"/>
            </a:avLst>
          </a:prstGeom>
          <a:ln w="63500">
            <a:solidFill>
              <a:srgbClr val="FF5050"/>
            </a:solidFill>
            <a:tailEnd type="arrow" w="sm" len="sm"/>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sz="1800"/>
          </a:p>
        </p:txBody>
      </p:sp>
      <p:sp>
        <p:nvSpPr>
          <p:cNvPr id="37" name="円弧 36"/>
          <p:cNvSpPr/>
          <p:nvPr/>
        </p:nvSpPr>
        <p:spPr>
          <a:xfrm>
            <a:off x="1843088" y="3576638"/>
            <a:ext cx="2217738" cy="2565400"/>
          </a:xfrm>
          <a:prstGeom prst="arc">
            <a:avLst>
              <a:gd name="adj1" fmla="val 17113290"/>
              <a:gd name="adj2" fmla="val 19970144"/>
            </a:avLst>
          </a:prstGeom>
          <a:ln w="69850">
            <a:solidFill>
              <a:srgbClr val="FF5050"/>
            </a:solidFill>
            <a:tailEnd type="arrow" w="sm" len="sm"/>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sz="1800"/>
          </a:p>
        </p:txBody>
      </p:sp>
      <p:sp>
        <p:nvSpPr>
          <p:cNvPr id="165903" name="正方形/長方形 35"/>
          <p:cNvSpPr>
            <a:spLocks noChangeArrowheads="1"/>
          </p:cNvSpPr>
          <p:nvPr/>
        </p:nvSpPr>
        <p:spPr bwMode="auto">
          <a:xfrm>
            <a:off x="1571625" y="2479675"/>
            <a:ext cx="61309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2200" b="1">
                <a:solidFill>
                  <a:srgbClr val="404040"/>
                </a:solidFill>
                <a:latin typeface="Meiryo UI" pitchFamily="50" charset="-128"/>
                <a:ea typeface="Meiryo UI" pitchFamily="50" charset="-128"/>
                <a:cs typeface="Meiryo UI" pitchFamily="50" charset="-128"/>
              </a:rPr>
              <a:t>サービス機能 </a:t>
            </a:r>
            <a:r>
              <a:rPr lang="ja-JP" altLang="en-US" sz="2200" b="1">
                <a:solidFill>
                  <a:srgbClr val="669900"/>
                </a:solidFill>
                <a:latin typeface="Meiryo UI" pitchFamily="50" charset="-128"/>
                <a:ea typeface="Meiryo UI" pitchFamily="50" charset="-128"/>
                <a:cs typeface="Meiryo UI" pitchFamily="50" charset="-128"/>
              </a:rPr>
              <a:t>通い</a:t>
            </a:r>
            <a:r>
              <a:rPr lang="ja-JP" altLang="en-US" sz="2200" b="1">
                <a:solidFill>
                  <a:srgbClr val="404040"/>
                </a:solidFill>
                <a:latin typeface="Meiryo UI" pitchFamily="50" charset="-128"/>
                <a:ea typeface="Meiryo UI" pitchFamily="50" charset="-128"/>
                <a:cs typeface="Meiryo UI" pitchFamily="50" charset="-128"/>
              </a:rPr>
              <a:t>・</a:t>
            </a:r>
            <a:r>
              <a:rPr lang="ja-JP" altLang="en-US" sz="2200" b="1">
                <a:solidFill>
                  <a:srgbClr val="FF5050"/>
                </a:solidFill>
                <a:latin typeface="Meiryo UI" pitchFamily="50" charset="-128"/>
                <a:ea typeface="Meiryo UI" pitchFamily="50" charset="-128"/>
                <a:cs typeface="Meiryo UI" pitchFamily="50" charset="-128"/>
              </a:rPr>
              <a:t>訪問</a:t>
            </a:r>
            <a:r>
              <a:rPr lang="ja-JP" altLang="en-US" sz="2200" b="1">
                <a:solidFill>
                  <a:srgbClr val="404040"/>
                </a:solidFill>
                <a:latin typeface="Meiryo UI" pitchFamily="50" charset="-128"/>
                <a:ea typeface="Meiryo UI" pitchFamily="50" charset="-128"/>
                <a:cs typeface="Meiryo UI" pitchFamily="50" charset="-128"/>
              </a:rPr>
              <a:t>・</a:t>
            </a:r>
            <a:r>
              <a:rPr lang="ja-JP" altLang="en-US" sz="2200" b="1">
                <a:solidFill>
                  <a:srgbClr val="FF9933"/>
                </a:solidFill>
                <a:latin typeface="Meiryo UI" pitchFamily="50" charset="-128"/>
                <a:ea typeface="Meiryo UI" pitchFamily="50" charset="-128"/>
                <a:cs typeface="Meiryo UI" pitchFamily="50" charset="-128"/>
              </a:rPr>
              <a:t>泊まり</a:t>
            </a:r>
            <a:r>
              <a:rPr lang="ja-JP" altLang="en-US" sz="2200" b="1">
                <a:solidFill>
                  <a:srgbClr val="404040"/>
                </a:solidFill>
                <a:latin typeface="Meiryo UI" pitchFamily="50" charset="-128"/>
                <a:ea typeface="Meiryo UI" pitchFamily="50" charset="-128"/>
                <a:cs typeface="Meiryo UI" pitchFamily="50" charset="-128"/>
              </a:rPr>
              <a:t> のイメージ</a:t>
            </a:r>
          </a:p>
        </p:txBody>
      </p:sp>
      <p:sp>
        <p:nvSpPr>
          <p:cNvPr id="165904" name="正方形/長方形 35"/>
          <p:cNvSpPr>
            <a:spLocks noChangeArrowheads="1"/>
          </p:cNvSpPr>
          <p:nvPr/>
        </p:nvSpPr>
        <p:spPr bwMode="auto">
          <a:xfrm>
            <a:off x="379413" y="5643563"/>
            <a:ext cx="10937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600" b="1" dirty="0">
                <a:solidFill>
                  <a:srgbClr val="404040"/>
                </a:solidFill>
                <a:latin typeface="Meiryo UI" pitchFamily="50" charset="-128"/>
                <a:ea typeface="Meiryo UI" pitchFamily="50" charset="-128"/>
                <a:cs typeface="Meiryo UI" pitchFamily="50" charset="-128"/>
              </a:rPr>
              <a:t>認知症</a:t>
            </a:r>
            <a:endParaRPr lang="en-US" altLang="ja-JP" sz="1600" b="1" dirty="0">
              <a:solidFill>
                <a:srgbClr val="404040"/>
              </a:solidFill>
              <a:latin typeface="Meiryo UI" pitchFamily="50" charset="-128"/>
              <a:ea typeface="Meiryo UI" pitchFamily="50" charset="-128"/>
              <a:cs typeface="Meiryo UI" pitchFamily="50" charset="-128"/>
            </a:endParaRPr>
          </a:p>
          <a:p>
            <a:pPr eaLnBrk="1" hangingPunct="1"/>
            <a:r>
              <a:rPr lang="ja-JP" altLang="en-US" sz="1600" b="1" dirty="0">
                <a:solidFill>
                  <a:srgbClr val="404040"/>
                </a:solidFill>
                <a:latin typeface="Meiryo UI" pitchFamily="50" charset="-128"/>
                <a:ea typeface="Meiryo UI" pitchFamily="50" charset="-128"/>
                <a:cs typeface="Meiryo UI" pitchFamily="50" charset="-128"/>
              </a:rPr>
              <a:t>の進行</a:t>
            </a:r>
          </a:p>
        </p:txBody>
      </p:sp>
      <p:sp>
        <p:nvSpPr>
          <p:cNvPr id="165905" name="Text Box 21"/>
          <p:cNvSpPr txBox="1">
            <a:spLocks noChangeArrowheads="1"/>
          </p:cNvSpPr>
          <p:nvPr/>
        </p:nvSpPr>
        <p:spPr bwMode="auto">
          <a:xfrm>
            <a:off x="6008688" y="6142038"/>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a:solidFill>
                  <a:srgbClr val="404040"/>
                </a:solidFill>
                <a:latin typeface="Meiryo UI" pitchFamily="50" charset="-128"/>
                <a:ea typeface="Meiryo UI" pitchFamily="50" charset="-128"/>
                <a:cs typeface="Meiryo UI" pitchFamily="50" charset="-128"/>
              </a:rPr>
              <a:t>後期</a:t>
            </a:r>
          </a:p>
        </p:txBody>
      </p:sp>
      <p:sp>
        <p:nvSpPr>
          <p:cNvPr id="165906" name="Text Box 21"/>
          <p:cNvSpPr txBox="1">
            <a:spLocks noChangeArrowheads="1"/>
          </p:cNvSpPr>
          <p:nvPr/>
        </p:nvSpPr>
        <p:spPr bwMode="auto">
          <a:xfrm>
            <a:off x="3621088" y="6124575"/>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a:solidFill>
                  <a:srgbClr val="404040"/>
                </a:solidFill>
                <a:latin typeface="Meiryo UI" pitchFamily="50" charset="-128"/>
                <a:ea typeface="Meiryo UI" pitchFamily="50" charset="-128"/>
                <a:cs typeface="Meiryo UI" pitchFamily="50" charset="-128"/>
              </a:rPr>
              <a:t>中期</a:t>
            </a:r>
          </a:p>
        </p:txBody>
      </p:sp>
      <p:sp>
        <p:nvSpPr>
          <p:cNvPr id="165907" name="Rectangle 9"/>
          <p:cNvSpPr>
            <a:spLocks noChangeArrowheads="1"/>
          </p:cNvSpPr>
          <p:nvPr/>
        </p:nvSpPr>
        <p:spPr bwMode="auto">
          <a:xfrm>
            <a:off x="4968875" y="4314825"/>
            <a:ext cx="1619250" cy="1347788"/>
          </a:xfrm>
          <a:prstGeom prst="rect">
            <a:avLst/>
          </a:prstGeom>
          <a:solidFill>
            <a:srgbClr val="85AE3C"/>
          </a:solidFill>
          <a:ln>
            <a:noFill/>
          </a:ln>
          <a:effectLst/>
        </p:spPr>
        <p:txBody>
          <a:bodyPr wrap="none" anchor="ctr"/>
          <a:lstStyle/>
          <a:p>
            <a:pPr algn="ctr" eaLnBrk="1" hangingPunct="1"/>
            <a:r>
              <a:rPr lang="ja-JP" altLang="en-US" sz="1600" b="1">
                <a:solidFill>
                  <a:schemeClr val="bg1"/>
                </a:solidFill>
                <a:latin typeface="Meiryo UI" pitchFamily="50" charset="-128"/>
                <a:ea typeface="Meiryo UI" pitchFamily="50" charset="-128"/>
                <a:cs typeface="Meiryo UI" pitchFamily="50" charset="-128"/>
              </a:rPr>
              <a:t>通いサービス</a:t>
            </a:r>
          </a:p>
        </p:txBody>
      </p:sp>
      <p:sp>
        <p:nvSpPr>
          <p:cNvPr id="165908" name="Text Box 33"/>
          <p:cNvSpPr txBox="1">
            <a:spLocks noChangeArrowheads="1"/>
          </p:cNvSpPr>
          <p:nvPr/>
        </p:nvSpPr>
        <p:spPr bwMode="auto">
          <a:xfrm>
            <a:off x="649288" y="1356115"/>
            <a:ext cx="8035925" cy="674031"/>
          </a:xfrm>
          <a:prstGeom prst="rect">
            <a:avLst/>
          </a:prstGeom>
          <a:noFill/>
          <a:ln w="22225" algn="ctr">
            <a:noFill/>
            <a:miter lim="800000"/>
            <a:headEnd/>
            <a:tailEnd/>
          </a:ln>
          <a:extLst>
            <a:ext uri="{909E8E84-426E-40DD-AFC4-6F175D3DCCD1}">
              <a14:hiddenFill xmlns:a14="http://schemas.microsoft.com/office/drawing/2010/main">
                <a:solidFill>
                  <a:srgbClr val="FFFFFF"/>
                </a:solidFill>
              </a14:hiddenFill>
            </a:ext>
          </a:extLst>
        </p:spPr>
        <p:txBody>
          <a:bodyPr wrap="square"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kumimoji="0" lang="ja-JP" altLang="en-US" sz="1800" b="1" dirty="0">
                <a:solidFill>
                  <a:srgbClr val="669900"/>
                </a:solidFill>
                <a:latin typeface="Meiryo UI" pitchFamily="50" charset="-128"/>
                <a:ea typeface="Meiryo UI" pitchFamily="50" charset="-128"/>
                <a:cs typeface="Meiryo UI" pitchFamily="50" charset="-128"/>
              </a:rPr>
              <a:t>通い</a:t>
            </a:r>
            <a:r>
              <a:rPr kumimoji="0" lang="ja-JP" altLang="en-US" sz="1800" b="1" dirty="0">
                <a:latin typeface="Meiryo UI" pitchFamily="50" charset="-128"/>
                <a:ea typeface="Meiryo UI" pitchFamily="50" charset="-128"/>
                <a:cs typeface="Meiryo UI" pitchFamily="50" charset="-128"/>
              </a:rPr>
              <a:t>を中心に、要介護者の様態や希望に応じて、随時</a:t>
            </a:r>
            <a:r>
              <a:rPr kumimoji="0" lang="ja-JP" altLang="en-US" sz="1800" b="1" dirty="0">
                <a:solidFill>
                  <a:srgbClr val="FF5050"/>
                </a:solidFill>
                <a:latin typeface="Meiryo UI" pitchFamily="50" charset="-128"/>
                <a:ea typeface="Meiryo UI" pitchFamily="50" charset="-128"/>
                <a:cs typeface="Meiryo UI" pitchFamily="50" charset="-128"/>
              </a:rPr>
              <a:t>訪問</a:t>
            </a:r>
            <a:r>
              <a:rPr kumimoji="0" lang="ja-JP" altLang="en-US" sz="1800" b="1" dirty="0">
                <a:latin typeface="Meiryo UI" pitchFamily="50" charset="-128"/>
                <a:ea typeface="Meiryo UI" pitchFamily="50" charset="-128"/>
                <a:cs typeface="Meiryo UI" pitchFamily="50" charset="-128"/>
              </a:rPr>
              <a:t>や</a:t>
            </a:r>
            <a:r>
              <a:rPr kumimoji="0" lang="ja-JP" altLang="en-US" sz="1800" b="1" dirty="0">
                <a:solidFill>
                  <a:srgbClr val="EE8E00"/>
                </a:solidFill>
                <a:latin typeface="Meiryo UI" pitchFamily="50" charset="-128"/>
                <a:ea typeface="Meiryo UI" pitchFamily="50" charset="-128"/>
                <a:cs typeface="Meiryo UI" pitchFamily="50" charset="-128"/>
              </a:rPr>
              <a:t>泊まり</a:t>
            </a:r>
            <a:r>
              <a:rPr kumimoji="0" lang="ja-JP" altLang="en-US" sz="1800" b="1" dirty="0">
                <a:latin typeface="Meiryo UI" pitchFamily="50" charset="-128"/>
                <a:ea typeface="Meiryo UI" pitchFamily="50" charset="-128"/>
                <a:cs typeface="Meiryo UI" pitchFamily="50" charset="-128"/>
              </a:rPr>
              <a:t>を組み合わせて</a:t>
            </a:r>
            <a:endParaRPr kumimoji="0" lang="en-US" altLang="ja-JP" sz="1800" b="1" dirty="0">
              <a:latin typeface="Meiryo UI" pitchFamily="50" charset="-128"/>
              <a:ea typeface="Meiryo UI" pitchFamily="50" charset="-128"/>
              <a:cs typeface="Meiryo UI" pitchFamily="50" charset="-128"/>
            </a:endParaRPr>
          </a:p>
          <a:p>
            <a:pPr eaLnBrk="1" hangingPunct="1">
              <a:spcBef>
                <a:spcPct val="10000"/>
              </a:spcBef>
            </a:pPr>
            <a:r>
              <a:rPr kumimoji="0" lang="ja-JP" altLang="en-US" sz="1800" b="1" dirty="0">
                <a:latin typeface="Meiryo UI" pitchFamily="50" charset="-128"/>
                <a:ea typeface="Meiryo UI" pitchFamily="50" charset="-128"/>
                <a:cs typeface="Meiryo UI" pitchFamily="50" charset="-128"/>
              </a:rPr>
              <a:t>サービスを提供し、中重度になっても在宅生活が継続できるように支援</a:t>
            </a:r>
          </a:p>
        </p:txBody>
      </p:sp>
      <p:sp>
        <p:nvSpPr>
          <p:cNvPr id="165910" name="正方形/長方形 35"/>
          <p:cNvSpPr>
            <a:spLocks noChangeArrowheads="1"/>
          </p:cNvSpPr>
          <p:nvPr/>
        </p:nvSpPr>
        <p:spPr bwMode="auto">
          <a:xfrm>
            <a:off x="7083425" y="4111625"/>
            <a:ext cx="17430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600" b="1">
                <a:solidFill>
                  <a:srgbClr val="404040"/>
                </a:solidFill>
                <a:latin typeface="Meiryo UI" pitchFamily="50" charset="-128"/>
                <a:ea typeface="Meiryo UI" pitchFamily="50" charset="-128"/>
                <a:cs typeface="Meiryo UI" pitchFamily="50" charset="-128"/>
              </a:rPr>
              <a:t>状態に応じて</a:t>
            </a:r>
          </a:p>
          <a:p>
            <a:pPr eaLnBrk="1" hangingPunct="1"/>
            <a:r>
              <a:rPr lang="ja-JP" altLang="en-US" sz="1600" b="1">
                <a:solidFill>
                  <a:srgbClr val="669900"/>
                </a:solidFill>
                <a:latin typeface="Meiryo UI" pitchFamily="50" charset="-128"/>
                <a:ea typeface="Meiryo UI" pitchFamily="50" charset="-128"/>
                <a:cs typeface="Meiryo UI" pitchFamily="50" charset="-128"/>
              </a:rPr>
              <a:t>通い</a:t>
            </a:r>
            <a:r>
              <a:rPr lang="ja-JP" altLang="en-US" sz="1600" b="1">
                <a:latin typeface="Meiryo UI" pitchFamily="50" charset="-128"/>
                <a:ea typeface="Meiryo UI" pitchFamily="50" charset="-128"/>
                <a:cs typeface="Meiryo UI" pitchFamily="50" charset="-128"/>
              </a:rPr>
              <a:t>サービスの</a:t>
            </a:r>
          </a:p>
          <a:p>
            <a:pPr eaLnBrk="1" hangingPunct="1"/>
            <a:r>
              <a:rPr lang="ja-JP" altLang="en-US" sz="1600" b="1">
                <a:latin typeface="Meiryo UI" pitchFamily="50" charset="-128"/>
                <a:ea typeface="Meiryo UI" pitchFamily="50" charset="-128"/>
                <a:cs typeface="Meiryo UI" pitchFamily="50" charset="-128"/>
              </a:rPr>
              <a:t>時間は調整可能</a:t>
            </a:r>
          </a:p>
        </p:txBody>
      </p:sp>
      <p:sp>
        <p:nvSpPr>
          <p:cNvPr id="165911" name="AutoShape 25"/>
          <p:cNvSpPr>
            <a:spLocks noChangeArrowheads="1"/>
          </p:cNvSpPr>
          <p:nvPr/>
        </p:nvSpPr>
        <p:spPr bwMode="auto">
          <a:xfrm>
            <a:off x="6869112" y="3796507"/>
            <a:ext cx="1957387" cy="1458912"/>
          </a:xfrm>
          <a:prstGeom prst="wedgeEllipseCallout">
            <a:avLst>
              <a:gd name="adj1" fmla="val -62722"/>
              <a:gd name="adj2" fmla="val 19639"/>
            </a:avLst>
          </a:prstGeom>
          <a:noFill/>
          <a:ln w="57150" cap="rnd">
            <a:solidFill>
              <a:srgbClr val="6699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ja-JP" altLang="en-US" sz="1800" b="1">
              <a:latin typeface="メイリオ" pitchFamily="50" charset="-128"/>
              <a:ea typeface="メイリオ" pitchFamily="50" charset="-128"/>
              <a:cs typeface="メイリオ" pitchFamily="50" charset="-128"/>
            </a:endParaRPr>
          </a:p>
        </p:txBody>
      </p:sp>
      <p:sp>
        <p:nvSpPr>
          <p:cNvPr id="165912" name="AutoShape 33"/>
          <p:cNvSpPr>
            <a:spLocks noChangeArrowheads="1"/>
          </p:cNvSpPr>
          <p:nvPr/>
        </p:nvSpPr>
        <p:spPr bwMode="auto">
          <a:xfrm rot="5400000">
            <a:off x="4572794" y="4107657"/>
            <a:ext cx="719137" cy="355600"/>
          </a:xfrm>
          <a:prstGeom prst="triangle">
            <a:avLst>
              <a:gd name="adj" fmla="val 50000"/>
            </a:avLst>
          </a:prstGeom>
          <a:solidFill>
            <a:srgbClr val="00CCFF"/>
          </a:solidFill>
          <a:ln w="38100">
            <a:solidFill>
              <a:schemeClr val="bg1"/>
            </a:solidFill>
            <a:miter lim="800000"/>
            <a:headEnd/>
            <a:tailEnd/>
          </a:ln>
        </p:spPr>
        <p:txBody>
          <a:bodyPr rot="10800000" vert="eaVert" wrap="none" anchor="ctr"/>
          <a:lstStyle/>
          <a:p>
            <a:pPr eaLnBrk="1" hangingPunct="1"/>
            <a:endParaRPr lang="ja-JP" altLang="en-US" sz="1800"/>
          </a:p>
        </p:txBody>
      </p:sp>
      <p:sp>
        <p:nvSpPr>
          <p:cNvPr id="165913" name="Rectangle 3"/>
          <p:cNvSpPr>
            <a:spLocks noChangeArrowheads="1"/>
          </p:cNvSpPr>
          <p:nvPr/>
        </p:nvSpPr>
        <p:spPr bwMode="auto">
          <a:xfrm>
            <a:off x="266700" y="101282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65914" name="Text Box 5"/>
          <p:cNvSpPr txBox="1">
            <a:spLocks noChangeArrowheads="1"/>
          </p:cNvSpPr>
          <p:nvPr/>
        </p:nvSpPr>
        <p:spPr bwMode="auto">
          <a:xfrm>
            <a:off x="0" y="0"/>
            <a:ext cx="2414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-22</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078386945"/>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正方形/長方形 79"/>
          <p:cNvSpPr>
            <a:spLocks noChangeArrowheads="1"/>
          </p:cNvSpPr>
          <p:nvPr/>
        </p:nvSpPr>
        <p:spPr bwMode="auto">
          <a:xfrm>
            <a:off x="844549" y="1168951"/>
            <a:ext cx="7937364" cy="6803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65217" tIns="43530" rIns="65217" bIns="43530">
            <a:spAutoFit/>
          </a:bodyPr>
          <a:lstStyle/>
          <a:p>
            <a:pPr defTabSz="828675"/>
            <a:r>
              <a:rPr lang="ja-JP" altLang="en-US" sz="1800" b="1" dirty="0">
                <a:latin typeface="Meiryo UI" pitchFamily="50" charset="-128"/>
                <a:ea typeface="Meiryo UI" pitchFamily="50" charset="-128"/>
                <a:cs typeface="Meiryo UI" pitchFamily="50" charset="-128"/>
              </a:rPr>
              <a:t>●日中・夜間を通じて、訪問介護と訪問看護が一体的または密接に連携</a:t>
            </a:r>
            <a:endParaRPr lang="en-US" altLang="ja-JP" sz="1800" b="1" dirty="0">
              <a:latin typeface="Meiryo UI" pitchFamily="50" charset="-128"/>
              <a:ea typeface="Meiryo UI" pitchFamily="50" charset="-128"/>
              <a:cs typeface="Meiryo UI" pitchFamily="50" charset="-128"/>
            </a:endParaRPr>
          </a:p>
          <a:p>
            <a:pPr defTabSz="828675">
              <a:spcBef>
                <a:spcPts val="300"/>
              </a:spcBef>
            </a:pPr>
            <a:r>
              <a:rPr lang="ja-JP" altLang="en-US" sz="1800" b="1" smtClean="0">
                <a:latin typeface="Meiryo UI" pitchFamily="50" charset="-128"/>
                <a:ea typeface="Meiryo UI" pitchFamily="50" charset="-128"/>
                <a:cs typeface="Meiryo UI" pitchFamily="50" charset="-128"/>
              </a:rPr>
              <a:t>●定期</a:t>
            </a:r>
            <a:r>
              <a:rPr lang="ja-JP" altLang="en-US" sz="1800" b="1" dirty="0">
                <a:latin typeface="Meiryo UI" pitchFamily="50" charset="-128"/>
                <a:ea typeface="Meiryo UI" pitchFamily="50" charset="-128"/>
                <a:cs typeface="Meiryo UI" pitchFamily="50" charset="-128"/>
              </a:rPr>
              <a:t>巡回型訪問と随時の対応を行う</a:t>
            </a:r>
          </a:p>
        </p:txBody>
      </p:sp>
      <p:sp>
        <p:nvSpPr>
          <p:cNvPr id="310275" name="Oval 4" descr="30%"/>
          <p:cNvSpPr>
            <a:spLocks noChangeArrowheads="1"/>
          </p:cNvSpPr>
          <p:nvPr/>
        </p:nvSpPr>
        <p:spPr bwMode="auto">
          <a:xfrm>
            <a:off x="844549" y="1967948"/>
            <a:ext cx="7747001" cy="3706896"/>
          </a:xfrm>
          <a:prstGeom prst="ellipse">
            <a:avLst/>
          </a:prstGeom>
          <a:solidFill>
            <a:srgbClr val="CFCFCF"/>
          </a:solidFill>
          <a:ln>
            <a:noFill/>
          </a:ln>
        </p:spPr>
        <p:txBody>
          <a:bodyPr wrap="none" lIns="87032" tIns="43523" rIns="87032" bIns="43523" anchor="ctr"/>
          <a:lstStyle/>
          <a:p>
            <a:pPr algn="ctr" defTabSz="828675"/>
            <a:r>
              <a:rPr lang="en-US" altLang="ja-JP" sz="2200">
                <a:solidFill>
                  <a:srgbClr val="000000"/>
                </a:solidFill>
                <a:latin typeface="Times New Roman" pitchFamily="18" charset="0"/>
              </a:rPr>
              <a:t> </a:t>
            </a:r>
          </a:p>
        </p:txBody>
      </p:sp>
      <p:sp>
        <p:nvSpPr>
          <p:cNvPr id="310276" name="Oval 5"/>
          <p:cNvSpPr>
            <a:spLocks noChangeArrowheads="1"/>
          </p:cNvSpPr>
          <p:nvPr/>
        </p:nvSpPr>
        <p:spPr bwMode="auto">
          <a:xfrm rot="2619866">
            <a:off x="2305050" y="2611438"/>
            <a:ext cx="3400425" cy="1897062"/>
          </a:xfrm>
          <a:prstGeom prst="ellipse">
            <a:avLst/>
          </a:prstGeom>
          <a:solidFill>
            <a:srgbClr val="EE8E00"/>
          </a:solidFill>
          <a:ln w="25400">
            <a:noFill/>
            <a:round/>
            <a:headEnd/>
            <a:tailEnd/>
          </a:ln>
        </p:spPr>
        <p:txBody>
          <a:bodyPr wrap="none" lIns="87032" tIns="43523" rIns="87032" bIns="43523" anchor="ctr"/>
          <a:lstStyle/>
          <a:p>
            <a:pPr algn="ctr" defTabSz="828675"/>
            <a:endParaRPr lang="ja-JP" altLang="en-US" sz="1000">
              <a:solidFill>
                <a:srgbClr val="000000"/>
              </a:solidFill>
              <a:latin typeface="Times New Roman" pitchFamily="18" charset="0"/>
            </a:endParaRPr>
          </a:p>
        </p:txBody>
      </p:sp>
      <p:sp>
        <p:nvSpPr>
          <p:cNvPr id="310277" name="Text Box 7"/>
          <p:cNvSpPr txBox="1">
            <a:spLocks noChangeArrowheads="1"/>
          </p:cNvSpPr>
          <p:nvPr/>
        </p:nvSpPr>
        <p:spPr bwMode="auto">
          <a:xfrm>
            <a:off x="3924920" y="4382383"/>
            <a:ext cx="1538287" cy="33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32" tIns="43523" rIns="87032" bIns="43523">
            <a:spAutoFit/>
          </a:bodyPr>
          <a:lstStyle>
            <a:lvl1pPr algn="r" defTabSz="828675">
              <a:defRPr kumimoji="1" sz="3600">
                <a:solidFill>
                  <a:schemeClr val="tx1"/>
                </a:solidFill>
                <a:latin typeface="Arial" pitchFamily="34" charset="0"/>
                <a:ea typeface="ＭＳ Ｐゴシック" pitchFamily="50" charset="-128"/>
              </a:defRPr>
            </a:lvl1pPr>
            <a:lvl2pPr marL="742950" indent="-285750" algn="r" defTabSz="828675">
              <a:defRPr kumimoji="1" sz="3600">
                <a:solidFill>
                  <a:schemeClr val="tx1"/>
                </a:solidFill>
                <a:latin typeface="Arial" pitchFamily="34" charset="0"/>
                <a:ea typeface="ＭＳ Ｐゴシック" pitchFamily="50" charset="-128"/>
              </a:defRPr>
            </a:lvl2pPr>
            <a:lvl3pPr marL="1143000" indent="-228600" algn="r" defTabSz="828675">
              <a:defRPr kumimoji="1" sz="3600">
                <a:solidFill>
                  <a:schemeClr val="tx1"/>
                </a:solidFill>
                <a:latin typeface="Arial" pitchFamily="34" charset="0"/>
                <a:ea typeface="ＭＳ Ｐゴシック" pitchFamily="50" charset="-128"/>
              </a:defRPr>
            </a:lvl3pPr>
            <a:lvl4pPr marL="1600200" indent="-228600" algn="r" defTabSz="828675">
              <a:defRPr kumimoji="1" sz="3600">
                <a:solidFill>
                  <a:schemeClr val="tx1"/>
                </a:solidFill>
                <a:latin typeface="Arial" pitchFamily="34" charset="0"/>
                <a:ea typeface="ＭＳ Ｐゴシック" pitchFamily="50" charset="-128"/>
              </a:defRPr>
            </a:lvl4pPr>
            <a:lvl5pPr marL="2057400" indent="-228600" algn="r" defTabSz="828675">
              <a:defRPr kumimoji="1" sz="3600">
                <a:solidFill>
                  <a:schemeClr val="tx1"/>
                </a:solidFill>
                <a:latin typeface="Arial" pitchFamily="34" charset="0"/>
                <a:ea typeface="ＭＳ Ｐゴシック" pitchFamily="50" charset="-128"/>
              </a:defRPr>
            </a:lvl5pPr>
            <a:lvl6pPr marL="25146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6pPr>
            <a:lvl7pPr marL="29718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7pPr>
            <a:lvl8pPr marL="34290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8pPr>
            <a:lvl9pPr marL="38862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9pPr>
          </a:lstStyle>
          <a:p>
            <a:pPr algn="l">
              <a:spcBef>
                <a:spcPct val="50000"/>
              </a:spcBef>
            </a:pPr>
            <a:r>
              <a:rPr lang="ja-JP" altLang="en-US" sz="1600" b="1" dirty="0">
                <a:solidFill>
                  <a:schemeClr val="bg1"/>
                </a:solidFill>
                <a:latin typeface="Meiryo UI" pitchFamily="50" charset="-128"/>
                <a:ea typeface="Meiryo UI" pitchFamily="50" charset="-128"/>
                <a:cs typeface="Meiryo UI" pitchFamily="50" charset="-128"/>
              </a:rPr>
              <a:t>常駐オペレータ</a:t>
            </a:r>
          </a:p>
        </p:txBody>
      </p:sp>
      <p:sp>
        <p:nvSpPr>
          <p:cNvPr id="310278" name="Oval 8"/>
          <p:cNvSpPr>
            <a:spLocks noChangeArrowheads="1"/>
          </p:cNvSpPr>
          <p:nvPr/>
        </p:nvSpPr>
        <p:spPr bwMode="auto">
          <a:xfrm rot="-857338">
            <a:off x="2389746" y="3323192"/>
            <a:ext cx="5330021" cy="2015604"/>
          </a:xfrm>
          <a:prstGeom prst="ellipse">
            <a:avLst/>
          </a:prstGeom>
          <a:noFill/>
          <a:ln w="50800" cap="rnd">
            <a:solidFill>
              <a:srgbClr val="008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87032" tIns="43523" rIns="87032" bIns="43523" anchor="ctr"/>
          <a:lstStyle/>
          <a:p>
            <a:pPr algn="ctr" defTabSz="828675"/>
            <a:endParaRPr lang="ja-JP" altLang="en-US" sz="1000">
              <a:solidFill>
                <a:srgbClr val="000000"/>
              </a:solidFill>
              <a:latin typeface="Times New Roman" pitchFamily="18" charset="0"/>
            </a:endParaRPr>
          </a:p>
        </p:txBody>
      </p:sp>
      <p:sp>
        <p:nvSpPr>
          <p:cNvPr id="310279" name="AutoShape 11"/>
          <p:cNvSpPr>
            <a:spLocks noChangeArrowheads="1"/>
          </p:cNvSpPr>
          <p:nvPr/>
        </p:nvSpPr>
        <p:spPr bwMode="auto">
          <a:xfrm rot="-5400000">
            <a:off x="4439306" y="3739970"/>
            <a:ext cx="506413" cy="785814"/>
          </a:xfrm>
          <a:prstGeom prst="homePlate">
            <a:avLst>
              <a:gd name="adj" fmla="val 36458"/>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chemeClr val="bg1"/>
            </a:extrusionClr>
          </a:sp3d>
        </p:spPr>
        <p:txBody>
          <a:bodyPr vert="eaVert" wrap="none" lIns="87032" tIns="43523" rIns="87032" bIns="43523" anchor="ctr">
            <a:flatTx/>
          </a:bodyPr>
          <a:lstStyle/>
          <a:p>
            <a:pPr algn="ctr" defTabSz="828675"/>
            <a:endParaRPr lang="ja-JP" altLang="en-US" sz="1000">
              <a:solidFill>
                <a:srgbClr val="000000"/>
              </a:solidFill>
              <a:latin typeface="Times New Roman" pitchFamily="18" charset="0"/>
            </a:endParaRPr>
          </a:p>
        </p:txBody>
      </p:sp>
      <p:pic>
        <p:nvPicPr>
          <p:cNvPr id="310280" name="Picture 12" descr="BD0677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7970" y="3941485"/>
            <a:ext cx="6397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81" name="Line 14"/>
          <p:cNvSpPr>
            <a:spLocks noChangeShapeType="1"/>
          </p:cNvSpPr>
          <p:nvPr/>
        </p:nvSpPr>
        <p:spPr bwMode="auto">
          <a:xfrm>
            <a:off x="3682932" y="2909888"/>
            <a:ext cx="790575" cy="93345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lIns="96062" tIns="48039" rIns="96062" bIns="48039"/>
          <a:lstStyle/>
          <a:p>
            <a:endParaRPr lang="ja-JP" altLang="en-US"/>
          </a:p>
        </p:txBody>
      </p:sp>
      <p:sp>
        <p:nvSpPr>
          <p:cNvPr id="310282" name="Line 15"/>
          <p:cNvSpPr>
            <a:spLocks noChangeShapeType="1"/>
          </p:cNvSpPr>
          <p:nvPr/>
        </p:nvSpPr>
        <p:spPr bwMode="auto">
          <a:xfrm>
            <a:off x="3462338" y="2979738"/>
            <a:ext cx="771525" cy="908050"/>
          </a:xfrm>
          <a:prstGeom prst="line">
            <a:avLst/>
          </a:prstGeom>
          <a:noFill/>
          <a:ln w="57150">
            <a:solidFill>
              <a:schemeClr val="bg1"/>
            </a:solidFill>
            <a:round/>
            <a:headEnd type="triangle" w="med" len="med"/>
            <a:tailEnd/>
          </a:ln>
          <a:extLst>
            <a:ext uri="{909E8E84-426E-40DD-AFC4-6F175D3DCCD1}">
              <a14:hiddenFill xmlns:a14="http://schemas.microsoft.com/office/drawing/2010/main">
                <a:noFill/>
              </a14:hiddenFill>
            </a:ext>
          </a:extLst>
        </p:spPr>
        <p:txBody>
          <a:bodyPr lIns="96062" tIns="48039" rIns="96062" bIns="48039"/>
          <a:lstStyle/>
          <a:p>
            <a:endParaRPr lang="ja-JP" altLang="en-US"/>
          </a:p>
        </p:txBody>
      </p:sp>
      <p:sp>
        <p:nvSpPr>
          <p:cNvPr id="310283" name="AutoShape 16"/>
          <p:cNvSpPr>
            <a:spLocks noChangeArrowheads="1"/>
          </p:cNvSpPr>
          <p:nvPr/>
        </p:nvSpPr>
        <p:spPr bwMode="auto">
          <a:xfrm>
            <a:off x="2564453" y="3389313"/>
            <a:ext cx="977900" cy="341312"/>
          </a:xfrm>
          <a:prstGeom prst="roundRect">
            <a:avLst>
              <a:gd name="adj" fmla="val 16667"/>
            </a:avLst>
          </a:prstGeom>
          <a:solidFill>
            <a:schemeClr val="bg1"/>
          </a:solidFill>
          <a:ln w="19050">
            <a:solidFill>
              <a:srgbClr val="EE8E00"/>
            </a:solidFill>
            <a:round/>
            <a:headEnd/>
            <a:tailEnd/>
          </a:ln>
        </p:spPr>
        <p:txBody>
          <a:bodyPr wrap="none" lIns="87032" tIns="43523" rIns="87032" bIns="43523" anchor="ctr"/>
          <a:lstStyle/>
          <a:p>
            <a:pPr algn="ctr" defTabSz="828675"/>
            <a:r>
              <a:rPr lang="ja-JP" altLang="en-US" sz="1600" b="1" dirty="0">
                <a:solidFill>
                  <a:srgbClr val="EE8E00"/>
                </a:solidFill>
                <a:latin typeface="Meiryo UI" pitchFamily="50" charset="-128"/>
                <a:ea typeface="Meiryo UI" pitchFamily="50" charset="-128"/>
                <a:cs typeface="Meiryo UI" pitchFamily="50" charset="-128"/>
              </a:rPr>
              <a:t>随時対応</a:t>
            </a:r>
          </a:p>
        </p:txBody>
      </p:sp>
      <p:sp>
        <p:nvSpPr>
          <p:cNvPr id="310284" name="AutoShape 17"/>
          <p:cNvSpPr>
            <a:spLocks noChangeArrowheads="1"/>
          </p:cNvSpPr>
          <p:nvPr/>
        </p:nvSpPr>
        <p:spPr bwMode="auto">
          <a:xfrm>
            <a:off x="266700" y="2298700"/>
            <a:ext cx="2625997" cy="958850"/>
          </a:xfrm>
          <a:prstGeom prst="wedgeRoundRectCallout">
            <a:avLst>
              <a:gd name="adj1" fmla="val 61306"/>
              <a:gd name="adj2" fmla="val 37912"/>
              <a:gd name="adj3" fmla="val 16667"/>
            </a:avLst>
          </a:prstGeom>
          <a:solidFill>
            <a:schemeClr val="bg1"/>
          </a:solidFill>
          <a:ln w="31750">
            <a:solidFill>
              <a:srgbClr val="EE8E00"/>
            </a:solidFill>
            <a:miter lim="800000"/>
            <a:headEnd/>
            <a:tailEnd/>
          </a:ln>
        </p:spPr>
        <p:txBody>
          <a:bodyPr lIns="87032" tIns="43523" rIns="87032" bIns="43523"/>
          <a:lstStyle/>
          <a:p>
            <a:pPr algn="ctr" defTabSz="828675">
              <a:spcBef>
                <a:spcPct val="50000"/>
              </a:spcBef>
            </a:pPr>
            <a:r>
              <a:rPr lang="ja-JP" altLang="en-US" sz="1600" b="1" dirty="0">
                <a:solidFill>
                  <a:srgbClr val="EE8E00"/>
                </a:solidFill>
                <a:latin typeface="Meiryo UI" pitchFamily="50" charset="-128"/>
                <a:ea typeface="Meiryo UI" pitchFamily="50" charset="-128"/>
                <a:cs typeface="Meiryo UI" pitchFamily="50" charset="-128"/>
              </a:rPr>
              <a:t>利用者からの通報により、</a:t>
            </a:r>
            <a:endParaRPr lang="en-US" altLang="ja-JP" sz="1600" b="1" dirty="0">
              <a:solidFill>
                <a:srgbClr val="EE8E00"/>
              </a:solidFill>
              <a:latin typeface="Meiryo UI" pitchFamily="50" charset="-128"/>
              <a:ea typeface="Meiryo UI" pitchFamily="50" charset="-128"/>
              <a:cs typeface="Meiryo UI" pitchFamily="50" charset="-128"/>
            </a:endParaRPr>
          </a:p>
          <a:p>
            <a:pPr algn="ctr" defTabSz="828675"/>
            <a:r>
              <a:rPr lang="ja-JP" altLang="en-US" sz="1600" b="1" dirty="0">
                <a:solidFill>
                  <a:srgbClr val="EE8E00"/>
                </a:solidFill>
                <a:latin typeface="Meiryo UI" pitchFamily="50" charset="-128"/>
                <a:ea typeface="Meiryo UI" pitchFamily="50" charset="-128"/>
                <a:cs typeface="Meiryo UI" pitchFamily="50" charset="-128"/>
              </a:rPr>
              <a:t>電話・訪問などの随時対応を行う（</a:t>
            </a:r>
            <a:r>
              <a:rPr lang="en-US" altLang="ja-JP" sz="1600" b="1" dirty="0">
                <a:solidFill>
                  <a:srgbClr val="EE8E00"/>
                </a:solidFill>
                <a:latin typeface="Meiryo UI" pitchFamily="50" charset="-128"/>
                <a:ea typeface="Meiryo UI" pitchFamily="50" charset="-128"/>
                <a:cs typeface="Meiryo UI" pitchFamily="50" charset="-128"/>
              </a:rPr>
              <a:t>ICT</a:t>
            </a:r>
            <a:r>
              <a:rPr lang="ja-JP" altLang="en-US" sz="1600" b="1" dirty="0">
                <a:solidFill>
                  <a:srgbClr val="EE8E00"/>
                </a:solidFill>
                <a:latin typeface="Meiryo UI" pitchFamily="50" charset="-128"/>
                <a:ea typeface="Meiryo UI" pitchFamily="50" charset="-128"/>
                <a:cs typeface="Meiryo UI" pitchFamily="50" charset="-128"/>
              </a:rPr>
              <a:t>機器を活用）</a:t>
            </a:r>
          </a:p>
        </p:txBody>
      </p:sp>
      <p:pic>
        <p:nvPicPr>
          <p:cNvPr id="310285" name="Picture 76" descr="BD0727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250" y="5087491"/>
            <a:ext cx="75071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86" name="Picture 78" descr="BD0727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649" y="3225800"/>
            <a:ext cx="653801"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0287" name="グループ化 97"/>
          <p:cNvGrpSpPr>
            <a:grpSpLocks/>
          </p:cNvGrpSpPr>
          <p:nvPr/>
        </p:nvGrpSpPr>
        <p:grpSpPr bwMode="auto">
          <a:xfrm>
            <a:off x="4837113" y="2085975"/>
            <a:ext cx="777875" cy="533400"/>
            <a:chOff x="5046583" y="2011680"/>
            <a:chExt cx="810822" cy="533378"/>
          </a:xfrm>
        </p:grpSpPr>
        <p:sp>
          <p:nvSpPr>
            <p:cNvPr id="310288"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289"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290"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291" name="テキスト ボックス 101"/>
          <p:cNvSpPr txBox="1">
            <a:spLocks noChangeArrowheads="1"/>
          </p:cNvSpPr>
          <p:nvPr/>
        </p:nvSpPr>
        <p:spPr bwMode="auto">
          <a:xfrm>
            <a:off x="5614988" y="3556711"/>
            <a:ext cx="1630363" cy="33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52" tIns="43530" rIns="87052" bIns="43530">
            <a:spAutoFit/>
          </a:bodyPr>
          <a:lstStyle>
            <a:lvl1pPr algn="r" defTabSz="828675">
              <a:defRPr kumimoji="1" sz="3600">
                <a:solidFill>
                  <a:schemeClr val="tx1"/>
                </a:solidFill>
                <a:latin typeface="Arial" pitchFamily="34" charset="0"/>
                <a:ea typeface="ＭＳ Ｐゴシック" pitchFamily="50" charset="-128"/>
              </a:defRPr>
            </a:lvl1pPr>
            <a:lvl2pPr marL="742950" indent="-285750" algn="r" defTabSz="828675">
              <a:defRPr kumimoji="1" sz="3600">
                <a:solidFill>
                  <a:schemeClr val="tx1"/>
                </a:solidFill>
                <a:latin typeface="Arial" pitchFamily="34" charset="0"/>
                <a:ea typeface="ＭＳ Ｐゴシック" pitchFamily="50" charset="-128"/>
              </a:defRPr>
            </a:lvl2pPr>
            <a:lvl3pPr marL="1143000" indent="-228600" algn="r" defTabSz="828675">
              <a:defRPr kumimoji="1" sz="3600">
                <a:solidFill>
                  <a:schemeClr val="tx1"/>
                </a:solidFill>
                <a:latin typeface="Arial" pitchFamily="34" charset="0"/>
                <a:ea typeface="ＭＳ Ｐゴシック" pitchFamily="50" charset="-128"/>
              </a:defRPr>
            </a:lvl3pPr>
            <a:lvl4pPr marL="1600200" indent="-228600" algn="r" defTabSz="828675">
              <a:defRPr kumimoji="1" sz="3600">
                <a:solidFill>
                  <a:schemeClr val="tx1"/>
                </a:solidFill>
                <a:latin typeface="Arial" pitchFamily="34" charset="0"/>
                <a:ea typeface="ＭＳ Ｐゴシック" pitchFamily="50" charset="-128"/>
              </a:defRPr>
            </a:lvl4pPr>
            <a:lvl5pPr marL="2057400" indent="-228600" algn="r" defTabSz="828675">
              <a:defRPr kumimoji="1" sz="3600">
                <a:solidFill>
                  <a:schemeClr val="tx1"/>
                </a:solidFill>
                <a:latin typeface="Arial" pitchFamily="34" charset="0"/>
                <a:ea typeface="ＭＳ Ｐゴシック" pitchFamily="50" charset="-128"/>
              </a:defRPr>
            </a:lvl5pPr>
            <a:lvl6pPr marL="25146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6pPr>
            <a:lvl7pPr marL="29718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7pPr>
            <a:lvl8pPr marL="34290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8pPr>
            <a:lvl9pPr marL="38862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9pPr>
          </a:lstStyle>
          <a:p>
            <a:pPr algn="l"/>
            <a:r>
              <a:rPr lang="ja-JP" altLang="en-US" sz="1600" b="1" dirty="0" smtClean="0">
                <a:solidFill>
                  <a:srgbClr val="006600"/>
                </a:solidFill>
                <a:latin typeface="Meiryo UI" pitchFamily="50" charset="-128"/>
                <a:ea typeface="Meiryo UI" pitchFamily="50" charset="-128"/>
                <a:cs typeface="Meiryo UI" pitchFamily="50" charset="-128"/>
              </a:rPr>
              <a:t>定期</a:t>
            </a:r>
            <a:r>
              <a:rPr lang="ja-JP" altLang="en-US" sz="1600" b="1" dirty="0">
                <a:solidFill>
                  <a:srgbClr val="006600"/>
                </a:solidFill>
                <a:latin typeface="Meiryo UI" pitchFamily="50" charset="-128"/>
                <a:ea typeface="Meiryo UI" pitchFamily="50" charset="-128"/>
                <a:cs typeface="Meiryo UI" pitchFamily="50" charset="-128"/>
              </a:rPr>
              <a:t>巡回型訪問</a:t>
            </a:r>
          </a:p>
        </p:txBody>
      </p:sp>
      <p:sp>
        <p:nvSpPr>
          <p:cNvPr id="310292" name="テキスト ボックス 104"/>
          <p:cNvSpPr txBox="1">
            <a:spLocks noChangeArrowheads="1"/>
          </p:cNvSpPr>
          <p:nvPr/>
        </p:nvSpPr>
        <p:spPr bwMode="auto">
          <a:xfrm>
            <a:off x="5908675" y="5028926"/>
            <a:ext cx="1668463" cy="33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52" tIns="43530" rIns="87052" bIns="43530">
            <a:spAutoFit/>
          </a:bodyPr>
          <a:lstStyle>
            <a:lvl1pPr algn="r" defTabSz="828675">
              <a:defRPr kumimoji="1" sz="3600">
                <a:solidFill>
                  <a:schemeClr val="tx1"/>
                </a:solidFill>
                <a:latin typeface="Arial" pitchFamily="34" charset="0"/>
                <a:ea typeface="ＭＳ Ｐゴシック" pitchFamily="50" charset="-128"/>
              </a:defRPr>
            </a:lvl1pPr>
            <a:lvl2pPr marL="742950" indent="-285750" algn="r" defTabSz="828675">
              <a:defRPr kumimoji="1" sz="3600">
                <a:solidFill>
                  <a:schemeClr val="tx1"/>
                </a:solidFill>
                <a:latin typeface="Arial" pitchFamily="34" charset="0"/>
                <a:ea typeface="ＭＳ Ｐゴシック" pitchFamily="50" charset="-128"/>
              </a:defRPr>
            </a:lvl2pPr>
            <a:lvl3pPr marL="1143000" indent="-228600" algn="r" defTabSz="828675">
              <a:defRPr kumimoji="1" sz="3600">
                <a:solidFill>
                  <a:schemeClr val="tx1"/>
                </a:solidFill>
                <a:latin typeface="Arial" pitchFamily="34" charset="0"/>
                <a:ea typeface="ＭＳ Ｐゴシック" pitchFamily="50" charset="-128"/>
              </a:defRPr>
            </a:lvl3pPr>
            <a:lvl4pPr marL="1600200" indent="-228600" algn="r" defTabSz="828675">
              <a:defRPr kumimoji="1" sz="3600">
                <a:solidFill>
                  <a:schemeClr val="tx1"/>
                </a:solidFill>
                <a:latin typeface="Arial" pitchFamily="34" charset="0"/>
                <a:ea typeface="ＭＳ Ｐゴシック" pitchFamily="50" charset="-128"/>
              </a:defRPr>
            </a:lvl4pPr>
            <a:lvl5pPr marL="2057400" indent="-228600" algn="r" defTabSz="828675">
              <a:defRPr kumimoji="1" sz="3600">
                <a:solidFill>
                  <a:schemeClr val="tx1"/>
                </a:solidFill>
                <a:latin typeface="Arial" pitchFamily="34" charset="0"/>
                <a:ea typeface="ＭＳ Ｐゴシック" pitchFamily="50" charset="-128"/>
              </a:defRPr>
            </a:lvl5pPr>
            <a:lvl6pPr marL="25146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6pPr>
            <a:lvl7pPr marL="29718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7pPr>
            <a:lvl8pPr marL="34290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8pPr>
            <a:lvl9pPr marL="38862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9pPr>
          </a:lstStyle>
          <a:p>
            <a:pPr algn="l"/>
            <a:r>
              <a:rPr lang="ja-JP" altLang="en-US" sz="1600" b="1" dirty="0" smtClean="0">
                <a:solidFill>
                  <a:srgbClr val="006600"/>
                </a:solidFill>
                <a:latin typeface="Meiryo UI" pitchFamily="50" charset="-128"/>
                <a:ea typeface="Meiryo UI" pitchFamily="50" charset="-128"/>
                <a:cs typeface="Meiryo UI" pitchFamily="50" charset="-128"/>
              </a:rPr>
              <a:t>定期</a:t>
            </a:r>
            <a:r>
              <a:rPr lang="ja-JP" altLang="en-US" sz="1600" b="1" dirty="0">
                <a:solidFill>
                  <a:srgbClr val="006600"/>
                </a:solidFill>
                <a:latin typeface="Meiryo UI" pitchFamily="50" charset="-128"/>
                <a:ea typeface="Meiryo UI" pitchFamily="50" charset="-128"/>
                <a:cs typeface="Meiryo UI" pitchFamily="50" charset="-128"/>
              </a:rPr>
              <a:t>巡回型訪問</a:t>
            </a:r>
          </a:p>
        </p:txBody>
      </p:sp>
      <p:sp>
        <p:nvSpPr>
          <p:cNvPr id="310293" name="テキスト ボックス 111"/>
          <p:cNvSpPr txBox="1">
            <a:spLocks noChangeArrowheads="1"/>
          </p:cNvSpPr>
          <p:nvPr/>
        </p:nvSpPr>
        <p:spPr bwMode="auto">
          <a:xfrm>
            <a:off x="596900" y="5828958"/>
            <a:ext cx="7994650" cy="6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52" tIns="43530" rIns="87052" bIns="43530">
            <a:spAutoFit/>
          </a:bodyPr>
          <a:lstStyle>
            <a:lvl1pPr marL="168275" indent="-168275" algn="r" defTabSz="828675">
              <a:defRPr kumimoji="1" sz="3600">
                <a:solidFill>
                  <a:schemeClr val="tx1"/>
                </a:solidFill>
                <a:latin typeface="Arial" pitchFamily="34" charset="0"/>
                <a:ea typeface="ＭＳ Ｐゴシック" pitchFamily="50" charset="-128"/>
              </a:defRPr>
            </a:lvl1pPr>
            <a:lvl2pPr marL="742950" indent="-285750" algn="r" defTabSz="828675">
              <a:defRPr kumimoji="1" sz="3600">
                <a:solidFill>
                  <a:schemeClr val="tx1"/>
                </a:solidFill>
                <a:latin typeface="Arial" pitchFamily="34" charset="0"/>
                <a:ea typeface="ＭＳ Ｐゴシック" pitchFamily="50" charset="-128"/>
              </a:defRPr>
            </a:lvl2pPr>
            <a:lvl3pPr marL="1143000" indent="-228600" algn="r" defTabSz="828675">
              <a:defRPr kumimoji="1" sz="3600">
                <a:solidFill>
                  <a:schemeClr val="tx1"/>
                </a:solidFill>
                <a:latin typeface="Arial" pitchFamily="34" charset="0"/>
                <a:ea typeface="ＭＳ Ｐゴシック" pitchFamily="50" charset="-128"/>
              </a:defRPr>
            </a:lvl3pPr>
            <a:lvl4pPr marL="1600200" indent="-228600" algn="r" defTabSz="828675">
              <a:defRPr kumimoji="1" sz="3600">
                <a:solidFill>
                  <a:schemeClr val="tx1"/>
                </a:solidFill>
                <a:latin typeface="Arial" pitchFamily="34" charset="0"/>
                <a:ea typeface="ＭＳ Ｐゴシック" pitchFamily="50" charset="-128"/>
              </a:defRPr>
            </a:lvl4pPr>
            <a:lvl5pPr marL="2057400" indent="-228600" algn="r" defTabSz="828675">
              <a:defRPr kumimoji="1" sz="3600">
                <a:solidFill>
                  <a:schemeClr val="tx1"/>
                </a:solidFill>
                <a:latin typeface="Arial" pitchFamily="34" charset="0"/>
                <a:ea typeface="ＭＳ Ｐゴシック" pitchFamily="50" charset="-128"/>
              </a:defRPr>
            </a:lvl5pPr>
            <a:lvl6pPr marL="25146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6pPr>
            <a:lvl7pPr marL="29718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7pPr>
            <a:lvl8pPr marL="34290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8pPr>
            <a:lvl9pPr marL="38862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9pPr>
          </a:lstStyle>
          <a:p>
            <a:pPr algn="l">
              <a:spcBef>
                <a:spcPts val="600"/>
              </a:spcBef>
            </a:pPr>
            <a:r>
              <a:rPr lang="en-US" altLang="ja-JP" sz="1700" b="1" dirty="0">
                <a:solidFill>
                  <a:srgbClr val="000000"/>
                </a:solidFill>
                <a:latin typeface="Meiryo UI" pitchFamily="50" charset="-128"/>
                <a:ea typeface="Meiryo UI" pitchFamily="50" charset="-128"/>
                <a:cs typeface="Meiryo UI" pitchFamily="50" charset="-128"/>
              </a:rPr>
              <a:t>※</a:t>
            </a:r>
            <a:r>
              <a:rPr lang="ja-JP" altLang="en-US" sz="1700" b="1" dirty="0">
                <a:solidFill>
                  <a:srgbClr val="000000"/>
                </a:solidFill>
                <a:latin typeface="Meiryo UI" pitchFamily="50" charset="-128"/>
                <a:ea typeface="Meiryo UI" pitchFamily="50" charset="-128"/>
                <a:cs typeface="Meiryo UI" pitchFamily="50" charset="-128"/>
              </a:rPr>
              <a:t> </a:t>
            </a:r>
            <a:r>
              <a:rPr lang="ja-JP" altLang="en-US" sz="1700" b="1" u="sng" dirty="0">
                <a:solidFill>
                  <a:srgbClr val="FF0000"/>
                </a:solidFill>
                <a:latin typeface="Meiryo UI" pitchFamily="50" charset="-128"/>
                <a:ea typeface="Meiryo UI" pitchFamily="50" charset="-128"/>
                <a:cs typeface="Meiryo UI" pitchFamily="50" charset="-128"/>
              </a:rPr>
              <a:t>訪問看護についての医師の指示書が必要</a:t>
            </a:r>
            <a:r>
              <a:rPr lang="ja-JP" altLang="en-US" sz="1700" b="1" dirty="0">
                <a:solidFill>
                  <a:srgbClr val="000000"/>
                </a:solidFill>
                <a:latin typeface="Meiryo UI" pitchFamily="50" charset="-128"/>
                <a:ea typeface="Meiryo UI" pitchFamily="50" charset="-128"/>
                <a:cs typeface="Meiryo UI" pitchFamily="50" charset="-128"/>
              </a:rPr>
              <a:t>であり、地域の医療機関との連携が重要</a:t>
            </a:r>
            <a:endParaRPr lang="en-US" altLang="ja-JP" sz="1700" b="1" dirty="0">
              <a:solidFill>
                <a:srgbClr val="000000"/>
              </a:solidFill>
              <a:latin typeface="Meiryo UI" pitchFamily="50" charset="-128"/>
              <a:ea typeface="Meiryo UI" pitchFamily="50" charset="-128"/>
              <a:cs typeface="Meiryo UI" pitchFamily="50" charset="-128"/>
            </a:endParaRPr>
          </a:p>
          <a:p>
            <a:pPr algn="l">
              <a:spcBef>
                <a:spcPts val="600"/>
              </a:spcBef>
            </a:pPr>
            <a:r>
              <a:rPr lang="en-US" altLang="ja-JP" sz="1700" b="1" dirty="0">
                <a:solidFill>
                  <a:srgbClr val="000000"/>
                </a:solidFill>
                <a:latin typeface="Meiryo UI" pitchFamily="50" charset="-128"/>
                <a:ea typeface="Meiryo UI" pitchFamily="50" charset="-128"/>
                <a:cs typeface="Meiryo UI" pitchFamily="50" charset="-128"/>
              </a:rPr>
              <a:t>※</a:t>
            </a:r>
            <a:r>
              <a:rPr lang="ja-JP" altLang="en-US" sz="1700" b="1" dirty="0">
                <a:solidFill>
                  <a:srgbClr val="000000"/>
                </a:solidFill>
                <a:latin typeface="Meiryo UI" pitchFamily="50" charset="-128"/>
                <a:ea typeface="Meiryo UI" pitchFamily="50" charset="-128"/>
                <a:cs typeface="Meiryo UI" pitchFamily="50" charset="-128"/>
              </a:rPr>
              <a:t> 地域密着型サービスとして位置づけ、市町村が主体となり圏域ごとにサービスを整備</a:t>
            </a:r>
          </a:p>
        </p:txBody>
      </p:sp>
      <p:grpSp>
        <p:nvGrpSpPr>
          <p:cNvPr id="310294" name="グループ化 98"/>
          <p:cNvGrpSpPr>
            <a:grpSpLocks/>
          </p:cNvGrpSpPr>
          <p:nvPr/>
        </p:nvGrpSpPr>
        <p:grpSpPr bwMode="auto">
          <a:xfrm>
            <a:off x="3022600" y="2319338"/>
            <a:ext cx="777875" cy="534987"/>
            <a:chOff x="5046583" y="2011680"/>
            <a:chExt cx="810822" cy="533378"/>
          </a:xfrm>
        </p:grpSpPr>
        <p:sp>
          <p:nvSpPr>
            <p:cNvPr id="31029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296"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297"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298" name="グループ化 102"/>
          <p:cNvGrpSpPr>
            <a:grpSpLocks/>
          </p:cNvGrpSpPr>
          <p:nvPr/>
        </p:nvGrpSpPr>
        <p:grpSpPr bwMode="auto">
          <a:xfrm>
            <a:off x="5541963" y="2840037"/>
            <a:ext cx="776287" cy="533400"/>
            <a:chOff x="5046583" y="2011680"/>
            <a:chExt cx="810822" cy="533378"/>
          </a:xfrm>
        </p:grpSpPr>
        <p:sp>
          <p:nvSpPr>
            <p:cNvPr id="310299"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00"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01" name="Picture 20" descr="GUM13_CL11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302" name="グループ化 106"/>
          <p:cNvGrpSpPr>
            <a:grpSpLocks/>
          </p:cNvGrpSpPr>
          <p:nvPr/>
        </p:nvGrpSpPr>
        <p:grpSpPr bwMode="auto">
          <a:xfrm>
            <a:off x="7209749" y="3548906"/>
            <a:ext cx="777875" cy="533400"/>
            <a:chOff x="5046583" y="2011680"/>
            <a:chExt cx="810822" cy="533378"/>
          </a:xfrm>
        </p:grpSpPr>
        <p:sp>
          <p:nvSpPr>
            <p:cNvPr id="310303"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04"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05"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310" name="グループ化 114"/>
          <p:cNvGrpSpPr>
            <a:grpSpLocks/>
          </p:cNvGrpSpPr>
          <p:nvPr/>
        </p:nvGrpSpPr>
        <p:grpSpPr bwMode="auto">
          <a:xfrm>
            <a:off x="6711950" y="4367213"/>
            <a:ext cx="776288" cy="533400"/>
            <a:chOff x="5046583" y="2011680"/>
            <a:chExt cx="810822" cy="533378"/>
          </a:xfrm>
        </p:grpSpPr>
        <p:sp>
          <p:nvSpPr>
            <p:cNvPr id="310311"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12"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13" name="Picture 20" descr="GUM13_CL11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314" name="グループ化 118"/>
          <p:cNvGrpSpPr>
            <a:grpSpLocks/>
          </p:cNvGrpSpPr>
          <p:nvPr/>
        </p:nvGrpSpPr>
        <p:grpSpPr bwMode="auto">
          <a:xfrm>
            <a:off x="3817938" y="5133079"/>
            <a:ext cx="777875" cy="533400"/>
            <a:chOff x="5046583" y="2011680"/>
            <a:chExt cx="810822" cy="533378"/>
          </a:xfrm>
        </p:grpSpPr>
        <p:sp>
          <p:nvSpPr>
            <p:cNvPr id="31031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16"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17"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318" name="グループ化 122"/>
          <p:cNvGrpSpPr>
            <a:grpSpLocks/>
          </p:cNvGrpSpPr>
          <p:nvPr/>
        </p:nvGrpSpPr>
        <p:grpSpPr bwMode="auto">
          <a:xfrm>
            <a:off x="2225675" y="4151313"/>
            <a:ext cx="777875" cy="533400"/>
            <a:chOff x="5046583" y="2011680"/>
            <a:chExt cx="810822" cy="533378"/>
          </a:xfrm>
        </p:grpSpPr>
        <p:sp>
          <p:nvSpPr>
            <p:cNvPr id="310319"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20"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21"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322" name="グループ化 126"/>
          <p:cNvGrpSpPr>
            <a:grpSpLocks/>
          </p:cNvGrpSpPr>
          <p:nvPr/>
        </p:nvGrpSpPr>
        <p:grpSpPr bwMode="auto">
          <a:xfrm>
            <a:off x="2658162" y="4937639"/>
            <a:ext cx="777875" cy="531813"/>
            <a:chOff x="5046583" y="2011680"/>
            <a:chExt cx="810822" cy="533378"/>
          </a:xfrm>
        </p:grpSpPr>
        <p:sp>
          <p:nvSpPr>
            <p:cNvPr id="310323"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24"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25"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326" name="グループ化 130"/>
          <p:cNvGrpSpPr>
            <a:grpSpLocks/>
          </p:cNvGrpSpPr>
          <p:nvPr/>
        </p:nvGrpSpPr>
        <p:grpSpPr bwMode="auto">
          <a:xfrm>
            <a:off x="1186762" y="3760596"/>
            <a:ext cx="777875" cy="533400"/>
            <a:chOff x="5046583" y="2011680"/>
            <a:chExt cx="810822" cy="533378"/>
          </a:xfrm>
        </p:grpSpPr>
        <p:sp>
          <p:nvSpPr>
            <p:cNvPr id="310327"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28"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29"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331" name="AutoShape 16"/>
          <p:cNvSpPr>
            <a:spLocks noChangeArrowheads="1"/>
          </p:cNvSpPr>
          <p:nvPr/>
        </p:nvSpPr>
        <p:spPr bwMode="auto">
          <a:xfrm>
            <a:off x="4073560" y="2682875"/>
            <a:ext cx="719137" cy="342900"/>
          </a:xfrm>
          <a:prstGeom prst="roundRect">
            <a:avLst>
              <a:gd name="adj" fmla="val 16667"/>
            </a:avLst>
          </a:prstGeom>
          <a:solidFill>
            <a:schemeClr val="bg1"/>
          </a:solidFill>
          <a:ln w="19050">
            <a:solidFill>
              <a:srgbClr val="EE8E00"/>
            </a:solidFill>
            <a:round/>
            <a:headEnd/>
            <a:tailEnd/>
          </a:ln>
        </p:spPr>
        <p:txBody>
          <a:bodyPr wrap="none" lIns="87032" tIns="43523" rIns="87032" bIns="43523" anchor="ctr"/>
          <a:lstStyle/>
          <a:p>
            <a:pPr algn="ctr" defTabSz="828675"/>
            <a:r>
              <a:rPr lang="ja-JP" altLang="en-US" sz="1600" b="1" dirty="0">
                <a:solidFill>
                  <a:srgbClr val="EE8E00"/>
                </a:solidFill>
                <a:latin typeface="Meiryo UI" pitchFamily="50" charset="-128"/>
                <a:ea typeface="Meiryo UI" pitchFamily="50" charset="-128"/>
                <a:cs typeface="Meiryo UI" pitchFamily="50" charset="-128"/>
              </a:rPr>
              <a:t>通報</a:t>
            </a:r>
          </a:p>
        </p:txBody>
      </p:sp>
      <p:sp>
        <p:nvSpPr>
          <p:cNvPr id="310332" name="AutoShape 17"/>
          <p:cNvSpPr>
            <a:spLocks noChangeArrowheads="1"/>
          </p:cNvSpPr>
          <p:nvPr/>
        </p:nvSpPr>
        <p:spPr bwMode="auto">
          <a:xfrm>
            <a:off x="6318250" y="2018931"/>
            <a:ext cx="2517775" cy="944036"/>
          </a:xfrm>
          <a:prstGeom prst="wedgeRoundRectCallout">
            <a:avLst>
              <a:gd name="adj1" fmla="val -29330"/>
              <a:gd name="adj2" fmla="val 66428"/>
              <a:gd name="adj3" fmla="val 16667"/>
            </a:avLst>
          </a:prstGeom>
          <a:solidFill>
            <a:schemeClr val="bg1"/>
          </a:solidFill>
          <a:ln w="38100">
            <a:solidFill>
              <a:srgbClr val="4F7600"/>
            </a:solidFill>
            <a:prstDash val="sysDot"/>
            <a:miter lim="800000"/>
            <a:headEnd/>
            <a:tailEnd/>
          </a:ln>
        </p:spPr>
        <p:txBody>
          <a:bodyPr lIns="87032" tIns="43523" rIns="87032" bIns="43523"/>
          <a:lstStyle/>
          <a:p>
            <a:pPr defTabSz="828675"/>
            <a:r>
              <a:rPr lang="ja-JP" altLang="en-US" sz="1600" b="1" dirty="0">
                <a:solidFill>
                  <a:srgbClr val="006600"/>
                </a:solidFill>
                <a:latin typeface="Meiryo UI" pitchFamily="50" charset="-128"/>
                <a:ea typeface="Meiryo UI" pitchFamily="50" charset="-128"/>
                <a:cs typeface="Meiryo UI" pitchFamily="50" charset="-128"/>
              </a:rPr>
              <a:t>訪問介護と訪問看護が</a:t>
            </a:r>
            <a:endParaRPr lang="en-US" altLang="ja-JP" sz="1600" b="1" dirty="0">
              <a:solidFill>
                <a:srgbClr val="006600"/>
              </a:solidFill>
              <a:latin typeface="Meiryo UI" pitchFamily="50" charset="-128"/>
              <a:ea typeface="Meiryo UI" pitchFamily="50" charset="-128"/>
              <a:cs typeface="Meiryo UI" pitchFamily="50" charset="-128"/>
            </a:endParaRPr>
          </a:p>
          <a:p>
            <a:pPr defTabSz="828675"/>
            <a:r>
              <a:rPr lang="ja-JP" altLang="en-US" sz="1600" b="1" dirty="0">
                <a:solidFill>
                  <a:srgbClr val="006600"/>
                </a:solidFill>
                <a:latin typeface="Meiryo UI" pitchFamily="50" charset="-128"/>
                <a:ea typeface="Meiryo UI" pitchFamily="50" charset="-128"/>
                <a:cs typeface="Meiryo UI" pitchFamily="50" charset="-128"/>
              </a:rPr>
              <a:t>一体的又は密接に連携</a:t>
            </a:r>
            <a:r>
              <a:rPr lang="ja-JP" altLang="en-US" sz="1600" b="1" dirty="0" smtClean="0">
                <a:solidFill>
                  <a:srgbClr val="006600"/>
                </a:solidFill>
                <a:latin typeface="Meiryo UI" pitchFamily="50" charset="-128"/>
                <a:ea typeface="Meiryo UI" pitchFamily="50" charset="-128"/>
                <a:cs typeface="Meiryo UI" pitchFamily="50" charset="-128"/>
              </a:rPr>
              <a:t>し定期</a:t>
            </a:r>
            <a:r>
              <a:rPr lang="ja-JP" altLang="en-US" sz="1600" b="1" dirty="0">
                <a:solidFill>
                  <a:srgbClr val="006600"/>
                </a:solidFill>
                <a:latin typeface="Meiryo UI" pitchFamily="50" charset="-128"/>
                <a:ea typeface="Meiryo UI" pitchFamily="50" charset="-128"/>
                <a:cs typeface="Meiryo UI" pitchFamily="50" charset="-128"/>
              </a:rPr>
              <a:t>巡回型訪問を行う</a:t>
            </a:r>
          </a:p>
        </p:txBody>
      </p:sp>
      <p:sp>
        <p:nvSpPr>
          <p:cNvPr id="63" name="Rectangle 3"/>
          <p:cNvSpPr>
            <a:spLocks noChangeArrowheads="1"/>
          </p:cNvSpPr>
          <p:nvPr/>
        </p:nvSpPr>
        <p:spPr bwMode="auto">
          <a:xfrm>
            <a:off x="1364303" y="473293"/>
            <a:ext cx="653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ea typeface="メイリオ" pitchFamily="50" charset="-128"/>
                <a:cs typeface="メイリオ" pitchFamily="50" charset="-128"/>
              </a:rPr>
              <a:t>定期巡回･随時対応型訪問介護看護</a:t>
            </a:r>
          </a:p>
        </p:txBody>
      </p:sp>
      <p:sp>
        <p:nvSpPr>
          <p:cNvPr id="64" name="Rectangle 3"/>
          <p:cNvSpPr>
            <a:spLocks noChangeArrowheads="1"/>
          </p:cNvSpPr>
          <p:nvPr/>
        </p:nvSpPr>
        <p:spPr bwMode="auto">
          <a:xfrm>
            <a:off x="266700" y="101282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65" name="Text Box 5"/>
          <p:cNvSpPr txBox="1">
            <a:spLocks noChangeArrowheads="1"/>
          </p:cNvSpPr>
          <p:nvPr/>
        </p:nvSpPr>
        <p:spPr bwMode="auto">
          <a:xfrm>
            <a:off x="0" y="0"/>
            <a:ext cx="2414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＜連携と制度</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40540261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曲折矢印 32"/>
          <p:cNvSpPr/>
          <p:nvPr/>
        </p:nvSpPr>
        <p:spPr>
          <a:xfrm flipH="1">
            <a:off x="7419077" y="2568270"/>
            <a:ext cx="1247844" cy="1367625"/>
          </a:xfrm>
          <a:prstGeom prst="bentArrow">
            <a:avLst>
              <a:gd name="adj1" fmla="val 17957"/>
              <a:gd name="adj2" fmla="val 15327"/>
              <a:gd name="adj3" fmla="val 14741"/>
              <a:gd name="adj4" fmla="val 47408"/>
            </a:avLst>
          </a:prstGeom>
          <a:solidFill>
            <a:srgbClr val="FF6565"/>
          </a:solidFill>
          <a:ln>
            <a:noFill/>
          </a:ln>
          <a:effectLst/>
        </p:spPr>
        <p:style>
          <a:lnRef idx="1">
            <a:schemeClr val="accent2"/>
          </a:lnRef>
          <a:fillRef idx="2">
            <a:schemeClr val="accent2"/>
          </a:fillRef>
          <a:effectRef idx="1">
            <a:schemeClr val="accent2"/>
          </a:effectRef>
          <a:fontRef idx="minor">
            <a:schemeClr val="dk1"/>
          </a:fontRef>
        </p:style>
        <p:txBody>
          <a:bodyPr lIns="83218" tIns="41609" rIns="83218" bIns="41609" anchor="ctr"/>
          <a:lstStyle/>
          <a:p>
            <a:pPr algn="ctr" defTabSz="861152" eaLnBrk="1" hangingPunct="1">
              <a:defRPr/>
            </a:pPr>
            <a:endParaRPr lang="ja-JP" altLang="en-US" sz="1100" dirty="0">
              <a:solidFill>
                <a:prstClr val="black"/>
              </a:solidFill>
            </a:endParaRPr>
          </a:p>
        </p:txBody>
      </p:sp>
      <p:sp>
        <p:nvSpPr>
          <p:cNvPr id="31" name="曲折矢印 30"/>
          <p:cNvSpPr/>
          <p:nvPr/>
        </p:nvSpPr>
        <p:spPr>
          <a:xfrm rot="16200000" flipH="1">
            <a:off x="4936947" y="2591315"/>
            <a:ext cx="1327958" cy="1329404"/>
          </a:xfrm>
          <a:prstGeom prst="bentArrow">
            <a:avLst>
              <a:gd name="adj1" fmla="val 17957"/>
              <a:gd name="adj2" fmla="val 17250"/>
              <a:gd name="adj3" fmla="val 16537"/>
              <a:gd name="adj4" fmla="val 53994"/>
            </a:avLst>
          </a:prstGeom>
          <a:solidFill>
            <a:schemeClr val="accent1">
              <a:lumMod val="50000"/>
            </a:schemeClr>
          </a:solidFill>
          <a:ln>
            <a:noFill/>
          </a:ln>
          <a:effectLst/>
        </p:spPr>
        <p:style>
          <a:lnRef idx="1">
            <a:schemeClr val="accent2"/>
          </a:lnRef>
          <a:fillRef idx="2">
            <a:schemeClr val="accent2"/>
          </a:fillRef>
          <a:effectRef idx="1">
            <a:schemeClr val="accent2"/>
          </a:effectRef>
          <a:fontRef idx="minor">
            <a:schemeClr val="dk1"/>
          </a:fontRef>
        </p:style>
        <p:txBody>
          <a:bodyPr lIns="83218" tIns="41609" rIns="83218" bIns="41609" anchor="ctr"/>
          <a:lstStyle/>
          <a:p>
            <a:pPr algn="ctr" defTabSz="861152" eaLnBrk="1" hangingPunct="1">
              <a:defRPr/>
            </a:pPr>
            <a:endParaRPr lang="ja-JP" altLang="en-US" sz="1100" dirty="0">
              <a:solidFill>
                <a:prstClr val="black"/>
              </a:solidFill>
            </a:endParaRPr>
          </a:p>
        </p:txBody>
      </p:sp>
      <p:sp>
        <p:nvSpPr>
          <p:cNvPr id="167938" name="角丸四角形 59"/>
          <p:cNvSpPr>
            <a:spLocks noChangeArrowheads="1"/>
          </p:cNvSpPr>
          <p:nvPr/>
        </p:nvSpPr>
        <p:spPr bwMode="auto">
          <a:xfrm>
            <a:off x="4700588" y="4200504"/>
            <a:ext cx="4095750" cy="2247659"/>
          </a:xfrm>
          <a:prstGeom prst="roundRect">
            <a:avLst>
              <a:gd name="adj" fmla="val 7336"/>
            </a:avLst>
          </a:prstGeom>
          <a:solidFill>
            <a:srgbClr val="DEF1D1"/>
          </a:solidFill>
          <a:ln w="38100" algn="ctr">
            <a:solidFill>
              <a:srgbClr val="609000"/>
            </a:solidFill>
            <a:round/>
            <a:headEnd/>
            <a:tailEnd/>
          </a:ln>
        </p:spPr>
        <p:txBody>
          <a:bodyPr lIns="88681" tIns="44342" rIns="88681" bIns="44342" anchor="ctr"/>
          <a:lstStyle/>
          <a:p>
            <a:pPr algn="ctr" defTabSz="828675" eaLnBrk="1" hangingPunct="1"/>
            <a:endParaRPr lang="ja-JP" altLang="en-US" sz="1000">
              <a:solidFill>
                <a:srgbClr val="FFFFFF"/>
              </a:solidFill>
              <a:latin typeface="Calibri" pitchFamily="34" charset="0"/>
            </a:endParaRPr>
          </a:p>
        </p:txBody>
      </p:sp>
      <p:cxnSp>
        <p:nvCxnSpPr>
          <p:cNvPr id="7" name="直線コネクタ 6"/>
          <p:cNvCxnSpPr/>
          <p:nvPr/>
        </p:nvCxnSpPr>
        <p:spPr>
          <a:xfrm rot="5400000">
            <a:off x="2264243" y="4312275"/>
            <a:ext cx="4333875" cy="15875"/>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7940" name="Text Box 49"/>
          <p:cNvSpPr txBox="1">
            <a:spLocks noChangeArrowheads="1"/>
          </p:cNvSpPr>
          <p:nvPr/>
        </p:nvSpPr>
        <p:spPr bwMode="auto">
          <a:xfrm>
            <a:off x="843953" y="1045650"/>
            <a:ext cx="7550150" cy="949405"/>
          </a:xfrm>
          <a:prstGeom prst="rect">
            <a:avLst/>
          </a:prstGeom>
          <a:solidFill>
            <a:schemeClr val="bg1"/>
          </a:solidFill>
          <a:ln w="15875" algn="ctr">
            <a:noFill/>
            <a:miter lim="800000"/>
            <a:headEnd/>
            <a:tailEnd/>
          </a:ln>
        </p:spPr>
        <p:txBody>
          <a:bodyPr lIns="69829" tIns="44335" rIns="69829" bIns="44335" anchor="ctr"/>
          <a:lstStyle>
            <a:lvl1pPr marL="171450" indent="-171450"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spcBef>
                <a:spcPct val="20000"/>
              </a:spcBef>
            </a:pPr>
            <a:r>
              <a:rPr lang="ja-JP" altLang="en-US" sz="1800" b="1" dirty="0">
                <a:solidFill>
                  <a:srgbClr val="000000"/>
                </a:solidFill>
                <a:latin typeface="Meiryo UI" pitchFamily="50" charset="-128"/>
                <a:ea typeface="Meiryo UI" pitchFamily="50" charset="-128"/>
                <a:cs typeface="Meiryo UI" pitchFamily="50" charset="-128"/>
              </a:rPr>
              <a:t>○複数の居宅</a:t>
            </a:r>
            <a:r>
              <a:rPr lang="en-US" altLang="ja-JP" sz="1800" b="1" dirty="0">
                <a:solidFill>
                  <a:srgbClr val="000000"/>
                </a:solidFill>
                <a:latin typeface="Meiryo UI" pitchFamily="50" charset="-128"/>
                <a:ea typeface="Meiryo UI" pitchFamily="50" charset="-128"/>
                <a:cs typeface="Meiryo UI" pitchFamily="50" charset="-128"/>
              </a:rPr>
              <a:t>･</a:t>
            </a:r>
            <a:r>
              <a:rPr lang="ja-JP" altLang="en-US" sz="1800" b="1" dirty="0">
                <a:solidFill>
                  <a:srgbClr val="000000"/>
                </a:solidFill>
                <a:latin typeface="Meiryo UI" pitchFamily="50" charset="-128"/>
                <a:ea typeface="Meiryo UI" pitchFamily="50" charset="-128"/>
                <a:cs typeface="Meiryo UI" pitchFamily="50" charset="-128"/>
              </a:rPr>
              <a:t>地域密着型サービスを組み合わせて提供するサービス</a:t>
            </a:r>
            <a:endParaRPr lang="en-US" altLang="ja-JP" sz="1800" b="1" dirty="0">
              <a:solidFill>
                <a:srgbClr val="000000"/>
              </a:solidFill>
              <a:latin typeface="Meiryo UI" pitchFamily="50" charset="-128"/>
              <a:ea typeface="Meiryo UI" pitchFamily="50" charset="-128"/>
              <a:cs typeface="Meiryo UI" pitchFamily="50" charset="-128"/>
            </a:endParaRPr>
          </a:p>
          <a:p>
            <a:pPr eaLnBrk="1" hangingPunct="1">
              <a:spcBef>
                <a:spcPts val="600"/>
              </a:spcBef>
            </a:pPr>
            <a:r>
              <a:rPr lang="ja-JP" altLang="en-US" sz="1800" b="1" dirty="0">
                <a:solidFill>
                  <a:srgbClr val="000000"/>
                </a:solidFill>
                <a:latin typeface="Meiryo UI" pitchFamily="50" charset="-128"/>
                <a:ea typeface="Meiryo UI" pitchFamily="50" charset="-128"/>
                <a:cs typeface="Meiryo UI" pitchFamily="50" charset="-128"/>
              </a:rPr>
              <a:t>○医療・看護ニーズにも対応した小規模多機能型サービスなどを利用できる</a:t>
            </a:r>
            <a:endParaRPr lang="en-US" altLang="ja-JP" sz="1800" b="1" dirty="0">
              <a:solidFill>
                <a:srgbClr val="000000"/>
              </a:solidFill>
              <a:latin typeface="Meiryo UI" pitchFamily="50" charset="-128"/>
              <a:ea typeface="Meiryo UI" pitchFamily="50" charset="-128"/>
              <a:cs typeface="Meiryo UI" pitchFamily="50" charset="-128"/>
            </a:endParaRPr>
          </a:p>
        </p:txBody>
      </p:sp>
      <p:sp>
        <p:nvSpPr>
          <p:cNvPr id="167941" name="テキスト ボックス 131"/>
          <p:cNvSpPr txBox="1">
            <a:spLocks noChangeArrowheads="1"/>
          </p:cNvSpPr>
          <p:nvPr/>
        </p:nvSpPr>
        <p:spPr bwMode="auto">
          <a:xfrm>
            <a:off x="232725" y="5301988"/>
            <a:ext cx="4041775" cy="103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9829" rIns="0" bIns="69829">
            <a:spAutoFit/>
          </a:bodyPr>
          <a:lstStyle>
            <a:lvl1pPr marL="171450" indent="-171450"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spcBef>
                <a:spcPts val="575"/>
              </a:spcBef>
            </a:pPr>
            <a:r>
              <a:rPr lang="ja-JP" altLang="en-US" sz="1600" b="1" dirty="0">
                <a:latin typeface="Meiryo UI" pitchFamily="50" charset="-128"/>
                <a:ea typeface="Meiryo UI" pitchFamily="50" charset="-128"/>
                <a:cs typeface="Meiryo UI" pitchFamily="50" charset="-128"/>
              </a:rPr>
              <a:t>小規模多機能型居宅介護</a:t>
            </a:r>
            <a:r>
              <a:rPr lang="en-US" altLang="ja-JP" sz="1600" b="1" dirty="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訪問看護を一体的</a:t>
            </a:r>
          </a:p>
          <a:p>
            <a:pPr eaLnBrk="1" hangingPunct="1">
              <a:spcBef>
                <a:spcPts val="575"/>
              </a:spcBef>
            </a:pPr>
            <a:r>
              <a:rPr lang="ja-JP" altLang="en-US" sz="1600" b="1" dirty="0">
                <a:latin typeface="Meiryo UI" pitchFamily="50" charset="-128"/>
                <a:ea typeface="Meiryo UI" pitchFamily="50" charset="-128"/>
                <a:cs typeface="Meiryo UI" pitchFamily="50" charset="-128"/>
              </a:rPr>
              <a:t>に提供できることから、</a:t>
            </a:r>
            <a:r>
              <a:rPr lang="ja-JP" altLang="en-US" sz="1600" b="1" dirty="0">
                <a:solidFill>
                  <a:schemeClr val="accent1">
                    <a:lumMod val="50000"/>
                  </a:schemeClr>
                </a:solidFill>
                <a:latin typeface="Meiryo UI" pitchFamily="50" charset="-128"/>
                <a:ea typeface="Meiryo UI" pitchFamily="50" charset="-128"/>
                <a:cs typeface="Meiryo UI" pitchFamily="50" charset="-128"/>
              </a:rPr>
              <a:t>医療依存度の高い在宅の</a:t>
            </a:r>
            <a:endParaRPr lang="en-US" altLang="ja-JP" sz="1600" b="1" dirty="0">
              <a:solidFill>
                <a:schemeClr val="accent1">
                  <a:lumMod val="50000"/>
                </a:schemeClr>
              </a:solidFill>
              <a:latin typeface="Meiryo UI" pitchFamily="50" charset="-128"/>
              <a:ea typeface="Meiryo UI" pitchFamily="50" charset="-128"/>
              <a:cs typeface="Meiryo UI" pitchFamily="50" charset="-128"/>
            </a:endParaRPr>
          </a:p>
          <a:p>
            <a:pPr eaLnBrk="1" hangingPunct="1">
              <a:spcBef>
                <a:spcPts val="575"/>
              </a:spcBef>
            </a:pPr>
            <a:r>
              <a:rPr lang="ja-JP" altLang="en-US" sz="1600" b="1" dirty="0">
                <a:solidFill>
                  <a:schemeClr val="accent1">
                    <a:lumMod val="50000"/>
                  </a:schemeClr>
                </a:solidFill>
                <a:latin typeface="Meiryo UI" pitchFamily="50" charset="-128"/>
                <a:ea typeface="Meiryo UI" pitchFamily="50" charset="-128"/>
                <a:cs typeface="Meiryo UI" pitchFamily="50" charset="-128"/>
              </a:rPr>
              <a:t>要介護者への支援</a:t>
            </a:r>
            <a:r>
              <a:rPr lang="ja-JP" altLang="en-US" sz="1600" b="1" dirty="0">
                <a:latin typeface="Meiryo UI" pitchFamily="50" charset="-128"/>
                <a:ea typeface="Meiryo UI" pitchFamily="50" charset="-128"/>
                <a:cs typeface="Meiryo UI" pitchFamily="50" charset="-128"/>
              </a:rPr>
              <a:t>が可能。</a:t>
            </a:r>
          </a:p>
        </p:txBody>
      </p:sp>
      <p:sp>
        <p:nvSpPr>
          <p:cNvPr id="167942" name="角丸四角形 59"/>
          <p:cNvSpPr>
            <a:spLocks noChangeArrowheads="1"/>
          </p:cNvSpPr>
          <p:nvPr/>
        </p:nvSpPr>
        <p:spPr bwMode="auto">
          <a:xfrm>
            <a:off x="615950" y="2581013"/>
            <a:ext cx="3390900" cy="1330325"/>
          </a:xfrm>
          <a:prstGeom prst="roundRect">
            <a:avLst>
              <a:gd name="adj" fmla="val 10944"/>
            </a:avLst>
          </a:prstGeom>
          <a:solidFill>
            <a:srgbClr val="DEF1D1"/>
          </a:solidFill>
          <a:ln w="38100" algn="ctr">
            <a:solidFill>
              <a:srgbClr val="609000"/>
            </a:solidFill>
            <a:round/>
            <a:headEnd/>
            <a:tailEnd/>
          </a:ln>
        </p:spPr>
        <p:txBody>
          <a:bodyPr lIns="88681" tIns="44342" rIns="88681" bIns="44342" anchor="ctr"/>
          <a:lstStyle/>
          <a:p>
            <a:pPr algn="ctr" defTabSz="828675" eaLnBrk="1" hangingPunct="1"/>
            <a:endParaRPr lang="ja-JP" altLang="en-US" sz="1000">
              <a:solidFill>
                <a:srgbClr val="FFFFFF"/>
              </a:solidFill>
              <a:latin typeface="Calibri" pitchFamily="34" charset="0"/>
            </a:endParaRPr>
          </a:p>
        </p:txBody>
      </p:sp>
      <p:sp>
        <p:nvSpPr>
          <p:cNvPr id="167943" name="テキスト ボックス 60"/>
          <p:cNvSpPr txBox="1">
            <a:spLocks noChangeArrowheads="1"/>
          </p:cNvSpPr>
          <p:nvPr/>
        </p:nvSpPr>
        <p:spPr bwMode="auto">
          <a:xfrm>
            <a:off x="1209581" y="2285225"/>
            <a:ext cx="2234408" cy="581993"/>
          </a:xfrm>
          <a:prstGeom prst="rect">
            <a:avLst/>
          </a:prstGeom>
          <a:solidFill>
            <a:srgbClr val="CFE7B3"/>
          </a:solidFill>
          <a:ln w="28575">
            <a:solidFill>
              <a:srgbClr val="609000"/>
            </a:solidFill>
            <a:miter lim="800000"/>
            <a:headEnd/>
            <a:tailEnd/>
          </a:ln>
        </p:spPr>
        <p:txBody>
          <a:bodyPr wrap="square" lIns="0" tIns="44342" rIns="0"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600" b="1" dirty="0">
                <a:solidFill>
                  <a:srgbClr val="607D2B"/>
                </a:solidFill>
                <a:latin typeface="Meiryo UI" pitchFamily="50" charset="-128"/>
                <a:ea typeface="Meiryo UI" pitchFamily="50" charset="-128"/>
                <a:cs typeface="Meiryo UI" pitchFamily="50" charset="-128"/>
              </a:rPr>
              <a:t>看護小規模多機能型</a:t>
            </a:r>
            <a:endParaRPr lang="en-US" altLang="ja-JP" sz="1600" b="1" dirty="0">
              <a:solidFill>
                <a:srgbClr val="607D2B"/>
              </a:solidFill>
              <a:latin typeface="Meiryo UI" pitchFamily="50" charset="-128"/>
              <a:ea typeface="Meiryo UI" pitchFamily="50" charset="-128"/>
              <a:cs typeface="Meiryo UI" pitchFamily="50" charset="-128"/>
            </a:endParaRPr>
          </a:p>
          <a:p>
            <a:pPr algn="ctr" eaLnBrk="1" hangingPunct="1"/>
            <a:r>
              <a:rPr lang="ja-JP" altLang="en-US" sz="1600" b="1" dirty="0">
                <a:solidFill>
                  <a:srgbClr val="607D2B"/>
                </a:solidFill>
                <a:latin typeface="Meiryo UI" pitchFamily="50" charset="-128"/>
                <a:ea typeface="Meiryo UI" pitchFamily="50" charset="-128"/>
                <a:cs typeface="Meiryo UI" pitchFamily="50" charset="-128"/>
              </a:rPr>
              <a:t>居宅介護事業所</a:t>
            </a:r>
          </a:p>
        </p:txBody>
      </p:sp>
      <p:sp>
        <p:nvSpPr>
          <p:cNvPr id="167944" name="テキスト ボックス 129"/>
          <p:cNvSpPr txBox="1">
            <a:spLocks noChangeArrowheads="1"/>
          </p:cNvSpPr>
          <p:nvPr/>
        </p:nvSpPr>
        <p:spPr bwMode="auto">
          <a:xfrm>
            <a:off x="1343025" y="4690800"/>
            <a:ext cx="2065338" cy="474271"/>
          </a:xfrm>
          <a:prstGeom prst="rect">
            <a:avLst/>
          </a:prstGeom>
          <a:solidFill>
            <a:schemeClr val="bg1"/>
          </a:solidFill>
          <a:ln w="38100" cmpd="dbl">
            <a:solidFill>
              <a:srgbClr val="17375E">
                <a:alpha val="56078"/>
              </a:srgbClr>
            </a:solidFill>
            <a:miter lim="800000"/>
            <a:headEnd/>
            <a:tailEnd/>
          </a:ln>
        </p:spPr>
        <p:txBody>
          <a:bodyPr lIns="88681" tIns="44342" rIns="88681"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lnSpc>
                <a:spcPct val="125000"/>
              </a:lnSpc>
            </a:pPr>
            <a:r>
              <a:rPr lang="ja-JP" altLang="en-US" sz="2000" b="1">
                <a:latin typeface="Meiryo UI" pitchFamily="50" charset="-128"/>
                <a:ea typeface="Meiryo UI" pitchFamily="50" charset="-128"/>
                <a:cs typeface="Meiryo UI" pitchFamily="50" charset="-128"/>
              </a:rPr>
              <a:t>利用者</a:t>
            </a:r>
          </a:p>
        </p:txBody>
      </p:sp>
      <p:sp>
        <p:nvSpPr>
          <p:cNvPr id="167945" name="下矢印 27"/>
          <p:cNvSpPr>
            <a:spLocks noChangeArrowheads="1"/>
          </p:cNvSpPr>
          <p:nvPr/>
        </p:nvSpPr>
        <p:spPr bwMode="auto">
          <a:xfrm>
            <a:off x="1964463" y="4033446"/>
            <a:ext cx="742950" cy="549275"/>
          </a:xfrm>
          <a:prstGeom prst="downArrow">
            <a:avLst>
              <a:gd name="adj1" fmla="val 50000"/>
              <a:gd name="adj2" fmla="val 47282"/>
            </a:avLst>
          </a:prstGeom>
          <a:solidFill>
            <a:srgbClr val="6090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88681" tIns="44342" rIns="88681" bIns="44342" anchor="ctr"/>
          <a:lstStyle/>
          <a:p>
            <a:pPr algn="ctr" defTabSz="828675" eaLnBrk="1" hangingPunct="1"/>
            <a:endParaRPr lang="ja-JP" altLang="en-US" sz="1000">
              <a:solidFill>
                <a:srgbClr val="FFFFFF"/>
              </a:solidFill>
              <a:latin typeface="Calibri" pitchFamily="34" charset="0"/>
            </a:endParaRPr>
          </a:p>
        </p:txBody>
      </p:sp>
      <p:sp>
        <p:nvSpPr>
          <p:cNvPr id="167947" name="Text Box 79"/>
          <p:cNvSpPr txBox="1">
            <a:spLocks noChangeArrowheads="1"/>
          </p:cNvSpPr>
          <p:nvPr/>
        </p:nvSpPr>
        <p:spPr bwMode="auto">
          <a:xfrm>
            <a:off x="1679544" y="241300"/>
            <a:ext cx="5842061" cy="55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50" tIns="45373" rIns="88650" bIns="45373">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看護小規模多機能型居宅介護</a:t>
            </a:r>
          </a:p>
        </p:txBody>
      </p:sp>
      <p:sp>
        <p:nvSpPr>
          <p:cNvPr id="167948" name="テキスト ボックス 31"/>
          <p:cNvSpPr txBox="1">
            <a:spLocks noChangeArrowheads="1"/>
          </p:cNvSpPr>
          <p:nvPr/>
        </p:nvSpPr>
        <p:spPr bwMode="auto">
          <a:xfrm>
            <a:off x="193674" y="4004932"/>
            <a:ext cx="3990699" cy="33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81" tIns="44342" rIns="88681"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1600" b="1" dirty="0">
                <a:solidFill>
                  <a:schemeClr val="accent1">
                    <a:lumMod val="50000"/>
                  </a:schemeClr>
                </a:solidFill>
                <a:latin typeface="Meiryo UI" pitchFamily="50" charset="-128"/>
                <a:ea typeface="Meiryo UI" pitchFamily="50" charset="-128"/>
                <a:cs typeface="Meiryo UI" pitchFamily="50" charset="-128"/>
              </a:rPr>
              <a:t>※</a:t>
            </a:r>
            <a:r>
              <a:rPr lang="ja-JP" altLang="en-US" sz="1600" b="1" dirty="0">
                <a:solidFill>
                  <a:schemeClr val="accent1">
                    <a:lumMod val="50000"/>
                  </a:schemeClr>
                </a:solidFill>
                <a:latin typeface="Meiryo UI" pitchFamily="50" charset="-128"/>
                <a:ea typeface="Meiryo UI" pitchFamily="50" charset="-128"/>
                <a:cs typeface="Meiryo UI" pitchFamily="50" charset="-128"/>
              </a:rPr>
              <a:t>訪問看護には医師         の指示書が必要 </a:t>
            </a:r>
            <a:endParaRPr lang="en-US" altLang="ja-JP" sz="1600" b="1" dirty="0">
              <a:solidFill>
                <a:schemeClr val="accent1">
                  <a:lumMod val="50000"/>
                </a:schemeClr>
              </a:solidFill>
              <a:latin typeface="Meiryo UI" pitchFamily="50" charset="-128"/>
              <a:ea typeface="Meiryo UI" pitchFamily="50" charset="-128"/>
              <a:cs typeface="Meiryo UI" pitchFamily="50" charset="-128"/>
            </a:endParaRPr>
          </a:p>
        </p:txBody>
      </p:sp>
      <p:sp>
        <p:nvSpPr>
          <p:cNvPr id="167949" name="正方形/長方形 30"/>
          <p:cNvSpPr>
            <a:spLocks noChangeArrowheads="1"/>
          </p:cNvSpPr>
          <p:nvPr/>
        </p:nvSpPr>
        <p:spPr bwMode="auto">
          <a:xfrm>
            <a:off x="906463" y="2955663"/>
            <a:ext cx="2819400" cy="812800"/>
          </a:xfrm>
          <a:prstGeom prst="rect">
            <a:avLst/>
          </a:prstGeom>
          <a:solidFill>
            <a:schemeClr val="bg1"/>
          </a:solidFill>
          <a:ln w="28575" cap="rnd" algn="ctr">
            <a:solidFill>
              <a:srgbClr val="609000"/>
            </a:solidFill>
            <a:prstDash val="sysDot"/>
            <a:miter lim="800000"/>
            <a:headEnd/>
            <a:tailEnd/>
          </a:ln>
        </p:spPr>
        <p:txBody>
          <a:bodyPr lIns="88681" tIns="44342" rIns="88681" bIns="44342" anchor="ctr"/>
          <a:lstStyle/>
          <a:p>
            <a:pPr algn="ctr" defTabSz="828675" eaLnBrk="1" hangingPunct="1">
              <a:lnSpc>
                <a:spcPts val="1900"/>
              </a:lnSpc>
            </a:pPr>
            <a:r>
              <a:rPr lang="ja-JP" altLang="en-US" sz="1700" b="1" dirty="0">
                <a:solidFill>
                  <a:srgbClr val="609000"/>
                </a:solidFill>
                <a:latin typeface="Meiryo UI" pitchFamily="50" charset="-128"/>
                <a:ea typeface="Meiryo UI" pitchFamily="50" charset="-128"/>
                <a:cs typeface="Meiryo UI" pitchFamily="50" charset="-128"/>
              </a:rPr>
              <a:t>小規模多機能型居宅介護</a:t>
            </a:r>
          </a:p>
          <a:p>
            <a:pPr algn="ctr" defTabSz="828675" eaLnBrk="1" hangingPunct="1">
              <a:lnSpc>
                <a:spcPts val="1600"/>
              </a:lnSpc>
            </a:pPr>
            <a:r>
              <a:rPr lang="ja-JP" altLang="en-US" sz="1600" b="1" dirty="0">
                <a:solidFill>
                  <a:srgbClr val="609000"/>
                </a:solidFill>
                <a:latin typeface="Meiryo UI" pitchFamily="50" charset="-128"/>
                <a:ea typeface="Meiryo UI" pitchFamily="50" charset="-128"/>
                <a:cs typeface="Meiryo UI" pitchFamily="50" charset="-128"/>
              </a:rPr>
              <a:t>＋</a:t>
            </a:r>
          </a:p>
          <a:p>
            <a:pPr algn="ctr" defTabSz="828675" eaLnBrk="1" hangingPunct="1">
              <a:lnSpc>
                <a:spcPts val="1900"/>
              </a:lnSpc>
            </a:pPr>
            <a:r>
              <a:rPr lang="ja-JP" altLang="en-US" sz="1700" b="1" dirty="0">
                <a:solidFill>
                  <a:srgbClr val="609000"/>
                </a:solidFill>
                <a:latin typeface="Meiryo UI" pitchFamily="50" charset="-128"/>
                <a:ea typeface="Meiryo UI" pitchFamily="50" charset="-128"/>
                <a:cs typeface="Meiryo UI" pitchFamily="50" charset="-128"/>
              </a:rPr>
              <a:t>訪問看護</a:t>
            </a:r>
          </a:p>
        </p:txBody>
      </p:sp>
      <p:sp>
        <p:nvSpPr>
          <p:cNvPr id="28" name="曲折矢印 27"/>
          <p:cNvSpPr/>
          <p:nvPr/>
        </p:nvSpPr>
        <p:spPr>
          <a:xfrm rot="16200000" flipH="1">
            <a:off x="5382419" y="3006044"/>
            <a:ext cx="936625" cy="814387"/>
          </a:xfrm>
          <a:prstGeom prst="bentArrow">
            <a:avLst>
              <a:gd name="adj1" fmla="val 27058"/>
              <a:gd name="adj2" fmla="val 25633"/>
              <a:gd name="adj3" fmla="val 23277"/>
              <a:gd name="adj4" fmla="val 42027"/>
            </a:avLst>
          </a:prstGeom>
          <a:solidFill>
            <a:srgbClr val="E5851B"/>
          </a:solidFill>
          <a:ln>
            <a:noFill/>
          </a:ln>
          <a:effectLst/>
        </p:spPr>
        <p:style>
          <a:lnRef idx="1">
            <a:schemeClr val="accent2"/>
          </a:lnRef>
          <a:fillRef idx="2">
            <a:schemeClr val="accent2"/>
          </a:fillRef>
          <a:effectRef idx="1">
            <a:schemeClr val="accent2"/>
          </a:effectRef>
          <a:fontRef idx="minor">
            <a:schemeClr val="dk1"/>
          </a:fontRef>
        </p:style>
        <p:txBody>
          <a:bodyPr lIns="83218" tIns="41609" rIns="83218" bIns="41609" anchor="ctr"/>
          <a:lstStyle/>
          <a:p>
            <a:pPr algn="ctr" defTabSz="861152" eaLnBrk="1" hangingPunct="1">
              <a:defRPr/>
            </a:pPr>
            <a:endParaRPr lang="ja-JP" altLang="en-US" sz="1100" dirty="0">
              <a:solidFill>
                <a:prstClr val="black"/>
              </a:solidFill>
            </a:endParaRPr>
          </a:p>
        </p:txBody>
      </p:sp>
      <p:sp>
        <p:nvSpPr>
          <p:cNvPr id="30" name="曲折矢印 29"/>
          <p:cNvSpPr/>
          <p:nvPr/>
        </p:nvSpPr>
        <p:spPr>
          <a:xfrm flipH="1">
            <a:off x="7434469" y="2934030"/>
            <a:ext cx="914400" cy="960179"/>
          </a:xfrm>
          <a:prstGeom prst="bentArrow">
            <a:avLst>
              <a:gd name="adj1" fmla="val 26240"/>
              <a:gd name="adj2" fmla="val 23836"/>
              <a:gd name="adj3" fmla="val 28512"/>
              <a:gd name="adj4" fmla="val 38342"/>
            </a:avLst>
          </a:prstGeom>
          <a:solidFill>
            <a:schemeClr val="accent6">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lIns="83218" tIns="41609" rIns="83218" bIns="41609" anchor="ctr"/>
          <a:lstStyle/>
          <a:p>
            <a:pPr algn="ctr" defTabSz="861152" eaLnBrk="1" hangingPunct="1">
              <a:defRPr/>
            </a:pPr>
            <a:endParaRPr lang="ja-JP" altLang="en-US" sz="1100" dirty="0">
              <a:solidFill>
                <a:prstClr val="black"/>
              </a:solidFill>
            </a:endParaRPr>
          </a:p>
        </p:txBody>
      </p:sp>
      <p:sp>
        <p:nvSpPr>
          <p:cNvPr id="167954" name="テキスト ボックス 32"/>
          <p:cNvSpPr txBox="1">
            <a:spLocks noChangeArrowheads="1"/>
          </p:cNvSpPr>
          <p:nvPr/>
        </p:nvSpPr>
        <p:spPr bwMode="auto">
          <a:xfrm>
            <a:off x="8001000" y="4059350"/>
            <a:ext cx="631825" cy="361030"/>
          </a:xfrm>
          <a:prstGeom prst="rect">
            <a:avLst/>
          </a:prstGeom>
          <a:solidFill>
            <a:srgbClr val="609000"/>
          </a:solidFill>
          <a:ln>
            <a:noFill/>
          </a:ln>
          <a:extLst>
            <a:ext uri="{91240B29-F687-4F45-9708-019B960494DF}">
              <a14:hiddenLine xmlns:a14="http://schemas.microsoft.com/office/drawing/2010/main" w="38100" algn="ctr">
                <a:solidFill>
                  <a:srgbClr val="609000"/>
                </a:solidFill>
                <a:miter lim="800000"/>
                <a:headEnd/>
                <a:tailEnd/>
              </a14:hiddenLine>
            </a:ext>
          </a:extLst>
        </p:spPr>
        <p:txBody>
          <a:bodyPr lIns="83218" tIns="41609" rIns="83218" bIns="41609">
            <a:spAutoFit/>
          </a:bodyPr>
          <a:lstStyle>
            <a:lvl1pPr defTabSz="860425">
              <a:defRPr kumimoji="1" sz="3200">
                <a:solidFill>
                  <a:schemeClr val="tx1"/>
                </a:solidFill>
                <a:latin typeface="Arial" pitchFamily="34" charset="0"/>
                <a:ea typeface="ＭＳ Ｐゴシック" pitchFamily="50" charset="-128"/>
              </a:defRPr>
            </a:lvl1pPr>
            <a:lvl2pPr defTabSz="860425">
              <a:defRPr kumimoji="1" sz="2800">
                <a:solidFill>
                  <a:schemeClr val="tx1"/>
                </a:solidFill>
                <a:latin typeface="Arial" pitchFamily="34" charset="0"/>
                <a:ea typeface="ＭＳ Ｐゴシック" pitchFamily="50" charset="-128"/>
              </a:defRPr>
            </a:lvl2pPr>
            <a:lvl3pPr defTabSz="860425">
              <a:defRPr kumimoji="1" sz="2400">
                <a:solidFill>
                  <a:schemeClr val="tx1"/>
                </a:solidFill>
                <a:latin typeface="Arial" pitchFamily="34" charset="0"/>
                <a:ea typeface="ＭＳ Ｐゴシック" pitchFamily="50" charset="-128"/>
              </a:defRPr>
            </a:lvl3pPr>
            <a:lvl4pPr defTabSz="860425">
              <a:defRPr kumimoji="1" sz="2000">
                <a:solidFill>
                  <a:schemeClr val="tx1"/>
                </a:solidFill>
                <a:latin typeface="Arial" pitchFamily="34" charset="0"/>
                <a:ea typeface="ＭＳ Ｐゴシック" pitchFamily="50" charset="-128"/>
              </a:defRPr>
            </a:lvl4pPr>
            <a:lvl5pPr defTabSz="860425">
              <a:defRPr kumimoji="1" sz="2000">
                <a:solidFill>
                  <a:schemeClr val="tx1"/>
                </a:solidFill>
                <a:latin typeface="Arial" pitchFamily="34" charset="0"/>
                <a:ea typeface="ＭＳ Ｐゴシック" pitchFamily="50" charset="-128"/>
              </a:defRPr>
            </a:lvl5pPr>
            <a:lvl6pPr defTabSz="860425" eaLnBrk="0" hangingPunct="0">
              <a:defRPr kumimoji="1" sz="2000">
                <a:solidFill>
                  <a:schemeClr val="tx1"/>
                </a:solidFill>
                <a:latin typeface="Arial" pitchFamily="34" charset="0"/>
                <a:ea typeface="ＭＳ Ｐゴシック" pitchFamily="50" charset="-128"/>
              </a:defRPr>
            </a:lvl6pPr>
            <a:lvl7pPr defTabSz="860425" eaLnBrk="0" hangingPunct="0">
              <a:defRPr kumimoji="1" sz="2000">
                <a:solidFill>
                  <a:schemeClr val="tx1"/>
                </a:solidFill>
                <a:latin typeface="Arial" pitchFamily="34" charset="0"/>
                <a:ea typeface="ＭＳ Ｐゴシック" pitchFamily="50" charset="-128"/>
              </a:defRPr>
            </a:lvl7pPr>
            <a:lvl8pPr defTabSz="860425" eaLnBrk="0" hangingPunct="0">
              <a:defRPr kumimoji="1" sz="2000">
                <a:solidFill>
                  <a:schemeClr val="tx1"/>
                </a:solidFill>
                <a:latin typeface="Arial" pitchFamily="34" charset="0"/>
                <a:ea typeface="ＭＳ Ｐゴシック" pitchFamily="50" charset="-128"/>
              </a:defRPr>
            </a:lvl8pPr>
            <a:lvl9pPr defTabSz="860425"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pPr>
            <a:r>
              <a:rPr lang="ja-JP" altLang="en-US" sz="1500" b="1" dirty="0">
                <a:solidFill>
                  <a:schemeClr val="bg1"/>
                </a:solidFill>
                <a:latin typeface="Meiryo UI" pitchFamily="50" charset="-128"/>
                <a:ea typeface="Meiryo UI" pitchFamily="50" charset="-128"/>
                <a:cs typeface="Meiryo UI" pitchFamily="50" charset="-128"/>
              </a:rPr>
              <a:t>訪問</a:t>
            </a:r>
          </a:p>
        </p:txBody>
      </p:sp>
      <p:sp>
        <p:nvSpPr>
          <p:cNvPr id="167955" name="テキスト ボックス 60"/>
          <p:cNvSpPr txBox="1">
            <a:spLocks noChangeArrowheads="1"/>
          </p:cNvSpPr>
          <p:nvPr/>
        </p:nvSpPr>
        <p:spPr bwMode="auto">
          <a:xfrm>
            <a:off x="4600575" y="2133713"/>
            <a:ext cx="1881188" cy="35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44342" rIns="0"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700" b="1" dirty="0">
                <a:solidFill>
                  <a:srgbClr val="336600"/>
                </a:solidFill>
                <a:latin typeface="Meiryo UI" pitchFamily="50" charset="-128"/>
                <a:ea typeface="Meiryo UI" pitchFamily="50" charset="-128"/>
                <a:cs typeface="Meiryo UI" pitchFamily="50" charset="-128"/>
              </a:rPr>
              <a:t>＜イメージ図＞</a:t>
            </a:r>
          </a:p>
        </p:txBody>
      </p:sp>
      <p:sp>
        <p:nvSpPr>
          <p:cNvPr id="167956" name="テキスト ボックス 60"/>
          <p:cNvSpPr txBox="1">
            <a:spLocks noChangeArrowheads="1"/>
          </p:cNvSpPr>
          <p:nvPr/>
        </p:nvSpPr>
        <p:spPr bwMode="auto">
          <a:xfrm>
            <a:off x="5176838" y="4511386"/>
            <a:ext cx="3190875" cy="828214"/>
          </a:xfrm>
          <a:prstGeom prst="rect">
            <a:avLst/>
          </a:prstGeom>
          <a:solidFill>
            <a:srgbClr val="CFE7B3"/>
          </a:solidFill>
          <a:ln w="28575">
            <a:solidFill>
              <a:srgbClr val="609000"/>
            </a:solidFill>
            <a:miter lim="800000"/>
            <a:headEnd/>
            <a:tailEnd/>
          </a:ln>
        </p:spPr>
        <p:txBody>
          <a:bodyPr lIns="0" tIns="44342" rIns="0"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600" b="1" dirty="0">
                <a:solidFill>
                  <a:srgbClr val="607D2B"/>
                </a:solidFill>
                <a:latin typeface="Meiryo UI" pitchFamily="50" charset="-128"/>
                <a:ea typeface="Meiryo UI" pitchFamily="50" charset="-128"/>
                <a:cs typeface="Meiryo UI" pitchFamily="50" charset="-128"/>
              </a:rPr>
              <a:t>看護小規模多機能型</a:t>
            </a:r>
            <a:endParaRPr lang="en-US" altLang="ja-JP" sz="1600" b="1" dirty="0">
              <a:solidFill>
                <a:srgbClr val="607D2B"/>
              </a:solidFill>
              <a:latin typeface="Meiryo UI" pitchFamily="50" charset="-128"/>
              <a:ea typeface="Meiryo UI" pitchFamily="50" charset="-128"/>
              <a:cs typeface="Meiryo UI" pitchFamily="50" charset="-128"/>
            </a:endParaRPr>
          </a:p>
          <a:p>
            <a:pPr algn="ctr" eaLnBrk="1" hangingPunct="1"/>
            <a:r>
              <a:rPr lang="ja-JP" altLang="en-US" sz="1600" b="1" dirty="0">
                <a:solidFill>
                  <a:srgbClr val="607D2B"/>
                </a:solidFill>
                <a:latin typeface="Meiryo UI" pitchFamily="50" charset="-128"/>
                <a:ea typeface="Meiryo UI" pitchFamily="50" charset="-128"/>
                <a:cs typeface="Meiryo UI" pitchFamily="50" charset="-128"/>
              </a:rPr>
              <a:t>居宅介護事業所</a:t>
            </a:r>
            <a:endParaRPr lang="en-US" altLang="ja-JP" sz="1600" b="1" dirty="0">
              <a:solidFill>
                <a:srgbClr val="607D2B"/>
              </a:solidFill>
              <a:latin typeface="Meiryo UI" pitchFamily="50" charset="-128"/>
              <a:ea typeface="Meiryo UI" pitchFamily="50" charset="-128"/>
              <a:cs typeface="Meiryo UI" pitchFamily="50" charset="-128"/>
            </a:endParaRPr>
          </a:p>
          <a:p>
            <a:pPr algn="ctr" eaLnBrk="1" hangingPunct="1"/>
            <a:r>
              <a:rPr lang="ja-JP" altLang="en-US" sz="1500" b="1" dirty="0">
                <a:solidFill>
                  <a:srgbClr val="607D2B"/>
                </a:solidFill>
                <a:latin typeface="Meiryo UI" pitchFamily="50" charset="-128"/>
                <a:ea typeface="Meiryo UI" pitchFamily="50" charset="-128"/>
                <a:cs typeface="Meiryo UI" pitchFamily="50" charset="-128"/>
              </a:rPr>
              <a:t>（小規模多機能＋訪問看護）</a:t>
            </a:r>
          </a:p>
        </p:txBody>
      </p:sp>
      <p:sp>
        <p:nvSpPr>
          <p:cNvPr id="167957" name="テキスト ボックス 43"/>
          <p:cNvSpPr txBox="1">
            <a:spLocks noChangeArrowheads="1"/>
          </p:cNvSpPr>
          <p:nvPr/>
        </p:nvSpPr>
        <p:spPr bwMode="auto">
          <a:xfrm>
            <a:off x="5683250" y="4037125"/>
            <a:ext cx="579438" cy="329932"/>
          </a:xfrm>
          <a:prstGeom prst="rect">
            <a:avLst/>
          </a:prstGeom>
          <a:solidFill>
            <a:srgbClr val="609000"/>
          </a:solidFill>
          <a:ln>
            <a:noFill/>
          </a:ln>
          <a:extLst>
            <a:ext uri="{91240B29-F687-4F45-9708-019B960494DF}">
              <a14:hiddenLine xmlns:a14="http://schemas.microsoft.com/office/drawing/2010/main" w="38100">
                <a:solidFill>
                  <a:srgbClr val="609000"/>
                </a:solidFill>
                <a:miter lim="800000"/>
                <a:headEnd/>
                <a:tailEnd/>
              </a14:hiddenLine>
            </a:ext>
          </a:extLst>
        </p:spPr>
        <p:txBody>
          <a:bodyPr lIns="83218" tIns="41609" rIns="83218" bIns="41609">
            <a:spAutoFit/>
          </a:bodyPr>
          <a:lstStyle>
            <a:lvl1pPr defTabSz="860425">
              <a:defRPr kumimoji="1" sz="3200">
                <a:solidFill>
                  <a:schemeClr val="tx1"/>
                </a:solidFill>
                <a:latin typeface="Arial" pitchFamily="34" charset="0"/>
                <a:ea typeface="ＭＳ Ｐゴシック" pitchFamily="50" charset="-128"/>
              </a:defRPr>
            </a:lvl1pPr>
            <a:lvl2pPr defTabSz="860425">
              <a:defRPr kumimoji="1" sz="2800">
                <a:solidFill>
                  <a:schemeClr val="tx1"/>
                </a:solidFill>
                <a:latin typeface="Arial" pitchFamily="34" charset="0"/>
                <a:ea typeface="ＭＳ Ｐゴシック" pitchFamily="50" charset="-128"/>
              </a:defRPr>
            </a:lvl2pPr>
            <a:lvl3pPr defTabSz="860425">
              <a:defRPr kumimoji="1" sz="2400">
                <a:solidFill>
                  <a:schemeClr val="tx1"/>
                </a:solidFill>
                <a:latin typeface="Arial" pitchFamily="34" charset="0"/>
                <a:ea typeface="ＭＳ Ｐゴシック" pitchFamily="50" charset="-128"/>
              </a:defRPr>
            </a:lvl3pPr>
            <a:lvl4pPr defTabSz="860425">
              <a:defRPr kumimoji="1" sz="2000">
                <a:solidFill>
                  <a:schemeClr val="tx1"/>
                </a:solidFill>
                <a:latin typeface="Arial" pitchFamily="34" charset="0"/>
                <a:ea typeface="ＭＳ Ｐゴシック" pitchFamily="50" charset="-128"/>
              </a:defRPr>
            </a:lvl4pPr>
            <a:lvl5pPr defTabSz="860425">
              <a:defRPr kumimoji="1" sz="2000">
                <a:solidFill>
                  <a:schemeClr val="tx1"/>
                </a:solidFill>
                <a:latin typeface="Arial" pitchFamily="34" charset="0"/>
                <a:ea typeface="ＭＳ Ｐゴシック" pitchFamily="50" charset="-128"/>
              </a:defRPr>
            </a:lvl5pPr>
            <a:lvl6pPr defTabSz="860425" eaLnBrk="0" hangingPunct="0">
              <a:defRPr kumimoji="1" sz="2000">
                <a:solidFill>
                  <a:schemeClr val="tx1"/>
                </a:solidFill>
                <a:latin typeface="Arial" pitchFamily="34" charset="0"/>
                <a:ea typeface="ＭＳ Ｐゴシック" pitchFamily="50" charset="-128"/>
              </a:defRPr>
            </a:lvl6pPr>
            <a:lvl7pPr defTabSz="860425" eaLnBrk="0" hangingPunct="0">
              <a:defRPr kumimoji="1" sz="2000">
                <a:solidFill>
                  <a:schemeClr val="tx1"/>
                </a:solidFill>
                <a:latin typeface="Arial" pitchFamily="34" charset="0"/>
                <a:ea typeface="ＭＳ Ｐゴシック" pitchFamily="50" charset="-128"/>
              </a:defRPr>
            </a:lvl7pPr>
            <a:lvl8pPr defTabSz="860425" eaLnBrk="0" hangingPunct="0">
              <a:defRPr kumimoji="1" sz="2000">
                <a:solidFill>
                  <a:schemeClr val="tx1"/>
                </a:solidFill>
                <a:latin typeface="Arial" pitchFamily="34" charset="0"/>
                <a:ea typeface="ＭＳ Ｐゴシック" pitchFamily="50" charset="-128"/>
              </a:defRPr>
            </a:lvl8pPr>
            <a:lvl9pPr defTabSz="860425"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pPr>
            <a:r>
              <a:rPr lang="ja-JP" altLang="en-US" sz="1500" b="1" dirty="0">
                <a:solidFill>
                  <a:schemeClr val="bg1"/>
                </a:solidFill>
                <a:latin typeface="Meiryo UI" pitchFamily="50" charset="-128"/>
                <a:ea typeface="Meiryo UI" pitchFamily="50" charset="-128"/>
                <a:cs typeface="Meiryo UI" pitchFamily="50" charset="-128"/>
              </a:rPr>
              <a:t>通い</a:t>
            </a:r>
          </a:p>
        </p:txBody>
      </p:sp>
      <p:sp>
        <p:nvSpPr>
          <p:cNvPr id="167958" name="テキスト ボックス 44"/>
          <p:cNvSpPr txBox="1">
            <a:spLocks noChangeArrowheads="1"/>
          </p:cNvSpPr>
          <p:nvPr/>
        </p:nvSpPr>
        <p:spPr bwMode="auto">
          <a:xfrm>
            <a:off x="4908550" y="4035538"/>
            <a:ext cx="696913" cy="329932"/>
          </a:xfrm>
          <a:prstGeom prst="rect">
            <a:avLst/>
          </a:prstGeom>
          <a:solidFill>
            <a:srgbClr val="609000"/>
          </a:solidFill>
          <a:ln>
            <a:noFill/>
          </a:ln>
          <a:extLst>
            <a:ext uri="{91240B29-F687-4F45-9708-019B960494DF}">
              <a14:hiddenLine xmlns:a14="http://schemas.microsoft.com/office/drawing/2010/main" w="38100">
                <a:solidFill>
                  <a:srgbClr val="609000"/>
                </a:solidFill>
                <a:miter lim="800000"/>
                <a:headEnd/>
                <a:tailEnd/>
              </a14:hiddenLine>
            </a:ext>
          </a:extLst>
        </p:spPr>
        <p:txBody>
          <a:bodyPr wrap="square" lIns="83218" tIns="41609" rIns="83218" bIns="41609">
            <a:spAutoFit/>
          </a:bodyPr>
          <a:lstStyle>
            <a:lvl1pPr defTabSz="860425">
              <a:defRPr kumimoji="1" sz="3200">
                <a:solidFill>
                  <a:schemeClr val="tx1"/>
                </a:solidFill>
                <a:latin typeface="Arial" pitchFamily="34" charset="0"/>
                <a:ea typeface="ＭＳ Ｐゴシック" pitchFamily="50" charset="-128"/>
              </a:defRPr>
            </a:lvl1pPr>
            <a:lvl2pPr defTabSz="860425">
              <a:defRPr kumimoji="1" sz="2800">
                <a:solidFill>
                  <a:schemeClr val="tx1"/>
                </a:solidFill>
                <a:latin typeface="Arial" pitchFamily="34" charset="0"/>
                <a:ea typeface="ＭＳ Ｐゴシック" pitchFamily="50" charset="-128"/>
              </a:defRPr>
            </a:lvl2pPr>
            <a:lvl3pPr defTabSz="860425">
              <a:defRPr kumimoji="1" sz="2400">
                <a:solidFill>
                  <a:schemeClr val="tx1"/>
                </a:solidFill>
                <a:latin typeface="Arial" pitchFamily="34" charset="0"/>
                <a:ea typeface="ＭＳ Ｐゴシック" pitchFamily="50" charset="-128"/>
              </a:defRPr>
            </a:lvl3pPr>
            <a:lvl4pPr defTabSz="860425">
              <a:defRPr kumimoji="1" sz="2000">
                <a:solidFill>
                  <a:schemeClr val="tx1"/>
                </a:solidFill>
                <a:latin typeface="Arial" pitchFamily="34" charset="0"/>
                <a:ea typeface="ＭＳ Ｐゴシック" pitchFamily="50" charset="-128"/>
              </a:defRPr>
            </a:lvl4pPr>
            <a:lvl5pPr defTabSz="860425">
              <a:defRPr kumimoji="1" sz="2000">
                <a:solidFill>
                  <a:schemeClr val="tx1"/>
                </a:solidFill>
                <a:latin typeface="Arial" pitchFamily="34" charset="0"/>
                <a:ea typeface="ＭＳ Ｐゴシック" pitchFamily="50" charset="-128"/>
              </a:defRPr>
            </a:lvl5pPr>
            <a:lvl6pPr defTabSz="860425" eaLnBrk="0" hangingPunct="0">
              <a:defRPr kumimoji="1" sz="2000">
                <a:solidFill>
                  <a:schemeClr val="tx1"/>
                </a:solidFill>
                <a:latin typeface="Arial" pitchFamily="34" charset="0"/>
                <a:ea typeface="ＭＳ Ｐゴシック" pitchFamily="50" charset="-128"/>
              </a:defRPr>
            </a:lvl6pPr>
            <a:lvl7pPr defTabSz="860425" eaLnBrk="0" hangingPunct="0">
              <a:defRPr kumimoji="1" sz="2000">
                <a:solidFill>
                  <a:schemeClr val="tx1"/>
                </a:solidFill>
                <a:latin typeface="Arial" pitchFamily="34" charset="0"/>
                <a:ea typeface="ＭＳ Ｐゴシック" pitchFamily="50" charset="-128"/>
              </a:defRPr>
            </a:lvl7pPr>
            <a:lvl8pPr defTabSz="860425" eaLnBrk="0" hangingPunct="0">
              <a:defRPr kumimoji="1" sz="2000">
                <a:solidFill>
                  <a:schemeClr val="tx1"/>
                </a:solidFill>
                <a:latin typeface="Arial" pitchFamily="34" charset="0"/>
                <a:ea typeface="ＭＳ Ｐゴシック" pitchFamily="50" charset="-128"/>
              </a:defRPr>
            </a:lvl8pPr>
            <a:lvl9pPr defTabSz="860425"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pPr>
            <a:r>
              <a:rPr lang="ja-JP" altLang="en-US" sz="1500" b="1" dirty="0">
                <a:solidFill>
                  <a:schemeClr val="bg1"/>
                </a:solidFill>
                <a:latin typeface="Meiryo UI" pitchFamily="50" charset="-128"/>
                <a:ea typeface="Meiryo UI" pitchFamily="50" charset="-128"/>
                <a:cs typeface="Meiryo UI" pitchFamily="50" charset="-128"/>
              </a:rPr>
              <a:t>泊まり</a:t>
            </a:r>
          </a:p>
        </p:txBody>
      </p:sp>
      <p:sp>
        <p:nvSpPr>
          <p:cNvPr id="167959" name="テキスト ボックス 131"/>
          <p:cNvSpPr txBox="1">
            <a:spLocks noChangeArrowheads="1"/>
          </p:cNvSpPr>
          <p:nvPr/>
        </p:nvSpPr>
        <p:spPr bwMode="auto">
          <a:xfrm>
            <a:off x="4908550" y="5409875"/>
            <a:ext cx="3759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69829" rIns="0" bIns="69829">
            <a:spAutoFit/>
          </a:bodyPr>
          <a:lstStyle>
            <a:lvl1pPr marL="171450" indent="-171450"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spcBef>
                <a:spcPts val="575"/>
              </a:spcBef>
            </a:pPr>
            <a:r>
              <a:rPr lang="ja-JP" altLang="en-US" sz="1500" b="1" dirty="0">
                <a:latin typeface="Meiryo UI" pitchFamily="50" charset="-128"/>
                <a:ea typeface="Meiryo UI" pitchFamily="50" charset="-128"/>
                <a:cs typeface="Meiryo UI" pitchFamily="50" charset="-128"/>
              </a:rPr>
              <a:t>  複合型サービス事業所のケアマネジャーによる</a:t>
            </a:r>
            <a:endParaRPr lang="en-US" altLang="ja-JP" sz="1500" b="1" dirty="0">
              <a:latin typeface="Meiryo UI" pitchFamily="50" charset="-128"/>
              <a:ea typeface="Meiryo UI" pitchFamily="50" charset="-128"/>
              <a:cs typeface="Meiryo UI" pitchFamily="50" charset="-128"/>
            </a:endParaRPr>
          </a:p>
          <a:p>
            <a:pPr eaLnBrk="1" hangingPunct="1">
              <a:spcBef>
                <a:spcPts val="500"/>
              </a:spcBef>
            </a:pPr>
            <a:r>
              <a:rPr lang="ja-JP" altLang="en-US" sz="1500" b="1" dirty="0">
                <a:latin typeface="Meiryo UI" pitchFamily="50" charset="-128"/>
                <a:ea typeface="Meiryo UI" pitchFamily="50" charset="-128"/>
                <a:cs typeface="Meiryo UI" pitchFamily="50" charset="-128"/>
              </a:rPr>
              <a:t>  サービスの一元管理により、利用者のニーズに</a:t>
            </a:r>
            <a:endParaRPr lang="en-US" altLang="ja-JP" sz="1500" b="1" dirty="0">
              <a:latin typeface="Meiryo UI" pitchFamily="50" charset="-128"/>
              <a:ea typeface="Meiryo UI" pitchFamily="50" charset="-128"/>
              <a:cs typeface="Meiryo UI" pitchFamily="50" charset="-128"/>
            </a:endParaRPr>
          </a:p>
          <a:p>
            <a:pPr eaLnBrk="1" hangingPunct="1">
              <a:spcBef>
                <a:spcPts val="500"/>
              </a:spcBef>
            </a:pPr>
            <a:r>
              <a:rPr lang="ja-JP" altLang="en-US" sz="1500" b="1" dirty="0">
                <a:latin typeface="Meiryo UI" pitchFamily="50" charset="-128"/>
                <a:ea typeface="Meiryo UI" pitchFamily="50" charset="-128"/>
                <a:cs typeface="Meiryo UI" pitchFamily="50" charset="-128"/>
              </a:rPr>
              <a:t>  応じた柔軟なサービス提供が可能</a:t>
            </a:r>
            <a:endParaRPr lang="en-US" altLang="ja-JP" sz="1500" b="1" dirty="0">
              <a:latin typeface="Meiryo UI" pitchFamily="50" charset="-128"/>
              <a:ea typeface="Meiryo UI" pitchFamily="50" charset="-128"/>
              <a:cs typeface="Meiryo UI" pitchFamily="50" charset="-128"/>
            </a:endParaRPr>
          </a:p>
        </p:txBody>
      </p:sp>
      <p:pic>
        <p:nvPicPr>
          <p:cNvPr id="167960" name="Picture 11" descr="C:\Users\KNUIP\AppData\Local\Microsoft\Windows\Temporary Internet Files\Content.IE5\50HXI09L\MC9000791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5238" y="2532175"/>
            <a:ext cx="12033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正方形/長方形 31"/>
          <p:cNvSpPr/>
          <p:nvPr/>
        </p:nvSpPr>
        <p:spPr>
          <a:xfrm>
            <a:off x="5454745" y="2613070"/>
            <a:ext cx="827087" cy="201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300" b="1" dirty="0">
                <a:solidFill>
                  <a:schemeClr val="bg1"/>
                </a:solidFill>
                <a:latin typeface="Meiryo UI" pitchFamily="50" charset="-128"/>
                <a:ea typeface="Meiryo UI" pitchFamily="50" charset="-128"/>
                <a:cs typeface="Meiryo UI" pitchFamily="50" charset="-128"/>
              </a:rPr>
              <a:t>泊まり</a:t>
            </a:r>
          </a:p>
        </p:txBody>
      </p:sp>
      <p:sp>
        <p:nvSpPr>
          <p:cNvPr id="40" name="正方形/長方形 39"/>
          <p:cNvSpPr/>
          <p:nvPr/>
        </p:nvSpPr>
        <p:spPr>
          <a:xfrm>
            <a:off x="5667375" y="2952863"/>
            <a:ext cx="712788" cy="201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300" b="1" dirty="0">
                <a:solidFill>
                  <a:schemeClr val="bg1"/>
                </a:solidFill>
                <a:latin typeface="Meiryo UI" pitchFamily="50" charset="-128"/>
                <a:ea typeface="Meiryo UI" pitchFamily="50" charset="-128"/>
                <a:cs typeface="Meiryo UI" pitchFamily="50" charset="-128"/>
              </a:rPr>
              <a:t>通い</a:t>
            </a:r>
          </a:p>
        </p:txBody>
      </p:sp>
      <p:sp>
        <p:nvSpPr>
          <p:cNvPr id="48" name="正方形/長方形 47"/>
          <p:cNvSpPr/>
          <p:nvPr/>
        </p:nvSpPr>
        <p:spPr>
          <a:xfrm>
            <a:off x="7491205" y="3047823"/>
            <a:ext cx="712788" cy="201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300" b="1" dirty="0">
                <a:solidFill>
                  <a:schemeClr val="bg1"/>
                </a:solidFill>
                <a:latin typeface="Meiryo UI" pitchFamily="50" charset="-128"/>
                <a:ea typeface="Meiryo UI" pitchFamily="50" charset="-128"/>
                <a:cs typeface="Meiryo UI" pitchFamily="50" charset="-128"/>
              </a:rPr>
              <a:t>介護</a:t>
            </a:r>
          </a:p>
        </p:txBody>
      </p:sp>
      <p:sp>
        <p:nvSpPr>
          <p:cNvPr id="167965" name="Rectangle 3"/>
          <p:cNvSpPr>
            <a:spLocks noChangeArrowheads="1"/>
          </p:cNvSpPr>
          <p:nvPr/>
        </p:nvSpPr>
        <p:spPr bwMode="auto">
          <a:xfrm>
            <a:off x="193675" y="833437"/>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67966" name="Text Box 5"/>
          <p:cNvSpPr txBox="1">
            <a:spLocks noChangeArrowheads="1"/>
          </p:cNvSpPr>
          <p:nvPr/>
        </p:nvSpPr>
        <p:spPr bwMode="auto">
          <a:xfrm>
            <a:off x="0" y="0"/>
            <a:ext cx="23479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-24</a:t>
            </a:r>
            <a:r>
              <a:rPr lang="ja-JP" altLang="en-US" sz="1800" b="1" dirty="0">
                <a:latin typeface="Meiryo UI" pitchFamily="50" charset="-128"/>
                <a:ea typeface="Meiryo UI" pitchFamily="50" charset="-128"/>
                <a:cs typeface="Meiryo UI" pitchFamily="50" charset="-128"/>
              </a:rPr>
              <a:t>＞</a:t>
            </a:r>
          </a:p>
        </p:txBody>
      </p:sp>
      <p:sp>
        <p:nvSpPr>
          <p:cNvPr id="47" name="正方形/長方形 46"/>
          <p:cNvSpPr/>
          <p:nvPr/>
        </p:nvSpPr>
        <p:spPr>
          <a:xfrm>
            <a:off x="7615266" y="2174464"/>
            <a:ext cx="712787" cy="201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300" b="1" dirty="0">
                <a:solidFill>
                  <a:schemeClr val="bg1"/>
                </a:solidFill>
                <a:latin typeface="Meiryo UI" pitchFamily="50" charset="-128"/>
                <a:ea typeface="Meiryo UI" pitchFamily="50" charset="-128"/>
                <a:cs typeface="Meiryo UI" pitchFamily="50" charset="-128"/>
              </a:rPr>
              <a:t>看護</a:t>
            </a:r>
          </a:p>
        </p:txBody>
      </p:sp>
      <p:sp>
        <p:nvSpPr>
          <p:cNvPr id="34" name="正方形/長方形 33"/>
          <p:cNvSpPr/>
          <p:nvPr/>
        </p:nvSpPr>
        <p:spPr>
          <a:xfrm>
            <a:off x="7476628" y="2651583"/>
            <a:ext cx="712788" cy="201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300" b="1" dirty="0">
                <a:solidFill>
                  <a:schemeClr val="bg1"/>
                </a:solidFill>
                <a:latin typeface="Meiryo UI" pitchFamily="50" charset="-128"/>
                <a:ea typeface="Meiryo UI" pitchFamily="50" charset="-128"/>
                <a:cs typeface="Meiryo UI" pitchFamily="50" charset="-128"/>
              </a:rPr>
              <a:t>看護</a:t>
            </a:r>
          </a:p>
        </p:txBody>
      </p:sp>
    </p:spTree>
    <p:extLst>
      <p:ext uri="{BB962C8B-B14F-4D97-AF65-F5344CB8AC3E}">
        <p14:creationId xmlns:p14="http://schemas.microsoft.com/office/powerpoint/2010/main" val="38471586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直線矢印コネクタ 88"/>
          <p:cNvCxnSpPr/>
          <p:nvPr/>
        </p:nvCxnSpPr>
        <p:spPr bwMode="auto">
          <a:xfrm>
            <a:off x="3522710" y="2746075"/>
            <a:ext cx="0" cy="2582637"/>
          </a:xfrm>
          <a:prstGeom prst="straightConnector1">
            <a:avLst/>
          </a:prstGeom>
          <a:solidFill>
            <a:srgbClr val="FFFF99"/>
          </a:solidFill>
          <a:ln w="63500" cap="flat" cmpd="sng" algn="ctr">
            <a:solidFill>
              <a:srgbClr val="88B800"/>
            </a:solidFill>
            <a:prstDash val="solid"/>
            <a:round/>
            <a:headEnd type="none" w="med" len="med"/>
            <a:tailEnd type="arrow" w="sm" len="sm"/>
          </a:ln>
          <a:effectLst/>
        </p:spPr>
      </p:cxnSp>
      <p:sp>
        <p:nvSpPr>
          <p:cNvPr id="173058" name="Rectangle 2"/>
          <p:cNvSpPr>
            <a:spLocks noGrp="1" noChangeArrowheads="1"/>
          </p:cNvSpPr>
          <p:nvPr>
            <p:ph type="title" idx="4294967295"/>
          </p:nvPr>
        </p:nvSpPr>
        <p:spPr>
          <a:xfrm>
            <a:off x="712520" y="167789"/>
            <a:ext cx="7891854" cy="547027"/>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認知症ケアパス</a:t>
            </a:r>
          </a:p>
        </p:txBody>
      </p:sp>
      <p:sp>
        <p:nvSpPr>
          <p:cNvPr id="173059" name="Rectangle 3"/>
          <p:cNvSpPr>
            <a:spLocks noChangeArrowheads="1"/>
          </p:cNvSpPr>
          <p:nvPr/>
        </p:nvSpPr>
        <p:spPr bwMode="auto">
          <a:xfrm>
            <a:off x="276163" y="767942"/>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73060" name="Text Box 5"/>
          <p:cNvSpPr txBox="1">
            <a:spLocks noChangeArrowheads="1"/>
          </p:cNvSpPr>
          <p:nvPr/>
        </p:nvSpPr>
        <p:spPr bwMode="auto">
          <a:xfrm>
            <a:off x="0" y="0"/>
            <a:ext cx="23193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-25</a:t>
            </a:r>
            <a:r>
              <a:rPr lang="ja-JP" altLang="en-US" sz="1800" b="1" dirty="0">
                <a:latin typeface="Meiryo UI" pitchFamily="50" charset="-128"/>
                <a:ea typeface="Meiryo UI" pitchFamily="50" charset="-128"/>
                <a:cs typeface="Meiryo UI" pitchFamily="50" charset="-128"/>
              </a:rPr>
              <a:t>＞</a:t>
            </a:r>
          </a:p>
        </p:txBody>
      </p:sp>
      <p:sp>
        <p:nvSpPr>
          <p:cNvPr id="8" name="テキスト ボックス 60"/>
          <p:cNvSpPr txBox="1">
            <a:spLocks noChangeArrowheads="1"/>
          </p:cNvSpPr>
          <p:nvPr/>
        </p:nvSpPr>
        <p:spPr bwMode="auto">
          <a:xfrm>
            <a:off x="1698871" y="888467"/>
            <a:ext cx="5771408" cy="3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0" tIns="44342" rIns="0"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solidFill>
                  <a:schemeClr val="tx1">
                    <a:lumMod val="50000"/>
                    <a:lumOff val="50000"/>
                  </a:schemeClr>
                </a:solidFill>
                <a:latin typeface="Meiryo UI" pitchFamily="50" charset="-128"/>
                <a:ea typeface="Meiryo UI" pitchFamily="50" charset="-128"/>
                <a:cs typeface="Meiryo UI" pitchFamily="50" charset="-128"/>
              </a:rPr>
              <a:t>認知症の人の状態に応じた適切なサービス提供の流れ</a:t>
            </a:r>
          </a:p>
        </p:txBody>
      </p:sp>
      <p:sp>
        <p:nvSpPr>
          <p:cNvPr id="9" name="Rectangle 32"/>
          <p:cNvSpPr>
            <a:spLocks noChangeArrowheads="1"/>
          </p:cNvSpPr>
          <p:nvPr/>
        </p:nvSpPr>
        <p:spPr bwMode="auto">
          <a:xfrm>
            <a:off x="1040972" y="6282462"/>
            <a:ext cx="6992206" cy="504825"/>
          </a:xfrm>
          <a:prstGeom prst="rect">
            <a:avLst/>
          </a:prstGeom>
          <a:noFill/>
          <a:ln w="38100">
            <a:noFill/>
            <a:miter lim="800000"/>
            <a:headEnd/>
            <a:tailEnd/>
          </a:ln>
        </p:spPr>
        <p:txBody>
          <a:bodyPr wrap="none" anchor="ctr"/>
          <a:lstStyle/>
          <a:p>
            <a:pPr algn="ctr"/>
            <a:r>
              <a:rPr lang="ja-JP" altLang="en-US" sz="1400" b="1" dirty="0">
                <a:solidFill>
                  <a:schemeClr val="bg2"/>
                </a:solidFill>
                <a:latin typeface="Meiryo UI" pitchFamily="50" charset="-128"/>
                <a:ea typeface="Meiryo UI" pitchFamily="50" charset="-128"/>
                <a:cs typeface="Meiryo UI" pitchFamily="50" charset="-128"/>
              </a:rPr>
              <a:t>認知症の人やその家族が、認知症と疑われる症状が発生した場合に、</a:t>
            </a:r>
          </a:p>
          <a:p>
            <a:pPr algn="ctr"/>
            <a:r>
              <a:rPr lang="ja-JP" altLang="en-US" sz="1400" b="1" dirty="0">
                <a:solidFill>
                  <a:srgbClr val="669900"/>
                </a:solidFill>
                <a:latin typeface="Meiryo UI" pitchFamily="50" charset="-128"/>
                <a:ea typeface="Meiryo UI" pitchFamily="50" charset="-128"/>
                <a:cs typeface="Meiryo UI" pitchFamily="50" charset="-128"/>
              </a:rPr>
              <a:t>いつ、どこで、どのような医療や介護サービスを受ければよいか </a:t>
            </a:r>
            <a:r>
              <a:rPr lang="ja-JP" altLang="en-US" sz="1400" b="1" dirty="0">
                <a:solidFill>
                  <a:schemeClr val="bg2"/>
                </a:solidFill>
                <a:latin typeface="Meiryo UI" pitchFamily="50" charset="-128"/>
                <a:ea typeface="Meiryo UI" pitchFamily="50" charset="-128"/>
                <a:cs typeface="Meiryo UI" pitchFamily="50" charset="-128"/>
              </a:rPr>
              <a:t>理解できる</a:t>
            </a:r>
          </a:p>
        </p:txBody>
      </p:sp>
      <p:cxnSp>
        <p:nvCxnSpPr>
          <p:cNvPr id="3" name="直線矢印コネクタ 2"/>
          <p:cNvCxnSpPr/>
          <p:nvPr/>
        </p:nvCxnSpPr>
        <p:spPr bwMode="auto">
          <a:xfrm>
            <a:off x="7633723" y="4106884"/>
            <a:ext cx="831273" cy="0"/>
          </a:xfrm>
          <a:prstGeom prst="straightConnector1">
            <a:avLst/>
          </a:prstGeom>
          <a:solidFill>
            <a:srgbClr val="FFFF99"/>
          </a:solidFill>
          <a:ln w="107950" cap="flat" cmpd="sng" algn="ctr">
            <a:solidFill>
              <a:schemeClr val="accent5">
                <a:lumMod val="50000"/>
              </a:schemeClr>
            </a:solidFill>
            <a:prstDash val="solid"/>
            <a:round/>
            <a:headEnd type="none" w="med" len="med"/>
            <a:tailEnd type="triangle" w="med" len="sm"/>
          </a:ln>
          <a:effectLst/>
        </p:spPr>
      </p:cxnSp>
      <p:cxnSp>
        <p:nvCxnSpPr>
          <p:cNvPr id="12" name="直線矢印コネクタ 11"/>
          <p:cNvCxnSpPr/>
          <p:nvPr/>
        </p:nvCxnSpPr>
        <p:spPr bwMode="auto">
          <a:xfrm>
            <a:off x="969722" y="4106884"/>
            <a:ext cx="3822270" cy="4664"/>
          </a:xfrm>
          <a:prstGeom prst="straightConnector1">
            <a:avLst/>
          </a:prstGeom>
          <a:solidFill>
            <a:srgbClr val="FFFF99"/>
          </a:solidFill>
          <a:ln w="107950" cap="flat" cmpd="sng" algn="ctr">
            <a:solidFill>
              <a:schemeClr val="accent5">
                <a:lumMod val="50000"/>
              </a:schemeClr>
            </a:solidFill>
            <a:prstDash val="solid"/>
            <a:round/>
            <a:headEnd type="none" w="med" len="med"/>
            <a:tailEnd type="triangle" w="med" len="sm"/>
          </a:ln>
          <a:effectLst/>
        </p:spPr>
      </p:cxnSp>
      <p:cxnSp>
        <p:nvCxnSpPr>
          <p:cNvPr id="13" name="直線矢印コネクタ 12"/>
          <p:cNvCxnSpPr/>
          <p:nvPr/>
        </p:nvCxnSpPr>
        <p:spPr bwMode="auto">
          <a:xfrm>
            <a:off x="5434862" y="4102926"/>
            <a:ext cx="1405247" cy="0"/>
          </a:xfrm>
          <a:prstGeom prst="straightConnector1">
            <a:avLst/>
          </a:prstGeom>
          <a:solidFill>
            <a:srgbClr val="FFFF99"/>
          </a:solidFill>
          <a:ln w="107950" cap="flat" cmpd="sng" algn="ctr">
            <a:solidFill>
              <a:schemeClr val="accent5">
                <a:lumMod val="50000"/>
              </a:schemeClr>
            </a:solidFill>
            <a:prstDash val="solid"/>
            <a:round/>
            <a:headEnd type="none" w="med" len="med"/>
            <a:tailEnd type="triangle" w="med" len="sm"/>
          </a:ln>
          <a:effectLst/>
        </p:spPr>
      </p:cxnSp>
      <p:sp>
        <p:nvSpPr>
          <p:cNvPr id="20" name="星 7 19"/>
          <p:cNvSpPr/>
          <p:nvPr/>
        </p:nvSpPr>
        <p:spPr bwMode="auto">
          <a:xfrm rot="10800000">
            <a:off x="4795033" y="3705102"/>
            <a:ext cx="1239067" cy="741872"/>
          </a:xfrm>
          <a:prstGeom prst="star7">
            <a:avLst>
              <a:gd name="adj" fmla="val 31764"/>
              <a:gd name="hf" fmla="val 102572"/>
              <a:gd name="vf" fmla="val 105210"/>
            </a:avLst>
          </a:prstGeom>
          <a:solidFill>
            <a:schemeClr val="bg1"/>
          </a:solidFill>
          <a:ln w="31750" cap="flat" cmpd="sng" algn="ctr">
            <a:solidFill>
              <a:srgbClr val="FF717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3" name="テキスト ボックス 22"/>
          <p:cNvSpPr txBox="1"/>
          <p:nvPr/>
        </p:nvSpPr>
        <p:spPr>
          <a:xfrm>
            <a:off x="4117272" y="1665711"/>
            <a:ext cx="2375381" cy="430887"/>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急性増悪期のアウトリーチ</a:t>
            </a:r>
            <a:endParaRPr kumimoji="1" lang="en-US" altLang="ja-JP" sz="1050" dirty="0">
              <a:latin typeface="Meiryo UI" pitchFamily="50" charset="-128"/>
              <a:ea typeface="Meiryo UI" pitchFamily="50" charset="-128"/>
              <a:cs typeface="Meiryo UI" pitchFamily="50" charset="-128"/>
            </a:endParaRPr>
          </a:p>
          <a:p>
            <a:r>
              <a:rPr kumimoji="1" lang="ja-JP" altLang="en-US" sz="1050" dirty="0">
                <a:latin typeface="Meiryo UI" pitchFamily="50" charset="-128"/>
                <a:ea typeface="Meiryo UI" pitchFamily="50" charset="-128"/>
                <a:cs typeface="Meiryo UI" pitchFamily="50" charset="-128"/>
              </a:rPr>
              <a:t>                          や電話相談</a:t>
            </a:r>
          </a:p>
        </p:txBody>
      </p:sp>
      <p:sp>
        <p:nvSpPr>
          <p:cNvPr id="26" name="テキスト ボックス 25"/>
          <p:cNvSpPr txBox="1"/>
          <p:nvPr/>
        </p:nvSpPr>
        <p:spPr>
          <a:xfrm>
            <a:off x="5100429" y="3823926"/>
            <a:ext cx="645942" cy="461665"/>
          </a:xfrm>
          <a:prstGeom prst="rect">
            <a:avLst/>
          </a:prstGeom>
          <a:noFill/>
        </p:spPr>
        <p:txBody>
          <a:bodyPr wrap="square" rtlCol="0">
            <a:spAutoFit/>
          </a:bodyPr>
          <a:lstStyle/>
          <a:p>
            <a:pPr algn="ctr"/>
            <a:r>
              <a:rPr kumimoji="1" lang="ja-JP" altLang="en-US" sz="1200" dirty="0">
                <a:latin typeface="Meiryo UI" pitchFamily="50" charset="-128"/>
                <a:ea typeface="Meiryo UI" pitchFamily="50" charset="-128"/>
                <a:cs typeface="Meiryo UI" pitchFamily="50" charset="-128"/>
              </a:rPr>
              <a:t>急性</a:t>
            </a:r>
            <a:endParaRPr kumimoji="1" lang="en-US" altLang="ja-JP" sz="1200" dirty="0">
              <a:latin typeface="Meiryo UI" pitchFamily="50" charset="-128"/>
              <a:ea typeface="Meiryo UI" pitchFamily="50" charset="-128"/>
              <a:cs typeface="Meiryo UI" pitchFamily="50" charset="-128"/>
            </a:endParaRPr>
          </a:p>
          <a:p>
            <a:pPr algn="ctr"/>
            <a:r>
              <a:rPr kumimoji="1" lang="ja-JP" altLang="en-US" sz="1200" dirty="0">
                <a:latin typeface="Meiryo UI" pitchFamily="50" charset="-128"/>
                <a:ea typeface="Meiryo UI" pitchFamily="50" charset="-128"/>
                <a:cs typeface="Meiryo UI" pitchFamily="50" charset="-128"/>
              </a:rPr>
              <a:t>増悪期</a:t>
            </a:r>
          </a:p>
        </p:txBody>
      </p:sp>
      <p:grpSp>
        <p:nvGrpSpPr>
          <p:cNvPr id="58" name="グループ化 57"/>
          <p:cNvGrpSpPr/>
          <p:nvPr/>
        </p:nvGrpSpPr>
        <p:grpSpPr>
          <a:xfrm>
            <a:off x="6480998" y="1831277"/>
            <a:ext cx="1437564" cy="747119"/>
            <a:chOff x="6089985" y="2009191"/>
            <a:chExt cx="1437564" cy="747119"/>
          </a:xfrm>
        </p:grpSpPr>
        <p:pic>
          <p:nvPicPr>
            <p:cNvPr id="378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373" y="2009191"/>
              <a:ext cx="9906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bwMode="auto">
            <a:xfrm>
              <a:off x="7032249" y="2494700"/>
              <a:ext cx="4953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0" name="正方形/長方形 29"/>
            <p:cNvSpPr/>
            <p:nvPr/>
          </p:nvSpPr>
          <p:spPr bwMode="auto">
            <a:xfrm>
              <a:off x="6089985" y="2177849"/>
              <a:ext cx="4953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18" name="正方形/長方形 17"/>
          <p:cNvSpPr/>
          <p:nvPr/>
        </p:nvSpPr>
        <p:spPr bwMode="auto">
          <a:xfrm>
            <a:off x="2190959" y="1675941"/>
            <a:ext cx="1523944" cy="1229071"/>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2" name="正方形/長方形 31"/>
          <p:cNvSpPr/>
          <p:nvPr/>
        </p:nvSpPr>
        <p:spPr bwMode="auto">
          <a:xfrm>
            <a:off x="2311964" y="1797502"/>
            <a:ext cx="1086969" cy="760527"/>
          </a:xfrm>
          <a:prstGeom prst="rect">
            <a:avLst/>
          </a:prstGeom>
          <a:solidFill>
            <a:srgbClr val="669900"/>
          </a:solidFill>
          <a:ln w="9525" cap="flat" cmpd="sng" algn="ctr">
            <a:solidFill>
              <a:srgbClr val="6699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2" name="テキスト ボックス 21"/>
          <p:cNvSpPr txBox="1"/>
          <p:nvPr/>
        </p:nvSpPr>
        <p:spPr>
          <a:xfrm>
            <a:off x="2081837" y="2068206"/>
            <a:ext cx="1521323" cy="430887"/>
          </a:xfrm>
          <a:prstGeom prst="rect">
            <a:avLst/>
          </a:prstGeom>
          <a:noFill/>
        </p:spPr>
        <p:txBody>
          <a:bodyPr wrap="square" rtlCol="0">
            <a:spAutoFit/>
          </a:bodyPr>
          <a:lstStyle/>
          <a:p>
            <a:pPr algn="ctr"/>
            <a:r>
              <a:rPr kumimoji="1" lang="ja-JP" altLang="en-US" sz="1050" b="1" dirty="0">
                <a:solidFill>
                  <a:schemeClr val="bg1"/>
                </a:solidFill>
                <a:latin typeface="Meiryo UI" pitchFamily="50" charset="-128"/>
                <a:ea typeface="Meiryo UI" pitchFamily="50" charset="-128"/>
                <a:cs typeface="Meiryo UI" pitchFamily="50" charset="-128"/>
              </a:rPr>
              <a:t>認知症初期集中</a:t>
            </a:r>
            <a:endParaRPr kumimoji="1" lang="en-US" altLang="ja-JP" sz="1050" b="1" dirty="0">
              <a:solidFill>
                <a:schemeClr val="bg1"/>
              </a:solidFill>
              <a:latin typeface="Meiryo UI" pitchFamily="50" charset="-128"/>
              <a:ea typeface="Meiryo UI" pitchFamily="50" charset="-128"/>
              <a:cs typeface="Meiryo UI" pitchFamily="50" charset="-128"/>
            </a:endParaRPr>
          </a:p>
          <a:p>
            <a:pPr algn="ctr"/>
            <a:r>
              <a:rPr kumimoji="1" lang="ja-JP" altLang="en-US" sz="1050" b="1" dirty="0">
                <a:solidFill>
                  <a:schemeClr val="bg1"/>
                </a:solidFill>
                <a:latin typeface="Meiryo UI" pitchFamily="50" charset="-128"/>
                <a:ea typeface="Meiryo UI" pitchFamily="50" charset="-128"/>
                <a:cs typeface="Meiryo UI" pitchFamily="50" charset="-128"/>
              </a:rPr>
              <a:t>支援チーム</a:t>
            </a:r>
          </a:p>
        </p:txBody>
      </p:sp>
      <p:sp>
        <p:nvSpPr>
          <p:cNvPr id="19" name="正方形/長方形 18"/>
          <p:cNvSpPr/>
          <p:nvPr/>
        </p:nvSpPr>
        <p:spPr bwMode="auto">
          <a:xfrm>
            <a:off x="2331429" y="2546334"/>
            <a:ext cx="993657" cy="490025"/>
          </a:xfrm>
          <a:prstGeom prst="rect">
            <a:avLst/>
          </a:prstGeom>
          <a:solidFill>
            <a:schemeClr val="bg1"/>
          </a:solidFill>
          <a:ln w="31750" cap="flat" cmpd="sng" algn="ctr">
            <a:solidFill>
              <a:srgbClr val="6699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4" name="テキスト ボックス 23"/>
          <p:cNvSpPr txBox="1"/>
          <p:nvPr/>
        </p:nvSpPr>
        <p:spPr>
          <a:xfrm>
            <a:off x="2240294" y="2575366"/>
            <a:ext cx="1194923" cy="415498"/>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   チーム員会議</a:t>
            </a:r>
            <a:endParaRPr kumimoji="1"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（地域ケア会議）</a:t>
            </a:r>
            <a:endParaRPr kumimoji="1" lang="ja-JP" altLang="en-US" sz="1050" dirty="0">
              <a:latin typeface="Meiryo UI" pitchFamily="50" charset="-128"/>
              <a:ea typeface="Meiryo UI" pitchFamily="50" charset="-128"/>
              <a:cs typeface="Meiryo UI" pitchFamily="50" charset="-128"/>
            </a:endParaRPr>
          </a:p>
        </p:txBody>
      </p:sp>
      <p:sp>
        <p:nvSpPr>
          <p:cNvPr id="21" name="正方形/長方形 20"/>
          <p:cNvSpPr/>
          <p:nvPr/>
        </p:nvSpPr>
        <p:spPr bwMode="auto">
          <a:xfrm>
            <a:off x="1302169" y="1640316"/>
            <a:ext cx="936853" cy="537744"/>
          </a:xfrm>
          <a:prstGeom prst="rect">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5" name="テキスト ボックス 34"/>
          <p:cNvSpPr txBox="1"/>
          <p:nvPr/>
        </p:nvSpPr>
        <p:spPr>
          <a:xfrm>
            <a:off x="1183473" y="1691836"/>
            <a:ext cx="1152242" cy="415498"/>
          </a:xfrm>
          <a:prstGeom prst="rect">
            <a:avLst/>
          </a:prstGeom>
          <a:noFill/>
        </p:spPr>
        <p:txBody>
          <a:bodyPr wrap="square" rtlCol="0">
            <a:spAutoFit/>
          </a:bodyPr>
          <a:lstStyle/>
          <a:p>
            <a:pPr algn="ctr"/>
            <a:r>
              <a:rPr kumimoji="1" lang="ja-JP" altLang="en-US" sz="1050" b="1" dirty="0">
                <a:solidFill>
                  <a:schemeClr val="bg1"/>
                </a:solidFill>
                <a:latin typeface="Meiryo UI" pitchFamily="50" charset="-128"/>
                <a:ea typeface="Meiryo UI" pitchFamily="50" charset="-128"/>
                <a:cs typeface="Meiryo UI" pitchFamily="50" charset="-128"/>
              </a:rPr>
              <a:t>地域包括支援</a:t>
            </a:r>
            <a:endParaRPr kumimoji="1" lang="en-US" altLang="ja-JP" sz="1050" b="1" dirty="0">
              <a:solidFill>
                <a:schemeClr val="bg1"/>
              </a:solidFill>
              <a:latin typeface="Meiryo UI" pitchFamily="50" charset="-128"/>
              <a:ea typeface="Meiryo UI" pitchFamily="50" charset="-128"/>
              <a:cs typeface="Meiryo UI" pitchFamily="50" charset="-128"/>
            </a:endParaRPr>
          </a:p>
          <a:p>
            <a:pPr algn="ctr"/>
            <a:r>
              <a:rPr lang="ja-JP" altLang="en-US" sz="1050" b="1" dirty="0">
                <a:solidFill>
                  <a:schemeClr val="bg1"/>
                </a:solidFill>
                <a:latin typeface="Meiryo UI" pitchFamily="50" charset="-128"/>
                <a:ea typeface="Meiryo UI" pitchFamily="50" charset="-128"/>
                <a:cs typeface="Meiryo UI" pitchFamily="50" charset="-128"/>
              </a:rPr>
              <a:t>センター等</a:t>
            </a:r>
            <a:endParaRPr kumimoji="1" lang="ja-JP" altLang="en-US" sz="1050" b="1" dirty="0">
              <a:solidFill>
                <a:schemeClr val="bg1"/>
              </a:solidFill>
              <a:latin typeface="Meiryo UI" pitchFamily="50" charset="-128"/>
              <a:ea typeface="Meiryo UI" pitchFamily="50" charset="-128"/>
              <a:cs typeface="Meiryo UI" pitchFamily="50" charset="-128"/>
            </a:endParaRPr>
          </a:p>
        </p:txBody>
      </p:sp>
      <p:grpSp>
        <p:nvGrpSpPr>
          <p:cNvPr id="27" name="グループ化 26"/>
          <p:cNvGrpSpPr/>
          <p:nvPr/>
        </p:nvGrpSpPr>
        <p:grpSpPr>
          <a:xfrm>
            <a:off x="890041" y="3086223"/>
            <a:ext cx="1197064" cy="662708"/>
            <a:chOff x="413399" y="3011485"/>
            <a:chExt cx="1197064" cy="662708"/>
          </a:xfrm>
        </p:grpSpPr>
        <p:pic>
          <p:nvPicPr>
            <p:cNvPr id="378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73" y="3054061"/>
              <a:ext cx="8382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bwMode="auto">
            <a:xfrm rot="19174192">
              <a:off x="1335320" y="3519965"/>
              <a:ext cx="275143" cy="1542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7" name="正方形/長方形 36"/>
            <p:cNvSpPr/>
            <p:nvPr/>
          </p:nvSpPr>
          <p:spPr bwMode="auto">
            <a:xfrm rot="328583">
              <a:off x="1260044" y="3011485"/>
              <a:ext cx="259061" cy="2978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8" name="正方形/長方形 37"/>
            <p:cNvSpPr/>
            <p:nvPr/>
          </p:nvSpPr>
          <p:spPr bwMode="auto">
            <a:xfrm rot="328583">
              <a:off x="413399" y="3359688"/>
              <a:ext cx="259061" cy="2978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cxnSp>
        <p:nvCxnSpPr>
          <p:cNvPr id="31" name="直線コネクタ 30"/>
          <p:cNvCxnSpPr/>
          <p:nvPr/>
        </p:nvCxnSpPr>
        <p:spPr bwMode="auto">
          <a:xfrm>
            <a:off x="3410195" y="1972289"/>
            <a:ext cx="1873174" cy="0"/>
          </a:xfrm>
          <a:prstGeom prst="line">
            <a:avLst/>
          </a:prstGeom>
          <a:solidFill>
            <a:srgbClr val="FFFF99"/>
          </a:solidFill>
          <a:ln w="31750" cap="flat" cmpd="sng" algn="ctr">
            <a:solidFill>
              <a:srgbClr val="669900"/>
            </a:solidFill>
            <a:prstDash val="sysDot"/>
            <a:round/>
            <a:headEnd type="none" w="med" len="med"/>
            <a:tailEnd type="none" w="med" len="med"/>
          </a:ln>
          <a:effectLst/>
        </p:spPr>
      </p:cxnSp>
      <p:pic>
        <p:nvPicPr>
          <p:cNvPr id="3788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9107" y="2261545"/>
            <a:ext cx="617208" cy="39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直線コネクタ 54"/>
          <p:cNvCxnSpPr/>
          <p:nvPr/>
        </p:nvCxnSpPr>
        <p:spPr bwMode="auto">
          <a:xfrm flipH="1">
            <a:off x="5283369" y="1971304"/>
            <a:ext cx="13023" cy="1702161"/>
          </a:xfrm>
          <a:prstGeom prst="line">
            <a:avLst/>
          </a:prstGeom>
          <a:solidFill>
            <a:srgbClr val="FFFF99"/>
          </a:solidFill>
          <a:ln w="31750" cap="flat" cmpd="sng" algn="ctr">
            <a:solidFill>
              <a:srgbClr val="669900"/>
            </a:solidFill>
            <a:prstDash val="sysDot"/>
            <a:round/>
            <a:headEnd type="none" w="med" len="med"/>
            <a:tailEnd type="arrow" w="med" len="sm"/>
          </a:ln>
          <a:effectLst/>
        </p:spPr>
      </p:cxnSp>
      <p:sp>
        <p:nvSpPr>
          <p:cNvPr id="2060" name="右矢印 2059"/>
          <p:cNvSpPr/>
          <p:nvPr/>
        </p:nvSpPr>
        <p:spPr bwMode="auto">
          <a:xfrm>
            <a:off x="3410808" y="2046693"/>
            <a:ext cx="830611" cy="535029"/>
          </a:xfrm>
          <a:prstGeom prst="rightArrow">
            <a:avLst/>
          </a:prstGeom>
          <a:solidFill>
            <a:srgbClr val="88B8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pic>
        <p:nvPicPr>
          <p:cNvPr id="3788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1850" y="2051982"/>
            <a:ext cx="3714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テキスト ボックス 71"/>
          <p:cNvSpPr txBox="1"/>
          <p:nvPr/>
        </p:nvSpPr>
        <p:spPr>
          <a:xfrm>
            <a:off x="3384468" y="2172993"/>
            <a:ext cx="768190" cy="253916"/>
          </a:xfrm>
          <a:prstGeom prst="rect">
            <a:avLst/>
          </a:prstGeom>
          <a:noFill/>
        </p:spPr>
        <p:txBody>
          <a:bodyPr wrap="square" rtlCol="0">
            <a:spAutoFit/>
          </a:bodyPr>
          <a:lstStyle/>
          <a:p>
            <a:pPr algn="ctr"/>
            <a:r>
              <a:rPr kumimoji="1" lang="ja-JP" altLang="en-US" sz="1050" b="1" dirty="0">
                <a:solidFill>
                  <a:schemeClr val="bg1"/>
                </a:solidFill>
                <a:latin typeface="Meiryo UI" pitchFamily="50" charset="-128"/>
                <a:ea typeface="Meiryo UI" pitchFamily="50" charset="-128"/>
                <a:cs typeface="Meiryo UI" pitchFamily="50" charset="-128"/>
              </a:rPr>
              <a:t>引き継ぎ</a:t>
            </a:r>
          </a:p>
        </p:txBody>
      </p:sp>
      <p:sp>
        <p:nvSpPr>
          <p:cNvPr id="73" name="テキスト ボックス 72"/>
          <p:cNvSpPr txBox="1"/>
          <p:nvPr/>
        </p:nvSpPr>
        <p:spPr>
          <a:xfrm>
            <a:off x="4177697" y="2499657"/>
            <a:ext cx="1561090" cy="253916"/>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ケアマネジャー</a:t>
            </a:r>
          </a:p>
        </p:txBody>
      </p:sp>
      <p:grpSp>
        <p:nvGrpSpPr>
          <p:cNvPr id="2069" name="グループ化 2068"/>
          <p:cNvGrpSpPr/>
          <p:nvPr/>
        </p:nvGrpSpPr>
        <p:grpSpPr>
          <a:xfrm>
            <a:off x="2817762" y="5211286"/>
            <a:ext cx="849808" cy="621405"/>
            <a:chOff x="2067987" y="5392333"/>
            <a:chExt cx="849808" cy="621405"/>
          </a:xfrm>
        </p:grpSpPr>
        <p:pic>
          <p:nvPicPr>
            <p:cNvPr id="37888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0570" y="5499388"/>
              <a:ext cx="6572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正方形/長方形 74"/>
            <p:cNvSpPr/>
            <p:nvPr/>
          </p:nvSpPr>
          <p:spPr bwMode="auto">
            <a:xfrm>
              <a:off x="2093712" y="5392333"/>
              <a:ext cx="4953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76" name="正方形/長方形 75"/>
            <p:cNvSpPr/>
            <p:nvPr/>
          </p:nvSpPr>
          <p:spPr bwMode="auto">
            <a:xfrm>
              <a:off x="2067987" y="5639733"/>
              <a:ext cx="24765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79" name="テキスト ボックス 78"/>
          <p:cNvSpPr txBox="1"/>
          <p:nvPr/>
        </p:nvSpPr>
        <p:spPr>
          <a:xfrm>
            <a:off x="2742165" y="5884764"/>
            <a:ext cx="1561090" cy="253916"/>
          </a:xfrm>
          <a:prstGeom prst="rect">
            <a:avLst/>
          </a:prstGeom>
          <a:noFill/>
        </p:spPr>
        <p:txBody>
          <a:bodyPr wrap="square" rtlCol="0">
            <a:spAutoFit/>
          </a:bodyPr>
          <a:lstStyle/>
          <a:p>
            <a:r>
              <a:rPr lang="ja-JP" altLang="en-US" sz="1050" dirty="0">
                <a:latin typeface="Meiryo UI" pitchFamily="50" charset="-128"/>
                <a:ea typeface="Meiryo UI" pitchFamily="50" charset="-128"/>
                <a:cs typeface="Meiryo UI" pitchFamily="50" charset="-128"/>
              </a:rPr>
              <a:t>認知症疾患</a:t>
            </a:r>
            <a:r>
              <a:rPr kumimoji="1" lang="ja-JP" altLang="en-US" sz="1050" dirty="0">
                <a:latin typeface="Meiryo UI" pitchFamily="50" charset="-128"/>
                <a:ea typeface="Meiryo UI" pitchFamily="50" charset="-128"/>
                <a:cs typeface="Meiryo UI" pitchFamily="50" charset="-128"/>
              </a:rPr>
              <a:t>医療センター</a:t>
            </a:r>
          </a:p>
        </p:txBody>
      </p:sp>
      <p:pic>
        <p:nvPicPr>
          <p:cNvPr id="3788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0205" y="4352071"/>
            <a:ext cx="592293" cy="59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5" name="グループ化 84"/>
          <p:cNvGrpSpPr/>
          <p:nvPr/>
        </p:nvGrpSpPr>
        <p:grpSpPr>
          <a:xfrm>
            <a:off x="532428" y="3309318"/>
            <a:ext cx="661443" cy="564703"/>
            <a:chOff x="6734834" y="3526615"/>
            <a:chExt cx="895160" cy="871723"/>
          </a:xfrm>
        </p:grpSpPr>
        <p:pic>
          <p:nvPicPr>
            <p:cNvPr id="8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1748" y="3709060"/>
              <a:ext cx="598241" cy="68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正方形/長方形 86"/>
            <p:cNvSpPr/>
            <p:nvPr/>
          </p:nvSpPr>
          <p:spPr bwMode="auto">
            <a:xfrm rot="1865189">
              <a:off x="7134694" y="3526615"/>
              <a:ext cx="4953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88" name="正方形/長方形 87"/>
            <p:cNvSpPr/>
            <p:nvPr/>
          </p:nvSpPr>
          <p:spPr bwMode="auto">
            <a:xfrm rot="1865189">
              <a:off x="6734834" y="3957013"/>
              <a:ext cx="163225" cy="2708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15" name="星 7 14"/>
          <p:cNvSpPr/>
          <p:nvPr/>
        </p:nvSpPr>
        <p:spPr bwMode="auto">
          <a:xfrm>
            <a:off x="845759" y="3732811"/>
            <a:ext cx="1078737" cy="653652"/>
          </a:xfrm>
          <a:prstGeom prst="star7">
            <a:avLst>
              <a:gd name="adj" fmla="val 31764"/>
              <a:gd name="hf" fmla="val 102572"/>
              <a:gd name="vf" fmla="val 105210"/>
            </a:avLst>
          </a:prstGeom>
          <a:solidFill>
            <a:schemeClr val="bg1"/>
          </a:solidFill>
          <a:ln w="31750" cap="flat" cmpd="sng" algn="ctr">
            <a:solidFill>
              <a:srgbClr val="FF717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5" name="テキスト ボックス 24"/>
          <p:cNvSpPr txBox="1"/>
          <p:nvPr/>
        </p:nvSpPr>
        <p:spPr>
          <a:xfrm>
            <a:off x="1109855" y="3935117"/>
            <a:ext cx="602264" cy="276999"/>
          </a:xfrm>
          <a:prstGeom prst="rect">
            <a:avLst/>
          </a:prstGeom>
          <a:noFill/>
        </p:spPr>
        <p:txBody>
          <a:bodyPr wrap="square" rtlCol="0">
            <a:spAutoFit/>
          </a:bodyPr>
          <a:lstStyle/>
          <a:p>
            <a:r>
              <a:rPr lang="ja-JP" altLang="en-US" sz="1200" dirty="0">
                <a:latin typeface="Meiryo UI" pitchFamily="50" charset="-128"/>
                <a:ea typeface="Meiryo UI" pitchFamily="50" charset="-128"/>
                <a:cs typeface="Meiryo UI" pitchFamily="50" charset="-128"/>
              </a:rPr>
              <a:t>気づき</a:t>
            </a:r>
            <a:endParaRPr kumimoji="1" lang="ja-JP" altLang="en-US" sz="1200" dirty="0">
              <a:latin typeface="Meiryo UI" pitchFamily="50" charset="-128"/>
              <a:ea typeface="Meiryo UI" pitchFamily="50" charset="-128"/>
              <a:cs typeface="Meiryo UI" pitchFamily="50" charset="-128"/>
            </a:endParaRPr>
          </a:p>
        </p:txBody>
      </p:sp>
      <p:cxnSp>
        <p:nvCxnSpPr>
          <p:cNvPr id="92" name="直線矢印コネクタ 91"/>
          <p:cNvCxnSpPr/>
          <p:nvPr/>
        </p:nvCxnSpPr>
        <p:spPr bwMode="auto">
          <a:xfrm flipH="1">
            <a:off x="2614507" y="3036359"/>
            <a:ext cx="1" cy="1001034"/>
          </a:xfrm>
          <a:prstGeom prst="straightConnector1">
            <a:avLst/>
          </a:prstGeom>
          <a:solidFill>
            <a:srgbClr val="FFFF99"/>
          </a:solidFill>
          <a:ln w="50800" cap="flat" cmpd="sng" algn="ctr">
            <a:solidFill>
              <a:srgbClr val="88B800"/>
            </a:solidFill>
            <a:prstDash val="solid"/>
            <a:round/>
            <a:headEnd type="none" w="med" len="med"/>
            <a:tailEnd type="arrow" w="sm" len="sm"/>
          </a:ln>
          <a:effectLst/>
        </p:spPr>
      </p:cxnSp>
      <p:sp>
        <p:nvSpPr>
          <p:cNvPr id="95" name="テキスト ボックス 94"/>
          <p:cNvSpPr txBox="1"/>
          <p:nvPr/>
        </p:nvSpPr>
        <p:spPr>
          <a:xfrm>
            <a:off x="2208411" y="3273753"/>
            <a:ext cx="780545" cy="415498"/>
          </a:xfrm>
          <a:prstGeom prst="rect">
            <a:avLst/>
          </a:prstGeom>
          <a:solidFill>
            <a:schemeClr val="bg1"/>
          </a:solid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初回アセスメント訪問</a:t>
            </a:r>
          </a:p>
        </p:txBody>
      </p:sp>
      <p:sp>
        <p:nvSpPr>
          <p:cNvPr id="96" name="テキスト ボックス 95"/>
          <p:cNvSpPr txBox="1"/>
          <p:nvPr/>
        </p:nvSpPr>
        <p:spPr>
          <a:xfrm>
            <a:off x="1588959" y="3069535"/>
            <a:ext cx="469089" cy="253916"/>
          </a:xfrm>
          <a:prstGeom prst="rect">
            <a:avLst/>
          </a:prstGeom>
          <a:noFill/>
        </p:spPr>
        <p:txBody>
          <a:bodyPr wrap="square" rtlCol="0">
            <a:spAutoFit/>
          </a:bodyPr>
          <a:lstStyle/>
          <a:p>
            <a:r>
              <a:rPr lang="ja-JP" altLang="en-US" sz="1050" b="1" dirty="0">
                <a:latin typeface="Meiryo UI" pitchFamily="50" charset="-128"/>
                <a:ea typeface="Meiryo UI" pitchFamily="50" charset="-128"/>
                <a:cs typeface="Meiryo UI" pitchFamily="50" charset="-128"/>
              </a:rPr>
              <a:t>自宅</a:t>
            </a:r>
            <a:endParaRPr kumimoji="1" lang="ja-JP" altLang="en-US" sz="1050" b="1" dirty="0">
              <a:latin typeface="Meiryo UI" pitchFamily="50" charset="-128"/>
              <a:ea typeface="Meiryo UI" pitchFamily="50" charset="-128"/>
              <a:cs typeface="Meiryo UI" pitchFamily="50" charset="-128"/>
            </a:endParaRPr>
          </a:p>
        </p:txBody>
      </p:sp>
      <p:sp>
        <p:nvSpPr>
          <p:cNvPr id="98" name="テキスト ボックス 97"/>
          <p:cNvSpPr txBox="1"/>
          <p:nvPr/>
        </p:nvSpPr>
        <p:spPr>
          <a:xfrm>
            <a:off x="2124933" y="4985254"/>
            <a:ext cx="1316642" cy="261610"/>
          </a:xfrm>
          <a:prstGeom prst="rect">
            <a:avLst/>
          </a:prstGeom>
          <a:noFill/>
        </p:spPr>
        <p:txBody>
          <a:bodyPr wrap="square" rtlCol="0">
            <a:spAutoFit/>
          </a:bodyPr>
          <a:lstStyle/>
          <a:p>
            <a:r>
              <a:rPr lang="ja-JP" altLang="en-US" sz="1100" b="1" dirty="0">
                <a:latin typeface="Meiryo UI" pitchFamily="50" charset="-128"/>
                <a:ea typeface="Meiryo UI" pitchFamily="50" charset="-128"/>
                <a:cs typeface="Meiryo UI" pitchFamily="50" charset="-128"/>
              </a:rPr>
              <a:t>かかりつけ医</a:t>
            </a:r>
            <a:endParaRPr kumimoji="1" lang="ja-JP" altLang="en-US" sz="1100" b="1" dirty="0">
              <a:latin typeface="Meiryo UI" pitchFamily="50" charset="-128"/>
              <a:ea typeface="Meiryo UI" pitchFamily="50" charset="-128"/>
              <a:cs typeface="Meiryo UI" pitchFamily="50" charset="-128"/>
            </a:endParaRPr>
          </a:p>
        </p:txBody>
      </p:sp>
      <p:cxnSp>
        <p:nvCxnSpPr>
          <p:cNvPr id="2076" name="直線矢印コネクタ 2075"/>
          <p:cNvCxnSpPr/>
          <p:nvPr/>
        </p:nvCxnSpPr>
        <p:spPr bwMode="auto">
          <a:xfrm>
            <a:off x="1418577" y="4386463"/>
            <a:ext cx="0" cy="344783"/>
          </a:xfrm>
          <a:prstGeom prst="straightConnector1">
            <a:avLst/>
          </a:prstGeom>
          <a:solidFill>
            <a:srgbClr val="FFFF99"/>
          </a:solidFill>
          <a:ln w="31750" cap="flat" cmpd="sng" algn="ctr">
            <a:solidFill>
              <a:schemeClr val="bg2"/>
            </a:solidFill>
            <a:prstDash val="solid"/>
            <a:round/>
            <a:headEnd type="none" w="med" len="med"/>
            <a:tailEnd type="none"/>
          </a:ln>
          <a:effectLst/>
        </p:spPr>
      </p:cxnSp>
      <p:cxnSp>
        <p:nvCxnSpPr>
          <p:cNvPr id="101" name="直線矢印コネクタ 100"/>
          <p:cNvCxnSpPr/>
          <p:nvPr/>
        </p:nvCxnSpPr>
        <p:spPr bwMode="auto">
          <a:xfrm flipV="1">
            <a:off x="1411300" y="4712865"/>
            <a:ext cx="598068" cy="682"/>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cxnSp>
        <p:nvCxnSpPr>
          <p:cNvPr id="107" name="直線矢印コネクタ 106"/>
          <p:cNvCxnSpPr/>
          <p:nvPr/>
        </p:nvCxnSpPr>
        <p:spPr bwMode="auto">
          <a:xfrm>
            <a:off x="1418577" y="2589831"/>
            <a:ext cx="0" cy="489152"/>
          </a:xfrm>
          <a:prstGeom prst="straightConnector1">
            <a:avLst/>
          </a:prstGeom>
          <a:solidFill>
            <a:srgbClr val="FFFF99"/>
          </a:solidFill>
          <a:ln w="31750" cap="flat" cmpd="sng" algn="ctr">
            <a:solidFill>
              <a:schemeClr val="bg2"/>
            </a:solidFill>
            <a:prstDash val="solid"/>
            <a:round/>
            <a:headEnd type="none" w="med" len="med"/>
            <a:tailEnd type="none"/>
          </a:ln>
          <a:effectLst/>
        </p:spPr>
      </p:cxnSp>
      <p:cxnSp>
        <p:nvCxnSpPr>
          <p:cNvPr id="108" name="直線矢印コネクタ 107"/>
          <p:cNvCxnSpPr/>
          <p:nvPr/>
        </p:nvCxnSpPr>
        <p:spPr bwMode="auto">
          <a:xfrm flipV="1">
            <a:off x="1418577" y="2598770"/>
            <a:ext cx="668528" cy="2936"/>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sp>
        <p:nvSpPr>
          <p:cNvPr id="111" name="テキスト ボックス 110"/>
          <p:cNvSpPr txBox="1"/>
          <p:nvPr/>
        </p:nvSpPr>
        <p:spPr>
          <a:xfrm>
            <a:off x="1228571" y="4761597"/>
            <a:ext cx="583895" cy="253916"/>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相談</a:t>
            </a:r>
          </a:p>
        </p:txBody>
      </p:sp>
      <p:sp>
        <p:nvSpPr>
          <p:cNvPr id="112" name="テキスト ボックス 111"/>
          <p:cNvSpPr txBox="1"/>
          <p:nvPr/>
        </p:nvSpPr>
        <p:spPr>
          <a:xfrm>
            <a:off x="1252079" y="2312501"/>
            <a:ext cx="548156" cy="253916"/>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相談</a:t>
            </a:r>
          </a:p>
        </p:txBody>
      </p:sp>
      <p:sp>
        <p:nvSpPr>
          <p:cNvPr id="113" name="テキスト ボックス 112"/>
          <p:cNvSpPr txBox="1"/>
          <p:nvPr/>
        </p:nvSpPr>
        <p:spPr>
          <a:xfrm>
            <a:off x="1817527" y="4373189"/>
            <a:ext cx="583895" cy="253916"/>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受診</a:t>
            </a:r>
          </a:p>
        </p:txBody>
      </p:sp>
      <p:cxnSp>
        <p:nvCxnSpPr>
          <p:cNvPr id="114" name="直線矢印コネクタ 113"/>
          <p:cNvCxnSpPr/>
          <p:nvPr/>
        </p:nvCxnSpPr>
        <p:spPr bwMode="auto">
          <a:xfrm>
            <a:off x="2473609" y="5347658"/>
            <a:ext cx="321401" cy="363391"/>
          </a:xfrm>
          <a:prstGeom prst="straightConnector1">
            <a:avLst/>
          </a:prstGeom>
          <a:solidFill>
            <a:srgbClr val="FFFF99"/>
          </a:solidFill>
          <a:ln w="31750" cap="flat" cmpd="sng" algn="ctr">
            <a:solidFill>
              <a:srgbClr val="9E5ECE"/>
            </a:solidFill>
            <a:prstDash val="solid"/>
            <a:round/>
            <a:headEnd type="none" w="med" len="med"/>
            <a:tailEnd type="arrow" w="med" len="sm"/>
          </a:ln>
          <a:effectLst/>
        </p:spPr>
      </p:cxnSp>
      <p:cxnSp>
        <p:nvCxnSpPr>
          <p:cNvPr id="118" name="直線矢印コネクタ 117"/>
          <p:cNvCxnSpPr/>
          <p:nvPr/>
        </p:nvCxnSpPr>
        <p:spPr bwMode="auto">
          <a:xfrm flipH="1" flipV="1">
            <a:off x="2640370" y="5274778"/>
            <a:ext cx="286850" cy="329291"/>
          </a:xfrm>
          <a:prstGeom prst="straightConnector1">
            <a:avLst/>
          </a:prstGeom>
          <a:solidFill>
            <a:srgbClr val="FFFF99"/>
          </a:solidFill>
          <a:ln w="31750" cap="flat" cmpd="sng" algn="ctr">
            <a:solidFill>
              <a:srgbClr val="9E5ECE"/>
            </a:solidFill>
            <a:prstDash val="solid"/>
            <a:round/>
            <a:headEnd type="none" w="med" len="med"/>
            <a:tailEnd type="arrow" w="med" len="sm"/>
          </a:ln>
          <a:effectLst/>
        </p:spPr>
      </p:cxnSp>
      <p:sp>
        <p:nvSpPr>
          <p:cNvPr id="121" name="テキスト ボックス 120"/>
          <p:cNvSpPr txBox="1"/>
          <p:nvPr/>
        </p:nvSpPr>
        <p:spPr>
          <a:xfrm>
            <a:off x="1692434" y="5604069"/>
            <a:ext cx="1075659" cy="307777"/>
          </a:xfrm>
          <a:prstGeom prst="rect">
            <a:avLst/>
          </a:prstGeom>
          <a:noFill/>
        </p:spPr>
        <p:txBody>
          <a:bodyPr wrap="square" rtlCol="0">
            <a:spAutoFit/>
          </a:bodyPr>
          <a:lstStyle/>
          <a:p>
            <a:r>
              <a:rPr lang="ja-JP" altLang="en-US" sz="1400" b="1" dirty="0">
                <a:solidFill>
                  <a:srgbClr val="7030A0"/>
                </a:solidFill>
                <a:latin typeface="Meiryo UI" pitchFamily="50" charset="-128"/>
                <a:ea typeface="Meiryo UI" pitchFamily="50" charset="-128"/>
                <a:cs typeface="Meiryo UI" pitchFamily="50" charset="-128"/>
              </a:rPr>
              <a:t>確定診断</a:t>
            </a:r>
            <a:endParaRPr kumimoji="1" lang="ja-JP" altLang="en-US" sz="1400" b="1" dirty="0">
              <a:solidFill>
                <a:srgbClr val="7030A0"/>
              </a:solidFill>
              <a:latin typeface="Meiryo UI" pitchFamily="50" charset="-128"/>
              <a:ea typeface="Meiryo UI" pitchFamily="50" charset="-128"/>
              <a:cs typeface="Meiryo UI" pitchFamily="50" charset="-128"/>
            </a:endParaRPr>
          </a:p>
        </p:txBody>
      </p:sp>
      <p:sp>
        <p:nvSpPr>
          <p:cNvPr id="125" name="テキスト ボックス 124"/>
          <p:cNvSpPr txBox="1"/>
          <p:nvPr/>
        </p:nvSpPr>
        <p:spPr>
          <a:xfrm>
            <a:off x="7450741" y="2303574"/>
            <a:ext cx="1226548" cy="253916"/>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老健施設等</a:t>
            </a:r>
          </a:p>
        </p:txBody>
      </p:sp>
      <p:sp>
        <p:nvSpPr>
          <p:cNvPr id="126" name="テキスト ボックス 125"/>
          <p:cNvSpPr txBox="1"/>
          <p:nvPr/>
        </p:nvSpPr>
        <p:spPr>
          <a:xfrm>
            <a:off x="3014049" y="3120230"/>
            <a:ext cx="842335" cy="415498"/>
          </a:xfrm>
          <a:prstGeom prst="rect">
            <a:avLst/>
          </a:prstGeom>
          <a:solidFill>
            <a:schemeClr val="bg1"/>
          </a:solidFill>
        </p:spPr>
        <p:txBody>
          <a:bodyPr wrap="square" rtlCol="0">
            <a:spAutoFit/>
          </a:bodyPr>
          <a:lstStyle/>
          <a:p>
            <a:r>
              <a:rPr lang="ja-JP" altLang="en-US" sz="1050" dirty="0">
                <a:latin typeface="Meiryo UI" pitchFamily="50" charset="-128"/>
                <a:ea typeface="Meiryo UI" pitchFamily="50" charset="-128"/>
                <a:cs typeface="Meiryo UI" pitchFamily="50" charset="-128"/>
              </a:rPr>
              <a:t>検査や</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診察の紹介</a:t>
            </a:r>
            <a:endParaRPr kumimoji="1" lang="ja-JP" altLang="en-US" sz="1050" dirty="0">
              <a:latin typeface="Meiryo UI" pitchFamily="50" charset="-128"/>
              <a:ea typeface="Meiryo UI" pitchFamily="50" charset="-128"/>
              <a:cs typeface="Meiryo UI" pitchFamily="50" charset="-128"/>
            </a:endParaRPr>
          </a:p>
        </p:txBody>
      </p:sp>
      <p:cxnSp>
        <p:nvCxnSpPr>
          <p:cNvPr id="127" name="直線矢印コネクタ 126"/>
          <p:cNvCxnSpPr/>
          <p:nvPr/>
        </p:nvCxnSpPr>
        <p:spPr bwMode="auto">
          <a:xfrm flipV="1">
            <a:off x="3768563" y="2746075"/>
            <a:ext cx="578219" cy="1306282"/>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sp>
        <p:nvSpPr>
          <p:cNvPr id="130" name="テキスト ボックス 129"/>
          <p:cNvSpPr txBox="1"/>
          <p:nvPr/>
        </p:nvSpPr>
        <p:spPr>
          <a:xfrm>
            <a:off x="3737635" y="3416064"/>
            <a:ext cx="935608" cy="415498"/>
          </a:xfrm>
          <a:prstGeom prst="rect">
            <a:avLst/>
          </a:prstGeom>
          <a:solidFill>
            <a:schemeClr val="bg1"/>
          </a:solidFill>
        </p:spPr>
        <p:txBody>
          <a:bodyPr wrap="square" rtlCol="0">
            <a:spAutoFit/>
          </a:bodyPr>
          <a:lstStyle/>
          <a:p>
            <a:r>
              <a:rPr lang="ja-JP" altLang="en-US" sz="1050" dirty="0">
                <a:latin typeface="Meiryo UI" pitchFamily="50" charset="-128"/>
                <a:ea typeface="Meiryo UI" pitchFamily="50" charset="-128"/>
                <a:cs typeface="Meiryo UI" pitchFamily="50" charset="-128"/>
              </a:rPr>
              <a:t>介護サービスの必要時</a:t>
            </a:r>
            <a:endParaRPr kumimoji="1" lang="ja-JP" altLang="en-US" sz="1050" dirty="0">
              <a:latin typeface="Meiryo UI" pitchFamily="50" charset="-128"/>
              <a:ea typeface="Meiryo UI" pitchFamily="50" charset="-128"/>
              <a:cs typeface="Meiryo UI" pitchFamily="50" charset="-128"/>
            </a:endParaRPr>
          </a:p>
        </p:txBody>
      </p:sp>
      <p:sp>
        <p:nvSpPr>
          <p:cNvPr id="131" name="テキスト ボックス 130"/>
          <p:cNvSpPr txBox="1"/>
          <p:nvPr/>
        </p:nvSpPr>
        <p:spPr>
          <a:xfrm>
            <a:off x="3886932" y="2991797"/>
            <a:ext cx="954849" cy="253916"/>
          </a:xfrm>
          <a:prstGeom prst="rect">
            <a:avLst/>
          </a:prstGeom>
          <a:solidFill>
            <a:schemeClr val="bg1"/>
          </a:solidFill>
        </p:spPr>
        <p:txBody>
          <a:bodyPr wrap="square" rtlCol="0">
            <a:spAutoFit/>
          </a:bodyPr>
          <a:lstStyle/>
          <a:p>
            <a:r>
              <a:rPr lang="ja-JP" altLang="en-US" sz="1050" dirty="0">
                <a:latin typeface="Meiryo UI" pitchFamily="50" charset="-128"/>
                <a:ea typeface="Meiryo UI" pitchFamily="50" charset="-128"/>
                <a:cs typeface="Meiryo UI" pitchFamily="50" charset="-128"/>
              </a:rPr>
              <a:t>要介護認定</a:t>
            </a:r>
            <a:endParaRPr kumimoji="1" lang="ja-JP" altLang="en-US" sz="1050" dirty="0">
              <a:latin typeface="Meiryo UI" pitchFamily="50" charset="-128"/>
              <a:ea typeface="Meiryo UI" pitchFamily="50" charset="-128"/>
              <a:cs typeface="Meiryo UI" pitchFamily="50" charset="-128"/>
            </a:endParaRPr>
          </a:p>
        </p:txBody>
      </p:sp>
      <p:sp>
        <p:nvSpPr>
          <p:cNvPr id="137" name="テキスト ボックス 136"/>
          <p:cNvSpPr txBox="1"/>
          <p:nvPr/>
        </p:nvSpPr>
        <p:spPr>
          <a:xfrm>
            <a:off x="4969804" y="5723182"/>
            <a:ext cx="1561090" cy="415498"/>
          </a:xfrm>
          <a:prstGeom prst="rect">
            <a:avLst/>
          </a:prstGeom>
          <a:noFill/>
        </p:spPr>
        <p:txBody>
          <a:bodyPr wrap="square" rtlCol="0">
            <a:spAutoFit/>
          </a:bodyPr>
          <a:lstStyle/>
          <a:p>
            <a:pPr algn="ctr"/>
            <a:r>
              <a:rPr kumimoji="1" lang="ja-JP" altLang="en-US" sz="1050" dirty="0">
                <a:latin typeface="Meiryo UI" pitchFamily="50" charset="-128"/>
                <a:ea typeface="Meiryo UI" pitchFamily="50" charset="-128"/>
                <a:cs typeface="Meiryo UI" pitchFamily="50" charset="-128"/>
              </a:rPr>
              <a:t>短期治療</a:t>
            </a:r>
            <a:endParaRPr kumimoji="1" lang="en-US" altLang="ja-JP" sz="1050" dirty="0">
              <a:latin typeface="Meiryo UI" pitchFamily="50" charset="-128"/>
              <a:ea typeface="Meiryo UI" pitchFamily="50" charset="-128"/>
              <a:cs typeface="Meiryo UI" pitchFamily="50" charset="-128"/>
            </a:endParaRPr>
          </a:p>
          <a:p>
            <a:pPr algn="ctr"/>
            <a:r>
              <a:rPr kumimoji="1" lang="ja-JP" altLang="en-US" sz="1050" dirty="0">
                <a:latin typeface="Meiryo UI" pitchFamily="50" charset="-128"/>
                <a:ea typeface="Meiryo UI" pitchFamily="50" charset="-128"/>
                <a:cs typeface="Meiryo UI" pitchFamily="50" charset="-128"/>
              </a:rPr>
              <a:t>（精神科医療機関等）</a:t>
            </a:r>
          </a:p>
        </p:txBody>
      </p:sp>
      <p:cxnSp>
        <p:nvCxnSpPr>
          <p:cNvPr id="138" name="直線矢印コネクタ 137"/>
          <p:cNvCxnSpPr/>
          <p:nvPr/>
        </p:nvCxnSpPr>
        <p:spPr bwMode="auto">
          <a:xfrm>
            <a:off x="4333446" y="4748082"/>
            <a:ext cx="339797" cy="0"/>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cxnSp>
        <p:nvCxnSpPr>
          <p:cNvPr id="139" name="直線矢印コネクタ 138"/>
          <p:cNvCxnSpPr/>
          <p:nvPr/>
        </p:nvCxnSpPr>
        <p:spPr bwMode="auto">
          <a:xfrm>
            <a:off x="2976556" y="4712865"/>
            <a:ext cx="848975" cy="0"/>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sp>
        <p:nvSpPr>
          <p:cNvPr id="141" name="テキスト ボックス 140"/>
          <p:cNvSpPr txBox="1"/>
          <p:nvPr/>
        </p:nvSpPr>
        <p:spPr>
          <a:xfrm>
            <a:off x="3871159" y="4528866"/>
            <a:ext cx="468888" cy="415498"/>
          </a:xfrm>
          <a:prstGeom prst="rect">
            <a:avLst/>
          </a:prstGeom>
          <a:noFill/>
        </p:spPr>
        <p:txBody>
          <a:bodyPr wrap="square" rtlCol="0">
            <a:spAutoFit/>
          </a:bodyPr>
          <a:lstStyle/>
          <a:p>
            <a:r>
              <a:rPr lang="ja-JP" altLang="en-US" sz="1050" dirty="0">
                <a:latin typeface="Meiryo UI" pitchFamily="50" charset="-128"/>
                <a:ea typeface="Meiryo UI" pitchFamily="50" charset="-128"/>
                <a:cs typeface="Meiryo UI" pitchFamily="50" charset="-128"/>
              </a:rPr>
              <a:t>日常</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診療</a:t>
            </a:r>
            <a:endParaRPr kumimoji="1" lang="en-US" altLang="ja-JP" sz="1050" dirty="0">
              <a:latin typeface="Meiryo UI" pitchFamily="50" charset="-128"/>
              <a:ea typeface="Meiryo UI" pitchFamily="50" charset="-128"/>
              <a:cs typeface="Meiryo UI" pitchFamily="50" charset="-128"/>
            </a:endParaRPr>
          </a:p>
        </p:txBody>
      </p:sp>
      <p:sp>
        <p:nvSpPr>
          <p:cNvPr id="142" name="テキスト ボックス 141"/>
          <p:cNvSpPr txBox="1"/>
          <p:nvPr/>
        </p:nvSpPr>
        <p:spPr>
          <a:xfrm>
            <a:off x="7029348" y="4538307"/>
            <a:ext cx="468888" cy="415498"/>
          </a:xfrm>
          <a:prstGeom prst="rect">
            <a:avLst/>
          </a:prstGeom>
          <a:noFill/>
        </p:spPr>
        <p:txBody>
          <a:bodyPr wrap="square" rtlCol="0">
            <a:spAutoFit/>
          </a:bodyPr>
          <a:lstStyle/>
          <a:p>
            <a:r>
              <a:rPr lang="ja-JP" altLang="en-US" sz="1050" dirty="0">
                <a:latin typeface="Meiryo UI" pitchFamily="50" charset="-128"/>
                <a:ea typeface="Meiryo UI" pitchFamily="50" charset="-128"/>
                <a:cs typeface="Meiryo UI" pitchFamily="50" charset="-128"/>
              </a:rPr>
              <a:t>日常</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診療</a:t>
            </a:r>
            <a:endParaRPr kumimoji="1" lang="en-US" altLang="ja-JP" sz="1050" dirty="0">
              <a:latin typeface="Meiryo UI" pitchFamily="50" charset="-128"/>
              <a:ea typeface="Meiryo UI" pitchFamily="50" charset="-128"/>
              <a:cs typeface="Meiryo UI" pitchFamily="50" charset="-128"/>
            </a:endParaRPr>
          </a:p>
        </p:txBody>
      </p:sp>
      <p:cxnSp>
        <p:nvCxnSpPr>
          <p:cNvPr id="147" name="直線矢印コネクタ 146"/>
          <p:cNvCxnSpPr/>
          <p:nvPr/>
        </p:nvCxnSpPr>
        <p:spPr bwMode="auto">
          <a:xfrm flipV="1">
            <a:off x="7483020" y="4754360"/>
            <a:ext cx="668908" cy="1"/>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cxnSp>
        <p:nvCxnSpPr>
          <p:cNvPr id="148" name="直線矢印コネクタ 147"/>
          <p:cNvCxnSpPr/>
          <p:nvPr/>
        </p:nvCxnSpPr>
        <p:spPr bwMode="auto">
          <a:xfrm>
            <a:off x="6586412" y="4766235"/>
            <a:ext cx="339797" cy="0"/>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sp>
        <p:nvSpPr>
          <p:cNvPr id="67" name="円弧 66"/>
          <p:cNvSpPr/>
          <p:nvPr/>
        </p:nvSpPr>
        <p:spPr bwMode="auto">
          <a:xfrm flipV="1">
            <a:off x="2768093" y="1665711"/>
            <a:ext cx="2403973" cy="2313225"/>
          </a:xfrm>
          <a:prstGeom prst="arc">
            <a:avLst>
              <a:gd name="adj1" fmla="val 16740851"/>
              <a:gd name="adj2" fmla="val 20674910"/>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1" name="テキスト ボックス 40"/>
          <p:cNvSpPr txBox="1"/>
          <p:nvPr/>
        </p:nvSpPr>
        <p:spPr>
          <a:xfrm>
            <a:off x="4915244" y="2670822"/>
            <a:ext cx="1561090" cy="430887"/>
          </a:xfrm>
          <a:prstGeom prst="rect">
            <a:avLst/>
          </a:prstGeom>
          <a:solidFill>
            <a:schemeClr val="bg1"/>
          </a:solid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居宅サービス・</a:t>
            </a:r>
            <a:endParaRPr kumimoji="1" lang="en-US" altLang="ja-JP" sz="1050" dirty="0">
              <a:latin typeface="Meiryo UI" pitchFamily="50" charset="-128"/>
              <a:ea typeface="Meiryo UI" pitchFamily="50" charset="-128"/>
              <a:cs typeface="Meiryo UI" pitchFamily="50" charset="-128"/>
            </a:endParaRPr>
          </a:p>
          <a:p>
            <a:r>
              <a:rPr kumimoji="1" lang="ja-JP" altLang="en-US" sz="1050" dirty="0">
                <a:latin typeface="Meiryo UI" pitchFamily="50" charset="-128"/>
                <a:ea typeface="Meiryo UI" pitchFamily="50" charset="-128"/>
                <a:cs typeface="Meiryo UI" pitchFamily="50" charset="-128"/>
              </a:rPr>
              <a:t>地域</a:t>
            </a:r>
            <a:r>
              <a:rPr lang="ja-JP" altLang="en-US" sz="1050" dirty="0">
                <a:latin typeface="Meiryo UI" pitchFamily="50" charset="-128"/>
                <a:ea typeface="Meiryo UI" pitchFamily="50" charset="-128"/>
                <a:cs typeface="Meiryo UI" pitchFamily="50" charset="-128"/>
              </a:rPr>
              <a:t>密着型サービス等</a:t>
            </a:r>
            <a:endParaRPr kumimoji="1" lang="ja-JP" altLang="en-US" sz="1050" dirty="0">
              <a:latin typeface="Meiryo UI" pitchFamily="50" charset="-128"/>
              <a:ea typeface="Meiryo UI" pitchFamily="50" charset="-128"/>
              <a:cs typeface="Meiryo UI" pitchFamily="50" charset="-128"/>
            </a:endParaRPr>
          </a:p>
        </p:txBody>
      </p:sp>
      <p:sp>
        <p:nvSpPr>
          <p:cNvPr id="153" name="円弧 152"/>
          <p:cNvSpPr/>
          <p:nvPr/>
        </p:nvSpPr>
        <p:spPr bwMode="auto">
          <a:xfrm flipV="1">
            <a:off x="5566352" y="3035002"/>
            <a:ext cx="509963" cy="864813"/>
          </a:xfrm>
          <a:prstGeom prst="arc">
            <a:avLst>
              <a:gd name="adj1" fmla="val 16984724"/>
              <a:gd name="adj2" fmla="val 3875682"/>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54" name="円弧 153"/>
          <p:cNvSpPr/>
          <p:nvPr/>
        </p:nvSpPr>
        <p:spPr bwMode="auto">
          <a:xfrm rot="254518" flipV="1">
            <a:off x="5732020" y="2094613"/>
            <a:ext cx="1068579" cy="1905869"/>
          </a:xfrm>
          <a:prstGeom prst="arc">
            <a:avLst>
              <a:gd name="adj1" fmla="val 17169823"/>
              <a:gd name="adj2" fmla="val 6440006"/>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6" name="テキスト ボックス 15"/>
          <p:cNvSpPr txBox="1"/>
          <p:nvPr/>
        </p:nvSpPr>
        <p:spPr>
          <a:xfrm>
            <a:off x="6526219" y="2560910"/>
            <a:ext cx="1226548" cy="430887"/>
          </a:xfrm>
          <a:prstGeom prst="rect">
            <a:avLst/>
          </a:prstGeom>
          <a:solidFill>
            <a:schemeClr val="bg1"/>
          </a:solid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短期入所等施設</a:t>
            </a:r>
            <a:endParaRPr kumimoji="1"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を利用したサービス</a:t>
            </a:r>
            <a:endParaRPr kumimoji="1" lang="ja-JP" altLang="en-US" sz="1050" dirty="0">
              <a:latin typeface="Meiryo UI" pitchFamily="50" charset="-128"/>
              <a:ea typeface="Meiryo UI" pitchFamily="50" charset="-128"/>
              <a:cs typeface="Meiryo UI" pitchFamily="50" charset="-128"/>
            </a:endParaRPr>
          </a:p>
        </p:txBody>
      </p:sp>
      <p:sp>
        <p:nvSpPr>
          <p:cNvPr id="155" name="円弧 154"/>
          <p:cNvSpPr/>
          <p:nvPr/>
        </p:nvSpPr>
        <p:spPr bwMode="auto">
          <a:xfrm rot="5400000" flipV="1">
            <a:off x="5841972" y="2245995"/>
            <a:ext cx="1351715" cy="1644080"/>
          </a:xfrm>
          <a:prstGeom prst="arc">
            <a:avLst>
              <a:gd name="adj1" fmla="val 16524454"/>
              <a:gd name="adj2" fmla="val 3623642"/>
            </a:avLst>
          </a:prstGeom>
          <a:noFill/>
          <a:ln w="50800" cap="flat" cmpd="sng" algn="ctr">
            <a:solidFill>
              <a:srgbClr val="36777E"/>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56" name="テキスト ボックス 155"/>
          <p:cNvSpPr txBox="1"/>
          <p:nvPr/>
        </p:nvSpPr>
        <p:spPr>
          <a:xfrm>
            <a:off x="493232" y="3874021"/>
            <a:ext cx="469089" cy="253916"/>
          </a:xfrm>
          <a:prstGeom prst="rect">
            <a:avLst/>
          </a:prstGeom>
          <a:noFill/>
        </p:spPr>
        <p:txBody>
          <a:bodyPr wrap="square" rtlCol="0">
            <a:spAutoFit/>
          </a:bodyPr>
          <a:lstStyle/>
          <a:p>
            <a:r>
              <a:rPr lang="ja-JP" altLang="en-US" sz="1050" b="1" dirty="0">
                <a:latin typeface="Meiryo UI" pitchFamily="50" charset="-128"/>
                <a:ea typeface="Meiryo UI" pitchFamily="50" charset="-128"/>
                <a:cs typeface="Meiryo UI" pitchFamily="50" charset="-128"/>
              </a:rPr>
              <a:t>本人</a:t>
            </a:r>
            <a:endParaRPr kumimoji="1" lang="ja-JP" altLang="en-US" sz="1050" b="1" dirty="0">
              <a:latin typeface="Meiryo UI" pitchFamily="50" charset="-128"/>
              <a:ea typeface="Meiryo UI" pitchFamily="50" charset="-128"/>
              <a:cs typeface="Meiryo UI" pitchFamily="50" charset="-128"/>
            </a:endParaRPr>
          </a:p>
        </p:txBody>
      </p:sp>
      <p:sp>
        <p:nvSpPr>
          <p:cNvPr id="157" name="テキスト ボックス 156"/>
          <p:cNvSpPr txBox="1"/>
          <p:nvPr/>
        </p:nvSpPr>
        <p:spPr>
          <a:xfrm>
            <a:off x="7501615" y="4193059"/>
            <a:ext cx="469089" cy="253916"/>
          </a:xfrm>
          <a:prstGeom prst="rect">
            <a:avLst/>
          </a:prstGeom>
          <a:noFill/>
        </p:spPr>
        <p:txBody>
          <a:bodyPr wrap="square" rtlCol="0">
            <a:spAutoFit/>
          </a:bodyPr>
          <a:lstStyle/>
          <a:p>
            <a:r>
              <a:rPr lang="ja-JP" altLang="en-US" sz="1050" b="1" dirty="0">
                <a:latin typeface="Meiryo UI" pitchFamily="50" charset="-128"/>
                <a:ea typeface="Meiryo UI" pitchFamily="50" charset="-128"/>
                <a:cs typeface="Meiryo UI" pitchFamily="50" charset="-128"/>
              </a:rPr>
              <a:t>本人</a:t>
            </a:r>
            <a:endParaRPr kumimoji="1" lang="ja-JP" altLang="en-US" sz="1050" b="1" dirty="0">
              <a:latin typeface="Meiryo UI" pitchFamily="50" charset="-128"/>
              <a:ea typeface="Meiryo UI" pitchFamily="50" charset="-128"/>
              <a:cs typeface="Meiryo UI" pitchFamily="50" charset="-128"/>
            </a:endParaRPr>
          </a:p>
        </p:txBody>
      </p:sp>
      <p:sp>
        <p:nvSpPr>
          <p:cNvPr id="158" name="円弧 157"/>
          <p:cNvSpPr/>
          <p:nvPr/>
        </p:nvSpPr>
        <p:spPr bwMode="auto">
          <a:xfrm rot="9958430" flipV="1">
            <a:off x="4837125" y="4047691"/>
            <a:ext cx="2634833" cy="1413187"/>
          </a:xfrm>
          <a:prstGeom prst="arc">
            <a:avLst>
              <a:gd name="adj1" fmla="val 19497321"/>
              <a:gd name="adj2" fmla="val 8947631"/>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43" name="テキスト ボックス 142"/>
          <p:cNvSpPr txBox="1"/>
          <p:nvPr/>
        </p:nvSpPr>
        <p:spPr>
          <a:xfrm>
            <a:off x="4740329" y="4572523"/>
            <a:ext cx="1739921" cy="400110"/>
          </a:xfrm>
          <a:prstGeom prst="rect">
            <a:avLst/>
          </a:prstGeom>
          <a:solidFill>
            <a:schemeClr val="bg1"/>
          </a:solidFill>
          <a:ln w="31750">
            <a:solidFill>
              <a:srgbClr val="FF7171"/>
            </a:solidFill>
          </a:ln>
        </p:spPr>
        <p:txBody>
          <a:bodyPr wrap="square" rtlCol="0">
            <a:spAutoFit/>
          </a:bodyPr>
          <a:lstStyle/>
          <a:p>
            <a:pPr algn="ctr"/>
            <a:r>
              <a:rPr lang="ja-JP" altLang="en-US" sz="1000" dirty="0">
                <a:latin typeface="Meiryo UI" pitchFamily="50" charset="-128"/>
                <a:ea typeface="Meiryo UI" pitchFamily="50" charset="-128"/>
                <a:cs typeface="Meiryo UI" pitchFamily="50" charset="-128"/>
              </a:rPr>
              <a:t>認知症行動・心理症状悪化時などの急性増悪期診療</a:t>
            </a:r>
            <a:endParaRPr lang="en-US" altLang="ja-JP" sz="1000" dirty="0">
              <a:latin typeface="Meiryo UI" pitchFamily="50" charset="-128"/>
              <a:ea typeface="Meiryo UI" pitchFamily="50" charset="-128"/>
              <a:cs typeface="Meiryo UI" pitchFamily="50" charset="-128"/>
            </a:endParaRPr>
          </a:p>
        </p:txBody>
      </p:sp>
      <p:grpSp>
        <p:nvGrpSpPr>
          <p:cNvPr id="59" name="グループ化 58"/>
          <p:cNvGrpSpPr/>
          <p:nvPr/>
        </p:nvGrpSpPr>
        <p:grpSpPr>
          <a:xfrm>
            <a:off x="5300219" y="5080512"/>
            <a:ext cx="884718" cy="642412"/>
            <a:chOff x="4770033" y="4743121"/>
            <a:chExt cx="1008543" cy="716659"/>
          </a:xfrm>
        </p:grpSpPr>
        <p:pic>
          <p:nvPicPr>
            <p:cNvPr id="37888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6213" y="4743121"/>
              <a:ext cx="550292" cy="71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 name="正方形/長方形 133"/>
            <p:cNvSpPr/>
            <p:nvPr/>
          </p:nvSpPr>
          <p:spPr bwMode="auto">
            <a:xfrm>
              <a:off x="4770033" y="5104817"/>
              <a:ext cx="24765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35" name="正方形/長方形 134"/>
            <p:cNvSpPr/>
            <p:nvPr/>
          </p:nvSpPr>
          <p:spPr bwMode="auto">
            <a:xfrm>
              <a:off x="5530927" y="4994936"/>
              <a:ext cx="247649" cy="45954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161" name="テキスト ボックス 160"/>
          <p:cNvSpPr txBox="1"/>
          <p:nvPr/>
        </p:nvSpPr>
        <p:spPr>
          <a:xfrm>
            <a:off x="539362" y="4464660"/>
            <a:ext cx="707793" cy="451406"/>
          </a:xfrm>
          <a:prstGeom prst="rect">
            <a:avLst/>
          </a:prstGeom>
          <a:solidFill>
            <a:srgbClr val="FF7171"/>
          </a:solidFill>
        </p:spPr>
        <p:txBody>
          <a:bodyPr wrap="square" rtlCol="0">
            <a:spAutoFit/>
          </a:bodyPr>
          <a:lstStyle/>
          <a:p>
            <a:pPr algn="ctr">
              <a:lnSpc>
                <a:spcPts val="1400"/>
              </a:lnSpc>
            </a:pPr>
            <a:r>
              <a:rPr lang="ja-JP" altLang="en-US" sz="1200" b="1" i="1" dirty="0">
                <a:solidFill>
                  <a:schemeClr val="bg1"/>
                </a:solidFill>
                <a:latin typeface="Meiryo UI" pitchFamily="50" charset="-128"/>
                <a:ea typeface="Meiryo UI" pitchFamily="50" charset="-128"/>
                <a:cs typeface="Meiryo UI" pitchFamily="50" charset="-128"/>
              </a:rPr>
              <a:t>認知症</a:t>
            </a:r>
            <a:endParaRPr lang="en-US" altLang="ja-JP" sz="1200" b="1" i="1" dirty="0">
              <a:solidFill>
                <a:schemeClr val="bg1"/>
              </a:solidFill>
              <a:latin typeface="Meiryo UI" pitchFamily="50" charset="-128"/>
              <a:ea typeface="Meiryo UI" pitchFamily="50" charset="-128"/>
              <a:cs typeface="Meiryo UI" pitchFamily="50" charset="-128"/>
            </a:endParaRPr>
          </a:p>
          <a:p>
            <a:pPr algn="ctr">
              <a:lnSpc>
                <a:spcPts val="1400"/>
              </a:lnSpc>
            </a:pPr>
            <a:r>
              <a:rPr kumimoji="1" lang="ja-JP" altLang="en-US" sz="1200" b="1" i="1" dirty="0">
                <a:solidFill>
                  <a:schemeClr val="bg1"/>
                </a:solidFill>
                <a:latin typeface="Meiryo UI" pitchFamily="50" charset="-128"/>
                <a:ea typeface="Meiryo UI" pitchFamily="50" charset="-128"/>
                <a:cs typeface="Meiryo UI" pitchFamily="50" charset="-128"/>
              </a:rPr>
              <a:t>疑い</a:t>
            </a:r>
          </a:p>
        </p:txBody>
      </p:sp>
      <p:cxnSp>
        <p:nvCxnSpPr>
          <p:cNvPr id="71" name="直線矢印コネクタ 70"/>
          <p:cNvCxnSpPr/>
          <p:nvPr/>
        </p:nvCxnSpPr>
        <p:spPr bwMode="auto">
          <a:xfrm>
            <a:off x="631698" y="1390491"/>
            <a:ext cx="2057288" cy="0"/>
          </a:xfrm>
          <a:prstGeom prst="straightConnector1">
            <a:avLst/>
          </a:prstGeom>
          <a:solidFill>
            <a:srgbClr val="FFFF99"/>
          </a:solidFill>
          <a:ln w="12700" cap="flat" cmpd="sng" algn="ctr">
            <a:solidFill>
              <a:schemeClr val="tx1"/>
            </a:solidFill>
            <a:prstDash val="solid"/>
            <a:round/>
            <a:headEnd type="triangle" w="med" len="med"/>
            <a:tailEnd type="triangle"/>
          </a:ln>
          <a:effectLst/>
        </p:spPr>
      </p:cxnSp>
      <p:cxnSp>
        <p:nvCxnSpPr>
          <p:cNvPr id="167" name="直線矢印コネクタ 166"/>
          <p:cNvCxnSpPr/>
          <p:nvPr/>
        </p:nvCxnSpPr>
        <p:spPr bwMode="auto">
          <a:xfrm>
            <a:off x="451590" y="1465132"/>
            <a:ext cx="0" cy="2646416"/>
          </a:xfrm>
          <a:prstGeom prst="straightConnector1">
            <a:avLst/>
          </a:prstGeom>
          <a:solidFill>
            <a:srgbClr val="FFFF99"/>
          </a:solidFill>
          <a:ln w="12700" cap="flat" cmpd="sng" algn="ctr">
            <a:solidFill>
              <a:schemeClr val="tx1"/>
            </a:solidFill>
            <a:prstDash val="solid"/>
            <a:round/>
            <a:headEnd type="triangle" w="med" len="med"/>
            <a:tailEnd type="triangle"/>
          </a:ln>
          <a:effectLst/>
        </p:spPr>
      </p:cxnSp>
      <p:cxnSp>
        <p:nvCxnSpPr>
          <p:cNvPr id="170" name="直線矢印コネクタ 169"/>
          <p:cNvCxnSpPr/>
          <p:nvPr/>
        </p:nvCxnSpPr>
        <p:spPr bwMode="auto">
          <a:xfrm>
            <a:off x="451590" y="4218021"/>
            <a:ext cx="0" cy="1987670"/>
          </a:xfrm>
          <a:prstGeom prst="straightConnector1">
            <a:avLst/>
          </a:prstGeom>
          <a:solidFill>
            <a:srgbClr val="FFFF99"/>
          </a:solidFill>
          <a:ln w="12700" cap="flat" cmpd="sng" algn="ctr">
            <a:solidFill>
              <a:schemeClr val="tx1"/>
            </a:solidFill>
            <a:prstDash val="solid"/>
            <a:round/>
            <a:headEnd type="triangle" w="med" len="med"/>
            <a:tailEnd type="triangle"/>
          </a:ln>
          <a:effectLst/>
        </p:spPr>
      </p:cxnSp>
      <p:cxnSp>
        <p:nvCxnSpPr>
          <p:cNvPr id="173" name="直線矢印コネクタ 172"/>
          <p:cNvCxnSpPr/>
          <p:nvPr/>
        </p:nvCxnSpPr>
        <p:spPr bwMode="auto">
          <a:xfrm flipV="1">
            <a:off x="2820854" y="1390670"/>
            <a:ext cx="5749560" cy="1"/>
          </a:xfrm>
          <a:prstGeom prst="straightConnector1">
            <a:avLst/>
          </a:prstGeom>
          <a:solidFill>
            <a:srgbClr val="FFFF99"/>
          </a:solidFill>
          <a:ln w="12700" cap="flat" cmpd="sng" algn="ctr">
            <a:solidFill>
              <a:schemeClr val="tx1"/>
            </a:solidFill>
            <a:prstDash val="solid"/>
            <a:round/>
            <a:headEnd type="triangle" w="med" len="med"/>
            <a:tailEnd type="triangle"/>
          </a:ln>
          <a:effectLst/>
        </p:spPr>
      </p:cxnSp>
      <p:sp>
        <p:nvSpPr>
          <p:cNvPr id="378890" name="テキスト ボックス 378889"/>
          <p:cNvSpPr txBox="1"/>
          <p:nvPr/>
        </p:nvSpPr>
        <p:spPr>
          <a:xfrm>
            <a:off x="5408841" y="1289155"/>
            <a:ext cx="1066238" cy="246221"/>
          </a:xfrm>
          <a:prstGeom prst="rect">
            <a:avLst/>
          </a:prstGeom>
          <a:solidFill>
            <a:schemeClr val="bg1"/>
          </a:solidFill>
          <a:ln w="25400">
            <a:noFill/>
          </a:ln>
        </p:spPr>
        <p:txBody>
          <a:bodyPr wrap="square" rtlCol="0">
            <a:spAutoFit/>
          </a:bodyPr>
          <a:lstStyle/>
          <a:p>
            <a:pPr algn="ctr"/>
            <a:r>
              <a:rPr kumimoji="1" lang="ja-JP" altLang="en-US" sz="1000" dirty="0">
                <a:latin typeface="Meiryo UI" pitchFamily="50" charset="-128"/>
                <a:ea typeface="Meiryo UI" pitchFamily="50" charset="-128"/>
                <a:cs typeface="Meiryo UI" pitchFamily="50" charset="-128"/>
              </a:rPr>
              <a:t>急性増悪期ケア</a:t>
            </a:r>
          </a:p>
        </p:txBody>
      </p:sp>
      <p:sp>
        <p:nvSpPr>
          <p:cNvPr id="179" name="テキスト ボックス 178"/>
          <p:cNvSpPr txBox="1"/>
          <p:nvPr/>
        </p:nvSpPr>
        <p:spPr>
          <a:xfrm>
            <a:off x="917382" y="1278639"/>
            <a:ext cx="1159194" cy="246221"/>
          </a:xfrm>
          <a:prstGeom prst="rect">
            <a:avLst/>
          </a:prstGeom>
          <a:solidFill>
            <a:schemeClr val="bg1"/>
          </a:solidFill>
          <a:ln w="25400">
            <a:noFill/>
          </a:ln>
        </p:spPr>
        <p:txBody>
          <a:bodyPr wrap="square" rtlCol="0">
            <a:spAutoFit/>
          </a:bodyPr>
          <a:lstStyle/>
          <a:p>
            <a:pPr algn="ctr"/>
            <a:r>
              <a:rPr lang="ja-JP" altLang="en-US" sz="1000" dirty="0">
                <a:latin typeface="Meiryo UI" pitchFamily="50" charset="-128"/>
                <a:ea typeface="Meiryo UI" pitchFamily="50" charset="-128"/>
                <a:cs typeface="Meiryo UI" pitchFamily="50" charset="-128"/>
              </a:rPr>
              <a:t>気づき～診断まで</a:t>
            </a:r>
            <a:endParaRPr kumimoji="1" lang="ja-JP" altLang="en-US" sz="1000" dirty="0">
              <a:latin typeface="Meiryo UI" pitchFamily="50" charset="-128"/>
              <a:ea typeface="Meiryo UI" pitchFamily="50" charset="-128"/>
              <a:cs typeface="Meiryo UI" pitchFamily="50" charset="-128"/>
            </a:endParaRPr>
          </a:p>
        </p:txBody>
      </p:sp>
      <p:sp>
        <p:nvSpPr>
          <p:cNvPr id="180" name="テキスト ボックス 179"/>
          <p:cNvSpPr txBox="1"/>
          <p:nvPr/>
        </p:nvSpPr>
        <p:spPr>
          <a:xfrm>
            <a:off x="3263649" y="1268525"/>
            <a:ext cx="1066238" cy="246221"/>
          </a:xfrm>
          <a:prstGeom prst="rect">
            <a:avLst/>
          </a:prstGeom>
          <a:solidFill>
            <a:schemeClr val="bg1"/>
          </a:solidFill>
          <a:ln w="25400">
            <a:noFill/>
          </a:ln>
        </p:spPr>
        <p:txBody>
          <a:bodyPr wrap="square" rtlCol="0">
            <a:spAutoFit/>
          </a:bodyPr>
          <a:lstStyle/>
          <a:p>
            <a:pPr algn="ctr"/>
            <a:r>
              <a:rPr lang="ja-JP" altLang="en-US" sz="1000" dirty="0">
                <a:latin typeface="Meiryo UI" pitchFamily="50" charset="-128"/>
                <a:ea typeface="Meiryo UI" pitchFamily="50" charset="-128"/>
                <a:cs typeface="Meiryo UI" pitchFamily="50" charset="-128"/>
              </a:rPr>
              <a:t>日常在宅</a:t>
            </a:r>
            <a:r>
              <a:rPr kumimoji="1" lang="ja-JP" altLang="en-US" sz="1000" dirty="0">
                <a:latin typeface="Meiryo UI" pitchFamily="50" charset="-128"/>
                <a:ea typeface="Meiryo UI" pitchFamily="50" charset="-128"/>
                <a:cs typeface="Meiryo UI" pitchFamily="50" charset="-128"/>
              </a:rPr>
              <a:t>ケア</a:t>
            </a:r>
          </a:p>
        </p:txBody>
      </p:sp>
      <p:sp>
        <p:nvSpPr>
          <p:cNvPr id="181" name="テキスト ボックス 180"/>
          <p:cNvSpPr txBox="1"/>
          <p:nvPr/>
        </p:nvSpPr>
        <p:spPr>
          <a:xfrm>
            <a:off x="7203041" y="1267446"/>
            <a:ext cx="1066238" cy="246221"/>
          </a:xfrm>
          <a:prstGeom prst="rect">
            <a:avLst/>
          </a:prstGeom>
          <a:solidFill>
            <a:schemeClr val="bg1"/>
          </a:solidFill>
          <a:ln w="25400">
            <a:noFill/>
          </a:ln>
        </p:spPr>
        <p:txBody>
          <a:bodyPr wrap="square" rtlCol="0">
            <a:spAutoFit/>
          </a:bodyPr>
          <a:lstStyle/>
          <a:p>
            <a:pPr algn="ctr"/>
            <a:r>
              <a:rPr kumimoji="1" lang="ja-JP" altLang="en-US" sz="1000" dirty="0">
                <a:latin typeface="Meiryo UI" pitchFamily="50" charset="-128"/>
                <a:ea typeface="Meiryo UI" pitchFamily="50" charset="-128"/>
                <a:cs typeface="Meiryo UI" pitchFamily="50" charset="-128"/>
              </a:rPr>
              <a:t>日常在宅ケア</a:t>
            </a:r>
          </a:p>
        </p:txBody>
      </p:sp>
      <p:sp>
        <p:nvSpPr>
          <p:cNvPr id="378892" name="テキスト ボックス 378891"/>
          <p:cNvSpPr txBox="1"/>
          <p:nvPr/>
        </p:nvSpPr>
        <p:spPr>
          <a:xfrm>
            <a:off x="285734" y="2309309"/>
            <a:ext cx="338554" cy="792400"/>
          </a:xfrm>
          <a:prstGeom prst="rect">
            <a:avLst/>
          </a:prstGeom>
          <a:solidFill>
            <a:schemeClr val="bg1"/>
          </a:solidFill>
          <a:ln w="25400">
            <a:noFill/>
          </a:ln>
        </p:spPr>
        <p:txBody>
          <a:bodyPr vert="eaVert" wrap="square" rtlCol="0">
            <a:spAutoFit/>
          </a:bodyPr>
          <a:lstStyle/>
          <a:p>
            <a:pPr algn="ctr"/>
            <a:r>
              <a:rPr kumimoji="1" lang="ja-JP" altLang="en-US" sz="1000" dirty="0">
                <a:latin typeface="Meiryo UI" pitchFamily="50" charset="-128"/>
                <a:ea typeface="Meiryo UI" pitchFamily="50" charset="-128"/>
                <a:cs typeface="Meiryo UI" pitchFamily="50" charset="-128"/>
              </a:rPr>
              <a:t>介護分野</a:t>
            </a:r>
          </a:p>
        </p:txBody>
      </p:sp>
      <p:sp>
        <p:nvSpPr>
          <p:cNvPr id="185" name="テキスト ボックス 184"/>
          <p:cNvSpPr txBox="1"/>
          <p:nvPr/>
        </p:nvSpPr>
        <p:spPr>
          <a:xfrm>
            <a:off x="286227" y="4975170"/>
            <a:ext cx="338554" cy="792400"/>
          </a:xfrm>
          <a:prstGeom prst="rect">
            <a:avLst/>
          </a:prstGeom>
          <a:solidFill>
            <a:schemeClr val="bg1"/>
          </a:solidFill>
          <a:ln w="25400">
            <a:noFill/>
          </a:ln>
        </p:spPr>
        <p:txBody>
          <a:bodyPr vert="eaVert" wrap="square" rtlCol="0">
            <a:spAutoFit/>
          </a:bodyPr>
          <a:lstStyle/>
          <a:p>
            <a:pPr algn="ctr"/>
            <a:r>
              <a:rPr lang="ja-JP" altLang="en-US" sz="1000" dirty="0">
                <a:latin typeface="Meiryo UI" pitchFamily="50" charset="-128"/>
                <a:ea typeface="Meiryo UI" pitchFamily="50" charset="-128"/>
                <a:cs typeface="Meiryo UI" pitchFamily="50" charset="-128"/>
              </a:rPr>
              <a:t>医療</a:t>
            </a:r>
            <a:r>
              <a:rPr kumimoji="1" lang="ja-JP" altLang="en-US" sz="1000" dirty="0">
                <a:latin typeface="Meiryo UI" pitchFamily="50" charset="-128"/>
                <a:ea typeface="Meiryo UI" pitchFamily="50" charset="-128"/>
                <a:cs typeface="Meiryo UI" pitchFamily="50" charset="-128"/>
              </a:rPr>
              <a:t>分野</a:t>
            </a:r>
          </a:p>
        </p:txBody>
      </p:sp>
      <p:sp>
        <p:nvSpPr>
          <p:cNvPr id="187" name="円弧 186"/>
          <p:cNvSpPr/>
          <p:nvPr/>
        </p:nvSpPr>
        <p:spPr bwMode="auto">
          <a:xfrm flipH="1" flipV="1">
            <a:off x="6402616" y="2954316"/>
            <a:ext cx="1000559" cy="801430"/>
          </a:xfrm>
          <a:prstGeom prst="arc">
            <a:avLst>
              <a:gd name="adj1" fmla="val 7198652"/>
              <a:gd name="adj2" fmla="val 9802418"/>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pic>
        <p:nvPicPr>
          <p:cNvPr id="193" name="Picture 10" descr="C:\Users\YCHXX\AppData\Local\Microsoft\Windows\Temporary Internet Files\Content.IE5\CTBVOFOZ\MC900431615[1].png"/>
          <p:cNvPicPr>
            <a:picLocks noChangeAspect="1" noChangeArrowheads="1"/>
          </p:cNvPicPr>
          <p:nvPr/>
        </p:nvPicPr>
        <p:blipFill>
          <a:blip r:embed="rId11" cstate="print"/>
          <a:srcRect/>
          <a:stretch>
            <a:fillRect/>
          </a:stretch>
        </p:blipFill>
        <p:spPr bwMode="auto">
          <a:xfrm>
            <a:off x="2439920" y="1716516"/>
            <a:ext cx="419386" cy="366138"/>
          </a:xfrm>
          <a:prstGeom prst="rect">
            <a:avLst/>
          </a:prstGeom>
          <a:noFill/>
        </p:spPr>
      </p:pic>
      <p:pic>
        <p:nvPicPr>
          <p:cNvPr id="194" name="Picture 10" descr="C:\Users\YCHXX\AppData\Local\Microsoft\Windows\Temporary Internet Files\Content.IE5\CTBVOFOZ\MC900431615[1].png"/>
          <p:cNvPicPr>
            <a:picLocks noChangeAspect="1" noChangeArrowheads="1"/>
          </p:cNvPicPr>
          <p:nvPr/>
        </p:nvPicPr>
        <p:blipFill>
          <a:blip r:embed="rId11" cstate="print"/>
          <a:srcRect/>
          <a:stretch>
            <a:fillRect/>
          </a:stretch>
        </p:blipFill>
        <p:spPr bwMode="auto">
          <a:xfrm>
            <a:off x="2768093" y="1788235"/>
            <a:ext cx="419386" cy="366138"/>
          </a:xfrm>
          <a:prstGeom prst="rect">
            <a:avLst/>
          </a:prstGeom>
          <a:noFill/>
        </p:spPr>
      </p:pic>
      <p:grpSp>
        <p:nvGrpSpPr>
          <p:cNvPr id="42" name="グループ化 41"/>
          <p:cNvGrpSpPr/>
          <p:nvPr/>
        </p:nvGrpSpPr>
        <p:grpSpPr>
          <a:xfrm>
            <a:off x="7320030" y="3245713"/>
            <a:ext cx="1197064" cy="662708"/>
            <a:chOff x="413399" y="3011485"/>
            <a:chExt cx="1197064" cy="662708"/>
          </a:xfrm>
        </p:grpSpPr>
        <p:pic>
          <p:nvPicPr>
            <p:cNvPr id="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73" y="3054061"/>
              <a:ext cx="8382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正方形/長方形 43"/>
            <p:cNvSpPr/>
            <p:nvPr/>
          </p:nvSpPr>
          <p:spPr bwMode="auto">
            <a:xfrm rot="19174192">
              <a:off x="1335320" y="3519965"/>
              <a:ext cx="275143" cy="1542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5" name="正方形/長方形 44"/>
            <p:cNvSpPr/>
            <p:nvPr/>
          </p:nvSpPr>
          <p:spPr bwMode="auto">
            <a:xfrm rot="328583">
              <a:off x="1260044" y="3011485"/>
              <a:ext cx="259061" cy="2978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6" name="正方形/長方形 45"/>
            <p:cNvSpPr/>
            <p:nvPr/>
          </p:nvSpPr>
          <p:spPr bwMode="auto">
            <a:xfrm rot="328583">
              <a:off x="413399" y="3359688"/>
              <a:ext cx="259061" cy="2978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grpSp>
        <p:nvGrpSpPr>
          <p:cNvPr id="2070" name="グループ化 2069"/>
          <p:cNvGrpSpPr/>
          <p:nvPr/>
        </p:nvGrpSpPr>
        <p:grpSpPr>
          <a:xfrm>
            <a:off x="6877334" y="3645492"/>
            <a:ext cx="718849" cy="729098"/>
            <a:chOff x="6734834" y="3618540"/>
            <a:chExt cx="811748" cy="779798"/>
          </a:xfrm>
        </p:grpSpPr>
        <p:pic>
          <p:nvPicPr>
            <p:cNvPr id="37888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1748" y="3709060"/>
              <a:ext cx="598241" cy="68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正方形/長方形 81"/>
            <p:cNvSpPr/>
            <p:nvPr/>
          </p:nvSpPr>
          <p:spPr bwMode="auto">
            <a:xfrm rot="1865189">
              <a:off x="7107698" y="3618540"/>
              <a:ext cx="438884" cy="14771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83" name="正方形/長方形 82"/>
            <p:cNvSpPr/>
            <p:nvPr/>
          </p:nvSpPr>
          <p:spPr bwMode="auto">
            <a:xfrm rot="1865189">
              <a:off x="6734834" y="3957013"/>
              <a:ext cx="163225" cy="2708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97" name="テキスト ボックス 96"/>
          <p:cNvSpPr txBox="1"/>
          <p:nvPr/>
        </p:nvSpPr>
        <p:spPr>
          <a:xfrm>
            <a:off x="8114813" y="3209954"/>
            <a:ext cx="469089" cy="253916"/>
          </a:xfrm>
          <a:prstGeom prst="rect">
            <a:avLst/>
          </a:prstGeom>
          <a:noFill/>
        </p:spPr>
        <p:txBody>
          <a:bodyPr wrap="square" rtlCol="0">
            <a:spAutoFit/>
          </a:bodyPr>
          <a:lstStyle/>
          <a:p>
            <a:r>
              <a:rPr lang="ja-JP" altLang="en-US" sz="1050" b="1" dirty="0">
                <a:latin typeface="Meiryo UI" pitchFamily="50" charset="-128"/>
                <a:ea typeface="Meiryo UI" pitchFamily="50" charset="-128"/>
                <a:cs typeface="Meiryo UI" pitchFamily="50" charset="-128"/>
              </a:rPr>
              <a:t>自宅</a:t>
            </a:r>
            <a:endParaRPr kumimoji="1" lang="ja-JP" altLang="en-US" sz="1050" b="1" dirty="0">
              <a:latin typeface="Meiryo UI" pitchFamily="50" charset="-128"/>
              <a:ea typeface="Meiryo UI" pitchFamily="50" charset="-128"/>
              <a:cs typeface="Meiryo UI" pitchFamily="50" charset="-128"/>
            </a:endParaRPr>
          </a:p>
        </p:txBody>
      </p:sp>
      <p:sp>
        <p:nvSpPr>
          <p:cNvPr id="195" name="テキスト ボックス 194"/>
          <p:cNvSpPr txBox="1"/>
          <p:nvPr/>
        </p:nvSpPr>
        <p:spPr>
          <a:xfrm>
            <a:off x="742255" y="3173590"/>
            <a:ext cx="469089" cy="253916"/>
          </a:xfrm>
          <a:prstGeom prst="rect">
            <a:avLst/>
          </a:prstGeom>
          <a:noFill/>
        </p:spPr>
        <p:txBody>
          <a:bodyPr wrap="square" rtlCol="0">
            <a:spAutoFit/>
          </a:bodyPr>
          <a:lstStyle/>
          <a:p>
            <a:r>
              <a:rPr lang="ja-JP" altLang="en-US" sz="1050" b="1" dirty="0">
                <a:latin typeface="Meiryo UI" pitchFamily="50" charset="-128"/>
                <a:ea typeface="Meiryo UI" pitchFamily="50" charset="-128"/>
                <a:cs typeface="Meiryo UI" pitchFamily="50" charset="-128"/>
              </a:rPr>
              <a:t>家族</a:t>
            </a:r>
            <a:endParaRPr kumimoji="1" lang="ja-JP" altLang="en-US" sz="105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424480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7"/>
          <p:cNvSpPr>
            <a:spLocks noChangeArrowheads="1"/>
          </p:cNvSpPr>
          <p:nvPr/>
        </p:nvSpPr>
        <p:spPr bwMode="auto">
          <a:xfrm>
            <a:off x="326966" y="3092358"/>
            <a:ext cx="8569325" cy="3390600"/>
          </a:xfrm>
          <a:prstGeom prst="roundRect">
            <a:avLst>
              <a:gd name="adj" fmla="val 50000"/>
            </a:avLst>
          </a:prstGeom>
          <a:noFill/>
          <a:ln w="57150" algn="ctr">
            <a:solidFill>
              <a:srgbClr val="B95957"/>
            </a:solidFill>
            <a:round/>
            <a:headEnd/>
            <a:tailEnd/>
          </a:ln>
          <a:extLst>
            <a:ext uri="{909E8E84-426E-40DD-AFC4-6F175D3DCCD1}">
              <a14:hiddenFill xmlns:a14="http://schemas.microsoft.com/office/drawing/2010/main">
                <a:solidFill>
                  <a:srgbClr val="CCC1D9">
                    <a:alpha val="70195"/>
                  </a:srgbClr>
                </a:solidFill>
              </a14:hiddenFill>
            </a:ext>
          </a:extLst>
        </p:spPr>
        <p:txBody>
          <a:bodyPr lIns="72000" tIns="72000" bIns="72000" anchor="ctr" anchorCtr="0"/>
          <a:lstStyle/>
          <a:p>
            <a:pPr algn="ctr">
              <a:spcAft>
                <a:spcPts val="600"/>
              </a:spcAft>
            </a:pPr>
            <a:r>
              <a:rPr lang="ja-JP" altLang="en-US" sz="2000" b="1" dirty="0">
                <a:solidFill>
                  <a:srgbClr val="B95957"/>
                </a:solidFill>
                <a:latin typeface="BIZ UDPゴシック" panose="020B0400000000000000" pitchFamily="50" charset="-128"/>
                <a:ea typeface="BIZ UDPゴシック" panose="020B0400000000000000" pitchFamily="50" charset="-128"/>
                <a:cs typeface="Meiryo UI" pitchFamily="50" charset="-128"/>
              </a:rPr>
              <a:t>認知症疾患医療センター（早期診断等を担う医療機関）</a:t>
            </a:r>
            <a:endParaRPr lang="en-US" altLang="ja-JP" sz="2000" b="1" dirty="0">
              <a:solidFill>
                <a:srgbClr val="B95957"/>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endParaRPr lang="en-US" altLang="ja-JP" sz="20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endParaRPr lang="en-US" altLang="ja-JP" sz="20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endParaRPr lang="en-US" altLang="ja-JP" sz="20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endParaRPr lang="en-US" altLang="ja-JP" sz="20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endParaRPr lang="en-US" altLang="ja-JP" sz="20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endParaRPr lang="en-US" altLang="ja-JP" sz="20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角丸四角形 1"/>
          <p:cNvSpPr/>
          <p:nvPr/>
        </p:nvSpPr>
        <p:spPr bwMode="auto">
          <a:xfrm>
            <a:off x="326966" y="1203572"/>
            <a:ext cx="8569325" cy="1427430"/>
          </a:xfrm>
          <a:prstGeom prst="roundRect">
            <a:avLst>
              <a:gd name="adj" fmla="val 50000"/>
            </a:avLst>
          </a:prstGeom>
          <a:solidFill>
            <a:srgbClr val="B959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lnSpc>
                <a:spcPct val="110000"/>
              </a:lnSpc>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地域における認知症医療体制</a:t>
            </a: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a:lnSpc>
                <a:spcPct val="110000"/>
              </a:lnSpc>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日常生活支援に関する相談支援</a:t>
            </a: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a:lnSpc>
                <a:spcPct val="110000"/>
              </a:lnSpc>
            </a:pP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a:lnSpc>
                <a:spcPct val="110000"/>
              </a:lnSpc>
            </a:pPr>
            <a:endParaRPr lang="ja-JP" altLang="en-US" sz="2000" dirty="0">
              <a:solidFill>
                <a:srgbClr val="000000"/>
              </a:solidFill>
              <a:effectLst>
                <a:outerShdw blurRad="38100" dist="38100" dir="2700000" algn="tl">
                  <a:srgbClr val="000000">
                    <a:alpha val="43137"/>
                  </a:srgbClr>
                </a:outerShdw>
              </a:effectLst>
              <a:latin typeface="Arial" charset="0"/>
            </a:endParaRPr>
          </a:p>
        </p:txBody>
      </p:sp>
      <p:sp>
        <p:nvSpPr>
          <p:cNvPr id="13" name="正方形/長方形 12"/>
          <p:cNvSpPr/>
          <p:nvPr/>
        </p:nvSpPr>
        <p:spPr>
          <a:xfrm>
            <a:off x="1326801" y="4173357"/>
            <a:ext cx="1360667" cy="518593"/>
          </a:xfrm>
          <a:prstGeom prst="rect">
            <a:avLst/>
          </a:prstGeom>
          <a:solidFill>
            <a:srgbClr val="75974B"/>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連携型</a:t>
            </a:r>
            <a:endParaRPr lang="en-US" altLang="ja-JP"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p:cNvSpPr/>
          <p:nvPr/>
        </p:nvSpPr>
        <p:spPr>
          <a:xfrm>
            <a:off x="1326801" y="4838113"/>
            <a:ext cx="1360667" cy="514551"/>
          </a:xfrm>
          <a:prstGeom prst="rect">
            <a:avLst/>
          </a:prstGeom>
          <a:solidFill>
            <a:schemeClr val="accent1">
              <a:lumMod val="50000"/>
            </a:schemeClr>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地域型</a:t>
            </a:r>
            <a:r>
              <a:rPr lang="ja-JP" altLang="en-US" sz="12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2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1326802" y="5496455"/>
            <a:ext cx="1365368" cy="517146"/>
          </a:xfrm>
          <a:prstGeom prst="rect">
            <a:avLst/>
          </a:prstGeom>
          <a:solidFill>
            <a:srgbClr val="AD4B49"/>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基幹型</a:t>
            </a:r>
            <a:endParaRPr lang="en-US" altLang="ja-JP" sz="12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下カーブ矢印 6"/>
          <p:cNvSpPr/>
          <p:nvPr/>
        </p:nvSpPr>
        <p:spPr bwMode="auto">
          <a:xfrm>
            <a:off x="722973" y="4533652"/>
            <a:ext cx="575318" cy="418736"/>
          </a:xfrm>
          <a:prstGeom prst="curvedDown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2" name="上カーブ矢印 21"/>
          <p:cNvSpPr/>
          <p:nvPr/>
        </p:nvSpPr>
        <p:spPr bwMode="auto">
          <a:xfrm rot="10800000" flipV="1">
            <a:off x="2758460" y="4576265"/>
            <a:ext cx="587398" cy="439244"/>
          </a:xfrm>
          <a:prstGeom prst="curvedUp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4" name="グループ化 3"/>
          <p:cNvGrpSpPr/>
          <p:nvPr/>
        </p:nvGrpSpPr>
        <p:grpSpPr>
          <a:xfrm>
            <a:off x="3743297" y="2389456"/>
            <a:ext cx="1736661" cy="950026"/>
            <a:chOff x="3152043" y="2770315"/>
            <a:chExt cx="2866391" cy="460375"/>
          </a:xfrm>
        </p:grpSpPr>
        <p:sp>
          <p:nvSpPr>
            <p:cNvPr id="76" name="AutoShape 29"/>
            <p:cNvSpPr>
              <a:spLocks noChangeArrowheads="1"/>
            </p:cNvSpPr>
            <p:nvPr/>
          </p:nvSpPr>
          <p:spPr bwMode="auto">
            <a:xfrm>
              <a:off x="3152043" y="2770315"/>
              <a:ext cx="2866391" cy="460375"/>
            </a:xfrm>
            <a:prstGeom prst="upDownArrow">
              <a:avLst>
                <a:gd name="adj1" fmla="val 45030"/>
                <a:gd name="adj2" fmla="val 33896"/>
              </a:avLst>
            </a:prstGeom>
            <a:solidFill>
              <a:srgbClr val="5F5F5F"/>
            </a:solidFill>
            <a:ln w="44450">
              <a:solidFill>
                <a:schemeClr val="bg1"/>
              </a:solidFill>
              <a:miter lim="800000"/>
              <a:headEnd/>
              <a:tailEnd/>
            </a:ln>
          </p:spPr>
          <p:txBody>
            <a:bodyPr wrap="none" anchor="ctr"/>
            <a:lstStyle/>
            <a:p>
              <a:pPr algn="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77" name="Text Box 4"/>
            <p:cNvSpPr txBox="1">
              <a:spLocks noChangeArrowheads="1"/>
            </p:cNvSpPr>
            <p:nvPr/>
          </p:nvSpPr>
          <p:spPr bwMode="auto">
            <a:xfrm>
              <a:off x="4048557" y="2917808"/>
              <a:ext cx="1059504" cy="15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ct val="50000"/>
                </a:spcBef>
              </a:pPr>
              <a:r>
                <a:rPr lang="ja-JP" altLang="en-US" sz="15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連 携</a:t>
              </a:r>
              <a:r>
                <a:rPr lang="ja-JP" altLang="en-US" sz="1500" b="1" dirty="0">
                  <a:solidFill>
                    <a:srgbClr val="808080"/>
                  </a:solidFill>
                  <a:latin typeface="BIZ UDPゴシック" panose="020B0400000000000000" pitchFamily="50" charset="-128"/>
                  <a:ea typeface="BIZ UDPゴシック" panose="020B0400000000000000" pitchFamily="50" charset="-128"/>
                  <a:cs typeface="Meiryo UI" pitchFamily="50" charset="-128"/>
                </a:rPr>
                <a:t>　</a:t>
              </a:r>
            </a:p>
          </p:txBody>
        </p:sp>
      </p:grpSp>
      <p:sp>
        <p:nvSpPr>
          <p:cNvPr id="3" name="円/楕円 2"/>
          <p:cNvSpPr/>
          <p:nvPr/>
        </p:nvSpPr>
        <p:spPr bwMode="auto">
          <a:xfrm>
            <a:off x="1337766" y="1974615"/>
            <a:ext cx="1202605" cy="587177"/>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itchFamily="50" charset="-128"/>
              </a:rPr>
              <a:t>認知症初期集中</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itchFamily="50" charset="-128"/>
              </a:rPr>
              <a:t>支援チーム</a:t>
            </a:r>
            <a:endParaRPr lang="ja-JP" altLang="en-US" sz="12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円/楕円 36"/>
          <p:cNvSpPr/>
          <p:nvPr/>
        </p:nvSpPr>
        <p:spPr bwMode="auto">
          <a:xfrm>
            <a:off x="2730002" y="1974615"/>
            <a:ext cx="1171166" cy="600608"/>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itchFamily="50" charset="-128"/>
              </a:rPr>
              <a:t>地域包括支援</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itchFamily="50" charset="-128"/>
              </a:rPr>
              <a:t>センター</a:t>
            </a:r>
          </a:p>
        </p:txBody>
      </p:sp>
      <p:sp>
        <p:nvSpPr>
          <p:cNvPr id="38" name="円/楕円 37"/>
          <p:cNvSpPr/>
          <p:nvPr/>
        </p:nvSpPr>
        <p:spPr bwMode="auto">
          <a:xfrm>
            <a:off x="5245842" y="1986919"/>
            <a:ext cx="1104666" cy="600608"/>
          </a:xfrm>
          <a:prstGeom prst="ellipse">
            <a:avLst/>
          </a:prstGeom>
          <a:solidFill>
            <a:srgbClr val="D5E9B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spcAft>
                <a:spcPts val="0"/>
              </a:spcAft>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かかりつけ医</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・歯科医</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9" name="円/楕円 38"/>
          <p:cNvSpPr/>
          <p:nvPr/>
        </p:nvSpPr>
        <p:spPr bwMode="auto">
          <a:xfrm>
            <a:off x="6642277" y="1976661"/>
            <a:ext cx="1163957" cy="600608"/>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lnSpc>
                <a:spcPts val="1440"/>
              </a:lnSpc>
              <a:spcAft>
                <a:spcPts val="0"/>
              </a:spcAft>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a:lnSpc>
                <a:spcPts val="1440"/>
              </a:lnSpc>
              <a:spcAft>
                <a:spcPts val="0"/>
              </a:spcAft>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サポート医</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0" name="Rectangle 2"/>
          <p:cNvSpPr txBox="1">
            <a:spLocks noChangeArrowheads="1"/>
          </p:cNvSpPr>
          <p:nvPr/>
        </p:nvSpPr>
        <p:spPr bwMode="auto">
          <a:xfrm>
            <a:off x="712520" y="183425"/>
            <a:ext cx="7891854" cy="54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認知症疾患医療センター</a:t>
            </a:r>
          </a:p>
        </p:txBody>
      </p:sp>
      <p:sp>
        <p:nvSpPr>
          <p:cNvPr id="28" name="下カーブ矢印 27"/>
          <p:cNvSpPr/>
          <p:nvPr/>
        </p:nvSpPr>
        <p:spPr bwMode="auto">
          <a:xfrm>
            <a:off x="730109" y="5254914"/>
            <a:ext cx="575318" cy="418736"/>
          </a:xfrm>
          <a:prstGeom prst="curvedDown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9" name="上カーブ矢印 28"/>
          <p:cNvSpPr/>
          <p:nvPr/>
        </p:nvSpPr>
        <p:spPr bwMode="auto">
          <a:xfrm rot="10800000" flipV="1">
            <a:off x="2765596" y="5297527"/>
            <a:ext cx="587398" cy="439244"/>
          </a:xfrm>
          <a:prstGeom prst="curvedUp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xmlns="" id="{4A3A92AE-BDDB-47B4-B396-E137133035C2}"/>
              </a:ext>
            </a:extLst>
          </p:cNvPr>
          <p:cNvGrpSpPr/>
          <p:nvPr/>
        </p:nvGrpSpPr>
        <p:grpSpPr>
          <a:xfrm>
            <a:off x="3704863" y="4101222"/>
            <a:ext cx="1920473" cy="1572428"/>
            <a:chOff x="7180400" y="2873516"/>
            <a:chExt cx="1920473" cy="1428921"/>
          </a:xfrm>
        </p:grpSpPr>
        <p:sp>
          <p:nvSpPr>
            <p:cNvPr id="16" name="テキスト ボックス 15"/>
            <p:cNvSpPr txBox="1"/>
            <p:nvPr/>
          </p:nvSpPr>
          <p:spPr>
            <a:xfrm>
              <a:off x="7255492" y="3250921"/>
              <a:ext cx="1807793" cy="95410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・鑑別診断</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BPSD</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・身体合併症</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 への急性期対応</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・専門医療相談</a:t>
              </a:r>
            </a:p>
          </p:txBody>
        </p:sp>
        <p:sp>
          <p:nvSpPr>
            <p:cNvPr id="49" name="角丸四角形 48"/>
            <p:cNvSpPr/>
            <p:nvPr/>
          </p:nvSpPr>
          <p:spPr bwMode="auto">
            <a:xfrm>
              <a:off x="7180400" y="3083935"/>
              <a:ext cx="1920473" cy="1218502"/>
            </a:xfrm>
            <a:prstGeom prst="roundRect">
              <a:avLst>
                <a:gd name="adj" fmla="val 16142"/>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r"/>
              <a:endParaRPr lang="ja-JP" altLang="en-US"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7302183" y="2873516"/>
              <a:ext cx="1636502" cy="307777"/>
            </a:xfrm>
            <a:prstGeom prst="rect">
              <a:avLst/>
            </a:prstGeom>
            <a:solidFill>
              <a:schemeClr val="bg1"/>
            </a:solidFill>
          </p:spPr>
          <p:txBody>
            <a:bodyPr wrap="square" rtlCol="0">
              <a:spAutoFit/>
            </a:bodyPr>
            <a:lstStyle/>
            <a:p>
              <a:pPr algn="ct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⑴専門的医療機能</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6" name="グループ化 5">
            <a:extLst>
              <a:ext uri="{FF2B5EF4-FFF2-40B4-BE49-F238E27FC236}">
                <a16:creationId xmlns:a16="http://schemas.microsoft.com/office/drawing/2014/main" xmlns="" id="{726B3729-1001-4E34-B310-85921AE43581}"/>
              </a:ext>
            </a:extLst>
          </p:cNvPr>
          <p:cNvGrpSpPr/>
          <p:nvPr/>
        </p:nvGrpSpPr>
        <p:grpSpPr>
          <a:xfrm>
            <a:off x="6141978" y="3882453"/>
            <a:ext cx="1989300" cy="1099990"/>
            <a:chOff x="6343779" y="4392561"/>
            <a:chExt cx="1718554" cy="1099990"/>
          </a:xfrm>
        </p:grpSpPr>
        <p:sp>
          <p:nvSpPr>
            <p:cNvPr id="50" name="テキスト ボックス 49"/>
            <p:cNvSpPr txBox="1"/>
            <p:nvPr/>
          </p:nvSpPr>
          <p:spPr>
            <a:xfrm>
              <a:off x="6457684" y="4802571"/>
              <a:ext cx="1533856" cy="523220"/>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・連携協議会の設置</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・研修会の開催</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65" name="角丸四角形 64"/>
            <p:cNvSpPr/>
            <p:nvPr/>
          </p:nvSpPr>
          <p:spPr bwMode="auto">
            <a:xfrm>
              <a:off x="6343779" y="4570707"/>
              <a:ext cx="1718554" cy="921844"/>
            </a:xfrm>
            <a:prstGeom prst="roundRect">
              <a:avLst>
                <a:gd name="adj" fmla="val 19231"/>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9" name="テキスト ボックス 58"/>
            <p:cNvSpPr txBox="1"/>
            <p:nvPr/>
          </p:nvSpPr>
          <p:spPr>
            <a:xfrm>
              <a:off x="6420942" y="4392561"/>
              <a:ext cx="1604649" cy="307777"/>
            </a:xfrm>
            <a:prstGeom prst="rect">
              <a:avLst/>
            </a:prstGeom>
            <a:solidFill>
              <a:schemeClr val="bg1"/>
            </a:solidFill>
          </p:spPr>
          <p:txBody>
            <a:bodyPr wrap="square" rtlCol="0">
              <a:spAutoFit/>
            </a:bodyPr>
            <a:lstStyle/>
            <a:p>
              <a:pPr algn="ct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⑵地域連携拠点機能</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31" name="グループ化 30">
            <a:extLst>
              <a:ext uri="{FF2B5EF4-FFF2-40B4-BE49-F238E27FC236}">
                <a16:creationId xmlns:a16="http://schemas.microsoft.com/office/drawing/2014/main" xmlns="" id="{0F98B855-CCD8-406A-B3F7-177D67A585D4}"/>
              </a:ext>
            </a:extLst>
          </p:cNvPr>
          <p:cNvGrpSpPr/>
          <p:nvPr/>
        </p:nvGrpSpPr>
        <p:grpSpPr>
          <a:xfrm>
            <a:off x="5838647" y="5264795"/>
            <a:ext cx="1978551" cy="911970"/>
            <a:chOff x="6144654" y="4425551"/>
            <a:chExt cx="1920473" cy="906892"/>
          </a:xfrm>
        </p:grpSpPr>
        <p:sp>
          <p:nvSpPr>
            <p:cNvPr id="33" name="テキスト ボックス 32">
              <a:extLst>
                <a:ext uri="{FF2B5EF4-FFF2-40B4-BE49-F238E27FC236}">
                  <a16:creationId xmlns:a16="http://schemas.microsoft.com/office/drawing/2014/main" xmlns="" id="{9A7D96A5-EC1A-42D8-808D-BFCBA45BB39C}"/>
                </a:ext>
              </a:extLst>
            </p:cNvPr>
            <p:cNvSpPr txBox="1"/>
            <p:nvPr/>
          </p:nvSpPr>
          <p:spPr>
            <a:xfrm>
              <a:off x="6239806" y="4841001"/>
              <a:ext cx="1690091" cy="306063"/>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・診断後の相談支援</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34" name="角丸四角形 64">
              <a:extLst>
                <a:ext uri="{FF2B5EF4-FFF2-40B4-BE49-F238E27FC236}">
                  <a16:creationId xmlns:a16="http://schemas.microsoft.com/office/drawing/2014/main" xmlns="" id="{E83361B2-D1F8-42AA-BEBF-35F808FAA6AA}"/>
                </a:ext>
              </a:extLst>
            </p:cNvPr>
            <p:cNvSpPr/>
            <p:nvPr/>
          </p:nvSpPr>
          <p:spPr bwMode="auto">
            <a:xfrm>
              <a:off x="6144654" y="4577702"/>
              <a:ext cx="1920473" cy="754741"/>
            </a:xfrm>
            <a:prstGeom prst="roundRect">
              <a:avLst>
                <a:gd name="adj" fmla="val 23703"/>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xmlns="" id="{52A2EF56-A191-4559-88F1-89726C091956}"/>
                </a:ext>
              </a:extLst>
            </p:cNvPr>
            <p:cNvSpPr txBox="1"/>
            <p:nvPr/>
          </p:nvSpPr>
          <p:spPr>
            <a:xfrm>
              <a:off x="6219165" y="4425551"/>
              <a:ext cx="1754281" cy="306063"/>
            </a:xfrm>
            <a:prstGeom prst="rect">
              <a:avLst/>
            </a:prstGeom>
            <a:solidFill>
              <a:schemeClr val="bg1"/>
            </a:solidFill>
          </p:spPr>
          <p:txBody>
            <a:bodyPr wrap="square" rtlCol="0">
              <a:spAutoFit/>
            </a:bodyPr>
            <a:lstStyle/>
            <a:p>
              <a:pPr algn="ct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⑶日常生活支援機能</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sp>
        <p:nvSpPr>
          <p:cNvPr id="44"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36" name="Text Box 5"/>
          <p:cNvSpPr txBox="1">
            <a:spLocks noChangeArrowheads="1"/>
          </p:cNvSpPr>
          <p:nvPr/>
        </p:nvSpPr>
        <p:spPr bwMode="auto">
          <a:xfrm>
            <a:off x="0" y="0"/>
            <a:ext cx="2281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-26</a:t>
            </a:r>
            <a:r>
              <a:rPr lang="ja-JP" altLang="en-US" sz="1800" b="1" dirty="0">
                <a:latin typeface="Meiryo UI" pitchFamily="50" charset="-128"/>
                <a:ea typeface="Meiryo UI" pitchFamily="50" charset="-128"/>
                <a:cs typeface="Meiryo UI" pitchFamily="50" charset="-128"/>
              </a:rPr>
              <a:t>＞</a:t>
            </a:r>
          </a:p>
        </p:txBody>
      </p:sp>
      <p:sp>
        <p:nvSpPr>
          <p:cNvPr id="40"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20913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422274" y="224869"/>
            <a:ext cx="8229600" cy="658171"/>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認知症初期集中支援チーム</a:t>
            </a:r>
          </a:p>
        </p:txBody>
      </p:sp>
      <p:sp>
        <p:nvSpPr>
          <p:cNvPr id="172035" name="Rectangle 3"/>
          <p:cNvSpPr>
            <a:spLocks noChangeArrowheads="1"/>
          </p:cNvSpPr>
          <p:nvPr/>
        </p:nvSpPr>
        <p:spPr bwMode="auto">
          <a:xfrm>
            <a:off x="252412" y="8947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72036" name="Text Box 5"/>
          <p:cNvSpPr txBox="1">
            <a:spLocks noChangeArrowheads="1"/>
          </p:cNvSpPr>
          <p:nvPr/>
        </p:nvSpPr>
        <p:spPr bwMode="auto">
          <a:xfrm>
            <a:off x="0" y="0"/>
            <a:ext cx="23288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-27</a:t>
            </a:r>
            <a:r>
              <a:rPr lang="ja-JP" altLang="en-US" sz="1800" b="1" dirty="0">
                <a:latin typeface="Meiryo UI" pitchFamily="50" charset="-128"/>
                <a:ea typeface="Meiryo UI" pitchFamily="50" charset="-128"/>
                <a:cs typeface="Meiryo UI" pitchFamily="50" charset="-128"/>
              </a:rPr>
              <a:t>＞</a:t>
            </a:r>
          </a:p>
        </p:txBody>
      </p:sp>
      <p:sp>
        <p:nvSpPr>
          <p:cNvPr id="7" name="正方形/長方形 6"/>
          <p:cNvSpPr/>
          <p:nvPr/>
        </p:nvSpPr>
        <p:spPr>
          <a:xfrm>
            <a:off x="616497" y="5992200"/>
            <a:ext cx="3740347" cy="6284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eaLnBrk="0" fontAlgn="base" hangingPunct="0"/>
            <a:r>
              <a:rPr lang="ja-JP" altLang="en-US" sz="1400" b="1" dirty="0">
                <a:solidFill>
                  <a:srgbClr val="669900"/>
                </a:solidFill>
                <a:latin typeface="Meiryo UI" pitchFamily="50" charset="-128"/>
                <a:ea typeface="Meiryo UI" pitchFamily="50" charset="-128"/>
                <a:cs typeface="Meiryo UI" pitchFamily="50" charset="-128"/>
              </a:rPr>
              <a:t>●配置場所   </a:t>
            </a:r>
            <a:r>
              <a:rPr lang="ja-JP" altLang="en-US" sz="1400" b="1" dirty="0">
                <a:solidFill>
                  <a:prstClr val="black"/>
                </a:solidFill>
                <a:latin typeface="Meiryo UI" pitchFamily="50" charset="-128"/>
                <a:ea typeface="Meiryo UI" pitchFamily="50" charset="-128"/>
                <a:cs typeface="Meiryo UI" pitchFamily="50" charset="-128"/>
              </a:rPr>
              <a:t>　地域包括支援センター等</a:t>
            </a:r>
            <a:endParaRPr lang="en-US" altLang="ja-JP" sz="1400" b="1" dirty="0">
              <a:solidFill>
                <a:prstClr val="black"/>
              </a:solidFill>
              <a:latin typeface="Meiryo UI" pitchFamily="50" charset="-128"/>
              <a:ea typeface="Meiryo UI" pitchFamily="50" charset="-128"/>
              <a:cs typeface="Meiryo UI" pitchFamily="50" charset="-128"/>
            </a:endParaRPr>
          </a:p>
          <a:p>
            <a:pPr eaLnBrk="0" fontAlgn="base" hangingPunct="0"/>
            <a:r>
              <a:rPr lang="ja-JP" altLang="en-US" sz="1400" b="1" dirty="0">
                <a:solidFill>
                  <a:prstClr val="black"/>
                </a:solidFill>
                <a:latin typeface="Meiryo UI" pitchFamily="50" charset="-128"/>
                <a:ea typeface="Meiryo UI" pitchFamily="50" charset="-128"/>
                <a:cs typeface="Meiryo UI" pitchFamily="50" charset="-128"/>
              </a:rPr>
              <a:t>　                  </a:t>
            </a:r>
            <a:r>
              <a:rPr lang="ja-JP" altLang="en-US" sz="1050" b="1" dirty="0">
                <a:solidFill>
                  <a:prstClr val="black"/>
                </a:solidFill>
                <a:latin typeface="Meiryo UI" pitchFamily="50" charset="-128"/>
                <a:ea typeface="Meiryo UI" pitchFamily="50" charset="-128"/>
                <a:cs typeface="Meiryo UI" pitchFamily="50" charset="-128"/>
              </a:rPr>
              <a:t>診療所、病院、認知症疾患医療センター</a:t>
            </a:r>
            <a:endParaRPr lang="en-US" altLang="ja-JP" sz="1050" b="1" dirty="0">
              <a:solidFill>
                <a:prstClr val="black"/>
              </a:solidFill>
              <a:latin typeface="Meiryo UI" pitchFamily="50" charset="-128"/>
              <a:ea typeface="Meiryo UI" pitchFamily="50" charset="-128"/>
              <a:cs typeface="Meiryo UI" pitchFamily="50" charset="-128"/>
            </a:endParaRPr>
          </a:p>
          <a:p>
            <a:pPr eaLnBrk="0" fontAlgn="base" hangingPunct="0"/>
            <a:r>
              <a:rPr lang="ja-JP" altLang="en-US" sz="1050" b="1" dirty="0">
                <a:solidFill>
                  <a:prstClr val="black"/>
                </a:solidFill>
                <a:latin typeface="Meiryo UI" pitchFamily="50" charset="-128"/>
                <a:ea typeface="Meiryo UI" pitchFamily="50" charset="-128"/>
                <a:cs typeface="Meiryo UI" pitchFamily="50" charset="-128"/>
              </a:rPr>
              <a:t>　　                </a:t>
            </a:r>
            <a:r>
              <a:rPr lang="ja-JP" altLang="en-US" sz="900" b="1" dirty="0">
                <a:solidFill>
                  <a:prstClr val="black"/>
                </a:solidFill>
                <a:latin typeface="Meiryo UI" pitchFamily="50" charset="-128"/>
                <a:ea typeface="Meiryo UI" pitchFamily="50" charset="-128"/>
                <a:cs typeface="Meiryo UI" pitchFamily="50" charset="-128"/>
              </a:rPr>
              <a:t>    </a:t>
            </a:r>
            <a:r>
              <a:rPr lang="ja-JP" altLang="en-US" sz="1050" b="1" dirty="0">
                <a:solidFill>
                  <a:prstClr val="black"/>
                </a:solidFill>
                <a:latin typeface="Meiryo UI" pitchFamily="50" charset="-128"/>
                <a:ea typeface="Meiryo UI" pitchFamily="50" charset="-128"/>
                <a:cs typeface="Meiryo UI" pitchFamily="50" charset="-128"/>
              </a:rPr>
              <a:t>   市町村の本庁　</a:t>
            </a:r>
            <a:endParaRPr lang="en-US" altLang="ja-JP" sz="1050" b="1" dirty="0">
              <a:solidFill>
                <a:prstClr val="black"/>
              </a:solidFill>
              <a:latin typeface="Meiryo UI" pitchFamily="50" charset="-128"/>
              <a:ea typeface="Meiryo UI" pitchFamily="50" charset="-128"/>
              <a:cs typeface="Meiryo UI" pitchFamily="50" charset="-128"/>
            </a:endParaRPr>
          </a:p>
          <a:p>
            <a:pPr eaLnBrk="0" fontAlgn="base" hangingPunct="0"/>
            <a:endParaRPr lang="en-US" altLang="ja-JP" b="1" dirty="0">
              <a:solidFill>
                <a:prstClr val="black"/>
              </a:solidFill>
              <a:latin typeface="Meiryo UI" pitchFamily="50" charset="-128"/>
              <a:ea typeface="Meiryo UI" pitchFamily="50" charset="-128"/>
              <a:cs typeface="Meiryo UI" pitchFamily="50" charset="-128"/>
            </a:endParaRPr>
          </a:p>
          <a:p>
            <a:pPr eaLnBrk="0" fontAlgn="base" hangingPunct="0"/>
            <a:endParaRPr lang="en-US" altLang="ja-JP" b="1" dirty="0">
              <a:solidFill>
                <a:prstClr val="black"/>
              </a:solidFill>
              <a:latin typeface="Meiryo UI" pitchFamily="50" charset="-128"/>
              <a:ea typeface="Meiryo UI" pitchFamily="50" charset="-128"/>
              <a:cs typeface="Meiryo UI" pitchFamily="50" charset="-128"/>
            </a:endParaRPr>
          </a:p>
          <a:p>
            <a:pPr eaLnBrk="0" fontAlgn="base" hangingPunct="0"/>
            <a:endParaRPr lang="ja-JP" altLang="ja-JP" b="1" dirty="0">
              <a:solidFill>
                <a:prstClr val="black"/>
              </a:solidFill>
              <a:latin typeface="Meiryo UI" pitchFamily="50" charset="-128"/>
              <a:ea typeface="Meiryo UI" pitchFamily="50" charset="-128"/>
              <a:cs typeface="Meiryo UI" pitchFamily="50" charset="-128"/>
            </a:endParaRPr>
          </a:p>
        </p:txBody>
      </p:sp>
      <p:sp>
        <p:nvSpPr>
          <p:cNvPr id="8" name="正方形/長方形 7"/>
          <p:cNvSpPr/>
          <p:nvPr/>
        </p:nvSpPr>
        <p:spPr>
          <a:xfrm>
            <a:off x="4806358" y="1520039"/>
            <a:ext cx="4135761" cy="4631379"/>
          </a:xfrm>
          <a:prstGeom prst="rect">
            <a:avLst/>
          </a:prstGeom>
          <a:solidFill>
            <a:srgbClr val="8EBA40"/>
          </a:solidFill>
          <a:ln>
            <a:noFill/>
          </a:ln>
          <a:effectLst/>
        </p:spPr>
        <p:style>
          <a:lnRef idx="2">
            <a:schemeClr val="accent1"/>
          </a:lnRef>
          <a:fillRef idx="1">
            <a:schemeClr val="lt1"/>
          </a:fillRef>
          <a:effectRef idx="0">
            <a:schemeClr val="accent1"/>
          </a:effectRef>
          <a:fontRef idx="minor">
            <a:schemeClr val="dk1"/>
          </a:fontRef>
        </p:style>
        <p:txBody>
          <a:bodyPr rtlCol="0" anchor="t"/>
          <a:lstStyle/>
          <a:p>
            <a:pPr algn="ctr" eaLnBrk="0" fontAlgn="base" hangingPunct="0"/>
            <a:endParaRPr lang="en-US" altLang="ja-JP" sz="800" b="1" dirty="0">
              <a:solidFill>
                <a:schemeClr val="bg1"/>
              </a:solidFill>
              <a:latin typeface="Meiryo UI" pitchFamily="50" charset="-128"/>
              <a:ea typeface="Meiryo UI" pitchFamily="50" charset="-128"/>
              <a:cs typeface="Meiryo UI" pitchFamily="50" charset="-128"/>
            </a:endParaRPr>
          </a:p>
          <a:p>
            <a:pPr algn="ctr" eaLnBrk="0" fontAlgn="base" hangingPunct="0">
              <a:spcAft>
                <a:spcPts val="600"/>
              </a:spcAft>
            </a:pPr>
            <a:r>
              <a:rPr lang="en-US" altLang="ja-JP" sz="2000" b="1" dirty="0">
                <a:solidFill>
                  <a:schemeClr val="bg1"/>
                </a:solidFill>
                <a:latin typeface="Meiryo UI" pitchFamily="50" charset="-128"/>
                <a:ea typeface="Meiryo UI" pitchFamily="50" charset="-128"/>
                <a:cs typeface="Meiryo UI" pitchFamily="50" charset="-128"/>
              </a:rPr>
              <a:t>【</a:t>
            </a:r>
            <a:r>
              <a:rPr lang="ja-JP" altLang="ja-JP" sz="2000" b="1" dirty="0">
                <a:solidFill>
                  <a:schemeClr val="bg1"/>
                </a:solidFill>
                <a:latin typeface="Meiryo UI" pitchFamily="50" charset="-128"/>
                <a:ea typeface="Meiryo UI" pitchFamily="50" charset="-128"/>
                <a:cs typeface="Meiryo UI" pitchFamily="50" charset="-128"/>
              </a:rPr>
              <a:t>対象者</a:t>
            </a:r>
            <a:r>
              <a:rPr lang="en-US" altLang="ja-JP" sz="2000" b="1" dirty="0">
                <a:solidFill>
                  <a:schemeClr val="bg1"/>
                </a:solidFill>
                <a:latin typeface="Meiryo UI" pitchFamily="50" charset="-128"/>
                <a:ea typeface="Meiryo UI" pitchFamily="50" charset="-128"/>
                <a:cs typeface="Meiryo UI" pitchFamily="50" charset="-128"/>
              </a:rPr>
              <a:t>】</a:t>
            </a:r>
            <a:endParaRPr lang="ja-JP" altLang="ja-JP" sz="2000" b="1" dirty="0">
              <a:solidFill>
                <a:schemeClr val="bg1"/>
              </a:solidFill>
              <a:latin typeface="Meiryo UI" pitchFamily="50" charset="-128"/>
              <a:ea typeface="Meiryo UI" pitchFamily="50" charset="-128"/>
              <a:cs typeface="Meiryo UI" pitchFamily="50" charset="-128"/>
            </a:endParaRPr>
          </a:p>
          <a:p>
            <a:pPr eaLnBrk="0" fontAlgn="base" hangingPunct="0">
              <a:spcBef>
                <a:spcPts val="600"/>
              </a:spcBef>
            </a:pPr>
            <a:r>
              <a:rPr lang="ja-JP" altLang="en-US" sz="1600" b="1" dirty="0">
                <a:solidFill>
                  <a:schemeClr val="bg1"/>
                </a:solidFill>
                <a:latin typeface="Meiryo UI" pitchFamily="50" charset="-128"/>
                <a:ea typeface="Meiryo UI" pitchFamily="50" charset="-128"/>
                <a:cs typeface="Meiryo UI" pitchFamily="50" charset="-128"/>
              </a:rPr>
              <a:t>   </a:t>
            </a:r>
            <a:r>
              <a:rPr lang="en-US" altLang="ja-JP" sz="1600" b="1" dirty="0">
                <a:solidFill>
                  <a:schemeClr val="bg1"/>
                </a:solidFill>
                <a:latin typeface="Meiryo UI" pitchFamily="50" charset="-128"/>
                <a:ea typeface="Meiryo UI" pitchFamily="50" charset="-128"/>
                <a:cs typeface="Meiryo UI" pitchFamily="50" charset="-128"/>
              </a:rPr>
              <a:t>40</a:t>
            </a:r>
            <a:r>
              <a:rPr lang="ja-JP" altLang="ja-JP" sz="1600" b="1" dirty="0">
                <a:solidFill>
                  <a:schemeClr val="bg1"/>
                </a:solidFill>
                <a:latin typeface="Meiryo UI" pitchFamily="50" charset="-128"/>
                <a:ea typeface="Meiryo UI" pitchFamily="50" charset="-128"/>
                <a:cs typeface="Meiryo UI" pitchFamily="50" charset="-128"/>
              </a:rPr>
              <a:t>歳以上で、在宅で生活しており、かつ</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spcBef>
                <a:spcPts val="600"/>
              </a:spcBef>
            </a:pPr>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認知症が疑われる人又は認知症の人で</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spcBef>
                <a:spcPts val="600"/>
              </a:spcBef>
            </a:pPr>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以下のいずれかの基準に該当する</a:t>
            </a:r>
            <a:r>
              <a:rPr lang="ja-JP" altLang="en-US" sz="1600" b="1" dirty="0">
                <a:solidFill>
                  <a:schemeClr val="bg1"/>
                </a:solidFill>
                <a:latin typeface="Meiryo UI" pitchFamily="50" charset="-128"/>
                <a:ea typeface="Meiryo UI" pitchFamily="50" charset="-128"/>
                <a:cs typeface="Meiryo UI" pitchFamily="50" charset="-128"/>
              </a:rPr>
              <a:t>人</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endParaRPr lang="ja-JP" altLang="ja-JP" sz="1600" b="1" dirty="0">
              <a:solidFill>
                <a:schemeClr val="bg1"/>
              </a:solidFill>
              <a:latin typeface="Meiryo UI" pitchFamily="50" charset="-128"/>
              <a:ea typeface="Meiryo UI" pitchFamily="50" charset="-128"/>
              <a:cs typeface="Meiryo UI" pitchFamily="50" charset="-128"/>
            </a:endParaRPr>
          </a:p>
          <a:p>
            <a:pPr eaLnBrk="0" fontAlgn="base" hangingPunct="0"/>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医療</a:t>
            </a:r>
            <a:r>
              <a:rPr lang="ja-JP" altLang="en-US" sz="1600" b="1" dirty="0">
                <a:solidFill>
                  <a:schemeClr val="bg1"/>
                </a:solidFill>
                <a:latin typeface="Meiryo UI" pitchFamily="50" charset="-128"/>
                <a:ea typeface="Meiryo UI" pitchFamily="50" charset="-128"/>
                <a:cs typeface="Meiryo UI" pitchFamily="50" charset="-128"/>
              </a:rPr>
              <a:t>･</a:t>
            </a:r>
            <a:r>
              <a:rPr lang="ja-JP" altLang="ja-JP" sz="1600" b="1" dirty="0">
                <a:solidFill>
                  <a:schemeClr val="bg1"/>
                </a:solidFill>
                <a:latin typeface="Meiryo UI" pitchFamily="50" charset="-128"/>
                <a:ea typeface="Meiryo UI" pitchFamily="50" charset="-128"/>
                <a:cs typeface="Meiryo UI" pitchFamily="50" charset="-128"/>
              </a:rPr>
              <a:t>介護サービスを受けていない</a:t>
            </a:r>
            <a:r>
              <a:rPr lang="ja-JP" altLang="en-US" sz="1600" b="1" dirty="0">
                <a:solidFill>
                  <a:schemeClr val="bg1"/>
                </a:solidFill>
                <a:latin typeface="Meiryo UI" pitchFamily="50" charset="-128"/>
                <a:ea typeface="Meiryo UI" pitchFamily="50" charset="-128"/>
                <a:cs typeface="Meiryo UI" pitchFamily="50" charset="-128"/>
              </a:rPr>
              <a:t>人</a:t>
            </a:r>
            <a:r>
              <a:rPr lang="ja-JP" altLang="ja-JP" sz="1600" b="1" dirty="0">
                <a:solidFill>
                  <a:schemeClr val="bg1"/>
                </a:solidFill>
                <a:latin typeface="Meiryo UI" pitchFamily="50" charset="-128"/>
                <a:ea typeface="Meiryo UI" pitchFamily="50" charset="-128"/>
                <a:cs typeface="Meiryo UI" pitchFamily="50" charset="-128"/>
              </a:rPr>
              <a:t>、</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または中断している</a:t>
            </a:r>
            <a:r>
              <a:rPr lang="ja-JP" altLang="en-US" sz="1600" b="1" dirty="0">
                <a:solidFill>
                  <a:schemeClr val="bg1"/>
                </a:solidFill>
                <a:latin typeface="Meiryo UI" pitchFamily="50" charset="-128"/>
                <a:ea typeface="Meiryo UI" pitchFamily="50" charset="-128"/>
                <a:cs typeface="Meiryo UI" pitchFamily="50" charset="-128"/>
              </a:rPr>
              <a:t>人</a:t>
            </a:r>
            <a:r>
              <a:rPr lang="ja-JP" altLang="ja-JP" sz="1600" b="1" dirty="0">
                <a:solidFill>
                  <a:schemeClr val="bg1"/>
                </a:solidFill>
                <a:latin typeface="Meiryo UI" pitchFamily="50" charset="-128"/>
                <a:ea typeface="Meiryo UI" pitchFamily="50" charset="-128"/>
                <a:cs typeface="Meiryo UI" pitchFamily="50" charset="-128"/>
              </a:rPr>
              <a:t>で以下のいずれかに</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該当する</a:t>
            </a:r>
            <a:r>
              <a:rPr lang="ja-JP" altLang="en-US" sz="1600" b="1" dirty="0">
                <a:solidFill>
                  <a:schemeClr val="bg1"/>
                </a:solidFill>
                <a:latin typeface="Meiryo UI" pitchFamily="50" charset="-128"/>
                <a:ea typeface="Meiryo UI" pitchFamily="50" charset="-128"/>
                <a:cs typeface="Meiryo UI" pitchFamily="50" charset="-128"/>
              </a:rPr>
              <a:t>人</a:t>
            </a:r>
            <a:endParaRPr lang="ja-JP" altLang="ja-JP" sz="1600" b="1" dirty="0">
              <a:solidFill>
                <a:schemeClr val="bg1"/>
              </a:solidFill>
              <a:latin typeface="Meiryo UI" pitchFamily="50" charset="-128"/>
              <a:ea typeface="Meiryo UI" pitchFamily="50" charset="-128"/>
              <a:cs typeface="Meiryo UI" pitchFamily="50" charset="-128"/>
            </a:endParaRPr>
          </a:p>
          <a:p>
            <a:pPr eaLnBrk="0" fontAlgn="base" hangingPunct="0">
              <a:spcBef>
                <a:spcPts val="200"/>
              </a:spcBef>
            </a:pPr>
            <a:r>
              <a:rPr lang="ja-JP" altLang="ja-JP" sz="1400" b="1" dirty="0">
                <a:solidFill>
                  <a:schemeClr val="bg1"/>
                </a:solidFill>
                <a:latin typeface="Meiryo UI" pitchFamily="50" charset="-128"/>
                <a:ea typeface="Meiryo UI" pitchFamily="50" charset="-128"/>
                <a:cs typeface="Meiryo UI" pitchFamily="50" charset="-128"/>
              </a:rPr>
              <a:t>（ア）認知症疾患の臨床診断を受けていない</a:t>
            </a:r>
            <a:r>
              <a:rPr lang="ja-JP" altLang="en-US" sz="1400" b="1" dirty="0">
                <a:solidFill>
                  <a:schemeClr val="bg1"/>
                </a:solidFill>
                <a:latin typeface="Meiryo UI" pitchFamily="50" charset="-128"/>
                <a:ea typeface="Meiryo UI" pitchFamily="50" charset="-128"/>
                <a:cs typeface="Meiryo UI" pitchFamily="50" charset="-128"/>
              </a:rPr>
              <a:t>人</a:t>
            </a:r>
            <a:endParaRPr lang="ja-JP" altLang="ja-JP" sz="1400" b="1" dirty="0">
              <a:solidFill>
                <a:schemeClr val="bg1"/>
              </a:solidFill>
              <a:latin typeface="Meiryo UI" pitchFamily="50" charset="-128"/>
              <a:ea typeface="Meiryo UI" pitchFamily="50" charset="-128"/>
              <a:cs typeface="Meiryo UI" pitchFamily="50" charset="-128"/>
            </a:endParaRPr>
          </a:p>
          <a:p>
            <a:pPr eaLnBrk="0" fontAlgn="base" hangingPunct="0">
              <a:spcBef>
                <a:spcPts val="200"/>
              </a:spcBef>
            </a:pPr>
            <a:r>
              <a:rPr lang="ja-JP" altLang="ja-JP" sz="1400" b="1" dirty="0">
                <a:solidFill>
                  <a:schemeClr val="bg1"/>
                </a:solidFill>
                <a:latin typeface="Meiryo UI" pitchFamily="50" charset="-128"/>
                <a:ea typeface="Meiryo UI" pitchFamily="50" charset="-128"/>
                <a:cs typeface="Meiryo UI" pitchFamily="50" charset="-128"/>
              </a:rPr>
              <a:t>（イ）継続的な医療サービスを受けていない</a:t>
            </a:r>
            <a:r>
              <a:rPr lang="ja-JP" altLang="en-US" sz="1400" b="1" dirty="0">
                <a:solidFill>
                  <a:schemeClr val="bg1"/>
                </a:solidFill>
                <a:latin typeface="Meiryo UI" pitchFamily="50" charset="-128"/>
                <a:ea typeface="Meiryo UI" pitchFamily="50" charset="-128"/>
                <a:cs typeface="Meiryo UI" pitchFamily="50" charset="-128"/>
              </a:rPr>
              <a:t>人</a:t>
            </a:r>
            <a:endParaRPr lang="en-US" altLang="ja-JP" sz="1400" b="1" dirty="0">
              <a:solidFill>
                <a:schemeClr val="bg1"/>
              </a:solidFill>
              <a:latin typeface="Meiryo UI" pitchFamily="50" charset="-128"/>
              <a:ea typeface="Meiryo UI" pitchFamily="50" charset="-128"/>
              <a:cs typeface="Meiryo UI" pitchFamily="50" charset="-128"/>
            </a:endParaRPr>
          </a:p>
          <a:p>
            <a:pPr eaLnBrk="0" fontAlgn="base" hangingPunct="0">
              <a:spcBef>
                <a:spcPts val="200"/>
              </a:spcBef>
            </a:pPr>
            <a:r>
              <a:rPr lang="ja-JP" altLang="ja-JP" sz="1400" b="1" dirty="0">
                <a:solidFill>
                  <a:schemeClr val="bg1"/>
                </a:solidFill>
                <a:latin typeface="Meiryo UI" pitchFamily="50" charset="-128"/>
                <a:ea typeface="Meiryo UI" pitchFamily="50" charset="-128"/>
                <a:cs typeface="Meiryo UI" pitchFamily="50" charset="-128"/>
              </a:rPr>
              <a:t>（ウ）適切な介護保険サービスに結び付いていない</a:t>
            </a:r>
            <a:r>
              <a:rPr lang="ja-JP" altLang="en-US" sz="1400" b="1" dirty="0">
                <a:solidFill>
                  <a:schemeClr val="bg1"/>
                </a:solidFill>
                <a:latin typeface="Meiryo UI" pitchFamily="50" charset="-128"/>
                <a:ea typeface="Meiryo UI" pitchFamily="50" charset="-128"/>
                <a:cs typeface="Meiryo UI" pitchFamily="50" charset="-128"/>
              </a:rPr>
              <a:t>人</a:t>
            </a:r>
            <a:endParaRPr lang="en-US" altLang="ja-JP" sz="1400" b="1" dirty="0">
              <a:solidFill>
                <a:schemeClr val="bg1"/>
              </a:solidFill>
              <a:latin typeface="Meiryo UI" pitchFamily="50" charset="-128"/>
              <a:ea typeface="Meiryo UI" pitchFamily="50" charset="-128"/>
              <a:cs typeface="Meiryo UI" pitchFamily="50" charset="-128"/>
            </a:endParaRPr>
          </a:p>
          <a:p>
            <a:pPr eaLnBrk="0" fontAlgn="base" hangingPunct="0">
              <a:spcBef>
                <a:spcPts val="200"/>
              </a:spcBef>
            </a:pPr>
            <a:r>
              <a:rPr lang="ja-JP" altLang="ja-JP" sz="1400" b="1" dirty="0">
                <a:solidFill>
                  <a:schemeClr val="bg1"/>
                </a:solidFill>
                <a:latin typeface="Meiryo UI" pitchFamily="50" charset="-128"/>
                <a:ea typeface="Meiryo UI" pitchFamily="50" charset="-128"/>
                <a:cs typeface="Meiryo UI" pitchFamily="50" charset="-128"/>
              </a:rPr>
              <a:t>（エ）診断されたが介護サービスが中断している</a:t>
            </a:r>
            <a:r>
              <a:rPr lang="ja-JP" altLang="en-US" sz="1400" b="1" dirty="0">
                <a:solidFill>
                  <a:schemeClr val="bg1"/>
                </a:solidFill>
                <a:latin typeface="Meiryo UI" pitchFamily="50" charset="-128"/>
                <a:ea typeface="Meiryo UI" pitchFamily="50" charset="-128"/>
                <a:cs typeface="Meiryo UI" pitchFamily="50" charset="-128"/>
              </a:rPr>
              <a:t>人</a:t>
            </a:r>
            <a:r>
              <a:rPr lang="ja-JP" altLang="ja-JP" sz="1400" b="1" dirty="0">
                <a:solidFill>
                  <a:schemeClr val="bg1"/>
                </a:solidFill>
                <a:latin typeface="Meiryo UI" pitchFamily="50" charset="-128"/>
                <a:ea typeface="Meiryo UI" pitchFamily="50" charset="-128"/>
                <a:cs typeface="Meiryo UI" pitchFamily="50" charset="-128"/>
              </a:rPr>
              <a:t>　</a:t>
            </a:r>
          </a:p>
          <a:p>
            <a:pPr eaLnBrk="0" fontAlgn="base" hangingPunct="0"/>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医療</a:t>
            </a:r>
            <a:r>
              <a:rPr lang="ja-JP" altLang="en-US" sz="1600" b="1" dirty="0">
                <a:solidFill>
                  <a:schemeClr val="bg1"/>
                </a:solidFill>
                <a:latin typeface="Meiryo UI" pitchFamily="50" charset="-128"/>
                <a:ea typeface="Meiryo UI" pitchFamily="50" charset="-128"/>
                <a:cs typeface="Meiryo UI" pitchFamily="50" charset="-128"/>
              </a:rPr>
              <a:t>･</a:t>
            </a:r>
            <a:r>
              <a:rPr lang="ja-JP" altLang="ja-JP" sz="1600" b="1" dirty="0">
                <a:solidFill>
                  <a:schemeClr val="bg1"/>
                </a:solidFill>
                <a:latin typeface="Meiryo UI" pitchFamily="50" charset="-128"/>
                <a:ea typeface="Meiryo UI" pitchFamily="50" charset="-128"/>
                <a:cs typeface="Meiryo UI" pitchFamily="50" charset="-128"/>
              </a:rPr>
              <a:t>介護サービスを受けているが</a:t>
            </a:r>
            <a:endParaRPr lang="en-US" altLang="ja-JP" sz="1600" b="1" dirty="0">
              <a:solidFill>
                <a:schemeClr val="bg1"/>
              </a:solidFill>
              <a:latin typeface="Meiryo UI" pitchFamily="50" charset="-128"/>
              <a:ea typeface="Meiryo UI" pitchFamily="50" charset="-128"/>
              <a:cs typeface="Meiryo UI" pitchFamily="50" charset="-128"/>
            </a:endParaRPr>
          </a:p>
          <a:p>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認知症の行動・心理症状が顕著なため、</a:t>
            </a:r>
            <a:endParaRPr lang="en-US" altLang="ja-JP" sz="1600" b="1" dirty="0">
              <a:solidFill>
                <a:schemeClr val="bg1"/>
              </a:solidFill>
              <a:latin typeface="Meiryo UI" pitchFamily="50" charset="-128"/>
              <a:ea typeface="Meiryo UI" pitchFamily="50" charset="-128"/>
              <a:cs typeface="Meiryo UI" pitchFamily="50" charset="-128"/>
            </a:endParaRPr>
          </a:p>
          <a:p>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対応に苦慮している</a:t>
            </a:r>
          </a:p>
        </p:txBody>
      </p:sp>
      <p:sp>
        <p:nvSpPr>
          <p:cNvPr id="9" name="円/楕円 8"/>
          <p:cNvSpPr/>
          <p:nvPr/>
        </p:nvSpPr>
        <p:spPr>
          <a:xfrm>
            <a:off x="807522" y="3929209"/>
            <a:ext cx="3372591" cy="1555414"/>
          </a:xfrm>
          <a:prstGeom prst="ellipse">
            <a:avLst/>
          </a:prstGeom>
          <a:solidFill>
            <a:srgbClr val="E0F2CE"/>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pic>
        <p:nvPicPr>
          <p:cNvPr id="10" name="Picture 10" descr="C:\Users\YCHXX\AppData\Local\Microsoft\Windows\Temporary Internet Files\Content.IE5\CTBVOFOZ\MC900431615[1].png"/>
          <p:cNvPicPr>
            <a:picLocks noChangeAspect="1" noChangeArrowheads="1"/>
          </p:cNvPicPr>
          <p:nvPr/>
        </p:nvPicPr>
        <p:blipFill>
          <a:blip r:embed="rId3" cstate="print"/>
          <a:srcRect/>
          <a:stretch>
            <a:fillRect/>
          </a:stretch>
        </p:blipFill>
        <p:spPr bwMode="auto">
          <a:xfrm>
            <a:off x="1237357" y="4093521"/>
            <a:ext cx="1098035" cy="958620"/>
          </a:xfrm>
          <a:prstGeom prst="rect">
            <a:avLst/>
          </a:prstGeom>
          <a:noFill/>
        </p:spPr>
      </p:pic>
      <p:pic>
        <p:nvPicPr>
          <p:cNvPr id="11" name="Picture 14"/>
          <p:cNvPicPr>
            <a:picLocks noChangeAspect="1" noChangeArrowheads="1"/>
          </p:cNvPicPr>
          <p:nvPr/>
        </p:nvPicPr>
        <p:blipFill>
          <a:blip r:embed="rId4" cstate="print"/>
          <a:srcRect/>
          <a:stretch>
            <a:fillRect/>
          </a:stretch>
        </p:blipFill>
        <p:spPr bwMode="auto">
          <a:xfrm>
            <a:off x="3011120" y="4079727"/>
            <a:ext cx="793314" cy="958620"/>
          </a:xfrm>
          <a:prstGeom prst="rect">
            <a:avLst/>
          </a:prstGeom>
          <a:noFill/>
          <a:ln w="9525">
            <a:noFill/>
            <a:miter lim="800000"/>
            <a:headEnd/>
            <a:tailEnd/>
          </a:ln>
          <a:effectLst/>
        </p:spPr>
      </p:pic>
      <p:sp>
        <p:nvSpPr>
          <p:cNvPr id="12" name="テキスト ボックス 11"/>
          <p:cNvSpPr txBox="1"/>
          <p:nvPr/>
        </p:nvSpPr>
        <p:spPr>
          <a:xfrm>
            <a:off x="427512" y="5038347"/>
            <a:ext cx="2262571" cy="892552"/>
          </a:xfrm>
          <a:prstGeom prst="rect">
            <a:avLst/>
          </a:prstGeom>
          <a:noFill/>
        </p:spPr>
        <p:txBody>
          <a:bodyPr wrap="square" rtlCol="0">
            <a:spAutoFit/>
          </a:bodyPr>
          <a:lstStyle/>
          <a:p>
            <a:pPr algn="ctr"/>
            <a:r>
              <a:rPr lang="ja-JP" altLang="en-US" sz="1400" b="1" dirty="0">
                <a:solidFill>
                  <a:prstClr val="black"/>
                </a:solidFill>
                <a:latin typeface="Meiryo UI" pitchFamily="50" charset="-128"/>
                <a:ea typeface="Meiryo UI" pitchFamily="50" charset="-128"/>
                <a:cs typeface="Meiryo UI" pitchFamily="50" charset="-128"/>
              </a:rPr>
              <a:t>医療と介護の専門職</a:t>
            </a:r>
            <a:endParaRPr lang="en-US" altLang="ja-JP" sz="1400" b="1" dirty="0">
              <a:solidFill>
                <a:prstClr val="black"/>
              </a:solidFill>
              <a:latin typeface="Meiryo UI" pitchFamily="50" charset="-128"/>
              <a:ea typeface="Meiryo UI" pitchFamily="50" charset="-128"/>
              <a:cs typeface="Meiryo UI" pitchFamily="50" charset="-128"/>
            </a:endParaRPr>
          </a:p>
          <a:p>
            <a:pPr>
              <a:spcBef>
                <a:spcPts val="600"/>
              </a:spcBef>
            </a:pPr>
            <a:r>
              <a:rPr lang="ja-JP" altLang="en-US" sz="1100" b="1" dirty="0">
                <a:solidFill>
                  <a:prstClr val="black"/>
                </a:solidFill>
                <a:latin typeface="Meiryo UI" pitchFamily="50" charset="-128"/>
                <a:ea typeface="Meiryo UI" pitchFamily="50" charset="-128"/>
                <a:cs typeface="Meiryo UI" pitchFamily="50" charset="-128"/>
              </a:rPr>
              <a:t>　（保健師、看護師、作業療法士、</a:t>
            </a:r>
            <a:endParaRPr lang="en-US" altLang="ja-JP" sz="1100" b="1" dirty="0">
              <a:solidFill>
                <a:prstClr val="black"/>
              </a:solidFill>
              <a:latin typeface="Meiryo UI" pitchFamily="50" charset="-128"/>
              <a:ea typeface="Meiryo UI" pitchFamily="50" charset="-128"/>
              <a:cs typeface="Meiryo UI" pitchFamily="50" charset="-128"/>
            </a:endParaRPr>
          </a:p>
          <a:p>
            <a:r>
              <a:rPr lang="ja-JP" altLang="en-US" sz="1100" b="1" dirty="0">
                <a:solidFill>
                  <a:prstClr val="black"/>
                </a:solidFill>
                <a:latin typeface="Meiryo UI" pitchFamily="50" charset="-128"/>
                <a:ea typeface="Meiryo UI" pitchFamily="50" charset="-128"/>
                <a:cs typeface="Meiryo UI" pitchFamily="50" charset="-128"/>
              </a:rPr>
              <a:t>　　精神保健福祉士、社会福祉士、</a:t>
            </a:r>
            <a:endParaRPr lang="en-US" altLang="ja-JP" sz="1100" b="1" dirty="0">
              <a:solidFill>
                <a:prstClr val="black"/>
              </a:solidFill>
              <a:latin typeface="Meiryo UI" pitchFamily="50" charset="-128"/>
              <a:ea typeface="Meiryo UI" pitchFamily="50" charset="-128"/>
              <a:cs typeface="Meiryo UI" pitchFamily="50" charset="-128"/>
            </a:endParaRPr>
          </a:p>
          <a:p>
            <a:r>
              <a:rPr lang="ja-JP" altLang="en-US" sz="1100" b="1" dirty="0">
                <a:solidFill>
                  <a:prstClr val="black"/>
                </a:solidFill>
                <a:latin typeface="Meiryo UI" pitchFamily="50" charset="-128"/>
                <a:ea typeface="Meiryo UI" pitchFamily="50" charset="-128"/>
                <a:cs typeface="Meiryo UI" pitchFamily="50" charset="-128"/>
              </a:rPr>
              <a:t>    介護福祉士等）</a:t>
            </a:r>
          </a:p>
        </p:txBody>
      </p:sp>
      <p:sp>
        <p:nvSpPr>
          <p:cNvPr id="13" name="テキスト ボックス 12"/>
          <p:cNvSpPr txBox="1"/>
          <p:nvPr/>
        </p:nvSpPr>
        <p:spPr>
          <a:xfrm flipH="1">
            <a:off x="2759102" y="5038347"/>
            <a:ext cx="1789044" cy="523220"/>
          </a:xfrm>
          <a:prstGeom prst="rect">
            <a:avLst/>
          </a:prstGeom>
          <a:noFill/>
        </p:spPr>
        <p:txBody>
          <a:bodyPr wrap="square" rtlCol="0">
            <a:spAutoFit/>
          </a:bodyPr>
          <a:lstStyle/>
          <a:p>
            <a:r>
              <a:rPr lang="ja-JP" altLang="en-US" sz="1400" b="1" dirty="0">
                <a:latin typeface="Meiryo UI" pitchFamily="50" charset="-128"/>
                <a:ea typeface="Meiryo UI" pitchFamily="50" charset="-128"/>
                <a:cs typeface="Meiryo UI" pitchFamily="50" charset="-128"/>
              </a:rPr>
              <a:t>認知症サポート医</a:t>
            </a:r>
            <a:endParaRPr lang="en-US" altLang="ja-JP" sz="1400" b="1" dirty="0">
              <a:latin typeface="Meiryo UI" pitchFamily="50" charset="-128"/>
              <a:ea typeface="Meiryo UI" pitchFamily="50" charset="-128"/>
              <a:cs typeface="Meiryo UI" pitchFamily="50" charset="-128"/>
            </a:endParaRPr>
          </a:p>
          <a:p>
            <a:r>
              <a:rPr lang="ja-JP" altLang="en-US" sz="1400" b="1" dirty="0">
                <a:latin typeface="Meiryo UI" pitchFamily="50" charset="-128"/>
                <a:ea typeface="Meiryo UI" pitchFamily="50" charset="-128"/>
                <a:cs typeface="Meiryo UI" pitchFamily="50" charset="-128"/>
              </a:rPr>
              <a:t>である医師（嘱託）</a:t>
            </a:r>
            <a:endParaRPr lang="ja-JP" altLang="en-US" sz="1100" b="1"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616498" y="3621431"/>
            <a:ext cx="3255466" cy="307777"/>
          </a:xfrm>
          <a:prstGeom prst="rect">
            <a:avLst/>
          </a:prstGeom>
          <a:noFill/>
        </p:spPr>
        <p:txBody>
          <a:bodyPr wrap="square" rtlCol="0">
            <a:spAutoFit/>
          </a:bodyPr>
          <a:lstStyle/>
          <a:p>
            <a:r>
              <a:rPr lang="ja-JP" altLang="en-US" sz="1400" b="1" dirty="0">
                <a:solidFill>
                  <a:srgbClr val="669900"/>
                </a:solidFill>
                <a:latin typeface="Meiryo UI" pitchFamily="50" charset="-128"/>
                <a:ea typeface="Meiryo UI" pitchFamily="50" charset="-128"/>
                <a:cs typeface="Meiryo UI" pitchFamily="50" charset="-128"/>
              </a:rPr>
              <a:t>●認知症初期集中支援チームのメンバー</a:t>
            </a:r>
          </a:p>
        </p:txBody>
      </p:sp>
      <p:sp>
        <p:nvSpPr>
          <p:cNvPr id="16" name="正方形/長方形 15"/>
          <p:cNvSpPr/>
          <p:nvPr/>
        </p:nvSpPr>
        <p:spPr>
          <a:xfrm>
            <a:off x="270754" y="1229789"/>
            <a:ext cx="4370819" cy="23565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複数の専門職が家族の訴え等により</a:t>
            </a:r>
            <a:endParaRPr lang="en-US" altLang="ja-JP" sz="2000" b="1" dirty="0">
              <a:solidFill>
                <a:prstClr val="black"/>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認知症が疑われる人や認知症の人及び</a:t>
            </a:r>
            <a:endParaRPr lang="en-US" altLang="ja-JP" sz="2000" b="1" dirty="0">
              <a:solidFill>
                <a:prstClr val="black"/>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その家族を訪問し、アセスメント、家族</a:t>
            </a:r>
            <a:endParaRPr lang="en-US" altLang="ja-JP" sz="2000" b="1" dirty="0">
              <a:solidFill>
                <a:prstClr val="black"/>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支援</a:t>
            </a:r>
            <a:r>
              <a:rPr lang="ja-JP" altLang="en-US" sz="2000" b="1" dirty="0">
                <a:solidFill>
                  <a:prstClr val="black"/>
                </a:solidFill>
                <a:latin typeface="Meiryo UI" pitchFamily="50" charset="-128"/>
                <a:ea typeface="Meiryo UI" pitchFamily="50" charset="-128"/>
                <a:cs typeface="Meiryo UI" pitchFamily="50" charset="-128"/>
              </a:rPr>
              <a:t>等</a:t>
            </a:r>
            <a:r>
              <a:rPr lang="ja-JP" altLang="ja-JP" sz="2000" b="1" dirty="0">
                <a:solidFill>
                  <a:prstClr val="black"/>
                </a:solidFill>
                <a:latin typeface="Meiryo UI" pitchFamily="50" charset="-128"/>
                <a:ea typeface="Meiryo UI" pitchFamily="50" charset="-128"/>
                <a:cs typeface="Meiryo UI" pitchFamily="50" charset="-128"/>
              </a:rPr>
              <a:t>の</a:t>
            </a:r>
            <a:r>
              <a:rPr lang="ja-JP" altLang="ja-JP" sz="2000" b="1" dirty="0">
                <a:solidFill>
                  <a:srgbClr val="669900"/>
                </a:solidFill>
                <a:latin typeface="Meiryo UI" pitchFamily="50" charset="-128"/>
                <a:ea typeface="Meiryo UI" pitchFamily="50" charset="-128"/>
                <a:cs typeface="Meiryo UI" pitchFamily="50" charset="-128"/>
              </a:rPr>
              <a:t>初期の支援を包括的</a:t>
            </a:r>
            <a:r>
              <a:rPr lang="ja-JP" altLang="en-US" sz="2000" b="1" dirty="0">
                <a:solidFill>
                  <a:srgbClr val="669900"/>
                </a:solidFill>
                <a:latin typeface="Meiryo UI" pitchFamily="50" charset="-128"/>
                <a:ea typeface="Meiryo UI" pitchFamily="50" charset="-128"/>
                <a:cs typeface="Meiryo UI" pitchFamily="50" charset="-128"/>
              </a:rPr>
              <a:t>･</a:t>
            </a:r>
            <a:r>
              <a:rPr lang="ja-JP" altLang="ja-JP" sz="2000" b="1" dirty="0">
                <a:solidFill>
                  <a:srgbClr val="669900"/>
                </a:solidFill>
                <a:latin typeface="Meiryo UI" pitchFamily="50" charset="-128"/>
                <a:ea typeface="Meiryo UI" pitchFamily="50" charset="-128"/>
                <a:cs typeface="Meiryo UI" pitchFamily="50" charset="-128"/>
              </a:rPr>
              <a:t>集中的</a:t>
            </a:r>
            <a:endParaRPr lang="en-US" altLang="ja-JP" sz="2000" b="1" dirty="0">
              <a:solidFill>
                <a:srgbClr val="669900"/>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srgbClr val="669900"/>
                </a:solidFill>
                <a:latin typeface="Meiryo UI" pitchFamily="50" charset="-128"/>
                <a:ea typeface="Meiryo UI" pitchFamily="50" charset="-128"/>
                <a:cs typeface="Meiryo UI" pitchFamily="50" charset="-128"/>
              </a:rPr>
              <a:t>（おおむね６ヶ月）</a:t>
            </a:r>
            <a:r>
              <a:rPr lang="ja-JP" altLang="ja-JP" sz="2000" b="1" dirty="0">
                <a:solidFill>
                  <a:prstClr val="black"/>
                </a:solidFill>
                <a:latin typeface="Meiryo UI" pitchFamily="50" charset="-128"/>
                <a:ea typeface="Meiryo UI" pitchFamily="50" charset="-128"/>
                <a:cs typeface="Meiryo UI" pitchFamily="50" charset="-128"/>
              </a:rPr>
              <a:t>に行い、自立生活の</a:t>
            </a:r>
            <a:endParaRPr lang="en-US" altLang="ja-JP" sz="2000" b="1" dirty="0">
              <a:solidFill>
                <a:prstClr val="black"/>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サポートを行うチーム</a:t>
            </a:r>
            <a:endParaRPr lang="ja-JP" altLang="ja-JP" b="1" dirty="0">
              <a:solidFill>
                <a:prstClr val="black"/>
              </a:solidFill>
              <a:latin typeface="Meiryo UI" pitchFamily="50" charset="-128"/>
              <a:ea typeface="Meiryo UI" pitchFamily="50" charset="-128"/>
              <a:cs typeface="Meiryo UI" pitchFamily="50" charset="-128"/>
            </a:endParaRPr>
          </a:p>
        </p:txBody>
      </p:sp>
      <p:sp>
        <p:nvSpPr>
          <p:cNvPr id="18" name="AutoShape 32"/>
          <p:cNvSpPr>
            <a:spLocks noChangeArrowheads="1"/>
          </p:cNvSpPr>
          <p:nvPr/>
        </p:nvSpPr>
        <p:spPr bwMode="auto">
          <a:xfrm>
            <a:off x="4070909" y="4205379"/>
            <a:ext cx="571869" cy="1003073"/>
          </a:xfrm>
          <a:prstGeom prst="rightArrow">
            <a:avLst>
              <a:gd name="adj1" fmla="val 44750"/>
              <a:gd name="adj2" fmla="val 56046"/>
            </a:avLst>
          </a:prstGeom>
          <a:gradFill rotWithShape="1">
            <a:gsLst>
              <a:gs pos="0">
                <a:srgbClr val="E0F2CE"/>
              </a:gs>
              <a:gs pos="100000">
                <a:srgbClr val="336600"/>
              </a:gs>
            </a:gsLst>
            <a:lin ang="0" scaled="1"/>
          </a:gradFill>
          <a:ln>
            <a:noFill/>
          </a:ln>
        </p:spPr>
        <p:txBody>
          <a:bodyPr wrap="none" anchor="ctr"/>
          <a:lstStyle/>
          <a:p>
            <a:pPr algn="ctr" defTabSz="1001713" eaLnBrk="1" hangingPunct="1">
              <a:lnSpc>
                <a:spcPct val="90000"/>
              </a:lnSpc>
            </a:pPr>
            <a:endParaRPr lang="ja-JP" altLang="en-US" sz="2000">
              <a:ea typeface="HGP創英角ｺﾞｼｯｸUB" pitchFamily="50" charset="-128"/>
            </a:endParaRPr>
          </a:p>
        </p:txBody>
      </p:sp>
    </p:spTree>
    <p:extLst>
      <p:ext uri="{BB962C8B-B14F-4D97-AF65-F5344CB8AC3E}">
        <p14:creationId xmlns:p14="http://schemas.microsoft.com/office/powerpoint/2010/main" val="42341853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Line 45"/>
          <p:cNvSpPr>
            <a:spLocks noChangeShapeType="1"/>
          </p:cNvSpPr>
          <p:nvPr/>
        </p:nvSpPr>
        <p:spPr bwMode="auto">
          <a:xfrm>
            <a:off x="4761935" y="2197142"/>
            <a:ext cx="1937621" cy="74085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45"/>
          <p:cNvSpPr>
            <a:spLocks noChangeShapeType="1"/>
          </p:cNvSpPr>
          <p:nvPr/>
        </p:nvSpPr>
        <p:spPr bwMode="auto">
          <a:xfrm flipH="1">
            <a:off x="2463595" y="2197142"/>
            <a:ext cx="1967810" cy="783652"/>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45"/>
          <p:cNvSpPr>
            <a:spLocks noChangeShapeType="1"/>
          </p:cNvSpPr>
          <p:nvPr/>
        </p:nvSpPr>
        <p:spPr bwMode="auto">
          <a:xfrm flipH="1">
            <a:off x="4587764" y="2197142"/>
            <a:ext cx="0" cy="783652"/>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正方形/長方形 109"/>
          <p:cNvSpPr/>
          <p:nvPr/>
        </p:nvSpPr>
        <p:spPr>
          <a:xfrm>
            <a:off x="6298507" y="2092525"/>
            <a:ext cx="2461465" cy="777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配置先</a:t>
            </a:r>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地域包括支援センター</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市町村本庁</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認知症疾患医療センター など　　　　　　　　</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3079048" y="3344309"/>
            <a:ext cx="3179248" cy="2988065"/>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200" b="1" dirty="0">
                <a:solidFill>
                  <a:srgbClr val="E5851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E5851B"/>
                </a:solidFill>
                <a:latin typeface="Meiryo UI" panose="020B0604030504040204" pitchFamily="50" charset="-128"/>
                <a:ea typeface="Meiryo UI" panose="020B0604030504040204" pitchFamily="50" charset="-128"/>
                <a:cs typeface="Meiryo UI" panose="020B0604030504040204" pitchFamily="50" charset="-128"/>
              </a:rPr>
              <a:t>関係機関等と連携し、以下の事業の企画・</a:t>
            </a:r>
            <a:endParaRPr lang="en-US" altLang="ja-JP" sz="1200" b="1" dirty="0">
              <a:solidFill>
                <a:srgbClr val="E5851B"/>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rgbClr val="E5851B"/>
                </a:solidFill>
                <a:latin typeface="Meiryo UI" panose="020B0604030504040204" pitchFamily="50" charset="-128"/>
                <a:ea typeface="Meiryo UI" panose="020B0604030504040204" pitchFamily="50" charset="-128"/>
                <a:cs typeface="Meiryo UI" panose="020B0604030504040204" pitchFamily="50" charset="-128"/>
              </a:rPr>
              <a:t>   調整を行う</a:t>
            </a:r>
            <a:endParaRPr lang="en-US" altLang="ja-JP" sz="1200" b="1" dirty="0">
              <a:solidFill>
                <a:srgbClr val="E5851B"/>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●認知症疾患医療センターの専門医等による   </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病院・施設等における処遇困難事例の検討</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及び個別支援</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●介護保険施設等の相談員による、在宅で</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生活する認知症の人や家族に対する効果的</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な介護方法などの専門的な相談支援</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●「認知症カフェ」等の開設</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●認知症ライフサポート研修など認知症多職種</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協働研修の実施　等</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3536118" y="2936722"/>
            <a:ext cx="2178081" cy="772042"/>
          </a:xfrm>
          <a:prstGeom prst="rect">
            <a:avLst/>
          </a:prstGeom>
          <a:solidFill>
            <a:srgbClr val="E585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認知症対応力向上の</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ための支援</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正方形/長方形 157"/>
          <p:cNvSpPr/>
          <p:nvPr/>
        </p:nvSpPr>
        <p:spPr>
          <a:xfrm>
            <a:off x="166255" y="3344310"/>
            <a:ext cx="2729615" cy="298806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●認知症の人が認知症の容態に応じて</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必要な医療や介護等のサービスを</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受けられるよう関係機関との連携体制</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の構築</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●市町村等との協力による、認知症</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ケアパス（状態に応じた適切な医療</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や介護サービス等の提供の流れ）の</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作成・普及　　等</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605294" y="2937997"/>
            <a:ext cx="1973189" cy="770767"/>
          </a:xfrm>
          <a:prstGeom prst="rect">
            <a:avLst/>
          </a:prstGeom>
          <a:solidFill>
            <a:srgbClr val="85AE3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医療・介護等の</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支援ネットワーク構築</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正方形/長方形 158"/>
          <p:cNvSpPr/>
          <p:nvPr/>
        </p:nvSpPr>
        <p:spPr>
          <a:xfrm>
            <a:off x="6424551" y="3344310"/>
            <a:ext cx="2409126" cy="298806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●認知症の人や家族等への相談</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●「認知症初期集中支援チーム」</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との連携等による必要なサービス</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が認知症の人や家族に提供され</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ための調整</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674453" y="2936722"/>
            <a:ext cx="1662019" cy="772042"/>
          </a:xfrm>
          <a:prstGeom prst="rect">
            <a:avLst/>
          </a:prstGeom>
          <a:solidFill>
            <a:srgbClr val="1782D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相談支援・</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支援体制構築</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907827" y="1661264"/>
            <a:ext cx="1368122" cy="445265"/>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104" name="上下矢印 103"/>
          <p:cNvSpPr/>
          <p:nvPr/>
        </p:nvSpPr>
        <p:spPr>
          <a:xfrm rot="16200000">
            <a:off x="2488638" y="1533772"/>
            <a:ext cx="612644" cy="737846"/>
          </a:xfrm>
          <a:prstGeom prst="upDownArrow">
            <a:avLst>
              <a:gd name="adj1" fmla="val 66969"/>
              <a:gd name="adj2" fmla="val 299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2463595" y="1693212"/>
            <a:ext cx="662730" cy="381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協働</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2426037" y="232165"/>
            <a:ext cx="4121073" cy="57606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3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認知症地域支援推進員</a:t>
            </a:r>
            <a:endParaRPr kumimoji="1" lang="ja-JP" altLang="en-US" sz="3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6300467" y="1088686"/>
            <a:ext cx="2571959" cy="1056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推進員の要件</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認知症の医療や介護の専門的知識及び経験</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を有する医師、保健師、看護師、作業療法士、</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歯科衛生士、精神保健福祉士、社会福祉士、</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介護福祉士</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①以外で</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認知症の医療や介護の専門的知識</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及び経験を有すると市町村が認めた者</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Rectangle 3"/>
          <p:cNvSpPr>
            <a:spLocks noChangeArrowheads="1"/>
          </p:cNvSpPr>
          <p:nvPr/>
        </p:nvSpPr>
        <p:spPr bwMode="auto">
          <a:xfrm flipV="1">
            <a:off x="303101" y="902524"/>
            <a:ext cx="8569325" cy="67158"/>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55" name="正方形/長方形 54"/>
          <p:cNvSpPr/>
          <p:nvPr/>
        </p:nvSpPr>
        <p:spPr>
          <a:xfrm>
            <a:off x="3324347" y="1632681"/>
            <a:ext cx="2459124" cy="540029"/>
          </a:xfrm>
          <a:prstGeom prst="rect">
            <a:avLst/>
          </a:prstGeom>
          <a:solidFill>
            <a:schemeClr val="bg1"/>
          </a:solidFill>
          <a:ln w="63500" cmpd="dbl">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認知症地域支援推進員</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Text Box 5"/>
          <p:cNvSpPr txBox="1">
            <a:spLocks noChangeArrowheads="1"/>
          </p:cNvSpPr>
          <p:nvPr/>
        </p:nvSpPr>
        <p:spPr bwMode="auto">
          <a:xfrm>
            <a:off x="0" y="0"/>
            <a:ext cx="23288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-28</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410303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369888" y="225738"/>
            <a:ext cx="8229600" cy="738187"/>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若年性認知症の特徴と現状</a:t>
            </a:r>
          </a:p>
        </p:txBody>
      </p:sp>
      <p:sp>
        <p:nvSpPr>
          <p:cNvPr id="174083" name="Rectangle 3"/>
          <p:cNvSpPr>
            <a:spLocks noChangeArrowheads="1"/>
          </p:cNvSpPr>
          <p:nvPr/>
        </p:nvSpPr>
        <p:spPr bwMode="auto">
          <a:xfrm>
            <a:off x="252413" y="9796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74084" name="Text Box 5"/>
          <p:cNvSpPr txBox="1">
            <a:spLocks noChangeArrowheads="1"/>
          </p:cNvSpPr>
          <p:nvPr/>
        </p:nvSpPr>
        <p:spPr bwMode="auto">
          <a:xfrm>
            <a:off x="0" y="0"/>
            <a:ext cx="23288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-29</a:t>
            </a:r>
            <a:r>
              <a:rPr lang="ja-JP" altLang="en-US" sz="1800" b="1" dirty="0">
                <a:latin typeface="Meiryo UI" pitchFamily="50" charset="-128"/>
                <a:ea typeface="Meiryo UI" pitchFamily="50" charset="-128"/>
                <a:cs typeface="Meiryo UI" pitchFamily="50" charset="-128"/>
              </a:rPr>
              <a:t>＞</a:t>
            </a:r>
          </a:p>
        </p:txBody>
      </p:sp>
      <p:sp>
        <p:nvSpPr>
          <p:cNvPr id="8" name="テキスト ボックス 60"/>
          <p:cNvSpPr txBox="1">
            <a:spLocks noChangeArrowheads="1"/>
          </p:cNvSpPr>
          <p:nvPr/>
        </p:nvSpPr>
        <p:spPr bwMode="auto">
          <a:xfrm>
            <a:off x="886511" y="1188711"/>
            <a:ext cx="7628097" cy="155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0" tIns="44342" rIns="0"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●全国における若年性認知症者数は </a:t>
            </a:r>
            <a:r>
              <a:rPr lang="en-US" altLang="ja-JP" sz="1700" b="1" dirty="0">
                <a:solidFill>
                  <a:srgbClr val="669900"/>
                </a:solidFill>
                <a:latin typeface="Meiryo UI" pitchFamily="50" charset="-128"/>
                <a:ea typeface="Meiryo UI" pitchFamily="50" charset="-128"/>
                <a:cs typeface="Meiryo UI" pitchFamily="50" charset="-128"/>
              </a:rPr>
              <a:t>3.78</a:t>
            </a:r>
            <a:r>
              <a:rPr lang="ja-JP" altLang="en-US" sz="1700" b="1" dirty="0">
                <a:solidFill>
                  <a:srgbClr val="669900"/>
                </a:solidFill>
                <a:latin typeface="Meiryo UI" pitchFamily="50" charset="-128"/>
                <a:ea typeface="Meiryo UI" pitchFamily="50" charset="-128"/>
                <a:cs typeface="Meiryo UI" pitchFamily="50" charset="-128"/>
              </a:rPr>
              <a:t>万人 </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と推計</a:t>
            </a:r>
            <a:endParaRPr lang="en-US" altLang="ja-JP" sz="1700" b="1" dirty="0">
              <a:solidFill>
                <a:schemeClr val="tx1">
                  <a:lumMod val="50000"/>
                  <a:lumOff val="50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18~64</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歳人口における人口</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10</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万人当たり若年認知症者数は</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47.6</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人</a:t>
            </a:r>
            <a:endParaRPr lang="en-US" altLang="ja-JP" sz="1700" b="1" dirty="0">
              <a:solidFill>
                <a:schemeClr val="tx1">
                  <a:lumMod val="50000"/>
                  <a:lumOff val="50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●基礎疾患としては、</a:t>
            </a:r>
            <a:r>
              <a:rPr lang="ja-JP" altLang="en-US" sz="1700" b="1" dirty="0">
                <a:solidFill>
                  <a:srgbClr val="669900"/>
                </a:solidFill>
                <a:latin typeface="Meiryo UI" pitchFamily="50" charset="-128"/>
                <a:ea typeface="Meiryo UI" pitchFamily="50" charset="-128"/>
                <a:cs typeface="Meiryo UI" pitchFamily="50" charset="-128"/>
              </a:rPr>
              <a:t>血管性認知症</a:t>
            </a:r>
            <a:r>
              <a:rPr lang="en-US" altLang="ja-JP" sz="1700" b="1" dirty="0">
                <a:solidFill>
                  <a:srgbClr val="669900"/>
                </a:solidFill>
                <a:latin typeface="Meiryo UI" pitchFamily="50" charset="-128"/>
                <a:ea typeface="Meiryo UI" pitchFamily="50" charset="-128"/>
                <a:cs typeface="Meiryo UI" pitchFamily="50" charset="-128"/>
              </a:rPr>
              <a:t>39.8</a:t>
            </a:r>
            <a:r>
              <a:rPr lang="ja-JP" altLang="en-US" sz="1700" b="1" dirty="0">
                <a:solidFill>
                  <a:srgbClr val="669900"/>
                </a:solidFill>
                <a:latin typeface="Meiryo UI" pitchFamily="50" charset="-128"/>
                <a:ea typeface="Meiryo UI" pitchFamily="50" charset="-128"/>
                <a:cs typeface="Meiryo UI" pitchFamily="50" charset="-128"/>
              </a:rPr>
              <a:t>％、アルツハイマー病</a:t>
            </a:r>
            <a:r>
              <a:rPr lang="en-US" altLang="ja-JP" sz="1700" b="1" dirty="0">
                <a:solidFill>
                  <a:srgbClr val="669900"/>
                </a:solidFill>
                <a:latin typeface="Meiryo UI" pitchFamily="50" charset="-128"/>
                <a:ea typeface="Meiryo UI" pitchFamily="50" charset="-128"/>
                <a:cs typeface="Meiryo UI" pitchFamily="50" charset="-128"/>
              </a:rPr>
              <a:t>25.4</a:t>
            </a:r>
            <a:r>
              <a:rPr lang="ja-JP" altLang="en-US" sz="1700" b="1" dirty="0">
                <a:solidFill>
                  <a:srgbClr val="669900"/>
                </a:solidFill>
                <a:latin typeface="Meiryo UI" pitchFamily="50" charset="-128"/>
                <a:ea typeface="Meiryo UI" pitchFamily="50" charset="-128"/>
                <a:cs typeface="Meiryo UI" pitchFamily="50" charset="-128"/>
              </a:rPr>
              <a:t>％、</a:t>
            </a:r>
            <a:endParaRPr lang="en-US" altLang="ja-JP" sz="1700" b="1" dirty="0">
              <a:solidFill>
                <a:srgbClr val="669900"/>
              </a:solidFill>
              <a:latin typeface="Meiryo UI" pitchFamily="50" charset="-128"/>
              <a:ea typeface="Meiryo UI" pitchFamily="50" charset="-128"/>
              <a:cs typeface="Meiryo UI" pitchFamily="50" charset="-128"/>
            </a:endParaRPr>
          </a:p>
          <a:p>
            <a:pPr eaLnBrk="1" hangingPunct="1"/>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   頭部外傷後遺症</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7.7</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％、前頭側頭葉変性症</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3.7</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％、アルコール性認知症</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3.5</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a:t>
            </a:r>
            <a:endParaRPr lang="en-US" altLang="ja-JP" sz="1700" b="1" dirty="0">
              <a:solidFill>
                <a:schemeClr val="tx1">
                  <a:lumMod val="50000"/>
                  <a:lumOff val="50000"/>
                </a:schemeClr>
              </a:solidFill>
              <a:latin typeface="Meiryo UI" pitchFamily="50" charset="-128"/>
              <a:ea typeface="Meiryo UI" pitchFamily="50" charset="-128"/>
              <a:cs typeface="Meiryo UI" pitchFamily="50" charset="-128"/>
            </a:endParaRPr>
          </a:p>
          <a:p>
            <a:pPr eaLnBrk="1" hangingPunct="1"/>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   レビー小体型認知症</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3.0</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％の順であった。</a:t>
            </a:r>
          </a:p>
        </p:txBody>
      </p:sp>
      <p:sp>
        <p:nvSpPr>
          <p:cNvPr id="10" name="角丸四角形 9"/>
          <p:cNvSpPr/>
          <p:nvPr/>
        </p:nvSpPr>
        <p:spPr bwMode="auto">
          <a:xfrm>
            <a:off x="579380" y="2844971"/>
            <a:ext cx="4121179" cy="3612975"/>
          </a:xfrm>
          <a:prstGeom prst="roundRect">
            <a:avLst>
              <a:gd name="adj" fmla="val 5917"/>
            </a:avLst>
          </a:prstGeom>
          <a:solidFill>
            <a:srgbClr val="85AE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72000" bIns="72000"/>
          <a:lstStyle/>
          <a:p>
            <a:pPr algn="ctr">
              <a:spcBef>
                <a:spcPts val="0"/>
              </a:spcBef>
              <a:spcAft>
                <a:spcPts val="600"/>
              </a:spcAft>
              <a:defRPr/>
            </a:pPr>
            <a:r>
              <a:rPr lang="ja-JP" altLang="en-US" sz="1800" b="1" dirty="0">
                <a:solidFill>
                  <a:schemeClr val="bg1"/>
                </a:solidFill>
                <a:latin typeface="Meiryo UI" pitchFamily="50" charset="-128"/>
                <a:ea typeface="Meiryo UI" pitchFamily="50" charset="-128"/>
                <a:cs typeface="Meiryo UI" pitchFamily="50" charset="-128"/>
              </a:rPr>
              <a:t>認知症高齢者との違い</a:t>
            </a:r>
            <a:endParaRPr lang="en-US" altLang="ja-JP" sz="18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発症年齢が若い</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男性に多い</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初発症状が認知症特有でなく、診断しにくい</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異常であることには気が付くが、受診が遅れる</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経済的な問題が大きい</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主介護者が配偶者に集中する</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本人や配偶者の親などの介護が重なり、時に</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300"/>
              </a:spcBef>
              <a:defRPr/>
            </a:pPr>
            <a:r>
              <a:rPr lang="ja-JP" altLang="en-US" sz="1500" b="1" dirty="0">
                <a:solidFill>
                  <a:schemeClr val="bg1"/>
                </a:solidFill>
                <a:latin typeface="Meiryo UI" pitchFamily="50" charset="-128"/>
                <a:ea typeface="Meiryo UI" pitchFamily="50" charset="-128"/>
                <a:cs typeface="Meiryo UI" pitchFamily="50" charset="-128"/>
              </a:rPr>
              <a:t>    複数介護となる。</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家庭内での課題が多い</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300"/>
              </a:spcBef>
              <a:defRPr/>
            </a:pPr>
            <a:r>
              <a:rPr lang="ja-JP" altLang="en-US" sz="1500" b="1" dirty="0">
                <a:solidFill>
                  <a:schemeClr val="bg1"/>
                </a:solidFill>
                <a:latin typeface="Meiryo UI" pitchFamily="50" charset="-128"/>
                <a:ea typeface="Meiryo UI" pitchFamily="50" charset="-128"/>
                <a:cs typeface="Meiryo UI" pitchFamily="50" charset="-128"/>
              </a:rPr>
              <a:t>  （就労、子供の教育・結婚 等）</a:t>
            </a:r>
            <a:endParaRPr lang="en-US" altLang="ja-JP" sz="1500" b="1" dirty="0">
              <a:solidFill>
                <a:schemeClr val="bg1"/>
              </a:solidFill>
              <a:latin typeface="Meiryo UI" pitchFamily="50" charset="-128"/>
              <a:ea typeface="Meiryo UI" pitchFamily="50" charset="-128"/>
              <a:cs typeface="Meiryo UI" pitchFamily="50" charset="-128"/>
            </a:endParaRPr>
          </a:p>
          <a:p>
            <a:pPr>
              <a:defRPr/>
            </a:pPr>
            <a:endParaRPr lang="en-US" altLang="ja-JP" sz="1300" b="1" dirty="0">
              <a:solidFill>
                <a:schemeClr val="bg1"/>
              </a:solidFill>
              <a:latin typeface="Meiryo UI" pitchFamily="50" charset="-128"/>
              <a:ea typeface="Meiryo UI" pitchFamily="50" charset="-128"/>
              <a:cs typeface="Meiryo UI" pitchFamily="50" charset="-128"/>
            </a:endParaRPr>
          </a:p>
          <a:p>
            <a:pPr>
              <a:defRPr/>
            </a:pPr>
            <a:endParaRPr lang="ja-JP" altLang="en-US" sz="1400" b="1" dirty="0">
              <a:solidFill>
                <a:srgbClr val="002060"/>
              </a:solidFill>
              <a:latin typeface="Meiryo UI" pitchFamily="50" charset="-128"/>
              <a:ea typeface="Meiryo UI" pitchFamily="50" charset="-128"/>
              <a:cs typeface="Meiryo UI" pitchFamily="50" charset="-128"/>
            </a:endParaRPr>
          </a:p>
        </p:txBody>
      </p:sp>
      <p:sp>
        <p:nvSpPr>
          <p:cNvPr id="11" name="角丸四角形 10"/>
          <p:cNvSpPr/>
          <p:nvPr/>
        </p:nvSpPr>
        <p:spPr bwMode="auto">
          <a:xfrm>
            <a:off x="4700559" y="3048000"/>
            <a:ext cx="4280771" cy="3337008"/>
          </a:xfrm>
          <a:prstGeom prst="roundRect">
            <a:avLst>
              <a:gd name="adj" fmla="val 749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tIns="72000" bIns="72000"/>
          <a:lstStyle/>
          <a:p>
            <a:pPr algn="ctr">
              <a:spcBef>
                <a:spcPts val="0"/>
              </a:spcBef>
              <a:spcAft>
                <a:spcPts val="600"/>
              </a:spcAft>
              <a:defRPr/>
            </a:pPr>
            <a:r>
              <a:rPr lang="ja-JP" altLang="en-US" sz="1400" b="1" dirty="0">
                <a:solidFill>
                  <a:schemeClr val="tx1">
                    <a:lumMod val="50000"/>
                    <a:lumOff val="50000"/>
                  </a:schemeClr>
                </a:solidFill>
                <a:latin typeface="Meiryo UI" pitchFamily="50" charset="-128"/>
                <a:ea typeface="Meiryo UI" pitchFamily="50" charset="-128"/>
                <a:cs typeface="Meiryo UI" pitchFamily="50" charset="-128"/>
              </a:rPr>
              <a:t>＜認知症高齢者の電話相談と比較した際の特徴＞</a:t>
            </a:r>
            <a:endParaRPr lang="en-US" altLang="ja-JP" sz="14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12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 若年性認知症及び若年認知症疑いの方からの相談</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6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では男性が多い（</a:t>
            </a:r>
            <a:r>
              <a:rPr lang="en-US" altLang="ja-JP" sz="1200" b="1" dirty="0">
                <a:solidFill>
                  <a:schemeClr val="tx1">
                    <a:lumMod val="50000"/>
                    <a:lumOff val="50000"/>
                  </a:schemeClr>
                </a:solidFill>
                <a:latin typeface="Meiryo UI" pitchFamily="50" charset="-128"/>
                <a:ea typeface="Meiryo UI" pitchFamily="50" charset="-128"/>
                <a:cs typeface="Meiryo UI" pitchFamily="50" charset="-128"/>
              </a:rPr>
              <a:t>H24</a:t>
            </a: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年度：</a:t>
            </a:r>
            <a:r>
              <a:rPr lang="en-US" altLang="ja-JP" sz="1200" b="1" dirty="0">
                <a:solidFill>
                  <a:schemeClr val="tx1">
                    <a:lumMod val="50000"/>
                    <a:lumOff val="50000"/>
                  </a:schemeClr>
                </a:solidFill>
                <a:latin typeface="Meiryo UI" pitchFamily="50" charset="-128"/>
                <a:ea typeface="Meiryo UI" pitchFamily="50" charset="-128"/>
                <a:cs typeface="Meiryo UI" pitchFamily="50" charset="-128"/>
              </a:rPr>
              <a:t>39.1%</a:t>
            </a: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6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a:t>
            </a:r>
            <a:r>
              <a:rPr lang="en-US" altLang="ja-JP" sz="1200" b="1" dirty="0">
                <a:solidFill>
                  <a:srgbClr val="0070C0"/>
                </a:solidFill>
                <a:latin typeface="Meiryo UI" pitchFamily="50" charset="-128"/>
                <a:ea typeface="Meiryo UI" pitchFamily="50" charset="-128"/>
                <a:cs typeface="Meiryo UI" pitchFamily="50" charset="-128"/>
              </a:rPr>
              <a:t>※</a:t>
            </a:r>
            <a:r>
              <a:rPr lang="ja-JP" altLang="en-US" sz="1200" b="1" dirty="0">
                <a:solidFill>
                  <a:srgbClr val="0070C0"/>
                </a:solidFill>
                <a:latin typeface="Meiryo UI" pitchFamily="50" charset="-128"/>
                <a:ea typeface="Meiryo UI" pitchFamily="50" charset="-128"/>
                <a:cs typeface="Meiryo UI" pitchFamily="50" charset="-128"/>
              </a:rPr>
              <a:t>認知症高齢者からの相談では男性は </a:t>
            </a:r>
            <a:r>
              <a:rPr lang="en-US" altLang="ja-JP" sz="1200" b="1">
                <a:solidFill>
                  <a:srgbClr val="0070C0"/>
                </a:solidFill>
                <a:latin typeface="Meiryo UI" pitchFamily="50" charset="-128"/>
                <a:ea typeface="Meiryo UI" pitchFamily="50" charset="-128"/>
                <a:cs typeface="Meiryo UI" pitchFamily="50" charset="-128"/>
              </a:rPr>
              <a:t>9.1%</a:t>
            </a:r>
            <a:endParaRPr lang="en-US" altLang="ja-JP" sz="1200" b="1" dirty="0">
              <a:solidFill>
                <a:srgbClr val="0070C0"/>
              </a:solidFill>
              <a:latin typeface="Meiryo UI" pitchFamily="50" charset="-128"/>
              <a:ea typeface="Meiryo UI" pitchFamily="50" charset="-128"/>
              <a:cs typeface="Meiryo UI" pitchFamily="50" charset="-128"/>
            </a:endParaRPr>
          </a:p>
          <a:p>
            <a:pPr>
              <a:spcBef>
                <a:spcPts val="12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 本人からの相談が多い（</a:t>
            </a:r>
            <a:r>
              <a:rPr lang="en-US" altLang="ja-JP" sz="1200" b="1" dirty="0">
                <a:solidFill>
                  <a:schemeClr val="tx1">
                    <a:lumMod val="50000"/>
                    <a:lumOff val="50000"/>
                  </a:schemeClr>
                </a:solidFill>
                <a:latin typeface="Meiryo UI" pitchFamily="50" charset="-128"/>
                <a:ea typeface="Meiryo UI" pitchFamily="50" charset="-128"/>
                <a:cs typeface="Meiryo UI" pitchFamily="50" charset="-128"/>
              </a:rPr>
              <a:t>H24</a:t>
            </a: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年度：</a:t>
            </a:r>
            <a:r>
              <a:rPr lang="en-US" altLang="ja-JP" sz="1200" b="1" dirty="0">
                <a:solidFill>
                  <a:schemeClr val="tx1">
                    <a:lumMod val="50000"/>
                    <a:lumOff val="50000"/>
                  </a:schemeClr>
                </a:solidFill>
                <a:latin typeface="Meiryo UI" pitchFamily="50" charset="-128"/>
                <a:ea typeface="Meiryo UI" pitchFamily="50" charset="-128"/>
                <a:cs typeface="Meiryo UI" pitchFamily="50" charset="-128"/>
              </a:rPr>
              <a:t>40.0%</a:t>
            </a: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6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a:t>
            </a:r>
            <a:r>
              <a:rPr lang="en-US" altLang="ja-JP" sz="1200" b="1" dirty="0">
                <a:solidFill>
                  <a:srgbClr val="0070C0"/>
                </a:solidFill>
                <a:latin typeface="Meiryo UI" pitchFamily="50" charset="-128"/>
                <a:ea typeface="Meiryo UI" pitchFamily="50" charset="-128"/>
                <a:cs typeface="Meiryo UI" pitchFamily="50" charset="-128"/>
              </a:rPr>
              <a:t>※</a:t>
            </a:r>
            <a:r>
              <a:rPr lang="ja-JP" altLang="en-US" sz="1200" b="1" dirty="0">
                <a:solidFill>
                  <a:srgbClr val="0070C0"/>
                </a:solidFill>
                <a:latin typeface="Meiryo UI" pitchFamily="50" charset="-128"/>
                <a:ea typeface="Meiryo UI" pitchFamily="50" charset="-128"/>
                <a:cs typeface="Meiryo UI" pitchFamily="50" charset="-128"/>
              </a:rPr>
              <a:t>認知症高齢者からの相談では本人からは </a:t>
            </a:r>
            <a:r>
              <a:rPr lang="en-US" altLang="ja-JP" sz="1200" b="1" dirty="0">
                <a:solidFill>
                  <a:srgbClr val="0070C0"/>
                </a:solidFill>
                <a:latin typeface="Meiryo UI" pitchFamily="50" charset="-128"/>
                <a:ea typeface="Meiryo UI" pitchFamily="50" charset="-128"/>
                <a:cs typeface="Meiryo UI" pitchFamily="50" charset="-128"/>
              </a:rPr>
              <a:t>0.9</a:t>
            </a:r>
            <a:r>
              <a:rPr lang="ja-JP" altLang="en-US" sz="1200" b="1" dirty="0">
                <a:solidFill>
                  <a:srgbClr val="0070C0"/>
                </a:solidFill>
                <a:latin typeface="Meiryo UI" pitchFamily="50" charset="-128"/>
                <a:ea typeface="Meiryo UI" pitchFamily="50" charset="-128"/>
                <a:cs typeface="Meiryo UI" pitchFamily="50" charset="-128"/>
              </a:rPr>
              <a:t>％</a:t>
            </a:r>
            <a:endParaRPr lang="en-US" altLang="ja-JP" sz="1200" b="1" dirty="0">
              <a:solidFill>
                <a:srgbClr val="0070C0"/>
              </a:solidFill>
              <a:latin typeface="Meiryo UI" pitchFamily="50" charset="-128"/>
              <a:ea typeface="Meiryo UI" pitchFamily="50" charset="-128"/>
              <a:cs typeface="Meiryo UI" pitchFamily="50" charset="-128"/>
            </a:endParaRPr>
          </a:p>
          <a:p>
            <a:pPr>
              <a:spcBef>
                <a:spcPts val="12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 社会資源や就労に関する情報提供や経済的な問題に</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6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関する相談が多い</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600"/>
              </a:spcBef>
              <a:defRPr/>
            </a:pP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600"/>
              </a:spcBef>
              <a:defRPr/>
            </a:pPr>
            <a:r>
              <a:rPr lang="ja-JP" altLang="en-US" sz="1100" b="1" dirty="0">
                <a:solidFill>
                  <a:srgbClr val="0070C0"/>
                </a:solidFill>
                <a:latin typeface="Meiryo UI" pitchFamily="50" charset="-128"/>
                <a:ea typeface="Meiryo UI" pitchFamily="50" charset="-128"/>
                <a:cs typeface="Meiryo UI" pitchFamily="50" charset="-128"/>
              </a:rPr>
              <a:t>            </a:t>
            </a:r>
            <a:r>
              <a:rPr lang="en-US" altLang="ja-JP" sz="1100" b="1" dirty="0">
                <a:solidFill>
                  <a:srgbClr val="0070C0"/>
                </a:solidFill>
                <a:latin typeface="Meiryo UI" pitchFamily="50" charset="-128"/>
                <a:ea typeface="Meiryo UI" pitchFamily="50" charset="-128"/>
                <a:cs typeface="Meiryo UI" pitchFamily="50" charset="-128"/>
              </a:rPr>
              <a:t>※</a:t>
            </a:r>
            <a:r>
              <a:rPr lang="ja-JP" altLang="en-US" sz="1100" b="1" dirty="0">
                <a:solidFill>
                  <a:srgbClr val="0070C0"/>
                </a:solidFill>
                <a:latin typeface="Meiryo UI" pitchFamily="50" charset="-128"/>
                <a:ea typeface="Meiryo UI" pitchFamily="50" charset="-128"/>
                <a:cs typeface="Meiryo UI" pitchFamily="50" charset="-128"/>
              </a:rPr>
              <a:t>の認知症高齢者の電話相談における割合は：</a:t>
            </a:r>
            <a:endParaRPr lang="en-US" altLang="ja-JP" sz="1100" b="1" dirty="0">
              <a:solidFill>
                <a:srgbClr val="0070C0"/>
              </a:solidFill>
              <a:latin typeface="Meiryo UI" pitchFamily="50" charset="-128"/>
              <a:ea typeface="Meiryo UI" pitchFamily="50" charset="-128"/>
              <a:cs typeface="Meiryo UI" pitchFamily="50" charset="-128"/>
            </a:endParaRPr>
          </a:p>
          <a:p>
            <a:pPr>
              <a:spcBef>
                <a:spcPts val="300"/>
              </a:spcBef>
              <a:defRPr/>
            </a:pPr>
            <a:r>
              <a:rPr lang="ja-JP" altLang="en-US" sz="1100" b="1" dirty="0">
                <a:solidFill>
                  <a:srgbClr val="0070C0"/>
                </a:solidFill>
                <a:latin typeface="Meiryo UI" pitchFamily="50" charset="-128"/>
                <a:ea typeface="Meiryo UI" pitchFamily="50" charset="-128"/>
                <a:cs typeface="Meiryo UI" pitchFamily="50" charset="-128"/>
              </a:rPr>
              <a:t>                            「日本認知症ケア学会誌  </a:t>
            </a:r>
            <a:r>
              <a:rPr lang="en-US" altLang="ja-JP" sz="1100" b="1" dirty="0">
                <a:solidFill>
                  <a:srgbClr val="0070C0"/>
                </a:solidFill>
                <a:latin typeface="Meiryo UI" pitchFamily="50" charset="-128"/>
                <a:ea typeface="Meiryo UI" pitchFamily="50" charset="-128"/>
                <a:cs typeface="Meiryo UI" pitchFamily="50" charset="-128"/>
              </a:rPr>
              <a:t>2010</a:t>
            </a:r>
            <a:r>
              <a:rPr lang="ja-JP" altLang="en-US" sz="1100" b="1" dirty="0">
                <a:solidFill>
                  <a:srgbClr val="0070C0"/>
                </a:solidFill>
                <a:latin typeface="Meiryo UI" pitchFamily="50" charset="-128"/>
                <a:ea typeface="Meiryo UI" pitchFamily="50" charset="-128"/>
                <a:cs typeface="Meiryo UI" pitchFamily="50" charset="-128"/>
              </a:rPr>
              <a:t>」を引用</a:t>
            </a:r>
            <a:endParaRPr lang="en-US" altLang="ja-JP" sz="1100" b="1" dirty="0">
              <a:solidFill>
                <a:srgbClr val="0070C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517663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9096" y="1200763"/>
            <a:ext cx="7610475" cy="547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nSpc>
                <a:spcPts val="3200"/>
              </a:lnSpc>
              <a:spcBef>
                <a:spcPts val="0"/>
              </a:spcBef>
            </a:pPr>
            <a:r>
              <a:rPr lang="en-US" altLang="ja-JP"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精神通院医療費の助成（自立支援医療）</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精神障害者保健福祉手帳／身体障害者手帳</a:t>
            </a:r>
          </a:p>
          <a:p>
            <a:pPr>
              <a:lnSpc>
                <a:spcPts val="3200"/>
              </a:lnSpc>
              <a:spcBef>
                <a:spcPts val="0"/>
              </a:spcBef>
            </a:pPr>
            <a:r>
              <a:rPr lang="ja-JP" altLang="en-US"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・税制上の優遇措置の他、自治体により種々の助成制度</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障害者雇用施策を活用した雇用継続等の支援</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障害者総合支援法によるサービス・支援</a:t>
            </a:r>
          </a:p>
          <a:p>
            <a:pPr>
              <a:lnSpc>
                <a:spcPts val="3200"/>
              </a:lnSpc>
              <a:spcBef>
                <a:spcPts val="0"/>
              </a:spcBef>
            </a:pPr>
            <a:r>
              <a:rPr lang="ja-JP" altLang="en-US"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・就労支援サービスや外出支援サービス等がある</a:t>
            </a:r>
          </a:p>
          <a:p>
            <a:pPr>
              <a:lnSpc>
                <a:spcPts val="3200"/>
              </a:lnSpc>
              <a:spcBef>
                <a:spcPts val="0"/>
              </a:spcBef>
            </a:pPr>
            <a:r>
              <a:rPr lang="en-US" altLang="ja-JP"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介護保険の在宅・施設サービス</a:t>
            </a:r>
          </a:p>
          <a:p>
            <a:pPr>
              <a:lnSpc>
                <a:spcPts val="3200"/>
              </a:lnSpc>
              <a:spcBef>
                <a:spcPts val="0"/>
              </a:spcBef>
            </a:pPr>
            <a:r>
              <a:rPr lang="ja-JP" altLang="en-US"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・第２号被保険者（</a:t>
            </a:r>
            <a:r>
              <a:rPr lang="en-US" altLang="ja-JP"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40</a:t>
            </a:r>
            <a:r>
              <a:rPr lang="ja-JP" altLang="en-US"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en-US" altLang="ja-JP"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64</a:t>
            </a:r>
            <a:r>
              <a:rPr lang="ja-JP" altLang="en-US"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歳）の特定疾病に該当する</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障害年金</a:t>
            </a:r>
          </a:p>
          <a:p>
            <a:pPr>
              <a:lnSpc>
                <a:spcPts val="3200"/>
              </a:lnSpc>
              <a:spcBef>
                <a:spcPts val="0"/>
              </a:spcBef>
            </a:pPr>
            <a:r>
              <a:rPr lang="ja-JP" altLang="en-US"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・年金加入者が一定の障害状態になった場合に支給</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若年性認知症支援コーディネーター</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若年性認知症コールセンター</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公益社団法人 認知症の人と家族の会</a:t>
            </a:r>
            <a:r>
              <a:rPr lang="ja-JP" altLang="en-US" sz="1900" b="1" dirty="0">
                <a:solidFill>
                  <a:srgbClr val="808080"/>
                </a:solidFill>
                <a:latin typeface="BIZ UDPゴシック" panose="020B0400000000000000" pitchFamily="50" charset="-128"/>
                <a:ea typeface="BIZ UDPゴシック" panose="020B0400000000000000" pitchFamily="50" charset="-128"/>
                <a:cs typeface="Meiryo UI" pitchFamily="50" charset="-128"/>
              </a:rPr>
              <a:t>（各都道府県支部等）</a:t>
            </a:r>
          </a:p>
          <a:p>
            <a:pPr>
              <a:lnSpc>
                <a:spcPts val="3200"/>
              </a:lnSpc>
              <a:spcBef>
                <a:spcPts val="0"/>
              </a:spcBef>
            </a:pPr>
            <a:endParaRPr lang="en-US" altLang="ja-JP" sz="19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5" name="Rectangle 7"/>
          <p:cNvSpPr txBox="1">
            <a:spLocks noChangeArrowheads="1"/>
          </p:cNvSpPr>
          <p:nvPr/>
        </p:nvSpPr>
        <p:spPr>
          <a:xfrm>
            <a:off x="398524" y="365984"/>
            <a:ext cx="8229600" cy="566984"/>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000" b="1" dirty="0">
                <a:latin typeface="BIZ UDPゴシック" panose="020B0400000000000000" pitchFamily="50" charset="-128"/>
                <a:ea typeface="BIZ UDPゴシック" panose="020B0400000000000000" pitchFamily="50" charset="-128"/>
                <a:cs typeface="Meiryo UI" pitchFamily="50" charset="-128"/>
              </a:rPr>
              <a:t>若年性認知症の人への支援（制度）</a:t>
            </a:r>
          </a:p>
        </p:txBody>
      </p:sp>
      <p:sp>
        <p:nvSpPr>
          <p:cNvPr id="9"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94792" y="983224"/>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Text Box 5"/>
          <p:cNvSpPr txBox="1">
            <a:spLocks noChangeArrowheads="1"/>
          </p:cNvSpPr>
          <p:nvPr/>
        </p:nvSpPr>
        <p:spPr bwMode="auto">
          <a:xfrm>
            <a:off x="0" y="0"/>
            <a:ext cx="2281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-30</a:t>
            </a:r>
            <a:r>
              <a:rPr lang="ja-JP" altLang="en-US" sz="1800" b="1" dirty="0">
                <a:latin typeface="Meiryo UI" pitchFamily="50" charset="-128"/>
                <a:ea typeface="Meiryo UI" pitchFamily="50" charset="-128"/>
                <a:cs typeface="Meiryo UI" pitchFamily="50" charset="-128"/>
              </a:rPr>
              <a:t>＞</a:t>
            </a:r>
          </a:p>
        </p:txBody>
      </p:sp>
      <p:sp>
        <p:nvSpPr>
          <p:cNvPr id="7"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69210673"/>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テキスト ボックス 4"/>
          <p:cNvSpPr txBox="1">
            <a:spLocks noChangeArrowheads="1"/>
          </p:cNvSpPr>
          <p:nvPr/>
        </p:nvSpPr>
        <p:spPr bwMode="auto">
          <a:xfrm>
            <a:off x="1250950" y="1449388"/>
            <a:ext cx="72199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r>
              <a:rPr lang="ja-JP"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警察庁が設置した有識者検討会</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 </a:t>
            </a:r>
            <a:r>
              <a:rPr lang="ja-JP"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免許制度を</a:t>
            </a:r>
            <a:endPar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見直すべきだとの提言</a:t>
            </a:r>
            <a:endPar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道路交通法一部改正</a:t>
            </a:r>
            <a:r>
              <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日公布</a:t>
            </a:r>
            <a:r>
              <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「一定の病気等」に罹っているドライバー対策</a:t>
            </a:r>
          </a:p>
        </p:txBody>
      </p:sp>
      <p:sp>
        <p:nvSpPr>
          <p:cNvPr id="80900" name="テキスト ボックス 5"/>
          <p:cNvSpPr txBox="1">
            <a:spLocks noChangeArrowheads="1"/>
          </p:cNvSpPr>
          <p:nvPr/>
        </p:nvSpPr>
        <p:spPr bwMode="auto">
          <a:xfrm>
            <a:off x="1638300" y="3465513"/>
            <a:ext cx="60515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ja-JP" sz="2400" b="1" dirty="0">
                <a:solidFill>
                  <a:srgbClr val="6699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病状の虚偽申告で</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罰則</a:t>
            </a:r>
          </a:p>
          <a:p>
            <a:pPr eaLnBrk="1" hangingPunct="1"/>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2400" b="1" dirty="0">
                <a:solidFill>
                  <a:srgbClr val="66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一定の病気等に該当する者を診断した</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医師による任意の届出制度</a:t>
            </a:r>
          </a:p>
          <a:p>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a:solidFill>
                  <a:srgbClr val="66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免許再取得時の試験一部免除</a:t>
            </a:r>
          </a:p>
          <a:p>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a:solidFill>
                  <a:srgbClr val="6699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交通事故情報データベースの一部拡充</a:t>
            </a:r>
            <a:endPar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905" name="Rectangle 2"/>
          <p:cNvSpPr>
            <a:spLocks noChangeArrowheads="1"/>
          </p:cNvSpPr>
          <p:nvPr/>
        </p:nvSpPr>
        <p:spPr bwMode="auto">
          <a:xfrm>
            <a:off x="1485900" y="307975"/>
            <a:ext cx="625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3000" b="1">
                <a:latin typeface="メイリオ" pitchFamily="50" charset="-128"/>
                <a:ea typeface="メイリオ" pitchFamily="50" charset="-128"/>
                <a:cs typeface="メイリオ" pitchFamily="50" charset="-128"/>
              </a:rPr>
              <a:t>認知症の人と運転</a:t>
            </a:r>
            <a:endParaRPr lang="ja-JP" altLang="en-US" sz="3000">
              <a:latin typeface="HGP創英角ｺﾞｼｯｸUB" pitchFamily="50" charset="-128"/>
              <a:ea typeface="HGP創英角ｺﾞｼｯｸUB" pitchFamily="50" charset="-128"/>
            </a:endParaRPr>
          </a:p>
        </p:txBody>
      </p:sp>
      <p:sp>
        <p:nvSpPr>
          <p:cNvPr id="80906" name="Rectangle 3"/>
          <p:cNvSpPr>
            <a:spLocks noChangeArrowheads="1"/>
          </p:cNvSpPr>
          <p:nvPr/>
        </p:nvSpPr>
        <p:spPr bwMode="auto">
          <a:xfrm>
            <a:off x="309563" y="97313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80909" name="Rectangle 13"/>
          <p:cNvSpPr>
            <a:spLocks noChangeArrowheads="1"/>
          </p:cNvSpPr>
          <p:nvPr/>
        </p:nvSpPr>
        <p:spPr bwMode="auto">
          <a:xfrm>
            <a:off x="1414525" y="3352675"/>
            <a:ext cx="5971927" cy="2543175"/>
          </a:xfrm>
          <a:prstGeom prst="rect">
            <a:avLst/>
          </a:prstGeom>
          <a:noFill/>
          <a:ln w="44450" cap="rnd">
            <a:solidFill>
              <a:srgbClr val="6699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Text Box 5"/>
          <p:cNvSpPr txBox="1">
            <a:spLocks noChangeArrowheads="1"/>
          </p:cNvSpPr>
          <p:nvPr/>
        </p:nvSpPr>
        <p:spPr bwMode="auto">
          <a:xfrm>
            <a:off x="0" y="0"/>
            <a:ext cx="23193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-31</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508496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368299" y="3851277"/>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角丸四角形 11"/>
          <p:cNvSpPr/>
          <p:nvPr/>
        </p:nvSpPr>
        <p:spPr>
          <a:xfrm>
            <a:off x="1368299" y="3229816"/>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 name="角丸四角形 13"/>
          <p:cNvSpPr/>
          <p:nvPr/>
        </p:nvSpPr>
        <p:spPr>
          <a:xfrm>
            <a:off x="1368299" y="5795557"/>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角丸四角形 14"/>
          <p:cNvSpPr/>
          <p:nvPr/>
        </p:nvSpPr>
        <p:spPr>
          <a:xfrm>
            <a:off x="1362701" y="4902226"/>
            <a:ext cx="6660579" cy="729140"/>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角丸四角形 10"/>
          <p:cNvSpPr/>
          <p:nvPr/>
        </p:nvSpPr>
        <p:spPr>
          <a:xfrm>
            <a:off x="1368299" y="2642750"/>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 name="テキスト ボックス 3"/>
          <p:cNvSpPr txBox="1"/>
          <p:nvPr/>
        </p:nvSpPr>
        <p:spPr>
          <a:xfrm>
            <a:off x="59246" y="268873"/>
            <a:ext cx="9030956" cy="913070"/>
          </a:xfrm>
          <a:prstGeom prst="rect">
            <a:avLst/>
          </a:prstGeom>
          <a:noFill/>
          <a:ln cmpd="dbl">
            <a:noFill/>
          </a:ln>
        </p:spPr>
        <p:txBody>
          <a:bodyPr wrap="square" rtlCol="0">
            <a:spAutoFit/>
          </a:bodyPr>
          <a:lstStyle/>
          <a:p>
            <a:pPr algn="ctr">
              <a:lnSpc>
                <a:spcPts val="3200"/>
              </a:lnSpc>
            </a:pPr>
            <a:r>
              <a:rPr lang="ja-JP" altLang="en-US" sz="2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認知症施策推進大綱の概要</a:t>
            </a:r>
          </a:p>
          <a:p>
            <a:pPr algn="ctr">
              <a:lnSpc>
                <a:spcPts val="3200"/>
              </a:lnSpc>
            </a:pP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－令和元年</a:t>
            </a:r>
            <a:r>
              <a:rPr lang="en-US" altLang="ja-JP"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18</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日認知症施策推進関係閣僚会議決定－</a:t>
            </a:r>
          </a:p>
        </p:txBody>
      </p:sp>
      <p:sp>
        <p:nvSpPr>
          <p:cNvPr id="43" name="AutoShape 9" descr="50%"/>
          <p:cNvSpPr>
            <a:spLocks noChangeArrowheads="1"/>
          </p:cNvSpPr>
          <p:nvPr/>
        </p:nvSpPr>
        <p:spPr bwMode="auto">
          <a:xfrm>
            <a:off x="802886" y="2258910"/>
            <a:ext cx="401667" cy="4229843"/>
          </a:xfrm>
          <a:prstGeom prst="roundRect">
            <a:avLst>
              <a:gd name="adj" fmla="val 50000"/>
            </a:avLst>
          </a:prstGeom>
          <a:noFill/>
          <a:ln w="9525">
            <a:noFill/>
            <a:round/>
            <a:headEnd/>
            <a:tailEnd/>
          </a:ln>
        </p:spPr>
        <p:txBody>
          <a:bodyPr vert="eaVert" lIns="91334" tIns="45666" rIns="91334" bIns="45666" anchor="ctr"/>
          <a:lstStyle/>
          <a:p>
            <a:pPr algn="ctr" fontAlgn="auto">
              <a:spcBef>
                <a:spcPct val="20000"/>
              </a:spcBef>
              <a:spcAft>
                <a:spcPts val="0"/>
              </a:spcAft>
            </a:pPr>
            <a:r>
              <a:rPr lang="ja-JP" altLang="en-US" sz="18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具体的な施策の５つの柱　</a:t>
            </a:r>
          </a:p>
        </p:txBody>
      </p:sp>
      <p:sp>
        <p:nvSpPr>
          <p:cNvPr id="10" name="テキスト ボックス 9"/>
          <p:cNvSpPr txBox="1"/>
          <p:nvPr/>
        </p:nvSpPr>
        <p:spPr>
          <a:xfrm>
            <a:off x="1427355" y="2655327"/>
            <a:ext cx="6919577" cy="3708708"/>
          </a:xfrm>
          <a:prstGeom prst="rect">
            <a:avLst/>
          </a:prstGeom>
          <a:noFill/>
          <a:ln cmpd="dbl">
            <a:noFill/>
          </a:ln>
        </p:spPr>
        <p:txBody>
          <a:bodyPr wrap="square" rtlCol="0">
            <a:spAutoFit/>
          </a:bodyPr>
          <a:lstStyle/>
          <a:p>
            <a:pPr marL="263525" indent="-263525" algn="l">
              <a:lnSpc>
                <a:spcPts val="2400"/>
              </a:lnSpc>
              <a:spcBef>
                <a:spcPts val="6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① 普及啓発・本人発信支援</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24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② 予防</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24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③ 医療・ケア・介護サービス・介護者への支援</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1200"/>
              </a:spcBef>
            </a:pPr>
            <a:r>
              <a:rPr lang="ja-JP" altLang="en-US" sz="17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     ▶▶ 医療従事者等の認知症対応力向上の促進</a:t>
            </a:r>
            <a:endParaRPr lang="en-US" altLang="ja-JP" sz="17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24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④ 認知症バリアフリーの推進・若年性認知症の人</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100"/>
              </a:lnSpc>
              <a:spcBef>
                <a:spcPts val="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800" b="1" dirty="0" err="1">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への</a:t>
            </a: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支援・社会参加支援</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24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⑤ 研究開発・産業促進・国際展開</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角丸四角形 6"/>
          <p:cNvSpPr/>
          <p:nvPr/>
        </p:nvSpPr>
        <p:spPr>
          <a:xfrm>
            <a:off x="713678" y="1745397"/>
            <a:ext cx="7817005" cy="74060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認知症の発症を遅らせ、認知症になっても希望をもって日常生活を過ごせる社会を目指し認知症の人や家族の視点を重視しながら「共生」と「予防」を車の両輪として施策を推進</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4" name="AutoShape 9" descr="50%"/>
          <p:cNvSpPr>
            <a:spLocks noChangeArrowheads="1"/>
          </p:cNvSpPr>
          <p:nvPr/>
        </p:nvSpPr>
        <p:spPr bwMode="auto">
          <a:xfrm>
            <a:off x="903248" y="1395718"/>
            <a:ext cx="4324093" cy="360040"/>
          </a:xfrm>
          <a:prstGeom prst="roundRect">
            <a:avLst>
              <a:gd name="adj" fmla="val 12528"/>
            </a:avLst>
          </a:prstGeom>
          <a:noFill/>
          <a:ln w="9525">
            <a:noFill/>
            <a:round/>
            <a:headEnd/>
            <a:tailEnd/>
          </a:ln>
        </p:spPr>
        <p:txBody>
          <a:bodyPr lIns="91334" tIns="45666" rIns="91334" bIns="45666" anchor="ctr"/>
          <a:lstStyle/>
          <a:p>
            <a:pPr algn="l" fontAlgn="auto">
              <a:spcBef>
                <a:spcPct val="20000"/>
              </a:spcBef>
              <a:spcAft>
                <a:spcPts val="0"/>
              </a:spcAft>
            </a:pPr>
            <a:r>
              <a:rPr lang="ja-JP" altLang="en-US" sz="16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基本的考え方</a:t>
            </a:r>
          </a:p>
        </p:txBody>
      </p:sp>
      <p:sp>
        <p:nvSpPr>
          <p:cNvPr id="18" name="AutoShape 9" descr="50%"/>
          <p:cNvSpPr>
            <a:spLocks noChangeArrowheads="1"/>
          </p:cNvSpPr>
          <p:nvPr/>
        </p:nvSpPr>
        <p:spPr bwMode="auto">
          <a:xfrm>
            <a:off x="7199973" y="2543186"/>
            <a:ext cx="371705" cy="3820849"/>
          </a:xfrm>
          <a:prstGeom prst="roundRect">
            <a:avLst>
              <a:gd name="adj" fmla="val 50000"/>
            </a:avLst>
          </a:prstGeom>
          <a:solidFill>
            <a:schemeClr val="accent1">
              <a:lumMod val="50000"/>
            </a:schemeClr>
          </a:solidFill>
          <a:ln w="9525">
            <a:noFill/>
            <a:round/>
            <a:headEnd/>
            <a:tailEnd/>
          </a:ln>
        </p:spPr>
        <p:txBody>
          <a:bodyPr vert="eaVert" lIns="91334" tIns="45666" rIns="91334" bIns="45666" anchor="ctr"/>
          <a:lstStyle/>
          <a:p>
            <a:pPr algn="ctr" fontAlgn="auto">
              <a:spcBef>
                <a:spcPct val="20000"/>
              </a:spcBef>
              <a:spcAft>
                <a:spcPts val="0"/>
              </a:spcAft>
            </a:pP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認知症の人や家族の視点の重視　</a:t>
            </a:r>
          </a:p>
        </p:txBody>
      </p:sp>
      <p:sp>
        <p:nvSpPr>
          <p:cNvPr id="20"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21"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6191" y="119033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7"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-7</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9641940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AutoShape 32"/>
          <p:cNvSpPr>
            <a:spLocks noChangeArrowheads="1"/>
          </p:cNvSpPr>
          <p:nvPr/>
        </p:nvSpPr>
        <p:spPr bwMode="auto">
          <a:xfrm rot="5400000">
            <a:off x="4291806" y="2875757"/>
            <a:ext cx="250825" cy="912812"/>
          </a:xfrm>
          <a:prstGeom prst="rightArrow">
            <a:avLst>
              <a:gd name="adj1" fmla="val 44750"/>
              <a:gd name="adj2" fmla="val 5604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1001713" eaLnBrk="1" hangingPunct="1">
              <a:lnSpc>
                <a:spcPct val="90000"/>
              </a:lnSpc>
            </a:pPr>
            <a:endParaRPr lang="ja-JP" altLang="en-US" sz="2000">
              <a:ea typeface="HGP創英角ｺﾞｼｯｸUB" pitchFamily="50" charset="-128"/>
            </a:endParaRPr>
          </a:p>
        </p:txBody>
      </p:sp>
      <p:sp>
        <p:nvSpPr>
          <p:cNvPr id="176131" name="Text Box 9"/>
          <p:cNvSpPr txBox="1">
            <a:spLocks noChangeArrowheads="1"/>
          </p:cNvSpPr>
          <p:nvPr/>
        </p:nvSpPr>
        <p:spPr bwMode="auto">
          <a:xfrm>
            <a:off x="300038" y="419446"/>
            <a:ext cx="8555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2800" b="1" dirty="0">
                <a:latin typeface="Meiryo UI" pitchFamily="50" charset="-128"/>
                <a:ea typeface="Meiryo UI" pitchFamily="50" charset="-128"/>
                <a:cs typeface="Meiryo UI" pitchFamily="50" charset="-128"/>
              </a:rPr>
              <a:t>75</a:t>
            </a:r>
            <a:r>
              <a:rPr lang="ja-JP" altLang="en-US" sz="2800" b="1" dirty="0">
                <a:latin typeface="Meiryo UI" pitchFamily="50" charset="-128"/>
                <a:ea typeface="Meiryo UI" pitchFamily="50" charset="-128"/>
                <a:cs typeface="Meiryo UI" pitchFamily="50" charset="-128"/>
              </a:rPr>
              <a:t>歳以上の運転者の免許証更新 手続等の流れ</a:t>
            </a:r>
          </a:p>
        </p:txBody>
      </p:sp>
      <p:sp>
        <p:nvSpPr>
          <p:cNvPr id="176132" name="AutoShape 2"/>
          <p:cNvSpPr>
            <a:spLocks noChangeArrowheads="1"/>
          </p:cNvSpPr>
          <p:nvPr/>
        </p:nvSpPr>
        <p:spPr bwMode="auto">
          <a:xfrm>
            <a:off x="2124075" y="1716088"/>
            <a:ext cx="4618038" cy="1477962"/>
          </a:xfrm>
          <a:prstGeom prst="roundRect">
            <a:avLst>
              <a:gd name="adj" fmla="val 12681"/>
            </a:avLst>
          </a:prstGeom>
          <a:solidFill>
            <a:srgbClr val="C4DC98"/>
          </a:solidFill>
          <a:ln>
            <a:noFill/>
          </a:ln>
        </p:spPr>
        <p:txBody>
          <a:bodyPr wrap="none" anchor="ctr"/>
          <a:lstStyle/>
          <a:p>
            <a:pPr algn="ctr" eaLnBrk="1" hangingPunct="1"/>
            <a:r>
              <a:rPr lang="ja-JP" altLang="en-US" sz="1400" b="1" dirty="0">
                <a:latin typeface="Meiryo UI" pitchFamily="50" charset="-128"/>
                <a:ea typeface="Meiryo UI" pitchFamily="50" charset="-128"/>
                <a:cs typeface="Meiryo UI" pitchFamily="50" charset="-128"/>
              </a:rPr>
              <a:t>　　　　   　</a:t>
            </a:r>
            <a:r>
              <a:rPr lang="ja-JP" altLang="en-US" sz="1200" b="1" dirty="0">
                <a:latin typeface="Meiryo UI" pitchFamily="50" charset="-128"/>
                <a:ea typeface="Meiryo UI" pitchFamily="50" charset="-128"/>
                <a:cs typeface="Meiryo UI" pitchFamily="50" charset="-128"/>
              </a:rPr>
              <a:t>検査結果は本人に教示（公安委員会にも通知）</a:t>
            </a:r>
          </a:p>
          <a:p>
            <a:pPr algn="ctr" eaLnBrk="1" hangingPunct="1"/>
            <a:endParaRPr lang="ja-JP" altLang="en-US" sz="1200" b="1" dirty="0">
              <a:latin typeface="Meiryo UI" pitchFamily="50" charset="-128"/>
              <a:ea typeface="Meiryo UI" pitchFamily="50" charset="-128"/>
              <a:cs typeface="Meiryo UI" pitchFamily="50" charset="-128"/>
            </a:endParaRPr>
          </a:p>
          <a:p>
            <a:pPr algn="ctr" eaLnBrk="1" hangingPunct="1"/>
            <a:endParaRPr lang="ja-JP" altLang="en-US" sz="1400" b="1" dirty="0">
              <a:latin typeface="Meiryo UI" pitchFamily="50" charset="-128"/>
              <a:ea typeface="Meiryo UI" pitchFamily="50" charset="-128"/>
              <a:cs typeface="Meiryo UI" pitchFamily="50" charset="-128"/>
            </a:endParaRPr>
          </a:p>
          <a:p>
            <a:pPr algn="ctr" eaLnBrk="1" hangingPunct="1"/>
            <a:endParaRPr lang="ja-JP" altLang="en-US" sz="1400" b="1" dirty="0">
              <a:latin typeface="Meiryo UI" pitchFamily="50" charset="-128"/>
              <a:ea typeface="Meiryo UI" pitchFamily="50" charset="-128"/>
              <a:cs typeface="Meiryo UI" pitchFamily="50" charset="-128"/>
            </a:endParaRPr>
          </a:p>
          <a:p>
            <a:pPr algn="ctr" eaLnBrk="1" hangingPunct="1"/>
            <a:endParaRPr lang="ja-JP" altLang="en-US" sz="1400" b="1" dirty="0">
              <a:latin typeface="Meiryo UI" pitchFamily="50" charset="-128"/>
              <a:ea typeface="Meiryo UI" pitchFamily="50" charset="-128"/>
              <a:cs typeface="Meiryo UI" pitchFamily="50" charset="-128"/>
            </a:endParaRPr>
          </a:p>
          <a:p>
            <a:pPr algn="ctr" eaLnBrk="1" hangingPunct="1"/>
            <a:endParaRPr lang="ja-JP" altLang="en-US" sz="1400" b="1" dirty="0">
              <a:latin typeface="Meiryo UI" pitchFamily="50" charset="-128"/>
              <a:ea typeface="Meiryo UI" pitchFamily="50" charset="-128"/>
              <a:cs typeface="Meiryo UI" pitchFamily="50" charset="-128"/>
            </a:endParaRPr>
          </a:p>
        </p:txBody>
      </p:sp>
      <p:sp>
        <p:nvSpPr>
          <p:cNvPr id="176133" name="Text Box 15"/>
          <p:cNvSpPr txBox="1">
            <a:spLocks noChangeArrowheads="1"/>
          </p:cNvSpPr>
          <p:nvPr/>
        </p:nvSpPr>
        <p:spPr bwMode="auto">
          <a:xfrm>
            <a:off x="1706563" y="1558925"/>
            <a:ext cx="1465262" cy="414338"/>
          </a:xfrm>
          <a:prstGeom prst="rect">
            <a:avLst/>
          </a:prstGeom>
          <a:solidFill>
            <a:schemeClr val="bg1"/>
          </a:solidFill>
          <a:ln w="15875">
            <a:solidFill>
              <a:schemeClr val="tx1"/>
            </a:solidFill>
            <a:miter lim="800000"/>
            <a:headEnd/>
            <a:tailEnd/>
          </a:ln>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25000"/>
              </a:lnSpc>
              <a:spcBef>
                <a:spcPct val="50000"/>
              </a:spcBef>
            </a:pPr>
            <a:r>
              <a:rPr lang="ja-JP" altLang="en-US" sz="1600" b="1">
                <a:latin typeface="Meiryo UI" pitchFamily="50" charset="-128"/>
                <a:ea typeface="Meiryo UI" pitchFamily="50" charset="-128"/>
                <a:cs typeface="Meiryo UI" pitchFamily="50" charset="-128"/>
              </a:rPr>
              <a:t>認知機能検査</a:t>
            </a:r>
          </a:p>
        </p:txBody>
      </p:sp>
      <p:sp>
        <p:nvSpPr>
          <p:cNvPr id="176134" name="Text Box 15"/>
          <p:cNvSpPr txBox="1">
            <a:spLocks noChangeArrowheads="1"/>
          </p:cNvSpPr>
          <p:nvPr/>
        </p:nvSpPr>
        <p:spPr bwMode="auto">
          <a:xfrm>
            <a:off x="2297113" y="5635625"/>
            <a:ext cx="20066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5000"/>
              </a:lnSpc>
              <a:spcBef>
                <a:spcPct val="50000"/>
              </a:spcBef>
            </a:pPr>
            <a:r>
              <a:rPr lang="ja-JP" altLang="en-US" sz="1400" b="1">
                <a:solidFill>
                  <a:srgbClr val="5F5F5F"/>
                </a:solidFill>
                <a:latin typeface="Meiryo UI" pitchFamily="50" charset="-128"/>
                <a:ea typeface="Meiryo UI" pitchFamily="50" charset="-128"/>
                <a:cs typeface="Meiryo UI" pitchFamily="50" charset="-128"/>
              </a:rPr>
              <a:t>認知症と判明</a:t>
            </a:r>
          </a:p>
        </p:txBody>
      </p:sp>
      <p:sp>
        <p:nvSpPr>
          <p:cNvPr id="176135" name="AutoShape 5"/>
          <p:cNvSpPr>
            <a:spLocks noChangeArrowheads="1"/>
          </p:cNvSpPr>
          <p:nvPr/>
        </p:nvSpPr>
        <p:spPr bwMode="auto">
          <a:xfrm rot="5400000">
            <a:off x="7119144" y="3288507"/>
            <a:ext cx="257175" cy="1036637"/>
          </a:xfrm>
          <a:prstGeom prst="downArrow">
            <a:avLst>
              <a:gd name="adj1" fmla="val 49389"/>
              <a:gd name="adj2" fmla="val 80879"/>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76136" name="Rectangle 13"/>
          <p:cNvSpPr>
            <a:spLocks noChangeArrowheads="1"/>
          </p:cNvSpPr>
          <p:nvPr/>
        </p:nvSpPr>
        <p:spPr bwMode="auto">
          <a:xfrm>
            <a:off x="5651500" y="2192338"/>
            <a:ext cx="2124075" cy="1428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ja-JP" altLang="en-US" sz="3200" b="1">
              <a:ea typeface="HGPｺﾞｼｯｸM" pitchFamily="50" charset="-128"/>
            </a:endParaRPr>
          </a:p>
        </p:txBody>
      </p:sp>
      <p:sp>
        <p:nvSpPr>
          <p:cNvPr id="176137" name="Rectangle 14"/>
          <p:cNvSpPr>
            <a:spLocks noChangeArrowheads="1"/>
          </p:cNvSpPr>
          <p:nvPr/>
        </p:nvSpPr>
        <p:spPr bwMode="auto">
          <a:xfrm rot="5400000">
            <a:off x="6903244" y="2994819"/>
            <a:ext cx="1614487" cy="1301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ja-JP" altLang="en-US" sz="3200" b="1">
              <a:ea typeface="HGPｺﾞｼｯｸM" pitchFamily="50" charset="-128"/>
            </a:endParaRPr>
          </a:p>
        </p:txBody>
      </p:sp>
      <p:sp>
        <p:nvSpPr>
          <p:cNvPr id="176138" name="Rectangle 15"/>
          <p:cNvSpPr>
            <a:spLocks noChangeArrowheads="1"/>
          </p:cNvSpPr>
          <p:nvPr/>
        </p:nvSpPr>
        <p:spPr bwMode="auto">
          <a:xfrm>
            <a:off x="1079500" y="2192338"/>
            <a:ext cx="2052638" cy="1428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ja-JP" altLang="en-US" sz="3200" b="1">
              <a:ea typeface="HGPｺﾞｼｯｸM" pitchFamily="50" charset="-128"/>
            </a:endParaRPr>
          </a:p>
        </p:txBody>
      </p:sp>
      <p:sp>
        <p:nvSpPr>
          <p:cNvPr id="176139" name="Rectangle 16"/>
          <p:cNvSpPr>
            <a:spLocks noChangeArrowheads="1"/>
          </p:cNvSpPr>
          <p:nvPr/>
        </p:nvSpPr>
        <p:spPr bwMode="auto">
          <a:xfrm rot="5400000">
            <a:off x="330200" y="2995613"/>
            <a:ext cx="1631950" cy="13335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ja-JP" altLang="en-US" sz="3200" b="1">
              <a:ea typeface="HGPｺﾞｼｯｸM" pitchFamily="50" charset="-128"/>
            </a:endParaRPr>
          </a:p>
        </p:txBody>
      </p:sp>
      <p:sp>
        <p:nvSpPr>
          <p:cNvPr id="176140" name="AutoShape 5"/>
          <p:cNvSpPr>
            <a:spLocks noChangeArrowheads="1"/>
          </p:cNvSpPr>
          <p:nvPr/>
        </p:nvSpPr>
        <p:spPr bwMode="auto">
          <a:xfrm rot="16200000" flipH="1">
            <a:off x="1612106" y="3147219"/>
            <a:ext cx="293688" cy="1358900"/>
          </a:xfrm>
          <a:prstGeom prst="downArrow">
            <a:avLst>
              <a:gd name="adj1" fmla="val 50241"/>
              <a:gd name="adj2" fmla="val 87571"/>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eaLnBrk="1" hangingPunct="1"/>
            <a:endParaRPr lang="ja-JP" altLang="en-US" sz="1800"/>
          </a:p>
        </p:txBody>
      </p:sp>
      <p:sp>
        <p:nvSpPr>
          <p:cNvPr id="176141" name="AutoShape 38"/>
          <p:cNvSpPr>
            <a:spLocks noChangeArrowheads="1"/>
          </p:cNvSpPr>
          <p:nvPr/>
        </p:nvSpPr>
        <p:spPr bwMode="auto">
          <a:xfrm>
            <a:off x="3132138" y="3500438"/>
            <a:ext cx="2943225" cy="342900"/>
          </a:xfrm>
          <a:prstGeom prst="roundRect">
            <a:avLst>
              <a:gd name="adj" fmla="val 16667"/>
            </a:avLst>
          </a:prstGeom>
          <a:solidFill>
            <a:srgbClr val="FFAC31"/>
          </a:solidFill>
          <a:ln>
            <a:noFill/>
          </a:ln>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eaLnBrk="1" hangingPunct="1">
              <a:spcBef>
                <a:spcPct val="50000"/>
              </a:spcBef>
            </a:pPr>
            <a:r>
              <a:rPr kumimoji="0" lang="ja-JP" altLang="ja-JP" sz="1200" b="1" dirty="0">
                <a:latin typeface="Meiryo UI" pitchFamily="50" charset="-128"/>
                <a:ea typeface="Meiryo UI" pitchFamily="50" charset="-128"/>
                <a:cs typeface="Meiryo UI" pitchFamily="50" charset="-128"/>
              </a:rPr>
              <a:t>　　　　　　検査に基づいた講習を実施</a:t>
            </a:r>
          </a:p>
        </p:txBody>
      </p:sp>
      <p:sp>
        <p:nvSpPr>
          <p:cNvPr id="176142" name="Text Box 22"/>
          <p:cNvSpPr txBox="1">
            <a:spLocks noChangeArrowheads="1"/>
          </p:cNvSpPr>
          <p:nvPr/>
        </p:nvSpPr>
        <p:spPr bwMode="auto">
          <a:xfrm>
            <a:off x="2346325" y="3867150"/>
            <a:ext cx="4156075" cy="29312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pPr>
            <a:r>
              <a:rPr lang="ja-JP" altLang="en-US" sz="1200" b="1">
                <a:solidFill>
                  <a:srgbClr val="000000"/>
                </a:solidFill>
                <a:latin typeface="Meiryo UI" pitchFamily="50" charset="-128"/>
                <a:ea typeface="Meiryo UI" pitchFamily="50" charset="-128"/>
                <a:cs typeface="Meiryo UI" pitchFamily="50" charset="-128"/>
              </a:rPr>
              <a:t>（基準行為の例：信号無視、指定場所一時不停止等）</a:t>
            </a:r>
          </a:p>
        </p:txBody>
      </p:sp>
      <p:sp>
        <p:nvSpPr>
          <p:cNvPr id="176143" name="Text Box 15"/>
          <p:cNvSpPr txBox="1">
            <a:spLocks noChangeArrowheads="1"/>
          </p:cNvSpPr>
          <p:nvPr/>
        </p:nvSpPr>
        <p:spPr bwMode="auto">
          <a:xfrm>
            <a:off x="2705100" y="3332163"/>
            <a:ext cx="1117600" cy="374650"/>
          </a:xfrm>
          <a:prstGeom prst="rect">
            <a:avLst/>
          </a:prstGeom>
          <a:solidFill>
            <a:schemeClr val="bg1"/>
          </a:solidFill>
          <a:ln w="15875">
            <a:solidFill>
              <a:schemeClr val="tx1"/>
            </a:solidFill>
            <a:miter lim="800000"/>
            <a:headEnd/>
            <a:tailEnd/>
          </a:ln>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25000"/>
              </a:lnSpc>
              <a:spcBef>
                <a:spcPct val="50000"/>
              </a:spcBef>
            </a:pPr>
            <a:r>
              <a:rPr lang="ja-JP" altLang="en-US" sz="1400" b="1" dirty="0">
                <a:latin typeface="Meiryo UI" pitchFamily="50" charset="-128"/>
                <a:ea typeface="Meiryo UI" pitchFamily="50" charset="-128"/>
                <a:cs typeface="Meiryo UI" pitchFamily="50" charset="-128"/>
              </a:rPr>
              <a:t>高齢者講習</a:t>
            </a:r>
          </a:p>
        </p:txBody>
      </p:sp>
      <p:sp>
        <p:nvSpPr>
          <p:cNvPr id="176144" name="Text Box 15"/>
          <p:cNvSpPr txBox="1">
            <a:spLocks noChangeArrowheads="1"/>
          </p:cNvSpPr>
          <p:nvPr/>
        </p:nvSpPr>
        <p:spPr bwMode="auto">
          <a:xfrm>
            <a:off x="2806700" y="2795588"/>
            <a:ext cx="3386138" cy="284162"/>
          </a:xfrm>
          <a:prstGeom prst="rect">
            <a:avLst/>
          </a:prstGeom>
          <a:solidFill>
            <a:schemeClr val="bg1"/>
          </a:solidFill>
          <a:ln w="9525">
            <a:solidFill>
              <a:schemeClr val="tx1"/>
            </a:solidFill>
            <a:prstDash val="dash"/>
            <a:miter lim="800000"/>
            <a:headEnd/>
            <a:tailEnd/>
          </a:ln>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200" b="1">
                <a:solidFill>
                  <a:srgbClr val="5F5F5F"/>
                </a:solidFill>
                <a:latin typeface="Meiryo UI" pitchFamily="50" charset="-128"/>
                <a:ea typeface="Meiryo UI" pitchFamily="50" charset="-128"/>
                <a:cs typeface="Meiryo UI" pitchFamily="50" charset="-128"/>
              </a:rPr>
              <a:t>こうしたおそれがない者</a:t>
            </a:r>
          </a:p>
        </p:txBody>
      </p:sp>
      <p:sp>
        <p:nvSpPr>
          <p:cNvPr id="176145" name="Text Box 15"/>
          <p:cNvSpPr txBox="1">
            <a:spLocks noChangeArrowheads="1"/>
          </p:cNvSpPr>
          <p:nvPr/>
        </p:nvSpPr>
        <p:spPr bwMode="auto">
          <a:xfrm>
            <a:off x="2806700" y="2486025"/>
            <a:ext cx="3384550" cy="284163"/>
          </a:xfrm>
          <a:prstGeom prst="rect">
            <a:avLst/>
          </a:prstGeom>
          <a:solidFill>
            <a:schemeClr val="bg1"/>
          </a:solidFill>
          <a:ln w="9525">
            <a:solidFill>
              <a:schemeClr val="tx1"/>
            </a:solidFill>
            <a:prstDash val="dash"/>
            <a:miter lim="800000"/>
            <a:headEnd/>
            <a:tailEnd/>
          </a:ln>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200" b="1">
                <a:solidFill>
                  <a:srgbClr val="5F5F5F"/>
                </a:solidFill>
                <a:latin typeface="Meiryo UI" pitchFamily="50" charset="-128"/>
                <a:ea typeface="Meiryo UI" pitchFamily="50" charset="-128"/>
                <a:cs typeface="Meiryo UI" pitchFamily="50" charset="-128"/>
              </a:rPr>
              <a:t>認知症機能が低下しているおそれがある者</a:t>
            </a:r>
          </a:p>
        </p:txBody>
      </p:sp>
      <p:sp>
        <p:nvSpPr>
          <p:cNvPr id="176146" name="Text Box 15"/>
          <p:cNvSpPr txBox="1">
            <a:spLocks noChangeArrowheads="1"/>
          </p:cNvSpPr>
          <p:nvPr/>
        </p:nvSpPr>
        <p:spPr bwMode="auto">
          <a:xfrm>
            <a:off x="2808288" y="2082800"/>
            <a:ext cx="3384550" cy="329311"/>
          </a:xfrm>
          <a:prstGeom prst="rect">
            <a:avLst/>
          </a:prstGeom>
          <a:solidFill>
            <a:schemeClr val="bg1"/>
          </a:solidFill>
          <a:ln w="19050">
            <a:solidFill>
              <a:schemeClr val="tx1"/>
            </a:solidFill>
            <a:miter lim="800000"/>
            <a:headEnd/>
            <a:tailEnd/>
          </a:ln>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0000"/>
              </a:lnSpc>
              <a:spcBef>
                <a:spcPct val="60000"/>
              </a:spcBef>
            </a:pPr>
            <a:r>
              <a:rPr lang="ja-JP" altLang="en-US" sz="1400" b="1">
                <a:latin typeface="Meiryo UI" pitchFamily="50" charset="-128"/>
                <a:ea typeface="Meiryo UI" pitchFamily="50" charset="-128"/>
                <a:cs typeface="Meiryo UI" pitchFamily="50" charset="-128"/>
              </a:rPr>
              <a:t>認知症のおそれがある者</a:t>
            </a:r>
            <a:r>
              <a:rPr lang="ja-JP" altLang="en-US" sz="1200" b="1">
                <a:solidFill>
                  <a:schemeClr val="bg1"/>
                </a:solidFill>
                <a:latin typeface="Meiryo UI" pitchFamily="50" charset="-128"/>
                <a:ea typeface="Meiryo UI" pitchFamily="50" charset="-128"/>
                <a:cs typeface="Meiryo UI" pitchFamily="50" charset="-128"/>
              </a:rPr>
              <a:t>　</a:t>
            </a:r>
          </a:p>
        </p:txBody>
      </p:sp>
      <p:sp>
        <p:nvSpPr>
          <p:cNvPr id="176147" name="Text Box 15"/>
          <p:cNvSpPr txBox="1">
            <a:spLocks noChangeArrowheads="1"/>
          </p:cNvSpPr>
          <p:nvPr/>
        </p:nvSpPr>
        <p:spPr bwMode="auto">
          <a:xfrm>
            <a:off x="2279650" y="6203950"/>
            <a:ext cx="2006600"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a:solidFill>
                  <a:srgbClr val="5F5F5F"/>
                </a:solidFill>
                <a:latin typeface="Meiryo UI" pitchFamily="50" charset="-128"/>
                <a:ea typeface="Meiryo UI" pitchFamily="50" charset="-128"/>
                <a:cs typeface="Meiryo UI" pitchFamily="50" charset="-128"/>
              </a:rPr>
              <a:t>免許の取消し等の処分</a:t>
            </a:r>
          </a:p>
        </p:txBody>
      </p:sp>
      <p:sp>
        <p:nvSpPr>
          <p:cNvPr id="176148" name="Text Box 15"/>
          <p:cNvSpPr txBox="1">
            <a:spLocks noChangeArrowheads="1"/>
          </p:cNvSpPr>
          <p:nvPr/>
        </p:nvSpPr>
        <p:spPr bwMode="auto">
          <a:xfrm>
            <a:off x="4578350" y="5646738"/>
            <a:ext cx="21590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5000"/>
              </a:lnSpc>
              <a:spcBef>
                <a:spcPct val="50000"/>
              </a:spcBef>
            </a:pPr>
            <a:r>
              <a:rPr lang="ja-JP" altLang="en-US" sz="1400" b="1">
                <a:solidFill>
                  <a:srgbClr val="5F5F5F"/>
                </a:solidFill>
                <a:latin typeface="Meiryo UI" pitchFamily="50" charset="-128"/>
                <a:ea typeface="Meiryo UI" pitchFamily="50" charset="-128"/>
                <a:cs typeface="Meiryo UI" pitchFamily="50" charset="-128"/>
              </a:rPr>
              <a:t>認知症でないと判明</a:t>
            </a:r>
          </a:p>
        </p:txBody>
      </p:sp>
      <p:sp>
        <p:nvSpPr>
          <p:cNvPr id="176149" name="Text Box 15"/>
          <p:cNvSpPr txBox="1">
            <a:spLocks noChangeArrowheads="1"/>
          </p:cNvSpPr>
          <p:nvPr/>
        </p:nvSpPr>
        <p:spPr bwMode="auto">
          <a:xfrm>
            <a:off x="5051425" y="6216650"/>
            <a:ext cx="1063625" cy="30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5000"/>
              </a:lnSpc>
              <a:spcBef>
                <a:spcPct val="50000"/>
              </a:spcBef>
            </a:pPr>
            <a:r>
              <a:rPr lang="ja-JP" altLang="en-US" sz="1200" b="1">
                <a:solidFill>
                  <a:srgbClr val="5F5F5F"/>
                </a:solidFill>
                <a:latin typeface="Meiryo UI" pitchFamily="50" charset="-128"/>
                <a:ea typeface="Meiryo UI" pitchFamily="50" charset="-128"/>
                <a:cs typeface="Meiryo UI" pitchFamily="50" charset="-128"/>
              </a:rPr>
              <a:t>免許継続</a:t>
            </a:r>
          </a:p>
        </p:txBody>
      </p:sp>
      <p:sp>
        <p:nvSpPr>
          <p:cNvPr id="176150" name="AutoShape 44"/>
          <p:cNvSpPr>
            <a:spLocks noChangeArrowheads="1"/>
          </p:cNvSpPr>
          <p:nvPr/>
        </p:nvSpPr>
        <p:spPr bwMode="auto">
          <a:xfrm rot="5400000">
            <a:off x="3215482" y="5349081"/>
            <a:ext cx="215900" cy="360363"/>
          </a:xfrm>
          <a:prstGeom prst="rightArrow">
            <a:avLst>
              <a:gd name="adj1" fmla="val 45593"/>
              <a:gd name="adj2" fmla="val 4780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76151" name="AutoShape 44"/>
          <p:cNvSpPr>
            <a:spLocks noChangeArrowheads="1"/>
          </p:cNvSpPr>
          <p:nvPr/>
        </p:nvSpPr>
        <p:spPr bwMode="auto">
          <a:xfrm rot="5400000">
            <a:off x="5476082" y="5350668"/>
            <a:ext cx="215900" cy="360363"/>
          </a:xfrm>
          <a:prstGeom prst="rightArrow">
            <a:avLst>
              <a:gd name="adj1" fmla="val 45593"/>
              <a:gd name="adj2" fmla="val 4780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76152" name="AutoShape 44"/>
          <p:cNvSpPr>
            <a:spLocks noChangeArrowheads="1"/>
          </p:cNvSpPr>
          <p:nvPr/>
        </p:nvSpPr>
        <p:spPr bwMode="auto">
          <a:xfrm rot="5400000">
            <a:off x="3225007" y="5915818"/>
            <a:ext cx="215900" cy="360363"/>
          </a:xfrm>
          <a:prstGeom prst="rightArrow">
            <a:avLst>
              <a:gd name="adj1" fmla="val 45593"/>
              <a:gd name="adj2" fmla="val 4780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1" hangingPunct="1"/>
            <a:endParaRPr lang="ja-JP" altLang="en-US" sz="1800"/>
          </a:p>
        </p:txBody>
      </p:sp>
      <p:sp>
        <p:nvSpPr>
          <p:cNvPr id="176153" name="Text Box 15"/>
          <p:cNvSpPr txBox="1">
            <a:spLocks noChangeArrowheads="1"/>
          </p:cNvSpPr>
          <p:nvPr/>
        </p:nvSpPr>
        <p:spPr bwMode="auto">
          <a:xfrm>
            <a:off x="6110288" y="6216650"/>
            <a:ext cx="968375" cy="30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5000"/>
              </a:lnSpc>
              <a:spcBef>
                <a:spcPct val="50000"/>
              </a:spcBef>
            </a:pPr>
            <a:r>
              <a:rPr lang="ja-JP" altLang="en-US" sz="1200" b="1" dirty="0">
                <a:solidFill>
                  <a:srgbClr val="5F5F5F"/>
                </a:solidFill>
                <a:latin typeface="Meiryo UI" pitchFamily="50" charset="-128"/>
                <a:ea typeface="Meiryo UI" pitchFamily="50" charset="-128"/>
                <a:cs typeface="Meiryo UI" pitchFamily="50" charset="-128"/>
              </a:rPr>
              <a:t>次回更新</a:t>
            </a:r>
          </a:p>
        </p:txBody>
      </p:sp>
      <p:sp>
        <p:nvSpPr>
          <p:cNvPr id="176154" name="Oval 42"/>
          <p:cNvSpPr>
            <a:spLocks noChangeArrowheads="1"/>
          </p:cNvSpPr>
          <p:nvPr/>
        </p:nvSpPr>
        <p:spPr bwMode="auto">
          <a:xfrm>
            <a:off x="2471738" y="1077844"/>
            <a:ext cx="3848100" cy="3952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prstDash val="dash"/>
                <a:round/>
                <a:headEnd/>
                <a:tailEnd/>
              </a14:hiddenLine>
            </a:ext>
          </a:extLst>
        </p:spPr>
        <p:txBody>
          <a:bodyPr wrap="none" anchor="ctr"/>
          <a:lstStyle/>
          <a:p>
            <a:pPr algn="ctr" eaLnBrk="1" hangingPunct="1">
              <a:spcBef>
                <a:spcPct val="20000"/>
              </a:spcBef>
            </a:pPr>
            <a:r>
              <a:rPr lang="en-US" altLang="ja-JP" sz="1600" b="1" dirty="0">
                <a:solidFill>
                  <a:srgbClr val="000000"/>
                </a:solidFill>
                <a:latin typeface="Meiryo UI" pitchFamily="50" charset="-128"/>
                <a:ea typeface="Meiryo UI" pitchFamily="50" charset="-128"/>
                <a:cs typeface="Meiryo UI" pitchFamily="50" charset="-128"/>
              </a:rPr>
              <a:t>75</a:t>
            </a:r>
            <a:r>
              <a:rPr lang="ja-JP" altLang="en-US" sz="1600" b="1" dirty="0">
                <a:solidFill>
                  <a:srgbClr val="000000"/>
                </a:solidFill>
                <a:latin typeface="Meiryo UI" pitchFamily="50" charset="-128"/>
                <a:ea typeface="Meiryo UI" pitchFamily="50" charset="-128"/>
                <a:cs typeface="Meiryo UI" pitchFamily="50" charset="-128"/>
              </a:rPr>
              <a:t>歳以上の高齢運転者</a:t>
            </a:r>
          </a:p>
        </p:txBody>
      </p:sp>
      <p:sp>
        <p:nvSpPr>
          <p:cNvPr id="176155" name="Text Box 24"/>
          <p:cNvSpPr txBox="1">
            <a:spLocks noChangeArrowheads="1"/>
          </p:cNvSpPr>
          <p:nvPr/>
        </p:nvSpPr>
        <p:spPr bwMode="auto">
          <a:xfrm>
            <a:off x="7059613" y="2676525"/>
            <a:ext cx="1327150" cy="782638"/>
          </a:xfrm>
          <a:prstGeom prst="rect">
            <a:avLst/>
          </a:prstGeom>
          <a:solidFill>
            <a:schemeClr val="bg1"/>
          </a:solidFill>
          <a:ln w="15875">
            <a:solidFill>
              <a:srgbClr val="808080"/>
            </a:solidFill>
            <a:prstDash val="dash"/>
            <a:miter lim="800000"/>
            <a:headEnd/>
            <a:tailEnd/>
          </a:ln>
        </p:spPr>
        <p:txBody>
          <a:bodyPr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05000"/>
              </a:lnSpc>
            </a:pPr>
            <a:r>
              <a:rPr lang="ja-JP" altLang="en-US" sz="1300" b="1" dirty="0">
                <a:solidFill>
                  <a:schemeClr val="bg2"/>
                </a:solidFill>
                <a:latin typeface="Meiryo UI" pitchFamily="50" charset="-128"/>
                <a:ea typeface="Meiryo UI" pitchFamily="50" charset="-128"/>
                <a:cs typeface="Meiryo UI" pitchFamily="50" charset="-128"/>
              </a:rPr>
              <a:t>更新後に</a:t>
            </a:r>
          </a:p>
          <a:p>
            <a:pPr algn="ctr" eaLnBrk="1" hangingPunct="1">
              <a:lnSpc>
                <a:spcPct val="105000"/>
              </a:lnSpc>
            </a:pPr>
            <a:r>
              <a:rPr lang="ja-JP" altLang="en-US" sz="1300" b="1" dirty="0">
                <a:solidFill>
                  <a:schemeClr val="bg2"/>
                </a:solidFill>
                <a:latin typeface="Meiryo UI" pitchFamily="50" charset="-128"/>
                <a:ea typeface="Meiryo UI" pitchFamily="50" charset="-128"/>
                <a:cs typeface="Meiryo UI" pitchFamily="50" charset="-128"/>
              </a:rPr>
              <a:t>基準行為を</a:t>
            </a:r>
          </a:p>
          <a:p>
            <a:pPr algn="ctr" eaLnBrk="1" hangingPunct="1">
              <a:lnSpc>
                <a:spcPct val="105000"/>
              </a:lnSpc>
            </a:pPr>
            <a:r>
              <a:rPr lang="ja-JP" altLang="en-US" sz="1300" b="1" dirty="0">
                <a:solidFill>
                  <a:schemeClr val="bg2"/>
                </a:solidFill>
                <a:latin typeface="Meiryo UI" pitchFamily="50" charset="-128"/>
                <a:ea typeface="Meiryo UI" pitchFamily="50" charset="-128"/>
                <a:cs typeface="Meiryo UI" pitchFamily="50" charset="-128"/>
              </a:rPr>
              <a:t>した場合</a:t>
            </a:r>
          </a:p>
        </p:txBody>
      </p:sp>
      <p:sp>
        <p:nvSpPr>
          <p:cNvPr id="176156" name="Text Box 24"/>
          <p:cNvSpPr txBox="1">
            <a:spLocks noChangeArrowheads="1"/>
          </p:cNvSpPr>
          <p:nvPr/>
        </p:nvSpPr>
        <p:spPr bwMode="auto">
          <a:xfrm>
            <a:off x="436563" y="2551113"/>
            <a:ext cx="1433512" cy="990600"/>
          </a:xfrm>
          <a:prstGeom prst="rect">
            <a:avLst/>
          </a:prstGeom>
          <a:solidFill>
            <a:schemeClr val="bg1"/>
          </a:solidFill>
          <a:ln w="15875">
            <a:solidFill>
              <a:srgbClr val="808080"/>
            </a:solidFill>
            <a:prstDash val="dash"/>
            <a:miter lim="800000"/>
            <a:headEnd/>
            <a:tailEnd/>
          </a:ln>
        </p:spPr>
        <p:txBody>
          <a:bodyPr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05000"/>
              </a:lnSpc>
            </a:pPr>
            <a:r>
              <a:rPr lang="ja-JP" altLang="en-US" sz="1300" b="1">
                <a:solidFill>
                  <a:schemeClr val="bg2"/>
                </a:solidFill>
                <a:latin typeface="Meiryo UI" pitchFamily="50" charset="-128"/>
                <a:ea typeface="Meiryo UI" pitchFamily="50" charset="-128"/>
                <a:cs typeface="Meiryo UI" pitchFamily="50" charset="-128"/>
              </a:rPr>
              <a:t>更新期間満了日 </a:t>
            </a:r>
            <a:r>
              <a:rPr lang="en-US" altLang="ja-JP" sz="1300" b="1">
                <a:solidFill>
                  <a:schemeClr val="bg2"/>
                </a:solidFill>
                <a:latin typeface="Meiryo UI" pitchFamily="50" charset="-128"/>
                <a:ea typeface="Meiryo UI" pitchFamily="50" charset="-128"/>
                <a:cs typeface="Meiryo UI" pitchFamily="50" charset="-128"/>
              </a:rPr>
              <a:t>1</a:t>
            </a:r>
            <a:r>
              <a:rPr lang="ja-JP" altLang="en-US" sz="1300" b="1">
                <a:solidFill>
                  <a:schemeClr val="bg2"/>
                </a:solidFill>
                <a:latin typeface="Meiryo UI" pitchFamily="50" charset="-128"/>
                <a:ea typeface="Meiryo UI" pitchFamily="50" charset="-128"/>
                <a:cs typeface="Meiryo UI" pitchFamily="50" charset="-128"/>
              </a:rPr>
              <a:t>年前以後に</a:t>
            </a:r>
          </a:p>
          <a:p>
            <a:pPr algn="ctr" eaLnBrk="1" hangingPunct="1">
              <a:lnSpc>
                <a:spcPct val="105000"/>
              </a:lnSpc>
            </a:pPr>
            <a:r>
              <a:rPr lang="ja-JP" altLang="en-US" sz="1300" b="1">
                <a:solidFill>
                  <a:schemeClr val="bg2"/>
                </a:solidFill>
                <a:latin typeface="Meiryo UI" pitchFamily="50" charset="-128"/>
                <a:ea typeface="Meiryo UI" pitchFamily="50" charset="-128"/>
                <a:cs typeface="Meiryo UI" pitchFamily="50" charset="-128"/>
              </a:rPr>
              <a:t>基準行為を</a:t>
            </a:r>
          </a:p>
          <a:p>
            <a:pPr algn="ctr" eaLnBrk="1" hangingPunct="1">
              <a:lnSpc>
                <a:spcPct val="105000"/>
              </a:lnSpc>
            </a:pPr>
            <a:r>
              <a:rPr lang="ja-JP" altLang="en-US" sz="1300" b="1">
                <a:solidFill>
                  <a:schemeClr val="bg2"/>
                </a:solidFill>
                <a:latin typeface="Meiryo UI" pitchFamily="50" charset="-128"/>
                <a:ea typeface="Meiryo UI" pitchFamily="50" charset="-128"/>
                <a:cs typeface="Meiryo UI" pitchFamily="50" charset="-128"/>
              </a:rPr>
              <a:t>していた場合</a:t>
            </a:r>
          </a:p>
        </p:txBody>
      </p:sp>
      <p:sp>
        <p:nvSpPr>
          <p:cNvPr id="176157" name="AutoShape 44"/>
          <p:cNvSpPr>
            <a:spLocks noChangeArrowheads="1"/>
          </p:cNvSpPr>
          <p:nvPr/>
        </p:nvSpPr>
        <p:spPr bwMode="auto">
          <a:xfrm rot="5400000">
            <a:off x="5476875" y="5908675"/>
            <a:ext cx="217488" cy="388938"/>
          </a:xfrm>
          <a:prstGeom prst="rightArrow">
            <a:avLst>
              <a:gd name="adj1" fmla="val 45593"/>
              <a:gd name="adj2" fmla="val 4780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1" hangingPunct="1"/>
            <a:endParaRPr lang="ja-JP" altLang="en-US" sz="1800"/>
          </a:p>
        </p:txBody>
      </p:sp>
      <p:sp>
        <p:nvSpPr>
          <p:cNvPr id="176158" name="AutoShape 44"/>
          <p:cNvSpPr>
            <a:spLocks noChangeArrowheads="1"/>
          </p:cNvSpPr>
          <p:nvPr/>
        </p:nvSpPr>
        <p:spPr bwMode="auto">
          <a:xfrm>
            <a:off x="5991225" y="6205538"/>
            <a:ext cx="198438" cy="312737"/>
          </a:xfrm>
          <a:prstGeom prst="rightArrow">
            <a:avLst>
              <a:gd name="adj1" fmla="val 45593"/>
              <a:gd name="adj2" fmla="val 4780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p>
        </p:txBody>
      </p:sp>
      <p:sp>
        <p:nvSpPr>
          <p:cNvPr id="176159" name="AutoShape 32"/>
          <p:cNvSpPr>
            <a:spLocks noChangeArrowheads="1"/>
          </p:cNvSpPr>
          <p:nvPr/>
        </p:nvSpPr>
        <p:spPr bwMode="auto">
          <a:xfrm rot="5400000">
            <a:off x="4318794" y="1216819"/>
            <a:ext cx="169863" cy="657225"/>
          </a:xfrm>
          <a:prstGeom prst="rightArrow">
            <a:avLst>
              <a:gd name="adj1" fmla="val 44750"/>
              <a:gd name="adj2" fmla="val 5604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ctr" defTabSz="1001713" eaLnBrk="1" hangingPunct="1">
              <a:lnSpc>
                <a:spcPct val="90000"/>
              </a:lnSpc>
            </a:pPr>
            <a:endParaRPr lang="ja-JP" altLang="en-US" sz="2000">
              <a:ea typeface="HGP創英角ｺﾞｼｯｸUB" pitchFamily="50" charset="-128"/>
            </a:endParaRPr>
          </a:p>
        </p:txBody>
      </p:sp>
      <p:sp>
        <p:nvSpPr>
          <p:cNvPr id="176160" name="AutoShape 38"/>
          <p:cNvSpPr>
            <a:spLocks noChangeArrowheads="1"/>
          </p:cNvSpPr>
          <p:nvPr/>
        </p:nvSpPr>
        <p:spPr bwMode="auto">
          <a:xfrm>
            <a:off x="2149475" y="4545013"/>
            <a:ext cx="4551363" cy="533400"/>
          </a:xfrm>
          <a:prstGeom prst="roundRect">
            <a:avLst>
              <a:gd name="adj" fmla="val 16667"/>
            </a:avLst>
          </a:prstGeom>
          <a:solidFill>
            <a:srgbClr val="8EBA40"/>
          </a:solidFill>
          <a:ln>
            <a:noFill/>
          </a:ln>
        </p:spPr>
        <p:txBody>
          <a:bodyPr wrap="none" anchor="ctr"/>
          <a:lstStyle/>
          <a:p>
            <a:pPr eaLnBrk="1" hangingPunct="1">
              <a:lnSpc>
                <a:spcPct val="150000"/>
              </a:lnSpc>
              <a:spcBef>
                <a:spcPts val="600"/>
              </a:spcBef>
            </a:pPr>
            <a:r>
              <a:rPr kumimoji="0" lang="ja-JP" altLang="ja-JP" sz="1600" b="1" dirty="0">
                <a:latin typeface="Meiryo UI" pitchFamily="50" charset="-128"/>
                <a:ea typeface="Meiryo UI" pitchFamily="50" charset="-128"/>
                <a:cs typeface="Meiryo UI" pitchFamily="50" charset="-128"/>
              </a:rPr>
              <a:t>     </a:t>
            </a:r>
            <a:r>
              <a:rPr kumimoji="0" lang="ja-JP" altLang="ja-JP" sz="1500" b="1" dirty="0">
                <a:latin typeface="Meiryo UI" pitchFamily="50" charset="-128"/>
                <a:ea typeface="Meiryo UI" pitchFamily="50" charset="-128"/>
                <a:cs typeface="Meiryo UI" pitchFamily="50" charset="-128"/>
              </a:rPr>
              <a:t>専門医の診断         </a:t>
            </a:r>
            <a:r>
              <a:rPr kumimoji="0" lang="ja-JP" altLang="ja-JP" sz="1500" b="1" dirty="0">
                <a:solidFill>
                  <a:schemeClr val="bg1"/>
                </a:solidFill>
                <a:latin typeface="Meiryo UI" pitchFamily="50" charset="-128"/>
                <a:ea typeface="Meiryo UI" pitchFamily="50" charset="-128"/>
                <a:cs typeface="Meiryo UI" pitchFamily="50" charset="-128"/>
              </a:rPr>
              <a:t>主治医の診断書の提出</a:t>
            </a:r>
            <a:r>
              <a:rPr kumimoji="0" lang="ja-JP" altLang="ja-JP" sz="1600" b="1" baseline="30000" dirty="0">
                <a:solidFill>
                  <a:schemeClr val="bg1"/>
                </a:solidFill>
                <a:latin typeface="Meiryo UI" pitchFamily="50" charset="-128"/>
                <a:ea typeface="Meiryo UI" pitchFamily="50" charset="-128"/>
                <a:cs typeface="Meiryo UI" pitchFamily="50" charset="-128"/>
              </a:rPr>
              <a:t>※</a:t>
            </a:r>
          </a:p>
        </p:txBody>
      </p:sp>
      <p:sp>
        <p:nvSpPr>
          <p:cNvPr id="176161" name="Text Box 15"/>
          <p:cNvSpPr txBox="1">
            <a:spLocks noChangeArrowheads="1"/>
          </p:cNvSpPr>
          <p:nvPr/>
        </p:nvSpPr>
        <p:spPr bwMode="auto">
          <a:xfrm>
            <a:off x="1109663" y="4649788"/>
            <a:ext cx="1308100" cy="352425"/>
          </a:xfrm>
          <a:prstGeom prst="rect">
            <a:avLst/>
          </a:prstGeom>
          <a:solidFill>
            <a:schemeClr val="bg1"/>
          </a:solidFill>
          <a:ln w="15875">
            <a:solidFill>
              <a:schemeClr val="tx1"/>
            </a:solidFill>
            <a:miter lim="800000"/>
            <a:headEnd/>
            <a:tailEnd/>
          </a:ln>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5000"/>
              </a:lnSpc>
              <a:spcBef>
                <a:spcPct val="50000"/>
              </a:spcBef>
            </a:pPr>
            <a:r>
              <a:rPr lang="ja-JP" altLang="en-US" sz="1400" b="1">
                <a:latin typeface="Meiryo UI" pitchFamily="50" charset="-128"/>
                <a:ea typeface="Meiryo UI" pitchFamily="50" charset="-128"/>
                <a:cs typeface="Meiryo UI" pitchFamily="50" charset="-128"/>
              </a:rPr>
              <a:t>臨時適性検査</a:t>
            </a:r>
          </a:p>
        </p:txBody>
      </p:sp>
      <p:sp>
        <p:nvSpPr>
          <p:cNvPr id="176162" name="Text Box 24"/>
          <p:cNvSpPr txBox="1">
            <a:spLocks noChangeArrowheads="1"/>
          </p:cNvSpPr>
          <p:nvPr/>
        </p:nvSpPr>
        <p:spPr bwMode="auto">
          <a:xfrm>
            <a:off x="6732588" y="4635500"/>
            <a:ext cx="1889125" cy="4777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5875">
                <a:solidFill>
                  <a:schemeClr val="tx1"/>
                </a:solidFill>
                <a:prstDash val="dash"/>
                <a:miter lim="800000"/>
                <a:headEnd/>
                <a:tailEnd/>
              </a14:hiddenLine>
            </a:ext>
          </a:extLst>
        </p:spPr>
        <p:txBody>
          <a:bodyPr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90000"/>
              </a:lnSpc>
            </a:pPr>
            <a:r>
              <a:rPr lang="en-US" altLang="ja-JP" sz="1200" b="1" dirty="0">
                <a:solidFill>
                  <a:srgbClr val="FF5050"/>
                </a:solidFill>
                <a:latin typeface="Meiryo UI" pitchFamily="50" charset="-128"/>
                <a:ea typeface="Meiryo UI" pitchFamily="50" charset="-128"/>
                <a:cs typeface="Meiryo UI" pitchFamily="50" charset="-128"/>
              </a:rPr>
              <a:t>※</a:t>
            </a:r>
            <a:r>
              <a:rPr lang="ja-JP" altLang="en-US" sz="1200" b="1" dirty="0">
                <a:solidFill>
                  <a:srgbClr val="FF5050"/>
                </a:solidFill>
                <a:latin typeface="Meiryo UI" pitchFamily="50" charset="-128"/>
                <a:ea typeface="Meiryo UI" pitchFamily="50" charset="-128"/>
                <a:cs typeface="Meiryo UI" pitchFamily="50" charset="-128"/>
              </a:rPr>
              <a:t>認知症用の</a:t>
            </a:r>
          </a:p>
          <a:p>
            <a:pPr eaLnBrk="1" hangingPunct="1">
              <a:lnSpc>
                <a:spcPct val="90000"/>
              </a:lnSpc>
            </a:pPr>
            <a:r>
              <a:rPr lang="ja-JP" altLang="en-US" sz="1200" b="1" dirty="0">
                <a:solidFill>
                  <a:srgbClr val="FF5050"/>
                </a:solidFill>
                <a:latin typeface="Meiryo UI" pitchFamily="50" charset="-128"/>
                <a:ea typeface="Meiryo UI" pitchFamily="50" charset="-128"/>
                <a:cs typeface="Meiryo UI" pitchFamily="50" charset="-128"/>
              </a:rPr>
              <a:t>   診断書様式による</a:t>
            </a:r>
          </a:p>
        </p:txBody>
      </p:sp>
      <p:sp>
        <p:nvSpPr>
          <p:cNvPr id="176163" name="Rectangle 13"/>
          <p:cNvSpPr>
            <a:spLocks noChangeArrowheads="1"/>
          </p:cNvSpPr>
          <p:nvPr/>
        </p:nvSpPr>
        <p:spPr bwMode="auto">
          <a:xfrm>
            <a:off x="3238500" y="5408613"/>
            <a:ext cx="2428875" cy="666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ja-JP" altLang="en-US" sz="3200" b="1">
              <a:ea typeface="HGPｺﾞｼｯｸM" pitchFamily="50" charset="-128"/>
            </a:endParaRPr>
          </a:p>
        </p:txBody>
      </p:sp>
      <p:sp>
        <p:nvSpPr>
          <p:cNvPr id="176164" name="Rectangle 13"/>
          <p:cNvSpPr>
            <a:spLocks noChangeArrowheads="1"/>
          </p:cNvSpPr>
          <p:nvPr/>
        </p:nvSpPr>
        <p:spPr bwMode="auto">
          <a:xfrm>
            <a:off x="4283075" y="5091113"/>
            <a:ext cx="238125" cy="1619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ja-JP" altLang="en-US" sz="3200" b="1">
              <a:ea typeface="HGPｺﾞｼｯｸM" pitchFamily="50" charset="-128"/>
            </a:endParaRPr>
          </a:p>
        </p:txBody>
      </p:sp>
      <p:sp>
        <p:nvSpPr>
          <p:cNvPr id="176165" name="Text Box 22"/>
          <p:cNvSpPr txBox="1">
            <a:spLocks noChangeArrowheads="1"/>
          </p:cNvSpPr>
          <p:nvPr/>
        </p:nvSpPr>
        <p:spPr bwMode="auto">
          <a:xfrm>
            <a:off x="3873500" y="4279900"/>
            <a:ext cx="1079500" cy="29312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pPr>
            <a:r>
              <a:rPr lang="ja-JP" altLang="en-US" sz="1200" b="1">
                <a:solidFill>
                  <a:srgbClr val="000000"/>
                </a:solidFill>
                <a:latin typeface="Meiryo UI" pitchFamily="50" charset="-128"/>
                <a:ea typeface="Meiryo UI" pitchFamily="50" charset="-128"/>
                <a:cs typeface="Meiryo UI" pitchFamily="50" charset="-128"/>
              </a:rPr>
              <a:t>受  診</a:t>
            </a:r>
          </a:p>
        </p:txBody>
      </p:sp>
      <p:sp>
        <p:nvSpPr>
          <p:cNvPr id="176166" name="AutoShape 44"/>
          <p:cNvSpPr>
            <a:spLocks noChangeArrowheads="1"/>
          </p:cNvSpPr>
          <p:nvPr/>
        </p:nvSpPr>
        <p:spPr bwMode="auto">
          <a:xfrm rot="5400000">
            <a:off x="3207544" y="4360069"/>
            <a:ext cx="282575" cy="360363"/>
          </a:xfrm>
          <a:prstGeom prst="rightArrow">
            <a:avLst>
              <a:gd name="adj1" fmla="val 52426"/>
              <a:gd name="adj2" fmla="val 34273"/>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76167" name="AutoShape 44"/>
          <p:cNvSpPr>
            <a:spLocks noChangeArrowheads="1"/>
          </p:cNvSpPr>
          <p:nvPr/>
        </p:nvSpPr>
        <p:spPr bwMode="auto">
          <a:xfrm rot="5400000">
            <a:off x="5368132" y="4356893"/>
            <a:ext cx="311150" cy="360363"/>
          </a:xfrm>
          <a:prstGeom prst="rightArrow">
            <a:avLst>
              <a:gd name="adj1" fmla="val 51546"/>
              <a:gd name="adj2" fmla="val 32144"/>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76168" name="Rectangle 13"/>
          <p:cNvSpPr>
            <a:spLocks noChangeArrowheads="1"/>
          </p:cNvSpPr>
          <p:nvPr/>
        </p:nvSpPr>
        <p:spPr bwMode="auto">
          <a:xfrm>
            <a:off x="3263900" y="4386263"/>
            <a:ext cx="847725" cy="571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ja-JP" altLang="en-US" sz="3200" b="1">
              <a:ea typeface="HGPｺﾞｼｯｸM" pitchFamily="50" charset="-128"/>
            </a:endParaRPr>
          </a:p>
        </p:txBody>
      </p:sp>
      <p:sp>
        <p:nvSpPr>
          <p:cNvPr id="176169" name="Rectangle 13"/>
          <p:cNvSpPr>
            <a:spLocks noChangeArrowheads="1"/>
          </p:cNvSpPr>
          <p:nvPr/>
        </p:nvSpPr>
        <p:spPr bwMode="auto">
          <a:xfrm>
            <a:off x="4651375" y="4383088"/>
            <a:ext cx="962025" cy="666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ja-JP" altLang="en-US" sz="3200" b="1">
              <a:ea typeface="HGPｺﾞｼｯｸM" pitchFamily="50" charset="-128"/>
            </a:endParaRPr>
          </a:p>
        </p:txBody>
      </p:sp>
      <p:sp>
        <p:nvSpPr>
          <p:cNvPr id="176170" name="Rectangle 13"/>
          <p:cNvSpPr>
            <a:spLocks noChangeArrowheads="1"/>
          </p:cNvSpPr>
          <p:nvPr/>
        </p:nvSpPr>
        <p:spPr bwMode="auto">
          <a:xfrm>
            <a:off x="4286250" y="4141788"/>
            <a:ext cx="276225" cy="1143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ja-JP" altLang="en-US" sz="3200" b="1">
              <a:ea typeface="HGPｺﾞｼｯｸM" pitchFamily="50" charset="-128"/>
            </a:endParaRPr>
          </a:p>
        </p:txBody>
      </p:sp>
      <p:sp>
        <p:nvSpPr>
          <p:cNvPr id="176171" name="Text Box 22"/>
          <p:cNvSpPr txBox="1">
            <a:spLocks noChangeArrowheads="1"/>
          </p:cNvSpPr>
          <p:nvPr/>
        </p:nvSpPr>
        <p:spPr bwMode="auto">
          <a:xfrm>
            <a:off x="3895725" y="5264150"/>
            <a:ext cx="1012825" cy="2931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pPr>
            <a:r>
              <a:rPr lang="ja-JP" altLang="en-US" sz="1200" b="1">
                <a:solidFill>
                  <a:srgbClr val="000000"/>
                </a:solidFill>
                <a:latin typeface="Meiryo UI" pitchFamily="50" charset="-128"/>
                <a:ea typeface="Meiryo UI" pitchFamily="50" charset="-128"/>
                <a:cs typeface="Meiryo UI" pitchFamily="50" charset="-128"/>
              </a:rPr>
              <a:t>診断の結果</a:t>
            </a:r>
          </a:p>
        </p:txBody>
      </p:sp>
      <p:sp>
        <p:nvSpPr>
          <p:cNvPr id="176172" name="Rectangle 3"/>
          <p:cNvSpPr>
            <a:spLocks noChangeArrowheads="1"/>
          </p:cNvSpPr>
          <p:nvPr/>
        </p:nvSpPr>
        <p:spPr bwMode="auto">
          <a:xfrm>
            <a:off x="252413" y="96996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76173" name="Text Box 5"/>
          <p:cNvSpPr txBox="1">
            <a:spLocks noChangeArrowheads="1"/>
          </p:cNvSpPr>
          <p:nvPr/>
        </p:nvSpPr>
        <p:spPr bwMode="auto">
          <a:xfrm>
            <a:off x="0" y="0"/>
            <a:ext cx="2338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-32</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1542498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3"/>
          <p:cNvSpPr txBox="1">
            <a:spLocks noChangeArrowheads="1"/>
          </p:cNvSpPr>
          <p:nvPr/>
        </p:nvSpPr>
        <p:spPr bwMode="auto">
          <a:xfrm>
            <a:off x="1010864" y="372838"/>
            <a:ext cx="6899564" cy="8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3308" rtl="0" eaLnBrk="1" fontAlgn="auto" latinLnBrk="0" hangingPunct="1">
              <a:lnSpc>
                <a:spcPct val="100000"/>
              </a:lnSpc>
              <a:spcBef>
                <a:spcPct val="0"/>
              </a:spcBef>
              <a:spcAft>
                <a:spcPts val="0"/>
              </a:spcAft>
              <a:buClrTx/>
              <a:buSzTx/>
              <a:buFont typeface="Arial" charset="0"/>
              <a:buNone/>
              <a:tabLst/>
              <a:defRPr/>
            </a:pP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認知症の人の日常生活・社会生活における</a:t>
            </a: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913308" rtl="0" eaLnBrk="1" fontAlgn="auto" latinLnBrk="0" hangingPunct="1">
              <a:lnSpc>
                <a:spcPct val="100000"/>
              </a:lnSpc>
              <a:spcBef>
                <a:spcPct val="0"/>
              </a:spcBef>
              <a:spcAft>
                <a:spcPts val="0"/>
              </a:spcAft>
              <a:buClrTx/>
              <a:buSzTx/>
              <a:buFont typeface="Arial" charset="0"/>
              <a:buNone/>
              <a:tabLst/>
              <a:defRPr/>
            </a:pP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意思決定支援ガイドライン</a:t>
            </a:r>
          </a:p>
        </p:txBody>
      </p:sp>
      <p:sp>
        <p:nvSpPr>
          <p:cNvPr id="6" name="テキスト ボックス 5"/>
          <p:cNvSpPr txBox="1"/>
          <p:nvPr/>
        </p:nvSpPr>
        <p:spPr>
          <a:xfrm>
            <a:off x="548850" y="1885617"/>
            <a:ext cx="8039525" cy="1029123"/>
          </a:xfrm>
          <a:prstGeom prst="rect">
            <a:avLst/>
          </a:prstGeom>
          <a:noFill/>
          <a:ln w="25400" cap="flat" cmpd="sng" algn="ctr">
            <a:solidFill>
              <a:srgbClr val="92403E"/>
            </a:solidFill>
            <a:prstDash val="solid"/>
          </a:ln>
          <a:effectLst/>
        </p:spPr>
        <p:txBody>
          <a:bodyPr wrap="square" rtlCol="0" anchor="ctr">
            <a:noAutofit/>
          </a:bodyPr>
          <a:lstStyle/>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認知症の人を支える周囲の人において行われる意思決定支援の基本的考え方（理念）や姿勢、方法、配慮すべき事柄等を整理して示し、これにより、 認知症の人が、自らの意思に基づいた日常生活・社会生活を送れることを目指すもの。</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9" name="テキスト ボックス 8"/>
          <p:cNvSpPr txBox="1"/>
          <p:nvPr/>
        </p:nvSpPr>
        <p:spPr>
          <a:xfrm>
            <a:off x="569057" y="3377385"/>
            <a:ext cx="8035116" cy="1000826"/>
          </a:xfrm>
          <a:prstGeom prst="rect">
            <a:avLst/>
          </a:prstGeom>
          <a:noFill/>
          <a:ln w="25400" cap="flat" cmpd="sng" algn="ctr">
            <a:solidFill>
              <a:srgbClr val="92403E"/>
            </a:solidFill>
            <a:prstDash val="solid"/>
          </a:ln>
          <a:effectLst/>
        </p:spPr>
        <p:txBody>
          <a:bodyPr wrap="square" rtlCol="0">
            <a:noAutofit/>
          </a:bodyPr>
          <a:lstStyle/>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認知症の人を支援するためのガイドラインであり、また、特定の職種や特定の場面に限定されるものではなく、認知症の人の意思決定支援に関わる全ての人による意思決定を行う際のガイドラインとなっている。</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テキスト ボックス 9"/>
          <p:cNvSpPr txBox="1"/>
          <p:nvPr/>
        </p:nvSpPr>
        <p:spPr>
          <a:xfrm>
            <a:off x="550599" y="2991756"/>
            <a:ext cx="8059999" cy="385628"/>
          </a:xfrm>
          <a:prstGeom prst="rect">
            <a:avLst/>
          </a:prstGeom>
          <a:solidFill>
            <a:srgbClr val="92403E"/>
          </a:solidFill>
          <a:ln w="25400" cap="flat" cmpd="sng" algn="ctr">
            <a:noFill/>
            <a:prstDash val="solid"/>
          </a:ln>
          <a:effectLst/>
        </p:spPr>
        <p:txBody>
          <a:bodyPr wrap="square" rtlCol="0" anchor="ctr">
            <a:noAutofit/>
          </a:bodyPr>
          <a:lstStyle/>
          <a:p>
            <a:pPr marL="0" marR="0" lvl="0" indent="0" algn="ctr" defTabSz="91281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誰のための誰による意思決定支援か</a:t>
            </a:r>
          </a:p>
        </p:txBody>
      </p:sp>
      <p:sp>
        <p:nvSpPr>
          <p:cNvPr id="14" name="テキスト ボックス 13"/>
          <p:cNvSpPr txBox="1"/>
          <p:nvPr/>
        </p:nvSpPr>
        <p:spPr>
          <a:xfrm>
            <a:off x="545312" y="4807686"/>
            <a:ext cx="8046829" cy="1830765"/>
          </a:xfrm>
          <a:prstGeom prst="rect">
            <a:avLst/>
          </a:prstGeom>
          <a:noFill/>
          <a:ln w="25400" cap="flat" cmpd="sng" algn="ctr">
            <a:solidFill>
              <a:srgbClr val="92403E"/>
            </a:solidFill>
            <a:prstDash val="solid"/>
          </a:ln>
          <a:effectLst/>
        </p:spPr>
        <p:txBody>
          <a:bodyPr wrap="square" rtlCol="0">
            <a:noAutofit/>
          </a:bodyPr>
          <a:lstStyle/>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認知症の人が、意思決定が困難と思われる場合であっても、意思決定しながら尊厳をもって暮らしていくことの重要性について認識することが必要。</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本人の示した意思は、それが他者を害する場合や本人にとって見過ごすことのできない重大な影響が生ずる場合でない限り尊重される。</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また、意思決定支援にあたっては、身近な信頼できる関係者等がチームとなって必要な支援を行う体制（意思決定支援チーム）が必要である。</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6" name="テキスト ボックス 15"/>
          <p:cNvSpPr txBox="1"/>
          <p:nvPr/>
        </p:nvSpPr>
        <p:spPr>
          <a:xfrm>
            <a:off x="546099" y="1594641"/>
            <a:ext cx="8059105" cy="385628"/>
          </a:xfrm>
          <a:prstGeom prst="rect">
            <a:avLst/>
          </a:prstGeom>
          <a:solidFill>
            <a:srgbClr val="92403E"/>
          </a:solidFill>
          <a:ln w="25400" cap="flat" cmpd="sng" algn="ctr">
            <a:noFill/>
            <a:prstDash val="solid"/>
          </a:ln>
          <a:effectLst/>
        </p:spPr>
        <p:txBody>
          <a:bodyPr wrap="square" rtlCol="0" anchor="ctr">
            <a:noAutofit/>
          </a:bodyPr>
          <a:lstStyle/>
          <a:p>
            <a:pPr marL="0" marR="0" lvl="0" indent="0" algn="ctr" defTabSz="91281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趣旨</a:t>
            </a:r>
          </a:p>
        </p:txBody>
      </p:sp>
      <p:sp>
        <p:nvSpPr>
          <p:cNvPr id="17" name="テキスト ボックス 16"/>
          <p:cNvSpPr txBox="1"/>
          <p:nvPr/>
        </p:nvSpPr>
        <p:spPr>
          <a:xfrm>
            <a:off x="537901" y="4451244"/>
            <a:ext cx="8067303" cy="385628"/>
          </a:xfrm>
          <a:prstGeom prst="rect">
            <a:avLst/>
          </a:prstGeom>
          <a:solidFill>
            <a:srgbClr val="92403E"/>
          </a:solidFill>
          <a:ln w="25400" cap="flat" cmpd="sng" algn="ctr">
            <a:noFill/>
            <a:prstDash val="solid"/>
          </a:ln>
          <a:effectLst/>
        </p:spPr>
        <p:txBody>
          <a:bodyPr wrap="square" rtlCol="0" anchor="ctr">
            <a:noAutofit/>
          </a:bodyPr>
          <a:lstStyle/>
          <a:p>
            <a:pPr marL="0" marR="0" lvl="0" indent="0" algn="ctr" defTabSz="91281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意思決定支援の基本原則</a:t>
            </a:r>
          </a:p>
        </p:txBody>
      </p:sp>
      <p:sp>
        <p:nvSpPr>
          <p:cNvPr id="15"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7118" y="13278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1" name="Text Box 5"/>
          <p:cNvSpPr txBox="1">
            <a:spLocks noChangeArrowheads="1"/>
          </p:cNvSpPr>
          <p:nvPr/>
        </p:nvSpPr>
        <p:spPr bwMode="auto">
          <a:xfrm>
            <a:off x="0" y="0"/>
            <a:ext cx="2281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-33</a:t>
            </a:r>
            <a:r>
              <a:rPr lang="ja-JP" altLang="en-US" sz="1800" b="1" dirty="0">
                <a:latin typeface="Meiryo UI" pitchFamily="50" charset="-128"/>
                <a:ea typeface="Meiryo UI" pitchFamily="50" charset="-128"/>
                <a:cs typeface="Meiryo UI" pitchFamily="50" charset="-128"/>
              </a:rPr>
              <a:t>＞</a:t>
            </a:r>
          </a:p>
        </p:txBody>
      </p:sp>
      <p:sp>
        <p:nvSpPr>
          <p:cNvPr id="12"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275830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507567" y="2584168"/>
            <a:ext cx="7808495" cy="3357607"/>
          </a:xfrm>
          <a:prstGeom prst="roundRect">
            <a:avLst>
              <a:gd name="adj" fmla="val 50000"/>
            </a:avLst>
          </a:prstGeom>
          <a:solidFill>
            <a:srgbClr val="D9DCB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ja-JP" altLang="en-US" sz="1800">
              <a:solidFill>
                <a:srgbClr val="D9DCB8"/>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200653" y="1326636"/>
            <a:ext cx="6747708" cy="1126170"/>
          </a:xfrm>
          <a:prstGeom prst="rect">
            <a:avLst/>
          </a:prstGeom>
          <a:noFill/>
          <a:ln w="22225" cap="flat" cmpd="sng" algn="ctr">
            <a:solidFill>
              <a:sysClr val="windowText" lastClr="000000"/>
            </a:solidFill>
            <a:prstDash val="sysDot"/>
          </a:ln>
          <a:effectLst/>
        </p:spPr>
        <p:txBody>
          <a:bodyPr wrap="square" rtlCol="0" anchor="ctr">
            <a:noAutofit/>
          </a:bodyPr>
          <a:lstStyle/>
          <a:p>
            <a:pPr algn="ctr" defTabSz="457200" eaLnBrk="1" fontAlgn="auto" hangingPunct="1">
              <a:lnSpc>
                <a:spcPts val="1600"/>
              </a:lnSpc>
              <a:spcBef>
                <a:spcPts val="0"/>
              </a:spcBef>
              <a:spcAft>
                <a:spcPts val="0"/>
              </a:spcAft>
            </a:pPr>
            <a:r>
              <a:rPr kumimoji="0" lang="en-US" sz="1200" b="1">
                <a:solidFill>
                  <a:prstClr val="black"/>
                </a:solidFill>
                <a:latin typeface="BIZ UDPゴシック" panose="020B0400000000000000" pitchFamily="50" charset="-128"/>
                <a:ea typeface="BIZ UDPゴシック" panose="020B0400000000000000" pitchFamily="50" charset="-128"/>
              </a:rPr>
              <a:t> </a:t>
            </a:r>
            <a:endParaRPr kumimoji="0" lang="ja-JP" altLang="en-US" sz="120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 name="正方形/長方形 2"/>
          <p:cNvSpPr/>
          <p:nvPr/>
        </p:nvSpPr>
        <p:spPr>
          <a:xfrm>
            <a:off x="1405107" y="1371332"/>
            <a:ext cx="5895472" cy="1061829"/>
          </a:xfrm>
          <a:prstGeom prst="rect">
            <a:avLst/>
          </a:prstGeom>
        </p:spPr>
        <p:txBody>
          <a:bodyPr wrap="square">
            <a:spAutoFit/>
          </a:bodyPr>
          <a:lstStyle/>
          <a:p>
            <a:pPr indent="304800" defTabSz="457200" eaLnBrk="1" fontAlgn="auto" hangingPunct="1">
              <a:spcBef>
                <a:spcPts val="360"/>
              </a:spcBef>
              <a:spcAft>
                <a:spcPts val="0"/>
              </a:spcAft>
            </a:pPr>
            <a:r>
              <a:rPr kumimoji="0" lang="ja-JP" altLang="ja-JP" sz="1600" b="1" dirty="0">
                <a:solidFill>
                  <a:srgbClr val="000000"/>
                </a:solidFill>
                <a:latin typeface="BIZ UDPゴシック" panose="020B0400000000000000" pitchFamily="50" charset="-128"/>
                <a:ea typeface="BIZ UDPゴシック" panose="020B0400000000000000" pitchFamily="50" charset="-128"/>
              </a:rPr>
              <a:t>人的・物的環境の整備</a:t>
            </a:r>
            <a:endParaRPr kumimoji="0" lang="ja-JP" altLang="ja-JP" sz="16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457200" defTabSz="457200" eaLnBrk="1" fontAlgn="auto" hangingPunct="1">
              <a:spcBef>
                <a:spcPts val="600"/>
              </a:spcBef>
              <a:spcAft>
                <a:spcPts val="0"/>
              </a:spcAft>
            </a:pPr>
            <a:r>
              <a:rPr kumimoji="0" lang="ja-JP" altLang="en-US" sz="1400" dirty="0">
                <a:solidFill>
                  <a:srgbClr val="000000"/>
                </a:solidFill>
                <a:latin typeface="BIZ UDPゴシック" panose="020B0400000000000000" pitchFamily="50" charset="-128"/>
                <a:ea typeface="BIZ UDPゴシック" panose="020B0400000000000000" pitchFamily="50" charset="-128"/>
              </a:rPr>
              <a:t>◎ </a:t>
            </a:r>
            <a:r>
              <a:rPr kumimoji="0" lang="ja-JP" altLang="ja-JP" sz="1400" dirty="0">
                <a:solidFill>
                  <a:srgbClr val="000000"/>
                </a:solidFill>
                <a:latin typeface="BIZ UDPゴシック" panose="020B0400000000000000" pitchFamily="50" charset="-128"/>
                <a:ea typeface="BIZ UDPゴシック" panose="020B0400000000000000" pitchFamily="50" charset="-128"/>
              </a:rPr>
              <a:t>意思決定</a:t>
            </a:r>
            <a:r>
              <a:rPr kumimoji="0" lang="ja-JP" altLang="ja-JP" sz="1400" dirty="0">
                <a:solidFill>
                  <a:srgbClr val="C35E59"/>
                </a:solidFill>
                <a:latin typeface="BIZ UDPゴシック" panose="020B0400000000000000" pitchFamily="50" charset="-128"/>
                <a:ea typeface="BIZ UDPゴシック" panose="020B0400000000000000" pitchFamily="50" charset="-128"/>
              </a:rPr>
              <a:t>支援者の態度</a:t>
            </a:r>
            <a:endParaRPr kumimoji="0" lang="ja-JP" altLang="ja-JP" sz="1400" dirty="0">
              <a:solidFill>
                <a:srgbClr val="C35E59"/>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457200" defTabSz="457200" eaLnBrk="1" fontAlgn="auto" hangingPunct="1">
              <a:spcBef>
                <a:spcPts val="0"/>
              </a:spcBef>
              <a:spcAft>
                <a:spcPts val="0"/>
              </a:spcAft>
            </a:pPr>
            <a:r>
              <a:rPr kumimoji="0" lang="ja-JP" altLang="en-US" sz="1400" dirty="0">
                <a:solidFill>
                  <a:srgbClr val="000000"/>
                </a:solidFill>
                <a:latin typeface="BIZ UDPゴシック" panose="020B0400000000000000" pitchFamily="50" charset="-128"/>
                <a:ea typeface="BIZ UDPゴシック" panose="020B0400000000000000" pitchFamily="50" charset="-128"/>
              </a:rPr>
              <a:t>◎ </a:t>
            </a:r>
            <a:r>
              <a:rPr kumimoji="0" lang="ja-JP" altLang="ja-JP" sz="1400" dirty="0">
                <a:solidFill>
                  <a:srgbClr val="000000"/>
                </a:solidFill>
                <a:latin typeface="BIZ UDPゴシック" panose="020B0400000000000000" pitchFamily="50" charset="-128"/>
                <a:ea typeface="BIZ UDPゴシック" panose="020B0400000000000000" pitchFamily="50" charset="-128"/>
              </a:rPr>
              <a:t>意思決定支援者との</a:t>
            </a:r>
            <a:r>
              <a:rPr kumimoji="0" lang="ja-JP" altLang="ja-JP" sz="1400" dirty="0">
                <a:solidFill>
                  <a:srgbClr val="C35E59"/>
                </a:solidFill>
                <a:latin typeface="BIZ UDPゴシック" panose="020B0400000000000000" pitchFamily="50" charset="-128"/>
                <a:ea typeface="BIZ UDPゴシック" panose="020B0400000000000000" pitchFamily="50" charset="-128"/>
              </a:rPr>
              <a:t>信頼関係</a:t>
            </a:r>
            <a:r>
              <a:rPr kumimoji="0" lang="ja-JP" altLang="ja-JP" sz="1400" dirty="0">
                <a:solidFill>
                  <a:srgbClr val="000000"/>
                </a:solidFill>
                <a:latin typeface="BIZ UDPゴシック" panose="020B0400000000000000" pitchFamily="50" charset="-128"/>
                <a:ea typeface="BIZ UDPゴシック" panose="020B0400000000000000" pitchFamily="50" charset="-128"/>
              </a:rPr>
              <a:t>、</a:t>
            </a:r>
            <a:r>
              <a:rPr kumimoji="0" lang="ja-JP" altLang="ja-JP" sz="1400" dirty="0">
                <a:solidFill>
                  <a:srgbClr val="C35E59"/>
                </a:solidFill>
                <a:latin typeface="BIZ UDPゴシック" panose="020B0400000000000000" pitchFamily="50" charset="-128"/>
                <a:ea typeface="BIZ UDPゴシック" panose="020B0400000000000000" pitchFamily="50" charset="-128"/>
              </a:rPr>
              <a:t>立ち会う者との関係性</a:t>
            </a:r>
            <a:r>
              <a:rPr kumimoji="0" lang="ja-JP" altLang="ja-JP" sz="1400" dirty="0">
                <a:solidFill>
                  <a:srgbClr val="000000"/>
                </a:solidFill>
                <a:latin typeface="BIZ UDPゴシック" panose="020B0400000000000000" pitchFamily="50" charset="-128"/>
                <a:ea typeface="BIZ UDPゴシック" panose="020B0400000000000000" pitchFamily="50" charset="-128"/>
              </a:rPr>
              <a:t>への配慮</a:t>
            </a:r>
            <a:endParaRPr kumimoji="0" lang="ja-JP" altLang="ja-JP" sz="14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457200" defTabSz="457200" eaLnBrk="1" fontAlgn="auto" hangingPunct="1">
              <a:spcBef>
                <a:spcPts val="0"/>
              </a:spcBef>
              <a:spcAft>
                <a:spcPts val="0"/>
              </a:spcAft>
            </a:pPr>
            <a:r>
              <a:rPr kumimoji="0" lang="ja-JP" altLang="en-US" sz="1400" dirty="0">
                <a:solidFill>
                  <a:srgbClr val="000000"/>
                </a:solidFill>
                <a:latin typeface="BIZ UDPゴシック" panose="020B0400000000000000" pitchFamily="50" charset="-128"/>
                <a:ea typeface="BIZ UDPゴシック" panose="020B0400000000000000" pitchFamily="50" charset="-128"/>
              </a:rPr>
              <a:t>◎ </a:t>
            </a:r>
            <a:r>
              <a:rPr kumimoji="0" lang="ja-JP" altLang="ja-JP" sz="1400" dirty="0">
                <a:solidFill>
                  <a:srgbClr val="000000"/>
                </a:solidFill>
                <a:latin typeface="BIZ UDPゴシック" panose="020B0400000000000000" pitchFamily="50" charset="-128"/>
                <a:ea typeface="BIZ UDPゴシック" panose="020B0400000000000000" pitchFamily="50" charset="-128"/>
              </a:rPr>
              <a:t>意思決定支援と</a:t>
            </a:r>
            <a:r>
              <a:rPr kumimoji="0" lang="ja-JP" altLang="ja-JP" sz="1400" dirty="0">
                <a:solidFill>
                  <a:srgbClr val="C35E59"/>
                </a:solidFill>
                <a:latin typeface="BIZ UDPゴシック" panose="020B0400000000000000" pitchFamily="50" charset="-128"/>
                <a:ea typeface="BIZ UDPゴシック" panose="020B0400000000000000" pitchFamily="50" charset="-128"/>
              </a:rPr>
              <a:t>環境</a:t>
            </a:r>
            <a:endParaRPr kumimoji="0" lang="ja-JP" altLang="ja-JP" sz="1400" dirty="0">
              <a:solidFill>
                <a:srgbClr val="C35E59"/>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8" name="正方形/長方形 7"/>
          <p:cNvSpPr/>
          <p:nvPr/>
        </p:nvSpPr>
        <p:spPr>
          <a:xfrm>
            <a:off x="1200653" y="2791986"/>
            <a:ext cx="5729074" cy="780722"/>
          </a:xfrm>
          <a:prstGeom prst="rect">
            <a:avLst/>
          </a:prstGeom>
          <a:noFill/>
          <a:ln w="25400" cap="flat" cmpd="sng" algn="ctr">
            <a:solidFill>
              <a:sysClr val="windowText" lastClr="000000"/>
            </a:solidFill>
            <a:prstDash val="solid"/>
          </a:ln>
          <a:effectLst/>
        </p:spPr>
        <p:txBody>
          <a:bodyPr wrap="square" rtlCol="0" anchor="ctr">
            <a:noAutofit/>
          </a:bodyPr>
          <a:lstStyle/>
          <a:p>
            <a:pPr defTabSz="457200" eaLnBrk="1" fontAlgn="auto" hangingPunct="1">
              <a:lnSpc>
                <a:spcPts val="2100"/>
              </a:lnSpc>
              <a:spcBef>
                <a:spcPts val="0"/>
              </a:spcBef>
              <a:spcAft>
                <a:spcPts val="0"/>
              </a:spcAft>
            </a:pPr>
            <a:r>
              <a:rPr kumimoji="0" lang="ja-JP" altLang="en-US" sz="18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800" b="1" dirty="0">
                <a:solidFill>
                  <a:srgbClr val="C35E59"/>
                </a:solidFill>
                <a:latin typeface="BIZ UDPゴシック" panose="020B0400000000000000" pitchFamily="50" charset="-128"/>
                <a:ea typeface="BIZ UDPゴシック" panose="020B0400000000000000" pitchFamily="50" charset="-128"/>
              </a:rPr>
              <a:t>形成</a:t>
            </a:r>
            <a:r>
              <a:rPr kumimoji="0" lang="ja-JP" altLang="en-US" sz="1800" b="1" dirty="0">
                <a:solidFill>
                  <a:srgbClr val="000000"/>
                </a:solidFill>
                <a:latin typeface="BIZ UDPゴシック" panose="020B0400000000000000" pitchFamily="50" charset="-128"/>
                <a:ea typeface="BIZ UDPゴシック" panose="020B0400000000000000" pitchFamily="50" charset="-128"/>
              </a:rPr>
              <a:t>支援 </a:t>
            </a:r>
            <a:endParaRPr kumimoji="0" lang="en-US" altLang="ja-JP" sz="1800" b="1" dirty="0">
              <a:solidFill>
                <a:srgbClr val="000000"/>
              </a:solidFill>
              <a:latin typeface="BIZ UDPゴシック" panose="020B0400000000000000" pitchFamily="50" charset="-128"/>
              <a:ea typeface="BIZ UDPゴシック" panose="020B0400000000000000" pitchFamily="50" charset="-128"/>
            </a:endParaRPr>
          </a:p>
          <a:p>
            <a:pPr defTabSz="457200" eaLnBrk="1" fontAlgn="auto" hangingPunct="1">
              <a:lnSpc>
                <a:spcPts val="2100"/>
              </a:lnSpc>
              <a:spcBef>
                <a:spcPts val="60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：適切な情報、認識、環境の下で意思が形成されることへの支援</a:t>
            </a:r>
            <a:endParaRPr kumimoji="0" lang="ja-JP" altLang="en-US" sz="15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9" name="正方形/長方形 8"/>
          <p:cNvSpPr/>
          <p:nvPr/>
        </p:nvSpPr>
        <p:spPr>
          <a:xfrm>
            <a:off x="1215191" y="3930364"/>
            <a:ext cx="5729074" cy="788116"/>
          </a:xfrm>
          <a:prstGeom prst="rect">
            <a:avLst/>
          </a:prstGeom>
          <a:noFill/>
          <a:ln w="25400" cap="flat" cmpd="sng" algn="ctr">
            <a:solidFill>
              <a:sysClr val="windowText" lastClr="000000"/>
            </a:solidFill>
            <a:prstDash val="solid"/>
          </a:ln>
          <a:effectLst/>
        </p:spPr>
        <p:txBody>
          <a:bodyPr wrap="square" rtlCol="0" anchor="ctr" anchorCtr="0">
            <a:noAutofit/>
          </a:bodyPr>
          <a:lstStyle/>
          <a:p>
            <a:pPr defTabSz="457200" eaLnBrk="1" fontAlgn="auto" hangingPunct="1">
              <a:lnSpc>
                <a:spcPts val="2400"/>
              </a:lnSpc>
              <a:spcBef>
                <a:spcPts val="1800"/>
              </a:spcBef>
              <a:spcAft>
                <a:spcPts val="1200"/>
              </a:spcAft>
            </a:pPr>
            <a:r>
              <a:rPr kumimoji="0" lang="ja-JP" altLang="en-US" sz="1200" b="1" dirty="0">
                <a:solidFill>
                  <a:srgbClr val="000000"/>
                </a:solidFill>
                <a:latin typeface="BIZ UDPゴシック" panose="020B0400000000000000" pitchFamily="50" charset="-128"/>
                <a:ea typeface="BIZ UDPゴシック" panose="020B0400000000000000" pitchFamily="50" charset="-128"/>
              </a:rPr>
              <a:t>     </a:t>
            </a:r>
            <a:r>
              <a:rPr kumimoji="0" lang="ja-JP" altLang="en-US" sz="1800" b="1" dirty="0">
                <a:solidFill>
                  <a:srgbClr val="000000"/>
                </a:solidFill>
                <a:latin typeface="BIZ UDPゴシック" panose="020B0400000000000000" pitchFamily="50" charset="-128"/>
                <a:ea typeface="BIZ UDPゴシック" panose="020B0400000000000000" pitchFamily="50" charset="-128"/>
              </a:rPr>
              <a:t>意思</a:t>
            </a:r>
            <a:r>
              <a:rPr kumimoji="0" lang="ja-JP" altLang="en-US" sz="1800" b="1" dirty="0">
                <a:solidFill>
                  <a:srgbClr val="C35E59"/>
                </a:solidFill>
                <a:latin typeface="BIZ UDPゴシック" panose="020B0400000000000000" pitchFamily="50" charset="-128"/>
                <a:ea typeface="BIZ UDPゴシック" panose="020B0400000000000000" pitchFamily="50" charset="-128"/>
              </a:rPr>
              <a:t>表明</a:t>
            </a:r>
            <a:r>
              <a:rPr kumimoji="0" lang="ja-JP" altLang="en-US" sz="1800" b="1" dirty="0">
                <a:solidFill>
                  <a:srgbClr val="000000"/>
                </a:solidFill>
                <a:latin typeface="BIZ UDPゴシック" panose="020B0400000000000000" pitchFamily="50" charset="-128"/>
                <a:ea typeface="BIZ UDPゴシック" panose="020B0400000000000000" pitchFamily="50" charset="-128"/>
              </a:rPr>
              <a:t>支援</a:t>
            </a:r>
            <a:r>
              <a:rPr kumimoji="0" lang="ja-JP" altLang="en-US" sz="1200" b="1" dirty="0">
                <a:solidFill>
                  <a:srgbClr val="000000"/>
                </a:solidFill>
                <a:latin typeface="BIZ UDPゴシック" panose="020B0400000000000000" pitchFamily="50" charset="-128"/>
                <a:ea typeface="BIZ UDPゴシック" panose="020B0400000000000000" pitchFamily="50" charset="-128"/>
              </a:rPr>
              <a:t>  </a:t>
            </a:r>
            <a:r>
              <a:rPr kumimoji="0" lang="en-US" altLang="ja-JP" sz="1200" b="1" dirty="0">
                <a:solidFill>
                  <a:srgbClr val="000000"/>
                </a:solidFill>
                <a:latin typeface="BIZ UDPゴシック" panose="020B0400000000000000" pitchFamily="50" charset="-128"/>
                <a:ea typeface="BIZ UDPゴシック" panose="020B0400000000000000" pitchFamily="50" charset="-128"/>
              </a:rPr>
              <a:t/>
            </a:r>
            <a:br>
              <a:rPr kumimoji="0" lang="en-US" altLang="ja-JP" sz="1200" b="1" dirty="0">
                <a:solidFill>
                  <a:srgbClr val="000000"/>
                </a:solidFill>
                <a:latin typeface="BIZ UDPゴシック" panose="020B0400000000000000" pitchFamily="50" charset="-128"/>
                <a:ea typeface="BIZ UDPゴシック" panose="020B0400000000000000" pitchFamily="50" charset="-128"/>
              </a:rPr>
            </a:br>
            <a:r>
              <a:rPr kumimoji="0" lang="ja-JP" altLang="en-US" sz="1500" b="1" dirty="0">
                <a:solidFill>
                  <a:srgbClr val="000000"/>
                </a:solidFill>
                <a:latin typeface="BIZ UDPゴシック" panose="020B0400000000000000" pitchFamily="50" charset="-128"/>
                <a:ea typeface="BIZ UDPゴシック" panose="020B0400000000000000" pitchFamily="50" charset="-128"/>
              </a:rPr>
              <a:t>    ：形成された意思を適切に表明・表出することへの支援</a:t>
            </a:r>
            <a:endParaRPr kumimoji="0" lang="ja-JP" altLang="en-US" sz="15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正方形/長方形 9"/>
          <p:cNvSpPr/>
          <p:nvPr/>
        </p:nvSpPr>
        <p:spPr>
          <a:xfrm>
            <a:off x="1215191" y="5077056"/>
            <a:ext cx="5729074" cy="755509"/>
          </a:xfrm>
          <a:prstGeom prst="rect">
            <a:avLst/>
          </a:prstGeom>
          <a:noFill/>
          <a:ln w="25400" cap="flat" cmpd="sng" algn="ctr">
            <a:solidFill>
              <a:sysClr val="windowText" lastClr="000000"/>
            </a:solidFill>
            <a:prstDash val="solid"/>
          </a:ln>
          <a:effectLst/>
        </p:spPr>
        <p:txBody>
          <a:bodyPr wrap="square" rtlCol="0" anchor="ctr" anchorCtr="0">
            <a:noAutofit/>
          </a:bodyPr>
          <a:lstStyle/>
          <a:p>
            <a:pPr defTabSz="457200" eaLnBrk="1" fontAlgn="auto" hangingPunct="1">
              <a:lnSpc>
                <a:spcPts val="1600"/>
              </a:lnSpc>
              <a:spcBef>
                <a:spcPts val="0"/>
              </a:spcBef>
              <a:spcAft>
                <a:spcPts val="0"/>
              </a:spcAft>
            </a:pPr>
            <a:r>
              <a:rPr kumimoji="0" lang="ja-JP" altLang="en-US" sz="18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800" b="1" dirty="0">
                <a:solidFill>
                  <a:srgbClr val="C35E59"/>
                </a:solidFill>
                <a:latin typeface="BIZ UDPゴシック" panose="020B0400000000000000" pitchFamily="50" charset="-128"/>
                <a:ea typeface="BIZ UDPゴシック" panose="020B0400000000000000" pitchFamily="50" charset="-128"/>
              </a:rPr>
              <a:t>実現</a:t>
            </a:r>
            <a:r>
              <a:rPr kumimoji="0" lang="ja-JP" altLang="en-US" sz="1800" b="1" dirty="0">
                <a:solidFill>
                  <a:srgbClr val="000000"/>
                </a:solidFill>
                <a:latin typeface="BIZ UDPゴシック" panose="020B0400000000000000" pitchFamily="50" charset="-128"/>
                <a:ea typeface="BIZ UDPゴシック" panose="020B0400000000000000" pitchFamily="50" charset="-128"/>
              </a:rPr>
              <a:t>支援</a:t>
            </a:r>
            <a:r>
              <a:rPr kumimoji="0" lang="ja-JP" altLang="en-US" sz="1200" b="1" dirty="0">
                <a:solidFill>
                  <a:srgbClr val="000000"/>
                </a:solidFill>
                <a:latin typeface="BIZ UDPゴシック" panose="020B0400000000000000" pitchFamily="50" charset="-128"/>
                <a:ea typeface="BIZ UDPゴシック" panose="020B0400000000000000" pitchFamily="50" charset="-128"/>
              </a:rPr>
              <a:t> </a:t>
            </a:r>
            <a:endParaRPr kumimoji="0" lang="en-US" altLang="ja-JP" sz="1200" b="1" dirty="0">
              <a:solidFill>
                <a:srgbClr val="000000"/>
              </a:solidFill>
              <a:latin typeface="BIZ UDPゴシック" panose="020B0400000000000000" pitchFamily="50" charset="-128"/>
              <a:ea typeface="BIZ UDPゴシック" panose="020B0400000000000000" pitchFamily="50" charset="-128"/>
            </a:endParaRPr>
          </a:p>
          <a:p>
            <a:pPr defTabSz="457200" eaLnBrk="1" fontAlgn="auto" hangingPunct="1">
              <a:lnSpc>
                <a:spcPts val="21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：本人の意思を日常生活・社会生活に反映することへの支援</a:t>
            </a:r>
            <a:endParaRPr kumimoji="0" lang="ja-JP" altLang="en-US" sz="15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2" name="加算記号 11"/>
          <p:cNvSpPr/>
          <p:nvPr/>
        </p:nvSpPr>
        <p:spPr>
          <a:xfrm>
            <a:off x="3903515" y="4711857"/>
            <a:ext cx="352425" cy="346075"/>
          </a:xfrm>
          <a:prstGeom prst="mathPlus">
            <a:avLst>
              <a:gd name="adj1" fmla="val 15009"/>
            </a:avLst>
          </a:prstGeom>
          <a:solidFill>
            <a:srgbClr val="DA4D4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srgbClr val="C35E59"/>
              </a:solidFill>
              <a:latin typeface="BIZ UDPゴシック" panose="020B0400000000000000" pitchFamily="50" charset="-128"/>
              <a:ea typeface="BIZ UDPゴシック" panose="020B0400000000000000" pitchFamily="50" charset="-128"/>
            </a:endParaRPr>
          </a:p>
        </p:txBody>
      </p:sp>
      <p:sp>
        <p:nvSpPr>
          <p:cNvPr id="13" name="加算記号 12"/>
          <p:cNvSpPr/>
          <p:nvPr/>
        </p:nvSpPr>
        <p:spPr>
          <a:xfrm>
            <a:off x="3903515" y="3590268"/>
            <a:ext cx="352425" cy="346075"/>
          </a:xfrm>
          <a:prstGeom prst="mathPlus">
            <a:avLst>
              <a:gd name="adj1" fmla="val 15009"/>
            </a:avLst>
          </a:prstGeom>
          <a:solidFill>
            <a:srgbClr val="DA4D4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srgbClr val="C35E59"/>
              </a:solidFill>
              <a:latin typeface="BIZ UDPゴシック" panose="020B0400000000000000" pitchFamily="50" charset="-128"/>
              <a:ea typeface="BIZ UDPゴシック" panose="020B0400000000000000" pitchFamily="50" charset="-128"/>
            </a:endParaRPr>
          </a:p>
        </p:txBody>
      </p:sp>
      <p:sp>
        <p:nvSpPr>
          <p:cNvPr id="14" name="二等辺三角形 13"/>
          <p:cNvSpPr/>
          <p:nvPr/>
        </p:nvSpPr>
        <p:spPr>
          <a:xfrm flipV="1">
            <a:off x="3851608" y="2518311"/>
            <a:ext cx="971550" cy="223228"/>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1215191" y="6151064"/>
            <a:ext cx="6747708" cy="358140"/>
          </a:xfrm>
          <a:prstGeom prst="rect">
            <a:avLst/>
          </a:prstGeom>
          <a:solidFill>
            <a:srgbClr val="70AD47">
              <a:lumMod val="75000"/>
            </a:srgbClr>
          </a:solidFill>
          <a:ln w="25400" cap="flat" cmpd="sng" algn="ctr">
            <a:noFill/>
            <a:prstDash val="solid"/>
          </a:ln>
          <a:effectLst/>
        </p:spPr>
        <p:txBody>
          <a:bodyPr wrap="square" rtlCol="0" anchor="ctr">
            <a:noAutofit/>
          </a:bodyPr>
          <a:lstStyle/>
          <a:p>
            <a:pPr algn="ctr" defTabSz="457200" eaLnBrk="1" fontAlgn="auto" hangingPunct="1">
              <a:lnSpc>
                <a:spcPts val="2000"/>
              </a:lnSpc>
              <a:spcBef>
                <a:spcPts val="0"/>
              </a:spcBef>
              <a:spcAft>
                <a:spcPts val="0"/>
              </a:spcAft>
            </a:pPr>
            <a:r>
              <a:rPr kumimoji="0" lang="ja-JP" altLang="en-US" sz="1400" b="1" dirty="0">
                <a:solidFill>
                  <a:srgbClr val="FFFFFF"/>
                </a:solidFill>
                <a:latin typeface="BIZ UDPゴシック" panose="020B0400000000000000" pitchFamily="50" charset="-128"/>
                <a:ea typeface="BIZ UDPゴシック" panose="020B0400000000000000" pitchFamily="50" charset="-128"/>
              </a:rPr>
              <a:t>意思決定支援のプロセスの記録、確認、振り返り</a:t>
            </a:r>
            <a:endParaRPr kumimoji="0" lang="ja-JP" altLang="en-US" sz="12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7" name="正方形/長方形 16"/>
          <p:cNvSpPr/>
          <p:nvPr/>
        </p:nvSpPr>
        <p:spPr>
          <a:xfrm>
            <a:off x="7270824" y="2791986"/>
            <a:ext cx="692075" cy="3074558"/>
          </a:xfrm>
          <a:prstGeom prst="rect">
            <a:avLst/>
          </a:prstGeom>
          <a:solidFill>
            <a:sysClr val="windowText" lastClr="000000">
              <a:lumMod val="50000"/>
              <a:lumOff val="50000"/>
            </a:sysClr>
          </a:solidFill>
          <a:ln w="25400" cap="flat" cmpd="sng" algn="ctr">
            <a:noFill/>
            <a:prstDash val="solid"/>
          </a:ln>
          <a:effectLst/>
        </p:spPr>
        <p:txBody>
          <a:bodyPr vert="eaVert" wrap="square" lIns="36000" rIns="36000" rtlCol="0" anchor="ctr">
            <a:noAutofit/>
          </a:bodyPr>
          <a:lstStyle/>
          <a:p>
            <a:pPr algn="ctr" defTabSz="457200" eaLnBrk="1" fontAlgn="auto" hangingPunct="1">
              <a:lnSpc>
                <a:spcPts val="1700"/>
              </a:lnSpc>
              <a:spcBef>
                <a:spcPts val="0"/>
              </a:spcBef>
              <a:spcAft>
                <a:spcPts val="0"/>
              </a:spcAft>
            </a:pPr>
            <a:r>
              <a:rPr kumimoji="0" lang="ja-JP" altLang="en-US" sz="1200" b="1" dirty="0">
                <a:solidFill>
                  <a:srgbClr val="FFFFFF"/>
                </a:solidFill>
                <a:latin typeface="BIZ UDPゴシック" panose="020B0400000000000000" pitchFamily="50" charset="-128"/>
                <a:ea typeface="BIZ UDPゴシック" panose="020B0400000000000000" pitchFamily="50" charset="-128"/>
              </a:rPr>
              <a:t>各プロセスで困難・疑問が生じた場合、</a:t>
            </a:r>
            <a:endParaRPr kumimoji="0" lang="en-US" altLang="ja-JP" sz="1200" b="1" dirty="0">
              <a:solidFill>
                <a:srgbClr val="FFFFFF"/>
              </a:solidFill>
              <a:latin typeface="BIZ UDPゴシック" panose="020B0400000000000000" pitchFamily="50" charset="-128"/>
              <a:ea typeface="BIZ UDPゴシック" panose="020B0400000000000000" pitchFamily="50" charset="-128"/>
            </a:endParaRPr>
          </a:p>
          <a:p>
            <a:pPr algn="ctr" defTabSz="457200" eaLnBrk="1" fontAlgn="auto" hangingPunct="1">
              <a:lnSpc>
                <a:spcPts val="1700"/>
              </a:lnSpc>
              <a:spcBef>
                <a:spcPts val="0"/>
              </a:spcBef>
              <a:spcAft>
                <a:spcPts val="0"/>
              </a:spcAft>
            </a:pPr>
            <a:r>
              <a:rPr kumimoji="0" lang="ja-JP" altLang="en-US" sz="1200" b="1" dirty="0">
                <a:solidFill>
                  <a:srgbClr val="FFFFFF"/>
                </a:solidFill>
                <a:latin typeface="BIZ UDPゴシック" panose="020B0400000000000000" pitchFamily="50" charset="-128"/>
                <a:ea typeface="BIZ UDPゴシック" panose="020B0400000000000000" pitchFamily="50" charset="-128"/>
              </a:rPr>
              <a:t>チームでの会議も併用・活用</a:t>
            </a:r>
            <a:endParaRPr kumimoji="0" lang="en-US" altLang="ja-JP" sz="1200" b="1" dirty="0">
              <a:solidFill>
                <a:srgbClr val="FFFFFF"/>
              </a:solidFill>
              <a:latin typeface="BIZ UDPゴシック" panose="020B0400000000000000" pitchFamily="50" charset="-128"/>
              <a:ea typeface="BIZ UDPゴシック" panose="020B0400000000000000" pitchFamily="50" charset="-128"/>
            </a:endParaRPr>
          </a:p>
        </p:txBody>
      </p:sp>
      <p:cxnSp>
        <p:nvCxnSpPr>
          <p:cNvPr id="18" name="直線矢印コネクタ 17"/>
          <p:cNvCxnSpPr/>
          <p:nvPr/>
        </p:nvCxnSpPr>
        <p:spPr>
          <a:xfrm flipV="1">
            <a:off x="6944265" y="2997994"/>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cxnSp>
        <p:nvCxnSpPr>
          <p:cNvPr id="19" name="直線矢印コネクタ 18"/>
          <p:cNvCxnSpPr/>
          <p:nvPr/>
        </p:nvCxnSpPr>
        <p:spPr>
          <a:xfrm flipV="1">
            <a:off x="6944265" y="4251599"/>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cxnSp>
        <p:nvCxnSpPr>
          <p:cNvPr id="20" name="直線矢印コネクタ 19"/>
          <p:cNvCxnSpPr/>
          <p:nvPr/>
        </p:nvCxnSpPr>
        <p:spPr>
          <a:xfrm flipV="1">
            <a:off x="6929727" y="5474855"/>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sp>
        <p:nvSpPr>
          <p:cNvPr id="21" name="二等辺三角形 20"/>
          <p:cNvSpPr/>
          <p:nvPr/>
        </p:nvSpPr>
        <p:spPr>
          <a:xfrm flipV="1">
            <a:off x="3851609" y="5880554"/>
            <a:ext cx="971550" cy="226379"/>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prstClr val="black"/>
              </a:solidFill>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957564" y="1162594"/>
            <a:ext cx="1706" cy="5178173"/>
          </a:xfrm>
          <a:prstGeom prst="line">
            <a:avLst/>
          </a:prstGeom>
          <a:noFill/>
          <a:ln w="38100" cap="flat" cmpd="sng" algn="ctr">
            <a:solidFill>
              <a:srgbClr val="70AD47">
                <a:lumMod val="75000"/>
              </a:srgbClr>
            </a:solidFill>
            <a:prstDash val="solid"/>
            <a:miter lim="800000"/>
          </a:ln>
          <a:effectLst/>
        </p:spPr>
      </p:cxnSp>
      <p:cxnSp>
        <p:nvCxnSpPr>
          <p:cNvPr id="26" name="直線コネクタ 25"/>
          <p:cNvCxnSpPr/>
          <p:nvPr/>
        </p:nvCxnSpPr>
        <p:spPr>
          <a:xfrm flipH="1" flipV="1">
            <a:off x="951012" y="6328735"/>
            <a:ext cx="890338" cy="0"/>
          </a:xfrm>
          <a:prstGeom prst="line">
            <a:avLst/>
          </a:prstGeom>
          <a:noFill/>
          <a:ln w="38100" cap="flat" cmpd="sng" algn="ctr">
            <a:solidFill>
              <a:srgbClr val="70AD47">
                <a:lumMod val="75000"/>
              </a:srgbClr>
            </a:solidFill>
            <a:prstDash val="solid"/>
            <a:miter lim="800000"/>
          </a:ln>
          <a:effectLst/>
        </p:spPr>
      </p:cxnSp>
      <p:cxnSp>
        <p:nvCxnSpPr>
          <p:cNvPr id="29" name="直線コネクタ 28"/>
          <p:cNvCxnSpPr/>
          <p:nvPr/>
        </p:nvCxnSpPr>
        <p:spPr>
          <a:xfrm>
            <a:off x="946263" y="1162594"/>
            <a:ext cx="895087" cy="0"/>
          </a:xfrm>
          <a:prstGeom prst="line">
            <a:avLst/>
          </a:prstGeom>
          <a:noFill/>
          <a:ln w="38100" cap="flat" cmpd="sng" algn="ctr">
            <a:solidFill>
              <a:srgbClr val="70AD47">
                <a:lumMod val="75000"/>
              </a:srgbClr>
            </a:solidFill>
            <a:prstDash val="solid"/>
            <a:miter lim="800000"/>
            <a:tailEnd type="arrow" w="med" len="sm"/>
          </a:ln>
          <a:effectLst/>
        </p:spPr>
      </p:cxnSp>
      <p:sp>
        <p:nvSpPr>
          <p:cNvPr id="23" name="テキスト ボックス 3"/>
          <p:cNvSpPr txBox="1">
            <a:spLocks noChangeArrowheads="1"/>
          </p:cNvSpPr>
          <p:nvPr/>
        </p:nvSpPr>
        <p:spPr bwMode="auto">
          <a:xfrm>
            <a:off x="957564" y="252984"/>
            <a:ext cx="6899564"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3308" rtl="0" eaLnBrk="1" fontAlgn="auto" latinLnBrk="0" hangingPunct="1">
              <a:lnSpc>
                <a:spcPct val="100000"/>
              </a:lnSpc>
              <a:spcBef>
                <a:spcPct val="0"/>
              </a:spcBef>
              <a:spcAft>
                <a:spcPts val="0"/>
              </a:spcAft>
              <a:buClrTx/>
              <a:buSzTx/>
              <a:buFont typeface="Arial" charset="0"/>
              <a:buNone/>
              <a:tabLst/>
              <a:defRPr/>
            </a:pPr>
            <a:r>
              <a:rPr kumimoji="1" lang="ja-JP" altLang="en-US" sz="3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意思決定支援のプロセス</a:t>
            </a:r>
          </a:p>
        </p:txBody>
      </p:sp>
      <p:sp>
        <p:nvSpPr>
          <p:cNvPr id="28"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5974" y="880292"/>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4" name="Text Box 5"/>
          <p:cNvSpPr txBox="1">
            <a:spLocks noChangeArrowheads="1"/>
          </p:cNvSpPr>
          <p:nvPr/>
        </p:nvSpPr>
        <p:spPr bwMode="auto">
          <a:xfrm>
            <a:off x="0" y="0"/>
            <a:ext cx="2281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-34</a:t>
            </a:r>
            <a:r>
              <a:rPr lang="ja-JP" altLang="en-US" sz="1800" b="1" dirty="0">
                <a:latin typeface="Meiryo UI" pitchFamily="50" charset="-128"/>
                <a:ea typeface="Meiryo UI" pitchFamily="50" charset="-128"/>
                <a:cs typeface="Meiryo UI" pitchFamily="50" charset="-128"/>
              </a:rPr>
              <a:t>＞</a:t>
            </a:r>
          </a:p>
        </p:txBody>
      </p:sp>
      <p:sp>
        <p:nvSpPr>
          <p:cNvPr id="25"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899205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020763" y="1276350"/>
            <a:ext cx="6985000" cy="1586120"/>
          </a:xfrm>
          <a:prstGeom prst="rect">
            <a:avLst/>
          </a:prstGeom>
          <a:solidFill>
            <a:srgbClr val="A6CA64"/>
          </a:solidFill>
          <a:ln>
            <a:noFill/>
          </a:ln>
          <a:effectLst/>
        </p:spPr>
        <p:txBody>
          <a:bodyPr wrap="none" anchor="ctr"/>
          <a:lstStyle/>
          <a:p>
            <a:pPr eaLnBrk="1" hangingPunct="1"/>
            <a:endParaRPr lang="ja-JP" altLang="en-US"/>
          </a:p>
        </p:txBody>
      </p:sp>
      <p:sp>
        <p:nvSpPr>
          <p:cNvPr id="178179" name="Rectangle 2"/>
          <p:cNvSpPr>
            <a:spLocks noGrp="1" noChangeArrowheads="1"/>
          </p:cNvSpPr>
          <p:nvPr>
            <p:ph type="title" idx="4294967295"/>
          </p:nvPr>
        </p:nvSpPr>
        <p:spPr>
          <a:xfrm>
            <a:off x="365125" y="320675"/>
            <a:ext cx="8229600" cy="661988"/>
          </a:xfrm>
        </p:spPr>
        <p:txBody>
          <a:bodyPr/>
          <a:lstStyle/>
          <a:p>
            <a:pPr eaLnBrk="1" hangingPunct="1"/>
            <a:r>
              <a:rPr lang="ja-JP" altLang="en-US" sz="3000" b="1">
                <a:solidFill>
                  <a:schemeClr val="tx1"/>
                </a:solidFill>
                <a:latin typeface="Meiryo UI" pitchFamily="50" charset="-128"/>
                <a:ea typeface="Meiryo UI" pitchFamily="50" charset="-128"/>
                <a:cs typeface="Meiryo UI" pitchFamily="50" charset="-128"/>
              </a:rPr>
              <a:t>認知症と成年後見制度</a:t>
            </a:r>
          </a:p>
        </p:txBody>
      </p:sp>
      <p:sp>
        <p:nvSpPr>
          <p:cNvPr id="178180" name="Rectangle 5"/>
          <p:cNvSpPr>
            <a:spLocks noGrp="1" noChangeArrowheads="1"/>
          </p:cNvSpPr>
          <p:nvPr>
            <p:ph type="body" idx="4294967295"/>
          </p:nvPr>
        </p:nvSpPr>
        <p:spPr>
          <a:xfrm>
            <a:off x="1027113" y="1187450"/>
            <a:ext cx="7902575" cy="5222875"/>
          </a:xfrm>
        </p:spPr>
        <p:txBody>
          <a:bodyPr/>
          <a:lstStyle/>
          <a:p>
            <a:pPr eaLnBrk="1" hangingPunct="1">
              <a:lnSpc>
                <a:spcPct val="80000"/>
              </a:lnSpc>
              <a:buClr>
                <a:srgbClr val="009999"/>
              </a:buClr>
              <a:buSzPct val="120000"/>
              <a:buFont typeface="Wingdings" pitchFamily="2" charset="2"/>
              <a:buNone/>
            </a:pPr>
            <a:endParaRPr lang="en-US" altLang="ja-JP" sz="800" b="1" dirty="0">
              <a:solidFill>
                <a:srgbClr val="3399FF"/>
              </a:solidFill>
              <a:latin typeface="Meiryo UI" pitchFamily="50" charset="-128"/>
              <a:ea typeface="Meiryo UI" pitchFamily="50" charset="-128"/>
              <a:cs typeface="Meiryo UI" pitchFamily="50" charset="-128"/>
            </a:endParaRPr>
          </a:p>
          <a:p>
            <a:pPr eaLnBrk="1" hangingPunct="1">
              <a:buClr>
                <a:srgbClr val="009999"/>
              </a:buClr>
              <a:buSzPct val="120000"/>
              <a:buFont typeface="Wingdings" pitchFamily="2" charset="2"/>
              <a:buNone/>
            </a:pPr>
            <a:r>
              <a:rPr lang="en-US" altLang="ja-JP" sz="1800" b="1" dirty="0">
                <a:latin typeface="Meiryo UI" pitchFamily="50" charset="-128"/>
                <a:ea typeface="Meiryo UI" pitchFamily="50" charset="-128"/>
                <a:cs typeface="Meiryo UI" pitchFamily="50" charset="-128"/>
              </a:rPr>
              <a:t>     </a:t>
            </a:r>
            <a:r>
              <a:rPr lang="ja-JP" altLang="en-US" sz="1800" b="1" dirty="0">
                <a:latin typeface="Meiryo UI" pitchFamily="50" charset="-128"/>
                <a:ea typeface="Meiryo UI" pitchFamily="50" charset="-128"/>
                <a:cs typeface="Meiryo UI" pitchFamily="50" charset="-128"/>
              </a:rPr>
              <a:t>高齢者 ： 平成</a:t>
            </a:r>
            <a:r>
              <a:rPr lang="en-US" altLang="ja-JP" sz="1800" b="1" dirty="0">
                <a:latin typeface="Meiryo UI" pitchFamily="50" charset="-128"/>
                <a:ea typeface="Meiryo UI" pitchFamily="50" charset="-128"/>
                <a:cs typeface="Meiryo UI" pitchFamily="50" charset="-128"/>
              </a:rPr>
              <a:t>12</a:t>
            </a:r>
            <a:r>
              <a:rPr lang="ja-JP" altLang="en-US" sz="1800" b="1" dirty="0">
                <a:latin typeface="Meiryo UI" pitchFamily="50" charset="-128"/>
                <a:ea typeface="Meiryo UI" pitchFamily="50" charset="-128"/>
                <a:cs typeface="Meiryo UI" pitchFamily="50" charset="-128"/>
              </a:rPr>
              <a:t>年より介護保険制度導入</a:t>
            </a:r>
          </a:p>
          <a:p>
            <a:pPr eaLnBrk="1" hangingPunct="1">
              <a:buClr>
                <a:srgbClr val="009999"/>
              </a:buClr>
              <a:buSzPct val="120000"/>
              <a:buFont typeface="Wingdings" pitchFamily="2" charset="2"/>
              <a:buNone/>
            </a:pPr>
            <a:r>
              <a:rPr lang="ja-JP" altLang="en-US" sz="1800" b="1" dirty="0">
                <a:latin typeface="Meiryo UI" pitchFamily="50" charset="-128"/>
                <a:ea typeface="Meiryo UI" pitchFamily="50" charset="-128"/>
                <a:cs typeface="Meiryo UI" pitchFamily="50" charset="-128"/>
              </a:rPr>
              <a:t>     障害者 ： 平成</a:t>
            </a:r>
            <a:r>
              <a:rPr lang="en-US" altLang="ja-JP" sz="1800" b="1" dirty="0">
                <a:latin typeface="Meiryo UI" pitchFamily="50" charset="-128"/>
                <a:ea typeface="Meiryo UI" pitchFamily="50" charset="-128"/>
                <a:cs typeface="Meiryo UI" pitchFamily="50" charset="-128"/>
              </a:rPr>
              <a:t>15</a:t>
            </a:r>
            <a:r>
              <a:rPr lang="ja-JP" altLang="en-US" sz="1800" b="1" dirty="0">
                <a:latin typeface="Meiryo UI" pitchFamily="50" charset="-128"/>
                <a:ea typeface="Meiryo UI" pitchFamily="50" charset="-128"/>
                <a:cs typeface="Meiryo UI" pitchFamily="50" charset="-128"/>
              </a:rPr>
              <a:t>年度より支援費制度導入</a:t>
            </a:r>
          </a:p>
          <a:p>
            <a:pPr eaLnBrk="1" hangingPunct="1">
              <a:buFont typeface="Wingdings" pitchFamily="2" charset="2"/>
              <a:buNone/>
            </a:pPr>
            <a:r>
              <a:rPr lang="ja-JP" altLang="en-US" sz="1800" b="1" dirty="0">
                <a:latin typeface="Meiryo UI" pitchFamily="50" charset="-128"/>
                <a:ea typeface="Meiryo UI" pitchFamily="50" charset="-128"/>
                <a:cs typeface="Meiryo UI" pitchFamily="50" charset="-128"/>
              </a:rPr>
              <a:t>　    　               平成</a:t>
            </a:r>
            <a:r>
              <a:rPr lang="en-US" altLang="ja-JP" sz="1800" b="1" dirty="0">
                <a:latin typeface="Meiryo UI" pitchFamily="50" charset="-128"/>
                <a:ea typeface="Meiryo UI" pitchFamily="50" charset="-128"/>
                <a:cs typeface="Meiryo UI" pitchFamily="50" charset="-128"/>
              </a:rPr>
              <a:t>18</a:t>
            </a:r>
            <a:r>
              <a:rPr lang="ja-JP" altLang="en-US" sz="1800" b="1" dirty="0">
                <a:latin typeface="Meiryo UI" pitchFamily="50" charset="-128"/>
                <a:ea typeface="Meiryo UI" pitchFamily="50" charset="-128"/>
                <a:cs typeface="Meiryo UI" pitchFamily="50" charset="-128"/>
              </a:rPr>
              <a:t>年度から 障害者自立支援法 へ</a:t>
            </a:r>
            <a:endParaRPr lang="en-US" altLang="ja-JP" sz="1800" b="1" dirty="0">
              <a:latin typeface="Meiryo UI" pitchFamily="50" charset="-128"/>
              <a:ea typeface="Meiryo UI" pitchFamily="50" charset="-128"/>
              <a:cs typeface="Meiryo UI" pitchFamily="50" charset="-128"/>
            </a:endParaRPr>
          </a:p>
          <a:p>
            <a:pPr eaLnBrk="1" hangingPunct="1">
              <a:buFont typeface="Wingdings" pitchFamily="2" charset="2"/>
              <a:buNone/>
            </a:pPr>
            <a:r>
              <a:rPr lang="ja-JP" altLang="en-US" sz="1800" b="1" dirty="0">
                <a:latin typeface="Meiryo UI" pitchFamily="50" charset="-128"/>
                <a:ea typeface="Meiryo UI" pitchFamily="50" charset="-128"/>
                <a:cs typeface="Meiryo UI" pitchFamily="50" charset="-128"/>
              </a:rPr>
              <a:t>                       平成</a:t>
            </a:r>
            <a:r>
              <a:rPr lang="en-US" altLang="ja-JP" sz="1800" b="1" dirty="0">
                <a:latin typeface="Meiryo UI" pitchFamily="50" charset="-128"/>
                <a:ea typeface="Meiryo UI" pitchFamily="50" charset="-128"/>
                <a:cs typeface="Meiryo UI" pitchFamily="50" charset="-128"/>
              </a:rPr>
              <a:t>25</a:t>
            </a:r>
            <a:r>
              <a:rPr lang="ja-JP" altLang="en-US" sz="1800" b="1" dirty="0">
                <a:latin typeface="Meiryo UI" pitchFamily="50" charset="-128"/>
                <a:ea typeface="Meiryo UI" pitchFamily="50" charset="-128"/>
                <a:cs typeface="Meiryo UI" pitchFamily="50" charset="-128"/>
              </a:rPr>
              <a:t>年度から 障害者総合支援法 へ</a:t>
            </a:r>
          </a:p>
          <a:p>
            <a:pPr eaLnBrk="1" hangingPunct="1">
              <a:lnSpc>
                <a:spcPct val="140000"/>
              </a:lnSpc>
              <a:buFont typeface="Wingdings" pitchFamily="2" charset="2"/>
              <a:buNone/>
            </a:pPr>
            <a:endParaRPr lang="ja-JP" altLang="en-US" sz="1200" b="1" dirty="0">
              <a:solidFill>
                <a:srgbClr val="609000"/>
              </a:solidFill>
              <a:latin typeface="Meiryo UI" pitchFamily="50" charset="-128"/>
              <a:ea typeface="Meiryo UI" pitchFamily="50" charset="-128"/>
              <a:cs typeface="Meiryo UI" pitchFamily="50" charset="-128"/>
            </a:endParaRPr>
          </a:p>
          <a:p>
            <a:pPr eaLnBrk="1" hangingPunct="1">
              <a:lnSpc>
                <a:spcPct val="140000"/>
              </a:lnSpc>
              <a:buFont typeface="Wingdings" pitchFamily="2" charset="2"/>
              <a:buNone/>
            </a:pPr>
            <a:endParaRPr lang="ja-JP" altLang="en-US" sz="800" b="1" dirty="0">
              <a:solidFill>
                <a:srgbClr val="609000"/>
              </a:solidFill>
              <a:latin typeface="Meiryo UI" pitchFamily="50" charset="-128"/>
              <a:ea typeface="Meiryo UI" pitchFamily="50" charset="-128"/>
              <a:cs typeface="Meiryo UI" pitchFamily="50" charset="-128"/>
            </a:endParaRPr>
          </a:p>
          <a:p>
            <a:pPr eaLnBrk="1" hangingPunct="1">
              <a:lnSpc>
                <a:spcPct val="80000"/>
              </a:lnSpc>
              <a:buFont typeface="Wingdings" pitchFamily="2" charset="2"/>
              <a:buNone/>
            </a:pPr>
            <a:r>
              <a:rPr lang="ja-JP" altLang="en-US" sz="2000" b="1" dirty="0">
                <a:solidFill>
                  <a:srgbClr val="609000"/>
                </a:solidFill>
                <a:latin typeface="Meiryo UI" pitchFamily="50" charset="-128"/>
                <a:ea typeface="Meiryo UI" pitchFamily="50" charset="-128"/>
                <a:cs typeface="Meiryo UI" pitchFamily="50" charset="-128"/>
              </a:rPr>
              <a:t>「措置」から「契約」へと制度を転換</a:t>
            </a:r>
          </a:p>
          <a:p>
            <a:pPr eaLnBrk="1" hangingPunct="1">
              <a:lnSpc>
                <a:spcPct val="80000"/>
              </a:lnSpc>
              <a:buFont typeface="Wingdings" pitchFamily="2" charset="2"/>
              <a:buNone/>
            </a:pPr>
            <a:endParaRPr lang="ja-JP" altLang="en-US" sz="500" b="1" dirty="0">
              <a:solidFill>
                <a:srgbClr val="609000"/>
              </a:solidFill>
              <a:latin typeface="Meiryo UI" pitchFamily="50" charset="-128"/>
              <a:ea typeface="Meiryo UI" pitchFamily="50" charset="-128"/>
              <a:cs typeface="Meiryo UI" pitchFamily="50" charset="-128"/>
            </a:endParaRPr>
          </a:p>
          <a:p>
            <a:pPr eaLnBrk="1" hangingPunct="1">
              <a:buFont typeface="Wingdings" pitchFamily="2" charset="2"/>
              <a:buNone/>
            </a:pPr>
            <a:r>
              <a:rPr lang="ja-JP" altLang="en-US" sz="1800" b="1" dirty="0">
                <a:latin typeface="Meiryo UI" pitchFamily="50" charset="-128"/>
                <a:ea typeface="Meiryo UI" pitchFamily="50" charset="-128"/>
                <a:cs typeface="Meiryo UI" pitchFamily="50" charset="-128"/>
              </a:rPr>
              <a:t>　  </a:t>
            </a: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高齢者、障害者が</a:t>
            </a:r>
            <a:r>
              <a:rPr lang="ja-JP" altLang="en-US" sz="1800" b="1" u="sng" dirty="0">
                <a:latin typeface="Meiryo UI" pitchFamily="50" charset="-128"/>
                <a:ea typeface="Meiryo UI" pitchFamily="50" charset="-128"/>
                <a:cs typeface="Meiryo UI" pitchFamily="50" charset="-128"/>
              </a:rPr>
              <a:t>自らの意思で</a:t>
            </a:r>
            <a:r>
              <a:rPr lang="ja-JP" altLang="en-US" sz="1800" b="1" dirty="0">
                <a:latin typeface="Meiryo UI" pitchFamily="50" charset="-128"/>
                <a:ea typeface="Meiryo UI" pitchFamily="50" charset="-128"/>
                <a:cs typeface="Meiryo UI" pitchFamily="50" charset="-128"/>
              </a:rPr>
              <a:t>サービスを選択し、</a:t>
            </a:r>
            <a:r>
              <a:rPr lang="ja-JP" altLang="en-US" sz="1800" b="1" u="sng" dirty="0">
                <a:latin typeface="Meiryo UI" pitchFamily="50" charset="-128"/>
                <a:ea typeface="Meiryo UI" pitchFamily="50" charset="-128"/>
                <a:cs typeface="Meiryo UI" pitchFamily="50" charset="-128"/>
              </a:rPr>
              <a:t>契約に基づき</a:t>
            </a:r>
          </a:p>
          <a:p>
            <a:pPr eaLnBrk="1" hangingPunct="1">
              <a:buFont typeface="Wingdings" pitchFamily="2" charset="2"/>
              <a:buNone/>
            </a:pPr>
            <a:r>
              <a:rPr lang="ja-JP" altLang="en-US" sz="1800" b="1" dirty="0">
                <a:latin typeface="Meiryo UI" pitchFamily="50" charset="-128"/>
                <a:ea typeface="Meiryo UI" pitchFamily="50" charset="-128"/>
                <a:cs typeface="Meiryo UI" pitchFamily="50" charset="-128"/>
              </a:rPr>
              <a:t>　  　</a:t>
            </a:r>
            <a:r>
              <a:rPr lang="ja-JP" altLang="en-US" sz="1800" b="1" u="sng" dirty="0">
                <a:latin typeface="Meiryo UI" pitchFamily="50" charset="-128"/>
                <a:ea typeface="Meiryo UI" pitchFamily="50" charset="-128"/>
                <a:cs typeface="Meiryo UI" pitchFamily="50" charset="-128"/>
              </a:rPr>
              <a:t>介護・福祉サービスを利用</a:t>
            </a:r>
            <a:r>
              <a:rPr lang="ja-JP" altLang="en-US" sz="1800" b="1" dirty="0">
                <a:latin typeface="Meiryo UI" pitchFamily="50" charset="-128"/>
                <a:ea typeface="Meiryo UI" pitchFamily="50" charset="-128"/>
                <a:cs typeface="Meiryo UI" pitchFamily="50" charset="-128"/>
              </a:rPr>
              <a:t>する仕組みを導入</a:t>
            </a:r>
          </a:p>
          <a:p>
            <a:pPr eaLnBrk="1" hangingPunct="1">
              <a:buFont typeface="Wingdings" pitchFamily="2" charset="2"/>
              <a:buNone/>
            </a:pPr>
            <a:r>
              <a:rPr lang="ja-JP" altLang="en-US" sz="1800" b="1" dirty="0">
                <a:latin typeface="Meiryo UI" pitchFamily="50" charset="-128"/>
                <a:ea typeface="Meiryo UI" pitchFamily="50" charset="-128"/>
                <a:cs typeface="Meiryo UI" pitchFamily="50" charset="-128"/>
              </a:rPr>
              <a:t>　  </a:t>
            </a: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認知症等の障害により判断能力が不十分な者が行う契約という</a:t>
            </a:r>
          </a:p>
          <a:p>
            <a:pPr eaLnBrk="1" hangingPunct="1">
              <a:buFont typeface="Wingdings" pitchFamily="2" charset="2"/>
              <a:buNone/>
            </a:pPr>
            <a:r>
              <a:rPr lang="ja-JP" altLang="en-US" sz="1800" b="1" dirty="0">
                <a:latin typeface="Meiryo UI" pitchFamily="50" charset="-128"/>
                <a:ea typeface="Meiryo UI" pitchFamily="50" charset="-128"/>
                <a:cs typeface="Meiryo UI" pitchFamily="50" charset="-128"/>
              </a:rPr>
              <a:t>　  　法律行為を支援する仕組みが不可欠となる</a:t>
            </a:r>
          </a:p>
          <a:p>
            <a:pPr eaLnBrk="1" hangingPunct="1">
              <a:lnSpc>
                <a:spcPct val="80000"/>
              </a:lnSpc>
              <a:buFont typeface="Wingdings" pitchFamily="2" charset="2"/>
              <a:buNone/>
            </a:pPr>
            <a:endParaRPr lang="ja-JP" altLang="en-US" sz="1400" b="1" dirty="0">
              <a:solidFill>
                <a:srgbClr val="609000"/>
              </a:solidFill>
              <a:latin typeface="Meiryo UI" pitchFamily="50" charset="-128"/>
              <a:ea typeface="Meiryo UI" pitchFamily="50" charset="-128"/>
              <a:cs typeface="Meiryo UI" pitchFamily="50" charset="-128"/>
            </a:endParaRPr>
          </a:p>
          <a:p>
            <a:pPr eaLnBrk="1" hangingPunct="1">
              <a:lnSpc>
                <a:spcPct val="80000"/>
              </a:lnSpc>
              <a:buFont typeface="Wingdings" pitchFamily="2" charset="2"/>
              <a:buNone/>
            </a:pPr>
            <a:r>
              <a:rPr lang="ja-JP" altLang="en-US" sz="2000" b="1" dirty="0">
                <a:solidFill>
                  <a:srgbClr val="609000"/>
                </a:solidFill>
                <a:latin typeface="Meiryo UI" pitchFamily="50" charset="-128"/>
                <a:ea typeface="Meiryo UI" pitchFamily="50" charset="-128"/>
                <a:cs typeface="Meiryo UI" pitchFamily="50" charset="-128"/>
              </a:rPr>
              <a:t>  高齢者</a:t>
            </a:r>
            <a:r>
              <a:rPr lang="en-US" altLang="ja-JP" sz="2000" b="1" dirty="0">
                <a:solidFill>
                  <a:srgbClr val="609000"/>
                </a:solidFill>
                <a:latin typeface="Meiryo UI" pitchFamily="50" charset="-128"/>
                <a:ea typeface="Meiryo UI" pitchFamily="50" charset="-128"/>
                <a:cs typeface="Meiryo UI" pitchFamily="50" charset="-128"/>
              </a:rPr>
              <a:t>･</a:t>
            </a:r>
            <a:r>
              <a:rPr lang="ja-JP" altLang="en-US" sz="2000" b="1" dirty="0">
                <a:solidFill>
                  <a:srgbClr val="609000"/>
                </a:solidFill>
                <a:latin typeface="Meiryo UI" pitchFamily="50" charset="-128"/>
                <a:ea typeface="Meiryo UI" pitchFamily="50" charset="-128"/>
                <a:cs typeface="Meiryo UI" pitchFamily="50" charset="-128"/>
              </a:rPr>
              <a:t>障害者等の尊厳の保持</a:t>
            </a:r>
          </a:p>
          <a:p>
            <a:pPr eaLnBrk="1" hangingPunct="1">
              <a:lnSpc>
                <a:spcPct val="80000"/>
              </a:lnSpc>
              <a:buFont typeface="Wingdings" pitchFamily="2" charset="2"/>
              <a:buNone/>
            </a:pPr>
            <a:endParaRPr lang="ja-JP" altLang="en-US" sz="500" b="1" dirty="0">
              <a:solidFill>
                <a:srgbClr val="609000"/>
              </a:solidFill>
              <a:latin typeface="Meiryo UI" pitchFamily="50" charset="-128"/>
              <a:ea typeface="Meiryo UI" pitchFamily="50" charset="-128"/>
              <a:cs typeface="Meiryo UI" pitchFamily="50" charset="-128"/>
            </a:endParaRPr>
          </a:p>
          <a:p>
            <a:pPr eaLnBrk="1" hangingPunct="1">
              <a:buFont typeface="Wingdings" pitchFamily="2" charset="2"/>
              <a:buNone/>
            </a:pPr>
            <a:r>
              <a:rPr lang="ja-JP" altLang="en-US" sz="1800" b="1" dirty="0">
                <a:latin typeface="Meiryo UI" pitchFamily="50" charset="-128"/>
                <a:ea typeface="Meiryo UI" pitchFamily="50" charset="-128"/>
                <a:cs typeface="Meiryo UI" pitchFamily="50" charset="-128"/>
              </a:rPr>
              <a:t>　  </a:t>
            </a: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判断能力が不十分な認知症の人の尊厳の保持のためにも、必要</a:t>
            </a:r>
          </a:p>
          <a:p>
            <a:pPr eaLnBrk="1" hangingPunct="1">
              <a:buFont typeface="Wingdings" pitchFamily="2" charset="2"/>
              <a:buNone/>
            </a:pPr>
            <a:r>
              <a:rPr lang="ja-JP" altLang="en-US" sz="1800" b="1" dirty="0">
                <a:latin typeface="Meiryo UI" pitchFamily="50" charset="-128"/>
                <a:ea typeface="Meiryo UI" pitchFamily="50" charset="-128"/>
                <a:cs typeface="Meiryo UI" pitchFamily="50" charset="-128"/>
              </a:rPr>
              <a:t>　　  に応じて本人の意思を代弁しうる仕組みが不可欠</a:t>
            </a:r>
          </a:p>
          <a:p>
            <a:pPr eaLnBrk="1" hangingPunct="1">
              <a:buFont typeface="Wingdings" pitchFamily="2" charset="2"/>
              <a:buNone/>
            </a:pPr>
            <a:r>
              <a:rPr lang="ja-JP" altLang="en-US" sz="1800" b="1" dirty="0">
                <a:latin typeface="Meiryo UI" pitchFamily="50" charset="-128"/>
                <a:ea typeface="Meiryo UI" pitchFamily="50" charset="-128"/>
                <a:cs typeface="Meiryo UI" pitchFamily="50" charset="-128"/>
              </a:rPr>
              <a:t>　  </a:t>
            </a: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高齢者虐待への対応、消費者被害等の未然防止にも有効</a:t>
            </a:r>
            <a:endParaRPr lang="ja-JP" altLang="en-US" sz="2000" b="1" dirty="0">
              <a:solidFill>
                <a:srgbClr val="FFFF00"/>
              </a:solidFill>
              <a:latin typeface="Meiryo UI" pitchFamily="50" charset="-128"/>
              <a:ea typeface="Meiryo UI" pitchFamily="50" charset="-128"/>
              <a:cs typeface="Meiryo UI" pitchFamily="50" charset="-128"/>
            </a:endParaRPr>
          </a:p>
        </p:txBody>
      </p:sp>
      <p:sp>
        <p:nvSpPr>
          <p:cNvPr id="178181" name="Rectangle 3"/>
          <p:cNvSpPr>
            <a:spLocks noChangeArrowheads="1"/>
          </p:cNvSpPr>
          <p:nvPr/>
        </p:nvSpPr>
        <p:spPr bwMode="auto">
          <a:xfrm>
            <a:off x="252413" y="10271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78182" name="Text Box 5"/>
          <p:cNvSpPr txBox="1">
            <a:spLocks noChangeArrowheads="1"/>
          </p:cNvSpPr>
          <p:nvPr/>
        </p:nvSpPr>
        <p:spPr bwMode="auto">
          <a:xfrm>
            <a:off x="0" y="0"/>
            <a:ext cx="2443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-35</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4495858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400050" y="1105241"/>
            <a:ext cx="8583929" cy="1438100"/>
          </a:xfrm>
          <a:prstGeom prst="rect">
            <a:avLst/>
          </a:prstGeom>
        </p:spPr>
        <p:txBody>
          <a:bodyPr anchor="t">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lnSpc>
                <a:spcPts val="1600"/>
              </a:lnSpc>
              <a:spcBef>
                <a:spcPts val="2133"/>
              </a:spcBef>
              <a:defRPr/>
            </a:pPr>
            <a:r>
              <a:rPr lang="ja-JP" altLang="en-US" sz="1400" b="1" kern="0" dirty="0">
                <a:solidFill>
                  <a:srgbClr val="7F9E40"/>
                </a:solidFill>
                <a:latin typeface="BIZ UDPゴシック" panose="020B0400000000000000" pitchFamily="50" charset="-128"/>
                <a:ea typeface="BIZ UDPゴシック" panose="020B0400000000000000" pitchFamily="50" charset="-128"/>
                <a:cs typeface="Meiryo UI" panose="020B0604030504040204" pitchFamily="50" charset="-128"/>
              </a:rPr>
              <a:t>　○任意後見制度</a:t>
            </a:r>
            <a:r>
              <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r>
            <a:br>
              <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b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本人が契約の締結に必要な判断能力を有している間に、将来、判断能力が不十分となった場合に備え、　</a:t>
            </a:r>
            <a:r>
              <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r>
            <a:br>
              <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b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「誰に」「どのように支援してもらうか」を</a:t>
            </a:r>
            <a:r>
              <a:rPr lang="ja-JP" altLang="en-US" sz="1400" b="1" kern="0" dirty="0">
                <a:solidFill>
                  <a:srgbClr val="7F9E40"/>
                </a:solidFill>
                <a:latin typeface="BIZ UDPゴシック" panose="020B0400000000000000" pitchFamily="50" charset="-128"/>
                <a:ea typeface="BIZ UDPゴシック" panose="020B0400000000000000" pitchFamily="50" charset="-128"/>
                <a:cs typeface="Meiryo UI" panose="020B0604030504040204" pitchFamily="50" charset="-128"/>
              </a:rPr>
              <a:t>あらかじめ契約により決めておく</a:t>
            </a: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制度</a:t>
            </a:r>
            <a:endPar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l">
              <a:lnSpc>
                <a:spcPts val="1600"/>
              </a:lnSpc>
              <a:spcBef>
                <a:spcPts val="533"/>
              </a:spcBef>
              <a:defRPr/>
            </a:pPr>
            <a:r>
              <a:rPr lang="ja-JP" altLang="en-US" sz="1400" b="1" kern="0" dirty="0">
                <a:solidFill>
                  <a:srgbClr val="0066CC"/>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○法定後見制度 （下表参照）</a:t>
            </a:r>
            <a:r>
              <a:rPr lang="en-US" altLang="ja-JP"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
            </a:r>
            <a:br>
              <a:rPr lang="en-US" altLang="ja-JP"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b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本人の判断能力に応じて、「後見」、「保佐」、「補助」の３つの類型がある。家庭裁判所に</a:t>
            </a:r>
            <a:r>
              <a:rPr lang="ja-JP" altLang="en-US"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審判の申立て</a:t>
            </a:r>
            <a:endParaRPr lang="en-US" altLang="ja-JP"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l">
              <a:lnSpc>
                <a:spcPts val="1600"/>
              </a:lnSpc>
              <a:defRPr/>
            </a:pP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を行い、</a:t>
            </a:r>
            <a:r>
              <a:rPr lang="ja-JP" altLang="en-US"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家庭裁判所によって</a:t>
            </a: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、援助者として 成年後見人・保佐人・補助人 が</a:t>
            </a:r>
            <a:r>
              <a:rPr lang="ja-JP" altLang="en-US"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選ばれる</a:t>
            </a: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制度</a:t>
            </a:r>
          </a:p>
        </p:txBody>
      </p:sp>
      <p:graphicFrame>
        <p:nvGraphicFramePr>
          <p:cNvPr id="15" name="表 14"/>
          <p:cNvGraphicFramePr>
            <a:graphicFrameLocks noGrp="1"/>
          </p:cNvGraphicFramePr>
          <p:nvPr>
            <p:extLst>
              <p:ext uri="{D42A27DB-BD31-4B8C-83A1-F6EECF244321}">
                <p14:modId xmlns:p14="http://schemas.microsoft.com/office/powerpoint/2010/main" val="4073326950"/>
              </p:ext>
            </p:extLst>
          </p:nvPr>
        </p:nvGraphicFramePr>
        <p:xfrm>
          <a:off x="339412" y="2664287"/>
          <a:ext cx="8465170" cy="3276676"/>
        </p:xfrm>
        <a:graphic>
          <a:graphicData uri="http://schemas.openxmlformats.org/drawingml/2006/table">
            <a:tbl>
              <a:tblPr firstRow="1" bandRow="1">
                <a:tableStyleId>{5C22544A-7EE6-4342-B048-85BDC9FD1C3A}</a:tableStyleId>
              </a:tblPr>
              <a:tblGrid>
                <a:gridCol w="675349">
                  <a:extLst>
                    <a:ext uri="{9D8B030D-6E8A-4147-A177-3AD203B41FA5}">
                      <a16:colId xmlns:a16="http://schemas.microsoft.com/office/drawing/2014/main" xmlns="" val="20000"/>
                    </a:ext>
                  </a:extLst>
                </a:gridCol>
                <a:gridCol w="1025912">
                  <a:extLst>
                    <a:ext uri="{9D8B030D-6E8A-4147-A177-3AD203B41FA5}">
                      <a16:colId xmlns:a16="http://schemas.microsoft.com/office/drawing/2014/main" xmlns="" val="20001"/>
                    </a:ext>
                  </a:extLst>
                </a:gridCol>
                <a:gridCol w="2040673">
                  <a:extLst>
                    <a:ext uri="{9D8B030D-6E8A-4147-A177-3AD203B41FA5}">
                      <a16:colId xmlns:a16="http://schemas.microsoft.com/office/drawing/2014/main" xmlns="" val="20002"/>
                    </a:ext>
                  </a:extLst>
                </a:gridCol>
                <a:gridCol w="2361618"/>
                <a:gridCol w="2361618">
                  <a:extLst>
                    <a:ext uri="{9D8B030D-6E8A-4147-A177-3AD203B41FA5}">
                      <a16:colId xmlns:a16="http://schemas.microsoft.com/office/drawing/2014/main" xmlns="" val="20004"/>
                    </a:ext>
                  </a:extLst>
                </a:gridCol>
              </a:tblGrid>
              <a:tr h="313919">
                <a:tc gridSpan="2">
                  <a:txBody>
                    <a:bodyPr/>
                    <a:lstStyle/>
                    <a:p>
                      <a:pPr>
                        <a:lnSpc>
                          <a:spcPts val="1900"/>
                        </a:lnSpc>
                      </a:pPr>
                      <a:endParaRPr kumimoji="1" lang="ja-JP" altLang="en-US" sz="13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81280" marR="81280" marT="40640" marB="406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900"/>
                        </a:lnSpc>
                      </a:pPr>
                      <a:r>
                        <a:rPr kumimoji="1" lang="ja-JP" altLang="en-US" sz="13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後 見</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900"/>
                        </a:lnSpc>
                      </a:pPr>
                      <a:r>
                        <a:rPr kumimoji="1" lang="ja-JP" altLang="en-US" sz="13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保 佐</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AC9"/>
                    </a:solidFill>
                  </a:tcPr>
                </a:tc>
                <a:tc>
                  <a:txBody>
                    <a:bodyPr/>
                    <a:lstStyle/>
                    <a:p>
                      <a:pPr algn="ctr">
                        <a:lnSpc>
                          <a:spcPts val="1900"/>
                        </a:lnSpc>
                      </a:pPr>
                      <a:r>
                        <a:rPr kumimoji="1" lang="ja-JP" altLang="en-US" sz="1300"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補 助</a:t>
                      </a: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5957"/>
                    </a:solidFill>
                  </a:tcPr>
                </a:tc>
                <a:extLst>
                  <a:ext uri="{0D108BD9-81ED-4DB2-BD59-A6C34878D82A}">
                    <a16:rowId xmlns:a16="http://schemas.microsoft.com/office/drawing/2014/main" xmlns="" val="10000"/>
                  </a:ext>
                </a:extLst>
              </a:tr>
              <a:tr h="373370">
                <a:tc gridSpan="2">
                  <a:txBody>
                    <a:bodyP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対象者</a:t>
                      </a:r>
                    </a:p>
                  </a:txBody>
                  <a:tcPr marL="81280" marR="81280" marT="40640" marB="406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判断能力が全くない</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判断能力が著しく不十分</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判断能力が不十分</a:t>
                      </a: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700">
                <a:tc gridSpan="2">
                  <a:txBody>
                    <a:bodyP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申立て権者</a:t>
                      </a:r>
                    </a:p>
                  </a:txBody>
                  <a:tcPr marL="81280" marR="81280" marT="40640" marB="406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本人・配偶者・</a:t>
                      </a:r>
                      <a:r>
                        <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親等内の親族、検察官、市区町村長など</a:t>
                      </a: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845120">
                <a:tc rowSpan="2">
                  <a:txBody>
                    <a:bodyPr/>
                    <a:lstStyle/>
                    <a:p>
                      <a:pPr>
                        <a:lnSpc>
                          <a:spcPts val="1600"/>
                        </a:lnSpc>
                      </a:pP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成年</a:t>
                      </a:r>
                      <a:endParaRPr kumimoji="1" lang="en-US" altLang="ja-JP"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後見人</a:t>
                      </a:r>
                      <a:endParaRPr kumimoji="1" lang="en-US" altLang="ja-JP"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等の</a:t>
                      </a:r>
                      <a:endParaRPr kumimoji="1" lang="en-US" altLang="ja-JP"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権限</a:t>
                      </a:r>
                      <a:endParaRPr kumimoji="1"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000" marR="36000" marT="40640" marB="406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必ず</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与えられる</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権限</a:t>
                      </a:r>
                      <a:endPar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000" marR="3600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財産管理について</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全般的</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な代理権、</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取消権</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（日常生活行為を除く）</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特定の事項</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についての</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同意権</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300" b="1" dirty="0" err="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取消権</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（日常生活行為を除く）</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364906">
                <a:tc v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申立により</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与えられる</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権限</a:t>
                      </a:r>
                      <a:endPar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000" marR="3600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ts val="1600"/>
                        </a:lnSpc>
                      </a:pPr>
                      <a:r>
                        <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特定事項</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300" b="1"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以外の</a:t>
                      </a:r>
                      <a:r>
                        <a:rPr kumimoji="1" lang="ja-JP" altLang="en-US" sz="1300" b="1" dirty="0" smtClean="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事項</a:t>
                      </a:r>
                      <a:endParaRPr kumimoji="1" lang="en-US" altLang="ja-JP" sz="1300" b="1"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rgbClr val="3E6EB4"/>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についての同意権</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300" b="1" dirty="0" err="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取消権</a:t>
                      </a: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（日常生活行為を除く）</a:t>
                      </a: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特定法律行為</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300" b="1" baseline="30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nSpc>
                          <a:spcPts val="1600"/>
                        </a:lnSpc>
                      </a:pPr>
                      <a:r>
                        <a:rPr kumimoji="1" lang="ja-JP" altLang="en-US" sz="1300" b="1" baseline="30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についての</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代理権</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特定事項</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300" b="1"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の</a:t>
                      </a:r>
                      <a:r>
                        <a:rPr kumimoji="1" lang="ja-JP" altLang="en-US" sz="1300" b="1" dirty="0" smtClean="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一部</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の同意権</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300" b="1" dirty="0" err="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取消権</a:t>
                      </a: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（日常生活行為を除く）</a:t>
                      </a: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特定法律行為</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300" b="1" baseline="30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nSpc>
                          <a:spcPts val="1600"/>
                        </a:lnSpc>
                      </a:pPr>
                      <a:r>
                        <a:rPr kumimoji="1" lang="ja-JP" altLang="en-US" sz="1300" b="1" baseline="30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についての</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代理権</a:t>
                      </a: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6" name="タイトル 1"/>
          <p:cNvSpPr txBox="1">
            <a:spLocks/>
          </p:cNvSpPr>
          <p:nvPr/>
        </p:nvSpPr>
        <p:spPr>
          <a:xfrm>
            <a:off x="585037" y="6061909"/>
            <a:ext cx="7397707" cy="533070"/>
          </a:xfrm>
          <a:prstGeom prst="rect">
            <a:avLst/>
          </a:prstGeom>
        </p:spPr>
        <p:txBody>
          <a:bodyPr anchor="t">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lnSpc>
                <a:spcPts val="1300"/>
              </a:lnSpc>
              <a:spcBef>
                <a:spcPts val="0"/>
              </a:spcBef>
              <a:defRPr/>
            </a:pP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借入金、訴訟行為、相続の承認・放棄等の事項（民</a:t>
            </a: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13Ⅰ</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l">
              <a:lnSpc>
                <a:spcPts val="1300"/>
              </a:lnSpc>
              <a:spcBef>
                <a:spcPts val="0"/>
              </a:spcBef>
              <a:defRPr/>
            </a:pP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特定の法律行為を行う場合に、本人に不利益がない場合の同意権限</a:t>
            </a:r>
            <a:endPar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l">
              <a:lnSpc>
                <a:spcPts val="1300"/>
              </a:lnSpc>
              <a:spcBef>
                <a:spcPts val="0"/>
              </a:spcBef>
              <a:defRPr/>
            </a:pP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民</a:t>
            </a: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13Ⅰ</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に挙げられる、要同意の行為に限定されない </a:t>
            </a:r>
          </a:p>
        </p:txBody>
      </p:sp>
      <p:sp>
        <p:nvSpPr>
          <p:cNvPr id="8" name="Rectangle 7"/>
          <p:cNvSpPr txBox="1">
            <a:spLocks noChangeArrowheads="1"/>
          </p:cNvSpPr>
          <p:nvPr/>
        </p:nvSpPr>
        <p:spPr>
          <a:xfrm>
            <a:off x="400050" y="163820"/>
            <a:ext cx="8229600" cy="566984"/>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000" b="1" dirty="0">
                <a:latin typeface="BIZ UDPゴシック" panose="020B0400000000000000" pitchFamily="50" charset="-128"/>
                <a:ea typeface="BIZ UDPゴシック" panose="020B0400000000000000" pitchFamily="50" charset="-128"/>
                <a:cs typeface="Meiryo UI" pitchFamily="50" charset="-128"/>
              </a:rPr>
              <a:t>成年後見制度の仕組み</a:t>
            </a:r>
          </a:p>
        </p:txBody>
      </p:sp>
      <p:sp>
        <p:nvSpPr>
          <p:cNvPr id="11"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Text Box 5"/>
          <p:cNvSpPr txBox="1">
            <a:spLocks noChangeArrowheads="1"/>
          </p:cNvSpPr>
          <p:nvPr/>
        </p:nvSpPr>
        <p:spPr bwMode="auto">
          <a:xfrm>
            <a:off x="0" y="0"/>
            <a:ext cx="2281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-36</a:t>
            </a:r>
            <a:r>
              <a:rPr lang="ja-JP" altLang="en-US" sz="1800" b="1" dirty="0">
                <a:latin typeface="Meiryo UI" pitchFamily="50" charset="-128"/>
                <a:ea typeface="Meiryo UI" pitchFamily="50" charset="-128"/>
                <a:cs typeface="Meiryo UI" pitchFamily="50" charset="-128"/>
              </a:rPr>
              <a:t>＞</a:t>
            </a:r>
          </a:p>
        </p:txBody>
      </p:sp>
      <p:sp>
        <p:nvSpPr>
          <p:cNvPr id="12"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92964828"/>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1652588" y="361950"/>
            <a:ext cx="5600700" cy="598488"/>
          </a:xfrm>
        </p:spPr>
        <p:txBody>
          <a:bodyPr/>
          <a:lstStyle/>
          <a:p>
            <a:pPr eaLnBrk="1" hangingPunct="1"/>
            <a:r>
              <a:rPr lang="ja-JP" altLang="en-US" sz="3000" b="1">
                <a:solidFill>
                  <a:schemeClr val="tx1"/>
                </a:solidFill>
                <a:latin typeface="Meiryo UI" pitchFamily="50" charset="-128"/>
                <a:ea typeface="Meiryo UI" pitchFamily="50" charset="-128"/>
                <a:cs typeface="Meiryo UI" pitchFamily="50" charset="-128"/>
              </a:rPr>
              <a:t>日常生活自立支援事業</a:t>
            </a:r>
          </a:p>
        </p:txBody>
      </p:sp>
      <p:sp>
        <p:nvSpPr>
          <p:cNvPr id="88068" name="Text Box 4"/>
          <p:cNvSpPr txBox="1">
            <a:spLocks noChangeArrowheads="1"/>
          </p:cNvSpPr>
          <p:nvPr/>
        </p:nvSpPr>
        <p:spPr bwMode="auto">
          <a:xfrm>
            <a:off x="519113" y="1498660"/>
            <a:ext cx="8359775" cy="4524315"/>
          </a:xfrm>
          <a:prstGeom prst="rect">
            <a:avLst/>
          </a:prstGeom>
          <a:noFill/>
          <a:ln w="9525" algn="ctr">
            <a:noFill/>
            <a:miter lim="800000"/>
            <a:headEnd/>
            <a:tailEnd/>
          </a:ln>
          <a:effectLst/>
        </p:spPr>
        <p:txBody>
          <a:bodyPr anchor="b">
            <a:spAutoFit/>
          </a:bodyP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110000"/>
              </a:lnSpc>
              <a:spcAft>
                <a:spcPct val="15000"/>
              </a:spcAft>
              <a:defRPr/>
            </a:pPr>
            <a:r>
              <a:rPr kumimoji="0" lang="ja-JP" altLang="en-US" sz="2400" b="1" dirty="0">
                <a:solidFill>
                  <a:srgbClr val="609000"/>
                </a:solidFill>
                <a:latin typeface="Meiryo UI" pitchFamily="50" charset="-128"/>
                <a:ea typeface="Meiryo UI" pitchFamily="50" charset="-128"/>
                <a:cs typeface="Meiryo UI" pitchFamily="50" charset="-128"/>
              </a:rPr>
              <a:t>  </a:t>
            </a:r>
            <a:r>
              <a:rPr kumimoji="0" lang="en-US" altLang="ja-JP" sz="2400" b="1" dirty="0">
                <a:solidFill>
                  <a:srgbClr val="609000"/>
                </a:solidFill>
                <a:latin typeface="Meiryo UI" pitchFamily="50" charset="-128"/>
                <a:ea typeface="Meiryo UI" pitchFamily="50" charset="-128"/>
                <a:cs typeface="Meiryo UI" pitchFamily="50" charset="-128"/>
              </a:rPr>
              <a:t>●</a:t>
            </a:r>
            <a:r>
              <a:rPr kumimoji="0" lang="ja-JP" altLang="en-US" sz="2400" b="1" dirty="0">
                <a:solidFill>
                  <a:srgbClr val="609000"/>
                </a:solidFill>
                <a:latin typeface="Meiryo UI" pitchFamily="50" charset="-128"/>
                <a:ea typeface="Meiryo UI" pitchFamily="50" charset="-128"/>
                <a:cs typeface="Meiryo UI" pitchFamily="50" charset="-128"/>
              </a:rPr>
              <a:t> </a:t>
            </a:r>
            <a:r>
              <a:rPr kumimoji="0" lang="ja-JP" altLang="en-US" sz="2400" b="1" dirty="0">
                <a:latin typeface="Meiryo UI" pitchFamily="50" charset="-128"/>
                <a:ea typeface="Meiryo UI" pitchFamily="50" charset="-128"/>
                <a:cs typeface="Meiryo UI" pitchFamily="50" charset="-128"/>
              </a:rPr>
              <a:t>福祉サービスの利用援助</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・福祉サービスについての情報の提供</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・福祉サービスの利用手続き、支払い代行、苦情手続代行</a:t>
            </a:r>
          </a:p>
          <a:p>
            <a:pPr algn="l" eaLnBrk="1" hangingPunct="1">
              <a:lnSpc>
                <a:spcPct val="110000"/>
              </a:lnSpc>
              <a:defRPr/>
            </a:pPr>
            <a:endParaRPr kumimoji="0" lang="ja-JP" altLang="en-US" sz="2000" b="1" dirty="0">
              <a:latin typeface="Meiryo UI" pitchFamily="50" charset="-128"/>
              <a:ea typeface="Meiryo UI" pitchFamily="50" charset="-128"/>
              <a:cs typeface="Meiryo UI" pitchFamily="50" charset="-128"/>
            </a:endParaRPr>
          </a:p>
          <a:p>
            <a:pPr algn="l" eaLnBrk="1" hangingPunct="1">
              <a:lnSpc>
                <a:spcPct val="110000"/>
              </a:lnSpc>
              <a:spcAft>
                <a:spcPct val="15000"/>
              </a:spcAft>
              <a:defRPr/>
            </a:pPr>
            <a:r>
              <a:rPr kumimoji="0" lang="ja-JP" altLang="en-US" sz="2400" b="1" dirty="0">
                <a:solidFill>
                  <a:srgbClr val="609000"/>
                </a:solidFill>
                <a:latin typeface="Meiryo UI" pitchFamily="50" charset="-128"/>
                <a:ea typeface="Meiryo UI" pitchFamily="50" charset="-128"/>
                <a:cs typeface="Meiryo UI" pitchFamily="50" charset="-128"/>
              </a:rPr>
              <a:t>  </a:t>
            </a:r>
            <a:r>
              <a:rPr kumimoji="0" lang="en-US" altLang="ja-JP" sz="2400" b="1" dirty="0">
                <a:solidFill>
                  <a:srgbClr val="609000"/>
                </a:solidFill>
                <a:latin typeface="Meiryo UI" pitchFamily="50" charset="-128"/>
                <a:ea typeface="Meiryo UI" pitchFamily="50" charset="-128"/>
                <a:cs typeface="Meiryo UI" pitchFamily="50" charset="-128"/>
              </a:rPr>
              <a:t>●</a:t>
            </a:r>
            <a:r>
              <a:rPr kumimoji="0" lang="ja-JP" altLang="en-US" sz="2400" b="1" dirty="0">
                <a:solidFill>
                  <a:srgbClr val="609000"/>
                </a:solidFill>
                <a:latin typeface="Meiryo UI" pitchFamily="50" charset="-128"/>
                <a:ea typeface="Meiryo UI" pitchFamily="50" charset="-128"/>
                <a:cs typeface="Meiryo UI" pitchFamily="50" charset="-128"/>
              </a:rPr>
              <a:t> </a:t>
            </a:r>
            <a:r>
              <a:rPr kumimoji="0" lang="ja-JP" altLang="en-US" sz="2400" b="1" dirty="0">
                <a:latin typeface="Meiryo UI" pitchFamily="50" charset="-128"/>
                <a:ea typeface="Meiryo UI" pitchFamily="50" charset="-128"/>
                <a:cs typeface="Meiryo UI" pitchFamily="50" charset="-128"/>
              </a:rPr>
              <a:t>日常的な金銭管理サービス</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・年金や福祉手当の手続きの代行　</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・税金、社会保険料、公共料金、医療費、家賃などの支払代行</a:t>
            </a:r>
            <a:br>
              <a:rPr kumimoji="0" lang="ja-JP" altLang="en-US" sz="2000" b="1" dirty="0">
                <a:latin typeface="Meiryo UI" pitchFamily="50" charset="-128"/>
                <a:ea typeface="Meiryo UI" pitchFamily="50" charset="-128"/>
                <a:cs typeface="Meiryo UI" pitchFamily="50" charset="-128"/>
              </a:rPr>
            </a:br>
            <a:endParaRPr kumimoji="0" lang="ja-JP" altLang="en-US" sz="2000" b="1" dirty="0">
              <a:latin typeface="Meiryo UI" pitchFamily="50" charset="-128"/>
              <a:ea typeface="Meiryo UI" pitchFamily="50" charset="-128"/>
              <a:cs typeface="Meiryo UI" pitchFamily="50" charset="-128"/>
            </a:endParaRPr>
          </a:p>
          <a:p>
            <a:pPr algn="l" eaLnBrk="1" hangingPunct="1">
              <a:lnSpc>
                <a:spcPct val="110000"/>
              </a:lnSpc>
              <a:spcAft>
                <a:spcPct val="15000"/>
              </a:spcAft>
              <a:defRPr/>
            </a:pPr>
            <a:r>
              <a:rPr kumimoji="0" lang="ja-JP" altLang="en-US" sz="2400" b="1" dirty="0">
                <a:solidFill>
                  <a:srgbClr val="609000"/>
                </a:solidFill>
                <a:latin typeface="Meiryo UI" pitchFamily="50" charset="-128"/>
                <a:ea typeface="Meiryo UI" pitchFamily="50" charset="-128"/>
                <a:cs typeface="Meiryo UI" pitchFamily="50" charset="-128"/>
              </a:rPr>
              <a:t>  </a:t>
            </a:r>
            <a:r>
              <a:rPr kumimoji="0" lang="en-US" altLang="ja-JP" sz="2400" b="1" dirty="0">
                <a:solidFill>
                  <a:srgbClr val="609000"/>
                </a:solidFill>
                <a:latin typeface="Meiryo UI" pitchFamily="50" charset="-128"/>
                <a:ea typeface="Meiryo UI" pitchFamily="50" charset="-128"/>
                <a:cs typeface="Meiryo UI" pitchFamily="50" charset="-128"/>
              </a:rPr>
              <a:t>●</a:t>
            </a:r>
            <a:r>
              <a:rPr kumimoji="0" lang="ja-JP" altLang="en-US" sz="2400" b="1" dirty="0">
                <a:solidFill>
                  <a:srgbClr val="609000"/>
                </a:solidFill>
                <a:latin typeface="Meiryo UI" pitchFamily="50" charset="-128"/>
                <a:ea typeface="Meiryo UI" pitchFamily="50" charset="-128"/>
                <a:cs typeface="Meiryo UI" pitchFamily="50" charset="-128"/>
              </a:rPr>
              <a:t> </a:t>
            </a:r>
            <a:r>
              <a:rPr kumimoji="0" lang="ja-JP" altLang="en-US" sz="2400" b="1" dirty="0">
                <a:latin typeface="Meiryo UI" pitchFamily="50" charset="-128"/>
                <a:ea typeface="Meiryo UI" pitchFamily="50" charset="-128"/>
                <a:cs typeface="Meiryo UI" pitchFamily="50" charset="-128"/>
              </a:rPr>
              <a:t>書類等の預かりサービス</a:t>
            </a:r>
            <a:r>
              <a:rPr kumimoji="0" lang="ja-JP" altLang="en-US" sz="2000" b="1" dirty="0">
                <a:effectLst>
                  <a:outerShdw blurRad="38100" dist="38100" dir="2700000" algn="tl">
                    <a:srgbClr val="C0C0C0"/>
                  </a:outerShdw>
                </a:effectLst>
                <a:latin typeface="Meiryo UI" pitchFamily="50" charset="-128"/>
                <a:ea typeface="Meiryo UI" pitchFamily="50" charset="-128"/>
                <a:cs typeface="Meiryo UI" pitchFamily="50" charset="-128"/>
              </a:rPr>
              <a:t>　</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・金融機関の貸し金庫にて、以下の書類を保管</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証書 （年金証書、預貯金の通帳、権利証、保険証書）</a:t>
            </a:r>
            <a:br>
              <a:rPr kumimoji="0" lang="ja-JP" altLang="en-US" sz="2000" b="1" dirty="0">
                <a:latin typeface="Meiryo UI" pitchFamily="50" charset="-128"/>
                <a:ea typeface="Meiryo UI" pitchFamily="50" charset="-128"/>
                <a:cs typeface="Meiryo UI" pitchFamily="50" charset="-128"/>
              </a:rPr>
            </a:br>
            <a:r>
              <a:rPr kumimoji="0" lang="ja-JP" altLang="en-US" sz="2000" b="1" dirty="0">
                <a:latin typeface="Meiryo UI" pitchFamily="50" charset="-128"/>
                <a:ea typeface="Meiryo UI" pitchFamily="50" charset="-128"/>
                <a:cs typeface="Meiryo UI" pitchFamily="50" charset="-128"/>
              </a:rPr>
              <a:t>　　   　　印鑑 （実印、銀行印）</a:t>
            </a:r>
          </a:p>
        </p:txBody>
      </p:sp>
      <p:sp>
        <p:nvSpPr>
          <p:cNvPr id="180228" name="Rectangle 3"/>
          <p:cNvSpPr>
            <a:spLocks noChangeArrowheads="1"/>
          </p:cNvSpPr>
          <p:nvPr/>
        </p:nvSpPr>
        <p:spPr bwMode="auto">
          <a:xfrm>
            <a:off x="252413" y="10271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80229" name="Text Box 5"/>
          <p:cNvSpPr txBox="1">
            <a:spLocks noChangeArrowheads="1"/>
          </p:cNvSpPr>
          <p:nvPr/>
        </p:nvSpPr>
        <p:spPr bwMode="auto">
          <a:xfrm>
            <a:off x="0" y="0"/>
            <a:ext cx="23383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-37</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2459621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39546" y="114447"/>
            <a:ext cx="781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defTabSz="1001713" eaLnBrk="1" hangingPunct="1"/>
            <a:r>
              <a:rPr lang="ja-JP" altLang="en-US" sz="3000" b="1" kern="0" dirty="0">
                <a:solidFill>
                  <a:schemeClr val="tx1"/>
                </a:solidFill>
                <a:latin typeface="BIZ UDPゴシック" panose="020B0400000000000000" pitchFamily="50" charset="-128"/>
                <a:ea typeface="BIZ UDPゴシック" panose="020B0400000000000000" pitchFamily="50" charset="-128"/>
                <a:cs typeface="Meiryo UI" pitchFamily="50" charset="-128"/>
              </a:rPr>
              <a:t>高齢者虐待の現状</a:t>
            </a:r>
          </a:p>
        </p:txBody>
      </p:sp>
      <p:sp>
        <p:nvSpPr>
          <p:cNvPr id="10" name="Text Box 53"/>
          <p:cNvSpPr txBox="1">
            <a:spLocks noChangeArrowheads="1"/>
          </p:cNvSpPr>
          <p:nvPr/>
        </p:nvSpPr>
        <p:spPr bwMode="auto">
          <a:xfrm>
            <a:off x="3285067" y="5931014"/>
            <a:ext cx="5705465" cy="45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6" tIns="41458" rIns="82916" bIns="4145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200" b="1" dirty="0">
                <a:latin typeface="BIZ UDPゴシック" panose="020B0400000000000000" pitchFamily="50" charset="-128"/>
                <a:ea typeface="BIZ UDPゴシック" panose="020B0400000000000000" pitchFamily="50" charset="-128"/>
                <a:cs typeface="Meiryo UI" pitchFamily="50" charset="-128"/>
              </a:rPr>
              <a:t>厚生労働省：「平成</a:t>
            </a:r>
            <a:r>
              <a:rPr lang="en-US" altLang="ja-JP" sz="1200" b="1" dirty="0">
                <a:latin typeface="BIZ UDPゴシック" panose="020B0400000000000000" pitchFamily="50" charset="-128"/>
                <a:ea typeface="BIZ UDPゴシック" panose="020B0400000000000000" pitchFamily="50" charset="-128"/>
                <a:cs typeface="Meiryo UI" pitchFamily="50" charset="-128"/>
              </a:rPr>
              <a:t>30</a:t>
            </a:r>
            <a:r>
              <a:rPr lang="ja-JP" altLang="en-US" sz="1200" b="1" dirty="0">
                <a:latin typeface="BIZ UDPゴシック" panose="020B0400000000000000" pitchFamily="50" charset="-128"/>
                <a:ea typeface="BIZ UDPゴシック" panose="020B0400000000000000" pitchFamily="50" charset="-128"/>
                <a:cs typeface="Meiryo UI" pitchFamily="50" charset="-128"/>
              </a:rPr>
              <a:t>年度　高齢者虐待の防止、高齢者の養護者に対する支援等</a:t>
            </a:r>
            <a:endParaRPr lang="en-US" altLang="ja-JP" sz="1200" b="1" dirty="0">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200" b="1" dirty="0">
                <a:latin typeface="BIZ UDPゴシック" panose="020B0400000000000000" pitchFamily="50" charset="-128"/>
                <a:ea typeface="BIZ UDPゴシック" panose="020B0400000000000000" pitchFamily="50" charset="-128"/>
                <a:cs typeface="Meiryo UI" pitchFamily="50" charset="-128"/>
              </a:rPr>
              <a:t>                  に関する法律に基づく対応状況等に関する調査結果」より</a:t>
            </a:r>
          </a:p>
        </p:txBody>
      </p:sp>
      <p:sp>
        <p:nvSpPr>
          <p:cNvPr id="7" name="Rectangle 3"/>
          <p:cNvSpPr txBox="1">
            <a:spLocks noChangeArrowheads="1"/>
          </p:cNvSpPr>
          <p:nvPr/>
        </p:nvSpPr>
        <p:spPr bwMode="auto">
          <a:xfrm>
            <a:off x="639546" y="1343888"/>
            <a:ext cx="8233556" cy="41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spcBef>
                <a:spcPts val="0"/>
              </a:spcBef>
              <a:buSzPct val="110000"/>
              <a:buFont typeface="Wingdings" pitchFamily="2" charset="2"/>
              <a:buNone/>
            </a:pPr>
            <a:r>
              <a:rPr lang="en-US" altLang="ja-JP" sz="24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被虐待高齢者のうち、要介護認定を受けている者が</a:t>
            </a:r>
            <a:r>
              <a:rPr lang="en-US" altLang="ja-JP" sz="2200" b="1" kern="0" dirty="0">
                <a:latin typeface="BIZ UDPゴシック" panose="020B0400000000000000" pitchFamily="50" charset="-128"/>
                <a:ea typeface="BIZ UDPゴシック" panose="020B0400000000000000" pitchFamily="50" charset="-128"/>
                <a:cs typeface="Meiryo UI" pitchFamily="50" charset="-128"/>
              </a:rPr>
              <a:t>67.7%</a:t>
            </a:r>
          </a:p>
          <a:p>
            <a:pPr eaLnBrk="1" hangingPunct="1">
              <a:spcBef>
                <a:spcPts val="0"/>
              </a:spcBef>
              <a:buSzPct val="110000"/>
              <a:buFont typeface="Wingdings" pitchFamily="2" charset="2"/>
              <a:buNone/>
            </a:pP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であり、さらにそのうち、</a:t>
            </a:r>
            <a:r>
              <a:rPr lang="ja-JP" altLang="en-US" sz="22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認知症の日常生活自立度が</a:t>
            </a:r>
            <a:r>
              <a:rPr lang="en-US" altLang="ja-JP" sz="22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Ⅱ</a:t>
            </a:r>
            <a:r>
              <a:rPr lang="ja-JP" altLang="en-US" sz="22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以上</a:t>
            </a:r>
            <a:endParaRPr lang="en-US" altLang="ja-JP" sz="2200" b="1" kern="0" dirty="0">
              <a:solidFill>
                <a:srgbClr val="B95957"/>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2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    （見守りや援助が必要）の人が</a:t>
            </a:r>
            <a:r>
              <a:rPr lang="en-US" altLang="ja-JP" sz="22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71.7%</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であった。</a:t>
            </a:r>
          </a:p>
          <a:p>
            <a:pPr eaLnBrk="1" hangingPunct="1">
              <a:spcBef>
                <a:spcPts val="1200"/>
              </a:spcBef>
              <a:buSzPct val="110000"/>
              <a:buFont typeface="Wingdings" pitchFamily="2" charset="2"/>
              <a:buNone/>
            </a:pPr>
            <a:r>
              <a:rPr lang="en-US" altLang="ja-JP" sz="24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虐待の種別・類型（複数回答）では、身体的虐待 </a:t>
            </a:r>
            <a:r>
              <a:rPr lang="en-US" altLang="ja-JP" sz="2200" b="1" kern="0" dirty="0">
                <a:latin typeface="BIZ UDPゴシック" panose="020B0400000000000000" pitchFamily="50" charset="-128"/>
                <a:ea typeface="BIZ UDPゴシック" panose="020B0400000000000000" pitchFamily="50" charset="-128"/>
                <a:cs typeface="Meiryo UI" pitchFamily="50" charset="-128"/>
              </a:rPr>
              <a:t>67.8</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が</a:t>
            </a:r>
            <a:endParaRPr lang="en-US" altLang="ja-JP" sz="22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最も多く、以下 心理的虐待 </a:t>
            </a:r>
            <a:r>
              <a:rPr lang="en-US" altLang="ja-JP" sz="2200" b="1" kern="0" dirty="0">
                <a:latin typeface="BIZ UDPゴシック" panose="020B0400000000000000" pitchFamily="50" charset="-128"/>
                <a:ea typeface="BIZ UDPゴシック" panose="020B0400000000000000" pitchFamily="50" charset="-128"/>
                <a:cs typeface="Meiryo UI" pitchFamily="50" charset="-128"/>
              </a:rPr>
              <a:t>39.5</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％、介護等の放棄</a:t>
            </a:r>
            <a:r>
              <a:rPr lang="en-US" altLang="ja-JP" sz="2200" b="1" kern="0" dirty="0">
                <a:latin typeface="BIZ UDPゴシック" panose="020B0400000000000000" pitchFamily="50" charset="-128"/>
                <a:ea typeface="BIZ UDPゴシック" panose="020B0400000000000000" pitchFamily="50" charset="-128"/>
                <a:cs typeface="Meiryo UI" pitchFamily="50" charset="-128"/>
              </a:rPr>
              <a:t>19.9</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a:t>
            </a:r>
            <a:endParaRPr lang="en-US" altLang="ja-JP" sz="22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経済的虐待 </a:t>
            </a:r>
            <a:r>
              <a:rPr lang="en-US" altLang="ja-JP" sz="2200" b="1" kern="0" dirty="0">
                <a:latin typeface="BIZ UDPゴシック" panose="020B0400000000000000" pitchFamily="50" charset="-128"/>
                <a:ea typeface="BIZ UDPゴシック" panose="020B0400000000000000" pitchFamily="50" charset="-128"/>
                <a:cs typeface="Meiryo UI" pitchFamily="50" charset="-128"/>
              </a:rPr>
              <a:t>17.6</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の順に多い。</a:t>
            </a:r>
          </a:p>
          <a:p>
            <a:pPr eaLnBrk="1" hangingPunct="1">
              <a:spcBef>
                <a:spcPts val="1200"/>
              </a:spcBef>
              <a:buSzPct val="110000"/>
              <a:buFont typeface="Wingdings" pitchFamily="2" charset="2"/>
              <a:buNone/>
            </a:pPr>
            <a:r>
              <a:rPr lang="en-US" altLang="ja-JP" sz="24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市町村の対応窓口の住民への周知が約</a:t>
            </a:r>
            <a:r>
              <a:rPr lang="en-US" altLang="ja-JP" sz="2200" b="1" kern="0" dirty="0">
                <a:latin typeface="BIZ UDPゴシック" panose="020B0400000000000000" pitchFamily="50" charset="-128"/>
                <a:ea typeface="BIZ UDPゴシック" panose="020B0400000000000000" pitchFamily="50" charset="-128"/>
                <a:cs typeface="Meiryo UI" pitchFamily="50" charset="-128"/>
              </a:rPr>
              <a:t>85</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％で実施されて</a:t>
            </a:r>
            <a:endParaRPr lang="en-US" altLang="ja-JP" sz="22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いる一方で、虐待防止ネットワークの構築の取組については、</a:t>
            </a:r>
            <a:endParaRPr lang="en-US" altLang="ja-JP" sz="22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保健医療福祉サービス介入支援ネットワーク、関係専門機関</a:t>
            </a:r>
            <a:endParaRPr lang="en-US" altLang="ja-JP" sz="22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介入ネットワークとも、約半数にとどまっていた。</a:t>
            </a:r>
          </a:p>
        </p:txBody>
      </p:sp>
      <p:sp>
        <p:nvSpPr>
          <p:cNvPr id="12"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Text Box 5"/>
          <p:cNvSpPr txBox="1">
            <a:spLocks noChangeArrowheads="1"/>
          </p:cNvSpPr>
          <p:nvPr/>
        </p:nvSpPr>
        <p:spPr bwMode="auto">
          <a:xfrm>
            <a:off x="0" y="0"/>
            <a:ext cx="2281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-38</a:t>
            </a:r>
            <a:r>
              <a:rPr lang="ja-JP" altLang="en-US" sz="1800" b="1" dirty="0">
                <a:latin typeface="Meiryo UI" pitchFamily="50" charset="-128"/>
                <a:ea typeface="Meiryo UI" pitchFamily="50" charset="-128"/>
                <a:cs typeface="Meiryo UI" pitchFamily="50" charset="-128"/>
              </a:rPr>
              <a:t>＞</a:t>
            </a:r>
          </a:p>
        </p:txBody>
      </p:sp>
      <p:sp>
        <p:nvSpPr>
          <p:cNvPr id="13"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23910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387350" y="364160"/>
            <a:ext cx="8229600" cy="636588"/>
          </a:xfrm>
        </p:spPr>
        <p:txBody>
          <a:bodyPr/>
          <a:lstStyle/>
          <a:p>
            <a:pPr defTabSz="1001713" eaLnBrk="1" hangingPunct="1">
              <a:lnSpc>
                <a:spcPct val="150000"/>
              </a:lnSpc>
            </a:pPr>
            <a:r>
              <a:rPr lang="ja-JP" altLang="en-US" sz="2800" b="1" dirty="0">
                <a:solidFill>
                  <a:schemeClr val="tx1"/>
                </a:solidFill>
                <a:latin typeface="Meiryo UI" pitchFamily="50" charset="-128"/>
                <a:ea typeface="Meiryo UI" pitchFamily="50" charset="-128"/>
                <a:cs typeface="Meiryo UI" pitchFamily="50" charset="-128"/>
              </a:rPr>
              <a:t>高齢者虐待防止におけるかかりつけ医の役割</a:t>
            </a:r>
          </a:p>
        </p:txBody>
      </p:sp>
      <p:sp>
        <p:nvSpPr>
          <p:cNvPr id="182275" name="Rectangle 3"/>
          <p:cNvSpPr>
            <a:spLocks noGrp="1" noChangeArrowheads="1"/>
          </p:cNvSpPr>
          <p:nvPr>
            <p:ph type="body" idx="4294967295"/>
          </p:nvPr>
        </p:nvSpPr>
        <p:spPr>
          <a:xfrm>
            <a:off x="1122466" y="1492595"/>
            <a:ext cx="6954630" cy="1661077"/>
          </a:xfrm>
        </p:spPr>
        <p:txBody>
          <a:bodyPr/>
          <a:lstStyle/>
          <a:p>
            <a:pPr eaLnBrk="1" hangingPunct="1">
              <a:lnSpc>
                <a:spcPct val="80000"/>
              </a:lnSpc>
              <a:spcBef>
                <a:spcPct val="0"/>
              </a:spcBef>
              <a:buClr>
                <a:srgbClr val="009999"/>
              </a:buClr>
              <a:buFont typeface="Wingdings" pitchFamily="2" charset="2"/>
              <a:buNone/>
            </a:pPr>
            <a:r>
              <a:rPr lang="en-US" altLang="ja-JP" sz="1900" b="1" dirty="0">
                <a:solidFill>
                  <a:srgbClr val="609000"/>
                </a:solidFill>
                <a:latin typeface="Meiryo UI" pitchFamily="50" charset="-128"/>
                <a:ea typeface="Meiryo UI" pitchFamily="50" charset="-128"/>
                <a:cs typeface="Meiryo UI" pitchFamily="50" charset="-128"/>
              </a:rPr>
              <a:t>●</a:t>
            </a:r>
            <a:r>
              <a:rPr lang="ja-JP" altLang="en-US" sz="1900" b="1" dirty="0">
                <a:solidFill>
                  <a:srgbClr val="609000"/>
                </a:solidFill>
                <a:latin typeface="Meiryo UI" pitchFamily="50" charset="-128"/>
                <a:ea typeface="Meiryo UI" pitchFamily="50" charset="-128"/>
                <a:cs typeface="Meiryo UI" pitchFamily="50" charset="-128"/>
              </a:rPr>
              <a:t> </a:t>
            </a:r>
            <a:r>
              <a:rPr lang="ja-JP" altLang="en-US" sz="1900" b="1" dirty="0">
                <a:latin typeface="Meiryo UI" pitchFamily="50" charset="-128"/>
                <a:ea typeface="Meiryo UI" pitchFamily="50" charset="-128"/>
                <a:cs typeface="Meiryo UI" pitchFamily="50" charset="-128"/>
              </a:rPr>
              <a:t>高齢者虐待の早期発見及び虐待防止の施策への協力</a:t>
            </a:r>
          </a:p>
          <a:p>
            <a:pPr eaLnBrk="1" hangingPunct="1">
              <a:lnSpc>
                <a:spcPct val="140000"/>
              </a:lnSpc>
              <a:spcBef>
                <a:spcPct val="0"/>
              </a:spcBef>
              <a:buClr>
                <a:srgbClr val="009999"/>
              </a:buClr>
              <a:buFont typeface="Wingdings" pitchFamily="2" charset="2"/>
              <a:buNone/>
            </a:pPr>
            <a:r>
              <a:rPr lang="en-US" altLang="ja-JP" sz="1900" b="1" dirty="0">
                <a:solidFill>
                  <a:srgbClr val="609000"/>
                </a:solidFill>
                <a:latin typeface="Meiryo UI" pitchFamily="50" charset="-128"/>
                <a:ea typeface="Meiryo UI" pitchFamily="50" charset="-128"/>
                <a:cs typeface="Meiryo UI" pitchFamily="50" charset="-128"/>
              </a:rPr>
              <a:t>●</a:t>
            </a:r>
            <a:r>
              <a:rPr lang="ja-JP" altLang="en-US" sz="1900" b="1" dirty="0">
                <a:solidFill>
                  <a:srgbClr val="609000"/>
                </a:solidFill>
                <a:latin typeface="Meiryo UI" pitchFamily="50" charset="-128"/>
                <a:ea typeface="Meiryo UI" pitchFamily="50" charset="-128"/>
                <a:cs typeface="Meiryo UI" pitchFamily="50" charset="-128"/>
              </a:rPr>
              <a:t> </a:t>
            </a:r>
            <a:r>
              <a:rPr lang="ja-JP" altLang="en-US" sz="1900" b="1" dirty="0">
                <a:latin typeface="Meiryo UI" pitchFamily="50" charset="-128"/>
                <a:ea typeface="Meiryo UI" pitchFamily="50" charset="-128"/>
                <a:cs typeface="Meiryo UI" pitchFamily="50" charset="-128"/>
              </a:rPr>
              <a:t>虐待を受けたと思われる高齢者を発見し、</a:t>
            </a:r>
            <a:r>
              <a:rPr lang="ja-JP" altLang="en-US" sz="1900" b="1" u="sng" dirty="0">
                <a:solidFill>
                  <a:srgbClr val="609000"/>
                </a:solidFill>
                <a:latin typeface="Meiryo UI" pitchFamily="50" charset="-128"/>
                <a:ea typeface="Meiryo UI" pitchFamily="50" charset="-128"/>
                <a:cs typeface="Meiryo UI" pitchFamily="50" charset="-128"/>
              </a:rPr>
              <a:t>の生命又は身体に重大</a:t>
            </a:r>
          </a:p>
          <a:p>
            <a:pPr eaLnBrk="1" hangingPunct="1">
              <a:lnSpc>
                <a:spcPct val="110000"/>
              </a:lnSpc>
              <a:spcBef>
                <a:spcPct val="0"/>
              </a:spcBef>
              <a:buClr>
                <a:srgbClr val="009999"/>
              </a:buClr>
              <a:buFont typeface="Wingdings" pitchFamily="2" charset="2"/>
              <a:buNone/>
            </a:pPr>
            <a:r>
              <a:rPr lang="ja-JP" altLang="en-US" sz="1900" b="1" dirty="0">
                <a:solidFill>
                  <a:srgbClr val="609000"/>
                </a:solidFill>
                <a:latin typeface="Meiryo UI" pitchFamily="50" charset="-128"/>
                <a:ea typeface="Meiryo UI" pitchFamily="50" charset="-128"/>
                <a:cs typeface="Meiryo UI" pitchFamily="50" charset="-128"/>
              </a:rPr>
              <a:t> 　 </a:t>
            </a:r>
            <a:r>
              <a:rPr lang="ja-JP" altLang="en-US" sz="1900" b="1" u="sng" dirty="0">
                <a:solidFill>
                  <a:srgbClr val="609000"/>
                </a:solidFill>
                <a:latin typeface="Meiryo UI" pitchFamily="50" charset="-128"/>
                <a:ea typeface="Meiryo UI" pitchFamily="50" charset="-128"/>
                <a:cs typeface="Meiryo UI" pitchFamily="50" charset="-128"/>
              </a:rPr>
              <a:t>な危機が生じている場合</a:t>
            </a:r>
            <a:r>
              <a:rPr lang="ja-JP" altLang="en-US" sz="1900" b="1" dirty="0">
                <a:latin typeface="Meiryo UI" pitchFamily="50" charset="-128"/>
                <a:ea typeface="Meiryo UI" pitchFamily="50" charset="-128"/>
                <a:cs typeface="Meiryo UI" pitchFamily="50" charset="-128"/>
              </a:rPr>
              <a:t>は、速やかに市区町村</a:t>
            </a:r>
            <a:r>
              <a:rPr lang="en-US" altLang="ja-JP" sz="1900" b="1" dirty="0">
                <a:latin typeface="Meiryo UI" pitchFamily="50" charset="-128"/>
                <a:ea typeface="Meiryo UI" pitchFamily="50" charset="-128"/>
                <a:cs typeface="Meiryo UI" pitchFamily="50" charset="-128"/>
              </a:rPr>
              <a:t>･</a:t>
            </a:r>
            <a:r>
              <a:rPr lang="ja-JP" altLang="en-US" sz="1900" b="1" dirty="0">
                <a:latin typeface="Meiryo UI" pitchFamily="50" charset="-128"/>
                <a:ea typeface="Meiryo UI" pitchFamily="50" charset="-128"/>
                <a:cs typeface="Meiryo UI" pitchFamily="50" charset="-128"/>
              </a:rPr>
              <a:t>地域包括支援</a:t>
            </a:r>
            <a:endParaRPr lang="en-US" altLang="ja-JP" sz="1900" b="1" dirty="0">
              <a:latin typeface="Meiryo UI" pitchFamily="50" charset="-128"/>
              <a:ea typeface="Meiryo UI" pitchFamily="50" charset="-128"/>
              <a:cs typeface="Meiryo UI" pitchFamily="50" charset="-128"/>
            </a:endParaRPr>
          </a:p>
          <a:p>
            <a:pPr eaLnBrk="1" hangingPunct="1">
              <a:lnSpc>
                <a:spcPct val="110000"/>
              </a:lnSpc>
              <a:spcBef>
                <a:spcPct val="0"/>
              </a:spcBef>
              <a:buClr>
                <a:srgbClr val="009999"/>
              </a:buClr>
              <a:buFont typeface="Wingdings" pitchFamily="2" charset="2"/>
              <a:buNone/>
            </a:pPr>
            <a:r>
              <a:rPr lang="ja-JP" altLang="en-US" sz="1900" b="1" dirty="0">
                <a:latin typeface="Meiryo UI" pitchFamily="50" charset="-128"/>
                <a:ea typeface="Meiryo UI" pitchFamily="50" charset="-128"/>
                <a:cs typeface="Meiryo UI" pitchFamily="50" charset="-128"/>
              </a:rPr>
              <a:t>    センターに通報する義務 </a:t>
            </a:r>
            <a:endParaRPr lang="en-US" altLang="ja-JP" sz="1900" b="1" dirty="0">
              <a:latin typeface="Meiryo UI" pitchFamily="50" charset="-128"/>
              <a:ea typeface="Meiryo UI" pitchFamily="50" charset="-128"/>
              <a:cs typeface="Meiryo UI" pitchFamily="50" charset="-128"/>
            </a:endParaRPr>
          </a:p>
          <a:p>
            <a:pPr eaLnBrk="1" hangingPunct="1">
              <a:lnSpc>
                <a:spcPct val="110000"/>
              </a:lnSpc>
              <a:spcBef>
                <a:spcPct val="0"/>
              </a:spcBef>
              <a:buClr>
                <a:srgbClr val="009999"/>
              </a:buClr>
              <a:buFont typeface="Wingdings" pitchFamily="2" charset="2"/>
              <a:buNone/>
            </a:pPr>
            <a:r>
              <a:rPr lang="ja-JP" altLang="en-US" sz="1900" b="1" dirty="0">
                <a:latin typeface="Meiryo UI" pitchFamily="50" charset="-128"/>
                <a:ea typeface="Meiryo UI" pitchFamily="50" charset="-128"/>
                <a:cs typeface="Meiryo UI" pitchFamily="50" charset="-128"/>
              </a:rPr>
              <a:t>  （</a:t>
            </a:r>
            <a:r>
              <a:rPr lang="ja-JP" altLang="en-US" sz="1600" b="1" dirty="0">
                <a:latin typeface="Meiryo UI" pitchFamily="50" charset="-128"/>
                <a:ea typeface="Meiryo UI" pitchFamily="50" charset="-128"/>
                <a:cs typeface="Meiryo UI" pitchFamily="50" charset="-128"/>
              </a:rPr>
              <a:t>“生命・身体への重大な危機”以外の場合は努力義務）</a:t>
            </a:r>
            <a:endParaRPr lang="en-US" altLang="ja-JP" sz="1600" b="1" dirty="0">
              <a:latin typeface="Meiryo UI" pitchFamily="50" charset="-128"/>
              <a:ea typeface="Meiryo UI" pitchFamily="50" charset="-128"/>
              <a:cs typeface="Meiryo UI" pitchFamily="50" charset="-128"/>
            </a:endParaRPr>
          </a:p>
        </p:txBody>
      </p:sp>
      <p:sp>
        <p:nvSpPr>
          <p:cNvPr id="182276" name="Rectangle 5"/>
          <p:cNvSpPr>
            <a:spLocks noChangeArrowheads="1"/>
          </p:cNvSpPr>
          <p:nvPr/>
        </p:nvSpPr>
        <p:spPr bwMode="auto">
          <a:xfrm>
            <a:off x="900906" y="1345234"/>
            <a:ext cx="7397750" cy="1955800"/>
          </a:xfrm>
          <a:prstGeom prst="rect">
            <a:avLst/>
          </a:prstGeom>
          <a:noFill/>
          <a:ln w="44450" algn="ctr">
            <a:solidFill>
              <a:srgbClr val="609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p>
        </p:txBody>
      </p:sp>
      <p:sp>
        <p:nvSpPr>
          <p:cNvPr id="182277" name="Text Box 7"/>
          <p:cNvSpPr txBox="1">
            <a:spLocks noChangeArrowheads="1"/>
          </p:cNvSpPr>
          <p:nvPr/>
        </p:nvSpPr>
        <p:spPr bwMode="auto">
          <a:xfrm>
            <a:off x="1242391" y="5254625"/>
            <a:ext cx="739122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400" b="1" dirty="0">
                <a:solidFill>
                  <a:srgbClr val="609000"/>
                </a:solidFill>
                <a:latin typeface="Meiryo UI" pitchFamily="50" charset="-128"/>
                <a:ea typeface="Meiryo UI" pitchFamily="50" charset="-128"/>
                <a:cs typeface="Meiryo UI" pitchFamily="50" charset="-128"/>
              </a:rPr>
              <a:t>虐待の早期発見・未然防止における かかりつけ医の</a:t>
            </a:r>
          </a:p>
          <a:p>
            <a:pPr eaLnBrk="1" hangingPunct="1"/>
            <a:r>
              <a:rPr lang="ja-JP" altLang="en-US" sz="2400" b="1" dirty="0">
                <a:solidFill>
                  <a:srgbClr val="609000"/>
                </a:solidFill>
                <a:latin typeface="Meiryo UI" pitchFamily="50" charset="-128"/>
                <a:ea typeface="Meiryo UI" pitchFamily="50" charset="-128"/>
                <a:cs typeface="Meiryo UI" pitchFamily="50" charset="-128"/>
              </a:rPr>
              <a:t>役割は極めて重要</a:t>
            </a:r>
          </a:p>
          <a:p>
            <a:pPr eaLnBrk="1" hangingPunct="1">
              <a:spcBef>
                <a:spcPct val="50000"/>
              </a:spcBef>
            </a:pPr>
            <a:r>
              <a:rPr lang="ja-JP" altLang="en-US" sz="2300" b="1" dirty="0">
                <a:solidFill>
                  <a:srgbClr val="609000"/>
                </a:solidFill>
                <a:latin typeface="Meiryo UI" pitchFamily="50" charset="-128"/>
                <a:ea typeface="Meiryo UI" pitchFamily="50" charset="-128"/>
                <a:cs typeface="Meiryo UI" pitchFamily="50" charset="-128"/>
              </a:rPr>
              <a:t>認知症を含め高齢者虐待への理解を深めることが必要</a:t>
            </a:r>
          </a:p>
        </p:txBody>
      </p:sp>
      <p:sp>
        <p:nvSpPr>
          <p:cNvPr id="182278" name="Text Box 8"/>
          <p:cNvSpPr txBox="1">
            <a:spLocks noChangeArrowheads="1"/>
          </p:cNvSpPr>
          <p:nvPr/>
        </p:nvSpPr>
        <p:spPr bwMode="auto">
          <a:xfrm>
            <a:off x="992376" y="3510973"/>
            <a:ext cx="76057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Clr>
                <a:schemeClr val="tx1"/>
              </a:buClr>
              <a:buFont typeface="Wingdings" pitchFamily="2" charset="2"/>
              <a:buNone/>
            </a:pPr>
            <a:r>
              <a:rPr lang="ja-JP" altLang="en-US" sz="1800" b="1" dirty="0">
                <a:latin typeface="Meiryo UI" pitchFamily="50" charset="-128"/>
                <a:ea typeface="Meiryo UI" pitchFamily="50" charset="-128"/>
                <a:cs typeface="Meiryo UI" pitchFamily="50" charset="-128"/>
              </a:rPr>
              <a:t>・受診の機会が多く「虐待の可能性」に気づくきっかけとなる場合がある</a:t>
            </a:r>
          </a:p>
          <a:p>
            <a:pPr eaLnBrk="1" hangingPunct="1">
              <a:buClr>
                <a:schemeClr val="tx1"/>
              </a:buClr>
              <a:buFont typeface="Wingdings" pitchFamily="2" charset="2"/>
              <a:buNone/>
            </a:pPr>
            <a:r>
              <a:rPr lang="ja-JP" altLang="en-US" sz="1800" b="1" dirty="0">
                <a:latin typeface="Meiryo UI" pitchFamily="50" charset="-128"/>
                <a:ea typeface="Meiryo UI" pitchFamily="50" charset="-128"/>
                <a:cs typeface="Meiryo UI" pitchFamily="50" charset="-128"/>
              </a:rPr>
              <a:t>・身体的虐待が疑われる場合は、生命や身体の危険性や緊急性を、</a:t>
            </a:r>
            <a:endParaRPr lang="en-US" altLang="ja-JP" sz="1800" b="1" dirty="0">
              <a:latin typeface="Meiryo UI" pitchFamily="50" charset="-128"/>
              <a:ea typeface="Meiryo UI" pitchFamily="50" charset="-128"/>
              <a:cs typeface="Meiryo UI" pitchFamily="50" charset="-128"/>
            </a:endParaRPr>
          </a:p>
          <a:p>
            <a:pPr eaLnBrk="1" hangingPunct="1">
              <a:buClr>
                <a:schemeClr val="tx1"/>
              </a:buClr>
              <a:buFont typeface="Wingdings" pitchFamily="2" charset="2"/>
              <a:buNone/>
            </a:pPr>
            <a:r>
              <a:rPr lang="ja-JP" altLang="en-US" sz="1800" b="1" dirty="0">
                <a:latin typeface="Meiryo UI" pitchFamily="50" charset="-128"/>
                <a:ea typeface="Meiryo UI" pitchFamily="50" charset="-128"/>
                <a:cs typeface="Meiryo UI" pitchFamily="50" charset="-128"/>
              </a:rPr>
              <a:t>  医学的見地から判断することが必要な場合もある</a:t>
            </a:r>
          </a:p>
          <a:p>
            <a:pPr eaLnBrk="1" hangingPunct="1">
              <a:buClr>
                <a:schemeClr val="tx1"/>
              </a:buClr>
              <a:buFont typeface="Wingdings" pitchFamily="2" charset="2"/>
              <a:buNone/>
            </a:pPr>
            <a:r>
              <a:rPr lang="ja-JP" altLang="en-US" sz="1800" b="1" dirty="0">
                <a:latin typeface="Meiryo UI" pitchFamily="50" charset="-128"/>
                <a:ea typeface="Meiryo UI" pitchFamily="50" charset="-128"/>
                <a:cs typeface="Meiryo UI" pitchFamily="50" charset="-128"/>
              </a:rPr>
              <a:t>・虐待者の中には、行政・福祉関係者の意見は全く聞かないにも関わらず、</a:t>
            </a:r>
          </a:p>
          <a:p>
            <a:pPr eaLnBrk="1" hangingPunct="1">
              <a:buClr>
                <a:schemeClr val="tx1"/>
              </a:buClr>
              <a:buFont typeface="Wingdings" pitchFamily="2" charset="2"/>
              <a:buNone/>
            </a:pPr>
            <a:r>
              <a:rPr lang="ja-JP" altLang="en-US" sz="1800" b="1" dirty="0">
                <a:latin typeface="Meiryo UI" pitchFamily="50" charset="-128"/>
                <a:ea typeface="Meiryo UI" pitchFamily="50" charset="-128"/>
                <a:cs typeface="Meiryo UI" pitchFamily="50" charset="-128"/>
              </a:rPr>
              <a:t>　医師の指示には従う事例も一部報告されている</a:t>
            </a:r>
          </a:p>
        </p:txBody>
      </p:sp>
      <p:sp>
        <p:nvSpPr>
          <p:cNvPr id="182279" name="AutoShape 10"/>
          <p:cNvSpPr>
            <a:spLocks noChangeArrowheads="1"/>
          </p:cNvSpPr>
          <p:nvPr/>
        </p:nvSpPr>
        <p:spPr bwMode="auto">
          <a:xfrm rot="16200000" flipV="1">
            <a:off x="971232" y="5353939"/>
            <a:ext cx="295339" cy="285940"/>
          </a:xfrm>
          <a:prstGeom prst="triangle">
            <a:avLst>
              <a:gd name="adj" fmla="val 50000"/>
            </a:avLst>
          </a:prstGeom>
          <a:solidFill>
            <a:srgbClr val="609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82280" name="Rectangle 3"/>
          <p:cNvSpPr>
            <a:spLocks noChangeArrowheads="1"/>
          </p:cNvSpPr>
          <p:nvPr/>
        </p:nvSpPr>
        <p:spPr bwMode="auto">
          <a:xfrm>
            <a:off x="252413" y="103746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82281" name="Text Box 5"/>
          <p:cNvSpPr txBox="1">
            <a:spLocks noChangeArrowheads="1"/>
          </p:cNvSpPr>
          <p:nvPr/>
        </p:nvSpPr>
        <p:spPr bwMode="auto">
          <a:xfrm>
            <a:off x="0" y="0"/>
            <a:ext cx="22621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-39</a:t>
            </a:r>
            <a:r>
              <a:rPr lang="ja-JP" altLang="en-US" sz="1800" b="1" dirty="0">
                <a:latin typeface="Meiryo UI" pitchFamily="50" charset="-128"/>
                <a:ea typeface="Meiryo UI" pitchFamily="50" charset="-128"/>
                <a:cs typeface="Meiryo UI" pitchFamily="50" charset="-128"/>
              </a:rPr>
              <a:t>＞</a:t>
            </a:r>
          </a:p>
        </p:txBody>
      </p:sp>
      <p:sp>
        <p:nvSpPr>
          <p:cNvPr id="13" name="AutoShape 10"/>
          <p:cNvSpPr>
            <a:spLocks noChangeArrowheads="1"/>
          </p:cNvSpPr>
          <p:nvPr/>
        </p:nvSpPr>
        <p:spPr bwMode="auto">
          <a:xfrm rot="16200000" flipV="1">
            <a:off x="977328" y="6219571"/>
            <a:ext cx="295339" cy="285940"/>
          </a:xfrm>
          <a:prstGeom prst="triangle">
            <a:avLst>
              <a:gd name="adj" fmla="val 50000"/>
            </a:avLst>
          </a:prstGeom>
          <a:solidFill>
            <a:srgbClr val="609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19757574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7"/>
          <p:cNvSpPr txBox="1">
            <a:spLocks noChangeAspect="1" noChangeArrowheads="1"/>
          </p:cNvSpPr>
          <p:nvPr/>
        </p:nvSpPr>
        <p:spPr bwMode="auto">
          <a:xfrm>
            <a:off x="496886" y="174291"/>
            <a:ext cx="8150225" cy="54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000" b="1" dirty="0">
                <a:latin typeface="BIZ UDPゴシック" panose="020B0400000000000000" pitchFamily="50" charset="-128"/>
                <a:ea typeface="BIZ UDPゴシック" panose="020B0400000000000000" pitchFamily="50" charset="-128"/>
                <a:cs typeface="Meiryo UI" pitchFamily="50" charset="-128"/>
              </a:rPr>
              <a:t>認知症サポーター</a:t>
            </a:r>
          </a:p>
        </p:txBody>
      </p:sp>
      <p:sp>
        <p:nvSpPr>
          <p:cNvPr id="183299" name="Rectangle 8"/>
          <p:cNvSpPr>
            <a:spLocks noChangeArrowheads="1"/>
          </p:cNvSpPr>
          <p:nvPr/>
        </p:nvSpPr>
        <p:spPr bwMode="auto">
          <a:xfrm>
            <a:off x="649884" y="1118294"/>
            <a:ext cx="7844226"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lnSpc>
                <a:spcPct val="110000"/>
              </a:lnSpc>
            </a:pPr>
            <a:r>
              <a:rPr lang="ja-JP" altLang="en-US" sz="1800" b="1" dirty="0">
                <a:latin typeface="BIZ UDPゴシック" panose="020B0400000000000000" pitchFamily="50" charset="-128"/>
                <a:ea typeface="BIZ UDPゴシック" panose="020B0400000000000000" pitchFamily="50" charset="-128"/>
                <a:cs typeface="Meiryo UI" pitchFamily="50" charset="-128"/>
              </a:rPr>
              <a:t>　</a:t>
            </a:r>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定義</a:t>
            </a:r>
            <a:r>
              <a:rPr lang="en-US" altLang="ja-JP" sz="1800" b="1" dirty="0">
                <a:latin typeface="BIZ UDPゴシック" panose="020B0400000000000000" pitchFamily="50" charset="-128"/>
                <a:ea typeface="BIZ UDPゴシック" panose="020B0400000000000000" pitchFamily="50" charset="-128"/>
                <a:cs typeface="Meiryo UI" pitchFamily="50" charset="-128"/>
              </a:rPr>
              <a:t>]</a:t>
            </a:r>
          </a:p>
          <a:p>
            <a:pPr>
              <a:lnSpc>
                <a:spcPct val="110000"/>
              </a:lnSpc>
            </a:pPr>
            <a:r>
              <a:rPr lang="ja-JP" altLang="en-US" sz="1800" b="1" dirty="0">
                <a:latin typeface="BIZ UDPゴシック" panose="020B0400000000000000" pitchFamily="50" charset="-128"/>
                <a:ea typeface="BIZ UDPゴシック" panose="020B0400000000000000" pitchFamily="50" charset="-128"/>
                <a:cs typeface="Meiryo UI" pitchFamily="50" charset="-128"/>
              </a:rPr>
              <a:t>　　   認知症に関する正しい知識と理解を持ち、地域や職域で認知症の人や</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a:lnSpc>
                <a:spcPct val="110000"/>
              </a:lnSpc>
            </a:pPr>
            <a:r>
              <a:rPr lang="ja-JP" altLang="en-US" sz="1800" b="1" dirty="0">
                <a:latin typeface="BIZ UDPゴシック" panose="020B0400000000000000" pitchFamily="50" charset="-128"/>
                <a:ea typeface="BIZ UDPゴシック" panose="020B0400000000000000" pitchFamily="50" charset="-128"/>
                <a:cs typeface="Meiryo UI" pitchFamily="50" charset="-128"/>
              </a:rPr>
              <a:t>       家族に対してできる範囲での手助けをする人</a:t>
            </a:r>
          </a:p>
        </p:txBody>
      </p:sp>
      <p:pic>
        <p:nvPicPr>
          <p:cNvPr id="183310" name="Picture 3" descr="V4010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777" y="5357664"/>
            <a:ext cx="1750934" cy="137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 name="角丸四角形 1"/>
          <p:cNvSpPr/>
          <p:nvPr/>
        </p:nvSpPr>
        <p:spPr bwMode="auto">
          <a:xfrm>
            <a:off x="153465" y="2289265"/>
            <a:ext cx="4795024" cy="3498221"/>
          </a:xfrm>
          <a:prstGeom prst="roundRect">
            <a:avLst>
              <a:gd name="adj" fmla="val 48736"/>
            </a:avLst>
          </a:prstGeom>
          <a:solidFill>
            <a:srgbClr val="D3DCB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1" name="角丸四角形 20"/>
          <p:cNvSpPr/>
          <p:nvPr/>
        </p:nvSpPr>
        <p:spPr bwMode="auto">
          <a:xfrm>
            <a:off x="4242382" y="2304705"/>
            <a:ext cx="4795024" cy="3498220"/>
          </a:xfrm>
          <a:prstGeom prst="roundRect">
            <a:avLst>
              <a:gd name="adj" fmla="val 48736"/>
            </a:avLst>
          </a:prstGeom>
          <a:solidFill>
            <a:srgbClr val="C7DDE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9" name="Rectangle 8"/>
          <p:cNvSpPr>
            <a:spLocks noChangeArrowheads="1"/>
          </p:cNvSpPr>
          <p:nvPr/>
        </p:nvSpPr>
        <p:spPr bwMode="auto">
          <a:xfrm>
            <a:off x="4784674" y="2491798"/>
            <a:ext cx="38989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ja-JP" altLang="en-US" sz="1500" b="1" dirty="0">
                <a:latin typeface="BIZ UDPゴシック" panose="020B0400000000000000" pitchFamily="50" charset="-128"/>
                <a:ea typeface="BIZ UDPゴシック" panose="020B0400000000000000" pitchFamily="50" charset="-128"/>
                <a:cs typeface="Meiryo UI" pitchFamily="50" charset="-128"/>
              </a:rPr>
              <a:t>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認知症サポーター養成講座</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p>
          <a:p>
            <a:pPr eaLnBrk="1" hangingPunct="1">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実施主体</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500" b="1" dirty="0">
                <a:latin typeface="BIZ UDPゴシック" panose="020B0400000000000000" pitchFamily="50" charset="-128"/>
                <a:ea typeface="BIZ UDPゴシック" panose="020B0400000000000000" pitchFamily="50" charset="-128"/>
                <a:cs typeface="Meiryo UI" pitchFamily="50" charset="-128"/>
              </a:rPr>
              <a:t>    ： 都道府県、市町村、職域団体等</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対象者</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623888" indent="-623888"/>
            <a:r>
              <a:rPr lang="ja-JP" altLang="en-US" sz="1500" b="1" dirty="0">
                <a:latin typeface="BIZ UDPゴシック" panose="020B0400000000000000" pitchFamily="50" charset="-128"/>
                <a:ea typeface="BIZ UDPゴシック" panose="020B0400000000000000" pitchFamily="50" charset="-128"/>
                <a:cs typeface="Meiryo UI" pitchFamily="50" charset="-128"/>
              </a:rPr>
              <a:t>    ：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住民</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 自治会、老人クラブ、民生委員、家族会、防災・防犯組織等</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623888" indent="-623888">
              <a:spcBef>
                <a:spcPts val="6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職域</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 企業、銀行等金融機関、消防、警察、スーパーマーケット、コンビニエンスストア、宅配業、公共交通機関等</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学校</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 小中高等学校、教職員、</a:t>
            </a:r>
            <a:r>
              <a:rPr lang="en-US" altLang="ja-JP" sz="1500" b="1" dirty="0">
                <a:latin typeface="BIZ UDPゴシック" panose="020B0400000000000000" pitchFamily="50" charset="-128"/>
                <a:ea typeface="BIZ UDPゴシック" panose="020B0400000000000000" pitchFamily="50" charset="-128"/>
                <a:cs typeface="Meiryo UI" pitchFamily="50" charset="-128"/>
              </a:rPr>
              <a:t>PTA</a:t>
            </a:r>
            <a:r>
              <a:rPr lang="ja-JP" altLang="en-US" sz="1500" b="1" dirty="0">
                <a:latin typeface="BIZ UDPゴシック" panose="020B0400000000000000" pitchFamily="50" charset="-128"/>
                <a:ea typeface="BIZ UDPゴシック" panose="020B0400000000000000" pitchFamily="50" charset="-128"/>
                <a:cs typeface="Meiryo UI" pitchFamily="50" charset="-128"/>
              </a:rPr>
              <a:t>等</a:t>
            </a:r>
          </a:p>
        </p:txBody>
      </p:sp>
      <p:sp>
        <p:nvSpPr>
          <p:cNvPr id="18" name="Rectangle 8"/>
          <p:cNvSpPr>
            <a:spLocks noChangeArrowheads="1"/>
          </p:cNvSpPr>
          <p:nvPr/>
        </p:nvSpPr>
        <p:spPr bwMode="auto">
          <a:xfrm>
            <a:off x="496886" y="2491798"/>
            <a:ext cx="4120025"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ja-JP" altLang="en-US" sz="1500" b="1" dirty="0">
                <a:latin typeface="BIZ UDPゴシック" panose="020B0400000000000000" pitchFamily="50" charset="-128"/>
                <a:ea typeface="BIZ UDPゴシック" panose="020B0400000000000000" pitchFamily="50" charset="-128"/>
                <a:cs typeface="Meiryo UI" pitchFamily="50" charset="-128"/>
              </a:rPr>
              <a:t>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キャラバンメイト養成研修</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p>
          <a:p>
            <a:pPr eaLnBrk="1" hangingPunct="1">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実施主体</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500" b="1" dirty="0">
                <a:latin typeface="BIZ UDPゴシック" panose="020B0400000000000000" pitchFamily="50" charset="-128"/>
                <a:ea typeface="BIZ UDPゴシック" panose="020B0400000000000000" pitchFamily="50" charset="-128"/>
                <a:cs typeface="Meiryo UI" pitchFamily="50" charset="-128"/>
              </a:rPr>
              <a:t>    ： 都道府県、市町村、全国的な職域団体等</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目的</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 地域、職域における「認知症サポーター</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養成講座」の講師役である「キャラバン</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メイト」を養成</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内容</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 認知症の基礎知識等のほか、サポーター</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養成講座の展開方法、対象別の企画手法、カリキュラム等をグループワークで学ぶ。</a:t>
            </a:r>
          </a:p>
        </p:txBody>
      </p:sp>
      <p:sp>
        <p:nvSpPr>
          <p:cNvPr id="12" name="Text Box 5"/>
          <p:cNvSpPr txBox="1">
            <a:spLocks noChangeArrowheads="1"/>
          </p:cNvSpPr>
          <p:nvPr/>
        </p:nvSpPr>
        <p:spPr bwMode="auto">
          <a:xfrm>
            <a:off x="0" y="0"/>
            <a:ext cx="2281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-40</a:t>
            </a:r>
            <a:r>
              <a:rPr lang="ja-JP" altLang="en-US" sz="1800" b="1" dirty="0">
                <a:latin typeface="Meiryo UI" pitchFamily="50" charset="-128"/>
                <a:ea typeface="Meiryo UI" pitchFamily="50" charset="-128"/>
                <a:cs typeface="Meiryo UI" pitchFamily="50" charset="-128"/>
              </a:rPr>
              <a:t>＞</a:t>
            </a:r>
          </a:p>
        </p:txBody>
      </p:sp>
      <p:sp>
        <p:nvSpPr>
          <p:cNvPr id="13"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23965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2032000" y="430213"/>
            <a:ext cx="4900613" cy="546100"/>
          </a:xfrm>
        </p:spPr>
        <p:txBody>
          <a:bodyPr/>
          <a:lstStyle/>
          <a:p>
            <a:pPr eaLnBrk="1" hangingPunct="1"/>
            <a:r>
              <a:rPr lang="ja-JP" altLang="en-US" sz="3000" b="1">
                <a:solidFill>
                  <a:schemeClr val="tx1"/>
                </a:solidFill>
                <a:latin typeface="Meiryo UI" pitchFamily="50" charset="-128"/>
                <a:ea typeface="Meiryo UI" pitchFamily="50" charset="-128"/>
                <a:cs typeface="Meiryo UI" pitchFamily="50" charset="-128"/>
              </a:rPr>
              <a:t>地域啓発のポイント</a:t>
            </a:r>
          </a:p>
        </p:txBody>
      </p:sp>
      <p:sp>
        <p:nvSpPr>
          <p:cNvPr id="185347" name="Rectangle 3"/>
          <p:cNvSpPr txBox="1">
            <a:spLocks noChangeArrowheads="1"/>
          </p:cNvSpPr>
          <p:nvPr/>
        </p:nvSpPr>
        <p:spPr bwMode="auto">
          <a:xfrm>
            <a:off x="628650" y="1657350"/>
            <a:ext cx="7991475"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342900" indent="-342900" eaLnBrk="1" hangingPunct="1">
              <a:lnSpc>
                <a:spcPct val="140000"/>
              </a:lnSpc>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認知症は</a:t>
            </a:r>
            <a:r>
              <a:rPr lang="ja-JP" altLang="en-US" sz="2400" b="1" dirty="0">
                <a:solidFill>
                  <a:srgbClr val="609000"/>
                </a:solidFill>
                <a:latin typeface="Meiryo UI" pitchFamily="50" charset="-128"/>
                <a:ea typeface="Meiryo UI" pitchFamily="50" charset="-128"/>
                <a:cs typeface="Meiryo UI" pitchFamily="50" charset="-128"/>
              </a:rPr>
              <a:t>脳の疾患</a:t>
            </a:r>
            <a:r>
              <a:rPr lang="ja-JP" altLang="en-US" sz="2400" b="1" dirty="0">
                <a:latin typeface="Meiryo UI" pitchFamily="50" charset="-128"/>
                <a:ea typeface="Meiryo UI" pitchFamily="50" charset="-128"/>
                <a:cs typeface="Meiryo UI" pitchFamily="50" charset="-128"/>
              </a:rPr>
              <a:t>によって起こる</a:t>
            </a:r>
          </a:p>
          <a:p>
            <a:pPr marL="342900" indent="-342900" eaLnBrk="1" hangingPunct="1">
              <a:lnSpc>
                <a:spcPct val="140000"/>
              </a:lnSpc>
              <a:buFont typeface="Wingdings" pitchFamily="2" charset="2"/>
              <a:buNone/>
            </a:pPr>
            <a:endParaRPr lang="ja-JP" altLang="en-US" sz="800" b="1" dirty="0">
              <a:latin typeface="Meiryo UI" pitchFamily="50" charset="-128"/>
              <a:ea typeface="Meiryo UI" pitchFamily="50" charset="-128"/>
              <a:cs typeface="Meiryo UI" pitchFamily="50" charset="-128"/>
            </a:endParaRPr>
          </a:p>
          <a:p>
            <a:pPr marL="342900" indent="-342900" eaLnBrk="1" hangingPunct="1">
              <a:lnSpc>
                <a:spcPct val="125000"/>
              </a:lnSpc>
            </a:pPr>
            <a:r>
              <a:rPr lang="ja-JP" altLang="en-US" sz="2400" b="1" dirty="0">
                <a:solidFill>
                  <a:srgbClr val="609000"/>
                </a:solidFill>
                <a:latin typeface="Meiryo UI" pitchFamily="50" charset="-128"/>
                <a:ea typeface="Meiryo UI" pitchFamily="50" charset="-128"/>
                <a:cs typeface="Meiryo UI" pitchFamily="50" charset="-128"/>
              </a:rPr>
              <a:t>● 早期発見・早期対応</a:t>
            </a:r>
            <a:r>
              <a:rPr lang="ja-JP" altLang="en-US" sz="2400" b="1" dirty="0">
                <a:latin typeface="Meiryo UI" pitchFamily="50" charset="-128"/>
                <a:ea typeface="Meiryo UI" pitchFamily="50" charset="-128"/>
                <a:cs typeface="Meiryo UI" pitchFamily="50" charset="-128"/>
              </a:rPr>
              <a:t>によって、可逆性の疾患の治療が</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ct val="125000"/>
              </a:lnSpc>
            </a:pPr>
            <a:r>
              <a:rPr lang="ja-JP" altLang="en-US" sz="2400" b="1" dirty="0">
                <a:latin typeface="Meiryo UI" pitchFamily="50" charset="-128"/>
                <a:ea typeface="Meiryo UI" pitchFamily="50" charset="-128"/>
                <a:cs typeface="Meiryo UI" pitchFamily="50" charset="-128"/>
              </a:rPr>
              <a:t>    できたり、またアルツハイマー型認知症等の治癒が望め</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ct val="125000"/>
              </a:lnSpc>
            </a:pPr>
            <a:r>
              <a:rPr lang="ja-JP" altLang="en-US" sz="2400" b="1" dirty="0">
                <a:latin typeface="Meiryo UI" pitchFamily="50" charset="-128"/>
                <a:ea typeface="Meiryo UI" pitchFamily="50" charset="-128"/>
                <a:cs typeface="Meiryo UI" pitchFamily="50" charset="-128"/>
              </a:rPr>
              <a:t>    ない疾患であっても、本人の症状（特に行動</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心理症状</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ct val="125000"/>
              </a:lnSpc>
            </a:pPr>
            <a:r>
              <a:rPr lang="ja-JP" altLang="en-US" sz="2400" b="1" dirty="0">
                <a:latin typeface="Meiryo UI" pitchFamily="50" charset="-128"/>
                <a:ea typeface="Meiryo UI" pitchFamily="50" charset="-128"/>
                <a:cs typeface="Meiryo UI" pitchFamily="50" charset="-128"/>
              </a:rPr>
              <a:t>   ：</a:t>
            </a:r>
            <a:r>
              <a:rPr lang="en-US" altLang="ja-JP" sz="2400" b="1" dirty="0">
                <a:latin typeface="Meiryo UI" pitchFamily="50" charset="-128"/>
                <a:ea typeface="Meiryo UI" pitchFamily="50" charset="-128"/>
                <a:cs typeface="Meiryo UI" pitchFamily="50" charset="-128"/>
              </a:rPr>
              <a:t>BPSD</a:t>
            </a:r>
            <a:r>
              <a:rPr lang="ja-JP" altLang="en-US" sz="2400" b="1" dirty="0">
                <a:latin typeface="Meiryo UI" pitchFamily="50" charset="-128"/>
                <a:ea typeface="Meiryo UI" pitchFamily="50" charset="-128"/>
                <a:cs typeface="Meiryo UI" pitchFamily="50" charset="-128"/>
              </a:rPr>
              <a:t>）を緩和し、本人の苦痛や家族の介護負担を</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ct val="125000"/>
              </a:lnSpc>
            </a:pPr>
            <a:r>
              <a:rPr lang="ja-JP" altLang="en-US" sz="2400" b="1" dirty="0">
                <a:latin typeface="Meiryo UI" pitchFamily="50" charset="-128"/>
                <a:ea typeface="Meiryo UI" pitchFamily="50" charset="-128"/>
                <a:cs typeface="Meiryo UI" pitchFamily="50" charset="-128"/>
              </a:rPr>
              <a:t>    軽減することが期待できる</a:t>
            </a:r>
          </a:p>
          <a:p>
            <a:pPr marL="342900" indent="-342900" eaLnBrk="1" hangingPunct="1">
              <a:lnSpc>
                <a:spcPct val="140000"/>
              </a:lnSpc>
            </a:pPr>
            <a:endParaRPr lang="en-US" altLang="ja-JP" sz="800" b="1" dirty="0">
              <a:latin typeface="Meiryo UI" pitchFamily="50" charset="-128"/>
              <a:ea typeface="Meiryo UI" pitchFamily="50" charset="-128"/>
              <a:cs typeface="Meiryo UI" pitchFamily="50" charset="-128"/>
            </a:endParaRPr>
          </a:p>
          <a:p>
            <a:pPr marL="342900" indent="-342900" eaLnBrk="1" hangingPunct="1">
              <a:lnSpc>
                <a:spcPct val="125000"/>
              </a:lnSpc>
              <a:buFont typeface="Wingdings" pitchFamily="2" charset="2"/>
              <a:buNone/>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認知症の人が住み慣れた地域で安心して暮らすためには、</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ct val="125000"/>
              </a:lnSpc>
              <a:buFont typeface="Wingdings" pitchFamily="2" charset="2"/>
              <a:buNone/>
            </a:pPr>
            <a:r>
              <a:rPr lang="ja-JP" altLang="en-US" sz="2400" b="1" dirty="0">
                <a:latin typeface="Meiryo UI" pitchFamily="50" charset="-128"/>
                <a:ea typeface="Meiryo UI" pitchFamily="50" charset="-128"/>
                <a:cs typeface="Meiryo UI" pitchFamily="50" charset="-128"/>
              </a:rPr>
              <a:t>    本人と介護者を</a:t>
            </a:r>
            <a:r>
              <a:rPr lang="ja-JP" altLang="en-US" sz="2400" b="1" dirty="0">
                <a:solidFill>
                  <a:srgbClr val="609000"/>
                </a:solidFill>
                <a:latin typeface="Meiryo UI" pitchFamily="50" charset="-128"/>
                <a:ea typeface="Meiryo UI" pitchFamily="50" charset="-128"/>
                <a:cs typeface="Meiryo UI" pitchFamily="50" charset="-128"/>
              </a:rPr>
              <a:t>地域全体で支えていく</a:t>
            </a:r>
            <a:r>
              <a:rPr lang="ja-JP" altLang="en-US" sz="2400" b="1" dirty="0">
                <a:latin typeface="Meiryo UI" pitchFamily="50" charset="-128"/>
                <a:ea typeface="Meiryo UI" pitchFamily="50" charset="-128"/>
                <a:cs typeface="Meiryo UI" pitchFamily="50" charset="-128"/>
              </a:rPr>
              <a:t>必要がある</a:t>
            </a:r>
            <a:endParaRPr lang="en-US" altLang="ja-JP" sz="2400" b="1" dirty="0">
              <a:latin typeface="Meiryo UI" pitchFamily="50" charset="-128"/>
              <a:ea typeface="Meiryo UI" pitchFamily="50" charset="-128"/>
              <a:cs typeface="Meiryo UI" pitchFamily="50" charset="-128"/>
            </a:endParaRPr>
          </a:p>
        </p:txBody>
      </p:sp>
      <p:sp>
        <p:nvSpPr>
          <p:cNvPr id="185348" name="Rectangle 3"/>
          <p:cNvSpPr>
            <a:spLocks noChangeArrowheads="1"/>
          </p:cNvSpPr>
          <p:nvPr/>
        </p:nvSpPr>
        <p:spPr bwMode="auto">
          <a:xfrm>
            <a:off x="252413" y="10985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85349" name="Text Box 5"/>
          <p:cNvSpPr txBox="1">
            <a:spLocks noChangeArrowheads="1"/>
          </p:cNvSpPr>
          <p:nvPr/>
        </p:nvSpPr>
        <p:spPr bwMode="auto">
          <a:xfrm>
            <a:off x="0" y="0"/>
            <a:ext cx="23193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-41</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19792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7064375" y="3374057"/>
            <a:ext cx="1552575" cy="2876550"/>
          </a:xfrm>
          <a:prstGeom prst="roundRect">
            <a:avLst>
              <a:gd name="adj" fmla="val 11366"/>
            </a:avLst>
          </a:prstGeom>
          <a:solidFill>
            <a:srgbClr val="0099FF"/>
          </a:solidFill>
          <a:ln>
            <a:noFill/>
          </a:ln>
          <a:effectLst/>
          <a:extLst>
            <a:ext uri="{91240B29-F687-4F45-9708-019B960494DF}">
              <a14:hiddenLine xmlns:a14="http://schemas.microsoft.com/office/drawing/2010/main" w="317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0243" name="AutoShape 3"/>
          <p:cNvSpPr>
            <a:spLocks noChangeArrowheads="1"/>
          </p:cNvSpPr>
          <p:nvPr/>
        </p:nvSpPr>
        <p:spPr bwMode="auto">
          <a:xfrm>
            <a:off x="4445623" y="1348407"/>
            <a:ext cx="1476650" cy="723900"/>
          </a:xfrm>
          <a:prstGeom prst="roundRect">
            <a:avLst>
              <a:gd name="adj" fmla="val 16667"/>
            </a:avLst>
          </a:prstGeom>
          <a:solidFill>
            <a:srgbClr val="969696"/>
          </a:solidFill>
          <a:ln>
            <a:noFill/>
          </a:ln>
          <a:effectLst/>
          <a:extLst>
            <a:ext uri="{91240B29-F687-4F45-9708-019B960494DF}">
              <a14:hiddenLine xmlns:a14="http://schemas.microsoft.com/office/drawing/2010/main" w="317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0244" name="AutoShape 4"/>
          <p:cNvSpPr>
            <a:spLocks noChangeArrowheads="1"/>
          </p:cNvSpPr>
          <p:nvPr/>
        </p:nvSpPr>
        <p:spPr bwMode="auto">
          <a:xfrm>
            <a:off x="332961" y="3405807"/>
            <a:ext cx="3200814" cy="2933700"/>
          </a:xfrm>
          <a:prstGeom prst="roundRect">
            <a:avLst>
              <a:gd name="adj" fmla="val 5630"/>
            </a:avLst>
          </a:prstGeom>
          <a:solidFill>
            <a:srgbClr val="FFA3A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430533" name="AutoShape 5"/>
          <p:cNvSpPr>
            <a:spLocks noChangeArrowheads="1"/>
          </p:cNvSpPr>
          <p:nvPr/>
        </p:nvSpPr>
        <p:spPr bwMode="auto">
          <a:xfrm>
            <a:off x="1673225" y="2031032"/>
            <a:ext cx="638175" cy="1459672"/>
          </a:xfrm>
          <a:prstGeom prst="downArrow">
            <a:avLst>
              <a:gd name="adj1" fmla="val 49250"/>
              <a:gd name="adj2" fmla="val 31346"/>
            </a:avLst>
          </a:prstGeom>
          <a:gradFill rotWithShape="1">
            <a:gsLst>
              <a:gs pos="0">
                <a:schemeClr val="bg2"/>
              </a:gs>
              <a:gs pos="100000">
                <a:srgbClr val="FF9598"/>
              </a:gs>
            </a:gsLst>
            <a:lin ang="5400000" scaled="1"/>
          </a:gradFill>
          <a:ln w="57150">
            <a:solidFill>
              <a:schemeClr val="bg1"/>
            </a:solidFill>
            <a:miter lim="800000"/>
            <a:headEnd/>
            <a:tailEnd/>
          </a:ln>
        </p:spPr>
        <p:txBody>
          <a:bodyPr vert="eaVert"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10246" name="Text Box 6"/>
          <p:cNvSpPr txBox="1">
            <a:spLocks noChangeArrowheads="1"/>
          </p:cNvSpPr>
          <p:nvPr/>
        </p:nvSpPr>
        <p:spPr bwMode="auto">
          <a:xfrm>
            <a:off x="6977063" y="4366245"/>
            <a:ext cx="1774825" cy="793750"/>
          </a:xfrm>
          <a:prstGeom prst="rect">
            <a:avLst/>
          </a:prstGeom>
          <a:noFill/>
          <a:ln>
            <a:noFill/>
          </a:ln>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solidFill>
                  <a:schemeClr val="tx1"/>
                </a:solidFill>
                <a:miter lim="800000"/>
                <a:headEnd/>
                <a:tailEnd/>
              </a14:hiddenLine>
            </a:ext>
          </a:extLst>
        </p:spPr>
        <p:txBody>
          <a:bodyPr lIns="91428" tIns="107987" rIns="91428" bIns="107987">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90000"/>
              </a:lnSpc>
              <a:spcBef>
                <a:spcPct val="30000"/>
              </a:spcBef>
            </a:pPr>
            <a:r>
              <a:rPr lang="ja-JP" altLang="en-US" sz="1800" b="1" dirty="0">
                <a:solidFill>
                  <a:schemeClr val="bg1"/>
                </a:solidFill>
                <a:latin typeface="Meiryo UI" pitchFamily="50" charset="-128"/>
                <a:ea typeface="Meiryo UI" pitchFamily="50" charset="-128"/>
                <a:cs typeface="Meiryo UI" pitchFamily="50" charset="-128"/>
              </a:rPr>
              <a:t>地域包括</a:t>
            </a:r>
          </a:p>
          <a:p>
            <a:pPr algn="ctr" eaLnBrk="1" hangingPunct="1">
              <a:lnSpc>
                <a:spcPct val="90000"/>
              </a:lnSpc>
              <a:spcBef>
                <a:spcPct val="30000"/>
              </a:spcBef>
            </a:pPr>
            <a:r>
              <a:rPr lang="ja-JP" altLang="en-US" sz="1800" b="1" dirty="0">
                <a:solidFill>
                  <a:schemeClr val="bg1"/>
                </a:solidFill>
                <a:latin typeface="Meiryo UI" pitchFamily="50" charset="-128"/>
                <a:ea typeface="Meiryo UI" pitchFamily="50" charset="-128"/>
                <a:cs typeface="Meiryo UI" pitchFamily="50" charset="-128"/>
              </a:rPr>
              <a:t>支援センター</a:t>
            </a:r>
          </a:p>
        </p:txBody>
      </p:sp>
      <p:sp>
        <p:nvSpPr>
          <p:cNvPr id="10247" name="Text Box 7"/>
          <p:cNvSpPr txBox="1">
            <a:spLocks noChangeArrowheads="1"/>
          </p:cNvSpPr>
          <p:nvPr/>
        </p:nvSpPr>
        <p:spPr bwMode="auto">
          <a:xfrm>
            <a:off x="402534" y="4332907"/>
            <a:ext cx="3091277" cy="187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marL="92075" indent="-92075">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defTabSz="909638" eaLnBrk="1" hangingPunct="1"/>
            <a:r>
              <a:rPr lang="en-US" altLang="ja-JP" sz="1300" b="1" dirty="0">
                <a:latin typeface="Meiryo UI" pitchFamily="50" charset="-128"/>
                <a:ea typeface="Meiryo UI" pitchFamily="50" charset="-128"/>
                <a:cs typeface="Meiryo UI" pitchFamily="50" charset="-128"/>
              </a:rPr>
              <a:t>●</a:t>
            </a:r>
            <a:r>
              <a:rPr lang="ja-JP" altLang="en-US" sz="1300" b="1" dirty="0">
                <a:latin typeface="Meiryo UI" pitchFamily="50" charset="-128"/>
                <a:ea typeface="Meiryo UI" pitchFamily="50" charset="-128"/>
                <a:cs typeface="Meiryo UI" pitchFamily="50" charset="-128"/>
              </a:rPr>
              <a:t>認知症への気づき・受け入れ</a:t>
            </a:r>
            <a:endParaRPr lang="en-US" altLang="ja-JP" sz="1300" b="1" dirty="0">
              <a:latin typeface="Meiryo UI" pitchFamily="50" charset="-128"/>
              <a:ea typeface="Meiryo UI" pitchFamily="50" charset="-128"/>
              <a:cs typeface="Meiryo UI" pitchFamily="50" charset="-128"/>
            </a:endParaRPr>
          </a:p>
          <a:p>
            <a:pPr defTabSz="909638" eaLnBrk="1" hangingPunct="1">
              <a:spcBef>
                <a:spcPts val="600"/>
              </a:spcBef>
            </a:pPr>
            <a:r>
              <a:rPr lang="en-US" altLang="ja-JP" sz="1300" b="1" dirty="0">
                <a:latin typeface="Meiryo UI" pitchFamily="50" charset="-128"/>
                <a:ea typeface="Meiryo UI" pitchFamily="50" charset="-128"/>
                <a:cs typeface="Meiryo UI" pitchFamily="50" charset="-128"/>
              </a:rPr>
              <a:t>●</a:t>
            </a:r>
            <a:r>
              <a:rPr lang="ja-JP" altLang="en-US" sz="1300" b="1" dirty="0">
                <a:latin typeface="Meiryo UI" pitchFamily="50" charset="-128"/>
                <a:ea typeface="Meiryo UI" pitchFamily="50" charset="-128"/>
                <a:cs typeface="Meiryo UI" pitchFamily="50" charset="-128"/>
              </a:rPr>
              <a:t>専門機関を含めた他の医療施設を紹介</a:t>
            </a:r>
            <a:endParaRPr lang="en-US" altLang="ja-JP" sz="1300" b="1" dirty="0">
              <a:latin typeface="Meiryo UI" pitchFamily="50" charset="-128"/>
              <a:ea typeface="Meiryo UI" pitchFamily="50" charset="-128"/>
              <a:cs typeface="Meiryo UI" pitchFamily="50" charset="-128"/>
            </a:endParaRPr>
          </a:p>
          <a:p>
            <a:pPr defTabSz="909638" eaLnBrk="1" hangingPunct="1">
              <a:spcBef>
                <a:spcPts val="600"/>
              </a:spcBef>
            </a:pPr>
            <a:r>
              <a:rPr lang="en-US" altLang="ja-JP" sz="1300" b="1" dirty="0">
                <a:latin typeface="Meiryo UI" pitchFamily="50" charset="-128"/>
                <a:ea typeface="Meiryo UI" pitchFamily="50" charset="-128"/>
                <a:cs typeface="Meiryo UI" pitchFamily="50" charset="-128"/>
              </a:rPr>
              <a:t>●</a:t>
            </a:r>
            <a:r>
              <a:rPr lang="ja-JP" altLang="en-US" sz="1300" b="1" dirty="0">
                <a:latin typeface="Meiryo UI" pitchFamily="50" charset="-128"/>
                <a:ea typeface="Meiryo UI" pitchFamily="50" charset="-128"/>
                <a:cs typeface="Meiryo UI" pitchFamily="50" charset="-128"/>
              </a:rPr>
              <a:t>日常的な管理（認知症を含む）</a:t>
            </a:r>
            <a:endParaRPr lang="en-US" altLang="ja-JP" sz="1300" b="1" dirty="0">
              <a:latin typeface="Meiryo UI" pitchFamily="50" charset="-128"/>
              <a:ea typeface="Meiryo UI" pitchFamily="50" charset="-128"/>
              <a:cs typeface="Meiryo UI" pitchFamily="50" charset="-128"/>
            </a:endParaRPr>
          </a:p>
          <a:p>
            <a:pPr defTabSz="909638" eaLnBrk="1" hangingPunct="1">
              <a:spcBef>
                <a:spcPts val="600"/>
              </a:spcBef>
            </a:pPr>
            <a:r>
              <a:rPr lang="en-US" altLang="ja-JP" sz="1300" b="1" dirty="0">
                <a:latin typeface="Meiryo UI" pitchFamily="50" charset="-128"/>
                <a:ea typeface="Meiryo UI" pitchFamily="50" charset="-128"/>
                <a:cs typeface="Meiryo UI" pitchFamily="50" charset="-128"/>
              </a:rPr>
              <a:t>●</a:t>
            </a:r>
            <a:r>
              <a:rPr lang="ja-JP" altLang="en-US" sz="1300" b="1" dirty="0">
                <a:latin typeface="Meiryo UI" pitchFamily="50" charset="-128"/>
                <a:ea typeface="Meiryo UI" pitchFamily="50" charset="-128"/>
                <a:cs typeface="Meiryo UI" pitchFamily="50" charset="-128"/>
              </a:rPr>
              <a:t>サービスの把握と家族とのつなぎ</a:t>
            </a:r>
            <a:endParaRPr lang="en-US" altLang="ja-JP" sz="1300" b="1" dirty="0">
              <a:latin typeface="Meiryo UI" pitchFamily="50" charset="-128"/>
              <a:ea typeface="Meiryo UI" pitchFamily="50" charset="-128"/>
              <a:cs typeface="Meiryo UI" pitchFamily="50" charset="-128"/>
            </a:endParaRPr>
          </a:p>
          <a:p>
            <a:pPr defTabSz="909638" eaLnBrk="1" hangingPunct="1">
              <a:spcBef>
                <a:spcPts val="600"/>
              </a:spcBef>
            </a:pPr>
            <a:r>
              <a:rPr lang="en-US" altLang="ja-JP" sz="1300" b="1" dirty="0">
                <a:latin typeface="Meiryo UI" pitchFamily="50" charset="-128"/>
                <a:ea typeface="Meiryo UI" pitchFamily="50" charset="-128"/>
                <a:cs typeface="Meiryo UI" pitchFamily="50" charset="-128"/>
              </a:rPr>
              <a:t>●</a:t>
            </a:r>
            <a:r>
              <a:rPr lang="ja-JP" altLang="en-US" sz="1300" b="1" dirty="0">
                <a:latin typeface="Meiryo UI" pitchFamily="50" charset="-128"/>
                <a:ea typeface="Meiryo UI" pitchFamily="50" charset="-128"/>
                <a:cs typeface="Meiryo UI" pitchFamily="50" charset="-128"/>
              </a:rPr>
              <a:t>家族の負担の理解、経過の説明に</a:t>
            </a:r>
            <a:endParaRPr lang="en-US" altLang="ja-JP" sz="1300" b="1" dirty="0">
              <a:latin typeface="Meiryo UI" pitchFamily="50" charset="-128"/>
              <a:ea typeface="Meiryo UI" pitchFamily="50" charset="-128"/>
              <a:cs typeface="Meiryo UI" pitchFamily="50" charset="-128"/>
            </a:endParaRPr>
          </a:p>
          <a:p>
            <a:pPr defTabSz="909638" eaLnBrk="1" hangingPunct="1"/>
            <a:r>
              <a:rPr lang="ja-JP" altLang="en-US" sz="1300" b="1" dirty="0">
                <a:latin typeface="Meiryo UI" pitchFamily="50" charset="-128"/>
                <a:ea typeface="Meiryo UI" pitchFamily="50" charset="-128"/>
                <a:cs typeface="Meiryo UI" pitchFamily="50" charset="-128"/>
              </a:rPr>
              <a:t>   よる不安の軽減</a:t>
            </a:r>
            <a:endParaRPr lang="en-US" altLang="ja-JP" sz="1300" b="1" dirty="0">
              <a:latin typeface="Meiryo UI" pitchFamily="50" charset="-128"/>
              <a:ea typeface="Meiryo UI" pitchFamily="50" charset="-128"/>
              <a:cs typeface="Meiryo UI" pitchFamily="50" charset="-128"/>
            </a:endParaRPr>
          </a:p>
          <a:p>
            <a:pPr defTabSz="909638" eaLnBrk="1" hangingPunct="1">
              <a:spcBef>
                <a:spcPts val="600"/>
              </a:spcBef>
            </a:pPr>
            <a:r>
              <a:rPr lang="en-US" altLang="ja-JP" sz="1300" b="1" dirty="0">
                <a:latin typeface="Meiryo UI" pitchFamily="50" charset="-128"/>
                <a:ea typeface="Meiryo UI" pitchFamily="50" charset="-128"/>
                <a:cs typeface="Meiryo UI" pitchFamily="50" charset="-128"/>
              </a:rPr>
              <a:t>●</a:t>
            </a:r>
            <a:r>
              <a:rPr lang="ja-JP" altLang="en-US" sz="1300" b="1" dirty="0">
                <a:latin typeface="Meiryo UI" pitchFamily="50" charset="-128"/>
                <a:ea typeface="Meiryo UI" pitchFamily="50" charset="-128"/>
                <a:cs typeface="Meiryo UI" pitchFamily="50" charset="-128"/>
              </a:rPr>
              <a:t>望まれる対応・すべきでない対応を指導</a:t>
            </a:r>
            <a:endParaRPr lang="ja-JP" altLang="en-US" sz="1300" b="1" dirty="0">
              <a:solidFill>
                <a:srgbClr val="5F5F5F"/>
              </a:solidFill>
              <a:latin typeface="Meiryo UI" pitchFamily="50" charset="-128"/>
              <a:ea typeface="Meiryo UI" pitchFamily="50" charset="-128"/>
              <a:cs typeface="Meiryo UI" pitchFamily="50" charset="-128"/>
            </a:endParaRPr>
          </a:p>
        </p:txBody>
      </p:sp>
      <p:sp>
        <p:nvSpPr>
          <p:cNvPr id="10248" name="Text Box 8"/>
          <p:cNvSpPr txBox="1">
            <a:spLocks noChangeArrowheads="1"/>
          </p:cNvSpPr>
          <p:nvPr/>
        </p:nvSpPr>
        <p:spPr bwMode="auto">
          <a:xfrm>
            <a:off x="3149600" y="2150095"/>
            <a:ext cx="15113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70000"/>
              </a:lnSpc>
              <a:spcBef>
                <a:spcPct val="50000"/>
              </a:spcBef>
            </a:pPr>
            <a:r>
              <a:rPr lang="ja-JP" altLang="en-US" sz="1500" b="1">
                <a:solidFill>
                  <a:schemeClr val="bg2"/>
                </a:solidFill>
                <a:latin typeface="Meiryo UI" pitchFamily="50" charset="-128"/>
                <a:ea typeface="Meiryo UI" pitchFamily="50" charset="-128"/>
                <a:cs typeface="Meiryo UI" pitchFamily="50" charset="-128"/>
              </a:rPr>
              <a:t>相談・</a:t>
            </a:r>
          </a:p>
          <a:p>
            <a:pPr algn="ctr" eaLnBrk="1" hangingPunct="1">
              <a:lnSpc>
                <a:spcPct val="90000"/>
              </a:lnSpc>
            </a:pPr>
            <a:r>
              <a:rPr lang="ja-JP" altLang="en-US" sz="1500" b="1">
                <a:solidFill>
                  <a:schemeClr val="bg2"/>
                </a:solidFill>
                <a:latin typeface="Meiryo UI" pitchFamily="50" charset="-128"/>
                <a:ea typeface="Meiryo UI" pitchFamily="50" charset="-128"/>
                <a:cs typeface="Meiryo UI" pitchFamily="50" charset="-128"/>
              </a:rPr>
              <a:t>助言</a:t>
            </a:r>
          </a:p>
        </p:txBody>
      </p:sp>
      <p:sp>
        <p:nvSpPr>
          <p:cNvPr id="10249" name="Text Box 9"/>
          <p:cNvSpPr txBox="1">
            <a:spLocks noChangeArrowheads="1"/>
          </p:cNvSpPr>
          <p:nvPr/>
        </p:nvSpPr>
        <p:spPr bwMode="auto">
          <a:xfrm>
            <a:off x="140183" y="392459"/>
            <a:ext cx="8728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200" b="1" dirty="0">
                <a:latin typeface="Meiryo UI" pitchFamily="50" charset="-128"/>
                <a:ea typeface="Meiryo UI" pitchFamily="50" charset="-128"/>
                <a:cs typeface="Meiryo UI" pitchFamily="50" charset="-128"/>
              </a:rPr>
              <a:t>かかりつけ医が参画した </a:t>
            </a:r>
            <a:r>
              <a:rPr lang="ja-JP" altLang="en-US" sz="2800" b="1" dirty="0">
                <a:latin typeface="Meiryo UI" pitchFamily="50" charset="-128"/>
                <a:ea typeface="Meiryo UI" pitchFamily="50" charset="-128"/>
                <a:cs typeface="Meiryo UI" pitchFamily="50" charset="-128"/>
              </a:rPr>
              <a:t>早期からの認知症高齢者支援体制</a:t>
            </a:r>
          </a:p>
        </p:txBody>
      </p:sp>
      <p:sp>
        <p:nvSpPr>
          <p:cNvPr id="10250" name="Oval 11"/>
          <p:cNvSpPr>
            <a:spLocks noChangeArrowheads="1"/>
          </p:cNvSpPr>
          <p:nvPr/>
        </p:nvSpPr>
        <p:spPr bwMode="auto">
          <a:xfrm>
            <a:off x="5040313" y="4147170"/>
            <a:ext cx="1292225" cy="1223962"/>
          </a:xfrm>
          <a:prstGeom prst="ellipse">
            <a:avLst/>
          </a:pr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lIns="91428" tIns="45715" rIns="91428" bIns="45715" anchor="ctr"/>
          <a:lstStyle/>
          <a:p>
            <a:pPr algn="ctr" eaLnBrk="1" hangingPunct="1"/>
            <a:endParaRPr kumimoji="0" lang="ja-JP" altLang="ja-JP" sz="2000" b="1">
              <a:solidFill>
                <a:srgbClr val="000000"/>
              </a:solidFill>
              <a:latin typeface="ＭＳ ゴシック" pitchFamily="49" charset="-128"/>
              <a:ea typeface="ＭＳ ゴシック" pitchFamily="49" charset="-128"/>
            </a:endParaRPr>
          </a:p>
        </p:txBody>
      </p:sp>
      <p:sp>
        <p:nvSpPr>
          <p:cNvPr id="10251" name="Text Box 12"/>
          <p:cNvSpPr txBox="1">
            <a:spLocks noChangeArrowheads="1"/>
          </p:cNvSpPr>
          <p:nvPr/>
        </p:nvSpPr>
        <p:spPr bwMode="auto">
          <a:xfrm>
            <a:off x="5202238" y="4341950"/>
            <a:ext cx="9890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500" b="1" dirty="0">
                <a:solidFill>
                  <a:schemeClr val="bg1"/>
                </a:solidFill>
                <a:latin typeface="Meiryo UI" pitchFamily="50" charset="-128"/>
                <a:ea typeface="Meiryo UI" pitchFamily="50" charset="-128"/>
                <a:cs typeface="Meiryo UI" pitchFamily="50" charset="-128"/>
              </a:rPr>
              <a:t>本人家族</a:t>
            </a:r>
          </a:p>
        </p:txBody>
      </p:sp>
      <p:sp>
        <p:nvSpPr>
          <p:cNvPr id="10252" name="Text Box 14"/>
          <p:cNvSpPr txBox="1">
            <a:spLocks noChangeArrowheads="1"/>
          </p:cNvSpPr>
          <p:nvPr/>
        </p:nvSpPr>
        <p:spPr bwMode="auto">
          <a:xfrm>
            <a:off x="4294188" y="1408968"/>
            <a:ext cx="1793875" cy="64398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ap="rnd">
                <a:solidFill>
                  <a:schemeClr val="tx1"/>
                </a:solidFill>
                <a:prstDash val="sysDot"/>
                <a:miter lim="800000"/>
                <a:headEnd/>
                <a:tailEnd/>
              </a14:hiddenLine>
            </a:ext>
          </a:extLst>
        </p:spPr>
        <p:txBody>
          <a:bodyPr lIns="71991" tIns="71991" rIns="71991" bIns="71991" anchor="ct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pPr>
            <a:r>
              <a:rPr lang="ja-JP" altLang="en-US" sz="1800" b="1" dirty="0">
                <a:solidFill>
                  <a:schemeClr val="bg1"/>
                </a:solidFill>
                <a:latin typeface="Meiryo UI" pitchFamily="50" charset="-128"/>
                <a:ea typeface="Meiryo UI" pitchFamily="50" charset="-128"/>
                <a:cs typeface="Meiryo UI" pitchFamily="50" charset="-128"/>
              </a:rPr>
              <a:t>認知症</a:t>
            </a:r>
          </a:p>
          <a:p>
            <a:pPr algn="ctr" eaLnBrk="1" hangingPunct="1">
              <a:lnSpc>
                <a:spcPct val="80000"/>
              </a:lnSpc>
              <a:spcBef>
                <a:spcPct val="20000"/>
              </a:spcBef>
            </a:pPr>
            <a:r>
              <a:rPr lang="ja-JP" altLang="en-US" sz="1800" b="1" dirty="0">
                <a:solidFill>
                  <a:schemeClr val="bg1"/>
                </a:solidFill>
                <a:latin typeface="Meiryo UI" pitchFamily="50" charset="-128"/>
                <a:ea typeface="Meiryo UI" pitchFamily="50" charset="-128"/>
                <a:cs typeface="Meiryo UI" pitchFamily="50" charset="-128"/>
              </a:rPr>
              <a:t>サポート医</a:t>
            </a:r>
          </a:p>
        </p:txBody>
      </p:sp>
      <p:sp>
        <p:nvSpPr>
          <p:cNvPr id="10253" name="Text Box 15"/>
          <p:cNvSpPr txBox="1">
            <a:spLocks noChangeArrowheads="1"/>
          </p:cNvSpPr>
          <p:nvPr/>
        </p:nvSpPr>
        <p:spPr bwMode="auto">
          <a:xfrm>
            <a:off x="564884" y="1472676"/>
            <a:ext cx="2922587" cy="687387"/>
          </a:xfrm>
          <a:prstGeom prst="rect">
            <a:avLst/>
          </a:prstGeom>
          <a:solidFill>
            <a:schemeClr val="bg1"/>
          </a:solidFill>
          <a:ln>
            <a:noFill/>
          </a:ln>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300" b="1">
                <a:latin typeface="Meiryo UI" pitchFamily="50" charset="-128"/>
                <a:ea typeface="Meiryo UI" pitchFamily="50" charset="-128"/>
                <a:cs typeface="Meiryo UI" pitchFamily="50" charset="-128"/>
              </a:rPr>
              <a:t>各都道府県・指定都市の</a:t>
            </a:r>
          </a:p>
          <a:p>
            <a:pPr algn="ctr" eaLnBrk="1" hangingPunct="1"/>
            <a:r>
              <a:rPr lang="ja-JP" altLang="en-US" sz="1300" b="1">
                <a:latin typeface="Meiryo UI" pitchFamily="50" charset="-128"/>
                <a:ea typeface="Meiryo UI" pitchFamily="50" charset="-128"/>
                <a:cs typeface="Meiryo UI" pitchFamily="50" charset="-128"/>
              </a:rPr>
              <a:t>研修の企画立案等を担当する医師</a:t>
            </a:r>
          </a:p>
          <a:p>
            <a:pPr algn="ctr" eaLnBrk="1" hangingPunct="1"/>
            <a:r>
              <a:rPr lang="ja-JP" altLang="en-US" sz="1300" b="1">
                <a:latin typeface="Meiryo UI" pitchFamily="50" charset="-128"/>
                <a:ea typeface="Meiryo UI" pitchFamily="50" charset="-128"/>
                <a:cs typeface="Meiryo UI" pitchFamily="50" charset="-128"/>
              </a:rPr>
              <a:t>（認知症サポート医・医師会）</a:t>
            </a:r>
          </a:p>
        </p:txBody>
      </p:sp>
      <p:sp>
        <p:nvSpPr>
          <p:cNvPr id="10254" name="Text Box 16"/>
          <p:cNvSpPr txBox="1">
            <a:spLocks noChangeArrowheads="1"/>
          </p:cNvSpPr>
          <p:nvPr/>
        </p:nvSpPr>
        <p:spPr bwMode="auto">
          <a:xfrm>
            <a:off x="928688" y="2422177"/>
            <a:ext cx="2043112" cy="618996"/>
          </a:xfrm>
          <a:prstGeom prst="rect">
            <a:avLst/>
          </a:prstGeom>
          <a:solidFill>
            <a:schemeClr val="bg1"/>
          </a:solidFill>
          <a:ln>
            <a:noFill/>
          </a:ln>
          <a:extLst>
            <a:ext uri="{91240B29-F687-4F45-9708-019B960494DF}">
              <a14:hiddenLine xmlns:a14="http://schemas.microsoft.com/office/drawing/2010/main" w="31750">
                <a:solidFill>
                  <a:srgbClr val="FF7C80"/>
                </a:solidFill>
                <a:prstDash val="sysDot"/>
                <a:miter lim="800000"/>
                <a:headEnd/>
                <a:tailEnd/>
              </a14:hiddenLine>
            </a:ext>
          </a:extLst>
        </p:spPr>
        <p:txBody>
          <a:bodyPr lIns="35995" tIns="35995" rIns="35995" bIns="3599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spcBef>
                <a:spcPct val="50000"/>
              </a:spcBef>
            </a:pPr>
            <a:r>
              <a:rPr lang="ja-JP" altLang="en-US" sz="1400" b="1" dirty="0">
                <a:solidFill>
                  <a:srgbClr val="FF7C80"/>
                </a:solidFill>
                <a:latin typeface="Meiryo UI" pitchFamily="50" charset="-128"/>
                <a:ea typeface="Meiryo UI" pitchFamily="50" charset="-128"/>
                <a:cs typeface="Meiryo UI" pitchFamily="50" charset="-128"/>
              </a:rPr>
              <a:t>かかりつけ医認知症</a:t>
            </a:r>
          </a:p>
          <a:p>
            <a:pPr algn="ctr" eaLnBrk="1" hangingPunct="1">
              <a:spcBef>
                <a:spcPts val="0"/>
              </a:spcBef>
            </a:pPr>
            <a:r>
              <a:rPr lang="ja-JP" altLang="en-US" sz="1400" b="1" dirty="0">
                <a:solidFill>
                  <a:srgbClr val="FF7C80"/>
                </a:solidFill>
                <a:latin typeface="Meiryo UI" pitchFamily="50" charset="-128"/>
                <a:ea typeface="Meiryo UI" pitchFamily="50" charset="-128"/>
                <a:cs typeface="Meiryo UI" pitchFamily="50" charset="-128"/>
              </a:rPr>
              <a:t>対応力向上研修</a:t>
            </a:r>
          </a:p>
          <a:p>
            <a:pPr algn="ctr" eaLnBrk="1" hangingPunct="1"/>
            <a:endParaRPr lang="ja-JP" altLang="en-US" sz="400" b="1" dirty="0">
              <a:solidFill>
                <a:schemeClr val="bg1"/>
              </a:solidFill>
              <a:latin typeface="Meiryo UI" pitchFamily="50" charset="-128"/>
              <a:ea typeface="Meiryo UI" pitchFamily="50" charset="-128"/>
              <a:cs typeface="Meiryo UI" pitchFamily="50" charset="-128"/>
            </a:endParaRPr>
          </a:p>
        </p:txBody>
      </p:sp>
      <p:sp>
        <p:nvSpPr>
          <p:cNvPr id="10255" name="Text Box 17"/>
          <p:cNvSpPr txBox="1">
            <a:spLocks noChangeArrowheads="1"/>
          </p:cNvSpPr>
          <p:nvPr/>
        </p:nvSpPr>
        <p:spPr bwMode="auto">
          <a:xfrm>
            <a:off x="332961" y="2040481"/>
            <a:ext cx="6080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300" b="1" dirty="0">
                <a:solidFill>
                  <a:schemeClr val="bg2"/>
                </a:solidFill>
                <a:latin typeface="Meiryo UI" pitchFamily="50" charset="-128"/>
                <a:ea typeface="Meiryo UI" pitchFamily="50" charset="-128"/>
                <a:cs typeface="Meiryo UI" pitchFamily="50" charset="-128"/>
              </a:rPr>
              <a:t>企画</a:t>
            </a:r>
          </a:p>
          <a:p>
            <a:pPr algn="ctr" eaLnBrk="1" hangingPunct="1"/>
            <a:r>
              <a:rPr lang="ja-JP" altLang="en-US" sz="1300" b="1" dirty="0">
                <a:solidFill>
                  <a:schemeClr val="bg2"/>
                </a:solidFill>
                <a:latin typeface="Meiryo UI" pitchFamily="50" charset="-128"/>
                <a:ea typeface="Meiryo UI" pitchFamily="50" charset="-128"/>
                <a:cs typeface="Meiryo UI" pitchFamily="50" charset="-128"/>
              </a:rPr>
              <a:t>立案</a:t>
            </a:r>
          </a:p>
        </p:txBody>
      </p:sp>
      <p:sp>
        <p:nvSpPr>
          <p:cNvPr id="10256" name="Text Box 18"/>
          <p:cNvSpPr txBox="1">
            <a:spLocks noChangeArrowheads="1"/>
          </p:cNvSpPr>
          <p:nvPr/>
        </p:nvSpPr>
        <p:spPr bwMode="auto">
          <a:xfrm>
            <a:off x="4729163" y="5744195"/>
            <a:ext cx="10810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a:solidFill>
                  <a:srgbClr val="FF7C80"/>
                </a:solidFill>
                <a:latin typeface="Meiryo UI" pitchFamily="50" charset="-128"/>
                <a:ea typeface="Meiryo UI" pitchFamily="50" charset="-128"/>
                <a:cs typeface="Meiryo UI" pitchFamily="50" charset="-128"/>
              </a:rPr>
              <a:t>連　携</a:t>
            </a:r>
          </a:p>
        </p:txBody>
      </p:sp>
      <p:sp>
        <p:nvSpPr>
          <p:cNvPr id="1430547" name="AutoShape 19"/>
          <p:cNvSpPr>
            <a:spLocks noChangeArrowheads="1"/>
          </p:cNvSpPr>
          <p:nvPr/>
        </p:nvSpPr>
        <p:spPr bwMode="auto">
          <a:xfrm>
            <a:off x="3594100" y="5496545"/>
            <a:ext cx="3403600" cy="233362"/>
          </a:xfrm>
          <a:prstGeom prst="leftRightArrow">
            <a:avLst>
              <a:gd name="adj1" fmla="val 51111"/>
              <a:gd name="adj2" fmla="val 56382"/>
            </a:avLst>
          </a:prstGeom>
          <a:solidFill>
            <a:srgbClr val="FF959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A3A5"/>
              </a:solidFill>
              <a:effectLst>
                <a:outerShdw blurRad="38100" dist="38100" dir="2700000" algn="tl">
                  <a:srgbClr val="000000"/>
                </a:outerShdw>
              </a:effectLst>
            </a:endParaRPr>
          </a:p>
        </p:txBody>
      </p:sp>
      <p:sp>
        <p:nvSpPr>
          <p:cNvPr id="10258" name="Text Box 22"/>
          <p:cNvSpPr txBox="1">
            <a:spLocks noChangeArrowheads="1"/>
          </p:cNvSpPr>
          <p:nvPr/>
        </p:nvSpPr>
        <p:spPr bwMode="auto">
          <a:xfrm>
            <a:off x="4483583" y="2637871"/>
            <a:ext cx="1620837" cy="477787"/>
          </a:xfrm>
          <a:prstGeom prst="rect">
            <a:avLst/>
          </a:prstGeom>
          <a:solidFill>
            <a:srgbClr val="5986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spcBef>
                <a:spcPct val="20000"/>
              </a:spcBef>
            </a:pPr>
            <a:r>
              <a:rPr lang="ja-JP" altLang="en-US" sz="1800" b="1" dirty="0">
                <a:solidFill>
                  <a:schemeClr val="bg1"/>
                </a:solidFill>
                <a:latin typeface="Meiryo UI" pitchFamily="50" charset="-128"/>
                <a:ea typeface="Meiryo UI" pitchFamily="50" charset="-128"/>
                <a:cs typeface="Meiryo UI" pitchFamily="50" charset="-128"/>
              </a:rPr>
              <a:t>専門医療機関</a:t>
            </a:r>
            <a:endParaRPr lang="ja-JP" altLang="en-US" sz="200" b="1" dirty="0">
              <a:solidFill>
                <a:schemeClr val="bg1"/>
              </a:solidFill>
              <a:latin typeface="Meiryo UI" pitchFamily="50" charset="-128"/>
              <a:ea typeface="Meiryo UI" pitchFamily="50" charset="-128"/>
              <a:cs typeface="Meiryo UI" pitchFamily="50" charset="-128"/>
            </a:endParaRPr>
          </a:p>
        </p:txBody>
      </p:sp>
      <p:sp>
        <p:nvSpPr>
          <p:cNvPr id="10259" name="Text Box 23"/>
          <p:cNvSpPr txBox="1">
            <a:spLocks noChangeArrowheads="1"/>
          </p:cNvSpPr>
          <p:nvPr/>
        </p:nvSpPr>
        <p:spPr bwMode="auto">
          <a:xfrm>
            <a:off x="3746500" y="6037882"/>
            <a:ext cx="3087688"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a:solidFill>
                  <a:schemeClr val="bg2"/>
                </a:solidFill>
                <a:latin typeface="Meiryo UI" pitchFamily="50" charset="-128"/>
                <a:ea typeface="Meiryo UI" pitchFamily="50" charset="-128"/>
                <a:cs typeface="Meiryo UI" pitchFamily="50" charset="-128"/>
              </a:rPr>
              <a:t>（具体的な連携方法や関係づくりを</a:t>
            </a:r>
          </a:p>
          <a:p>
            <a:pPr algn="ctr" eaLnBrk="1" hangingPunct="1"/>
            <a:r>
              <a:rPr lang="ja-JP" altLang="en-US" sz="1400" b="1">
                <a:solidFill>
                  <a:schemeClr val="bg2"/>
                </a:solidFill>
                <a:latin typeface="Meiryo UI" pitchFamily="50" charset="-128"/>
                <a:ea typeface="Meiryo UI" pitchFamily="50" charset="-128"/>
                <a:cs typeface="Meiryo UI" pitchFamily="50" charset="-128"/>
              </a:rPr>
              <a:t>どのようにするか）</a:t>
            </a:r>
          </a:p>
        </p:txBody>
      </p:sp>
      <p:sp>
        <p:nvSpPr>
          <p:cNvPr id="10260" name="Text Box 24"/>
          <p:cNvSpPr txBox="1">
            <a:spLocks noChangeArrowheads="1"/>
          </p:cNvSpPr>
          <p:nvPr/>
        </p:nvSpPr>
        <p:spPr bwMode="auto">
          <a:xfrm>
            <a:off x="7273925" y="2427907"/>
            <a:ext cx="1333500" cy="577850"/>
          </a:xfrm>
          <a:prstGeom prst="rect">
            <a:avLst/>
          </a:prstGeom>
          <a:noFill/>
          <a:ln w="15875">
            <a:solidFill>
              <a:schemeClr val="tx1"/>
            </a:solidFill>
            <a:prstDash val="sysDot"/>
            <a:miter lim="800000"/>
            <a:headEnd/>
            <a:tailEnd/>
          </a:ln>
          <a:extLst>
            <a:ext uri="{909E8E84-426E-40DD-AFC4-6F175D3DCCD1}">
              <a14:hiddenFill xmlns:a14="http://schemas.microsoft.com/office/drawing/2010/main">
                <a:solidFill>
                  <a:srgbClr val="FFCC99"/>
                </a:solidFill>
              </a14:hiddenFill>
            </a:ext>
          </a:extLst>
        </p:spPr>
        <p:txBody>
          <a:bodyPr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90000"/>
              </a:lnSpc>
              <a:spcBef>
                <a:spcPct val="30000"/>
              </a:spcBef>
            </a:pPr>
            <a:r>
              <a:rPr lang="ja-JP" altLang="en-US" sz="1300" b="1">
                <a:latin typeface="Meiryo UI" pitchFamily="50" charset="-128"/>
                <a:ea typeface="Meiryo UI" pitchFamily="50" charset="-128"/>
                <a:cs typeface="Meiryo UI" pitchFamily="50" charset="-128"/>
              </a:rPr>
              <a:t>ケアマネジャー</a:t>
            </a:r>
          </a:p>
          <a:p>
            <a:pPr algn="ctr" eaLnBrk="1" hangingPunct="1">
              <a:lnSpc>
                <a:spcPct val="90000"/>
              </a:lnSpc>
              <a:spcBef>
                <a:spcPct val="30000"/>
              </a:spcBef>
            </a:pPr>
            <a:r>
              <a:rPr lang="ja-JP" altLang="en-US" sz="1300" b="1">
                <a:latin typeface="Meiryo UI" pitchFamily="50" charset="-128"/>
                <a:ea typeface="Meiryo UI" pitchFamily="50" charset="-128"/>
                <a:cs typeface="Meiryo UI" pitchFamily="50" charset="-128"/>
              </a:rPr>
              <a:t>介護職等</a:t>
            </a:r>
          </a:p>
        </p:txBody>
      </p:sp>
      <p:sp>
        <p:nvSpPr>
          <p:cNvPr id="10261" name="Line 25"/>
          <p:cNvSpPr>
            <a:spLocks noChangeShapeType="1"/>
          </p:cNvSpPr>
          <p:nvPr/>
        </p:nvSpPr>
        <p:spPr bwMode="auto">
          <a:xfrm flipH="1" flipV="1">
            <a:off x="6426200" y="1653207"/>
            <a:ext cx="785813" cy="768350"/>
          </a:xfrm>
          <a:prstGeom prst="line">
            <a:avLst/>
          </a:prstGeom>
          <a:noFill/>
          <a:ln w="57150">
            <a:solidFill>
              <a:schemeClr val="bg2"/>
            </a:solidFill>
            <a:prstDash val="sysDot"/>
            <a:round/>
            <a:headEnd type="triangle" w="med" len="sm"/>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10262" name="Text Box 27"/>
          <p:cNvSpPr txBox="1">
            <a:spLocks noChangeArrowheads="1"/>
          </p:cNvSpPr>
          <p:nvPr/>
        </p:nvSpPr>
        <p:spPr bwMode="auto">
          <a:xfrm>
            <a:off x="6650038" y="1570657"/>
            <a:ext cx="1166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200" b="1">
                <a:solidFill>
                  <a:schemeClr val="bg2"/>
                </a:solidFill>
                <a:latin typeface="Meiryo UI" pitchFamily="50" charset="-128"/>
                <a:ea typeface="Meiryo UI" pitchFamily="50" charset="-128"/>
                <a:cs typeface="Meiryo UI" pitchFamily="50" charset="-128"/>
              </a:rPr>
              <a:t>可能な範囲で</a:t>
            </a:r>
          </a:p>
          <a:p>
            <a:pPr algn="ctr" eaLnBrk="1" hangingPunct="1">
              <a:spcBef>
                <a:spcPct val="10000"/>
              </a:spcBef>
            </a:pPr>
            <a:r>
              <a:rPr lang="ja-JP" altLang="en-US" sz="1200" b="1">
                <a:solidFill>
                  <a:schemeClr val="bg2"/>
                </a:solidFill>
                <a:latin typeface="Meiryo UI" pitchFamily="50" charset="-128"/>
                <a:ea typeface="Meiryo UI" pitchFamily="50" charset="-128"/>
                <a:cs typeface="Meiryo UI" pitchFamily="50" charset="-128"/>
              </a:rPr>
              <a:t>アドバイス</a:t>
            </a:r>
          </a:p>
        </p:txBody>
      </p:sp>
      <p:sp>
        <p:nvSpPr>
          <p:cNvPr id="10263" name="Text Box 28"/>
          <p:cNvSpPr txBox="1">
            <a:spLocks noChangeArrowheads="1"/>
          </p:cNvSpPr>
          <p:nvPr/>
        </p:nvSpPr>
        <p:spPr bwMode="auto">
          <a:xfrm>
            <a:off x="4368800" y="3201020"/>
            <a:ext cx="1951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200" b="1" dirty="0">
                <a:solidFill>
                  <a:srgbClr val="598600"/>
                </a:solidFill>
                <a:latin typeface="Meiryo UI" pitchFamily="50" charset="-128"/>
                <a:ea typeface="Meiryo UI" pitchFamily="50" charset="-128"/>
                <a:cs typeface="Meiryo UI" pitchFamily="50" charset="-128"/>
              </a:rPr>
              <a:t>鑑別診断や行動・心理症状</a:t>
            </a:r>
            <a:r>
              <a:rPr lang="en-US" altLang="ja-JP" sz="1200" b="1" dirty="0">
                <a:solidFill>
                  <a:srgbClr val="598600"/>
                </a:solidFill>
                <a:latin typeface="Meiryo UI" pitchFamily="50" charset="-128"/>
                <a:ea typeface="Meiryo UI" pitchFamily="50" charset="-128"/>
                <a:cs typeface="Meiryo UI" pitchFamily="50" charset="-128"/>
              </a:rPr>
              <a:t>(BPSD)</a:t>
            </a:r>
            <a:r>
              <a:rPr lang="ja-JP" altLang="en-US" sz="1200" b="1" dirty="0" err="1">
                <a:solidFill>
                  <a:srgbClr val="598600"/>
                </a:solidFill>
                <a:latin typeface="Meiryo UI" pitchFamily="50" charset="-128"/>
                <a:ea typeface="Meiryo UI" pitchFamily="50" charset="-128"/>
                <a:cs typeface="Meiryo UI" pitchFamily="50" charset="-128"/>
              </a:rPr>
              <a:t>への</a:t>
            </a:r>
            <a:r>
              <a:rPr lang="ja-JP" altLang="en-US" sz="1200" b="1" dirty="0">
                <a:solidFill>
                  <a:srgbClr val="598600"/>
                </a:solidFill>
                <a:latin typeface="Meiryo UI" pitchFamily="50" charset="-128"/>
                <a:ea typeface="Meiryo UI" pitchFamily="50" charset="-128"/>
                <a:cs typeface="Meiryo UI" pitchFamily="50" charset="-128"/>
              </a:rPr>
              <a:t>対応</a:t>
            </a:r>
          </a:p>
        </p:txBody>
      </p:sp>
      <p:sp>
        <p:nvSpPr>
          <p:cNvPr id="1430558" name="AutoShape 30"/>
          <p:cNvSpPr>
            <a:spLocks noChangeArrowheads="1"/>
          </p:cNvSpPr>
          <p:nvPr/>
        </p:nvSpPr>
        <p:spPr bwMode="auto">
          <a:xfrm rot="-2784801">
            <a:off x="3443288" y="3469307"/>
            <a:ext cx="1090612" cy="223838"/>
          </a:xfrm>
          <a:prstGeom prst="leftRightArrow">
            <a:avLst>
              <a:gd name="adj1" fmla="val 45315"/>
              <a:gd name="adj2" fmla="val 64265"/>
            </a:avLst>
          </a:prstGeom>
          <a:solidFill>
            <a:srgbClr val="FF9598"/>
          </a:solidFill>
          <a:ln>
            <a:noFill/>
          </a:ln>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A3A5"/>
              </a:solidFill>
              <a:effectLst>
                <a:outerShdw blurRad="38100" dist="38100" dir="2700000" algn="tl">
                  <a:srgbClr val="000000"/>
                </a:outerShdw>
              </a:effectLst>
            </a:endParaRPr>
          </a:p>
        </p:txBody>
      </p:sp>
      <p:sp>
        <p:nvSpPr>
          <p:cNvPr id="10265" name="Text Box 31"/>
          <p:cNvSpPr txBox="1">
            <a:spLocks noChangeArrowheads="1"/>
          </p:cNvSpPr>
          <p:nvPr/>
        </p:nvSpPr>
        <p:spPr bwMode="auto">
          <a:xfrm>
            <a:off x="3821113" y="3556620"/>
            <a:ext cx="8366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dirty="0">
                <a:solidFill>
                  <a:srgbClr val="FF7C80"/>
                </a:solidFill>
                <a:latin typeface="Meiryo UI" pitchFamily="50" charset="-128"/>
                <a:ea typeface="Meiryo UI" pitchFamily="50" charset="-128"/>
                <a:cs typeface="Meiryo UI" pitchFamily="50" charset="-128"/>
              </a:rPr>
              <a:t>連携</a:t>
            </a:r>
          </a:p>
        </p:txBody>
      </p:sp>
      <p:sp>
        <p:nvSpPr>
          <p:cNvPr id="10266" name="AutoShape 32"/>
          <p:cNvSpPr>
            <a:spLocks noChangeArrowheads="1"/>
          </p:cNvSpPr>
          <p:nvPr/>
        </p:nvSpPr>
        <p:spPr bwMode="auto">
          <a:xfrm>
            <a:off x="3675063" y="4494832"/>
            <a:ext cx="1174750" cy="715963"/>
          </a:xfrm>
          <a:prstGeom prst="rightArrow">
            <a:avLst>
              <a:gd name="adj1" fmla="val 68278"/>
              <a:gd name="adj2" fmla="val 49004"/>
            </a:avLst>
          </a:prstGeom>
          <a:gradFill rotWithShape="1">
            <a:gsLst>
              <a:gs pos="0">
                <a:srgbClr val="FFA3A5"/>
              </a:gs>
              <a:gs pos="100000">
                <a:schemeClr val="hlink"/>
              </a:gs>
            </a:gsLst>
            <a:lin ang="0" scaled="1"/>
          </a:gradFill>
          <a:ln>
            <a:noFill/>
          </a:ln>
          <a:extLst>
            <a:ext uri="{91240B29-F687-4F45-9708-019B960494DF}">
              <a14:hiddenLine xmlns:a14="http://schemas.microsoft.com/office/drawing/2010/main" w="9525" algn="ctr">
                <a:solidFill>
                  <a:srgbClr val="808080"/>
                </a:solidFill>
                <a:miter lim="800000"/>
                <a:headEnd/>
                <a:tailEnd/>
              </a14:hiddenLine>
            </a:ext>
          </a:extLst>
        </p:spPr>
        <p:txBody>
          <a:bodyPr wrap="none" lIns="82936" tIns="41468" rIns="82936" bIns="41468" anchor="ctr"/>
          <a:lstStyle/>
          <a:p>
            <a:pPr algn="ctr" defTabSz="908050" eaLnBrk="1" hangingPunct="1">
              <a:lnSpc>
                <a:spcPct val="110000"/>
              </a:lnSpc>
            </a:pPr>
            <a:r>
              <a:rPr lang="ja-JP" altLang="en-US" sz="2000" b="1" dirty="0">
                <a:solidFill>
                  <a:schemeClr val="bg1"/>
                </a:solidFill>
                <a:latin typeface="Meiryo UI" pitchFamily="50" charset="-128"/>
                <a:ea typeface="Meiryo UI" pitchFamily="50" charset="-128"/>
                <a:cs typeface="Meiryo UI" pitchFamily="50" charset="-128"/>
              </a:rPr>
              <a:t>支援</a:t>
            </a:r>
          </a:p>
        </p:txBody>
      </p:sp>
      <p:sp>
        <p:nvSpPr>
          <p:cNvPr id="10267" name="Text Box 34"/>
          <p:cNvSpPr txBox="1">
            <a:spLocks noChangeArrowheads="1"/>
          </p:cNvSpPr>
          <p:nvPr/>
        </p:nvSpPr>
        <p:spPr bwMode="auto">
          <a:xfrm>
            <a:off x="5314259" y="2154857"/>
            <a:ext cx="6080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dirty="0">
                <a:solidFill>
                  <a:schemeClr val="bg2"/>
                </a:solidFill>
                <a:latin typeface="Meiryo UI" pitchFamily="50" charset="-128"/>
                <a:ea typeface="Meiryo UI" pitchFamily="50" charset="-128"/>
                <a:cs typeface="Meiryo UI" pitchFamily="50" charset="-128"/>
              </a:rPr>
              <a:t>連携</a:t>
            </a:r>
          </a:p>
        </p:txBody>
      </p:sp>
      <p:sp>
        <p:nvSpPr>
          <p:cNvPr id="10268" name="Text Box 36"/>
          <p:cNvSpPr txBox="1">
            <a:spLocks noChangeArrowheads="1"/>
          </p:cNvSpPr>
          <p:nvPr/>
        </p:nvSpPr>
        <p:spPr bwMode="auto">
          <a:xfrm>
            <a:off x="6164263" y="2151682"/>
            <a:ext cx="8350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a:solidFill>
                  <a:schemeClr val="bg2"/>
                </a:solidFill>
                <a:latin typeface="Meiryo UI" pitchFamily="50" charset="-128"/>
                <a:ea typeface="Meiryo UI" pitchFamily="50" charset="-128"/>
                <a:cs typeface="Meiryo UI" pitchFamily="50" charset="-128"/>
              </a:rPr>
              <a:t>連携</a:t>
            </a:r>
          </a:p>
        </p:txBody>
      </p:sp>
      <p:sp>
        <p:nvSpPr>
          <p:cNvPr id="10269" name="AutoShape 31"/>
          <p:cNvSpPr>
            <a:spLocks noChangeArrowheads="1"/>
          </p:cNvSpPr>
          <p:nvPr/>
        </p:nvSpPr>
        <p:spPr bwMode="auto">
          <a:xfrm>
            <a:off x="974035" y="3592718"/>
            <a:ext cx="2017643" cy="657225"/>
          </a:xfrm>
          <a:prstGeom prst="roundRect">
            <a:avLst>
              <a:gd name="adj" fmla="val 1594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0270" name="Text Box 31"/>
          <p:cNvSpPr txBox="1">
            <a:spLocks noChangeArrowheads="1"/>
          </p:cNvSpPr>
          <p:nvPr/>
        </p:nvSpPr>
        <p:spPr bwMode="auto">
          <a:xfrm>
            <a:off x="1071426" y="3648281"/>
            <a:ext cx="17510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dirty="0">
                <a:latin typeface="Meiryo UI" pitchFamily="50" charset="-128"/>
                <a:ea typeface="Meiryo UI" pitchFamily="50" charset="-128"/>
                <a:cs typeface="Meiryo UI" pitchFamily="50" charset="-128"/>
              </a:rPr>
              <a:t>かかりつけ医</a:t>
            </a:r>
          </a:p>
        </p:txBody>
      </p:sp>
      <p:sp>
        <p:nvSpPr>
          <p:cNvPr id="10271" name="Text Box 31"/>
          <p:cNvSpPr txBox="1">
            <a:spLocks noChangeArrowheads="1"/>
          </p:cNvSpPr>
          <p:nvPr/>
        </p:nvSpPr>
        <p:spPr bwMode="auto">
          <a:xfrm>
            <a:off x="1058726" y="3911806"/>
            <a:ext cx="17510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dirty="0">
                <a:latin typeface="Meiryo UI" pitchFamily="50" charset="-128"/>
                <a:ea typeface="Meiryo UI" pitchFamily="50" charset="-128"/>
                <a:cs typeface="Meiryo UI" pitchFamily="50" charset="-128"/>
              </a:rPr>
              <a:t>地域医師会</a:t>
            </a:r>
          </a:p>
        </p:txBody>
      </p:sp>
      <p:sp>
        <p:nvSpPr>
          <p:cNvPr id="1430561" name="AutoShape 33"/>
          <p:cNvSpPr>
            <a:spLocks noChangeArrowheads="1"/>
          </p:cNvSpPr>
          <p:nvPr/>
        </p:nvSpPr>
        <p:spPr bwMode="auto">
          <a:xfrm rot="-5400000">
            <a:off x="5047560" y="2235819"/>
            <a:ext cx="425450" cy="257175"/>
          </a:xfrm>
          <a:prstGeom prst="leftRightArrow">
            <a:avLst>
              <a:gd name="adj1" fmla="val 45685"/>
              <a:gd name="adj2" fmla="val 44651"/>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vert="eaVert"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2" name="AutoShape 33"/>
          <p:cNvSpPr>
            <a:spLocks noChangeArrowheads="1"/>
          </p:cNvSpPr>
          <p:nvPr/>
        </p:nvSpPr>
        <p:spPr bwMode="auto">
          <a:xfrm rot="18595181" flipH="1">
            <a:off x="3366561" y="2646875"/>
            <a:ext cx="1538288" cy="282575"/>
          </a:xfrm>
          <a:prstGeom prst="leftRightArrow">
            <a:avLst>
              <a:gd name="adj1" fmla="val 41148"/>
              <a:gd name="adj2" fmla="val 57790"/>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vert="eaVert"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3" name="AutoShape 33"/>
          <p:cNvSpPr>
            <a:spLocks noChangeArrowheads="1"/>
          </p:cNvSpPr>
          <p:nvPr/>
        </p:nvSpPr>
        <p:spPr bwMode="auto">
          <a:xfrm rot="13584057" flipH="1">
            <a:off x="5784885" y="2600151"/>
            <a:ext cx="1538287" cy="282575"/>
          </a:xfrm>
          <a:prstGeom prst="leftRightArrow">
            <a:avLst>
              <a:gd name="adj1" fmla="val 41148"/>
              <a:gd name="adj2" fmla="val 57790"/>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vert="eaVert"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4" name="AutoShape 5"/>
          <p:cNvSpPr>
            <a:spLocks noChangeArrowheads="1"/>
          </p:cNvSpPr>
          <p:nvPr/>
        </p:nvSpPr>
        <p:spPr bwMode="auto">
          <a:xfrm rot="3973281">
            <a:off x="4232561" y="3271070"/>
            <a:ext cx="235609" cy="1473479"/>
          </a:xfrm>
          <a:prstGeom prst="downArrow">
            <a:avLst>
              <a:gd name="adj1" fmla="val 43861"/>
              <a:gd name="adj2" fmla="val 64149"/>
            </a:avLst>
          </a:prstGeom>
          <a:solidFill>
            <a:srgbClr val="FF959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5" name="AutoShape 5"/>
          <p:cNvSpPr>
            <a:spLocks noChangeArrowheads="1"/>
          </p:cNvSpPr>
          <p:nvPr/>
        </p:nvSpPr>
        <p:spPr bwMode="auto">
          <a:xfrm rot="14737001">
            <a:off x="6938168" y="2630314"/>
            <a:ext cx="220663" cy="381000"/>
          </a:xfrm>
          <a:prstGeom prst="downArrow">
            <a:avLst>
              <a:gd name="adj1" fmla="val 40815"/>
              <a:gd name="adj2" fmla="val 57858"/>
            </a:avLst>
          </a:prstGeom>
          <a:solidFill>
            <a:srgbClr val="FF9598"/>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10277" name="Rectangle 39"/>
          <p:cNvSpPr>
            <a:spLocks noChangeArrowheads="1"/>
          </p:cNvSpPr>
          <p:nvPr/>
        </p:nvSpPr>
        <p:spPr bwMode="auto">
          <a:xfrm rot="-1469232">
            <a:off x="6157222" y="3073606"/>
            <a:ext cx="517525" cy="93662"/>
          </a:xfrm>
          <a:prstGeom prst="rect">
            <a:avLst/>
          </a:prstGeom>
          <a:solidFill>
            <a:srgbClr val="FF95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0278" name="Text Box 16"/>
          <p:cNvSpPr txBox="1">
            <a:spLocks noChangeArrowheads="1"/>
          </p:cNvSpPr>
          <p:nvPr/>
        </p:nvSpPr>
        <p:spPr bwMode="auto">
          <a:xfrm>
            <a:off x="323022" y="2914302"/>
            <a:ext cx="3295708" cy="28813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lIns="35995" tIns="35995" rIns="35995" bIns="3599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100" b="1" dirty="0">
                <a:solidFill>
                  <a:schemeClr val="bg2"/>
                </a:solidFill>
                <a:latin typeface="Meiryo UI" pitchFamily="50" charset="-128"/>
                <a:ea typeface="Meiryo UI" pitchFamily="50" charset="-128"/>
                <a:cs typeface="Meiryo UI" pitchFamily="50" charset="-128"/>
              </a:rPr>
              <a:t>（都道府県・指定都市、委託を受けた医師会が開催）</a:t>
            </a:r>
            <a:endParaRPr lang="ja-JP" altLang="en-US" sz="300" b="1" dirty="0">
              <a:solidFill>
                <a:schemeClr val="bg2"/>
              </a:solidFill>
              <a:latin typeface="Meiryo UI" pitchFamily="50" charset="-128"/>
              <a:ea typeface="Meiryo UI" pitchFamily="50" charset="-128"/>
              <a:cs typeface="Meiryo UI" pitchFamily="50" charset="-128"/>
            </a:endParaRPr>
          </a:p>
          <a:p>
            <a:pPr eaLnBrk="1" hangingPunct="1"/>
            <a:endParaRPr lang="ja-JP" altLang="en-US" sz="300" b="1" dirty="0">
              <a:solidFill>
                <a:schemeClr val="bg2"/>
              </a:solidFill>
              <a:latin typeface="Meiryo UI" pitchFamily="50" charset="-128"/>
              <a:ea typeface="Meiryo UI" pitchFamily="50" charset="-128"/>
              <a:cs typeface="Meiryo UI" pitchFamily="50" charset="-128"/>
            </a:endParaRPr>
          </a:p>
        </p:txBody>
      </p:sp>
      <p:sp>
        <p:nvSpPr>
          <p:cNvPr id="10279" name="Rectangle 41"/>
          <p:cNvSpPr>
            <a:spLocks noChangeArrowheads="1"/>
          </p:cNvSpPr>
          <p:nvPr/>
        </p:nvSpPr>
        <p:spPr bwMode="auto">
          <a:xfrm>
            <a:off x="972378" y="2427906"/>
            <a:ext cx="2019300" cy="754655"/>
          </a:xfrm>
          <a:prstGeom prst="rect">
            <a:avLst/>
          </a:prstGeom>
          <a:noFill/>
          <a:ln w="38100" cap="rnd">
            <a:solidFill>
              <a:srgbClr val="FF7C8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0280"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-8</a:t>
            </a:r>
            <a:r>
              <a:rPr lang="ja-JP" altLang="en-US" sz="1800" b="1" dirty="0">
                <a:latin typeface="Meiryo UI" pitchFamily="50" charset="-128"/>
                <a:ea typeface="Meiryo UI" pitchFamily="50" charset="-128"/>
                <a:cs typeface="Meiryo UI" pitchFamily="50" charset="-128"/>
              </a:rPr>
              <a:t>＞</a:t>
            </a:r>
          </a:p>
        </p:txBody>
      </p:sp>
      <p:sp>
        <p:nvSpPr>
          <p:cNvPr id="10281" name="Rectangle 3"/>
          <p:cNvSpPr>
            <a:spLocks noChangeArrowheads="1"/>
          </p:cNvSpPr>
          <p:nvPr/>
        </p:nvSpPr>
        <p:spPr bwMode="auto">
          <a:xfrm>
            <a:off x="249238" y="98583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正方形/長方形 255"/>
          <p:cNvSpPr/>
          <p:nvPr/>
        </p:nvSpPr>
        <p:spPr>
          <a:xfrm>
            <a:off x="133350" y="2114550"/>
            <a:ext cx="8867165" cy="4626492"/>
          </a:xfrm>
          <a:prstGeom prst="rect">
            <a:avLst/>
          </a:prstGeom>
          <a:solidFill>
            <a:srgbClr val="F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38" name="円/楕円 237"/>
          <p:cNvSpPr/>
          <p:nvPr/>
        </p:nvSpPr>
        <p:spPr>
          <a:xfrm>
            <a:off x="7033574" y="2717716"/>
            <a:ext cx="1927682" cy="1057698"/>
          </a:xfrm>
          <a:prstGeom prst="ellipse">
            <a:avLst/>
          </a:prstGeom>
          <a:solidFill>
            <a:srgbClr val="8CA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35" name="角丸四角形 234"/>
          <p:cNvSpPr/>
          <p:nvPr/>
        </p:nvSpPr>
        <p:spPr>
          <a:xfrm>
            <a:off x="293830" y="2641516"/>
            <a:ext cx="1482911" cy="700089"/>
          </a:xfrm>
          <a:prstGeom prst="roundRect">
            <a:avLst>
              <a:gd name="adj" fmla="val 150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3" name="Text Box 2"/>
          <p:cNvSpPr txBox="1">
            <a:spLocks noChangeArrowheads="1"/>
          </p:cNvSpPr>
          <p:nvPr/>
        </p:nvSpPr>
        <p:spPr bwMode="auto">
          <a:xfrm>
            <a:off x="1834910" y="221331"/>
            <a:ext cx="5575965"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地域包括ケアシステム</a:t>
            </a:r>
          </a:p>
        </p:txBody>
      </p:sp>
      <p:sp>
        <p:nvSpPr>
          <p:cNvPr id="5" name="テキスト ボックス 50"/>
          <p:cNvSpPr txBox="1">
            <a:spLocks noChangeArrowheads="1"/>
          </p:cNvSpPr>
          <p:nvPr/>
        </p:nvSpPr>
        <p:spPr bwMode="auto">
          <a:xfrm>
            <a:off x="674059" y="998594"/>
            <a:ext cx="80784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spcBef>
                <a:spcPts val="0"/>
              </a:spcBef>
              <a:spcAft>
                <a:spcPts val="0"/>
              </a:spcAft>
            </a:pPr>
            <a:r>
              <a:rPr lang="ja-JP" altLang="en-US" sz="2000" b="1" dirty="0">
                <a:solidFill>
                  <a:srgbClr val="669900"/>
                </a:solidFill>
                <a:latin typeface="Meiryo UI" pitchFamily="50" charset="-128"/>
                <a:ea typeface="Meiryo UI" pitchFamily="50" charset="-128"/>
                <a:cs typeface="Meiryo UI" pitchFamily="50" charset="-128"/>
              </a:rPr>
              <a:t>  </a:t>
            </a:r>
            <a:r>
              <a:rPr lang="ja-JP" altLang="en-US" sz="2000" b="1" dirty="0">
                <a:solidFill>
                  <a:prstClr val="black">
                    <a:lumMod val="50000"/>
                    <a:lumOff val="50000"/>
                  </a:prstClr>
                </a:solidFill>
                <a:latin typeface="Meiryo UI" pitchFamily="50" charset="-128"/>
                <a:ea typeface="Meiryo UI" pitchFamily="50" charset="-128"/>
                <a:cs typeface="Meiryo UI" pitchFamily="50" charset="-128"/>
              </a:rPr>
              <a:t>住まい</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a:solidFill>
                  <a:srgbClr val="4F81BD"/>
                </a:solidFill>
                <a:latin typeface="Meiryo UI" pitchFamily="50" charset="-128"/>
                <a:ea typeface="Meiryo UI" pitchFamily="50" charset="-128"/>
                <a:cs typeface="Meiryo UI" pitchFamily="50" charset="-128"/>
              </a:rPr>
              <a:t>医療</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a:solidFill>
                  <a:srgbClr val="669900"/>
                </a:solidFill>
                <a:latin typeface="Meiryo UI" pitchFamily="50" charset="-128"/>
                <a:ea typeface="Meiryo UI" pitchFamily="50" charset="-128"/>
                <a:cs typeface="Meiryo UI" pitchFamily="50" charset="-128"/>
              </a:rPr>
              <a:t>介護</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a:solidFill>
                  <a:srgbClr val="C0504D"/>
                </a:solidFill>
                <a:latin typeface="Meiryo UI" pitchFamily="50" charset="-128"/>
                <a:ea typeface="Meiryo UI" pitchFamily="50" charset="-128"/>
                <a:cs typeface="Meiryo UI" pitchFamily="50" charset="-128"/>
              </a:rPr>
              <a:t>予防</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a:solidFill>
                  <a:srgbClr val="C0504D"/>
                </a:solidFill>
                <a:latin typeface="Meiryo UI" pitchFamily="50" charset="-128"/>
                <a:ea typeface="Meiryo UI" pitchFamily="50" charset="-128"/>
                <a:cs typeface="Meiryo UI" pitchFamily="50" charset="-128"/>
              </a:rPr>
              <a:t>生活支援</a:t>
            </a:r>
            <a:r>
              <a:rPr lang="ja-JP" altLang="en-US" sz="2000" b="1" dirty="0">
                <a:solidFill>
                  <a:srgbClr val="669900"/>
                </a:solidFill>
                <a:latin typeface="Meiryo UI" pitchFamily="50" charset="-128"/>
                <a:ea typeface="Meiryo UI" pitchFamily="50" charset="-128"/>
                <a:cs typeface="Meiryo UI" pitchFamily="50" charset="-128"/>
              </a:rPr>
              <a:t> </a:t>
            </a:r>
            <a:r>
              <a:rPr lang="ja-JP" altLang="en-US" sz="2000" b="1" dirty="0">
                <a:solidFill>
                  <a:prstClr val="black"/>
                </a:solidFill>
                <a:latin typeface="Meiryo UI" pitchFamily="50" charset="-128"/>
                <a:ea typeface="Meiryo UI" pitchFamily="50" charset="-128"/>
                <a:cs typeface="Meiryo UI" pitchFamily="50" charset="-128"/>
              </a:rPr>
              <a:t>が</a:t>
            </a:r>
            <a:r>
              <a:rPr lang="ja-JP" altLang="en-US" sz="2000" b="1" dirty="0">
                <a:latin typeface="Meiryo UI" pitchFamily="50" charset="-128"/>
                <a:ea typeface="Meiryo UI" pitchFamily="50" charset="-128"/>
                <a:cs typeface="Meiryo UI" pitchFamily="50" charset="-128"/>
              </a:rPr>
              <a:t>包括的</a:t>
            </a:r>
            <a:r>
              <a:rPr lang="ja-JP" altLang="en-US" sz="2000" b="1" dirty="0">
                <a:solidFill>
                  <a:prstClr val="black"/>
                </a:solidFill>
                <a:latin typeface="Meiryo UI" pitchFamily="50" charset="-128"/>
                <a:ea typeface="Meiryo UI" pitchFamily="50" charset="-128"/>
                <a:cs typeface="Meiryo UI" pitchFamily="50" charset="-128"/>
              </a:rPr>
              <a:t>に提供される</a:t>
            </a:r>
            <a:endParaRPr lang="en-US" altLang="ja-JP" sz="20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  地域包括ケアシステムの実現により、重度な要介護状態となっても、</a:t>
            </a:r>
            <a:endParaRPr lang="en-US" altLang="ja-JP" sz="20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  住み慣れた地域で自分らしい暮らしを人生の最後まで続けることができる</a:t>
            </a:r>
          </a:p>
        </p:txBody>
      </p:sp>
      <p:sp>
        <p:nvSpPr>
          <p:cNvPr id="10" name="テキスト ボックス 9"/>
          <p:cNvSpPr txBox="1"/>
          <p:nvPr/>
        </p:nvSpPr>
        <p:spPr>
          <a:xfrm>
            <a:off x="3136459" y="5180466"/>
            <a:ext cx="2490089" cy="607859"/>
          </a:xfrm>
          <a:prstGeom prst="rect">
            <a:avLst/>
          </a:prstGeom>
          <a:noFill/>
        </p:spPr>
        <p:txBody>
          <a:bodyPr wrap="square" rtlCol="0">
            <a:spAutoFit/>
          </a:bodyPr>
          <a:lstStyle/>
          <a:p>
            <a:pPr eaLnBrk="1" fontAlgn="auto" hangingPunct="1">
              <a:spcBef>
                <a:spcPts val="0"/>
              </a:spcBef>
              <a:spcAft>
                <a:spcPts val="0"/>
              </a:spcAft>
            </a:pPr>
            <a:r>
              <a:rPr lang="ja-JP" altLang="en-US" sz="1250" b="1" dirty="0">
                <a:solidFill>
                  <a:srgbClr val="C0504D"/>
                </a:solidFill>
                <a:latin typeface="Meiryo UI" pitchFamily="50" charset="-128"/>
                <a:ea typeface="Meiryo UI" pitchFamily="50" charset="-128"/>
                <a:cs typeface="Meiryo UI" pitchFamily="50" charset="-128"/>
              </a:rPr>
              <a:t>いつまでも元気に暮らすために･･･</a:t>
            </a:r>
            <a:endParaRPr lang="en-US" altLang="ja-JP" sz="1250" b="1" dirty="0">
              <a:solidFill>
                <a:srgbClr val="C0504D"/>
              </a:solidFill>
              <a:latin typeface="Meiryo UI" pitchFamily="50" charset="-128"/>
              <a:ea typeface="Meiryo UI" pitchFamily="50" charset="-128"/>
              <a:cs typeface="Meiryo UI" pitchFamily="50" charset="-128"/>
            </a:endParaRPr>
          </a:p>
          <a:p>
            <a:pPr eaLnBrk="1" fontAlgn="auto" hangingPunct="1">
              <a:spcBef>
                <a:spcPts val="300"/>
              </a:spcBef>
              <a:spcAft>
                <a:spcPts val="0"/>
              </a:spcAft>
            </a:pPr>
            <a:r>
              <a:rPr lang="ja-JP" altLang="en-US" sz="1800" b="1" dirty="0">
                <a:solidFill>
                  <a:srgbClr val="C0504D"/>
                </a:solidFill>
                <a:latin typeface="Meiryo UI" pitchFamily="50" charset="-128"/>
                <a:ea typeface="Meiryo UI" pitchFamily="50" charset="-128"/>
                <a:cs typeface="Meiryo UI" pitchFamily="50" charset="-128"/>
              </a:rPr>
              <a:t>   </a:t>
            </a:r>
            <a:r>
              <a:rPr lang="ja-JP" altLang="en-US" sz="1600" b="1" dirty="0">
                <a:solidFill>
                  <a:srgbClr val="C0504D"/>
                </a:solidFill>
                <a:latin typeface="Meiryo UI" pitchFamily="50" charset="-128"/>
                <a:ea typeface="Meiryo UI" pitchFamily="50" charset="-128"/>
                <a:cs typeface="Meiryo UI" pitchFamily="50" charset="-128"/>
              </a:rPr>
              <a:t>生活支援･介護予防</a:t>
            </a:r>
            <a:endParaRPr lang="en-US" altLang="ja-JP" sz="1600" b="1" dirty="0">
              <a:solidFill>
                <a:srgbClr val="C0504D"/>
              </a:solidFill>
              <a:latin typeface="Meiryo UI" pitchFamily="50" charset="-128"/>
              <a:ea typeface="Meiryo UI" pitchFamily="50" charset="-128"/>
              <a:cs typeface="Meiryo UI" pitchFamily="50" charset="-128"/>
            </a:endParaRPr>
          </a:p>
        </p:txBody>
      </p:sp>
      <p:sp>
        <p:nvSpPr>
          <p:cNvPr id="224" name="円/楕円 223"/>
          <p:cNvSpPr/>
          <p:nvPr/>
        </p:nvSpPr>
        <p:spPr>
          <a:xfrm>
            <a:off x="3262703" y="4027558"/>
            <a:ext cx="1884580" cy="100542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26" name="円/楕円 225"/>
          <p:cNvSpPr/>
          <p:nvPr/>
        </p:nvSpPr>
        <p:spPr>
          <a:xfrm>
            <a:off x="1264160" y="2813715"/>
            <a:ext cx="6596761" cy="3466214"/>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8" name="テキスト ボックス 7"/>
          <p:cNvSpPr txBox="1"/>
          <p:nvPr/>
        </p:nvSpPr>
        <p:spPr>
          <a:xfrm>
            <a:off x="1760973" y="2318622"/>
            <a:ext cx="1739531" cy="584775"/>
          </a:xfrm>
          <a:prstGeom prst="rect">
            <a:avLst/>
          </a:prstGeom>
          <a:noFill/>
        </p:spPr>
        <p:txBody>
          <a:bodyPr wrap="square" rtlCol="0">
            <a:spAutoFit/>
          </a:bodyPr>
          <a:lstStyle/>
          <a:p>
            <a:pPr eaLnBrk="1" fontAlgn="auto" hangingPunct="1">
              <a:spcBef>
                <a:spcPts val="0"/>
              </a:spcBef>
              <a:spcAft>
                <a:spcPts val="0"/>
              </a:spcAft>
            </a:pPr>
            <a:r>
              <a:rPr lang="ja-JP" altLang="en-US" sz="1400" b="1" dirty="0">
                <a:solidFill>
                  <a:srgbClr val="4F81BD"/>
                </a:solidFill>
                <a:latin typeface="Meiryo UI" pitchFamily="50" charset="-128"/>
                <a:ea typeface="Meiryo UI" pitchFamily="50" charset="-128"/>
                <a:cs typeface="Meiryo UI" pitchFamily="50" charset="-128"/>
              </a:rPr>
              <a:t>病気になったら･･･</a:t>
            </a:r>
            <a:endParaRPr lang="en-US" altLang="ja-JP" sz="1400" b="1" dirty="0">
              <a:solidFill>
                <a:srgbClr val="4F81BD"/>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800" b="1" dirty="0">
                <a:solidFill>
                  <a:srgbClr val="4F81BD"/>
                </a:solidFill>
                <a:latin typeface="Meiryo UI" pitchFamily="50" charset="-128"/>
                <a:ea typeface="Meiryo UI" pitchFamily="50" charset="-128"/>
                <a:cs typeface="Meiryo UI" pitchFamily="50" charset="-128"/>
              </a:rPr>
              <a:t>   医    療</a:t>
            </a:r>
            <a:endParaRPr lang="en-US" altLang="ja-JP" sz="1800" b="1" dirty="0">
              <a:solidFill>
                <a:srgbClr val="4F81BD"/>
              </a:solidFill>
              <a:latin typeface="Meiryo UI" pitchFamily="50" charset="-128"/>
              <a:ea typeface="Meiryo UI" pitchFamily="50" charset="-128"/>
              <a:cs typeface="Meiryo UI" pitchFamily="50" charset="-128"/>
            </a:endParaRPr>
          </a:p>
        </p:txBody>
      </p:sp>
      <p:sp>
        <p:nvSpPr>
          <p:cNvPr id="227" name="テキスト ボックス 226"/>
          <p:cNvSpPr txBox="1"/>
          <p:nvPr/>
        </p:nvSpPr>
        <p:spPr>
          <a:xfrm>
            <a:off x="3549204" y="4091223"/>
            <a:ext cx="869765" cy="400110"/>
          </a:xfrm>
          <a:prstGeom prst="rect">
            <a:avLst/>
          </a:prstGeom>
          <a:noFill/>
        </p:spPr>
        <p:txBody>
          <a:bodyPr wrap="square" rtlCol="0">
            <a:spAutoFit/>
          </a:bodyPr>
          <a:lstStyle/>
          <a:p>
            <a:pPr eaLnBrk="1" fontAlgn="auto" hangingPunct="1">
              <a:spcBef>
                <a:spcPts val="0"/>
              </a:spcBef>
              <a:spcAft>
                <a:spcPts val="0"/>
              </a:spcAft>
            </a:pPr>
            <a:r>
              <a:rPr lang="ja-JP" altLang="en-US" sz="2000" b="1" dirty="0">
                <a:solidFill>
                  <a:prstClr val="white"/>
                </a:solidFill>
                <a:latin typeface="Meiryo UI" pitchFamily="50" charset="-128"/>
                <a:ea typeface="Meiryo UI" pitchFamily="50" charset="-128"/>
                <a:cs typeface="Meiryo UI" pitchFamily="50" charset="-128"/>
              </a:rPr>
              <a:t>住まい</a:t>
            </a:r>
            <a:endParaRPr lang="en-US" altLang="ja-JP" sz="2000" b="1" dirty="0">
              <a:solidFill>
                <a:prstClr val="white"/>
              </a:solidFill>
              <a:latin typeface="Meiryo UI" pitchFamily="50" charset="-128"/>
              <a:ea typeface="Meiryo UI" pitchFamily="50" charset="-128"/>
              <a:cs typeface="Meiryo UI" pitchFamily="50" charset="-128"/>
            </a:endParaRPr>
          </a:p>
        </p:txBody>
      </p:sp>
      <p:sp>
        <p:nvSpPr>
          <p:cNvPr id="228" name="テキスト ボックス 227"/>
          <p:cNvSpPr txBox="1"/>
          <p:nvPr/>
        </p:nvSpPr>
        <p:spPr>
          <a:xfrm>
            <a:off x="3517225" y="4427679"/>
            <a:ext cx="1597037" cy="669414"/>
          </a:xfrm>
          <a:prstGeom prst="rect">
            <a:avLst/>
          </a:prstGeom>
          <a:noFill/>
        </p:spPr>
        <p:txBody>
          <a:bodyPr wrap="square" rtlCol="0">
            <a:spAutoFit/>
          </a:bodyPr>
          <a:lstStyle/>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･自宅</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･サービス付き高齢者</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  向け住宅 等</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225" name="円/楕円 224"/>
          <p:cNvSpPr/>
          <p:nvPr/>
        </p:nvSpPr>
        <p:spPr>
          <a:xfrm>
            <a:off x="714144" y="4665084"/>
            <a:ext cx="1846520" cy="771004"/>
          </a:xfrm>
          <a:prstGeom prst="ellipse">
            <a:avLst/>
          </a:prstGeom>
          <a:solidFill>
            <a:schemeClr val="bg1">
              <a:lumMod val="85000"/>
            </a:schemeClr>
          </a:solid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29" name="テキスト ボックス 228"/>
          <p:cNvSpPr txBox="1"/>
          <p:nvPr/>
        </p:nvSpPr>
        <p:spPr>
          <a:xfrm>
            <a:off x="767309" y="4802462"/>
            <a:ext cx="2105025" cy="530915"/>
          </a:xfrm>
          <a:prstGeom prst="rect">
            <a:avLst/>
          </a:prstGeom>
          <a:noFill/>
        </p:spPr>
        <p:txBody>
          <a:bodyPr wrap="square" rtlCol="0">
            <a:spAutoFit/>
          </a:bodyPr>
          <a:lstStyle/>
          <a:p>
            <a:pPr eaLnBrk="1" fontAlgn="auto" hangingPunct="1">
              <a:spcBef>
                <a:spcPts val="0"/>
              </a:spcBef>
              <a:spcAft>
                <a:spcPts val="0"/>
              </a:spcAft>
            </a:pPr>
            <a:r>
              <a:rPr lang="ja-JP" altLang="en-US" sz="1250" b="1" dirty="0">
                <a:solidFill>
                  <a:prstClr val="black">
                    <a:lumMod val="65000"/>
                    <a:lumOff val="35000"/>
                  </a:prstClr>
                </a:solidFill>
                <a:latin typeface="Meiryo UI" pitchFamily="50" charset="-128"/>
                <a:ea typeface="Meiryo UI" pitchFamily="50" charset="-128"/>
                <a:cs typeface="Meiryo UI" pitchFamily="50" charset="-128"/>
              </a:rPr>
              <a:t>･地域包括支援センター</a:t>
            </a:r>
            <a:endParaRPr lang="en-US" altLang="ja-JP" sz="125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300"/>
              </a:spcBef>
              <a:spcAft>
                <a:spcPts val="0"/>
              </a:spcAft>
            </a:pPr>
            <a:r>
              <a:rPr lang="ja-JP" altLang="en-US" sz="1250" b="1" dirty="0">
                <a:solidFill>
                  <a:prstClr val="black">
                    <a:lumMod val="65000"/>
                    <a:lumOff val="35000"/>
                  </a:prstClr>
                </a:solidFill>
                <a:latin typeface="Meiryo UI" pitchFamily="50" charset="-128"/>
                <a:ea typeface="Meiryo UI" pitchFamily="50" charset="-128"/>
                <a:cs typeface="Meiryo UI" pitchFamily="50" charset="-128"/>
              </a:rPr>
              <a:t>･ケアマネジャー</a:t>
            </a:r>
            <a:endParaRPr lang="en-US" altLang="ja-JP" sz="125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233" name="テキスト ボックス 232"/>
          <p:cNvSpPr txBox="1"/>
          <p:nvPr/>
        </p:nvSpPr>
        <p:spPr>
          <a:xfrm>
            <a:off x="304463" y="2682628"/>
            <a:ext cx="2105025" cy="625812"/>
          </a:xfrm>
          <a:prstGeom prst="rect">
            <a:avLst/>
          </a:prstGeom>
          <a:noFill/>
        </p:spPr>
        <p:txBody>
          <a:bodyPr wrap="square" rtlCol="0">
            <a:spAutoFit/>
          </a:bodyPr>
          <a:lstStyle/>
          <a:p>
            <a:pPr eaLnBrk="1" fontAlgn="auto" hangingPunct="1">
              <a:spcBef>
                <a:spcPts val="10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･急性期病院</a:t>
            </a:r>
            <a:endParaRPr lang="en-US" altLang="ja-JP" sz="1100" b="1" dirty="0">
              <a:solidFill>
                <a:prstClr val="white"/>
              </a:solidFill>
              <a:latin typeface="Meiryo UI" pitchFamily="50" charset="-128"/>
              <a:ea typeface="Meiryo UI" pitchFamily="50" charset="-128"/>
              <a:cs typeface="Meiryo UI" pitchFamily="50" charset="-128"/>
            </a:endParaRPr>
          </a:p>
          <a:p>
            <a:pPr eaLnBrk="1" fontAlgn="auto" hangingPunct="1">
              <a:spcBef>
                <a:spcPts val="10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･亜急性期、回復期、</a:t>
            </a:r>
            <a:endParaRPr lang="en-US" altLang="ja-JP" sz="1100" b="1" dirty="0">
              <a:solidFill>
                <a:prstClr val="white"/>
              </a:solidFill>
              <a:latin typeface="Meiryo UI" pitchFamily="50" charset="-128"/>
              <a:ea typeface="Meiryo UI" pitchFamily="50" charset="-128"/>
              <a:cs typeface="Meiryo UI" pitchFamily="50" charset="-128"/>
            </a:endParaRPr>
          </a:p>
          <a:p>
            <a:pPr eaLnBrk="1" fontAlgn="auto" hangingPunct="1">
              <a:spcBef>
                <a:spcPts val="10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  リハビリ病院</a:t>
            </a:r>
            <a:endParaRPr lang="en-US" altLang="ja-JP" sz="1100" b="1" dirty="0">
              <a:solidFill>
                <a:prstClr val="white"/>
              </a:solidFill>
              <a:latin typeface="Meiryo UI" pitchFamily="50" charset="-128"/>
              <a:ea typeface="Meiryo UI" pitchFamily="50" charset="-128"/>
              <a:cs typeface="Meiryo UI" pitchFamily="50" charset="-128"/>
            </a:endParaRPr>
          </a:p>
        </p:txBody>
      </p:sp>
      <p:sp>
        <p:nvSpPr>
          <p:cNvPr id="234" name="角丸四角形 233"/>
          <p:cNvSpPr/>
          <p:nvPr/>
        </p:nvSpPr>
        <p:spPr>
          <a:xfrm>
            <a:off x="1306692" y="3147720"/>
            <a:ext cx="1829768" cy="912938"/>
          </a:xfrm>
          <a:prstGeom prst="roundRect">
            <a:avLst>
              <a:gd name="adj" fmla="val 2062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32" name="テキスト ボックス 231"/>
          <p:cNvSpPr txBox="1"/>
          <p:nvPr/>
        </p:nvSpPr>
        <p:spPr>
          <a:xfrm>
            <a:off x="1395479" y="3182562"/>
            <a:ext cx="2105025" cy="854080"/>
          </a:xfrm>
          <a:prstGeom prst="rect">
            <a:avLst/>
          </a:prstGeom>
          <a:noFill/>
        </p:spPr>
        <p:txBody>
          <a:bodyPr wrap="square" rtlCol="0">
            <a:spAutoFit/>
          </a:bodyPr>
          <a:lstStyle/>
          <a:p>
            <a:pPr eaLnBrk="1" fontAlgn="auto" hangingPunct="1">
              <a:spcBef>
                <a:spcPts val="0"/>
              </a:spcBef>
              <a:spcAft>
                <a:spcPts val="0"/>
              </a:spcAft>
            </a:pPr>
            <a:r>
              <a:rPr lang="ja-JP" altLang="en-US" sz="1600" b="1" dirty="0">
                <a:solidFill>
                  <a:prstClr val="white"/>
                </a:solidFill>
                <a:latin typeface="Meiryo UI" pitchFamily="50" charset="-128"/>
                <a:ea typeface="Meiryo UI" pitchFamily="50" charset="-128"/>
                <a:cs typeface="Meiryo UI" pitchFamily="50" charset="-128"/>
              </a:rPr>
              <a:t>日常の医療</a:t>
            </a:r>
            <a:endParaRPr lang="en-US" altLang="ja-JP" sz="1600" b="1" dirty="0">
              <a:solidFill>
                <a:prstClr val="white"/>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white"/>
                </a:solidFill>
                <a:latin typeface="Meiryo UI" pitchFamily="50" charset="-128"/>
                <a:ea typeface="Meiryo UI" pitchFamily="50" charset="-128"/>
                <a:cs typeface="Meiryo UI" pitchFamily="50" charset="-128"/>
              </a:rPr>
              <a:t>  ･かかりつけ医</a:t>
            </a:r>
            <a:endParaRPr lang="en-US" altLang="ja-JP" sz="1300" b="1" dirty="0">
              <a:solidFill>
                <a:prstClr val="white"/>
              </a:solidFill>
              <a:latin typeface="Meiryo UI" pitchFamily="50" charset="-128"/>
              <a:ea typeface="Meiryo UI" pitchFamily="50" charset="-128"/>
              <a:cs typeface="Meiryo UI" pitchFamily="50" charset="-128"/>
            </a:endParaRPr>
          </a:p>
          <a:p>
            <a:pPr eaLnBrk="1" fontAlgn="auto" hangingPunct="1">
              <a:spcBef>
                <a:spcPts val="300"/>
              </a:spcBef>
              <a:spcAft>
                <a:spcPts val="0"/>
              </a:spcAft>
            </a:pPr>
            <a:r>
              <a:rPr lang="ja-JP" altLang="en-US" sz="1300" b="1" dirty="0">
                <a:solidFill>
                  <a:prstClr val="white"/>
                </a:solidFill>
                <a:latin typeface="Meiryo UI" pitchFamily="50" charset="-128"/>
                <a:ea typeface="Meiryo UI" pitchFamily="50" charset="-128"/>
                <a:cs typeface="Meiryo UI" pitchFamily="50" charset="-128"/>
              </a:rPr>
              <a:t>  ･地域の連携病院</a:t>
            </a:r>
            <a:endParaRPr lang="en-US" altLang="ja-JP" sz="1300" b="1" dirty="0">
              <a:solidFill>
                <a:prstClr val="white"/>
              </a:solidFill>
              <a:latin typeface="Meiryo UI" pitchFamily="50" charset="-128"/>
              <a:ea typeface="Meiryo UI" pitchFamily="50" charset="-128"/>
              <a:cs typeface="Meiryo UI" pitchFamily="50" charset="-128"/>
            </a:endParaRPr>
          </a:p>
        </p:txBody>
      </p:sp>
      <p:sp>
        <p:nvSpPr>
          <p:cNvPr id="236" name="円/楕円 235"/>
          <p:cNvSpPr/>
          <p:nvPr/>
        </p:nvSpPr>
        <p:spPr>
          <a:xfrm>
            <a:off x="5100069" y="2903397"/>
            <a:ext cx="2388574" cy="14772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9" name="テキスト ボックス 8"/>
          <p:cNvSpPr txBox="1"/>
          <p:nvPr/>
        </p:nvSpPr>
        <p:spPr>
          <a:xfrm>
            <a:off x="5830796" y="2331277"/>
            <a:ext cx="2190750" cy="584775"/>
          </a:xfrm>
          <a:prstGeom prst="rect">
            <a:avLst/>
          </a:prstGeom>
          <a:noFill/>
        </p:spPr>
        <p:txBody>
          <a:bodyPr wrap="square" rtlCol="0">
            <a:spAutoFit/>
          </a:bodyPr>
          <a:lstStyle/>
          <a:p>
            <a:pPr eaLnBrk="1" fontAlgn="auto" hangingPunct="1">
              <a:spcBef>
                <a:spcPts val="0"/>
              </a:spcBef>
              <a:spcAft>
                <a:spcPts val="0"/>
              </a:spcAft>
            </a:pPr>
            <a:r>
              <a:rPr lang="ja-JP" altLang="en-US" sz="1400" b="1" dirty="0">
                <a:solidFill>
                  <a:srgbClr val="9BBB59">
                    <a:lumMod val="75000"/>
                  </a:srgbClr>
                </a:solidFill>
                <a:latin typeface="Meiryo UI" pitchFamily="50" charset="-128"/>
                <a:ea typeface="Meiryo UI" pitchFamily="50" charset="-128"/>
                <a:cs typeface="Meiryo UI" pitchFamily="50" charset="-128"/>
              </a:rPr>
              <a:t> 介護が必要になったら･･･</a:t>
            </a:r>
            <a:endParaRPr lang="en-US" altLang="ja-JP" sz="1400" b="1" dirty="0">
              <a:solidFill>
                <a:srgbClr val="9BBB59">
                  <a:lumMod val="75000"/>
                </a:srgb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800" b="1" dirty="0">
                <a:solidFill>
                  <a:srgbClr val="9BBB59">
                    <a:lumMod val="75000"/>
                  </a:srgbClr>
                </a:solidFill>
                <a:latin typeface="Meiryo UI" pitchFamily="50" charset="-128"/>
                <a:ea typeface="Meiryo UI" pitchFamily="50" charset="-128"/>
                <a:cs typeface="Meiryo UI" pitchFamily="50" charset="-128"/>
              </a:rPr>
              <a:t>   介    護</a:t>
            </a:r>
            <a:endParaRPr lang="en-US" altLang="ja-JP" sz="1800" b="1" dirty="0">
              <a:solidFill>
                <a:srgbClr val="9BBB59">
                  <a:lumMod val="75000"/>
                </a:srgbClr>
              </a:solidFill>
              <a:latin typeface="Meiryo UI" pitchFamily="50" charset="-128"/>
              <a:ea typeface="Meiryo UI" pitchFamily="50" charset="-128"/>
              <a:cs typeface="Meiryo UI" pitchFamily="50" charset="-128"/>
            </a:endParaRPr>
          </a:p>
        </p:txBody>
      </p:sp>
      <p:sp>
        <p:nvSpPr>
          <p:cNvPr id="237" name="テキスト ボックス 236"/>
          <p:cNvSpPr txBox="1"/>
          <p:nvPr/>
        </p:nvSpPr>
        <p:spPr>
          <a:xfrm>
            <a:off x="5401255" y="3018322"/>
            <a:ext cx="2459667" cy="1056700"/>
          </a:xfrm>
          <a:prstGeom prst="rect">
            <a:avLst/>
          </a:prstGeom>
          <a:noFill/>
        </p:spPr>
        <p:txBody>
          <a:bodyPr wrap="square" rtlCol="0">
            <a:spAutoFit/>
          </a:bodyPr>
          <a:lstStyle/>
          <a:p>
            <a:pPr eaLnBrk="1" fontAlgn="auto" hangingPunct="1">
              <a:spcBef>
                <a:spcPts val="0"/>
              </a:spcBef>
              <a:spcAft>
                <a:spcPts val="0"/>
              </a:spcAft>
            </a:pPr>
            <a:r>
              <a:rPr lang="en-US" altLang="ja-JP" sz="1300" b="1" dirty="0">
                <a:solidFill>
                  <a:prstClr val="black">
                    <a:lumMod val="65000"/>
                    <a:lumOff val="35000"/>
                  </a:prstClr>
                </a:solidFill>
                <a:latin typeface="Meiryo UI" pitchFamily="50" charset="-128"/>
                <a:ea typeface="Meiryo UI" pitchFamily="50" charset="-128"/>
                <a:cs typeface="Meiryo UI" pitchFamily="50" charset="-128"/>
              </a:rPr>
              <a:t>【</a:t>
            </a: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在宅サービス</a:t>
            </a:r>
            <a:r>
              <a:rPr lang="en-US" altLang="ja-JP" sz="1300" b="1" dirty="0">
                <a:solidFill>
                  <a:prstClr val="black">
                    <a:lumMod val="65000"/>
                    <a:lumOff val="35000"/>
                  </a:prstClr>
                </a:solidFill>
                <a:latin typeface="Meiryo UI" pitchFamily="50" charset="-128"/>
                <a:ea typeface="Meiryo UI" pitchFamily="50" charset="-128"/>
                <a:cs typeface="Meiryo UI" pitchFamily="50" charset="-128"/>
              </a:rPr>
              <a:t>】</a:t>
            </a:r>
          </a:p>
          <a:p>
            <a:pPr eaLnBrk="1" fontAlgn="auto" hangingPunct="1">
              <a:spcBef>
                <a:spcPts val="20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･訪問サービス  ･福祉用具</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･通所サービス  ･短期入所</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･小規模多機能型居宅介護</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a:t>
            </a:r>
            <a:r>
              <a:rPr lang="en-US" altLang="ja-JP" sz="1200" b="1" dirty="0">
                <a:solidFill>
                  <a:prstClr val="black">
                    <a:lumMod val="65000"/>
                    <a:lumOff val="35000"/>
                  </a:prstClr>
                </a:solidFill>
                <a:latin typeface="Meiryo UI" pitchFamily="50" charset="-128"/>
                <a:ea typeface="Meiryo UI" pitchFamily="50" charset="-128"/>
                <a:cs typeface="Meiryo UI" pitchFamily="50" charset="-128"/>
              </a:rPr>
              <a:t>24</a:t>
            </a: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時間対応の訪問サービス</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240" name="円/楕円 239"/>
          <p:cNvSpPr/>
          <p:nvPr/>
        </p:nvSpPr>
        <p:spPr>
          <a:xfrm>
            <a:off x="2934061" y="5767770"/>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44" name="円/楕円 243"/>
          <p:cNvSpPr/>
          <p:nvPr/>
        </p:nvSpPr>
        <p:spPr>
          <a:xfrm>
            <a:off x="4823625" y="5807267"/>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45" name="円/楕円 244"/>
          <p:cNvSpPr/>
          <p:nvPr/>
        </p:nvSpPr>
        <p:spPr>
          <a:xfrm>
            <a:off x="3868628" y="5858186"/>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43" name="テキスト ボックス 242"/>
          <p:cNvSpPr txBox="1"/>
          <p:nvPr/>
        </p:nvSpPr>
        <p:spPr>
          <a:xfrm>
            <a:off x="3708866" y="6059861"/>
            <a:ext cx="1775135"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 自治会   ボランティア</a:t>
            </a:r>
            <a:endParaRPr lang="en-US" altLang="ja-JP" sz="130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239" name="テキスト ボックス 238"/>
          <p:cNvSpPr txBox="1"/>
          <p:nvPr/>
        </p:nvSpPr>
        <p:spPr>
          <a:xfrm>
            <a:off x="7193036" y="2818640"/>
            <a:ext cx="1746954" cy="795089"/>
          </a:xfrm>
          <a:prstGeom prst="rect">
            <a:avLst/>
          </a:prstGeom>
          <a:noFill/>
        </p:spPr>
        <p:txBody>
          <a:bodyPr wrap="square" rtlCol="0">
            <a:spAutoFit/>
          </a:bodyPr>
          <a:lstStyle/>
          <a:p>
            <a:pPr eaLnBrk="1" fontAlgn="auto" hangingPunct="1">
              <a:spcBef>
                <a:spcPts val="0"/>
              </a:spcBef>
              <a:spcAft>
                <a:spcPts val="0"/>
              </a:spcAft>
            </a:pPr>
            <a:r>
              <a:rPr lang="en-US" altLang="ja-JP" sz="1100" b="1" dirty="0">
                <a:solidFill>
                  <a:prstClr val="white"/>
                </a:solidFill>
                <a:latin typeface="Meiryo UI" pitchFamily="50" charset="-128"/>
                <a:ea typeface="Meiryo UI" pitchFamily="50" charset="-128"/>
                <a:cs typeface="Meiryo UI" pitchFamily="50" charset="-128"/>
              </a:rPr>
              <a:t>【</a:t>
            </a:r>
            <a:r>
              <a:rPr lang="ja-JP" altLang="en-US" sz="1100" b="1" dirty="0">
                <a:solidFill>
                  <a:prstClr val="white"/>
                </a:solidFill>
                <a:latin typeface="Meiryo UI" pitchFamily="50" charset="-128"/>
                <a:ea typeface="Meiryo UI" pitchFamily="50" charset="-128"/>
                <a:cs typeface="Meiryo UI" pitchFamily="50" charset="-128"/>
              </a:rPr>
              <a:t>施設･居住系サービス</a:t>
            </a:r>
            <a:r>
              <a:rPr lang="en-US" altLang="ja-JP" sz="1100" b="1" dirty="0">
                <a:solidFill>
                  <a:prstClr val="white"/>
                </a:solidFill>
                <a:latin typeface="Meiryo UI" pitchFamily="50" charset="-128"/>
                <a:ea typeface="Meiryo UI" pitchFamily="50" charset="-128"/>
                <a:cs typeface="Meiryo UI" pitchFamily="50" charset="-128"/>
              </a:rPr>
              <a:t>】</a:t>
            </a:r>
          </a:p>
          <a:p>
            <a:pPr eaLnBrk="1" fontAlgn="auto" hangingPunct="1">
              <a:spcBef>
                <a:spcPts val="20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･介護老人福祉施設</a:t>
            </a:r>
            <a:endParaRPr lang="en-US" altLang="ja-JP" sz="1100" b="1" dirty="0">
              <a:solidFill>
                <a:prstClr val="white"/>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･介護老人保健施設</a:t>
            </a:r>
            <a:endParaRPr lang="en-US" altLang="ja-JP" sz="1100" b="1" dirty="0">
              <a:solidFill>
                <a:prstClr val="white"/>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･認知症共同生活介護 等</a:t>
            </a:r>
            <a:endParaRPr lang="en-US" altLang="ja-JP" sz="1100" b="1" dirty="0">
              <a:solidFill>
                <a:prstClr val="white"/>
              </a:solidFill>
              <a:latin typeface="Meiryo UI" pitchFamily="50" charset="-128"/>
              <a:ea typeface="Meiryo UI" pitchFamily="50" charset="-128"/>
              <a:cs typeface="Meiryo UI" pitchFamily="50" charset="-128"/>
            </a:endParaRPr>
          </a:p>
        </p:txBody>
      </p:sp>
      <p:sp>
        <p:nvSpPr>
          <p:cNvPr id="246" name="円弧 245"/>
          <p:cNvSpPr/>
          <p:nvPr/>
        </p:nvSpPr>
        <p:spPr>
          <a:xfrm rot="6412652">
            <a:off x="4480724" y="3510825"/>
            <a:ext cx="771737" cy="847125"/>
          </a:xfrm>
          <a:prstGeom prst="arc">
            <a:avLst>
              <a:gd name="adj1" fmla="val 4555472"/>
              <a:gd name="adj2" fmla="val 11324351"/>
            </a:avLst>
          </a:prstGeom>
          <a:ln w="50800">
            <a:solidFill>
              <a:schemeClr val="accent3">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47" name="円弧 246"/>
          <p:cNvSpPr/>
          <p:nvPr/>
        </p:nvSpPr>
        <p:spPr>
          <a:xfrm rot="10265966">
            <a:off x="2781494" y="3846336"/>
            <a:ext cx="721440" cy="654257"/>
          </a:xfrm>
          <a:prstGeom prst="arc">
            <a:avLst>
              <a:gd name="adj1" fmla="val 15935650"/>
              <a:gd name="adj2" fmla="val 765473"/>
            </a:avLst>
          </a:prstGeom>
          <a:ln w="50800">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48" name="円弧 247"/>
          <p:cNvSpPr/>
          <p:nvPr/>
        </p:nvSpPr>
        <p:spPr>
          <a:xfrm rot="8340376">
            <a:off x="2853551" y="3579677"/>
            <a:ext cx="913080" cy="810787"/>
          </a:xfrm>
          <a:prstGeom prst="arc">
            <a:avLst>
              <a:gd name="adj1" fmla="val 6917379"/>
              <a:gd name="adj2" fmla="val 13599718"/>
            </a:avLst>
          </a:prstGeom>
          <a:ln w="50800">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49" name="テキスト ボックス 248"/>
          <p:cNvSpPr txBox="1"/>
          <p:nvPr/>
        </p:nvSpPr>
        <p:spPr>
          <a:xfrm>
            <a:off x="3095627" y="3086594"/>
            <a:ext cx="1005752"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srgbClr val="4F81BD">
                    <a:lumMod val="75000"/>
                  </a:srgbClr>
                </a:solidFill>
                <a:latin typeface="Meiryo UI" pitchFamily="50" charset="-128"/>
                <a:ea typeface="Meiryo UI" pitchFamily="50" charset="-128"/>
                <a:cs typeface="Meiryo UI" pitchFamily="50" charset="-128"/>
              </a:rPr>
              <a:t>通院･入院</a:t>
            </a:r>
            <a:endParaRPr lang="en-US" altLang="ja-JP" sz="1300" b="1" dirty="0">
              <a:solidFill>
                <a:srgbClr val="4F81BD">
                  <a:lumMod val="75000"/>
                </a:srgbClr>
              </a:solidFill>
              <a:latin typeface="Meiryo UI" pitchFamily="50" charset="-128"/>
              <a:ea typeface="Meiryo UI" pitchFamily="50" charset="-128"/>
              <a:cs typeface="Meiryo UI" pitchFamily="50" charset="-128"/>
            </a:endParaRPr>
          </a:p>
        </p:txBody>
      </p:sp>
      <p:sp>
        <p:nvSpPr>
          <p:cNvPr id="250" name="テキスト ボックス 249"/>
          <p:cNvSpPr txBox="1"/>
          <p:nvPr/>
        </p:nvSpPr>
        <p:spPr>
          <a:xfrm>
            <a:off x="4267584" y="3068267"/>
            <a:ext cx="1005752"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srgbClr val="9BBB59">
                    <a:lumMod val="75000"/>
                  </a:srgbClr>
                </a:solidFill>
                <a:latin typeface="Meiryo UI" pitchFamily="50" charset="-128"/>
                <a:ea typeface="Meiryo UI" pitchFamily="50" charset="-128"/>
                <a:cs typeface="Meiryo UI" pitchFamily="50" charset="-128"/>
              </a:rPr>
              <a:t>通所･入所</a:t>
            </a:r>
            <a:endParaRPr lang="en-US" altLang="ja-JP" sz="1300" b="1" dirty="0">
              <a:solidFill>
                <a:srgbClr val="9BBB59">
                  <a:lumMod val="75000"/>
                </a:srgbClr>
              </a:solidFill>
              <a:latin typeface="Meiryo UI" pitchFamily="50" charset="-128"/>
              <a:ea typeface="Meiryo UI" pitchFamily="50" charset="-128"/>
              <a:cs typeface="Meiryo UI" pitchFamily="50" charset="-128"/>
            </a:endParaRPr>
          </a:p>
        </p:txBody>
      </p:sp>
      <p:sp>
        <p:nvSpPr>
          <p:cNvPr id="251" name="円弧 250"/>
          <p:cNvSpPr/>
          <p:nvPr/>
        </p:nvSpPr>
        <p:spPr>
          <a:xfrm rot="4933733">
            <a:off x="4769280" y="3815806"/>
            <a:ext cx="689961" cy="939225"/>
          </a:xfrm>
          <a:prstGeom prst="arc">
            <a:avLst>
              <a:gd name="adj1" fmla="val 16816069"/>
              <a:gd name="adj2" fmla="val 21411095"/>
            </a:avLst>
          </a:prstGeom>
          <a:ln w="50800">
            <a:solidFill>
              <a:schemeClr val="accent3">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52" name="円弧 251"/>
          <p:cNvSpPr/>
          <p:nvPr/>
        </p:nvSpPr>
        <p:spPr>
          <a:xfrm rot="11151400">
            <a:off x="3062219" y="4868036"/>
            <a:ext cx="763982" cy="870640"/>
          </a:xfrm>
          <a:prstGeom prst="arc">
            <a:avLst>
              <a:gd name="adj1" fmla="val 17033706"/>
              <a:gd name="adj2" fmla="val 3688238"/>
            </a:avLst>
          </a:prstGeom>
          <a:ln w="50800">
            <a:solidFill>
              <a:schemeClr val="accent2"/>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53" name="円弧 252"/>
          <p:cNvSpPr/>
          <p:nvPr/>
        </p:nvSpPr>
        <p:spPr>
          <a:xfrm rot="9951398">
            <a:off x="4395133" y="4933900"/>
            <a:ext cx="1149201" cy="966433"/>
          </a:xfrm>
          <a:prstGeom prst="arc">
            <a:avLst>
              <a:gd name="adj1" fmla="val 7798388"/>
              <a:gd name="adj2" fmla="val 14013663"/>
            </a:avLst>
          </a:prstGeom>
          <a:ln w="50800">
            <a:solidFill>
              <a:schemeClr val="accent2"/>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54" name="テキスト ボックス 253"/>
          <p:cNvSpPr txBox="1"/>
          <p:nvPr/>
        </p:nvSpPr>
        <p:spPr>
          <a:xfrm>
            <a:off x="6462892" y="4831330"/>
            <a:ext cx="2289654" cy="1451679"/>
          </a:xfrm>
          <a:prstGeom prst="rect">
            <a:avLst/>
          </a:prstGeom>
          <a:solidFill>
            <a:schemeClr val="bg1"/>
          </a:solidFill>
          <a:ln w="22225">
            <a:solidFill>
              <a:schemeClr val="tx1">
                <a:lumMod val="65000"/>
                <a:lumOff val="35000"/>
              </a:schemeClr>
            </a:solidFill>
            <a:prstDash val="sysDash"/>
          </a:ln>
        </p:spPr>
        <p:txBody>
          <a:bodyPr wrap="square" rtlCol="0">
            <a:spAutoFit/>
          </a:bodyPr>
          <a:lstStyle/>
          <a:p>
            <a:pPr eaLnBrk="1" fontAlgn="auto" hangingPunct="1">
              <a:spcBef>
                <a:spcPts val="60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eaLnBrk="1" fontAlgn="auto" hangingPunct="1">
              <a:spcBef>
                <a:spcPts val="6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地域包括ケアシステムは、</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おおむね</a:t>
            </a:r>
            <a:r>
              <a:rPr lang="en-US" altLang="ja-JP" sz="1300" b="1" dirty="0">
                <a:solidFill>
                  <a:prstClr val="black"/>
                </a:solidFill>
                <a:latin typeface="Meiryo UI" pitchFamily="50" charset="-128"/>
                <a:ea typeface="Meiryo UI" pitchFamily="50" charset="-128"/>
                <a:cs typeface="Meiryo UI" pitchFamily="50" charset="-128"/>
              </a:rPr>
              <a:t>30</a:t>
            </a:r>
            <a:r>
              <a:rPr lang="ja-JP" altLang="en-US" sz="1300" b="1" dirty="0">
                <a:solidFill>
                  <a:prstClr val="black"/>
                </a:solidFill>
                <a:latin typeface="Meiryo UI" pitchFamily="50" charset="-128"/>
                <a:ea typeface="Meiryo UI" pitchFamily="50" charset="-128"/>
                <a:cs typeface="Meiryo UI" pitchFamily="50" charset="-128"/>
              </a:rPr>
              <a:t>分以内に</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必要なサービスが提供される</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日常生活圏域（中学校区）</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を単位として想定</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p:txBody>
      </p:sp>
      <p:sp>
        <p:nvSpPr>
          <p:cNvPr id="255" name="テキスト ボックス 254"/>
          <p:cNvSpPr txBox="1"/>
          <p:nvPr/>
        </p:nvSpPr>
        <p:spPr>
          <a:xfrm>
            <a:off x="437869" y="5433260"/>
            <a:ext cx="1737646" cy="646331"/>
          </a:xfrm>
          <a:prstGeom prst="rect">
            <a:avLst/>
          </a:prstGeom>
          <a:noFill/>
        </p:spPr>
        <p:txBody>
          <a:bodyPr wrap="square" rtlCol="0">
            <a:spAutoFit/>
          </a:bodyPr>
          <a:lstStyle/>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相談業務や</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サービスのコーディネート</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を行う</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p:txBody>
      </p:sp>
      <p:pic>
        <p:nvPicPr>
          <p:cNvPr id="2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72" t="32978" r="38446" b="46815"/>
          <a:stretch/>
        </p:blipFill>
        <p:spPr bwMode="auto">
          <a:xfrm>
            <a:off x="4433929" y="4012750"/>
            <a:ext cx="694715" cy="530658"/>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 name="正方形/長方形 258"/>
          <p:cNvSpPr/>
          <p:nvPr/>
        </p:nvSpPr>
        <p:spPr>
          <a:xfrm>
            <a:off x="4413401" y="3980850"/>
            <a:ext cx="156162" cy="221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60" name="正方形/長方形 259"/>
          <p:cNvSpPr/>
          <p:nvPr/>
        </p:nvSpPr>
        <p:spPr>
          <a:xfrm>
            <a:off x="4991121" y="3963122"/>
            <a:ext cx="156162" cy="14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pic>
        <p:nvPicPr>
          <p:cNvPr id="2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39" t="11735" r="69332" b="70649"/>
          <a:stretch/>
        </p:blipFill>
        <p:spPr bwMode="auto">
          <a:xfrm>
            <a:off x="542261" y="3594656"/>
            <a:ext cx="853218" cy="699022"/>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7" t="55775" r="89308" b="24018"/>
          <a:stretch/>
        </p:blipFill>
        <p:spPr bwMode="auto">
          <a:xfrm>
            <a:off x="2071946" y="5161343"/>
            <a:ext cx="433441" cy="689967"/>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092" t="15925" r="6658" b="70435"/>
          <a:stretch/>
        </p:blipFill>
        <p:spPr bwMode="auto">
          <a:xfrm>
            <a:off x="7599788" y="3644767"/>
            <a:ext cx="867939" cy="511609"/>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 name="正方形/長方形 264"/>
          <p:cNvSpPr/>
          <p:nvPr/>
        </p:nvSpPr>
        <p:spPr>
          <a:xfrm rot="19026107">
            <a:off x="4405854" y="4169909"/>
            <a:ext cx="93971" cy="74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66" name="テキスト ボックス 265"/>
          <p:cNvSpPr txBox="1"/>
          <p:nvPr/>
        </p:nvSpPr>
        <p:spPr>
          <a:xfrm>
            <a:off x="2946764" y="5940945"/>
            <a:ext cx="3579713"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老人クラブ                             </a:t>
            </a:r>
            <a:r>
              <a:rPr lang="en-US" altLang="ja-JP" sz="1300" b="1" dirty="0">
                <a:solidFill>
                  <a:prstClr val="black">
                    <a:lumMod val="65000"/>
                    <a:lumOff val="35000"/>
                  </a:prstClr>
                </a:solidFill>
                <a:latin typeface="Meiryo UI" pitchFamily="50" charset="-128"/>
                <a:ea typeface="Meiryo UI" pitchFamily="50" charset="-128"/>
                <a:cs typeface="Meiryo UI" pitchFamily="50" charset="-128"/>
              </a:rPr>
              <a:t>NPO</a:t>
            </a: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 等</a:t>
            </a:r>
            <a:endParaRPr lang="en-US" altLang="ja-JP" sz="1300" b="1" dirty="0">
              <a:solidFill>
                <a:prstClr val="black">
                  <a:lumMod val="65000"/>
                  <a:lumOff val="35000"/>
                </a:prstClr>
              </a:solidFill>
              <a:latin typeface="Meiryo UI" pitchFamily="50" charset="-128"/>
              <a:ea typeface="Meiryo UI" pitchFamily="50" charset="-128"/>
              <a:cs typeface="Meiryo UI" pitchFamily="50" charset="-128"/>
            </a:endParaRPr>
          </a:p>
        </p:txBody>
      </p:sp>
      <p:pic>
        <p:nvPicPr>
          <p:cNvPr id="26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018" t="13141" r="30191" b="73497"/>
          <a:stretch/>
        </p:blipFill>
        <p:spPr bwMode="auto">
          <a:xfrm>
            <a:off x="6585286" y="4091223"/>
            <a:ext cx="802283" cy="489897"/>
          </a:xfrm>
          <a:prstGeom prst="rect">
            <a:avLst/>
          </a:prstGeom>
          <a:noFill/>
          <a:ln w="412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 Box 2"/>
          <p:cNvSpPr txBox="1">
            <a:spLocks noChangeArrowheads="1"/>
          </p:cNvSpPr>
          <p:nvPr/>
        </p:nvSpPr>
        <p:spPr bwMode="auto">
          <a:xfrm>
            <a:off x="6604560" y="6473374"/>
            <a:ext cx="2395955" cy="26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1200" b="1" dirty="0">
                <a:solidFill>
                  <a:prstClr val="black"/>
                </a:solidFill>
                <a:latin typeface="Meiryo UI" pitchFamily="50" charset="-128"/>
                <a:ea typeface="Meiryo UI" pitchFamily="50" charset="-128"/>
                <a:cs typeface="Meiryo UI" pitchFamily="50" charset="-128"/>
              </a:rPr>
              <a:t>（厚生労働省資料を一部改変）</a:t>
            </a:r>
          </a:p>
        </p:txBody>
      </p:sp>
      <p:sp>
        <p:nvSpPr>
          <p:cNvPr id="51" name="Text Box 5"/>
          <p:cNvSpPr txBox="1">
            <a:spLocks noChangeArrowheads="1"/>
          </p:cNvSpPr>
          <p:nvPr/>
        </p:nvSpPr>
        <p:spPr bwMode="auto">
          <a:xfrm>
            <a:off x="0" y="-13811"/>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-9</a:t>
            </a:r>
            <a:r>
              <a:rPr lang="ja-JP" altLang="en-US" sz="1800" b="1" dirty="0">
                <a:latin typeface="Meiryo UI" pitchFamily="50" charset="-128"/>
                <a:ea typeface="Meiryo UI" pitchFamily="50" charset="-128"/>
                <a:cs typeface="Meiryo UI" pitchFamily="50" charset="-128"/>
              </a:rPr>
              <a:t>＞</a:t>
            </a:r>
          </a:p>
        </p:txBody>
      </p:sp>
      <p:sp>
        <p:nvSpPr>
          <p:cNvPr id="52" name="Rectangle 3"/>
          <p:cNvSpPr>
            <a:spLocks noChangeArrowheads="1"/>
          </p:cNvSpPr>
          <p:nvPr/>
        </p:nvSpPr>
        <p:spPr bwMode="auto">
          <a:xfrm>
            <a:off x="277877" y="790044"/>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49741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45"/>
          <p:cNvSpPr>
            <a:spLocks noChangeShapeType="1"/>
          </p:cNvSpPr>
          <p:nvPr/>
        </p:nvSpPr>
        <p:spPr bwMode="auto">
          <a:xfrm>
            <a:off x="1625149" y="2456760"/>
            <a:ext cx="0" cy="57321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4" name="Line 45"/>
          <p:cNvSpPr>
            <a:spLocks noChangeShapeType="1"/>
          </p:cNvSpPr>
          <p:nvPr/>
        </p:nvSpPr>
        <p:spPr bwMode="auto">
          <a:xfrm flipH="1">
            <a:off x="1612633" y="4725715"/>
            <a:ext cx="641" cy="1532583"/>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5" name="Line 45"/>
          <p:cNvSpPr>
            <a:spLocks noChangeShapeType="1"/>
          </p:cNvSpPr>
          <p:nvPr/>
        </p:nvSpPr>
        <p:spPr bwMode="auto">
          <a:xfrm flipV="1">
            <a:off x="1289937" y="2450526"/>
            <a:ext cx="754709"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34" name="Line 45"/>
          <p:cNvSpPr>
            <a:spLocks noChangeShapeType="1"/>
          </p:cNvSpPr>
          <p:nvPr/>
        </p:nvSpPr>
        <p:spPr bwMode="auto">
          <a:xfrm flipV="1">
            <a:off x="1099564" y="3836347"/>
            <a:ext cx="359757"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29" name="Line 40"/>
          <p:cNvSpPr>
            <a:spLocks noChangeShapeType="1"/>
          </p:cNvSpPr>
          <p:nvPr/>
        </p:nvSpPr>
        <p:spPr bwMode="auto">
          <a:xfrm>
            <a:off x="503134" y="3835461"/>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4" name="AutoShape 33"/>
          <p:cNvSpPr>
            <a:spLocks noChangeArrowheads="1"/>
          </p:cNvSpPr>
          <p:nvPr/>
        </p:nvSpPr>
        <p:spPr bwMode="auto">
          <a:xfrm>
            <a:off x="1459321" y="3002232"/>
            <a:ext cx="331657" cy="1723484"/>
          </a:xfrm>
          <a:prstGeom prst="roundRect">
            <a:avLst>
              <a:gd name="adj" fmla="val 20764"/>
            </a:avLst>
          </a:prstGeom>
          <a:solidFill>
            <a:schemeClr val="bg1"/>
          </a:solidFill>
          <a:ln w="28575">
            <a:solidFill>
              <a:srgbClr val="5F5F5F"/>
            </a:solidFill>
            <a:round/>
            <a:headEnd/>
            <a:tailEnd/>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42" name="AutoShape 33"/>
          <p:cNvSpPr>
            <a:spLocks noChangeArrowheads="1"/>
          </p:cNvSpPr>
          <p:nvPr/>
        </p:nvSpPr>
        <p:spPr bwMode="auto">
          <a:xfrm>
            <a:off x="786556" y="2753479"/>
            <a:ext cx="372384" cy="2270507"/>
          </a:xfrm>
          <a:prstGeom prst="roundRect">
            <a:avLst>
              <a:gd name="adj" fmla="val 26121"/>
            </a:avLst>
          </a:prstGeom>
          <a:solidFill>
            <a:schemeClr val="bg1"/>
          </a:solidFill>
          <a:ln w="28575">
            <a:solidFill>
              <a:srgbClr val="5F5F5F"/>
            </a:solidFill>
            <a:round/>
            <a:headEnd/>
            <a:tailEnd/>
          </a:ln>
          <a:effectLst/>
        </p:spPr>
        <p:txBody>
          <a:bodyPr wrap="none" anchor="ctr"/>
          <a:lstStyle/>
          <a:p>
            <a:endParaRPr lang="ja-JP" altLang="en-US" sz="1800">
              <a:latin typeface="BIZ UDPゴシック" panose="020B0400000000000000" pitchFamily="50" charset="-128"/>
              <a:ea typeface="BIZ UDPゴシック" panose="020B0400000000000000" pitchFamily="50" charset="-128"/>
            </a:endParaRPr>
          </a:p>
        </p:txBody>
      </p:sp>
      <p:sp>
        <p:nvSpPr>
          <p:cNvPr id="25623" name="AutoShape 31"/>
          <p:cNvSpPr>
            <a:spLocks noChangeArrowheads="1"/>
          </p:cNvSpPr>
          <p:nvPr/>
        </p:nvSpPr>
        <p:spPr bwMode="auto">
          <a:xfrm>
            <a:off x="242231" y="3273425"/>
            <a:ext cx="327785" cy="1057275"/>
          </a:xfrm>
          <a:prstGeom prst="roundRect">
            <a:avLst>
              <a:gd name="adj" fmla="val 26200"/>
            </a:avLst>
          </a:prstGeom>
          <a:solidFill>
            <a:schemeClr val="bg1"/>
          </a:solidFill>
          <a:ln w="28575">
            <a:solidFill>
              <a:srgbClr val="5F5F5F"/>
            </a:solidFill>
            <a:round/>
            <a:headEnd/>
            <a:tailEnd/>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2" name="AutoShape 24"/>
          <p:cNvSpPr>
            <a:spLocks noChangeArrowheads="1"/>
          </p:cNvSpPr>
          <p:nvPr/>
        </p:nvSpPr>
        <p:spPr bwMode="auto">
          <a:xfrm>
            <a:off x="5478121" y="4988362"/>
            <a:ext cx="3081536" cy="1670604"/>
          </a:xfrm>
          <a:prstGeom prst="roundRect">
            <a:avLst>
              <a:gd name="adj" fmla="val 10738"/>
            </a:avLst>
          </a:prstGeom>
          <a:solidFill>
            <a:srgbClr val="F8D8AE"/>
          </a:solidFill>
          <a:ln>
            <a:noFill/>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3" name="AutoShape 23"/>
          <p:cNvSpPr>
            <a:spLocks noChangeArrowheads="1"/>
          </p:cNvSpPr>
          <p:nvPr/>
        </p:nvSpPr>
        <p:spPr bwMode="auto">
          <a:xfrm>
            <a:off x="5478121" y="3494830"/>
            <a:ext cx="3081536" cy="1393422"/>
          </a:xfrm>
          <a:prstGeom prst="roundRect">
            <a:avLst>
              <a:gd name="adj" fmla="val 13381"/>
            </a:avLst>
          </a:prstGeom>
          <a:solidFill>
            <a:srgbClr val="B7DB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4" name="AutoShape 22"/>
          <p:cNvSpPr>
            <a:spLocks noChangeArrowheads="1"/>
          </p:cNvSpPr>
          <p:nvPr/>
        </p:nvSpPr>
        <p:spPr bwMode="auto">
          <a:xfrm>
            <a:off x="5498273" y="1162301"/>
            <a:ext cx="3061384" cy="2212414"/>
          </a:xfrm>
          <a:prstGeom prst="roundRect">
            <a:avLst>
              <a:gd name="adj" fmla="val 7866"/>
            </a:avLst>
          </a:prstGeom>
          <a:solidFill>
            <a:srgbClr val="D2E7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8" name="Text Box 6"/>
          <p:cNvSpPr txBox="1">
            <a:spLocks noChangeArrowheads="1"/>
          </p:cNvSpPr>
          <p:nvPr/>
        </p:nvSpPr>
        <p:spPr bwMode="auto">
          <a:xfrm>
            <a:off x="190679" y="3469714"/>
            <a:ext cx="430887" cy="88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利用者</a:t>
            </a:r>
          </a:p>
        </p:txBody>
      </p:sp>
      <p:sp>
        <p:nvSpPr>
          <p:cNvPr id="25613" name="Text Box 12"/>
          <p:cNvSpPr txBox="1">
            <a:spLocks noChangeArrowheads="1"/>
          </p:cNvSpPr>
          <p:nvPr/>
        </p:nvSpPr>
        <p:spPr bwMode="auto">
          <a:xfrm>
            <a:off x="4261775" y="1956781"/>
            <a:ext cx="8408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要介護</a:t>
            </a:r>
          </a:p>
          <a:p>
            <a:pPr algn="ctr">
              <a:spcBef>
                <a:spcPts val="0"/>
              </a:spcBef>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１～５</a:t>
            </a:r>
            <a:endParaRPr lang="en-US" altLang="ja-JP" sz="1400" b="1" dirty="0">
              <a:solidFill>
                <a:srgbClr val="6699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4" name="Text Box 15"/>
          <p:cNvSpPr txBox="1">
            <a:spLocks noChangeArrowheads="1"/>
          </p:cNvSpPr>
          <p:nvPr/>
        </p:nvSpPr>
        <p:spPr bwMode="auto">
          <a:xfrm>
            <a:off x="3231380" y="4482089"/>
            <a:ext cx="175819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r">
              <a:spcBef>
                <a:spcPts val="0"/>
              </a:spcBef>
              <a:spcAft>
                <a:spcPts val="300"/>
              </a:spcAft>
            </a:pPr>
            <a:r>
              <a:rPr lang="ja-JP" altLang="en-US" sz="1400" b="1" dirty="0">
                <a:solidFill>
                  <a:srgbClr val="E5851B"/>
                </a:solidFill>
                <a:latin typeface="BIZ UDPゴシック" panose="020B0400000000000000" pitchFamily="50" charset="-128"/>
                <a:ea typeface="BIZ UDPゴシック" panose="020B0400000000000000" pitchFamily="50" charset="-128"/>
                <a:cs typeface="Meiryo UI" pitchFamily="50" charset="-128"/>
              </a:rPr>
              <a:t>非該当</a:t>
            </a:r>
            <a:endParaRPr lang="en-US" altLang="ja-JP" sz="14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a:p>
            <a:pPr algn="r">
              <a:spcBef>
                <a:spcPts val="0"/>
              </a:spcBef>
            </a:pP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サービス事業対象者</a:t>
            </a: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endPar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5" name="Text Box 16"/>
          <p:cNvSpPr txBox="1">
            <a:spLocks noChangeArrowheads="1"/>
          </p:cNvSpPr>
          <p:nvPr/>
        </p:nvSpPr>
        <p:spPr bwMode="auto">
          <a:xfrm>
            <a:off x="4156045" y="3554205"/>
            <a:ext cx="981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要支援</a:t>
            </a:r>
          </a:p>
          <a:p>
            <a:pPr algn="ctr">
              <a:spcBef>
                <a:spcPts val="0"/>
              </a:spcBef>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１</a:t>
            </a:r>
            <a:r>
              <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２</a:t>
            </a:r>
            <a:endPar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7" name="Text Box 19"/>
          <p:cNvSpPr txBox="1">
            <a:spLocks noChangeArrowheads="1"/>
          </p:cNvSpPr>
          <p:nvPr/>
        </p:nvSpPr>
        <p:spPr bwMode="auto">
          <a:xfrm>
            <a:off x="5598717" y="1256923"/>
            <a:ext cx="2766381" cy="206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施設サービス</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特養</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老健</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介護医療院 等</a:t>
            </a:r>
            <a:endParaRPr lang="ja-JP" altLang="en-US" sz="9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16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居宅サービス</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訪問介護</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訪問看護</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通所介護</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短期入所 等</a:t>
            </a:r>
            <a:r>
              <a:rPr lang="ja-JP" altLang="en-US" sz="9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p>
          <a:p>
            <a:pPr>
              <a:spcBef>
                <a:spcPts val="12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地域密着型サービス</a:t>
            </a:r>
          </a:p>
          <a:p>
            <a:pPr>
              <a:spcBef>
                <a:spcPct val="5000"/>
              </a:spcBef>
            </a:pPr>
            <a:r>
              <a:rPr lang="ja-JP" altLang="en-US" sz="1200" b="1" dirty="0">
                <a:solidFill>
                  <a:schemeClr val="bg2"/>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小規模多機能型居宅介護</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認知症対応型共同生活介護  等</a:t>
            </a:r>
          </a:p>
        </p:txBody>
      </p:sp>
      <p:sp>
        <p:nvSpPr>
          <p:cNvPr id="25618" name="Text Box 20"/>
          <p:cNvSpPr txBox="1">
            <a:spLocks noChangeArrowheads="1"/>
          </p:cNvSpPr>
          <p:nvPr/>
        </p:nvSpPr>
        <p:spPr bwMode="auto">
          <a:xfrm>
            <a:off x="5498273" y="3536343"/>
            <a:ext cx="3061383" cy="13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介護予防サービス</a:t>
            </a:r>
          </a:p>
          <a:p>
            <a:pPr>
              <a:spcBef>
                <a:spcPct val="5000"/>
              </a:spcBef>
            </a:pPr>
            <a:r>
              <a:rPr lang="ja-JP" altLang="en-US" sz="1400" b="1" dirty="0">
                <a:solidFill>
                  <a:schemeClr val="bg2"/>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介護予防訪問看護  等</a:t>
            </a:r>
          </a:p>
          <a:p>
            <a:pPr>
              <a:spcBef>
                <a:spcPct val="5000"/>
              </a:spcBef>
            </a:pPr>
            <a:endParaRPr lang="ja-JP" altLang="en-US" sz="900" b="1" dirty="0">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地域密着型介護予防サービス</a:t>
            </a:r>
          </a:p>
          <a:p>
            <a:pPr>
              <a:spcBef>
                <a:spcPts val="2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介護予防小規模多機能型居宅介護</a:t>
            </a:r>
            <a:endPar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介護予防認知症</a:t>
            </a:r>
            <a:r>
              <a:rPr lang="ja-JP" altLang="en-US" sz="1200" b="1" dirty="0" smtClean="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対応型通所介護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等</a:t>
            </a:r>
          </a:p>
        </p:txBody>
      </p:sp>
      <p:sp>
        <p:nvSpPr>
          <p:cNvPr id="25620" name="Text Box 27"/>
          <p:cNvSpPr txBox="1">
            <a:spLocks noChangeArrowheads="1"/>
          </p:cNvSpPr>
          <p:nvPr/>
        </p:nvSpPr>
        <p:spPr bwMode="auto">
          <a:xfrm>
            <a:off x="8555153" y="1781175"/>
            <a:ext cx="46166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8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介護給付</a:t>
            </a:r>
          </a:p>
        </p:txBody>
      </p:sp>
      <p:sp>
        <p:nvSpPr>
          <p:cNvPr id="25621" name="Text Box 28"/>
          <p:cNvSpPr txBox="1">
            <a:spLocks noChangeArrowheads="1"/>
          </p:cNvSpPr>
          <p:nvPr/>
        </p:nvSpPr>
        <p:spPr bwMode="auto">
          <a:xfrm>
            <a:off x="8555164" y="3670061"/>
            <a:ext cx="46166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800" b="1" dirty="0">
                <a:solidFill>
                  <a:srgbClr val="3399FF"/>
                </a:solidFill>
                <a:latin typeface="BIZ UDPゴシック" panose="020B0400000000000000" pitchFamily="50" charset="-128"/>
                <a:ea typeface="BIZ UDPゴシック" panose="020B0400000000000000" pitchFamily="50" charset="-128"/>
                <a:cs typeface="Meiryo UI" pitchFamily="50" charset="-128"/>
              </a:rPr>
              <a:t>予防給付</a:t>
            </a:r>
          </a:p>
        </p:txBody>
      </p:sp>
      <p:sp>
        <p:nvSpPr>
          <p:cNvPr id="25622" name="Text Box 29"/>
          <p:cNvSpPr txBox="1">
            <a:spLocks noChangeArrowheads="1"/>
          </p:cNvSpPr>
          <p:nvPr/>
        </p:nvSpPr>
        <p:spPr bwMode="auto">
          <a:xfrm>
            <a:off x="8583573" y="5124072"/>
            <a:ext cx="447815" cy="132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lnSpc>
                <a:spcPct val="95000"/>
              </a:lnSpc>
            </a:pPr>
            <a:r>
              <a:rPr lang="ja-JP" altLang="en-US" sz="1800" b="1" dirty="0">
                <a:solidFill>
                  <a:srgbClr val="E5851B"/>
                </a:solidFill>
                <a:latin typeface="BIZ UDPゴシック" panose="020B0400000000000000" pitchFamily="50" charset="-128"/>
                <a:ea typeface="BIZ UDPゴシック" panose="020B0400000000000000" pitchFamily="50" charset="-128"/>
                <a:cs typeface="Meiryo UI" pitchFamily="50" charset="-128"/>
              </a:rPr>
              <a:t>総合事業</a:t>
            </a:r>
          </a:p>
        </p:txBody>
      </p:sp>
      <p:sp>
        <p:nvSpPr>
          <p:cNvPr id="25630" name="Line 41"/>
          <p:cNvSpPr>
            <a:spLocks noChangeShapeType="1"/>
          </p:cNvSpPr>
          <p:nvPr/>
        </p:nvSpPr>
        <p:spPr bwMode="auto">
          <a:xfrm>
            <a:off x="5007498" y="2236523"/>
            <a:ext cx="455150" cy="0"/>
          </a:xfrm>
          <a:prstGeom prst="line">
            <a:avLst/>
          </a:prstGeom>
          <a:noFill/>
          <a:ln w="31750">
            <a:solidFill>
              <a:srgbClr val="669900"/>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1" name="Text Box 7"/>
          <p:cNvSpPr txBox="1">
            <a:spLocks noChangeArrowheads="1"/>
          </p:cNvSpPr>
          <p:nvPr/>
        </p:nvSpPr>
        <p:spPr bwMode="auto">
          <a:xfrm>
            <a:off x="769834" y="2768191"/>
            <a:ext cx="430887" cy="22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市町村の窓口に相談</a:t>
            </a:r>
          </a:p>
        </p:txBody>
      </p:sp>
      <p:sp>
        <p:nvSpPr>
          <p:cNvPr id="43" name="Text Box 7"/>
          <p:cNvSpPr txBox="1">
            <a:spLocks noChangeArrowheads="1"/>
          </p:cNvSpPr>
          <p:nvPr/>
        </p:nvSpPr>
        <p:spPr bwMode="auto">
          <a:xfrm>
            <a:off x="1420938" y="3120691"/>
            <a:ext cx="4308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チェックリスト</a:t>
            </a:r>
          </a:p>
        </p:txBody>
      </p:sp>
      <p:sp>
        <p:nvSpPr>
          <p:cNvPr id="45" name="Text Box 7"/>
          <p:cNvSpPr txBox="1">
            <a:spLocks noChangeArrowheads="1"/>
          </p:cNvSpPr>
          <p:nvPr/>
        </p:nvSpPr>
        <p:spPr bwMode="auto">
          <a:xfrm>
            <a:off x="2088482" y="5213991"/>
            <a:ext cx="12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サービス</a:t>
            </a:r>
            <a:endPar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lgn="ctr">
              <a:spcBef>
                <a:spcPts val="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事業対象者</a:t>
            </a:r>
          </a:p>
        </p:txBody>
      </p:sp>
      <p:grpSp>
        <p:nvGrpSpPr>
          <p:cNvPr id="3" name="グループ化 2"/>
          <p:cNvGrpSpPr/>
          <p:nvPr/>
        </p:nvGrpSpPr>
        <p:grpSpPr>
          <a:xfrm>
            <a:off x="2055464" y="1128651"/>
            <a:ext cx="1971104" cy="3353435"/>
            <a:chOff x="2055464" y="998026"/>
            <a:chExt cx="1971104" cy="3353435"/>
          </a:xfrm>
        </p:grpSpPr>
        <p:sp>
          <p:nvSpPr>
            <p:cNvPr id="25609" name="Text Box 7"/>
            <p:cNvSpPr txBox="1">
              <a:spLocks noChangeArrowheads="1"/>
            </p:cNvSpPr>
            <p:nvPr/>
          </p:nvSpPr>
          <p:spPr bwMode="auto">
            <a:xfrm>
              <a:off x="2055464" y="1610625"/>
              <a:ext cx="430887" cy="163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要介護認定申請</a:t>
              </a:r>
            </a:p>
          </p:txBody>
        </p:sp>
        <p:sp>
          <p:nvSpPr>
            <p:cNvPr id="25610" name="Text Box 9"/>
            <p:cNvSpPr txBox="1">
              <a:spLocks noChangeArrowheads="1"/>
            </p:cNvSpPr>
            <p:nvPr/>
          </p:nvSpPr>
          <p:spPr bwMode="auto">
            <a:xfrm>
              <a:off x="2796494" y="2911225"/>
              <a:ext cx="446276" cy="144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7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主治医意見書</a:t>
              </a:r>
            </a:p>
          </p:txBody>
        </p:sp>
        <p:sp>
          <p:nvSpPr>
            <p:cNvPr id="25611" name="Text Box 10"/>
            <p:cNvSpPr txBox="1">
              <a:spLocks noChangeArrowheads="1"/>
            </p:cNvSpPr>
            <p:nvPr/>
          </p:nvSpPr>
          <p:spPr bwMode="auto">
            <a:xfrm>
              <a:off x="2948917" y="1047762"/>
              <a:ext cx="400110" cy="180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コンピュータ判定</a:t>
              </a: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endParaRPr lang="ja-JP" altLang="en-US" sz="14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5612" name="Text Box 11"/>
            <p:cNvSpPr txBox="1">
              <a:spLocks noChangeArrowheads="1"/>
            </p:cNvSpPr>
            <p:nvPr/>
          </p:nvSpPr>
          <p:spPr bwMode="auto">
            <a:xfrm>
              <a:off x="3595681" y="1507794"/>
              <a:ext cx="430887" cy="271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介護認定審査会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二次判定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endParaRPr lang="ja-JP" altLang="en-US" sz="16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5638" name="Text Box 8"/>
            <p:cNvSpPr txBox="1">
              <a:spLocks noChangeArrowheads="1"/>
            </p:cNvSpPr>
            <p:nvPr/>
          </p:nvSpPr>
          <p:spPr bwMode="auto">
            <a:xfrm>
              <a:off x="2698300" y="1400919"/>
              <a:ext cx="430887" cy="95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FF6363"/>
                  </a:solidFill>
                  <a:latin typeface="BIZ UDPゴシック" panose="020B0400000000000000" pitchFamily="50" charset="-128"/>
                  <a:ea typeface="BIZ UDPゴシック" panose="020B0400000000000000" pitchFamily="50" charset="-128"/>
                  <a:cs typeface="Meiryo UI" pitchFamily="50" charset="-128"/>
                </a:rPr>
                <a:t>認定調査</a:t>
              </a:r>
            </a:p>
          </p:txBody>
        </p:sp>
        <p:sp>
          <p:nvSpPr>
            <p:cNvPr id="25624" name="AutoShape 32"/>
            <p:cNvSpPr>
              <a:spLocks noChangeArrowheads="1"/>
            </p:cNvSpPr>
            <p:nvPr/>
          </p:nvSpPr>
          <p:spPr bwMode="auto">
            <a:xfrm>
              <a:off x="2723178" y="998026"/>
              <a:ext cx="578348" cy="1762802"/>
            </a:xfrm>
            <a:prstGeom prst="roundRect">
              <a:avLst>
                <a:gd name="adj" fmla="val 16557"/>
              </a:avLst>
            </a:prstGeom>
            <a:noFill/>
            <a:ln w="28575">
              <a:solidFill>
                <a:srgbClr val="FF636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5" name="AutoShape 33"/>
            <p:cNvSpPr>
              <a:spLocks noChangeArrowheads="1"/>
            </p:cNvSpPr>
            <p:nvPr/>
          </p:nvSpPr>
          <p:spPr bwMode="auto">
            <a:xfrm>
              <a:off x="2070924" y="1329668"/>
              <a:ext cx="363515" cy="2255669"/>
            </a:xfrm>
            <a:prstGeom prst="roundRect">
              <a:avLst>
                <a:gd name="adj" fmla="val 19066"/>
              </a:avLst>
            </a:prstGeom>
            <a:noFill/>
            <a:ln w="28575">
              <a:solidFill>
                <a:srgbClr val="5F5F5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6" name="AutoShape 34"/>
            <p:cNvSpPr>
              <a:spLocks noChangeArrowheads="1"/>
            </p:cNvSpPr>
            <p:nvPr/>
          </p:nvSpPr>
          <p:spPr bwMode="auto">
            <a:xfrm>
              <a:off x="3591729" y="1250447"/>
              <a:ext cx="412537" cy="2989043"/>
            </a:xfrm>
            <a:prstGeom prst="roundRect">
              <a:avLst>
                <a:gd name="adj" fmla="val 23706"/>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8" name="AutoShape 36"/>
            <p:cNvSpPr>
              <a:spLocks noChangeArrowheads="1"/>
            </p:cNvSpPr>
            <p:nvPr/>
          </p:nvSpPr>
          <p:spPr bwMode="auto">
            <a:xfrm>
              <a:off x="2709230" y="2867703"/>
              <a:ext cx="592296" cy="1462998"/>
            </a:xfrm>
            <a:prstGeom prst="roundRect">
              <a:avLst>
                <a:gd name="adj" fmla="val 17329"/>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31" name="Line 42"/>
            <p:cNvSpPr>
              <a:spLocks noChangeShapeType="1"/>
            </p:cNvSpPr>
            <p:nvPr/>
          </p:nvSpPr>
          <p:spPr bwMode="auto">
            <a:xfrm>
              <a:off x="3301526"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32" name="Line 43"/>
            <p:cNvSpPr>
              <a:spLocks noChangeShapeType="1"/>
            </p:cNvSpPr>
            <p:nvPr/>
          </p:nvSpPr>
          <p:spPr bwMode="auto">
            <a:xfrm>
              <a:off x="2434439" y="1999023"/>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6" name="Line 43"/>
            <p:cNvSpPr>
              <a:spLocks noChangeShapeType="1"/>
            </p:cNvSpPr>
            <p:nvPr/>
          </p:nvSpPr>
          <p:spPr bwMode="auto">
            <a:xfrm>
              <a:off x="2434439"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7" name="Line 42"/>
            <p:cNvSpPr>
              <a:spLocks noChangeShapeType="1"/>
            </p:cNvSpPr>
            <p:nvPr/>
          </p:nvSpPr>
          <p:spPr bwMode="auto">
            <a:xfrm>
              <a:off x="3301526" y="1977946"/>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grpSp>
      <p:sp>
        <p:nvSpPr>
          <p:cNvPr id="48" name="Line 41"/>
          <p:cNvSpPr>
            <a:spLocks noChangeShapeType="1"/>
          </p:cNvSpPr>
          <p:nvPr/>
        </p:nvSpPr>
        <p:spPr bwMode="auto">
          <a:xfrm>
            <a:off x="5661599" y="1811572"/>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0" name="Text Box 20"/>
          <p:cNvSpPr txBox="1">
            <a:spLocks noChangeArrowheads="1"/>
          </p:cNvSpPr>
          <p:nvPr/>
        </p:nvSpPr>
        <p:spPr bwMode="auto">
          <a:xfrm>
            <a:off x="5547720" y="5052262"/>
            <a:ext cx="3061383" cy="155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介護予防・生活支援サービス事業</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訪問型サービス・通所型サービス</a:t>
            </a:r>
            <a:endPar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その他 生活支援サービス</a:t>
            </a:r>
          </a:p>
          <a:p>
            <a:pPr>
              <a:spcBef>
                <a:spcPct val="5000"/>
              </a:spcBef>
            </a:pPr>
            <a:endParaRPr lang="ja-JP" altLang="en-US" sz="9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一般介護予防事業</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  </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全ての高齢者が</a:t>
            </a:r>
            <a:r>
              <a:rPr lang="ja-JP" altLang="en-US" sz="1200" b="1" dirty="0" smtClean="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利用可</a:t>
            </a:r>
            <a:endPar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地域介護予防活動支援事業   等</a:t>
            </a:r>
          </a:p>
        </p:txBody>
      </p:sp>
      <p:sp>
        <p:nvSpPr>
          <p:cNvPr id="51" name="Line 41"/>
          <p:cNvSpPr>
            <a:spLocks noChangeShapeType="1"/>
          </p:cNvSpPr>
          <p:nvPr/>
        </p:nvSpPr>
        <p:spPr bwMode="auto">
          <a:xfrm>
            <a:off x="4970070" y="3815815"/>
            <a:ext cx="455151" cy="0"/>
          </a:xfrm>
          <a:prstGeom prst="line">
            <a:avLst/>
          </a:prstGeom>
          <a:noFill/>
          <a:ln w="31750">
            <a:solidFill>
              <a:srgbClr val="3399F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3" name="Line 41"/>
          <p:cNvSpPr>
            <a:spLocks noChangeShapeType="1"/>
          </p:cNvSpPr>
          <p:nvPr/>
        </p:nvSpPr>
        <p:spPr bwMode="auto">
          <a:xfrm>
            <a:off x="4995622" y="4860548"/>
            <a:ext cx="433348" cy="527853"/>
          </a:xfrm>
          <a:prstGeom prst="line">
            <a:avLst/>
          </a:prstGeom>
          <a:noFill/>
          <a:ln w="31750">
            <a:solidFill>
              <a:srgbClr val="E5851B"/>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6" name="Line 45"/>
          <p:cNvSpPr>
            <a:spLocks noChangeShapeType="1"/>
          </p:cNvSpPr>
          <p:nvPr/>
        </p:nvSpPr>
        <p:spPr bwMode="auto">
          <a:xfrm>
            <a:off x="3301525" y="5506006"/>
            <a:ext cx="1680420" cy="3361"/>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7" name="Line 41"/>
          <p:cNvSpPr>
            <a:spLocks noChangeShapeType="1"/>
          </p:cNvSpPr>
          <p:nvPr/>
        </p:nvSpPr>
        <p:spPr bwMode="auto">
          <a:xfrm>
            <a:off x="4981945" y="3815815"/>
            <a:ext cx="421471" cy="1236447"/>
          </a:xfrm>
          <a:prstGeom prst="line">
            <a:avLst/>
          </a:prstGeom>
          <a:noFill/>
          <a:ln w="31750" cmpd="sng">
            <a:solidFill>
              <a:srgbClr val="3399F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8" name="Line 41"/>
          <p:cNvSpPr>
            <a:spLocks noChangeShapeType="1"/>
          </p:cNvSpPr>
          <p:nvPr/>
        </p:nvSpPr>
        <p:spPr bwMode="auto">
          <a:xfrm>
            <a:off x="5595220" y="5809412"/>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9" name="Line 41"/>
          <p:cNvSpPr>
            <a:spLocks noChangeShapeType="1"/>
          </p:cNvSpPr>
          <p:nvPr/>
        </p:nvSpPr>
        <p:spPr bwMode="auto">
          <a:xfrm>
            <a:off x="4981208" y="4847853"/>
            <a:ext cx="398459" cy="1179643"/>
          </a:xfrm>
          <a:prstGeom prst="line">
            <a:avLst/>
          </a:prstGeom>
          <a:noFill/>
          <a:ln w="31750" cmpd="sng">
            <a:solidFill>
              <a:srgbClr val="E5851B"/>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0" name="Line 45"/>
          <p:cNvSpPr>
            <a:spLocks noChangeShapeType="1"/>
          </p:cNvSpPr>
          <p:nvPr/>
        </p:nvSpPr>
        <p:spPr bwMode="auto">
          <a:xfrm flipV="1">
            <a:off x="1613274" y="5499467"/>
            <a:ext cx="52274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2" name="Line 45"/>
          <p:cNvSpPr>
            <a:spLocks noChangeShapeType="1"/>
          </p:cNvSpPr>
          <p:nvPr/>
        </p:nvSpPr>
        <p:spPr bwMode="auto">
          <a:xfrm flipH="1">
            <a:off x="1302455" y="4107094"/>
            <a:ext cx="0" cy="2151205"/>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3" name="Line 45"/>
          <p:cNvSpPr>
            <a:spLocks noChangeShapeType="1"/>
          </p:cNvSpPr>
          <p:nvPr/>
        </p:nvSpPr>
        <p:spPr bwMode="auto">
          <a:xfrm>
            <a:off x="1302455" y="2447748"/>
            <a:ext cx="0" cy="1115440"/>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8" name="Line 45"/>
          <p:cNvSpPr>
            <a:spLocks noChangeShapeType="1"/>
          </p:cNvSpPr>
          <p:nvPr/>
        </p:nvSpPr>
        <p:spPr bwMode="auto">
          <a:xfrm>
            <a:off x="3337151" y="5521243"/>
            <a:ext cx="1658471" cy="507701"/>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9" name="Line 45"/>
          <p:cNvSpPr>
            <a:spLocks noChangeShapeType="1"/>
          </p:cNvSpPr>
          <p:nvPr/>
        </p:nvSpPr>
        <p:spPr bwMode="auto">
          <a:xfrm flipV="1">
            <a:off x="1289938" y="6247594"/>
            <a:ext cx="4089729" cy="0"/>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71" name="Rectangle 56"/>
          <p:cNvSpPr>
            <a:spLocks noChangeArrowheads="1"/>
          </p:cNvSpPr>
          <p:nvPr/>
        </p:nvSpPr>
        <p:spPr bwMode="auto">
          <a:xfrm>
            <a:off x="253649" y="1455416"/>
            <a:ext cx="1743888" cy="9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明らかに要介護認定</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が必要な場合</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spcBef>
                <a:spcPts val="600"/>
              </a:spcBef>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予防給付や介護給付</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によるサービスを希望</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する場合　等</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2" name="Rectangle 56"/>
          <p:cNvSpPr>
            <a:spLocks noChangeArrowheads="1"/>
          </p:cNvSpPr>
          <p:nvPr/>
        </p:nvSpPr>
        <p:spPr bwMode="auto">
          <a:xfrm>
            <a:off x="265981" y="6346017"/>
            <a:ext cx="2682936"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明らかに介護予防・生活支援サービス</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事業の対象外と判断できる場合</a:t>
            </a:r>
          </a:p>
        </p:txBody>
      </p:sp>
      <p:sp>
        <p:nvSpPr>
          <p:cNvPr id="4" name="二等辺三角形 3"/>
          <p:cNvSpPr/>
          <p:nvPr/>
        </p:nvSpPr>
        <p:spPr bwMode="auto">
          <a:xfrm rot="5400000">
            <a:off x="4009725" y="2065775"/>
            <a:ext cx="311140" cy="192959"/>
          </a:xfrm>
          <a:prstGeom prst="triangle">
            <a:avLst/>
          </a:prstGeom>
          <a:solidFill>
            <a:srgbClr val="66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4" name="二等辺三角形 73"/>
          <p:cNvSpPr/>
          <p:nvPr/>
        </p:nvSpPr>
        <p:spPr bwMode="auto">
          <a:xfrm rot="5400000">
            <a:off x="4013398" y="3669258"/>
            <a:ext cx="325343" cy="206301"/>
          </a:xfrm>
          <a:prstGeom prst="triangle">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二等辺三角形 74"/>
          <p:cNvSpPr/>
          <p:nvPr/>
        </p:nvSpPr>
        <p:spPr bwMode="auto">
          <a:xfrm rot="7339330">
            <a:off x="4015253" y="4333456"/>
            <a:ext cx="251234" cy="243078"/>
          </a:xfrm>
          <a:prstGeom prst="triangle">
            <a:avLst/>
          </a:prstGeom>
          <a:solidFill>
            <a:srgbClr val="E585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4" name="Rectangle 7"/>
          <p:cNvSpPr txBox="1">
            <a:spLocks noChangeArrowheads="1"/>
          </p:cNvSpPr>
          <p:nvPr/>
        </p:nvSpPr>
        <p:spPr>
          <a:xfrm>
            <a:off x="406122" y="151973"/>
            <a:ext cx="8229600" cy="566984"/>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000" b="1" dirty="0">
                <a:latin typeface="BIZ UDPゴシック" panose="020B0400000000000000" pitchFamily="50" charset="-128"/>
                <a:ea typeface="BIZ UDPゴシック" panose="020B0400000000000000" pitchFamily="50" charset="-128"/>
                <a:cs typeface="Meiryo UI" pitchFamily="50" charset="-128"/>
              </a:rPr>
              <a:t>介護サービスの利用の手続き</a:t>
            </a:r>
          </a:p>
        </p:txBody>
      </p:sp>
      <p:sp>
        <p:nvSpPr>
          <p:cNvPr id="77"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6"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-10</a:t>
            </a:r>
            <a:r>
              <a:rPr lang="ja-JP" altLang="en-US" sz="1800" b="1" dirty="0">
                <a:latin typeface="Meiryo UI" pitchFamily="50" charset="-128"/>
                <a:ea typeface="Meiryo UI" pitchFamily="50" charset="-128"/>
                <a:cs typeface="Meiryo UI" pitchFamily="50" charset="-128"/>
              </a:rPr>
              <a:t>＞</a:t>
            </a:r>
          </a:p>
        </p:txBody>
      </p:sp>
      <p:sp>
        <p:nvSpPr>
          <p:cNvPr id="73"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1824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99269" y="286982"/>
            <a:ext cx="8075612" cy="514350"/>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主治医意見書の役割</a:t>
            </a:r>
          </a:p>
        </p:txBody>
      </p:sp>
      <p:sp>
        <p:nvSpPr>
          <p:cNvPr id="27651" name="Rectangle 3"/>
          <p:cNvSpPr>
            <a:spLocks noGrp="1" noChangeArrowheads="1"/>
          </p:cNvSpPr>
          <p:nvPr>
            <p:ph type="body" idx="4294967295"/>
          </p:nvPr>
        </p:nvSpPr>
        <p:spPr>
          <a:xfrm>
            <a:off x="914400" y="1593850"/>
            <a:ext cx="7769225" cy="4683125"/>
          </a:xfrm>
        </p:spPr>
        <p:txBody>
          <a:bodyPr/>
          <a:lstStyle/>
          <a:p>
            <a:pPr eaLnBrk="1" hangingPunct="1">
              <a:lnSpc>
                <a:spcPct val="130000"/>
              </a:lnSpc>
              <a:buFont typeface="Wingdings" pitchFamily="2" charset="2"/>
              <a:buNone/>
            </a:pPr>
            <a:r>
              <a:rPr lang="en-US" altLang="ja-JP" sz="2600" b="1" dirty="0">
                <a:solidFill>
                  <a:srgbClr val="609000"/>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介護認定審査会における重要な資料</a:t>
            </a:r>
          </a:p>
          <a:p>
            <a:pPr eaLnBrk="1" hangingPunct="1">
              <a:lnSpc>
                <a:spcPct val="90000"/>
              </a:lnSpc>
              <a:buFont typeface="Wingdings" pitchFamily="2" charset="2"/>
              <a:buNone/>
            </a:pPr>
            <a:r>
              <a:rPr lang="ja-JP" altLang="en-US" sz="2400" b="1" dirty="0">
                <a:latin typeface="Meiryo UI" pitchFamily="50" charset="-128"/>
                <a:ea typeface="Meiryo UI" pitchFamily="50" charset="-128"/>
                <a:cs typeface="Meiryo UI" pitchFamily="50" charset="-128"/>
              </a:rPr>
              <a:t>　　→　医学的観点からの意見を加味して、介護の</a:t>
            </a:r>
            <a:endParaRPr lang="en-US" altLang="ja-JP" sz="2400" b="1" dirty="0">
              <a:latin typeface="Meiryo UI" pitchFamily="50" charset="-128"/>
              <a:ea typeface="Meiryo UI" pitchFamily="50" charset="-128"/>
              <a:cs typeface="Meiryo UI" pitchFamily="50" charset="-128"/>
            </a:endParaRPr>
          </a:p>
          <a:p>
            <a:pPr eaLnBrk="1" hangingPunct="1">
              <a:lnSpc>
                <a:spcPct val="90000"/>
              </a:lnSpc>
              <a:buFont typeface="Wingdings" pitchFamily="2" charset="2"/>
              <a:buNone/>
            </a:pPr>
            <a:r>
              <a:rPr lang="en-US" altLang="ja-JP" sz="2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手間の程度や状況等を総合的に勘案できる</a:t>
            </a:r>
          </a:p>
          <a:p>
            <a:pPr eaLnBrk="1" hangingPunct="1">
              <a:lnSpc>
                <a:spcPct val="90000"/>
              </a:lnSpc>
              <a:buFont typeface="Wingdings" pitchFamily="2" charset="2"/>
              <a:buNone/>
            </a:pPr>
            <a:r>
              <a:rPr lang="ja-JP" altLang="en-US" sz="2400" b="1" dirty="0">
                <a:latin typeface="Meiryo UI" pitchFamily="50" charset="-128"/>
                <a:ea typeface="Meiryo UI" pitchFamily="50" charset="-128"/>
                <a:cs typeface="Meiryo UI" pitchFamily="50" charset="-128"/>
              </a:rPr>
              <a:t>　　→　介護の手間の程度や状況等について、具体的</a:t>
            </a:r>
          </a:p>
          <a:p>
            <a:pPr eaLnBrk="1" hangingPunct="1">
              <a:lnSpc>
                <a:spcPct val="90000"/>
              </a:lnSpc>
              <a:buFont typeface="Wingdings" pitchFamily="2" charset="2"/>
              <a:buNone/>
            </a:pPr>
            <a:r>
              <a:rPr lang="ja-JP" altLang="en-US" sz="2400" b="1" dirty="0">
                <a:latin typeface="Meiryo UI" pitchFamily="50" charset="-128"/>
                <a:ea typeface="Meiryo UI" pitchFamily="50" charset="-128"/>
                <a:cs typeface="Meiryo UI" pitchFamily="50" charset="-128"/>
              </a:rPr>
              <a:t>         状況の記入が求められる</a:t>
            </a:r>
          </a:p>
          <a:p>
            <a:pPr eaLnBrk="1" hangingPunct="1">
              <a:lnSpc>
                <a:spcPct val="90000"/>
              </a:lnSpc>
              <a:buFont typeface="Wingdings" pitchFamily="2" charset="2"/>
              <a:buNone/>
            </a:pPr>
            <a:endParaRPr lang="ja-JP" altLang="en-US" sz="2400" b="1" dirty="0">
              <a:solidFill>
                <a:srgbClr val="609000"/>
              </a:solidFill>
              <a:latin typeface="Meiryo UI" pitchFamily="50" charset="-128"/>
              <a:ea typeface="Meiryo UI" pitchFamily="50" charset="-128"/>
              <a:cs typeface="Meiryo UI" pitchFamily="50" charset="-128"/>
            </a:endParaRPr>
          </a:p>
          <a:p>
            <a:pPr eaLnBrk="1" hangingPunct="1">
              <a:lnSpc>
                <a:spcPct val="105000"/>
              </a:lnSpc>
              <a:spcBef>
                <a:spcPct val="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●ケアプラン作成の情報源</a:t>
            </a:r>
          </a:p>
          <a:p>
            <a:pPr eaLnBrk="1" hangingPunct="1">
              <a:lnSpc>
                <a:spcPct val="90000"/>
              </a:lnSpc>
              <a:buFont typeface="Wingdings" pitchFamily="2" charset="2"/>
              <a:buNone/>
            </a:pPr>
            <a:r>
              <a:rPr lang="ja-JP" altLang="en-US" sz="2400" b="1" dirty="0">
                <a:latin typeface="Meiryo UI" pitchFamily="50" charset="-128"/>
                <a:ea typeface="Meiryo UI" pitchFamily="50" charset="-128"/>
                <a:cs typeface="Meiryo UI" pitchFamily="50" charset="-128"/>
              </a:rPr>
              <a:t>　　→　医学的観点からの意見や留意点などを</a:t>
            </a:r>
            <a:endParaRPr lang="en-US" altLang="ja-JP" sz="2400" b="1" dirty="0">
              <a:latin typeface="Meiryo UI" pitchFamily="50" charset="-128"/>
              <a:ea typeface="Meiryo UI" pitchFamily="50" charset="-128"/>
              <a:cs typeface="Meiryo UI" pitchFamily="50" charset="-128"/>
            </a:endParaRPr>
          </a:p>
          <a:p>
            <a:pPr eaLnBrk="1" hangingPunct="1">
              <a:lnSpc>
                <a:spcPct val="90000"/>
              </a:lnSpc>
              <a:buFont typeface="Wingdings" pitchFamily="2" charset="2"/>
              <a:buNone/>
            </a:pPr>
            <a:r>
              <a:rPr lang="en-US" altLang="ja-JP" sz="2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客観的な情報としてアセスメントで活かす</a:t>
            </a:r>
            <a:endParaRPr lang="en-US" altLang="ja-JP" sz="2400" b="1" dirty="0">
              <a:latin typeface="Meiryo UI" pitchFamily="50" charset="-128"/>
              <a:ea typeface="Meiryo UI" pitchFamily="50" charset="-128"/>
              <a:cs typeface="Meiryo UI" pitchFamily="50" charset="-128"/>
            </a:endParaRPr>
          </a:p>
        </p:txBody>
      </p:sp>
      <p:sp>
        <p:nvSpPr>
          <p:cNvPr id="27652" name="Text Box 5"/>
          <p:cNvSpPr txBox="1">
            <a:spLocks noChangeArrowheads="1"/>
          </p:cNvSpPr>
          <p:nvPr/>
        </p:nvSpPr>
        <p:spPr bwMode="auto">
          <a:xfrm>
            <a:off x="0" y="0"/>
            <a:ext cx="2147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-11</a:t>
            </a:r>
            <a:r>
              <a:rPr lang="ja-JP" altLang="en-US" sz="1800" b="1" dirty="0">
                <a:latin typeface="Meiryo UI" pitchFamily="50" charset="-128"/>
                <a:ea typeface="Meiryo UI" pitchFamily="50" charset="-128"/>
                <a:cs typeface="Meiryo UI" pitchFamily="50" charset="-128"/>
              </a:rPr>
              <a:t>＞</a:t>
            </a:r>
          </a:p>
        </p:txBody>
      </p:sp>
      <p:sp>
        <p:nvSpPr>
          <p:cNvPr id="27653" name="Rectangle 3"/>
          <p:cNvSpPr>
            <a:spLocks noChangeArrowheads="1"/>
          </p:cNvSpPr>
          <p:nvPr/>
        </p:nvSpPr>
        <p:spPr bwMode="auto">
          <a:xfrm>
            <a:off x="252413" y="96837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66725" y="350769"/>
            <a:ext cx="8075613" cy="514350"/>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認知症症例の意見書</a:t>
            </a:r>
            <a:r>
              <a:rPr lang="en-US" altLang="ja-JP" sz="3000" b="1" dirty="0">
                <a:solidFill>
                  <a:schemeClr val="tx1"/>
                </a:solidFill>
                <a:latin typeface="Meiryo UI" pitchFamily="50" charset="-128"/>
                <a:ea typeface="Meiryo UI" pitchFamily="50" charset="-128"/>
                <a:cs typeface="Meiryo UI" pitchFamily="50" charset="-128"/>
              </a:rPr>
              <a:t>①</a:t>
            </a:r>
          </a:p>
        </p:txBody>
      </p:sp>
      <p:graphicFrame>
        <p:nvGraphicFramePr>
          <p:cNvPr id="318500" name="Group 36"/>
          <p:cNvGraphicFramePr>
            <a:graphicFrameLocks noGrp="1"/>
          </p:cNvGraphicFramePr>
          <p:nvPr>
            <p:extLst>
              <p:ext uri="{D42A27DB-BD31-4B8C-83A1-F6EECF244321}">
                <p14:modId xmlns:p14="http://schemas.microsoft.com/office/powerpoint/2010/main" val="1921472308"/>
              </p:ext>
            </p:extLst>
          </p:nvPr>
        </p:nvGraphicFramePr>
        <p:xfrm>
          <a:off x="703746" y="1351722"/>
          <a:ext cx="7893602" cy="4709148"/>
        </p:xfrm>
        <a:graphic>
          <a:graphicData uri="http://schemas.openxmlformats.org/drawingml/2006/table">
            <a:tbl>
              <a:tblPr/>
              <a:tblGrid>
                <a:gridCol w="2833688">
                  <a:extLst>
                    <a:ext uri="{9D8B030D-6E8A-4147-A177-3AD203B41FA5}">
                      <a16:colId xmlns:a16="http://schemas.microsoft.com/office/drawing/2014/main" xmlns="" val="20000"/>
                    </a:ext>
                  </a:extLst>
                </a:gridCol>
                <a:gridCol w="5059914">
                  <a:extLst>
                    <a:ext uri="{9D8B030D-6E8A-4147-A177-3AD203B41FA5}">
                      <a16:colId xmlns:a16="http://schemas.microsoft.com/office/drawing/2014/main" xmlns="" val="20001"/>
                    </a:ext>
                  </a:extLst>
                </a:gridCol>
              </a:tblGrid>
              <a:tr h="429661">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項　　目</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介護の手間を把握するための視点（例）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08699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認知機能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HDS-R 15</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30</a:t>
                      </a:r>
                      <a:endPar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・記憶と見当識の障害が高度</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・全く意思疎通ができない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691565">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(2)</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日常生活活動</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・薬の飲み忘れが多い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・トイレがわからず部屋の中で排泄する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754902">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(3)</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行動・心理症状</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・不安が強い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・ひとりで外出し戻って来られず警察に保護される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729224">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(4)</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処方内容とその影響</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・少量の抗精神病薬を使用したところ歩行困難</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となり、中止した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1016806">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(5)</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現在受けている支援</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及び</a:t>
                      </a: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今後必要な支援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・現在デイサービスを週</a:t>
                      </a: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3</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回利用している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・今後ショートステイの利用にて介護負担を減らす</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必要がある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bl>
          </a:graphicData>
        </a:graphic>
      </p:graphicFrame>
      <p:sp>
        <p:nvSpPr>
          <p:cNvPr id="28698" name="Text Box 5"/>
          <p:cNvSpPr txBox="1">
            <a:spLocks noChangeArrowheads="1"/>
          </p:cNvSpPr>
          <p:nvPr/>
        </p:nvSpPr>
        <p:spPr bwMode="auto">
          <a:xfrm>
            <a:off x="0" y="0"/>
            <a:ext cx="2147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-12</a:t>
            </a:r>
            <a:r>
              <a:rPr lang="ja-JP" altLang="en-US" sz="1800" b="1" dirty="0">
                <a:latin typeface="Meiryo UI" pitchFamily="50" charset="-128"/>
                <a:ea typeface="Meiryo UI" pitchFamily="50" charset="-128"/>
                <a:cs typeface="Meiryo UI" pitchFamily="50" charset="-128"/>
              </a:rPr>
              <a:t>＞</a:t>
            </a:r>
          </a:p>
        </p:txBody>
      </p:sp>
      <p:sp>
        <p:nvSpPr>
          <p:cNvPr id="28699" name="Rectangle 3"/>
          <p:cNvSpPr>
            <a:spLocks noChangeArrowheads="1"/>
          </p:cNvSpPr>
          <p:nvPr/>
        </p:nvSpPr>
        <p:spPr bwMode="auto">
          <a:xfrm>
            <a:off x="252413" y="96837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517525" y="363469"/>
            <a:ext cx="80756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3000" b="1">
                <a:latin typeface="Meiryo UI" pitchFamily="50" charset="-128"/>
                <a:ea typeface="Meiryo UI" pitchFamily="50" charset="-128"/>
                <a:cs typeface="Meiryo UI" pitchFamily="50" charset="-128"/>
              </a:rPr>
              <a:t>認知症症例の意見書</a:t>
            </a:r>
            <a:r>
              <a:rPr lang="en-US" altLang="ja-JP" sz="3000" b="1">
                <a:latin typeface="Meiryo UI" pitchFamily="50" charset="-128"/>
                <a:ea typeface="Meiryo UI" pitchFamily="50" charset="-128"/>
                <a:cs typeface="Meiryo UI" pitchFamily="50" charset="-128"/>
              </a:rPr>
              <a:t>②</a:t>
            </a:r>
          </a:p>
        </p:txBody>
      </p:sp>
      <p:graphicFrame>
        <p:nvGraphicFramePr>
          <p:cNvPr id="320550" name="Group 38"/>
          <p:cNvGraphicFramePr>
            <a:graphicFrameLocks noGrp="1"/>
          </p:cNvGraphicFramePr>
          <p:nvPr>
            <p:extLst>
              <p:ext uri="{D42A27DB-BD31-4B8C-83A1-F6EECF244321}">
                <p14:modId xmlns:p14="http://schemas.microsoft.com/office/powerpoint/2010/main" val="631464859"/>
              </p:ext>
            </p:extLst>
          </p:nvPr>
        </p:nvGraphicFramePr>
        <p:xfrm>
          <a:off x="585511" y="1320663"/>
          <a:ext cx="7939639" cy="4955477"/>
        </p:xfrm>
        <a:graphic>
          <a:graphicData uri="http://schemas.openxmlformats.org/drawingml/2006/table">
            <a:tbl>
              <a:tblPr/>
              <a:tblGrid>
                <a:gridCol w="2944812">
                  <a:extLst>
                    <a:ext uri="{9D8B030D-6E8A-4147-A177-3AD203B41FA5}">
                      <a16:colId xmlns:a16="http://schemas.microsoft.com/office/drawing/2014/main" xmlns="" val="20000"/>
                    </a:ext>
                  </a:extLst>
                </a:gridCol>
                <a:gridCol w="4994827">
                  <a:extLst>
                    <a:ext uri="{9D8B030D-6E8A-4147-A177-3AD203B41FA5}">
                      <a16:colId xmlns:a16="http://schemas.microsoft.com/office/drawing/2014/main" xmlns="" val="20001"/>
                    </a:ext>
                  </a:extLst>
                </a:gridCol>
              </a:tblGrid>
              <a:tr h="35401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項　　目</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介護の手間を把握するための視点（例）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496888">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(6)</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生活環境</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・独居</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・公団の４階に住んでいてあまり外出しない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56991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(7)</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家族の状況と介護負担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・認知症の妻と二人暮らしである</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・主介護者である長男の嫁がもの盗られ妄想の</a:t>
                      </a:r>
                      <a:endPar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対象となっており、その対応に疲弊している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62071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(8)</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経過・頻度</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ADL</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は悪化しつつある</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・徘徊の頻度は増加している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676275">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(9)</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現在ある困難や危険性</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及び</a:t>
                      </a: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今後予想される</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困難や危険性</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・しばしば経済被害を受けている</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・今後、家人へ暴力をふるう危険がある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631825">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(10)</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身体合併症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・肺炎を来たしたが認知症のため外来で点滴</a:t>
                      </a:r>
                      <a:endPar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治療を行っている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78581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(11)</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評価に際しての</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留意事項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・症状は１日のうちでも大きく変動している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・とりつくろいのために正常にみられる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bl>
          </a:graphicData>
        </a:graphic>
      </p:graphicFrame>
      <p:sp>
        <p:nvSpPr>
          <p:cNvPr id="29726" name="Text Box 5"/>
          <p:cNvSpPr txBox="1">
            <a:spLocks noChangeArrowheads="1"/>
          </p:cNvSpPr>
          <p:nvPr/>
        </p:nvSpPr>
        <p:spPr bwMode="auto">
          <a:xfrm>
            <a:off x="0" y="0"/>
            <a:ext cx="2147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-13</a:t>
            </a:r>
            <a:r>
              <a:rPr lang="ja-JP" altLang="en-US" sz="1800" b="1" dirty="0">
                <a:latin typeface="Meiryo UI" pitchFamily="50" charset="-128"/>
                <a:ea typeface="Meiryo UI" pitchFamily="50" charset="-128"/>
                <a:cs typeface="Meiryo UI" pitchFamily="50" charset="-128"/>
              </a:rPr>
              <a:t>＞</a:t>
            </a:r>
          </a:p>
        </p:txBody>
      </p:sp>
      <p:sp>
        <p:nvSpPr>
          <p:cNvPr id="29727" name="Rectangle 3"/>
          <p:cNvSpPr>
            <a:spLocks noChangeArrowheads="1"/>
          </p:cNvSpPr>
          <p:nvPr/>
        </p:nvSpPr>
        <p:spPr bwMode="auto">
          <a:xfrm>
            <a:off x="252413" y="96837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12763" y="444500"/>
            <a:ext cx="80756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ja-JP" sz="3000" b="1" dirty="0">
                <a:latin typeface="Meiryo UI" pitchFamily="50" charset="-128"/>
                <a:ea typeface="Meiryo UI" pitchFamily="50" charset="-128"/>
                <a:cs typeface="Meiryo UI" pitchFamily="50" charset="-128"/>
              </a:rPr>
              <a:t>ADL×BPSD</a:t>
            </a:r>
            <a:r>
              <a:rPr lang="ja-JP" altLang="en-US" sz="3000" b="1" dirty="0">
                <a:latin typeface="Meiryo UI" pitchFamily="50" charset="-128"/>
                <a:ea typeface="Meiryo UI" pitchFamily="50" charset="-128"/>
                <a:cs typeface="Meiryo UI" pitchFamily="50" charset="-128"/>
              </a:rPr>
              <a:t>による認知症日常生活自立度</a:t>
            </a:r>
            <a:endParaRPr lang="en-US" altLang="ja-JP" sz="3000" b="1" dirty="0">
              <a:latin typeface="Meiryo UI" pitchFamily="50" charset="-128"/>
              <a:ea typeface="Meiryo UI" pitchFamily="50" charset="-128"/>
              <a:cs typeface="Meiryo UI" pitchFamily="50" charset="-128"/>
            </a:endParaRPr>
          </a:p>
        </p:txBody>
      </p:sp>
      <p:graphicFrame>
        <p:nvGraphicFramePr>
          <p:cNvPr id="30787" name="Group 67"/>
          <p:cNvGraphicFramePr>
            <a:graphicFrameLocks noGrp="1"/>
          </p:cNvGraphicFramePr>
          <p:nvPr>
            <p:extLst>
              <p:ext uri="{D42A27DB-BD31-4B8C-83A1-F6EECF244321}">
                <p14:modId xmlns:p14="http://schemas.microsoft.com/office/powerpoint/2010/main" val="3188896346"/>
              </p:ext>
            </p:extLst>
          </p:nvPr>
        </p:nvGraphicFramePr>
        <p:xfrm>
          <a:off x="995363" y="1952625"/>
          <a:ext cx="7572685" cy="4394513"/>
        </p:xfrm>
        <a:graphic>
          <a:graphicData uri="http://schemas.openxmlformats.org/drawingml/2006/table">
            <a:tbl>
              <a:tblPr/>
              <a:tblGrid>
                <a:gridCol w="208272">
                  <a:extLst>
                    <a:ext uri="{9D8B030D-6E8A-4147-A177-3AD203B41FA5}">
                      <a16:colId xmlns:a16="http://schemas.microsoft.com/office/drawing/2014/main" xmlns="" val="20000"/>
                    </a:ext>
                  </a:extLst>
                </a:gridCol>
                <a:gridCol w="1363663">
                  <a:extLst>
                    <a:ext uri="{9D8B030D-6E8A-4147-A177-3AD203B41FA5}">
                      <a16:colId xmlns:a16="http://schemas.microsoft.com/office/drawing/2014/main" xmlns="" val="20001"/>
                    </a:ext>
                  </a:extLst>
                </a:gridCol>
                <a:gridCol w="1200150">
                  <a:extLst>
                    <a:ext uri="{9D8B030D-6E8A-4147-A177-3AD203B41FA5}">
                      <a16:colId xmlns:a16="http://schemas.microsoft.com/office/drawing/2014/main" xmlns="" val="20002"/>
                    </a:ext>
                  </a:extLst>
                </a:gridCol>
                <a:gridCol w="1200150">
                  <a:extLst>
                    <a:ext uri="{9D8B030D-6E8A-4147-A177-3AD203B41FA5}">
                      <a16:colId xmlns:a16="http://schemas.microsoft.com/office/drawing/2014/main" xmlns="" val="20003"/>
                    </a:ext>
                  </a:extLst>
                </a:gridCol>
                <a:gridCol w="1200150">
                  <a:extLst>
                    <a:ext uri="{9D8B030D-6E8A-4147-A177-3AD203B41FA5}">
                      <a16:colId xmlns:a16="http://schemas.microsoft.com/office/drawing/2014/main" xmlns="" val="20004"/>
                    </a:ext>
                  </a:extLst>
                </a:gridCol>
                <a:gridCol w="1200150">
                  <a:extLst>
                    <a:ext uri="{9D8B030D-6E8A-4147-A177-3AD203B41FA5}">
                      <a16:colId xmlns:a16="http://schemas.microsoft.com/office/drawing/2014/main" xmlns="" val="20005"/>
                    </a:ext>
                  </a:extLst>
                </a:gridCol>
                <a:gridCol w="1200150">
                  <a:extLst>
                    <a:ext uri="{9D8B030D-6E8A-4147-A177-3AD203B41FA5}">
                      <a16:colId xmlns:a16="http://schemas.microsoft.com/office/drawing/2014/main" xmlns="" val="20006"/>
                    </a:ext>
                  </a:extLst>
                </a:gridCol>
              </a:tblGrid>
              <a:tr h="639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a:ln>
                          <a:noFill/>
                        </a:ln>
                        <a:solidFill>
                          <a:schemeClr val="tx1"/>
                        </a:solidFill>
                        <a:effectLst/>
                        <a:latin typeface="HGP創英角ｺﾞｼｯｸUB" pitchFamily="50" charset="-128"/>
                        <a:ea typeface="HGP創英角ｺﾞｼｯｸUB" pitchFamily="50" charset="-128"/>
                      </a:endParaRPr>
                    </a:p>
                  </a:txBody>
                  <a:tcPr marL="91436" marR="91436" marT="45717" marB="45717"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91436" marR="91436" marT="45717" marB="45717"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自立</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家庭外</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で支障</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家庭内</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で支障</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介護</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が必要</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常に介護</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が必要</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47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a:ln>
                          <a:noFill/>
                        </a:ln>
                        <a:solidFill>
                          <a:schemeClr val="tx1"/>
                        </a:solidFill>
                        <a:effectLst/>
                        <a:latin typeface="HGP創英角ｺﾞｼｯｸUB" pitchFamily="50" charset="-128"/>
                        <a:ea typeface="HGP創英角ｺﾞｼｯｸUB" pitchFamily="50" charset="-128"/>
                      </a:endParaRPr>
                    </a:p>
                  </a:txBody>
                  <a:tcPr marL="91436" marR="91436" marT="45717" marB="45717"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なし</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Ⅰ</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C1C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Ⅱ</a:t>
                      </a:r>
                      <a:r>
                        <a:rPr kumimoji="1" lang="ja-JP" altLang="en-US" sz="2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ａ</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Ⅱ</a:t>
                      </a:r>
                      <a:r>
                        <a:rPr kumimoji="1" lang="ja-JP" altLang="en-US" sz="2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ｂ</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Ⅲ</a:t>
                      </a:r>
                      <a:r>
                        <a:rPr kumimoji="1" lang="ja-JP" altLang="en-US"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ａ</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9C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Ⅳ</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9C36"/>
                    </a:solidFill>
                  </a:tcPr>
                </a:tc>
                <a:extLst>
                  <a:ext uri="{0D108BD9-81ED-4DB2-BD59-A6C34878D82A}">
                    <a16:rowId xmlns:a16="http://schemas.microsoft.com/office/drawing/2014/main" xmlns="" val="10001"/>
                  </a:ext>
                </a:extLst>
              </a:tr>
              <a:tr h="84772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a:ln>
                          <a:noFill/>
                        </a:ln>
                        <a:solidFill>
                          <a:schemeClr val="tx1"/>
                        </a:solidFill>
                        <a:effectLst/>
                        <a:latin typeface="HGP創英角ｺﾞｼｯｸUB" pitchFamily="50" charset="-128"/>
                        <a:ea typeface="HGP創英角ｺﾞｼｯｸUB" pitchFamily="50" charset="-128"/>
                      </a:endParaRPr>
                    </a:p>
                  </a:txBody>
                  <a:tcPr marL="91436" marR="91436" marT="45717" marB="45717"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日中を中心</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Ⅲ</a:t>
                      </a:r>
                      <a:r>
                        <a:rPr kumimoji="1" lang="ja-JP" altLang="en-US"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ａ</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9C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Ⅲ</a:t>
                      </a:r>
                      <a:r>
                        <a:rPr kumimoji="1" lang="ja-JP" altLang="en-US"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ａ</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9C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Ⅲ</a:t>
                      </a:r>
                      <a:r>
                        <a:rPr kumimoji="1" lang="ja-JP" altLang="en-US" sz="2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ａ</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9C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Ⅲ</a:t>
                      </a:r>
                      <a:r>
                        <a:rPr kumimoji="1" lang="ja-JP" altLang="en-US" sz="2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ａ</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9C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Ⅳ</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9C36"/>
                    </a:solidFill>
                  </a:tcPr>
                </a:tc>
                <a:extLst>
                  <a:ext uri="{0D108BD9-81ED-4DB2-BD59-A6C34878D82A}">
                    <a16:rowId xmlns:a16="http://schemas.microsoft.com/office/drawing/2014/main" xmlns="" val="10002"/>
                  </a:ext>
                </a:extLst>
              </a:tr>
              <a:tr h="846138">
                <a:tc v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夜間を中心</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Ⅲ</a:t>
                      </a:r>
                      <a:r>
                        <a:rPr kumimoji="1" lang="ja-JP" altLang="en-US"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ｂ</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9C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Ⅲ</a:t>
                      </a:r>
                      <a:r>
                        <a:rPr kumimoji="1" lang="ja-JP" altLang="en-US"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ｂ</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9C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Ⅲ</a:t>
                      </a:r>
                      <a:r>
                        <a:rPr kumimoji="1" lang="ja-JP" altLang="en-US"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ｂ</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9C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Ⅲ</a:t>
                      </a:r>
                      <a:r>
                        <a:rPr kumimoji="1" lang="ja-JP" altLang="en-US" sz="2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ｂ</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9C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Ⅳ</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9C36"/>
                    </a:solidFill>
                  </a:tcPr>
                </a:tc>
                <a:extLst>
                  <a:ext uri="{0D108BD9-81ED-4DB2-BD59-A6C34878D82A}">
                    <a16:rowId xmlns:a16="http://schemas.microsoft.com/office/drawing/2014/main" xmlns="" val="10003"/>
                  </a:ext>
                </a:extLst>
              </a:tr>
              <a:tr h="846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a:ln>
                          <a:noFill/>
                        </a:ln>
                        <a:solidFill>
                          <a:schemeClr val="tx1"/>
                        </a:solidFill>
                        <a:effectLst/>
                        <a:latin typeface="HGP創英角ｺﾞｼｯｸUB" pitchFamily="50" charset="-128"/>
                        <a:ea typeface="HGP創英角ｺﾞｼｯｸUB" pitchFamily="50" charset="-128"/>
                      </a:endParaRPr>
                    </a:p>
                  </a:txBody>
                  <a:tcPr marL="91436" marR="91436" marT="45717" marB="45717"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著しい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精神症状等</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Ｍ</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Ｍ</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Ｍ</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2400" b="1" i="0" u="none" strike="noStrike" cap="none" normalizeH="0" baseline="0">
                          <a:ln>
                            <a:noFill/>
                          </a:ln>
                          <a:solidFill>
                            <a:schemeClr val="tx1"/>
                          </a:solidFill>
                          <a:effectLst/>
                          <a:latin typeface="Meiryo UI" pitchFamily="50" charset="-128"/>
                          <a:ea typeface="Meiryo UI" pitchFamily="50" charset="-128"/>
                          <a:cs typeface="Meiryo UI" pitchFamily="50" charset="-128"/>
                        </a:rPr>
                        <a:t>Ｍ</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Ｍ</a:t>
                      </a:r>
                    </a:p>
                  </a:txBody>
                  <a:tcPr marL="91436" marR="91436"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4"/>
                  </a:ext>
                </a:extLst>
              </a:tr>
              <a:tr h="366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HGP創英角ｺﾞｼｯｸUB" pitchFamily="50" charset="-128"/>
                        <a:ea typeface="HGP創英角ｺﾞｼｯｸUB" pitchFamily="50" charset="-128"/>
                      </a:endParaRPr>
                    </a:p>
                  </a:txBody>
                  <a:tcPr marL="0" marR="0" marT="0" marB="0" horzOverflow="overflow">
                    <a:lnL>
                      <a:noFill/>
                    </a:lnL>
                    <a:lnR>
                      <a:noFill/>
                    </a:lnR>
                    <a:lnT>
                      <a:noFill/>
                    </a:lnT>
                    <a:lnB>
                      <a:noFill/>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a:ln>
                          <a:noFill/>
                        </a:ln>
                        <a:solidFill>
                          <a:schemeClr val="tx1"/>
                        </a:solidFill>
                        <a:effectLst/>
                        <a:latin typeface="HGP創英角ｺﾞｼｯｸUB" pitchFamily="50" charset="-128"/>
                        <a:ea typeface="HGP創英角ｺﾞｼｯｸUB" pitchFamily="50" charset="-128"/>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alpha val="50195"/>
                      </a:schemeClr>
                    </a:solidFill>
                  </a:tcPr>
                </a:tc>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a:ln>
                          <a:noFill/>
                        </a:ln>
                        <a:solidFill>
                          <a:schemeClr val="tx1"/>
                        </a:solidFill>
                        <a:effectLst/>
                        <a:latin typeface="HGP創英角ｺﾞｼｯｸUB" pitchFamily="50" charset="-128"/>
                        <a:ea typeface="HGP創英角ｺﾞｼｯｸUB" pitchFamily="50" charset="-128"/>
                      </a:endParaRPr>
                    </a:p>
                  </a:txBody>
                  <a:tcPr marL="91436" marR="91436"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5"/>
                  </a:ext>
                </a:extLst>
              </a:tr>
            </a:tbl>
          </a:graphicData>
        </a:graphic>
      </p:graphicFrame>
      <p:sp>
        <p:nvSpPr>
          <p:cNvPr id="30774" name="Text Box 68"/>
          <p:cNvSpPr txBox="1">
            <a:spLocks noChangeArrowheads="1"/>
          </p:cNvSpPr>
          <p:nvPr/>
        </p:nvSpPr>
        <p:spPr bwMode="auto">
          <a:xfrm>
            <a:off x="415607" y="3267075"/>
            <a:ext cx="492443"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latin typeface="Meiryo UI" pitchFamily="50" charset="-128"/>
                <a:ea typeface="Meiryo UI" pitchFamily="50" charset="-128"/>
                <a:cs typeface="Meiryo UI" pitchFamily="50" charset="-128"/>
              </a:rPr>
              <a:t>ＢＰＳＤの程度</a:t>
            </a:r>
            <a:endParaRPr lang="en-US" altLang="ja-JP" sz="2000" b="1">
              <a:latin typeface="Meiryo UI" pitchFamily="50" charset="-128"/>
              <a:ea typeface="Meiryo UI" pitchFamily="50" charset="-128"/>
              <a:cs typeface="Meiryo UI" pitchFamily="50" charset="-128"/>
            </a:endParaRPr>
          </a:p>
        </p:txBody>
      </p:sp>
      <p:sp>
        <p:nvSpPr>
          <p:cNvPr id="30775" name="Text Box 69"/>
          <p:cNvSpPr txBox="1">
            <a:spLocks noChangeArrowheads="1"/>
          </p:cNvSpPr>
          <p:nvPr/>
        </p:nvSpPr>
        <p:spPr bwMode="auto">
          <a:xfrm>
            <a:off x="4586288" y="1468438"/>
            <a:ext cx="3370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a:latin typeface="Meiryo UI" pitchFamily="50" charset="-128"/>
                <a:ea typeface="Meiryo UI" pitchFamily="50" charset="-128"/>
                <a:cs typeface="Meiryo UI" pitchFamily="50" charset="-128"/>
              </a:rPr>
              <a:t>ADL</a:t>
            </a:r>
            <a:r>
              <a:rPr lang="ja-JP" altLang="en-US" sz="2000" b="1">
                <a:latin typeface="Meiryo UI" pitchFamily="50" charset="-128"/>
                <a:ea typeface="Meiryo UI" pitchFamily="50" charset="-128"/>
                <a:cs typeface="Meiryo UI" pitchFamily="50" charset="-128"/>
              </a:rPr>
              <a:t>のレベル</a:t>
            </a:r>
          </a:p>
        </p:txBody>
      </p:sp>
      <p:sp>
        <p:nvSpPr>
          <p:cNvPr id="30776" name="Text Box 5"/>
          <p:cNvSpPr txBox="1">
            <a:spLocks noChangeArrowheads="1"/>
          </p:cNvSpPr>
          <p:nvPr/>
        </p:nvSpPr>
        <p:spPr bwMode="auto">
          <a:xfrm>
            <a:off x="0" y="0"/>
            <a:ext cx="2147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-14</a:t>
            </a:r>
            <a:r>
              <a:rPr lang="ja-JP" altLang="en-US" sz="1800" b="1" dirty="0">
                <a:latin typeface="Meiryo UI" pitchFamily="50" charset="-128"/>
                <a:ea typeface="Meiryo UI" pitchFamily="50" charset="-128"/>
                <a:cs typeface="Meiryo UI" pitchFamily="50" charset="-128"/>
              </a:rPr>
              <a:t>＞</a:t>
            </a:r>
          </a:p>
        </p:txBody>
      </p:sp>
      <p:sp>
        <p:nvSpPr>
          <p:cNvPr id="30777" name="Rectangle 3"/>
          <p:cNvSpPr>
            <a:spLocks noChangeArrowheads="1"/>
          </p:cNvSpPr>
          <p:nvPr/>
        </p:nvSpPr>
        <p:spPr bwMode="auto">
          <a:xfrm>
            <a:off x="266700" y="111283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idx="4294967295"/>
          </p:nvPr>
        </p:nvSpPr>
        <p:spPr>
          <a:xfrm>
            <a:off x="350354" y="391561"/>
            <a:ext cx="8229600" cy="574675"/>
          </a:xfrm>
        </p:spPr>
        <p:txBody>
          <a:bodyPr/>
          <a:lstStyle/>
          <a:p>
            <a:r>
              <a:rPr lang="ja-JP" altLang="en-US" sz="2800" b="1" dirty="0">
                <a:latin typeface="Meiryo UI" pitchFamily="50" charset="-128"/>
                <a:ea typeface="Meiryo UI" pitchFamily="50" charset="-128"/>
                <a:cs typeface="Meiryo UI" pitchFamily="50" charset="-128"/>
              </a:rPr>
              <a:t>「多職種連携」のかかりつけ医にとっての意味</a:t>
            </a:r>
          </a:p>
        </p:txBody>
      </p:sp>
      <p:sp>
        <p:nvSpPr>
          <p:cNvPr id="31747" name="コンテンツ プレースホルダー 4"/>
          <p:cNvSpPr>
            <a:spLocks noGrp="1"/>
          </p:cNvSpPr>
          <p:nvPr>
            <p:ph idx="4294967295"/>
          </p:nvPr>
        </p:nvSpPr>
        <p:spPr>
          <a:xfrm>
            <a:off x="509242" y="1408733"/>
            <a:ext cx="8055665" cy="5111750"/>
          </a:xfrm>
        </p:spPr>
        <p:txBody>
          <a:bodyPr/>
          <a:lstStyle/>
          <a:p>
            <a:pPr>
              <a:buFont typeface="Wingdings" pitchFamily="2" charset="2"/>
              <a:buNone/>
            </a:pPr>
            <a:r>
              <a:rPr lang="en-US" altLang="ja-JP" sz="2200" b="1" dirty="0">
                <a:solidFill>
                  <a:srgbClr val="669900"/>
                </a:solidFill>
                <a:latin typeface="Meiryo UI" pitchFamily="50" charset="-128"/>
                <a:ea typeface="Meiryo UI" pitchFamily="50" charset="-128"/>
                <a:cs typeface="Meiryo UI" pitchFamily="50" charset="-128"/>
              </a:rPr>
              <a:t>●</a:t>
            </a:r>
            <a:r>
              <a:rPr lang="ja-JP" altLang="en-US" sz="2200" b="1" dirty="0">
                <a:solidFill>
                  <a:srgbClr val="669900"/>
                </a:solidFill>
                <a:latin typeface="Meiryo UI" pitchFamily="50" charset="-128"/>
                <a:ea typeface="Meiryo UI" pitchFamily="50" charset="-128"/>
                <a:cs typeface="Meiryo UI" pitchFamily="50" charset="-128"/>
              </a:rPr>
              <a:t>生活状況に関する具体的・客観的な情報</a:t>
            </a:r>
            <a:r>
              <a:rPr lang="ja-JP" altLang="en-US" sz="2200" b="1" dirty="0">
                <a:latin typeface="Meiryo UI" pitchFamily="50" charset="-128"/>
                <a:ea typeface="Meiryo UI" pitchFamily="50" charset="-128"/>
                <a:cs typeface="Meiryo UI" pitchFamily="50" charset="-128"/>
              </a:rPr>
              <a:t>を得られる</a:t>
            </a:r>
            <a:endParaRPr lang="en-US" altLang="ja-JP" sz="2200" b="1" dirty="0">
              <a:latin typeface="Meiryo UI" pitchFamily="50" charset="-128"/>
              <a:ea typeface="Meiryo UI" pitchFamily="50" charset="-128"/>
              <a:cs typeface="Meiryo UI" pitchFamily="50" charset="-128"/>
            </a:endParaRPr>
          </a:p>
          <a:p>
            <a:pPr lvl="1">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a:t>
            </a:r>
            <a:r>
              <a:rPr lang="en-US" altLang="ja-JP" sz="1800" b="1" dirty="0">
                <a:solidFill>
                  <a:srgbClr val="969696"/>
                </a:solidFill>
                <a:latin typeface="Meiryo UI" pitchFamily="50" charset="-128"/>
                <a:ea typeface="Meiryo UI" pitchFamily="50" charset="-128"/>
                <a:cs typeface="Meiryo UI" pitchFamily="50" charset="-128"/>
              </a:rPr>
              <a:t>1</a:t>
            </a:r>
            <a:r>
              <a:rPr lang="ja-JP" altLang="en-US" sz="1800" b="1" dirty="0">
                <a:solidFill>
                  <a:srgbClr val="969696"/>
                </a:solidFill>
                <a:latin typeface="Meiryo UI" pitchFamily="50" charset="-128"/>
                <a:ea typeface="Meiryo UI" pitchFamily="50" charset="-128"/>
                <a:cs typeface="Meiryo UI" pitchFamily="50" charset="-128"/>
              </a:rPr>
              <a:t>　特に、今後増加が予想される独居の認知症高齢者</a:t>
            </a:r>
            <a:r>
              <a:rPr lang="ja-JP" altLang="en-US" sz="1800" b="1">
                <a:solidFill>
                  <a:srgbClr val="969696"/>
                </a:solidFill>
                <a:latin typeface="Meiryo UI" pitchFamily="50" charset="-128"/>
                <a:ea typeface="Meiryo UI" pitchFamily="50" charset="-128"/>
                <a:cs typeface="Meiryo UI" pitchFamily="50" charset="-128"/>
              </a:rPr>
              <a:t>ではケアマネジャー</a:t>
            </a:r>
            <a:endParaRPr lang="ja-JP" altLang="en-US" sz="1800" b="1" dirty="0">
              <a:solidFill>
                <a:srgbClr val="969696"/>
              </a:solidFill>
              <a:latin typeface="Meiryo UI" pitchFamily="50" charset="-128"/>
              <a:ea typeface="Meiryo UI" pitchFamily="50" charset="-128"/>
              <a:cs typeface="Meiryo UI" pitchFamily="50" charset="-128"/>
            </a:endParaRP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を含めた介護職員からの情報は欠かせない。特にアルツハイマー病では</a:t>
            </a: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“取り繕い”が特徴であるため、本人以外から情報を得る必要がある。</a:t>
            </a:r>
            <a:endParaRPr lang="en-US" altLang="ja-JP" sz="1800" b="1" dirty="0">
              <a:solidFill>
                <a:srgbClr val="969696"/>
              </a:solidFill>
              <a:latin typeface="Meiryo UI" pitchFamily="50" charset="-128"/>
              <a:ea typeface="Meiryo UI" pitchFamily="50" charset="-128"/>
              <a:cs typeface="Meiryo UI" pitchFamily="50" charset="-128"/>
            </a:endParaRP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a:t>
            </a:r>
            <a:r>
              <a:rPr lang="en-US" altLang="ja-JP" sz="1800" b="1" dirty="0">
                <a:solidFill>
                  <a:srgbClr val="969696"/>
                </a:solidFill>
                <a:latin typeface="Meiryo UI" pitchFamily="50" charset="-128"/>
                <a:ea typeface="Meiryo UI" pitchFamily="50" charset="-128"/>
                <a:cs typeface="Meiryo UI" pitchFamily="50" charset="-128"/>
              </a:rPr>
              <a:t>2</a:t>
            </a:r>
            <a:r>
              <a:rPr lang="ja-JP" altLang="en-US" sz="1800" b="1" dirty="0">
                <a:solidFill>
                  <a:srgbClr val="969696"/>
                </a:solidFill>
                <a:latin typeface="Meiryo UI" pitchFamily="50" charset="-128"/>
                <a:ea typeface="Meiryo UI" pitchFamily="50" charset="-128"/>
                <a:cs typeface="Meiryo UI" pitchFamily="50" charset="-128"/>
              </a:rPr>
              <a:t>　本人との診察場面で、生活状況を把握できていれば、本人の訴えに振り</a:t>
            </a: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回されることが減る</a:t>
            </a:r>
            <a:endParaRPr lang="en-US" altLang="ja-JP" sz="1800" b="1" dirty="0">
              <a:solidFill>
                <a:srgbClr val="969696"/>
              </a:solidFill>
              <a:latin typeface="Meiryo UI" pitchFamily="50" charset="-128"/>
              <a:ea typeface="Meiryo UI" pitchFamily="50" charset="-128"/>
              <a:cs typeface="Meiryo UI" pitchFamily="50" charset="-128"/>
            </a:endParaRPr>
          </a:p>
          <a:p>
            <a:pPr>
              <a:spcBef>
                <a:spcPct val="40000"/>
              </a:spcBef>
              <a:buFont typeface="Wingdings" pitchFamily="2" charset="2"/>
              <a:buNone/>
            </a:pPr>
            <a:r>
              <a:rPr lang="en-US" altLang="ja-JP" sz="2200" b="1" dirty="0">
                <a:solidFill>
                  <a:srgbClr val="669900"/>
                </a:solidFill>
                <a:latin typeface="Meiryo UI" pitchFamily="50" charset="-128"/>
                <a:ea typeface="Meiryo UI" pitchFamily="50" charset="-128"/>
                <a:cs typeface="Meiryo UI" pitchFamily="50" charset="-128"/>
              </a:rPr>
              <a:t>●</a:t>
            </a:r>
            <a:r>
              <a:rPr lang="ja-JP" altLang="en-US" sz="2200" b="1" dirty="0">
                <a:solidFill>
                  <a:srgbClr val="669900"/>
                </a:solidFill>
                <a:latin typeface="Meiryo UI" pitchFamily="50" charset="-128"/>
                <a:ea typeface="Meiryo UI" pitchFamily="50" charset="-128"/>
                <a:cs typeface="Meiryo UI" pitchFamily="50" charset="-128"/>
              </a:rPr>
              <a:t>服薬の確認</a:t>
            </a:r>
            <a:r>
              <a:rPr lang="ja-JP" altLang="en-US" sz="2200" b="1" dirty="0">
                <a:latin typeface="Meiryo UI" pitchFamily="50" charset="-128"/>
                <a:ea typeface="Meiryo UI" pitchFamily="50" charset="-128"/>
                <a:cs typeface="Meiryo UI" pitchFamily="50" charset="-128"/>
              </a:rPr>
              <a:t>ができる</a:t>
            </a:r>
            <a:endParaRPr lang="en-US" altLang="ja-JP" sz="2200" b="1" dirty="0">
              <a:latin typeface="Meiryo UI" pitchFamily="50" charset="-128"/>
              <a:ea typeface="Meiryo UI" pitchFamily="50" charset="-128"/>
              <a:cs typeface="Meiryo UI" pitchFamily="50" charset="-128"/>
            </a:endParaRPr>
          </a:p>
          <a:p>
            <a:pPr lvl="1">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a:t>
            </a:r>
            <a:r>
              <a:rPr lang="ja-JP" altLang="en-US" sz="1000" b="1" dirty="0">
                <a:solidFill>
                  <a:srgbClr val="969696"/>
                </a:solidFill>
                <a:latin typeface="Meiryo UI" pitchFamily="50" charset="-128"/>
                <a:ea typeface="Meiryo UI" pitchFamily="50" charset="-128"/>
                <a:cs typeface="Meiryo UI" pitchFamily="50" charset="-128"/>
              </a:rPr>
              <a:t>　 </a:t>
            </a:r>
            <a:r>
              <a:rPr lang="ja-JP" altLang="en-US" sz="1800" b="1" dirty="0">
                <a:solidFill>
                  <a:srgbClr val="969696"/>
                </a:solidFill>
                <a:latin typeface="Meiryo UI" pitchFamily="50" charset="-128"/>
                <a:ea typeface="Meiryo UI" pitchFamily="50" charset="-128"/>
                <a:cs typeface="Meiryo UI" pitchFamily="50" charset="-128"/>
              </a:rPr>
              <a:t>生活習慣病の治療薬を含め、診察室のなかでは服薬確認はできないが、</a:t>
            </a:r>
          </a:p>
          <a:p>
            <a:pPr lvl="1">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介護職員であれば服薬の確認ができる</a:t>
            </a:r>
            <a:endParaRPr lang="en-US" altLang="ja-JP" sz="1800" b="1" dirty="0">
              <a:solidFill>
                <a:srgbClr val="969696"/>
              </a:solidFill>
              <a:latin typeface="Meiryo UI" pitchFamily="50" charset="-128"/>
              <a:ea typeface="Meiryo UI" pitchFamily="50" charset="-128"/>
              <a:cs typeface="Meiryo UI" pitchFamily="50" charset="-128"/>
            </a:endParaRPr>
          </a:p>
          <a:p>
            <a:pPr>
              <a:spcBef>
                <a:spcPct val="40000"/>
              </a:spcBef>
              <a:buFont typeface="Wingdings" pitchFamily="2" charset="2"/>
              <a:buNone/>
            </a:pPr>
            <a:r>
              <a:rPr lang="en-US" altLang="ja-JP" sz="2200" b="1" dirty="0">
                <a:solidFill>
                  <a:srgbClr val="669900"/>
                </a:solidFill>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かかりつけ医が生活上の課題を把握していると、</a:t>
            </a:r>
            <a:r>
              <a:rPr lang="ja-JP" altLang="en-US" sz="2200" b="1" dirty="0">
                <a:solidFill>
                  <a:srgbClr val="669900"/>
                </a:solidFill>
                <a:latin typeface="Meiryo UI" pitchFamily="50" charset="-128"/>
                <a:ea typeface="Meiryo UI" pitchFamily="50" charset="-128"/>
                <a:cs typeface="Meiryo UI" pitchFamily="50" charset="-128"/>
              </a:rPr>
              <a:t>治療に関する</a:t>
            </a:r>
          </a:p>
          <a:p>
            <a:pPr>
              <a:spcBef>
                <a:spcPct val="0"/>
              </a:spcBef>
              <a:buFont typeface="Wingdings" pitchFamily="2" charset="2"/>
              <a:buNone/>
            </a:pPr>
            <a:r>
              <a:rPr lang="ja-JP" altLang="en-US" sz="2200" b="1" dirty="0">
                <a:solidFill>
                  <a:srgbClr val="669900"/>
                </a:solidFill>
                <a:latin typeface="Meiryo UI" pitchFamily="50" charset="-128"/>
                <a:ea typeface="Meiryo UI" pitchFamily="50" charset="-128"/>
                <a:cs typeface="Meiryo UI" pitchFamily="50" charset="-128"/>
              </a:rPr>
              <a:t>   本人</a:t>
            </a:r>
            <a:r>
              <a:rPr lang="en-US" altLang="ja-JP" sz="2200" b="1" dirty="0">
                <a:solidFill>
                  <a:srgbClr val="669900"/>
                </a:solidFill>
                <a:latin typeface="Meiryo UI" pitchFamily="50" charset="-128"/>
                <a:ea typeface="Meiryo UI" pitchFamily="50" charset="-128"/>
                <a:cs typeface="Meiryo UI" pitchFamily="50" charset="-128"/>
              </a:rPr>
              <a:t>･</a:t>
            </a:r>
            <a:r>
              <a:rPr lang="ja-JP" altLang="en-US" sz="2200" b="1" dirty="0">
                <a:solidFill>
                  <a:srgbClr val="669900"/>
                </a:solidFill>
                <a:latin typeface="Meiryo UI" pitchFamily="50" charset="-128"/>
                <a:ea typeface="Meiryo UI" pitchFamily="50" charset="-128"/>
                <a:cs typeface="Meiryo UI" pitchFamily="50" charset="-128"/>
              </a:rPr>
              <a:t>家族の満足度</a:t>
            </a:r>
            <a:r>
              <a:rPr lang="ja-JP" altLang="en-US" sz="2200" b="1" dirty="0">
                <a:latin typeface="Meiryo UI" pitchFamily="50" charset="-128"/>
                <a:ea typeface="Meiryo UI" pitchFamily="50" charset="-128"/>
                <a:cs typeface="Meiryo UI" pitchFamily="50" charset="-128"/>
              </a:rPr>
              <a:t>がより上がる</a:t>
            </a:r>
            <a:endParaRPr lang="en-US" altLang="ja-JP" sz="2200" b="1" dirty="0">
              <a:latin typeface="Meiryo UI" pitchFamily="50" charset="-128"/>
              <a:ea typeface="Meiryo UI" pitchFamily="50" charset="-128"/>
              <a:cs typeface="Meiryo UI" pitchFamily="50" charset="-128"/>
            </a:endParaRPr>
          </a:p>
          <a:p>
            <a:pPr>
              <a:spcBef>
                <a:spcPct val="40000"/>
              </a:spcBef>
              <a:buFont typeface="Wingdings" pitchFamily="2" charset="2"/>
              <a:buNone/>
            </a:pPr>
            <a:r>
              <a:rPr lang="en-US" altLang="ja-JP" sz="2200" b="1" dirty="0">
                <a:solidFill>
                  <a:srgbClr val="669900"/>
                </a:solidFill>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生活状況がわかれば、より具体的に</a:t>
            </a:r>
            <a:r>
              <a:rPr lang="ja-JP" altLang="en-US" sz="2200" b="1" dirty="0">
                <a:solidFill>
                  <a:srgbClr val="669900"/>
                </a:solidFill>
                <a:latin typeface="Meiryo UI" pitchFamily="50" charset="-128"/>
                <a:ea typeface="Meiryo UI" pitchFamily="50" charset="-128"/>
                <a:cs typeface="Meiryo UI" pitchFamily="50" charset="-128"/>
              </a:rPr>
              <a:t>薬剤の副作用の説明</a:t>
            </a:r>
            <a:r>
              <a:rPr lang="ja-JP" altLang="en-US" sz="2200" b="1" dirty="0">
                <a:latin typeface="Meiryo UI" pitchFamily="50" charset="-128"/>
                <a:ea typeface="Meiryo UI" pitchFamily="50" charset="-128"/>
                <a:cs typeface="Meiryo UI" pitchFamily="50" charset="-128"/>
              </a:rPr>
              <a:t>ができる</a:t>
            </a:r>
            <a:endParaRPr lang="en-US" altLang="ja-JP" sz="2200" b="1" dirty="0">
              <a:latin typeface="Meiryo UI" pitchFamily="50" charset="-128"/>
              <a:ea typeface="Meiryo UI" pitchFamily="50" charset="-128"/>
              <a:cs typeface="Meiryo UI" pitchFamily="50" charset="-128"/>
            </a:endParaRPr>
          </a:p>
          <a:p>
            <a:pPr>
              <a:spcBef>
                <a:spcPct val="40000"/>
              </a:spcBef>
              <a:buFont typeface="Wingdings" pitchFamily="2" charset="2"/>
              <a:buNone/>
            </a:pPr>
            <a:r>
              <a:rPr lang="en-US" altLang="ja-JP" sz="2200" b="1" dirty="0">
                <a:solidFill>
                  <a:srgbClr val="669900"/>
                </a:solidFill>
                <a:latin typeface="Meiryo UI" pitchFamily="50" charset="-128"/>
                <a:ea typeface="Meiryo UI" pitchFamily="50" charset="-128"/>
                <a:cs typeface="Meiryo UI" pitchFamily="50" charset="-128"/>
              </a:rPr>
              <a:t>●BPSD</a:t>
            </a:r>
            <a:r>
              <a:rPr lang="ja-JP" altLang="en-US" sz="2200" b="1" dirty="0">
                <a:solidFill>
                  <a:srgbClr val="669900"/>
                </a:solidFill>
                <a:latin typeface="Meiryo UI" pitchFamily="50" charset="-128"/>
                <a:ea typeface="Meiryo UI" pitchFamily="50" charset="-128"/>
                <a:cs typeface="Meiryo UI" pitchFamily="50" charset="-128"/>
              </a:rPr>
              <a:t>に関連する要因</a:t>
            </a:r>
            <a:r>
              <a:rPr lang="ja-JP" altLang="en-US" sz="2200" b="1" dirty="0">
                <a:latin typeface="Meiryo UI" pitchFamily="50" charset="-128"/>
                <a:ea typeface="Meiryo UI" pitchFamily="50" charset="-128"/>
                <a:cs typeface="Meiryo UI" pitchFamily="50" charset="-128"/>
              </a:rPr>
              <a:t>についての情報が得られる</a:t>
            </a:r>
          </a:p>
        </p:txBody>
      </p:sp>
      <p:sp>
        <p:nvSpPr>
          <p:cNvPr id="31748" name="Text Box 5"/>
          <p:cNvSpPr txBox="1">
            <a:spLocks noChangeArrowheads="1"/>
          </p:cNvSpPr>
          <p:nvPr/>
        </p:nvSpPr>
        <p:spPr bwMode="auto">
          <a:xfrm>
            <a:off x="0" y="0"/>
            <a:ext cx="2147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-15</a:t>
            </a:r>
            <a:r>
              <a:rPr lang="ja-JP" altLang="en-US" sz="1800" b="1" dirty="0">
                <a:latin typeface="Meiryo UI" pitchFamily="50" charset="-128"/>
                <a:ea typeface="Meiryo UI" pitchFamily="50" charset="-128"/>
                <a:cs typeface="Meiryo UI" pitchFamily="50" charset="-128"/>
              </a:rPr>
              <a:t>＞</a:t>
            </a:r>
          </a:p>
        </p:txBody>
      </p:sp>
      <p:sp>
        <p:nvSpPr>
          <p:cNvPr id="31749" name="Rectangle 3"/>
          <p:cNvSpPr>
            <a:spLocks noChangeArrowheads="1"/>
          </p:cNvSpPr>
          <p:nvPr/>
        </p:nvSpPr>
        <p:spPr bwMode="auto">
          <a:xfrm>
            <a:off x="252413" y="108426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574675" y="2287864"/>
            <a:ext cx="8040688"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r>
              <a:rPr lang="en-US" altLang="ja-JP" sz="2900" b="1" dirty="0">
                <a:solidFill>
                  <a:srgbClr val="609000"/>
                </a:solidFill>
                <a:latin typeface="Meiryo UI" pitchFamily="50" charset="-128"/>
                <a:ea typeface="Meiryo UI" pitchFamily="50" charset="-128"/>
                <a:cs typeface="Meiryo UI" pitchFamily="50" charset="-128"/>
              </a:rPr>
              <a:t>●</a:t>
            </a:r>
            <a:r>
              <a:rPr lang="ja-JP" altLang="en-US" sz="2900" b="1" dirty="0">
                <a:solidFill>
                  <a:srgbClr val="609000"/>
                </a:solidFill>
                <a:latin typeface="Meiryo UI" pitchFamily="50" charset="-128"/>
                <a:ea typeface="Meiryo UI" pitchFamily="50" charset="-128"/>
                <a:cs typeface="Meiryo UI" pitchFamily="50" charset="-128"/>
              </a:rPr>
              <a:t> </a:t>
            </a:r>
            <a:r>
              <a:rPr lang="ja-JP" altLang="en-US" sz="2900" b="1" dirty="0">
                <a:solidFill>
                  <a:schemeClr val="tx2"/>
                </a:solidFill>
                <a:latin typeface="Meiryo UI" pitchFamily="50" charset="-128"/>
                <a:ea typeface="Meiryo UI" pitchFamily="50" charset="-128"/>
                <a:cs typeface="Meiryo UI" pitchFamily="50" charset="-128"/>
              </a:rPr>
              <a:t>認知症の人と家族の生活を支える知識と</a:t>
            </a:r>
          </a:p>
          <a:p>
            <a:pPr defTabSz="909638" eaLnBrk="1" hangingPunct="1"/>
            <a:r>
              <a:rPr lang="ja-JP" altLang="en-US" sz="2900" b="1" dirty="0">
                <a:solidFill>
                  <a:schemeClr val="tx2"/>
                </a:solidFill>
                <a:latin typeface="Meiryo UI" pitchFamily="50" charset="-128"/>
                <a:ea typeface="Meiryo UI" pitchFamily="50" charset="-128"/>
                <a:cs typeface="Meiryo UI" pitchFamily="50" charset="-128"/>
              </a:rPr>
              <a:t>　  方法を習得する</a:t>
            </a:r>
          </a:p>
          <a:p>
            <a:pPr defTabSz="909638" eaLnBrk="1" hangingPunct="1"/>
            <a:r>
              <a:rPr lang="ja-JP" altLang="en-US" sz="2900" b="1" dirty="0">
                <a:solidFill>
                  <a:schemeClr val="tx2"/>
                </a:solidFill>
                <a:latin typeface="Meiryo UI" pitchFamily="50" charset="-128"/>
                <a:ea typeface="Meiryo UI" pitchFamily="50" charset="-128"/>
                <a:cs typeface="Meiryo UI" pitchFamily="50" charset="-128"/>
              </a:rPr>
              <a:t/>
            </a:r>
            <a:br>
              <a:rPr lang="ja-JP" altLang="en-US" sz="2900" b="1" dirty="0">
                <a:solidFill>
                  <a:schemeClr val="tx2"/>
                </a:solidFill>
                <a:latin typeface="Meiryo UI" pitchFamily="50" charset="-128"/>
                <a:ea typeface="Meiryo UI" pitchFamily="50" charset="-128"/>
                <a:cs typeface="Meiryo UI" pitchFamily="50" charset="-128"/>
              </a:rPr>
            </a:br>
            <a:r>
              <a:rPr lang="ja-JP" altLang="en-US" sz="2900" b="1" dirty="0">
                <a:solidFill>
                  <a:srgbClr val="609000"/>
                </a:solidFill>
                <a:latin typeface="Meiryo UI" pitchFamily="50" charset="-128"/>
                <a:ea typeface="Meiryo UI" pitchFamily="50" charset="-128"/>
                <a:cs typeface="Meiryo UI" pitchFamily="50" charset="-128"/>
              </a:rPr>
              <a:t>● </a:t>
            </a:r>
            <a:r>
              <a:rPr lang="ja-JP" altLang="en-US" sz="2900" b="1" dirty="0">
                <a:solidFill>
                  <a:schemeClr val="tx2"/>
                </a:solidFill>
                <a:latin typeface="Meiryo UI" pitchFamily="50" charset="-128"/>
                <a:ea typeface="Meiryo UI" pitchFamily="50" charset="-128"/>
                <a:cs typeface="Meiryo UI" pitchFamily="50" charset="-128"/>
              </a:rPr>
              <a:t>早期発見</a:t>
            </a:r>
            <a:r>
              <a:rPr lang="en-US" altLang="ja-JP" sz="2900" b="1" dirty="0">
                <a:solidFill>
                  <a:schemeClr val="tx2"/>
                </a:solidFill>
                <a:latin typeface="Meiryo UI" pitchFamily="50" charset="-128"/>
                <a:ea typeface="Meiryo UI" pitchFamily="50" charset="-128"/>
                <a:cs typeface="Meiryo UI" pitchFamily="50" charset="-128"/>
              </a:rPr>
              <a:t>･</a:t>
            </a:r>
            <a:r>
              <a:rPr lang="ja-JP" altLang="en-US" sz="2900" b="1" dirty="0">
                <a:solidFill>
                  <a:schemeClr val="tx2"/>
                </a:solidFill>
                <a:latin typeface="Meiryo UI" pitchFamily="50" charset="-128"/>
                <a:ea typeface="Meiryo UI" pitchFamily="50" charset="-128"/>
                <a:cs typeface="Meiryo UI" pitchFamily="50" charset="-128"/>
              </a:rPr>
              <a:t>早期対応の重要性を理解する</a:t>
            </a:r>
            <a:br>
              <a:rPr lang="ja-JP" altLang="en-US" sz="2900" b="1" dirty="0">
                <a:solidFill>
                  <a:schemeClr val="tx2"/>
                </a:solidFill>
                <a:latin typeface="Meiryo UI" pitchFamily="50" charset="-128"/>
                <a:ea typeface="Meiryo UI" pitchFamily="50" charset="-128"/>
                <a:cs typeface="Meiryo UI" pitchFamily="50" charset="-128"/>
              </a:rPr>
            </a:br>
            <a:r>
              <a:rPr lang="ja-JP" altLang="en-US" sz="2900" b="1" dirty="0">
                <a:solidFill>
                  <a:schemeClr val="tx2"/>
                </a:solidFill>
                <a:latin typeface="Meiryo UI" pitchFamily="50" charset="-128"/>
                <a:ea typeface="Meiryo UI" pitchFamily="50" charset="-128"/>
                <a:cs typeface="Meiryo UI" pitchFamily="50" charset="-128"/>
              </a:rPr>
              <a:t/>
            </a:r>
            <a:br>
              <a:rPr lang="ja-JP" altLang="en-US" sz="2900" b="1" dirty="0">
                <a:solidFill>
                  <a:schemeClr val="tx2"/>
                </a:solidFill>
                <a:latin typeface="Meiryo UI" pitchFamily="50" charset="-128"/>
                <a:ea typeface="Meiryo UI" pitchFamily="50" charset="-128"/>
                <a:cs typeface="Meiryo UI" pitchFamily="50" charset="-128"/>
              </a:rPr>
            </a:br>
            <a:r>
              <a:rPr lang="ja-JP" altLang="en-US" sz="2900" b="1" dirty="0">
                <a:solidFill>
                  <a:srgbClr val="609000"/>
                </a:solidFill>
                <a:latin typeface="Meiryo UI" pitchFamily="50" charset="-128"/>
                <a:ea typeface="Meiryo UI" pitchFamily="50" charset="-128"/>
                <a:cs typeface="Meiryo UI" pitchFamily="50" charset="-128"/>
              </a:rPr>
              <a:t>● </a:t>
            </a:r>
            <a:r>
              <a:rPr lang="ja-JP" altLang="en-US" sz="2900" b="1" dirty="0">
                <a:solidFill>
                  <a:schemeClr val="tx2"/>
                </a:solidFill>
                <a:latin typeface="Meiryo UI" pitchFamily="50" charset="-128"/>
                <a:ea typeface="Meiryo UI" pitchFamily="50" charset="-128"/>
                <a:cs typeface="Meiryo UI" pitchFamily="50" charset="-128"/>
              </a:rPr>
              <a:t>認知症の診断、治療</a:t>
            </a:r>
            <a:r>
              <a:rPr lang="en-US" altLang="ja-JP" sz="2900" b="1" dirty="0">
                <a:solidFill>
                  <a:schemeClr val="tx2"/>
                </a:solidFill>
                <a:latin typeface="Meiryo UI" pitchFamily="50" charset="-128"/>
                <a:ea typeface="Meiryo UI" pitchFamily="50" charset="-128"/>
                <a:cs typeface="Meiryo UI" pitchFamily="50" charset="-128"/>
              </a:rPr>
              <a:t>･</a:t>
            </a:r>
            <a:r>
              <a:rPr lang="ja-JP" altLang="en-US" sz="2900" b="1" dirty="0">
                <a:solidFill>
                  <a:schemeClr val="tx2"/>
                </a:solidFill>
                <a:latin typeface="Meiryo UI" pitchFamily="50" charset="-128"/>
                <a:ea typeface="Meiryo UI" pitchFamily="50" charset="-128"/>
                <a:cs typeface="Meiryo UI" pitchFamily="50" charset="-128"/>
              </a:rPr>
              <a:t>ケア、連携に関する</a:t>
            </a:r>
          </a:p>
          <a:p>
            <a:pPr defTabSz="909638" eaLnBrk="1" hangingPunct="1"/>
            <a:r>
              <a:rPr lang="ja-JP" altLang="en-US" sz="2900" b="1" dirty="0">
                <a:solidFill>
                  <a:schemeClr val="tx2"/>
                </a:solidFill>
                <a:latin typeface="Meiryo UI" pitchFamily="50" charset="-128"/>
                <a:ea typeface="Meiryo UI" pitchFamily="50" charset="-128"/>
                <a:cs typeface="Meiryo UI" pitchFamily="50" charset="-128"/>
              </a:rPr>
              <a:t>　  基本的な知識を習得する</a:t>
            </a:r>
          </a:p>
        </p:txBody>
      </p:sp>
      <p:sp>
        <p:nvSpPr>
          <p:cNvPr id="819204" name="Text Box 4"/>
          <p:cNvSpPr txBox="1">
            <a:spLocks noChangeArrowheads="1"/>
          </p:cNvSpPr>
          <p:nvPr/>
        </p:nvSpPr>
        <p:spPr bwMode="auto">
          <a:xfrm>
            <a:off x="1439069" y="768626"/>
            <a:ext cx="6311900" cy="1150938"/>
          </a:xfrm>
          <a:prstGeom prst="rect">
            <a:avLst/>
          </a:prstGeom>
          <a:noFill/>
          <a:ln w="9525">
            <a:noFill/>
            <a:miter lim="800000"/>
            <a:headEnd/>
            <a:tailEnd/>
          </a:ln>
          <a:effec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dirty="0">
                <a:solidFill>
                  <a:srgbClr val="000000"/>
                </a:solidFill>
                <a:latin typeface="Meiryo UI" pitchFamily="50" charset="-128"/>
                <a:ea typeface="Meiryo UI" pitchFamily="50" charset="-128"/>
                <a:cs typeface="Meiryo UI" pitchFamily="50" charset="-128"/>
              </a:rPr>
              <a:t>かかりつけ医認知症対応力向上研修</a:t>
            </a:r>
          </a:p>
          <a:p>
            <a:pPr algn="ctr" eaLnBrk="1" hangingPunct="1">
              <a:spcBef>
                <a:spcPct val="50000"/>
              </a:spcBef>
            </a:pPr>
            <a:endParaRPr lang="ja-JP" altLang="en-US" sz="900" b="1" dirty="0">
              <a:solidFill>
                <a:srgbClr val="000000"/>
              </a:solidFill>
              <a:latin typeface="Meiryo UI" pitchFamily="50" charset="-128"/>
              <a:ea typeface="Meiryo UI" pitchFamily="50" charset="-128"/>
              <a:cs typeface="Meiryo UI" pitchFamily="50" charset="-128"/>
            </a:endParaRPr>
          </a:p>
          <a:p>
            <a:pPr algn="ctr" eaLnBrk="1" hangingPunct="1"/>
            <a:r>
              <a:rPr lang="ja-JP" altLang="en-US" sz="3600" b="1" dirty="0">
                <a:solidFill>
                  <a:srgbClr val="000000"/>
                </a:solidFill>
                <a:latin typeface="Meiryo UI" pitchFamily="50" charset="-128"/>
                <a:ea typeface="Meiryo UI" pitchFamily="50" charset="-128"/>
                <a:cs typeface="Meiryo UI" pitchFamily="50" charset="-128"/>
              </a:rPr>
              <a:t>研修全体の目的</a:t>
            </a:r>
            <a:r>
              <a:rPr lang="en-US" altLang="ja-JP" sz="3600" b="1" dirty="0">
                <a:solidFill>
                  <a:srgbClr val="000000"/>
                </a:solidFill>
                <a:latin typeface="Meiryo UI" pitchFamily="50" charset="-128"/>
                <a:ea typeface="Meiryo UI" pitchFamily="50" charset="-128"/>
                <a:cs typeface="Meiryo UI" pitchFamily="50" charset="-128"/>
              </a:rPr>
              <a:t>･</a:t>
            </a:r>
            <a:r>
              <a:rPr lang="ja-JP" altLang="en-US" sz="3600" b="1" dirty="0">
                <a:solidFill>
                  <a:srgbClr val="000000"/>
                </a:solidFill>
                <a:latin typeface="Meiryo UI" pitchFamily="50" charset="-128"/>
                <a:ea typeface="Meiryo UI" pitchFamily="50" charset="-128"/>
                <a:cs typeface="Meiryo UI" pitchFamily="50" charset="-128"/>
              </a:rPr>
              <a:t>意義</a:t>
            </a:r>
            <a:endParaRPr lang="en-US" altLang="ja-JP" sz="3600" b="1" dirty="0">
              <a:solidFill>
                <a:srgbClr val="000000"/>
              </a:solidFill>
              <a:effectLst>
                <a:outerShdw blurRad="38100" dist="38100" dir="2700000" algn="tl">
                  <a:srgbClr val="C0C0C0"/>
                </a:outerShdw>
              </a:effectLst>
              <a:latin typeface="Meiryo UI" pitchFamily="50" charset="-128"/>
              <a:ea typeface="Meiryo UI" pitchFamily="50" charset="-128"/>
              <a:cs typeface="Meiryo UI"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576470" y="407503"/>
            <a:ext cx="8380205" cy="640247"/>
          </a:xfrm>
        </p:spPr>
        <p:txBody>
          <a:bodyPr/>
          <a:lstStyle/>
          <a:p>
            <a:pPr eaLnBrk="1" hangingPunct="1"/>
            <a:r>
              <a:rPr lang="ja-JP" altLang="en-US" sz="2800" b="1" dirty="0">
                <a:solidFill>
                  <a:schemeClr val="tx1"/>
                </a:solidFill>
                <a:latin typeface="Meiryo UI" pitchFamily="50" charset="-128"/>
                <a:ea typeface="Meiryo UI" pitchFamily="50" charset="-128"/>
                <a:cs typeface="Meiryo UI" pitchFamily="50" charset="-128"/>
              </a:rPr>
              <a:t>かかりつけ医に求められる認知症の診療（まとめ</a:t>
            </a:r>
            <a:r>
              <a:rPr lang="ja-JP" altLang="en-US" sz="2400" b="1" dirty="0">
                <a:solidFill>
                  <a:schemeClr val="tx1"/>
                </a:solidFill>
                <a:latin typeface="Meiryo UI" pitchFamily="50" charset="-128"/>
                <a:ea typeface="Meiryo UI" pitchFamily="50" charset="-128"/>
                <a:cs typeface="Meiryo UI" pitchFamily="50" charset="-128"/>
              </a:rPr>
              <a:t>）</a:t>
            </a:r>
          </a:p>
        </p:txBody>
      </p:sp>
      <p:sp>
        <p:nvSpPr>
          <p:cNvPr id="32771"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＜役割</a:t>
            </a:r>
            <a:r>
              <a:rPr lang="en-US" altLang="ja-JP" sz="1800" b="1" dirty="0">
                <a:solidFill>
                  <a:srgbClr val="000000"/>
                </a:solidFill>
                <a:latin typeface="Meiryo UI" pitchFamily="50" charset="-128"/>
                <a:ea typeface="Meiryo UI" pitchFamily="50" charset="-128"/>
                <a:cs typeface="Meiryo UI" pitchFamily="50" charset="-128"/>
              </a:rPr>
              <a:t>-16</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32772" name="Rectangle 3"/>
          <p:cNvSpPr>
            <a:spLocks noChangeArrowheads="1"/>
          </p:cNvSpPr>
          <p:nvPr/>
        </p:nvSpPr>
        <p:spPr bwMode="auto">
          <a:xfrm>
            <a:off x="263525" y="10477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32773" name="テキスト ボックス 1"/>
          <p:cNvSpPr txBox="1">
            <a:spLocks noChangeArrowheads="1"/>
          </p:cNvSpPr>
          <p:nvPr/>
        </p:nvSpPr>
        <p:spPr bwMode="auto">
          <a:xfrm>
            <a:off x="938626" y="1756741"/>
            <a:ext cx="7539451" cy="354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r>
              <a:rPr lang="en-US" altLang="ja-JP" sz="3000" b="1" dirty="0">
                <a:solidFill>
                  <a:srgbClr val="669900"/>
                </a:solidFill>
                <a:latin typeface="Meiryo UI" pitchFamily="50" charset="-128"/>
                <a:ea typeface="Meiryo UI" pitchFamily="50" charset="-128"/>
                <a:cs typeface="Meiryo UI" pitchFamily="50" charset="-128"/>
              </a:rPr>
              <a:t>●</a:t>
            </a:r>
            <a:r>
              <a:rPr lang="ja-JP" altLang="en-US" sz="1000" b="1" dirty="0">
                <a:solidFill>
                  <a:srgbClr val="669900"/>
                </a:solidFill>
                <a:latin typeface="Meiryo UI" pitchFamily="50" charset="-128"/>
                <a:ea typeface="Meiryo UI" pitchFamily="50" charset="-128"/>
                <a:cs typeface="Meiryo UI" pitchFamily="50" charset="-128"/>
              </a:rPr>
              <a:t> </a:t>
            </a:r>
            <a:r>
              <a:rPr lang="ja-JP" altLang="en-US" sz="3000" b="1" dirty="0">
                <a:latin typeface="Meiryo UI" pitchFamily="50" charset="-128"/>
                <a:ea typeface="Meiryo UI" pitchFamily="50" charset="-128"/>
                <a:cs typeface="Meiryo UI" pitchFamily="50" charset="-128"/>
              </a:rPr>
              <a:t>認知症の人に </a:t>
            </a:r>
            <a:r>
              <a:rPr lang="ja-JP" altLang="en-US" sz="3000" b="1" dirty="0">
                <a:solidFill>
                  <a:srgbClr val="669900"/>
                </a:solidFill>
                <a:latin typeface="Meiryo UI" pitchFamily="50" charset="-128"/>
                <a:ea typeface="Meiryo UI" pitchFamily="50" charset="-128"/>
                <a:cs typeface="Meiryo UI" pitchFamily="50" charset="-128"/>
              </a:rPr>
              <a:t>気づく</a:t>
            </a:r>
            <a:endParaRPr lang="en-US" altLang="ja-JP" sz="3000" b="1" dirty="0">
              <a:solidFill>
                <a:srgbClr val="669900"/>
              </a:solidFill>
              <a:latin typeface="Meiryo UI" pitchFamily="50" charset="-128"/>
              <a:ea typeface="Meiryo UI" pitchFamily="50" charset="-128"/>
              <a:cs typeface="Meiryo UI" pitchFamily="50" charset="-128"/>
            </a:endParaRPr>
          </a:p>
          <a:p>
            <a:pPr>
              <a:spcBef>
                <a:spcPct val="25000"/>
              </a:spcBef>
            </a:pPr>
            <a:r>
              <a:rPr lang="en-US" altLang="ja-JP" sz="3000" b="1" dirty="0">
                <a:solidFill>
                  <a:srgbClr val="669900"/>
                </a:solidFill>
                <a:latin typeface="Meiryo UI" pitchFamily="50" charset="-128"/>
                <a:ea typeface="Meiryo UI" pitchFamily="50" charset="-128"/>
                <a:cs typeface="Meiryo UI" pitchFamily="50" charset="-128"/>
              </a:rPr>
              <a:t>●</a:t>
            </a:r>
            <a:r>
              <a:rPr lang="ja-JP" altLang="en-US" sz="1000" b="1" dirty="0">
                <a:solidFill>
                  <a:srgbClr val="669900"/>
                </a:solidFill>
                <a:latin typeface="Meiryo UI" pitchFamily="50" charset="-128"/>
                <a:ea typeface="Meiryo UI" pitchFamily="50" charset="-128"/>
                <a:cs typeface="Meiryo UI" pitchFamily="50" charset="-128"/>
              </a:rPr>
              <a:t> </a:t>
            </a:r>
            <a:r>
              <a:rPr lang="ja-JP" altLang="en-US" sz="3000" b="1" dirty="0">
                <a:latin typeface="Meiryo UI" pitchFamily="50" charset="-128"/>
                <a:ea typeface="Meiryo UI" pitchFamily="50" charset="-128"/>
                <a:cs typeface="Meiryo UI" pitchFamily="50" charset="-128"/>
              </a:rPr>
              <a:t>認知症の人を </a:t>
            </a:r>
            <a:r>
              <a:rPr lang="ja-JP" altLang="en-US" sz="3000" b="1" dirty="0">
                <a:solidFill>
                  <a:srgbClr val="669900"/>
                </a:solidFill>
                <a:latin typeface="Meiryo UI" pitchFamily="50" charset="-128"/>
                <a:ea typeface="Meiryo UI" pitchFamily="50" charset="-128"/>
                <a:cs typeface="Meiryo UI" pitchFamily="50" charset="-128"/>
              </a:rPr>
              <a:t>受け入れる</a:t>
            </a:r>
            <a:endParaRPr lang="en-US" altLang="ja-JP" sz="3000" b="1" dirty="0">
              <a:solidFill>
                <a:srgbClr val="669900"/>
              </a:solidFill>
              <a:latin typeface="Meiryo UI" pitchFamily="50" charset="-128"/>
              <a:ea typeface="Meiryo UI" pitchFamily="50" charset="-128"/>
              <a:cs typeface="Meiryo UI" pitchFamily="50" charset="-128"/>
            </a:endParaRPr>
          </a:p>
          <a:p>
            <a:pPr>
              <a:spcBef>
                <a:spcPct val="25000"/>
              </a:spcBef>
            </a:pPr>
            <a:r>
              <a:rPr lang="en-US" altLang="ja-JP" sz="3000" b="1" dirty="0">
                <a:solidFill>
                  <a:srgbClr val="669900"/>
                </a:solidFill>
                <a:latin typeface="Meiryo UI" pitchFamily="50" charset="-128"/>
                <a:ea typeface="Meiryo UI" pitchFamily="50" charset="-128"/>
                <a:cs typeface="Meiryo UI" pitchFamily="50" charset="-128"/>
              </a:rPr>
              <a:t>●</a:t>
            </a:r>
            <a:r>
              <a:rPr lang="ja-JP" altLang="en-US" sz="1000" b="1" dirty="0">
                <a:solidFill>
                  <a:srgbClr val="669900"/>
                </a:solidFill>
                <a:latin typeface="Meiryo UI" pitchFamily="50" charset="-128"/>
                <a:ea typeface="Meiryo UI" pitchFamily="50" charset="-128"/>
                <a:cs typeface="Meiryo UI" pitchFamily="50" charset="-128"/>
              </a:rPr>
              <a:t> </a:t>
            </a:r>
            <a:r>
              <a:rPr lang="ja-JP" altLang="en-US" sz="3000" b="1" dirty="0">
                <a:latin typeface="Meiryo UI" pitchFamily="50" charset="-128"/>
                <a:ea typeface="Meiryo UI" pitchFamily="50" charset="-128"/>
                <a:cs typeface="Meiryo UI" pitchFamily="50" charset="-128"/>
              </a:rPr>
              <a:t>認知症の人の </a:t>
            </a:r>
            <a:r>
              <a:rPr lang="ja-JP" altLang="en-US" sz="3000" b="1" dirty="0">
                <a:solidFill>
                  <a:srgbClr val="669900"/>
                </a:solidFill>
                <a:latin typeface="Meiryo UI" pitchFamily="50" charset="-128"/>
                <a:ea typeface="Meiryo UI" pitchFamily="50" charset="-128"/>
                <a:cs typeface="Meiryo UI" pitchFamily="50" charset="-128"/>
              </a:rPr>
              <a:t>家族を気遣い支える</a:t>
            </a:r>
            <a:endParaRPr lang="en-US" altLang="ja-JP" sz="3000" b="1" dirty="0">
              <a:solidFill>
                <a:srgbClr val="669900"/>
              </a:solidFill>
              <a:latin typeface="Meiryo UI" pitchFamily="50" charset="-128"/>
              <a:ea typeface="Meiryo UI" pitchFamily="50" charset="-128"/>
              <a:cs typeface="Meiryo UI" pitchFamily="50" charset="-128"/>
            </a:endParaRPr>
          </a:p>
          <a:p>
            <a:pPr>
              <a:spcBef>
                <a:spcPct val="25000"/>
              </a:spcBef>
            </a:pPr>
            <a:r>
              <a:rPr lang="en-US" altLang="ja-JP" sz="3000" b="1" dirty="0">
                <a:solidFill>
                  <a:srgbClr val="669900"/>
                </a:solidFill>
                <a:latin typeface="Meiryo UI" pitchFamily="50" charset="-128"/>
                <a:ea typeface="Meiryo UI" pitchFamily="50" charset="-128"/>
                <a:cs typeface="Meiryo UI" pitchFamily="50" charset="-128"/>
              </a:rPr>
              <a:t>●</a:t>
            </a:r>
            <a:r>
              <a:rPr lang="ja-JP" altLang="en-US" sz="1000" b="1" dirty="0">
                <a:solidFill>
                  <a:srgbClr val="669900"/>
                </a:solidFill>
                <a:latin typeface="Meiryo UI" pitchFamily="50" charset="-128"/>
                <a:ea typeface="Meiryo UI" pitchFamily="50" charset="-128"/>
                <a:cs typeface="Meiryo UI" pitchFamily="50" charset="-128"/>
              </a:rPr>
              <a:t> </a:t>
            </a:r>
            <a:r>
              <a:rPr lang="ja-JP" altLang="en-US" sz="3000" b="1" dirty="0">
                <a:solidFill>
                  <a:srgbClr val="669900"/>
                </a:solidFill>
                <a:latin typeface="Meiryo UI" pitchFamily="50" charset="-128"/>
                <a:ea typeface="Meiryo UI" pitchFamily="50" charset="-128"/>
                <a:cs typeface="Meiryo UI" pitchFamily="50" charset="-128"/>
              </a:rPr>
              <a:t>地域でみる </a:t>
            </a:r>
            <a:r>
              <a:rPr lang="ja-JP" altLang="en-US" sz="3000" b="1" dirty="0">
                <a:latin typeface="Meiryo UI" pitchFamily="50" charset="-128"/>
                <a:ea typeface="Meiryo UI" pitchFamily="50" charset="-128"/>
                <a:cs typeface="Meiryo UI" pitchFamily="50" charset="-128"/>
              </a:rPr>
              <a:t>ことを意識する</a:t>
            </a:r>
            <a:endParaRPr lang="en-US" altLang="ja-JP" sz="3000" b="1" dirty="0">
              <a:latin typeface="Meiryo UI" pitchFamily="50" charset="-128"/>
              <a:ea typeface="Meiryo UI" pitchFamily="50" charset="-128"/>
              <a:cs typeface="Meiryo UI" pitchFamily="50" charset="-128"/>
            </a:endParaRPr>
          </a:p>
          <a:p>
            <a:endParaRPr lang="en-US" altLang="ja-JP" sz="3000" b="1" dirty="0">
              <a:latin typeface="Meiryo UI" pitchFamily="50" charset="-128"/>
              <a:ea typeface="Meiryo UI" pitchFamily="50" charset="-128"/>
              <a:cs typeface="Meiryo UI" pitchFamily="50" charset="-128"/>
            </a:endParaRPr>
          </a:p>
          <a:p>
            <a:r>
              <a:rPr lang="ja-JP" altLang="en-US" sz="2600" b="1" dirty="0">
                <a:latin typeface="Meiryo UI" pitchFamily="50" charset="-128"/>
                <a:ea typeface="Meiryo UI" pitchFamily="50" charset="-128"/>
                <a:cs typeface="Meiryo UI" pitchFamily="50" charset="-128"/>
              </a:rPr>
              <a:t> どこまで診断し治療するかは、診療科や地域の資源等  </a:t>
            </a:r>
            <a:endParaRPr lang="en-US" altLang="ja-JP" sz="2600" b="1" dirty="0">
              <a:latin typeface="Meiryo UI" pitchFamily="50" charset="-128"/>
              <a:ea typeface="Meiryo UI" pitchFamily="50" charset="-128"/>
              <a:cs typeface="Meiryo UI" pitchFamily="50" charset="-128"/>
            </a:endParaRPr>
          </a:p>
          <a:p>
            <a:r>
              <a:rPr lang="en-US" altLang="ja-JP" sz="2600" b="1" dirty="0">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の状況によるが、今後は診断</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治療が求められる。</a:t>
            </a:r>
            <a:endParaRPr lang="en-US" altLang="ja-JP" sz="2600" b="1" dirty="0">
              <a:latin typeface="Meiryo UI" pitchFamily="50" charset="-128"/>
              <a:ea typeface="Meiryo UI" pitchFamily="50" charset="-128"/>
              <a:cs typeface="Meiryo UI"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2492375" y="444500"/>
            <a:ext cx="4224338" cy="1041400"/>
          </a:xfrm>
        </p:spPr>
        <p:txBody>
          <a:bodyPr lIns="90792" tIns="45395" rIns="90792" bIns="45395" anchorCtr="1"/>
          <a:lstStyle/>
          <a:p>
            <a:pPr algn="l" defTabSz="909638" eaLnBrk="1" hangingPunct="1"/>
            <a:r>
              <a:rPr lang="ja-JP" altLang="en-US" b="1">
                <a:solidFill>
                  <a:schemeClr val="tx1"/>
                </a:solidFill>
                <a:latin typeface="Meiryo UI" pitchFamily="50" charset="-128"/>
                <a:ea typeface="Meiryo UI" pitchFamily="50" charset="-128"/>
                <a:cs typeface="Meiryo UI" pitchFamily="50" charset="-128"/>
              </a:rPr>
              <a:t>診断と治療　編</a:t>
            </a:r>
          </a:p>
        </p:txBody>
      </p:sp>
      <p:sp>
        <p:nvSpPr>
          <p:cNvPr id="34819" name="Rectangle 4"/>
          <p:cNvSpPr>
            <a:spLocks noChangeArrowheads="1"/>
          </p:cNvSpPr>
          <p:nvPr/>
        </p:nvSpPr>
        <p:spPr bwMode="auto">
          <a:xfrm>
            <a:off x="488052" y="1520687"/>
            <a:ext cx="8308078" cy="451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r>
              <a:rPr lang="ja-JP" altLang="en-US" sz="3000" b="1" dirty="0">
                <a:solidFill>
                  <a:srgbClr val="609000"/>
                </a:solidFill>
                <a:latin typeface="Meiryo UI" pitchFamily="50" charset="-128"/>
                <a:ea typeface="Meiryo UI" pitchFamily="50" charset="-128"/>
                <a:cs typeface="Meiryo UI" pitchFamily="50" charset="-128"/>
              </a:rPr>
              <a:t>ねらい：認知症診断･治療の原則を理解する</a:t>
            </a:r>
            <a:r>
              <a:rPr lang="ja-JP" altLang="en-US" sz="2700" b="1" dirty="0">
                <a:solidFill>
                  <a:srgbClr val="609000"/>
                </a:solidFill>
                <a:latin typeface="Meiryo UI" pitchFamily="50" charset="-128"/>
                <a:ea typeface="Meiryo UI" pitchFamily="50" charset="-128"/>
                <a:cs typeface="Meiryo UI" pitchFamily="50" charset="-128"/>
              </a:rPr>
              <a:t/>
            </a:r>
            <a:br>
              <a:rPr lang="ja-JP" altLang="en-US" sz="2700" b="1" dirty="0">
                <a:solidFill>
                  <a:srgbClr val="609000"/>
                </a:solidFill>
                <a:latin typeface="Meiryo UI" pitchFamily="50" charset="-128"/>
                <a:ea typeface="Meiryo UI" pitchFamily="50" charset="-128"/>
                <a:cs typeface="Meiryo UI" pitchFamily="50" charset="-128"/>
              </a:rPr>
            </a:br>
            <a:endParaRPr lang="en-US" altLang="ja-JP" sz="2700" b="1" dirty="0">
              <a:solidFill>
                <a:srgbClr val="609000"/>
              </a:solidFill>
              <a:latin typeface="Meiryo UI" pitchFamily="50" charset="-128"/>
              <a:ea typeface="Meiryo UI" pitchFamily="50" charset="-128"/>
              <a:cs typeface="Meiryo UI" pitchFamily="50" charset="-128"/>
            </a:endParaRPr>
          </a:p>
          <a:p>
            <a:pPr defTabSz="909638" eaLnBrk="1" hangingPunct="1">
              <a:spcBef>
                <a:spcPts val="0"/>
              </a:spcBef>
            </a:pPr>
            <a:r>
              <a:rPr lang="ja-JP" altLang="en-US" sz="2800" b="1" dirty="0">
                <a:solidFill>
                  <a:srgbClr val="5F5F5F"/>
                </a:solidFill>
                <a:latin typeface="Meiryo UI" pitchFamily="50" charset="-128"/>
                <a:ea typeface="Meiryo UI" pitchFamily="50" charset="-128"/>
                <a:cs typeface="Meiryo UI" pitchFamily="50" charset="-128"/>
              </a:rPr>
              <a:t>到達目標：</a:t>
            </a:r>
            <a:r>
              <a:rPr lang="ja-JP" altLang="en-US" sz="2300" b="1" dirty="0">
                <a:solidFill>
                  <a:srgbClr val="5F5F5F"/>
                </a:solidFill>
                <a:latin typeface="Meiryo UI" pitchFamily="50" charset="-128"/>
                <a:ea typeface="Meiryo UI" pitchFamily="50" charset="-128"/>
                <a:cs typeface="Meiryo UI" pitchFamily="50" charset="-128"/>
              </a:rPr>
              <a:t/>
            </a:r>
            <a:br>
              <a:rPr lang="ja-JP" altLang="en-US" sz="2300" b="1" dirty="0">
                <a:solidFill>
                  <a:srgbClr val="5F5F5F"/>
                </a:solidFill>
                <a:latin typeface="Meiryo UI" pitchFamily="50" charset="-128"/>
                <a:ea typeface="Meiryo UI" pitchFamily="50" charset="-128"/>
                <a:cs typeface="Meiryo UI" pitchFamily="50" charset="-128"/>
              </a:rPr>
            </a:br>
            <a:r>
              <a:rPr lang="ja-JP" altLang="en-US" sz="2300" b="1" dirty="0">
                <a:latin typeface="Meiryo UI" pitchFamily="50" charset="-128"/>
                <a:ea typeface="Meiryo UI" pitchFamily="50" charset="-128"/>
                <a:cs typeface="Meiryo UI" pitchFamily="50" charset="-128"/>
              </a:rPr>
              <a:t>    </a:t>
            </a:r>
            <a:r>
              <a:rPr lang="ja-JP" altLang="en-US" sz="2000" b="1" dirty="0">
                <a:latin typeface="Meiryo UI" pitchFamily="50" charset="-128"/>
                <a:ea typeface="Meiryo UI" pitchFamily="50" charset="-128"/>
                <a:cs typeface="Meiryo UI" pitchFamily="50" charset="-128"/>
              </a:rPr>
              <a:t>●認知症の</a:t>
            </a:r>
            <a:r>
              <a:rPr lang="ja-JP" altLang="en-US" sz="2200" b="1" dirty="0">
                <a:latin typeface="Meiryo UI" pitchFamily="50" charset="-128"/>
                <a:ea typeface="Meiryo UI" pitchFamily="50" charset="-128"/>
                <a:cs typeface="Meiryo UI" pitchFamily="50" charset="-128"/>
              </a:rPr>
              <a:t>初期症状や日常生活上の行動の変化を説明</a:t>
            </a:r>
            <a:endParaRPr lang="en-US" altLang="ja-JP" sz="2200" b="1" dirty="0">
              <a:latin typeface="Meiryo UI" pitchFamily="50" charset="-128"/>
              <a:ea typeface="Meiryo UI" pitchFamily="50" charset="-128"/>
              <a:cs typeface="Meiryo UI" pitchFamily="50" charset="-128"/>
            </a:endParaRPr>
          </a:p>
          <a:p>
            <a:pPr defTabSz="909638" eaLnBrk="1" hangingPunct="1">
              <a:spcBef>
                <a:spcPts val="0"/>
              </a:spcBef>
            </a:pPr>
            <a:r>
              <a:rPr lang="ja-JP" altLang="en-US" sz="2200" b="1" dirty="0">
                <a:latin typeface="Meiryo UI" pitchFamily="50" charset="-128"/>
                <a:ea typeface="Meiryo UI" pitchFamily="50" charset="-128"/>
                <a:cs typeface="Meiryo UI" pitchFamily="50" charset="-128"/>
              </a:rPr>
              <a:t>       することができる</a:t>
            </a:r>
          </a:p>
          <a:p>
            <a:pPr defTabSz="909638" eaLnBrk="1" hangingPunct="1">
              <a:spcBef>
                <a:spcPts val="1200"/>
              </a:spcBef>
            </a:pPr>
            <a:r>
              <a:rPr lang="ja-JP" altLang="en-US" sz="2200" b="1" dirty="0">
                <a:latin typeface="Meiryo UI" pitchFamily="50" charset="-128"/>
                <a:ea typeface="Meiryo UI" pitchFamily="50" charset="-128"/>
                <a:cs typeface="Meiryo UI" pitchFamily="50" charset="-128"/>
              </a:rPr>
              <a:t>    ●認知症の診断の方法と手順を説明することができる</a:t>
            </a:r>
          </a:p>
          <a:p>
            <a:pPr defTabSz="909638" eaLnBrk="1" hangingPunct="1">
              <a:spcBef>
                <a:spcPts val="1200"/>
              </a:spcBef>
            </a:pPr>
            <a:r>
              <a:rPr lang="ja-JP" altLang="en-US" sz="2200" b="1" dirty="0">
                <a:latin typeface="Meiryo UI" pitchFamily="50" charset="-128"/>
                <a:ea typeface="Meiryo UI" pitchFamily="50" charset="-128"/>
                <a:cs typeface="Meiryo UI" pitchFamily="50" charset="-128"/>
              </a:rPr>
              <a:t>    ●認知機能障害への薬物療法、行動</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心理症状</a:t>
            </a:r>
            <a:r>
              <a:rPr lang="en-US" altLang="ja-JP" sz="2200" b="1" dirty="0">
                <a:latin typeface="Meiryo UI" pitchFamily="50" charset="-128"/>
                <a:ea typeface="Meiryo UI" pitchFamily="50" charset="-128"/>
                <a:cs typeface="Meiryo UI" pitchFamily="50" charset="-128"/>
              </a:rPr>
              <a:t>(BPSD)</a:t>
            </a:r>
          </a:p>
          <a:p>
            <a:pPr defTabSz="909638" eaLnBrk="1" hangingPunct="1">
              <a:spcBef>
                <a:spcPts val="0"/>
              </a:spcBef>
            </a:pPr>
            <a:r>
              <a:rPr lang="ja-JP" altLang="en-US" sz="2200" b="1" dirty="0">
                <a:latin typeface="Meiryo UI" pitchFamily="50" charset="-128"/>
                <a:ea typeface="Meiryo UI" pitchFamily="50" charset="-128"/>
                <a:cs typeface="Meiryo UI" pitchFamily="50" charset="-128"/>
              </a:rPr>
              <a:t>       に対する対応の原則を説明することができる</a:t>
            </a:r>
            <a:endParaRPr lang="en-US" altLang="ja-JP" sz="2200" b="1" dirty="0">
              <a:latin typeface="Meiryo UI" pitchFamily="50" charset="-128"/>
              <a:ea typeface="Meiryo UI" pitchFamily="50" charset="-128"/>
              <a:cs typeface="Meiryo UI" pitchFamily="50" charset="-128"/>
            </a:endParaRPr>
          </a:p>
          <a:p>
            <a:pPr defTabSz="909638" eaLnBrk="1" hangingPunct="1">
              <a:spcBef>
                <a:spcPts val="1200"/>
              </a:spcBef>
            </a:pPr>
            <a:r>
              <a:rPr lang="ja-JP" altLang="en-US" sz="2200" b="1" dirty="0">
                <a:latin typeface="Meiryo UI" pitchFamily="50" charset="-128"/>
                <a:ea typeface="Meiryo UI" pitchFamily="50" charset="-128"/>
                <a:cs typeface="Meiryo UI" pitchFamily="50" charset="-128"/>
              </a:rPr>
              <a:t>    ●治療開始にあたって、本人</a:t>
            </a:r>
            <a:r>
              <a:rPr lang="en-US" altLang="ja-JP" sz="2200" b="1" dirty="0">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家族への対応</a:t>
            </a:r>
            <a:r>
              <a:rPr lang="en-US" altLang="ja-JP" sz="2000" b="1" dirty="0">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支援のポイント</a:t>
            </a:r>
            <a:endParaRPr lang="en-US" altLang="ja-JP" sz="2000" b="1" dirty="0">
              <a:latin typeface="Meiryo UI" pitchFamily="50" charset="-128"/>
              <a:ea typeface="Meiryo UI" pitchFamily="50" charset="-128"/>
              <a:cs typeface="Meiryo UI" pitchFamily="50" charset="-128"/>
            </a:endParaRPr>
          </a:p>
          <a:p>
            <a:pPr defTabSz="909638" eaLnBrk="1" hangingPunct="1">
              <a:spcBef>
                <a:spcPts val="0"/>
              </a:spcBef>
            </a:pPr>
            <a:r>
              <a:rPr lang="ja-JP" altLang="en-US" sz="2000" b="1" dirty="0">
                <a:latin typeface="Meiryo UI" pitchFamily="50" charset="-128"/>
                <a:ea typeface="Meiryo UI" pitchFamily="50" charset="-128"/>
                <a:cs typeface="Meiryo UI" pitchFamily="50" charset="-128"/>
              </a:rPr>
              <a:t>        を理解している</a:t>
            </a:r>
            <a:endParaRPr lang="en-US" altLang="ja-JP" sz="20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1166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260475" y="424622"/>
            <a:ext cx="6921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000" b="1" dirty="0">
                <a:latin typeface="Meiryo UI" pitchFamily="50" charset="-128"/>
                <a:ea typeface="Meiryo UI" pitchFamily="50" charset="-128"/>
                <a:cs typeface="Meiryo UI" pitchFamily="50" charset="-128"/>
              </a:rPr>
              <a:t>新しい認知症の診断基準（</a:t>
            </a:r>
            <a:r>
              <a:rPr lang="en-US" altLang="ja-JP" sz="3000" b="1" dirty="0">
                <a:latin typeface="Trebuchet MS" panose="020B0603020202020204" pitchFamily="34" charset="0"/>
                <a:ea typeface="Meiryo UI" pitchFamily="50" charset="-128"/>
                <a:cs typeface="Meiryo UI" pitchFamily="50" charset="-128"/>
              </a:rPr>
              <a:t>DSM-5</a:t>
            </a:r>
            <a:r>
              <a:rPr lang="ja-JP" altLang="en-US" sz="3000" b="1" dirty="0">
                <a:latin typeface="Meiryo UI" pitchFamily="50" charset="-128"/>
                <a:ea typeface="Meiryo UI" pitchFamily="50" charset="-128"/>
                <a:cs typeface="Meiryo UI" pitchFamily="50" charset="-128"/>
              </a:rPr>
              <a:t>）</a:t>
            </a:r>
            <a:endParaRPr lang="en-US" altLang="ja-JP" sz="3000" b="1" dirty="0">
              <a:latin typeface="Meiryo UI" pitchFamily="50" charset="-128"/>
              <a:ea typeface="Meiryo UI" pitchFamily="50" charset="-128"/>
              <a:cs typeface="Meiryo UI" pitchFamily="50" charset="-128"/>
            </a:endParaRPr>
          </a:p>
        </p:txBody>
      </p:sp>
      <p:sp>
        <p:nvSpPr>
          <p:cNvPr id="1011715" name="Text Box 3"/>
          <p:cNvSpPr txBox="1">
            <a:spLocks noChangeArrowheads="1"/>
          </p:cNvSpPr>
          <p:nvPr/>
        </p:nvSpPr>
        <p:spPr bwMode="auto">
          <a:xfrm>
            <a:off x="1219200" y="3810000"/>
            <a:ext cx="2590800" cy="765175"/>
          </a:xfrm>
          <a:prstGeom prst="rect">
            <a:avLst/>
          </a:prstGeom>
          <a:noFill/>
          <a:ln w="9525">
            <a:noFill/>
            <a:miter lim="800000"/>
            <a:headEnd/>
            <a:tailEnd/>
          </a:ln>
          <a:effectLst/>
        </p:spPr>
        <p:txBody>
          <a:bodyPr lIns="90792" tIns="45395" rIns="90792" bIns="45395">
            <a:spAutoFit/>
          </a:bodyPr>
          <a:lstStyle/>
          <a:p>
            <a:pPr defTabSz="909638" eaLnBrk="1" hangingPunct="1">
              <a:spcBef>
                <a:spcPct val="50000"/>
              </a:spcBef>
              <a:defRPr/>
            </a:pPr>
            <a:endParaRPr lang="ja-JP" altLang="ja-JP" sz="4500">
              <a:solidFill>
                <a:schemeClr val="tx2"/>
              </a:solidFill>
              <a:effectLst>
                <a:outerShdw blurRad="38100" dist="38100" dir="2700000" algn="tl">
                  <a:srgbClr val="000000"/>
                </a:outerShdw>
              </a:effectLst>
              <a:latin typeface="Arial" charset="0"/>
              <a:ea typeface="HG丸ｺﾞｼｯｸM-PRO" pitchFamily="49" charset="-128"/>
            </a:endParaRPr>
          </a:p>
        </p:txBody>
      </p:sp>
      <p:sp>
        <p:nvSpPr>
          <p:cNvPr id="36870" name="Text Box 6"/>
          <p:cNvSpPr txBox="1">
            <a:spLocks noChangeArrowheads="1"/>
          </p:cNvSpPr>
          <p:nvPr/>
        </p:nvSpPr>
        <p:spPr bwMode="auto">
          <a:xfrm>
            <a:off x="2979738" y="1494597"/>
            <a:ext cx="2824162"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800" b="1">
                <a:solidFill>
                  <a:schemeClr val="bg1"/>
                </a:solidFill>
                <a:latin typeface="Meiryo UI" pitchFamily="50" charset="-128"/>
                <a:ea typeface="Meiryo UI" pitchFamily="50" charset="-128"/>
                <a:cs typeface="Meiryo UI" pitchFamily="50" charset="-128"/>
              </a:rPr>
              <a:t>判断力の障害・　　</a:t>
            </a:r>
          </a:p>
          <a:p>
            <a:pPr eaLnBrk="1" hangingPunct="1">
              <a:spcBef>
                <a:spcPct val="10000"/>
              </a:spcBef>
            </a:pPr>
            <a:r>
              <a:rPr lang="ja-JP" altLang="en-US" sz="2800" b="1">
                <a:solidFill>
                  <a:schemeClr val="bg1"/>
                </a:solidFill>
                <a:latin typeface="Meiryo UI" pitchFamily="50" charset="-128"/>
                <a:ea typeface="Meiryo UI" pitchFamily="50" charset="-128"/>
                <a:cs typeface="Meiryo UI" pitchFamily="50" charset="-128"/>
              </a:rPr>
              <a:t>計画や段取りを</a:t>
            </a:r>
          </a:p>
          <a:p>
            <a:pPr eaLnBrk="1" hangingPunct="1">
              <a:spcBef>
                <a:spcPct val="10000"/>
              </a:spcBef>
            </a:pPr>
            <a:r>
              <a:rPr lang="ja-JP" altLang="en-US" sz="2800" b="1">
                <a:solidFill>
                  <a:schemeClr val="bg1"/>
                </a:solidFill>
                <a:latin typeface="Meiryo UI" pitchFamily="50" charset="-128"/>
                <a:ea typeface="Meiryo UI" pitchFamily="50" charset="-128"/>
                <a:cs typeface="Meiryo UI" pitchFamily="50" charset="-128"/>
              </a:rPr>
              <a:t>立てられない</a:t>
            </a:r>
          </a:p>
        </p:txBody>
      </p:sp>
      <p:sp>
        <p:nvSpPr>
          <p:cNvPr id="36872" name="Text Box 8"/>
          <p:cNvSpPr txBox="1">
            <a:spLocks noChangeArrowheads="1"/>
          </p:cNvSpPr>
          <p:nvPr/>
        </p:nvSpPr>
        <p:spPr bwMode="auto">
          <a:xfrm>
            <a:off x="6594475" y="1812097"/>
            <a:ext cx="1657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600" b="1" dirty="0">
                <a:solidFill>
                  <a:schemeClr val="bg1"/>
                </a:solidFill>
                <a:latin typeface="Meiryo UI" pitchFamily="50" charset="-128"/>
                <a:ea typeface="Meiryo UI" pitchFamily="50" charset="-128"/>
                <a:cs typeface="Meiryo UI" pitchFamily="50" charset="-128"/>
              </a:rPr>
              <a:t>意識障害な し</a:t>
            </a:r>
          </a:p>
        </p:txBody>
      </p:sp>
      <p:sp>
        <p:nvSpPr>
          <p:cNvPr id="36885" name="Rectangle 3"/>
          <p:cNvSpPr>
            <a:spLocks noChangeArrowheads="1"/>
          </p:cNvSpPr>
          <p:nvPr/>
        </p:nvSpPr>
        <p:spPr bwMode="auto">
          <a:xfrm>
            <a:off x="309563" y="105886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36886" name="Text Box 5"/>
          <p:cNvSpPr txBox="1">
            <a:spLocks noChangeArrowheads="1"/>
          </p:cNvSpPr>
          <p:nvPr/>
        </p:nvSpPr>
        <p:spPr bwMode="auto">
          <a:xfrm>
            <a:off x="0" y="-19878"/>
            <a:ext cx="21478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-1</a:t>
            </a:r>
            <a:r>
              <a:rPr lang="ja-JP" altLang="en-US" sz="1800" b="1" dirty="0">
                <a:latin typeface="Meiryo UI" pitchFamily="50" charset="-128"/>
                <a:ea typeface="Meiryo UI" pitchFamily="50" charset="-128"/>
                <a:cs typeface="Meiryo UI" pitchFamily="50" charset="-128"/>
              </a:rPr>
              <a:t>＞</a:t>
            </a:r>
          </a:p>
        </p:txBody>
      </p:sp>
      <p:sp>
        <p:nvSpPr>
          <p:cNvPr id="25" name="Text Box 3"/>
          <p:cNvSpPr txBox="1">
            <a:spLocks noChangeArrowheads="1"/>
          </p:cNvSpPr>
          <p:nvPr/>
        </p:nvSpPr>
        <p:spPr bwMode="auto">
          <a:xfrm>
            <a:off x="1005284" y="1719901"/>
            <a:ext cx="7177881" cy="418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40000"/>
              </a:spcBef>
              <a:buClr>
                <a:schemeClr val="hlink"/>
              </a:buClr>
              <a:buSzPct val="85000"/>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a:t>
            </a:r>
            <a:r>
              <a:rPr lang="ja-JP" altLang="en-US" sz="2400" b="1" dirty="0">
                <a:solidFill>
                  <a:srgbClr val="609000"/>
                </a:solidFill>
                <a:latin typeface="Meiryo UI" pitchFamily="50" charset="-128"/>
                <a:ea typeface="Meiryo UI" pitchFamily="50" charset="-128"/>
                <a:cs typeface="Meiryo UI" pitchFamily="50" charset="-128"/>
              </a:rPr>
              <a:t>  </a:t>
            </a:r>
            <a:r>
              <a:rPr lang="en-US" altLang="ja-JP" sz="2400" b="1" dirty="0">
                <a:solidFill>
                  <a:schemeClr val="accent1">
                    <a:lumMod val="50000"/>
                  </a:schemeClr>
                </a:solidFill>
                <a:latin typeface="Meiryo UI" pitchFamily="50" charset="-128"/>
                <a:ea typeface="Meiryo UI" pitchFamily="50" charset="-128"/>
                <a:cs typeface="Meiryo UI" pitchFamily="50" charset="-128"/>
              </a:rPr>
              <a:t>1</a:t>
            </a:r>
            <a:r>
              <a:rPr lang="ja-JP" altLang="en-US" sz="2400" b="1" dirty="0">
                <a:solidFill>
                  <a:schemeClr val="accent1">
                    <a:lumMod val="50000"/>
                  </a:schemeClr>
                </a:solidFill>
                <a:latin typeface="Meiryo UI" pitchFamily="50" charset="-128"/>
                <a:ea typeface="Meiryo UI" pitchFamily="50" charset="-128"/>
                <a:cs typeface="Meiryo UI" pitchFamily="50" charset="-128"/>
              </a:rPr>
              <a:t>つ以上の認知領域</a:t>
            </a:r>
            <a:r>
              <a:rPr lang="ja-JP" altLang="en-US" sz="2400" b="1" dirty="0">
                <a:latin typeface="Meiryo UI" pitchFamily="50" charset="-128"/>
                <a:ea typeface="Meiryo UI" pitchFamily="50" charset="-128"/>
                <a:cs typeface="Meiryo UI" pitchFamily="50" charset="-128"/>
              </a:rPr>
              <a:t>（複雑性注意、実行機能、</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latin typeface="Meiryo UI" pitchFamily="50" charset="-128"/>
                <a:ea typeface="Meiryo UI" pitchFamily="50" charset="-128"/>
                <a:cs typeface="Meiryo UI" pitchFamily="50" charset="-128"/>
              </a:rPr>
              <a:t>    学習および記憶、言語、知覚</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運動、社会的認知）</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latin typeface="Meiryo UI" pitchFamily="50" charset="-128"/>
                <a:ea typeface="Meiryo UI" pitchFamily="50" charset="-128"/>
                <a:cs typeface="Meiryo UI" pitchFamily="50" charset="-128"/>
              </a:rPr>
              <a:t>    が以前の機能レベルから低下している。</a:t>
            </a:r>
          </a:p>
          <a:p>
            <a:pPr eaLnBrk="1" hangingPunct="1">
              <a:spcBef>
                <a:spcPts val="1800"/>
              </a:spcBef>
              <a:buClr>
                <a:schemeClr val="hlink"/>
              </a:buClr>
              <a:buSzPct val="85000"/>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B</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 </a:t>
            </a:r>
            <a:r>
              <a:rPr lang="ja-JP" altLang="en-US" sz="2400" b="1" dirty="0">
                <a:solidFill>
                  <a:srgbClr val="C00000"/>
                </a:solidFill>
                <a:latin typeface="Meiryo UI" pitchFamily="50" charset="-128"/>
                <a:ea typeface="Meiryo UI" pitchFamily="50" charset="-128"/>
                <a:cs typeface="Meiryo UI" pitchFamily="50" charset="-128"/>
              </a:rPr>
              <a:t>認知機能の低下が日常生活に支障を与える。</a:t>
            </a:r>
          </a:p>
          <a:p>
            <a:pPr eaLnBrk="1" hangingPunct="1">
              <a:spcBef>
                <a:spcPts val="1800"/>
              </a:spcBef>
              <a:buClr>
                <a:schemeClr val="hlink"/>
              </a:buClr>
              <a:buSzPct val="85000"/>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C</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 認知機能の低下はせん妄のときのみに現れるもの</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latin typeface="Meiryo UI" pitchFamily="50" charset="-128"/>
                <a:ea typeface="Meiryo UI" pitchFamily="50" charset="-128"/>
                <a:cs typeface="Meiryo UI" pitchFamily="50" charset="-128"/>
              </a:rPr>
              <a:t>    ではない。</a:t>
            </a:r>
          </a:p>
          <a:p>
            <a:pPr eaLnBrk="1" hangingPunct="1">
              <a:spcBef>
                <a:spcPts val="1800"/>
              </a:spcBef>
              <a:buClr>
                <a:schemeClr val="hlink"/>
              </a:buClr>
              <a:buSzPct val="85000"/>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D</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 他の精神疾患（うつ病や統合失調症等）が否定</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latin typeface="Meiryo UI" pitchFamily="50" charset="-128"/>
                <a:ea typeface="Meiryo UI" pitchFamily="50" charset="-128"/>
                <a:cs typeface="Meiryo UI" pitchFamily="50" charset="-128"/>
              </a:rPr>
              <a:t>    できる。</a:t>
            </a:r>
          </a:p>
        </p:txBody>
      </p:sp>
    </p:spTree>
    <p:extLst>
      <p:ext uri="{BB962C8B-B14F-4D97-AF65-F5344CB8AC3E}">
        <p14:creationId xmlns:p14="http://schemas.microsoft.com/office/powerpoint/2010/main" val="33911974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457200" y="1593850"/>
            <a:ext cx="8242300" cy="4781550"/>
          </a:xfrm>
          <a:prstGeom prst="roundRect">
            <a:avLst>
              <a:gd name="adj" fmla="val 48505"/>
            </a:avLst>
          </a:prstGeom>
          <a:solidFill>
            <a:srgbClr val="C4DC98"/>
          </a:solidFill>
          <a:ln>
            <a:noFill/>
          </a:ln>
        </p:spPr>
        <p:txBody>
          <a:bodyPr wrap="none" anchor="ctr"/>
          <a:lstStyle/>
          <a:p>
            <a:pPr algn="r" eaLnBrk="1" hangingPunct="1"/>
            <a:endParaRPr lang="ja-JP" altLang="ja-JP"/>
          </a:p>
        </p:txBody>
      </p:sp>
      <p:sp>
        <p:nvSpPr>
          <p:cNvPr id="38915" name="Oval 3"/>
          <p:cNvSpPr>
            <a:spLocks noChangeArrowheads="1"/>
          </p:cNvSpPr>
          <p:nvPr/>
        </p:nvSpPr>
        <p:spPr bwMode="auto">
          <a:xfrm>
            <a:off x="722313" y="1912938"/>
            <a:ext cx="4283075" cy="4159250"/>
          </a:xfrm>
          <a:prstGeom prst="ellipse">
            <a:avLst/>
          </a:prstGeom>
          <a:solidFill>
            <a:srgbClr val="789C36"/>
          </a:solidFill>
          <a:ln>
            <a:noFill/>
          </a:ln>
        </p:spPr>
        <p:txBody>
          <a:bodyPr wrap="none" anchor="ctr"/>
          <a:lstStyle/>
          <a:p>
            <a:pPr algn="r" eaLnBrk="1" hangingPunct="1"/>
            <a:endParaRPr lang="ja-JP" altLang="ja-JP"/>
          </a:p>
        </p:txBody>
      </p:sp>
      <p:sp>
        <p:nvSpPr>
          <p:cNvPr id="38916" name="Text Box 5"/>
          <p:cNvSpPr txBox="1">
            <a:spLocks noChangeArrowheads="1"/>
          </p:cNvSpPr>
          <p:nvPr/>
        </p:nvSpPr>
        <p:spPr bwMode="auto">
          <a:xfrm>
            <a:off x="5454098" y="3270250"/>
            <a:ext cx="2344738" cy="21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39" tIns="43620" rIns="87239" bIns="43620">
            <a:spAutoFit/>
          </a:bodyPr>
          <a:lstStyle>
            <a:lvl1pPr defTabSz="871538">
              <a:defRPr kumimoji="1" sz="3200">
                <a:solidFill>
                  <a:schemeClr val="tx1"/>
                </a:solidFill>
                <a:latin typeface="Arial" pitchFamily="34" charset="0"/>
                <a:ea typeface="ＭＳ Ｐゴシック" pitchFamily="50" charset="-128"/>
              </a:defRPr>
            </a:lvl1pPr>
            <a:lvl2pPr defTabSz="871538">
              <a:defRPr kumimoji="1" sz="2800">
                <a:solidFill>
                  <a:schemeClr val="tx1"/>
                </a:solidFill>
                <a:latin typeface="Arial" pitchFamily="34" charset="0"/>
                <a:ea typeface="ＭＳ Ｐゴシック" pitchFamily="50" charset="-128"/>
              </a:defRPr>
            </a:lvl2pPr>
            <a:lvl3pPr defTabSz="871538">
              <a:defRPr kumimoji="1" sz="2400">
                <a:solidFill>
                  <a:schemeClr val="tx1"/>
                </a:solidFill>
                <a:latin typeface="Arial" pitchFamily="34" charset="0"/>
                <a:ea typeface="ＭＳ Ｐゴシック" pitchFamily="50" charset="-128"/>
              </a:defRPr>
            </a:lvl3pPr>
            <a:lvl4pPr defTabSz="871538">
              <a:defRPr kumimoji="1" sz="2000">
                <a:solidFill>
                  <a:schemeClr val="tx1"/>
                </a:solidFill>
                <a:latin typeface="Arial" pitchFamily="34" charset="0"/>
                <a:ea typeface="ＭＳ Ｐゴシック" pitchFamily="50" charset="-128"/>
              </a:defRPr>
            </a:lvl4pPr>
            <a:lvl5pPr defTabSz="871538">
              <a:defRPr kumimoji="1" sz="2000">
                <a:solidFill>
                  <a:schemeClr val="tx1"/>
                </a:solidFill>
                <a:latin typeface="Arial" pitchFamily="34" charset="0"/>
                <a:ea typeface="ＭＳ Ｐゴシック" pitchFamily="50" charset="-128"/>
              </a:defRPr>
            </a:lvl5pPr>
            <a:lvl6pPr defTabSz="871538" eaLnBrk="0" hangingPunct="0">
              <a:defRPr kumimoji="1" sz="2000">
                <a:solidFill>
                  <a:schemeClr val="tx1"/>
                </a:solidFill>
                <a:latin typeface="Arial" pitchFamily="34" charset="0"/>
                <a:ea typeface="ＭＳ Ｐゴシック" pitchFamily="50" charset="-128"/>
              </a:defRPr>
            </a:lvl6pPr>
            <a:lvl7pPr defTabSz="871538" eaLnBrk="0" hangingPunct="0">
              <a:defRPr kumimoji="1" sz="2000">
                <a:solidFill>
                  <a:schemeClr val="tx1"/>
                </a:solidFill>
                <a:latin typeface="Arial" pitchFamily="34" charset="0"/>
                <a:ea typeface="ＭＳ Ｐゴシック" pitchFamily="50" charset="-128"/>
              </a:defRPr>
            </a:lvl7pPr>
            <a:lvl8pPr defTabSz="871538" eaLnBrk="0" hangingPunct="0">
              <a:defRPr kumimoji="1" sz="2000">
                <a:solidFill>
                  <a:schemeClr val="tx1"/>
                </a:solidFill>
                <a:latin typeface="Arial" pitchFamily="34" charset="0"/>
                <a:ea typeface="ＭＳ Ｐゴシック" pitchFamily="50" charset="-128"/>
              </a:defRPr>
            </a:lvl8pPr>
            <a:lvl9pPr defTabSz="871538"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100" b="1" dirty="0">
                <a:latin typeface="Meiryo UI" pitchFamily="50" charset="-128"/>
                <a:ea typeface="Meiryo UI" pitchFamily="50" charset="-128"/>
                <a:cs typeface="Meiryo UI" pitchFamily="50" charset="-128"/>
              </a:rPr>
              <a:t>･ 抑うつ</a:t>
            </a:r>
          </a:p>
          <a:p>
            <a:pPr eaLnBrk="1" hangingPunct="1">
              <a:spcBef>
                <a:spcPts val="300"/>
              </a:spcBef>
            </a:pPr>
            <a:r>
              <a:rPr lang="ja-JP" altLang="en-US" sz="2100" b="1" dirty="0">
                <a:latin typeface="Meiryo UI" pitchFamily="50" charset="-128"/>
                <a:ea typeface="Meiryo UI" pitchFamily="50" charset="-128"/>
                <a:cs typeface="Meiryo UI" pitchFamily="50" charset="-128"/>
              </a:rPr>
              <a:t>･ 興奮</a:t>
            </a:r>
          </a:p>
          <a:p>
            <a:pPr eaLnBrk="1" hangingPunct="1">
              <a:spcBef>
                <a:spcPts val="300"/>
              </a:spcBef>
            </a:pPr>
            <a:r>
              <a:rPr lang="ja-JP" altLang="en-US" sz="2100" b="1" dirty="0">
                <a:latin typeface="Meiryo UI" pitchFamily="50" charset="-128"/>
                <a:ea typeface="Meiryo UI" pitchFamily="50" charset="-128"/>
                <a:cs typeface="Meiryo UI" pitchFamily="50" charset="-128"/>
              </a:rPr>
              <a:t>･ 徘徊</a:t>
            </a:r>
          </a:p>
          <a:p>
            <a:pPr eaLnBrk="1" hangingPunct="1">
              <a:spcBef>
                <a:spcPts val="300"/>
              </a:spcBef>
            </a:pPr>
            <a:r>
              <a:rPr lang="ja-JP" altLang="en-US" sz="2100" b="1" dirty="0">
                <a:latin typeface="Meiryo UI" pitchFamily="50" charset="-128"/>
                <a:ea typeface="Meiryo UI" pitchFamily="50" charset="-128"/>
                <a:cs typeface="Meiryo UI" pitchFamily="50" charset="-128"/>
              </a:rPr>
              <a:t>･ 睡眠障害</a:t>
            </a:r>
          </a:p>
          <a:p>
            <a:pPr eaLnBrk="1" hangingPunct="1">
              <a:spcBef>
                <a:spcPts val="300"/>
              </a:spcBef>
            </a:pPr>
            <a:r>
              <a:rPr lang="ja-JP" altLang="en-US" sz="2100" b="1" dirty="0">
                <a:latin typeface="Meiryo UI" pitchFamily="50" charset="-128"/>
                <a:ea typeface="Meiryo UI" pitchFamily="50" charset="-128"/>
                <a:cs typeface="Meiryo UI" pitchFamily="50" charset="-128"/>
              </a:rPr>
              <a:t>･ 妄想</a:t>
            </a:r>
          </a:p>
          <a:p>
            <a:pPr eaLnBrk="1" hangingPunct="1">
              <a:lnSpc>
                <a:spcPct val="110000"/>
              </a:lnSpc>
            </a:pPr>
            <a:r>
              <a:rPr lang="ja-JP" altLang="en-US" sz="1900" b="1" dirty="0">
                <a:latin typeface="Meiryo UI" pitchFamily="50" charset="-128"/>
                <a:ea typeface="Meiryo UI" pitchFamily="50" charset="-128"/>
                <a:cs typeface="Meiryo UI" pitchFamily="50" charset="-128"/>
              </a:rPr>
              <a:t>　　　            　</a:t>
            </a:r>
            <a:r>
              <a:rPr lang="ja-JP" altLang="en-US" sz="1600" b="1" dirty="0">
                <a:latin typeface="Meiryo UI" pitchFamily="50" charset="-128"/>
                <a:ea typeface="Meiryo UI" pitchFamily="50" charset="-128"/>
                <a:cs typeface="Meiryo UI" pitchFamily="50" charset="-128"/>
              </a:rPr>
              <a:t>ほか</a:t>
            </a:r>
          </a:p>
        </p:txBody>
      </p:sp>
      <p:sp>
        <p:nvSpPr>
          <p:cNvPr id="38918" name="AutoShape 7"/>
          <p:cNvSpPr>
            <a:spLocks noChangeArrowheads="1"/>
          </p:cNvSpPr>
          <p:nvPr/>
        </p:nvSpPr>
        <p:spPr bwMode="auto">
          <a:xfrm>
            <a:off x="1663700" y="2528888"/>
            <a:ext cx="2444750"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eaLnBrk="1" hangingPunct="1">
              <a:lnSpc>
                <a:spcPct val="120000"/>
              </a:lnSpc>
            </a:pPr>
            <a:r>
              <a:rPr lang="ja-JP" altLang="en-US" sz="2000" b="1" dirty="0">
                <a:latin typeface="Meiryo UI" pitchFamily="50" charset="-128"/>
                <a:ea typeface="Meiryo UI" pitchFamily="50" charset="-128"/>
                <a:cs typeface="Meiryo UI" pitchFamily="50" charset="-128"/>
              </a:rPr>
              <a:t>認知機能障害</a:t>
            </a:r>
          </a:p>
        </p:txBody>
      </p:sp>
      <p:sp>
        <p:nvSpPr>
          <p:cNvPr id="38919" name="AutoShape 8"/>
          <p:cNvSpPr>
            <a:spLocks noChangeArrowheads="1"/>
          </p:cNvSpPr>
          <p:nvPr/>
        </p:nvSpPr>
        <p:spPr bwMode="auto">
          <a:xfrm>
            <a:off x="4910138" y="2538413"/>
            <a:ext cx="3206750"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eaLnBrk="1" hangingPunct="1">
              <a:lnSpc>
                <a:spcPct val="120000"/>
              </a:lnSpc>
            </a:pPr>
            <a:r>
              <a:rPr lang="ja-JP" altLang="en-US" sz="2000" b="1">
                <a:latin typeface="Meiryo UI" pitchFamily="50" charset="-128"/>
                <a:ea typeface="Meiryo UI" pitchFamily="50" charset="-128"/>
                <a:cs typeface="Meiryo UI" pitchFamily="50" charset="-128"/>
              </a:rPr>
              <a:t>行動・心理症状</a:t>
            </a:r>
            <a:r>
              <a:rPr lang="en-US" altLang="ja-JP" sz="2000" b="1">
                <a:latin typeface="Meiryo UI" pitchFamily="50" charset="-128"/>
                <a:ea typeface="Meiryo UI" pitchFamily="50" charset="-128"/>
                <a:cs typeface="Meiryo UI" pitchFamily="50" charset="-128"/>
              </a:rPr>
              <a:t>(BPSD)</a:t>
            </a:r>
            <a:endParaRPr lang="ja-JP" altLang="en-US" sz="2000" b="1">
              <a:latin typeface="Meiryo UI" pitchFamily="50" charset="-128"/>
              <a:ea typeface="Meiryo UI" pitchFamily="50" charset="-128"/>
              <a:cs typeface="Meiryo UI" pitchFamily="50" charset="-128"/>
            </a:endParaRPr>
          </a:p>
        </p:txBody>
      </p:sp>
      <p:sp>
        <p:nvSpPr>
          <p:cNvPr id="38920" name="Text Box 9"/>
          <p:cNvSpPr txBox="1">
            <a:spLocks noChangeArrowheads="1"/>
          </p:cNvSpPr>
          <p:nvPr/>
        </p:nvSpPr>
        <p:spPr bwMode="auto">
          <a:xfrm>
            <a:off x="1769263" y="3139622"/>
            <a:ext cx="2339187" cy="250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39" tIns="43620" rIns="87239" bIns="43620">
            <a:spAutoFit/>
          </a:bodyPr>
          <a:lstStyle>
            <a:lvl1pPr defTabSz="871538">
              <a:tabLst>
                <a:tab pos="171450" algn="l"/>
              </a:tabLst>
              <a:defRPr kumimoji="1" sz="3200">
                <a:solidFill>
                  <a:schemeClr val="tx1"/>
                </a:solidFill>
                <a:latin typeface="Arial" pitchFamily="34" charset="0"/>
                <a:ea typeface="ＭＳ Ｐゴシック" pitchFamily="50" charset="-128"/>
              </a:defRPr>
            </a:lvl1pPr>
            <a:lvl2pPr defTabSz="871538">
              <a:tabLst>
                <a:tab pos="171450" algn="l"/>
              </a:tabLst>
              <a:defRPr kumimoji="1" sz="2800">
                <a:solidFill>
                  <a:schemeClr val="tx1"/>
                </a:solidFill>
                <a:latin typeface="Arial" pitchFamily="34" charset="0"/>
                <a:ea typeface="ＭＳ Ｐゴシック" pitchFamily="50" charset="-128"/>
              </a:defRPr>
            </a:lvl2pPr>
            <a:lvl3pPr defTabSz="871538">
              <a:tabLst>
                <a:tab pos="171450" algn="l"/>
              </a:tabLst>
              <a:defRPr kumimoji="1" sz="2400">
                <a:solidFill>
                  <a:schemeClr val="tx1"/>
                </a:solidFill>
                <a:latin typeface="Arial" pitchFamily="34" charset="0"/>
                <a:ea typeface="ＭＳ Ｐゴシック" pitchFamily="50" charset="-128"/>
              </a:defRPr>
            </a:lvl3pPr>
            <a:lvl4pPr defTabSz="871538">
              <a:tabLst>
                <a:tab pos="171450" algn="l"/>
              </a:tabLst>
              <a:defRPr kumimoji="1" sz="2000">
                <a:solidFill>
                  <a:schemeClr val="tx1"/>
                </a:solidFill>
                <a:latin typeface="Arial" pitchFamily="34" charset="0"/>
                <a:ea typeface="ＭＳ Ｐゴシック" pitchFamily="50" charset="-128"/>
              </a:defRPr>
            </a:lvl4pPr>
            <a:lvl5pPr defTabSz="871538">
              <a:tabLst>
                <a:tab pos="171450" algn="l"/>
              </a:tabLst>
              <a:defRPr kumimoji="1" sz="2000">
                <a:solidFill>
                  <a:schemeClr val="tx1"/>
                </a:solidFill>
                <a:latin typeface="Arial" pitchFamily="34" charset="0"/>
                <a:ea typeface="ＭＳ Ｐゴシック" pitchFamily="50" charset="-128"/>
              </a:defRPr>
            </a:lvl5pPr>
            <a:lvl6pPr defTabSz="871538" eaLnBrk="0" hangingPunct="0">
              <a:tabLst>
                <a:tab pos="171450" algn="l"/>
              </a:tabLst>
              <a:defRPr kumimoji="1" sz="2000">
                <a:solidFill>
                  <a:schemeClr val="tx1"/>
                </a:solidFill>
                <a:latin typeface="Arial" pitchFamily="34" charset="0"/>
                <a:ea typeface="ＭＳ Ｐゴシック" pitchFamily="50" charset="-128"/>
              </a:defRPr>
            </a:lvl6pPr>
            <a:lvl7pPr defTabSz="871538" eaLnBrk="0" hangingPunct="0">
              <a:tabLst>
                <a:tab pos="171450" algn="l"/>
              </a:tabLst>
              <a:defRPr kumimoji="1" sz="2000">
                <a:solidFill>
                  <a:schemeClr val="tx1"/>
                </a:solidFill>
                <a:latin typeface="Arial" pitchFamily="34" charset="0"/>
                <a:ea typeface="ＭＳ Ｐゴシック" pitchFamily="50" charset="-128"/>
              </a:defRPr>
            </a:lvl7pPr>
            <a:lvl8pPr defTabSz="871538" eaLnBrk="0" hangingPunct="0">
              <a:tabLst>
                <a:tab pos="171450" algn="l"/>
              </a:tabLst>
              <a:defRPr kumimoji="1" sz="2000">
                <a:solidFill>
                  <a:schemeClr val="tx1"/>
                </a:solidFill>
                <a:latin typeface="Arial" pitchFamily="34" charset="0"/>
                <a:ea typeface="ＭＳ Ｐゴシック" pitchFamily="50" charset="-128"/>
              </a:defRPr>
            </a:lvl8pPr>
            <a:lvl9pPr defTabSz="871538" eaLnBrk="0" hangingPunct="0">
              <a:tabLst>
                <a:tab pos="171450" algn="l"/>
              </a:tabLst>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200" b="1" dirty="0">
                <a:latin typeface="Meiryo UI" pitchFamily="50" charset="-128"/>
                <a:ea typeface="Meiryo UI" pitchFamily="50" charset="-128"/>
                <a:cs typeface="Meiryo UI" pitchFamily="50" charset="-128"/>
              </a:rPr>
              <a:t>● 複雑性注意</a:t>
            </a:r>
            <a:endParaRPr lang="en-US" altLang="ja-JP" sz="2200" b="1" dirty="0">
              <a:latin typeface="Meiryo UI" pitchFamily="50" charset="-128"/>
              <a:ea typeface="Meiryo UI" pitchFamily="50" charset="-128"/>
              <a:cs typeface="Meiryo UI" pitchFamily="50" charset="-128"/>
            </a:endParaRPr>
          </a:p>
          <a:p>
            <a:pPr eaLnBrk="1" hangingPunct="1">
              <a:spcBef>
                <a:spcPts val="600"/>
              </a:spcBef>
            </a:pPr>
            <a:r>
              <a:rPr lang="ja-JP" altLang="en-US" sz="2200" b="1" dirty="0">
                <a:latin typeface="Meiryo UI" pitchFamily="50" charset="-128"/>
                <a:ea typeface="Meiryo UI" pitchFamily="50" charset="-128"/>
                <a:cs typeface="Meiryo UI" pitchFamily="50" charset="-128"/>
              </a:rPr>
              <a:t>● 実行機能</a:t>
            </a:r>
            <a:endParaRPr lang="en-US" altLang="ja-JP" sz="2200" b="1" dirty="0">
              <a:latin typeface="Meiryo UI" pitchFamily="50" charset="-128"/>
              <a:ea typeface="Meiryo UI" pitchFamily="50" charset="-128"/>
              <a:cs typeface="Meiryo UI" pitchFamily="50" charset="-128"/>
            </a:endParaRPr>
          </a:p>
          <a:p>
            <a:pPr eaLnBrk="1" hangingPunct="1">
              <a:spcBef>
                <a:spcPts val="600"/>
              </a:spcBef>
            </a:pPr>
            <a:r>
              <a:rPr lang="ja-JP" altLang="en-US" sz="2200" b="1" dirty="0">
                <a:latin typeface="Meiryo UI" pitchFamily="50" charset="-128"/>
                <a:ea typeface="Meiryo UI" pitchFamily="50" charset="-128"/>
                <a:cs typeface="Meiryo UI" pitchFamily="50" charset="-128"/>
              </a:rPr>
              <a:t>● 学習と記憶</a:t>
            </a:r>
            <a:endParaRPr lang="en-US" altLang="ja-JP" sz="2200" b="1" dirty="0">
              <a:latin typeface="Meiryo UI" pitchFamily="50" charset="-128"/>
              <a:ea typeface="Meiryo UI" pitchFamily="50" charset="-128"/>
              <a:cs typeface="Meiryo UI" pitchFamily="50" charset="-128"/>
            </a:endParaRPr>
          </a:p>
          <a:p>
            <a:pPr eaLnBrk="1" hangingPunct="1">
              <a:spcBef>
                <a:spcPts val="600"/>
              </a:spcBef>
            </a:pPr>
            <a:r>
              <a:rPr lang="ja-JP" altLang="en-US" sz="2200" b="1" dirty="0">
                <a:latin typeface="Meiryo UI" pitchFamily="50" charset="-128"/>
                <a:ea typeface="Meiryo UI" pitchFamily="50" charset="-128"/>
                <a:cs typeface="Meiryo UI" pitchFamily="50" charset="-128"/>
              </a:rPr>
              <a:t>● 言語</a:t>
            </a:r>
            <a:endParaRPr lang="en-US" altLang="ja-JP" sz="2200" b="1" dirty="0">
              <a:latin typeface="Meiryo UI" pitchFamily="50" charset="-128"/>
              <a:ea typeface="Meiryo UI" pitchFamily="50" charset="-128"/>
              <a:cs typeface="Meiryo UI" pitchFamily="50" charset="-128"/>
            </a:endParaRPr>
          </a:p>
          <a:p>
            <a:pPr eaLnBrk="1" hangingPunct="1">
              <a:spcBef>
                <a:spcPts val="600"/>
              </a:spcBef>
            </a:pPr>
            <a:r>
              <a:rPr lang="ja-JP" altLang="en-US" sz="2200" b="1" dirty="0">
                <a:latin typeface="Meiryo UI" pitchFamily="50" charset="-128"/>
                <a:ea typeface="Meiryo UI" pitchFamily="50" charset="-128"/>
                <a:cs typeface="Meiryo UI" pitchFamily="50" charset="-128"/>
              </a:rPr>
              <a:t>● 知覚・運動</a:t>
            </a:r>
            <a:endParaRPr lang="en-US" altLang="ja-JP" sz="2200" b="1" dirty="0">
              <a:latin typeface="Meiryo UI" pitchFamily="50" charset="-128"/>
              <a:ea typeface="Meiryo UI" pitchFamily="50" charset="-128"/>
              <a:cs typeface="Meiryo UI" pitchFamily="50" charset="-128"/>
            </a:endParaRPr>
          </a:p>
          <a:p>
            <a:pPr eaLnBrk="1" hangingPunct="1">
              <a:spcBef>
                <a:spcPts val="600"/>
              </a:spcBef>
            </a:pPr>
            <a:r>
              <a:rPr lang="ja-JP" altLang="en-US" sz="2200" b="1" dirty="0">
                <a:latin typeface="Meiryo UI" pitchFamily="50" charset="-128"/>
                <a:ea typeface="Meiryo UI" pitchFamily="50" charset="-128"/>
                <a:cs typeface="Meiryo UI" pitchFamily="50" charset="-128"/>
              </a:rPr>
              <a:t>● 社会的認知</a:t>
            </a:r>
            <a:endParaRPr lang="en-US" altLang="ja-JP" sz="2200" b="1" dirty="0">
              <a:latin typeface="Meiryo UI" pitchFamily="50" charset="-128"/>
              <a:ea typeface="Meiryo UI" pitchFamily="50" charset="-128"/>
              <a:cs typeface="Meiryo UI" pitchFamily="50" charset="-128"/>
            </a:endParaRPr>
          </a:p>
        </p:txBody>
      </p:sp>
      <p:sp>
        <p:nvSpPr>
          <p:cNvPr id="38922" name="Rectangle 15"/>
          <p:cNvSpPr>
            <a:spLocks noChangeArrowheads="1"/>
          </p:cNvSpPr>
          <p:nvPr/>
        </p:nvSpPr>
        <p:spPr bwMode="auto">
          <a:xfrm>
            <a:off x="0" y="489641"/>
            <a:ext cx="89979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39" tIns="43620" rIns="87239" bIns="43620"/>
          <a:lstStyle/>
          <a:p>
            <a:pPr algn="ctr" defTabSz="871538" eaLnBrk="1" hangingPunct="1"/>
            <a:r>
              <a:rPr lang="ja-JP" altLang="en-US" sz="3000" b="1" dirty="0">
                <a:latin typeface="Meiryo UI" pitchFamily="50" charset="-128"/>
                <a:ea typeface="Meiryo UI" pitchFamily="50" charset="-128"/>
                <a:cs typeface="Meiryo UI" pitchFamily="50" charset="-128"/>
              </a:rPr>
              <a:t>認知機能障害と行動</a:t>
            </a:r>
            <a:r>
              <a:rPr lang="en-US" altLang="ja-JP" sz="3000" b="1" dirty="0">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心理症状</a:t>
            </a:r>
            <a:r>
              <a:rPr lang="en-US" altLang="ja-JP" sz="3000" b="1" dirty="0">
                <a:latin typeface="Meiryo UI" pitchFamily="50" charset="-128"/>
                <a:ea typeface="Meiryo UI" pitchFamily="50" charset="-128"/>
                <a:cs typeface="Meiryo UI" pitchFamily="50" charset="-128"/>
              </a:rPr>
              <a:t>(BPSD)</a:t>
            </a:r>
            <a:endParaRPr lang="ja-JP" altLang="en-US" sz="3000" b="1" dirty="0">
              <a:latin typeface="Meiryo UI" pitchFamily="50" charset="-128"/>
              <a:ea typeface="Meiryo UI" pitchFamily="50" charset="-128"/>
              <a:cs typeface="Meiryo UI" pitchFamily="50" charset="-128"/>
            </a:endParaRPr>
          </a:p>
        </p:txBody>
      </p:sp>
      <p:sp>
        <p:nvSpPr>
          <p:cNvPr id="38923" name="Rectangle 3"/>
          <p:cNvSpPr>
            <a:spLocks noChangeArrowheads="1"/>
          </p:cNvSpPr>
          <p:nvPr/>
        </p:nvSpPr>
        <p:spPr bwMode="auto">
          <a:xfrm>
            <a:off x="309563" y="11160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38924" name="Text Box 5"/>
          <p:cNvSpPr txBox="1">
            <a:spLocks noChangeArrowheads="1"/>
          </p:cNvSpPr>
          <p:nvPr/>
        </p:nvSpPr>
        <p:spPr bwMode="auto">
          <a:xfrm>
            <a:off x="0" y="0"/>
            <a:ext cx="21478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-2</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04007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11502" y="363537"/>
            <a:ext cx="8499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家族が認知症を疑うきっかけとなった変化 </a:t>
            </a:r>
          </a:p>
        </p:txBody>
      </p:sp>
      <p:sp>
        <p:nvSpPr>
          <p:cNvPr id="40963" name="Text Box 3"/>
          <p:cNvSpPr txBox="1">
            <a:spLocks noChangeArrowheads="1"/>
          </p:cNvSpPr>
          <p:nvPr/>
        </p:nvSpPr>
        <p:spPr bwMode="auto">
          <a:xfrm>
            <a:off x="548368" y="1671573"/>
            <a:ext cx="8225745" cy="420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40000"/>
              </a:spcBef>
              <a:buClr>
                <a:schemeClr val="hlink"/>
              </a:buClr>
              <a:buSzPct val="85000"/>
              <a:buFont typeface="Wingdings" pitchFamily="2" charset="2"/>
              <a:buNone/>
            </a:pPr>
            <a:r>
              <a:rPr lang="en-US" altLang="ja-JP" sz="2200" b="1" dirty="0">
                <a:solidFill>
                  <a:srgbClr val="609000"/>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忘れ物・もの忘れ・置き忘れを頻繁にするようになった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74.6%</a:t>
            </a:r>
            <a:r>
              <a:rPr lang="ja-JP" altLang="en-US" sz="2000" b="1" dirty="0">
                <a:latin typeface="Meiryo UI" pitchFamily="50" charset="-128"/>
                <a:ea typeface="Meiryo UI" pitchFamily="50" charset="-128"/>
                <a:cs typeface="Meiryo UI" pitchFamily="50" charset="-128"/>
              </a:rPr>
              <a:t> </a:t>
            </a:r>
          </a:p>
          <a:p>
            <a:pPr eaLnBrk="1" hangingPunct="1">
              <a:spcBef>
                <a:spcPts val="1200"/>
              </a:spcBef>
              <a:buClr>
                <a:schemeClr val="hlink"/>
              </a:buClr>
              <a:buSzPct val="85000"/>
              <a:buFont typeface="Wingdings" pitchFamily="2" charset="2"/>
              <a:buNone/>
            </a:pPr>
            <a:r>
              <a:rPr lang="en-US" altLang="ja-JP" sz="2200" b="1" dirty="0">
                <a:solidFill>
                  <a:srgbClr val="609000"/>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時間や日にちが分からなくなった</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忘れるようになった</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52.9%</a:t>
            </a:r>
            <a:endParaRPr lang="ja-JP" altLang="en-US" sz="2000" b="1" dirty="0">
              <a:latin typeface="Meiryo UI" pitchFamily="50" charset="-128"/>
              <a:ea typeface="Meiryo UI" pitchFamily="50" charset="-128"/>
              <a:cs typeface="Meiryo UI" pitchFamily="50" charset="-128"/>
            </a:endParaRPr>
          </a:p>
          <a:p>
            <a:pPr eaLnBrk="1" hangingPunct="1">
              <a:spcBef>
                <a:spcPts val="1200"/>
              </a:spcBef>
              <a:buClr>
                <a:schemeClr val="hlink"/>
              </a:buClr>
              <a:buSzPct val="85000"/>
              <a:buFont typeface="Wingdings" pitchFamily="2" charset="2"/>
              <a:buNone/>
            </a:pPr>
            <a:r>
              <a:rPr lang="en-US" altLang="ja-JP" sz="2200" b="1" dirty="0">
                <a:solidFill>
                  <a:srgbClr val="609000"/>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仕事や家事が以前のようにできなくなり、支障をきたす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46.7%</a:t>
            </a:r>
            <a:endParaRPr lang="en-US" altLang="ja-JP" sz="2000" b="1" dirty="0">
              <a:latin typeface="Meiryo UI" pitchFamily="50" charset="-128"/>
              <a:ea typeface="Meiryo UI" pitchFamily="50" charset="-128"/>
              <a:cs typeface="Meiryo UI" pitchFamily="50" charset="-128"/>
            </a:endParaRPr>
          </a:p>
          <a:p>
            <a:pPr eaLnBrk="1" hangingPunct="1">
              <a:spcBef>
                <a:spcPts val="0"/>
              </a:spcBef>
              <a:buClr>
                <a:schemeClr val="hlink"/>
              </a:buClr>
              <a:buSzPct val="85000"/>
              <a:buFont typeface="Wingdings" pitchFamily="2" charset="2"/>
              <a:buNone/>
            </a:pPr>
            <a:r>
              <a:rPr lang="ja-JP" altLang="en-US" sz="2200" b="1" dirty="0">
                <a:latin typeface="Meiryo UI" pitchFamily="50" charset="-128"/>
                <a:ea typeface="Meiryo UI" pitchFamily="50" charset="-128"/>
                <a:cs typeface="Meiryo UI" pitchFamily="50" charset="-128"/>
              </a:rPr>
              <a:t>    ようになった</a:t>
            </a:r>
          </a:p>
          <a:p>
            <a:pPr eaLnBrk="1" hangingPunct="1">
              <a:spcBef>
                <a:spcPts val="1200"/>
              </a:spcBef>
              <a:buClr>
                <a:schemeClr val="hlink"/>
              </a:buClr>
              <a:buSzPct val="85000"/>
              <a:buFont typeface="Wingdings" pitchFamily="2" charset="2"/>
              <a:buNone/>
            </a:pPr>
            <a:r>
              <a:rPr lang="en-US" altLang="ja-JP" sz="2200" b="1" dirty="0">
                <a:solidFill>
                  <a:srgbClr val="609000"/>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クレジットカードや銀行通帳の取り扱いができなくなった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29.5%</a:t>
            </a:r>
            <a:endParaRPr lang="ja-JP" altLang="en-US" sz="2000" b="1" dirty="0">
              <a:latin typeface="Meiryo UI" pitchFamily="50" charset="-128"/>
              <a:ea typeface="Meiryo UI" pitchFamily="50" charset="-128"/>
              <a:cs typeface="Meiryo UI" pitchFamily="50" charset="-128"/>
            </a:endParaRPr>
          </a:p>
          <a:p>
            <a:pPr eaLnBrk="1" hangingPunct="1">
              <a:spcBef>
                <a:spcPts val="1200"/>
              </a:spcBef>
              <a:buClr>
                <a:schemeClr val="hlink"/>
              </a:buClr>
              <a:buSzPct val="85000"/>
              <a:buFont typeface="Wingdings" pitchFamily="2" charset="2"/>
              <a:buNone/>
            </a:pPr>
            <a:r>
              <a:rPr lang="en-US" altLang="ja-JP" sz="2200" b="1" dirty="0">
                <a:solidFill>
                  <a:srgbClr val="609000"/>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服薬がきちんとできなくなった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28.4%</a:t>
            </a:r>
            <a:endParaRPr lang="ja-JP" altLang="en-US" sz="2000" b="1" dirty="0">
              <a:latin typeface="Meiryo UI" pitchFamily="50" charset="-128"/>
              <a:ea typeface="Meiryo UI" pitchFamily="50" charset="-128"/>
              <a:cs typeface="Meiryo UI" pitchFamily="50" charset="-128"/>
            </a:endParaRPr>
          </a:p>
          <a:p>
            <a:pPr eaLnBrk="1" hangingPunct="1">
              <a:spcBef>
                <a:spcPts val="1200"/>
              </a:spcBef>
              <a:buClr>
                <a:schemeClr val="hlink"/>
              </a:buClr>
              <a:buSzPct val="85000"/>
              <a:buFont typeface="Wingdings" pitchFamily="2" charset="2"/>
              <a:buNone/>
            </a:pPr>
            <a:r>
              <a:rPr lang="en-US" altLang="ja-JP" sz="2200" b="1" dirty="0">
                <a:solidFill>
                  <a:srgbClr val="609000"/>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ふさぎこんで、何をするのも億劫がり、嫌がるようになった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26.5%</a:t>
            </a:r>
            <a:endParaRPr lang="ja-JP" altLang="en-US" sz="2000" b="1" dirty="0">
              <a:latin typeface="Meiryo UI" pitchFamily="50" charset="-128"/>
              <a:ea typeface="Meiryo UI" pitchFamily="50" charset="-128"/>
              <a:cs typeface="Meiryo UI" pitchFamily="50" charset="-128"/>
            </a:endParaRPr>
          </a:p>
          <a:p>
            <a:pPr eaLnBrk="1" hangingPunct="1">
              <a:spcBef>
                <a:spcPts val="1200"/>
              </a:spcBef>
              <a:buClr>
                <a:schemeClr val="hlink"/>
              </a:buClr>
              <a:buSzPct val="85000"/>
              <a:buFont typeface="Wingdings" pitchFamily="2" charset="2"/>
              <a:buNone/>
            </a:pPr>
            <a:r>
              <a:rPr lang="en-US" altLang="ja-JP" sz="2200" b="1" dirty="0">
                <a:solidFill>
                  <a:srgbClr val="609000"/>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気候に合った服を選んできることができなくなった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19.6%</a:t>
            </a:r>
            <a:endParaRPr lang="ja-JP" altLang="en-US" sz="2000" b="1" dirty="0">
              <a:latin typeface="Meiryo UI" pitchFamily="50" charset="-128"/>
              <a:ea typeface="Meiryo UI" pitchFamily="50" charset="-128"/>
              <a:cs typeface="Meiryo UI" pitchFamily="50" charset="-128"/>
            </a:endParaRPr>
          </a:p>
          <a:p>
            <a:pPr eaLnBrk="1" hangingPunct="1">
              <a:spcBef>
                <a:spcPts val="1200"/>
              </a:spcBef>
              <a:buClr>
                <a:schemeClr val="hlink"/>
              </a:buClr>
              <a:buSzPct val="85000"/>
              <a:buFont typeface="Wingdings" pitchFamily="2" charset="2"/>
              <a:buNone/>
            </a:pPr>
            <a:r>
              <a:rPr lang="en-US" altLang="ja-JP" sz="2200" b="1" dirty="0">
                <a:solidFill>
                  <a:srgbClr val="609000"/>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入浴しても洗髪は困難になった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13.5%</a:t>
            </a:r>
            <a:endParaRPr lang="ja-JP" altLang="en-US" sz="2000" b="1" dirty="0">
              <a:latin typeface="Meiryo UI" pitchFamily="50" charset="-128"/>
              <a:ea typeface="Meiryo UI" pitchFamily="50" charset="-128"/>
              <a:cs typeface="Meiryo UI" pitchFamily="50" charset="-128"/>
            </a:endParaRPr>
          </a:p>
        </p:txBody>
      </p:sp>
      <p:sp>
        <p:nvSpPr>
          <p:cNvPr id="40964" name="Text Box 4"/>
          <p:cNvSpPr txBox="1">
            <a:spLocks noChangeArrowheads="1"/>
          </p:cNvSpPr>
          <p:nvPr/>
        </p:nvSpPr>
        <p:spPr bwMode="auto">
          <a:xfrm>
            <a:off x="1991446" y="6392100"/>
            <a:ext cx="6782667" cy="27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200" b="1" dirty="0">
                <a:latin typeface="Meiryo UI" pitchFamily="50" charset="-128"/>
                <a:ea typeface="Meiryo UI" pitchFamily="50" charset="-128"/>
                <a:cs typeface="Meiryo UI" pitchFamily="50" charset="-128"/>
              </a:rPr>
              <a:t>公益社団法人 認知症の人と家族の会  「認知症の診断と治療に関するアンケート調査報告書」 </a:t>
            </a:r>
            <a:r>
              <a:rPr lang="en-US" altLang="ja-JP" sz="1200" b="1" dirty="0">
                <a:latin typeface="Trebuchet MS" panose="020B0603020202020204" pitchFamily="34" charset="0"/>
                <a:ea typeface="Meiryo UI" pitchFamily="50" charset="-128"/>
                <a:cs typeface="Meiryo UI" pitchFamily="50" charset="-128"/>
              </a:rPr>
              <a:t>2014.9</a:t>
            </a:r>
            <a:endParaRPr lang="ja-JP" altLang="en-US" sz="1200" b="1" dirty="0">
              <a:latin typeface="Meiryo UI" pitchFamily="50" charset="-128"/>
              <a:ea typeface="Meiryo UI" pitchFamily="50" charset="-128"/>
              <a:cs typeface="Meiryo UI" pitchFamily="50" charset="-128"/>
            </a:endParaRPr>
          </a:p>
        </p:txBody>
      </p:sp>
      <p:sp>
        <p:nvSpPr>
          <p:cNvPr id="40965" name="Rectangle 6"/>
          <p:cNvSpPr>
            <a:spLocks noChangeArrowheads="1"/>
          </p:cNvSpPr>
          <p:nvPr/>
        </p:nvSpPr>
        <p:spPr bwMode="auto">
          <a:xfrm>
            <a:off x="7287316" y="1341660"/>
            <a:ext cx="1289164" cy="32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p>
            <a:pPr defTabSz="909638" eaLnBrk="1" hangingPunct="1"/>
            <a:r>
              <a:rPr lang="ja-JP" altLang="en-US" sz="1600" b="1" dirty="0">
                <a:latin typeface="Meiryo UI" pitchFamily="50" charset="-128"/>
                <a:ea typeface="Meiryo UI" pitchFamily="50" charset="-128"/>
                <a:cs typeface="Meiryo UI" pitchFamily="50" charset="-128"/>
              </a:rPr>
              <a:t>（</a:t>
            </a:r>
            <a:r>
              <a:rPr lang="ja-JP" altLang="en-US" sz="1600" b="1" dirty="0">
                <a:latin typeface="Trebuchet MS" panose="020B0603020202020204" pitchFamily="34" charset="0"/>
                <a:ea typeface="Meiryo UI" pitchFamily="50" charset="-128"/>
                <a:cs typeface="Meiryo UI" pitchFamily="50" charset="-128"/>
              </a:rPr>
              <a:t>ｎ</a:t>
            </a:r>
            <a:r>
              <a:rPr lang="en-US" altLang="ja-JP" sz="1600" b="1" dirty="0">
                <a:latin typeface="Trebuchet MS" panose="020B0603020202020204" pitchFamily="34" charset="0"/>
                <a:ea typeface="Meiryo UI" pitchFamily="50" charset="-128"/>
                <a:cs typeface="Meiryo UI" pitchFamily="50" charset="-128"/>
              </a:rPr>
              <a:t>:465</a:t>
            </a:r>
            <a:r>
              <a:rPr lang="ja-JP" altLang="en-US" sz="1600" b="1"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 </a:t>
            </a:r>
          </a:p>
        </p:txBody>
      </p:sp>
      <p:sp>
        <p:nvSpPr>
          <p:cNvPr id="40966" name="Rectangle 3"/>
          <p:cNvSpPr>
            <a:spLocks noChangeArrowheads="1"/>
          </p:cNvSpPr>
          <p:nvPr/>
        </p:nvSpPr>
        <p:spPr bwMode="auto">
          <a:xfrm>
            <a:off x="309563" y="11160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40967" name="Text Box 5"/>
          <p:cNvSpPr txBox="1">
            <a:spLocks noChangeArrowheads="1"/>
          </p:cNvSpPr>
          <p:nvPr/>
        </p:nvSpPr>
        <p:spPr bwMode="auto">
          <a:xfrm>
            <a:off x="0" y="0"/>
            <a:ext cx="21478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-3</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4172756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ChangeArrowheads="1"/>
          </p:cNvSpPr>
          <p:nvPr/>
        </p:nvSpPr>
        <p:spPr bwMode="auto">
          <a:xfrm>
            <a:off x="334963" y="455130"/>
            <a:ext cx="8359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加齢に伴うもの忘れと認知症のもの忘れ</a:t>
            </a:r>
          </a:p>
        </p:txBody>
      </p:sp>
      <p:sp>
        <p:nvSpPr>
          <p:cNvPr id="43011" name="Text Box 33"/>
          <p:cNvSpPr txBox="1">
            <a:spLocks noChangeArrowheads="1"/>
          </p:cNvSpPr>
          <p:nvPr/>
        </p:nvSpPr>
        <p:spPr bwMode="auto">
          <a:xfrm>
            <a:off x="509588" y="6332468"/>
            <a:ext cx="8439150" cy="26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r" eaLnBrk="1" hangingPunct="1">
              <a:spcBef>
                <a:spcPct val="50000"/>
              </a:spcBef>
            </a:pPr>
            <a:r>
              <a:rPr lang="ja-JP" altLang="en-US" sz="1200" b="1" dirty="0">
                <a:latin typeface="Meiryo UI" pitchFamily="50" charset="-128"/>
                <a:ea typeface="Meiryo UI" pitchFamily="50" charset="-128"/>
                <a:cs typeface="Meiryo UI" pitchFamily="50" charset="-128"/>
              </a:rPr>
              <a:t>東京都高齢者施策推進室「痴呆が疑われたときにーかかりつけ医のための痴呆の手引き」</a:t>
            </a:r>
            <a:r>
              <a:rPr lang="en-US" altLang="ja-JP" sz="1200" b="1" dirty="0">
                <a:latin typeface="Meiryo UI" pitchFamily="50" charset="-128"/>
                <a:ea typeface="Meiryo UI" pitchFamily="50" charset="-128"/>
                <a:cs typeface="Meiryo UI" pitchFamily="50" charset="-128"/>
              </a:rPr>
              <a:t>1999</a:t>
            </a:r>
            <a:r>
              <a:rPr lang="ja-JP" altLang="en-US" sz="1200" b="1" dirty="0">
                <a:latin typeface="Meiryo UI" pitchFamily="50" charset="-128"/>
                <a:ea typeface="Meiryo UI" pitchFamily="50" charset="-128"/>
                <a:cs typeface="Meiryo UI" pitchFamily="50" charset="-128"/>
              </a:rPr>
              <a:t>より引用・改変</a:t>
            </a:r>
          </a:p>
        </p:txBody>
      </p:sp>
      <p:graphicFrame>
        <p:nvGraphicFramePr>
          <p:cNvPr id="60504" name="Group 88"/>
          <p:cNvGraphicFramePr>
            <a:graphicFrameLocks noGrp="1"/>
          </p:cNvGraphicFramePr>
          <p:nvPr>
            <p:extLst>
              <p:ext uri="{D42A27DB-BD31-4B8C-83A1-F6EECF244321}">
                <p14:modId xmlns:p14="http://schemas.microsoft.com/office/powerpoint/2010/main" val="4152928144"/>
              </p:ext>
            </p:extLst>
          </p:nvPr>
        </p:nvGraphicFramePr>
        <p:xfrm>
          <a:off x="660987" y="1441795"/>
          <a:ext cx="7866476" cy="4675189"/>
        </p:xfrm>
        <a:graphic>
          <a:graphicData uri="http://schemas.openxmlformats.org/drawingml/2006/table">
            <a:tbl>
              <a:tblPr/>
              <a:tblGrid>
                <a:gridCol w="3614130">
                  <a:extLst>
                    <a:ext uri="{9D8B030D-6E8A-4147-A177-3AD203B41FA5}">
                      <a16:colId xmlns:a16="http://schemas.microsoft.com/office/drawing/2014/main" xmlns="" val="20000"/>
                    </a:ext>
                  </a:extLst>
                </a:gridCol>
                <a:gridCol w="4252346">
                  <a:extLst>
                    <a:ext uri="{9D8B030D-6E8A-4147-A177-3AD203B41FA5}">
                      <a16:colId xmlns:a16="http://schemas.microsoft.com/office/drawing/2014/main" xmlns="" val="20001"/>
                    </a:ext>
                  </a:extLst>
                </a:gridCol>
              </a:tblGrid>
              <a:tr h="48101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加齢に伴うもの忘れ</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アルツハイマー型認知症のもの忘れ</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extLst>
                  <a:ext uri="{0D108BD9-81ED-4DB2-BD59-A6C34878D82A}">
                    <a16:rowId xmlns:a16="http://schemas.microsoft.com/office/drawing/2014/main" xmlns="" val="10000"/>
                  </a:ext>
                </a:extLst>
              </a:tr>
              <a:tr h="48101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体験の一部分を忘れる</a:t>
                      </a:r>
                    </a:p>
                  </a:txBody>
                  <a:tcPr marL="180000" marR="0"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全体を忘れる</a:t>
                      </a:r>
                    </a:p>
                  </a:txBody>
                  <a:tcPr marL="180000" marR="0" marT="0" marB="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1"/>
                  </a:ext>
                </a:extLst>
              </a:tr>
              <a:tr h="831849">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記憶障害のみがみられる</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記憶障害に加えて</a:t>
                      </a:r>
                    </a:p>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判断の障害や実行機能障害がある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2"/>
                  </a:ext>
                </a:extLst>
              </a:tr>
              <a:tr h="476250">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もの忘れを自覚している</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もの忘れの自覚に乏しい</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3"/>
                  </a:ext>
                </a:extLst>
              </a:tr>
              <a:tr h="484188">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探し物も努力して見つけようとする</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探し物も誰かが盗ったということがある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4"/>
                  </a:ext>
                </a:extLst>
              </a:tr>
              <a:tr h="476250">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見当識障害はみられない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見当識障害がみられる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5"/>
                  </a:ext>
                </a:extLst>
              </a:tr>
              <a:tr h="484188">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取り繕いはみられない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しばしば取り繕いがみられる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6"/>
                  </a:ext>
                </a:extLst>
              </a:tr>
              <a:tr h="48101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日常生活に支障はない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日常生活に支障をきたす</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7"/>
                  </a:ext>
                </a:extLst>
              </a:tr>
              <a:tr h="479425">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きわめて徐々にしか進行しない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進行性である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8"/>
                  </a:ext>
                </a:extLst>
              </a:tr>
            </a:tbl>
          </a:graphicData>
        </a:graphic>
      </p:graphicFrame>
      <p:sp>
        <p:nvSpPr>
          <p:cNvPr id="43041" name="Rectangle 3"/>
          <p:cNvSpPr>
            <a:spLocks noChangeArrowheads="1"/>
          </p:cNvSpPr>
          <p:nvPr/>
        </p:nvSpPr>
        <p:spPr bwMode="auto">
          <a:xfrm>
            <a:off x="309563" y="10731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43042" name="Text Box 5"/>
          <p:cNvSpPr txBox="1">
            <a:spLocks noChangeArrowheads="1"/>
          </p:cNvSpPr>
          <p:nvPr/>
        </p:nvSpPr>
        <p:spPr bwMode="auto">
          <a:xfrm>
            <a:off x="0" y="0"/>
            <a:ext cx="2147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-4</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477469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EEC8"/>
        </a:solidFill>
        <a:effectLst/>
      </p:bgPr>
    </p:bg>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392238" y="3188239"/>
            <a:ext cx="6270625"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a:latin typeface="Meiryo UI" pitchFamily="50" charset="-128"/>
                <a:ea typeface="Meiryo UI" pitchFamily="50" charset="-128"/>
                <a:cs typeface="Meiryo UI" pitchFamily="50" charset="-128"/>
              </a:rPr>
              <a:t>認知症初期の発見とポイント</a:t>
            </a:r>
          </a:p>
        </p:txBody>
      </p:sp>
      <p:sp>
        <p:nvSpPr>
          <p:cNvPr id="44035" name="Text Box 4"/>
          <p:cNvSpPr txBox="1">
            <a:spLocks noChangeArrowheads="1"/>
          </p:cNvSpPr>
          <p:nvPr/>
        </p:nvSpPr>
        <p:spPr bwMode="auto">
          <a:xfrm>
            <a:off x="3206750" y="1898474"/>
            <a:ext cx="2679700"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800" b="1">
                <a:latin typeface="Meiryo UI" pitchFamily="50" charset="-128"/>
                <a:ea typeface="Meiryo UI" pitchFamily="50" charset="-128"/>
                <a:cs typeface="Meiryo UI" pitchFamily="50" charset="-128"/>
              </a:rPr>
              <a:t>［</a:t>
            </a:r>
            <a:r>
              <a:rPr lang="en-US" altLang="ja-JP" sz="2800" b="1">
                <a:latin typeface="Meiryo UI" pitchFamily="50" charset="-128"/>
                <a:ea typeface="Meiryo UI" pitchFamily="50" charset="-128"/>
                <a:cs typeface="Meiryo UI" pitchFamily="50" charset="-128"/>
              </a:rPr>
              <a:t>DVD-2</a:t>
            </a:r>
            <a:r>
              <a:rPr lang="ja-JP" altLang="en-US" sz="2800" b="1">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834267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68537" y="1590474"/>
            <a:ext cx="8451376" cy="453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b">
            <a:sp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342900" indent="-342900" eaLnBrk="1" hangingPunct="1">
              <a:spcBef>
                <a:spcPts val="0"/>
              </a:spcBef>
            </a:pPr>
            <a:r>
              <a:rPr kumimoji="0" lang="ja-JP" altLang="en-US" sz="1900" b="1" dirty="0">
                <a:latin typeface="Meiryo UI" pitchFamily="50" charset="-128"/>
                <a:ea typeface="Meiryo UI" pitchFamily="50" charset="-128"/>
                <a:cs typeface="Meiryo UI" pitchFamily="50" charset="-128"/>
              </a:rPr>
              <a:t>Ａ</a:t>
            </a:r>
            <a:r>
              <a:rPr kumimoji="0" lang="ja-JP" altLang="en-US" sz="1200" b="1" dirty="0">
                <a:latin typeface="Meiryo UI" pitchFamily="50" charset="-128"/>
                <a:ea typeface="Meiryo UI" pitchFamily="50" charset="-128"/>
                <a:cs typeface="Meiryo UI" pitchFamily="50" charset="-128"/>
              </a:rPr>
              <a:t>　 </a:t>
            </a:r>
            <a:r>
              <a:rPr kumimoji="0" lang="en-US" altLang="ja-JP" sz="2300" b="1" dirty="0">
                <a:latin typeface="Trebuchet MS" panose="020B0603020202020204" pitchFamily="34" charset="0"/>
                <a:ea typeface="Meiryo UI" pitchFamily="50" charset="-128"/>
                <a:cs typeface="Meiryo UI" pitchFamily="50" charset="-128"/>
              </a:rPr>
              <a:t>major neurocognitive disorder</a:t>
            </a:r>
            <a:r>
              <a:rPr kumimoji="0" lang="ja-JP" altLang="en-US" sz="2300" b="1" dirty="0">
                <a:latin typeface="Trebuchet MS" panose="020B0603020202020204" pitchFamily="34" charset="0"/>
                <a:ea typeface="Meiryo UI" pitchFamily="50" charset="-128"/>
                <a:cs typeface="Meiryo UI" pitchFamily="50" charset="-128"/>
              </a:rPr>
              <a:t> </a:t>
            </a:r>
            <a:r>
              <a:rPr kumimoji="0" lang="ja-JP" altLang="en-US" sz="2100" b="1" dirty="0">
                <a:latin typeface="Meiryo UI" pitchFamily="50" charset="-128"/>
                <a:ea typeface="Meiryo UI" pitchFamily="50" charset="-128"/>
                <a:cs typeface="Meiryo UI" pitchFamily="50" charset="-128"/>
              </a:rPr>
              <a:t>の基準を満たす</a:t>
            </a:r>
          </a:p>
          <a:p>
            <a:pPr marL="342900" indent="-342900" eaLnBrk="1" hangingPunct="1">
              <a:spcBef>
                <a:spcPts val="1200"/>
              </a:spcBef>
            </a:pPr>
            <a:r>
              <a:rPr kumimoji="0" lang="ja-JP" altLang="en-US" sz="1900" b="1" dirty="0">
                <a:latin typeface="Meiryo UI" pitchFamily="50" charset="-128"/>
                <a:ea typeface="Meiryo UI" pitchFamily="50" charset="-128"/>
                <a:cs typeface="Meiryo UI" pitchFamily="50" charset="-128"/>
              </a:rPr>
              <a:t>Ｂ</a:t>
            </a:r>
            <a:r>
              <a:rPr kumimoji="0" lang="ja-JP" altLang="en-US" sz="1000" b="1" dirty="0">
                <a:latin typeface="Meiryo UI" pitchFamily="50" charset="-128"/>
                <a:ea typeface="Meiryo UI" pitchFamily="50" charset="-128"/>
                <a:cs typeface="Meiryo UI" pitchFamily="50" charset="-128"/>
              </a:rPr>
              <a:t>　 </a:t>
            </a:r>
            <a:r>
              <a:rPr kumimoji="0" lang="ja-JP" altLang="en-US" sz="2050" b="1" dirty="0">
                <a:latin typeface="Meiryo UI" pitchFamily="50" charset="-128"/>
                <a:ea typeface="Meiryo UI" pitchFamily="50" charset="-128"/>
                <a:cs typeface="Meiryo UI" pitchFamily="50" charset="-128"/>
              </a:rPr>
              <a:t>少なくとも</a:t>
            </a:r>
            <a:r>
              <a:rPr kumimoji="0" lang="en-US" altLang="ja-JP" sz="2050" b="1" dirty="0">
                <a:solidFill>
                  <a:srgbClr val="789C36"/>
                </a:solidFill>
                <a:latin typeface="Meiryo UI" pitchFamily="50" charset="-128"/>
                <a:ea typeface="Meiryo UI" pitchFamily="50" charset="-128"/>
                <a:cs typeface="Meiryo UI" pitchFamily="50" charset="-128"/>
              </a:rPr>
              <a:t>2</a:t>
            </a:r>
            <a:r>
              <a:rPr kumimoji="0" lang="ja-JP" altLang="en-US" sz="2050" b="1" dirty="0">
                <a:solidFill>
                  <a:srgbClr val="789C36"/>
                </a:solidFill>
                <a:latin typeface="Meiryo UI" pitchFamily="50" charset="-128"/>
                <a:ea typeface="Meiryo UI" pitchFamily="50" charset="-128"/>
                <a:cs typeface="Meiryo UI" pitchFamily="50" charset="-128"/>
              </a:rPr>
              <a:t>つ以上の認知機能の障害</a:t>
            </a:r>
            <a:r>
              <a:rPr kumimoji="0" lang="ja-JP" altLang="en-US" sz="2050" b="1" dirty="0">
                <a:latin typeface="Meiryo UI" pitchFamily="50" charset="-128"/>
                <a:ea typeface="Meiryo UI" pitchFamily="50" charset="-128"/>
                <a:cs typeface="Meiryo UI" pitchFamily="50" charset="-128"/>
              </a:rPr>
              <a:t>が潜行性に出現し、徐々に進行する</a:t>
            </a:r>
          </a:p>
          <a:p>
            <a:pPr marL="342900" indent="-342900" eaLnBrk="1" hangingPunct="1">
              <a:spcBef>
                <a:spcPts val="1200"/>
              </a:spcBef>
            </a:pPr>
            <a:r>
              <a:rPr kumimoji="0" lang="ja-JP" altLang="en-US" sz="1900" b="1" dirty="0">
                <a:latin typeface="Meiryo UI" pitchFamily="50" charset="-128"/>
                <a:ea typeface="Meiryo UI" pitchFamily="50" charset="-128"/>
                <a:cs typeface="Meiryo UI" pitchFamily="50" charset="-128"/>
              </a:rPr>
              <a:t>Ｃ  </a:t>
            </a:r>
            <a:r>
              <a:rPr kumimoji="0" lang="ja-JP" altLang="en-US" sz="2100" b="1" dirty="0">
                <a:latin typeface="Meiryo UI" pitchFamily="50" charset="-128"/>
                <a:ea typeface="Meiryo UI" pitchFamily="50" charset="-128"/>
                <a:cs typeface="Meiryo UI" pitchFamily="50" charset="-128"/>
              </a:rPr>
              <a:t>次のどちらかがあてはまる</a:t>
            </a:r>
            <a:endParaRPr kumimoji="0" lang="en-US" altLang="ja-JP" sz="2100" b="1" dirty="0">
              <a:latin typeface="Meiryo UI" pitchFamily="50" charset="-128"/>
              <a:ea typeface="Meiryo UI" pitchFamily="50" charset="-128"/>
              <a:cs typeface="Meiryo UI" pitchFamily="50" charset="-128"/>
            </a:endParaRPr>
          </a:p>
          <a:p>
            <a:pPr marL="342900" indent="-342900" eaLnBrk="1" hangingPunct="1">
              <a:spcBef>
                <a:spcPts val="0"/>
              </a:spcBef>
            </a:pPr>
            <a:r>
              <a:rPr kumimoji="0" lang="ja-JP" altLang="en-US" sz="1900" b="1" dirty="0">
                <a:solidFill>
                  <a:srgbClr val="5F5F5F"/>
                </a:solidFill>
                <a:latin typeface="Meiryo UI" pitchFamily="50" charset="-128"/>
                <a:ea typeface="Meiryo UI" pitchFamily="50" charset="-128"/>
                <a:cs typeface="Meiryo UI" pitchFamily="50" charset="-128"/>
              </a:rPr>
              <a:t>　   </a:t>
            </a:r>
            <a:r>
              <a:rPr kumimoji="0" lang="en-US" altLang="ja-JP" sz="1900" b="1" dirty="0">
                <a:solidFill>
                  <a:srgbClr val="5F5F5F"/>
                </a:solidFill>
                <a:latin typeface="Meiryo UI" pitchFamily="50" charset="-128"/>
                <a:ea typeface="Meiryo UI" pitchFamily="50" charset="-128"/>
                <a:cs typeface="Meiryo UI" pitchFamily="50" charset="-128"/>
              </a:rPr>
              <a:t>1.</a:t>
            </a:r>
            <a:r>
              <a:rPr kumimoji="0" lang="ja-JP" altLang="en-US" sz="1900" b="1" dirty="0">
                <a:solidFill>
                  <a:srgbClr val="5F5F5F"/>
                </a:solidFill>
                <a:latin typeface="Meiryo UI" pitchFamily="50" charset="-128"/>
                <a:ea typeface="Meiryo UI" pitchFamily="50" charset="-128"/>
                <a:cs typeface="Meiryo UI" pitchFamily="50" charset="-128"/>
              </a:rPr>
              <a:t> 家族歴か遺伝子検査から </a:t>
            </a:r>
            <a:r>
              <a:rPr kumimoji="0" lang="en-US" altLang="ja-JP" sz="2000" b="1" dirty="0">
                <a:solidFill>
                  <a:srgbClr val="5F5F5F"/>
                </a:solidFill>
                <a:latin typeface="Trebuchet MS" panose="020B0603020202020204" pitchFamily="34" charset="0"/>
                <a:ea typeface="Meiryo UI" pitchFamily="50" charset="-128"/>
                <a:cs typeface="Meiryo UI" pitchFamily="50" charset="-128"/>
              </a:rPr>
              <a:t>Alzheimer’s disease</a:t>
            </a:r>
            <a:r>
              <a:rPr kumimoji="0" lang="ja-JP" altLang="en-US" sz="2000" b="1" dirty="0">
                <a:solidFill>
                  <a:srgbClr val="5F5F5F"/>
                </a:solidFill>
                <a:latin typeface="Trebuchet MS" panose="020B0603020202020204" pitchFamily="34" charset="0"/>
                <a:ea typeface="Meiryo UI" pitchFamily="50" charset="-128"/>
                <a:cs typeface="Meiryo UI" pitchFamily="50" charset="-128"/>
              </a:rPr>
              <a:t> </a:t>
            </a:r>
            <a:r>
              <a:rPr kumimoji="0" lang="ja-JP" altLang="en-US" sz="1900" b="1" dirty="0">
                <a:solidFill>
                  <a:srgbClr val="5F5F5F"/>
                </a:solidFill>
                <a:latin typeface="Meiryo UI" pitchFamily="50" charset="-128"/>
                <a:ea typeface="Meiryo UI" pitchFamily="50" charset="-128"/>
                <a:cs typeface="Meiryo UI" pitchFamily="50" charset="-128"/>
              </a:rPr>
              <a:t>の原因遺伝子変異 </a:t>
            </a:r>
            <a:endParaRPr kumimoji="0" lang="en-US" altLang="ja-JP" sz="1900" b="1" dirty="0">
              <a:solidFill>
                <a:srgbClr val="5F5F5F"/>
              </a:solidFill>
              <a:latin typeface="Meiryo UI" pitchFamily="50" charset="-128"/>
              <a:ea typeface="Meiryo UI" pitchFamily="50" charset="-128"/>
              <a:cs typeface="Meiryo UI" pitchFamily="50" charset="-128"/>
            </a:endParaRPr>
          </a:p>
          <a:p>
            <a:pPr marL="342900" indent="-342900" eaLnBrk="1" hangingPunct="1">
              <a:spcBef>
                <a:spcPts val="0"/>
              </a:spcBef>
            </a:pPr>
            <a:r>
              <a:rPr kumimoji="0" lang="ja-JP" altLang="en-US" sz="1900" b="1" dirty="0">
                <a:solidFill>
                  <a:srgbClr val="5F5F5F"/>
                </a:solidFill>
                <a:latin typeface="Meiryo UI" pitchFamily="50" charset="-128"/>
                <a:ea typeface="Meiryo UI" pitchFamily="50" charset="-128"/>
                <a:cs typeface="Meiryo UI" pitchFamily="50" charset="-128"/>
              </a:rPr>
              <a:t>         が存在する証拠がある</a:t>
            </a:r>
          </a:p>
          <a:p>
            <a:pPr marL="342900" indent="-342900" eaLnBrk="1" hangingPunct="1">
              <a:spcBef>
                <a:spcPts val="0"/>
              </a:spcBef>
            </a:pPr>
            <a:r>
              <a:rPr kumimoji="0" lang="ja-JP" altLang="en-US" sz="1900" b="1" dirty="0">
                <a:solidFill>
                  <a:srgbClr val="5F5F5F"/>
                </a:solidFill>
                <a:latin typeface="Meiryo UI" pitchFamily="50" charset="-128"/>
                <a:ea typeface="Meiryo UI" pitchFamily="50" charset="-128"/>
                <a:cs typeface="Meiryo UI" pitchFamily="50" charset="-128"/>
              </a:rPr>
              <a:t>　   </a:t>
            </a:r>
            <a:r>
              <a:rPr kumimoji="0" lang="en-US" altLang="ja-JP" sz="1900" b="1" dirty="0">
                <a:solidFill>
                  <a:srgbClr val="5F5F5F"/>
                </a:solidFill>
                <a:latin typeface="Meiryo UI" pitchFamily="50" charset="-128"/>
                <a:ea typeface="Meiryo UI" pitchFamily="50" charset="-128"/>
                <a:cs typeface="Meiryo UI" pitchFamily="50" charset="-128"/>
              </a:rPr>
              <a:t>2.</a:t>
            </a:r>
            <a:r>
              <a:rPr kumimoji="0" lang="ja-JP" altLang="en-US" sz="1900" b="1" dirty="0">
                <a:solidFill>
                  <a:srgbClr val="5F5F5F"/>
                </a:solidFill>
                <a:latin typeface="Meiryo UI" pitchFamily="50" charset="-128"/>
                <a:ea typeface="Meiryo UI" pitchFamily="50" charset="-128"/>
                <a:cs typeface="Meiryo UI" pitchFamily="50" charset="-128"/>
              </a:rPr>
              <a:t> 下記の全てがあてはまる</a:t>
            </a:r>
            <a:endParaRPr kumimoji="0" lang="en-US" altLang="ja-JP" sz="1900" b="1" dirty="0">
              <a:solidFill>
                <a:srgbClr val="5F5F5F"/>
              </a:solidFill>
              <a:latin typeface="Meiryo UI" pitchFamily="50" charset="-128"/>
              <a:ea typeface="Meiryo UI" pitchFamily="50" charset="-128"/>
              <a:cs typeface="Meiryo UI" pitchFamily="50" charset="-128"/>
            </a:endParaRPr>
          </a:p>
          <a:p>
            <a:pPr marL="342900" indent="-342900" eaLnBrk="1" hangingPunct="1">
              <a:spcBef>
                <a:spcPts val="0"/>
              </a:spcBef>
            </a:pPr>
            <a:r>
              <a:rPr kumimoji="0" lang="ja-JP" altLang="en-US" sz="1900" b="1" dirty="0">
                <a:solidFill>
                  <a:srgbClr val="5F5F5F"/>
                </a:solidFill>
                <a:latin typeface="Meiryo UI" pitchFamily="50" charset="-128"/>
                <a:ea typeface="Meiryo UI" pitchFamily="50" charset="-128"/>
                <a:cs typeface="Meiryo UI" pitchFamily="50" charset="-128"/>
              </a:rPr>
              <a:t>        </a:t>
            </a:r>
            <a:r>
              <a:rPr kumimoji="0" lang="en-US" altLang="ja-JP" sz="1900" b="1" dirty="0">
                <a:solidFill>
                  <a:srgbClr val="5F5F5F"/>
                </a:solidFill>
                <a:latin typeface="Meiryo UI" pitchFamily="50" charset="-128"/>
                <a:ea typeface="Meiryo UI" pitchFamily="50" charset="-128"/>
                <a:cs typeface="Meiryo UI" pitchFamily="50" charset="-128"/>
              </a:rPr>
              <a:t>a.</a:t>
            </a:r>
            <a:r>
              <a:rPr kumimoji="0" lang="ja-JP" altLang="en-US" sz="1900" b="1" dirty="0">
                <a:solidFill>
                  <a:srgbClr val="5F5F5F"/>
                </a:solidFill>
                <a:latin typeface="Meiryo UI" pitchFamily="50" charset="-128"/>
                <a:ea typeface="Meiryo UI" pitchFamily="50" charset="-128"/>
                <a:cs typeface="Meiryo UI" pitchFamily="50" charset="-128"/>
              </a:rPr>
              <a:t> 詳細な病歴や経時的な神経心理検査で、</a:t>
            </a:r>
            <a:r>
              <a:rPr kumimoji="0" lang="ja-JP" altLang="en-US" sz="1900" b="1" dirty="0">
                <a:solidFill>
                  <a:srgbClr val="789C36"/>
                </a:solidFill>
                <a:latin typeface="Meiryo UI" pitchFamily="50" charset="-128"/>
                <a:ea typeface="Meiryo UI" pitchFamily="50" charset="-128"/>
                <a:cs typeface="Meiryo UI" pitchFamily="50" charset="-128"/>
              </a:rPr>
              <a:t>記憶・学習と他の認知機能</a:t>
            </a:r>
            <a:endParaRPr kumimoji="0" lang="en-US" altLang="ja-JP" sz="1900" b="1" dirty="0">
              <a:solidFill>
                <a:srgbClr val="789C36"/>
              </a:solidFill>
              <a:latin typeface="Meiryo UI" pitchFamily="50" charset="-128"/>
              <a:ea typeface="Meiryo UI" pitchFamily="50" charset="-128"/>
              <a:cs typeface="Meiryo UI" pitchFamily="50" charset="-128"/>
            </a:endParaRPr>
          </a:p>
          <a:p>
            <a:pPr marL="342900" indent="-342900" eaLnBrk="1" hangingPunct="1">
              <a:spcBef>
                <a:spcPts val="0"/>
              </a:spcBef>
            </a:pPr>
            <a:r>
              <a:rPr kumimoji="0" lang="ja-JP" altLang="en-US" sz="1900" b="1" dirty="0">
                <a:solidFill>
                  <a:srgbClr val="789C36"/>
                </a:solidFill>
                <a:latin typeface="Meiryo UI" pitchFamily="50" charset="-128"/>
                <a:ea typeface="Meiryo UI" pitchFamily="50" charset="-128"/>
                <a:cs typeface="Meiryo UI" pitchFamily="50" charset="-128"/>
              </a:rPr>
              <a:t>            の低下</a:t>
            </a:r>
            <a:r>
              <a:rPr kumimoji="0" lang="ja-JP" altLang="en-US" sz="1900" b="1" dirty="0">
                <a:solidFill>
                  <a:srgbClr val="5F5F5F"/>
                </a:solidFill>
                <a:latin typeface="Meiryo UI" pitchFamily="50" charset="-128"/>
                <a:ea typeface="Meiryo UI" pitchFamily="50" charset="-128"/>
                <a:cs typeface="Meiryo UI" pitchFamily="50" charset="-128"/>
              </a:rPr>
              <a:t>の明確な証拠がある</a:t>
            </a:r>
            <a:endParaRPr kumimoji="0" lang="en-US" altLang="ja-JP" sz="1900" b="1" dirty="0">
              <a:solidFill>
                <a:srgbClr val="5F5F5F"/>
              </a:solidFill>
              <a:latin typeface="Meiryo UI" pitchFamily="50" charset="-128"/>
              <a:ea typeface="Meiryo UI" pitchFamily="50" charset="-128"/>
              <a:cs typeface="Meiryo UI" pitchFamily="50" charset="-128"/>
            </a:endParaRPr>
          </a:p>
          <a:p>
            <a:pPr marL="342900" indent="-342900" eaLnBrk="1" hangingPunct="1">
              <a:spcBef>
                <a:spcPts val="0"/>
              </a:spcBef>
            </a:pPr>
            <a:r>
              <a:rPr kumimoji="0" lang="ja-JP" altLang="en-US" sz="1900" b="1" dirty="0">
                <a:solidFill>
                  <a:srgbClr val="5F5F5F"/>
                </a:solidFill>
                <a:latin typeface="Meiryo UI" pitchFamily="50" charset="-128"/>
                <a:ea typeface="Meiryo UI" pitchFamily="50" charset="-128"/>
                <a:cs typeface="Meiryo UI" pitchFamily="50" charset="-128"/>
              </a:rPr>
              <a:t>        </a:t>
            </a:r>
            <a:r>
              <a:rPr kumimoji="0" lang="en-US" altLang="ja-JP" sz="1900" b="1" dirty="0">
                <a:solidFill>
                  <a:srgbClr val="5F5F5F"/>
                </a:solidFill>
                <a:latin typeface="Meiryo UI" pitchFamily="50" charset="-128"/>
                <a:ea typeface="Meiryo UI" pitchFamily="50" charset="-128"/>
                <a:cs typeface="Meiryo UI" pitchFamily="50" charset="-128"/>
              </a:rPr>
              <a:t>b.</a:t>
            </a:r>
            <a:r>
              <a:rPr kumimoji="0" lang="ja-JP" altLang="en-US" sz="1900" b="1" dirty="0">
                <a:solidFill>
                  <a:srgbClr val="5F5F5F"/>
                </a:solidFill>
                <a:latin typeface="Meiryo UI" pitchFamily="50" charset="-128"/>
                <a:ea typeface="Meiryo UI" pitchFamily="50" charset="-128"/>
                <a:cs typeface="Meiryo UI" pitchFamily="50" charset="-128"/>
              </a:rPr>
              <a:t> 認知機能が長く安定していることがなく、確実に、徐々に悪化している</a:t>
            </a:r>
            <a:endParaRPr kumimoji="0" lang="en-US" altLang="ja-JP" sz="1900" b="1" dirty="0">
              <a:solidFill>
                <a:srgbClr val="5F5F5F"/>
              </a:solidFill>
              <a:latin typeface="Meiryo UI" pitchFamily="50" charset="-128"/>
              <a:ea typeface="Meiryo UI" pitchFamily="50" charset="-128"/>
              <a:cs typeface="Meiryo UI" pitchFamily="50" charset="-128"/>
            </a:endParaRPr>
          </a:p>
          <a:p>
            <a:pPr marL="342900" indent="-342900" eaLnBrk="1" hangingPunct="1">
              <a:spcBef>
                <a:spcPts val="0"/>
              </a:spcBef>
            </a:pPr>
            <a:r>
              <a:rPr kumimoji="0" lang="ja-JP" altLang="en-US" sz="1900" b="1" dirty="0">
                <a:solidFill>
                  <a:srgbClr val="5F5F5F"/>
                </a:solidFill>
                <a:latin typeface="Meiryo UI" pitchFamily="50" charset="-128"/>
                <a:ea typeface="Meiryo UI" pitchFamily="50" charset="-128"/>
                <a:cs typeface="Meiryo UI" pitchFamily="50" charset="-128"/>
              </a:rPr>
              <a:t>        </a:t>
            </a:r>
            <a:r>
              <a:rPr kumimoji="0" lang="en-US" altLang="ja-JP" sz="1900" b="1" dirty="0">
                <a:solidFill>
                  <a:srgbClr val="5F5F5F"/>
                </a:solidFill>
                <a:latin typeface="Meiryo UI" pitchFamily="50" charset="-128"/>
                <a:ea typeface="Meiryo UI" pitchFamily="50" charset="-128"/>
                <a:cs typeface="Meiryo UI" pitchFamily="50" charset="-128"/>
              </a:rPr>
              <a:t>c.</a:t>
            </a:r>
            <a:r>
              <a:rPr kumimoji="0" lang="ja-JP" altLang="en-US" sz="1900" b="1" dirty="0">
                <a:solidFill>
                  <a:srgbClr val="5F5F5F"/>
                </a:solidFill>
                <a:latin typeface="Meiryo UI" pitchFamily="50" charset="-128"/>
                <a:ea typeface="Meiryo UI" pitchFamily="50" charset="-128"/>
                <a:cs typeface="Meiryo UI" pitchFamily="50" charset="-128"/>
              </a:rPr>
              <a:t> 認知機能障害の原因となりそうな他の神経変性疾患、脳血管疾患、</a:t>
            </a:r>
            <a:endParaRPr kumimoji="0" lang="en-US" altLang="ja-JP" sz="1900" b="1" dirty="0">
              <a:solidFill>
                <a:srgbClr val="5F5F5F"/>
              </a:solidFill>
              <a:latin typeface="Meiryo UI" pitchFamily="50" charset="-128"/>
              <a:ea typeface="Meiryo UI" pitchFamily="50" charset="-128"/>
              <a:cs typeface="Meiryo UI" pitchFamily="50" charset="-128"/>
            </a:endParaRPr>
          </a:p>
          <a:p>
            <a:pPr marL="342900" indent="-342900" eaLnBrk="1" hangingPunct="1">
              <a:spcBef>
                <a:spcPts val="0"/>
              </a:spcBef>
            </a:pPr>
            <a:r>
              <a:rPr kumimoji="0" lang="ja-JP" altLang="en-US" sz="1900" b="1" dirty="0">
                <a:solidFill>
                  <a:srgbClr val="5F5F5F"/>
                </a:solidFill>
                <a:latin typeface="Meiryo UI" pitchFamily="50" charset="-128"/>
                <a:ea typeface="Meiryo UI" pitchFamily="50" charset="-128"/>
                <a:cs typeface="Meiryo UI" pitchFamily="50" charset="-128"/>
              </a:rPr>
              <a:t>            神経</a:t>
            </a:r>
            <a:r>
              <a:rPr kumimoji="0" lang="en-US" altLang="ja-JP" sz="1900" b="1" dirty="0">
                <a:solidFill>
                  <a:srgbClr val="5F5F5F"/>
                </a:solidFill>
                <a:latin typeface="Meiryo UI" pitchFamily="50" charset="-128"/>
                <a:ea typeface="Meiryo UI" pitchFamily="50" charset="-128"/>
                <a:cs typeface="Meiryo UI" pitchFamily="50" charset="-128"/>
              </a:rPr>
              <a:t>/</a:t>
            </a:r>
            <a:r>
              <a:rPr kumimoji="0" lang="ja-JP" altLang="en-US" sz="1900" b="1" dirty="0">
                <a:solidFill>
                  <a:srgbClr val="5F5F5F"/>
                </a:solidFill>
                <a:latin typeface="Meiryo UI" pitchFamily="50" charset="-128"/>
                <a:ea typeface="Meiryo UI" pitchFamily="50" charset="-128"/>
                <a:cs typeface="Meiryo UI" pitchFamily="50" charset="-128"/>
              </a:rPr>
              <a:t>精神</a:t>
            </a:r>
            <a:r>
              <a:rPr kumimoji="0" lang="en-US" altLang="ja-JP" sz="1900" b="1" dirty="0">
                <a:solidFill>
                  <a:srgbClr val="5F5F5F"/>
                </a:solidFill>
                <a:latin typeface="Meiryo UI" pitchFamily="50" charset="-128"/>
                <a:ea typeface="Meiryo UI" pitchFamily="50" charset="-128"/>
                <a:cs typeface="Meiryo UI" pitchFamily="50" charset="-128"/>
              </a:rPr>
              <a:t>/</a:t>
            </a:r>
            <a:r>
              <a:rPr kumimoji="0" lang="ja-JP" altLang="en-US" sz="1900" b="1" dirty="0">
                <a:solidFill>
                  <a:srgbClr val="5F5F5F"/>
                </a:solidFill>
                <a:latin typeface="Meiryo UI" pitchFamily="50" charset="-128"/>
                <a:ea typeface="Meiryo UI" pitchFamily="50" charset="-128"/>
                <a:cs typeface="Meiryo UI" pitchFamily="50" charset="-128"/>
              </a:rPr>
              <a:t>全身疾患や状態がない</a:t>
            </a:r>
            <a:endParaRPr kumimoji="0" lang="en-US" altLang="ja-JP" sz="1900" b="1" dirty="0">
              <a:solidFill>
                <a:srgbClr val="5F5F5F"/>
              </a:solidFill>
              <a:latin typeface="Meiryo UI" pitchFamily="50" charset="-128"/>
              <a:ea typeface="Meiryo UI" pitchFamily="50" charset="-128"/>
              <a:cs typeface="Meiryo UI" pitchFamily="50" charset="-128"/>
            </a:endParaRPr>
          </a:p>
          <a:p>
            <a:pPr marL="342900" indent="-342900" eaLnBrk="1" hangingPunct="1">
              <a:spcBef>
                <a:spcPts val="1200"/>
              </a:spcBef>
            </a:pPr>
            <a:r>
              <a:rPr kumimoji="0" lang="ja-JP" altLang="en-US" sz="2050" b="1" u="sng" dirty="0">
                <a:latin typeface="Meiryo UI" pitchFamily="50" charset="-128"/>
                <a:ea typeface="Meiryo UI" pitchFamily="50" charset="-128"/>
                <a:cs typeface="Meiryo UI" pitchFamily="50" charset="-128"/>
              </a:rPr>
              <a:t>Ｄ　その障害が脳血管疾患、他の神経変性疾患、薬物等の影響、他の精神</a:t>
            </a:r>
            <a:r>
              <a:rPr kumimoji="0" lang="en-US" altLang="ja-JP" sz="2050" b="1" u="sng" dirty="0">
                <a:latin typeface="Meiryo UI" pitchFamily="50" charset="-128"/>
                <a:ea typeface="Meiryo UI" pitchFamily="50" charset="-128"/>
                <a:cs typeface="Meiryo UI" pitchFamily="50" charset="-128"/>
              </a:rPr>
              <a:t>/</a:t>
            </a:r>
            <a:r>
              <a:rPr kumimoji="0" lang="ja-JP" altLang="en-US" sz="2050" b="1" u="sng" dirty="0">
                <a:latin typeface="Meiryo UI" pitchFamily="50" charset="-128"/>
                <a:ea typeface="Meiryo UI" pitchFamily="50" charset="-128"/>
                <a:cs typeface="Meiryo UI" pitchFamily="50" charset="-128"/>
              </a:rPr>
              <a:t>神経</a:t>
            </a:r>
            <a:r>
              <a:rPr kumimoji="0" lang="en-US" altLang="ja-JP" sz="2050" b="1" u="sng" dirty="0">
                <a:latin typeface="Meiryo UI" pitchFamily="50" charset="-128"/>
                <a:ea typeface="Meiryo UI" pitchFamily="50" charset="-128"/>
                <a:cs typeface="Meiryo UI" pitchFamily="50" charset="-128"/>
              </a:rPr>
              <a:t>/</a:t>
            </a:r>
            <a:r>
              <a:rPr kumimoji="0" lang="ja-JP" altLang="en-US" sz="2050" b="1" u="sng" dirty="0">
                <a:latin typeface="Meiryo UI" pitchFamily="50" charset="-128"/>
                <a:ea typeface="Meiryo UI" pitchFamily="50" charset="-128"/>
                <a:cs typeface="Meiryo UI" pitchFamily="50" charset="-128"/>
              </a:rPr>
              <a:t>全身疾患によるものとして説明できない。</a:t>
            </a:r>
          </a:p>
        </p:txBody>
      </p:sp>
      <p:sp>
        <p:nvSpPr>
          <p:cNvPr id="46083" name="Rectangle 3"/>
          <p:cNvSpPr>
            <a:spLocks noChangeArrowheads="1"/>
          </p:cNvSpPr>
          <p:nvPr/>
        </p:nvSpPr>
        <p:spPr bwMode="auto">
          <a:xfrm>
            <a:off x="646112" y="279565"/>
            <a:ext cx="78517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lnSpc>
                <a:spcPct val="130000"/>
              </a:lnSpc>
            </a:pPr>
            <a:r>
              <a:rPr lang="en-US" altLang="ja-JP" sz="1900" b="1" dirty="0">
                <a:latin typeface="Trebuchet MS" panose="020B0603020202020204" pitchFamily="34" charset="0"/>
                <a:ea typeface="Meiryo UI" pitchFamily="50" charset="-128"/>
                <a:cs typeface="Meiryo UI" pitchFamily="50" charset="-128"/>
              </a:rPr>
              <a:t>DSM</a:t>
            </a:r>
            <a:r>
              <a:rPr lang="en-US" altLang="ja-JP" sz="1800" b="1" dirty="0">
                <a:latin typeface="Meiryo UI" pitchFamily="50" charset="-128"/>
                <a:ea typeface="Meiryo UI" pitchFamily="50" charset="-128"/>
                <a:cs typeface="Meiryo UI" pitchFamily="50" charset="-128"/>
              </a:rPr>
              <a:t>-</a:t>
            </a:r>
            <a:r>
              <a:rPr lang="en-US" altLang="ja-JP" sz="2000" b="1" dirty="0">
                <a:latin typeface="Trebuchet MS" panose="020B0603020202020204" pitchFamily="34" charset="0"/>
                <a:ea typeface="Meiryo UI" pitchFamily="50" charset="-128"/>
                <a:cs typeface="Meiryo UI" pitchFamily="50" charset="-128"/>
              </a:rPr>
              <a:t>5</a:t>
            </a:r>
            <a:r>
              <a:rPr lang="ja-JP" altLang="en-US" sz="1800" b="1" dirty="0">
                <a:latin typeface="Meiryo UI" pitchFamily="50" charset="-128"/>
                <a:ea typeface="Meiryo UI" pitchFamily="50" charset="-128"/>
                <a:cs typeface="Meiryo UI" pitchFamily="50" charset="-128"/>
              </a:rPr>
              <a:t>（米国精神医学会診断統計便覧第</a:t>
            </a:r>
            <a:r>
              <a:rPr lang="en-US" altLang="ja-JP" sz="2000" b="1" dirty="0">
                <a:latin typeface="Trebuchet MS" panose="020B0603020202020204" pitchFamily="34" charset="0"/>
                <a:ea typeface="Meiryo UI" pitchFamily="50" charset="-128"/>
                <a:cs typeface="Meiryo UI" pitchFamily="50" charset="-128"/>
              </a:rPr>
              <a:t>5</a:t>
            </a:r>
            <a:r>
              <a:rPr lang="ja-JP" altLang="en-US" sz="1800" b="1" dirty="0">
                <a:latin typeface="Meiryo UI" pitchFamily="50" charset="-128"/>
                <a:ea typeface="Meiryo UI" pitchFamily="50" charset="-128"/>
                <a:cs typeface="Meiryo UI" pitchFamily="50" charset="-128"/>
              </a:rPr>
              <a:t>版）による</a:t>
            </a:r>
          </a:p>
          <a:p>
            <a:pPr algn="ctr" defTabSz="1003300" eaLnBrk="1" hangingPunct="1"/>
            <a:r>
              <a:rPr lang="ja-JP" altLang="en-US" sz="2800" b="1" dirty="0">
                <a:latin typeface="Meiryo UI" pitchFamily="50" charset="-128"/>
                <a:ea typeface="Meiryo UI" pitchFamily="50" charset="-128"/>
                <a:cs typeface="Meiryo UI" pitchFamily="50" charset="-128"/>
              </a:rPr>
              <a:t>アルツハイマー型認知症の診断基準</a:t>
            </a:r>
          </a:p>
        </p:txBody>
      </p:sp>
      <p:sp>
        <p:nvSpPr>
          <p:cNvPr id="46084" name="Text Box 5"/>
          <p:cNvSpPr txBox="1">
            <a:spLocks noChangeArrowheads="1"/>
          </p:cNvSpPr>
          <p:nvPr/>
        </p:nvSpPr>
        <p:spPr bwMode="auto">
          <a:xfrm>
            <a:off x="0" y="0"/>
            <a:ext cx="21478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-5</a:t>
            </a:r>
            <a:r>
              <a:rPr lang="ja-JP" altLang="en-US" sz="1800" b="1" dirty="0">
                <a:latin typeface="Meiryo UI" pitchFamily="50" charset="-128"/>
                <a:ea typeface="Meiryo UI" pitchFamily="50" charset="-128"/>
                <a:cs typeface="Meiryo UI" pitchFamily="50" charset="-128"/>
              </a:rPr>
              <a:t>＞</a:t>
            </a:r>
          </a:p>
        </p:txBody>
      </p:sp>
      <p:sp>
        <p:nvSpPr>
          <p:cNvPr id="46085" name="Rectangle 3"/>
          <p:cNvSpPr>
            <a:spLocks noChangeArrowheads="1"/>
          </p:cNvSpPr>
          <p:nvPr/>
        </p:nvSpPr>
        <p:spPr bwMode="auto">
          <a:xfrm>
            <a:off x="309563" y="1156624"/>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2993395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418807" y="1386233"/>
            <a:ext cx="838258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0"/>
              </a:spcBef>
            </a:pPr>
            <a:r>
              <a:rPr lang="en-US" altLang="ja-JP" sz="2100" b="1" dirty="0">
                <a:latin typeface="Meiryo UI" pitchFamily="50" charset="-128"/>
                <a:ea typeface="Meiryo UI" pitchFamily="50" charset="-128"/>
                <a:cs typeface="Meiryo UI" pitchFamily="50" charset="-128"/>
              </a:rPr>
              <a:t>1</a:t>
            </a:r>
            <a:r>
              <a:rPr lang="ja-JP" altLang="en-US" sz="2100" b="1" dirty="0">
                <a:latin typeface="Meiryo UI" pitchFamily="50" charset="-128"/>
                <a:ea typeface="Meiryo UI" pitchFamily="50" charset="-128"/>
                <a:cs typeface="Meiryo UI" pitchFamily="50" charset="-128"/>
              </a:rPr>
              <a:t>年ほど前から前日のことを忘れることが多くなった。 通帳や大切なものの</a:t>
            </a:r>
            <a:endParaRPr lang="en-US" altLang="ja-JP" sz="2100" b="1" dirty="0">
              <a:latin typeface="Meiryo UI" pitchFamily="50" charset="-128"/>
              <a:ea typeface="Meiryo UI" pitchFamily="50" charset="-128"/>
              <a:cs typeface="Meiryo UI" pitchFamily="50" charset="-128"/>
            </a:endParaRPr>
          </a:p>
          <a:p>
            <a:pPr eaLnBrk="1" hangingPunct="1">
              <a:spcBef>
                <a:spcPts val="0"/>
              </a:spcBef>
            </a:pPr>
            <a:r>
              <a:rPr lang="ja-JP" altLang="en-US" sz="2100" b="1" dirty="0">
                <a:latin typeface="Meiryo UI" pitchFamily="50" charset="-128"/>
                <a:ea typeface="Meiryo UI" pitchFamily="50" charset="-128"/>
                <a:cs typeface="Meiryo UI" pitchFamily="50" charset="-128"/>
              </a:rPr>
              <a:t>しまい忘れが目立つようになり、物が見つからないときに夫のせいにする。 </a:t>
            </a:r>
            <a:endParaRPr lang="en-US" altLang="ja-JP" sz="2100" b="1" dirty="0">
              <a:latin typeface="Meiryo UI" pitchFamily="50" charset="-128"/>
              <a:ea typeface="Meiryo UI" pitchFamily="50" charset="-128"/>
              <a:cs typeface="Meiryo UI" pitchFamily="50" charset="-128"/>
            </a:endParaRPr>
          </a:p>
          <a:p>
            <a:pPr eaLnBrk="1" hangingPunct="1">
              <a:spcBef>
                <a:spcPts val="600"/>
              </a:spcBef>
            </a:pPr>
            <a:r>
              <a:rPr lang="ja-JP" altLang="en-US" sz="2100" b="1" dirty="0">
                <a:latin typeface="Meiryo UI" pitchFamily="50" charset="-128"/>
                <a:ea typeface="Meiryo UI" pitchFamily="50" charset="-128"/>
                <a:cs typeface="Meiryo UI" pitchFamily="50" charset="-128"/>
              </a:rPr>
              <a:t>結婚した娘のところに何度も電話してくるが、前にかけてきた内容を覚えて</a:t>
            </a:r>
            <a:endParaRPr lang="en-US" altLang="ja-JP" sz="2100" b="1" dirty="0">
              <a:latin typeface="Meiryo UI" pitchFamily="50" charset="-128"/>
              <a:ea typeface="Meiryo UI" pitchFamily="50" charset="-128"/>
              <a:cs typeface="Meiryo UI" pitchFamily="50" charset="-128"/>
            </a:endParaRPr>
          </a:p>
          <a:p>
            <a:pPr eaLnBrk="1" hangingPunct="1">
              <a:spcBef>
                <a:spcPts val="0"/>
              </a:spcBef>
            </a:pPr>
            <a:r>
              <a:rPr lang="ja-JP" altLang="en-US" sz="2100" b="1" dirty="0">
                <a:latin typeface="Meiryo UI" pitchFamily="50" charset="-128"/>
                <a:ea typeface="Meiryo UI" pitchFamily="50" charset="-128"/>
                <a:cs typeface="Meiryo UI" pitchFamily="50" charset="-128"/>
              </a:rPr>
              <a:t>いない。</a:t>
            </a:r>
          </a:p>
          <a:p>
            <a:pPr eaLnBrk="1" hangingPunct="1">
              <a:spcBef>
                <a:spcPts val="600"/>
              </a:spcBef>
            </a:pPr>
            <a:r>
              <a:rPr lang="ja-JP" altLang="en-US" sz="2100" b="1" dirty="0">
                <a:latin typeface="Meiryo UI" pitchFamily="50" charset="-128"/>
                <a:ea typeface="Meiryo UI" pitchFamily="50" charset="-128"/>
                <a:cs typeface="Meiryo UI" pitchFamily="50" charset="-128"/>
              </a:rPr>
              <a:t>買い物へはいくが、同じものを大量に買ってきてしまい 冷蔵庫内で腐らせて</a:t>
            </a:r>
            <a:endParaRPr lang="en-US" altLang="ja-JP" sz="2100" b="1" dirty="0">
              <a:latin typeface="Meiryo UI" pitchFamily="50" charset="-128"/>
              <a:ea typeface="Meiryo UI" pitchFamily="50" charset="-128"/>
              <a:cs typeface="Meiryo UI" pitchFamily="50" charset="-128"/>
            </a:endParaRPr>
          </a:p>
          <a:p>
            <a:pPr eaLnBrk="1" hangingPunct="1">
              <a:spcBef>
                <a:spcPts val="0"/>
              </a:spcBef>
            </a:pPr>
            <a:r>
              <a:rPr lang="ja-JP" altLang="en-US" sz="2100" b="1" dirty="0">
                <a:latin typeface="Meiryo UI" pitchFamily="50" charset="-128"/>
                <a:ea typeface="Meiryo UI" pitchFamily="50" charset="-128"/>
                <a:cs typeface="Meiryo UI" pitchFamily="50" charset="-128"/>
              </a:rPr>
              <a:t>しまう。 料理もレパートリーが減り </a:t>
            </a:r>
            <a:r>
              <a:rPr lang="en-US" altLang="ja-JP" sz="2100" b="1" dirty="0">
                <a:latin typeface="Meiryo UI" pitchFamily="50" charset="-128"/>
                <a:ea typeface="Meiryo UI" pitchFamily="50" charset="-128"/>
                <a:cs typeface="Meiryo UI" pitchFamily="50" charset="-128"/>
              </a:rPr>
              <a:t>3</a:t>
            </a:r>
            <a:r>
              <a:rPr lang="ja-JP" altLang="en-US" sz="2100" b="1" dirty="0">
                <a:latin typeface="Meiryo UI" pitchFamily="50" charset="-128"/>
                <a:ea typeface="Meiryo UI" pitchFamily="50" charset="-128"/>
                <a:cs typeface="Meiryo UI" pitchFamily="50" charset="-128"/>
              </a:rPr>
              <a:t>日続けて同じ料理を作った。</a:t>
            </a:r>
          </a:p>
          <a:p>
            <a:pPr eaLnBrk="1" hangingPunct="1">
              <a:spcBef>
                <a:spcPts val="600"/>
              </a:spcBef>
            </a:pPr>
            <a:r>
              <a:rPr lang="ja-JP" altLang="en-US" sz="2100" b="1" dirty="0">
                <a:latin typeface="Meiryo UI" pitchFamily="50" charset="-128"/>
                <a:ea typeface="Meiryo UI" pitchFamily="50" charset="-128"/>
                <a:cs typeface="Meiryo UI" pitchFamily="50" charset="-128"/>
              </a:rPr>
              <a:t>最近好きで通っていた絵画教室に いろいろな理由をつけては行かなくなった。</a:t>
            </a:r>
          </a:p>
        </p:txBody>
      </p:sp>
      <p:sp>
        <p:nvSpPr>
          <p:cNvPr id="3" name="正方形/長方形 2"/>
          <p:cNvSpPr>
            <a:spLocks noChangeArrowheads="1"/>
          </p:cNvSpPr>
          <p:nvPr/>
        </p:nvSpPr>
        <p:spPr bwMode="auto">
          <a:xfrm>
            <a:off x="676275" y="447961"/>
            <a:ext cx="7867650" cy="598488"/>
          </a:xfrm>
          <a:prstGeom prst="rect">
            <a:avLst/>
          </a:prstGeom>
          <a:noFill/>
          <a:ln>
            <a:noFill/>
          </a:ln>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25400" algn="ctr">
                <a:solidFill>
                  <a:srgbClr val="7F7F7F"/>
                </a:solidFill>
                <a:miter lim="800000"/>
                <a:headEnd/>
                <a:tailEnd/>
              </a14:hiddenLine>
            </a:ext>
          </a:extLst>
        </p:spPr>
        <p:txBody>
          <a:bodyPr anchor="ctr"/>
          <a:lstStyle/>
          <a:p>
            <a:pPr algn="ctr"/>
            <a:r>
              <a:rPr lang="ja-JP" altLang="en-US" sz="3000" b="1" dirty="0">
                <a:latin typeface="Meiryo UI" pitchFamily="50" charset="-128"/>
                <a:ea typeface="Meiryo UI" pitchFamily="50" charset="-128"/>
                <a:cs typeface="Meiryo UI" pitchFamily="50" charset="-128"/>
              </a:rPr>
              <a:t>アルツハイマー型認知症の症例</a:t>
            </a:r>
            <a:r>
              <a:rPr lang="ja-JP" altLang="en-US" sz="2400" b="1" dirty="0">
                <a:solidFill>
                  <a:schemeClr val="bg2"/>
                </a:solidFill>
                <a:latin typeface="Meiryo UI" pitchFamily="50" charset="-128"/>
                <a:ea typeface="Meiryo UI" pitchFamily="50" charset="-128"/>
                <a:cs typeface="Meiryo UI" pitchFamily="50" charset="-128"/>
              </a:rPr>
              <a:t>（</a:t>
            </a:r>
            <a:r>
              <a:rPr lang="en-US" altLang="ja-JP" sz="2400" b="1" dirty="0">
                <a:solidFill>
                  <a:schemeClr val="bg2"/>
                </a:solidFill>
                <a:latin typeface="Trebuchet MS" panose="020B0603020202020204" pitchFamily="34" charset="0"/>
                <a:ea typeface="Meiryo UI" pitchFamily="50" charset="-128"/>
                <a:cs typeface="Meiryo UI" pitchFamily="50" charset="-128"/>
              </a:rPr>
              <a:t>68</a:t>
            </a:r>
            <a:r>
              <a:rPr lang="ja-JP" altLang="en-US" sz="2400" b="1" dirty="0">
                <a:solidFill>
                  <a:schemeClr val="bg2"/>
                </a:solidFill>
                <a:latin typeface="Meiryo UI" pitchFamily="50" charset="-128"/>
                <a:ea typeface="Meiryo UI" pitchFamily="50" charset="-128"/>
                <a:cs typeface="Meiryo UI" pitchFamily="50" charset="-128"/>
              </a:rPr>
              <a:t>歳</a:t>
            </a:r>
            <a:r>
              <a:rPr lang="en-US" altLang="ja-JP" sz="2400" b="1" dirty="0">
                <a:solidFill>
                  <a:schemeClr val="bg2"/>
                </a:solidFill>
                <a:latin typeface="Meiryo UI" pitchFamily="50" charset="-128"/>
                <a:ea typeface="Meiryo UI" pitchFamily="50" charset="-128"/>
                <a:cs typeface="Meiryo UI" pitchFamily="50" charset="-128"/>
              </a:rPr>
              <a:t>･</a:t>
            </a:r>
            <a:r>
              <a:rPr lang="ja-JP" altLang="en-US" sz="2400" b="1" dirty="0">
                <a:solidFill>
                  <a:schemeClr val="bg2"/>
                </a:solidFill>
                <a:latin typeface="Meiryo UI" pitchFamily="50" charset="-128"/>
                <a:ea typeface="Meiryo UI" pitchFamily="50" charset="-128"/>
                <a:cs typeface="Meiryo UI" pitchFamily="50" charset="-128"/>
              </a:rPr>
              <a:t>女性）</a:t>
            </a:r>
          </a:p>
        </p:txBody>
      </p:sp>
      <p:sp>
        <p:nvSpPr>
          <p:cNvPr id="47109" name="Rectangle 3"/>
          <p:cNvSpPr>
            <a:spLocks noChangeArrowheads="1"/>
          </p:cNvSpPr>
          <p:nvPr/>
        </p:nvSpPr>
        <p:spPr bwMode="auto">
          <a:xfrm>
            <a:off x="345523" y="1098491"/>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6" name="Text Box 5"/>
          <p:cNvSpPr txBox="1">
            <a:spLocks noChangeArrowheads="1"/>
          </p:cNvSpPr>
          <p:nvPr/>
        </p:nvSpPr>
        <p:spPr bwMode="auto">
          <a:xfrm>
            <a:off x="0" y="0"/>
            <a:ext cx="2147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-6</a:t>
            </a:r>
            <a:r>
              <a:rPr lang="ja-JP" altLang="en-US" sz="1800" b="1" dirty="0">
                <a:latin typeface="Meiryo UI" pitchFamily="50" charset="-128"/>
                <a:ea typeface="Meiryo UI" pitchFamily="50" charset="-128"/>
                <a:cs typeface="Meiryo UI" pitchFamily="50" charset="-128"/>
              </a:rPr>
              <a:t>＞</a:t>
            </a:r>
          </a:p>
        </p:txBody>
      </p:sp>
      <p:sp>
        <p:nvSpPr>
          <p:cNvPr id="7" name="Text Box 4"/>
          <p:cNvSpPr txBox="1">
            <a:spLocks noChangeArrowheads="1"/>
          </p:cNvSpPr>
          <p:nvPr/>
        </p:nvSpPr>
        <p:spPr bwMode="auto">
          <a:xfrm>
            <a:off x="418807" y="4160265"/>
            <a:ext cx="838258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1800" b="1" dirty="0">
                <a:latin typeface="Meiryo UI" pitchFamily="50" charset="-128"/>
                <a:ea typeface="Meiryo UI" pitchFamily="50" charset="-128"/>
                <a:cs typeface="Meiryo UI" pitchFamily="50" charset="-128"/>
              </a:rPr>
              <a:t>    </a:t>
            </a:r>
            <a:r>
              <a:rPr lang="en-US" altLang="ja-JP" sz="1800" b="1" dirty="0">
                <a:latin typeface="Meiryo UI" pitchFamily="50" charset="-128"/>
                <a:ea typeface="Meiryo UI" pitchFamily="50" charset="-128"/>
                <a:cs typeface="Meiryo UI" pitchFamily="50" charset="-128"/>
              </a:rPr>
              <a:t>MMSE: 23/30   </a:t>
            </a:r>
          </a:p>
          <a:p>
            <a:pPr eaLnBrk="1" hangingPunct="1">
              <a:spcBef>
                <a:spcPts val="600"/>
              </a:spcBef>
            </a:pPr>
            <a:r>
              <a:rPr lang="ja-JP" altLang="en-US" sz="1800" b="1" dirty="0">
                <a:latin typeface="Meiryo UI" pitchFamily="50" charset="-128"/>
                <a:ea typeface="Meiryo UI" pitchFamily="50" charset="-128"/>
                <a:cs typeface="Meiryo UI" pitchFamily="50" charset="-128"/>
              </a:rPr>
              <a:t>        時間の見当識 </a:t>
            </a:r>
            <a:r>
              <a:rPr lang="en-US" altLang="ja-JP" sz="1800" b="1" dirty="0">
                <a:latin typeface="Meiryo UI" pitchFamily="50" charset="-128"/>
                <a:ea typeface="Meiryo UI" pitchFamily="50" charset="-128"/>
                <a:cs typeface="Meiryo UI" pitchFamily="50" charset="-128"/>
              </a:rPr>
              <a:t>1/5</a:t>
            </a:r>
            <a:r>
              <a:rPr lang="ja-JP" altLang="en-US" sz="1800" b="1" dirty="0" err="1">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 場所の見当識 </a:t>
            </a:r>
            <a:r>
              <a:rPr lang="en-US" altLang="ja-JP" sz="1800" b="1" dirty="0">
                <a:latin typeface="Meiryo UI" pitchFamily="50" charset="-128"/>
                <a:ea typeface="Meiryo UI" pitchFamily="50" charset="-128"/>
                <a:cs typeface="Meiryo UI" pitchFamily="50" charset="-128"/>
              </a:rPr>
              <a:t>5/5</a:t>
            </a:r>
            <a:r>
              <a:rPr lang="ja-JP" altLang="en-US" sz="1800" b="1" dirty="0" err="1">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 記銘 </a:t>
            </a:r>
            <a:r>
              <a:rPr lang="en-US" altLang="ja-JP" sz="1800" b="1" dirty="0">
                <a:latin typeface="Meiryo UI" pitchFamily="50" charset="-128"/>
                <a:ea typeface="Meiryo UI" pitchFamily="50" charset="-128"/>
                <a:cs typeface="Meiryo UI" pitchFamily="50" charset="-128"/>
              </a:rPr>
              <a:t>3/3</a:t>
            </a:r>
            <a:r>
              <a:rPr lang="ja-JP" altLang="en-US" sz="1800" b="1" dirty="0" err="1">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  集中</a:t>
            </a: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計算 </a:t>
            </a:r>
            <a:r>
              <a:rPr lang="en-US" altLang="ja-JP" sz="1800" b="1" dirty="0">
                <a:latin typeface="Meiryo UI" pitchFamily="50" charset="-128"/>
                <a:ea typeface="Meiryo UI" pitchFamily="50" charset="-128"/>
                <a:cs typeface="Meiryo UI" pitchFamily="50" charset="-128"/>
              </a:rPr>
              <a:t>5/5</a:t>
            </a:r>
            <a:r>
              <a:rPr lang="ja-JP" altLang="en-US" sz="1800" b="1" dirty="0" err="1">
                <a:latin typeface="Meiryo UI" pitchFamily="50" charset="-128"/>
                <a:ea typeface="Meiryo UI" pitchFamily="50" charset="-128"/>
                <a:cs typeface="Meiryo UI" pitchFamily="50" charset="-128"/>
              </a:rPr>
              <a:t>、</a:t>
            </a:r>
            <a:endParaRPr lang="en-US" altLang="ja-JP" sz="1800" b="1" dirty="0">
              <a:latin typeface="Meiryo UI" pitchFamily="50" charset="-128"/>
              <a:ea typeface="Meiryo UI" pitchFamily="50" charset="-128"/>
              <a:cs typeface="Meiryo UI" pitchFamily="50" charset="-128"/>
            </a:endParaRPr>
          </a:p>
          <a:p>
            <a:pPr eaLnBrk="1" hangingPunct="1">
              <a:spcBef>
                <a:spcPts val="600"/>
              </a:spcBef>
            </a:pPr>
            <a:r>
              <a:rPr lang="ja-JP" altLang="en-US" sz="1800" b="1" dirty="0">
                <a:latin typeface="Meiryo UI" pitchFamily="50" charset="-128"/>
                <a:ea typeface="Meiryo UI" pitchFamily="50" charset="-128"/>
                <a:cs typeface="Meiryo UI" pitchFamily="50" charset="-128"/>
              </a:rPr>
              <a:t>        再生 </a:t>
            </a:r>
            <a:r>
              <a:rPr lang="en-US" altLang="ja-JP" sz="1800" b="1" dirty="0">
                <a:latin typeface="Meiryo UI" pitchFamily="50" charset="-128"/>
                <a:ea typeface="Meiryo UI" pitchFamily="50" charset="-128"/>
                <a:cs typeface="Meiryo UI" pitchFamily="50" charset="-128"/>
              </a:rPr>
              <a:t>0/3</a:t>
            </a:r>
            <a:r>
              <a:rPr lang="ja-JP" altLang="en-US" sz="1800" b="1" dirty="0" err="1">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 言語 </a:t>
            </a:r>
            <a:r>
              <a:rPr lang="en-US" altLang="ja-JP" sz="1800" b="1" dirty="0">
                <a:latin typeface="Meiryo UI" pitchFamily="50" charset="-128"/>
                <a:ea typeface="Meiryo UI" pitchFamily="50" charset="-128"/>
                <a:cs typeface="Meiryo UI" pitchFamily="50" charset="-128"/>
              </a:rPr>
              <a:t>8/8</a:t>
            </a:r>
            <a:r>
              <a:rPr lang="ja-JP" altLang="en-US" sz="1800" b="1" dirty="0" err="1">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 構成 </a:t>
            </a:r>
            <a:r>
              <a:rPr lang="en-US" altLang="ja-JP" sz="1800" b="1" dirty="0">
                <a:latin typeface="Meiryo UI" pitchFamily="50" charset="-128"/>
                <a:ea typeface="Meiryo UI" pitchFamily="50" charset="-128"/>
                <a:cs typeface="Meiryo UI" pitchFamily="50" charset="-128"/>
              </a:rPr>
              <a:t>1/1</a:t>
            </a:r>
          </a:p>
          <a:p>
            <a:pPr eaLnBrk="1" hangingPunct="1">
              <a:spcBef>
                <a:spcPts val="1200"/>
              </a:spcBef>
            </a:pPr>
            <a:r>
              <a:rPr lang="ja-JP" altLang="en-US" sz="2200" b="1" dirty="0">
                <a:latin typeface="Meiryo UI" pitchFamily="50" charset="-128"/>
                <a:ea typeface="Meiryo UI" pitchFamily="50" charset="-128"/>
                <a:cs typeface="Meiryo UI" pitchFamily="50" charset="-128"/>
              </a:rPr>
              <a:t>診察場面では、今日は何月何日ですか？の問いに対し、“えーっ</a:t>
            </a:r>
            <a:r>
              <a:rPr lang="ja-JP" altLang="en-US" sz="2200" b="1" dirty="0" err="1">
                <a:latin typeface="Meiryo UI" pitchFamily="50" charset="-128"/>
                <a:ea typeface="Meiryo UI" pitchFamily="50" charset="-128"/>
                <a:cs typeface="Meiryo UI" pitchFamily="50" charset="-128"/>
              </a:rPr>
              <a:t>と</a:t>
            </a:r>
            <a:r>
              <a:rPr lang="ja-JP" altLang="en-US" sz="2200" b="1" dirty="0">
                <a:latin typeface="Meiryo UI" pitchFamily="50" charset="-128"/>
                <a:ea typeface="Meiryo UI" pitchFamily="50" charset="-128"/>
                <a:cs typeface="Meiryo UI" pitchFamily="50" charset="-128"/>
              </a:rPr>
              <a:t>何月</a:t>
            </a:r>
            <a:endParaRPr lang="en-US" altLang="ja-JP" sz="2200" b="1" dirty="0">
              <a:latin typeface="Meiryo UI" pitchFamily="50" charset="-128"/>
              <a:ea typeface="Meiryo UI" pitchFamily="50" charset="-128"/>
              <a:cs typeface="Meiryo UI" pitchFamily="50" charset="-128"/>
            </a:endParaRPr>
          </a:p>
          <a:p>
            <a:pPr eaLnBrk="1" hangingPunct="1">
              <a:spcBef>
                <a:spcPts val="0"/>
              </a:spcBef>
            </a:pPr>
            <a:r>
              <a:rPr lang="ja-JP" altLang="en-US" sz="2200" b="1" dirty="0" err="1">
                <a:latin typeface="Meiryo UI" pitchFamily="50" charset="-128"/>
                <a:ea typeface="Meiryo UI" pitchFamily="50" charset="-128"/>
                <a:cs typeface="Meiryo UI" pitchFamily="50" charset="-128"/>
              </a:rPr>
              <a:t>でしたっけ</a:t>
            </a:r>
            <a:r>
              <a:rPr lang="ja-JP" altLang="en-US" sz="2200" b="1" dirty="0">
                <a:latin typeface="Meiryo UI" pitchFamily="50" charset="-128"/>
                <a:ea typeface="Meiryo UI" pitchFamily="50" charset="-128"/>
                <a:cs typeface="Meiryo UI" pitchFamily="50" charset="-128"/>
              </a:rPr>
              <a:t>” と夫のほうを振り返って尋ねる。 今日は新聞もテレビも見て</a:t>
            </a:r>
            <a:endParaRPr lang="en-US" altLang="ja-JP" sz="2200" b="1" dirty="0">
              <a:latin typeface="Meiryo UI" pitchFamily="50" charset="-128"/>
              <a:ea typeface="Meiryo UI" pitchFamily="50" charset="-128"/>
              <a:cs typeface="Meiryo UI" pitchFamily="50" charset="-128"/>
            </a:endParaRPr>
          </a:p>
          <a:p>
            <a:pPr eaLnBrk="1" hangingPunct="1">
              <a:spcBef>
                <a:spcPts val="0"/>
              </a:spcBef>
            </a:pPr>
            <a:r>
              <a:rPr lang="ja-JP" altLang="en-US" sz="2200" b="1" dirty="0">
                <a:latin typeface="Meiryo UI" pitchFamily="50" charset="-128"/>
                <a:ea typeface="Meiryo UI" pitchFamily="50" charset="-128"/>
                <a:cs typeface="Meiryo UI" pitchFamily="50" charset="-128"/>
              </a:rPr>
              <a:t>こなかったから と言い訳する。</a:t>
            </a:r>
          </a:p>
        </p:txBody>
      </p:sp>
    </p:spTree>
    <p:extLst>
      <p:ext uri="{BB962C8B-B14F-4D97-AF65-F5344CB8AC3E}">
        <p14:creationId xmlns:p14="http://schemas.microsoft.com/office/powerpoint/2010/main" val="1141169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1230312" y="370095"/>
            <a:ext cx="67278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r>
              <a:rPr lang="ja-JP" altLang="en-US" sz="3000" b="1" dirty="0">
                <a:latin typeface="Meiryo UI" pitchFamily="50" charset="-128"/>
                <a:ea typeface="Meiryo UI" pitchFamily="50" charset="-128"/>
                <a:cs typeface="Meiryo UI" pitchFamily="50" charset="-128"/>
              </a:rPr>
              <a:t>レビー小体型認知症の診断基準</a:t>
            </a:r>
            <a:r>
              <a:rPr lang="en-US" altLang="ja-JP" sz="3000" b="1" dirty="0">
                <a:latin typeface="Meiryo UI" pitchFamily="50" charset="-128"/>
                <a:ea typeface="Meiryo UI" pitchFamily="50" charset="-128"/>
                <a:cs typeface="Meiryo UI" pitchFamily="50" charset="-128"/>
              </a:rPr>
              <a:t>①</a:t>
            </a:r>
          </a:p>
        </p:txBody>
      </p:sp>
      <p:sp>
        <p:nvSpPr>
          <p:cNvPr id="52227" name="Rectangle 4"/>
          <p:cNvSpPr>
            <a:spLocks noChangeArrowheads="1"/>
          </p:cNvSpPr>
          <p:nvPr/>
        </p:nvSpPr>
        <p:spPr bwMode="auto">
          <a:xfrm>
            <a:off x="1005303" y="1619250"/>
            <a:ext cx="7513568"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b">
            <a:spAutoFit/>
          </a:bodyPr>
          <a:lstStyle/>
          <a:p>
            <a:pPr marL="400050" indent="-400050" defTabSz="909638" eaLnBrk="1" hangingPunct="1">
              <a:lnSpc>
                <a:spcPct val="130000"/>
              </a:lnSpc>
            </a:pPr>
            <a:r>
              <a:rPr lang="ja-JP" altLang="en-US" sz="2100" b="1" dirty="0">
                <a:latin typeface="Meiryo UI" pitchFamily="50" charset="-128"/>
                <a:ea typeface="Meiryo UI" pitchFamily="50" charset="-128"/>
                <a:cs typeface="Meiryo UI" pitchFamily="50" charset="-128"/>
              </a:rPr>
              <a:t>１．社会生活に支障がある程度の進行性認知症の存在</a:t>
            </a:r>
          </a:p>
          <a:p>
            <a:pPr marL="400050" indent="-400050" defTabSz="909638" eaLnBrk="1" hangingPunct="1">
              <a:lnSpc>
                <a:spcPct val="110000"/>
              </a:lnSpc>
              <a:spcBef>
                <a:spcPct val="30000"/>
              </a:spcBef>
            </a:pPr>
            <a:r>
              <a:rPr lang="ja-JP" altLang="en-US" sz="1800" b="1" dirty="0">
                <a:latin typeface="Meiryo UI" pitchFamily="50" charset="-128"/>
                <a:ea typeface="Meiryo UI" pitchFamily="50" charset="-128"/>
                <a:cs typeface="Meiryo UI" pitchFamily="50" charset="-128"/>
              </a:rPr>
              <a:t>　　</a:t>
            </a:r>
            <a:r>
              <a:rPr lang="ja-JP" altLang="en-US" sz="1800" b="1" dirty="0">
                <a:solidFill>
                  <a:srgbClr val="5F5F5F"/>
                </a:solidFill>
                <a:latin typeface="Meiryo UI" pitchFamily="50" charset="-128"/>
                <a:ea typeface="Meiryo UI" pitchFamily="50" charset="-128"/>
                <a:cs typeface="Meiryo UI" pitchFamily="50" charset="-128"/>
              </a:rPr>
              <a:t>　 初期は記憶障害は目立たないこともあり、進行とともに明らかになる。</a:t>
            </a:r>
          </a:p>
          <a:p>
            <a:pPr marL="400050" indent="-400050" defTabSz="909638" eaLnBrk="1" hangingPunct="1">
              <a:lnSpc>
                <a:spcPct val="120000"/>
              </a:lnSpc>
            </a:pPr>
            <a:r>
              <a:rPr lang="ja-JP" altLang="en-US" sz="1800" b="1" dirty="0">
                <a:solidFill>
                  <a:srgbClr val="5F5F5F"/>
                </a:solidFill>
                <a:latin typeface="Meiryo UI" pitchFamily="50" charset="-128"/>
                <a:ea typeface="Meiryo UI" pitchFamily="50" charset="-128"/>
                <a:cs typeface="Meiryo UI" pitchFamily="50" charset="-128"/>
              </a:rPr>
              <a:t>　　　 注意力、前頭葉皮質機能、視空間認知障害が目立つこともある。</a:t>
            </a:r>
          </a:p>
          <a:p>
            <a:pPr marL="400050" indent="-400050" defTabSz="909638" eaLnBrk="1" hangingPunct="1">
              <a:lnSpc>
                <a:spcPct val="130000"/>
              </a:lnSpc>
            </a:pPr>
            <a:endParaRPr lang="ja-JP" altLang="en-US" sz="2100" b="1" dirty="0">
              <a:solidFill>
                <a:srgbClr val="5F5F5F"/>
              </a:solidFill>
              <a:latin typeface="Meiryo UI" pitchFamily="50" charset="-128"/>
              <a:ea typeface="Meiryo UI" pitchFamily="50" charset="-128"/>
              <a:cs typeface="Meiryo UI" pitchFamily="50" charset="-128"/>
            </a:endParaRPr>
          </a:p>
          <a:p>
            <a:pPr marL="400050" indent="-400050" defTabSz="909638" eaLnBrk="1" hangingPunct="1">
              <a:lnSpc>
                <a:spcPct val="130000"/>
              </a:lnSpc>
            </a:pPr>
            <a:r>
              <a:rPr lang="ja-JP" altLang="en-US" sz="2100" b="1" dirty="0">
                <a:latin typeface="Meiryo UI" pitchFamily="50" charset="-128"/>
                <a:ea typeface="Meiryo UI" pitchFamily="50" charset="-128"/>
                <a:cs typeface="Meiryo UI" pitchFamily="50" charset="-128"/>
              </a:rPr>
              <a:t>２．以下の３項目の中核症状のうち</a:t>
            </a:r>
            <a:r>
              <a:rPr lang="ja-JP" altLang="en-US" sz="1200" b="1" dirty="0">
                <a:latin typeface="Meiryo UI" pitchFamily="50" charset="-128"/>
                <a:ea typeface="Meiryo UI" pitchFamily="50" charset="-128"/>
                <a:cs typeface="Meiryo UI" pitchFamily="50" charset="-128"/>
              </a:rPr>
              <a:t>　</a:t>
            </a:r>
            <a:r>
              <a:rPr lang="en-US" altLang="ja-JP" sz="2100" b="1" dirty="0">
                <a:latin typeface="Meiryo UI" pitchFamily="50" charset="-128"/>
                <a:ea typeface="Meiryo UI" pitchFamily="50" charset="-128"/>
                <a:cs typeface="Meiryo UI" pitchFamily="50" charset="-128"/>
              </a:rPr>
              <a:t>probable DLB</a:t>
            </a:r>
            <a:r>
              <a:rPr lang="ja-JP" altLang="en-US" sz="2100" b="1" dirty="0">
                <a:latin typeface="Meiryo UI" pitchFamily="50" charset="-128"/>
                <a:ea typeface="Meiryo UI" pitchFamily="50" charset="-128"/>
                <a:cs typeface="Meiryo UI" pitchFamily="50" charset="-128"/>
              </a:rPr>
              <a:t>では</a:t>
            </a:r>
          </a:p>
          <a:p>
            <a:pPr marL="400050" indent="-400050" defTabSz="909638" eaLnBrk="1" hangingPunct="1">
              <a:lnSpc>
                <a:spcPct val="130000"/>
              </a:lnSpc>
            </a:pPr>
            <a:r>
              <a:rPr lang="ja-JP" altLang="en-US" sz="2100" b="1" dirty="0">
                <a:latin typeface="Meiryo UI" pitchFamily="50" charset="-128"/>
                <a:ea typeface="Meiryo UI" pitchFamily="50" charset="-128"/>
                <a:cs typeface="Meiryo UI" pitchFamily="50" charset="-128"/>
              </a:rPr>
              <a:t>　　 ２項目、</a:t>
            </a:r>
            <a:r>
              <a:rPr lang="en-US" altLang="ja-JP" sz="2100" b="1" dirty="0">
                <a:latin typeface="Meiryo UI" pitchFamily="50" charset="-128"/>
                <a:ea typeface="Meiryo UI" pitchFamily="50" charset="-128"/>
                <a:cs typeface="Meiryo UI" pitchFamily="50" charset="-128"/>
              </a:rPr>
              <a:t>possible DLB</a:t>
            </a:r>
            <a:r>
              <a:rPr lang="ja-JP" altLang="en-US" sz="2100" b="1" dirty="0">
                <a:latin typeface="Meiryo UI" pitchFamily="50" charset="-128"/>
                <a:ea typeface="Meiryo UI" pitchFamily="50" charset="-128"/>
                <a:cs typeface="Meiryo UI" pitchFamily="50" charset="-128"/>
              </a:rPr>
              <a:t>では１項目が認められること</a:t>
            </a:r>
          </a:p>
          <a:p>
            <a:pPr marL="400050" indent="-400050" defTabSz="909638" eaLnBrk="1" hangingPunct="1">
              <a:lnSpc>
                <a:spcPct val="130000"/>
              </a:lnSpc>
              <a:spcBef>
                <a:spcPct val="30000"/>
              </a:spcBef>
            </a:pPr>
            <a:r>
              <a:rPr lang="ja-JP" altLang="en-US" sz="1800" b="1" dirty="0">
                <a:solidFill>
                  <a:srgbClr val="5F5F5F"/>
                </a:solidFill>
                <a:latin typeface="Meiryo UI" pitchFamily="50" charset="-128"/>
                <a:ea typeface="Meiryo UI" pitchFamily="50" charset="-128"/>
                <a:cs typeface="Meiryo UI" pitchFamily="50" charset="-128"/>
              </a:rPr>
              <a:t>　　　 １）注意や覚醒レベルの明らかな変動を伴う認知機能の動揺</a:t>
            </a:r>
          </a:p>
          <a:p>
            <a:pPr marL="400050" indent="-400050" defTabSz="909638" eaLnBrk="1" hangingPunct="1">
              <a:lnSpc>
                <a:spcPct val="130000"/>
              </a:lnSpc>
            </a:pPr>
            <a:r>
              <a:rPr lang="ja-JP" altLang="en-US" sz="1800" b="1" dirty="0">
                <a:solidFill>
                  <a:srgbClr val="5F5F5F"/>
                </a:solidFill>
                <a:latin typeface="Meiryo UI" pitchFamily="50" charset="-128"/>
                <a:ea typeface="Meiryo UI" pitchFamily="50" charset="-128"/>
                <a:cs typeface="Meiryo UI" pitchFamily="50" charset="-128"/>
              </a:rPr>
              <a:t>　　 　２）現実的で詳細な内容の幻視が繰り返し現れる</a:t>
            </a:r>
          </a:p>
          <a:p>
            <a:pPr marL="400050" indent="-400050" defTabSz="909638" eaLnBrk="1" hangingPunct="1">
              <a:lnSpc>
                <a:spcPct val="130000"/>
              </a:lnSpc>
            </a:pPr>
            <a:r>
              <a:rPr lang="ja-JP" altLang="en-US" sz="1800" b="1" dirty="0">
                <a:solidFill>
                  <a:srgbClr val="5F5F5F"/>
                </a:solidFill>
                <a:latin typeface="Meiryo UI" pitchFamily="50" charset="-128"/>
                <a:ea typeface="Meiryo UI" pitchFamily="50" charset="-128"/>
                <a:cs typeface="Meiryo UI" pitchFamily="50" charset="-128"/>
              </a:rPr>
              <a:t>　　　 ３）パーキンソニズムの出現</a:t>
            </a:r>
          </a:p>
        </p:txBody>
      </p:sp>
      <p:sp>
        <p:nvSpPr>
          <p:cNvPr id="52228" name="Text Box 5"/>
          <p:cNvSpPr txBox="1">
            <a:spLocks noChangeArrowheads="1"/>
          </p:cNvSpPr>
          <p:nvPr/>
        </p:nvSpPr>
        <p:spPr bwMode="auto">
          <a:xfrm>
            <a:off x="2265363" y="6188284"/>
            <a:ext cx="6613525"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6" rIns="91390" bIns="45696" anchor="b">
            <a:sp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algn="r" eaLnBrk="1" hangingPunct="1"/>
            <a:r>
              <a:rPr lang="en-US" altLang="ja-JP" sz="1200" b="1" dirty="0" err="1">
                <a:latin typeface="Meiryo UI" pitchFamily="50" charset="-128"/>
                <a:ea typeface="Meiryo UI" pitchFamily="50" charset="-128"/>
                <a:cs typeface="Meiryo UI" pitchFamily="50" charset="-128"/>
              </a:rPr>
              <a:t>McKeith</a:t>
            </a:r>
            <a:r>
              <a:rPr lang="en-US" altLang="ja-JP" sz="1200" b="1" dirty="0">
                <a:latin typeface="Meiryo UI" pitchFamily="50" charset="-128"/>
                <a:ea typeface="Meiryo UI" pitchFamily="50" charset="-128"/>
                <a:cs typeface="Meiryo UI" pitchFamily="50" charset="-128"/>
              </a:rPr>
              <a:t> </a:t>
            </a:r>
            <a:r>
              <a:rPr lang="en-US" altLang="ja-JP" sz="1200" b="1" dirty="0" err="1">
                <a:latin typeface="Meiryo UI" pitchFamily="50" charset="-128"/>
                <a:ea typeface="Meiryo UI" pitchFamily="50" charset="-128"/>
                <a:cs typeface="Meiryo UI" pitchFamily="50" charset="-128"/>
              </a:rPr>
              <a:t>IG,Dickson</a:t>
            </a:r>
            <a:r>
              <a:rPr lang="en-US" altLang="ja-JP" sz="1200" b="1" dirty="0">
                <a:latin typeface="Meiryo UI" pitchFamily="50" charset="-128"/>
                <a:ea typeface="Meiryo UI" pitchFamily="50" charset="-128"/>
                <a:cs typeface="Meiryo UI" pitchFamily="50" charset="-128"/>
              </a:rPr>
              <a:t> DW, Lowe J et al :Diagnosis and management of dementia with </a:t>
            </a:r>
            <a:r>
              <a:rPr lang="en-US" altLang="ja-JP" sz="1200" b="1" dirty="0" err="1">
                <a:latin typeface="Meiryo UI" pitchFamily="50" charset="-128"/>
                <a:ea typeface="Meiryo UI" pitchFamily="50" charset="-128"/>
                <a:cs typeface="Meiryo UI" pitchFamily="50" charset="-128"/>
              </a:rPr>
              <a:t>Lewy</a:t>
            </a:r>
            <a:r>
              <a:rPr lang="en-US" altLang="ja-JP" sz="1200" b="1" dirty="0">
                <a:latin typeface="Meiryo UI" pitchFamily="50" charset="-128"/>
                <a:ea typeface="Meiryo UI" pitchFamily="50" charset="-128"/>
                <a:cs typeface="Meiryo UI" pitchFamily="50" charset="-128"/>
              </a:rPr>
              <a:t> bodies(DLB). Neurology 65: 1863-1872,2005</a:t>
            </a:r>
          </a:p>
        </p:txBody>
      </p:sp>
      <p:sp>
        <p:nvSpPr>
          <p:cNvPr id="52229" name="Text Box 5"/>
          <p:cNvSpPr txBox="1">
            <a:spLocks noChangeArrowheads="1"/>
          </p:cNvSpPr>
          <p:nvPr/>
        </p:nvSpPr>
        <p:spPr bwMode="auto">
          <a:xfrm>
            <a:off x="0" y="0"/>
            <a:ext cx="2147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-7</a:t>
            </a:r>
            <a:r>
              <a:rPr lang="ja-JP" altLang="en-US" sz="1800" b="1" dirty="0">
                <a:latin typeface="Meiryo UI" pitchFamily="50" charset="-128"/>
                <a:ea typeface="Meiryo UI" pitchFamily="50" charset="-128"/>
                <a:cs typeface="Meiryo UI" pitchFamily="50" charset="-128"/>
              </a:rPr>
              <a:t>＞</a:t>
            </a:r>
          </a:p>
        </p:txBody>
      </p:sp>
      <p:sp>
        <p:nvSpPr>
          <p:cNvPr id="52230" name="Rectangle 3"/>
          <p:cNvSpPr>
            <a:spLocks noChangeArrowheads="1"/>
          </p:cNvSpPr>
          <p:nvPr/>
        </p:nvSpPr>
        <p:spPr bwMode="auto">
          <a:xfrm>
            <a:off x="309563" y="104457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394099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808163" y="577850"/>
            <a:ext cx="5407025" cy="730250"/>
          </a:xfrm>
        </p:spPr>
        <p:txBody>
          <a:bodyPr lIns="90792" tIns="45395" rIns="90792" bIns="45395" anchorCtr="1"/>
          <a:lstStyle/>
          <a:p>
            <a:pPr algn="l" defTabSz="909638" eaLnBrk="1" hangingPunct="1">
              <a:lnSpc>
                <a:spcPct val="120000"/>
              </a:lnSpc>
            </a:pPr>
            <a:r>
              <a:rPr lang="ja-JP" altLang="en-US" sz="4000" b="1" dirty="0">
                <a:solidFill>
                  <a:schemeClr val="tx1"/>
                </a:solidFill>
                <a:latin typeface="Meiryo UI" pitchFamily="50" charset="-128"/>
                <a:ea typeface="Meiryo UI" pitchFamily="50" charset="-128"/>
                <a:cs typeface="Meiryo UI" pitchFamily="50" charset="-128"/>
              </a:rPr>
              <a:t>かかりつけ医の役割 編</a:t>
            </a:r>
          </a:p>
        </p:txBody>
      </p:sp>
      <p:sp>
        <p:nvSpPr>
          <p:cNvPr id="4" name="Rectangle 4"/>
          <p:cNvSpPr>
            <a:spLocks noChangeArrowheads="1"/>
          </p:cNvSpPr>
          <p:nvPr/>
        </p:nvSpPr>
        <p:spPr bwMode="auto">
          <a:xfrm>
            <a:off x="603504" y="1714018"/>
            <a:ext cx="7790688" cy="435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Aft>
                <a:spcPct val="20000"/>
              </a:spcAft>
            </a:pPr>
            <a:r>
              <a:rPr lang="ja-JP" altLang="en-US" sz="2800" b="1" dirty="0">
                <a:solidFill>
                  <a:srgbClr val="3399FF"/>
                </a:solidFill>
                <a:latin typeface="Meiryo UI" pitchFamily="50" charset="-128"/>
                <a:ea typeface="Meiryo UI" pitchFamily="50" charset="-128"/>
                <a:cs typeface="Meiryo UI" pitchFamily="50" charset="-128"/>
              </a:rPr>
              <a:t>    </a:t>
            </a:r>
            <a:r>
              <a:rPr lang="ja-JP" altLang="en-US" sz="2800" b="1" dirty="0">
                <a:solidFill>
                  <a:srgbClr val="609000"/>
                </a:solidFill>
                <a:latin typeface="Meiryo UI" pitchFamily="50" charset="-128"/>
                <a:ea typeface="Meiryo UI" pitchFamily="50" charset="-128"/>
                <a:cs typeface="Meiryo UI" pitchFamily="50" charset="-128"/>
              </a:rPr>
              <a:t>ねらい</a:t>
            </a:r>
            <a:r>
              <a:rPr lang="ja-JP" altLang="en-US" sz="1200" b="1" dirty="0">
                <a:solidFill>
                  <a:srgbClr val="609000"/>
                </a:solidFill>
                <a:latin typeface="Meiryo UI" pitchFamily="50" charset="-128"/>
                <a:ea typeface="Meiryo UI" pitchFamily="50" charset="-128"/>
                <a:cs typeface="Meiryo UI" pitchFamily="50" charset="-128"/>
              </a:rPr>
              <a:t>　</a:t>
            </a:r>
            <a:r>
              <a:rPr lang="ja-JP" altLang="en-US" sz="2800" b="1" dirty="0">
                <a:solidFill>
                  <a:srgbClr val="609000"/>
                </a:solidFill>
                <a:latin typeface="Meiryo UI" pitchFamily="50" charset="-128"/>
                <a:ea typeface="Meiryo UI" pitchFamily="50" charset="-128"/>
                <a:cs typeface="Meiryo UI" pitchFamily="50" charset="-128"/>
              </a:rPr>
              <a:t>：認知症の人や家族を支えるために</a:t>
            </a:r>
            <a:r>
              <a:rPr lang="ja-JP" altLang="en-US" sz="900" b="1" dirty="0">
                <a:solidFill>
                  <a:srgbClr val="609000"/>
                </a:solidFill>
                <a:latin typeface="Meiryo UI" pitchFamily="50" charset="-128"/>
                <a:ea typeface="Meiryo UI" pitchFamily="50" charset="-128"/>
                <a:cs typeface="Meiryo UI" pitchFamily="50" charset="-128"/>
              </a:rPr>
              <a:t>　</a:t>
            </a:r>
          </a:p>
          <a:p>
            <a:pPr defTabSz="909638" eaLnBrk="1" hangingPunct="1">
              <a:spcAft>
                <a:spcPct val="20000"/>
              </a:spcAft>
            </a:pPr>
            <a:r>
              <a:rPr lang="ja-JP" altLang="en-US" sz="900" b="1" dirty="0">
                <a:solidFill>
                  <a:srgbClr val="609000"/>
                </a:solidFill>
                <a:latin typeface="Meiryo UI" pitchFamily="50" charset="-128"/>
                <a:ea typeface="Meiryo UI" pitchFamily="50" charset="-128"/>
                <a:cs typeface="Meiryo UI" pitchFamily="50" charset="-128"/>
              </a:rPr>
              <a:t>　　　          　        　　                 </a:t>
            </a:r>
            <a:r>
              <a:rPr lang="ja-JP" altLang="en-US" sz="2800" b="1" dirty="0">
                <a:solidFill>
                  <a:srgbClr val="609000"/>
                </a:solidFill>
                <a:latin typeface="Meiryo UI" pitchFamily="50" charset="-128"/>
                <a:ea typeface="Meiryo UI" pitchFamily="50" charset="-128"/>
                <a:cs typeface="Meiryo UI" pitchFamily="50" charset="-128"/>
              </a:rPr>
              <a:t>かかりつけ医ができることを理解する</a:t>
            </a:r>
            <a:br>
              <a:rPr lang="ja-JP" altLang="en-US" sz="2800" b="1" dirty="0">
                <a:solidFill>
                  <a:srgbClr val="609000"/>
                </a:solidFill>
                <a:latin typeface="Meiryo UI" pitchFamily="50" charset="-128"/>
                <a:ea typeface="Meiryo UI" pitchFamily="50" charset="-128"/>
                <a:cs typeface="Meiryo UI" pitchFamily="50" charset="-128"/>
              </a:rPr>
            </a:br>
            <a:r>
              <a:rPr lang="ja-JP" altLang="en-US" sz="2000" b="1" dirty="0">
                <a:solidFill>
                  <a:srgbClr val="669900"/>
                </a:solidFill>
                <a:latin typeface="Meiryo UI" pitchFamily="50" charset="-128"/>
                <a:ea typeface="Meiryo UI" pitchFamily="50" charset="-128"/>
                <a:cs typeface="Meiryo UI" pitchFamily="50" charset="-128"/>
              </a:rPr>
              <a:t/>
            </a:r>
            <a:br>
              <a:rPr lang="ja-JP" altLang="en-US" sz="2000" b="1" dirty="0">
                <a:solidFill>
                  <a:srgbClr val="669900"/>
                </a:solidFill>
                <a:latin typeface="Meiryo UI" pitchFamily="50" charset="-128"/>
                <a:ea typeface="Meiryo UI" pitchFamily="50" charset="-128"/>
                <a:cs typeface="Meiryo UI" pitchFamily="50" charset="-128"/>
              </a:rPr>
            </a:br>
            <a:r>
              <a:rPr lang="ja-JP" altLang="en-US" sz="2400" b="1" dirty="0">
                <a:solidFill>
                  <a:srgbClr val="669900"/>
                </a:solidFill>
                <a:latin typeface="Meiryo UI" pitchFamily="50" charset="-128"/>
                <a:ea typeface="Meiryo UI" pitchFamily="50" charset="-128"/>
                <a:cs typeface="Meiryo UI" pitchFamily="50" charset="-128"/>
              </a:rPr>
              <a:t>  </a:t>
            </a:r>
            <a:r>
              <a:rPr lang="ja-JP" altLang="en-US" sz="2400" b="1" dirty="0">
                <a:solidFill>
                  <a:schemeClr val="bg2"/>
                </a:solidFill>
                <a:latin typeface="Meiryo UI" pitchFamily="50" charset="-128"/>
                <a:ea typeface="Meiryo UI" pitchFamily="50" charset="-128"/>
                <a:cs typeface="Meiryo UI" pitchFamily="50" charset="-128"/>
              </a:rPr>
              <a:t>   到達目標 ：</a:t>
            </a:r>
          </a:p>
          <a:p>
            <a:pPr marL="355600" defTabSz="909638" eaLnBrk="1" hangingPunct="1">
              <a:spcBef>
                <a:spcPts val="600"/>
              </a:spcBef>
            </a:pPr>
            <a:r>
              <a:rPr lang="ja-JP" altLang="en-US" sz="2400" b="1" dirty="0">
                <a:latin typeface="Meiryo UI" pitchFamily="50" charset="-128"/>
                <a:ea typeface="Meiryo UI" pitchFamily="50" charset="-128"/>
                <a:cs typeface="Meiryo UI" pitchFamily="50" charset="-128"/>
              </a:rPr>
              <a:t>   ● 認知症対応としてのかかりつけ医の役割に</a:t>
            </a:r>
            <a:endParaRPr lang="en-US" altLang="ja-JP" sz="2400" b="1" dirty="0">
              <a:latin typeface="Meiryo UI" pitchFamily="50" charset="-128"/>
              <a:ea typeface="Meiryo UI" pitchFamily="50" charset="-128"/>
              <a:cs typeface="Meiryo UI" pitchFamily="50" charset="-128"/>
            </a:endParaRPr>
          </a:p>
          <a:p>
            <a:pPr marL="355600" defTabSz="909638" eaLnBrk="1" hangingPunct="1">
              <a:spcBef>
                <a:spcPts val="600"/>
              </a:spcBef>
            </a:pPr>
            <a:r>
              <a:rPr lang="ja-JP" altLang="en-US" sz="2400" b="1" dirty="0">
                <a:latin typeface="Meiryo UI" pitchFamily="50" charset="-128"/>
                <a:ea typeface="Meiryo UI" pitchFamily="50" charset="-128"/>
                <a:cs typeface="Meiryo UI" pitchFamily="50" charset="-128"/>
              </a:rPr>
              <a:t>       ついて理解する</a:t>
            </a:r>
            <a:endParaRPr lang="en-US" altLang="ja-JP" sz="2400" b="1" dirty="0">
              <a:latin typeface="Meiryo UI" pitchFamily="50" charset="-128"/>
              <a:ea typeface="Meiryo UI" pitchFamily="50" charset="-128"/>
              <a:cs typeface="Meiryo UI" pitchFamily="50" charset="-128"/>
            </a:endParaRPr>
          </a:p>
          <a:p>
            <a:pPr marL="355600" defTabSz="909638" eaLnBrk="1" hangingPunct="1">
              <a:spcBef>
                <a:spcPts val="600"/>
              </a:spcBef>
            </a:pPr>
            <a:r>
              <a:rPr lang="ja-JP" altLang="en-US" sz="2400" b="1" dirty="0">
                <a:latin typeface="Meiryo UI" pitchFamily="50" charset="-128"/>
                <a:ea typeface="Meiryo UI" pitchFamily="50" charset="-128"/>
                <a:cs typeface="Meiryo UI" pitchFamily="50" charset="-128"/>
              </a:rPr>
              <a:t>   ● 認知症の人と家族への支援の現状を理解する</a:t>
            </a:r>
            <a:endParaRPr lang="en-US" altLang="ja-JP" sz="2400" b="1" dirty="0">
              <a:latin typeface="Meiryo UI" pitchFamily="50" charset="-128"/>
              <a:ea typeface="Meiryo UI" pitchFamily="50" charset="-128"/>
              <a:cs typeface="Meiryo UI" pitchFamily="50" charset="-128"/>
            </a:endParaRPr>
          </a:p>
          <a:p>
            <a:pPr marL="355600" defTabSz="909638" eaLnBrk="1" hangingPunct="1">
              <a:spcBef>
                <a:spcPts val="600"/>
              </a:spcBef>
            </a:pPr>
            <a:r>
              <a:rPr lang="ja-JP" altLang="en-US" sz="2400" b="1" dirty="0">
                <a:latin typeface="Meiryo UI" pitchFamily="50" charset="-128"/>
                <a:ea typeface="Meiryo UI" pitchFamily="50" charset="-128"/>
                <a:cs typeface="Meiryo UI" pitchFamily="50" charset="-128"/>
              </a:rPr>
              <a:t>   ● 専門医・専門医療機関・介護サービス諸機関</a:t>
            </a:r>
            <a:endParaRPr lang="en-US" altLang="ja-JP" sz="2400" b="1" dirty="0">
              <a:latin typeface="Meiryo UI" pitchFamily="50" charset="-128"/>
              <a:ea typeface="Meiryo UI" pitchFamily="50" charset="-128"/>
              <a:cs typeface="Meiryo UI" pitchFamily="50" charset="-128"/>
            </a:endParaRPr>
          </a:p>
          <a:p>
            <a:pPr marL="355600" defTabSz="909638" eaLnBrk="1" hangingPunct="1">
              <a:spcBef>
                <a:spcPts val="600"/>
              </a:spcBef>
            </a:pPr>
            <a:r>
              <a:rPr lang="ja-JP" altLang="en-US" sz="2400" b="1" dirty="0">
                <a:latin typeface="Meiryo UI" pitchFamily="50" charset="-128"/>
                <a:ea typeface="Meiryo UI" pitchFamily="50" charset="-128"/>
                <a:cs typeface="Meiryo UI" pitchFamily="50" charset="-128"/>
              </a:rPr>
              <a:t>       との連携の重要性について理解する</a:t>
            </a:r>
            <a:endParaRPr lang="en-US" altLang="ja-JP" sz="24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01293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811213" y="1386096"/>
            <a:ext cx="7902575"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p>
            <a:pPr marL="400050" indent="-400050" defTabSz="909638" eaLnBrk="1" hangingPunct="1">
              <a:lnSpc>
                <a:spcPct val="120000"/>
              </a:lnSpc>
            </a:pPr>
            <a:r>
              <a:rPr lang="ja-JP" altLang="en-US" sz="2100" b="1" dirty="0">
                <a:latin typeface="Meiryo UI" pitchFamily="50" charset="-128"/>
                <a:ea typeface="Meiryo UI" pitchFamily="50" charset="-128"/>
                <a:cs typeface="Meiryo UI" pitchFamily="50" charset="-128"/>
              </a:rPr>
              <a:t>３．</a:t>
            </a:r>
            <a:r>
              <a:rPr lang="en-US" altLang="ja-JP" sz="2100" b="1" dirty="0">
                <a:latin typeface="Meiryo UI" pitchFamily="50" charset="-128"/>
                <a:ea typeface="Meiryo UI" pitchFamily="50" charset="-128"/>
                <a:cs typeface="Meiryo UI" pitchFamily="50" charset="-128"/>
              </a:rPr>
              <a:t>DLB</a:t>
            </a:r>
            <a:r>
              <a:rPr lang="ja-JP" altLang="en-US" sz="2100" b="1" dirty="0">
                <a:latin typeface="Meiryo UI" pitchFamily="50" charset="-128"/>
                <a:ea typeface="Meiryo UI" pitchFamily="50" charset="-128"/>
                <a:cs typeface="Meiryo UI" pitchFamily="50" charset="-128"/>
              </a:rPr>
              <a:t>の診断を示唆する症状</a:t>
            </a:r>
          </a:p>
          <a:p>
            <a:pPr marL="400050" indent="-400050" defTabSz="909638" eaLnBrk="1" hangingPunct="1">
              <a:lnSpc>
                <a:spcPct val="120000"/>
              </a:lnSpc>
            </a:pPr>
            <a:r>
              <a:rPr lang="ja-JP" altLang="en-US" sz="1800" b="1" dirty="0">
                <a:latin typeface="Meiryo UI" pitchFamily="50" charset="-128"/>
                <a:ea typeface="Meiryo UI" pitchFamily="50" charset="-128"/>
                <a:cs typeface="Meiryo UI" pitchFamily="50" charset="-128"/>
              </a:rPr>
              <a:t>　</a:t>
            </a:r>
            <a:r>
              <a:rPr lang="ja-JP" altLang="en-US" sz="1800" b="1" dirty="0">
                <a:solidFill>
                  <a:srgbClr val="5F5F5F"/>
                </a:solidFill>
                <a:latin typeface="Meiryo UI" pitchFamily="50" charset="-128"/>
                <a:ea typeface="Meiryo UI" pitchFamily="50" charset="-128"/>
                <a:cs typeface="Meiryo UI" pitchFamily="50" charset="-128"/>
              </a:rPr>
              <a:t>　  １）レム睡眠行動障害</a:t>
            </a:r>
          </a:p>
          <a:p>
            <a:pPr marL="400050" indent="-400050" defTabSz="909638" eaLnBrk="1" hangingPunct="1">
              <a:lnSpc>
                <a:spcPct val="120000"/>
              </a:lnSpc>
            </a:pPr>
            <a:r>
              <a:rPr lang="ja-JP" altLang="en-US" sz="1800" b="1" dirty="0">
                <a:solidFill>
                  <a:srgbClr val="5F5F5F"/>
                </a:solidFill>
                <a:latin typeface="Meiryo UI" pitchFamily="50" charset="-128"/>
                <a:ea typeface="Meiryo UI" pitchFamily="50" charset="-128"/>
                <a:cs typeface="Meiryo UI" pitchFamily="50" charset="-128"/>
              </a:rPr>
              <a:t>　　  ２）重篤な抗精神病薬過敏</a:t>
            </a:r>
          </a:p>
          <a:p>
            <a:pPr marL="400050" indent="-400050" defTabSz="909638" eaLnBrk="1" hangingPunct="1">
              <a:lnSpc>
                <a:spcPct val="120000"/>
              </a:lnSpc>
            </a:pPr>
            <a:r>
              <a:rPr lang="ja-JP" altLang="en-US" sz="1800" b="1" dirty="0">
                <a:solidFill>
                  <a:srgbClr val="5F5F5F"/>
                </a:solidFill>
                <a:latin typeface="Meiryo UI" pitchFamily="50" charset="-128"/>
                <a:ea typeface="Meiryo UI" pitchFamily="50" charset="-128"/>
                <a:cs typeface="Meiryo UI" pitchFamily="50" charset="-128"/>
              </a:rPr>
              <a:t>　　  ３）</a:t>
            </a:r>
            <a:r>
              <a:rPr lang="en-US" altLang="ja-JP" sz="1800" b="1" dirty="0">
                <a:solidFill>
                  <a:srgbClr val="5F5F5F"/>
                </a:solidFill>
                <a:latin typeface="Meiryo UI" pitchFamily="50" charset="-128"/>
                <a:ea typeface="Meiryo UI" pitchFamily="50" charset="-128"/>
                <a:cs typeface="Meiryo UI" pitchFamily="50" charset="-128"/>
              </a:rPr>
              <a:t>PET</a:t>
            </a:r>
            <a:r>
              <a:rPr lang="ja-JP" altLang="en-US" sz="1800" b="1" dirty="0" err="1">
                <a:solidFill>
                  <a:srgbClr val="5F5F5F"/>
                </a:solidFill>
                <a:latin typeface="Meiryo UI" pitchFamily="50" charset="-128"/>
                <a:ea typeface="Meiryo UI" pitchFamily="50" charset="-128"/>
                <a:cs typeface="Meiryo UI" pitchFamily="50" charset="-128"/>
              </a:rPr>
              <a:t>、</a:t>
            </a:r>
            <a:r>
              <a:rPr lang="en-US" altLang="ja-JP" sz="1800" b="1" dirty="0">
                <a:solidFill>
                  <a:srgbClr val="5F5F5F"/>
                </a:solidFill>
                <a:latin typeface="Meiryo UI" pitchFamily="50" charset="-128"/>
                <a:ea typeface="Meiryo UI" pitchFamily="50" charset="-128"/>
                <a:cs typeface="Meiryo UI" pitchFamily="50" charset="-128"/>
              </a:rPr>
              <a:t>SPECT</a:t>
            </a:r>
            <a:r>
              <a:rPr lang="ja-JP" altLang="en-US" sz="1800" b="1" dirty="0" err="1">
                <a:solidFill>
                  <a:srgbClr val="5F5F5F"/>
                </a:solidFill>
                <a:latin typeface="Meiryo UI" pitchFamily="50" charset="-128"/>
                <a:ea typeface="Meiryo UI" pitchFamily="50" charset="-128"/>
                <a:cs typeface="Meiryo UI" pitchFamily="50" charset="-128"/>
              </a:rPr>
              <a:t>での</a:t>
            </a:r>
            <a:r>
              <a:rPr lang="ja-JP" altLang="en-US" sz="1800" b="1" dirty="0">
                <a:solidFill>
                  <a:srgbClr val="5F5F5F"/>
                </a:solidFill>
                <a:latin typeface="Meiryo UI" pitchFamily="50" charset="-128"/>
                <a:ea typeface="Meiryo UI" pitchFamily="50" charset="-128"/>
                <a:cs typeface="Meiryo UI" pitchFamily="50" charset="-128"/>
              </a:rPr>
              <a:t>基底核におけるドパミントランスポータの減少</a:t>
            </a:r>
          </a:p>
          <a:p>
            <a:pPr marL="400050" indent="-400050" defTabSz="909638" eaLnBrk="1" hangingPunct="1">
              <a:lnSpc>
                <a:spcPct val="120000"/>
              </a:lnSpc>
            </a:pPr>
            <a:endParaRPr lang="ja-JP" altLang="en-US" sz="1800" b="1" dirty="0">
              <a:latin typeface="Meiryo UI" pitchFamily="50" charset="-128"/>
              <a:ea typeface="Meiryo UI" pitchFamily="50" charset="-128"/>
              <a:cs typeface="Meiryo UI" pitchFamily="50" charset="-128"/>
            </a:endParaRPr>
          </a:p>
          <a:p>
            <a:pPr marL="400050" indent="-400050" defTabSz="909638" eaLnBrk="1" hangingPunct="1">
              <a:lnSpc>
                <a:spcPct val="140000"/>
              </a:lnSpc>
            </a:pPr>
            <a:r>
              <a:rPr lang="ja-JP" altLang="en-US" sz="2100" b="1" dirty="0">
                <a:latin typeface="Meiryo UI" pitchFamily="50" charset="-128"/>
                <a:ea typeface="Meiryo UI" pitchFamily="50" charset="-128"/>
                <a:cs typeface="Meiryo UI" pitchFamily="50" charset="-128"/>
              </a:rPr>
              <a:t>４．</a:t>
            </a:r>
            <a:r>
              <a:rPr lang="en-US" altLang="ja-JP" sz="2100" b="1" dirty="0">
                <a:latin typeface="Meiryo UI" pitchFamily="50" charset="-128"/>
                <a:ea typeface="Meiryo UI" pitchFamily="50" charset="-128"/>
                <a:cs typeface="Meiryo UI" pitchFamily="50" charset="-128"/>
              </a:rPr>
              <a:t>DLB</a:t>
            </a:r>
            <a:r>
              <a:rPr lang="ja-JP" altLang="en-US" sz="2100" b="1" dirty="0">
                <a:latin typeface="Meiryo UI" pitchFamily="50" charset="-128"/>
                <a:ea typeface="Meiryo UI" pitchFamily="50" charset="-128"/>
                <a:cs typeface="Meiryo UI" pitchFamily="50" charset="-128"/>
              </a:rPr>
              <a:t>の診断を支持する症状</a:t>
            </a:r>
          </a:p>
          <a:p>
            <a:pPr marL="400050" indent="-400050" defTabSz="909638" eaLnBrk="1" hangingPunct="1">
              <a:lnSpc>
                <a:spcPct val="120000"/>
              </a:lnSpc>
            </a:pPr>
            <a:r>
              <a:rPr lang="ja-JP" altLang="en-US" sz="1800" b="1" dirty="0">
                <a:solidFill>
                  <a:srgbClr val="5F5F5F"/>
                </a:solidFill>
                <a:latin typeface="Meiryo UI" pitchFamily="50" charset="-128"/>
                <a:ea typeface="Meiryo UI" pitchFamily="50" charset="-128"/>
                <a:cs typeface="Meiryo UI" pitchFamily="50" charset="-128"/>
              </a:rPr>
              <a:t>　　  １）繰り返す転倒と失神         </a:t>
            </a:r>
            <a:r>
              <a:rPr lang="ja-JP" altLang="en-US" sz="1600" b="1" dirty="0">
                <a:solidFill>
                  <a:srgbClr val="5F5F5F"/>
                </a:solidFill>
                <a:latin typeface="Meiryo UI" pitchFamily="50" charset="-128"/>
                <a:ea typeface="Meiryo UI" pitchFamily="50" charset="-128"/>
                <a:cs typeface="Meiryo UI" pitchFamily="50" charset="-128"/>
              </a:rPr>
              <a:t>　　</a:t>
            </a:r>
            <a:r>
              <a:rPr lang="ja-JP" altLang="en-US" sz="1800" b="1" dirty="0">
                <a:solidFill>
                  <a:srgbClr val="5F5F5F"/>
                </a:solidFill>
                <a:latin typeface="Meiryo UI" pitchFamily="50" charset="-128"/>
                <a:ea typeface="Meiryo UI" pitchFamily="50" charset="-128"/>
                <a:cs typeface="Meiryo UI" pitchFamily="50" charset="-128"/>
              </a:rPr>
              <a:t>　２）一過性の意識障害 </a:t>
            </a:r>
          </a:p>
          <a:p>
            <a:pPr marL="400050" indent="-400050" defTabSz="909638" eaLnBrk="1" hangingPunct="1">
              <a:lnSpc>
                <a:spcPct val="120000"/>
              </a:lnSpc>
            </a:pPr>
            <a:r>
              <a:rPr lang="ja-JP" altLang="en-US" sz="1800" b="1" dirty="0">
                <a:solidFill>
                  <a:srgbClr val="5F5F5F"/>
                </a:solidFill>
                <a:latin typeface="Meiryo UI" pitchFamily="50" charset="-128"/>
                <a:ea typeface="Meiryo UI" pitchFamily="50" charset="-128"/>
                <a:cs typeface="Meiryo UI" pitchFamily="50" charset="-128"/>
              </a:rPr>
              <a:t>      ３）重篤な自律神経障害       　　　４）幻視以外のタイプの幻覚</a:t>
            </a:r>
          </a:p>
          <a:p>
            <a:pPr marL="400050" indent="-400050" defTabSz="909638" eaLnBrk="1" hangingPunct="1">
              <a:lnSpc>
                <a:spcPct val="120000"/>
              </a:lnSpc>
            </a:pPr>
            <a:r>
              <a:rPr lang="ja-JP" altLang="en-US" sz="1800" b="1" dirty="0">
                <a:solidFill>
                  <a:srgbClr val="5F5F5F"/>
                </a:solidFill>
                <a:latin typeface="Meiryo UI" pitchFamily="50" charset="-128"/>
                <a:ea typeface="Meiryo UI" pitchFamily="50" charset="-128"/>
                <a:cs typeface="Meiryo UI" pitchFamily="50" charset="-128"/>
              </a:rPr>
              <a:t>　    ５）系統的な妄想　         　      　 ６）うつ  </a:t>
            </a:r>
          </a:p>
          <a:p>
            <a:pPr marL="400050" indent="-400050" defTabSz="909638" eaLnBrk="1" hangingPunct="1">
              <a:lnSpc>
                <a:spcPct val="120000"/>
              </a:lnSpc>
            </a:pPr>
            <a:r>
              <a:rPr lang="ja-JP" altLang="en-US" sz="1800" b="1" dirty="0">
                <a:solidFill>
                  <a:srgbClr val="5F5F5F"/>
                </a:solidFill>
                <a:latin typeface="Meiryo UI" pitchFamily="50" charset="-128"/>
                <a:ea typeface="Meiryo UI" pitchFamily="50" charset="-128"/>
                <a:cs typeface="Meiryo UI" pitchFamily="50" charset="-128"/>
              </a:rPr>
              <a:t>      ７）</a:t>
            </a:r>
            <a:r>
              <a:rPr lang="en-US" altLang="ja-JP" sz="1800" b="1" dirty="0">
                <a:solidFill>
                  <a:srgbClr val="5F5F5F"/>
                </a:solidFill>
                <a:latin typeface="Meiryo UI" pitchFamily="50" charset="-128"/>
                <a:ea typeface="Meiryo UI" pitchFamily="50" charset="-128"/>
                <a:cs typeface="Meiryo UI" pitchFamily="50" charset="-128"/>
              </a:rPr>
              <a:t>CT</a:t>
            </a:r>
            <a:r>
              <a:rPr lang="ja-JP" altLang="en-US" sz="1800" b="1" dirty="0" err="1">
                <a:solidFill>
                  <a:srgbClr val="5F5F5F"/>
                </a:solidFill>
                <a:latin typeface="Meiryo UI" pitchFamily="50" charset="-128"/>
                <a:ea typeface="Meiryo UI" pitchFamily="50" charset="-128"/>
                <a:cs typeface="Meiryo UI" pitchFamily="50" charset="-128"/>
              </a:rPr>
              <a:t>、</a:t>
            </a:r>
            <a:r>
              <a:rPr lang="en-US" altLang="ja-JP" sz="1800" b="1" dirty="0">
                <a:solidFill>
                  <a:srgbClr val="5F5F5F"/>
                </a:solidFill>
                <a:latin typeface="Meiryo UI" pitchFamily="50" charset="-128"/>
                <a:ea typeface="Meiryo UI" pitchFamily="50" charset="-128"/>
                <a:cs typeface="Meiryo UI" pitchFamily="50" charset="-128"/>
              </a:rPr>
              <a:t>MRI</a:t>
            </a:r>
            <a:r>
              <a:rPr lang="ja-JP" altLang="en-US" sz="1800" b="1" dirty="0">
                <a:solidFill>
                  <a:srgbClr val="5F5F5F"/>
                </a:solidFill>
                <a:latin typeface="Meiryo UI" pitchFamily="50" charset="-128"/>
                <a:ea typeface="Meiryo UI" pitchFamily="50" charset="-128"/>
                <a:cs typeface="Meiryo UI" pitchFamily="50" charset="-128"/>
              </a:rPr>
              <a:t>で側頭葉内側が保たれている</a:t>
            </a:r>
          </a:p>
          <a:p>
            <a:pPr marL="400050" indent="-400050" defTabSz="909638" eaLnBrk="1" hangingPunct="1">
              <a:lnSpc>
                <a:spcPct val="120000"/>
              </a:lnSpc>
            </a:pPr>
            <a:r>
              <a:rPr lang="ja-JP" altLang="en-US" sz="1800" b="1" dirty="0">
                <a:solidFill>
                  <a:srgbClr val="5F5F5F"/>
                </a:solidFill>
                <a:latin typeface="Meiryo UI" pitchFamily="50" charset="-128"/>
                <a:ea typeface="Meiryo UI" pitchFamily="50" charset="-128"/>
                <a:cs typeface="Meiryo UI" pitchFamily="50" charset="-128"/>
              </a:rPr>
              <a:t>　　  ８）</a:t>
            </a:r>
            <a:r>
              <a:rPr lang="en-US" altLang="ja-JP" sz="1800" b="1" dirty="0">
                <a:solidFill>
                  <a:srgbClr val="5F5F5F"/>
                </a:solidFill>
                <a:latin typeface="Meiryo UI" pitchFamily="50" charset="-128"/>
                <a:ea typeface="Meiryo UI" pitchFamily="50" charset="-128"/>
                <a:cs typeface="Meiryo UI" pitchFamily="50" charset="-128"/>
              </a:rPr>
              <a:t>SPECT</a:t>
            </a:r>
            <a:r>
              <a:rPr lang="ja-JP" altLang="en-US" sz="1800" b="1" dirty="0">
                <a:solidFill>
                  <a:srgbClr val="5F5F5F"/>
                </a:solidFill>
                <a:latin typeface="Meiryo UI" pitchFamily="50" charset="-128"/>
                <a:ea typeface="Meiryo UI" pitchFamily="50" charset="-128"/>
                <a:cs typeface="Meiryo UI" pitchFamily="50" charset="-128"/>
              </a:rPr>
              <a:t>・</a:t>
            </a:r>
            <a:r>
              <a:rPr lang="en-US" altLang="ja-JP" sz="1800" b="1" dirty="0">
                <a:solidFill>
                  <a:srgbClr val="5F5F5F"/>
                </a:solidFill>
                <a:latin typeface="Meiryo UI" pitchFamily="50" charset="-128"/>
                <a:ea typeface="Meiryo UI" pitchFamily="50" charset="-128"/>
                <a:cs typeface="Meiryo UI" pitchFamily="50" charset="-128"/>
              </a:rPr>
              <a:t>PET</a:t>
            </a:r>
            <a:r>
              <a:rPr lang="ja-JP" altLang="en-US" sz="1800" b="1" dirty="0" err="1">
                <a:solidFill>
                  <a:srgbClr val="5F5F5F"/>
                </a:solidFill>
                <a:latin typeface="Meiryo UI" pitchFamily="50" charset="-128"/>
                <a:ea typeface="Meiryo UI" pitchFamily="50" charset="-128"/>
                <a:cs typeface="Meiryo UI" pitchFamily="50" charset="-128"/>
              </a:rPr>
              <a:t>での</a:t>
            </a:r>
            <a:r>
              <a:rPr lang="ja-JP" altLang="en-US" sz="1800" b="1" dirty="0">
                <a:solidFill>
                  <a:srgbClr val="5F5F5F"/>
                </a:solidFill>
                <a:latin typeface="Meiryo UI" pitchFamily="50" charset="-128"/>
                <a:ea typeface="Meiryo UI" pitchFamily="50" charset="-128"/>
                <a:cs typeface="Meiryo UI" pitchFamily="50" charset="-128"/>
              </a:rPr>
              <a:t>後頭葉の取り込み低下</a:t>
            </a:r>
          </a:p>
          <a:p>
            <a:pPr marL="400050" indent="-400050" defTabSz="909638" eaLnBrk="1" hangingPunct="1">
              <a:lnSpc>
                <a:spcPct val="120000"/>
              </a:lnSpc>
            </a:pPr>
            <a:r>
              <a:rPr lang="ja-JP" altLang="en-US" sz="1800" b="1" dirty="0">
                <a:solidFill>
                  <a:srgbClr val="5F5F5F"/>
                </a:solidFill>
                <a:latin typeface="Meiryo UI" pitchFamily="50" charset="-128"/>
                <a:ea typeface="Meiryo UI" pitchFamily="50" charset="-128"/>
                <a:cs typeface="Meiryo UI" pitchFamily="50" charset="-128"/>
              </a:rPr>
              <a:t>　　  ９）</a:t>
            </a:r>
            <a:r>
              <a:rPr lang="en-US" altLang="ja-JP" sz="1800" b="1" dirty="0">
                <a:solidFill>
                  <a:srgbClr val="5F5F5F"/>
                </a:solidFill>
                <a:latin typeface="Meiryo UI" pitchFamily="50" charset="-128"/>
                <a:ea typeface="Meiryo UI" pitchFamily="50" charset="-128"/>
                <a:cs typeface="Meiryo UI" pitchFamily="50" charset="-128"/>
              </a:rPr>
              <a:t>MIBG</a:t>
            </a:r>
            <a:r>
              <a:rPr lang="ja-JP" altLang="en-US" sz="1800" b="1" dirty="0">
                <a:solidFill>
                  <a:srgbClr val="5F5F5F"/>
                </a:solidFill>
                <a:latin typeface="Meiryo UI" pitchFamily="50" charset="-128"/>
                <a:ea typeface="Meiryo UI" pitchFamily="50" charset="-128"/>
                <a:cs typeface="Meiryo UI" pitchFamily="50" charset="-128"/>
              </a:rPr>
              <a:t>心筋シンチグラムの異常</a:t>
            </a:r>
          </a:p>
          <a:p>
            <a:pPr marL="400050" indent="-400050" defTabSz="909638" eaLnBrk="1" hangingPunct="1">
              <a:lnSpc>
                <a:spcPct val="120000"/>
              </a:lnSpc>
            </a:pPr>
            <a:r>
              <a:rPr lang="ja-JP" altLang="en-US" sz="1800" b="1" dirty="0">
                <a:solidFill>
                  <a:srgbClr val="5F5F5F"/>
                </a:solidFill>
                <a:latin typeface="Meiryo UI" pitchFamily="50" charset="-128"/>
                <a:ea typeface="Meiryo UI" pitchFamily="50" charset="-128"/>
                <a:cs typeface="Meiryo UI" pitchFamily="50" charset="-128"/>
              </a:rPr>
              <a:t>　　 </a:t>
            </a:r>
            <a:r>
              <a:rPr lang="en-US" altLang="ja-JP" sz="1800" b="1" dirty="0">
                <a:solidFill>
                  <a:srgbClr val="5F5F5F"/>
                </a:solidFill>
                <a:latin typeface="Meiryo UI" pitchFamily="50" charset="-128"/>
                <a:ea typeface="Meiryo UI" pitchFamily="50" charset="-128"/>
                <a:cs typeface="Meiryo UI" pitchFamily="50" charset="-128"/>
              </a:rPr>
              <a:t>10</a:t>
            </a:r>
            <a:r>
              <a:rPr lang="ja-JP" altLang="en-US" sz="1800" b="1" dirty="0">
                <a:solidFill>
                  <a:srgbClr val="5F5F5F"/>
                </a:solidFill>
                <a:latin typeface="Meiryo UI" pitchFamily="50" charset="-128"/>
                <a:ea typeface="Meiryo UI" pitchFamily="50" charset="-128"/>
                <a:cs typeface="Meiryo UI" pitchFamily="50" charset="-128"/>
              </a:rPr>
              <a:t>）脳波での徐波と側頭葉での一過性の鋭波</a:t>
            </a:r>
          </a:p>
        </p:txBody>
      </p:sp>
      <p:sp>
        <p:nvSpPr>
          <p:cNvPr id="54276" name="Rectangle 5"/>
          <p:cNvSpPr>
            <a:spLocks noChangeArrowheads="1"/>
          </p:cNvSpPr>
          <p:nvPr/>
        </p:nvSpPr>
        <p:spPr bwMode="auto">
          <a:xfrm>
            <a:off x="1233279" y="386040"/>
            <a:ext cx="67278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r>
              <a:rPr lang="ja-JP" altLang="en-US" sz="3000" b="1" dirty="0">
                <a:latin typeface="Meiryo UI" pitchFamily="50" charset="-128"/>
                <a:ea typeface="Meiryo UI" pitchFamily="50" charset="-128"/>
                <a:cs typeface="Meiryo UI" pitchFamily="50" charset="-128"/>
              </a:rPr>
              <a:t>レビー小体型認知症の診断基準②</a:t>
            </a:r>
          </a:p>
        </p:txBody>
      </p:sp>
      <p:sp>
        <p:nvSpPr>
          <p:cNvPr id="54277" name="Text Box 5"/>
          <p:cNvSpPr txBox="1">
            <a:spLocks noChangeArrowheads="1"/>
          </p:cNvSpPr>
          <p:nvPr/>
        </p:nvSpPr>
        <p:spPr bwMode="auto">
          <a:xfrm>
            <a:off x="0" y="0"/>
            <a:ext cx="2147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-8</a:t>
            </a:r>
            <a:r>
              <a:rPr lang="ja-JP" altLang="en-US" sz="1800" b="1" dirty="0">
                <a:latin typeface="Meiryo UI" pitchFamily="50" charset="-128"/>
                <a:ea typeface="Meiryo UI" pitchFamily="50" charset="-128"/>
                <a:cs typeface="Meiryo UI" pitchFamily="50" charset="-128"/>
              </a:rPr>
              <a:t>＞</a:t>
            </a:r>
          </a:p>
        </p:txBody>
      </p:sp>
      <p:sp>
        <p:nvSpPr>
          <p:cNvPr id="54278" name="Rectangle 3"/>
          <p:cNvSpPr>
            <a:spLocks noChangeArrowheads="1"/>
          </p:cNvSpPr>
          <p:nvPr/>
        </p:nvSpPr>
        <p:spPr bwMode="auto">
          <a:xfrm>
            <a:off x="309563" y="104457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8" name="Text Box 5"/>
          <p:cNvSpPr txBox="1">
            <a:spLocks noChangeArrowheads="1"/>
          </p:cNvSpPr>
          <p:nvPr/>
        </p:nvSpPr>
        <p:spPr bwMode="auto">
          <a:xfrm>
            <a:off x="2285241" y="6208162"/>
            <a:ext cx="6613525"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6" rIns="91390" bIns="45696" anchor="b">
            <a:sp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algn="r" eaLnBrk="1" hangingPunct="1"/>
            <a:r>
              <a:rPr lang="en-US" altLang="ja-JP" sz="1200" b="1" dirty="0" err="1">
                <a:latin typeface="Meiryo UI" pitchFamily="50" charset="-128"/>
                <a:ea typeface="Meiryo UI" pitchFamily="50" charset="-128"/>
                <a:cs typeface="Meiryo UI" pitchFamily="50" charset="-128"/>
              </a:rPr>
              <a:t>McKeith</a:t>
            </a:r>
            <a:r>
              <a:rPr lang="en-US" altLang="ja-JP" sz="1200" b="1" dirty="0">
                <a:latin typeface="Meiryo UI" pitchFamily="50" charset="-128"/>
                <a:ea typeface="Meiryo UI" pitchFamily="50" charset="-128"/>
                <a:cs typeface="Meiryo UI" pitchFamily="50" charset="-128"/>
              </a:rPr>
              <a:t> </a:t>
            </a:r>
            <a:r>
              <a:rPr lang="en-US" altLang="ja-JP" sz="1200" b="1" dirty="0" err="1">
                <a:latin typeface="Meiryo UI" pitchFamily="50" charset="-128"/>
                <a:ea typeface="Meiryo UI" pitchFamily="50" charset="-128"/>
                <a:cs typeface="Meiryo UI" pitchFamily="50" charset="-128"/>
              </a:rPr>
              <a:t>IG,Dickson</a:t>
            </a:r>
            <a:r>
              <a:rPr lang="en-US" altLang="ja-JP" sz="1200" b="1" dirty="0">
                <a:latin typeface="Meiryo UI" pitchFamily="50" charset="-128"/>
                <a:ea typeface="Meiryo UI" pitchFamily="50" charset="-128"/>
                <a:cs typeface="Meiryo UI" pitchFamily="50" charset="-128"/>
              </a:rPr>
              <a:t> DW, Lowe J et al :Diagnosis and management of dementia with </a:t>
            </a:r>
            <a:r>
              <a:rPr lang="en-US" altLang="ja-JP" sz="1200" b="1" dirty="0" err="1">
                <a:latin typeface="Meiryo UI" pitchFamily="50" charset="-128"/>
                <a:ea typeface="Meiryo UI" pitchFamily="50" charset="-128"/>
                <a:cs typeface="Meiryo UI" pitchFamily="50" charset="-128"/>
              </a:rPr>
              <a:t>Lewy</a:t>
            </a:r>
            <a:r>
              <a:rPr lang="en-US" altLang="ja-JP" sz="1200" b="1" dirty="0">
                <a:latin typeface="Meiryo UI" pitchFamily="50" charset="-128"/>
                <a:ea typeface="Meiryo UI" pitchFamily="50" charset="-128"/>
                <a:cs typeface="Meiryo UI" pitchFamily="50" charset="-128"/>
              </a:rPr>
              <a:t> bodies(DLB). Neurology 65: 1863-1872,2005</a:t>
            </a:r>
          </a:p>
        </p:txBody>
      </p:sp>
    </p:spTree>
    <p:extLst>
      <p:ext uri="{BB962C8B-B14F-4D97-AF65-F5344CB8AC3E}">
        <p14:creationId xmlns:p14="http://schemas.microsoft.com/office/powerpoint/2010/main" val="3576735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715617" y="1339850"/>
            <a:ext cx="7903927"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200" b="1" dirty="0">
                <a:latin typeface="Meiryo UI" pitchFamily="50" charset="-128"/>
                <a:ea typeface="Meiryo UI" pitchFamily="50" charset="-128"/>
                <a:cs typeface="Meiryo UI" pitchFamily="50" charset="-128"/>
              </a:rPr>
              <a:t>主訴：意欲低下、動きが遅くなり眠ってばかりいる</a:t>
            </a:r>
          </a:p>
          <a:p>
            <a:pPr eaLnBrk="1" hangingPunct="1"/>
            <a:endParaRPr lang="ja-JP" altLang="en-US" sz="8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家族歴：特記すべきことなし</a:t>
            </a:r>
          </a:p>
          <a:p>
            <a:pPr eaLnBrk="1" hangingPunct="1"/>
            <a:endParaRPr lang="ja-JP" altLang="en-US" sz="8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現病歴：平成</a:t>
            </a:r>
            <a:r>
              <a:rPr lang="en-US" altLang="ja-JP" sz="2200" b="1" dirty="0">
                <a:latin typeface="Meiryo UI" pitchFamily="50" charset="-128"/>
                <a:ea typeface="Meiryo UI" pitchFamily="50" charset="-128"/>
                <a:cs typeface="Meiryo UI" pitchFamily="50" charset="-128"/>
              </a:rPr>
              <a:t>X</a:t>
            </a:r>
            <a:r>
              <a:rPr lang="ja-JP" altLang="en-US" sz="2200" b="1" dirty="0">
                <a:latin typeface="Meiryo UI" pitchFamily="50" charset="-128"/>
                <a:ea typeface="Meiryo UI" pitchFamily="50" charset="-128"/>
                <a:cs typeface="Meiryo UI" pitchFamily="50" charset="-128"/>
              </a:rPr>
              <a:t>年頃から夜中に大声をだす。</a:t>
            </a:r>
          </a:p>
          <a:p>
            <a:pPr eaLnBrk="1" hangingPunct="1">
              <a:spcBef>
                <a:spcPts val="1200"/>
              </a:spcBef>
            </a:pPr>
            <a:r>
              <a:rPr lang="ja-JP" altLang="en-US" sz="2200" b="1" dirty="0">
                <a:latin typeface="Meiryo UI" pitchFamily="50" charset="-128"/>
                <a:ea typeface="Meiryo UI" pitchFamily="50" charset="-128"/>
                <a:cs typeface="Meiryo UI" pitchFamily="50" charset="-128"/>
              </a:rPr>
              <a:t>　　  平成</a:t>
            </a:r>
            <a:r>
              <a:rPr lang="en-US" altLang="ja-JP" sz="2200" b="1" dirty="0">
                <a:latin typeface="Meiryo UI" pitchFamily="50" charset="-128"/>
                <a:ea typeface="Meiryo UI" pitchFamily="50" charset="-128"/>
                <a:cs typeface="Meiryo UI" pitchFamily="50" charset="-128"/>
              </a:rPr>
              <a:t>X</a:t>
            </a:r>
            <a:r>
              <a:rPr lang="ja-JP" altLang="en-US" sz="2200" b="1" dirty="0">
                <a:latin typeface="Meiryo UI" pitchFamily="50" charset="-128"/>
                <a:ea typeface="Meiryo UI" pitchFamily="50" charset="-128"/>
                <a:cs typeface="Meiryo UI" pitchFamily="50" charset="-128"/>
              </a:rPr>
              <a:t>＋</a:t>
            </a:r>
            <a:r>
              <a:rPr lang="en-US" altLang="ja-JP" sz="2200" b="1" dirty="0">
                <a:latin typeface="Meiryo UI" pitchFamily="50" charset="-128"/>
                <a:ea typeface="Meiryo UI" pitchFamily="50" charset="-128"/>
                <a:cs typeface="Meiryo UI" pitchFamily="50" charset="-128"/>
              </a:rPr>
              <a:t>4</a:t>
            </a:r>
            <a:r>
              <a:rPr lang="ja-JP" altLang="en-US" sz="2200" b="1" dirty="0">
                <a:latin typeface="Meiryo UI" pitchFamily="50" charset="-128"/>
                <a:ea typeface="Meiryo UI" pitchFamily="50" charset="-128"/>
                <a:cs typeface="Meiryo UI" pitchFamily="50" charset="-128"/>
              </a:rPr>
              <a:t>年</a:t>
            </a:r>
            <a:r>
              <a:rPr lang="en-US" altLang="ja-JP" sz="2200" b="1" dirty="0">
                <a:latin typeface="Meiryo UI" pitchFamily="50" charset="-128"/>
                <a:ea typeface="Meiryo UI" pitchFamily="50" charset="-128"/>
                <a:cs typeface="Meiryo UI" pitchFamily="50" charset="-128"/>
              </a:rPr>
              <a:t>10</a:t>
            </a:r>
            <a:r>
              <a:rPr lang="ja-JP" altLang="en-US" sz="2200" b="1" dirty="0">
                <a:latin typeface="Meiryo UI" pitchFamily="50" charset="-128"/>
                <a:ea typeface="Meiryo UI" pitchFamily="50" charset="-128"/>
                <a:cs typeface="Meiryo UI" pitchFamily="50" charset="-128"/>
              </a:rPr>
              <a:t>月頃から 会話が筋道をたててできない。</a:t>
            </a:r>
          </a:p>
          <a:p>
            <a:pPr eaLnBrk="1" hangingPunct="1"/>
            <a:r>
              <a:rPr lang="ja-JP" altLang="en-US" sz="2200" b="1" dirty="0">
                <a:latin typeface="Meiryo UI" pitchFamily="50" charset="-128"/>
                <a:ea typeface="Meiryo UI" pitchFamily="50" charset="-128"/>
                <a:cs typeface="Meiryo UI" pitchFamily="50" charset="-128"/>
              </a:rPr>
              <a:t>　　     洋服がうまく着られない。機械を扱う仕事をしていたにも</a:t>
            </a:r>
          </a:p>
          <a:p>
            <a:pPr eaLnBrk="1" hangingPunct="1"/>
            <a:r>
              <a:rPr lang="ja-JP" altLang="en-US" sz="2200" b="1" dirty="0">
                <a:latin typeface="Meiryo UI" pitchFamily="50" charset="-128"/>
                <a:ea typeface="Meiryo UI" pitchFamily="50" charset="-128"/>
                <a:cs typeface="Meiryo UI" pitchFamily="50" charset="-128"/>
              </a:rPr>
              <a:t>         かかわらずカメラが使えない。覚まし時計があわせられない。</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１日中うとうと眠っているかと思うと易怒性あり。</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正常に戻ったかのように調子のよい日と全くなにもしない</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日がある。この頃から家の中に子供がいる、電線の上に</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女の人がいる、という。</a:t>
            </a:r>
            <a:endParaRPr lang="en-US" altLang="ja-JP" sz="2200" b="1" dirty="0">
              <a:latin typeface="Meiryo UI" pitchFamily="50" charset="-128"/>
              <a:ea typeface="Meiryo UI" pitchFamily="50" charset="-128"/>
              <a:cs typeface="Meiryo UI" pitchFamily="50" charset="-128"/>
            </a:endParaRPr>
          </a:p>
          <a:p>
            <a:pPr eaLnBrk="1" hangingPunct="1">
              <a:spcBef>
                <a:spcPts val="1200"/>
              </a:spcBef>
            </a:pPr>
            <a:r>
              <a:rPr lang="ja-JP" altLang="en-US" sz="2200" b="1" dirty="0">
                <a:latin typeface="Meiryo UI" pitchFamily="50" charset="-128"/>
                <a:ea typeface="Meiryo UI" pitchFamily="50" charset="-128"/>
                <a:cs typeface="Meiryo UI" pitchFamily="50" charset="-128"/>
              </a:rPr>
              <a:t>　  　平成</a:t>
            </a:r>
            <a:r>
              <a:rPr lang="en-US" altLang="ja-JP" sz="2200" b="1" dirty="0">
                <a:latin typeface="Meiryo UI" pitchFamily="50" charset="-128"/>
                <a:ea typeface="Meiryo UI" pitchFamily="50" charset="-128"/>
                <a:cs typeface="Meiryo UI" pitchFamily="50" charset="-128"/>
              </a:rPr>
              <a:t>X+</a:t>
            </a:r>
            <a:r>
              <a:rPr lang="ja-JP" altLang="en-US" sz="2200" b="1" dirty="0">
                <a:latin typeface="Meiryo UI" pitchFamily="50" charset="-128"/>
                <a:ea typeface="Meiryo UI" pitchFamily="50" charset="-128"/>
                <a:cs typeface="Meiryo UI" pitchFamily="50" charset="-128"/>
              </a:rPr>
              <a:t>６年１月 大学病院の神経内科に受診。筋固縮と</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歩行障害を指摘された。また、不眠を訴えるようになり、</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眠剤を投与されたところ、翌日の午前中まで起きなかった。</a:t>
            </a:r>
          </a:p>
        </p:txBody>
      </p:sp>
      <p:sp>
        <p:nvSpPr>
          <p:cNvPr id="55299" name="Rectangle 3"/>
          <p:cNvSpPr>
            <a:spLocks noChangeArrowheads="1"/>
          </p:cNvSpPr>
          <p:nvPr/>
        </p:nvSpPr>
        <p:spPr bwMode="auto">
          <a:xfrm>
            <a:off x="309563" y="91329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55300" name="テキスト ボックス 4"/>
          <p:cNvSpPr txBox="1">
            <a:spLocks noChangeArrowheads="1"/>
          </p:cNvSpPr>
          <p:nvPr/>
        </p:nvSpPr>
        <p:spPr bwMode="auto">
          <a:xfrm>
            <a:off x="2162175" y="295758"/>
            <a:ext cx="4826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r>
              <a:rPr lang="ja-JP" altLang="en-US" sz="3200" b="1" dirty="0">
                <a:latin typeface="Meiryo UI" pitchFamily="50" charset="-128"/>
                <a:ea typeface="Meiryo UI" pitchFamily="50" charset="-128"/>
                <a:cs typeface="Meiryo UI" pitchFamily="50" charset="-128"/>
              </a:rPr>
              <a:t>レビー小体型</a:t>
            </a:r>
            <a:r>
              <a:rPr lang="ja-JP" altLang="en-US" sz="3200" b="1">
                <a:latin typeface="Meiryo UI" pitchFamily="50" charset="-128"/>
                <a:ea typeface="Meiryo UI" pitchFamily="50" charset="-128"/>
                <a:cs typeface="Meiryo UI" pitchFamily="50" charset="-128"/>
              </a:rPr>
              <a:t>認知症の症例</a:t>
            </a:r>
            <a:endParaRPr lang="ja-JP" altLang="en-US" sz="3200" b="1" dirty="0">
              <a:latin typeface="Meiryo UI" pitchFamily="50" charset="-128"/>
              <a:ea typeface="Meiryo UI" pitchFamily="50" charset="-128"/>
              <a:cs typeface="Meiryo UI" pitchFamily="50" charset="-128"/>
            </a:endParaRPr>
          </a:p>
        </p:txBody>
      </p:sp>
      <p:sp>
        <p:nvSpPr>
          <p:cNvPr id="6" name="Text Box 5"/>
          <p:cNvSpPr txBox="1">
            <a:spLocks noChangeArrowheads="1"/>
          </p:cNvSpPr>
          <p:nvPr/>
        </p:nvSpPr>
        <p:spPr bwMode="auto">
          <a:xfrm>
            <a:off x="0" y="0"/>
            <a:ext cx="21478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-9</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985352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テキスト ボックス 9"/>
          <p:cNvSpPr txBox="1">
            <a:spLocks noChangeArrowheads="1"/>
          </p:cNvSpPr>
          <p:nvPr/>
        </p:nvSpPr>
        <p:spPr bwMode="auto">
          <a:xfrm>
            <a:off x="671027" y="1352896"/>
            <a:ext cx="787662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200" b="1" dirty="0">
                <a:latin typeface="Meiryo UI" pitchFamily="50" charset="-128"/>
                <a:ea typeface="Meiryo UI" pitchFamily="50" charset="-128"/>
                <a:cs typeface="Meiryo UI" pitchFamily="50" charset="-128"/>
              </a:rPr>
              <a:t>1</a:t>
            </a:r>
            <a:r>
              <a:rPr lang="en-US" altLang="ja-JP" sz="2000" b="1" dirty="0">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定義： 臨床的に認知症や種々の高次機能障害を呈し、画像所見で</a:t>
            </a:r>
          </a:p>
          <a:p>
            <a:pPr eaLnBrk="1" hangingPunct="1"/>
            <a:r>
              <a:rPr lang="ja-JP" altLang="en-US" sz="2000" b="1" dirty="0">
                <a:latin typeface="Meiryo UI" pitchFamily="50" charset="-128"/>
                <a:ea typeface="Meiryo UI" pitchFamily="50" charset="-128"/>
                <a:cs typeface="Meiryo UI" pitchFamily="50" charset="-128"/>
              </a:rPr>
              <a:t>              前頭葉と側頭葉に比較的限局した萎縮を呈する疾患群</a:t>
            </a:r>
            <a:endParaRPr lang="en-US" altLang="ja-JP" sz="2000" b="1" dirty="0">
              <a:latin typeface="Meiryo UI" pitchFamily="50" charset="-128"/>
              <a:ea typeface="Meiryo UI" pitchFamily="50" charset="-128"/>
              <a:cs typeface="Meiryo UI" pitchFamily="50" charset="-128"/>
            </a:endParaRPr>
          </a:p>
          <a:p>
            <a:pPr eaLnBrk="1" hangingPunct="1"/>
            <a:endParaRPr lang="ja-JP" altLang="en-US" sz="1400" b="1" dirty="0">
              <a:latin typeface="Meiryo UI" pitchFamily="50" charset="-128"/>
              <a:ea typeface="Meiryo UI" pitchFamily="50" charset="-128"/>
              <a:cs typeface="Meiryo UI" pitchFamily="50" charset="-128"/>
            </a:endParaRPr>
          </a:p>
          <a:p>
            <a:pPr eaLnBrk="1" hangingPunct="1"/>
            <a:r>
              <a:rPr lang="en-US" altLang="ja-JP" sz="2200" b="1" dirty="0">
                <a:latin typeface="Meiryo UI" pitchFamily="50" charset="-128"/>
                <a:ea typeface="Meiryo UI" pitchFamily="50" charset="-128"/>
                <a:cs typeface="Meiryo UI" pitchFamily="50" charset="-128"/>
              </a:rPr>
              <a:t>2</a:t>
            </a:r>
            <a:r>
              <a:rPr lang="en-US" altLang="ja-JP" sz="2000" b="1" dirty="0">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分類： </a:t>
            </a:r>
            <a:r>
              <a:rPr lang="ja-JP" altLang="en-US" sz="1800" b="1" dirty="0">
                <a:solidFill>
                  <a:schemeClr val="bg2"/>
                </a:solidFill>
                <a:latin typeface="Meiryo UI" pitchFamily="50" charset="-128"/>
                <a:ea typeface="Meiryo UI" pitchFamily="50" charset="-128"/>
                <a:cs typeface="Meiryo UI" pitchFamily="50" charset="-128"/>
              </a:rPr>
              <a:t>前頭側頭葉変性症</a:t>
            </a:r>
            <a:r>
              <a:rPr lang="en-US" altLang="ja-JP" sz="1800" b="1" dirty="0">
                <a:solidFill>
                  <a:schemeClr val="bg2"/>
                </a:solidFill>
                <a:latin typeface="Meiryo UI" pitchFamily="50" charset="-128"/>
                <a:ea typeface="Meiryo UI" pitchFamily="50" charset="-128"/>
                <a:cs typeface="Meiryo UI" pitchFamily="50" charset="-128"/>
              </a:rPr>
              <a:t>(FTLD)    </a:t>
            </a:r>
            <a:r>
              <a:rPr lang="en-US" altLang="ja-JP" sz="1400" b="1" dirty="0">
                <a:solidFill>
                  <a:schemeClr val="bg2"/>
                </a:solidFill>
                <a:latin typeface="Meiryo UI" pitchFamily="50" charset="-128"/>
                <a:ea typeface="Meiryo UI" pitchFamily="50" charset="-128"/>
                <a:cs typeface="Meiryo UI" pitchFamily="50" charset="-128"/>
              </a:rPr>
              <a:t>   </a:t>
            </a:r>
            <a:r>
              <a:rPr lang="en-US" altLang="ja-JP" sz="1800" b="1" dirty="0">
                <a:solidFill>
                  <a:schemeClr val="bg2"/>
                </a:solidFill>
                <a:latin typeface="Meiryo UI" pitchFamily="50" charset="-128"/>
                <a:ea typeface="Meiryo UI" pitchFamily="50" charset="-128"/>
                <a:cs typeface="Meiryo UI" pitchFamily="50" charset="-128"/>
              </a:rPr>
              <a:t>  </a:t>
            </a:r>
            <a:r>
              <a:rPr lang="ja-JP" altLang="en-US" sz="1800" b="1" dirty="0">
                <a:solidFill>
                  <a:schemeClr val="bg2"/>
                </a:solidFill>
                <a:latin typeface="Meiryo UI" pitchFamily="50" charset="-128"/>
                <a:ea typeface="Meiryo UI" pitchFamily="50" charset="-128"/>
                <a:cs typeface="Meiryo UI" pitchFamily="50" charset="-128"/>
              </a:rPr>
              <a:t>前頭側頭型認知症</a:t>
            </a:r>
            <a:r>
              <a:rPr lang="en-US" altLang="ja-JP" sz="1800" b="1" dirty="0">
                <a:solidFill>
                  <a:schemeClr val="bg2"/>
                </a:solidFill>
                <a:latin typeface="Meiryo UI" pitchFamily="50" charset="-128"/>
                <a:ea typeface="Meiryo UI" pitchFamily="50" charset="-128"/>
                <a:cs typeface="Meiryo UI" pitchFamily="50" charset="-128"/>
              </a:rPr>
              <a:t>(FTD) </a:t>
            </a:r>
            <a:endParaRPr lang="ja-JP" altLang="en-US" sz="1800" b="1" dirty="0">
              <a:solidFill>
                <a:schemeClr val="bg2"/>
              </a:solidFill>
              <a:latin typeface="Meiryo UI" pitchFamily="50" charset="-128"/>
              <a:ea typeface="Meiryo UI" pitchFamily="50" charset="-128"/>
              <a:cs typeface="Meiryo UI" pitchFamily="50" charset="-128"/>
            </a:endParaRPr>
          </a:p>
          <a:p>
            <a:pPr eaLnBrk="1" hangingPunct="1"/>
            <a:r>
              <a:rPr lang="ja-JP" altLang="en-US" sz="1800" b="1" dirty="0">
                <a:solidFill>
                  <a:schemeClr val="bg2"/>
                </a:solidFill>
                <a:latin typeface="Meiryo UI" pitchFamily="50" charset="-128"/>
                <a:ea typeface="Meiryo UI" pitchFamily="50" charset="-128"/>
                <a:cs typeface="Meiryo UI" pitchFamily="50" charset="-128"/>
              </a:rPr>
              <a:t>                                                           進行性非流暢性失語症</a:t>
            </a:r>
            <a:r>
              <a:rPr lang="en-US" altLang="ja-JP" sz="1800" b="1" dirty="0">
                <a:solidFill>
                  <a:schemeClr val="bg2"/>
                </a:solidFill>
                <a:latin typeface="Meiryo UI" pitchFamily="50" charset="-128"/>
                <a:ea typeface="Meiryo UI" pitchFamily="50" charset="-128"/>
                <a:cs typeface="Meiryo UI" pitchFamily="50" charset="-128"/>
              </a:rPr>
              <a:t>(PNFA) </a:t>
            </a:r>
            <a:endParaRPr lang="ja-JP" altLang="en-US" sz="1800" b="1" dirty="0">
              <a:solidFill>
                <a:schemeClr val="bg2"/>
              </a:solidFill>
              <a:latin typeface="Meiryo UI" pitchFamily="50" charset="-128"/>
              <a:ea typeface="Meiryo UI" pitchFamily="50" charset="-128"/>
              <a:cs typeface="Meiryo UI" pitchFamily="50" charset="-128"/>
            </a:endParaRPr>
          </a:p>
          <a:p>
            <a:pPr eaLnBrk="1" hangingPunct="1">
              <a:lnSpc>
                <a:spcPct val="110000"/>
              </a:lnSpc>
            </a:pPr>
            <a:r>
              <a:rPr lang="ja-JP" altLang="en-US" sz="1800" b="1" dirty="0">
                <a:solidFill>
                  <a:schemeClr val="bg2"/>
                </a:solidFill>
                <a:latin typeface="Meiryo UI" pitchFamily="50" charset="-128"/>
                <a:ea typeface="Meiryo UI" pitchFamily="50" charset="-128"/>
                <a:cs typeface="Meiryo UI" pitchFamily="50" charset="-128"/>
              </a:rPr>
              <a:t>                                                           意味性認知症</a:t>
            </a:r>
            <a:r>
              <a:rPr lang="en-US" altLang="ja-JP" sz="1800" b="1" dirty="0">
                <a:solidFill>
                  <a:schemeClr val="bg2"/>
                </a:solidFill>
                <a:latin typeface="Meiryo UI" pitchFamily="50" charset="-128"/>
                <a:ea typeface="Meiryo UI" pitchFamily="50" charset="-128"/>
                <a:cs typeface="Meiryo UI" pitchFamily="50" charset="-128"/>
              </a:rPr>
              <a:t>(SD)</a:t>
            </a:r>
          </a:p>
          <a:p>
            <a:pPr eaLnBrk="1" hangingPunct="1">
              <a:spcBef>
                <a:spcPct val="50000"/>
              </a:spcBef>
            </a:pPr>
            <a:r>
              <a:rPr lang="ja-JP" altLang="en-US" sz="2000" b="1" dirty="0">
                <a:latin typeface="Meiryo UI" pitchFamily="50" charset="-128"/>
                <a:ea typeface="Meiryo UI" pitchFamily="50" charset="-128"/>
                <a:cs typeface="Meiryo UI" pitchFamily="50" charset="-128"/>
              </a:rPr>
              <a:t>　 </a:t>
            </a:r>
            <a:r>
              <a:rPr lang="ja-JP" altLang="en-US" sz="2000" b="1" dirty="0">
                <a:solidFill>
                  <a:srgbClr val="607D2B"/>
                </a:solidFill>
                <a:latin typeface="Meiryo UI" pitchFamily="50" charset="-128"/>
                <a:ea typeface="Meiryo UI" pitchFamily="50" charset="-128"/>
                <a:cs typeface="Meiryo UI" pitchFamily="50" charset="-128"/>
              </a:rPr>
              <a:t>新分類</a:t>
            </a:r>
            <a:r>
              <a:rPr lang="ja-JP" altLang="en-US" sz="2000" b="1" dirty="0">
                <a:latin typeface="Meiryo UI" pitchFamily="50" charset="-128"/>
                <a:ea typeface="Meiryo UI" pitchFamily="50" charset="-128"/>
                <a:cs typeface="Meiryo UI" pitchFamily="50" charset="-128"/>
              </a:rPr>
              <a:t>： 前頭側頭型認知症 （</a:t>
            </a:r>
            <a:r>
              <a:rPr lang="en-US" altLang="ja-JP" sz="2000" b="1" dirty="0">
                <a:latin typeface="Meiryo UI" pitchFamily="50" charset="-128"/>
                <a:ea typeface="Meiryo UI" pitchFamily="50" charset="-128"/>
                <a:cs typeface="Meiryo UI" pitchFamily="50" charset="-128"/>
              </a:rPr>
              <a:t>FTD</a:t>
            </a:r>
            <a:r>
              <a:rPr lang="ja-JP" altLang="en-US" sz="2000" b="1" dirty="0">
                <a:latin typeface="Meiryo UI" pitchFamily="50" charset="-128"/>
                <a:ea typeface="Meiryo UI" pitchFamily="50" charset="-128"/>
                <a:cs typeface="Meiryo UI" pitchFamily="50" charset="-128"/>
              </a:rPr>
              <a:t>）</a:t>
            </a:r>
          </a:p>
          <a:p>
            <a:pPr eaLnBrk="1" hangingPunct="1">
              <a:lnSpc>
                <a:spcPct val="140000"/>
              </a:lnSpc>
            </a:pPr>
            <a:r>
              <a:rPr lang="ja-JP" altLang="en-US" sz="2000" b="1" dirty="0">
                <a:solidFill>
                  <a:srgbClr val="607D2B"/>
                </a:solidFill>
                <a:latin typeface="Meiryo UI" pitchFamily="50" charset="-128"/>
                <a:ea typeface="Meiryo UI" pitchFamily="50" charset="-128"/>
                <a:cs typeface="Meiryo UI" pitchFamily="50" charset="-128"/>
              </a:rPr>
              <a:t>　</a:t>
            </a:r>
            <a:r>
              <a:rPr lang="en-US" altLang="ja-JP" sz="2000" b="1" dirty="0">
                <a:solidFill>
                  <a:srgbClr val="607D2B"/>
                </a:solidFill>
                <a:latin typeface="Meiryo UI" pitchFamily="50" charset="-128"/>
                <a:ea typeface="Meiryo UI" pitchFamily="50" charset="-128"/>
                <a:cs typeface="Meiryo UI" pitchFamily="50" charset="-128"/>
              </a:rPr>
              <a:t>(</a:t>
            </a:r>
            <a:r>
              <a:rPr lang="en-US" altLang="ja-JP" sz="2000" b="1" dirty="0">
                <a:solidFill>
                  <a:srgbClr val="607D2B"/>
                </a:solidFill>
                <a:latin typeface="Trebuchet MS" panose="020B0603020202020204" pitchFamily="34" charset="0"/>
                <a:ea typeface="Meiryo UI" pitchFamily="50" charset="-128"/>
                <a:cs typeface="Meiryo UI" pitchFamily="50" charset="-128"/>
              </a:rPr>
              <a:t>2011</a:t>
            </a:r>
            <a:r>
              <a:rPr lang="en-US" altLang="ja-JP" sz="2000" b="1" dirty="0">
                <a:solidFill>
                  <a:srgbClr val="607D2B"/>
                </a:solidFill>
                <a:latin typeface="Meiryo UI" pitchFamily="50" charset="-128"/>
                <a:ea typeface="Meiryo UI" pitchFamily="50" charset="-128"/>
                <a:cs typeface="Meiryo UI" pitchFamily="50" charset="-128"/>
              </a:rPr>
              <a:t>)</a:t>
            </a:r>
            <a:r>
              <a:rPr lang="en-US" altLang="ja-JP" sz="2000" b="1" dirty="0">
                <a:latin typeface="Meiryo UI" pitchFamily="50" charset="-128"/>
                <a:ea typeface="Meiryo UI" pitchFamily="50" charset="-128"/>
                <a:cs typeface="Meiryo UI" pitchFamily="50" charset="-128"/>
              </a:rPr>
              <a:t>            </a:t>
            </a:r>
            <a:r>
              <a:rPr lang="en-US" altLang="ja-JP" sz="1600" b="1" dirty="0">
                <a:latin typeface="Meiryo UI" pitchFamily="50" charset="-128"/>
                <a:ea typeface="Meiryo UI" pitchFamily="50" charset="-128"/>
                <a:cs typeface="Meiryo UI" pitchFamily="50" charset="-128"/>
              </a:rPr>
              <a:t>  </a:t>
            </a:r>
            <a:r>
              <a:rPr lang="ja-JP" altLang="en-US" sz="2000" b="1" dirty="0">
                <a:latin typeface="Meiryo UI" pitchFamily="50" charset="-128"/>
                <a:ea typeface="Meiryo UI" pitchFamily="50" charset="-128"/>
                <a:cs typeface="Meiryo UI" pitchFamily="50" charset="-128"/>
              </a:rPr>
              <a:t>行動障害型前頭側頭型認知症 （</a:t>
            </a:r>
            <a:r>
              <a:rPr lang="en-US" altLang="ja-JP" sz="2000" b="1" dirty="0" err="1">
                <a:latin typeface="Meiryo UI" pitchFamily="50" charset="-128"/>
                <a:ea typeface="Meiryo UI" pitchFamily="50" charset="-128"/>
                <a:cs typeface="Meiryo UI" pitchFamily="50" charset="-128"/>
              </a:rPr>
              <a:t>bvFTD</a:t>
            </a:r>
            <a:r>
              <a:rPr lang="ja-JP" altLang="en-US" sz="2000" b="1" dirty="0">
                <a:latin typeface="Meiryo UI" pitchFamily="50" charset="-128"/>
                <a:ea typeface="Meiryo UI" pitchFamily="50" charset="-128"/>
                <a:cs typeface="Meiryo UI" pitchFamily="50" charset="-128"/>
              </a:rPr>
              <a:t>）</a:t>
            </a:r>
            <a:endParaRPr lang="en-US" altLang="ja-JP" sz="2000" b="1" dirty="0">
              <a:latin typeface="Meiryo UI" pitchFamily="50" charset="-128"/>
              <a:ea typeface="Meiryo UI" pitchFamily="50" charset="-128"/>
              <a:cs typeface="Meiryo UI" pitchFamily="50" charset="-128"/>
            </a:endParaRPr>
          </a:p>
          <a:p>
            <a:pPr eaLnBrk="1" hangingPunct="1">
              <a:lnSpc>
                <a:spcPct val="140000"/>
              </a:lnSpc>
            </a:pPr>
            <a:r>
              <a:rPr lang="en-US" altLang="ja-JP" sz="2000" b="1" dirty="0">
                <a:latin typeface="Meiryo UI" pitchFamily="50" charset="-128"/>
                <a:ea typeface="Meiryo UI" pitchFamily="50" charset="-128"/>
                <a:cs typeface="Meiryo UI" pitchFamily="50" charset="-128"/>
              </a:rPr>
              <a:t>                           </a:t>
            </a:r>
            <a:r>
              <a:rPr lang="ja-JP" altLang="en-US" sz="2000" b="1" dirty="0">
                <a:latin typeface="Meiryo UI" pitchFamily="50" charset="-128"/>
                <a:ea typeface="Meiryo UI" pitchFamily="50" charset="-128"/>
                <a:cs typeface="Meiryo UI" pitchFamily="50" charset="-128"/>
              </a:rPr>
              <a:t>言語障害型前頭側頭型認知症</a:t>
            </a:r>
            <a:endParaRPr lang="en-US" altLang="ja-JP" sz="2000" b="1" dirty="0">
              <a:latin typeface="Meiryo UI" pitchFamily="50" charset="-128"/>
              <a:ea typeface="Meiryo UI" pitchFamily="50" charset="-128"/>
              <a:cs typeface="Meiryo UI" pitchFamily="50" charset="-128"/>
            </a:endParaRPr>
          </a:p>
          <a:p>
            <a:pPr eaLnBrk="1" hangingPunct="1">
              <a:lnSpc>
                <a:spcPct val="130000"/>
              </a:lnSpc>
            </a:pPr>
            <a:r>
              <a:rPr lang="ja-JP" altLang="en-US" sz="2000" b="1" dirty="0">
                <a:latin typeface="Meiryo UI" pitchFamily="50" charset="-128"/>
                <a:ea typeface="Meiryo UI" pitchFamily="50" charset="-128"/>
                <a:cs typeface="Meiryo UI" pitchFamily="50" charset="-128"/>
              </a:rPr>
              <a:t>                                       進行性非流暢性失語症 （</a:t>
            </a:r>
            <a:r>
              <a:rPr lang="en-US" altLang="ja-JP" sz="2000" b="1" dirty="0">
                <a:latin typeface="Meiryo UI" pitchFamily="50" charset="-128"/>
                <a:ea typeface="Meiryo UI" pitchFamily="50" charset="-128"/>
                <a:cs typeface="Meiryo UI" pitchFamily="50" charset="-128"/>
              </a:rPr>
              <a:t>PNFA</a:t>
            </a:r>
            <a:r>
              <a:rPr lang="ja-JP" altLang="en-US" sz="2000" b="1" dirty="0">
                <a:latin typeface="Meiryo UI" pitchFamily="50" charset="-128"/>
                <a:ea typeface="Meiryo UI" pitchFamily="50" charset="-128"/>
                <a:cs typeface="Meiryo UI" pitchFamily="50" charset="-128"/>
              </a:rPr>
              <a:t>）</a:t>
            </a:r>
            <a:endParaRPr lang="en-US" altLang="ja-JP" sz="2000" b="1" dirty="0">
              <a:latin typeface="Meiryo UI" pitchFamily="50" charset="-128"/>
              <a:ea typeface="Meiryo UI" pitchFamily="50" charset="-128"/>
              <a:cs typeface="Meiryo UI" pitchFamily="50" charset="-128"/>
            </a:endParaRPr>
          </a:p>
          <a:p>
            <a:pPr eaLnBrk="1" hangingPunct="1">
              <a:lnSpc>
                <a:spcPct val="130000"/>
              </a:lnSpc>
            </a:pPr>
            <a:r>
              <a:rPr lang="ja-JP" altLang="en-US" sz="2000" b="1" dirty="0">
                <a:latin typeface="Meiryo UI" pitchFamily="50" charset="-128"/>
                <a:ea typeface="Meiryo UI" pitchFamily="50" charset="-128"/>
                <a:cs typeface="Meiryo UI" pitchFamily="50" charset="-128"/>
              </a:rPr>
              <a:t>                                       意味性認知症 （</a:t>
            </a:r>
            <a:r>
              <a:rPr lang="en-US" altLang="ja-JP" sz="2000" b="1" dirty="0">
                <a:latin typeface="Meiryo UI" pitchFamily="50" charset="-128"/>
                <a:ea typeface="Meiryo UI" pitchFamily="50" charset="-128"/>
                <a:cs typeface="Meiryo UI" pitchFamily="50" charset="-128"/>
              </a:rPr>
              <a:t>SD</a:t>
            </a:r>
            <a:r>
              <a:rPr lang="ja-JP" altLang="en-US" sz="2000" b="1" dirty="0">
                <a:latin typeface="Meiryo UI" pitchFamily="50" charset="-128"/>
                <a:ea typeface="Meiryo UI" pitchFamily="50" charset="-128"/>
                <a:cs typeface="Meiryo UI" pitchFamily="50" charset="-128"/>
              </a:rPr>
              <a:t>）</a:t>
            </a:r>
            <a:endParaRPr lang="en-US" altLang="ja-JP" sz="2000" b="1" dirty="0">
              <a:latin typeface="Meiryo UI" pitchFamily="50" charset="-128"/>
              <a:ea typeface="Meiryo UI" pitchFamily="50" charset="-128"/>
              <a:cs typeface="Meiryo UI" pitchFamily="50" charset="-128"/>
            </a:endParaRPr>
          </a:p>
          <a:p>
            <a:pPr eaLnBrk="1" hangingPunct="1"/>
            <a:endParaRPr lang="en-US" altLang="ja-JP" sz="1400" b="1" dirty="0">
              <a:latin typeface="Meiryo UI" pitchFamily="50" charset="-128"/>
              <a:ea typeface="Meiryo UI" pitchFamily="50" charset="-128"/>
              <a:cs typeface="Meiryo UI" pitchFamily="50" charset="-128"/>
            </a:endParaRPr>
          </a:p>
          <a:p>
            <a:pPr eaLnBrk="1" hangingPunct="1"/>
            <a:r>
              <a:rPr lang="en-US" altLang="ja-JP" sz="2200" b="1" dirty="0">
                <a:latin typeface="Meiryo UI" pitchFamily="50" charset="-128"/>
                <a:ea typeface="Meiryo UI" pitchFamily="50" charset="-128"/>
                <a:cs typeface="Meiryo UI" pitchFamily="50" charset="-128"/>
              </a:rPr>
              <a:t>3</a:t>
            </a:r>
            <a:r>
              <a:rPr lang="en-US" altLang="ja-JP" sz="2000" b="1" dirty="0">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疫学：</a:t>
            </a:r>
            <a:r>
              <a:rPr lang="ja-JP" altLang="en-US" sz="1200" b="1" dirty="0">
                <a:latin typeface="Meiryo UI" pitchFamily="50" charset="-128"/>
                <a:ea typeface="Meiryo UI" pitchFamily="50" charset="-128"/>
                <a:cs typeface="Meiryo UI" pitchFamily="50" charset="-128"/>
              </a:rPr>
              <a:t>　</a:t>
            </a:r>
            <a:r>
              <a:rPr lang="ja-JP" altLang="en-US" sz="2000" b="1" dirty="0">
                <a:latin typeface="Meiryo UI" pitchFamily="50" charset="-128"/>
                <a:ea typeface="Meiryo UI" pitchFamily="50" charset="-128"/>
                <a:cs typeface="Meiryo UI" pitchFamily="50" charset="-128"/>
              </a:rPr>
              <a:t>・頻度：</a:t>
            </a:r>
            <a:r>
              <a:rPr lang="en-US" altLang="ja-JP" sz="2000" b="1" dirty="0">
                <a:latin typeface="Meiryo UI" pitchFamily="50" charset="-128"/>
                <a:ea typeface="Meiryo UI" pitchFamily="50" charset="-128"/>
                <a:cs typeface="Meiryo UI" pitchFamily="50" charset="-128"/>
              </a:rPr>
              <a:t>AD</a:t>
            </a:r>
            <a:r>
              <a:rPr lang="ja-JP" altLang="en-US" sz="2000" b="1" dirty="0">
                <a:latin typeface="Meiryo UI" pitchFamily="50" charset="-128"/>
                <a:ea typeface="Meiryo UI" pitchFamily="50" charset="-128"/>
                <a:cs typeface="Meiryo UI" pitchFamily="50" charset="-128"/>
              </a:rPr>
              <a:t>との比は</a:t>
            </a:r>
            <a:r>
              <a:rPr lang="en-US" altLang="ja-JP" sz="2000" b="1" dirty="0">
                <a:latin typeface="Meiryo UI" pitchFamily="50" charset="-128"/>
                <a:ea typeface="Meiryo UI" pitchFamily="50" charset="-128"/>
                <a:cs typeface="Meiryo UI" pitchFamily="50" charset="-128"/>
              </a:rPr>
              <a:t>10</a:t>
            </a:r>
            <a:r>
              <a:rPr lang="ja-JP" altLang="en-US" sz="2000" b="1" dirty="0">
                <a:latin typeface="Meiryo UI" pitchFamily="50" charset="-128"/>
                <a:ea typeface="Meiryo UI" pitchFamily="50" charset="-128"/>
                <a:cs typeface="Meiryo UI" pitchFamily="50" charset="-128"/>
              </a:rPr>
              <a:t>分の</a:t>
            </a:r>
            <a:r>
              <a:rPr lang="en-US" altLang="ja-JP" sz="2000" b="1" dirty="0">
                <a:latin typeface="Meiryo UI" pitchFamily="50" charset="-128"/>
                <a:ea typeface="Meiryo UI" pitchFamily="50" charset="-128"/>
                <a:cs typeface="Meiryo UI" pitchFamily="50" charset="-128"/>
              </a:rPr>
              <a:t>1</a:t>
            </a:r>
            <a:r>
              <a:rPr lang="ja-JP" altLang="en-US" sz="2000" b="1" dirty="0">
                <a:latin typeface="Meiryo UI" pitchFamily="50" charset="-128"/>
                <a:ea typeface="Meiryo UI" pitchFamily="50" charset="-128"/>
                <a:cs typeface="Meiryo UI" pitchFamily="50" charset="-128"/>
              </a:rPr>
              <a:t>以下</a:t>
            </a:r>
            <a:endParaRPr lang="en-US" altLang="ja-JP" sz="2000" b="1" dirty="0">
              <a:latin typeface="Meiryo UI" pitchFamily="50" charset="-128"/>
              <a:ea typeface="Meiryo UI" pitchFamily="50" charset="-128"/>
              <a:cs typeface="Meiryo UI" pitchFamily="50" charset="-128"/>
            </a:endParaRPr>
          </a:p>
          <a:p>
            <a:pPr eaLnBrk="1" hangingPunct="1"/>
            <a:r>
              <a:rPr lang="ja-JP" altLang="en-US" sz="2000" b="1" dirty="0">
                <a:latin typeface="Meiryo UI" pitchFamily="50" charset="-128"/>
                <a:ea typeface="Meiryo UI" pitchFamily="50" charset="-128"/>
                <a:cs typeface="Meiryo UI" pitchFamily="50" charset="-128"/>
              </a:rPr>
              <a:t>　         　 ・</a:t>
            </a:r>
            <a:r>
              <a:rPr lang="en-US" altLang="ja-JP" sz="2000" b="1" dirty="0">
                <a:latin typeface="Meiryo UI" pitchFamily="50" charset="-128"/>
                <a:ea typeface="Meiryo UI" pitchFamily="50" charset="-128"/>
                <a:cs typeface="Meiryo UI" pitchFamily="50" charset="-128"/>
              </a:rPr>
              <a:t>65</a:t>
            </a:r>
            <a:r>
              <a:rPr lang="ja-JP" altLang="en-US" sz="2000" b="1" dirty="0">
                <a:latin typeface="Meiryo UI" pitchFamily="50" charset="-128"/>
                <a:ea typeface="Meiryo UI" pitchFamily="50" charset="-128"/>
                <a:cs typeface="Meiryo UI" pitchFamily="50" charset="-128"/>
              </a:rPr>
              <a:t>歳以下の発症が多く、性差はない</a:t>
            </a:r>
          </a:p>
          <a:p>
            <a:pPr eaLnBrk="1" hangingPunct="1"/>
            <a:r>
              <a:rPr lang="ja-JP" altLang="en-US" sz="2000" b="1" dirty="0">
                <a:latin typeface="Meiryo UI" pitchFamily="50" charset="-128"/>
                <a:ea typeface="Meiryo UI" pitchFamily="50" charset="-128"/>
                <a:cs typeface="Meiryo UI" pitchFamily="50" charset="-128"/>
              </a:rPr>
              <a:t>　         　 ・ときに家族歴を有することがある</a:t>
            </a:r>
          </a:p>
        </p:txBody>
      </p:sp>
      <p:sp>
        <p:nvSpPr>
          <p:cNvPr id="57347" name="Text Box 2"/>
          <p:cNvSpPr txBox="1">
            <a:spLocks noChangeArrowheads="1"/>
          </p:cNvSpPr>
          <p:nvPr/>
        </p:nvSpPr>
        <p:spPr bwMode="auto">
          <a:xfrm>
            <a:off x="2262188" y="430213"/>
            <a:ext cx="4367295"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3000" b="1" dirty="0">
                <a:latin typeface="Meiryo UI" pitchFamily="50" charset="-128"/>
                <a:ea typeface="Meiryo UI" pitchFamily="50" charset="-128"/>
                <a:cs typeface="Meiryo UI" pitchFamily="50" charset="-128"/>
              </a:rPr>
              <a:t>前頭側頭葉変性症の概念</a:t>
            </a:r>
          </a:p>
        </p:txBody>
      </p:sp>
      <p:cxnSp>
        <p:nvCxnSpPr>
          <p:cNvPr id="57348" name="直線コネクタ 2"/>
          <p:cNvCxnSpPr>
            <a:cxnSpLocks noChangeShapeType="1"/>
          </p:cNvCxnSpPr>
          <p:nvPr/>
        </p:nvCxnSpPr>
        <p:spPr bwMode="auto">
          <a:xfrm>
            <a:off x="4912827" y="2433638"/>
            <a:ext cx="0" cy="625475"/>
          </a:xfrm>
          <a:prstGeom prst="line">
            <a:avLst/>
          </a:prstGeom>
          <a:noFill/>
          <a:ln w="38100" algn="ctr">
            <a:solidFill>
              <a:srgbClr val="595959"/>
            </a:solidFill>
            <a:round/>
            <a:headEnd/>
            <a:tailEnd/>
          </a:ln>
          <a:extLst>
            <a:ext uri="{909E8E84-426E-40DD-AFC4-6F175D3DCCD1}">
              <a14:hiddenFill xmlns:a14="http://schemas.microsoft.com/office/drawing/2010/main">
                <a:noFill/>
              </a14:hiddenFill>
            </a:ext>
          </a:extLst>
        </p:spPr>
      </p:cxnSp>
      <p:cxnSp>
        <p:nvCxnSpPr>
          <p:cNvPr id="57349" name="直線コネクタ 12"/>
          <p:cNvCxnSpPr>
            <a:cxnSpLocks noChangeShapeType="1"/>
          </p:cNvCxnSpPr>
          <p:nvPr/>
        </p:nvCxnSpPr>
        <p:spPr bwMode="auto">
          <a:xfrm flipH="1">
            <a:off x="4895365" y="2746375"/>
            <a:ext cx="219075" cy="0"/>
          </a:xfrm>
          <a:prstGeom prst="line">
            <a:avLst/>
          </a:prstGeom>
          <a:noFill/>
          <a:ln w="38100" algn="ctr">
            <a:solidFill>
              <a:srgbClr val="595959"/>
            </a:solidFill>
            <a:round/>
            <a:headEnd/>
            <a:tailEnd/>
          </a:ln>
          <a:extLst>
            <a:ext uri="{909E8E84-426E-40DD-AFC4-6F175D3DCCD1}">
              <a14:hiddenFill xmlns:a14="http://schemas.microsoft.com/office/drawing/2010/main">
                <a:noFill/>
              </a14:hiddenFill>
            </a:ext>
          </a:extLst>
        </p:spPr>
      </p:cxnSp>
      <p:cxnSp>
        <p:nvCxnSpPr>
          <p:cNvPr id="57350" name="直線コネクタ 16"/>
          <p:cNvCxnSpPr>
            <a:cxnSpLocks noChangeShapeType="1"/>
          </p:cNvCxnSpPr>
          <p:nvPr/>
        </p:nvCxnSpPr>
        <p:spPr bwMode="auto">
          <a:xfrm flipH="1">
            <a:off x="4695340" y="2420938"/>
            <a:ext cx="409575" cy="0"/>
          </a:xfrm>
          <a:prstGeom prst="line">
            <a:avLst/>
          </a:prstGeom>
          <a:noFill/>
          <a:ln w="38100" algn="ctr">
            <a:solidFill>
              <a:srgbClr val="595959"/>
            </a:solidFill>
            <a:round/>
            <a:headEnd/>
            <a:tailEnd/>
          </a:ln>
          <a:extLst>
            <a:ext uri="{909E8E84-426E-40DD-AFC4-6F175D3DCCD1}">
              <a14:hiddenFill xmlns:a14="http://schemas.microsoft.com/office/drawing/2010/main">
                <a:noFill/>
              </a14:hiddenFill>
            </a:ext>
          </a:extLst>
        </p:spPr>
      </p:cxnSp>
      <p:cxnSp>
        <p:nvCxnSpPr>
          <p:cNvPr id="57351" name="直線コネクタ 9"/>
          <p:cNvCxnSpPr>
            <a:cxnSpLocks noChangeShapeType="1"/>
          </p:cNvCxnSpPr>
          <p:nvPr/>
        </p:nvCxnSpPr>
        <p:spPr bwMode="auto">
          <a:xfrm flipH="1">
            <a:off x="2652227" y="3717925"/>
            <a:ext cx="0" cy="536575"/>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2" name="直線コネクタ 10"/>
          <p:cNvCxnSpPr>
            <a:cxnSpLocks noChangeShapeType="1"/>
          </p:cNvCxnSpPr>
          <p:nvPr/>
        </p:nvCxnSpPr>
        <p:spPr bwMode="auto">
          <a:xfrm flipH="1">
            <a:off x="2636352" y="388937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3" name="直線コネクタ 11"/>
          <p:cNvCxnSpPr>
            <a:cxnSpLocks noChangeShapeType="1"/>
          </p:cNvCxnSpPr>
          <p:nvPr/>
        </p:nvCxnSpPr>
        <p:spPr bwMode="auto">
          <a:xfrm flipH="1">
            <a:off x="2636766" y="4254500"/>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4" name="直線コネクタ 12"/>
          <p:cNvCxnSpPr>
            <a:cxnSpLocks noChangeShapeType="1"/>
          </p:cNvCxnSpPr>
          <p:nvPr/>
        </p:nvCxnSpPr>
        <p:spPr bwMode="auto">
          <a:xfrm flipH="1">
            <a:off x="4911240" y="3038475"/>
            <a:ext cx="219075" cy="0"/>
          </a:xfrm>
          <a:prstGeom prst="line">
            <a:avLst/>
          </a:prstGeom>
          <a:noFill/>
          <a:ln w="38100" algn="ctr">
            <a:solidFill>
              <a:srgbClr val="595959"/>
            </a:solidFill>
            <a:round/>
            <a:headEnd/>
            <a:tailEnd/>
          </a:ln>
          <a:extLst>
            <a:ext uri="{909E8E84-426E-40DD-AFC4-6F175D3DCCD1}">
              <a14:hiddenFill xmlns:a14="http://schemas.microsoft.com/office/drawing/2010/main">
                <a:noFill/>
              </a14:hiddenFill>
            </a:ext>
          </a:extLst>
        </p:spPr>
      </p:cxnSp>
      <p:cxnSp>
        <p:nvCxnSpPr>
          <p:cNvPr id="57355" name="直線コネクタ 9"/>
          <p:cNvCxnSpPr>
            <a:cxnSpLocks noChangeShapeType="1"/>
          </p:cNvCxnSpPr>
          <p:nvPr/>
        </p:nvCxnSpPr>
        <p:spPr bwMode="auto">
          <a:xfrm flipH="1">
            <a:off x="3696802" y="4457700"/>
            <a:ext cx="0" cy="536575"/>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6" name="直線コネクタ 10"/>
          <p:cNvCxnSpPr>
            <a:cxnSpLocks noChangeShapeType="1"/>
          </p:cNvCxnSpPr>
          <p:nvPr/>
        </p:nvCxnSpPr>
        <p:spPr bwMode="auto">
          <a:xfrm flipH="1">
            <a:off x="3680927" y="4629150"/>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7" name="直線コネクタ 11"/>
          <p:cNvCxnSpPr>
            <a:cxnSpLocks noChangeShapeType="1"/>
          </p:cNvCxnSpPr>
          <p:nvPr/>
        </p:nvCxnSpPr>
        <p:spPr bwMode="auto">
          <a:xfrm flipH="1">
            <a:off x="3681341" y="499427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sp>
        <p:nvSpPr>
          <p:cNvPr id="57358" name="Text Box 5"/>
          <p:cNvSpPr txBox="1">
            <a:spLocks noChangeArrowheads="1"/>
          </p:cNvSpPr>
          <p:nvPr/>
        </p:nvSpPr>
        <p:spPr bwMode="auto">
          <a:xfrm>
            <a:off x="0" y="0"/>
            <a:ext cx="24336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-10</a:t>
            </a:r>
            <a:r>
              <a:rPr lang="ja-JP" altLang="en-US" sz="1800" b="1" dirty="0">
                <a:latin typeface="Meiryo UI" pitchFamily="50" charset="-128"/>
                <a:ea typeface="Meiryo UI" pitchFamily="50" charset="-128"/>
                <a:cs typeface="Meiryo UI" pitchFamily="50" charset="-128"/>
              </a:rPr>
              <a:t>＞</a:t>
            </a:r>
          </a:p>
        </p:txBody>
      </p:sp>
      <p:sp>
        <p:nvSpPr>
          <p:cNvPr id="57359" name="Rectangle 3"/>
          <p:cNvSpPr>
            <a:spLocks noChangeArrowheads="1"/>
          </p:cNvSpPr>
          <p:nvPr/>
        </p:nvSpPr>
        <p:spPr bwMode="auto">
          <a:xfrm>
            <a:off x="309563" y="104457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254795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ChangeArrowheads="1"/>
          </p:cNvSpPr>
          <p:nvPr/>
        </p:nvSpPr>
        <p:spPr bwMode="auto">
          <a:xfrm>
            <a:off x="332506" y="435346"/>
            <a:ext cx="870075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2700" b="1" dirty="0">
                <a:solidFill>
                  <a:schemeClr val="tx1">
                    <a:lumMod val="50000"/>
                    <a:lumOff val="50000"/>
                  </a:schemeClr>
                </a:solidFill>
                <a:latin typeface="Meiryo UI" pitchFamily="50" charset="-128"/>
                <a:ea typeface="Meiryo UI" pitchFamily="50" charset="-128"/>
                <a:cs typeface="Meiryo UI" pitchFamily="50" charset="-128"/>
              </a:rPr>
              <a:t>行動障害型</a:t>
            </a:r>
            <a:r>
              <a:rPr lang="ja-JP" altLang="en-US" sz="1050" b="1" dirty="0">
                <a:solidFill>
                  <a:schemeClr val="tx1">
                    <a:lumMod val="50000"/>
                    <a:lumOff val="50000"/>
                  </a:schemeClr>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前頭側頭型認知症の診断基準</a:t>
            </a:r>
            <a:r>
              <a:rPr lang="en-US" altLang="ja-JP" sz="2800" b="1" dirty="0">
                <a:latin typeface="Meiryo UI" pitchFamily="50" charset="-128"/>
                <a:ea typeface="Meiryo UI" pitchFamily="50" charset="-128"/>
                <a:cs typeface="Meiryo UI" pitchFamily="50" charset="-128"/>
              </a:rPr>
              <a:t>(</a:t>
            </a:r>
            <a:r>
              <a:rPr lang="en-US" altLang="ja-JP" sz="2900" b="1" dirty="0" err="1">
                <a:latin typeface="Trebuchet MS" panose="020B0603020202020204" pitchFamily="34" charset="0"/>
                <a:ea typeface="Meiryo UI" pitchFamily="50" charset="-128"/>
                <a:cs typeface="Meiryo UI" pitchFamily="50" charset="-128"/>
              </a:rPr>
              <a:t>bvFTD</a:t>
            </a:r>
            <a:r>
              <a:rPr lang="en-US" altLang="ja-JP" sz="2800" b="1" dirty="0">
                <a:latin typeface="Meiryo UI" pitchFamily="50" charset="-128"/>
                <a:ea typeface="Meiryo UI" pitchFamily="50" charset="-128"/>
                <a:cs typeface="Meiryo UI" pitchFamily="50" charset="-128"/>
              </a:rPr>
              <a:t>)</a:t>
            </a:r>
            <a:endParaRPr lang="ja-JP" altLang="en-US" sz="2800" b="1" dirty="0">
              <a:latin typeface="Meiryo UI" pitchFamily="50" charset="-128"/>
              <a:ea typeface="Meiryo UI" pitchFamily="50" charset="-128"/>
              <a:cs typeface="Meiryo UI" pitchFamily="50" charset="-128"/>
            </a:endParaRPr>
          </a:p>
        </p:txBody>
      </p:sp>
      <p:sp>
        <p:nvSpPr>
          <p:cNvPr id="59395" name="Text Box 3"/>
          <p:cNvSpPr txBox="1">
            <a:spLocks noChangeArrowheads="1"/>
          </p:cNvSpPr>
          <p:nvPr/>
        </p:nvSpPr>
        <p:spPr bwMode="auto">
          <a:xfrm>
            <a:off x="537369" y="1431885"/>
            <a:ext cx="8113712"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800" b="1" dirty="0">
                <a:latin typeface="Meiryo UI" pitchFamily="50" charset="-128"/>
                <a:ea typeface="Meiryo UI" pitchFamily="50" charset="-128"/>
                <a:cs typeface="Meiryo UI" pitchFamily="50" charset="-128"/>
              </a:rPr>
              <a:t>前提：観察または病歴から行動及び</a:t>
            </a: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または認知機能の進行性の悪化を認めること</a:t>
            </a:r>
            <a:endParaRPr lang="en-US" altLang="ja-JP" sz="1800" b="1" dirty="0">
              <a:latin typeface="Meiryo UI" pitchFamily="50" charset="-128"/>
              <a:ea typeface="Meiryo UI" pitchFamily="50" charset="-128"/>
              <a:cs typeface="Meiryo UI" pitchFamily="50" charset="-128"/>
            </a:endParaRPr>
          </a:p>
          <a:p>
            <a:pPr eaLnBrk="1" hangingPunct="1"/>
            <a:endParaRPr lang="en-US" altLang="ja-JP" sz="1200" b="1" dirty="0">
              <a:latin typeface="Meiryo UI" pitchFamily="50" charset="-128"/>
              <a:ea typeface="Meiryo UI" pitchFamily="50" charset="-128"/>
              <a:cs typeface="Meiryo UI" pitchFamily="50" charset="-128"/>
            </a:endParaRPr>
          </a:p>
          <a:p>
            <a:pPr eaLnBrk="1" hangingPunct="1"/>
            <a:r>
              <a:rPr lang="ja-JP" altLang="en-US" sz="2100" b="1" dirty="0">
                <a:latin typeface="Meiryo UI" pitchFamily="50" charset="-128"/>
                <a:ea typeface="Meiryo UI" pitchFamily="50" charset="-128"/>
                <a:cs typeface="Meiryo UI" pitchFamily="50" charset="-128"/>
              </a:rPr>
              <a:t>   以下のうち </a:t>
            </a:r>
            <a:r>
              <a:rPr lang="en-US" altLang="ja-JP" sz="2100" b="1" dirty="0">
                <a:latin typeface="Meiryo UI" pitchFamily="50" charset="-128"/>
                <a:ea typeface="Meiryo UI" pitchFamily="50" charset="-128"/>
                <a:cs typeface="Meiryo UI" pitchFamily="50" charset="-128"/>
              </a:rPr>
              <a:t>3</a:t>
            </a:r>
            <a:r>
              <a:rPr lang="ja-JP" altLang="en-US" sz="2100" b="1" dirty="0" err="1">
                <a:latin typeface="Meiryo UI" pitchFamily="50" charset="-128"/>
                <a:ea typeface="Meiryo UI" pitchFamily="50" charset="-128"/>
                <a:cs typeface="Meiryo UI" pitchFamily="50" charset="-128"/>
              </a:rPr>
              <a:t>つを</a:t>
            </a:r>
            <a:r>
              <a:rPr lang="ja-JP" altLang="en-US" sz="2100" b="1" dirty="0">
                <a:latin typeface="Meiryo UI" pitchFamily="50" charset="-128"/>
                <a:ea typeface="Meiryo UI" pitchFamily="50" charset="-128"/>
                <a:cs typeface="Meiryo UI" pitchFamily="50" charset="-128"/>
              </a:rPr>
              <a:t>認めれば </a:t>
            </a:r>
            <a:r>
              <a:rPr lang="en-US" altLang="ja-JP" sz="2100" b="1" dirty="0">
                <a:solidFill>
                  <a:srgbClr val="FF5757"/>
                </a:solidFill>
                <a:latin typeface="Meiryo UI" pitchFamily="50" charset="-128"/>
                <a:ea typeface="Meiryo UI" pitchFamily="50" charset="-128"/>
                <a:cs typeface="Meiryo UI" pitchFamily="50" charset="-128"/>
              </a:rPr>
              <a:t>possible </a:t>
            </a:r>
            <a:r>
              <a:rPr lang="en-US" altLang="ja-JP" sz="2100" b="1" dirty="0" err="1">
                <a:solidFill>
                  <a:srgbClr val="FF5757"/>
                </a:solidFill>
                <a:latin typeface="Meiryo UI" pitchFamily="50" charset="-128"/>
                <a:ea typeface="Meiryo UI" pitchFamily="50" charset="-128"/>
                <a:cs typeface="Meiryo UI" pitchFamily="50" charset="-128"/>
              </a:rPr>
              <a:t>bvFTD</a:t>
            </a:r>
            <a:endParaRPr lang="en-US" altLang="ja-JP" sz="2100" b="1" dirty="0">
              <a:solidFill>
                <a:srgbClr val="FF5757"/>
              </a:solidFill>
              <a:latin typeface="Meiryo UI" pitchFamily="50" charset="-128"/>
              <a:ea typeface="Meiryo UI" pitchFamily="50" charset="-128"/>
              <a:cs typeface="Meiryo UI" pitchFamily="50" charset="-128"/>
            </a:endParaRPr>
          </a:p>
          <a:p>
            <a:pPr eaLnBrk="1" hangingPunct="1">
              <a:spcBef>
                <a:spcPts val="600"/>
              </a:spcBef>
            </a:pPr>
            <a:r>
              <a:rPr lang="ja-JP" altLang="en-US" sz="2100" b="1" dirty="0">
                <a:solidFill>
                  <a:srgbClr val="FF5757"/>
                </a:solidFill>
                <a:latin typeface="Meiryo UI" pitchFamily="50" charset="-128"/>
                <a:ea typeface="Meiryo UI" pitchFamily="50" charset="-128"/>
                <a:cs typeface="Meiryo UI" pitchFamily="50" charset="-128"/>
              </a:rPr>
              <a:t>    </a:t>
            </a:r>
            <a:r>
              <a:rPr lang="en-US" altLang="ja-JP" sz="2100" b="1" dirty="0">
                <a:solidFill>
                  <a:srgbClr val="FF5757"/>
                </a:solidFill>
                <a:latin typeface="Meiryo UI" pitchFamily="50" charset="-128"/>
                <a:ea typeface="Meiryo UI" pitchFamily="50" charset="-128"/>
                <a:cs typeface="Meiryo UI" pitchFamily="50" charset="-128"/>
              </a:rPr>
              <a:t>A</a:t>
            </a:r>
            <a:r>
              <a:rPr lang="ja-JP" altLang="en-US" sz="2100" b="1" dirty="0">
                <a:solidFill>
                  <a:srgbClr val="FF5757"/>
                </a:solidFill>
                <a:latin typeface="Meiryo UI" pitchFamily="50" charset="-128"/>
                <a:ea typeface="Meiryo UI" pitchFamily="50" charset="-128"/>
                <a:cs typeface="Meiryo UI" pitchFamily="50" charset="-128"/>
              </a:rPr>
              <a:t>  早期からの行動の脱抑制</a:t>
            </a:r>
            <a:endParaRPr lang="en-US" altLang="ja-JP" sz="2100" b="1" dirty="0">
              <a:solidFill>
                <a:srgbClr val="FF5757"/>
              </a:solidFill>
              <a:latin typeface="Meiryo UI" pitchFamily="50" charset="-128"/>
              <a:ea typeface="Meiryo UI" pitchFamily="50" charset="-128"/>
              <a:cs typeface="Meiryo UI" pitchFamily="50" charset="-128"/>
            </a:endParaRPr>
          </a:p>
          <a:p>
            <a:pPr eaLnBrk="1" hangingPunct="1">
              <a:spcBef>
                <a:spcPts val="600"/>
              </a:spcBef>
            </a:pPr>
            <a:r>
              <a:rPr lang="ja-JP" altLang="en-US" sz="2100" b="1" dirty="0">
                <a:solidFill>
                  <a:srgbClr val="FF5757"/>
                </a:solidFill>
                <a:latin typeface="Meiryo UI" pitchFamily="50" charset="-128"/>
                <a:ea typeface="Meiryo UI" pitchFamily="50" charset="-128"/>
                <a:cs typeface="Meiryo UI" pitchFamily="50" charset="-128"/>
              </a:rPr>
              <a:t>    </a:t>
            </a:r>
            <a:r>
              <a:rPr lang="en-US" altLang="ja-JP" sz="2100" b="1" dirty="0">
                <a:solidFill>
                  <a:srgbClr val="FF5757"/>
                </a:solidFill>
                <a:latin typeface="Meiryo UI" pitchFamily="50" charset="-128"/>
                <a:ea typeface="Meiryo UI" pitchFamily="50" charset="-128"/>
                <a:cs typeface="Meiryo UI" pitchFamily="50" charset="-128"/>
              </a:rPr>
              <a:t>B</a:t>
            </a:r>
            <a:r>
              <a:rPr lang="ja-JP" altLang="en-US" sz="2100" b="1" dirty="0">
                <a:solidFill>
                  <a:srgbClr val="FF5757"/>
                </a:solidFill>
                <a:latin typeface="Meiryo UI" pitchFamily="50" charset="-128"/>
                <a:ea typeface="Meiryo UI" pitchFamily="50" charset="-128"/>
                <a:cs typeface="Meiryo UI" pitchFamily="50" charset="-128"/>
              </a:rPr>
              <a:t>  早期からの無関心または無気力 </a:t>
            </a:r>
            <a:endParaRPr lang="en-US" altLang="ja-JP" sz="2100" b="1" dirty="0">
              <a:solidFill>
                <a:srgbClr val="FF5757"/>
              </a:solidFill>
              <a:latin typeface="Meiryo UI" pitchFamily="50" charset="-128"/>
              <a:ea typeface="Meiryo UI" pitchFamily="50" charset="-128"/>
              <a:cs typeface="Meiryo UI" pitchFamily="50" charset="-128"/>
            </a:endParaRPr>
          </a:p>
          <a:p>
            <a:pPr eaLnBrk="1" hangingPunct="1">
              <a:spcBef>
                <a:spcPts val="600"/>
              </a:spcBef>
            </a:pPr>
            <a:r>
              <a:rPr lang="ja-JP" altLang="en-US" sz="2100" b="1" dirty="0">
                <a:solidFill>
                  <a:srgbClr val="FF5757"/>
                </a:solidFill>
                <a:latin typeface="Meiryo UI" pitchFamily="50" charset="-128"/>
                <a:ea typeface="Meiryo UI" pitchFamily="50" charset="-128"/>
                <a:cs typeface="Meiryo UI" pitchFamily="50" charset="-128"/>
              </a:rPr>
              <a:t>    </a:t>
            </a:r>
            <a:r>
              <a:rPr lang="en-US" altLang="ja-JP" sz="2100" b="1" dirty="0">
                <a:solidFill>
                  <a:srgbClr val="FF5757"/>
                </a:solidFill>
                <a:latin typeface="Meiryo UI" pitchFamily="50" charset="-128"/>
                <a:ea typeface="Meiryo UI" pitchFamily="50" charset="-128"/>
                <a:cs typeface="Meiryo UI" pitchFamily="50" charset="-128"/>
              </a:rPr>
              <a:t>C</a:t>
            </a:r>
            <a:r>
              <a:rPr lang="ja-JP" altLang="en-US" sz="2100" b="1" dirty="0">
                <a:solidFill>
                  <a:srgbClr val="FF5757"/>
                </a:solidFill>
                <a:latin typeface="Meiryo UI" pitchFamily="50" charset="-128"/>
                <a:ea typeface="Meiryo UI" pitchFamily="50" charset="-128"/>
                <a:cs typeface="Meiryo UI" pitchFamily="50" charset="-128"/>
              </a:rPr>
              <a:t>  早期からの共感または感情移入の欠如</a:t>
            </a:r>
            <a:endParaRPr lang="en-US" altLang="ja-JP" sz="2100" b="1" dirty="0">
              <a:solidFill>
                <a:srgbClr val="FF5757"/>
              </a:solidFill>
              <a:latin typeface="Meiryo UI" pitchFamily="50" charset="-128"/>
              <a:ea typeface="Meiryo UI" pitchFamily="50" charset="-128"/>
              <a:cs typeface="Meiryo UI" pitchFamily="50" charset="-128"/>
            </a:endParaRPr>
          </a:p>
          <a:p>
            <a:pPr eaLnBrk="1" hangingPunct="1">
              <a:spcBef>
                <a:spcPts val="600"/>
              </a:spcBef>
            </a:pPr>
            <a:r>
              <a:rPr lang="ja-JP" altLang="en-US" sz="2100" b="1" dirty="0">
                <a:solidFill>
                  <a:srgbClr val="FF5757"/>
                </a:solidFill>
                <a:latin typeface="Meiryo UI" pitchFamily="50" charset="-128"/>
                <a:ea typeface="Meiryo UI" pitchFamily="50" charset="-128"/>
                <a:cs typeface="Meiryo UI" pitchFamily="50" charset="-128"/>
              </a:rPr>
              <a:t>    </a:t>
            </a:r>
            <a:r>
              <a:rPr lang="en-US" altLang="ja-JP" sz="2100" b="1" dirty="0">
                <a:solidFill>
                  <a:srgbClr val="FF5757"/>
                </a:solidFill>
                <a:latin typeface="Meiryo UI" pitchFamily="50" charset="-128"/>
                <a:ea typeface="Meiryo UI" pitchFamily="50" charset="-128"/>
                <a:cs typeface="Meiryo UI" pitchFamily="50" charset="-128"/>
              </a:rPr>
              <a:t>D</a:t>
            </a:r>
            <a:r>
              <a:rPr lang="ja-JP" altLang="en-US" sz="2100" b="1" dirty="0">
                <a:solidFill>
                  <a:srgbClr val="FF5757"/>
                </a:solidFill>
                <a:latin typeface="Meiryo UI" pitchFamily="50" charset="-128"/>
                <a:ea typeface="Meiryo UI" pitchFamily="50" charset="-128"/>
                <a:cs typeface="Meiryo UI" pitchFamily="50" charset="-128"/>
              </a:rPr>
              <a:t>  早期からの保続的、常同的、または強迫的</a:t>
            </a:r>
            <a:r>
              <a:rPr lang="en-US" altLang="ja-JP" sz="2100" b="1" dirty="0">
                <a:solidFill>
                  <a:srgbClr val="FF5757"/>
                </a:solidFill>
                <a:latin typeface="Meiryo UI" pitchFamily="50" charset="-128"/>
                <a:ea typeface="Meiryo UI" pitchFamily="50" charset="-128"/>
                <a:cs typeface="Meiryo UI" pitchFamily="50" charset="-128"/>
              </a:rPr>
              <a:t>/</a:t>
            </a:r>
            <a:r>
              <a:rPr lang="ja-JP" altLang="en-US" sz="2100" b="1" dirty="0">
                <a:solidFill>
                  <a:srgbClr val="FF5757"/>
                </a:solidFill>
                <a:latin typeface="Meiryo UI" pitchFamily="50" charset="-128"/>
                <a:ea typeface="Meiryo UI" pitchFamily="50" charset="-128"/>
                <a:cs typeface="Meiryo UI" pitchFamily="50" charset="-128"/>
              </a:rPr>
              <a:t>儀式的な行動</a:t>
            </a:r>
            <a:endParaRPr lang="en-US" altLang="ja-JP" sz="2100" b="1" dirty="0">
              <a:solidFill>
                <a:srgbClr val="FF5757"/>
              </a:solidFill>
              <a:latin typeface="Meiryo UI" pitchFamily="50" charset="-128"/>
              <a:ea typeface="Meiryo UI" pitchFamily="50" charset="-128"/>
              <a:cs typeface="Meiryo UI" pitchFamily="50" charset="-128"/>
            </a:endParaRPr>
          </a:p>
          <a:p>
            <a:pPr eaLnBrk="1" hangingPunct="1">
              <a:spcBef>
                <a:spcPts val="600"/>
              </a:spcBef>
            </a:pPr>
            <a:r>
              <a:rPr lang="ja-JP" altLang="en-US" sz="2100" b="1" dirty="0">
                <a:latin typeface="Meiryo UI" pitchFamily="50" charset="-128"/>
                <a:ea typeface="Meiryo UI" pitchFamily="50" charset="-128"/>
                <a:cs typeface="Meiryo UI" pitchFamily="50" charset="-128"/>
              </a:rPr>
              <a:t>    </a:t>
            </a:r>
            <a:r>
              <a:rPr lang="en-US" altLang="ja-JP" sz="2100" b="1" dirty="0">
                <a:latin typeface="Meiryo UI" pitchFamily="50" charset="-128"/>
                <a:ea typeface="Meiryo UI" pitchFamily="50" charset="-128"/>
                <a:cs typeface="Meiryo UI" pitchFamily="50" charset="-128"/>
              </a:rPr>
              <a:t>E</a:t>
            </a:r>
            <a:r>
              <a:rPr lang="ja-JP" altLang="en-US" sz="2100" b="1" dirty="0">
                <a:latin typeface="Meiryo UI" pitchFamily="50" charset="-128"/>
                <a:ea typeface="Meiryo UI" pitchFamily="50" charset="-128"/>
                <a:cs typeface="Meiryo UI" pitchFamily="50" charset="-128"/>
              </a:rPr>
              <a:t>  口唇傾向や食事の変化</a:t>
            </a:r>
            <a:endParaRPr lang="en-US" altLang="ja-JP" sz="2100" b="1" dirty="0">
              <a:latin typeface="Meiryo UI" pitchFamily="50" charset="-128"/>
              <a:ea typeface="Meiryo UI" pitchFamily="50" charset="-128"/>
              <a:cs typeface="Meiryo UI" pitchFamily="50" charset="-128"/>
            </a:endParaRPr>
          </a:p>
          <a:p>
            <a:pPr eaLnBrk="1" hangingPunct="1">
              <a:spcBef>
                <a:spcPts val="600"/>
              </a:spcBef>
            </a:pPr>
            <a:r>
              <a:rPr lang="ja-JP" altLang="en-US" sz="2100" b="1" dirty="0">
                <a:solidFill>
                  <a:srgbClr val="FF5757"/>
                </a:solidFill>
                <a:latin typeface="Meiryo UI" pitchFamily="50" charset="-128"/>
                <a:ea typeface="Meiryo UI" pitchFamily="50" charset="-128"/>
                <a:cs typeface="Meiryo UI" pitchFamily="50" charset="-128"/>
              </a:rPr>
              <a:t>    </a:t>
            </a:r>
            <a:r>
              <a:rPr lang="en-US" altLang="ja-JP" sz="2100" b="1" dirty="0">
                <a:solidFill>
                  <a:srgbClr val="FF5757"/>
                </a:solidFill>
                <a:latin typeface="Meiryo UI" pitchFamily="50" charset="-128"/>
                <a:ea typeface="Meiryo UI" pitchFamily="50" charset="-128"/>
                <a:cs typeface="Meiryo UI" pitchFamily="50" charset="-128"/>
              </a:rPr>
              <a:t>F</a:t>
            </a:r>
            <a:r>
              <a:rPr lang="ja-JP" altLang="en-US" sz="2100" b="1" dirty="0">
                <a:solidFill>
                  <a:srgbClr val="FF5757"/>
                </a:solidFill>
                <a:latin typeface="Meiryo UI" pitchFamily="50" charset="-128"/>
                <a:ea typeface="Meiryo UI" pitchFamily="50" charset="-128"/>
                <a:cs typeface="Meiryo UI" pitchFamily="50" charset="-128"/>
              </a:rPr>
              <a:t>  エピソード記憶や視空間認知機能の保持と実行機能の障害</a:t>
            </a:r>
            <a:endParaRPr lang="en-US" altLang="ja-JP" sz="2100" b="1" dirty="0">
              <a:solidFill>
                <a:srgbClr val="FF5757"/>
              </a:solidFill>
              <a:latin typeface="Meiryo UI" pitchFamily="50" charset="-128"/>
              <a:ea typeface="Meiryo UI" pitchFamily="50" charset="-128"/>
              <a:cs typeface="Meiryo UI" pitchFamily="50" charset="-128"/>
            </a:endParaRPr>
          </a:p>
          <a:p>
            <a:pPr eaLnBrk="1" hangingPunct="1"/>
            <a:endParaRPr lang="en-US" altLang="ja-JP" sz="1200" b="1" dirty="0">
              <a:latin typeface="Meiryo UI" pitchFamily="50" charset="-128"/>
              <a:ea typeface="Meiryo UI" pitchFamily="50" charset="-128"/>
              <a:cs typeface="Meiryo UI" pitchFamily="50" charset="-128"/>
            </a:endParaRPr>
          </a:p>
          <a:p>
            <a:pPr eaLnBrk="1" hangingPunct="1"/>
            <a:r>
              <a:rPr lang="ja-JP" altLang="en-US" sz="2100" b="1" dirty="0">
                <a:latin typeface="Meiryo UI" pitchFamily="50" charset="-128"/>
                <a:ea typeface="Meiryo UI" pitchFamily="50" charset="-128"/>
                <a:cs typeface="Meiryo UI" pitchFamily="50" charset="-128"/>
              </a:rPr>
              <a:t>  さらに、以下の全てを認めれば </a:t>
            </a:r>
            <a:r>
              <a:rPr lang="en-US" altLang="ja-JP" sz="2100" b="1" dirty="0">
                <a:solidFill>
                  <a:srgbClr val="607D2B"/>
                </a:solidFill>
                <a:latin typeface="Meiryo UI" pitchFamily="50" charset="-128"/>
                <a:ea typeface="Meiryo UI" pitchFamily="50" charset="-128"/>
                <a:cs typeface="Meiryo UI" pitchFamily="50" charset="-128"/>
              </a:rPr>
              <a:t>probable </a:t>
            </a:r>
            <a:r>
              <a:rPr lang="en-US" altLang="ja-JP" sz="2100" b="1" dirty="0" err="1">
                <a:solidFill>
                  <a:srgbClr val="607D2B"/>
                </a:solidFill>
                <a:latin typeface="Meiryo UI" pitchFamily="50" charset="-128"/>
                <a:ea typeface="Meiryo UI" pitchFamily="50" charset="-128"/>
                <a:cs typeface="Meiryo UI" pitchFamily="50" charset="-128"/>
              </a:rPr>
              <a:t>bvFTD</a:t>
            </a:r>
            <a:endParaRPr lang="en-US" altLang="ja-JP" sz="2100" b="1" dirty="0">
              <a:solidFill>
                <a:srgbClr val="607D2B"/>
              </a:solidFill>
              <a:latin typeface="Meiryo UI" pitchFamily="50" charset="-128"/>
              <a:ea typeface="Meiryo UI" pitchFamily="50" charset="-128"/>
              <a:cs typeface="Meiryo UI" pitchFamily="50" charset="-128"/>
            </a:endParaRPr>
          </a:p>
          <a:p>
            <a:pPr eaLnBrk="1" hangingPunct="1">
              <a:spcBef>
                <a:spcPts val="300"/>
              </a:spcBef>
            </a:pPr>
            <a:r>
              <a:rPr lang="ja-JP" altLang="en-US" sz="2100" b="1" dirty="0">
                <a:solidFill>
                  <a:srgbClr val="669900"/>
                </a:solidFill>
                <a:latin typeface="Meiryo UI" pitchFamily="50" charset="-128"/>
                <a:ea typeface="Meiryo UI" pitchFamily="50" charset="-128"/>
                <a:cs typeface="Meiryo UI" pitchFamily="50" charset="-128"/>
              </a:rPr>
              <a:t>    </a:t>
            </a:r>
            <a:r>
              <a:rPr lang="en-US" altLang="ja-JP" sz="2100" b="1" dirty="0">
                <a:solidFill>
                  <a:srgbClr val="607D2B"/>
                </a:solidFill>
                <a:latin typeface="Meiryo UI" pitchFamily="50" charset="-128"/>
                <a:ea typeface="Meiryo UI" pitchFamily="50" charset="-128"/>
                <a:cs typeface="Meiryo UI" pitchFamily="50" charset="-128"/>
              </a:rPr>
              <a:t>A</a:t>
            </a:r>
            <a:r>
              <a:rPr lang="ja-JP" altLang="en-US" sz="2100" b="1" dirty="0">
                <a:solidFill>
                  <a:srgbClr val="607D2B"/>
                </a:solidFill>
                <a:latin typeface="Meiryo UI" pitchFamily="50" charset="-128"/>
                <a:ea typeface="Meiryo UI" pitchFamily="50" charset="-128"/>
                <a:cs typeface="Meiryo UI" pitchFamily="50" charset="-128"/>
              </a:rPr>
              <a:t>  </a:t>
            </a:r>
            <a:r>
              <a:rPr lang="en-US" altLang="ja-JP" sz="2100" b="1" dirty="0">
                <a:solidFill>
                  <a:srgbClr val="607D2B"/>
                </a:solidFill>
                <a:latin typeface="Meiryo UI" pitchFamily="50" charset="-128"/>
                <a:ea typeface="Meiryo UI" pitchFamily="50" charset="-128"/>
                <a:cs typeface="Meiryo UI" pitchFamily="50" charset="-128"/>
              </a:rPr>
              <a:t>possible </a:t>
            </a:r>
            <a:r>
              <a:rPr lang="en-US" altLang="ja-JP" sz="2100" b="1" dirty="0" err="1">
                <a:solidFill>
                  <a:srgbClr val="607D2B"/>
                </a:solidFill>
                <a:latin typeface="Meiryo UI" pitchFamily="50" charset="-128"/>
                <a:ea typeface="Meiryo UI" pitchFamily="50" charset="-128"/>
                <a:cs typeface="Meiryo UI" pitchFamily="50" charset="-128"/>
              </a:rPr>
              <a:t>bvFTD</a:t>
            </a:r>
            <a:r>
              <a:rPr lang="ja-JP" altLang="en-US" sz="2100" b="1" dirty="0">
                <a:solidFill>
                  <a:srgbClr val="607D2B"/>
                </a:solidFill>
                <a:latin typeface="Meiryo UI" pitchFamily="50" charset="-128"/>
                <a:ea typeface="Meiryo UI" pitchFamily="50" charset="-128"/>
                <a:cs typeface="Meiryo UI" pitchFamily="50" charset="-128"/>
              </a:rPr>
              <a:t> の診断基準を満たす</a:t>
            </a:r>
            <a:endParaRPr lang="en-US" altLang="ja-JP" sz="2100" b="1" dirty="0">
              <a:solidFill>
                <a:srgbClr val="607D2B"/>
              </a:solidFill>
              <a:latin typeface="Meiryo UI" pitchFamily="50" charset="-128"/>
              <a:ea typeface="Meiryo UI" pitchFamily="50" charset="-128"/>
              <a:cs typeface="Meiryo UI" pitchFamily="50" charset="-128"/>
            </a:endParaRPr>
          </a:p>
          <a:p>
            <a:pPr eaLnBrk="1" hangingPunct="1">
              <a:spcBef>
                <a:spcPts val="300"/>
              </a:spcBef>
            </a:pPr>
            <a:r>
              <a:rPr lang="ja-JP" altLang="en-US" sz="2100" b="1" dirty="0">
                <a:solidFill>
                  <a:srgbClr val="607D2B"/>
                </a:solidFill>
                <a:latin typeface="Meiryo UI" pitchFamily="50" charset="-128"/>
                <a:ea typeface="Meiryo UI" pitchFamily="50" charset="-128"/>
                <a:cs typeface="Meiryo UI" pitchFamily="50" charset="-128"/>
              </a:rPr>
              <a:t>    </a:t>
            </a:r>
            <a:r>
              <a:rPr lang="en-US" altLang="ja-JP" sz="2100" b="1" dirty="0">
                <a:solidFill>
                  <a:srgbClr val="607D2B"/>
                </a:solidFill>
                <a:latin typeface="Meiryo UI" pitchFamily="50" charset="-128"/>
                <a:ea typeface="Meiryo UI" pitchFamily="50" charset="-128"/>
                <a:cs typeface="Meiryo UI" pitchFamily="50" charset="-128"/>
              </a:rPr>
              <a:t>B</a:t>
            </a:r>
            <a:r>
              <a:rPr lang="ja-JP" altLang="en-US" sz="2100" b="1" dirty="0">
                <a:solidFill>
                  <a:srgbClr val="607D2B"/>
                </a:solidFill>
                <a:latin typeface="Meiryo UI" pitchFamily="50" charset="-128"/>
                <a:ea typeface="Meiryo UI" pitchFamily="50" charset="-128"/>
                <a:cs typeface="Meiryo UI" pitchFamily="50" charset="-128"/>
              </a:rPr>
              <a:t>  有意な機能低下が介護者の報告や質問票で明らか</a:t>
            </a:r>
            <a:endParaRPr lang="en-US" altLang="ja-JP" sz="2100" b="1" dirty="0">
              <a:solidFill>
                <a:srgbClr val="607D2B"/>
              </a:solidFill>
              <a:latin typeface="Meiryo UI" pitchFamily="50" charset="-128"/>
              <a:ea typeface="Meiryo UI" pitchFamily="50" charset="-128"/>
              <a:cs typeface="Meiryo UI" pitchFamily="50" charset="-128"/>
            </a:endParaRPr>
          </a:p>
          <a:p>
            <a:pPr eaLnBrk="1" hangingPunct="1">
              <a:spcBef>
                <a:spcPts val="300"/>
              </a:spcBef>
            </a:pPr>
            <a:r>
              <a:rPr lang="ja-JP" altLang="en-US" sz="2100" b="1" dirty="0">
                <a:solidFill>
                  <a:srgbClr val="607D2B"/>
                </a:solidFill>
                <a:latin typeface="Meiryo UI" pitchFamily="50" charset="-128"/>
                <a:ea typeface="Meiryo UI" pitchFamily="50" charset="-128"/>
                <a:cs typeface="Meiryo UI" pitchFamily="50" charset="-128"/>
              </a:rPr>
              <a:t>    </a:t>
            </a:r>
            <a:r>
              <a:rPr lang="en-US" altLang="ja-JP" sz="2100" b="1" dirty="0">
                <a:solidFill>
                  <a:srgbClr val="607D2B"/>
                </a:solidFill>
                <a:latin typeface="Meiryo UI" pitchFamily="50" charset="-128"/>
                <a:ea typeface="Meiryo UI" pitchFamily="50" charset="-128"/>
                <a:cs typeface="Meiryo UI" pitchFamily="50" charset="-128"/>
              </a:rPr>
              <a:t>C</a:t>
            </a:r>
            <a:r>
              <a:rPr lang="ja-JP" altLang="en-US" sz="2100" b="1" dirty="0">
                <a:solidFill>
                  <a:srgbClr val="607D2B"/>
                </a:solidFill>
                <a:latin typeface="Meiryo UI" pitchFamily="50" charset="-128"/>
                <a:ea typeface="Meiryo UI" pitchFamily="50" charset="-128"/>
                <a:cs typeface="Meiryo UI" pitchFamily="50" charset="-128"/>
              </a:rPr>
              <a:t>  画像（</a:t>
            </a:r>
            <a:r>
              <a:rPr lang="en-US" altLang="ja-JP" sz="2100" b="1" dirty="0">
                <a:solidFill>
                  <a:srgbClr val="607D2B"/>
                </a:solidFill>
                <a:latin typeface="Meiryo UI" pitchFamily="50" charset="-128"/>
                <a:ea typeface="Meiryo UI" pitchFamily="50" charset="-128"/>
                <a:cs typeface="Meiryo UI" pitchFamily="50" charset="-128"/>
              </a:rPr>
              <a:t>MRI</a:t>
            </a:r>
            <a:r>
              <a:rPr lang="ja-JP" altLang="en-US" sz="2100" b="1" dirty="0" err="1">
                <a:solidFill>
                  <a:srgbClr val="607D2B"/>
                </a:solidFill>
                <a:latin typeface="Meiryo UI" pitchFamily="50" charset="-128"/>
                <a:ea typeface="Meiryo UI" pitchFamily="50" charset="-128"/>
                <a:cs typeface="Meiryo UI" pitchFamily="50" charset="-128"/>
              </a:rPr>
              <a:t>、</a:t>
            </a:r>
            <a:r>
              <a:rPr lang="en-US" altLang="ja-JP" sz="2100" b="1" dirty="0">
                <a:solidFill>
                  <a:srgbClr val="607D2B"/>
                </a:solidFill>
                <a:latin typeface="Meiryo UI" pitchFamily="50" charset="-128"/>
                <a:ea typeface="Meiryo UI" pitchFamily="50" charset="-128"/>
                <a:cs typeface="Meiryo UI" pitchFamily="50" charset="-128"/>
              </a:rPr>
              <a:t>CT</a:t>
            </a:r>
            <a:r>
              <a:rPr lang="ja-JP" altLang="en-US" sz="2100" b="1" dirty="0" err="1">
                <a:solidFill>
                  <a:srgbClr val="607D2B"/>
                </a:solidFill>
                <a:latin typeface="Meiryo UI" pitchFamily="50" charset="-128"/>
                <a:ea typeface="Meiryo UI" pitchFamily="50" charset="-128"/>
                <a:cs typeface="Meiryo UI" pitchFamily="50" charset="-128"/>
              </a:rPr>
              <a:t>、</a:t>
            </a:r>
            <a:r>
              <a:rPr lang="en-US" altLang="ja-JP" sz="2100" b="1" dirty="0">
                <a:solidFill>
                  <a:srgbClr val="607D2B"/>
                </a:solidFill>
                <a:latin typeface="Meiryo UI" pitchFamily="50" charset="-128"/>
                <a:ea typeface="Meiryo UI" pitchFamily="50" charset="-128"/>
                <a:cs typeface="Meiryo UI" pitchFamily="50" charset="-128"/>
              </a:rPr>
              <a:t>PET</a:t>
            </a:r>
            <a:r>
              <a:rPr lang="ja-JP" altLang="en-US" sz="2100" b="1" dirty="0" err="1">
                <a:solidFill>
                  <a:srgbClr val="607D2B"/>
                </a:solidFill>
                <a:latin typeface="Meiryo UI" pitchFamily="50" charset="-128"/>
                <a:ea typeface="Meiryo UI" pitchFamily="50" charset="-128"/>
                <a:cs typeface="Meiryo UI" pitchFamily="50" charset="-128"/>
              </a:rPr>
              <a:t>、</a:t>
            </a:r>
            <a:r>
              <a:rPr lang="en-US" altLang="ja-JP" sz="2100" b="1" dirty="0">
                <a:solidFill>
                  <a:srgbClr val="607D2B"/>
                </a:solidFill>
                <a:latin typeface="Meiryo UI" pitchFamily="50" charset="-128"/>
                <a:ea typeface="Meiryo UI" pitchFamily="50" charset="-128"/>
                <a:cs typeface="Meiryo UI" pitchFamily="50" charset="-128"/>
              </a:rPr>
              <a:t>SPECT</a:t>
            </a:r>
            <a:r>
              <a:rPr lang="ja-JP" altLang="en-US" sz="2100" b="1" dirty="0">
                <a:solidFill>
                  <a:srgbClr val="607D2B"/>
                </a:solidFill>
                <a:latin typeface="Meiryo UI" pitchFamily="50" charset="-128"/>
                <a:ea typeface="Meiryo UI" pitchFamily="50" charset="-128"/>
                <a:cs typeface="Meiryo UI" pitchFamily="50" charset="-128"/>
              </a:rPr>
              <a:t>）が</a:t>
            </a:r>
            <a:r>
              <a:rPr lang="ja-JP" altLang="en-US" sz="800" b="1" dirty="0">
                <a:solidFill>
                  <a:srgbClr val="607D2B"/>
                </a:solidFill>
                <a:latin typeface="Meiryo UI" pitchFamily="50" charset="-128"/>
                <a:ea typeface="Meiryo UI" pitchFamily="50" charset="-128"/>
                <a:cs typeface="Meiryo UI" pitchFamily="50" charset="-128"/>
              </a:rPr>
              <a:t> </a:t>
            </a:r>
            <a:r>
              <a:rPr lang="en-US" altLang="ja-JP" sz="2100" b="1" dirty="0" err="1">
                <a:solidFill>
                  <a:srgbClr val="607D2B"/>
                </a:solidFill>
                <a:latin typeface="Meiryo UI" pitchFamily="50" charset="-128"/>
                <a:ea typeface="Meiryo UI" pitchFamily="50" charset="-128"/>
                <a:cs typeface="Meiryo UI" pitchFamily="50" charset="-128"/>
              </a:rPr>
              <a:t>bvFTD</a:t>
            </a:r>
            <a:r>
              <a:rPr lang="ja-JP" altLang="en-US" sz="2100" b="1" dirty="0">
                <a:solidFill>
                  <a:srgbClr val="607D2B"/>
                </a:solidFill>
                <a:latin typeface="Meiryo UI" pitchFamily="50" charset="-128"/>
                <a:ea typeface="Meiryo UI" pitchFamily="50" charset="-128"/>
                <a:cs typeface="Meiryo UI" pitchFamily="50" charset="-128"/>
              </a:rPr>
              <a:t> に一致している </a:t>
            </a:r>
          </a:p>
        </p:txBody>
      </p:sp>
      <p:sp>
        <p:nvSpPr>
          <p:cNvPr id="59396" name="Text Box 5"/>
          <p:cNvSpPr txBox="1">
            <a:spLocks noChangeArrowheads="1"/>
          </p:cNvSpPr>
          <p:nvPr/>
        </p:nvSpPr>
        <p:spPr bwMode="auto">
          <a:xfrm>
            <a:off x="0" y="0"/>
            <a:ext cx="22336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-11</a:t>
            </a:r>
            <a:r>
              <a:rPr lang="ja-JP" altLang="en-US" sz="1800" b="1" dirty="0">
                <a:latin typeface="Meiryo UI" pitchFamily="50" charset="-128"/>
                <a:ea typeface="Meiryo UI" pitchFamily="50" charset="-128"/>
                <a:cs typeface="Meiryo UI" pitchFamily="50" charset="-128"/>
              </a:rPr>
              <a:t>＞</a:t>
            </a:r>
          </a:p>
        </p:txBody>
      </p:sp>
      <p:sp>
        <p:nvSpPr>
          <p:cNvPr id="59397" name="Rectangle 3"/>
          <p:cNvSpPr>
            <a:spLocks noChangeArrowheads="1"/>
          </p:cNvSpPr>
          <p:nvPr/>
        </p:nvSpPr>
        <p:spPr bwMode="auto">
          <a:xfrm>
            <a:off x="309563" y="104457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3559213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359461" y="1187146"/>
            <a:ext cx="8529851"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dirty="0">
                <a:latin typeface="Meiryo UI" pitchFamily="50" charset="-128"/>
                <a:ea typeface="Meiryo UI" pitchFamily="50" charset="-128"/>
                <a:cs typeface="Meiryo UI" pitchFamily="50" charset="-128"/>
              </a:rPr>
              <a:t>    主   訴：異常行動</a:t>
            </a:r>
          </a:p>
          <a:p>
            <a:pPr eaLnBrk="1" hangingPunct="1"/>
            <a:r>
              <a:rPr lang="ja-JP" altLang="en-US" sz="2000" b="1" dirty="0">
                <a:latin typeface="Meiryo UI" pitchFamily="50" charset="-128"/>
                <a:ea typeface="Meiryo UI" pitchFamily="50" charset="-128"/>
                <a:cs typeface="Meiryo UI" pitchFamily="50" charset="-128"/>
              </a:rPr>
              <a:t>    家族歴：姉が認知症</a:t>
            </a:r>
          </a:p>
          <a:p>
            <a:pPr eaLnBrk="1" hangingPunct="1"/>
            <a:r>
              <a:rPr lang="ja-JP" altLang="en-US" sz="2000" b="1" dirty="0">
                <a:latin typeface="Meiryo UI" pitchFamily="50" charset="-128"/>
                <a:ea typeface="Meiryo UI" pitchFamily="50" charset="-128"/>
                <a:cs typeface="Meiryo UI" pitchFamily="50" charset="-128"/>
              </a:rPr>
              <a:t>    現病歴：平成</a:t>
            </a:r>
            <a:r>
              <a:rPr lang="en-US" altLang="ja-JP" sz="2000" b="1" dirty="0">
                <a:latin typeface="Meiryo UI" pitchFamily="50" charset="-128"/>
                <a:ea typeface="Meiryo UI" pitchFamily="50" charset="-128"/>
                <a:cs typeface="Meiryo UI" pitchFamily="50" charset="-128"/>
              </a:rPr>
              <a:t>X</a:t>
            </a:r>
            <a:r>
              <a:rPr lang="ja-JP" altLang="en-US" sz="2000" b="1" dirty="0">
                <a:latin typeface="Meiryo UI" pitchFamily="50" charset="-128"/>
                <a:ea typeface="Meiryo UI" pitchFamily="50" charset="-128"/>
                <a:cs typeface="Meiryo UI" pitchFamily="50" charset="-128"/>
              </a:rPr>
              <a:t>年４月頃から 不眠、７月頃から無口になった。  本来は</a:t>
            </a:r>
            <a:endParaRPr lang="en-US" altLang="ja-JP" sz="2000" b="1" dirty="0">
              <a:latin typeface="Meiryo UI" pitchFamily="50" charset="-128"/>
              <a:ea typeface="Meiryo UI" pitchFamily="50" charset="-128"/>
              <a:cs typeface="Meiryo UI" pitchFamily="50" charset="-128"/>
            </a:endParaRPr>
          </a:p>
          <a:p>
            <a:pPr eaLnBrk="1" hangingPunct="1"/>
            <a:r>
              <a:rPr lang="ja-JP" altLang="en-US" sz="2000" b="1" dirty="0">
                <a:latin typeface="Meiryo UI" pitchFamily="50" charset="-128"/>
                <a:ea typeface="Meiryo UI" pitchFamily="50" charset="-128"/>
                <a:cs typeface="Meiryo UI" pitchFamily="50" charset="-128"/>
              </a:rPr>
              <a:t>                社交的でおしゃれな性格だったが、家族とも口をきかなくかった。</a:t>
            </a:r>
          </a:p>
          <a:p>
            <a:pPr eaLnBrk="1" hangingPunct="1">
              <a:spcBef>
                <a:spcPts val="600"/>
              </a:spcBef>
            </a:pPr>
            <a:r>
              <a:rPr lang="ja-JP" altLang="en-US" sz="2000" b="1" dirty="0">
                <a:latin typeface="Meiryo UI" pitchFamily="50" charset="-128"/>
                <a:ea typeface="Meiryo UI" pitchFamily="50" charset="-128"/>
                <a:cs typeface="Meiryo UI" pitchFamily="50" charset="-128"/>
              </a:rPr>
              <a:t>     平成</a:t>
            </a:r>
            <a:r>
              <a:rPr lang="en-US" altLang="ja-JP" sz="2000" b="1" dirty="0">
                <a:latin typeface="Meiryo UI" pitchFamily="50" charset="-128"/>
                <a:ea typeface="Meiryo UI" pitchFamily="50" charset="-128"/>
                <a:cs typeface="Meiryo UI" pitchFamily="50" charset="-128"/>
              </a:rPr>
              <a:t>X+2</a:t>
            </a:r>
            <a:r>
              <a:rPr lang="ja-JP" altLang="en-US" sz="2000" b="1" dirty="0">
                <a:latin typeface="Meiryo UI" pitchFamily="50" charset="-128"/>
                <a:ea typeface="Meiryo UI" pitchFamily="50" charset="-128"/>
                <a:cs typeface="Meiryo UI" pitchFamily="50" charset="-128"/>
              </a:rPr>
              <a:t>年６月頃から 異常行動出現</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安全ピンを１日に何回も買いにいき、お金を払わずに帰ってくる。</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スーパーのビニール袋を際限なく引っ張り出す。</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全裸で洗濯物を乾かす。</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ヘアドライアーで洗濯物を乾かし続ける。</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他人のゴミ袋に自分の家のゴミをいれる。</a:t>
            </a:r>
          </a:p>
        </p:txBody>
      </p:sp>
      <p:sp>
        <p:nvSpPr>
          <p:cNvPr id="2" name="正方形/長方形 1"/>
          <p:cNvSpPr>
            <a:spLocks noChangeArrowheads="1"/>
          </p:cNvSpPr>
          <p:nvPr/>
        </p:nvSpPr>
        <p:spPr bwMode="auto">
          <a:xfrm>
            <a:off x="1209675" y="333375"/>
            <a:ext cx="6829425" cy="460375"/>
          </a:xfrm>
          <a:prstGeom prst="rect">
            <a:avLst/>
          </a:prstGeom>
          <a:noFill/>
          <a:ln>
            <a:noFill/>
          </a:ln>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25400" algn="ctr">
                <a:solidFill>
                  <a:srgbClr val="7F7F7F"/>
                </a:solidFill>
                <a:miter lim="800000"/>
                <a:headEnd/>
                <a:tailEnd/>
              </a14:hiddenLine>
            </a:ext>
          </a:extLst>
        </p:spPr>
        <p:txBody>
          <a:bodyPr anchor="ctr"/>
          <a:lstStyle/>
          <a:p>
            <a:pPr algn="ctr"/>
            <a:r>
              <a:rPr lang="ja-JP" altLang="en-US" sz="3000" b="1" dirty="0">
                <a:latin typeface="Meiryo UI" pitchFamily="50" charset="-128"/>
                <a:ea typeface="Meiryo UI" pitchFamily="50" charset="-128"/>
                <a:cs typeface="Meiryo UI" pitchFamily="50" charset="-128"/>
              </a:rPr>
              <a:t>前頭側頭型認知症</a:t>
            </a:r>
            <a:r>
              <a:rPr lang="ja-JP" altLang="en-US" sz="2400" b="1" dirty="0">
                <a:solidFill>
                  <a:schemeClr val="bg2"/>
                </a:solidFill>
                <a:latin typeface="Meiryo UI" pitchFamily="50" charset="-128"/>
                <a:ea typeface="Meiryo UI" pitchFamily="50" charset="-128"/>
                <a:cs typeface="Meiryo UI" pitchFamily="50" charset="-128"/>
              </a:rPr>
              <a:t>（</a:t>
            </a:r>
            <a:r>
              <a:rPr lang="en-US" altLang="ja-JP" sz="2400" b="1" dirty="0">
                <a:solidFill>
                  <a:schemeClr val="bg2"/>
                </a:solidFill>
                <a:latin typeface="Trebuchet MS" panose="020B0603020202020204" pitchFamily="34" charset="0"/>
                <a:ea typeface="Meiryo UI" pitchFamily="50" charset="-128"/>
                <a:cs typeface="Meiryo UI" pitchFamily="50" charset="-128"/>
              </a:rPr>
              <a:t>62</a:t>
            </a:r>
            <a:r>
              <a:rPr lang="ja-JP" altLang="en-US" sz="2400" b="1" dirty="0">
                <a:solidFill>
                  <a:schemeClr val="bg2"/>
                </a:solidFill>
                <a:latin typeface="Meiryo UI" pitchFamily="50" charset="-128"/>
                <a:ea typeface="Meiryo UI" pitchFamily="50" charset="-128"/>
                <a:cs typeface="Meiryo UI" pitchFamily="50" charset="-128"/>
              </a:rPr>
              <a:t>歳</a:t>
            </a:r>
            <a:r>
              <a:rPr lang="en-US" altLang="ja-JP" sz="2400" b="1" dirty="0">
                <a:solidFill>
                  <a:schemeClr val="bg2"/>
                </a:solidFill>
                <a:latin typeface="Meiryo UI" pitchFamily="50" charset="-128"/>
                <a:ea typeface="Meiryo UI" pitchFamily="50" charset="-128"/>
                <a:cs typeface="Meiryo UI" pitchFamily="50" charset="-128"/>
              </a:rPr>
              <a:t>･</a:t>
            </a:r>
            <a:r>
              <a:rPr lang="ja-JP" altLang="en-US" sz="2400" b="1" dirty="0">
                <a:solidFill>
                  <a:schemeClr val="bg2"/>
                </a:solidFill>
                <a:latin typeface="Meiryo UI" pitchFamily="50" charset="-128"/>
                <a:ea typeface="Meiryo UI" pitchFamily="50" charset="-128"/>
                <a:cs typeface="Meiryo UI" pitchFamily="50" charset="-128"/>
              </a:rPr>
              <a:t>女性）</a:t>
            </a:r>
          </a:p>
        </p:txBody>
      </p:sp>
      <p:sp>
        <p:nvSpPr>
          <p:cNvPr id="60421" name="Rectangle 3"/>
          <p:cNvSpPr>
            <a:spLocks noChangeArrowheads="1"/>
          </p:cNvSpPr>
          <p:nvPr/>
        </p:nvSpPr>
        <p:spPr bwMode="auto">
          <a:xfrm>
            <a:off x="242888" y="87312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6" name="Text Box 5"/>
          <p:cNvSpPr txBox="1">
            <a:spLocks noChangeArrowheads="1"/>
          </p:cNvSpPr>
          <p:nvPr/>
        </p:nvSpPr>
        <p:spPr bwMode="auto">
          <a:xfrm>
            <a:off x="0" y="0"/>
            <a:ext cx="21478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-12</a:t>
            </a:r>
            <a:r>
              <a:rPr lang="ja-JP" altLang="en-US" sz="1800" b="1" dirty="0">
                <a:latin typeface="Meiryo UI" pitchFamily="50" charset="-128"/>
                <a:ea typeface="Meiryo UI" pitchFamily="50" charset="-128"/>
                <a:cs typeface="Meiryo UI" pitchFamily="50" charset="-128"/>
              </a:rPr>
              <a:t>＞</a:t>
            </a:r>
          </a:p>
        </p:txBody>
      </p:sp>
      <p:sp>
        <p:nvSpPr>
          <p:cNvPr id="7" name="Text Box 3"/>
          <p:cNvSpPr txBox="1">
            <a:spLocks noChangeArrowheads="1"/>
          </p:cNvSpPr>
          <p:nvPr/>
        </p:nvSpPr>
        <p:spPr bwMode="auto">
          <a:xfrm>
            <a:off x="359460" y="4419186"/>
            <a:ext cx="852985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0"/>
              </a:spcBef>
            </a:pPr>
            <a:r>
              <a:rPr lang="ja-JP" altLang="en-US" sz="2000" b="1" dirty="0">
                <a:latin typeface="Meiryo UI" pitchFamily="50" charset="-128"/>
                <a:ea typeface="Meiryo UI" pitchFamily="50" charset="-128"/>
                <a:cs typeface="Meiryo UI" pitchFamily="50" charset="-128"/>
              </a:rPr>
              <a:t>           これらの異常行動を夫が非難すると反抗的になり暴力をふるった。</a:t>
            </a:r>
          </a:p>
          <a:p>
            <a:pPr eaLnBrk="1" hangingPunct="1">
              <a:spcBef>
                <a:spcPts val="600"/>
              </a:spcBef>
            </a:pPr>
            <a:r>
              <a:rPr lang="ja-JP" altLang="en-US" sz="2000" b="1" dirty="0">
                <a:latin typeface="Meiryo UI" pitchFamily="50" charset="-128"/>
                <a:ea typeface="Meiryo UI" pitchFamily="50" charset="-128"/>
                <a:cs typeface="Meiryo UI" pitchFamily="50" charset="-128"/>
              </a:rPr>
              <a:t>     平成</a:t>
            </a:r>
            <a:r>
              <a:rPr lang="en-US" altLang="ja-JP" sz="2000" b="1" dirty="0">
                <a:latin typeface="Meiryo UI" pitchFamily="50" charset="-128"/>
                <a:ea typeface="Meiryo UI" pitchFamily="50" charset="-128"/>
                <a:cs typeface="Meiryo UI" pitchFamily="50" charset="-128"/>
              </a:rPr>
              <a:t>X+2</a:t>
            </a:r>
            <a:r>
              <a:rPr lang="ja-JP" altLang="en-US" sz="2000" b="1" dirty="0">
                <a:latin typeface="Meiryo UI" pitchFamily="50" charset="-128"/>
                <a:ea typeface="Meiryo UI" pitchFamily="50" charset="-128"/>
                <a:cs typeface="Meiryo UI" pitchFamily="50" charset="-128"/>
              </a:rPr>
              <a:t>年</a:t>
            </a:r>
            <a:r>
              <a:rPr lang="en-US" altLang="ja-JP" sz="2000" b="1" dirty="0">
                <a:latin typeface="Meiryo UI" pitchFamily="50" charset="-128"/>
                <a:ea typeface="Meiryo UI" pitchFamily="50" charset="-128"/>
                <a:cs typeface="Meiryo UI" pitchFamily="50" charset="-128"/>
              </a:rPr>
              <a:t>10</a:t>
            </a:r>
            <a:r>
              <a:rPr lang="ja-JP" altLang="en-US" sz="2000" b="1" dirty="0">
                <a:latin typeface="Meiryo UI" pitchFamily="50" charset="-128"/>
                <a:ea typeface="Meiryo UI" pitchFamily="50" charset="-128"/>
                <a:cs typeface="Meiryo UI" pitchFamily="50" charset="-128"/>
              </a:rPr>
              <a:t>月    銀行から大金をおろしてしまい、どこへしまったかわか</a:t>
            </a:r>
            <a:endParaRPr lang="en-US" altLang="ja-JP" sz="2000" b="1" dirty="0">
              <a:latin typeface="Meiryo UI" pitchFamily="50" charset="-128"/>
              <a:ea typeface="Meiryo UI" pitchFamily="50" charset="-128"/>
              <a:cs typeface="Meiryo UI" pitchFamily="50" charset="-128"/>
            </a:endParaRPr>
          </a:p>
          <a:p>
            <a:pPr eaLnBrk="1" hangingPunct="1">
              <a:spcBef>
                <a:spcPts val="600"/>
              </a:spcBef>
            </a:pPr>
            <a:r>
              <a:rPr lang="ja-JP" altLang="en-US" sz="2000" b="1" dirty="0">
                <a:latin typeface="Meiryo UI" pitchFamily="50" charset="-128"/>
                <a:ea typeface="Meiryo UI" pitchFamily="50" charset="-128"/>
                <a:cs typeface="Meiryo UI" pitchFamily="50" charset="-128"/>
              </a:rPr>
              <a:t>                  らない。部屋の中は泥棒が荒らしたかのように散らかっている。</a:t>
            </a:r>
            <a:endParaRPr lang="en-US" altLang="ja-JP" sz="2000" b="1" dirty="0">
              <a:latin typeface="Meiryo UI" pitchFamily="50" charset="-128"/>
              <a:ea typeface="Meiryo UI" pitchFamily="50" charset="-128"/>
              <a:cs typeface="Meiryo UI" pitchFamily="50" charset="-128"/>
            </a:endParaRPr>
          </a:p>
          <a:p>
            <a:pPr eaLnBrk="1" hangingPunct="1">
              <a:spcBef>
                <a:spcPts val="0"/>
              </a:spcBef>
            </a:pPr>
            <a:r>
              <a:rPr lang="ja-JP" altLang="en-US" sz="2000" b="1" dirty="0">
                <a:latin typeface="Meiryo UI" pitchFamily="50" charset="-128"/>
                <a:ea typeface="Meiryo UI" pitchFamily="50" charset="-128"/>
                <a:cs typeface="Meiryo UI" pitchFamily="50" charset="-128"/>
              </a:rPr>
              <a:t>                  夫が片づけても再び散らかす。</a:t>
            </a:r>
          </a:p>
          <a:p>
            <a:pPr eaLnBrk="1" hangingPunct="1">
              <a:spcBef>
                <a:spcPts val="600"/>
              </a:spcBef>
            </a:pPr>
            <a:r>
              <a:rPr lang="ja-JP" altLang="en-US" sz="2000" b="1" dirty="0">
                <a:latin typeface="Meiryo UI" pitchFamily="50" charset="-128"/>
                <a:ea typeface="Meiryo UI" pitchFamily="50" charset="-128"/>
                <a:cs typeface="Meiryo UI" pitchFamily="50" charset="-128"/>
              </a:rPr>
              <a:t>　   平成</a:t>
            </a:r>
            <a:r>
              <a:rPr lang="en-US" altLang="ja-JP" sz="2000" b="1" dirty="0">
                <a:latin typeface="Meiryo UI" pitchFamily="50" charset="-128"/>
                <a:ea typeface="Meiryo UI" pitchFamily="50" charset="-128"/>
                <a:cs typeface="Meiryo UI" pitchFamily="50" charset="-128"/>
              </a:rPr>
              <a:t>13</a:t>
            </a:r>
            <a:r>
              <a:rPr lang="ja-JP" altLang="en-US" sz="2000" b="1" dirty="0">
                <a:latin typeface="Meiryo UI" pitchFamily="50" charset="-128"/>
                <a:ea typeface="Meiryo UI" pitchFamily="50" charset="-128"/>
                <a:cs typeface="Meiryo UI" pitchFamily="50" charset="-128"/>
              </a:rPr>
              <a:t>年</a:t>
            </a:r>
            <a:r>
              <a:rPr lang="en-US" altLang="ja-JP" sz="2000" b="1" dirty="0">
                <a:latin typeface="Meiryo UI" pitchFamily="50" charset="-128"/>
                <a:ea typeface="Meiryo UI" pitchFamily="50" charset="-128"/>
                <a:cs typeface="Meiryo UI" pitchFamily="50" charset="-128"/>
              </a:rPr>
              <a:t>1</a:t>
            </a:r>
            <a:r>
              <a:rPr lang="ja-JP" altLang="en-US" sz="2000" b="1" dirty="0">
                <a:latin typeface="Meiryo UI" pitchFamily="50" charset="-128"/>
                <a:ea typeface="Meiryo UI" pitchFamily="50" charset="-128"/>
                <a:cs typeface="Meiryo UI" pitchFamily="50" charset="-128"/>
              </a:rPr>
              <a:t>月  初診  　神経学的に特記すべき所見なし。</a:t>
            </a:r>
            <a:r>
              <a:rPr lang="en-US" altLang="ja-JP" sz="2000" b="1" dirty="0">
                <a:latin typeface="Meiryo UI" pitchFamily="50" charset="-128"/>
                <a:ea typeface="Meiryo UI" pitchFamily="50" charset="-128"/>
                <a:cs typeface="Meiryo UI" pitchFamily="50" charset="-128"/>
              </a:rPr>
              <a:t>MMSE</a:t>
            </a:r>
            <a:r>
              <a:rPr lang="en-US" altLang="ja-JP" sz="800" b="1" dirty="0">
                <a:latin typeface="Meiryo UI" pitchFamily="50" charset="-128"/>
                <a:ea typeface="Meiryo UI" pitchFamily="50" charset="-128"/>
                <a:cs typeface="Meiryo UI" pitchFamily="50" charset="-128"/>
              </a:rPr>
              <a:t> </a:t>
            </a:r>
            <a:r>
              <a:rPr lang="en-US" altLang="ja-JP" sz="2000" b="1" dirty="0">
                <a:latin typeface="Meiryo UI" pitchFamily="50" charset="-128"/>
                <a:ea typeface="Meiryo UI" pitchFamily="50" charset="-128"/>
                <a:cs typeface="Meiryo UI" pitchFamily="50" charset="-128"/>
              </a:rPr>
              <a:t>19/30</a:t>
            </a:r>
          </a:p>
          <a:p>
            <a:pPr eaLnBrk="1" hangingPunct="1">
              <a:spcBef>
                <a:spcPts val="0"/>
              </a:spcBef>
            </a:pPr>
            <a:r>
              <a:rPr lang="ja-JP" altLang="en-US" sz="2000" b="1" dirty="0">
                <a:latin typeface="Meiryo UI" pitchFamily="50" charset="-128"/>
                <a:ea typeface="Meiryo UI" pitchFamily="50" charset="-128"/>
                <a:cs typeface="Meiryo UI" pitchFamily="50" charset="-128"/>
              </a:rPr>
              <a:t>                  病識は全くなく、夫の言っていることはすべて嘘であると言いきる。</a:t>
            </a:r>
          </a:p>
        </p:txBody>
      </p:sp>
    </p:spTree>
    <p:extLst>
      <p:ext uri="{BB962C8B-B14F-4D97-AF65-F5344CB8AC3E}">
        <p14:creationId xmlns:p14="http://schemas.microsoft.com/office/powerpoint/2010/main" val="477201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p:cNvSpPr txBox="1">
            <a:spLocks noChangeArrowheads="1"/>
          </p:cNvSpPr>
          <p:nvPr/>
        </p:nvSpPr>
        <p:spPr bwMode="auto">
          <a:xfrm>
            <a:off x="0" y="0"/>
            <a:ext cx="23098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-13</a:t>
            </a:r>
            <a:r>
              <a:rPr lang="ja-JP" altLang="en-US" sz="1800" b="1" dirty="0">
                <a:latin typeface="Meiryo UI" pitchFamily="50" charset="-128"/>
                <a:ea typeface="Meiryo UI" pitchFamily="50" charset="-128"/>
                <a:cs typeface="Meiryo UI" pitchFamily="50" charset="-128"/>
              </a:rPr>
              <a:t>＞</a:t>
            </a:r>
          </a:p>
        </p:txBody>
      </p:sp>
      <p:sp>
        <p:nvSpPr>
          <p:cNvPr id="64518" name="Rectangle 3"/>
          <p:cNvSpPr>
            <a:spLocks noChangeArrowheads="1"/>
          </p:cNvSpPr>
          <p:nvPr/>
        </p:nvSpPr>
        <p:spPr bwMode="auto">
          <a:xfrm>
            <a:off x="309563" y="11714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7" name="Rectangle 3"/>
          <p:cNvSpPr>
            <a:spLocks noChangeArrowheads="1"/>
          </p:cNvSpPr>
          <p:nvPr/>
        </p:nvSpPr>
        <p:spPr bwMode="auto">
          <a:xfrm>
            <a:off x="573087" y="345906"/>
            <a:ext cx="78517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lnSpc>
                <a:spcPct val="130000"/>
              </a:lnSpc>
            </a:pPr>
            <a:r>
              <a:rPr lang="en-US" altLang="ja-JP" sz="1800" b="1" dirty="0">
                <a:latin typeface="Trebuchet MS" panose="020B0603020202020204" pitchFamily="34" charset="0"/>
                <a:ea typeface="Meiryo UI" pitchFamily="50" charset="-128"/>
                <a:cs typeface="Meiryo UI" pitchFamily="50" charset="-128"/>
              </a:rPr>
              <a:t>DSM-</a:t>
            </a:r>
            <a:r>
              <a:rPr lang="en-US" altLang="ja-JP" sz="2000" b="1" dirty="0">
                <a:latin typeface="Trebuchet MS" panose="020B0603020202020204" pitchFamily="34" charset="0"/>
                <a:ea typeface="Meiryo UI" pitchFamily="50" charset="-128"/>
                <a:cs typeface="Meiryo UI" pitchFamily="50" charset="-128"/>
              </a:rPr>
              <a:t>5</a:t>
            </a:r>
            <a:r>
              <a:rPr lang="ja-JP" altLang="en-US" sz="1800" b="1" dirty="0">
                <a:latin typeface="Meiryo UI" pitchFamily="50" charset="-128"/>
                <a:ea typeface="Meiryo UI" pitchFamily="50" charset="-128"/>
                <a:cs typeface="Meiryo UI" pitchFamily="50" charset="-128"/>
              </a:rPr>
              <a:t>（米国精神医学会診断統計便覧第</a:t>
            </a:r>
            <a:r>
              <a:rPr lang="en-US" altLang="ja-JP" sz="2000" b="1" dirty="0">
                <a:latin typeface="Trebuchet MS" panose="020B0603020202020204" pitchFamily="34" charset="0"/>
                <a:ea typeface="Meiryo UI" pitchFamily="50" charset="-128"/>
                <a:cs typeface="Meiryo UI" pitchFamily="50" charset="-128"/>
              </a:rPr>
              <a:t>5</a:t>
            </a:r>
            <a:r>
              <a:rPr lang="ja-JP" altLang="en-US" sz="1800" b="1" dirty="0">
                <a:latin typeface="Meiryo UI" pitchFamily="50" charset="-128"/>
                <a:ea typeface="Meiryo UI" pitchFamily="50" charset="-128"/>
                <a:cs typeface="Meiryo UI" pitchFamily="50" charset="-128"/>
              </a:rPr>
              <a:t>版）による</a:t>
            </a:r>
          </a:p>
          <a:p>
            <a:pPr algn="ctr" defTabSz="1003300" eaLnBrk="1" hangingPunct="1"/>
            <a:r>
              <a:rPr lang="ja-JP" altLang="en-US" sz="2800" b="1" dirty="0">
                <a:latin typeface="Meiryo UI" pitchFamily="50" charset="-128"/>
                <a:ea typeface="Meiryo UI" pitchFamily="50" charset="-128"/>
                <a:cs typeface="Meiryo UI" pitchFamily="50" charset="-128"/>
              </a:rPr>
              <a:t>血管性認知症の診断基準</a:t>
            </a:r>
          </a:p>
        </p:txBody>
      </p:sp>
      <p:sp>
        <p:nvSpPr>
          <p:cNvPr id="8" name="Text Box 2"/>
          <p:cNvSpPr txBox="1">
            <a:spLocks noChangeArrowheads="1"/>
          </p:cNvSpPr>
          <p:nvPr/>
        </p:nvSpPr>
        <p:spPr bwMode="auto">
          <a:xfrm>
            <a:off x="707489" y="1394165"/>
            <a:ext cx="8064857" cy="337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b">
            <a:sp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342900" indent="-342900" eaLnBrk="1" hangingPunct="1">
              <a:spcBef>
                <a:spcPts val="0"/>
              </a:spcBef>
            </a:pPr>
            <a:r>
              <a:rPr kumimoji="0" lang="ja-JP" altLang="en-US" sz="1900" b="1" dirty="0">
                <a:latin typeface="Meiryo UI" pitchFamily="50" charset="-128"/>
                <a:ea typeface="Meiryo UI" pitchFamily="50" charset="-128"/>
                <a:cs typeface="Meiryo UI" pitchFamily="50" charset="-128"/>
              </a:rPr>
              <a:t>Ａ</a:t>
            </a:r>
            <a:r>
              <a:rPr kumimoji="0" lang="ja-JP" altLang="en-US" sz="1200" b="1" dirty="0">
                <a:latin typeface="Meiryo UI" pitchFamily="50" charset="-128"/>
                <a:ea typeface="Meiryo UI" pitchFamily="50" charset="-128"/>
                <a:cs typeface="Meiryo UI" pitchFamily="50" charset="-128"/>
              </a:rPr>
              <a:t>　 </a:t>
            </a:r>
            <a:r>
              <a:rPr kumimoji="0" lang="en-US" altLang="ja-JP" sz="2200" b="1" dirty="0">
                <a:latin typeface="Trebuchet MS" panose="020B0603020202020204" pitchFamily="34" charset="0"/>
                <a:ea typeface="Meiryo UI" pitchFamily="50" charset="-128"/>
                <a:cs typeface="Meiryo UI" pitchFamily="50" charset="-128"/>
              </a:rPr>
              <a:t>major neurocognitive disorder</a:t>
            </a:r>
            <a:r>
              <a:rPr kumimoji="0" lang="ja-JP" altLang="en-US" sz="2200" b="1" dirty="0">
                <a:latin typeface="Trebuchet MS" panose="020B0603020202020204" pitchFamily="34" charset="0"/>
                <a:ea typeface="Meiryo UI" pitchFamily="50" charset="-128"/>
                <a:cs typeface="Meiryo UI" pitchFamily="50" charset="-128"/>
              </a:rPr>
              <a:t> </a:t>
            </a:r>
            <a:r>
              <a:rPr kumimoji="0" lang="ja-JP" altLang="en-US" sz="2000" b="1" dirty="0">
                <a:latin typeface="Meiryo UI" pitchFamily="50" charset="-128"/>
                <a:ea typeface="Meiryo UI" pitchFamily="50" charset="-128"/>
                <a:cs typeface="Meiryo UI" pitchFamily="50" charset="-128"/>
              </a:rPr>
              <a:t>の基準を満たす</a:t>
            </a:r>
          </a:p>
          <a:p>
            <a:pPr marL="342900" indent="-342900" eaLnBrk="1" hangingPunct="1">
              <a:spcBef>
                <a:spcPts val="600"/>
              </a:spcBef>
            </a:pPr>
            <a:r>
              <a:rPr kumimoji="0" lang="ja-JP" altLang="en-US" sz="1900" b="1" dirty="0">
                <a:latin typeface="Meiryo UI" pitchFamily="50" charset="-128"/>
                <a:ea typeface="Meiryo UI" pitchFamily="50" charset="-128"/>
                <a:cs typeface="Meiryo UI" pitchFamily="50" charset="-128"/>
              </a:rPr>
              <a:t>Ｂ</a:t>
            </a:r>
            <a:r>
              <a:rPr kumimoji="0" lang="ja-JP" altLang="en-US" sz="1000" b="1" dirty="0">
                <a:latin typeface="Meiryo UI" pitchFamily="50" charset="-128"/>
                <a:ea typeface="Meiryo UI" pitchFamily="50" charset="-128"/>
                <a:cs typeface="Meiryo UI" pitchFamily="50" charset="-128"/>
              </a:rPr>
              <a:t>　  </a:t>
            </a:r>
            <a:r>
              <a:rPr kumimoji="0" lang="ja-JP" altLang="en-US" sz="2000" b="1" dirty="0">
                <a:latin typeface="Meiryo UI" pitchFamily="50" charset="-128"/>
                <a:ea typeface="Meiryo UI" pitchFamily="50" charset="-128"/>
                <a:cs typeface="Meiryo UI" pitchFamily="50" charset="-128"/>
              </a:rPr>
              <a:t>臨床的特徴が以下のどちらかによって示唆されるような血管性の</a:t>
            </a:r>
            <a:endParaRPr kumimoji="0" lang="en-US" altLang="ja-JP" sz="2000" b="1" dirty="0">
              <a:latin typeface="Meiryo UI" pitchFamily="50" charset="-128"/>
              <a:ea typeface="Meiryo UI" pitchFamily="50" charset="-128"/>
              <a:cs typeface="Meiryo UI" pitchFamily="50" charset="-128"/>
            </a:endParaRPr>
          </a:p>
          <a:p>
            <a:pPr marL="342900" indent="-342900" eaLnBrk="1" hangingPunct="1">
              <a:spcBef>
                <a:spcPts val="0"/>
              </a:spcBef>
            </a:pPr>
            <a:r>
              <a:rPr kumimoji="0" lang="ja-JP" altLang="en-US" sz="2000" b="1" dirty="0">
                <a:latin typeface="Meiryo UI" pitchFamily="50" charset="-128"/>
                <a:ea typeface="Meiryo UI" pitchFamily="50" charset="-128"/>
                <a:cs typeface="Meiryo UI" pitchFamily="50" charset="-128"/>
              </a:rPr>
              <a:t>     病因</a:t>
            </a:r>
            <a:r>
              <a:rPr kumimoji="0" lang="ja-JP" altLang="en-US" sz="1100" b="1" dirty="0">
                <a:latin typeface="Meiryo UI" pitchFamily="50" charset="-128"/>
                <a:ea typeface="Meiryo UI" pitchFamily="50" charset="-128"/>
                <a:cs typeface="Meiryo UI" pitchFamily="50" charset="-128"/>
              </a:rPr>
              <a:t> </a:t>
            </a:r>
            <a:r>
              <a:rPr kumimoji="0" lang="ja-JP" altLang="en-US" sz="2000" b="1" dirty="0">
                <a:latin typeface="Meiryo UI" pitchFamily="50" charset="-128"/>
                <a:ea typeface="Meiryo UI" pitchFamily="50" charset="-128"/>
                <a:cs typeface="Meiryo UI" pitchFamily="50" charset="-128"/>
              </a:rPr>
              <a:t>に合致している</a:t>
            </a:r>
            <a:endParaRPr kumimoji="0" lang="en-US" altLang="ja-JP" sz="2000" b="1" dirty="0">
              <a:latin typeface="Meiryo UI" pitchFamily="50" charset="-128"/>
              <a:ea typeface="Meiryo UI" pitchFamily="50" charset="-128"/>
              <a:cs typeface="Meiryo UI" pitchFamily="50" charset="-128"/>
            </a:endParaRPr>
          </a:p>
          <a:p>
            <a:pPr marL="342900" indent="-342900" eaLnBrk="1" hangingPunct="1">
              <a:spcBef>
                <a:spcPts val="0"/>
              </a:spcBef>
            </a:pPr>
            <a:r>
              <a:rPr kumimoji="0" lang="ja-JP" altLang="en-US" sz="1900" b="1" dirty="0">
                <a:solidFill>
                  <a:srgbClr val="5F5F5F"/>
                </a:solidFill>
                <a:latin typeface="Meiryo UI" pitchFamily="50" charset="-128"/>
                <a:ea typeface="Meiryo UI" pitchFamily="50" charset="-128"/>
                <a:cs typeface="Meiryo UI" pitchFamily="50" charset="-128"/>
              </a:rPr>
              <a:t>　   </a:t>
            </a:r>
            <a:r>
              <a:rPr kumimoji="0" lang="en-US" altLang="ja-JP" sz="1900" b="1" dirty="0">
                <a:solidFill>
                  <a:srgbClr val="5F5F5F"/>
                </a:solidFill>
                <a:latin typeface="Meiryo UI" pitchFamily="50" charset="-128"/>
                <a:ea typeface="Meiryo UI" pitchFamily="50" charset="-128"/>
                <a:cs typeface="Meiryo UI" pitchFamily="50" charset="-128"/>
              </a:rPr>
              <a:t>1.</a:t>
            </a:r>
            <a:r>
              <a:rPr kumimoji="0" lang="ja-JP" altLang="en-US" sz="1900" b="1" dirty="0">
                <a:solidFill>
                  <a:srgbClr val="5F5F5F"/>
                </a:solidFill>
                <a:latin typeface="Meiryo UI" pitchFamily="50" charset="-128"/>
                <a:ea typeface="Meiryo UI" pitchFamily="50" charset="-128"/>
                <a:cs typeface="Meiryo UI" pitchFamily="50" charset="-128"/>
              </a:rPr>
              <a:t> 認知機能障害の発症が</a:t>
            </a:r>
            <a:r>
              <a:rPr kumimoji="0" lang="en-US" altLang="ja-JP" sz="1900" b="1" dirty="0">
                <a:solidFill>
                  <a:srgbClr val="5F5F5F"/>
                </a:solidFill>
                <a:latin typeface="Meiryo UI" pitchFamily="50" charset="-128"/>
                <a:ea typeface="Meiryo UI" pitchFamily="50" charset="-128"/>
                <a:cs typeface="Meiryo UI" pitchFamily="50" charset="-128"/>
              </a:rPr>
              <a:t>1</a:t>
            </a:r>
            <a:r>
              <a:rPr kumimoji="0" lang="ja-JP" altLang="en-US" sz="1900" b="1" dirty="0">
                <a:solidFill>
                  <a:srgbClr val="5F5F5F"/>
                </a:solidFill>
                <a:latin typeface="Meiryo UI" pitchFamily="50" charset="-128"/>
                <a:ea typeface="Meiryo UI" pitchFamily="50" charset="-128"/>
                <a:cs typeface="Meiryo UI" pitchFamily="50" charset="-128"/>
              </a:rPr>
              <a:t>回以上の脳血管障害のイベントと時間 </a:t>
            </a:r>
            <a:endParaRPr kumimoji="0" lang="en-US" altLang="ja-JP" sz="1900" b="1" dirty="0">
              <a:solidFill>
                <a:srgbClr val="5F5F5F"/>
              </a:solidFill>
              <a:latin typeface="Meiryo UI" pitchFamily="50" charset="-128"/>
              <a:ea typeface="Meiryo UI" pitchFamily="50" charset="-128"/>
              <a:cs typeface="Meiryo UI" pitchFamily="50" charset="-128"/>
            </a:endParaRPr>
          </a:p>
          <a:p>
            <a:pPr marL="342900" indent="-342900" eaLnBrk="1" hangingPunct="1">
              <a:spcBef>
                <a:spcPts val="0"/>
              </a:spcBef>
            </a:pPr>
            <a:r>
              <a:rPr kumimoji="0" lang="ja-JP" altLang="en-US" sz="1900" b="1" dirty="0">
                <a:solidFill>
                  <a:srgbClr val="5F5F5F"/>
                </a:solidFill>
                <a:latin typeface="Meiryo UI" pitchFamily="50" charset="-128"/>
                <a:ea typeface="Meiryo UI" pitchFamily="50" charset="-128"/>
                <a:cs typeface="Meiryo UI" pitchFamily="50" charset="-128"/>
              </a:rPr>
              <a:t>         的に関連している</a:t>
            </a:r>
          </a:p>
          <a:p>
            <a:pPr marL="342900" indent="-342900" eaLnBrk="1" hangingPunct="1">
              <a:spcBef>
                <a:spcPts val="0"/>
              </a:spcBef>
            </a:pPr>
            <a:r>
              <a:rPr kumimoji="0" lang="ja-JP" altLang="en-US" sz="1900" b="1" dirty="0">
                <a:solidFill>
                  <a:srgbClr val="5F5F5F"/>
                </a:solidFill>
                <a:latin typeface="Meiryo UI" pitchFamily="50" charset="-128"/>
                <a:ea typeface="Meiryo UI" pitchFamily="50" charset="-128"/>
                <a:cs typeface="Meiryo UI" pitchFamily="50" charset="-128"/>
              </a:rPr>
              <a:t>　   </a:t>
            </a:r>
            <a:r>
              <a:rPr kumimoji="0" lang="en-US" altLang="ja-JP" sz="1900" b="1" dirty="0">
                <a:solidFill>
                  <a:srgbClr val="5F5F5F"/>
                </a:solidFill>
                <a:latin typeface="Meiryo UI" pitchFamily="50" charset="-128"/>
                <a:ea typeface="Meiryo UI" pitchFamily="50" charset="-128"/>
                <a:cs typeface="Meiryo UI" pitchFamily="50" charset="-128"/>
              </a:rPr>
              <a:t>2.</a:t>
            </a:r>
            <a:r>
              <a:rPr kumimoji="0" lang="ja-JP" altLang="en-US" sz="1900" b="1" dirty="0">
                <a:solidFill>
                  <a:srgbClr val="5F5F5F"/>
                </a:solidFill>
                <a:latin typeface="Meiryo UI" pitchFamily="50" charset="-128"/>
                <a:ea typeface="Meiryo UI" pitchFamily="50" charset="-128"/>
                <a:cs typeface="Meiryo UI" pitchFamily="50" charset="-128"/>
              </a:rPr>
              <a:t> </a:t>
            </a:r>
            <a:r>
              <a:rPr kumimoji="0" lang="ja-JP" altLang="en-US" sz="1900" b="1" dirty="0">
                <a:solidFill>
                  <a:srgbClr val="789C36"/>
                </a:solidFill>
                <a:latin typeface="Meiryo UI" pitchFamily="50" charset="-128"/>
                <a:ea typeface="Meiryo UI" pitchFamily="50" charset="-128"/>
                <a:cs typeface="Meiryo UI" pitchFamily="50" charset="-128"/>
              </a:rPr>
              <a:t>複雑性注意</a:t>
            </a:r>
            <a:r>
              <a:rPr kumimoji="0" lang="en-US" altLang="ja-JP" sz="1900" b="1" dirty="0">
                <a:solidFill>
                  <a:srgbClr val="789C36"/>
                </a:solidFill>
                <a:latin typeface="Meiryo UI" pitchFamily="50" charset="-128"/>
                <a:ea typeface="Meiryo UI" pitchFamily="50" charset="-128"/>
                <a:cs typeface="Meiryo UI" pitchFamily="50" charset="-128"/>
              </a:rPr>
              <a:t>(</a:t>
            </a:r>
            <a:r>
              <a:rPr kumimoji="0" lang="ja-JP" altLang="en-US" sz="1900" b="1" dirty="0">
                <a:solidFill>
                  <a:srgbClr val="789C36"/>
                </a:solidFill>
                <a:latin typeface="Meiryo UI" pitchFamily="50" charset="-128"/>
                <a:ea typeface="Meiryo UI" pitchFamily="50" charset="-128"/>
                <a:cs typeface="Meiryo UI" pitchFamily="50" charset="-128"/>
              </a:rPr>
              <a:t>処理速度を含む）と前頭葉性実行機能の障害が</a:t>
            </a:r>
            <a:endParaRPr kumimoji="0" lang="en-US" altLang="ja-JP" sz="1900" b="1" dirty="0">
              <a:solidFill>
                <a:srgbClr val="789C36"/>
              </a:solidFill>
              <a:latin typeface="Meiryo UI" pitchFamily="50" charset="-128"/>
              <a:ea typeface="Meiryo UI" pitchFamily="50" charset="-128"/>
              <a:cs typeface="Meiryo UI" pitchFamily="50" charset="-128"/>
            </a:endParaRPr>
          </a:p>
          <a:p>
            <a:pPr marL="342900" indent="-342900" eaLnBrk="1" hangingPunct="1">
              <a:spcBef>
                <a:spcPts val="0"/>
              </a:spcBef>
            </a:pPr>
            <a:r>
              <a:rPr kumimoji="0" lang="ja-JP" altLang="en-US" sz="1900" b="1" dirty="0">
                <a:solidFill>
                  <a:srgbClr val="789C36"/>
                </a:solidFill>
                <a:latin typeface="Meiryo UI" pitchFamily="50" charset="-128"/>
                <a:ea typeface="Meiryo UI" pitchFamily="50" charset="-128"/>
                <a:cs typeface="Meiryo UI" pitchFamily="50" charset="-128"/>
              </a:rPr>
              <a:t>         明らかである</a:t>
            </a:r>
            <a:endParaRPr kumimoji="0" lang="en-US" altLang="ja-JP" sz="1900" b="1" dirty="0">
              <a:solidFill>
                <a:srgbClr val="789C36"/>
              </a:solidFill>
              <a:latin typeface="Meiryo UI" pitchFamily="50" charset="-128"/>
              <a:ea typeface="Meiryo UI" pitchFamily="50" charset="-128"/>
              <a:cs typeface="Meiryo UI" pitchFamily="50" charset="-128"/>
            </a:endParaRPr>
          </a:p>
          <a:p>
            <a:pPr marL="342900" indent="-342900" eaLnBrk="1" hangingPunct="1">
              <a:spcBef>
                <a:spcPts val="600"/>
              </a:spcBef>
            </a:pPr>
            <a:r>
              <a:rPr kumimoji="0" lang="ja-JP" altLang="en-US" sz="2000" b="1" dirty="0">
                <a:latin typeface="Meiryo UI" pitchFamily="50" charset="-128"/>
                <a:ea typeface="Meiryo UI" pitchFamily="50" charset="-128"/>
                <a:cs typeface="Meiryo UI" pitchFamily="50" charset="-128"/>
              </a:rPr>
              <a:t>Ｃ</a:t>
            </a:r>
            <a:r>
              <a:rPr kumimoji="0" lang="ja-JP" altLang="en-US" sz="1000" b="1" dirty="0">
                <a:latin typeface="Meiryo UI" pitchFamily="50" charset="-128"/>
                <a:ea typeface="Meiryo UI" pitchFamily="50" charset="-128"/>
                <a:cs typeface="Meiryo UI" pitchFamily="50" charset="-128"/>
              </a:rPr>
              <a:t>   </a:t>
            </a:r>
            <a:r>
              <a:rPr kumimoji="0" lang="ja-JP" altLang="en-US" sz="2000" b="1" dirty="0">
                <a:latin typeface="Meiryo UI" pitchFamily="50" charset="-128"/>
                <a:ea typeface="Meiryo UI" pitchFamily="50" charset="-128"/>
                <a:cs typeface="Meiryo UI" pitchFamily="50" charset="-128"/>
              </a:rPr>
              <a:t>病歴、身体診察、および</a:t>
            </a:r>
            <a:r>
              <a:rPr kumimoji="0" lang="en-US" altLang="ja-JP" sz="2000" b="1" dirty="0">
                <a:latin typeface="Meiryo UI" pitchFamily="50" charset="-128"/>
                <a:ea typeface="Meiryo UI" pitchFamily="50" charset="-128"/>
                <a:cs typeface="Meiryo UI" pitchFamily="50" charset="-128"/>
              </a:rPr>
              <a:t>/</a:t>
            </a:r>
            <a:r>
              <a:rPr kumimoji="0" lang="ja-JP" altLang="en-US" sz="2000" b="1" dirty="0">
                <a:latin typeface="Meiryo UI" pitchFamily="50" charset="-128"/>
                <a:ea typeface="Meiryo UI" pitchFamily="50" charset="-128"/>
                <a:cs typeface="Meiryo UI" pitchFamily="50" charset="-128"/>
              </a:rPr>
              <a:t>または神経画像検査から神経認知障害</a:t>
            </a:r>
            <a:endParaRPr kumimoji="0" lang="en-US" altLang="ja-JP" sz="2000" b="1" dirty="0">
              <a:latin typeface="Meiryo UI" pitchFamily="50" charset="-128"/>
              <a:ea typeface="Meiryo UI" pitchFamily="50" charset="-128"/>
              <a:cs typeface="Meiryo UI" pitchFamily="50" charset="-128"/>
            </a:endParaRPr>
          </a:p>
          <a:p>
            <a:pPr marL="342900" indent="-342900" eaLnBrk="1" hangingPunct="1">
              <a:spcBef>
                <a:spcPts val="0"/>
              </a:spcBef>
            </a:pPr>
            <a:r>
              <a:rPr kumimoji="0" lang="ja-JP" altLang="en-US" sz="2000" b="1" dirty="0">
                <a:latin typeface="Meiryo UI" pitchFamily="50" charset="-128"/>
                <a:ea typeface="Meiryo UI" pitchFamily="50" charset="-128"/>
                <a:cs typeface="Meiryo UI" pitchFamily="50" charset="-128"/>
              </a:rPr>
              <a:t>     を十分に説明できる脳血管障害が存在する証拠がある</a:t>
            </a:r>
            <a:endParaRPr kumimoji="0" lang="en-US" altLang="ja-JP" sz="2000" b="1" dirty="0">
              <a:latin typeface="Meiryo UI" pitchFamily="50" charset="-128"/>
              <a:ea typeface="Meiryo UI" pitchFamily="50" charset="-128"/>
              <a:cs typeface="Meiryo UI" pitchFamily="50" charset="-128"/>
            </a:endParaRPr>
          </a:p>
          <a:p>
            <a:pPr marL="342900" indent="-342900" eaLnBrk="1" hangingPunct="1">
              <a:spcBef>
                <a:spcPts val="600"/>
              </a:spcBef>
            </a:pPr>
            <a:r>
              <a:rPr kumimoji="0" lang="ja-JP" altLang="en-US" sz="2000" b="1" dirty="0">
                <a:latin typeface="Meiryo UI" pitchFamily="50" charset="-128"/>
                <a:ea typeface="Meiryo UI" pitchFamily="50" charset="-128"/>
                <a:cs typeface="Meiryo UI" pitchFamily="50" charset="-128"/>
              </a:rPr>
              <a:t>Ｄ</a:t>
            </a:r>
            <a:r>
              <a:rPr kumimoji="0" lang="ja-JP" altLang="en-US" sz="1000" b="1" dirty="0">
                <a:latin typeface="Meiryo UI" pitchFamily="50" charset="-128"/>
                <a:ea typeface="Meiryo UI" pitchFamily="50" charset="-128"/>
                <a:cs typeface="Meiryo UI" pitchFamily="50" charset="-128"/>
              </a:rPr>
              <a:t>   </a:t>
            </a:r>
            <a:r>
              <a:rPr kumimoji="0" lang="ja-JP" altLang="en-US" sz="2000" b="1" dirty="0">
                <a:latin typeface="Meiryo UI" pitchFamily="50" charset="-128"/>
                <a:ea typeface="Meiryo UI" pitchFamily="50" charset="-128"/>
                <a:cs typeface="Meiryo UI" pitchFamily="50" charset="-128"/>
              </a:rPr>
              <a:t>その症状は他の神経疾患や全身疾患でより良く説明されない</a:t>
            </a:r>
            <a:endParaRPr kumimoji="0" lang="en-US" altLang="ja-JP" sz="2000" b="1" dirty="0">
              <a:latin typeface="Meiryo UI" pitchFamily="50" charset="-128"/>
              <a:ea typeface="Meiryo UI" pitchFamily="50" charset="-128"/>
              <a:cs typeface="Meiryo UI" pitchFamily="50" charset="-128"/>
            </a:endParaRPr>
          </a:p>
        </p:txBody>
      </p:sp>
      <p:sp>
        <p:nvSpPr>
          <p:cNvPr id="6" name="Text Box 2"/>
          <p:cNvSpPr txBox="1">
            <a:spLocks noChangeArrowheads="1"/>
          </p:cNvSpPr>
          <p:nvPr/>
        </p:nvSpPr>
        <p:spPr bwMode="auto">
          <a:xfrm>
            <a:off x="814031" y="4906706"/>
            <a:ext cx="7633411" cy="163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b">
            <a:sp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342900" indent="-342900" eaLnBrk="1" hangingPunct="1">
              <a:spcBef>
                <a:spcPts val="1200"/>
              </a:spcBef>
              <a:spcAft>
                <a:spcPts val="1200"/>
              </a:spcAft>
            </a:pPr>
            <a:r>
              <a:rPr kumimoji="0" lang="ja-JP" altLang="en-US" sz="1800" b="1" u="sng" dirty="0">
                <a:latin typeface="Meiryo UI" pitchFamily="50" charset="-128"/>
                <a:ea typeface="Meiryo UI" pitchFamily="50" charset="-128"/>
                <a:cs typeface="Meiryo UI" pitchFamily="50" charset="-128"/>
              </a:rPr>
              <a:t>以下のうち一つはあてはまる。</a:t>
            </a:r>
            <a:endParaRPr kumimoji="0" lang="en-US" altLang="ja-JP" sz="1800" b="1" u="sng" dirty="0">
              <a:latin typeface="Meiryo UI" pitchFamily="50" charset="-128"/>
              <a:ea typeface="Meiryo UI" pitchFamily="50" charset="-128"/>
              <a:cs typeface="Meiryo UI" pitchFamily="50" charset="-128"/>
            </a:endParaRPr>
          </a:p>
          <a:p>
            <a:pPr marL="342900" indent="-342900" eaLnBrk="1" hangingPunct="1">
              <a:spcBef>
                <a:spcPts val="0"/>
              </a:spcBef>
            </a:pPr>
            <a:r>
              <a:rPr kumimoji="0" lang="en-US" altLang="ja-JP" sz="1800" b="1" u="sng" dirty="0">
                <a:latin typeface="Meiryo UI" pitchFamily="50" charset="-128"/>
                <a:ea typeface="Meiryo UI" pitchFamily="50" charset="-128"/>
                <a:cs typeface="Meiryo UI" pitchFamily="50" charset="-128"/>
              </a:rPr>
              <a:t>1</a:t>
            </a:r>
            <a:r>
              <a:rPr kumimoji="0" lang="ja-JP" altLang="en-US" sz="1800" b="1" u="sng" dirty="0">
                <a:latin typeface="Meiryo UI" pitchFamily="50" charset="-128"/>
                <a:ea typeface="Meiryo UI" pitchFamily="50" charset="-128"/>
                <a:cs typeface="Meiryo UI" pitchFamily="50" charset="-128"/>
              </a:rPr>
              <a:t>　臨床症状が神経画像検査での脳血管疾患による脳組織の障害の所見によって支持される</a:t>
            </a:r>
            <a:endParaRPr kumimoji="0" lang="en-US" altLang="ja-JP" sz="1800" b="1" u="sng" dirty="0">
              <a:latin typeface="Meiryo UI" pitchFamily="50" charset="-128"/>
              <a:ea typeface="Meiryo UI" pitchFamily="50" charset="-128"/>
              <a:cs typeface="Meiryo UI" pitchFamily="50" charset="-128"/>
            </a:endParaRPr>
          </a:p>
          <a:p>
            <a:pPr marL="342900" indent="-342900" eaLnBrk="1" hangingPunct="1">
              <a:spcBef>
                <a:spcPts val="0"/>
              </a:spcBef>
            </a:pPr>
            <a:r>
              <a:rPr kumimoji="0" lang="en-US" altLang="ja-JP" sz="1800" b="1" u="sng" dirty="0">
                <a:latin typeface="Meiryo UI" pitchFamily="50" charset="-128"/>
                <a:ea typeface="Meiryo UI" pitchFamily="50" charset="-128"/>
                <a:cs typeface="Meiryo UI" pitchFamily="50" charset="-128"/>
              </a:rPr>
              <a:t>2</a:t>
            </a:r>
            <a:r>
              <a:rPr kumimoji="0" lang="ja-JP" altLang="en-US" sz="1800" b="1" u="sng" dirty="0">
                <a:latin typeface="Meiryo UI" pitchFamily="50" charset="-128"/>
                <a:ea typeface="Meiryo UI" pitchFamily="50" charset="-128"/>
                <a:cs typeface="Meiryo UI" pitchFamily="50" charset="-128"/>
              </a:rPr>
              <a:t>　神経認知障害が</a:t>
            </a:r>
            <a:r>
              <a:rPr kumimoji="0" lang="en-US" altLang="ja-JP" sz="1800" b="1" u="sng" dirty="0">
                <a:latin typeface="Meiryo UI" pitchFamily="50" charset="-128"/>
                <a:ea typeface="Meiryo UI" pitchFamily="50" charset="-128"/>
                <a:cs typeface="Meiryo UI" pitchFamily="50" charset="-128"/>
              </a:rPr>
              <a:t>1</a:t>
            </a:r>
            <a:r>
              <a:rPr kumimoji="0" lang="ja-JP" altLang="en-US" sz="1800" b="1" u="sng" dirty="0">
                <a:latin typeface="Meiryo UI" pitchFamily="50" charset="-128"/>
                <a:ea typeface="Meiryo UI" pitchFamily="50" charset="-128"/>
                <a:cs typeface="Meiryo UI" pitchFamily="50" charset="-128"/>
              </a:rPr>
              <a:t>回以上の脳血管障害のイベントと時間的に関連している</a:t>
            </a:r>
            <a:endParaRPr kumimoji="0" lang="en-US" altLang="ja-JP" sz="1800" b="1" u="sng" dirty="0">
              <a:latin typeface="Meiryo UI" pitchFamily="50" charset="-128"/>
              <a:ea typeface="Meiryo UI" pitchFamily="50" charset="-128"/>
              <a:cs typeface="Meiryo UI" pitchFamily="50" charset="-128"/>
            </a:endParaRPr>
          </a:p>
          <a:p>
            <a:pPr marL="342900" indent="-342900" eaLnBrk="1" hangingPunct="1">
              <a:spcBef>
                <a:spcPts val="0"/>
              </a:spcBef>
            </a:pPr>
            <a:r>
              <a:rPr kumimoji="0" lang="en-US" altLang="ja-JP" sz="1800" b="1" u="sng" dirty="0">
                <a:latin typeface="Meiryo UI" pitchFamily="50" charset="-128"/>
                <a:ea typeface="Meiryo UI" pitchFamily="50" charset="-128"/>
                <a:cs typeface="Meiryo UI" pitchFamily="50" charset="-128"/>
              </a:rPr>
              <a:t>3</a:t>
            </a:r>
            <a:r>
              <a:rPr kumimoji="0" lang="ja-JP" altLang="en-US" sz="1800" b="1" u="sng" dirty="0">
                <a:latin typeface="Meiryo UI" pitchFamily="50" charset="-128"/>
                <a:ea typeface="Meiryo UI" pitchFamily="50" charset="-128"/>
                <a:cs typeface="Meiryo UI" pitchFamily="50" charset="-128"/>
              </a:rPr>
              <a:t>　臨床的および遺伝的に脳血管疾患である証拠がある</a:t>
            </a:r>
            <a:endParaRPr kumimoji="0" lang="en-US" altLang="ja-JP" sz="1800" b="1" u="sng"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86807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ChangeArrowheads="1"/>
          </p:cNvSpPr>
          <p:nvPr/>
        </p:nvSpPr>
        <p:spPr bwMode="auto">
          <a:xfrm>
            <a:off x="565150" y="371752"/>
            <a:ext cx="7839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血管性認知症の考え方の変化</a:t>
            </a:r>
          </a:p>
        </p:txBody>
      </p:sp>
      <p:sp>
        <p:nvSpPr>
          <p:cNvPr id="65539" name="Oval 2"/>
          <p:cNvSpPr>
            <a:spLocks noChangeArrowheads="1"/>
          </p:cNvSpPr>
          <p:nvPr/>
        </p:nvSpPr>
        <p:spPr bwMode="auto">
          <a:xfrm>
            <a:off x="4800600" y="1464918"/>
            <a:ext cx="1462396" cy="852675"/>
          </a:xfrm>
          <a:prstGeom prst="ellipse">
            <a:avLst/>
          </a:prstGeom>
          <a:solidFill>
            <a:srgbClr val="FF7C80"/>
          </a:solidFill>
          <a:ln w="9525">
            <a:solidFill>
              <a:schemeClr val="tx1"/>
            </a:solidFill>
            <a:round/>
            <a:headEnd/>
            <a:tailEnd/>
          </a:ln>
        </p:spPr>
        <p:txBody>
          <a:bodyPr wrap="none" anchor="ctr"/>
          <a:lstStyle/>
          <a:p>
            <a:pPr algn="ctr" eaLnBrk="1" hangingPunct="1"/>
            <a:r>
              <a:rPr lang="ja-JP" altLang="en-US" sz="1400" b="1" dirty="0">
                <a:latin typeface="Meiryo UI" pitchFamily="50" charset="-128"/>
                <a:ea typeface="Meiryo UI" pitchFamily="50" charset="-128"/>
                <a:cs typeface="Meiryo UI" pitchFamily="50" charset="-128"/>
              </a:rPr>
              <a:t>アルツハイマー型</a:t>
            </a:r>
          </a:p>
          <a:p>
            <a:pPr algn="ctr" eaLnBrk="1" hangingPunct="1"/>
            <a:r>
              <a:rPr lang="ja-JP" altLang="en-US" sz="1400" b="1" dirty="0">
                <a:latin typeface="Meiryo UI" pitchFamily="50" charset="-128"/>
                <a:ea typeface="Meiryo UI" pitchFamily="50" charset="-128"/>
                <a:cs typeface="Meiryo UI" pitchFamily="50" charset="-128"/>
              </a:rPr>
              <a:t>認知症</a:t>
            </a:r>
          </a:p>
        </p:txBody>
      </p:sp>
      <p:sp>
        <p:nvSpPr>
          <p:cNvPr id="65540" name="Oval 4"/>
          <p:cNvSpPr>
            <a:spLocks noChangeArrowheads="1"/>
          </p:cNvSpPr>
          <p:nvPr/>
        </p:nvSpPr>
        <p:spPr bwMode="auto">
          <a:xfrm>
            <a:off x="6889292" y="1708796"/>
            <a:ext cx="1987550" cy="171000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ja-JP" altLang="ja-JP" sz="2800"/>
          </a:p>
        </p:txBody>
      </p:sp>
      <p:sp>
        <p:nvSpPr>
          <p:cNvPr id="65541" name="AutoShape 5"/>
          <p:cNvSpPr>
            <a:spLocks noChangeArrowheads="1"/>
          </p:cNvSpPr>
          <p:nvPr/>
        </p:nvSpPr>
        <p:spPr bwMode="auto">
          <a:xfrm rot="1070885">
            <a:off x="6316194" y="1954058"/>
            <a:ext cx="536575" cy="453324"/>
          </a:xfrm>
          <a:prstGeom prst="leftRightArrow">
            <a:avLst>
              <a:gd name="adj1" fmla="val 50000"/>
              <a:gd name="adj2" fmla="val 33355"/>
            </a:avLst>
          </a:prstGeom>
          <a:solidFill>
            <a:schemeClr val="bg2"/>
          </a:solidFill>
          <a:ln>
            <a:noFill/>
          </a:ln>
        </p:spPr>
        <p:txBody>
          <a:bodyPr wrap="none" anchor="ctr"/>
          <a:lstStyle/>
          <a:p>
            <a:pPr eaLnBrk="1" hangingPunct="1"/>
            <a:endParaRPr lang="ja-JP" altLang="en-US" sz="1700"/>
          </a:p>
        </p:txBody>
      </p:sp>
      <p:sp>
        <p:nvSpPr>
          <p:cNvPr id="65542" name="Oval 6"/>
          <p:cNvSpPr>
            <a:spLocks noChangeArrowheads="1"/>
          </p:cNvSpPr>
          <p:nvPr/>
        </p:nvSpPr>
        <p:spPr bwMode="auto">
          <a:xfrm>
            <a:off x="7116270" y="2019611"/>
            <a:ext cx="1428750" cy="918180"/>
          </a:xfrm>
          <a:prstGeom prst="ellipse">
            <a:avLst/>
          </a:prstGeom>
          <a:solidFill>
            <a:srgbClr val="5199E9"/>
          </a:solidFill>
          <a:ln w="9525">
            <a:solidFill>
              <a:schemeClr val="tx1"/>
            </a:solidFill>
            <a:round/>
            <a:headEnd/>
            <a:tailEnd/>
          </a:ln>
        </p:spPr>
        <p:txBody>
          <a:bodyPr wrap="none" anchor="ctr"/>
          <a:lstStyle/>
          <a:p>
            <a:pPr algn="ctr" eaLnBrk="1" hangingPunct="1"/>
            <a:r>
              <a:rPr lang="ja-JP" altLang="en-US" sz="1800" b="1" dirty="0">
                <a:solidFill>
                  <a:schemeClr val="bg1"/>
                </a:solidFill>
                <a:latin typeface="Meiryo UI" pitchFamily="50" charset="-128"/>
                <a:ea typeface="Meiryo UI" pitchFamily="50" charset="-128"/>
                <a:cs typeface="Meiryo UI" pitchFamily="50" charset="-128"/>
              </a:rPr>
              <a:t>血管性</a:t>
            </a:r>
            <a:endParaRPr lang="en-US" altLang="ja-JP" sz="1800" b="1" dirty="0">
              <a:solidFill>
                <a:schemeClr val="bg1"/>
              </a:solidFill>
              <a:latin typeface="Meiryo UI" pitchFamily="50" charset="-128"/>
              <a:ea typeface="Meiryo UI" pitchFamily="50" charset="-128"/>
              <a:cs typeface="Meiryo UI" pitchFamily="50" charset="-128"/>
            </a:endParaRPr>
          </a:p>
          <a:p>
            <a:pPr algn="ctr" eaLnBrk="1" hangingPunct="1"/>
            <a:r>
              <a:rPr lang="ja-JP" altLang="en-US" sz="1800" b="1" dirty="0">
                <a:solidFill>
                  <a:schemeClr val="bg1"/>
                </a:solidFill>
                <a:latin typeface="Meiryo UI" pitchFamily="50" charset="-128"/>
                <a:ea typeface="Meiryo UI" pitchFamily="50" charset="-128"/>
                <a:cs typeface="Meiryo UI" pitchFamily="50" charset="-128"/>
              </a:rPr>
              <a:t>認知症</a:t>
            </a:r>
          </a:p>
        </p:txBody>
      </p:sp>
      <p:sp>
        <p:nvSpPr>
          <p:cNvPr id="65543" name="Text Box 7"/>
          <p:cNvSpPr txBox="1">
            <a:spLocks noChangeArrowheads="1"/>
          </p:cNvSpPr>
          <p:nvPr/>
        </p:nvSpPr>
        <p:spPr bwMode="auto">
          <a:xfrm>
            <a:off x="7362541" y="2972579"/>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600" b="1" dirty="0">
                <a:latin typeface="Meiryo UI" pitchFamily="50" charset="-128"/>
                <a:ea typeface="Meiryo UI" pitchFamily="50" charset="-128"/>
                <a:cs typeface="Meiryo UI" pitchFamily="50" charset="-128"/>
              </a:rPr>
              <a:t>脳血管障害</a:t>
            </a:r>
          </a:p>
        </p:txBody>
      </p:sp>
      <p:sp>
        <p:nvSpPr>
          <p:cNvPr id="65544" name="Oval 5"/>
          <p:cNvSpPr>
            <a:spLocks noChangeArrowheads="1"/>
          </p:cNvSpPr>
          <p:nvPr/>
        </p:nvSpPr>
        <p:spPr bwMode="auto">
          <a:xfrm>
            <a:off x="2565400" y="4286250"/>
            <a:ext cx="3790950" cy="1960563"/>
          </a:xfrm>
          <a:prstGeom prst="ellipse">
            <a:avLst/>
          </a:prstGeom>
          <a:pattFill prst="wdUpDiag">
            <a:fgClr>
              <a:srgbClr val="FF7C80"/>
            </a:fgClr>
            <a:bgClr>
              <a:schemeClr val="bg1"/>
            </a:bgClr>
          </a:pattFill>
          <a:ln w="9525">
            <a:solidFill>
              <a:schemeClr val="tx1"/>
            </a:solidFill>
            <a:round/>
            <a:headEnd/>
            <a:tailEnd/>
          </a:ln>
        </p:spPr>
        <p:txBody>
          <a:bodyPr wrap="none" anchor="ctr"/>
          <a:lstStyle/>
          <a:p>
            <a:pPr algn="ctr" eaLnBrk="1" hangingPunct="1"/>
            <a:endParaRPr lang="ja-JP" altLang="ja-JP" sz="2800" b="1">
              <a:latin typeface="メイリオ" pitchFamily="50" charset="-128"/>
              <a:ea typeface="メイリオ" pitchFamily="50" charset="-128"/>
              <a:cs typeface="メイリオ" pitchFamily="50" charset="-128"/>
            </a:endParaRPr>
          </a:p>
        </p:txBody>
      </p:sp>
      <p:sp>
        <p:nvSpPr>
          <p:cNvPr id="65545" name="Oval 6"/>
          <p:cNvSpPr>
            <a:spLocks noChangeArrowheads="1"/>
          </p:cNvSpPr>
          <p:nvPr/>
        </p:nvSpPr>
        <p:spPr bwMode="auto">
          <a:xfrm>
            <a:off x="3595619" y="3846444"/>
            <a:ext cx="4227513" cy="262931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ja-JP" altLang="ja-JP" sz="2800" b="1">
              <a:latin typeface="メイリオ" pitchFamily="50" charset="-128"/>
              <a:ea typeface="メイリオ" pitchFamily="50" charset="-128"/>
              <a:cs typeface="メイリオ" pitchFamily="50" charset="-128"/>
            </a:endParaRPr>
          </a:p>
        </p:txBody>
      </p:sp>
      <p:sp>
        <p:nvSpPr>
          <p:cNvPr id="65546" name="Oval 7"/>
          <p:cNvSpPr>
            <a:spLocks noChangeArrowheads="1"/>
          </p:cNvSpPr>
          <p:nvPr/>
        </p:nvSpPr>
        <p:spPr bwMode="auto">
          <a:xfrm>
            <a:off x="4656137" y="4424363"/>
            <a:ext cx="2458210" cy="138547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ja-JP" altLang="ja-JP" sz="2000" b="1">
              <a:latin typeface="メイリオ" pitchFamily="50" charset="-128"/>
              <a:ea typeface="メイリオ" pitchFamily="50" charset="-128"/>
              <a:cs typeface="メイリオ" pitchFamily="50" charset="-128"/>
            </a:endParaRPr>
          </a:p>
        </p:txBody>
      </p:sp>
      <p:sp>
        <p:nvSpPr>
          <p:cNvPr id="65547" name="Text Box 8"/>
          <p:cNvSpPr txBox="1">
            <a:spLocks noChangeArrowheads="1"/>
          </p:cNvSpPr>
          <p:nvPr/>
        </p:nvSpPr>
        <p:spPr bwMode="auto">
          <a:xfrm>
            <a:off x="6453188" y="5805488"/>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latin typeface="Meiryo UI" pitchFamily="50" charset="-128"/>
                <a:ea typeface="Meiryo UI" pitchFamily="50" charset="-128"/>
                <a:cs typeface="Meiryo UI" pitchFamily="50" charset="-128"/>
              </a:rPr>
              <a:t>脳血管障害</a:t>
            </a:r>
          </a:p>
          <a:p>
            <a:pPr algn="ctr" eaLnBrk="1" hangingPunct="1"/>
            <a:r>
              <a:rPr lang="en-US" altLang="ja-JP" sz="1800" b="1" dirty="0">
                <a:latin typeface="Meiryo UI" pitchFamily="50" charset="-128"/>
                <a:ea typeface="Meiryo UI" pitchFamily="50" charset="-128"/>
                <a:cs typeface="Meiryo UI" pitchFamily="50" charset="-128"/>
              </a:rPr>
              <a:t>(CVD)</a:t>
            </a:r>
          </a:p>
        </p:txBody>
      </p:sp>
      <p:sp>
        <p:nvSpPr>
          <p:cNvPr id="65548" name="Text Box 9"/>
          <p:cNvSpPr txBox="1">
            <a:spLocks noChangeArrowheads="1"/>
          </p:cNvSpPr>
          <p:nvPr/>
        </p:nvSpPr>
        <p:spPr bwMode="auto">
          <a:xfrm>
            <a:off x="4040981" y="5645944"/>
            <a:ext cx="1230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1800" b="1" dirty="0">
                <a:latin typeface="Meiryo UI" pitchFamily="50" charset="-128"/>
                <a:ea typeface="Meiryo UI" pitchFamily="50" charset="-128"/>
                <a:cs typeface="Meiryo UI" pitchFamily="50" charset="-128"/>
              </a:rPr>
              <a:t>AD+CVD</a:t>
            </a:r>
          </a:p>
        </p:txBody>
      </p:sp>
      <p:sp>
        <p:nvSpPr>
          <p:cNvPr id="65549" name="Freeform 10"/>
          <p:cNvSpPr>
            <a:spLocks/>
          </p:cNvSpPr>
          <p:nvPr/>
        </p:nvSpPr>
        <p:spPr bwMode="auto">
          <a:xfrm>
            <a:off x="4646613" y="4448175"/>
            <a:ext cx="1714500" cy="1389063"/>
          </a:xfrm>
          <a:custGeom>
            <a:avLst/>
            <a:gdLst>
              <a:gd name="T0" fmla="*/ 2147483647 w 1600"/>
              <a:gd name="T1" fmla="*/ 2147483647 h 1211"/>
              <a:gd name="T2" fmla="*/ 2147483647 w 1600"/>
              <a:gd name="T3" fmla="*/ 2147483647 h 1211"/>
              <a:gd name="T4" fmla="*/ 2147483647 w 1600"/>
              <a:gd name="T5" fmla="*/ 2147483647 h 1211"/>
              <a:gd name="T6" fmla="*/ 2147483647 w 1600"/>
              <a:gd name="T7" fmla="*/ 2147483647 h 1211"/>
              <a:gd name="T8" fmla="*/ 2147483647 w 1600"/>
              <a:gd name="T9" fmla="*/ 2147483647 h 1211"/>
              <a:gd name="T10" fmla="*/ 2147483647 w 1600"/>
              <a:gd name="T11" fmla="*/ 2147483647 h 1211"/>
              <a:gd name="T12" fmla="*/ 2147483647 w 1600"/>
              <a:gd name="T13" fmla="*/ 2147483647 h 1211"/>
              <a:gd name="T14" fmla="*/ 2147483647 w 1600"/>
              <a:gd name="T15" fmla="*/ 2147483647 h 1211"/>
              <a:gd name="T16" fmla="*/ 2147483647 w 1600"/>
              <a:gd name="T17" fmla="*/ 2147483647 h 1211"/>
              <a:gd name="T18" fmla="*/ 2147483647 w 1600"/>
              <a:gd name="T19" fmla="*/ 2147483647 h 1211"/>
              <a:gd name="T20" fmla="*/ 2147483647 w 1600"/>
              <a:gd name="T21" fmla="*/ 2147483647 h 1211"/>
              <a:gd name="T22" fmla="*/ 2147483647 w 1600"/>
              <a:gd name="T23" fmla="*/ 2147483647 h 1211"/>
              <a:gd name="T24" fmla="*/ 2147483647 w 1600"/>
              <a:gd name="T25" fmla="*/ 2147483647 h 1211"/>
              <a:gd name="T26" fmla="*/ 2147483647 w 1600"/>
              <a:gd name="T27" fmla="*/ 2147483647 h 1211"/>
              <a:gd name="T28" fmla="*/ 2147483647 w 1600"/>
              <a:gd name="T29" fmla="*/ 2147483647 h 1211"/>
              <a:gd name="T30" fmla="*/ 2147483647 w 1600"/>
              <a:gd name="T31" fmla="*/ 2147483647 h 1211"/>
              <a:gd name="T32" fmla="*/ 2147483647 w 1600"/>
              <a:gd name="T33" fmla="*/ 2147483647 h 1211"/>
              <a:gd name="T34" fmla="*/ 2147483647 w 1600"/>
              <a:gd name="T35" fmla="*/ 2147483647 h 1211"/>
              <a:gd name="T36" fmla="*/ 2147483647 w 1600"/>
              <a:gd name="T37" fmla="*/ 2147483647 h 1211"/>
              <a:gd name="T38" fmla="*/ 2147483647 w 1600"/>
              <a:gd name="T39" fmla="*/ 2147483647 h 1211"/>
              <a:gd name="T40" fmla="*/ 2147483647 w 1600"/>
              <a:gd name="T41" fmla="*/ 2147483647 h 1211"/>
              <a:gd name="T42" fmla="*/ 2147483647 w 1600"/>
              <a:gd name="T43" fmla="*/ 2147483647 h 1211"/>
              <a:gd name="T44" fmla="*/ 2147483647 w 1600"/>
              <a:gd name="T45" fmla="*/ 2147483647 h 1211"/>
              <a:gd name="T46" fmla="*/ 2147483647 w 1600"/>
              <a:gd name="T47" fmla="*/ 2147483647 h 1211"/>
              <a:gd name="T48" fmla="*/ 2147483647 w 1600"/>
              <a:gd name="T49" fmla="*/ 2147483647 h 1211"/>
              <a:gd name="T50" fmla="*/ 2147483647 w 1600"/>
              <a:gd name="T51" fmla="*/ 2147483647 h 1211"/>
              <a:gd name="T52" fmla="*/ 2147483647 w 1600"/>
              <a:gd name="T53" fmla="*/ 2147483647 h 1211"/>
              <a:gd name="T54" fmla="*/ 2147483647 w 1600"/>
              <a:gd name="T55" fmla="*/ 2147483647 h 1211"/>
              <a:gd name="T56" fmla="*/ 2147483647 w 1600"/>
              <a:gd name="T57" fmla="*/ 2147483647 h 1211"/>
              <a:gd name="T58" fmla="*/ 2147483647 w 1600"/>
              <a:gd name="T59" fmla="*/ 2147483647 h 1211"/>
              <a:gd name="T60" fmla="*/ 2147483647 w 1600"/>
              <a:gd name="T61" fmla="*/ 2147483647 h 1211"/>
              <a:gd name="T62" fmla="*/ 2147483647 w 1600"/>
              <a:gd name="T63" fmla="*/ 2147483647 h 1211"/>
              <a:gd name="T64" fmla="*/ 2147483647 w 1600"/>
              <a:gd name="T65" fmla="*/ 2147483647 h 1211"/>
              <a:gd name="T66" fmla="*/ 2147483647 w 1600"/>
              <a:gd name="T67" fmla="*/ 2147483647 h 1211"/>
              <a:gd name="T68" fmla="*/ 2147483647 w 1600"/>
              <a:gd name="T69" fmla="*/ 2147483647 h 1211"/>
              <a:gd name="T70" fmla="*/ 2147483647 w 1600"/>
              <a:gd name="T71" fmla="*/ 2147483647 h 1211"/>
              <a:gd name="T72" fmla="*/ 2147483647 w 1600"/>
              <a:gd name="T73" fmla="*/ 2147483647 h 1211"/>
              <a:gd name="T74" fmla="*/ 2147483647 w 1600"/>
              <a:gd name="T75" fmla="*/ 2147483647 h 1211"/>
              <a:gd name="T76" fmla="*/ 2147483647 w 1600"/>
              <a:gd name="T77" fmla="*/ 2147483647 h 1211"/>
              <a:gd name="T78" fmla="*/ 2147483647 w 1600"/>
              <a:gd name="T79" fmla="*/ 2147483647 h 1211"/>
              <a:gd name="T80" fmla="*/ 2147483647 w 1600"/>
              <a:gd name="T81" fmla="*/ 2147483647 h 1211"/>
              <a:gd name="T82" fmla="*/ 2147483647 w 1600"/>
              <a:gd name="T83" fmla="*/ 2147483647 h 1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0"/>
              <a:gd name="T127" fmla="*/ 0 h 1211"/>
              <a:gd name="T128" fmla="*/ 1600 w 1600"/>
              <a:gd name="T129" fmla="*/ 1211 h 1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0" h="1211">
                <a:moveTo>
                  <a:pt x="852" y="4"/>
                </a:moveTo>
                <a:cubicBezTo>
                  <a:pt x="806" y="8"/>
                  <a:pt x="765" y="27"/>
                  <a:pt x="720" y="34"/>
                </a:cubicBezTo>
                <a:cubicBezTo>
                  <a:pt x="695" y="38"/>
                  <a:pt x="668" y="40"/>
                  <a:pt x="642" y="43"/>
                </a:cubicBezTo>
                <a:cubicBezTo>
                  <a:pt x="619" y="51"/>
                  <a:pt x="596" y="56"/>
                  <a:pt x="573" y="64"/>
                </a:cubicBezTo>
                <a:cubicBezTo>
                  <a:pt x="558" y="69"/>
                  <a:pt x="536" y="70"/>
                  <a:pt x="522" y="79"/>
                </a:cubicBezTo>
                <a:cubicBezTo>
                  <a:pt x="488" y="101"/>
                  <a:pt x="443" y="114"/>
                  <a:pt x="405" y="127"/>
                </a:cubicBezTo>
                <a:cubicBezTo>
                  <a:pt x="389" y="132"/>
                  <a:pt x="377" y="148"/>
                  <a:pt x="360" y="154"/>
                </a:cubicBezTo>
                <a:cubicBezTo>
                  <a:pt x="349" y="170"/>
                  <a:pt x="327" y="178"/>
                  <a:pt x="309" y="184"/>
                </a:cubicBezTo>
                <a:cubicBezTo>
                  <a:pt x="302" y="186"/>
                  <a:pt x="298" y="194"/>
                  <a:pt x="291" y="196"/>
                </a:cubicBezTo>
                <a:cubicBezTo>
                  <a:pt x="285" y="198"/>
                  <a:pt x="273" y="202"/>
                  <a:pt x="273" y="202"/>
                </a:cubicBezTo>
                <a:cubicBezTo>
                  <a:pt x="267" y="212"/>
                  <a:pt x="254" y="222"/>
                  <a:pt x="243" y="226"/>
                </a:cubicBezTo>
                <a:cubicBezTo>
                  <a:pt x="234" y="239"/>
                  <a:pt x="216" y="248"/>
                  <a:pt x="201" y="253"/>
                </a:cubicBezTo>
                <a:cubicBezTo>
                  <a:pt x="194" y="264"/>
                  <a:pt x="180" y="272"/>
                  <a:pt x="168" y="280"/>
                </a:cubicBezTo>
                <a:cubicBezTo>
                  <a:pt x="154" y="301"/>
                  <a:pt x="162" y="294"/>
                  <a:pt x="147" y="304"/>
                </a:cubicBezTo>
                <a:cubicBezTo>
                  <a:pt x="143" y="316"/>
                  <a:pt x="131" y="327"/>
                  <a:pt x="120" y="334"/>
                </a:cubicBezTo>
                <a:cubicBezTo>
                  <a:pt x="113" y="345"/>
                  <a:pt x="101" y="357"/>
                  <a:pt x="90" y="364"/>
                </a:cubicBezTo>
                <a:cubicBezTo>
                  <a:pt x="84" y="381"/>
                  <a:pt x="75" y="396"/>
                  <a:pt x="60" y="406"/>
                </a:cubicBezTo>
                <a:cubicBezTo>
                  <a:pt x="45" y="429"/>
                  <a:pt x="35" y="456"/>
                  <a:pt x="24" y="481"/>
                </a:cubicBezTo>
                <a:cubicBezTo>
                  <a:pt x="24" y="481"/>
                  <a:pt x="17" y="503"/>
                  <a:pt x="15" y="508"/>
                </a:cubicBezTo>
                <a:cubicBezTo>
                  <a:pt x="14" y="511"/>
                  <a:pt x="12" y="517"/>
                  <a:pt x="12" y="517"/>
                </a:cubicBezTo>
                <a:cubicBezTo>
                  <a:pt x="10" y="536"/>
                  <a:pt x="6" y="553"/>
                  <a:pt x="0" y="571"/>
                </a:cubicBezTo>
                <a:cubicBezTo>
                  <a:pt x="6" y="612"/>
                  <a:pt x="17" y="653"/>
                  <a:pt x="24" y="694"/>
                </a:cubicBezTo>
                <a:cubicBezTo>
                  <a:pt x="28" y="717"/>
                  <a:pt x="33" y="752"/>
                  <a:pt x="54" y="766"/>
                </a:cubicBezTo>
                <a:cubicBezTo>
                  <a:pt x="66" y="784"/>
                  <a:pt x="67" y="804"/>
                  <a:pt x="87" y="817"/>
                </a:cubicBezTo>
                <a:cubicBezTo>
                  <a:pt x="89" y="820"/>
                  <a:pt x="90" y="823"/>
                  <a:pt x="93" y="826"/>
                </a:cubicBezTo>
                <a:cubicBezTo>
                  <a:pt x="96" y="829"/>
                  <a:pt x="100" y="829"/>
                  <a:pt x="102" y="832"/>
                </a:cubicBezTo>
                <a:cubicBezTo>
                  <a:pt x="118" y="851"/>
                  <a:pt x="126" y="878"/>
                  <a:pt x="147" y="892"/>
                </a:cubicBezTo>
                <a:cubicBezTo>
                  <a:pt x="157" y="907"/>
                  <a:pt x="150" y="899"/>
                  <a:pt x="171" y="913"/>
                </a:cubicBezTo>
                <a:cubicBezTo>
                  <a:pt x="174" y="915"/>
                  <a:pt x="180" y="919"/>
                  <a:pt x="180" y="919"/>
                </a:cubicBezTo>
                <a:cubicBezTo>
                  <a:pt x="183" y="923"/>
                  <a:pt x="198" y="938"/>
                  <a:pt x="201" y="940"/>
                </a:cubicBezTo>
                <a:cubicBezTo>
                  <a:pt x="206" y="943"/>
                  <a:pt x="219" y="946"/>
                  <a:pt x="219" y="946"/>
                </a:cubicBezTo>
                <a:cubicBezTo>
                  <a:pt x="227" y="958"/>
                  <a:pt x="240" y="959"/>
                  <a:pt x="252" y="967"/>
                </a:cubicBezTo>
                <a:cubicBezTo>
                  <a:pt x="266" y="988"/>
                  <a:pt x="295" y="1001"/>
                  <a:pt x="318" y="1012"/>
                </a:cubicBezTo>
                <a:cubicBezTo>
                  <a:pt x="321" y="1013"/>
                  <a:pt x="324" y="1013"/>
                  <a:pt x="327" y="1015"/>
                </a:cubicBezTo>
                <a:cubicBezTo>
                  <a:pt x="333" y="1019"/>
                  <a:pt x="339" y="1023"/>
                  <a:pt x="345" y="1027"/>
                </a:cubicBezTo>
                <a:cubicBezTo>
                  <a:pt x="348" y="1029"/>
                  <a:pt x="354" y="1033"/>
                  <a:pt x="354" y="1033"/>
                </a:cubicBezTo>
                <a:cubicBezTo>
                  <a:pt x="363" y="1047"/>
                  <a:pt x="421" y="1063"/>
                  <a:pt x="438" y="1069"/>
                </a:cubicBezTo>
                <a:cubicBezTo>
                  <a:pt x="445" y="1071"/>
                  <a:pt x="450" y="1077"/>
                  <a:pt x="456" y="1081"/>
                </a:cubicBezTo>
                <a:cubicBezTo>
                  <a:pt x="471" y="1091"/>
                  <a:pt x="519" y="1103"/>
                  <a:pt x="537" y="1108"/>
                </a:cubicBezTo>
                <a:cubicBezTo>
                  <a:pt x="580" y="1119"/>
                  <a:pt x="615" y="1140"/>
                  <a:pt x="660" y="1144"/>
                </a:cubicBezTo>
                <a:cubicBezTo>
                  <a:pt x="685" y="1149"/>
                  <a:pt x="711" y="1157"/>
                  <a:pt x="735" y="1165"/>
                </a:cubicBezTo>
                <a:cubicBezTo>
                  <a:pt x="749" y="1170"/>
                  <a:pt x="765" y="1168"/>
                  <a:pt x="780" y="1171"/>
                </a:cubicBezTo>
                <a:cubicBezTo>
                  <a:pt x="791" y="1173"/>
                  <a:pt x="802" y="1177"/>
                  <a:pt x="813" y="1180"/>
                </a:cubicBezTo>
                <a:cubicBezTo>
                  <a:pt x="822" y="1182"/>
                  <a:pt x="840" y="1189"/>
                  <a:pt x="840" y="1189"/>
                </a:cubicBezTo>
                <a:cubicBezTo>
                  <a:pt x="868" y="1184"/>
                  <a:pt x="863" y="1184"/>
                  <a:pt x="903" y="1189"/>
                </a:cubicBezTo>
                <a:cubicBezTo>
                  <a:pt x="911" y="1190"/>
                  <a:pt x="919" y="1192"/>
                  <a:pt x="927" y="1195"/>
                </a:cubicBezTo>
                <a:cubicBezTo>
                  <a:pt x="933" y="1197"/>
                  <a:pt x="945" y="1201"/>
                  <a:pt x="945" y="1201"/>
                </a:cubicBezTo>
                <a:cubicBezTo>
                  <a:pt x="992" y="1196"/>
                  <a:pt x="1045" y="1203"/>
                  <a:pt x="1092" y="1210"/>
                </a:cubicBezTo>
                <a:cubicBezTo>
                  <a:pt x="1153" y="1206"/>
                  <a:pt x="1214" y="1211"/>
                  <a:pt x="1275" y="1207"/>
                </a:cubicBezTo>
                <a:cubicBezTo>
                  <a:pt x="1281" y="1205"/>
                  <a:pt x="1289" y="1206"/>
                  <a:pt x="1293" y="1201"/>
                </a:cubicBezTo>
                <a:cubicBezTo>
                  <a:pt x="1295" y="1198"/>
                  <a:pt x="1296" y="1194"/>
                  <a:pt x="1299" y="1192"/>
                </a:cubicBezTo>
                <a:cubicBezTo>
                  <a:pt x="1304" y="1189"/>
                  <a:pt x="1317" y="1186"/>
                  <a:pt x="1317" y="1186"/>
                </a:cubicBezTo>
                <a:cubicBezTo>
                  <a:pt x="1324" y="1175"/>
                  <a:pt x="1330" y="1175"/>
                  <a:pt x="1341" y="1168"/>
                </a:cubicBezTo>
                <a:cubicBezTo>
                  <a:pt x="1351" y="1153"/>
                  <a:pt x="1344" y="1161"/>
                  <a:pt x="1365" y="1147"/>
                </a:cubicBezTo>
                <a:cubicBezTo>
                  <a:pt x="1368" y="1145"/>
                  <a:pt x="1374" y="1141"/>
                  <a:pt x="1374" y="1141"/>
                </a:cubicBezTo>
                <a:cubicBezTo>
                  <a:pt x="1377" y="1137"/>
                  <a:pt x="1392" y="1122"/>
                  <a:pt x="1395" y="1120"/>
                </a:cubicBezTo>
                <a:cubicBezTo>
                  <a:pt x="1400" y="1117"/>
                  <a:pt x="1413" y="1114"/>
                  <a:pt x="1413" y="1114"/>
                </a:cubicBezTo>
                <a:cubicBezTo>
                  <a:pt x="1417" y="1102"/>
                  <a:pt x="1421" y="1097"/>
                  <a:pt x="1431" y="1090"/>
                </a:cubicBezTo>
                <a:cubicBezTo>
                  <a:pt x="1433" y="1087"/>
                  <a:pt x="1434" y="1084"/>
                  <a:pt x="1437" y="1081"/>
                </a:cubicBezTo>
                <a:cubicBezTo>
                  <a:pt x="1440" y="1078"/>
                  <a:pt x="1444" y="1078"/>
                  <a:pt x="1446" y="1075"/>
                </a:cubicBezTo>
                <a:cubicBezTo>
                  <a:pt x="1454" y="1065"/>
                  <a:pt x="1452" y="1059"/>
                  <a:pt x="1464" y="1051"/>
                </a:cubicBezTo>
                <a:cubicBezTo>
                  <a:pt x="1470" y="1042"/>
                  <a:pt x="1482" y="1027"/>
                  <a:pt x="1491" y="1021"/>
                </a:cubicBezTo>
                <a:cubicBezTo>
                  <a:pt x="1499" y="998"/>
                  <a:pt x="1487" y="1025"/>
                  <a:pt x="1503" y="1006"/>
                </a:cubicBezTo>
                <a:cubicBezTo>
                  <a:pt x="1513" y="993"/>
                  <a:pt x="1516" y="973"/>
                  <a:pt x="1530" y="964"/>
                </a:cubicBezTo>
                <a:cubicBezTo>
                  <a:pt x="1537" y="943"/>
                  <a:pt x="1531" y="950"/>
                  <a:pt x="1545" y="940"/>
                </a:cubicBezTo>
                <a:cubicBezTo>
                  <a:pt x="1555" y="909"/>
                  <a:pt x="1570" y="879"/>
                  <a:pt x="1578" y="847"/>
                </a:cubicBezTo>
                <a:cubicBezTo>
                  <a:pt x="1581" y="834"/>
                  <a:pt x="1583" y="821"/>
                  <a:pt x="1587" y="808"/>
                </a:cubicBezTo>
                <a:cubicBezTo>
                  <a:pt x="1589" y="802"/>
                  <a:pt x="1593" y="790"/>
                  <a:pt x="1593" y="790"/>
                </a:cubicBezTo>
                <a:cubicBezTo>
                  <a:pt x="1597" y="743"/>
                  <a:pt x="1600" y="699"/>
                  <a:pt x="1596" y="652"/>
                </a:cubicBezTo>
                <a:cubicBezTo>
                  <a:pt x="1594" y="632"/>
                  <a:pt x="1583" y="612"/>
                  <a:pt x="1578" y="592"/>
                </a:cubicBezTo>
                <a:cubicBezTo>
                  <a:pt x="1564" y="534"/>
                  <a:pt x="1536" y="485"/>
                  <a:pt x="1503" y="436"/>
                </a:cubicBezTo>
                <a:cubicBezTo>
                  <a:pt x="1485" y="409"/>
                  <a:pt x="1467" y="367"/>
                  <a:pt x="1440" y="349"/>
                </a:cubicBezTo>
                <a:cubicBezTo>
                  <a:pt x="1433" y="338"/>
                  <a:pt x="1433" y="332"/>
                  <a:pt x="1422" y="325"/>
                </a:cubicBezTo>
                <a:cubicBezTo>
                  <a:pt x="1412" y="310"/>
                  <a:pt x="1398" y="299"/>
                  <a:pt x="1383" y="289"/>
                </a:cubicBezTo>
                <a:cubicBezTo>
                  <a:pt x="1360" y="274"/>
                  <a:pt x="1386" y="286"/>
                  <a:pt x="1368" y="271"/>
                </a:cubicBezTo>
                <a:cubicBezTo>
                  <a:pt x="1350" y="255"/>
                  <a:pt x="1326" y="244"/>
                  <a:pt x="1305" y="232"/>
                </a:cubicBezTo>
                <a:cubicBezTo>
                  <a:pt x="1293" y="225"/>
                  <a:pt x="1281" y="216"/>
                  <a:pt x="1269" y="208"/>
                </a:cubicBezTo>
                <a:cubicBezTo>
                  <a:pt x="1263" y="204"/>
                  <a:pt x="1251" y="196"/>
                  <a:pt x="1251" y="196"/>
                </a:cubicBezTo>
                <a:cubicBezTo>
                  <a:pt x="1238" y="177"/>
                  <a:pt x="1215" y="170"/>
                  <a:pt x="1194" y="160"/>
                </a:cubicBezTo>
                <a:cubicBezTo>
                  <a:pt x="1170" y="148"/>
                  <a:pt x="1146" y="133"/>
                  <a:pt x="1122" y="121"/>
                </a:cubicBezTo>
                <a:cubicBezTo>
                  <a:pt x="1107" y="114"/>
                  <a:pt x="1093" y="108"/>
                  <a:pt x="1077" y="103"/>
                </a:cubicBezTo>
                <a:cubicBezTo>
                  <a:pt x="1071" y="101"/>
                  <a:pt x="1059" y="97"/>
                  <a:pt x="1059" y="97"/>
                </a:cubicBezTo>
                <a:cubicBezTo>
                  <a:pt x="1039" y="67"/>
                  <a:pt x="961" y="46"/>
                  <a:pt x="927" y="31"/>
                </a:cubicBezTo>
                <a:cubicBezTo>
                  <a:pt x="921" y="28"/>
                  <a:pt x="914" y="29"/>
                  <a:pt x="909" y="25"/>
                </a:cubicBezTo>
                <a:cubicBezTo>
                  <a:pt x="905" y="22"/>
                  <a:pt x="856" y="0"/>
                  <a:pt x="852" y="4"/>
                </a:cubicBezTo>
                <a:close/>
              </a:path>
            </a:pathLst>
          </a:custGeom>
          <a:pattFill prst="dkDnDiag">
            <a:fgClr>
              <a:srgbClr val="5199E9"/>
            </a:fgClr>
            <a:bgClr>
              <a:srgbClr val="FF7C80"/>
            </a:bgClr>
          </a:pattFill>
          <a:ln w="9525">
            <a:solidFill>
              <a:schemeClr val="tx1"/>
            </a:solidFill>
            <a:round/>
            <a:headEnd/>
            <a:tailEnd/>
          </a:ln>
        </p:spPr>
        <p:txBody>
          <a:bodyPr/>
          <a:lstStyle/>
          <a:p>
            <a:endParaRPr lang="ja-JP" altLang="en-US"/>
          </a:p>
        </p:txBody>
      </p:sp>
      <p:sp>
        <p:nvSpPr>
          <p:cNvPr id="65550" name="Freeform 11"/>
          <p:cNvSpPr>
            <a:spLocks/>
          </p:cNvSpPr>
          <p:nvPr/>
        </p:nvSpPr>
        <p:spPr bwMode="auto">
          <a:xfrm>
            <a:off x="5545897" y="4431061"/>
            <a:ext cx="1568450" cy="1390650"/>
          </a:xfrm>
          <a:custGeom>
            <a:avLst/>
            <a:gdLst>
              <a:gd name="T0" fmla="*/ 2147483647 w 1464"/>
              <a:gd name="T1" fmla="*/ 2147483647 h 1212"/>
              <a:gd name="T2" fmla="*/ 2147483647 w 1464"/>
              <a:gd name="T3" fmla="*/ 2147483647 h 1212"/>
              <a:gd name="T4" fmla="*/ 2147483647 w 1464"/>
              <a:gd name="T5" fmla="*/ 2147483647 h 1212"/>
              <a:gd name="T6" fmla="*/ 2147483647 w 1464"/>
              <a:gd name="T7" fmla="*/ 2147483647 h 1212"/>
              <a:gd name="T8" fmla="*/ 2147483647 w 1464"/>
              <a:gd name="T9" fmla="*/ 2147483647 h 1212"/>
              <a:gd name="T10" fmla="*/ 2147483647 w 1464"/>
              <a:gd name="T11" fmla="*/ 2147483647 h 1212"/>
              <a:gd name="T12" fmla="*/ 2147483647 w 1464"/>
              <a:gd name="T13" fmla="*/ 2147483647 h 1212"/>
              <a:gd name="T14" fmla="*/ 2147483647 w 1464"/>
              <a:gd name="T15" fmla="*/ 2147483647 h 1212"/>
              <a:gd name="T16" fmla="*/ 2147483647 w 1464"/>
              <a:gd name="T17" fmla="*/ 2147483647 h 1212"/>
              <a:gd name="T18" fmla="*/ 2147483647 w 1464"/>
              <a:gd name="T19" fmla="*/ 2147483647 h 1212"/>
              <a:gd name="T20" fmla="*/ 2147483647 w 1464"/>
              <a:gd name="T21" fmla="*/ 2147483647 h 1212"/>
              <a:gd name="T22" fmla="*/ 2147483647 w 1464"/>
              <a:gd name="T23" fmla="*/ 2147483647 h 1212"/>
              <a:gd name="T24" fmla="*/ 2147483647 w 1464"/>
              <a:gd name="T25" fmla="*/ 2147483647 h 1212"/>
              <a:gd name="T26" fmla="*/ 2147483647 w 1464"/>
              <a:gd name="T27" fmla="*/ 2147483647 h 1212"/>
              <a:gd name="T28" fmla="*/ 2147483647 w 1464"/>
              <a:gd name="T29" fmla="*/ 2147483647 h 1212"/>
              <a:gd name="T30" fmla="*/ 2147483647 w 1464"/>
              <a:gd name="T31" fmla="*/ 2147483647 h 1212"/>
              <a:gd name="T32" fmla="*/ 2147483647 w 1464"/>
              <a:gd name="T33" fmla="*/ 2147483647 h 1212"/>
              <a:gd name="T34" fmla="*/ 2147483647 w 1464"/>
              <a:gd name="T35" fmla="*/ 2147483647 h 1212"/>
              <a:gd name="T36" fmla="*/ 2147483647 w 1464"/>
              <a:gd name="T37" fmla="*/ 2147483647 h 1212"/>
              <a:gd name="T38" fmla="*/ 2147483647 w 1464"/>
              <a:gd name="T39" fmla="*/ 2147483647 h 1212"/>
              <a:gd name="T40" fmla="*/ 2147483647 w 1464"/>
              <a:gd name="T41" fmla="*/ 2147483647 h 1212"/>
              <a:gd name="T42" fmla="*/ 2147483647 w 1464"/>
              <a:gd name="T43" fmla="*/ 2147483647 h 1212"/>
              <a:gd name="T44" fmla="*/ 2147483647 w 1464"/>
              <a:gd name="T45" fmla="*/ 2147483647 h 1212"/>
              <a:gd name="T46" fmla="*/ 2147483647 w 1464"/>
              <a:gd name="T47" fmla="*/ 2147483647 h 1212"/>
              <a:gd name="T48" fmla="*/ 2147483647 w 1464"/>
              <a:gd name="T49" fmla="*/ 2147483647 h 1212"/>
              <a:gd name="T50" fmla="*/ 2147483647 w 1464"/>
              <a:gd name="T51" fmla="*/ 2147483647 h 1212"/>
              <a:gd name="T52" fmla="*/ 2147483647 w 1464"/>
              <a:gd name="T53" fmla="*/ 2147483647 h 1212"/>
              <a:gd name="T54" fmla="*/ 2147483647 w 1464"/>
              <a:gd name="T55" fmla="*/ 2147483647 h 1212"/>
              <a:gd name="T56" fmla="*/ 2147483647 w 1464"/>
              <a:gd name="T57" fmla="*/ 2147483647 h 1212"/>
              <a:gd name="T58" fmla="*/ 2147483647 w 1464"/>
              <a:gd name="T59" fmla="*/ 2147483647 h 1212"/>
              <a:gd name="T60" fmla="*/ 2147483647 w 1464"/>
              <a:gd name="T61" fmla="*/ 2147483647 h 1212"/>
              <a:gd name="T62" fmla="*/ 2147483647 w 1464"/>
              <a:gd name="T63" fmla="*/ 2147483647 h 1212"/>
              <a:gd name="T64" fmla="*/ 2147483647 w 1464"/>
              <a:gd name="T65" fmla="*/ 2147483647 h 1212"/>
              <a:gd name="T66" fmla="*/ 2147483647 w 1464"/>
              <a:gd name="T67" fmla="*/ 2147483647 h 1212"/>
              <a:gd name="T68" fmla="*/ 2147483647 w 1464"/>
              <a:gd name="T69" fmla="*/ 2147483647 h 1212"/>
              <a:gd name="T70" fmla="*/ 2147483647 w 1464"/>
              <a:gd name="T71" fmla="*/ 2147483647 h 1212"/>
              <a:gd name="T72" fmla="*/ 2147483647 w 1464"/>
              <a:gd name="T73" fmla="*/ 2147483647 h 1212"/>
              <a:gd name="T74" fmla="*/ 2147483647 w 1464"/>
              <a:gd name="T75" fmla="*/ 2147483647 h 1212"/>
              <a:gd name="T76" fmla="*/ 2147483647 w 1464"/>
              <a:gd name="T77" fmla="*/ 2147483647 h 1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64"/>
              <a:gd name="T118" fmla="*/ 0 h 1212"/>
              <a:gd name="T119" fmla="*/ 1464 w 1464"/>
              <a:gd name="T120" fmla="*/ 1212 h 1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64" h="1212">
                <a:moveTo>
                  <a:pt x="15" y="18"/>
                </a:moveTo>
                <a:cubicBezTo>
                  <a:pt x="32" y="12"/>
                  <a:pt x="48" y="9"/>
                  <a:pt x="66" y="6"/>
                </a:cubicBezTo>
                <a:cubicBezTo>
                  <a:pt x="123" y="16"/>
                  <a:pt x="210" y="2"/>
                  <a:pt x="267" y="0"/>
                </a:cubicBezTo>
                <a:cubicBezTo>
                  <a:pt x="402" y="7"/>
                  <a:pt x="339" y="5"/>
                  <a:pt x="456" y="9"/>
                </a:cubicBezTo>
                <a:cubicBezTo>
                  <a:pt x="506" y="14"/>
                  <a:pt x="556" y="20"/>
                  <a:pt x="606" y="24"/>
                </a:cubicBezTo>
                <a:cubicBezTo>
                  <a:pt x="641" y="30"/>
                  <a:pt x="672" y="36"/>
                  <a:pt x="708" y="39"/>
                </a:cubicBezTo>
                <a:cubicBezTo>
                  <a:pt x="728" y="43"/>
                  <a:pt x="745" y="48"/>
                  <a:pt x="765" y="51"/>
                </a:cubicBezTo>
                <a:cubicBezTo>
                  <a:pt x="797" y="62"/>
                  <a:pt x="831" y="73"/>
                  <a:pt x="864" y="78"/>
                </a:cubicBezTo>
                <a:cubicBezTo>
                  <a:pt x="926" y="99"/>
                  <a:pt x="986" y="121"/>
                  <a:pt x="1047" y="141"/>
                </a:cubicBezTo>
                <a:cubicBezTo>
                  <a:pt x="1057" y="144"/>
                  <a:pt x="1064" y="156"/>
                  <a:pt x="1074" y="159"/>
                </a:cubicBezTo>
                <a:cubicBezTo>
                  <a:pt x="1116" y="173"/>
                  <a:pt x="1149" y="202"/>
                  <a:pt x="1191" y="216"/>
                </a:cubicBezTo>
                <a:cubicBezTo>
                  <a:pt x="1201" y="219"/>
                  <a:pt x="1208" y="228"/>
                  <a:pt x="1218" y="231"/>
                </a:cubicBezTo>
                <a:cubicBezTo>
                  <a:pt x="1223" y="245"/>
                  <a:pt x="1255" y="267"/>
                  <a:pt x="1272" y="273"/>
                </a:cubicBezTo>
                <a:cubicBezTo>
                  <a:pt x="1279" y="284"/>
                  <a:pt x="1290" y="296"/>
                  <a:pt x="1302" y="300"/>
                </a:cubicBezTo>
                <a:cubicBezTo>
                  <a:pt x="1305" y="310"/>
                  <a:pt x="1318" y="320"/>
                  <a:pt x="1329" y="324"/>
                </a:cubicBezTo>
                <a:cubicBezTo>
                  <a:pt x="1337" y="348"/>
                  <a:pt x="1325" y="320"/>
                  <a:pt x="1341" y="336"/>
                </a:cubicBezTo>
                <a:cubicBezTo>
                  <a:pt x="1357" y="352"/>
                  <a:pt x="1361" y="374"/>
                  <a:pt x="1380" y="387"/>
                </a:cubicBezTo>
                <a:cubicBezTo>
                  <a:pt x="1384" y="398"/>
                  <a:pt x="1394" y="411"/>
                  <a:pt x="1404" y="417"/>
                </a:cubicBezTo>
                <a:cubicBezTo>
                  <a:pt x="1410" y="434"/>
                  <a:pt x="1426" y="446"/>
                  <a:pt x="1431" y="462"/>
                </a:cubicBezTo>
                <a:cubicBezTo>
                  <a:pt x="1438" y="483"/>
                  <a:pt x="1433" y="475"/>
                  <a:pt x="1443" y="489"/>
                </a:cubicBezTo>
                <a:cubicBezTo>
                  <a:pt x="1446" y="499"/>
                  <a:pt x="1452" y="519"/>
                  <a:pt x="1452" y="519"/>
                </a:cubicBezTo>
                <a:cubicBezTo>
                  <a:pt x="1455" y="542"/>
                  <a:pt x="1457" y="566"/>
                  <a:pt x="1464" y="588"/>
                </a:cubicBezTo>
                <a:cubicBezTo>
                  <a:pt x="1463" y="616"/>
                  <a:pt x="1463" y="644"/>
                  <a:pt x="1461" y="672"/>
                </a:cubicBezTo>
                <a:cubicBezTo>
                  <a:pt x="1458" y="706"/>
                  <a:pt x="1423" y="779"/>
                  <a:pt x="1404" y="807"/>
                </a:cubicBezTo>
                <a:cubicBezTo>
                  <a:pt x="1395" y="821"/>
                  <a:pt x="1388" y="840"/>
                  <a:pt x="1371" y="846"/>
                </a:cubicBezTo>
                <a:cubicBezTo>
                  <a:pt x="1363" y="870"/>
                  <a:pt x="1375" y="842"/>
                  <a:pt x="1359" y="858"/>
                </a:cubicBezTo>
                <a:cubicBezTo>
                  <a:pt x="1343" y="874"/>
                  <a:pt x="1371" y="862"/>
                  <a:pt x="1347" y="870"/>
                </a:cubicBezTo>
                <a:cubicBezTo>
                  <a:pt x="1339" y="894"/>
                  <a:pt x="1351" y="866"/>
                  <a:pt x="1335" y="882"/>
                </a:cubicBezTo>
                <a:cubicBezTo>
                  <a:pt x="1333" y="884"/>
                  <a:pt x="1334" y="888"/>
                  <a:pt x="1332" y="891"/>
                </a:cubicBezTo>
                <a:cubicBezTo>
                  <a:pt x="1326" y="900"/>
                  <a:pt x="1318" y="909"/>
                  <a:pt x="1308" y="912"/>
                </a:cubicBezTo>
                <a:cubicBezTo>
                  <a:pt x="1302" y="921"/>
                  <a:pt x="1284" y="933"/>
                  <a:pt x="1284" y="933"/>
                </a:cubicBezTo>
                <a:cubicBezTo>
                  <a:pt x="1271" y="952"/>
                  <a:pt x="1258" y="962"/>
                  <a:pt x="1236" y="969"/>
                </a:cubicBezTo>
                <a:cubicBezTo>
                  <a:pt x="1226" y="984"/>
                  <a:pt x="1203" y="996"/>
                  <a:pt x="1185" y="1002"/>
                </a:cubicBezTo>
                <a:cubicBezTo>
                  <a:pt x="1173" y="1020"/>
                  <a:pt x="1136" y="1028"/>
                  <a:pt x="1116" y="1035"/>
                </a:cubicBezTo>
                <a:cubicBezTo>
                  <a:pt x="1107" y="1038"/>
                  <a:pt x="1098" y="1041"/>
                  <a:pt x="1089" y="1044"/>
                </a:cubicBezTo>
                <a:cubicBezTo>
                  <a:pt x="1086" y="1045"/>
                  <a:pt x="1080" y="1047"/>
                  <a:pt x="1080" y="1047"/>
                </a:cubicBezTo>
                <a:cubicBezTo>
                  <a:pt x="1095" y="1052"/>
                  <a:pt x="1086" y="1051"/>
                  <a:pt x="1107" y="1044"/>
                </a:cubicBezTo>
                <a:cubicBezTo>
                  <a:pt x="1110" y="1043"/>
                  <a:pt x="1116" y="1041"/>
                  <a:pt x="1116" y="1041"/>
                </a:cubicBezTo>
                <a:cubicBezTo>
                  <a:pt x="1116" y="1041"/>
                  <a:pt x="1104" y="1045"/>
                  <a:pt x="1098" y="1047"/>
                </a:cubicBezTo>
                <a:cubicBezTo>
                  <a:pt x="1089" y="1050"/>
                  <a:pt x="1080" y="1058"/>
                  <a:pt x="1071" y="1062"/>
                </a:cubicBezTo>
                <a:cubicBezTo>
                  <a:pt x="1033" y="1079"/>
                  <a:pt x="994" y="1097"/>
                  <a:pt x="954" y="1107"/>
                </a:cubicBezTo>
                <a:cubicBezTo>
                  <a:pt x="934" y="1112"/>
                  <a:pt x="919" y="1122"/>
                  <a:pt x="900" y="1128"/>
                </a:cubicBezTo>
                <a:cubicBezTo>
                  <a:pt x="893" y="1130"/>
                  <a:pt x="889" y="1138"/>
                  <a:pt x="882" y="1140"/>
                </a:cubicBezTo>
                <a:cubicBezTo>
                  <a:pt x="851" y="1148"/>
                  <a:pt x="821" y="1162"/>
                  <a:pt x="789" y="1167"/>
                </a:cubicBezTo>
                <a:cubicBezTo>
                  <a:pt x="726" y="1177"/>
                  <a:pt x="667" y="1187"/>
                  <a:pt x="603" y="1191"/>
                </a:cubicBezTo>
                <a:cubicBezTo>
                  <a:pt x="563" y="1204"/>
                  <a:pt x="591" y="1197"/>
                  <a:pt x="516" y="1200"/>
                </a:cubicBezTo>
                <a:cubicBezTo>
                  <a:pt x="481" y="1212"/>
                  <a:pt x="483" y="1209"/>
                  <a:pt x="435" y="1212"/>
                </a:cubicBezTo>
                <a:cubicBezTo>
                  <a:pt x="461" y="1195"/>
                  <a:pt x="490" y="1184"/>
                  <a:pt x="516" y="1167"/>
                </a:cubicBezTo>
                <a:cubicBezTo>
                  <a:pt x="525" y="1161"/>
                  <a:pt x="534" y="1155"/>
                  <a:pt x="543" y="1149"/>
                </a:cubicBezTo>
                <a:cubicBezTo>
                  <a:pt x="546" y="1147"/>
                  <a:pt x="552" y="1143"/>
                  <a:pt x="552" y="1143"/>
                </a:cubicBezTo>
                <a:cubicBezTo>
                  <a:pt x="556" y="1132"/>
                  <a:pt x="569" y="1123"/>
                  <a:pt x="579" y="1116"/>
                </a:cubicBezTo>
                <a:cubicBezTo>
                  <a:pt x="583" y="1104"/>
                  <a:pt x="585" y="1099"/>
                  <a:pt x="597" y="1095"/>
                </a:cubicBezTo>
                <a:cubicBezTo>
                  <a:pt x="599" y="1092"/>
                  <a:pt x="600" y="1089"/>
                  <a:pt x="603" y="1086"/>
                </a:cubicBezTo>
                <a:cubicBezTo>
                  <a:pt x="606" y="1083"/>
                  <a:pt x="610" y="1083"/>
                  <a:pt x="612" y="1080"/>
                </a:cubicBezTo>
                <a:cubicBezTo>
                  <a:pt x="624" y="1066"/>
                  <a:pt x="644" y="1019"/>
                  <a:pt x="660" y="1014"/>
                </a:cubicBezTo>
                <a:cubicBezTo>
                  <a:pt x="668" y="991"/>
                  <a:pt x="683" y="973"/>
                  <a:pt x="693" y="951"/>
                </a:cubicBezTo>
                <a:cubicBezTo>
                  <a:pt x="702" y="930"/>
                  <a:pt x="710" y="909"/>
                  <a:pt x="720" y="888"/>
                </a:cubicBezTo>
                <a:cubicBezTo>
                  <a:pt x="738" y="853"/>
                  <a:pt x="738" y="806"/>
                  <a:pt x="741" y="768"/>
                </a:cubicBezTo>
                <a:cubicBezTo>
                  <a:pt x="739" y="707"/>
                  <a:pt x="748" y="617"/>
                  <a:pt x="711" y="561"/>
                </a:cubicBezTo>
                <a:cubicBezTo>
                  <a:pt x="705" y="535"/>
                  <a:pt x="676" y="476"/>
                  <a:pt x="654" y="462"/>
                </a:cubicBezTo>
                <a:cubicBezTo>
                  <a:pt x="650" y="450"/>
                  <a:pt x="647" y="433"/>
                  <a:pt x="639" y="423"/>
                </a:cubicBezTo>
                <a:cubicBezTo>
                  <a:pt x="633" y="415"/>
                  <a:pt x="612" y="411"/>
                  <a:pt x="612" y="411"/>
                </a:cubicBezTo>
                <a:cubicBezTo>
                  <a:pt x="603" y="397"/>
                  <a:pt x="591" y="368"/>
                  <a:pt x="579" y="360"/>
                </a:cubicBezTo>
                <a:cubicBezTo>
                  <a:pt x="574" y="345"/>
                  <a:pt x="558" y="332"/>
                  <a:pt x="543" y="327"/>
                </a:cubicBezTo>
                <a:cubicBezTo>
                  <a:pt x="539" y="316"/>
                  <a:pt x="529" y="303"/>
                  <a:pt x="519" y="297"/>
                </a:cubicBezTo>
                <a:cubicBezTo>
                  <a:pt x="516" y="287"/>
                  <a:pt x="503" y="277"/>
                  <a:pt x="492" y="273"/>
                </a:cubicBezTo>
                <a:cubicBezTo>
                  <a:pt x="488" y="267"/>
                  <a:pt x="477" y="252"/>
                  <a:pt x="471" y="249"/>
                </a:cubicBezTo>
                <a:cubicBezTo>
                  <a:pt x="453" y="239"/>
                  <a:pt x="429" y="240"/>
                  <a:pt x="411" y="228"/>
                </a:cubicBezTo>
                <a:cubicBezTo>
                  <a:pt x="401" y="213"/>
                  <a:pt x="408" y="221"/>
                  <a:pt x="387" y="207"/>
                </a:cubicBezTo>
                <a:cubicBezTo>
                  <a:pt x="384" y="205"/>
                  <a:pt x="378" y="201"/>
                  <a:pt x="378" y="201"/>
                </a:cubicBezTo>
                <a:cubicBezTo>
                  <a:pt x="379" y="198"/>
                  <a:pt x="383" y="195"/>
                  <a:pt x="381" y="192"/>
                </a:cubicBezTo>
                <a:cubicBezTo>
                  <a:pt x="369" y="175"/>
                  <a:pt x="335" y="167"/>
                  <a:pt x="318" y="156"/>
                </a:cubicBezTo>
                <a:cubicBezTo>
                  <a:pt x="289" y="137"/>
                  <a:pt x="267" y="128"/>
                  <a:pt x="234" y="117"/>
                </a:cubicBezTo>
                <a:cubicBezTo>
                  <a:pt x="216" y="111"/>
                  <a:pt x="198" y="98"/>
                  <a:pt x="180" y="90"/>
                </a:cubicBezTo>
                <a:cubicBezTo>
                  <a:pt x="157" y="80"/>
                  <a:pt x="132" y="74"/>
                  <a:pt x="108" y="66"/>
                </a:cubicBezTo>
                <a:cubicBezTo>
                  <a:pt x="92" y="61"/>
                  <a:pt x="102" y="65"/>
                  <a:pt x="81" y="51"/>
                </a:cubicBezTo>
                <a:cubicBezTo>
                  <a:pt x="67" y="42"/>
                  <a:pt x="50" y="40"/>
                  <a:pt x="36" y="30"/>
                </a:cubicBezTo>
                <a:cubicBezTo>
                  <a:pt x="31" y="27"/>
                  <a:pt x="0" y="18"/>
                  <a:pt x="15" y="18"/>
                </a:cubicBezTo>
                <a:close/>
              </a:path>
            </a:pathLst>
          </a:custGeom>
          <a:solidFill>
            <a:srgbClr val="5199E9"/>
          </a:solidFill>
          <a:ln w="9525">
            <a:solidFill>
              <a:schemeClr val="tx1"/>
            </a:solidFill>
            <a:round/>
            <a:headEnd/>
            <a:tailEnd/>
          </a:ln>
        </p:spPr>
        <p:txBody>
          <a:bodyPr/>
          <a:lstStyle/>
          <a:p>
            <a:endParaRPr lang="ja-JP" altLang="en-US"/>
          </a:p>
        </p:txBody>
      </p:sp>
      <p:sp>
        <p:nvSpPr>
          <p:cNvPr id="65551" name="Freeform 12"/>
          <p:cNvSpPr>
            <a:spLocks/>
          </p:cNvSpPr>
          <p:nvPr/>
        </p:nvSpPr>
        <p:spPr bwMode="auto">
          <a:xfrm>
            <a:off x="2547524" y="4286250"/>
            <a:ext cx="1944687" cy="1974850"/>
          </a:xfrm>
          <a:custGeom>
            <a:avLst/>
            <a:gdLst>
              <a:gd name="T0" fmla="*/ 2147483647 w 1816"/>
              <a:gd name="T1" fmla="*/ 2147483647 h 1721"/>
              <a:gd name="T2" fmla="*/ 2147483647 w 1816"/>
              <a:gd name="T3" fmla="*/ 2147483647 h 1721"/>
              <a:gd name="T4" fmla="*/ 2147483647 w 1816"/>
              <a:gd name="T5" fmla="*/ 2147483647 h 1721"/>
              <a:gd name="T6" fmla="*/ 2147483647 w 1816"/>
              <a:gd name="T7" fmla="*/ 2147483647 h 1721"/>
              <a:gd name="T8" fmla="*/ 2147483647 w 1816"/>
              <a:gd name="T9" fmla="*/ 2147483647 h 1721"/>
              <a:gd name="T10" fmla="*/ 2147483647 w 1816"/>
              <a:gd name="T11" fmla="*/ 2147483647 h 1721"/>
              <a:gd name="T12" fmla="*/ 2147483647 w 1816"/>
              <a:gd name="T13" fmla="*/ 2147483647 h 1721"/>
              <a:gd name="T14" fmla="*/ 2147483647 w 1816"/>
              <a:gd name="T15" fmla="*/ 2147483647 h 1721"/>
              <a:gd name="T16" fmla="*/ 2147483647 w 1816"/>
              <a:gd name="T17" fmla="*/ 2147483647 h 1721"/>
              <a:gd name="T18" fmla="*/ 2147483647 w 1816"/>
              <a:gd name="T19" fmla="*/ 2147483647 h 1721"/>
              <a:gd name="T20" fmla="*/ 2147483647 w 1816"/>
              <a:gd name="T21" fmla="*/ 2147483647 h 1721"/>
              <a:gd name="T22" fmla="*/ 2147483647 w 1816"/>
              <a:gd name="T23" fmla="*/ 2147483647 h 1721"/>
              <a:gd name="T24" fmla="*/ 2147483647 w 1816"/>
              <a:gd name="T25" fmla="*/ 2147483647 h 1721"/>
              <a:gd name="T26" fmla="*/ 2147483647 w 1816"/>
              <a:gd name="T27" fmla="*/ 2147483647 h 1721"/>
              <a:gd name="T28" fmla="*/ 2147483647 w 1816"/>
              <a:gd name="T29" fmla="*/ 2147483647 h 1721"/>
              <a:gd name="T30" fmla="*/ 2147483647 w 1816"/>
              <a:gd name="T31" fmla="*/ 2147483647 h 1721"/>
              <a:gd name="T32" fmla="*/ 2147483647 w 1816"/>
              <a:gd name="T33" fmla="*/ 2147483647 h 1721"/>
              <a:gd name="T34" fmla="*/ 2147483647 w 1816"/>
              <a:gd name="T35" fmla="*/ 2147483647 h 1721"/>
              <a:gd name="T36" fmla="*/ 2147483647 w 1816"/>
              <a:gd name="T37" fmla="*/ 2147483647 h 1721"/>
              <a:gd name="T38" fmla="*/ 2147483647 w 1816"/>
              <a:gd name="T39" fmla="*/ 2147483647 h 1721"/>
              <a:gd name="T40" fmla="*/ 2147483647 w 1816"/>
              <a:gd name="T41" fmla="*/ 2147483647 h 1721"/>
              <a:gd name="T42" fmla="*/ 2147483647 w 1816"/>
              <a:gd name="T43" fmla="*/ 2147483647 h 1721"/>
              <a:gd name="T44" fmla="*/ 2147483647 w 1816"/>
              <a:gd name="T45" fmla="*/ 2147483647 h 1721"/>
              <a:gd name="T46" fmla="*/ 2147483647 w 1816"/>
              <a:gd name="T47" fmla="*/ 2147483647 h 1721"/>
              <a:gd name="T48" fmla="*/ 2147483647 w 1816"/>
              <a:gd name="T49" fmla="*/ 2147483647 h 1721"/>
              <a:gd name="T50" fmla="*/ 2147483647 w 1816"/>
              <a:gd name="T51" fmla="*/ 2147483647 h 1721"/>
              <a:gd name="T52" fmla="*/ 2147483647 w 1816"/>
              <a:gd name="T53" fmla="*/ 2147483647 h 1721"/>
              <a:gd name="T54" fmla="*/ 2147483647 w 1816"/>
              <a:gd name="T55" fmla="*/ 2147483647 h 1721"/>
              <a:gd name="T56" fmla="*/ 2147483647 w 1816"/>
              <a:gd name="T57" fmla="*/ 2147483647 h 1721"/>
              <a:gd name="T58" fmla="*/ 2147483647 w 1816"/>
              <a:gd name="T59" fmla="*/ 2147483647 h 1721"/>
              <a:gd name="T60" fmla="*/ 2147483647 w 1816"/>
              <a:gd name="T61" fmla="*/ 2147483647 h 1721"/>
              <a:gd name="T62" fmla="*/ 2147483647 w 1816"/>
              <a:gd name="T63" fmla="*/ 2147483647 h 1721"/>
              <a:gd name="T64" fmla="*/ 2147483647 w 1816"/>
              <a:gd name="T65" fmla="*/ 2147483647 h 1721"/>
              <a:gd name="T66" fmla="*/ 2147483647 w 1816"/>
              <a:gd name="T67" fmla="*/ 2147483647 h 1721"/>
              <a:gd name="T68" fmla="*/ 2147483647 w 1816"/>
              <a:gd name="T69" fmla="*/ 2147483647 h 1721"/>
              <a:gd name="T70" fmla="*/ 2147483647 w 1816"/>
              <a:gd name="T71" fmla="*/ 2147483647 h 1721"/>
              <a:gd name="T72" fmla="*/ 2147483647 w 1816"/>
              <a:gd name="T73" fmla="*/ 2147483647 h 1721"/>
              <a:gd name="T74" fmla="*/ 2147483647 w 1816"/>
              <a:gd name="T75" fmla="*/ 2147483647 h 1721"/>
              <a:gd name="T76" fmla="*/ 2147483647 w 1816"/>
              <a:gd name="T77" fmla="*/ 2147483647 h 1721"/>
              <a:gd name="T78" fmla="*/ 2147483647 w 1816"/>
              <a:gd name="T79" fmla="*/ 2147483647 h 1721"/>
              <a:gd name="T80" fmla="*/ 2147483647 w 1816"/>
              <a:gd name="T81" fmla="*/ 2147483647 h 1721"/>
              <a:gd name="T82" fmla="*/ 2147483647 w 1816"/>
              <a:gd name="T83" fmla="*/ 2147483647 h 1721"/>
              <a:gd name="T84" fmla="*/ 2147483647 w 1816"/>
              <a:gd name="T85" fmla="*/ 2147483647 h 1721"/>
              <a:gd name="T86" fmla="*/ 2147483647 w 1816"/>
              <a:gd name="T87" fmla="*/ 2147483647 h 1721"/>
              <a:gd name="T88" fmla="*/ 2147483647 w 1816"/>
              <a:gd name="T89" fmla="*/ 2147483647 h 1721"/>
              <a:gd name="T90" fmla="*/ 2147483647 w 1816"/>
              <a:gd name="T91" fmla="*/ 2147483647 h 1721"/>
              <a:gd name="T92" fmla="*/ 2147483647 w 1816"/>
              <a:gd name="T93" fmla="*/ 0 h 17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6"/>
              <a:gd name="T142" fmla="*/ 0 h 1721"/>
              <a:gd name="T143" fmla="*/ 1816 w 1816"/>
              <a:gd name="T144" fmla="*/ 1721 h 17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6" h="1721">
                <a:moveTo>
                  <a:pt x="1460" y="4"/>
                </a:moveTo>
                <a:cubicBezTo>
                  <a:pt x="1387" y="7"/>
                  <a:pt x="1313" y="11"/>
                  <a:pt x="1240" y="20"/>
                </a:cubicBezTo>
                <a:cubicBezTo>
                  <a:pt x="1184" y="39"/>
                  <a:pt x="1130" y="48"/>
                  <a:pt x="1072" y="52"/>
                </a:cubicBezTo>
                <a:cubicBezTo>
                  <a:pt x="1060" y="55"/>
                  <a:pt x="1047" y="54"/>
                  <a:pt x="1036" y="60"/>
                </a:cubicBezTo>
                <a:cubicBezTo>
                  <a:pt x="1032" y="62"/>
                  <a:pt x="1032" y="70"/>
                  <a:pt x="1028" y="72"/>
                </a:cubicBezTo>
                <a:cubicBezTo>
                  <a:pt x="1012" y="80"/>
                  <a:pt x="976" y="82"/>
                  <a:pt x="960" y="84"/>
                </a:cubicBezTo>
                <a:cubicBezTo>
                  <a:pt x="937" y="92"/>
                  <a:pt x="912" y="91"/>
                  <a:pt x="888" y="96"/>
                </a:cubicBezTo>
                <a:cubicBezTo>
                  <a:pt x="825" y="110"/>
                  <a:pt x="761" y="128"/>
                  <a:pt x="700" y="148"/>
                </a:cubicBezTo>
                <a:cubicBezTo>
                  <a:pt x="686" y="153"/>
                  <a:pt x="676" y="164"/>
                  <a:pt x="664" y="172"/>
                </a:cubicBezTo>
                <a:cubicBezTo>
                  <a:pt x="652" y="180"/>
                  <a:pt x="617" y="192"/>
                  <a:pt x="604" y="196"/>
                </a:cubicBezTo>
                <a:cubicBezTo>
                  <a:pt x="580" y="204"/>
                  <a:pt x="557" y="220"/>
                  <a:pt x="532" y="228"/>
                </a:cubicBezTo>
                <a:cubicBezTo>
                  <a:pt x="482" y="245"/>
                  <a:pt x="438" y="279"/>
                  <a:pt x="388" y="296"/>
                </a:cubicBezTo>
                <a:cubicBezTo>
                  <a:pt x="381" y="307"/>
                  <a:pt x="360" y="324"/>
                  <a:pt x="348" y="328"/>
                </a:cubicBezTo>
                <a:cubicBezTo>
                  <a:pt x="335" y="348"/>
                  <a:pt x="304" y="364"/>
                  <a:pt x="280" y="372"/>
                </a:cubicBezTo>
                <a:cubicBezTo>
                  <a:pt x="277" y="376"/>
                  <a:pt x="276" y="381"/>
                  <a:pt x="272" y="384"/>
                </a:cubicBezTo>
                <a:cubicBezTo>
                  <a:pt x="269" y="387"/>
                  <a:pt x="263" y="385"/>
                  <a:pt x="260" y="388"/>
                </a:cubicBezTo>
                <a:cubicBezTo>
                  <a:pt x="257" y="391"/>
                  <a:pt x="258" y="396"/>
                  <a:pt x="256" y="400"/>
                </a:cubicBezTo>
                <a:cubicBezTo>
                  <a:pt x="254" y="404"/>
                  <a:pt x="252" y="409"/>
                  <a:pt x="248" y="412"/>
                </a:cubicBezTo>
                <a:cubicBezTo>
                  <a:pt x="241" y="418"/>
                  <a:pt x="224" y="428"/>
                  <a:pt x="224" y="428"/>
                </a:cubicBezTo>
                <a:cubicBezTo>
                  <a:pt x="221" y="432"/>
                  <a:pt x="219" y="437"/>
                  <a:pt x="216" y="440"/>
                </a:cubicBezTo>
                <a:cubicBezTo>
                  <a:pt x="213" y="443"/>
                  <a:pt x="207" y="444"/>
                  <a:pt x="204" y="448"/>
                </a:cubicBezTo>
                <a:cubicBezTo>
                  <a:pt x="188" y="466"/>
                  <a:pt x="190" y="481"/>
                  <a:pt x="168" y="488"/>
                </a:cubicBezTo>
                <a:cubicBezTo>
                  <a:pt x="165" y="492"/>
                  <a:pt x="164" y="497"/>
                  <a:pt x="160" y="500"/>
                </a:cubicBezTo>
                <a:cubicBezTo>
                  <a:pt x="157" y="503"/>
                  <a:pt x="151" y="501"/>
                  <a:pt x="148" y="504"/>
                </a:cubicBezTo>
                <a:cubicBezTo>
                  <a:pt x="101" y="551"/>
                  <a:pt x="154" y="513"/>
                  <a:pt x="120" y="536"/>
                </a:cubicBezTo>
                <a:cubicBezTo>
                  <a:pt x="115" y="544"/>
                  <a:pt x="105" y="548"/>
                  <a:pt x="100" y="556"/>
                </a:cubicBezTo>
                <a:cubicBezTo>
                  <a:pt x="87" y="577"/>
                  <a:pt x="90" y="597"/>
                  <a:pt x="68" y="612"/>
                </a:cubicBezTo>
                <a:cubicBezTo>
                  <a:pt x="49" y="670"/>
                  <a:pt x="19" y="724"/>
                  <a:pt x="4" y="784"/>
                </a:cubicBezTo>
                <a:cubicBezTo>
                  <a:pt x="7" y="885"/>
                  <a:pt x="0" y="976"/>
                  <a:pt x="56" y="1060"/>
                </a:cubicBezTo>
                <a:cubicBezTo>
                  <a:pt x="71" y="1082"/>
                  <a:pt x="60" y="1088"/>
                  <a:pt x="84" y="1104"/>
                </a:cubicBezTo>
                <a:cubicBezTo>
                  <a:pt x="90" y="1121"/>
                  <a:pt x="97" y="1138"/>
                  <a:pt x="112" y="1148"/>
                </a:cubicBezTo>
                <a:cubicBezTo>
                  <a:pt x="117" y="1164"/>
                  <a:pt x="122" y="1171"/>
                  <a:pt x="136" y="1180"/>
                </a:cubicBezTo>
                <a:cubicBezTo>
                  <a:pt x="146" y="1195"/>
                  <a:pt x="158" y="1214"/>
                  <a:pt x="176" y="1220"/>
                </a:cubicBezTo>
                <a:cubicBezTo>
                  <a:pt x="183" y="1231"/>
                  <a:pt x="204" y="1248"/>
                  <a:pt x="216" y="1252"/>
                </a:cubicBezTo>
                <a:cubicBezTo>
                  <a:pt x="237" y="1284"/>
                  <a:pt x="209" y="1245"/>
                  <a:pt x="236" y="1272"/>
                </a:cubicBezTo>
                <a:cubicBezTo>
                  <a:pt x="247" y="1283"/>
                  <a:pt x="241" y="1283"/>
                  <a:pt x="248" y="1296"/>
                </a:cubicBezTo>
                <a:cubicBezTo>
                  <a:pt x="254" y="1308"/>
                  <a:pt x="269" y="1320"/>
                  <a:pt x="280" y="1328"/>
                </a:cubicBezTo>
                <a:cubicBezTo>
                  <a:pt x="288" y="1334"/>
                  <a:pt x="296" y="1339"/>
                  <a:pt x="304" y="1344"/>
                </a:cubicBezTo>
                <a:cubicBezTo>
                  <a:pt x="311" y="1349"/>
                  <a:pt x="328" y="1352"/>
                  <a:pt x="328" y="1352"/>
                </a:cubicBezTo>
                <a:cubicBezTo>
                  <a:pt x="319" y="1338"/>
                  <a:pt x="304" y="1321"/>
                  <a:pt x="288" y="1316"/>
                </a:cubicBezTo>
                <a:cubicBezTo>
                  <a:pt x="282" y="1299"/>
                  <a:pt x="264" y="1295"/>
                  <a:pt x="248" y="1284"/>
                </a:cubicBezTo>
                <a:cubicBezTo>
                  <a:pt x="244" y="1281"/>
                  <a:pt x="260" y="1292"/>
                  <a:pt x="260" y="1292"/>
                </a:cubicBezTo>
                <a:cubicBezTo>
                  <a:pt x="275" y="1315"/>
                  <a:pt x="286" y="1327"/>
                  <a:pt x="312" y="1336"/>
                </a:cubicBezTo>
                <a:cubicBezTo>
                  <a:pt x="326" y="1357"/>
                  <a:pt x="358" y="1369"/>
                  <a:pt x="380" y="1384"/>
                </a:cubicBezTo>
                <a:cubicBezTo>
                  <a:pt x="391" y="1391"/>
                  <a:pt x="416" y="1400"/>
                  <a:pt x="416" y="1400"/>
                </a:cubicBezTo>
                <a:cubicBezTo>
                  <a:pt x="427" y="1417"/>
                  <a:pt x="443" y="1419"/>
                  <a:pt x="460" y="1428"/>
                </a:cubicBezTo>
                <a:cubicBezTo>
                  <a:pt x="481" y="1440"/>
                  <a:pt x="498" y="1454"/>
                  <a:pt x="520" y="1464"/>
                </a:cubicBezTo>
                <a:cubicBezTo>
                  <a:pt x="532" y="1469"/>
                  <a:pt x="545" y="1469"/>
                  <a:pt x="556" y="1476"/>
                </a:cubicBezTo>
                <a:cubicBezTo>
                  <a:pt x="607" y="1510"/>
                  <a:pt x="677" y="1524"/>
                  <a:pt x="736" y="1544"/>
                </a:cubicBezTo>
                <a:cubicBezTo>
                  <a:pt x="840" y="1579"/>
                  <a:pt x="947" y="1625"/>
                  <a:pt x="1056" y="1636"/>
                </a:cubicBezTo>
                <a:cubicBezTo>
                  <a:pt x="1146" y="1666"/>
                  <a:pt x="1233" y="1674"/>
                  <a:pt x="1328" y="1680"/>
                </a:cubicBezTo>
                <a:cubicBezTo>
                  <a:pt x="1379" y="1688"/>
                  <a:pt x="1419" y="1701"/>
                  <a:pt x="1472" y="1704"/>
                </a:cubicBezTo>
                <a:cubicBezTo>
                  <a:pt x="1539" y="1721"/>
                  <a:pt x="1614" y="1711"/>
                  <a:pt x="1684" y="1720"/>
                </a:cubicBezTo>
                <a:cubicBezTo>
                  <a:pt x="1728" y="1717"/>
                  <a:pt x="1772" y="1713"/>
                  <a:pt x="1816" y="1708"/>
                </a:cubicBezTo>
                <a:cubicBezTo>
                  <a:pt x="1795" y="1694"/>
                  <a:pt x="1780" y="1688"/>
                  <a:pt x="1756" y="1680"/>
                </a:cubicBezTo>
                <a:cubicBezTo>
                  <a:pt x="1747" y="1677"/>
                  <a:pt x="1740" y="1669"/>
                  <a:pt x="1732" y="1664"/>
                </a:cubicBezTo>
                <a:cubicBezTo>
                  <a:pt x="1725" y="1659"/>
                  <a:pt x="1715" y="1661"/>
                  <a:pt x="1708" y="1656"/>
                </a:cubicBezTo>
                <a:cubicBezTo>
                  <a:pt x="1694" y="1646"/>
                  <a:pt x="1676" y="1639"/>
                  <a:pt x="1660" y="1632"/>
                </a:cubicBezTo>
                <a:cubicBezTo>
                  <a:pt x="1633" y="1620"/>
                  <a:pt x="1625" y="1621"/>
                  <a:pt x="1600" y="1604"/>
                </a:cubicBezTo>
                <a:cubicBezTo>
                  <a:pt x="1592" y="1599"/>
                  <a:pt x="1576" y="1588"/>
                  <a:pt x="1576" y="1588"/>
                </a:cubicBezTo>
                <a:cubicBezTo>
                  <a:pt x="1572" y="1576"/>
                  <a:pt x="1553" y="1560"/>
                  <a:pt x="1540" y="1556"/>
                </a:cubicBezTo>
                <a:cubicBezTo>
                  <a:pt x="1532" y="1532"/>
                  <a:pt x="1497" y="1526"/>
                  <a:pt x="1476" y="1512"/>
                </a:cubicBezTo>
                <a:cubicBezTo>
                  <a:pt x="1473" y="1508"/>
                  <a:pt x="1472" y="1503"/>
                  <a:pt x="1468" y="1500"/>
                </a:cubicBezTo>
                <a:cubicBezTo>
                  <a:pt x="1465" y="1497"/>
                  <a:pt x="1459" y="1499"/>
                  <a:pt x="1456" y="1496"/>
                </a:cubicBezTo>
                <a:cubicBezTo>
                  <a:pt x="1453" y="1493"/>
                  <a:pt x="1455" y="1486"/>
                  <a:pt x="1452" y="1484"/>
                </a:cubicBezTo>
                <a:cubicBezTo>
                  <a:pt x="1445" y="1479"/>
                  <a:pt x="1428" y="1476"/>
                  <a:pt x="1428" y="1476"/>
                </a:cubicBezTo>
                <a:cubicBezTo>
                  <a:pt x="1417" y="1460"/>
                  <a:pt x="1401" y="1455"/>
                  <a:pt x="1384" y="1444"/>
                </a:cubicBezTo>
                <a:cubicBezTo>
                  <a:pt x="1376" y="1439"/>
                  <a:pt x="1360" y="1428"/>
                  <a:pt x="1360" y="1428"/>
                </a:cubicBezTo>
                <a:cubicBezTo>
                  <a:pt x="1352" y="1416"/>
                  <a:pt x="1336" y="1396"/>
                  <a:pt x="1324" y="1392"/>
                </a:cubicBezTo>
                <a:cubicBezTo>
                  <a:pt x="1306" y="1364"/>
                  <a:pt x="1317" y="1371"/>
                  <a:pt x="1296" y="1364"/>
                </a:cubicBezTo>
                <a:cubicBezTo>
                  <a:pt x="1292" y="1352"/>
                  <a:pt x="1272" y="1336"/>
                  <a:pt x="1260" y="1328"/>
                </a:cubicBezTo>
                <a:cubicBezTo>
                  <a:pt x="1254" y="1310"/>
                  <a:pt x="1242" y="1296"/>
                  <a:pt x="1232" y="1280"/>
                </a:cubicBezTo>
                <a:cubicBezTo>
                  <a:pt x="1229" y="1276"/>
                  <a:pt x="1229" y="1269"/>
                  <a:pt x="1224" y="1268"/>
                </a:cubicBezTo>
                <a:cubicBezTo>
                  <a:pt x="1200" y="1263"/>
                  <a:pt x="1210" y="1266"/>
                  <a:pt x="1192" y="1260"/>
                </a:cubicBezTo>
                <a:cubicBezTo>
                  <a:pt x="1185" y="1238"/>
                  <a:pt x="1183" y="1229"/>
                  <a:pt x="1164" y="1216"/>
                </a:cubicBezTo>
                <a:cubicBezTo>
                  <a:pt x="1159" y="1200"/>
                  <a:pt x="1154" y="1193"/>
                  <a:pt x="1140" y="1184"/>
                </a:cubicBezTo>
                <a:cubicBezTo>
                  <a:pt x="1132" y="1160"/>
                  <a:pt x="1114" y="1131"/>
                  <a:pt x="1092" y="1116"/>
                </a:cubicBezTo>
                <a:cubicBezTo>
                  <a:pt x="1079" y="1078"/>
                  <a:pt x="1062" y="1043"/>
                  <a:pt x="1044" y="1008"/>
                </a:cubicBezTo>
                <a:cubicBezTo>
                  <a:pt x="1024" y="967"/>
                  <a:pt x="1025" y="919"/>
                  <a:pt x="1016" y="876"/>
                </a:cubicBezTo>
                <a:cubicBezTo>
                  <a:pt x="1010" y="848"/>
                  <a:pt x="1000" y="821"/>
                  <a:pt x="996" y="792"/>
                </a:cubicBezTo>
                <a:cubicBezTo>
                  <a:pt x="1000" y="695"/>
                  <a:pt x="1013" y="604"/>
                  <a:pt x="1044" y="512"/>
                </a:cubicBezTo>
                <a:cubicBezTo>
                  <a:pt x="1054" y="481"/>
                  <a:pt x="1065" y="438"/>
                  <a:pt x="1092" y="420"/>
                </a:cubicBezTo>
                <a:cubicBezTo>
                  <a:pt x="1102" y="389"/>
                  <a:pt x="1116" y="360"/>
                  <a:pt x="1140" y="336"/>
                </a:cubicBezTo>
                <a:cubicBezTo>
                  <a:pt x="1150" y="306"/>
                  <a:pt x="1135" y="342"/>
                  <a:pt x="1156" y="316"/>
                </a:cubicBezTo>
                <a:cubicBezTo>
                  <a:pt x="1168" y="301"/>
                  <a:pt x="1167" y="283"/>
                  <a:pt x="1188" y="276"/>
                </a:cubicBezTo>
                <a:cubicBezTo>
                  <a:pt x="1194" y="259"/>
                  <a:pt x="1209" y="238"/>
                  <a:pt x="1224" y="228"/>
                </a:cubicBezTo>
                <a:cubicBezTo>
                  <a:pt x="1230" y="209"/>
                  <a:pt x="1237" y="194"/>
                  <a:pt x="1256" y="188"/>
                </a:cubicBezTo>
                <a:cubicBezTo>
                  <a:pt x="1265" y="174"/>
                  <a:pt x="1274" y="165"/>
                  <a:pt x="1288" y="156"/>
                </a:cubicBezTo>
                <a:cubicBezTo>
                  <a:pt x="1296" y="144"/>
                  <a:pt x="1320" y="128"/>
                  <a:pt x="1320" y="128"/>
                </a:cubicBezTo>
                <a:cubicBezTo>
                  <a:pt x="1329" y="114"/>
                  <a:pt x="1336" y="109"/>
                  <a:pt x="1352" y="104"/>
                </a:cubicBezTo>
                <a:cubicBezTo>
                  <a:pt x="1362" y="90"/>
                  <a:pt x="1370" y="89"/>
                  <a:pt x="1384" y="80"/>
                </a:cubicBezTo>
                <a:cubicBezTo>
                  <a:pt x="1393" y="66"/>
                  <a:pt x="1400" y="61"/>
                  <a:pt x="1416" y="56"/>
                </a:cubicBezTo>
                <a:cubicBezTo>
                  <a:pt x="1433" y="30"/>
                  <a:pt x="1470" y="21"/>
                  <a:pt x="1496" y="4"/>
                </a:cubicBezTo>
                <a:cubicBezTo>
                  <a:pt x="1492" y="3"/>
                  <a:pt x="1488" y="0"/>
                  <a:pt x="1484" y="0"/>
                </a:cubicBezTo>
                <a:cubicBezTo>
                  <a:pt x="1459" y="3"/>
                  <a:pt x="1460" y="17"/>
                  <a:pt x="1460" y="4"/>
                </a:cubicBezTo>
                <a:close/>
              </a:path>
            </a:pathLst>
          </a:custGeom>
          <a:solidFill>
            <a:srgbClr val="FF7C80"/>
          </a:solidFill>
          <a:ln w="9525">
            <a:solidFill>
              <a:schemeClr val="tx1"/>
            </a:solidFill>
            <a:round/>
            <a:headEnd/>
            <a:tailEnd/>
          </a:ln>
        </p:spPr>
        <p:txBody>
          <a:bodyPr/>
          <a:lstStyle/>
          <a:p>
            <a:endParaRPr lang="ja-JP" altLang="en-US"/>
          </a:p>
        </p:txBody>
      </p:sp>
      <p:sp>
        <p:nvSpPr>
          <p:cNvPr id="65552" name="Text Box 13"/>
          <p:cNvSpPr txBox="1">
            <a:spLocks noChangeArrowheads="1"/>
          </p:cNvSpPr>
          <p:nvPr/>
        </p:nvSpPr>
        <p:spPr bwMode="auto">
          <a:xfrm>
            <a:off x="1754192" y="4847431"/>
            <a:ext cx="2025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latin typeface="Meiryo UI" pitchFamily="50" charset="-128"/>
                <a:ea typeface="Meiryo UI" pitchFamily="50" charset="-128"/>
                <a:cs typeface="Meiryo UI" pitchFamily="50" charset="-128"/>
              </a:rPr>
              <a:t>アルツハイマー型</a:t>
            </a:r>
            <a:endParaRPr lang="en-US" altLang="ja-JP" sz="1800" b="1" dirty="0">
              <a:latin typeface="Meiryo UI" pitchFamily="50" charset="-128"/>
              <a:ea typeface="Meiryo UI" pitchFamily="50" charset="-128"/>
              <a:cs typeface="Meiryo UI" pitchFamily="50" charset="-128"/>
            </a:endParaRPr>
          </a:p>
          <a:p>
            <a:pPr algn="ctr" eaLnBrk="1" hangingPunct="1"/>
            <a:r>
              <a:rPr lang="ja-JP" altLang="en-US" sz="1800" b="1" dirty="0">
                <a:latin typeface="Meiryo UI" pitchFamily="50" charset="-128"/>
                <a:ea typeface="Meiryo UI" pitchFamily="50" charset="-128"/>
                <a:cs typeface="Meiryo UI" pitchFamily="50" charset="-128"/>
              </a:rPr>
              <a:t>認知症</a:t>
            </a:r>
            <a:endParaRPr lang="en-US" altLang="ja-JP" sz="1800" b="1" dirty="0">
              <a:latin typeface="Meiryo UI" pitchFamily="50" charset="-128"/>
              <a:ea typeface="Meiryo UI" pitchFamily="50" charset="-128"/>
              <a:cs typeface="Meiryo UI" pitchFamily="50" charset="-128"/>
            </a:endParaRPr>
          </a:p>
          <a:p>
            <a:pPr algn="ctr" eaLnBrk="1" hangingPunct="1"/>
            <a:r>
              <a:rPr lang="ja-JP" altLang="en-US" sz="1800" b="1" dirty="0">
                <a:latin typeface="Meiryo UI" pitchFamily="50" charset="-128"/>
                <a:ea typeface="Meiryo UI" pitchFamily="50" charset="-128"/>
                <a:cs typeface="Meiryo UI" pitchFamily="50" charset="-128"/>
              </a:rPr>
              <a:t> </a:t>
            </a:r>
            <a:r>
              <a:rPr lang="en-US" altLang="ja-JP" sz="1800" b="1" dirty="0">
                <a:latin typeface="Meiryo UI" pitchFamily="50" charset="-128"/>
                <a:ea typeface="Meiryo UI" pitchFamily="50" charset="-128"/>
                <a:cs typeface="Meiryo UI" pitchFamily="50" charset="-128"/>
              </a:rPr>
              <a:t>(AD)</a:t>
            </a:r>
          </a:p>
        </p:txBody>
      </p:sp>
      <p:sp>
        <p:nvSpPr>
          <p:cNvPr id="65553" name="Text Box 14"/>
          <p:cNvSpPr txBox="1">
            <a:spLocks noChangeArrowheads="1"/>
          </p:cNvSpPr>
          <p:nvPr/>
        </p:nvSpPr>
        <p:spPr bwMode="auto">
          <a:xfrm>
            <a:off x="6294773" y="4738919"/>
            <a:ext cx="155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chemeClr val="bg1"/>
                </a:solidFill>
                <a:latin typeface="Meiryo UI" pitchFamily="50" charset="-128"/>
                <a:ea typeface="Meiryo UI" pitchFamily="50" charset="-128"/>
                <a:cs typeface="Meiryo UI" pitchFamily="50" charset="-128"/>
              </a:rPr>
              <a:t>血管性</a:t>
            </a:r>
            <a:r>
              <a:rPr lang="ja-JP" altLang="en-US" sz="1800" b="1" dirty="0">
                <a:latin typeface="Meiryo UI" pitchFamily="50" charset="-128"/>
                <a:ea typeface="Meiryo UI" pitchFamily="50" charset="-128"/>
                <a:cs typeface="Meiryo UI" pitchFamily="50" charset="-128"/>
              </a:rPr>
              <a:t>認知症</a:t>
            </a:r>
          </a:p>
          <a:p>
            <a:pPr algn="ctr" eaLnBrk="1" hangingPunct="1"/>
            <a:r>
              <a:rPr lang="en-US" altLang="ja-JP" sz="1800" b="1" dirty="0">
                <a:solidFill>
                  <a:schemeClr val="bg1"/>
                </a:solidFill>
                <a:latin typeface="Meiryo UI" pitchFamily="50" charset="-128"/>
                <a:ea typeface="Meiryo UI" pitchFamily="50" charset="-128"/>
                <a:cs typeface="Meiryo UI" pitchFamily="50" charset="-128"/>
              </a:rPr>
              <a:t>(</a:t>
            </a:r>
            <a:r>
              <a:rPr lang="en-US" altLang="ja-JP" sz="1800" b="1" dirty="0" err="1">
                <a:solidFill>
                  <a:schemeClr val="bg1"/>
                </a:solidFill>
                <a:latin typeface="Meiryo UI" pitchFamily="50" charset="-128"/>
                <a:ea typeface="Meiryo UI" pitchFamily="50" charset="-128"/>
                <a:cs typeface="Meiryo UI" pitchFamily="50" charset="-128"/>
              </a:rPr>
              <a:t>Va</a:t>
            </a:r>
            <a:r>
              <a:rPr lang="en-US" altLang="ja-JP" sz="1800" b="1" dirty="0" err="1">
                <a:latin typeface="Meiryo UI" pitchFamily="50" charset="-128"/>
                <a:ea typeface="Meiryo UI" pitchFamily="50" charset="-128"/>
                <a:cs typeface="Meiryo UI" pitchFamily="50" charset="-128"/>
              </a:rPr>
              <a:t>D</a:t>
            </a:r>
            <a:r>
              <a:rPr lang="en-US" altLang="ja-JP" sz="1800" b="1" dirty="0">
                <a:latin typeface="Meiryo UI" pitchFamily="50" charset="-128"/>
                <a:ea typeface="Meiryo UI" pitchFamily="50" charset="-128"/>
                <a:cs typeface="Meiryo UI" pitchFamily="50" charset="-128"/>
              </a:rPr>
              <a:t>)</a:t>
            </a:r>
          </a:p>
        </p:txBody>
      </p:sp>
      <p:sp>
        <p:nvSpPr>
          <p:cNvPr id="65554" name="Text Box 15"/>
          <p:cNvSpPr txBox="1">
            <a:spLocks noChangeArrowheads="1"/>
          </p:cNvSpPr>
          <p:nvPr/>
        </p:nvSpPr>
        <p:spPr bwMode="auto">
          <a:xfrm>
            <a:off x="4895056" y="4956760"/>
            <a:ext cx="13281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000" b="1" dirty="0" err="1">
                <a:solidFill>
                  <a:schemeClr val="bg1"/>
                </a:solidFill>
                <a:latin typeface="Meiryo UI" pitchFamily="50" charset="-128"/>
                <a:ea typeface="Meiryo UI" pitchFamily="50" charset="-128"/>
                <a:cs typeface="Meiryo UI" pitchFamily="50" charset="-128"/>
              </a:rPr>
              <a:t>AD+VaD</a:t>
            </a:r>
            <a:endParaRPr lang="en-US" altLang="ja-JP" sz="2000" b="1" dirty="0">
              <a:solidFill>
                <a:schemeClr val="bg1"/>
              </a:solidFill>
              <a:latin typeface="Meiryo UI" pitchFamily="50" charset="-128"/>
              <a:ea typeface="Meiryo UI" pitchFamily="50" charset="-128"/>
              <a:cs typeface="Meiryo UI" pitchFamily="50" charset="-128"/>
            </a:endParaRPr>
          </a:p>
        </p:txBody>
      </p:sp>
      <p:sp>
        <p:nvSpPr>
          <p:cNvPr id="65555" name="正方形/長方形 2"/>
          <p:cNvSpPr>
            <a:spLocks noChangeArrowheads="1"/>
          </p:cNvSpPr>
          <p:nvPr/>
        </p:nvSpPr>
        <p:spPr bwMode="auto">
          <a:xfrm>
            <a:off x="592209" y="2019611"/>
            <a:ext cx="556895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ja-JP" sz="1700" b="1" dirty="0">
                <a:solidFill>
                  <a:schemeClr val="bg2"/>
                </a:solidFill>
                <a:latin typeface="Meiryo UI" pitchFamily="50" charset="-128"/>
                <a:ea typeface="Meiryo UI" pitchFamily="50" charset="-128"/>
                <a:cs typeface="Meiryo UI" pitchFamily="50" charset="-128"/>
              </a:rPr>
              <a:t>･</a:t>
            </a:r>
            <a:r>
              <a:rPr lang="ja-JP" altLang="en-US" sz="1700" b="1" dirty="0">
                <a:solidFill>
                  <a:srgbClr val="607D2B"/>
                </a:solidFill>
                <a:latin typeface="Meiryo UI" pitchFamily="50" charset="-128"/>
                <a:ea typeface="Meiryo UI" pitchFamily="50" charset="-128"/>
                <a:cs typeface="Meiryo UI" pitchFamily="50" charset="-128"/>
              </a:rPr>
              <a:t>脳卒中の既往があれば  </a:t>
            </a:r>
            <a:r>
              <a:rPr lang="ja-JP" altLang="en-US" sz="1400" b="1" dirty="0">
                <a:solidFill>
                  <a:schemeClr val="bg2"/>
                </a:solidFill>
                <a:latin typeface="Meiryo UI" pitchFamily="50" charset="-128"/>
                <a:ea typeface="Meiryo UI" pitchFamily="50" charset="-128"/>
                <a:cs typeface="Meiryo UI" pitchFamily="50" charset="-128"/>
              </a:rPr>
              <a:t>血管性認知症</a:t>
            </a:r>
          </a:p>
          <a:p>
            <a:pPr eaLnBrk="1" hangingPunct="1">
              <a:spcBef>
                <a:spcPts val="600"/>
              </a:spcBef>
            </a:pPr>
            <a:r>
              <a:rPr lang="en-US" altLang="ja-JP" sz="1700" b="1" dirty="0">
                <a:solidFill>
                  <a:schemeClr val="bg2"/>
                </a:solidFill>
                <a:latin typeface="Meiryo UI" pitchFamily="50" charset="-128"/>
                <a:ea typeface="Meiryo UI" pitchFamily="50" charset="-128"/>
                <a:cs typeface="Meiryo UI" pitchFamily="50" charset="-128"/>
              </a:rPr>
              <a:t>･</a:t>
            </a:r>
            <a:r>
              <a:rPr lang="ja-JP" altLang="en-US" sz="1700" b="1" dirty="0">
                <a:solidFill>
                  <a:schemeClr val="bg2"/>
                </a:solidFill>
                <a:latin typeface="Meiryo UI" pitchFamily="50" charset="-128"/>
                <a:ea typeface="Meiryo UI" pitchFamily="50" charset="-128"/>
                <a:cs typeface="Meiryo UI" pitchFamily="50" charset="-128"/>
              </a:rPr>
              <a:t>画像で</a:t>
            </a:r>
            <a:r>
              <a:rPr lang="ja-JP" altLang="en-US" sz="1700" b="1" dirty="0">
                <a:solidFill>
                  <a:srgbClr val="607D2B"/>
                </a:solidFill>
                <a:latin typeface="Meiryo UI" pitchFamily="50" charset="-128"/>
                <a:ea typeface="Meiryo UI" pitchFamily="50" charset="-128"/>
                <a:cs typeface="Meiryo UI" pitchFamily="50" charset="-128"/>
              </a:rPr>
              <a:t>脳梗塞を指摘されれば  </a:t>
            </a:r>
            <a:r>
              <a:rPr lang="ja-JP" altLang="en-US" sz="1400" b="1" dirty="0">
                <a:solidFill>
                  <a:schemeClr val="bg2"/>
                </a:solidFill>
                <a:latin typeface="Meiryo UI" pitchFamily="50" charset="-128"/>
                <a:ea typeface="Meiryo UI" pitchFamily="50" charset="-128"/>
                <a:cs typeface="Meiryo UI" pitchFamily="50" charset="-128"/>
              </a:rPr>
              <a:t>血管性認知症</a:t>
            </a:r>
          </a:p>
          <a:p>
            <a:pPr eaLnBrk="1" hangingPunct="1">
              <a:spcBef>
                <a:spcPts val="600"/>
              </a:spcBef>
            </a:pPr>
            <a:r>
              <a:rPr lang="en-US" altLang="ja-JP" sz="1700" b="1" dirty="0">
                <a:solidFill>
                  <a:schemeClr val="bg2"/>
                </a:solidFill>
                <a:latin typeface="Meiryo UI" pitchFamily="50" charset="-128"/>
                <a:ea typeface="Meiryo UI" pitchFamily="50" charset="-128"/>
                <a:cs typeface="Meiryo UI" pitchFamily="50" charset="-128"/>
              </a:rPr>
              <a:t>･</a:t>
            </a:r>
            <a:r>
              <a:rPr lang="ja-JP" altLang="en-US" sz="1700" b="1" dirty="0">
                <a:solidFill>
                  <a:schemeClr val="bg2"/>
                </a:solidFill>
                <a:latin typeface="Meiryo UI" pitchFamily="50" charset="-128"/>
                <a:ea typeface="Meiryo UI" pitchFamily="50" charset="-128"/>
                <a:cs typeface="Meiryo UI" pitchFamily="50" charset="-128"/>
              </a:rPr>
              <a:t>画像で</a:t>
            </a:r>
            <a:r>
              <a:rPr lang="ja-JP" altLang="en-US" sz="1700" b="1" dirty="0">
                <a:solidFill>
                  <a:srgbClr val="607D2B"/>
                </a:solidFill>
                <a:latin typeface="Meiryo UI" pitchFamily="50" charset="-128"/>
                <a:ea typeface="Meiryo UI" pitchFamily="50" charset="-128"/>
                <a:cs typeface="Meiryo UI" pitchFamily="50" charset="-128"/>
              </a:rPr>
              <a:t>無症候性脳梗塞を指摘されても  </a:t>
            </a:r>
            <a:r>
              <a:rPr lang="ja-JP" altLang="en-US" sz="1400" b="1" dirty="0">
                <a:solidFill>
                  <a:schemeClr val="bg2"/>
                </a:solidFill>
                <a:latin typeface="Meiryo UI" pitchFamily="50" charset="-128"/>
                <a:ea typeface="Meiryo UI" pitchFamily="50" charset="-128"/>
                <a:cs typeface="Meiryo UI" pitchFamily="50" charset="-128"/>
              </a:rPr>
              <a:t>血管性認知症</a:t>
            </a:r>
          </a:p>
          <a:p>
            <a:pPr eaLnBrk="1" hangingPunct="1">
              <a:spcBef>
                <a:spcPts val="600"/>
              </a:spcBef>
            </a:pPr>
            <a:r>
              <a:rPr lang="en-US" altLang="ja-JP" sz="1700" b="1" dirty="0">
                <a:solidFill>
                  <a:schemeClr val="bg2"/>
                </a:solidFill>
                <a:latin typeface="Meiryo UI" pitchFamily="50" charset="-128"/>
                <a:ea typeface="Meiryo UI" pitchFamily="50" charset="-128"/>
                <a:cs typeface="Meiryo UI" pitchFamily="50" charset="-128"/>
              </a:rPr>
              <a:t>･</a:t>
            </a:r>
            <a:r>
              <a:rPr lang="ja-JP" altLang="en-US" sz="1700" b="1" dirty="0">
                <a:solidFill>
                  <a:srgbClr val="669900"/>
                </a:solidFill>
                <a:latin typeface="Meiryo UI" pitchFamily="50" charset="-128"/>
                <a:ea typeface="Meiryo UI" pitchFamily="50" charset="-128"/>
                <a:cs typeface="Meiryo UI" pitchFamily="50" charset="-128"/>
              </a:rPr>
              <a:t>運動麻痺や構音障害があれば</a:t>
            </a:r>
            <a:r>
              <a:rPr lang="ja-JP" altLang="en-US" sz="1700" b="1" dirty="0">
                <a:solidFill>
                  <a:schemeClr val="bg2"/>
                </a:solidFill>
                <a:latin typeface="Meiryo UI" pitchFamily="50" charset="-128"/>
                <a:ea typeface="Meiryo UI" pitchFamily="50" charset="-128"/>
                <a:cs typeface="Meiryo UI" pitchFamily="50" charset="-128"/>
              </a:rPr>
              <a:t>  </a:t>
            </a:r>
            <a:r>
              <a:rPr lang="ja-JP" altLang="en-US" sz="1400" b="1" dirty="0">
                <a:solidFill>
                  <a:schemeClr val="bg2"/>
                </a:solidFill>
                <a:latin typeface="Meiryo UI" pitchFamily="50" charset="-128"/>
                <a:ea typeface="Meiryo UI" pitchFamily="50" charset="-128"/>
                <a:cs typeface="Meiryo UI" pitchFamily="50" charset="-128"/>
              </a:rPr>
              <a:t>血管性認知症</a:t>
            </a:r>
          </a:p>
        </p:txBody>
      </p:sp>
      <p:sp>
        <p:nvSpPr>
          <p:cNvPr id="65556" name="テキスト ボックス 21"/>
          <p:cNvSpPr txBox="1">
            <a:spLocks noChangeArrowheads="1"/>
          </p:cNvSpPr>
          <p:nvPr/>
        </p:nvSpPr>
        <p:spPr bwMode="auto">
          <a:xfrm>
            <a:off x="584200" y="1477963"/>
            <a:ext cx="19880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u="sng" dirty="0">
                <a:solidFill>
                  <a:srgbClr val="7F7F7F"/>
                </a:solidFill>
                <a:latin typeface="Meiryo UI" pitchFamily="50" charset="-128"/>
                <a:ea typeface="Meiryo UI" pitchFamily="50" charset="-128"/>
                <a:cs typeface="Meiryo UI" pitchFamily="50" charset="-128"/>
              </a:rPr>
              <a:t>これまでの考え方</a:t>
            </a:r>
          </a:p>
        </p:txBody>
      </p:sp>
      <p:sp>
        <p:nvSpPr>
          <p:cNvPr id="65557" name="テキスト ボックス 22"/>
          <p:cNvSpPr txBox="1">
            <a:spLocks noChangeArrowheads="1"/>
          </p:cNvSpPr>
          <p:nvPr/>
        </p:nvSpPr>
        <p:spPr bwMode="auto">
          <a:xfrm>
            <a:off x="645011" y="3798888"/>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400" b="1" u="sng" dirty="0">
                <a:latin typeface="Meiryo UI" pitchFamily="50" charset="-128"/>
                <a:ea typeface="Meiryo UI" pitchFamily="50" charset="-128"/>
                <a:cs typeface="Meiryo UI" pitchFamily="50" charset="-128"/>
              </a:rPr>
              <a:t>最近の考え方</a:t>
            </a:r>
          </a:p>
        </p:txBody>
      </p:sp>
      <p:sp>
        <p:nvSpPr>
          <p:cNvPr id="65558" name="正方形/長方形 23"/>
          <p:cNvSpPr>
            <a:spLocks noChangeArrowheads="1"/>
          </p:cNvSpPr>
          <p:nvPr/>
        </p:nvSpPr>
        <p:spPr bwMode="auto">
          <a:xfrm>
            <a:off x="7713751" y="6429374"/>
            <a:ext cx="12202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sz="1200" b="1" dirty="0">
                <a:latin typeface="Meiryo UI" pitchFamily="50" charset="-128"/>
                <a:ea typeface="Meiryo UI" pitchFamily="50" charset="-128"/>
                <a:cs typeface="Meiryo UI" pitchFamily="50" charset="-128"/>
              </a:rPr>
              <a:t>長田の図を改変</a:t>
            </a:r>
            <a:endParaRPr lang="en-US" altLang="ja-JP" sz="1200" dirty="0">
              <a:latin typeface="Meiryo UI" pitchFamily="50" charset="-128"/>
              <a:ea typeface="Meiryo UI" pitchFamily="50" charset="-128"/>
              <a:cs typeface="Meiryo UI" pitchFamily="50" charset="-128"/>
            </a:endParaRPr>
          </a:p>
        </p:txBody>
      </p:sp>
      <p:sp>
        <p:nvSpPr>
          <p:cNvPr id="65559" name="Text Box 5"/>
          <p:cNvSpPr txBox="1">
            <a:spLocks noChangeArrowheads="1"/>
          </p:cNvSpPr>
          <p:nvPr/>
        </p:nvSpPr>
        <p:spPr bwMode="auto">
          <a:xfrm>
            <a:off x="0" y="0"/>
            <a:ext cx="23288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-14</a:t>
            </a:r>
            <a:r>
              <a:rPr lang="ja-JP" altLang="en-US" sz="1800" b="1" dirty="0">
                <a:latin typeface="Meiryo UI" pitchFamily="50" charset="-128"/>
                <a:ea typeface="Meiryo UI" pitchFamily="50" charset="-128"/>
                <a:cs typeface="Meiryo UI" pitchFamily="50" charset="-128"/>
              </a:rPr>
              <a:t>＞</a:t>
            </a:r>
          </a:p>
        </p:txBody>
      </p:sp>
      <p:sp>
        <p:nvSpPr>
          <p:cNvPr id="65560" name="Rectangle 3"/>
          <p:cNvSpPr>
            <a:spLocks noChangeArrowheads="1"/>
          </p:cNvSpPr>
          <p:nvPr/>
        </p:nvSpPr>
        <p:spPr bwMode="auto">
          <a:xfrm>
            <a:off x="238125" y="98583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1342069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2009775" y="407988"/>
            <a:ext cx="48244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latin typeface="Meiryo UI" pitchFamily="50" charset="-128"/>
                <a:ea typeface="Meiryo UI" pitchFamily="50" charset="-128"/>
                <a:cs typeface="Meiryo UI" pitchFamily="50" charset="-128"/>
              </a:rPr>
              <a:t>画像診断の目的</a:t>
            </a:r>
          </a:p>
        </p:txBody>
      </p:sp>
      <p:sp>
        <p:nvSpPr>
          <p:cNvPr id="68611" name="正方形/長方形 1"/>
          <p:cNvSpPr>
            <a:spLocks noChangeArrowheads="1"/>
          </p:cNvSpPr>
          <p:nvPr/>
        </p:nvSpPr>
        <p:spPr bwMode="auto">
          <a:xfrm>
            <a:off x="1216819" y="1619250"/>
            <a:ext cx="7739856" cy="432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ja-JP" altLang="en-US" sz="2400" b="1" dirty="0">
                <a:latin typeface="Meiryo UI" pitchFamily="50" charset="-128"/>
                <a:ea typeface="Meiryo UI" pitchFamily="50" charset="-128"/>
                <a:cs typeface="Meiryo UI" pitchFamily="50" charset="-128"/>
              </a:rPr>
              <a:t>１</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除外診断</a:t>
            </a:r>
          </a:p>
          <a:p>
            <a:pPr eaLnBrk="1" hangingPunct="1">
              <a:spcBef>
                <a:spcPct val="20000"/>
              </a:spcBef>
            </a:pPr>
            <a:r>
              <a:rPr lang="ja-JP" altLang="en-US" sz="2200" b="1" dirty="0">
                <a:solidFill>
                  <a:srgbClr val="5F5F5F"/>
                </a:solidFill>
                <a:latin typeface="Meiryo UI" pitchFamily="50" charset="-128"/>
                <a:ea typeface="Meiryo UI" pitchFamily="50" charset="-128"/>
                <a:cs typeface="Meiryo UI" pitchFamily="50" charset="-128"/>
              </a:rPr>
              <a:t>　　     </a:t>
            </a:r>
            <a:r>
              <a:rPr lang="ja-JP" altLang="ja-JP" sz="2200" b="1" dirty="0">
                <a:solidFill>
                  <a:srgbClr val="5F5F5F"/>
                </a:solidFill>
                <a:latin typeface="Meiryo UI" pitchFamily="50" charset="-128"/>
                <a:ea typeface="Meiryo UI" pitchFamily="50" charset="-128"/>
                <a:cs typeface="Meiryo UI" pitchFamily="50" charset="-128"/>
              </a:rPr>
              <a:t>脳出血や慢性硬膜下血腫、脳腫瘍といった</a:t>
            </a:r>
            <a:endParaRPr lang="en-US" altLang="ja-JP" sz="2200" b="1" dirty="0">
              <a:solidFill>
                <a:srgbClr val="5F5F5F"/>
              </a:solidFill>
              <a:latin typeface="Meiryo UI" pitchFamily="50" charset="-128"/>
              <a:ea typeface="Meiryo UI" pitchFamily="50" charset="-128"/>
              <a:cs typeface="Meiryo UI" pitchFamily="50" charset="-128"/>
            </a:endParaRPr>
          </a:p>
          <a:p>
            <a:pPr eaLnBrk="1" hangingPunct="1">
              <a:spcBef>
                <a:spcPts val="400"/>
              </a:spcBef>
            </a:pPr>
            <a:r>
              <a:rPr lang="ja-JP" altLang="en-US" sz="2200" b="1" dirty="0">
                <a:solidFill>
                  <a:srgbClr val="5F5F5F"/>
                </a:solidFill>
                <a:latin typeface="Meiryo UI" pitchFamily="50" charset="-128"/>
                <a:ea typeface="Meiryo UI" pitchFamily="50" charset="-128"/>
                <a:cs typeface="Meiryo UI" pitchFamily="50" charset="-128"/>
              </a:rPr>
              <a:t>         他の疾患</a:t>
            </a:r>
            <a:r>
              <a:rPr lang="ja-JP" altLang="ja-JP" sz="2200" b="1" dirty="0">
                <a:solidFill>
                  <a:srgbClr val="5F5F5F"/>
                </a:solidFill>
                <a:latin typeface="Meiryo UI" pitchFamily="50" charset="-128"/>
                <a:ea typeface="Meiryo UI" pitchFamily="50" charset="-128"/>
                <a:cs typeface="Meiryo UI" pitchFamily="50" charset="-128"/>
              </a:rPr>
              <a:t>によって、認知症</a:t>
            </a:r>
            <a:r>
              <a:rPr lang="ja-JP" altLang="en-US" sz="2200" b="1" dirty="0">
                <a:solidFill>
                  <a:srgbClr val="5F5F5F"/>
                </a:solidFill>
                <a:latin typeface="Meiryo UI" pitchFamily="50" charset="-128"/>
                <a:ea typeface="Meiryo UI" pitchFamily="50" charset="-128"/>
                <a:cs typeface="Meiryo UI" pitchFamily="50" charset="-128"/>
              </a:rPr>
              <a:t>症状</a:t>
            </a:r>
            <a:r>
              <a:rPr lang="ja-JP" altLang="ja-JP" sz="2200" b="1" dirty="0">
                <a:solidFill>
                  <a:srgbClr val="5F5F5F"/>
                </a:solidFill>
                <a:latin typeface="Meiryo UI" pitchFamily="50" charset="-128"/>
                <a:ea typeface="Meiryo UI" pitchFamily="50" charset="-128"/>
                <a:cs typeface="Meiryo UI" pitchFamily="50" charset="-128"/>
              </a:rPr>
              <a:t>が引き起こされて</a:t>
            </a:r>
            <a:endParaRPr lang="en-US" altLang="ja-JP" sz="2200" b="1" dirty="0">
              <a:solidFill>
                <a:srgbClr val="5F5F5F"/>
              </a:solidFill>
              <a:latin typeface="Meiryo UI" pitchFamily="50" charset="-128"/>
              <a:ea typeface="Meiryo UI" pitchFamily="50" charset="-128"/>
              <a:cs typeface="Meiryo UI" pitchFamily="50" charset="-128"/>
            </a:endParaRPr>
          </a:p>
          <a:p>
            <a:pPr eaLnBrk="1" hangingPunct="1">
              <a:spcBef>
                <a:spcPts val="400"/>
              </a:spcBef>
            </a:pPr>
            <a:r>
              <a:rPr lang="ja-JP" altLang="en-US" sz="2200" b="1" dirty="0">
                <a:solidFill>
                  <a:srgbClr val="5F5F5F"/>
                </a:solidFill>
                <a:latin typeface="Meiryo UI" pitchFamily="50" charset="-128"/>
                <a:ea typeface="Meiryo UI" pitchFamily="50" charset="-128"/>
                <a:cs typeface="Meiryo UI" pitchFamily="50" charset="-128"/>
              </a:rPr>
              <a:t>         いないかどうかを</a:t>
            </a:r>
            <a:r>
              <a:rPr lang="ja-JP" altLang="ja-JP" sz="2200" b="1" dirty="0">
                <a:solidFill>
                  <a:srgbClr val="5F5F5F"/>
                </a:solidFill>
                <a:latin typeface="Meiryo UI" pitchFamily="50" charset="-128"/>
                <a:ea typeface="Meiryo UI" pitchFamily="50" charset="-128"/>
                <a:cs typeface="Meiryo UI" pitchFamily="50" charset="-128"/>
              </a:rPr>
              <a:t>除外診断</a:t>
            </a:r>
            <a:endParaRPr lang="en-US" altLang="ja-JP" sz="2200" b="1" dirty="0">
              <a:solidFill>
                <a:srgbClr val="5F5F5F"/>
              </a:solidFill>
              <a:latin typeface="Meiryo UI" pitchFamily="50" charset="-128"/>
              <a:ea typeface="Meiryo UI" pitchFamily="50" charset="-128"/>
              <a:cs typeface="Meiryo UI" pitchFamily="50" charset="-128"/>
            </a:endParaRPr>
          </a:p>
          <a:p>
            <a:pPr eaLnBrk="1" hangingPunct="1">
              <a:lnSpc>
                <a:spcPct val="150000"/>
              </a:lnSpc>
              <a:spcBef>
                <a:spcPts val="600"/>
              </a:spcBef>
            </a:pPr>
            <a:r>
              <a:rPr lang="ja-JP" altLang="en-US" sz="2400" b="1" dirty="0">
                <a:latin typeface="Meiryo UI" pitchFamily="50" charset="-128"/>
                <a:ea typeface="Meiryo UI" pitchFamily="50" charset="-128"/>
                <a:cs typeface="Meiryo UI" pitchFamily="50" charset="-128"/>
              </a:rPr>
              <a:t>２</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a:t>
            </a:r>
            <a:r>
              <a:rPr lang="ja-JP" altLang="ja-JP" sz="2400" b="1" dirty="0">
                <a:latin typeface="Meiryo UI" pitchFamily="50" charset="-128"/>
                <a:ea typeface="Meiryo UI" pitchFamily="50" charset="-128"/>
                <a:cs typeface="Meiryo UI" pitchFamily="50" charset="-128"/>
              </a:rPr>
              <a:t>認知症の病型診断の補助</a:t>
            </a:r>
            <a:endParaRPr lang="en-US" altLang="ja-JP" sz="2400" b="1" dirty="0">
              <a:latin typeface="Meiryo UI" pitchFamily="50" charset="-128"/>
              <a:ea typeface="Meiryo UI" pitchFamily="50" charset="-128"/>
              <a:cs typeface="Meiryo UI" pitchFamily="50" charset="-128"/>
            </a:endParaRPr>
          </a:p>
          <a:p>
            <a:pPr eaLnBrk="1" hangingPunct="1">
              <a:spcBef>
                <a:spcPts val="1200"/>
              </a:spcBef>
            </a:pPr>
            <a:r>
              <a:rPr lang="ja-JP" altLang="en-US" sz="2400" b="1" dirty="0">
                <a:latin typeface="Meiryo UI" pitchFamily="50" charset="-128"/>
                <a:ea typeface="Meiryo UI" pitchFamily="50" charset="-128"/>
                <a:cs typeface="Meiryo UI" pitchFamily="50" charset="-128"/>
              </a:rPr>
              <a:t>３</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a:t>
            </a:r>
            <a:r>
              <a:rPr lang="ja-JP" altLang="ja-JP" sz="2400" b="1" dirty="0">
                <a:latin typeface="Meiryo UI" pitchFamily="50" charset="-128"/>
                <a:ea typeface="Meiryo UI" pitchFamily="50" charset="-128"/>
                <a:cs typeface="Meiryo UI" pitchFamily="50" charset="-128"/>
              </a:rPr>
              <a:t>軽度認知障害が認知症に</a:t>
            </a:r>
            <a:r>
              <a:rPr lang="ja-JP" altLang="en-US" sz="2400" b="1" dirty="0">
                <a:latin typeface="Meiryo UI" pitchFamily="50" charset="-128"/>
                <a:ea typeface="Meiryo UI" pitchFamily="50" charset="-128"/>
                <a:cs typeface="Meiryo UI" pitchFamily="50" charset="-128"/>
              </a:rPr>
              <a:t>移行しやすい</a:t>
            </a:r>
            <a:r>
              <a:rPr lang="ja-JP" altLang="ja-JP" sz="2400" b="1" dirty="0">
                <a:latin typeface="Meiryo UI" pitchFamily="50" charset="-128"/>
                <a:ea typeface="Meiryo UI" pitchFamily="50" charset="-128"/>
                <a:cs typeface="Meiryo UI" pitchFamily="50" charset="-128"/>
              </a:rPr>
              <a:t>かどうか</a:t>
            </a:r>
            <a:endParaRPr lang="en-US" altLang="ja-JP" sz="2400" b="1" dirty="0">
              <a:latin typeface="Meiryo UI" pitchFamily="50" charset="-128"/>
              <a:ea typeface="Meiryo UI" pitchFamily="50" charset="-128"/>
              <a:cs typeface="Meiryo UI" pitchFamily="50" charset="-128"/>
            </a:endParaRPr>
          </a:p>
          <a:p>
            <a:pPr eaLnBrk="1" hangingPunct="1"/>
            <a:r>
              <a:rPr lang="ja-JP" altLang="en-US" sz="2400" b="1" dirty="0">
                <a:latin typeface="Meiryo UI" pitchFamily="50" charset="-128"/>
                <a:ea typeface="Meiryo UI" pitchFamily="50" charset="-128"/>
                <a:cs typeface="Meiryo UI" pitchFamily="50" charset="-128"/>
              </a:rPr>
              <a:t>     </a:t>
            </a:r>
            <a:r>
              <a:rPr lang="ja-JP" altLang="ja-JP" sz="2400" b="1" dirty="0">
                <a:latin typeface="Meiryo UI" pitchFamily="50" charset="-128"/>
                <a:ea typeface="Meiryo UI" pitchFamily="50" charset="-128"/>
                <a:cs typeface="Meiryo UI" pitchFamily="50" charset="-128"/>
              </a:rPr>
              <a:t>の指標</a:t>
            </a:r>
            <a:endParaRPr lang="en-US" altLang="ja-JP" sz="2400" b="1" dirty="0">
              <a:latin typeface="Meiryo UI" pitchFamily="50" charset="-128"/>
              <a:ea typeface="Meiryo UI" pitchFamily="50" charset="-128"/>
              <a:cs typeface="Meiryo UI" pitchFamily="50" charset="-128"/>
            </a:endParaRPr>
          </a:p>
          <a:p>
            <a:pPr eaLnBrk="1" hangingPunct="1">
              <a:lnSpc>
                <a:spcPct val="220000"/>
              </a:lnSpc>
            </a:pPr>
            <a:r>
              <a:rPr lang="en-US" altLang="ja-JP" sz="2400" b="1" dirty="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　</a:t>
            </a:r>
            <a:r>
              <a:rPr lang="ja-JP" altLang="ja-JP" sz="2400" b="1" dirty="0">
                <a:latin typeface="Meiryo UI" pitchFamily="50" charset="-128"/>
                <a:ea typeface="Meiryo UI" pitchFamily="50" charset="-128"/>
                <a:cs typeface="Meiryo UI" pitchFamily="50" charset="-128"/>
              </a:rPr>
              <a:t>薬剤の効果判定のバイオマーカーとしての役割</a:t>
            </a:r>
            <a:endParaRPr lang="en-US" altLang="ja-JP" sz="24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a:t>
            </a:r>
            <a:r>
              <a:rPr lang="ja-JP" altLang="en-US" sz="2200" b="1" dirty="0">
                <a:solidFill>
                  <a:schemeClr val="bg2"/>
                </a:solidFill>
                <a:latin typeface="Meiryo UI" pitchFamily="50" charset="-128"/>
                <a:ea typeface="Meiryo UI" pitchFamily="50" charset="-128"/>
                <a:cs typeface="Meiryo UI" pitchFamily="50" charset="-128"/>
              </a:rPr>
              <a:t>　  </a:t>
            </a:r>
            <a:r>
              <a:rPr lang="en-US" altLang="ja-JP" sz="2200" b="1" dirty="0">
                <a:solidFill>
                  <a:schemeClr val="bg2"/>
                </a:solidFill>
                <a:latin typeface="Meiryo UI" pitchFamily="50" charset="-128"/>
                <a:ea typeface="Meiryo UI" pitchFamily="50" charset="-128"/>
                <a:cs typeface="Meiryo UI" pitchFamily="50" charset="-128"/>
              </a:rPr>
              <a:t>･･･ </a:t>
            </a:r>
            <a:r>
              <a:rPr lang="ja-JP" altLang="ja-JP" sz="2200" b="1" dirty="0">
                <a:solidFill>
                  <a:schemeClr val="bg2"/>
                </a:solidFill>
                <a:latin typeface="Meiryo UI" pitchFamily="50" charset="-128"/>
                <a:ea typeface="Meiryo UI" pitchFamily="50" charset="-128"/>
                <a:cs typeface="Meiryo UI" pitchFamily="50" charset="-128"/>
              </a:rPr>
              <a:t>今後期待されるが現時点では探索的段階</a:t>
            </a:r>
          </a:p>
        </p:txBody>
      </p:sp>
      <p:sp>
        <p:nvSpPr>
          <p:cNvPr id="68612" name="Text Box 5"/>
          <p:cNvSpPr txBox="1">
            <a:spLocks noChangeArrowheads="1"/>
          </p:cNvSpPr>
          <p:nvPr/>
        </p:nvSpPr>
        <p:spPr bwMode="auto">
          <a:xfrm>
            <a:off x="0" y="0"/>
            <a:ext cx="24336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-15</a:t>
            </a:r>
            <a:r>
              <a:rPr lang="ja-JP" altLang="en-US" sz="1800" b="1" dirty="0">
                <a:latin typeface="Meiryo UI" pitchFamily="50" charset="-128"/>
                <a:ea typeface="Meiryo UI" pitchFamily="50" charset="-128"/>
                <a:cs typeface="Meiryo UI" pitchFamily="50" charset="-128"/>
              </a:rPr>
              <a:t>＞</a:t>
            </a:r>
          </a:p>
        </p:txBody>
      </p:sp>
      <p:sp>
        <p:nvSpPr>
          <p:cNvPr id="68613" name="Rectangle 3"/>
          <p:cNvSpPr>
            <a:spLocks noChangeArrowheads="1"/>
          </p:cNvSpPr>
          <p:nvPr/>
        </p:nvSpPr>
        <p:spPr bwMode="auto">
          <a:xfrm>
            <a:off x="309563" y="104457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1243852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42" name="Group 42"/>
          <p:cNvGraphicFramePr>
            <a:graphicFrameLocks noGrp="1"/>
          </p:cNvGraphicFramePr>
          <p:nvPr>
            <p:extLst>
              <p:ext uri="{D42A27DB-BD31-4B8C-83A1-F6EECF244321}">
                <p14:modId xmlns:p14="http://schemas.microsoft.com/office/powerpoint/2010/main" val="96887952"/>
              </p:ext>
            </p:extLst>
          </p:nvPr>
        </p:nvGraphicFramePr>
        <p:xfrm>
          <a:off x="320676" y="1336438"/>
          <a:ext cx="8558212" cy="5017178"/>
        </p:xfrm>
        <a:graphic>
          <a:graphicData uri="http://schemas.openxmlformats.org/drawingml/2006/table">
            <a:tbl>
              <a:tblPr/>
              <a:tblGrid>
                <a:gridCol w="1258742">
                  <a:extLst>
                    <a:ext uri="{9D8B030D-6E8A-4147-A177-3AD203B41FA5}">
                      <a16:colId xmlns:a16="http://schemas.microsoft.com/office/drawing/2014/main" xmlns="" val="20000"/>
                    </a:ext>
                  </a:extLst>
                </a:gridCol>
                <a:gridCol w="1805050">
                  <a:extLst>
                    <a:ext uri="{9D8B030D-6E8A-4147-A177-3AD203B41FA5}">
                      <a16:colId xmlns:a16="http://schemas.microsoft.com/office/drawing/2014/main" xmlns="" val="20001"/>
                    </a:ext>
                  </a:extLst>
                </a:gridCol>
                <a:gridCol w="1935677">
                  <a:extLst>
                    <a:ext uri="{9D8B030D-6E8A-4147-A177-3AD203B41FA5}">
                      <a16:colId xmlns:a16="http://schemas.microsoft.com/office/drawing/2014/main" xmlns="" val="20002"/>
                    </a:ext>
                  </a:extLst>
                </a:gridCol>
                <a:gridCol w="1760106">
                  <a:extLst>
                    <a:ext uri="{9D8B030D-6E8A-4147-A177-3AD203B41FA5}">
                      <a16:colId xmlns:a16="http://schemas.microsoft.com/office/drawing/2014/main" xmlns="" val="20003"/>
                    </a:ext>
                  </a:extLst>
                </a:gridCol>
                <a:gridCol w="1798637">
                  <a:extLst>
                    <a:ext uri="{9D8B030D-6E8A-4147-A177-3AD203B41FA5}">
                      <a16:colId xmlns:a16="http://schemas.microsoft.com/office/drawing/2014/main" xmlns="" val="20004"/>
                    </a:ext>
                  </a:extLst>
                </a:gridCol>
              </a:tblGrid>
              <a:tr h="658758">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ja-JP" altLang="en-US" sz="20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AD</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500" b="1" i="0" u="none" strike="noStrike" cap="none" normalizeH="0" baseline="0">
                          <a:ln>
                            <a:noFill/>
                          </a:ln>
                          <a:solidFill>
                            <a:schemeClr val="tx1"/>
                          </a:solidFill>
                          <a:effectLst/>
                          <a:latin typeface="Meiryo UI" pitchFamily="50" charset="-128"/>
                          <a:ea typeface="Meiryo UI" pitchFamily="50" charset="-128"/>
                          <a:cs typeface="Meiryo UI" pitchFamily="50" charset="-128"/>
                        </a:rPr>
                        <a:t>アルツハイマー型</a:t>
                      </a:r>
                    </a:p>
                  </a:txBody>
                  <a:tcPr marL="81280" marR="8128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DLB</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5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レビー小体型</a:t>
                      </a:r>
                    </a:p>
                  </a:txBody>
                  <a:tcPr marL="81280" marR="8128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FTD</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5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前頭側頭型</a:t>
                      </a:r>
                    </a:p>
                  </a:txBody>
                  <a:tcPr marL="81280" marR="8128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ja-JP"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VaD</a:t>
                      </a:r>
                      <a:endPar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1" lang="ja-JP" altLang="en-US" sz="1500" b="1" i="0" u="none" strike="noStrike" cap="none" normalizeH="0" baseline="0">
                          <a:ln>
                            <a:noFill/>
                          </a:ln>
                          <a:solidFill>
                            <a:schemeClr val="tx1"/>
                          </a:solidFill>
                          <a:effectLst/>
                          <a:latin typeface="Meiryo UI" pitchFamily="50" charset="-128"/>
                          <a:ea typeface="Meiryo UI" pitchFamily="50" charset="-128"/>
                          <a:cs typeface="Meiryo UI" pitchFamily="50" charset="-128"/>
                        </a:rPr>
                        <a:t>血管性</a:t>
                      </a:r>
                    </a:p>
                  </a:txBody>
                  <a:tcPr marL="81280" marR="81280" marT="45710" marB="4571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0"/>
                  </a:ext>
                </a:extLst>
              </a:tr>
              <a:tr h="156687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MRI</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CT</a:t>
                      </a:r>
                    </a:p>
                  </a:txBody>
                  <a:tcPr marL="81280" marR="81280" marT="45710" marB="45710" anchor="ctr" horzOverflow="overflow">
                    <a:lnL>
                      <a:noFill/>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海馬、</a:t>
                      </a:r>
                      <a:endPar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側頭葉の萎縮</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（初期には</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目立たない）</a:t>
                      </a: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1" lang="en-US" altLang="ja-JP" sz="15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a:t>
                      </a:r>
                      <a:r>
                        <a:rPr kumimoji="1" lang="ja-JP" altLang="en-US" sz="15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特異なものはない</a:t>
                      </a:r>
                      <a:r>
                        <a:rPr kumimoji="1" lang="en-US" altLang="ja-JP" sz="15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a:t>
                      </a:r>
                      <a:endParaRPr kumimoji="1" lang="ja-JP" altLang="en-US" sz="15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前頭葉、側頭葉の萎縮</a:t>
                      </a: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両側視床、側頭葉梗塞</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多発する皮質下梗塞</a:t>
                      </a:r>
                      <a:endPar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高度の白質病変</a:t>
                      </a:r>
                    </a:p>
                  </a:txBody>
                  <a:tcPr marL="81280" marR="81280" marT="45710" marB="45710" anchor="ctr" horzOverflow="overflow">
                    <a:lnL w="1270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8093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SPECT</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FDG‐PET</a:t>
                      </a:r>
                      <a:endPar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頭頂側頭連合野</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後部帯状回</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楔前部</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前頭葉</a:t>
                      </a:r>
                    </a:p>
                  </a:txBody>
                  <a:tcPr marL="81280" marR="8128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頭頂側頭連合野</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後頭葉</a:t>
                      </a: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前頭葉</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頭頂側頭連合野</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AD</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に比べて</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軽い）</a:t>
                      </a:r>
                    </a:p>
                  </a:txBody>
                  <a:tcPr marL="81280" marR="8128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血管障害の病巣により一定の傾向をもたない</a:t>
                      </a: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60421">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その他</a:t>
                      </a:r>
                    </a:p>
                  </a:txBody>
                  <a:tcPr marL="81280" marR="81280" marT="45710" marB="4571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MIBG</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心筋シンチ</a:t>
                      </a:r>
                      <a:endPar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で取り込み低下</a:t>
                      </a:r>
                      <a:endPar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DAT</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スキャンでの</a:t>
                      </a:r>
                      <a:endPar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ドパミントランスポー</a:t>
                      </a:r>
                      <a:endPar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ター取り込み低下</a:t>
                      </a:r>
                    </a:p>
                  </a:txBody>
                  <a:tcPr marL="81280" marR="8128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70688" name="Text Box 34"/>
          <p:cNvSpPr txBox="1">
            <a:spLocks noChangeArrowheads="1"/>
          </p:cNvSpPr>
          <p:nvPr/>
        </p:nvSpPr>
        <p:spPr bwMode="auto">
          <a:xfrm>
            <a:off x="1371600" y="473075"/>
            <a:ext cx="6637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3000" b="1" dirty="0">
                <a:latin typeface="Meiryo UI" pitchFamily="50" charset="-128"/>
                <a:ea typeface="Meiryo UI" pitchFamily="50" charset="-128"/>
                <a:cs typeface="Meiryo UI" pitchFamily="50" charset="-128"/>
              </a:rPr>
              <a:t>　代表的疾患の画像鑑別診断のポイント</a:t>
            </a:r>
            <a:endParaRPr lang="en-US" altLang="ja-JP" sz="3000" b="1" dirty="0">
              <a:latin typeface="Meiryo UI" pitchFamily="50" charset="-128"/>
              <a:ea typeface="Meiryo UI" pitchFamily="50" charset="-128"/>
              <a:cs typeface="Meiryo UI" pitchFamily="50" charset="-128"/>
            </a:endParaRPr>
          </a:p>
        </p:txBody>
      </p:sp>
      <p:sp>
        <p:nvSpPr>
          <p:cNvPr id="70689" name="Text Box 5"/>
          <p:cNvSpPr txBox="1">
            <a:spLocks noChangeArrowheads="1"/>
          </p:cNvSpPr>
          <p:nvPr/>
        </p:nvSpPr>
        <p:spPr bwMode="auto">
          <a:xfrm>
            <a:off x="0" y="0"/>
            <a:ext cx="24717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-16</a:t>
            </a:r>
            <a:r>
              <a:rPr lang="ja-JP" altLang="en-US" sz="1800" b="1" dirty="0">
                <a:latin typeface="Meiryo UI" pitchFamily="50" charset="-128"/>
                <a:ea typeface="Meiryo UI" pitchFamily="50" charset="-128"/>
                <a:cs typeface="Meiryo UI" pitchFamily="50" charset="-128"/>
              </a:rPr>
              <a:t>＞</a:t>
            </a:r>
          </a:p>
        </p:txBody>
      </p:sp>
      <p:sp>
        <p:nvSpPr>
          <p:cNvPr id="70690" name="Rectangle 3"/>
          <p:cNvSpPr>
            <a:spLocks noChangeArrowheads="1"/>
          </p:cNvSpPr>
          <p:nvPr/>
        </p:nvSpPr>
        <p:spPr bwMode="auto">
          <a:xfrm>
            <a:off x="309563" y="108743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1327950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idx="4294967295"/>
          </p:nvPr>
        </p:nvSpPr>
        <p:spPr>
          <a:xfrm>
            <a:off x="205695" y="487116"/>
            <a:ext cx="8686800" cy="514350"/>
          </a:xfrm>
        </p:spPr>
        <p:txBody>
          <a:bodyPr/>
          <a:lstStyle/>
          <a:p>
            <a:r>
              <a:rPr lang="ja-JP" altLang="en-US" sz="3000" b="1">
                <a:latin typeface="メイリオ" pitchFamily="50" charset="-128"/>
                <a:ea typeface="メイリオ" pitchFamily="50" charset="-128"/>
                <a:cs typeface="メイリオ" pitchFamily="50" charset="-128"/>
              </a:rPr>
              <a:t>認知症各病型の典型的な</a:t>
            </a:r>
            <a:r>
              <a:rPr lang="en-US" altLang="ja-JP" sz="3000" b="1">
                <a:latin typeface="メイリオ" pitchFamily="50" charset="-128"/>
                <a:ea typeface="メイリオ" pitchFamily="50" charset="-128"/>
                <a:cs typeface="メイリオ" pitchFamily="50" charset="-128"/>
              </a:rPr>
              <a:t>MRI</a:t>
            </a:r>
            <a:r>
              <a:rPr lang="ja-JP" altLang="en-US" sz="3000" b="1">
                <a:latin typeface="メイリオ" pitchFamily="50" charset="-128"/>
                <a:ea typeface="メイリオ" pitchFamily="50" charset="-128"/>
                <a:cs typeface="メイリオ" pitchFamily="50" charset="-128"/>
              </a:rPr>
              <a:t>画像</a:t>
            </a:r>
          </a:p>
        </p:txBody>
      </p:sp>
      <p:sp>
        <p:nvSpPr>
          <p:cNvPr id="375821" name="Text Box 33"/>
          <p:cNvSpPr txBox="1">
            <a:spLocks noChangeArrowheads="1"/>
          </p:cNvSpPr>
          <p:nvPr/>
        </p:nvSpPr>
        <p:spPr bwMode="auto">
          <a:xfrm>
            <a:off x="5340350" y="411003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a:solidFill>
                  <a:schemeClr val="bg1"/>
                </a:solidFill>
                <a:latin typeface="Times New Roman" pitchFamily="18" charset="0"/>
                <a:ea typeface="HGP創英角ｺﾞｼｯｸUB" pitchFamily="50" charset="-128"/>
              </a:rPr>
              <a:t>①</a:t>
            </a:r>
          </a:p>
        </p:txBody>
      </p:sp>
      <p:sp>
        <p:nvSpPr>
          <p:cNvPr id="375823" name="Text Box 5"/>
          <p:cNvSpPr txBox="1">
            <a:spLocks noChangeArrowheads="1"/>
          </p:cNvSpPr>
          <p:nvPr/>
        </p:nvSpPr>
        <p:spPr bwMode="auto">
          <a:xfrm>
            <a:off x="0" y="0"/>
            <a:ext cx="23193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-17</a:t>
            </a:r>
            <a:r>
              <a:rPr lang="ja-JP" altLang="en-US" sz="1800" b="1" dirty="0">
                <a:latin typeface="Meiryo UI" pitchFamily="50" charset="-128"/>
                <a:ea typeface="Meiryo UI" pitchFamily="50" charset="-128"/>
                <a:cs typeface="Meiryo UI" pitchFamily="50" charset="-128"/>
              </a:rPr>
              <a:t>＞</a:t>
            </a:r>
          </a:p>
        </p:txBody>
      </p:sp>
      <p:sp>
        <p:nvSpPr>
          <p:cNvPr id="375824" name="Rectangle 3"/>
          <p:cNvSpPr>
            <a:spLocks noChangeArrowheads="1"/>
          </p:cNvSpPr>
          <p:nvPr/>
        </p:nvSpPr>
        <p:spPr bwMode="auto">
          <a:xfrm>
            <a:off x="309563" y="105886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pic>
        <p:nvPicPr>
          <p:cNvPr id="3758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86" y="1882933"/>
            <a:ext cx="2527634" cy="250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26" name="テキスト ボックス 9"/>
          <p:cNvSpPr txBox="1">
            <a:spLocks noChangeArrowheads="1"/>
          </p:cNvSpPr>
          <p:nvPr/>
        </p:nvSpPr>
        <p:spPr bwMode="auto">
          <a:xfrm>
            <a:off x="648857" y="4686618"/>
            <a:ext cx="200977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2000" b="1" dirty="0">
                <a:latin typeface="Meiryo UI" pitchFamily="50" charset="-128"/>
                <a:ea typeface="Meiryo UI" pitchFamily="50" charset="-128"/>
                <a:cs typeface="Meiryo UI" pitchFamily="50" charset="-128"/>
              </a:rPr>
              <a:t>アルツハイマー型</a:t>
            </a:r>
            <a:endParaRPr lang="en-US" altLang="ja-JP" sz="2000" b="1" dirty="0">
              <a:latin typeface="Meiryo UI" pitchFamily="50" charset="-128"/>
              <a:ea typeface="Meiryo UI" pitchFamily="50" charset="-128"/>
              <a:cs typeface="Meiryo UI" pitchFamily="50" charset="-128"/>
            </a:endParaRPr>
          </a:p>
          <a:p>
            <a:pPr algn="ctr" eaLnBrk="1" hangingPunct="1"/>
            <a:r>
              <a:rPr lang="ja-JP" altLang="en-US" sz="2000" b="1" dirty="0">
                <a:latin typeface="Meiryo UI" pitchFamily="50" charset="-128"/>
                <a:ea typeface="Meiryo UI" pitchFamily="50" charset="-128"/>
                <a:cs typeface="Meiryo UI" pitchFamily="50" charset="-128"/>
              </a:rPr>
              <a:t>認知症</a:t>
            </a:r>
          </a:p>
          <a:p>
            <a:pPr algn="ctr" eaLnBrk="1" hangingPunct="1"/>
            <a:endParaRPr lang="ja-JP" altLang="en-US" sz="1400" b="1" dirty="0">
              <a:latin typeface="Meiryo UI" pitchFamily="50" charset="-128"/>
              <a:ea typeface="Meiryo UI" pitchFamily="50" charset="-128"/>
              <a:cs typeface="Meiryo UI" pitchFamily="50" charset="-128"/>
            </a:endParaRPr>
          </a:p>
          <a:p>
            <a:pPr algn="ctr" eaLnBrk="1" hangingPunct="1"/>
            <a:r>
              <a:rPr lang="ja-JP" altLang="en-US" sz="1600" b="1" dirty="0">
                <a:latin typeface="Meiryo UI" pitchFamily="50" charset="-128"/>
                <a:ea typeface="Meiryo UI" pitchFamily="50" charset="-128"/>
                <a:cs typeface="Meiryo UI" pitchFamily="50" charset="-128"/>
              </a:rPr>
              <a:t>（側脳室下角の開大</a:t>
            </a:r>
          </a:p>
          <a:p>
            <a:pPr algn="ctr" eaLnBrk="1" hangingPunct="1"/>
            <a:r>
              <a:rPr lang="ja-JP" altLang="en-US" sz="1600" b="1" dirty="0">
                <a:latin typeface="Meiryo UI" pitchFamily="50" charset="-128"/>
                <a:ea typeface="Meiryo UI" pitchFamily="50" charset="-128"/>
                <a:cs typeface="Meiryo UI" pitchFamily="50" charset="-128"/>
              </a:rPr>
              <a:t>     と海馬の萎縮）</a:t>
            </a:r>
            <a:endParaRPr lang="en-US" altLang="ja-JP" sz="1600" b="1" dirty="0">
              <a:latin typeface="Meiryo UI" pitchFamily="50" charset="-128"/>
              <a:ea typeface="Meiryo UI" pitchFamily="50" charset="-128"/>
              <a:cs typeface="Meiryo UI" pitchFamily="50" charset="-128"/>
            </a:endParaRPr>
          </a:p>
        </p:txBody>
      </p:sp>
      <p:grpSp>
        <p:nvGrpSpPr>
          <p:cNvPr id="375828" name="Group 4"/>
          <p:cNvGrpSpPr>
            <a:grpSpLocks/>
          </p:cNvGrpSpPr>
          <p:nvPr/>
        </p:nvGrpSpPr>
        <p:grpSpPr bwMode="auto">
          <a:xfrm>
            <a:off x="3405699" y="1882934"/>
            <a:ext cx="2413206" cy="2504916"/>
            <a:chOff x="1905" y="1021"/>
            <a:chExt cx="2631" cy="3266"/>
          </a:xfrm>
        </p:grpSpPr>
        <p:graphicFrame>
          <p:nvGraphicFramePr>
            <p:cNvPr id="375829" name="Object 17"/>
            <p:cNvGraphicFramePr>
              <a:graphicFrameLocks noChangeAspect="1"/>
            </p:cNvGraphicFramePr>
            <p:nvPr/>
          </p:nvGraphicFramePr>
          <p:xfrm>
            <a:off x="1905" y="1021"/>
            <a:ext cx="2628" cy="3266"/>
          </p:xfrm>
          <a:graphic>
            <a:graphicData uri="http://schemas.openxmlformats.org/presentationml/2006/ole">
              <mc:AlternateContent xmlns:mc="http://schemas.openxmlformats.org/markup-compatibility/2006">
                <mc:Choice xmlns:v="urn:schemas-microsoft-com:vml" Requires="v">
                  <p:oleObj spid="_x0000_s378960" name="ビットマップ イメージ" r:id="rId5" imgW="5266667" imgH="5915851" progId="PBrush">
                    <p:embed/>
                  </p:oleObj>
                </mc:Choice>
                <mc:Fallback>
                  <p:oleObj name="ビットマップ イメージ" r:id="rId5" imgW="5266667" imgH="591585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 y="1021"/>
                          <a:ext cx="2628" cy="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26" name="AutoShape 6"/>
            <p:cNvSpPr>
              <a:spLocks noChangeArrowheads="1"/>
            </p:cNvSpPr>
            <p:nvPr/>
          </p:nvSpPr>
          <p:spPr bwMode="auto">
            <a:xfrm>
              <a:off x="1905" y="3605"/>
              <a:ext cx="575" cy="633"/>
            </a:xfrm>
            <a:prstGeom prst="rtTriangle">
              <a:avLst/>
            </a:prstGeom>
            <a:solidFill>
              <a:srgbClr val="000000"/>
            </a:solidFill>
            <a:ln w="9525" algn="ctr">
              <a:noFill/>
              <a:miter lim="800000"/>
              <a:headEnd/>
              <a:tailEnd/>
            </a:ln>
            <a:effectLst/>
          </p:spPr>
          <p:txBody>
            <a:bodyPr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901127" name="AutoShape 7"/>
            <p:cNvSpPr>
              <a:spLocks noChangeArrowheads="1"/>
            </p:cNvSpPr>
            <p:nvPr/>
          </p:nvSpPr>
          <p:spPr bwMode="auto">
            <a:xfrm flipH="1">
              <a:off x="3809" y="3424"/>
              <a:ext cx="727" cy="863"/>
            </a:xfrm>
            <a:prstGeom prst="rtTriangle">
              <a:avLst/>
            </a:prstGeom>
            <a:solidFill>
              <a:srgbClr val="000000"/>
            </a:solidFill>
            <a:ln w="9525" algn="ctr">
              <a:noFill/>
              <a:miter lim="800000"/>
              <a:headEnd/>
              <a:tailEnd/>
            </a:ln>
            <a:effectLst/>
          </p:spPr>
          <p:txBody>
            <a:bodyPr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901128" name="AutoShape 8"/>
            <p:cNvSpPr>
              <a:spLocks noChangeArrowheads="1"/>
            </p:cNvSpPr>
            <p:nvPr/>
          </p:nvSpPr>
          <p:spPr bwMode="auto">
            <a:xfrm rot="10800000" flipH="1">
              <a:off x="1905" y="1021"/>
              <a:ext cx="575" cy="635"/>
            </a:xfrm>
            <a:prstGeom prst="rtTriangle">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901129" name="AutoShape 9"/>
            <p:cNvSpPr>
              <a:spLocks noChangeArrowheads="1"/>
            </p:cNvSpPr>
            <p:nvPr/>
          </p:nvSpPr>
          <p:spPr bwMode="auto">
            <a:xfrm>
              <a:off x="1905" y="3471"/>
              <a:ext cx="575" cy="816"/>
            </a:xfrm>
            <a:prstGeom prst="rtTriangle">
              <a:avLst/>
            </a:prstGeom>
            <a:solidFill>
              <a:srgbClr val="000000"/>
            </a:solidFill>
            <a:ln w="9525" algn="ctr">
              <a:noFill/>
              <a:miter lim="800000"/>
              <a:headEnd/>
              <a:tailEnd/>
            </a:ln>
            <a:effectLst/>
          </p:spPr>
          <p:txBody>
            <a:bodyPr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901130" name="AutoShape 10"/>
            <p:cNvSpPr>
              <a:spLocks noChangeArrowheads="1"/>
            </p:cNvSpPr>
            <p:nvPr/>
          </p:nvSpPr>
          <p:spPr bwMode="auto">
            <a:xfrm rot="16200000" flipH="1">
              <a:off x="3697" y="907"/>
              <a:ext cx="725" cy="953"/>
            </a:xfrm>
            <a:prstGeom prst="rtTriangle">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grpSp>
      <p:grpSp>
        <p:nvGrpSpPr>
          <p:cNvPr id="375836" name="グループ化 6"/>
          <p:cNvGrpSpPr>
            <a:grpSpLocks/>
          </p:cNvGrpSpPr>
          <p:nvPr/>
        </p:nvGrpSpPr>
        <p:grpSpPr bwMode="auto">
          <a:xfrm>
            <a:off x="6254499" y="1895680"/>
            <a:ext cx="2444751" cy="2492170"/>
            <a:chOff x="485775" y="2619375"/>
            <a:chExt cx="3657600" cy="3632201"/>
          </a:xfrm>
        </p:grpSpPr>
        <p:pic>
          <p:nvPicPr>
            <p:cNvPr id="37583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775" y="2619375"/>
              <a:ext cx="3657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bwMode="auto">
            <a:xfrm>
              <a:off x="485775" y="2619375"/>
              <a:ext cx="1122249" cy="456003"/>
            </a:xfrm>
            <a:prstGeom prst="rect">
              <a:avLst/>
            </a:prstGeom>
            <a:solidFill>
              <a:schemeClr val="tx1"/>
            </a:solidFill>
            <a:ln w="9525" cap="flat" cmpd="sng" algn="ctr">
              <a:noFill/>
              <a:prstDash val="solid"/>
              <a:round/>
              <a:headEnd type="none" w="med" len="med"/>
              <a:tailEnd type="none" w="med" len="med"/>
            </a:ln>
            <a:effec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正方形/長方形 2"/>
            <p:cNvSpPr/>
            <p:nvPr/>
          </p:nvSpPr>
          <p:spPr bwMode="auto">
            <a:xfrm>
              <a:off x="3361368" y="2722174"/>
              <a:ext cx="782007" cy="419099"/>
            </a:xfrm>
            <a:prstGeom prst="rect">
              <a:avLst/>
            </a:prstGeom>
            <a:solidFill>
              <a:schemeClr val="tx1"/>
            </a:solidFill>
            <a:ln w="9525" cap="flat" cmpd="sng" algn="ctr">
              <a:noFill/>
              <a:prstDash val="solid"/>
              <a:round/>
              <a:headEnd type="none" w="med" len="med"/>
              <a:tailEnd type="none" w="med" len="med"/>
            </a:ln>
            <a:effec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 name="正方形/長方形 3"/>
            <p:cNvSpPr/>
            <p:nvPr/>
          </p:nvSpPr>
          <p:spPr bwMode="auto">
            <a:xfrm>
              <a:off x="485775" y="5571527"/>
              <a:ext cx="798470" cy="680049"/>
            </a:xfrm>
            <a:prstGeom prst="rect">
              <a:avLst/>
            </a:prstGeom>
            <a:solidFill>
              <a:schemeClr val="tx1"/>
            </a:solidFill>
            <a:ln w="9525" cap="flat" cmpd="sng" algn="ctr">
              <a:noFill/>
              <a:prstDash val="solid"/>
              <a:round/>
              <a:headEnd type="none" w="med" len="med"/>
              <a:tailEnd type="none" w="med" len="med"/>
            </a:ln>
            <a:effec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5" name="正方形/長方形 4"/>
            <p:cNvSpPr/>
            <p:nvPr/>
          </p:nvSpPr>
          <p:spPr bwMode="auto">
            <a:xfrm>
              <a:off x="3152833" y="5742858"/>
              <a:ext cx="990542" cy="508718"/>
            </a:xfrm>
            <a:prstGeom prst="rect">
              <a:avLst/>
            </a:prstGeom>
            <a:solidFill>
              <a:schemeClr val="tx1"/>
            </a:solidFill>
            <a:ln w="9525" cap="flat" cmpd="sng" algn="ctr">
              <a:noFill/>
              <a:prstDash val="solid"/>
              <a:round/>
              <a:headEnd type="none" w="med" len="med"/>
              <a:tailEnd type="none" w="med" len="med"/>
            </a:ln>
            <a:effec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6" name="正方形/長方形 5"/>
            <p:cNvSpPr/>
            <p:nvPr/>
          </p:nvSpPr>
          <p:spPr bwMode="auto">
            <a:xfrm>
              <a:off x="1215649" y="5998534"/>
              <a:ext cx="392375" cy="253042"/>
            </a:xfrm>
            <a:prstGeom prst="rect">
              <a:avLst/>
            </a:prstGeom>
            <a:solidFill>
              <a:schemeClr val="tx1"/>
            </a:solidFill>
            <a:ln w="9525" cap="flat" cmpd="sng" algn="ctr">
              <a:noFill/>
              <a:prstDash val="solid"/>
              <a:round/>
              <a:headEnd type="none" w="med" len="med"/>
              <a:tailEnd type="none" w="med" len="med"/>
            </a:ln>
            <a:effec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grpSp>
      <p:sp>
        <p:nvSpPr>
          <p:cNvPr id="375843" name="テキスト ボックス 9"/>
          <p:cNvSpPr txBox="1">
            <a:spLocks noChangeArrowheads="1"/>
          </p:cNvSpPr>
          <p:nvPr/>
        </p:nvSpPr>
        <p:spPr bwMode="auto">
          <a:xfrm>
            <a:off x="3708068" y="4722259"/>
            <a:ext cx="16428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2000" b="1" dirty="0">
                <a:latin typeface="Meiryo UI" pitchFamily="50" charset="-128"/>
                <a:ea typeface="Meiryo UI" pitchFamily="50" charset="-128"/>
                <a:cs typeface="Meiryo UI" pitchFamily="50" charset="-128"/>
              </a:rPr>
              <a:t>前頭側頭型</a:t>
            </a:r>
          </a:p>
          <a:p>
            <a:pPr algn="ctr" eaLnBrk="1" hangingPunct="1"/>
            <a:r>
              <a:rPr lang="ja-JP" altLang="en-US" sz="2000" b="1" dirty="0">
                <a:latin typeface="Meiryo UI" pitchFamily="50" charset="-128"/>
                <a:ea typeface="Meiryo UI" pitchFamily="50" charset="-128"/>
                <a:cs typeface="Meiryo UI" pitchFamily="50" charset="-128"/>
              </a:rPr>
              <a:t>認知症</a:t>
            </a:r>
            <a:endParaRPr lang="en-US" altLang="ja-JP" sz="2000" b="1" dirty="0">
              <a:latin typeface="Meiryo UI" pitchFamily="50" charset="-128"/>
              <a:ea typeface="Meiryo UI" pitchFamily="50" charset="-128"/>
              <a:cs typeface="Meiryo UI" pitchFamily="50" charset="-128"/>
            </a:endParaRPr>
          </a:p>
        </p:txBody>
      </p:sp>
      <p:sp>
        <p:nvSpPr>
          <p:cNvPr id="375844" name="テキスト ボックス 9"/>
          <p:cNvSpPr txBox="1">
            <a:spLocks noChangeArrowheads="1"/>
          </p:cNvSpPr>
          <p:nvPr/>
        </p:nvSpPr>
        <p:spPr bwMode="auto">
          <a:xfrm>
            <a:off x="6621461" y="4708582"/>
            <a:ext cx="17467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2000" b="1" dirty="0">
                <a:latin typeface="Meiryo UI" pitchFamily="50" charset="-128"/>
                <a:ea typeface="Meiryo UI" pitchFamily="50" charset="-128"/>
                <a:cs typeface="Meiryo UI" pitchFamily="50" charset="-128"/>
              </a:rPr>
              <a:t>血管性認知症</a:t>
            </a:r>
            <a:endParaRPr lang="en-US" altLang="ja-JP" sz="2000" b="1" dirty="0">
              <a:latin typeface="Meiryo UI" pitchFamily="50" charset="-128"/>
              <a:ea typeface="Meiryo UI" pitchFamily="50" charset="-128"/>
              <a:cs typeface="Meiryo UI" pitchFamily="50" charset="-128"/>
            </a:endParaRPr>
          </a:p>
        </p:txBody>
      </p:sp>
      <p:sp>
        <p:nvSpPr>
          <p:cNvPr id="375847" name="Line 39"/>
          <p:cNvSpPr>
            <a:spLocks noChangeShapeType="1"/>
          </p:cNvSpPr>
          <p:nvPr/>
        </p:nvSpPr>
        <p:spPr bwMode="auto">
          <a:xfrm flipV="1">
            <a:off x="3158666" y="1449706"/>
            <a:ext cx="0" cy="5143500"/>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5850" name="AutoShape 8"/>
          <p:cNvSpPr>
            <a:spLocks noChangeArrowheads="1"/>
          </p:cNvSpPr>
          <p:nvPr/>
        </p:nvSpPr>
        <p:spPr bwMode="auto">
          <a:xfrm rot="3082610">
            <a:off x="937419" y="2513367"/>
            <a:ext cx="444500" cy="228600"/>
          </a:xfrm>
          <a:prstGeom prst="rightArrow">
            <a:avLst>
              <a:gd name="adj1" fmla="val 38889"/>
              <a:gd name="adj2" fmla="val 63888"/>
            </a:avLst>
          </a:prstGeom>
          <a:solidFill>
            <a:srgbClr val="FFCCFF"/>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rot="10800000" vert="eaVert" wrap="none" anchor="ctr"/>
          <a:lstStyle/>
          <a:p>
            <a:pPr algn="r" eaLnBrk="1" hangingPunct="1"/>
            <a:endParaRPr lang="ja-JP" altLang="ja-JP"/>
          </a:p>
        </p:txBody>
      </p:sp>
      <p:sp>
        <p:nvSpPr>
          <p:cNvPr id="375851" name="AutoShape 8"/>
          <p:cNvSpPr>
            <a:spLocks noChangeArrowheads="1"/>
          </p:cNvSpPr>
          <p:nvPr/>
        </p:nvSpPr>
        <p:spPr bwMode="auto">
          <a:xfrm rot="8086382">
            <a:off x="1770600" y="2477169"/>
            <a:ext cx="444500" cy="228600"/>
          </a:xfrm>
          <a:prstGeom prst="rightArrow">
            <a:avLst>
              <a:gd name="adj1" fmla="val 38889"/>
              <a:gd name="adj2" fmla="val 63888"/>
            </a:avLst>
          </a:prstGeom>
          <a:solidFill>
            <a:srgbClr val="FFCCFF"/>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rot="10800000" vert="eaVert" wrap="none" anchor="ctr"/>
          <a:lstStyle/>
          <a:p>
            <a:pPr algn="r" eaLnBrk="1" hangingPunct="1"/>
            <a:endParaRPr lang="ja-JP" altLang="ja-JP"/>
          </a:p>
        </p:txBody>
      </p:sp>
      <p:sp>
        <p:nvSpPr>
          <p:cNvPr id="48" name="Line 39"/>
          <p:cNvSpPr>
            <a:spLocks noChangeShapeType="1"/>
          </p:cNvSpPr>
          <p:nvPr/>
        </p:nvSpPr>
        <p:spPr bwMode="auto">
          <a:xfrm flipV="1">
            <a:off x="6021031" y="1507875"/>
            <a:ext cx="0" cy="5143500"/>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308462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EEC8"/>
        </a:solid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624013" y="3090254"/>
            <a:ext cx="5880100"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a:latin typeface="Meiryo UI" pitchFamily="50" charset="-128"/>
                <a:ea typeface="Meiryo UI" pitchFamily="50" charset="-128"/>
                <a:cs typeface="Meiryo UI" pitchFamily="50" charset="-128"/>
              </a:rPr>
              <a:t>かかりつけ医の役割</a:t>
            </a:r>
          </a:p>
        </p:txBody>
      </p:sp>
      <p:sp>
        <p:nvSpPr>
          <p:cNvPr id="9219" name="Text Box 4"/>
          <p:cNvSpPr txBox="1">
            <a:spLocks noChangeArrowheads="1"/>
          </p:cNvSpPr>
          <p:nvPr/>
        </p:nvSpPr>
        <p:spPr bwMode="auto">
          <a:xfrm>
            <a:off x="3244850" y="2211137"/>
            <a:ext cx="2679700"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800" b="1">
                <a:latin typeface="Meiryo UI" pitchFamily="50" charset="-128"/>
                <a:ea typeface="Meiryo UI" pitchFamily="50" charset="-128"/>
                <a:cs typeface="Meiryo UI" pitchFamily="50" charset="-128"/>
              </a:rPr>
              <a:t>［</a:t>
            </a:r>
            <a:r>
              <a:rPr lang="en-US" altLang="ja-JP" sz="2800" b="1">
                <a:latin typeface="Meiryo UI" pitchFamily="50" charset="-128"/>
                <a:ea typeface="Meiryo UI" pitchFamily="50" charset="-128"/>
                <a:cs typeface="Meiryo UI" pitchFamily="50" charset="-128"/>
              </a:rPr>
              <a:t>DVD-1</a:t>
            </a:r>
            <a:r>
              <a:rPr lang="ja-JP" altLang="en-US" sz="2800" b="1">
                <a:latin typeface="Meiryo UI" pitchFamily="50" charset="-128"/>
                <a:ea typeface="Meiryo UI" pitchFamily="50" charset="-128"/>
                <a:cs typeface="Meiryo UI" pitchFamily="50" charset="-128"/>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231775" y="462585"/>
            <a:ext cx="8686800" cy="514350"/>
          </a:xfrm>
        </p:spPr>
        <p:txBody>
          <a:bodyPr/>
          <a:lstStyle/>
          <a:p>
            <a:r>
              <a:rPr lang="ja-JP" altLang="en-US" sz="3000" b="1" dirty="0">
                <a:latin typeface="Meiryo UI" pitchFamily="50" charset="-128"/>
                <a:ea typeface="Meiryo UI" pitchFamily="50" charset="-128"/>
                <a:cs typeface="Meiryo UI" pitchFamily="50" charset="-128"/>
              </a:rPr>
              <a:t>認知症各病型の典型的な</a:t>
            </a:r>
            <a:r>
              <a:rPr lang="en-US" altLang="ja-JP" sz="3000" b="1" dirty="0">
                <a:latin typeface="Meiryo UI" pitchFamily="50" charset="-128"/>
                <a:ea typeface="Meiryo UI" pitchFamily="50" charset="-128"/>
                <a:cs typeface="Meiryo UI" pitchFamily="50" charset="-128"/>
              </a:rPr>
              <a:t>SPECT</a:t>
            </a:r>
            <a:r>
              <a:rPr lang="ja-JP" altLang="en-US" sz="3000" b="1" dirty="0">
                <a:latin typeface="Meiryo UI" pitchFamily="50" charset="-128"/>
                <a:ea typeface="Meiryo UI" pitchFamily="50" charset="-128"/>
                <a:cs typeface="Meiryo UI" pitchFamily="50" charset="-128"/>
              </a:rPr>
              <a:t>パターン</a:t>
            </a:r>
          </a:p>
        </p:txBody>
      </p:sp>
      <p:sp>
        <p:nvSpPr>
          <p:cNvPr id="73732" name="Text Box 4"/>
          <p:cNvSpPr txBox="1">
            <a:spLocks noChangeArrowheads="1"/>
          </p:cNvSpPr>
          <p:nvPr/>
        </p:nvSpPr>
        <p:spPr bwMode="auto">
          <a:xfrm>
            <a:off x="482600" y="4933950"/>
            <a:ext cx="73548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en-US" altLang="ja-JP" sz="2800" b="1" dirty="0">
                <a:latin typeface="Meiryo UI" pitchFamily="50" charset="-128"/>
                <a:ea typeface="Meiryo UI" pitchFamily="50" charset="-128"/>
                <a:cs typeface="Meiryo UI" pitchFamily="50" charset="-128"/>
              </a:rPr>
              <a:t>FTD</a:t>
            </a:r>
            <a:r>
              <a:rPr lang="en-US" altLang="ja-JP" sz="3000" b="1" dirty="0">
                <a:latin typeface="Meiryo UI" pitchFamily="50" charset="-128"/>
                <a:ea typeface="Meiryo UI" pitchFamily="50" charset="-128"/>
                <a:cs typeface="Meiryo UI" pitchFamily="50" charset="-128"/>
              </a:rPr>
              <a:t>  </a:t>
            </a:r>
            <a:r>
              <a:rPr lang="en-US" altLang="ja-JP" sz="2000" b="1" dirty="0">
                <a:latin typeface="Meiryo UI" pitchFamily="50" charset="-128"/>
                <a:ea typeface="Meiryo UI" pitchFamily="50" charset="-128"/>
                <a:cs typeface="Meiryo UI" pitchFamily="50" charset="-128"/>
              </a:rPr>
              <a:t>①</a:t>
            </a:r>
            <a:r>
              <a:rPr lang="ja-JP" altLang="en-US" sz="2000" b="1" dirty="0">
                <a:latin typeface="Meiryo UI" pitchFamily="50" charset="-128"/>
                <a:ea typeface="Meiryo UI" pitchFamily="50" charset="-128"/>
                <a:cs typeface="Meiryo UI" pitchFamily="50" charset="-128"/>
              </a:rPr>
              <a:t>前頭葉   </a:t>
            </a:r>
            <a:r>
              <a:rPr lang="en-US" altLang="ja-JP" sz="2000" b="1" dirty="0">
                <a:latin typeface="Meiryo UI" pitchFamily="50" charset="-128"/>
                <a:ea typeface="Meiryo UI" pitchFamily="50" charset="-128"/>
                <a:cs typeface="Meiryo UI" pitchFamily="50" charset="-128"/>
              </a:rPr>
              <a:t>②</a:t>
            </a:r>
            <a:r>
              <a:rPr lang="ja-JP" altLang="en-US" sz="2000" b="1" dirty="0">
                <a:latin typeface="Meiryo UI" pitchFamily="50" charset="-128"/>
                <a:ea typeface="Meiryo UI" pitchFamily="50" charset="-128"/>
                <a:cs typeface="Meiryo UI" pitchFamily="50" charset="-128"/>
              </a:rPr>
              <a:t>頭頂側頭連合野（</a:t>
            </a:r>
            <a:r>
              <a:rPr lang="en-US" altLang="ja-JP" sz="2000" b="1" dirty="0">
                <a:latin typeface="Meiryo UI" pitchFamily="50" charset="-128"/>
                <a:ea typeface="Meiryo UI" pitchFamily="50" charset="-128"/>
                <a:cs typeface="Meiryo UI" pitchFamily="50" charset="-128"/>
              </a:rPr>
              <a:t>AD</a:t>
            </a:r>
            <a:r>
              <a:rPr lang="ja-JP" altLang="en-US" sz="2000" b="1" dirty="0">
                <a:latin typeface="Meiryo UI" pitchFamily="50" charset="-128"/>
                <a:ea typeface="Meiryo UI" pitchFamily="50" charset="-128"/>
                <a:cs typeface="Meiryo UI" pitchFamily="50" charset="-128"/>
              </a:rPr>
              <a:t>と比べて軽い）</a:t>
            </a:r>
            <a:endParaRPr lang="ja-JP" altLang="en-US" b="1" dirty="0">
              <a:latin typeface="Meiryo UI" pitchFamily="50" charset="-128"/>
              <a:ea typeface="Meiryo UI" pitchFamily="50" charset="-128"/>
              <a:cs typeface="Meiryo UI" pitchFamily="50" charset="-128"/>
            </a:endParaRPr>
          </a:p>
        </p:txBody>
      </p:sp>
      <p:sp>
        <p:nvSpPr>
          <p:cNvPr id="73734" name="Text Box 12"/>
          <p:cNvSpPr txBox="1">
            <a:spLocks noChangeArrowheads="1"/>
          </p:cNvSpPr>
          <p:nvPr/>
        </p:nvSpPr>
        <p:spPr bwMode="auto">
          <a:xfrm>
            <a:off x="8762536" y="1711838"/>
            <a:ext cx="220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latin typeface="Trebuchet MS" pitchFamily="34" charset="0"/>
              </a:rPr>
              <a:t>7</a:t>
            </a:r>
          </a:p>
        </p:txBody>
      </p:sp>
      <p:sp>
        <p:nvSpPr>
          <p:cNvPr id="73735" name="Text Box 13"/>
          <p:cNvSpPr txBox="1">
            <a:spLocks noChangeArrowheads="1"/>
          </p:cNvSpPr>
          <p:nvPr/>
        </p:nvSpPr>
        <p:spPr bwMode="auto">
          <a:xfrm>
            <a:off x="8762536" y="2755713"/>
            <a:ext cx="220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latin typeface="Trebuchet MS" pitchFamily="34" charset="0"/>
              </a:rPr>
              <a:t>0</a:t>
            </a:r>
          </a:p>
        </p:txBody>
      </p:sp>
      <p:sp>
        <p:nvSpPr>
          <p:cNvPr id="73737" name="Text Box 15"/>
          <p:cNvSpPr txBox="1">
            <a:spLocks noChangeArrowheads="1"/>
          </p:cNvSpPr>
          <p:nvPr/>
        </p:nvSpPr>
        <p:spPr bwMode="auto">
          <a:xfrm>
            <a:off x="8750661" y="3536063"/>
            <a:ext cx="220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latin typeface="Trebuchet MS" pitchFamily="34" charset="0"/>
              </a:rPr>
              <a:t>7</a:t>
            </a:r>
          </a:p>
        </p:txBody>
      </p:sp>
      <p:sp>
        <p:nvSpPr>
          <p:cNvPr id="73738" name="Text Box 16"/>
          <p:cNvSpPr txBox="1">
            <a:spLocks noChangeArrowheads="1"/>
          </p:cNvSpPr>
          <p:nvPr/>
        </p:nvSpPr>
        <p:spPr bwMode="auto">
          <a:xfrm>
            <a:off x="8727611" y="4579938"/>
            <a:ext cx="220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latin typeface="Trebuchet MS" pitchFamily="34" charset="0"/>
              </a:rPr>
              <a:t>0</a:t>
            </a:r>
          </a:p>
        </p:txBody>
      </p:sp>
      <p:sp>
        <p:nvSpPr>
          <p:cNvPr id="73740" name="Text Box 18"/>
          <p:cNvSpPr txBox="1">
            <a:spLocks noChangeArrowheads="1"/>
          </p:cNvSpPr>
          <p:nvPr/>
        </p:nvSpPr>
        <p:spPr bwMode="auto">
          <a:xfrm>
            <a:off x="8771752" y="5305734"/>
            <a:ext cx="220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dirty="0">
                <a:latin typeface="Trebuchet MS" pitchFamily="34" charset="0"/>
              </a:rPr>
              <a:t>7</a:t>
            </a:r>
          </a:p>
        </p:txBody>
      </p:sp>
      <p:sp>
        <p:nvSpPr>
          <p:cNvPr id="73741" name="Text Box 19"/>
          <p:cNvSpPr txBox="1">
            <a:spLocks noChangeArrowheads="1"/>
          </p:cNvSpPr>
          <p:nvPr/>
        </p:nvSpPr>
        <p:spPr bwMode="auto">
          <a:xfrm>
            <a:off x="8799048" y="6357938"/>
            <a:ext cx="220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latin typeface="Trebuchet MS" pitchFamily="34" charset="0"/>
              </a:rPr>
              <a:t>0</a:t>
            </a:r>
          </a:p>
        </p:txBody>
      </p:sp>
      <p:sp>
        <p:nvSpPr>
          <p:cNvPr id="73742" name="Text Box 20"/>
          <p:cNvSpPr txBox="1">
            <a:spLocks noChangeArrowheads="1"/>
          </p:cNvSpPr>
          <p:nvPr/>
        </p:nvSpPr>
        <p:spPr bwMode="auto">
          <a:xfrm>
            <a:off x="504825" y="1323975"/>
            <a:ext cx="7731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800" b="1" dirty="0">
                <a:latin typeface="Meiryo UI" pitchFamily="50" charset="-128"/>
                <a:ea typeface="Meiryo UI" pitchFamily="50" charset="-128"/>
                <a:cs typeface="Meiryo UI" pitchFamily="50" charset="-128"/>
              </a:rPr>
              <a:t>AD</a:t>
            </a:r>
            <a:r>
              <a:rPr lang="ja-JP" altLang="en-US" b="1" dirty="0">
                <a:latin typeface="Meiryo UI" pitchFamily="50" charset="-128"/>
                <a:ea typeface="Meiryo UI" pitchFamily="50" charset="-128"/>
                <a:cs typeface="Meiryo UI" pitchFamily="50" charset="-128"/>
              </a:rPr>
              <a:t>　</a:t>
            </a:r>
            <a:r>
              <a:rPr lang="en-US" altLang="ja-JP" sz="2000" b="1" dirty="0">
                <a:latin typeface="Meiryo UI" pitchFamily="50" charset="-128"/>
                <a:ea typeface="Meiryo UI" pitchFamily="50" charset="-128"/>
                <a:cs typeface="Meiryo UI" pitchFamily="50" charset="-128"/>
              </a:rPr>
              <a:t>①</a:t>
            </a:r>
            <a:r>
              <a:rPr lang="ja-JP" altLang="en-US" sz="2000" b="1" dirty="0">
                <a:latin typeface="Meiryo UI" pitchFamily="50" charset="-128"/>
                <a:ea typeface="Meiryo UI" pitchFamily="50" charset="-128"/>
                <a:cs typeface="Meiryo UI" pitchFamily="50" charset="-128"/>
              </a:rPr>
              <a:t>頭頂側頭連合野  </a:t>
            </a:r>
            <a:r>
              <a:rPr lang="en-US" altLang="ja-JP" sz="2000" b="1" dirty="0">
                <a:latin typeface="Meiryo UI" pitchFamily="50" charset="-128"/>
                <a:ea typeface="Meiryo UI" pitchFamily="50" charset="-128"/>
                <a:cs typeface="Meiryo UI" pitchFamily="50" charset="-128"/>
              </a:rPr>
              <a:t>②</a:t>
            </a:r>
            <a:r>
              <a:rPr lang="ja-JP" altLang="en-US" sz="2000" b="1" dirty="0">
                <a:latin typeface="Meiryo UI" pitchFamily="50" charset="-128"/>
                <a:ea typeface="Meiryo UI" pitchFamily="50" charset="-128"/>
                <a:cs typeface="Meiryo UI" pitchFamily="50" charset="-128"/>
              </a:rPr>
              <a:t>楔前部から後部帯状回  </a:t>
            </a:r>
            <a:r>
              <a:rPr lang="en-US" altLang="ja-JP" sz="2000" b="1" dirty="0">
                <a:latin typeface="Meiryo UI" pitchFamily="50" charset="-128"/>
                <a:ea typeface="Meiryo UI" pitchFamily="50" charset="-128"/>
                <a:cs typeface="Meiryo UI" pitchFamily="50" charset="-128"/>
              </a:rPr>
              <a:t>③</a:t>
            </a:r>
            <a:r>
              <a:rPr lang="ja-JP" altLang="en-US" sz="2000" b="1" dirty="0">
                <a:latin typeface="Meiryo UI" pitchFamily="50" charset="-128"/>
                <a:ea typeface="Meiryo UI" pitchFamily="50" charset="-128"/>
                <a:cs typeface="Meiryo UI" pitchFamily="50" charset="-128"/>
              </a:rPr>
              <a:t>前頭葉</a:t>
            </a:r>
            <a:endParaRPr lang="ja-JP" altLang="en-US" b="1" dirty="0">
              <a:latin typeface="Meiryo UI" pitchFamily="50" charset="-128"/>
              <a:ea typeface="Meiryo UI" pitchFamily="50" charset="-128"/>
              <a:cs typeface="Meiryo UI" pitchFamily="50" charset="-128"/>
            </a:endParaRPr>
          </a:p>
        </p:txBody>
      </p:sp>
      <p:sp>
        <p:nvSpPr>
          <p:cNvPr id="73743" name="Text Box 21"/>
          <p:cNvSpPr txBox="1">
            <a:spLocks noChangeArrowheads="1"/>
          </p:cNvSpPr>
          <p:nvPr/>
        </p:nvSpPr>
        <p:spPr bwMode="auto">
          <a:xfrm>
            <a:off x="490538" y="3133725"/>
            <a:ext cx="4702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800" b="1" dirty="0">
                <a:latin typeface="Meiryo UI" pitchFamily="50" charset="-128"/>
                <a:ea typeface="Meiryo UI" pitchFamily="50" charset="-128"/>
                <a:cs typeface="Meiryo UI" pitchFamily="50" charset="-128"/>
              </a:rPr>
              <a:t>DLB</a:t>
            </a:r>
            <a:r>
              <a:rPr lang="ja-JP" altLang="en-US" sz="2000" b="1" dirty="0">
                <a:latin typeface="Meiryo UI" pitchFamily="50" charset="-128"/>
                <a:ea typeface="Meiryo UI" pitchFamily="50" charset="-128"/>
                <a:cs typeface="Meiryo UI" pitchFamily="50" charset="-128"/>
              </a:rPr>
              <a:t>　</a:t>
            </a:r>
            <a:r>
              <a:rPr lang="en-US" altLang="ja-JP" sz="2000" b="1" dirty="0">
                <a:latin typeface="Meiryo UI" pitchFamily="50" charset="-128"/>
                <a:ea typeface="Meiryo UI" pitchFamily="50" charset="-128"/>
                <a:cs typeface="Meiryo UI" pitchFamily="50" charset="-128"/>
              </a:rPr>
              <a:t>①</a:t>
            </a:r>
            <a:r>
              <a:rPr lang="ja-JP" altLang="en-US" sz="2000" b="1" dirty="0">
                <a:latin typeface="Meiryo UI" pitchFamily="50" charset="-128"/>
                <a:ea typeface="Meiryo UI" pitchFamily="50" charset="-128"/>
                <a:cs typeface="Meiryo UI" pitchFamily="50" charset="-128"/>
              </a:rPr>
              <a:t>後頭葉  </a:t>
            </a:r>
            <a:r>
              <a:rPr lang="en-US" altLang="ja-JP" sz="2000" b="1" dirty="0">
                <a:latin typeface="Meiryo UI" pitchFamily="50" charset="-128"/>
                <a:ea typeface="Meiryo UI" pitchFamily="50" charset="-128"/>
                <a:cs typeface="Meiryo UI" pitchFamily="50" charset="-128"/>
              </a:rPr>
              <a:t>②</a:t>
            </a:r>
            <a:r>
              <a:rPr lang="ja-JP" altLang="en-US" sz="2000" b="1" dirty="0">
                <a:latin typeface="Meiryo UI" pitchFamily="50" charset="-128"/>
                <a:ea typeface="Meiryo UI" pitchFamily="50" charset="-128"/>
                <a:cs typeface="Meiryo UI" pitchFamily="50" charset="-128"/>
              </a:rPr>
              <a:t>頭頂側頭連合野</a:t>
            </a:r>
            <a:endParaRPr lang="ja-JP" altLang="en-US" b="1" dirty="0">
              <a:latin typeface="Meiryo UI" pitchFamily="50" charset="-128"/>
              <a:ea typeface="Meiryo UI" pitchFamily="50" charset="-128"/>
              <a:cs typeface="Meiryo UI" pitchFamily="50" charset="-128"/>
            </a:endParaRPr>
          </a:p>
        </p:txBody>
      </p:sp>
      <p:grpSp>
        <p:nvGrpSpPr>
          <p:cNvPr id="73744" name="Group 48"/>
          <p:cNvGrpSpPr>
            <a:grpSpLocks/>
          </p:cNvGrpSpPr>
          <p:nvPr/>
        </p:nvGrpSpPr>
        <p:grpSpPr bwMode="auto">
          <a:xfrm>
            <a:off x="495300" y="1852613"/>
            <a:ext cx="8318500" cy="1052513"/>
            <a:chOff x="357" y="1112"/>
            <a:chExt cx="5240" cy="663"/>
          </a:xfrm>
        </p:grpSpPr>
        <p:graphicFrame>
          <p:nvGraphicFramePr>
            <p:cNvPr id="73768" name="Object 75"/>
            <p:cNvGraphicFramePr>
              <a:graphicFrameLocks noChangeAspect="1"/>
            </p:cNvGraphicFramePr>
            <p:nvPr>
              <p:extLst>
                <p:ext uri="{D42A27DB-BD31-4B8C-83A1-F6EECF244321}">
                  <p14:modId xmlns:p14="http://schemas.microsoft.com/office/powerpoint/2010/main" val="1082560979"/>
                </p:ext>
              </p:extLst>
            </p:nvPr>
          </p:nvGraphicFramePr>
          <p:xfrm>
            <a:off x="357" y="1144"/>
            <a:ext cx="5167" cy="631"/>
          </p:xfrm>
          <a:graphic>
            <a:graphicData uri="http://schemas.openxmlformats.org/presentationml/2006/ole">
              <mc:AlternateContent xmlns:mc="http://schemas.openxmlformats.org/markup-compatibility/2006">
                <mc:Choice xmlns:v="urn:schemas-microsoft-com:vml" Requires="v">
                  <p:oleObj spid="_x0000_s381161" name="Image" r:id="rId4" imgW="9257143" imgH="1104372" progId="">
                    <p:embed/>
                  </p:oleObj>
                </mc:Choice>
                <mc:Fallback>
                  <p:oleObj name="Image" r:id="rId4" imgW="9257143" imgH="110437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 y="1144"/>
                          <a:ext cx="5167" cy="631"/>
                        </a:xfrm>
                        <a:prstGeom prst="rect">
                          <a:avLst/>
                        </a:prstGeom>
                        <a:noFill/>
                        <a:ln>
                          <a:noFill/>
                        </a:ln>
                        <a:effectLst/>
                      </p:spPr>
                    </p:pic>
                  </p:oleObj>
                </mc:Fallback>
              </mc:AlternateContent>
            </a:graphicData>
          </a:graphic>
        </p:graphicFrame>
        <p:pic>
          <p:nvPicPr>
            <p:cNvPr id="73769" name="Picture 8" descr="スケール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6" y="1144"/>
              <a:ext cx="81"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70" name="Line 22"/>
            <p:cNvSpPr>
              <a:spLocks noChangeShapeType="1"/>
            </p:cNvSpPr>
            <p:nvPr/>
          </p:nvSpPr>
          <p:spPr bwMode="auto">
            <a:xfrm flipH="1" flipV="1">
              <a:off x="824" y="1554"/>
              <a:ext cx="121" cy="9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71" name="Line 23"/>
            <p:cNvSpPr>
              <a:spLocks noChangeShapeType="1"/>
            </p:cNvSpPr>
            <p:nvPr/>
          </p:nvSpPr>
          <p:spPr bwMode="auto">
            <a:xfrm flipV="1">
              <a:off x="1227" y="1554"/>
              <a:ext cx="121" cy="9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72" name="Text Box 24"/>
            <p:cNvSpPr txBox="1">
              <a:spLocks noChangeArrowheads="1"/>
            </p:cNvSpPr>
            <p:nvPr/>
          </p:nvSpPr>
          <p:spPr bwMode="auto">
            <a:xfrm>
              <a:off x="973" y="1509"/>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①</a:t>
              </a:r>
            </a:p>
          </p:txBody>
        </p:sp>
        <p:sp>
          <p:nvSpPr>
            <p:cNvPr id="73773" name="Line 25"/>
            <p:cNvSpPr>
              <a:spLocks noChangeShapeType="1"/>
            </p:cNvSpPr>
            <p:nvPr/>
          </p:nvSpPr>
          <p:spPr bwMode="auto">
            <a:xfrm flipH="1" flipV="1">
              <a:off x="4694" y="1373"/>
              <a:ext cx="121" cy="18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74" name="Line 26"/>
            <p:cNvSpPr>
              <a:spLocks noChangeShapeType="1"/>
            </p:cNvSpPr>
            <p:nvPr/>
          </p:nvSpPr>
          <p:spPr bwMode="auto">
            <a:xfrm flipV="1">
              <a:off x="4977" y="1373"/>
              <a:ext cx="81" cy="182"/>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75" name="Text Box 27"/>
            <p:cNvSpPr txBox="1">
              <a:spLocks noChangeArrowheads="1"/>
            </p:cNvSpPr>
            <p:nvPr/>
          </p:nvSpPr>
          <p:spPr bwMode="auto">
            <a:xfrm>
              <a:off x="4775" y="1464"/>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②</a:t>
              </a:r>
            </a:p>
          </p:txBody>
        </p:sp>
        <p:sp>
          <p:nvSpPr>
            <p:cNvPr id="73776" name="Line 28"/>
            <p:cNvSpPr>
              <a:spLocks noChangeShapeType="1"/>
            </p:cNvSpPr>
            <p:nvPr/>
          </p:nvSpPr>
          <p:spPr bwMode="auto">
            <a:xfrm flipH="1">
              <a:off x="945" y="1237"/>
              <a:ext cx="40" cy="90"/>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77" name="Text Box 29"/>
            <p:cNvSpPr txBox="1">
              <a:spLocks noChangeArrowheads="1"/>
            </p:cNvSpPr>
            <p:nvPr/>
          </p:nvSpPr>
          <p:spPr bwMode="auto">
            <a:xfrm>
              <a:off x="932" y="1112"/>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dirty="0">
                  <a:solidFill>
                    <a:schemeClr val="bg1"/>
                  </a:solidFill>
                  <a:latin typeface="メイリオ" pitchFamily="50" charset="-128"/>
                  <a:ea typeface="メイリオ" pitchFamily="50" charset="-128"/>
                  <a:cs typeface="メイリオ" pitchFamily="50" charset="-128"/>
                </a:rPr>
                <a:t>③</a:t>
              </a:r>
            </a:p>
          </p:txBody>
        </p:sp>
      </p:grpSp>
      <p:sp>
        <p:nvSpPr>
          <p:cNvPr id="73745" name="Line 30"/>
          <p:cNvSpPr>
            <a:spLocks noChangeShapeType="1"/>
          </p:cNvSpPr>
          <p:nvPr/>
        </p:nvSpPr>
        <p:spPr bwMode="auto">
          <a:xfrm>
            <a:off x="1820863" y="2035175"/>
            <a:ext cx="63500" cy="144463"/>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73746" name="Group 49"/>
          <p:cNvGrpSpPr>
            <a:grpSpLocks/>
          </p:cNvGrpSpPr>
          <p:nvPr/>
        </p:nvGrpSpPr>
        <p:grpSpPr bwMode="auto">
          <a:xfrm>
            <a:off x="509588" y="3684588"/>
            <a:ext cx="8278812" cy="1016000"/>
            <a:chOff x="384" y="2258"/>
            <a:chExt cx="5215" cy="640"/>
          </a:xfrm>
        </p:grpSpPr>
        <p:graphicFrame>
          <p:nvGraphicFramePr>
            <p:cNvPr id="73759" name="Object 76"/>
            <p:cNvGraphicFramePr>
              <a:graphicFrameLocks noChangeAspect="1"/>
            </p:cNvGraphicFramePr>
            <p:nvPr/>
          </p:nvGraphicFramePr>
          <p:xfrm>
            <a:off x="384" y="2258"/>
            <a:ext cx="5141" cy="640"/>
          </p:xfrm>
          <a:graphic>
            <a:graphicData uri="http://schemas.openxmlformats.org/presentationml/2006/ole">
              <mc:AlternateContent xmlns:mc="http://schemas.openxmlformats.org/markup-compatibility/2006">
                <mc:Choice xmlns:v="urn:schemas-microsoft-com:vml" Requires="v">
                  <p:oleObj spid="_x0000_s381162" name="Image" r:id="rId7" imgW="9333333" imgH="1155148" progId="">
                    <p:embed/>
                  </p:oleObj>
                </mc:Choice>
                <mc:Fallback>
                  <p:oleObj name="Image" r:id="rId7" imgW="9333333" imgH="1155148"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2258"/>
                          <a:ext cx="5141"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3760" name="Picture 9" descr="スケール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7" y="2259"/>
              <a:ext cx="82"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61" name="Line 31"/>
            <p:cNvSpPr>
              <a:spLocks noChangeShapeType="1"/>
            </p:cNvSpPr>
            <p:nvPr/>
          </p:nvSpPr>
          <p:spPr bwMode="auto">
            <a:xfrm flipV="1">
              <a:off x="3565" y="2589"/>
              <a:ext cx="162" cy="136"/>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62" name="Line 32"/>
            <p:cNvSpPr>
              <a:spLocks noChangeShapeType="1"/>
            </p:cNvSpPr>
            <p:nvPr/>
          </p:nvSpPr>
          <p:spPr bwMode="auto">
            <a:xfrm flipH="1" flipV="1">
              <a:off x="2114" y="2725"/>
              <a:ext cx="162" cy="9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63" name="Text Box 33"/>
            <p:cNvSpPr txBox="1">
              <a:spLocks noChangeArrowheads="1"/>
            </p:cNvSpPr>
            <p:nvPr/>
          </p:nvSpPr>
          <p:spPr bwMode="auto">
            <a:xfrm>
              <a:off x="3364" y="2589"/>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①</a:t>
              </a:r>
            </a:p>
          </p:txBody>
        </p:sp>
        <p:sp>
          <p:nvSpPr>
            <p:cNvPr id="73764" name="Text Box 34"/>
            <p:cNvSpPr txBox="1">
              <a:spLocks noChangeArrowheads="1"/>
            </p:cNvSpPr>
            <p:nvPr/>
          </p:nvSpPr>
          <p:spPr bwMode="auto">
            <a:xfrm>
              <a:off x="2235" y="2634"/>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①</a:t>
              </a:r>
            </a:p>
          </p:txBody>
        </p:sp>
        <p:sp>
          <p:nvSpPr>
            <p:cNvPr id="73765" name="Line 35"/>
            <p:cNvSpPr>
              <a:spLocks noChangeShapeType="1"/>
            </p:cNvSpPr>
            <p:nvPr/>
          </p:nvSpPr>
          <p:spPr bwMode="auto">
            <a:xfrm flipH="1" flipV="1">
              <a:off x="662" y="2589"/>
              <a:ext cx="121" cy="18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66" name="Line 36"/>
            <p:cNvSpPr>
              <a:spLocks noChangeShapeType="1"/>
            </p:cNvSpPr>
            <p:nvPr/>
          </p:nvSpPr>
          <p:spPr bwMode="auto">
            <a:xfrm flipV="1">
              <a:off x="1348" y="2634"/>
              <a:ext cx="80" cy="182"/>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67" name="Text Box 37"/>
            <p:cNvSpPr txBox="1">
              <a:spLocks noChangeArrowheads="1"/>
            </p:cNvSpPr>
            <p:nvPr/>
          </p:nvSpPr>
          <p:spPr bwMode="auto">
            <a:xfrm>
              <a:off x="904" y="2634"/>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②</a:t>
              </a:r>
            </a:p>
          </p:txBody>
        </p:sp>
      </p:grpSp>
      <p:sp>
        <p:nvSpPr>
          <p:cNvPr id="73747" name="Text Box 5"/>
          <p:cNvSpPr txBox="1">
            <a:spLocks noChangeArrowheads="1"/>
          </p:cNvSpPr>
          <p:nvPr/>
        </p:nvSpPr>
        <p:spPr bwMode="auto">
          <a:xfrm>
            <a:off x="0" y="0"/>
            <a:ext cx="24145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-18</a:t>
            </a:r>
            <a:r>
              <a:rPr lang="ja-JP" altLang="en-US" sz="1800" b="1" dirty="0">
                <a:latin typeface="Meiryo UI" pitchFamily="50" charset="-128"/>
                <a:ea typeface="Meiryo UI" pitchFamily="50" charset="-128"/>
                <a:cs typeface="Meiryo UI" pitchFamily="50" charset="-128"/>
              </a:rPr>
              <a:t>＞</a:t>
            </a:r>
          </a:p>
        </p:txBody>
      </p:sp>
      <p:sp>
        <p:nvSpPr>
          <p:cNvPr id="73748" name="Rectangle 3"/>
          <p:cNvSpPr>
            <a:spLocks noChangeArrowheads="1"/>
          </p:cNvSpPr>
          <p:nvPr/>
        </p:nvSpPr>
        <p:spPr bwMode="auto">
          <a:xfrm>
            <a:off x="309563" y="11160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grpSp>
        <p:nvGrpSpPr>
          <p:cNvPr id="73749" name="Group 50"/>
          <p:cNvGrpSpPr>
            <a:grpSpLocks/>
          </p:cNvGrpSpPr>
          <p:nvPr/>
        </p:nvGrpSpPr>
        <p:grpSpPr bwMode="auto">
          <a:xfrm>
            <a:off x="439738" y="5414963"/>
            <a:ext cx="8375650" cy="1081087"/>
            <a:chOff x="340" y="3294"/>
            <a:chExt cx="5276" cy="681"/>
          </a:xfrm>
        </p:grpSpPr>
        <p:graphicFrame>
          <p:nvGraphicFramePr>
            <p:cNvPr id="73750" name="Object 77"/>
            <p:cNvGraphicFramePr>
              <a:graphicFrameLocks noChangeAspect="1"/>
            </p:cNvGraphicFramePr>
            <p:nvPr/>
          </p:nvGraphicFramePr>
          <p:xfrm>
            <a:off x="380" y="3332"/>
            <a:ext cx="5161" cy="643"/>
          </p:xfrm>
          <a:graphic>
            <a:graphicData uri="http://schemas.openxmlformats.org/presentationml/2006/ole">
              <mc:AlternateContent xmlns:mc="http://schemas.openxmlformats.org/markup-compatibility/2006">
                <mc:Choice xmlns:v="urn:schemas-microsoft-com:vml" Requires="v">
                  <p:oleObj spid="_x0000_s381163" name="Image" r:id="rId9" imgW="9295238" imgH="1180952" progId="">
                    <p:embed/>
                  </p:oleObj>
                </mc:Choice>
                <mc:Fallback>
                  <p:oleObj name="Image" r:id="rId9" imgW="9295238" imgH="1180952"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 y="3332"/>
                          <a:ext cx="5161"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51" name="Line 38"/>
            <p:cNvSpPr>
              <a:spLocks noChangeShapeType="1"/>
            </p:cNvSpPr>
            <p:nvPr/>
          </p:nvSpPr>
          <p:spPr bwMode="auto">
            <a:xfrm flipH="1" flipV="1">
              <a:off x="945" y="3748"/>
              <a:ext cx="81" cy="136"/>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52" name="Line 39"/>
            <p:cNvSpPr>
              <a:spLocks noChangeShapeType="1"/>
            </p:cNvSpPr>
            <p:nvPr/>
          </p:nvSpPr>
          <p:spPr bwMode="auto">
            <a:xfrm flipV="1">
              <a:off x="1227" y="3748"/>
              <a:ext cx="0" cy="136"/>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53" name="Text Box 40"/>
            <p:cNvSpPr txBox="1">
              <a:spLocks noChangeArrowheads="1"/>
            </p:cNvSpPr>
            <p:nvPr/>
          </p:nvSpPr>
          <p:spPr bwMode="auto">
            <a:xfrm>
              <a:off x="985" y="3702"/>
              <a:ext cx="27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①</a:t>
              </a:r>
            </a:p>
          </p:txBody>
        </p:sp>
        <p:sp>
          <p:nvSpPr>
            <p:cNvPr id="73754" name="Line 41"/>
            <p:cNvSpPr>
              <a:spLocks noChangeShapeType="1"/>
            </p:cNvSpPr>
            <p:nvPr/>
          </p:nvSpPr>
          <p:spPr bwMode="auto">
            <a:xfrm>
              <a:off x="501" y="3521"/>
              <a:ext cx="122" cy="9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55" name="Text Box 42"/>
            <p:cNvSpPr txBox="1">
              <a:spLocks noChangeArrowheads="1"/>
            </p:cNvSpPr>
            <p:nvPr/>
          </p:nvSpPr>
          <p:spPr bwMode="auto">
            <a:xfrm>
              <a:off x="340" y="3294"/>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②</a:t>
              </a:r>
            </a:p>
          </p:txBody>
        </p:sp>
        <p:sp>
          <p:nvSpPr>
            <p:cNvPr id="73756" name="Line 43"/>
            <p:cNvSpPr>
              <a:spLocks noChangeShapeType="1"/>
            </p:cNvSpPr>
            <p:nvPr/>
          </p:nvSpPr>
          <p:spPr bwMode="auto">
            <a:xfrm flipH="1">
              <a:off x="1509" y="3475"/>
              <a:ext cx="81" cy="9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57" name="Text Box 44"/>
            <p:cNvSpPr txBox="1">
              <a:spLocks noChangeArrowheads="1"/>
            </p:cNvSpPr>
            <p:nvPr/>
          </p:nvSpPr>
          <p:spPr bwMode="auto">
            <a:xfrm>
              <a:off x="1579" y="3294"/>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②</a:t>
              </a:r>
            </a:p>
          </p:txBody>
        </p:sp>
        <p:pic>
          <p:nvPicPr>
            <p:cNvPr id="73758" name="Picture 9" descr="スケール_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34" y="3335"/>
              <a:ext cx="82"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806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884460" y="334234"/>
            <a:ext cx="6918876" cy="641350"/>
          </a:xfrm>
        </p:spPr>
        <p:txBody>
          <a:bodyPr/>
          <a:lstStyle/>
          <a:p>
            <a:pPr eaLnBrk="1" hangingPunct="1"/>
            <a:r>
              <a:rPr lang="ja-JP" altLang="en-US" sz="3000" b="1" dirty="0">
                <a:latin typeface="Meiryo UI" pitchFamily="50" charset="-128"/>
                <a:ea typeface="Meiryo UI" pitchFamily="50" charset="-128"/>
                <a:cs typeface="Meiryo UI" pitchFamily="50" charset="-128"/>
              </a:rPr>
              <a:t>軽度認知障害</a:t>
            </a:r>
            <a:endParaRPr lang="ja-JP" altLang="en-US" sz="2400" b="1" dirty="0">
              <a:latin typeface="Meiryo UI" pitchFamily="50" charset="-128"/>
              <a:ea typeface="Meiryo UI" pitchFamily="50" charset="-128"/>
              <a:cs typeface="Meiryo UI" pitchFamily="50" charset="-128"/>
            </a:endParaRPr>
          </a:p>
        </p:txBody>
      </p:sp>
      <p:sp>
        <p:nvSpPr>
          <p:cNvPr id="75779" name="Rectangle 3"/>
          <p:cNvSpPr>
            <a:spLocks noGrp="1" noChangeArrowheads="1"/>
          </p:cNvSpPr>
          <p:nvPr>
            <p:ph idx="4294967295"/>
          </p:nvPr>
        </p:nvSpPr>
        <p:spPr>
          <a:xfrm>
            <a:off x="1297781" y="1490525"/>
            <a:ext cx="7157450" cy="5026025"/>
          </a:xfrm>
        </p:spPr>
        <p:txBody>
          <a:bodyPr/>
          <a:lstStyle/>
          <a:p>
            <a:pPr defTabSz="915988" eaLnBrk="1" hangingPunct="1">
              <a:buFontTx/>
              <a:buNone/>
            </a:pPr>
            <a:r>
              <a:rPr lang="ja-JP" altLang="en-US" sz="2600" b="1" dirty="0">
                <a:latin typeface="Meiryo UI" pitchFamily="50" charset="-128"/>
                <a:ea typeface="Meiryo UI" pitchFamily="50" charset="-128"/>
                <a:cs typeface="Meiryo UI" pitchFamily="50" charset="-128"/>
              </a:rPr>
              <a:t>１</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記憶障害の訴えが本人または家族から</a:t>
            </a:r>
          </a:p>
          <a:p>
            <a:pPr defTabSz="915988" eaLnBrk="1" hangingPunct="1">
              <a:spcBef>
                <a:spcPct val="0"/>
              </a:spcBef>
              <a:buFontTx/>
              <a:buNone/>
            </a:pPr>
            <a:r>
              <a:rPr lang="ja-JP" altLang="en-US" sz="2600" b="1" dirty="0">
                <a:latin typeface="Meiryo UI" pitchFamily="50" charset="-128"/>
                <a:ea typeface="Meiryo UI" pitchFamily="50" charset="-128"/>
                <a:cs typeface="Meiryo UI" pitchFamily="50" charset="-128"/>
              </a:rPr>
              <a:t>　   認められている</a:t>
            </a:r>
          </a:p>
          <a:p>
            <a:pPr defTabSz="915988" eaLnBrk="1" hangingPunct="1">
              <a:buFontTx/>
              <a:buNone/>
            </a:pPr>
            <a:r>
              <a:rPr lang="ja-JP" altLang="en-US" sz="2600" b="1" dirty="0">
                <a:latin typeface="Meiryo UI" pitchFamily="50" charset="-128"/>
                <a:ea typeface="Meiryo UI" pitchFamily="50" charset="-128"/>
                <a:cs typeface="Meiryo UI" pitchFamily="50" charset="-128"/>
              </a:rPr>
              <a:t>２</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日常生活動作は正常</a:t>
            </a:r>
          </a:p>
          <a:p>
            <a:pPr defTabSz="915988" eaLnBrk="1" hangingPunct="1">
              <a:buFontTx/>
              <a:buNone/>
            </a:pPr>
            <a:r>
              <a:rPr lang="ja-JP" altLang="en-US" sz="2600" b="1" dirty="0">
                <a:latin typeface="Meiryo UI" pitchFamily="50" charset="-128"/>
                <a:ea typeface="Meiryo UI" pitchFamily="50" charset="-128"/>
                <a:cs typeface="Meiryo UI" pitchFamily="50" charset="-128"/>
              </a:rPr>
              <a:t>３</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全般的認知機能は正常</a:t>
            </a:r>
          </a:p>
          <a:p>
            <a:pPr defTabSz="915988" eaLnBrk="1" hangingPunct="1">
              <a:buFontTx/>
              <a:buNone/>
            </a:pPr>
            <a:r>
              <a:rPr lang="ja-JP" altLang="en-US" sz="2600" b="1" dirty="0">
                <a:latin typeface="Meiryo UI" pitchFamily="50" charset="-128"/>
                <a:ea typeface="Meiryo UI" pitchFamily="50" charset="-128"/>
                <a:cs typeface="Meiryo UI" pitchFamily="50" charset="-128"/>
              </a:rPr>
              <a:t>４</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年齢や教育レベルの影響のみでは説明</a:t>
            </a:r>
          </a:p>
          <a:p>
            <a:pPr defTabSz="915988" eaLnBrk="1" hangingPunct="1">
              <a:spcBef>
                <a:spcPct val="0"/>
              </a:spcBef>
              <a:buFontTx/>
              <a:buNone/>
            </a:pPr>
            <a:r>
              <a:rPr lang="ja-JP" altLang="en-US" sz="2600" b="1" dirty="0">
                <a:latin typeface="Meiryo UI" pitchFamily="50" charset="-128"/>
                <a:ea typeface="Meiryo UI" pitchFamily="50" charset="-128"/>
                <a:cs typeface="Meiryo UI" pitchFamily="50" charset="-128"/>
              </a:rPr>
              <a:t>　　 できない記憶障害が存在する</a:t>
            </a:r>
          </a:p>
          <a:p>
            <a:pPr defTabSz="915988" eaLnBrk="1" hangingPunct="1">
              <a:buFontTx/>
              <a:buNone/>
            </a:pPr>
            <a:r>
              <a:rPr lang="ja-JP" altLang="en-US" sz="2600" b="1" dirty="0">
                <a:latin typeface="Meiryo UI" pitchFamily="50" charset="-128"/>
                <a:ea typeface="Meiryo UI" pitchFamily="50" charset="-128"/>
                <a:cs typeface="Meiryo UI" pitchFamily="50" charset="-128"/>
              </a:rPr>
              <a:t>５</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認知症ではない</a:t>
            </a:r>
          </a:p>
          <a:p>
            <a:pPr defTabSz="915988" eaLnBrk="1" hangingPunct="1">
              <a:lnSpc>
                <a:spcPct val="60000"/>
              </a:lnSpc>
              <a:spcBef>
                <a:spcPct val="0"/>
              </a:spcBef>
              <a:buFontTx/>
              <a:buNone/>
            </a:pPr>
            <a:r>
              <a:rPr lang="ja-JP" altLang="en-US" sz="2600" dirty="0">
                <a:latin typeface="Meiryo UI" pitchFamily="50" charset="-128"/>
                <a:ea typeface="Meiryo UI" pitchFamily="50" charset="-128"/>
                <a:cs typeface="Meiryo UI" pitchFamily="50" charset="-128"/>
              </a:rPr>
              <a:t>　　　　　　　　　　　</a:t>
            </a:r>
            <a:r>
              <a:rPr lang="ja-JP" altLang="en-US" sz="1800" dirty="0">
                <a:latin typeface="Meiryo UI" pitchFamily="50" charset="-128"/>
                <a:ea typeface="Meiryo UI" pitchFamily="50" charset="-128"/>
                <a:cs typeface="Meiryo UI" pitchFamily="50" charset="-128"/>
              </a:rPr>
              <a:t>　      </a:t>
            </a:r>
            <a:r>
              <a:rPr lang="ja-JP" altLang="en-US" sz="2600" dirty="0">
                <a:latin typeface="Trebuchet MS" pitchFamily="34" charset="0"/>
                <a:ea typeface="Meiryo UI" pitchFamily="50" charset="-128"/>
                <a:cs typeface="Meiryo UI" pitchFamily="50" charset="-128"/>
              </a:rPr>
              <a:t>　</a:t>
            </a:r>
            <a:endParaRPr lang="ja-JP" altLang="en-US" sz="1600" dirty="0">
              <a:latin typeface="Meiryo UI" pitchFamily="50" charset="-128"/>
              <a:ea typeface="Meiryo UI" pitchFamily="50" charset="-128"/>
              <a:cs typeface="Meiryo UI" pitchFamily="50" charset="-128"/>
            </a:endParaRPr>
          </a:p>
          <a:p>
            <a:pPr defTabSz="915988" eaLnBrk="1" hangingPunct="1">
              <a:spcBef>
                <a:spcPct val="40000"/>
              </a:spcBef>
              <a:buFontTx/>
              <a:buNone/>
            </a:pPr>
            <a:r>
              <a:rPr lang="ja-JP" altLang="en-US" sz="2600" b="1" dirty="0">
                <a:solidFill>
                  <a:srgbClr val="607D2B"/>
                </a:solidFill>
                <a:latin typeface="Meiryo UI" pitchFamily="50" charset="-128"/>
                <a:ea typeface="Meiryo UI" pitchFamily="50" charset="-128"/>
                <a:cs typeface="Meiryo UI" pitchFamily="50" charset="-128"/>
              </a:rPr>
              <a:t>軽度認知障害</a:t>
            </a:r>
            <a:r>
              <a:rPr lang="ja-JP" altLang="en-US" sz="900" b="1" dirty="0">
                <a:solidFill>
                  <a:srgbClr val="607D2B"/>
                </a:solidFill>
                <a:latin typeface="Meiryo UI" pitchFamily="50" charset="-128"/>
                <a:ea typeface="Meiryo UI" pitchFamily="50" charset="-128"/>
                <a:cs typeface="Meiryo UI" pitchFamily="50" charset="-128"/>
              </a:rPr>
              <a:t>　</a:t>
            </a:r>
            <a:r>
              <a:rPr lang="ja-JP" altLang="en-US" sz="2600" b="1" dirty="0">
                <a:solidFill>
                  <a:srgbClr val="607D2B"/>
                </a:solidFill>
                <a:latin typeface="Meiryo UI" pitchFamily="50" charset="-128"/>
                <a:ea typeface="Meiryo UI" pitchFamily="50" charset="-128"/>
                <a:cs typeface="Meiryo UI" pitchFamily="50" charset="-128"/>
              </a:rPr>
              <a:t>に関する</a:t>
            </a:r>
            <a:r>
              <a:rPr lang="en-US" altLang="ja-JP" sz="2800" b="1" dirty="0">
                <a:solidFill>
                  <a:srgbClr val="607D2B"/>
                </a:solidFill>
                <a:latin typeface="Trebuchet MS" panose="020B0603020202020204" pitchFamily="34" charset="0"/>
                <a:ea typeface="Meiryo UI" pitchFamily="50" charset="-128"/>
                <a:cs typeface="Meiryo UI" pitchFamily="50" charset="-128"/>
              </a:rPr>
              <a:t>19</a:t>
            </a:r>
            <a:r>
              <a:rPr lang="ja-JP" altLang="en-US" sz="2600" b="1" dirty="0">
                <a:solidFill>
                  <a:srgbClr val="607D2B"/>
                </a:solidFill>
                <a:latin typeface="Meiryo UI" pitchFamily="50" charset="-128"/>
                <a:ea typeface="Meiryo UI" pitchFamily="50" charset="-128"/>
                <a:cs typeface="Meiryo UI" pitchFamily="50" charset="-128"/>
              </a:rPr>
              <a:t>の縦断研究を検討</a:t>
            </a:r>
            <a:endParaRPr lang="en-US" altLang="ja-JP" sz="2600" b="1" dirty="0">
              <a:solidFill>
                <a:srgbClr val="607D2B"/>
              </a:solidFill>
              <a:latin typeface="Meiryo UI" pitchFamily="50" charset="-128"/>
              <a:ea typeface="Meiryo UI" pitchFamily="50" charset="-128"/>
              <a:cs typeface="Meiryo UI" pitchFamily="50" charset="-128"/>
            </a:endParaRPr>
          </a:p>
          <a:p>
            <a:pPr defTabSz="915988" eaLnBrk="1" hangingPunct="1">
              <a:spcBef>
                <a:spcPts val="0"/>
              </a:spcBef>
              <a:buFontTx/>
              <a:buNone/>
            </a:pPr>
            <a:r>
              <a:rPr lang="ja-JP" altLang="en-US" sz="2600" b="1" dirty="0">
                <a:solidFill>
                  <a:srgbClr val="607D2B"/>
                </a:solidFill>
                <a:latin typeface="Meiryo UI" pitchFamily="50" charset="-128"/>
                <a:ea typeface="Meiryo UI" pitchFamily="50" charset="-128"/>
                <a:cs typeface="Meiryo UI" pitchFamily="50" charset="-128"/>
              </a:rPr>
              <a:t>した結果、平均で年間約</a:t>
            </a:r>
            <a:r>
              <a:rPr lang="en-US" altLang="ja-JP" sz="2800" b="1" dirty="0">
                <a:solidFill>
                  <a:srgbClr val="607D2B"/>
                </a:solidFill>
                <a:latin typeface="Trebuchet MS" panose="020B0603020202020204" pitchFamily="34" charset="0"/>
                <a:ea typeface="Meiryo UI" pitchFamily="50" charset="-128"/>
                <a:cs typeface="Meiryo UI" pitchFamily="50" charset="-128"/>
              </a:rPr>
              <a:t>10</a:t>
            </a:r>
            <a:r>
              <a:rPr lang="ja-JP" altLang="en-US" sz="2600" b="1" dirty="0">
                <a:solidFill>
                  <a:srgbClr val="607D2B"/>
                </a:solidFill>
                <a:latin typeface="Trebuchet MS" panose="020B0603020202020204" pitchFamily="34" charset="0"/>
                <a:ea typeface="Meiryo UI" pitchFamily="50" charset="-128"/>
                <a:cs typeface="Meiryo UI" pitchFamily="50" charset="-128"/>
              </a:rPr>
              <a:t>％</a:t>
            </a:r>
            <a:r>
              <a:rPr lang="ja-JP" altLang="en-US" sz="2600" b="1" dirty="0">
                <a:solidFill>
                  <a:srgbClr val="607D2B"/>
                </a:solidFill>
                <a:latin typeface="Meiryo UI" pitchFamily="50" charset="-128"/>
                <a:ea typeface="Meiryo UI" pitchFamily="50" charset="-128"/>
                <a:cs typeface="Meiryo UI" pitchFamily="50" charset="-128"/>
              </a:rPr>
              <a:t>が認知症に進展</a:t>
            </a:r>
            <a:r>
              <a:rPr lang="ja-JP" altLang="en-US" sz="1800" b="1" dirty="0">
                <a:solidFill>
                  <a:srgbClr val="607D2B"/>
                </a:solidFill>
                <a:latin typeface="Meiryo UI" pitchFamily="50" charset="-128"/>
                <a:ea typeface="Meiryo UI" pitchFamily="50" charset="-128"/>
                <a:cs typeface="Meiryo UI" pitchFamily="50" charset="-128"/>
              </a:rPr>
              <a:t> </a:t>
            </a:r>
          </a:p>
          <a:p>
            <a:pPr defTabSz="915988" eaLnBrk="1" hangingPunct="1">
              <a:spcBef>
                <a:spcPct val="0"/>
              </a:spcBef>
              <a:buFontTx/>
              <a:buNone/>
            </a:pPr>
            <a:r>
              <a:rPr lang="ja-JP" altLang="en-US" sz="1800" dirty="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　</a:t>
            </a:r>
            <a:r>
              <a:rPr lang="ja-JP" altLang="en-US" sz="1300" b="1" dirty="0">
                <a:latin typeface="Trebuchet MS" pitchFamily="34" charset="0"/>
                <a:ea typeface="Meiryo UI" pitchFamily="50" charset="-128"/>
                <a:cs typeface="Meiryo UI" pitchFamily="50" charset="-128"/>
              </a:rPr>
              <a:t>　</a:t>
            </a:r>
            <a:r>
              <a:rPr lang="ja-JP" altLang="en-US" sz="1400" b="1" dirty="0">
                <a:latin typeface="Trebuchet MS" pitchFamily="34" charset="0"/>
                <a:ea typeface="Meiryo UI" pitchFamily="50" charset="-128"/>
                <a:cs typeface="Meiryo UI" pitchFamily="50" charset="-128"/>
              </a:rPr>
              <a:t>（</a:t>
            </a:r>
            <a:r>
              <a:rPr lang="en-US" altLang="ja-JP" sz="1400" b="1" dirty="0" err="1">
                <a:latin typeface="Trebuchet MS" pitchFamily="34" charset="0"/>
                <a:ea typeface="Meiryo UI" pitchFamily="50" charset="-128"/>
                <a:cs typeface="Meiryo UI" pitchFamily="50" charset="-128"/>
              </a:rPr>
              <a:t>Bruscoli</a:t>
            </a:r>
            <a:r>
              <a:rPr lang="en-US" altLang="ja-JP" sz="1400" b="1" dirty="0">
                <a:latin typeface="Trebuchet MS" pitchFamily="34" charset="0"/>
                <a:ea typeface="Meiryo UI" pitchFamily="50" charset="-128"/>
                <a:cs typeface="Meiryo UI" pitchFamily="50" charset="-128"/>
              </a:rPr>
              <a:t> M et al. </a:t>
            </a:r>
            <a:r>
              <a:rPr lang="en-US" altLang="ja-JP" sz="1400" b="1" dirty="0" err="1">
                <a:latin typeface="Trebuchet MS" pitchFamily="34" charset="0"/>
                <a:ea typeface="Meiryo UI" pitchFamily="50" charset="-128"/>
                <a:cs typeface="Meiryo UI" pitchFamily="50" charset="-128"/>
              </a:rPr>
              <a:t>Int</a:t>
            </a:r>
            <a:r>
              <a:rPr lang="en-US" altLang="ja-JP" sz="1400" b="1" dirty="0">
                <a:latin typeface="Trebuchet MS" pitchFamily="34" charset="0"/>
                <a:ea typeface="Meiryo UI" pitchFamily="50" charset="-128"/>
                <a:cs typeface="Meiryo UI" pitchFamily="50" charset="-128"/>
              </a:rPr>
              <a:t> </a:t>
            </a:r>
            <a:r>
              <a:rPr lang="en-US" altLang="ja-JP" sz="1400" b="1" dirty="0" err="1">
                <a:latin typeface="Trebuchet MS" pitchFamily="34" charset="0"/>
                <a:ea typeface="Meiryo UI" pitchFamily="50" charset="-128"/>
                <a:cs typeface="Meiryo UI" pitchFamily="50" charset="-128"/>
              </a:rPr>
              <a:t>Psychogeriatr</a:t>
            </a:r>
            <a:r>
              <a:rPr lang="ja-JP" altLang="en-US" sz="1400" b="1" dirty="0">
                <a:latin typeface="Trebuchet MS" pitchFamily="34" charset="0"/>
                <a:ea typeface="Meiryo UI" pitchFamily="50" charset="-128"/>
                <a:cs typeface="Meiryo UI" pitchFamily="50" charset="-128"/>
              </a:rPr>
              <a:t>  </a:t>
            </a:r>
            <a:r>
              <a:rPr lang="en-US" altLang="ja-JP" sz="1400" b="1" dirty="0">
                <a:latin typeface="Trebuchet MS" pitchFamily="34" charset="0"/>
                <a:ea typeface="Meiryo UI" pitchFamily="50" charset="-128"/>
                <a:cs typeface="Meiryo UI" pitchFamily="50" charset="-128"/>
              </a:rPr>
              <a:t>2004</a:t>
            </a:r>
            <a:r>
              <a:rPr lang="ja-JP" altLang="en-US" sz="1400" b="1" dirty="0">
                <a:latin typeface="Trebuchet MS" pitchFamily="34" charset="0"/>
                <a:ea typeface="Meiryo UI" pitchFamily="50" charset="-128"/>
                <a:cs typeface="Meiryo UI" pitchFamily="50" charset="-128"/>
              </a:rPr>
              <a:t>） </a:t>
            </a:r>
            <a:endParaRPr lang="en-US" altLang="ja-JP" sz="1400" b="1" dirty="0">
              <a:latin typeface="Trebuchet MS" pitchFamily="34" charset="0"/>
              <a:ea typeface="Meiryo UI" pitchFamily="50" charset="-128"/>
              <a:cs typeface="Meiryo UI" pitchFamily="50" charset="-128"/>
            </a:endParaRPr>
          </a:p>
        </p:txBody>
      </p:sp>
      <p:sp>
        <p:nvSpPr>
          <p:cNvPr id="75780" name="Rectangle 3"/>
          <p:cNvSpPr>
            <a:spLocks noChangeArrowheads="1"/>
          </p:cNvSpPr>
          <p:nvPr/>
        </p:nvSpPr>
        <p:spPr bwMode="auto">
          <a:xfrm>
            <a:off x="309563" y="105886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75781" name="Text Box 5"/>
          <p:cNvSpPr txBox="1">
            <a:spLocks noChangeArrowheads="1"/>
          </p:cNvSpPr>
          <p:nvPr/>
        </p:nvSpPr>
        <p:spPr bwMode="auto">
          <a:xfrm>
            <a:off x="0" y="0"/>
            <a:ext cx="25955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-19</a:t>
            </a:r>
            <a:r>
              <a:rPr lang="ja-JP" altLang="en-US" sz="1800" b="1" dirty="0">
                <a:latin typeface="Meiryo UI" pitchFamily="50" charset="-128"/>
                <a:ea typeface="Meiryo UI" pitchFamily="50" charset="-128"/>
                <a:cs typeface="Meiryo UI" pitchFamily="50" charset="-128"/>
              </a:rPr>
              <a:t>＞</a:t>
            </a:r>
          </a:p>
        </p:txBody>
      </p:sp>
      <p:sp>
        <p:nvSpPr>
          <p:cNvPr id="2" name="テキスト ボックス 1"/>
          <p:cNvSpPr txBox="1"/>
          <p:nvPr/>
        </p:nvSpPr>
        <p:spPr>
          <a:xfrm>
            <a:off x="4439847" y="4460679"/>
            <a:ext cx="3724275" cy="307777"/>
          </a:xfrm>
          <a:prstGeom prst="rect">
            <a:avLst/>
          </a:prstGeom>
          <a:noFill/>
        </p:spPr>
        <p:txBody>
          <a:bodyPr wrap="square" rtlCol="0">
            <a:spAutoFit/>
          </a:bodyPr>
          <a:lstStyle/>
          <a:p>
            <a:r>
              <a:rPr lang="ja-JP" altLang="en-US" sz="1400" b="1" dirty="0">
                <a:latin typeface="Trebuchet MS" pitchFamily="34" charset="0"/>
                <a:ea typeface="Meiryo UI" pitchFamily="50" charset="-128"/>
                <a:cs typeface="Meiryo UI" pitchFamily="50" charset="-128"/>
              </a:rPr>
              <a:t>（</a:t>
            </a:r>
            <a:r>
              <a:rPr lang="en-US" altLang="ja-JP" sz="1400" b="1" dirty="0">
                <a:latin typeface="Trebuchet MS" pitchFamily="34" charset="0"/>
                <a:ea typeface="Meiryo UI" pitchFamily="50" charset="-128"/>
                <a:cs typeface="Meiryo UI" pitchFamily="50" charset="-128"/>
              </a:rPr>
              <a:t>Petersen RC et al. Arch </a:t>
            </a:r>
            <a:r>
              <a:rPr lang="en-US" altLang="ja-JP" sz="1400" b="1" dirty="0" err="1">
                <a:latin typeface="Trebuchet MS" pitchFamily="34" charset="0"/>
                <a:ea typeface="Meiryo UI" pitchFamily="50" charset="-128"/>
                <a:cs typeface="Meiryo UI" pitchFamily="50" charset="-128"/>
              </a:rPr>
              <a:t>Neurol</a:t>
            </a:r>
            <a:r>
              <a:rPr lang="en-US" altLang="ja-JP" sz="1400" b="1" dirty="0">
                <a:latin typeface="Trebuchet MS" pitchFamily="34" charset="0"/>
                <a:ea typeface="Meiryo UI" pitchFamily="50" charset="-128"/>
                <a:cs typeface="Meiryo UI" pitchFamily="50" charset="-128"/>
              </a:rPr>
              <a:t> 2001</a:t>
            </a:r>
            <a:r>
              <a:rPr lang="ja-JP" altLang="en-US" sz="1400" b="1" dirty="0">
                <a:latin typeface="Trebuchet MS" pitchFamily="34" charset="0"/>
                <a:ea typeface="Meiryo UI" pitchFamily="50" charset="-128"/>
                <a:cs typeface="Meiryo UI" pitchFamily="50" charset="-128"/>
              </a:rPr>
              <a:t>）</a:t>
            </a:r>
            <a:endParaRPr kumimoji="1" lang="ja-JP" altLang="en-US" sz="1400" dirty="0"/>
          </a:p>
        </p:txBody>
      </p:sp>
    </p:spTree>
    <p:extLst>
      <p:ext uri="{BB962C8B-B14F-4D97-AF65-F5344CB8AC3E}">
        <p14:creationId xmlns:p14="http://schemas.microsoft.com/office/powerpoint/2010/main" val="3434681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テキスト ボックス 5"/>
          <p:cNvSpPr txBox="1">
            <a:spLocks noChangeArrowheads="1"/>
          </p:cNvSpPr>
          <p:nvPr/>
        </p:nvSpPr>
        <p:spPr bwMode="auto">
          <a:xfrm>
            <a:off x="542925" y="1287017"/>
            <a:ext cx="8001000"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400" b="1" dirty="0">
                <a:latin typeface="Meiryo UI" pitchFamily="50" charset="-128"/>
                <a:ea typeface="Meiryo UI" pitchFamily="50" charset="-128"/>
                <a:cs typeface="Meiryo UI" pitchFamily="50" charset="-128"/>
              </a:rPr>
              <a:t>     本人と家族の</a:t>
            </a:r>
          </a:p>
          <a:p>
            <a:pPr eaLnBrk="1" hangingPunct="1"/>
            <a:endParaRPr lang="en-US" altLang="ja-JP" sz="500" b="1" dirty="0">
              <a:latin typeface="Meiryo UI" pitchFamily="50" charset="-128"/>
              <a:ea typeface="Meiryo UI" pitchFamily="50" charset="-128"/>
              <a:cs typeface="Meiryo UI" pitchFamily="50" charset="-128"/>
            </a:endParaRPr>
          </a:p>
          <a:p>
            <a:pPr eaLnBrk="1" hangingPunct="1">
              <a:spcBef>
                <a:spcPts val="600"/>
              </a:spcBef>
              <a:spcAft>
                <a:spcPts val="600"/>
              </a:spcAft>
            </a:pPr>
            <a:r>
              <a:rPr lang="ja-JP" altLang="en-US" sz="2400" b="1" dirty="0">
                <a:solidFill>
                  <a:srgbClr val="669900"/>
                </a:solidFill>
                <a:latin typeface="Meiryo UI" pitchFamily="50" charset="-128"/>
                <a:ea typeface="Meiryo UI" pitchFamily="50" charset="-128"/>
                <a:cs typeface="Meiryo UI" pitchFamily="50" charset="-128"/>
              </a:rPr>
              <a:t>      「将来認知症になってしまうのではないか」</a:t>
            </a:r>
            <a:endParaRPr lang="en-US" altLang="ja-JP" sz="2400" b="1" dirty="0">
              <a:solidFill>
                <a:srgbClr val="669900"/>
              </a:solidFill>
              <a:latin typeface="Meiryo UI" pitchFamily="50" charset="-128"/>
              <a:ea typeface="Meiryo UI" pitchFamily="50" charset="-128"/>
              <a:cs typeface="Meiryo UI" pitchFamily="50" charset="-128"/>
            </a:endParaRPr>
          </a:p>
          <a:p>
            <a:pPr eaLnBrk="1" hangingPunct="1"/>
            <a:r>
              <a:rPr lang="ja-JP" altLang="en-US" sz="2400" b="1" dirty="0">
                <a:solidFill>
                  <a:srgbClr val="6699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という </a:t>
            </a:r>
            <a:r>
              <a:rPr lang="ja-JP" altLang="en-US" sz="2400" b="1" dirty="0">
                <a:ln>
                  <a:solidFill>
                    <a:schemeClr val="tx2"/>
                  </a:solidFill>
                </a:ln>
                <a:solidFill>
                  <a:srgbClr val="669900"/>
                </a:solidFill>
                <a:latin typeface="Meiryo UI" pitchFamily="50" charset="-128"/>
                <a:ea typeface="Meiryo UI" pitchFamily="50" charset="-128"/>
                <a:cs typeface="Meiryo UI" pitchFamily="50" charset="-128"/>
              </a:rPr>
              <a:t>不安 </a:t>
            </a:r>
            <a:r>
              <a:rPr lang="ja-JP" altLang="en-US" sz="2400" b="1" dirty="0">
                <a:latin typeface="Meiryo UI" pitchFamily="50" charset="-128"/>
                <a:ea typeface="Meiryo UI" pitchFamily="50" charset="-128"/>
                <a:cs typeface="Meiryo UI" pitchFamily="50" charset="-128"/>
              </a:rPr>
              <a:t>に応えていくこと</a:t>
            </a:r>
          </a:p>
          <a:p>
            <a:pPr eaLnBrk="1" hangingPunct="1"/>
            <a:endParaRPr lang="en-US" altLang="ja-JP" sz="1000" b="1" dirty="0">
              <a:latin typeface="Meiryo UI" pitchFamily="50" charset="-128"/>
              <a:ea typeface="Meiryo UI" pitchFamily="50" charset="-128"/>
              <a:cs typeface="Meiryo UI" pitchFamily="50" charset="-128"/>
            </a:endParaRPr>
          </a:p>
          <a:p>
            <a:pPr eaLnBrk="1" hangingPunct="1">
              <a:spcBef>
                <a:spcPts val="600"/>
              </a:spcBef>
            </a:pPr>
            <a:r>
              <a:rPr lang="ja-JP" altLang="en-US" sz="2400" b="1" dirty="0">
                <a:solidFill>
                  <a:srgbClr val="669900"/>
                </a:solidFill>
                <a:latin typeface="Meiryo UI" pitchFamily="50" charset="-128"/>
                <a:ea typeface="Meiryo UI" pitchFamily="50" charset="-128"/>
                <a:cs typeface="Meiryo UI" pitchFamily="50" charset="-128"/>
              </a:rPr>
              <a:t>      「認知症ではないのだから病気ではない、</a:t>
            </a:r>
          </a:p>
          <a:p>
            <a:pPr eaLnBrk="1" hangingPunct="1">
              <a:spcAft>
                <a:spcPts val="600"/>
              </a:spcAft>
            </a:pPr>
            <a:r>
              <a:rPr lang="ja-JP" altLang="en-US" sz="2400" b="1" dirty="0">
                <a:solidFill>
                  <a:srgbClr val="669900"/>
                </a:solidFill>
                <a:latin typeface="Meiryo UI" pitchFamily="50" charset="-128"/>
                <a:ea typeface="Meiryo UI" pitchFamily="50" charset="-128"/>
                <a:cs typeface="Meiryo UI" pitchFamily="50" charset="-128"/>
              </a:rPr>
              <a:t>       だから、病院へもかかる必要はない。」</a:t>
            </a:r>
            <a:endParaRPr lang="en-US" altLang="ja-JP" sz="2400" b="1" dirty="0">
              <a:solidFill>
                <a:srgbClr val="669900"/>
              </a:solidFill>
              <a:latin typeface="Meiryo UI" pitchFamily="50" charset="-128"/>
              <a:ea typeface="Meiryo UI" pitchFamily="50" charset="-128"/>
              <a:cs typeface="Meiryo UI" pitchFamily="50" charset="-128"/>
            </a:endParaRPr>
          </a:p>
          <a:p>
            <a:pPr eaLnBrk="1" hangingPunct="1"/>
            <a:r>
              <a:rPr lang="ja-JP" altLang="en-US" sz="2400" b="1" dirty="0">
                <a:solidFill>
                  <a:srgbClr val="6699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という </a:t>
            </a:r>
            <a:r>
              <a:rPr lang="ja-JP" altLang="en-US" sz="2400" b="1" dirty="0">
                <a:ln>
                  <a:solidFill>
                    <a:schemeClr val="tx2"/>
                  </a:solidFill>
                </a:ln>
                <a:solidFill>
                  <a:srgbClr val="669900"/>
                </a:solidFill>
                <a:latin typeface="Meiryo UI" pitchFamily="50" charset="-128"/>
                <a:ea typeface="Meiryo UI" pitchFamily="50" charset="-128"/>
                <a:cs typeface="Meiryo UI" pitchFamily="50" charset="-128"/>
              </a:rPr>
              <a:t>誤解 </a:t>
            </a:r>
            <a:r>
              <a:rPr lang="ja-JP" altLang="en-US" sz="2400" b="1" dirty="0">
                <a:latin typeface="Meiryo UI" pitchFamily="50" charset="-128"/>
                <a:ea typeface="Meiryo UI" pitchFamily="50" charset="-128"/>
                <a:cs typeface="Meiryo UI" pitchFamily="50" charset="-128"/>
              </a:rPr>
              <a:t>に対応していくこと</a:t>
            </a:r>
          </a:p>
        </p:txBody>
      </p:sp>
      <p:sp>
        <p:nvSpPr>
          <p:cNvPr id="8" name="正方形/長方形 7"/>
          <p:cNvSpPr>
            <a:spLocks noChangeArrowheads="1"/>
          </p:cNvSpPr>
          <p:nvPr/>
        </p:nvSpPr>
        <p:spPr bwMode="auto">
          <a:xfrm>
            <a:off x="1631156" y="5040312"/>
            <a:ext cx="5930107" cy="1036637"/>
          </a:xfrm>
          <a:prstGeom prst="rect">
            <a:avLst/>
          </a:prstGeom>
          <a:solidFill>
            <a:srgbClr val="FF7C80"/>
          </a:solidFill>
          <a:ln>
            <a:noFill/>
          </a:ln>
          <a:extLst>
            <a:ext uri="{91240B29-F687-4F45-9708-019B960494DF}">
              <a14:hiddenLine xmlns:a14="http://schemas.microsoft.com/office/drawing/2010/main" w="25400" algn="ctr">
                <a:solidFill>
                  <a:srgbClr val="89A4A7"/>
                </a:solidFill>
                <a:miter lim="800000"/>
                <a:headEnd/>
                <a:tailEnd/>
              </a14:hiddenLine>
            </a:ext>
          </a:extLst>
        </p:spPr>
        <p:txBody>
          <a:bodyPr/>
          <a:lstStyle/>
          <a:p>
            <a:r>
              <a:rPr lang="ja-JP" altLang="en-US" sz="3000" b="1" dirty="0">
                <a:solidFill>
                  <a:schemeClr val="bg1"/>
                </a:solidFill>
                <a:latin typeface="Meiryo UI" pitchFamily="50" charset="-128"/>
                <a:ea typeface="Meiryo UI" pitchFamily="50" charset="-128"/>
                <a:cs typeface="Meiryo UI" pitchFamily="50" charset="-128"/>
              </a:rPr>
              <a:t> ●病態に対する徹底的な知識</a:t>
            </a:r>
            <a:r>
              <a:rPr lang="ja-JP" altLang="en-US" sz="3000" b="1" dirty="0">
                <a:ln>
                  <a:solidFill>
                    <a:schemeClr val="bg1"/>
                  </a:solidFill>
                </a:ln>
                <a:solidFill>
                  <a:srgbClr val="669900"/>
                </a:solidFill>
                <a:latin typeface="Meiryo UI" pitchFamily="50" charset="-128"/>
                <a:ea typeface="Meiryo UI" pitchFamily="50" charset="-128"/>
                <a:cs typeface="Meiryo UI" pitchFamily="50" charset="-128"/>
              </a:rPr>
              <a:t>教育</a:t>
            </a:r>
            <a:endParaRPr lang="en-US" altLang="ja-JP" sz="3000" b="1" dirty="0">
              <a:ln>
                <a:solidFill>
                  <a:schemeClr val="bg1"/>
                </a:solidFill>
              </a:ln>
              <a:solidFill>
                <a:schemeClr val="bg1"/>
              </a:solidFill>
              <a:latin typeface="Meiryo UI" pitchFamily="50" charset="-128"/>
              <a:ea typeface="Meiryo UI" pitchFamily="50" charset="-128"/>
              <a:cs typeface="Meiryo UI" pitchFamily="50" charset="-128"/>
            </a:endParaRPr>
          </a:p>
          <a:p>
            <a:r>
              <a:rPr lang="ja-JP" altLang="en-US" sz="3000" b="1" dirty="0">
                <a:solidFill>
                  <a:schemeClr val="bg1"/>
                </a:solidFill>
                <a:latin typeface="Meiryo UI" pitchFamily="50" charset="-128"/>
                <a:ea typeface="Meiryo UI" pitchFamily="50" charset="-128"/>
                <a:cs typeface="Meiryo UI" pitchFamily="50" charset="-128"/>
              </a:rPr>
              <a:t> ●経過観察の重要性の</a:t>
            </a:r>
            <a:r>
              <a:rPr lang="ja-JP" altLang="en-US" sz="3000" b="1" dirty="0">
                <a:ln>
                  <a:solidFill>
                    <a:schemeClr val="bg1"/>
                  </a:solidFill>
                </a:ln>
                <a:solidFill>
                  <a:srgbClr val="669900"/>
                </a:solidFill>
                <a:latin typeface="Meiryo UI" pitchFamily="50" charset="-128"/>
                <a:ea typeface="Meiryo UI" pitchFamily="50" charset="-128"/>
                <a:cs typeface="Meiryo UI" pitchFamily="50" charset="-128"/>
              </a:rPr>
              <a:t>説明</a:t>
            </a:r>
            <a:endParaRPr lang="ja-JP" altLang="en-US" sz="3000" b="1" dirty="0">
              <a:ln>
                <a:solidFill>
                  <a:schemeClr val="bg1"/>
                </a:solidFill>
              </a:ln>
              <a:solidFill>
                <a:schemeClr val="bg1"/>
              </a:solidFill>
              <a:latin typeface="Meiryo UI" pitchFamily="50" charset="-128"/>
              <a:ea typeface="Meiryo UI" pitchFamily="50" charset="-128"/>
              <a:cs typeface="Meiryo UI" pitchFamily="50" charset="-128"/>
            </a:endParaRPr>
          </a:p>
        </p:txBody>
      </p:sp>
      <p:sp>
        <p:nvSpPr>
          <p:cNvPr id="376836" name="Rectangle 2"/>
          <p:cNvSpPr>
            <a:spLocks noChangeArrowheads="1"/>
          </p:cNvSpPr>
          <p:nvPr/>
        </p:nvSpPr>
        <p:spPr bwMode="auto">
          <a:xfrm>
            <a:off x="428625" y="363055"/>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3000" b="1" dirty="0">
                <a:solidFill>
                  <a:schemeClr val="tx2"/>
                </a:solidFill>
                <a:latin typeface="Meiryo UI" pitchFamily="50" charset="-128"/>
                <a:ea typeface="Meiryo UI" pitchFamily="50" charset="-128"/>
                <a:cs typeface="Meiryo UI" pitchFamily="50" charset="-128"/>
              </a:rPr>
              <a:t>軽度認知障害の人への対応</a:t>
            </a:r>
            <a:endParaRPr lang="ja-JP" altLang="en-US" sz="2800" dirty="0">
              <a:solidFill>
                <a:schemeClr val="tx2"/>
              </a:solidFill>
              <a:latin typeface="Meiryo UI" pitchFamily="50" charset="-128"/>
              <a:ea typeface="Meiryo UI" pitchFamily="50" charset="-128"/>
              <a:cs typeface="Meiryo UI" pitchFamily="50" charset="-128"/>
            </a:endParaRPr>
          </a:p>
        </p:txBody>
      </p:sp>
      <p:sp>
        <p:nvSpPr>
          <p:cNvPr id="376837" name="Rectangle 3"/>
          <p:cNvSpPr>
            <a:spLocks noChangeArrowheads="1"/>
          </p:cNvSpPr>
          <p:nvPr/>
        </p:nvSpPr>
        <p:spPr bwMode="auto">
          <a:xfrm>
            <a:off x="309563" y="105886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376838" name="AutoShape 14"/>
          <p:cNvSpPr>
            <a:spLocks noChangeArrowheads="1"/>
          </p:cNvSpPr>
          <p:nvPr/>
        </p:nvSpPr>
        <p:spPr bwMode="auto">
          <a:xfrm rot="10800000">
            <a:off x="3506788" y="4287838"/>
            <a:ext cx="2141537" cy="454025"/>
          </a:xfrm>
          <a:prstGeom prst="triangle">
            <a:avLst>
              <a:gd name="adj" fmla="val 50000"/>
            </a:avLst>
          </a:prstGeom>
          <a:gradFill rotWithShape="1">
            <a:gsLst>
              <a:gs pos="0">
                <a:srgbClr val="FF7C80"/>
              </a:gs>
              <a:gs pos="100000">
                <a:srgbClr val="66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1" hangingPunct="1"/>
            <a:endParaRPr lang="ja-JP" altLang="en-US" sz="1800">
              <a:solidFill>
                <a:srgbClr val="000000"/>
              </a:solidFill>
            </a:endParaRPr>
          </a:p>
        </p:txBody>
      </p:sp>
      <p:sp>
        <p:nvSpPr>
          <p:cNvPr id="9" name="Text Box 5"/>
          <p:cNvSpPr txBox="1">
            <a:spLocks noChangeArrowheads="1"/>
          </p:cNvSpPr>
          <p:nvPr/>
        </p:nvSpPr>
        <p:spPr bwMode="auto">
          <a:xfrm>
            <a:off x="0" y="0"/>
            <a:ext cx="2147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-20</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876341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テキスト ボックス 5"/>
          <p:cNvSpPr txBox="1">
            <a:spLocks noChangeArrowheads="1"/>
          </p:cNvSpPr>
          <p:nvPr/>
        </p:nvSpPr>
        <p:spPr bwMode="auto">
          <a:xfrm>
            <a:off x="876990" y="1652588"/>
            <a:ext cx="743447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400" b="1" dirty="0">
                <a:solidFill>
                  <a:srgbClr val="607D2B"/>
                </a:solidFill>
                <a:latin typeface="Meiryo UI" pitchFamily="50" charset="-128"/>
                <a:ea typeface="Meiryo UI" pitchFamily="50" charset="-128"/>
                <a:cs typeface="Meiryo UI" pitchFamily="50" charset="-128"/>
              </a:rPr>
              <a:t>●</a:t>
            </a:r>
            <a:r>
              <a:rPr lang="ja-JP" altLang="en-US" sz="2400" b="1" dirty="0">
                <a:solidFill>
                  <a:srgbClr val="000000"/>
                </a:solidFill>
                <a:latin typeface="Meiryo UI" pitchFamily="50" charset="-128"/>
                <a:ea typeface="Meiryo UI" pitchFamily="50" charset="-128"/>
                <a:cs typeface="Meiryo UI" pitchFamily="50" charset="-128"/>
              </a:rPr>
              <a:t> 地域在住の</a:t>
            </a:r>
            <a:r>
              <a:rPr lang="en-US" altLang="ja-JP" sz="2400" b="1" dirty="0">
                <a:solidFill>
                  <a:srgbClr val="000000"/>
                </a:solidFill>
                <a:latin typeface="Meiryo UI" pitchFamily="50" charset="-128"/>
                <a:ea typeface="Meiryo UI" pitchFamily="50" charset="-128"/>
                <a:cs typeface="Meiryo UI" pitchFamily="50" charset="-128"/>
              </a:rPr>
              <a:t>65</a:t>
            </a:r>
            <a:r>
              <a:rPr lang="ja-JP" altLang="en-US" sz="2400" b="1" dirty="0">
                <a:solidFill>
                  <a:srgbClr val="000000"/>
                </a:solidFill>
                <a:latin typeface="Meiryo UI" pitchFamily="50" charset="-128"/>
                <a:ea typeface="Meiryo UI" pitchFamily="50" charset="-128"/>
                <a:cs typeface="Meiryo UI" pitchFamily="50" charset="-128"/>
              </a:rPr>
              <a:t>歳以上の軽度認知障害の有病率は</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r>
              <a:rPr lang="ja-JP" altLang="en-US" sz="2400" b="1" dirty="0">
                <a:solidFill>
                  <a:srgbClr val="000000"/>
                </a:solidFill>
                <a:latin typeface="Meiryo UI" pitchFamily="50" charset="-128"/>
                <a:ea typeface="Meiryo UI" pitchFamily="50" charset="-128"/>
                <a:cs typeface="Meiryo UI" pitchFamily="50" charset="-128"/>
              </a:rPr>
              <a:t>    約</a:t>
            </a:r>
            <a:r>
              <a:rPr lang="en-US" altLang="ja-JP" sz="2400" b="1" dirty="0">
                <a:solidFill>
                  <a:srgbClr val="000000"/>
                </a:solidFill>
                <a:latin typeface="Meiryo UI" pitchFamily="50" charset="-128"/>
                <a:ea typeface="Meiryo UI" pitchFamily="50" charset="-128"/>
                <a:cs typeface="Meiryo UI" pitchFamily="50" charset="-128"/>
              </a:rPr>
              <a:t>13%</a:t>
            </a:r>
            <a:r>
              <a:rPr lang="ja-JP" altLang="en-US" sz="2400" b="1" dirty="0">
                <a:solidFill>
                  <a:srgbClr val="000000"/>
                </a:solidFill>
                <a:latin typeface="Meiryo UI" pitchFamily="50" charset="-128"/>
                <a:ea typeface="Meiryo UI" pitchFamily="50" charset="-128"/>
                <a:cs typeface="Meiryo UI" pitchFamily="50" charset="-128"/>
              </a:rPr>
              <a:t>と考えられており、</a:t>
            </a:r>
            <a:r>
              <a:rPr lang="ja-JP" altLang="en-US" sz="2400" b="1" dirty="0">
                <a:solidFill>
                  <a:srgbClr val="789C36"/>
                </a:solidFill>
                <a:latin typeface="Meiryo UI" pitchFamily="50" charset="-128"/>
                <a:ea typeface="Meiryo UI" pitchFamily="50" charset="-128"/>
                <a:cs typeface="Meiryo UI" pitchFamily="50" charset="-128"/>
              </a:rPr>
              <a:t>決してまれな状態ではない</a:t>
            </a:r>
            <a:endParaRPr lang="en-US" altLang="ja-JP" sz="2400" b="1" dirty="0">
              <a:solidFill>
                <a:srgbClr val="789C36"/>
              </a:solidFill>
              <a:latin typeface="Meiryo UI" pitchFamily="50" charset="-128"/>
              <a:ea typeface="Meiryo UI" pitchFamily="50" charset="-128"/>
              <a:cs typeface="Meiryo UI" pitchFamily="50" charset="-128"/>
            </a:endParaRPr>
          </a:p>
          <a:p>
            <a:pPr eaLnBrk="1" hangingPunct="1"/>
            <a:r>
              <a:rPr lang="ja-JP" altLang="en-US" sz="2400" b="1" dirty="0">
                <a:solidFill>
                  <a:srgbClr val="669900"/>
                </a:solidFill>
                <a:latin typeface="Meiryo UI" pitchFamily="50" charset="-128"/>
                <a:ea typeface="Meiryo UI" pitchFamily="50" charset="-128"/>
                <a:cs typeface="Meiryo UI" pitchFamily="50" charset="-128"/>
              </a:rPr>
              <a:t>    </a:t>
            </a:r>
            <a:r>
              <a:rPr lang="ja-JP" altLang="en-US" sz="2400" b="1" dirty="0">
                <a:solidFill>
                  <a:srgbClr val="000000"/>
                </a:solidFill>
                <a:latin typeface="Meiryo UI" pitchFamily="50" charset="-128"/>
                <a:ea typeface="Meiryo UI" pitchFamily="50" charset="-128"/>
                <a:cs typeface="Meiryo UI" pitchFamily="50" charset="-128"/>
              </a:rPr>
              <a:t>ことを伝える。</a:t>
            </a:r>
          </a:p>
          <a:p>
            <a:pPr eaLnBrk="1" hangingPunct="1"/>
            <a:endParaRPr lang="en-US" altLang="ja-JP" sz="1000" b="1" dirty="0">
              <a:solidFill>
                <a:srgbClr val="000000"/>
              </a:solidFill>
              <a:latin typeface="Meiryo UI" pitchFamily="50" charset="-128"/>
              <a:ea typeface="Meiryo UI" pitchFamily="50" charset="-128"/>
              <a:cs typeface="Meiryo UI" pitchFamily="50" charset="-128"/>
            </a:endParaRPr>
          </a:p>
          <a:p>
            <a:pPr eaLnBrk="1" hangingPunct="1"/>
            <a:r>
              <a:rPr lang="en-US" altLang="ja-JP" sz="2400" b="1" dirty="0">
                <a:solidFill>
                  <a:srgbClr val="607D2B"/>
                </a:solidFill>
                <a:latin typeface="Meiryo UI" pitchFamily="50" charset="-128"/>
                <a:ea typeface="Meiryo UI" pitchFamily="50" charset="-128"/>
                <a:cs typeface="Meiryo UI" pitchFamily="50" charset="-128"/>
              </a:rPr>
              <a:t>●</a:t>
            </a:r>
            <a:r>
              <a:rPr lang="ja-JP" altLang="en-US" sz="2400" b="1" dirty="0">
                <a:solidFill>
                  <a:srgbClr val="000000"/>
                </a:solidFill>
                <a:latin typeface="Meiryo UI" pitchFamily="50" charset="-128"/>
                <a:ea typeface="Meiryo UI" pitchFamily="50" charset="-128"/>
                <a:cs typeface="Meiryo UI" pitchFamily="50" charset="-128"/>
              </a:rPr>
              <a:t> 一方、もの忘れ外来受診者では、年間</a:t>
            </a:r>
            <a:r>
              <a:rPr lang="en-US" altLang="ja-JP" sz="2400" b="1" dirty="0">
                <a:solidFill>
                  <a:srgbClr val="000000"/>
                </a:solidFill>
                <a:latin typeface="Meiryo UI" pitchFamily="50" charset="-128"/>
                <a:ea typeface="Meiryo UI" pitchFamily="50" charset="-128"/>
                <a:cs typeface="Meiryo UI" pitchFamily="50" charset="-128"/>
              </a:rPr>
              <a:t>10</a:t>
            </a:r>
            <a:r>
              <a:rPr lang="ja-JP" altLang="en-US" sz="2400" b="1" dirty="0">
                <a:solidFill>
                  <a:srgbClr val="000000"/>
                </a:solidFill>
                <a:latin typeface="Meiryo UI" pitchFamily="50" charset="-128"/>
                <a:ea typeface="Meiryo UI" pitchFamily="50" charset="-128"/>
                <a:cs typeface="Meiryo UI" pitchFamily="50" charset="-128"/>
              </a:rPr>
              <a:t>～</a:t>
            </a:r>
            <a:r>
              <a:rPr lang="en-US" altLang="ja-JP" sz="2400" b="1" dirty="0">
                <a:solidFill>
                  <a:srgbClr val="000000"/>
                </a:solidFill>
                <a:latin typeface="Meiryo UI" pitchFamily="50" charset="-128"/>
                <a:ea typeface="Meiryo UI" pitchFamily="50" charset="-128"/>
                <a:cs typeface="Meiryo UI" pitchFamily="50" charset="-128"/>
              </a:rPr>
              <a:t>15%</a:t>
            </a:r>
            <a:r>
              <a:rPr lang="ja-JP" altLang="en-US" sz="2400" b="1" dirty="0">
                <a:solidFill>
                  <a:srgbClr val="000000"/>
                </a:solidFill>
                <a:latin typeface="Meiryo UI" pitchFamily="50" charset="-128"/>
                <a:ea typeface="Meiryo UI" pitchFamily="50" charset="-128"/>
                <a:cs typeface="Meiryo UI" pitchFamily="50" charset="-128"/>
              </a:rPr>
              <a:t>が</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r>
              <a:rPr lang="ja-JP" altLang="en-US" sz="2400" b="1" dirty="0">
                <a:solidFill>
                  <a:srgbClr val="000000"/>
                </a:solidFill>
                <a:latin typeface="Meiryo UI" pitchFamily="50" charset="-128"/>
                <a:ea typeface="Meiryo UI" pitchFamily="50" charset="-128"/>
                <a:cs typeface="Meiryo UI" pitchFamily="50" charset="-128"/>
              </a:rPr>
              <a:t>    認知症に移行すると考えられており、現時点では認知</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r>
              <a:rPr lang="ja-JP" altLang="en-US" sz="2400" b="1" dirty="0">
                <a:solidFill>
                  <a:srgbClr val="000000"/>
                </a:solidFill>
                <a:latin typeface="Meiryo UI" pitchFamily="50" charset="-128"/>
                <a:ea typeface="Meiryo UI" pitchFamily="50" charset="-128"/>
                <a:cs typeface="Meiryo UI" pitchFamily="50" charset="-128"/>
              </a:rPr>
              <a:t>    症ではないが、将来認知症に移行するリスクの高い群</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r>
              <a:rPr lang="ja-JP" altLang="en-US" sz="2400" b="1" dirty="0">
                <a:solidFill>
                  <a:srgbClr val="000000"/>
                </a:solidFill>
                <a:latin typeface="Meiryo UI" pitchFamily="50" charset="-128"/>
                <a:ea typeface="Meiryo UI" pitchFamily="50" charset="-128"/>
                <a:cs typeface="Meiryo UI" pitchFamily="50" charset="-128"/>
              </a:rPr>
              <a:t>    であり、そのため </a:t>
            </a:r>
            <a:r>
              <a:rPr lang="ja-JP" altLang="en-US" sz="2400" b="1" dirty="0">
                <a:solidFill>
                  <a:srgbClr val="789C36"/>
                </a:solidFill>
                <a:latin typeface="Meiryo UI" pitchFamily="50" charset="-128"/>
                <a:ea typeface="Meiryo UI" pitchFamily="50" charset="-128"/>
                <a:cs typeface="Meiryo UI" pitchFamily="50" charset="-128"/>
              </a:rPr>
              <a:t>通院して慎重な経過観察が必要 </a:t>
            </a:r>
            <a:r>
              <a:rPr lang="ja-JP" altLang="en-US" sz="2400" b="1" dirty="0">
                <a:solidFill>
                  <a:srgbClr val="000000"/>
                </a:solidFill>
                <a:latin typeface="Meiryo UI" pitchFamily="50" charset="-128"/>
                <a:ea typeface="Meiryo UI" pitchFamily="50" charset="-128"/>
                <a:cs typeface="Meiryo UI" pitchFamily="50" charset="-128"/>
              </a:rPr>
              <a:t>で</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r>
              <a:rPr lang="ja-JP" altLang="en-US" sz="2400" b="1" dirty="0">
                <a:solidFill>
                  <a:srgbClr val="000000"/>
                </a:solidFill>
                <a:latin typeface="Meiryo UI" pitchFamily="50" charset="-128"/>
                <a:ea typeface="Meiryo UI" pitchFamily="50" charset="-128"/>
                <a:cs typeface="Meiryo UI" pitchFamily="50" charset="-128"/>
              </a:rPr>
              <a:t>    あることを本人</a:t>
            </a:r>
            <a:r>
              <a:rPr lang="en-US" altLang="ja-JP" sz="2400" b="1" dirty="0">
                <a:solidFill>
                  <a:srgbClr val="000000"/>
                </a:solidFill>
                <a:latin typeface="Meiryo UI" pitchFamily="50" charset="-128"/>
                <a:ea typeface="Meiryo UI" pitchFamily="50" charset="-128"/>
                <a:cs typeface="Meiryo UI" pitchFamily="50" charset="-128"/>
              </a:rPr>
              <a:t>･</a:t>
            </a:r>
            <a:r>
              <a:rPr lang="ja-JP" altLang="en-US" sz="2400" b="1" dirty="0">
                <a:solidFill>
                  <a:srgbClr val="000000"/>
                </a:solidFill>
                <a:latin typeface="Meiryo UI" pitchFamily="50" charset="-128"/>
                <a:ea typeface="Meiryo UI" pitchFamily="50" charset="-128"/>
                <a:cs typeface="Meiryo UI" pitchFamily="50" charset="-128"/>
              </a:rPr>
              <a:t>家族に明確に伝える。</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endParaRPr lang="en-US" altLang="ja-JP" sz="1000" b="1" dirty="0">
              <a:solidFill>
                <a:srgbClr val="000000"/>
              </a:solidFill>
              <a:latin typeface="Meiryo UI" pitchFamily="50" charset="-128"/>
              <a:ea typeface="Meiryo UI" pitchFamily="50" charset="-128"/>
              <a:cs typeface="Meiryo UI" pitchFamily="50" charset="-128"/>
            </a:endParaRPr>
          </a:p>
          <a:p>
            <a:pPr eaLnBrk="1" hangingPunct="1"/>
            <a:r>
              <a:rPr lang="en-US" altLang="ja-JP" sz="2400" b="1" dirty="0">
                <a:solidFill>
                  <a:srgbClr val="607D2B"/>
                </a:solidFill>
                <a:latin typeface="Meiryo UI" pitchFamily="50" charset="-128"/>
                <a:ea typeface="Meiryo UI" pitchFamily="50" charset="-128"/>
                <a:cs typeface="Meiryo UI" pitchFamily="50" charset="-128"/>
              </a:rPr>
              <a:t>●</a:t>
            </a:r>
            <a:r>
              <a:rPr lang="ja-JP" altLang="en-US" sz="2400" b="1" dirty="0">
                <a:solidFill>
                  <a:srgbClr val="000000"/>
                </a:solidFill>
                <a:latin typeface="Meiryo UI" pitchFamily="50" charset="-128"/>
                <a:ea typeface="Meiryo UI" pitchFamily="50" charset="-128"/>
                <a:cs typeface="Meiryo UI" pitchFamily="50" charset="-128"/>
              </a:rPr>
              <a:t> </a:t>
            </a:r>
            <a:r>
              <a:rPr lang="en-US" altLang="ja-JP" sz="2400" b="1" dirty="0">
                <a:solidFill>
                  <a:srgbClr val="000000"/>
                </a:solidFill>
                <a:latin typeface="Meiryo UI" pitchFamily="50" charset="-128"/>
                <a:ea typeface="Meiryo UI" pitchFamily="50" charset="-128"/>
                <a:cs typeface="Meiryo UI" pitchFamily="50" charset="-128"/>
              </a:rPr>
              <a:t>5</a:t>
            </a:r>
            <a:r>
              <a:rPr lang="ja-JP" altLang="en-US" sz="2400" b="1" dirty="0">
                <a:solidFill>
                  <a:srgbClr val="000000"/>
                </a:solidFill>
                <a:latin typeface="Meiryo UI" pitchFamily="50" charset="-128"/>
                <a:ea typeface="Meiryo UI" pitchFamily="50" charset="-128"/>
                <a:cs typeface="Meiryo UI" pitchFamily="50" charset="-128"/>
              </a:rPr>
              <a:t>年経過しても </a:t>
            </a:r>
            <a:r>
              <a:rPr lang="ja-JP" altLang="en-US" sz="2400" b="1" dirty="0">
                <a:solidFill>
                  <a:srgbClr val="789C36"/>
                </a:solidFill>
                <a:latin typeface="Meiryo UI" pitchFamily="50" charset="-128"/>
                <a:ea typeface="Meiryo UI" pitchFamily="50" charset="-128"/>
                <a:cs typeface="Meiryo UI" pitchFamily="50" charset="-128"/>
              </a:rPr>
              <a:t>半数は認知症に移行しない </a:t>
            </a:r>
            <a:r>
              <a:rPr lang="ja-JP" altLang="en-US" sz="2400" b="1" dirty="0">
                <a:solidFill>
                  <a:srgbClr val="000000"/>
                </a:solidFill>
                <a:latin typeface="Meiryo UI" pitchFamily="50" charset="-128"/>
                <a:ea typeface="Meiryo UI" pitchFamily="50" charset="-128"/>
                <a:cs typeface="Meiryo UI" pitchFamily="50" charset="-128"/>
              </a:rPr>
              <a:t>こと、</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r>
              <a:rPr lang="ja-JP" altLang="en-US" sz="2400" b="1" dirty="0">
                <a:solidFill>
                  <a:srgbClr val="000000"/>
                </a:solidFill>
                <a:latin typeface="Meiryo UI" pitchFamily="50" charset="-128"/>
                <a:ea typeface="Meiryo UI" pitchFamily="50" charset="-128"/>
                <a:cs typeface="Meiryo UI" pitchFamily="50" charset="-128"/>
              </a:rPr>
              <a:t>    逆に</a:t>
            </a:r>
            <a:r>
              <a:rPr lang="ja-JP" altLang="en-US" sz="2400" b="1" dirty="0">
                <a:solidFill>
                  <a:srgbClr val="789C36"/>
                </a:solidFill>
                <a:latin typeface="Meiryo UI" pitchFamily="50" charset="-128"/>
                <a:ea typeface="Meiryo UI" pitchFamily="50" charset="-128"/>
                <a:cs typeface="Meiryo UI" pitchFamily="50" charset="-128"/>
              </a:rPr>
              <a:t>回復する例もある</a:t>
            </a:r>
            <a:r>
              <a:rPr lang="ja-JP" altLang="en-US" sz="2400" b="1" dirty="0">
                <a:solidFill>
                  <a:srgbClr val="000000"/>
                </a:solidFill>
                <a:latin typeface="Meiryo UI" pitchFamily="50" charset="-128"/>
                <a:ea typeface="Meiryo UI" pitchFamily="50" charset="-128"/>
                <a:cs typeface="Meiryo UI" pitchFamily="50" charset="-128"/>
              </a:rPr>
              <a:t>ことを話し、必要以上に認知症</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r>
              <a:rPr lang="ja-JP" altLang="en-US" sz="2400" b="1" dirty="0">
                <a:solidFill>
                  <a:srgbClr val="000000"/>
                </a:solidFill>
                <a:latin typeface="Meiryo UI" pitchFamily="50" charset="-128"/>
                <a:ea typeface="Meiryo UI" pitchFamily="50" charset="-128"/>
                <a:cs typeface="Meiryo UI" pitchFamily="50" charset="-128"/>
              </a:rPr>
              <a:t>    になる不安をかきたてるような説明は避けたほうがよい。</a:t>
            </a:r>
          </a:p>
        </p:txBody>
      </p:sp>
      <p:sp>
        <p:nvSpPr>
          <p:cNvPr id="77828" name="Rectangle 2"/>
          <p:cNvSpPr>
            <a:spLocks noChangeArrowheads="1"/>
          </p:cNvSpPr>
          <p:nvPr/>
        </p:nvSpPr>
        <p:spPr bwMode="auto">
          <a:xfrm>
            <a:off x="762000" y="365125"/>
            <a:ext cx="639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2000" b="1" dirty="0">
                <a:solidFill>
                  <a:schemeClr val="bg2"/>
                </a:solidFill>
                <a:latin typeface="Meiryo UI" pitchFamily="50" charset="-128"/>
                <a:ea typeface="Meiryo UI" pitchFamily="50" charset="-128"/>
                <a:cs typeface="Meiryo UI" pitchFamily="50" charset="-128"/>
              </a:rPr>
              <a:t>軽度認知障害の人への対応</a:t>
            </a:r>
            <a:r>
              <a:rPr lang="en-US" altLang="ja-JP" sz="2000" b="1" dirty="0">
                <a:solidFill>
                  <a:schemeClr val="bg2"/>
                </a:solidFill>
                <a:latin typeface="Meiryo UI" pitchFamily="50" charset="-128"/>
                <a:ea typeface="Meiryo UI" pitchFamily="50" charset="-128"/>
                <a:cs typeface="Meiryo UI" pitchFamily="50" charset="-128"/>
              </a:rPr>
              <a:t>②</a:t>
            </a:r>
            <a:r>
              <a:rPr lang="ja-JP" altLang="en-US" sz="2000" b="1" dirty="0">
                <a:solidFill>
                  <a:schemeClr val="bg2"/>
                </a:solidFill>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何をどう伝えるか</a:t>
            </a:r>
            <a:endParaRPr lang="ja-JP" altLang="en-US" sz="3000" dirty="0">
              <a:latin typeface="Meiryo UI" pitchFamily="50" charset="-128"/>
              <a:ea typeface="Meiryo UI" pitchFamily="50" charset="-128"/>
              <a:cs typeface="Meiryo UI" pitchFamily="50" charset="-128"/>
            </a:endParaRPr>
          </a:p>
        </p:txBody>
      </p:sp>
      <p:sp>
        <p:nvSpPr>
          <p:cNvPr id="77829" name="Rectangle 3"/>
          <p:cNvSpPr>
            <a:spLocks noChangeArrowheads="1"/>
          </p:cNvSpPr>
          <p:nvPr/>
        </p:nvSpPr>
        <p:spPr bwMode="auto">
          <a:xfrm>
            <a:off x="309563" y="105886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6" name="Text Box 5"/>
          <p:cNvSpPr txBox="1">
            <a:spLocks noChangeArrowheads="1"/>
          </p:cNvSpPr>
          <p:nvPr/>
        </p:nvSpPr>
        <p:spPr bwMode="auto">
          <a:xfrm>
            <a:off x="0" y="0"/>
            <a:ext cx="2147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-21</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756350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テキスト ボックス 5"/>
          <p:cNvSpPr txBox="1">
            <a:spLocks noChangeArrowheads="1"/>
          </p:cNvSpPr>
          <p:nvPr/>
        </p:nvSpPr>
        <p:spPr bwMode="auto">
          <a:xfrm>
            <a:off x="1291331" y="2412796"/>
            <a:ext cx="6624369"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800" b="1" dirty="0">
                <a:solidFill>
                  <a:srgbClr val="607D2B"/>
                </a:solidFill>
                <a:latin typeface="Meiryo UI" pitchFamily="50" charset="-128"/>
                <a:ea typeface="Meiryo UI" pitchFamily="50" charset="-128"/>
                <a:cs typeface="Meiryo UI" pitchFamily="50" charset="-128"/>
              </a:rPr>
              <a:t>●</a:t>
            </a:r>
            <a:r>
              <a:rPr lang="ja-JP" altLang="en-US" sz="2800" b="1" dirty="0">
                <a:solidFill>
                  <a:srgbClr val="000000"/>
                </a:solidFill>
                <a:latin typeface="Meiryo UI" pitchFamily="50" charset="-128"/>
                <a:ea typeface="Meiryo UI" pitchFamily="50" charset="-128"/>
                <a:cs typeface="Meiryo UI" pitchFamily="50" charset="-128"/>
              </a:rPr>
              <a:t> コリンエステラーゼ阻害薬やメマンチンが</a:t>
            </a:r>
            <a:endParaRPr lang="en-US" altLang="ja-JP" sz="2800" b="1" dirty="0">
              <a:solidFill>
                <a:srgbClr val="000000"/>
              </a:solidFill>
              <a:latin typeface="Meiryo UI" pitchFamily="50" charset="-128"/>
              <a:ea typeface="Meiryo UI" pitchFamily="50" charset="-128"/>
              <a:cs typeface="Meiryo UI" pitchFamily="50" charset="-128"/>
            </a:endParaRPr>
          </a:p>
          <a:p>
            <a:pPr eaLnBrk="1" hangingPunct="1"/>
            <a:r>
              <a:rPr lang="ja-JP" altLang="en-US" sz="2800" b="1" dirty="0">
                <a:solidFill>
                  <a:srgbClr val="000000"/>
                </a:solidFill>
                <a:latin typeface="Meiryo UI" pitchFamily="50" charset="-128"/>
                <a:ea typeface="Meiryo UI" pitchFamily="50" charset="-128"/>
                <a:cs typeface="Meiryo UI" pitchFamily="50" charset="-128"/>
              </a:rPr>
              <a:t>    認知症へのコンバートを防ぐという明確な</a:t>
            </a:r>
            <a:endParaRPr lang="en-US" altLang="ja-JP" sz="2800" b="1" dirty="0">
              <a:solidFill>
                <a:srgbClr val="000000"/>
              </a:solidFill>
              <a:latin typeface="Meiryo UI" pitchFamily="50" charset="-128"/>
              <a:ea typeface="Meiryo UI" pitchFamily="50" charset="-128"/>
              <a:cs typeface="Meiryo UI" pitchFamily="50" charset="-128"/>
            </a:endParaRPr>
          </a:p>
          <a:p>
            <a:pPr eaLnBrk="1" hangingPunct="1"/>
            <a:r>
              <a:rPr lang="ja-JP" altLang="en-US" sz="2800" b="1" dirty="0">
                <a:solidFill>
                  <a:srgbClr val="000000"/>
                </a:solidFill>
                <a:latin typeface="Meiryo UI" pitchFamily="50" charset="-128"/>
                <a:ea typeface="Meiryo UI" pitchFamily="50" charset="-128"/>
                <a:cs typeface="Meiryo UI" pitchFamily="50" charset="-128"/>
              </a:rPr>
              <a:t>    エビデンスはない。</a:t>
            </a:r>
          </a:p>
          <a:p>
            <a:pPr eaLnBrk="1" hangingPunct="1"/>
            <a:endParaRPr lang="en-US" altLang="ja-JP" sz="900" b="1" dirty="0">
              <a:solidFill>
                <a:srgbClr val="000000"/>
              </a:solidFill>
              <a:latin typeface="Meiryo UI" pitchFamily="50" charset="-128"/>
              <a:ea typeface="Meiryo UI" pitchFamily="50" charset="-128"/>
              <a:cs typeface="Meiryo UI" pitchFamily="50" charset="-128"/>
            </a:endParaRPr>
          </a:p>
          <a:p>
            <a:pPr eaLnBrk="1" hangingPunct="1"/>
            <a:r>
              <a:rPr lang="en-US" altLang="ja-JP" sz="2800" b="1" dirty="0">
                <a:solidFill>
                  <a:srgbClr val="607D2B"/>
                </a:solidFill>
                <a:latin typeface="Meiryo UI" pitchFamily="50" charset="-128"/>
                <a:ea typeface="Meiryo UI" pitchFamily="50" charset="-128"/>
                <a:cs typeface="Meiryo UI" pitchFamily="50" charset="-128"/>
              </a:rPr>
              <a:t>●</a:t>
            </a:r>
            <a:r>
              <a:rPr lang="ja-JP" altLang="en-US" sz="2800" b="1" dirty="0">
                <a:solidFill>
                  <a:srgbClr val="000000"/>
                </a:solidFill>
                <a:latin typeface="Meiryo UI" pitchFamily="50" charset="-128"/>
                <a:ea typeface="Meiryo UI" pitchFamily="50" charset="-128"/>
                <a:cs typeface="Meiryo UI" pitchFamily="50" charset="-128"/>
              </a:rPr>
              <a:t> 厳密に言えば保険適応ではない。</a:t>
            </a:r>
          </a:p>
        </p:txBody>
      </p:sp>
      <p:sp>
        <p:nvSpPr>
          <p:cNvPr id="79877" name="Rectangle 2"/>
          <p:cNvSpPr>
            <a:spLocks noChangeArrowheads="1"/>
          </p:cNvSpPr>
          <p:nvPr/>
        </p:nvSpPr>
        <p:spPr bwMode="auto">
          <a:xfrm>
            <a:off x="762000" y="365125"/>
            <a:ext cx="696883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2000" b="1" dirty="0">
                <a:solidFill>
                  <a:schemeClr val="bg2"/>
                </a:solidFill>
                <a:latin typeface="Meiryo UI" pitchFamily="50" charset="-128"/>
                <a:ea typeface="Meiryo UI" pitchFamily="50" charset="-128"/>
                <a:cs typeface="Meiryo UI" pitchFamily="50" charset="-128"/>
              </a:rPr>
              <a:t>軽度認知障害の人への対応③：</a:t>
            </a:r>
            <a:r>
              <a:rPr lang="ja-JP" altLang="en-US" sz="3000" b="1" dirty="0">
                <a:latin typeface="Meiryo UI" pitchFamily="50" charset="-128"/>
                <a:ea typeface="Meiryo UI" pitchFamily="50" charset="-128"/>
                <a:cs typeface="Meiryo UI" pitchFamily="50" charset="-128"/>
              </a:rPr>
              <a:t>薬物療法は？</a:t>
            </a:r>
            <a:endParaRPr lang="ja-JP" altLang="en-US" sz="3000" dirty="0">
              <a:latin typeface="Meiryo UI" pitchFamily="50" charset="-128"/>
              <a:ea typeface="Meiryo UI" pitchFamily="50" charset="-128"/>
              <a:cs typeface="Meiryo UI" pitchFamily="50" charset="-128"/>
            </a:endParaRPr>
          </a:p>
        </p:txBody>
      </p:sp>
      <p:sp>
        <p:nvSpPr>
          <p:cNvPr id="79878" name="Rectangle 3"/>
          <p:cNvSpPr>
            <a:spLocks noChangeArrowheads="1"/>
          </p:cNvSpPr>
          <p:nvPr/>
        </p:nvSpPr>
        <p:spPr bwMode="auto">
          <a:xfrm>
            <a:off x="309563" y="105886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7" name="Text Box 5"/>
          <p:cNvSpPr txBox="1">
            <a:spLocks noChangeArrowheads="1"/>
          </p:cNvSpPr>
          <p:nvPr/>
        </p:nvSpPr>
        <p:spPr bwMode="auto">
          <a:xfrm>
            <a:off x="0" y="0"/>
            <a:ext cx="21478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-22</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443870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DEEC8"/>
        </a:solidFill>
        <a:effectLst/>
      </p:bgPr>
    </p:bg>
    <p:spTree>
      <p:nvGrpSpPr>
        <p:cNvPr id="1" name=""/>
        <p:cNvGrpSpPr/>
        <p:nvPr/>
      </p:nvGrpSpPr>
      <p:grpSpPr>
        <a:xfrm>
          <a:off x="0" y="0"/>
          <a:ext cx="0" cy="0"/>
          <a:chOff x="0" y="0"/>
          <a:chExt cx="0" cy="0"/>
        </a:xfrm>
      </p:grpSpPr>
      <p:sp>
        <p:nvSpPr>
          <p:cNvPr id="377858" name="Text Box 4"/>
          <p:cNvSpPr txBox="1">
            <a:spLocks noChangeArrowheads="1"/>
          </p:cNvSpPr>
          <p:nvPr/>
        </p:nvSpPr>
        <p:spPr bwMode="auto">
          <a:xfrm>
            <a:off x="1436688" y="3143315"/>
            <a:ext cx="6270625"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a:latin typeface="Meiryo UI" pitchFamily="50" charset="-128"/>
                <a:ea typeface="Meiryo UI" pitchFamily="50" charset="-128"/>
                <a:cs typeface="Meiryo UI" pitchFamily="50" charset="-128"/>
              </a:rPr>
              <a:t>認知症の問診とアセスメント</a:t>
            </a:r>
            <a:endParaRPr lang="en-US" altLang="ja-JP" sz="3600" b="1" dirty="0">
              <a:latin typeface="Meiryo UI" pitchFamily="50" charset="-128"/>
              <a:ea typeface="Meiryo UI" pitchFamily="50" charset="-128"/>
              <a:cs typeface="Meiryo UI" pitchFamily="50" charset="-128"/>
            </a:endParaRPr>
          </a:p>
        </p:txBody>
      </p:sp>
      <p:sp>
        <p:nvSpPr>
          <p:cNvPr id="377859" name="Text Box 4"/>
          <p:cNvSpPr txBox="1">
            <a:spLocks noChangeArrowheads="1"/>
          </p:cNvSpPr>
          <p:nvPr/>
        </p:nvSpPr>
        <p:spPr bwMode="auto">
          <a:xfrm>
            <a:off x="3206750" y="2166828"/>
            <a:ext cx="2679700"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800" b="1">
                <a:latin typeface="Meiryo UI" pitchFamily="50" charset="-128"/>
                <a:ea typeface="Meiryo UI" pitchFamily="50" charset="-128"/>
                <a:cs typeface="Meiryo UI" pitchFamily="50" charset="-128"/>
              </a:rPr>
              <a:t>［</a:t>
            </a:r>
            <a:r>
              <a:rPr lang="en-US" altLang="ja-JP" sz="2800" b="1">
                <a:latin typeface="Meiryo UI" pitchFamily="50" charset="-128"/>
                <a:ea typeface="Meiryo UI" pitchFamily="50" charset="-128"/>
                <a:cs typeface="Meiryo UI" pitchFamily="50" charset="-128"/>
              </a:rPr>
              <a:t>DVD-3</a:t>
            </a:r>
            <a:r>
              <a:rPr lang="ja-JP" altLang="en-US" sz="2800" b="1">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552454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1851025" y="440843"/>
            <a:ext cx="54086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000" b="1" dirty="0">
                <a:latin typeface="Meiryo UI" pitchFamily="50" charset="-128"/>
                <a:ea typeface="Meiryo UI" pitchFamily="50" charset="-128"/>
                <a:cs typeface="Meiryo UI" pitchFamily="50" charset="-128"/>
              </a:rPr>
              <a:t>記憶障害のアセスメント</a:t>
            </a:r>
          </a:p>
        </p:txBody>
      </p:sp>
      <p:sp>
        <p:nvSpPr>
          <p:cNvPr id="86019" name="Text Box 6"/>
          <p:cNvSpPr txBox="1">
            <a:spLocks noChangeArrowheads="1"/>
          </p:cNvSpPr>
          <p:nvPr/>
        </p:nvSpPr>
        <p:spPr bwMode="auto">
          <a:xfrm>
            <a:off x="1540565" y="1484313"/>
            <a:ext cx="6177860" cy="488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最近の記憶</a:t>
            </a:r>
          </a:p>
          <a:p>
            <a:pPr eaLnBrk="1" hangingPunct="1">
              <a:lnSpc>
                <a:spcPct val="110000"/>
              </a:lnSpc>
              <a:spcBef>
                <a:spcPts val="600"/>
              </a:spcBef>
            </a:pPr>
            <a:r>
              <a:rPr lang="ja-JP" altLang="en-US" sz="2200" b="1" dirty="0">
                <a:solidFill>
                  <a:srgbClr val="5F5F5F"/>
                </a:solidFill>
                <a:latin typeface="Meiryo UI" pitchFamily="50" charset="-128"/>
                <a:ea typeface="Meiryo UI" pitchFamily="50" charset="-128"/>
                <a:cs typeface="Meiryo UI" pitchFamily="50" charset="-128"/>
              </a:rPr>
              <a:t>　  　 ･食事の内容</a:t>
            </a:r>
          </a:p>
          <a:p>
            <a:pPr eaLnBrk="1" hangingPunct="1">
              <a:lnSpc>
                <a:spcPct val="110000"/>
              </a:lnSpc>
              <a:spcBef>
                <a:spcPts val="600"/>
              </a:spcBef>
            </a:pPr>
            <a:r>
              <a:rPr lang="ja-JP" altLang="en-US" sz="2200" b="1" dirty="0">
                <a:solidFill>
                  <a:srgbClr val="5F5F5F"/>
                </a:solidFill>
                <a:latin typeface="Meiryo UI" pitchFamily="50" charset="-128"/>
                <a:ea typeface="Meiryo UI" pitchFamily="50" charset="-128"/>
                <a:cs typeface="Meiryo UI" pitchFamily="50" charset="-128"/>
              </a:rPr>
              <a:t>　   　･受診の交通手段、目的</a:t>
            </a:r>
          </a:p>
          <a:p>
            <a:pPr eaLnBrk="1" hangingPunct="1">
              <a:lnSpc>
                <a:spcPct val="110000"/>
              </a:lnSpc>
              <a:spcBef>
                <a:spcPts val="600"/>
              </a:spcBef>
            </a:pPr>
            <a:r>
              <a:rPr lang="ja-JP" altLang="en-US" sz="2200" b="1" dirty="0">
                <a:solidFill>
                  <a:srgbClr val="5F5F5F"/>
                </a:solidFill>
                <a:latin typeface="Meiryo UI" pitchFamily="50" charset="-128"/>
                <a:ea typeface="Meiryo UI" pitchFamily="50" charset="-128"/>
                <a:cs typeface="Meiryo UI" pitchFamily="50" charset="-128"/>
              </a:rPr>
              <a:t>　   　･家族との外出など</a:t>
            </a:r>
          </a:p>
          <a:p>
            <a:pPr eaLnBrk="1" hangingPunct="1"/>
            <a:endParaRPr lang="ja-JP" altLang="en-US" sz="1000" b="1" dirty="0">
              <a:solidFill>
                <a:srgbClr val="5F5F5F"/>
              </a:solidFill>
              <a:latin typeface="Meiryo UI" pitchFamily="50" charset="-128"/>
              <a:ea typeface="Meiryo UI" pitchFamily="50" charset="-128"/>
              <a:cs typeface="Meiryo UI" pitchFamily="50" charset="-128"/>
            </a:endParaRPr>
          </a:p>
          <a:p>
            <a:pPr eaLnBrk="1" hangingPunct="1"/>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昔の記憶</a:t>
            </a:r>
          </a:p>
          <a:p>
            <a:pPr eaLnBrk="1" hangingPunct="1">
              <a:lnSpc>
                <a:spcPct val="110000"/>
              </a:lnSpc>
              <a:spcBef>
                <a:spcPts val="600"/>
              </a:spcBef>
            </a:pPr>
            <a:r>
              <a:rPr lang="ja-JP" altLang="en-US" sz="2200" b="1" dirty="0">
                <a:solidFill>
                  <a:srgbClr val="5F5F5F"/>
                </a:solidFill>
                <a:latin typeface="Meiryo UI" pitchFamily="50" charset="-128"/>
                <a:ea typeface="Meiryo UI" pitchFamily="50" charset="-128"/>
                <a:cs typeface="Meiryo UI" pitchFamily="50" charset="-128"/>
              </a:rPr>
              <a:t>　   　･生年月日</a:t>
            </a:r>
          </a:p>
          <a:p>
            <a:pPr eaLnBrk="1" hangingPunct="1">
              <a:lnSpc>
                <a:spcPct val="110000"/>
              </a:lnSpc>
              <a:spcBef>
                <a:spcPts val="600"/>
              </a:spcBef>
            </a:pPr>
            <a:r>
              <a:rPr lang="ja-JP" altLang="en-US" sz="2200" b="1" dirty="0">
                <a:solidFill>
                  <a:srgbClr val="5F5F5F"/>
                </a:solidFill>
                <a:latin typeface="Meiryo UI" pitchFamily="50" charset="-128"/>
                <a:ea typeface="Meiryo UI" pitchFamily="50" charset="-128"/>
                <a:cs typeface="Meiryo UI" pitchFamily="50" charset="-128"/>
              </a:rPr>
              <a:t>　   　･出生地</a:t>
            </a:r>
          </a:p>
          <a:p>
            <a:pPr eaLnBrk="1" hangingPunct="1">
              <a:lnSpc>
                <a:spcPct val="110000"/>
              </a:lnSpc>
              <a:spcBef>
                <a:spcPts val="600"/>
              </a:spcBef>
            </a:pPr>
            <a:r>
              <a:rPr lang="ja-JP" altLang="en-US" sz="2200" b="1" dirty="0">
                <a:solidFill>
                  <a:srgbClr val="5F5F5F"/>
                </a:solidFill>
                <a:latin typeface="Meiryo UI" pitchFamily="50" charset="-128"/>
                <a:ea typeface="Meiryo UI" pitchFamily="50" charset="-128"/>
                <a:cs typeface="Meiryo UI" pitchFamily="50" charset="-128"/>
              </a:rPr>
              <a:t>  　 　･学校時代の話など</a:t>
            </a:r>
          </a:p>
          <a:p>
            <a:pPr eaLnBrk="1" hangingPunct="1"/>
            <a:endParaRPr lang="ja-JP" altLang="en-US" sz="2400" b="1" dirty="0">
              <a:solidFill>
                <a:srgbClr val="5F5F5F"/>
              </a:solidFill>
              <a:latin typeface="Meiryo UI" pitchFamily="50" charset="-128"/>
              <a:ea typeface="Meiryo UI" pitchFamily="50" charset="-128"/>
              <a:cs typeface="Meiryo UI" pitchFamily="50" charset="-128"/>
            </a:endParaRPr>
          </a:p>
          <a:p>
            <a:pPr eaLnBrk="1" hangingPunct="1"/>
            <a:r>
              <a:rPr lang="ja-JP" altLang="en-US" sz="2500" b="1" dirty="0">
                <a:latin typeface="Meiryo UI" pitchFamily="50" charset="-128"/>
                <a:ea typeface="Meiryo UI" pitchFamily="50" charset="-128"/>
                <a:cs typeface="Meiryo UI" pitchFamily="50" charset="-128"/>
              </a:rPr>
              <a:t>　について、予め介護者から問診票などで情報</a:t>
            </a:r>
            <a:endParaRPr lang="en-US" altLang="ja-JP" sz="2500" b="1" dirty="0">
              <a:latin typeface="Meiryo UI" pitchFamily="50" charset="-128"/>
              <a:ea typeface="Meiryo UI" pitchFamily="50" charset="-128"/>
              <a:cs typeface="Meiryo UI" pitchFamily="50" charset="-128"/>
            </a:endParaRPr>
          </a:p>
          <a:p>
            <a:pPr eaLnBrk="1" hangingPunct="1"/>
            <a:r>
              <a:rPr lang="ja-JP" altLang="en-US" sz="2500" b="1" dirty="0">
                <a:latin typeface="Meiryo UI" pitchFamily="50" charset="-128"/>
                <a:ea typeface="Meiryo UI" pitchFamily="50" charset="-128"/>
                <a:cs typeface="Meiryo UI" pitchFamily="50" charset="-128"/>
              </a:rPr>
              <a:t>  を得てから、本人と面接する</a:t>
            </a:r>
          </a:p>
        </p:txBody>
      </p:sp>
      <p:sp>
        <p:nvSpPr>
          <p:cNvPr id="86020" name="Text Box 5"/>
          <p:cNvSpPr txBox="1">
            <a:spLocks noChangeArrowheads="1"/>
          </p:cNvSpPr>
          <p:nvPr/>
        </p:nvSpPr>
        <p:spPr bwMode="auto">
          <a:xfrm>
            <a:off x="0" y="0"/>
            <a:ext cx="24431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-23</a:t>
            </a:r>
            <a:r>
              <a:rPr lang="ja-JP" altLang="en-US" sz="1800" b="1" dirty="0">
                <a:latin typeface="Meiryo UI" pitchFamily="50" charset="-128"/>
                <a:ea typeface="Meiryo UI" pitchFamily="50" charset="-128"/>
                <a:cs typeface="Meiryo UI" pitchFamily="50" charset="-128"/>
              </a:rPr>
              <a:t>＞</a:t>
            </a:r>
          </a:p>
        </p:txBody>
      </p:sp>
      <p:sp>
        <p:nvSpPr>
          <p:cNvPr id="86021" name="Rectangle 3"/>
          <p:cNvSpPr>
            <a:spLocks noChangeArrowheads="1"/>
          </p:cNvSpPr>
          <p:nvPr/>
        </p:nvSpPr>
        <p:spPr bwMode="auto">
          <a:xfrm>
            <a:off x="309563" y="11160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3190701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ChangeArrowheads="1"/>
          </p:cNvSpPr>
          <p:nvPr/>
        </p:nvSpPr>
        <p:spPr bwMode="auto">
          <a:xfrm>
            <a:off x="400050" y="438841"/>
            <a:ext cx="8280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000" b="1" dirty="0">
                <a:latin typeface="Meiryo UI" pitchFamily="50" charset="-128"/>
                <a:ea typeface="Meiryo UI" pitchFamily="50" charset="-128"/>
                <a:cs typeface="Meiryo UI" pitchFamily="50" charset="-128"/>
              </a:rPr>
              <a:t>見当識障害のアセスメント</a:t>
            </a:r>
          </a:p>
        </p:txBody>
      </p:sp>
      <p:sp>
        <p:nvSpPr>
          <p:cNvPr id="87043" name="Text Box 6"/>
          <p:cNvSpPr txBox="1">
            <a:spLocks noChangeArrowheads="1"/>
          </p:cNvSpPr>
          <p:nvPr/>
        </p:nvSpPr>
        <p:spPr bwMode="auto">
          <a:xfrm>
            <a:off x="1656315" y="2526265"/>
            <a:ext cx="6189662" cy="230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90000"/>
              </a:lnSpc>
            </a:pPr>
            <a:r>
              <a:rPr lang="ja-JP" altLang="en-US" sz="2800" b="1" dirty="0">
                <a:solidFill>
                  <a:srgbClr val="609000"/>
                </a:solidFill>
                <a:latin typeface="Meiryo UI" pitchFamily="50" charset="-128"/>
                <a:ea typeface="Meiryo UI" pitchFamily="50" charset="-128"/>
                <a:cs typeface="Meiryo UI" pitchFamily="50" charset="-128"/>
              </a:rPr>
              <a:t>●</a:t>
            </a:r>
            <a:r>
              <a:rPr lang="ja-JP" altLang="en-US" sz="12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今日の年月日、曜日、午前・午後</a:t>
            </a:r>
          </a:p>
          <a:p>
            <a:pPr eaLnBrk="1" hangingPunct="1">
              <a:lnSpc>
                <a:spcPct val="90000"/>
              </a:lnSpc>
            </a:pPr>
            <a:r>
              <a:rPr lang="ja-JP" altLang="en-US" sz="1600" b="1" dirty="0">
                <a:latin typeface="Meiryo UI" pitchFamily="50" charset="-128"/>
                <a:ea typeface="Meiryo UI" pitchFamily="50" charset="-128"/>
                <a:cs typeface="Meiryo UI" pitchFamily="50" charset="-128"/>
              </a:rPr>
              <a:t>　　　　　　　　</a:t>
            </a:r>
          </a:p>
          <a:p>
            <a:pPr eaLnBrk="1" hangingPunct="1">
              <a:lnSpc>
                <a:spcPct val="90000"/>
              </a:lnSpc>
            </a:pPr>
            <a:r>
              <a:rPr lang="ja-JP" altLang="en-US" sz="2800" b="1" dirty="0">
                <a:solidFill>
                  <a:srgbClr val="609000"/>
                </a:solidFill>
                <a:latin typeface="Meiryo UI" pitchFamily="50" charset="-128"/>
                <a:ea typeface="Meiryo UI" pitchFamily="50" charset="-128"/>
                <a:cs typeface="Meiryo UI" pitchFamily="50" charset="-128"/>
              </a:rPr>
              <a:t>●</a:t>
            </a:r>
            <a:r>
              <a:rPr lang="ja-JP" altLang="en-US" sz="12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自宅の住所</a:t>
            </a:r>
          </a:p>
          <a:p>
            <a:pPr eaLnBrk="1" hangingPunct="1">
              <a:lnSpc>
                <a:spcPct val="90000"/>
              </a:lnSpc>
            </a:pPr>
            <a:r>
              <a:rPr lang="ja-JP" altLang="en-US" sz="1600" b="1" dirty="0">
                <a:latin typeface="Meiryo UI" pitchFamily="50" charset="-128"/>
                <a:ea typeface="Meiryo UI" pitchFamily="50" charset="-128"/>
                <a:cs typeface="Meiryo UI" pitchFamily="50" charset="-128"/>
              </a:rPr>
              <a:t>　　　　　　</a:t>
            </a:r>
          </a:p>
          <a:p>
            <a:pPr eaLnBrk="1" hangingPunct="1">
              <a:lnSpc>
                <a:spcPct val="90000"/>
              </a:lnSpc>
            </a:pPr>
            <a:r>
              <a:rPr lang="ja-JP" altLang="en-US" sz="2800" b="1" dirty="0">
                <a:solidFill>
                  <a:srgbClr val="609000"/>
                </a:solidFill>
                <a:latin typeface="Meiryo UI" pitchFamily="50" charset="-128"/>
                <a:ea typeface="Meiryo UI" pitchFamily="50" charset="-128"/>
                <a:cs typeface="Meiryo UI" pitchFamily="50" charset="-128"/>
              </a:rPr>
              <a:t>●</a:t>
            </a:r>
            <a:r>
              <a:rPr lang="ja-JP" altLang="en-US" sz="12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今いる場所の認識</a:t>
            </a:r>
          </a:p>
          <a:p>
            <a:pPr eaLnBrk="1" hangingPunct="1">
              <a:lnSpc>
                <a:spcPct val="90000"/>
              </a:lnSpc>
            </a:pPr>
            <a:endParaRPr lang="ja-JP" altLang="en-US" sz="1600" b="1" dirty="0">
              <a:solidFill>
                <a:schemeClr val="hlink"/>
              </a:solidFill>
              <a:latin typeface="Meiryo UI" pitchFamily="50" charset="-128"/>
              <a:ea typeface="Meiryo UI" pitchFamily="50" charset="-128"/>
              <a:cs typeface="Meiryo UI" pitchFamily="50" charset="-128"/>
            </a:endParaRPr>
          </a:p>
          <a:p>
            <a:pPr eaLnBrk="1" hangingPunct="1">
              <a:lnSpc>
                <a:spcPct val="90000"/>
              </a:lnSpc>
            </a:pPr>
            <a:r>
              <a:rPr lang="ja-JP" altLang="en-US" sz="2800" b="1" dirty="0">
                <a:solidFill>
                  <a:srgbClr val="609000"/>
                </a:solidFill>
                <a:latin typeface="Meiryo UI" pitchFamily="50" charset="-128"/>
                <a:ea typeface="Meiryo UI" pitchFamily="50" charset="-128"/>
                <a:cs typeface="Meiryo UI" pitchFamily="50" charset="-128"/>
              </a:rPr>
              <a:t>●</a:t>
            </a:r>
            <a:r>
              <a:rPr lang="ja-JP" altLang="en-US" sz="12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家族の認識</a:t>
            </a:r>
          </a:p>
        </p:txBody>
      </p:sp>
      <p:sp>
        <p:nvSpPr>
          <p:cNvPr id="87044" name="Rectangle 4"/>
          <p:cNvSpPr>
            <a:spLocks noChangeArrowheads="1"/>
          </p:cNvSpPr>
          <p:nvPr/>
        </p:nvSpPr>
        <p:spPr bwMode="auto">
          <a:xfrm>
            <a:off x="3111500" y="1711325"/>
            <a:ext cx="2889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2800" b="1">
                <a:solidFill>
                  <a:srgbClr val="609000"/>
                </a:solidFill>
                <a:latin typeface="Meiryo UI" pitchFamily="50" charset="-128"/>
                <a:ea typeface="Meiryo UI" pitchFamily="50" charset="-128"/>
                <a:cs typeface="Meiryo UI" pitchFamily="50" charset="-128"/>
              </a:rPr>
              <a:t>（通常は質問式）</a:t>
            </a:r>
          </a:p>
        </p:txBody>
      </p:sp>
      <p:sp>
        <p:nvSpPr>
          <p:cNvPr id="87045" name="Text Box 5"/>
          <p:cNvSpPr txBox="1">
            <a:spLocks noChangeArrowheads="1"/>
          </p:cNvSpPr>
          <p:nvPr/>
        </p:nvSpPr>
        <p:spPr bwMode="auto">
          <a:xfrm>
            <a:off x="0" y="0"/>
            <a:ext cx="24907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-24</a:t>
            </a:r>
            <a:r>
              <a:rPr lang="ja-JP" altLang="en-US" sz="1800" b="1" dirty="0">
                <a:latin typeface="Meiryo UI" pitchFamily="50" charset="-128"/>
                <a:ea typeface="Meiryo UI" pitchFamily="50" charset="-128"/>
                <a:cs typeface="Meiryo UI" pitchFamily="50" charset="-128"/>
              </a:rPr>
              <a:t>＞</a:t>
            </a:r>
          </a:p>
        </p:txBody>
      </p:sp>
      <p:sp>
        <p:nvSpPr>
          <p:cNvPr id="87046" name="Rectangle 3"/>
          <p:cNvSpPr>
            <a:spLocks noChangeArrowheads="1"/>
          </p:cNvSpPr>
          <p:nvPr/>
        </p:nvSpPr>
        <p:spPr bwMode="auto">
          <a:xfrm>
            <a:off x="309563" y="11160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701693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407988" y="478943"/>
            <a:ext cx="7607856"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000" b="1" dirty="0">
                <a:latin typeface="Meiryo UI" pitchFamily="50" charset="-128"/>
                <a:ea typeface="Meiryo UI" pitchFamily="50" charset="-128"/>
                <a:cs typeface="Meiryo UI" pitchFamily="50" charset="-128"/>
              </a:rPr>
              <a:t>判断・実行機能障害のアセスメント</a:t>
            </a:r>
          </a:p>
        </p:txBody>
      </p:sp>
      <p:sp>
        <p:nvSpPr>
          <p:cNvPr id="88067" name="Text Box 6"/>
          <p:cNvSpPr txBox="1">
            <a:spLocks noChangeArrowheads="1"/>
          </p:cNvSpPr>
          <p:nvPr/>
        </p:nvSpPr>
        <p:spPr bwMode="auto">
          <a:xfrm>
            <a:off x="1420813" y="1533525"/>
            <a:ext cx="6761162" cy="487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30000"/>
              </a:lnSpc>
            </a:pPr>
            <a:r>
              <a:rPr lang="en-US" altLang="ja-JP" sz="2600" b="1" dirty="0">
                <a:solidFill>
                  <a:srgbClr val="609000"/>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家族からの情報</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・気候にあった服を着ているか</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・適切に着替えをしているか</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・雨天時に傘をもっていくか</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・料理の味付けはどうか</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・いつも同じ料理ばかりではないか</a:t>
            </a:r>
          </a:p>
          <a:p>
            <a:pPr eaLnBrk="1" hangingPunct="1">
              <a:lnSpc>
                <a:spcPct val="130000"/>
              </a:lnSpc>
            </a:pPr>
            <a:endParaRPr lang="ja-JP" altLang="en-US" sz="900" b="1" dirty="0">
              <a:solidFill>
                <a:srgbClr val="5F5F5F"/>
              </a:solidFill>
              <a:latin typeface="Meiryo UI" pitchFamily="50" charset="-128"/>
              <a:ea typeface="Meiryo UI" pitchFamily="50" charset="-128"/>
              <a:cs typeface="Meiryo UI" pitchFamily="50" charset="-128"/>
            </a:endParaRPr>
          </a:p>
          <a:p>
            <a:pPr eaLnBrk="1" hangingPunct="1">
              <a:lnSpc>
                <a:spcPct val="130000"/>
              </a:lnSpc>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本人への質問</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・火事に出会ったらどうするか</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・道で、宛名が書いてあり、切手は貼ってあり、</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a:t>
            </a:r>
            <a:r>
              <a:rPr lang="ja-JP" altLang="en-US" sz="1800" b="1" dirty="0">
                <a:solidFill>
                  <a:srgbClr val="5F5F5F"/>
                </a:solidFill>
                <a:latin typeface="Meiryo UI" pitchFamily="50" charset="-128"/>
                <a:ea typeface="Meiryo UI" pitchFamily="50" charset="-128"/>
                <a:cs typeface="Meiryo UI" pitchFamily="50" charset="-128"/>
              </a:rPr>
              <a:t>　</a:t>
            </a:r>
            <a:r>
              <a:rPr lang="ja-JP" altLang="en-US" sz="2300" b="1" dirty="0">
                <a:solidFill>
                  <a:srgbClr val="5F5F5F"/>
                </a:solidFill>
                <a:latin typeface="Meiryo UI" pitchFamily="50" charset="-128"/>
                <a:ea typeface="Meiryo UI" pitchFamily="50" charset="-128"/>
                <a:cs typeface="Meiryo UI" pitchFamily="50" charset="-128"/>
              </a:rPr>
              <a:t>  封もしてある手紙を拾ったらどうするか</a:t>
            </a:r>
            <a:r>
              <a:rPr lang="ja-JP" altLang="en-US" sz="2300" b="1" dirty="0">
                <a:latin typeface="Meiryo UI" pitchFamily="50" charset="-128"/>
                <a:ea typeface="Meiryo UI" pitchFamily="50" charset="-128"/>
                <a:cs typeface="Meiryo UI" pitchFamily="50" charset="-128"/>
              </a:rPr>
              <a:t>　</a:t>
            </a:r>
            <a:r>
              <a:rPr lang="ja-JP" altLang="en-US" sz="2500" b="1" dirty="0">
                <a:latin typeface="Meiryo UI" pitchFamily="50" charset="-128"/>
                <a:ea typeface="Meiryo UI" pitchFamily="50" charset="-128"/>
                <a:cs typeface="Meiryo UI" pitchFamily="50" charset="-128"/>
              </a:rPr>
              <a:t>　　　　　　　</a:t>
            </a:r>
          </a:p>
        </p:txBody>
      </p:sp>
      <p:sp>
        <p:nvSpPr>
          <p:cNvPr id="88068" name="Text Box 5"/>
          <p:cNvSpPr txBox="1">
            <a:spLocks noChangeArrowheads="1"/>
          </p:cNvSpPr>
          <p:nvPr/>
        </p:nvSpPr>
        <p:spPr bwMode="auto">
          <a:xfrm>
            <a:off x="0" y="0"/>
            <a:ext cx="23574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-25</a:t>
            </a:r>
            <a:r>
              <a:rPr lang="ja-JP" altLang="en-US" sz="1800" b="1" dirty="0">
                <a:latin typeface="Meiryo UI" pitchFamily="50" charset="-128"/>
                <a:ea typeface="Meiryo UI" pitchFamily="50" charset="-128"/>
                <a:cs typeface="Meiryo UI" pitchFamily="50" charset="-128"/>
              </a:rPr>
              <a:t>＞</a:t>
            </a:r>
          </a:p>
        </p:txBody>
      </p:sp>
      <p:sp>
        <p:nvSpPr>
          <p:cNvPr id="88069" name="Rectangle 3"/>
          <p:cNvSpPr>
            <a:spLocks noChangeArrowheads="1"/>
          </p:cNvSpPr>
          <p:nvPr/>
        </p:nvSpPr>
        <p:spPr bwMode="auto">
          <a:xfrm>
            <a:off x="309563" y="11160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3394210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419100" y="357188"/>
            <a:ext cx="82804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en-US" altLang="ja-JP" sz="3000" b="1" dirty="0">
                <a:latin typeface="Meiryo UI" pitchFamily="50" charset="-128"/>
                <a:ea typeface="Meiryo UI" pitchFamily="50" charset="-128"/>
                <a:cs typeface="Meiryo UI" pitchFamily="50" charset="-128"/>
              </a:rPr>
              <a:t>ADL</a:t>
            </a:r>
            <a:r>
              <a:rPr lang="ja-JP" altLang="en-US" sz="3000" b="1" dirty="0">
                <a:latin typeface="Meiryo UI" pitchFamily="50" charset="-128"/>
                <a:ea typeface="Meiryo UI" pitchFamily="50" charset="-128"/>
                <a:cs typeface="Meiryo UI" pitchFamily="50" charset="-128"/>
              </a:rPr>
              <a:t>のアセスメント</a:t>
            </a:r>
          </a:p>
        </p:txBody>
      </p:sp>
      <p:sp>
        <p:nvSpPr>
          <p:cNvPr id="90115" name="テキスト ボックス 5"/>
          <p:cNvSpPr txBox="1">
            <a:spLocks noChangeArrowheads="1"/>
          </p:cNvSpPr>
          <p:nvPr/>
        </p:nvSpPr>
        <p:spPr bwMode="auto">
          <a:xfrm>
            <a:off x="863600" y="4619625"/>
            <a:ext cx="7900988" cy="191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en-US" altLang="ja-JP" sz="2200" b="1" dirty="0">
                <a:solidFill>
                  <a:schemeClr val="bg2"/>
                </a:solidFill>
                <a:latin typeface="Meiryo UI" pitchFamily="50" charset="-128"/>
                <a:ea typeface="Meiryo UI" pitchFamily="50" charset="-128"/>
                <a:cs typeface="Meiryo UI" pitchFamily="50" charset="-128"/>
              </a:rPr>
              <a:t>●</a:t>
            </a:r>
            <a:r>
              <a:rPr lang="en-US" altLang="ja-JP" sz="2000" b="1" dirty="0">
                <a:solidFill>
                  <a:schemeClr val="bg2"/>
                </a:solidFill>
                <a:latin typeface="Meiryo UI" pitchFamily="50" charset="-128"/>
                <a:ea typeface="Meiryo UI" pitchFamily="50" charset="-128"/>
                <a:cs typeface="Meiryo UI" pitchFamily="50" charset="-128"/>
              </a:rPr>
              <a:t>Physical Self-Maintenance Scale(PSMS)</a:t>
            </a:r>
          </a:p>
          <a:p>
            <a:pPr eaLnBrk="1" hangingPunct="1">
              <a:spcBef>
                <a:spcPct val="10000"/>
              </a:spcBef>
              <a:buFont typeface="Wingdings" pitchFamily="2" charset="2"/>
              <a:buNone/>
            </a:pPr>
            <a:r>
              <a:rPr lang="en-US" altLang="ja-JP" sz="2200" b="1" dirty="0">
                <a:solidFill>
                  <a:schemeClr val="bg2"/>
                </a:solidFill>
                <a:latin typeface="Meiryo UI" pitchFamily="50" charset="-128"/>
                <a:ea typeface="Meiryo UI" pitchFamily="50" charset="-128"/>
                <a:cs typeface="Meiryo UI" pitchFamily="50" charset="-128"/>
              </a:rPr>
              <a:t>●</a:t>
            </a:r>
            <a:r>
              <a:rPr lang="ja-JP" altLang="en-US" sz="2000" b="1" dirty="0">
                <a:solidFill>
                  <a:schemeClr val="bg2"/>
                </a:solidFill>
                <a:latin typeface="Meiryo UI" pitchFamily="50" charset="-128"/>
                <a:ea typeface="Meiryo UI" pitchFamily="50" charset="-128"/>
                <a:cs typeface="Meiryo UI" pitchFamily="50" charset="-128"/>
              </a:rPr>
              <a:t>Ｎ式老年者用日常生活動作能力評価尺度</a:t>
            </a:r>
            <a:endParaRPr lang="en-US" altLang="ja-JP" sz="2000" b="1" dirty="0">
              <a:solidFill>
                <a:schemeClr val="bg2"/>
              </a:solidFill>
              <a:latin typeface="Meiryo UI" pitchFamily="50" charset="-128"/>
              <a:ea typeface="Meiryo UI" pitchFamily="50" charset="-128"/>
              <a:cs typeface="Meiryo UI" pitchFamily="50" charset="-128"/>
            </a:endParaRPr>
          </a:p>
          <a:p>
            <a:pPr eaLnBrk="1" hangingPunct="1">
              <a:spcBef>
                <a:spcPct val="10000"/>
              </a:spcBef>
              <a:buFont typeface="Wingdings" pitchFamily="2" charset="2"/>
              <a:buNone/>
            </a:pPr>
            <a:r>
              <a:rPr lang="en-US" altLang="ja-JP" sz="2200" b="1" dirty="0">
                <a:solidFill>
                  <a:schemeClr val="bg2"/>
                </a:solidFill>
                <a:latin typeface="Meiryo UI" pitchFamily="50" charset="-128"/>
                <a:ea typeface="Meiryo UI" pitchFamily="50" charset="-128"/>
                <a:cs typeface="Meiryo UI" pitchFamily="50" charset="-128"/>
              </a:rPr>
              <a:t>●</a:t>
            </a:r>
            <a:r>
              <a:rPr lang="ja-JP" altLang="en-US" sz="2000" b="1" dirty="0">
                <a:solidFill>
                  <a:schemeClr val="bg2"/>
                </a:solidFill>
                <a:latin typeface="Meiryo UI" pitchFamily="50" charset="-128"/>
                <a:ea typeface="Meiryo UI" pitchFamily="50" charset="-128"/>
                <a:cs typeface="Meiryo UI" pitchFamily="50" charset="-128"/>
              </a:rPr>
              <a:t>認知症のための障害評価尺度</a:t>
            </a:r>
            <a:r>
              <a:rPr lang="en-US" altLang="ja-JP" sz="2000" b="1" dirty="0">
                <a:solidFill>
                  <a:schemeClr val="bg2"/>
                </a:solidFill>
                <a:latin typeface="Meiryo UI" pitchFamily="50" charset="-128"/>
                <a:ea typeface="Meiryo UI" pitchFamily="50" charset="-128"/>
                <a:cs typeface="Meiryo UI" pitchFamily="50" charset="-128"/>
              </a:rPr>
              <a:t>(DAD)</a:t>
            </a:r>
          </a:p>
          <a:p>
            <a:pPr eaLnBrk="1" hangingPunct="1">
              <a:lnSpc>
                <a:spcPct val="90000"/>
              </a:lnSpc>
            </a:pPr>
            <a:r>
              <a:rPr lang="en-US" altLang="ja-JP" sz="2400" b="1" dirty="0">
                <a:solidFill>
                  <a:schemeClr val="bg2"/>
                </a:solidFill>
                <a:latin typeface="Meiryo UI" pitchFamily="50" charset="-128"/>
                <a:ea typeface="Meiryo UI" pitchFamily="50" charset="-128"/>
                <a:cs typeface="Meiryo UI" pitchFamily="50" charset="-128"/>
              </a:rPr>
              <a:t> </a:t>
            </a:r>
            <a:r>
              <a:rPr lang="ja-JP" altLang="en-US" sz="2400" b="1" dirty="0">
                <a:solidFill>
                  <a:schemeClr val="bg2"/>
                </a:solidFill>
                <a:latin typeface="Meiryo UI" pitchFamily="50" charset="-128"/>
                <a:ea typeface="Meiryo UI" pitchFamily="50" charset="-128"/>
                <a:cs typeface="Meiryo UI" pitchFamily="50" charset="-128"/>
              </a:rPr>
              <a:t>　</a:t>
            </a:r>
            <a:r>
              <a:rPr lang="ja-JP" altLang="en-US" sz="1800" b="1" dirty="0">
                <a:solidFill>
                  <a:schemeClr val="bg2"/>
                </a:solidFill>
                <a:latin typeface="Meiryo UI" pitchFamily="50" charset="-128"/>
                <a:ea typeface="Meiryo UI" pitchFamily="50" charset="-128"/>
                <a:cs typeface="Meiryo UI" pitchFamily="50" charset="-128"/>
              </a:rPr>
              <a:t>                          </a:t>
            </a:r>
            <a:r>
              <a:rPr lang="en-US" altLang="ja-JP" sz="1800" b="1" dirty="0">
                <a:solidFill>
                  <a:schemeClr val="bg2"/>
                </a:solidFill>
                <a:latin typeface="Meiryo UI" pitchFamily="50" charset="-128"/>
                <a:ea typeface="Meiryo UI" pitchFamily="50" charset="-128"/>
                <a:cs typeface="Meiryo UI" pitchFamily="50" charset="-128"/>
              </a:rPr>
              <a:t>(Disability Assessment for Dementia)</a:t>
            </a:r>
            <a:endParaRPr lang="en-US" altLang="ja-JP" sz="1800" b="1" dirty="0">
              <a:latin typeface="Meiryo UI" pitchFamily="50" charset="-128"/>
              <a:ea typeface="Meiryo UI" pitchFamily="50" charset="-128"/>
              <a:cs typeface="Meiryo UI" pitchFamily="50" charset="-128"/>
            </a:endParaRPr>
          </a:p>
          <a:p>
            <a:pPr eaLnBrk="1" hangingPunct="1">
              <a:spcBef>
                <a:spcPct val="10000"/>
              </a:spcBef>
              <a:buFont typeface="Wingdings" pitchFamily="2" charset="2"/>
              <a:buNone/>
            </a:pPr>
            <a:r>
              <a:rPr lang="en-US" altLang="ja-JP" sz="2200" b="1" dirty="0">
                <a:solidFill>
                  <a:schemeClr val="bg2"/>
                </a:solidFill>
                <a:latin typeface="Meiryo UI" pitchFamily="50" charset="-128"/>
                <a:ea typeface="Meiryo UI" pitchFamily="50" charset="-128"/>
                <a:cs typeface="Meiryo UI" pitchFamily="50" charset="-128"/>
              </a:rPr>
              <a:t>●</a:t>
            </a:r>
            <a:r>
              <a:rPr lang="en-US" altLang="ja-JP" sz="2000" b="1" dirty="0">
                <a:solidFill>
                  <a:schemeClr val="bg2"/>
                </a:solidFill>
                <a:latin typeface="Meiryo UI" pitchFamily="50" charset="-128"/>
                <a:ea typeface="Meiryo UI" pitchFamily="50" charset="-128"/>
                <a:cs typeface="Meiryo UI" pitchFamily="50" charset="-128"/>
              </a:rPr>
              <a:t>ADCS-ADL</a:t>
            </a:r>
            <a:r>
              <a:rPr lang="ja-JP" altLang="en-US" sz="2400" b="1" dirty="0">
                <a:solidFill>
                  <a:schemeClr val="bg2"/>
                </a:solidFill>
                <a:latin typeface="Meiryo UI" pitchFamily="50" charset="-128"/>
                <a:ea typeface="Meiryo UI" pitchFamily="50" charset="-128"/>
                <a:cs typeface="Meiryo UI" pitchFamily="50" charset="-128"/>
              </a:rPr>
              <a:t> </a:t>
            </a:r>
            <a:r>
              <a:rPr lang="en-US" altLang="ja-JP" sz="1800" b="1" dirty="0">
                <a:solidFill>
                  <a:schemeClr val="bg2"/>
                </a:solidFill>
                <a:latin typeface="Meiryo UI" pitchFamily="50" charset="-128"/>
                <a:ea typeface="Meiryo UI" pitchFamily="50" charset="-128"/>
                <a:cs typeface="Meiryo UI" pitchFamily="50" charset="-128"/>
              </a:rPr>
              <a:t>(Alzheimer’s Disease Cooperative Study-ADL)</a:t>
            </a:r>
            <a:endParaRPr lang="en-US" altLang="ja-JP" sz="1800" b="1" dirty="0">
              <a:latin typeface="Meiryo UI" pitchFamily="50" charset="-128"/>
              <a:ea typeface="Meiryo UI" pitchFamily="50" charset="-128"/>
              <a:cs typeface="Meiryo UI" pitchFamily="50" charset="-128"/>
            </a:endParaRPr>
          </a:p>
        </p:txBody>
      </p:sp>
      <p:sp>
        <p:nvSpPr>
          <p:cNvPr id="90116" name="テキスト ボックス 5"/>
          <p:cNvSpPr txBox="1">
            <a:spLocks noChangeArrowheads="1"/>
          </p:cNvSpPr>
          <p:nvPr/>
        </p:nvSpPr>
        <p:spPr bwMode="auto">
          <a:xfrm>
            <a:off x="877888" y="1223963"/>
            <a:ext cx="6288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en-US" altLang="ja-JP" sz="2400" b="1" dirty="0">
                <a:solidFill>
                  <a:srgbClr val="607D2B"/>
                </a:solidFill>
                <a:latin typeface="Meiryo UI" pitchFamily="50" charset="-128"/>
                <a:ea typeface="Meiryo UI" pitchFamily="50" charset="-128"/>
                <a:cs typeface="Meiryo UI" pitchFamily="50" charset="-128"/>
              </a:rPr>
              <a:t>●</a:t>
            </a:r>
            <a:r>
              <a:rPr lang="en-US" altLang="ja-JP" sz="2400" b="1" dirty="0" err="1">
                <a:solidFill>
                  <a:srgbClr val="607D2B"/>
                </a:solidFill>
                <a:latin typeface="Meiryo UI" pitchFamily="50" charset="-128"/>
                <a:ea typeface="Meiryo UI" pitchFamily="50" charset="-128"/>
                <a:cs typeface="Meiryo UI" pitchFamily="50" charset="-128"/>
              </a:rPr>
              <a:t>Barthel</a:t>
            </a:r>
            <a:r>
              <a:rPr lang="en-US" altLang="ja-JP" sz="2400" b="1" dirty="0">
                <a:solidFill>
                  <a:srgbClr val="607D2B"/>
                </a:solidFill>
                <a:latin typeface="Meiryo UI" pitchFamily="50" charset="-128"/>
                <a:ea typeface="Meiryo UI" pitchFamily="50" charset="-128"/>
                <a:cs typeface="Meiryo UI" pitchFamily="50" charset="-128"/>
              </a:rPr>
              <a:t> Index</a:t>
            </a:r>
          </a:p>
        </p:txBody>
      </p:sp>
      <p:sp>
        <p:nvSpPr>
          <p:cNvPr id="90117" name="Freeform 2"/>
          <p:cNvSpPr>
            <a:spLocks/>
          </p:cNvSpPr>
          <p:nvPr/>
        </p:nvSpPr>
        <p:spPr bwMode="auto">
          <a:xfrm>
            <a:off x="2730500" y="2236788"/>
            <a:ext cx="558800" cy="533400"/>
          </a:xfrm>
          <a:custGeom>
            <a:avLst/>
            <a:gdLst>
              <a:gd name="T0" fmla="*/ 2147483647 w 1392"/>
              <a:gd name="T1" fmla="*/ 0 h 1056"/>
              <a:gd name="T2" fmla="*/ 2147483647 w 1392"/>
              <a:gd name="T3" fmla="*/ 2147483647 h 1056"/>
              <a:gd name="T4" fmla="*/ 2147483647 w 1392"/>
              <a:gd name="T5" fmla="*/ 2147483647 h 1056"/>
              <a:gd name="T6" fmla="*/ 2147483647 w 1392"/>
              <a:gd name="T7" fmla="*/ 2147483647 h 1056"/>
              <a:gd name="T8" fmla="*/ 2147483647 w 1392"/>
              <a:gd name="T9" fmla="*/ 2147483647 h 1056"/>
              <a:gd name="T10" fmla="*/ 2147483647 w 1392"/>
              <a:gd name="T11" fmla="*/ 2147483647 h 1056"/>
              <a:gd name="T12" fmla="*/ 2147483647 w 1392"/>
              <a:gd name="T13" fmla="*/ 2147483647 h 1056"/>
              <a:gd name="T14" fmla="*/ 2147483647 w 1392"/>
              <a:gd name="T15" fmla="*/ 2147483647 h 1056"/>
              <a:gd name="T16" fmla="*/ 2147483647 w 1392"/>
              <a:gd name="T17" fmla="*/ 2147483647 h 1056"/>
              <a:gd name="T18" fmla="*/ 2147483647 w 1392"/>
              <a:gd name="T19" fmla="*/ 2147483647 h 1056"/>
              <a:gd name="T20" fmla="*/ 2147483647 w 1392"/>
              <a:gd name="T21" fmla="*/ 2147483647 h 10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2"/>
              <a:gd name="T34" fmla="*/ 0 h 1056"/>
              <a:gd name="T35" fmla="*/ 1392 w 1392"/>
              <a:gd name="T36" fmla="*/ 1056 h 10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2" h="1056">
                <a:moveTo>
                  <a:pt x="480" y="0"/>
                </a:moveTo>
                <a:cubicBezTo>
                  <a:pt x="287" y="304"/>
                  <a:pt x="95" y="608"/>
                  <a:pt x="48" y="768"/>
                </a:cubicBezTo>
                <a:cubicBezTo>
                  <a:pt x="0" y="927"/>
                  <a:pt x="112" y="928"/>
                  <a:pt x="192" y="960"/>
                </a:cubicBezTo>
                <a:cubicBezTo>
                  <a:pt x="271" y="991"/>
                  <a:pt x="496" y="984"/>
                  <a:pt x="528" y="960"/>
                </a:cubicBezTo>
                <a:cubicBezTo>
                  <a:pt x="560" y="936"/>
                  <a:pt x="367" y="936"/>
                  <a:pt x="384" y="816"/>
                </a:cubicBezTo>
                <a:cubicBezTo>
                  <a:pt x="400" y="695"/>
                  <a:pt x="536" y="216"/>
                  <a:pt x="624" y="240"/>
                </a:cubicBezTo>
                <a:cubicBezTo>
                  <a:pt x="712" y="264"/>
                  <a:pt x="792" y="864"/>
                  <a:pt x="912" y="960"/>
                </a:cubicBezTo>
                <a:cubicBezTo>
                  <a:pt x="1032" y="1056"/>
                  <a:pt x="1295" y="848"/>
                  <a:pt x="1344" y="816"/>
                </a:cubicBezTo>
                <a:cubicBezTo>
                  <a:pt x="1392" y="783"/>
                  <a:pt x="1256" y="816"/>
                  <a:pt x="1200" y="768"/>
                </a:cubicBezTo>
                <a:cubicBezTo>
                  <a:pt x="1144" y="720"/>
                  <a:pt x="1055" y="639"/>
                  <a:pt x="1008" y="528"/>
                </a:cubicBezTo>
                <a:cubicBezTo>
                  <a:pt x="960" y="416"/>
                  <a:pt x="936" y="256"/>
                  <a:pt x="912" y="96"/>
                </a:cubicBezTo>
              </a:path>
            </a:pathLst>
          </a:custGeom>
          <a:solidFill>
            <a:srgbClr val="FFCC00"/>
          </a:solidFill>
          <a:ln w="9525">
            <a:solidFill>
              <a:schemeClr val="tx1"/>
            </a:solidFill>
            <a:round/>
            <a:headEnd/>
            <a:tailEnd/>
          </a:ln>
        </p:spPr>
        <p:txBody>
          <a:bodyPr wrap="none" anchor="ctr"/>
          <a:lstStyle/>
          <a:p>
            <a:endParaRPr lang="ja-JP" altLang="en-US"/>
          </a:p>
        </p:txBody>
      </p:sp>
      <p:grpSp>
        <p:nvGrpSpPr>
          <p:cNvPr id="90118" name="Group 3"/>
          <p:cNvGrpSpPr>
            <a:grpSpLocks/>
          </p:cNvGrpSpPr>
          <p:nvPr/>
        </p:nvGrpSpPr>
        <p:grpSpPr bwMode="auto">
          <a:xfrm>
            <a:off x="4505325" y="2262188"/>
            <a:ext cx="717550" cy="527050"/>
            <a:chOff x="3792" y="528"/>
            <a:chExt cx="1152" cy="864"/>
          </a:xfrm>
        </p:grpSpPr>
        <p:sp>
          <p:nvSpPr>
            <p:cNvPr id="90181" name="Freeform 4"/>
            <p:cNvSpPr>
              <a:spLocks/>
            </p:cNvSpPr>
            <p:nvPr/>
          </p:nvSpPr>
          <p:spPr bwMode="auto">
            <a:xfrm>
              <a:off x="3936" y="528"/>
              <a:ext cx="1008" cy="864"/>
            </a:xfrm>
            <a:custGeom>
              <a:avLst/>
              <a:gdLst>
                <a:gd name="T0" fmla="*/ 0 w 1008"/>
                <a:gd name="T1" fmla="*/ 864 h 864"/>
                <a:gd name="T2" fmla="*/ 0 w 1008"/>
                <a:gd name="T3" fmla="*/ 624 h 864"/>
                <a:gd name="T4" fmla="*/ 240 w 1008"/>
                <a:gd name="T5" fmla="*/ 624 h 864"/>
                <a:gd name="T6" fmla="*/ 240 w 1008"/>
                <a:gd name="T7" fmla="*/ 384 h 864"/>
                <a:gd name="T8" fmla="*/ 528 w 1008"/>
                <a:gd name="T9" fmla="*/ 384 h 864"/>
                <a:gd name="T10" fmla="*/ 528 w 1008"/>
                <a:gd name="T11" fmla="*/ 192 h 864"/>
                <a:gd name="T12" fmla="*/ 768 w 1008"/>
                <a:gd name="T13" fmla="*/ 192 h 864"/>
                <a:gd name="T14" fmla="*/ 768 w 1008"/>
                <a:gd name="T15" fmla="*/ 0 h 864"/>
                <a:gd name="T16" fmla="*/ 1008 w 1008"/>
                <a:gd name="T17" fmla="*/ 0 h 864"/>
                <a:gd name="T18" fmla="*/ 1008 w 1008"/>
                <a:gd name="T19" fmla="*/ 864 h 864"/>
                <a:gd name="T20" fmla="*/ 0 w 1008"/>
                <a:gd name="T21" fmla="*/ 864 h 8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8"/>
                <a:gd name="T34" fmla="*/ 0 h 864"/>
                <a:gd name="T35" fmla="*/ 1008 w 1008"/>
                <a:gd name="T36" fmla="*/ 864 h 8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8" h="864">
                  <a:moveTo>
                    <a:pt x="0" y="864"/>
                  </a:moveTo>
                  <a:lnTo>
                    <a:pt x="0" y="624"/>
                  </a:lnTo>
                  <a:lnTo>
                    <a:pt x="240" y="624"/>
                  </a:lnTo>
                  <a:lnTo>
                    <a:pt x="240" y="384"/>
                  </a:lnTo>
                  <a:lnTo>
                    <a:pt x="528" y="384"/>
                  </a:lnTo>
                  <a:lnTo>
                    <a:pt x="528" y="192"/>
                  </a:lnTo>
                  <a:lnTo>
                    <a:pt x="768" y="192"/>
                  </a:lnTo>
                  <a:lnTo>
                    <a:pt x="768" y="0"/>
                  </a:lnTo>
                  <a:lnTo>
                    <a:pt x="1008" y="0"/>
                  </a:lnTo>
                  <a:lnTo>
                    <a:pt x="1008" y="864"/>
                  </a:lnTo>
                  <a:lnTo>
                    <a:pt x="0" y="864"/>
                  </a:lnTo>
                  <a:close/>
                </a:path>
              </a:pathLst>
            </a:custGeom>
            <a:solidFill>
              <a:schemeClr val="accent1"/>
            </a:solidFill>
            <a:ln w="9525">
              <a:solidFill>
                <a:schemeClr val="tx1"/>
              </a:solidFill>
              <a:round/>
              <a:headEnd/>
              <a:tailEnd/>
            </a:ln>
          </p:spPr>
          <p:txBody>
            <a:bodyPr wrap="none" anchor="ctr"/>
            <a:lstStyle/>
            <a:p>
              <a:endParaRPr lang="ja-JP" altLang="en-US"/>
            </a:p>
          </p:txBody>
        </p:sp>
        <p:sp>
          <p:nvSpPr>
            <p:cNvPr id="90182" name="Freeform 5"/>
            <p:cNvSpPr>
              <a:spLocks/>
            </p:cNvSpPr>
            <p:nvPr/>
          </p:nvSpPr>
          <p:spPr bwMode="auto">
            <a:xfrm>
              <a:off x="3792" y="528"/>
              <a:ext cx="624" cy="38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1 w 1392"/>
                <a:gd name="T13" fmla="*/ 0 h 1056"/>
                <a:gd name="T14" fmla="*/ 1 w 1392"/>
                <a:gd name="T15" fmla="*/ 0 h 1056"/>
                <a:gd name="T16" fmla="*/ 1 w 1392"/>
                <a:gd name="T17" fmla="*/ 0 h 1056"/>
                <a:gd name="T18" fmla="*/ 1 w 1392"/>
                <a:gd name="T19" fmla="*/ 0 h 1056"/>
                <a:gd name="T20" fmla="*/ 1 w 1392"/>
                <a:gd name="T21" fmla="*/ 0 h 10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2"/>
                <a:gd name="T34" fmla="*/ 0 h 1056"/>
                <a:gd name="T35" fmla="*/ 1392 w 1392"/>
                <a:gd name="T36" fmla="*/ 1056 h 10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2" h="1056">
                  <a:moveTo>
                    <a:pt x="480" y="0"/>
                  </a:moveTo>
                  <a:cubicBezTo>
                    <a:pt x="287" y="304"/>
                    <a:pt x="95" y="608"/>
                    <a:pt x="48" y="768"/>
                  </a:cubicBezTo>
                  <a:cubicBezTo>
                    <a:pt x="0" y="927"/>
                    <a:pt x="112" y="928"/>
                    <a:pt x="192" y="960"/>
                  </a:cubicBezTo>
                  <a:cubicBezTo>
                    <a:pt x="271" y="991"/>
                    <a:pt x="496" y="984"/>
                    <a:pt x="528" y="960"/>
                  </a:cubicBezTo>
                  <a:cubicBezTo>
                    <a:pt x="560" y="936"/>
                    <a:pt x="367" y="936"/>
                    <a:pt x="384" y="816"/>
                  </a:cubicBezTo>
                  <a:cubicBezTo>
                    <a:pt x="400" y="695"/>
                    <a:pt x="536" y="216"/>
                    <a:pt x="624" y="240"/>
                  </a:cubicBezTo>
                  <a:cubicBezTo>
                    <a:pt x="712" y="264"/>
                    <a:pt x="792" y="864"/>
                    <a:pt x="912" y="960"/>
                  </a:cubicBezTo>
                  <a:cubicBezTo>
                    <a:pt x="1032" y="1056"/>
                    <a:pt x="1295" y="848"/>
                    <a:pt x="1344" y="816"/>
                  </a:cubicBezTo>
                  <a:cubicBezTo>
                    <a:pt x="1392" y="783"/>
                    <a:pt x="1256" y="816"/>
                    <a:pt x="1200" y="768"/>
                  </a:cubicBezTo>
                  <a:cubicBezTo>
                    <a:pt x="1144" y="720"/>
                    <a:pt x="1055" y="639"/>
                    <a:pt x="1008" y="528"/>
                  </a:cubicBezTo>
                  <a:cubicBezTo>
                    <a:pt x="960" y="416"/>
                    <a:pt x="936" y="256"/>
                    <a:pt x="912" y="96"/>
                  </a:cubicBezTo>
                </a:path>
              </a:pathLst>
            </a:custGeom>
            <a:solidFill>
              <a:srgbClr val="FFCC00"/>
            </a:solidFill>
            <a:ln w="9525">
              <a:solidFill>
                <a:schemeClr val="tx1"/>
              </a:solidFill>
              <a:round/>
              <a:headEnd/>
              <a:tailEnd/>
            </a:ln>
          </p:spPr>
          <p:txBody>
            <a:bodyPr wrap="none" anchor="ctr"/>
            <a:lstStyle/>
            <a:p>
              <a:endParaRPr lang="ja-JP" altLang="en-US"/>
            </a:p>
          </p:txBody>
        </p:sp>
      </p:grpSp>
      <p:grpSp>
        <p:nvGrpSpPr>
          <p:cNvPr id="90119" name="Group 6"/>
          <p:cNvGrpSpPr>
            <a:grpSpLocks/>
          </p:cNvGrpSpPr>
          <p:nvPr/>
        </p:nvGrpSpPr>
        <p:grpSpPr bwMode="auto">
          <a:xfrm>
            <a:off x="1492250" y="2217738"/>
            <a:ext cx="517525" cy="631825"/>
            <a:chOff x="432" y="288"/>
            <a:chExt cx="1008" cy="1200"/>
          </a:xfrm>
        </p:grpSpPr>
        <p:sp>
          <p:nvSpPr>
            <p:cNvPr id="90176" name="Oval 7"/>
            <p:cNvSpPr>
              <a:spLocks noChangeArrowheads="1"/>
            </p:cNvSpPr>
            <p:nvPr/>
          </p:nvSpPr>
          <p:spPr bwMode="auto">
            <a:xfrm>
              <a:off x="576" y="768"/>
              <a:ext cx="720" cy="720"/>
            </a:xfrm>
            <a:prstGeom prst="ellipse">
              <a:avLst/>
            </a:prstGeom>
            <a:solidFill>
              <a:schemeClr val="tx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0177" name="Freeform 8"/>
            <p:cNvSpPr>
              <a:spLocks/>
            </p:cNvSpPr>
            <p:nvPr/>
          </p:nvSpPr>
          <p:spPr bwMode="auto">
            <a:xfrm>
              <a:off x="432" y="1104"/>
              <a:ext cx="144" cy="288"/>
            </a:xfrm>
            <a:custGeom>
              <a:avLst/>
              <a:gdLst>
                <a:gd name="T0" fmla="*/ 144 w 144"/>
                <a:gd name="T1" fmla="*/ 48 h 288"/>
                <a:gd name="T2" fmla="*/ 48 w 144"/>
                <a:gd name="T3" fmla="*/ 288 h 288"/>
                <a:gd name="T4" fmla="*/ 0 w 144"/>
                <a:gd name="T5" fmla="*/ 288 h 288"/>
                <a:gd name="T6" fmla="*/ 96 w 144"/>
                <a:gd name="T7" fmla="*/ 0 h 288"/>
                <a:gd name="T8" fmla="*/ 0 60000 65536"/>
                <a:gd name="T9" fmla="*/ 0 60000 65536"/>
                <a:gd name="T10" fmla="*/ 0 60000 65536"/>
                <a:gd name="T11" fmla="*/ 0 60000 65536"/>
                <a:gd name="T12" fmla="*/ 0 w 144"/>
                <a:gd name="T13" fmla="*/ 0 h 288"/>
                <a:gd name="T14" fmla="*/ 144 w 144"/>
                <a:gd name="T15" fmla="*/ 288 h 288"/>
              </a:gdLst>
              <a:ahLst/>
              <a:cxnLst>
                <a:cxn ang="T8">
                  <a:pos x="T0" y="T1"/>
                </a:cxn>
                <a:cxn ang="T9">
                  <a:pos x="T2" y="T3"/>
                </a:cxn>
                <a:cxn ang="T10">
                  <a:pos x="T4" y="T5"/>
                </a:cxn>
                <a:cxn ang="T11">
                  <a:pos x="T6" y="T7"/>
                </a:cxn>
              </a:cxnLst>
              <a:rect l="T12" t="T13" r="T14" b="T15"/>
              <a:pathLst>
                <a:path w="144" h="288">
                  <a:moveTo>
                    <a:pt x="144" y="48"/>
                  </a:moveTo>
                  <a:lnTo>
                    <a:pt x="48" y="288"/>
                  </a:lnTo>
                  <a:lnTo>
                    <a:pt x="0" y="288"/>
                  </a:lnTo>
                  <a:lnTo>
                    <a:pt x="96" y="0"/>
                  </a:lnTo>
                </a:path>
              </a:pathLst>
            </a:custGeom>
            <a:solidFill>
              <a:srgbClr val="993300"/>
            </a:solidFill>
            <a:ln w="9525">
              <a:solidFill>
                <a:schemeClr val="tx1"/>
              </a:solidFill>
              <a:round/>
              <a:headEnd/>
              <a:tailEnd/>
            </a:ln>
          </p:spPr>
          <p:txBody>
            <a:bodyPr wrap="none" anchor="ctr"/>
            <a:lstStyle/>
            <a:p>
              <a:endParaRPr lang="ja-JP" altLang="en-US"/>
            </a:p>
          </p:txBody>
        </p:sp>
        <p:sp>
          <p:nvSpPr>
            <p:cNvPr id="90178" name="Freeform 9"/>
            <p:cNvSpPr>
              <a:spLocks/>
            </p:cNvSpPr>
            <p:nvPr/>
          </p:nvSpPr>
          <p:spPr bwMode="auto">
            <a:xfrm>
              <a:off x="1152" y="1296"/>
              <a:ext cx="288" cy="48"/>
            </a:xfrm>
            <a:custGeom>
              <a:avLst/>
              <a:gdLst>
                <a:gd name="T0" fmla="*/ 0 w 288"/>
                <a:gd name="T1" fmla="*/ 0 h 48"/>
                <a:gd name="T2" fmla="*/ 96 w 288"/>
                <a:gd name="T3" fmla="*/ 0 h 48"/>
                <a:gd name="T4" fmla="*/ 288 w 288"/>
                <a:gd name="T5" fmla="*/ 0 h 48"/>
                <a:gd name="T6" fmla="*/ 288 w 288"/>
                <a:gd name="T7" fmla="*/ 48 h 48"/>
                <a:gd name="T8" fmla="*/ 0 w 288"/>
                <a:gd name="T9" fmla="*/ 48 h 48"/>
                <a:gd name="T10" fmla="*/ 0 w 288"/>
                <a:gd name="T11" fmla="*/ 0 h 48"/>
                <a:gd name="T12" fmla="*/ 0 60000 65536"/>
                <a:gd name="T13" fmla="*/ 0 60000 65536"/>
                <a:gd name="T14" fmla="*/ 0 60000 65536"/>
                <a:gd name="T15" fmla="*/ 0 60000 65536"/>
                <a:gd name="T16" fmla="*/ 0 60000 65536"/>
                <a:gd name="T17" fmla="*/ 0 60000 65536"/>
                <a:gd name="T18" fmla="*/ 0 w 288"/>
                <a:gd name="T19" fmla="*/ 0 h 48"/>
                <a:gd name="T20" fmla="*/ 288 w 28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88" h="48">
                  <a:moveTo>
                    <a:pt x="0" y="0"/>
                  </a:moveTo>
                  <a:lnTo>
                    <a:pt x="96" y="0"/>
                  </a:lnTo>
                  <a:lnTo>
                    <a:pt x="288" y="0"/>
                  </a:lnTo>
                  <a:lnTo>
                    <a:pt x="288" y="48"/>
                  </a:lnTo>
                  <a:lnTo>
                    <a:pt x="0" y="48"/>
                  </a:lnTo>
                  <a:lnTo>
                    <a:pt x="0" y="0"/>
                  </a:lnTo>
                  <a:close/>
                </a:path>
              </a:pathLst>
            </a:custGeom>
            <a:solidFill>
              <a:srgbClr val="993300"/>
            </a:solidFill>
            <a:ln w="9525">
              <a:solidFill>
                <a:schemeClr val="tx1"/>
              </a:solidFill>
              <a:round/>
              <a:headEnd/>
              <a:tailEnd/>
            </a:ln>
          </p:spPr>
          <p:txBody>
            <a:bodyPr wrap="none" anchor="ctr"/>
            <a:lstStyle/>
            <a:p>
              <a:endParaRPr lang="ja-JP" altLang="en-US"/>
            </a:p>
          </p:txBody>
        </p:sp>
        <p:sp>
          <p:nvSpPr>
            <p:cNvPr id="90179" name="Oval 10"/>
            <p:cNvSpPr>
              <a:spLocks noChangeArrowheads="1"/>
            </p:cNvSpPr>
            <p:nvPr/>
          </p:nvSpPr>
          <p:spPr bwMode="auto">
            <a:xfrm>
              <a:off x="624" y="816"/>
              <a:ext cx="624" cy="624"/>
            </a:xfrm>
            <a:prstGeom prst="ellipse">
              <a:avLst/>
            </a:prstGeom>
            <a:solidFill>
              <a:srgbClr val="969696"/>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0180" name="Freeform 11"/>
            <p:cNvSpPr>
              <a:spLocks/>
            </p:cNvSpPr>
            <p:nvPr/>
          </p:nvSpPr>
          <p:spPr bwMode="auto">
            <a:xfrm>
              <a:off x="432" y="288"/>
              <a:ext cx="864" cy="816"/>
            </a:xfrm>
            <a:custGeom>
              <a:avLst/>
              <a:gdLst>
                <a:gd name="T0" fmla="*/ 0 w 864"/>
                <a:gd name="T1" fmla="*/ 0 h 816"/>
                <a:gd name="T2" fmla="*/ 96 w 864"/>
                <a:gd name="T3" fmla="*/ 816 h 816"/>
                <a:gd name="T4" fmla="*/ 528 w 864"/>
                <a:gd name="T5" fmla="*/ 816 h 816"/>
                <a:gd name="T6" fmla="*/ 240 w 864"/>
                <a:gd name="T7" fmla="*/ 768 h 816"/>
                <a:gd name="T8" fmla="*/ 240 w 864"/>
                <a:gd name="T9" fmla="*/ 672 h 816"/>
                <a:gd name="T10" fmla="*/ 864 w 864"/>
                <a:gd name="T11" fmla="*/ 672 h 816"/>
                <a:gd name="T12" fmla="*/ 864 w 864"/>
                <a:gd name="T13" fmla="*/ 624 h 816"/>
                <a:gd name="T14" fmla="*/ 864 w 864"/>
                <a:gd name="T15" fmla="*/ 528 h 816"/>
                <a:gd name="T16" fmla="*/ 192 w 864"/>
                <a:gd name="T17" fmla="*/ 528 h 816"/>
                <a:gd name="T18" fmla="*/ 144 w 864"/>
                <a:gd name="T19" fmla="*/ 0 h 816"/>
                <a:gd name="T20" fmla="*/ 0 w 864"/>
                <a:gd name="T21" fmla="*/ 0 h 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4"/>
                <a:gd name="T34" fmla="*/ 0 h 816"/>
                <a:gd name="T35" fmla="*/ 864 w 864"/>
                <a:gd name="T36" fmla="*/ 816 h 8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4" h="816">
                  <a:moveTo>
                    <a:pt x="0" y="0"/>
                  </a:moveTo>
                  <a:lnTo>
                    <a:pt x="96" y="816"/>
                  </a:lnTo>
                  <a:lnTo>
                    <a:pt x="528" y="816"/>
                  </a:lnTo>
                  <a:lnTo>
                    <a:pt x="240" y="768"/>
                  </a:lnTo>
                  <a:lnTo>
                    <a:pt x="240" y="672"/>
                  </a:lnTo>
                  <a:lnTo>
                    <a:pt x="864" y="672"/>
                  </a:lnTo>
                  <a:lnTo>
                    <a:pt x="864" y="624"/>
                  </a:lnTo>
                  <a:lnTo>
                    <a:pt x="864" y="528"/>
                  </a:lnTo>
                  <a:lnTo>
                    <a:pt x="192" y="528"/>
                  </a:lnTo>
                  <a:lnTo>
                    <a:pt x="144" y="0"/>
                  </a:lnTo>
                  <a:lnTo>
                    <a:pt x="0" y="0"/>
                  </a:lnTo>
                  <a:close/>
                </a:path>
              </a:pathLst>
            </a:custGeom>
            <a:solidFill>
              <a:schemeClr val="hlink"/>
            </a:solidFill>
            <a:ln w="9525">
              <a:solidFill>
                <a:schemeClr val="tx1"/>
              </a:solidFill>
              <a:round/>
              <a:headEnd/>
              <a:tailEnd/>
            </a:ln>
          </p:spPr>
          <p:txBody>
            <a:bodyPr wrap="none" anchor="ctr"/>
            <a:lstStyle/>
            <a:p>
              <a:endParaRPr lang="ja-JP" altLang="en-US"/>
            </a:p>
          </p:txBody>
        </p:sp>
      </p:grpSp>
      <p:grpSp>
        <p:nvGrpSpPr>
          <p:cNvPr id="90120" name="Group 16"/>
          <p:cNvGrpSpPr>
            <a:grpSpLocks/>
          </p:cNvGrpSpPr>
          <p:nvPr/>
        </p:nvGrpSpPr>
        <p:grpSpPr bwMode="auto">
          <a:xfrm rot="849458">
            <a:off x="7267575" y="2160588"/>
            <a:ext cx="568325" cy="727075"/>
            <a:chOff x="4326" y="1372"/>
            <a:chExt cx="544" cy="862"/>
          </a:xfrm>
        </p:grpSpPr>
        <p:sp>
          <p:nvSpPr>
            <p:cNvPr id="90169" name="Freeform 13"/>
            <p:cNvSpPr>
              <a:spLocks/>
            </p:cNvSpPr>
            <p:nvPr/>
          </p:nvSpPr>
          <p:spPr bwMode="auto">
            <a:xfrm>
              <a:off x="4536" y="1584"/>
              <a:ext cx="173" cy="136"/>
            </a:xfrm>
            <a:custGeom>
              <a:avLst/>
              <a:gdLst>
                <a:gd name="T0" fmla="*/ 17 w 224"/>
                <a:gd name="T1" fmla="*/ 4 h 161"/>
                <a:gd name="T2" fmla="*/ 4 w 224"/>
                <a:gd name="T3" fmla="*/ 25 h 161"/>
                <a:gd name="T4" fmla="*/ 44 w 224"/>
                <a:gd name="T5" fmla="*/ 66 h 161"/>
                <a:gd name="T6" fmla="*/ 57 w 224"/>
                <a:gd name="T7" fmla="*/ 45 h 161"/>
                <a:gd name="T8" fmla="*/ 17 w 224"/>
                <a:gd name="T9" fmla="*/ 4 h 161"/>
                <a:gd name="T10" fmla="*/ 0 60000 65536"/>
                <a:gd name="T11" fmla="*/ 0 60000 65536"/>
                <a:gd name="T12" fmla="*/ 0 60000 65536"/>
                <a:gd name="T13" fmla="*/ 0 60000 65536"/>
                <a:gd name="T14" fmla="*/ 0 60000 65536"/>
                <a:gd name="T15" fmla="*/ 0 w 224"/>
                <a:gd name="T16" fmla="*/ 0 h 161"/>
                <a:gd name="T17" fmla="*/ 224 w 224"/>
                <a:gd name="T18" fmla="*/ 161 h 161"/>
              </a:gdLst>
              <a:ahLst/>
              <a:cxnLst>
                <a:cxn ang="T10">
                  <a:pos x="T0" y="T1"/>
                </a:cxn>
                <a:cxn ang="T11">
                  <a:pos x="T2" y="T3"/>
                </a:cxn>
                <a:cxn ang="T12">
                  <a:pos x="T4" y="T5"/>
                </a:cxn>
                <a:cxn ang="T13">
                  <a:pos x="T6" y="T7"/>
                </a:cxn>
                <a:cxn ang="T14">
                  <a:pos x="T8" y="T9"/>
                </a:cxn>
              </a:cxnLst>
              <a:rect l="T15" t="T16" r="T17" b="T18"/>
              <a:pathLst>
                <a:path w="224" h="161">
                  <a:moveTo>
                    <a:pt x="64" y="9"/>
                  </a:moveTo>
                  <a:cubicBezTo>
                    <a:pt x="31" y="0"/>
                    <a:pt x="0" y="33"/>
                    <a:pt x="16" y="57"/>
                  </a:cubicBezTo>
                  <a:cubicBezTo>
                    <a:pt x="32" y="81"/>
                    <a:pt x="127" y="144"/>
                    <a:pt x="160" y="153"/>
                  </a:cubicBezTo>
                  <a:cubicBezTo>
                    <a:pt x="192" y="161"/>
                    <a:pt x="224" y="129"/>
                    <a:pt x="208" y="105"/>
                  </a:cubicBezTo>
                  <a:cubicBezTo>
                    <a:pt x="192" y="81"/>
                    <a:pt x="96" y="17"/>
                    <a:pt x="64" y="9"/>
                  </a:cubicBezTo>
                  <a:close/>
                </a:path>
              </a:pathLst>
            </a:custGeom>
            <a:solidFill>
              <a:schemeClr val="accent1"/>
            </a:solidFill>
            <a:ln w="3175">
              <a:solidFill>
                <a:schemeClr val="tx1"/>
              </a:solidFill>
              <a:round/>
              <a:headEnd/>
              <a:tailEnd/>
            </a:ln>
          </p:spPr>
          <p:txBody>
            <a:bodyPr wrap="none" anchor="ctr"/>
            <a:lstStyle/>
            <a:p>
              <a:endParaRPr lang="ja-JP" altLang="en-US"/>
            </a:p>
          </p:txBody>
        </p:sp>
        <p:sp>
          <p:nvSpPr>
            <p:cNvPr id="90170" name="Freeform 14"/>
            <p:cNvSpPr>
              <a:spLocks/>
            </p:cNvSpPr>
            <p:nvPr/>
          </p:nvSpPr>
          <p:spPr bwMode="auto">
            <a:xfrm>
              <a:off x="4573" y="1372"/>
              <a:ext cx="297" cy="379"/>
            </a:xfrm>
            <a:custGeom>
              <a:avLst/>
              <a:gdLst>
                <a:gd name="T0" fmla="*/ 0 w 384"/>
                <a:gd name="T1" fmla="*/ 115 h 449"/>
                <a:gd name="T2" fmla="*/ 33 w 384"/>
                <a:gd name="T3" fmla="*/ 95 h 449"/>
                <a:gd name="T4" fmla="*/ 62 w 384"/>
                <a:gd name="T5" fmla="*/ 63 h 449"/>
                <a:gd name="T6" fmla="*/ 82 w 384"/>
                <a:gd name="T7" fmla="*/ 36 h 449"/>
                <a:gd name="T8" fmla="*/ 93 w 384"/>
                <a:gd name="T9" fmla="*/ 19 h 449"/>
                <a:gd name="T10" fmla="*/ 104 w 384"/>
                <a:gd name="T11" fmla="*/ 3 h 449"/>
                <a:gd name="T12" fmla="*/ 107 w 384"/>
                <a:gd name="T13" fmla="*/ 12 h 449"/>
                <a:gd name="T14" fmla="*/ 73 w 384"/>
                <a:gd name="T15" fmla="*/ 73 h 449"/>
                <a:gd name="T16" fmla="*/ 51 w 384"/>
                <a:gd name="T17" fmla="*/ 108 h 449"/>
                <a:gd name="T18" fmla="*/ 44 w 384"/>
                <a:gd name="T19" fmla="*/ 167 h 449"/>
                <a:gd name="T20" fmla="*/ 42 w 384"/>
                <a:gd name="T21" fmla="*/ 181 h 4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4"/>
                <a:gd name="T34" fmla="*/ 0 h 449"/>
                <a:gd name="T35" fmla="*/ 384 w 384"/>
                <a:gd name="T36" fmla="*/ 449 h 4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4" h="449">
                  <a:moveTo>
                    <a:pt x="0" y="268"/>
                  </a:moveTo>
                  <a:cubicBezTo>
                    <a:pt x="37" y="242"/>
                    <a:pt x="80" y="239"/>
                    <a:pt x="120" y="220"/>
                  </a:cubicBezTo>
                  <a:cubicBezTo>
                    <a:pt x="160" y="199"/>
                    <a:pt x="187" y="172"/>
                    <a:pt x="224" y="148"/>
                  </a:cubicBezTo>
                  <a:cubicBezTo>
                    <a:pt x="244" y="116"/>
                    <a:pt x="269" y="110"/>
                    <a:pt x="296" y="84"/>
                  </a:cubicBezTo>
                  <a:cubicBezTo>
                    <a:pt x="349" y="30"/>
                    <a:pt x="272" y="86"/>
                    <a:pt x="336" y="44"/>
                  </a:cubicBezTo>
                  <a:cubicBezTo>
                    <a:pt x="340" y="37"/>
                    <a:pt x="360" y="0"/>
                    <a:pt x="376" y="4"/>
                  </a:cubicBezTo>
                  <a:cubicBezTo>
                    <a:pt x="384" y="6"/>
                    <a:pt x="381" y="20"/>
                    <a:pt x="384" y="28"/>
                  </a:cubicBezTo>
                  <a:cubicBezTo>
                    <a:pt x="350" y="78"/>
                    <a:pt x="314" y="138"/>
                    <a:pt x="264" y="172"/>
                  </a:cubicBezTo>
                  <a:cubicBezTo>
                    <a:pt x="246" y="198"/>
                    <a:pt x="210" y="234"/>
                    <a:pt x="184" y="252"/>
                  </a:cubicBezTo>
                  <a:cubicBezTo>
                    <a:pt x="153" y="344"/>
                    <a:pt x="179" y="254"/>
                    <a:pt x="160" y="388"/>
                  </a:cubicBezTo>
                  <a:cubicBezTo>
                    <a:pt x="151" y="449"/>
                    <a:pt x="152" y="392"/>
                    <a:pt x="152" y="420"/>
                  </a:cubicBezTo>
                </a:path>
              </a:pathLst>
            </a:custGeom>
            <a:solidFill>
              <a:srgbClr val="33CCCC"/>
            </a:solidFill>
            <a:ln w="9525">
              <a:solidFill>
                <a:schemeClr val="bg1"/>
              </a:solidFill>
              <a:round/>
              <a:headEnd/>
              <a:tailEnd/>
            </a:ln>
          </p:spPr>
          <p:txBody>
            <a:bodyPr wrap="none" anchor="ctr"/>
            <a:lstStyle/>
            <a:p>
              <a:endParaRPr lang="ja-JP" altLang="en-US"/>
            </a:p>
          </p:txBody>
        </p:sp>
        <p:sp>
          <p:nvSpPr>
            <p:cNvPr id="90171" name="Line 15"/>
            <p:cNvSpPr>
              <a:spLocks noChangeShapeType="1"/>
            </p:cNvSpPr>
            <p:nvPr/>
          </p:nvSpPr>
          <p:spPr bwMode="auto">
            <a:xfrm flipH="1">
              <a:off x="4326" y="1731"/>
              <a:ext cx="247" cy="369"/>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0172" name="Line 16"/>
            <p:cNvSpPr>
              <a:spLocks noChangeShapeType="1"/>
            </p:cNvSpPr>
            <p:nvPr/>
          </p:nvSpPr>
          <p:spPr bwMode="auto">
            <a:xfrm flipH="1">
              <a:off x="4505" y="1760"/>
              <a:ext cx="136" cy="474"/>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0173" name="Line 17"/>
            <p:cNvSpPr>
              <a:spLocks noChangeShapeType="1"/>
            </p:cNvSpPr>
            <p:nvPr/>
          </p:nvSpPr>
          <p:spPr bwMode="auto">
            <a:xfrm flipH="1">
              <a:off x="4326" y="1751"/>
              <a:ext cx="272" cy="448"/>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0174" name="Line 18"/>
            <p:cNvSpPr>
              <a:spLocks noChangeShapeType="1"/>
            </p:cNvSpPr>
            <p:nvPr/>
          </p:nvSpPr>
          <p:spPr bwMode="auto">
            <a:xfrm flipH="1">
              <a:off x="4326" y="1720"/>
              <a:ext cx="210" cy="277"/>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0175" name="Line 19"/>
            <p:cNvSpPr>
              <a:spLocks noChangeShapeType="1"/>
            </p:cNvSpPr>
            <p:nvPr/>
          </p:nvSpPr>
          <p:spPr bwMode="auto">
            <a:xfrm flipH="1">
              <a:off x="4326" y="1696"/>
              <a:ext cx="179" cy="189"/>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90121" name="Freeform 28"/>
          <p:cNvSpPr>
            <a:spLocks/>
          </p:cNvSpPr>
          <p:nvPr/>
        </p:nvSpPr>
        <p:spPr bwMode="auto">
          <a:xfrm rot="1580527">
            <a:off x="7207250" y="3722688"/>
            <a:ext cx="706438" cy="276225"/>
          </a:xfrm>
          <a:custGeom>
            <a:avLst/>
            <a:gdLst>
              <a:gd name="T0" fmla="*/ 2147483647 w 820"/>
              <a:gd name="T1" fmla="*/ 2147483647 h 270"/>
              <a:gd name="T2" fmla="*/ 0 w 820"/>
              <a:gd name="T3" fmla="*/ 2147483647 h 270"/>
              <a:gd name="T4" fmla="*/ 2147483647 w 820"/>
              <a:gd name="T5" fmla="*/ 2147483647 h 270"/>
              <a:gd name="T6" fmla="*/ 2147483647 w 820"/>
              <a:gd name="T7" fmla="*/ 2147483647 h 270"/>
              <a:gd name="T8" fmla="*/ 2147483647 w 820"/>
              <a:gd name="T9" fmla="*/ 2147483647 h 270"/>
              <a:gd name="T10" fmla="*/ 2147483647 w 820"/>
              <a:gd name="T11" fmla="*/ 2147483647 h 270"/>
              <a:gd name="T12" fmla="*/ 2147483647 w 820"/>
              <a:gd name="T13" fmla="*/ 2147483647 h 270"/>
              <a:gd name="T14" fmla="*/ 2147483647 w 820"/>
              <a:gd name="T15" fmla="*/ 2147483647 h 270"/>
              <a:gd name="T16" fmla="*/ 2147483647 w 820"/>
              <a:gd name="T17" fmla="*/ 2147483647 h 270"/>
              <a:gd name="T18" fmla="*/ 2147483647 w 820"/>
              <a:gd name="T19" fmla="*/ 2147483647 h 270"/>
              <a:gd name="T20" fmla="*/ 2147483647 w 820"/>
              <a:gd name="T21" fmla="*/ 2147483647 h 270"/>
              <a:gd name="T22" fmla="*/ 2147483647 w 820"/>
              <a:gd name="T23" fmla="*/ 2147483647 h 270"/>
              <a:gd name="T24" fmla="*/ 2147483647 w 820"/>
              <a:gd name="T25" fmla="*/ 2147483647 h 270"/>
              <a:gd name="T26" fmla="*/ 2147483647 w 820"/>
              <a:gd name="T27" fmla="*/ 2147483647 h 270"/>
              <a:gd name="T28" fmla="*/ 2147483647 w 820"/>
              <a:gd name="T29" fmla="*/ 2147483647 h 270"/>
              <a:gd name="T30" fmla="*/ 2147483647 w 820"/>
              <a:gd name="T31" fmla="*/ 2147483647 h 270"/>
              <a:gd name="T32" fmla="*/ 2147483647 w 820"/>
              <a:gd name="T33" fmla="*/ 2147483647 h 270"/>
              <a:gd name="T34" fmla="*/ 2147483647 w 820"/>
              <a:gd name="T35" fmla="*/ 2147483647 h 270"/>
              <a:gd name="T36" fmla="*/ 2147483647 w 820"/>
              <a:gd name="T37" fmla="*/ 2147483647 h 270"/>
              <a:gd name="T38" fmla="*/ 2147483647 w 820"/>
              <a:gd name="T39" fmla="*/ 2147483647 h 270"/>
              <a:gd name="T40" fmla="*/ 2147483647 w 820"/>
              <a:gd name="T41" fmla="*/ 2147483647 h 270"/>
              <a:gd name="T42" fmla="*/ 2147483647 w 820"/>
              <a:gd name="T43" fmla="*/ 2147483647 h 270"/>
              <a:gd name="T44" fmla="*/ 2147483647 w 820"/>
              <a:gd name="T45" fmla="*/ 2147483647 h 270"/>
              <a:gd name="T46" fmla="*/ 2147483647 w 820"/>
              <a:gd name="T47" fmla="*/ 2147483647 h 270"/>
              <a:gd name="T48" fmla="*/ 2147483647 w 820"/>
              <a:gd name="T49" fmla="*/ 2147483647 h 270"/>
              <a:gd name="T50" fmla="*/ 2147483647 w 820"/>
              <a:gd name="T51" fmla="*/ 2147483647 h 270"/>
              <a:gd name="T52" fmla="*/ 2147483647 w 820"/>
              <a:gd name="T53" fmla="*/ 2147483647 h 270"/>
              <a:gd name="T54" fmla="*/ 2147483647 w 820"/>
              <a:gd name="T55" fmla="*/ 2147483647 h 270"/>
              <a:gd name="T56" fmla="*/ 2147483647 w 820"/>
              <a:gd name="T57" fmla="*/ 2147483647 h 270"/>
              <a:gd name="T58" fmla="*/ 2147483647 w 820"/>
              <a:gd name="T59" fmla="*/ 2147483647 h 270"/>
              <a:gd name="T60" fmla="*/ 2147483647 w 820"/>
              <a:gd name="T61" fmla="*/ 0 h 270"/>
              <a:gd name="T62" fmla="*/ 2147483647 w 820"/>
              <a:gd name="T63" fmla="*/ 0 h 270"/>
              <a:gd name="T64" fmla="*/ 2147483647 w 820"/>
              <a:gd name="T65" fmla="*/ 2147483647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0"/>
              <a:gd name="T100" fmla="*/ 0 h 270"/>
              <a:gd name="T101" fmla="*/ 820 w 820"/>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0" h="270">
                <a:moveTo>
                  <a:pt x="8" y="38"/>
                </a:moveTo>
                <a:lnTo>
                  <a:pt x="0" y="270"/>
                </a:lnTo>
                <a:lnTo>
                  <a:pt x="26" y="110"/>
                </a:lnTo>
                <a:lnTo>
                  <a:pt x="22" y="268"/>
                </a:lnTo>
                <a:lnTo>
                  <a:pt x="58" y="112"/>
                </a:lnTo>
                <a:lnTo>
                  <a:pt x="50" y="268"/>
                </a:lnTo>
                <a:lnTo>
                  <a:pt x="88" y="120"/>
                </a:lnTo>
                <a:lnTo>
                  <a:pt x="84" y="262"/>
                </a:lnTo>
                <a:lnTo>
                  <a:pt x="118" y="116"/>
                </a:lnTo>
                <a:lnTo>
                  <a:pt x="116" y="262"/>
                </a:lnTo>
                <a:lnTo>
                  <a:pt x="148" y="120"/>
                </a:lnTo>
                <a:lnTo>
                  <a:pt x="146" y="262"/>
                </a:lnTo>
                <a:lnTo>
                  <a:pt x="178" y="124"/>
                </a:lnTo>
                <a:lnTo>
                  <a:pt x="170" y="260"/>
                </a:lnTo>
                <a:lnTo>
                  <a:pt x="206" y="128"/>
                </a:lnTo>
                <a:lnTo>
                  <a:pt x="202" y="260"/>
                </a:lnTo>
                <a:lnTo>
                  <a:pt x="236" y="118"/>
                </a:lnTo>
                <a:lnTo>
                  <a:pt x="232" y="260"/>
                </a:lnTo>
                <a:lnTo>
                  <a:pt x="268" y="122"/>
                </a:lnTo>
                <a:lnTo>
                  <a:pt x="268" y="256"/>
                </a:lnTo>
                <a:lnTo>
                  <a:pt x="296" y="128"/>
                </a:lnTo>
                <a:lnTo>
                  <a:pt x="296" y="254"/>
                </a:lnTo>
                <a:lnTo>
                  <a:pt x="328" y="122"/>
                </a:lnTo>
                <a:lnTo>
                  <a:pt x="328" y="252"/>
                </a:lnTo>
                <a:lnTo>
                  <a:pt x="356" y="118"/>
                </a:lnTo>
                <a:lnTo>
                  <a:pt x="356" y="254"/>
                </a:lnTo>
                <a:lnTo>
                  <a:pt x="390" y="124"/>
                </a:lnTo>
                <a:lnTo>
                  <a:pt x="810" y="124"/>
                </a:lnTo>
                <a:lnTo>
                  <a:pt x="820" y="102"/>
                </a:lnTo>
                <a:lnTo>
                  <a:pt x="820" y="16"/>
                </a:lnTo>
                <a:lnTo>
                  <a:pt x="804" y="0"/>
                </a:lnTo>
                <a:lnTo>
                  <a:pt x="36" y="0"/>
                </a:lnTo>
                <a:lnTo>
                  <a:pt x="8" y="38"/>
                </a:lnTo>
                <a:close/>
              </a:path>
            </a:pathLst>
          </a:custGeom>
          <a:solidFill>
            <a:schemeClr val="bg1"/>
          </a:solidFill>
          <a:ln w="9525">
            <a:solidFill>
              <a:schemeClr val="tx1"/>
            </a:solidFill>
            <a:round/>
            <a:headEnd/>
            <a:tailEnd/>
          </a:ln>
        </p:spPr>
        <p:txBody>
          <a:bodyPr wrap="none" anchor="ctr"/>
          <a:lstStyle/>
          <a:p>
            <a:endParaRPr lang="ja-JP" altLang="en-US"/>
          </a:p>
        </p:txBody>
      </p:sp>
      <p:grpSp>
        <p:nvGrpSpPr>
          <p:cNvPr id="90122" name="Group 57"/>
          <p:cNvGrpSpPr>
            <a:grpSpLocks/>
          </p:cNvGrpSpPr>
          <p:nvPr/>
        </p:nvGrpSpPr>
        <p:grpSpPr bwMode="auto">
          <a:xfrm>
            <a:off x="5842000" y="3627438"/>
            <a:ext cx="720725" cy="501650"/>
            <a:chOff x="4528" y="1680"/>
            <a:chExt cx="1160" cy="1032"/>
          </a:xfrm>
        </p:grpSpPr>
        <p:sp>
          <p:nvSpPr>
            <p:cNvPr id="90167" name="Freeform 58"/>
            <p:cNvSpPr>
              <a:spLocks/>
            </p:cNvSpPr>
            <p:nvPr/>
          </p:nvSpPr>
          <p:spPr bwMode="auto">
            <a:xfrm>
              <a:off x="4528" y="1704"/>
              <a:ext cx="664" cy="1008"/>
            </a:xfrm>
            <a:custGeom>
              <a:avLst/>
              <a:gdLst>
                <a:gd name="T0" fmla="*/ 376 w 664"/>
                <a:gd name="T1" fmla="*/ 0 h 1008"/>
                <a:gd name="T2" fmla="*/ 48 w 664"/>
                <a:gd name="T3" fmla="*/ 432 h 1008"/>
                <a:gd name="T4" fmla="*/ 0 w 664"/>
                <a:gd name="T5" fmla="*/ 464 h 1008"/>
                <a:gd name="T6" fmla="*/ 176 w 664"/>
                <a:gd name="T7" fmla="*/ 600 h 1008"/>
                <a:gd name="T8" fmla="*/ 400 w 664"/>
                <a:gd name="T9" fmla="*/ 344 h 1008"/>
                <a:gd name="T10" fmla="*/ 224 w 664"/>
                <a:gd name="T11" fmla="*/ 1008 h 1008"/>
                <a:gd name="T12" fmla="*/ 632 w 664"/>
                <a:gd name="T13" fmla="*/ 944 h 1008"/>
                <a:gd name="T14" fmla="*/ 664 w 664"/>
                <a:gd name="T15" fmla="*/ 552 h 1008"/>
                <a:gd name="T16" fmla="*/ 664 w 664"/>
                <a:gd name="T17" fmla="*/ 112 h 1008"/>
                <a:gd name="T18" fmla="*/ 584 w 664"/>
                <a:gd name="T19" fmla="*/ 152 h 1008"/>
                <a:gd name="T20" fmla="*/ 376 w 664"/>
                <a:gd name="T21" fmla="*/ 0 h 10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4"/>
                <a:gd name="T34" fmla="*/ 0 h 1008"/>
                <a:gd name="T35" fmla="*/ 664 w 664"/>
                <a:gd name="T36" fmla="*/ 1008 h 10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4" h="1008">
                  <a:moveTo>
                    <a:pt x="376" y="0"/>
                  </a:moveTo>
                  <a:lnTo>
                    <a:pt x="48" y="432"/>
                  </a:lnTo>
                  <a:lnTo>
                    <a:pt x="0" y="464"/>
                  </a:lnTo>
                  <a:lnTo>
                    <a:pt x="176" y="600"/>
                  </a:lnTo>
                  <a:lnTo>
                    <a:pt x="400" y="344"/>
                  </a:lnTo>
                  <a:lnTo>
                    <a:pt x="224" y="1008"/>
                  </a:lnTo>
                  <a:lnTo>
                    <a:pt x="632" y="944"/>
                  </a:lnTo>
                  <a:lnTo>
                    <a:pt x="664" y="552"/>
                  </a:lnTo>
                  <a:lnTo>
                    <a:pt x="664" y="112"/>
                  </a:lnTo>
                  <a:lnTo>
                    <a:pt x="584" y="152"/>
                  </a:lnTo>
                  <a:lnTo>
                    <a:pt x="376" y="0"/>
                  </a:lnTo>
                  <a:close/>
                </a:path>
              </a:pathLst>
            </a:custGeom>
            <a:solidFill>
              <a:srgbClr val="FF0066"/>
            </a:solidFill>
            <a:ln w="9525">
              <a:solidFill>
                <a:schemeClr val="tx1"/>
              </a:solidFill>
              <a:round/>
              <a:headEnd/>
              <a:tailEnd/>
            </a:ln>
          </p:spPr>
          <p:txBody>
            <a:bodyPr wrap="none" anchor="ctr"/>
            <a:lstStyle/>
            <a:p>
              <a:endParaRPr lang="ja-JP" altLang="en-US"/>
            </a:p>
          </p:txBody>
        </p:sp>
        <p:sp>
          <p:nvSpPr>
            <p:cNvPr id="90168" name="Freeform 59"/>
            <p:cNvSpPr>
              <a:spLocks/>
            </p:cNvSpPr>
            <p:nvPr/>
          </p:nvSpPr>
          <p:spPr bwMode="auto">
            <a:xfrm flipH="1">
              <a:off x="5024" y="1680"/>
              <a:ext cx="664" cy="1008"/>
            </a:xfrm>
            <a:custGeom>
              <a:avLst/>
              <a:gdLst>
                <a:gd name="T0" fmla="*/ 376 w 664"/>
                <a:gd name="T1" fmla="*/ 0 h 1008"/>
                <a:gd name="T2" fmla="*/ 48 w 664"/>
                <a:gd name="T3" fmla="*/ 432 h 1008"/>
                <a:gd name="T4" fmla="*/ 0 w 664"/>
                <a:gd name="T5" fmla="*/ 464 h 1008"/>
                <a:gd name="T6" fmla="*/ 176 w 664"/>
                <a:gd name="T7" fmla="*/ 600 h 1008"/>
                <a:gd name="T8" fmla="*/ 400 w 664"/>
                <a:gd name="T9" fmla="*/ 344 h 1008"/>
                <a:gd name="T10" fmla="*/ 224 w 664"/>
                <a:gd name="T11" fmla="*/ 1008 h 1008"/>
                <a:gd name="T12" fmla="*/ 632 w 664"/>
                <a:gd name="T13" fmla="*/ 944 h 1008"/>
                <a:gd name="T14" fmla="*/ 664 w 664"/>
                <a:gd name="T15" fmla="*/ 552 h 1008"/>
                <a:gd name="T16" fmla="*/ 664 w 664"/>
                <a:gd name="T17" fmla="*/ 112 h 1008"/>
                <a:gd name="T18" fmla="*/ 584 w 664"/>
                <a:gd name="T19" fmla="*/ 152 h 1008"/>
                <a:gd name="T20" fmla="*/ 376 w 664"/>
                <a:gd name="T21" fmla="*/ 0 h 10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4"/>
                <a:gd name="T34" fmla="*/ 0 h 1008"/>
                <a:gd name="T35" fmla="*/ 664 w 664"/>
                <a:gd name="T36" fmla="*/ 1008 h 10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4" h="1008">
                  <a:moveTo>
                    <a:pt x="376" y="0"/>
                  </a:moveTo>
                  <a:lnTo>
                    <a:pt x="48" y="432"/>
                  </a:lnTo>
                  <a:lnTo>
                    <a:pt x="0" y="464"/>
                  </a:lnTo>
                  <a:lnTo>
                    <a:pt x="176" y="600"/>
                  </a:lnTo>
                  <a:lnTo>
                    <a:pt x="400" y="344"/>
                  </a:lnTo>
                  <a:lnTo>
                    <a:pt x="224" y="1008"/>
                  </a:lnTo>
                  <a:lnTo>
                    <a:pt x="632" y="944"/>
                  </a:lnTo>
                  <a:lnTo>
                    <a:pt x="664" y="552"/>
                  </a:lnTo>
                  <a:lnTo>
                    <a:pt x="664" y="112"/>
                  </a:lnTo>
                  <a:lnTo>
                    <a:pt x="584" y="152"/>
                  </a:lnTo>
                  <a:lnTo>
                    <a:pt x="376" y="0"/>
                  </a:lnTo>
                  <a:close/>
                </a:path>
              </a:pathLst>
            </a:custGeom>
            <a:solidFill>
              <a:srgbClr val="FF0066"/>
            </a:solidFill>
            <a:ln w="9525">
              <a:solidFill>
                <a:schemeClr val="tx1"/>
              </a:solidFill>
              <a:round/>
              <a:headEnd/>
              <a:tailEnd/>
            </a:ln>
          </p:spPr>
          <p:txBody>
            <a:bodyPr wrap="none" anchor="ctr"/>
            <a:lstStyle/>
            <a:p>
              <a:endParaRPr lang="ja-JP" altLang="en-US"/>
            </a:p>
          </p:txBody>
        </p:sp>
      </p:grpSp>
      <p:grpSp>
        <p:nvGrpSpPr>
          <p:cNvPr id="90123" name="Group 28"/>
          <p:cNvGrpSpPr>
            <a:grpSpLocks/>
          </p:cNvGrpSpPr>
          <p:nvPr/>
        </p:nvGrpSpPr>
        <p:grpSpPr bwMode="auto">
          <a:xfrm>
            <a:off x="1384300" y="3665538"/>
            <a:ext cx="584200" cy="522287"/>
            <a:chOff x="824" y="2062"/>
            <a:chExt cx="408" cy="369"/>
          </a:xfrm>
        </p:grpSpPr>
        <p:sp>
          <p:nvSpPr>
            <p:cNvPr id="90163" name="Freeform 50"/>
            <p:cNvSpPr>
              <a:spLocks/>
            </p:cNvSpPr>
            <p:nvPr/>
          </p:nvSpPr>
          <p:spPr bwMode="auto">
            <a:xfrm>
              <a:off x="875" y="2129"/>
              <a:ext cx="346" cy="197"/>
            </a:xfrm>
            <a:custGeom>
              <a:avLst/>
              <a:gdLst>
                <a:gd name="T0" fmla="*/ 0 w 600"/>
                <a:gd name="T1" fmla="*/ 1 h 350"/>
                <a:gd name="T2" fmla="*/ 7 w 600"/>
                <a:gd name="T3" fmla="*/ 16 h 350"/>
                <a:gd name="T4" fmla="*/ 30 w 600"/>
                <a:gd name="T5" fmla="*/ 17 h 350"/>
                <a:gd name="T6" fmla="*/ 38 w 600"/>
                <a:gd name="T7" fmla="*/ 0 h 350"/>
                <a:gd name="T8" fmla="*/ 0 60000 65536"/>
                <a:gd name="T9" fmla="*/ 0 60000 65536"/>
                <a:gd name="T10" fmla="*/ 0 60000 65536"/>
                <a:gd name="T11" fmla="*/ 0 60000 65536"/>
                <a:gd name="T12" fmla="*/ 0 w 600"/>
                <a:gd name="T13" fmla="*/ 0 h 350"/>
                <a:gd name="T14" fmla="*/ 600 w 600"/>
                <a:gd name="T15" fmla="*/ 350 h 350"/>
              </a:gdLst>
              <a:ahLst/>
              <a:cxnLst>
                <a:cxn ang="T8">
                  <a:pos x="T0" y="T1"/>
                </a:cxn>
                <a:cxn ang="T9">
                  <a:pos x="T2" y="T3"/>
                </a:cxn>
                <a:cxn ang="T10">
                  <a:pos x="T4" y="T5"/>
                </a:cxn>
                <a:cxn ang="T11">
                  <a:pos x="T6" y="T7"/>
                </a:cxn>
              </a:cxnLst>
              <a:rect l="T12" t="T13" r="T14" b="T15"/>
              <a:pathLst>
                <a:path w="600" h="350">
                  <a:moveTo>
                    <a:pt x="0" y="16"/>
                  </a:moveTo>
                  <a:cubicBezTo>
                    <a:pt x="20" y="123"/>
                    <a:pt x="41" y="231"/>
                    <a:pt x="120" y="280"/>
                  </a:cubicBezTo>
                  <a:cubicBezTo>
                    <a:pt x="198" y="328"/>
                    <a:pt x="392" y="350"/>
                    <a:pt x="472" y="304"/>
                  </a:cubicBezTo>
                  <a:cubicBezTo>
                    <a:pt x="552" y="257"/>
                    <a:pt x="576" y="128"/>
                    <a:pt x="600" y="0"/>
                  </a:cubicBezTo>
                </a:path>
              </a:pathLst>
            </a:custGeom>
            <a:solidFill>
              <a:schemeClr val="accent1"/>
            </a:solidFill>
            <a:ln w="9525">
              <a:solidFill>
                <a:schemeClr val="tx1"/>
              </a:solidFill>
              <a:round/>
              <a:headEnd/>
              <a:tailEnd/>
            </a:ln>
          </p:spPr>
          <p:txBody>
            <a:bodyPr wrap="none" anchor="ctr"/>
            <a:lstStyle/>
            <a:p>
              <a:endParaRPr lang="ja-JP" altLang="en-US"/>
            </a:p>
          </p:txBody>
        </p:sp>
        <p:sp>
          <p:nvSpPr>
            <p:cNvPr id="90164" name="Oval 51"/>
            <p:cNvSpPr>
              <a:spLocks noChangeArrowheads="1"/>
            </p:cNvSpPr>
            <p:nvPr/>
          </p:nvSpPr>
          <p:spPr bwMode="auto">
            <a:xfrm>
              <a:off x="875" y="2062"/>
              <a:ext cx="357" cy="117"/>
            </a:xfrm>
            <a:prstGeom prst="ellipse">
              <a:avLst/>
            </a:prstGeom>
            <a:solidFill>
              <a:schemeClr val="bg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0165" name="Line 53"/>
            <p:cNvSpPr>
              <a:spLocks noChangeShapeType="1"/>
            </p:cNvSpPr>
            <p:nvPr/>
          </p:nvSpPr>
          <p:spPr bwMode="auto">
            <a:xfrm>
              <a:off x="824" y="2346"/>
              <a:ext cx="369" cy="35"/>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0166" name="Line 54"/>
            <p:cNvSpPr>
              <a:spLocks noChangeShapeType="1"/>
            </p:cNvSpPr>
            <p:nvPr/>
          </p:nvSpPr>
          <p:spPr bwMode="auto">
            <a:xfrm>
              <a:off x="824" y="2396"/>
              <a:ext cx="369" cy="35"/>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90124" name="Group 33"/>
          <p:cNvGrpSpPr>
            <a:grpSpLocks/>
          </p:cNvGrpSpPr>
          <p:nvPr/>
        </p:nvGrpSpPr>
        <p:grpSpPr bwMode="auto">
          <a:xfrm>
            <a:off x="2778125" y="3548063"/>
            <a:ext cx="371475" cy="657225"/>
            <a:chOff x="1416" y="1848"/>
            <a:chExt cx="424" cy="648"/>
          </a:xfrm>
        </p:grpSpPr>
        <p:sp>
          <p:nvSpPr>
            <p:cNvPr id="90156" name="Freeform 35"/>
            <p:cNvSpPr>
              <a:spLocks/>
            </p:cNvSpPr>
            <p:nvPr/>
          </p:nvSpPr>
          <p:spPr bwMode="auto">
            <a:xfrm>
              <a:off x="1609" y="2273"/>
              <a:ext cx="77" cy="223"/>
            </a:xfrm>
            <a:custGeom>
              <a:avLst/>
              <a:gdLst>
                <a:gd name="T0" fmla="*/ 0 w 96"/>
                <a:gd name="T1" fmla="*/ 0 h 288"/>
                <a:gd name="T2" fmla="*/ 0 w 96"/>
                <a:gd name="T3" fmla="*/ 81 h 288"/>
                <a:gd name="T4" fmla="*/ 32 w 96"/>
                <a:gd name="T5" fmla="*/ 81 h 288"/>
                <a:gd name="T6" fmla="*/ 32 w 96"/>
                <a:gd name="T7" fmla="*/ 0 h 288"/>
                <a:gd name="T8" fmla="*/ 0 w 96"/>
                <a:gd name="T9" fmla="*/ 0 h 288"/>
                <a:gd name="T10" fmla="*/ 0 60000 65536"/>
                <a:gd name="T11" fmla="*/ 0 60000 65536"/>
                <a:gd name="T12" fmla="*/ 0 60000 65536"/>
                <a:gd name="T13" fmla="*/ 0 60000 65536"/>
                <a:gd name="T14" fmla="*/ 0 60000 65536"/>
                <a:gd name="T15" fmla="*/ 0 w 96"/>
                <a:gd name="T16" fmla="*/ 0 h 288"/>
                <a:gd name="T17" fmla="*/ 96 w 96"/>
                <a:gd name="T18" fmla="*/ 288 h 288"/>
              </a:gdLst>
              <a:ahLst/>
              <a:cxnLst>
                <a:cxn ang="T10">
                  <a:pos x="T0" y="T1"/>
                </a:cxn>
                <a:cxn ang="T11">
                  <a:pos x="T2" y="T3"/>
                </a:cxn>
                <a:cxn ang="T12">
                  <a:pos x="T4" y="T5"/>
                </a:cxn>
                <a:cxn ang="T13">
                  <a:pos x="T6" y="T7"/>
                </a:cxn>
                <a:cxn ang="T14">
                  <a:pos x="T8" y="T9"/>
                </a:cxn>
              </a:cxnLst>
              <a:rect l="T15" t="T16" r="T17" b="T18"/>
              <a:pathLst>
                <a:path w="96" h="288">
                  <a:moveTo>
                    <a:pt x="0" y="0"/>
                  </a:moveTo>
                  <a:lnTo>
                    <a:pt x="0" y="288"/>
                  </a:lnTo>
                  <a:lnTo>
                    <a:pt x="96" y="288"/>
                  </a:lnTo>
                  <a:lnTo>
                    <a:pt x="96" y="0"/>
                  </a:lnTo>
                  <a:lnTo>
                    <a:pt x="0" y="0"/>
                  </a:lnTo>
                  <a:close/>
                </a:path>
              </a:pathLst>
            </a:custGeom>
            <a:solidFill>
              <a:schemeClr val="bg1"/>
            </a:solidFill>
            <a:ln w="12700">
              <a:solidFill>
                <a:srgbClr val="808080"/>
              </a:solidFill>
              <a:round/>
              <a:headEnd/>
              <a:tailEnd/>
            </a:ln>
          </p:spPr>
          <p:txBody>
            <a:bodyPr wrap="none" anchor="ctr"/>
            <a:lstStyle/>
            <a:p>
              <a:endParaRPr lang="ja-JP" altLang="en-US"/>
            </a:p>
          </p:txBody>
        </p:sp>
        <p:sp>
          <p:nvSpPr>
            <p:cNvPr id="90157" name="Freeform 32"/>
            <p:cNvSpPr>
              <a:spLocks/>
            </p:cNvSpPr>
            <p:nvPr/>
          </p:nvSpPr>
          <p:spPr bwMode="auto">
            <a:xfrm>
              <a:off x="1416" y="1955"/>
              <a:ext cx="424" cy="394"/>
            </a:xfrm>
            <a:custGeom>
              <a:avLst/>
              <a:gdLst>
                <a:gd name="T0" fmla="*/ 122 w 344"/>
                <a:gd name="T1" fmla="*/ 0 h 1000"/>
                <a:gd name="T2" fmla="*/ 889 w 344"/>
                <a:gd name="T3" fmla="*/ 0 h 1000"/>
                <a:gd name="T4" fmla="*/ 4671 w 344"/>
                <a:gd name="T5" fmla="*/ 0 h 1000"/>
                <a:gd name="T6" fmla="*/ 5428 w 344"/>
                <a:gd name="T7" fmla="*/ 0 h 1000"/>
                <a:gd name="T8" fmla="*/ 4671 w 344"/>
                <a:gd name="T9" fmla="*/ 1 h 1000"/>
                <a:gd name="T10" fmla="*/ 1650 w 344"/>
                <a:gd name="T11" fmla="*/ 1 h 1000"/>
                <a:gd name="T12" fmla="*/ 122 w 344"/>
                <a:gd name="T13" fmla="*/ 0 h 1000"/>
                <a:gd name="T14" fmla="*/ 0 60000 65536"/>
                <a:gd name="T15" fmla="*/ 0 60000 65536"/>
                <a:gd name="T16" fmla="*/ 0 60000 65536"/>
                <a:gd name="T17" fmla="*/ 0 60000 65536"/>
                <a:gd name="T18" fmla="*/ 0 60000 65536"/>
                <a:gd name="T19" fmla="*/ 0 60000 65536"/>
                <a:gd name="T20" fmla="*/ 0 60000 65536"/>
                <a:gd name="T21" fmla="*/ 0 w 344"/>
                <a:gd name="T22" fmla="*/ 0 h 1000"/>
                <a:gd name="T23" fmla="*/ 344 w 344"/>
                <a:gd name="T24" fmla="*/ 1000 h 1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4" h="1000">
                  <a:moveTo>
                    <a:pt x="8" y="392"/>
                  </a:moveTo>
                  <a:cubicBezTo>
                    <a:pt x="0" y="248"/>
                    <a:pt x="8" y="112"/>
                    <a:pt x="56" y="56"/>
                  </a:cubicBezTo>
                  <a:cubicBezTo>
                    <a:pt x="104" y="0"/>
                    <a:pt x="248" y="0"/>
                    <a:pt x="296" y="56"/>
                  </a:cubicBezTo>
                  <a:cubicBezTo>
                    <a:pt x="344" y="112"/>
                    <a:pt x="344" y="256"/>
                    <a:pt x="344" y="392"/>
                  </a:cubicBezTo>
                  <a:cubicBezTo>
                    <a:pt x="344" y="528"/>
                    <a:pt x="335" y="784"/>
                    <a:pt x="296" y="872"/>
                  </a:cubicBezTo>
                  <a:cubicBezTo>
                    <a:pt x="256" y="959"/>
                    <a:pt x="152" y="1000"/>
                    <a:pt x="104" y="920"/>
                  </a:cubicBezTo>
                  <a:cubicBezTo>
                    <a:pt x="56" y="840"/>
                    <a:pt x="15" y="535"/>
                    <a:pt x="8" y="392"/>
                  </a:cubicBezTo>
                  <a:close/>
                </a:path>
              </a:pathLst>
            </a:custGeom>
            <a:solidFill>
              <a:schemeClr val="bg1"/>
            </a:solidFill>
            <a:ln w="9525">
              <a:solidFill>
                <a:schemeClr val="tx1"/>
              </a:solidFill>
              <a:round/>
              <a:headEnd/>
              <a:tailEnd/>
            </a:ln>
          </p:spPr>
          <p:txBody>
            <a:bodyPr wrap="none" anchor="ctr"/>
            <a:lstStyle/>
            <a:p>
              <a:endParaRPr lang="ja-JP" altLang="en-US"/>
            </a:p>
          </p:txBody>
        </p:sp>
        <p:sp>
          <p:nvSpPr>
            <p:cNvPr id="90158" name="Oval 33"/>
            <p:cNvSpPr>
              <a:spLocks noChangeArrowheads="1"/>
            </p:cNvSpPr>
            <p:nvPr/>
          </p:nvSpPr>
          <p:spPr bwMode="auto">
            <a:xfrm>
              <a:off x="1493" y="2170"/>
              <a:ext cx="308" cy="72"/>
            </a:xfrm>
            <a:prstGeom prst="ellipse">
              <a:avLst/>
            </a:prstGeom>
            <a:solidFill>
              <a:schemeClr val="accent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0159" name="Freeform 34"/>
            <p:cNvSpPr>
              <a:spLocks/>
            </p:cNvSpPr>
            <p:nvPr/>
          </p:nvSpPr>
          <p:spPr bwMode="auto">
            <a:xfrm>
              <a:off x="1487" y="2003"/>
              <a:ext cx="320" cy="167"/>
            </a:xfrm>
            <a:custGeom>
              <a:avLst/>
              <a:gdLst>
                <a:gd name="T0" fmla="*/ 2 w 399"/>
                <a:gd name="T1" fmla="*/ 51 h 224"/>
                <a:gd name="T2" fmla="*/ 18 w 399"/>
                <a:gd name="T3" fmla="*/ 7 h 224"/>
                <a:gd name="T4" fmla="*/ 114 w 399"/>
                <a:gd name="T5" fmla="*/ 7 h 224"/>
                <a:gd name="T6" fmla="*/ 130 w 399"/>
                <a:gd name="T7" fmla="*/ 51 h 224"/>
                <a:gd name="T8" fmla="*/ 0 60000 65536"/>
                <a:gd name="T9" fmla="*/ 0 60000 65536"/>
                <a:gd name="T10" fmla="*/ 0 60000 65536"/>
                <a:gd name="T11" fmla="*/ 0 60000 65536"/>
                <a:gd name="T12" fmla="*/ 0 w 399"/>
                <a:gd name="T13" fmla="*/ 0 h 224"/>
                <a:gd name="T14" fmla="*/ 399 w 399"/>
                <a:gd name="T15" fmla="*/ 224 h 224"/>
              </a:gdLst>
              <a:ahLst/>
              <a:cxnLst>
                <a:cxn ang="T8">
                  <a:pos x="T0" y="T1"/>
                </a:cxn>
                <a:cxn ang="T9">
                  <a:pos x="T2" y="T3"/>
                </a:cxn>
                <a:cxn ang="T10">
                  <a:pos x="T4" y="T5"/>
                </a:cxn>
                <a:cxn ang="T11">
                  <a:pos x="T6" y="T7"/>
                </a:cxn>
              </a:cxnLst>
              <a:rect l="T12" t="T13" r="T14" b="T15"/>
              <a:pathLst>
                <a:path w="399" h="224">
                  <a:moveTo>
                    <a:pt x="8" y="224"/>
                  </a:moveTo>
                  <a:cubicBezTo>
                    <a:pt x="4" y="143"/>
                    <a:pt x="0" y="63"/>
                    <a:pt x="56" y="32"/>
                  </a:cubicBezTo>
                  <a:cubicBezTo>
                    <a:pt x="111" y="0"/>
                    <a:pt x="288" y="0"/>
                    <a:pt x="344" y="32"/>
                  </a:cubicBezTo>
                  <a:cubicBezTo>
                    <a:pt x="399" y="63"/>
                    <a:pt x="395" y="143"/>
                    <a:pt x="392" y="2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90160" name="Group 36"/>
            <p:cNvGrpSpPr>
              <a:grpSpLocks/>
            </p:cNvGrpSpPr>
            <p:nvPr/>
          </p:nvGrpSpPr>
          <p:grpSpPr bwMode="auto">
            <a:xfrm>
              <a:off x="1609" y="1848"/>
              <a:ext cx="231" cy="72"/>
              <a:chOff x="1848" y="1824"/>
              <a:chExt cx="288" cy="96"/>
            </a:xfrm>
          </p:grpSpPr>
          <p:sp>
            <p:nvSpPr>
              <p:cNvPr id="90161" name="Oval 37"/>
              <p:cNvSpPr>
                <a:spLocks noChangeArrowheads="1"/>
              </p:cNvSpPr>
              <p:nvPr/>
            </p:nvSpPr>
            <p:spPr bwMode="auto">
              <a:xfrm>
                <a:off x="1896" y="1848"/>
                <a:ext cx="240" cy="48"/>
              </a:xfrm>
              <a:prstGeom prst="ellipse">
                <a:avLst/>
              </a:prstGeom>
              <a:solidFill>
                <a:schemeClr val="bg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0162" name="Oval 38"/>
              <p:cNvSpPr>
                <a:spLocks noChangeArrowheads="1"/>
              </p:cNvSpPr>
              <p:nvPr/>
            </p:nvSpPr>
            <p:spPr bwMode="auto">
              <a:xfrm>
                <a:off x="1848" y="1824"/>
                <a:ext cx="96" cy="96"/>
              </a:xfrm>
              <a:prstGeom prst="ellipse">
                <a:avLst/>
              </a:prstGeom>
              <a:solidFill>
                <a:schemeClr val="bg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grpSp>
      </p:grpSp>
      <p:grpSp>
        <p:nvGrpSpPr>
          <p:cNvPr id="90125" name="Group 41"/>
          <p:cNvGrpSpPr>
            <a:grpSpLocks/>
          </p:cNvGrpSpPr>
          <p:nvPr/>
        </p:nvGrpSpPr>
        <p:grpSpPr bwMode="auto">
          <a:xfrm>
            <a:off x="3738563" y="3611563"/>
            <a:ext cx="831850" cy="471487"/>
            <a:chOff x="2521" y="3488"/>
            <a:chExt cx="940" cy="561"/>
          </a:xfrm>
        </p:grpSpPr>
        <p:grpSp>
          <p:nvGrpSpPr>
            <p:cNvPr id="90150" name="Group 41"/>
            <p:cNvGrpSpPr>
              <a:grpSpLocks/>
            </p:cNvGrpSpPr>
            <p:nvPr/>
          </p:nvGrpSpPr>
          <p:grpSpPr bwMode="auto">
            <a:xfrm>
              <a:off x="2521" y="3488"/>
              <a:ext cx="940" cy="561"/>
              <a:chOff x="2513" y="2032"/>
              <a:chExt cx="940" cy="561"/>
            </a:xfrm>
          </p:grpSpPr>
          <p:sp>
            <p:nvSpPr>
              <p:cNvPr id="90152" name="Freeform 42"/>
              <p:cNvSpPr>
                <a:spLocks/>
              </p:cNvSpPr>
              <p:nvPr/>
            </p:nvSpPr>
            <p:spPr bwMode="auto">
              <a:xfrm>
                <a:off x="2513" y="2171"/>
                <a:ext cx="940" cy="422"/>
              </a:xfrm>
              <a:custGeom>
                <a:avLst/>
                <a:gdLst>
                  <a:gd name="T0" fmla="*/ 15 w 1084"/>
                  <a:gd name="T1" fmla="*/ 341 h 422"/>
                  <a:gd name="T2" fmla="*/ 22 w 1084"/>
                  <a:gd name="T3" fmla="*/ 101 h 422"/>
                  <a:gd name="T4" fmla="*/ 47 w 1084"/>
                  <a:gd name="T5" fmla="*/ 29 h 422"/>
                  <a:gd name="T6" fmla="*/ 60 w 1084"/>
                  <a:gd name="T7" fmla="*/ 13 h 422"/>
                  <a:gd name="T8" fmla="*/ 66 w 1084"/>
                  <a:gd name="T9" fmla="*/ 5 h 422"/>
                  <a:gd name="T10" fmla="*/ 87 w 1084"/>
                  <a:gd name="T11" fmla="*/ 13 h 422"/>
                  <a:gd name="T12" fmla="*/ 91 w 1084"/>
                  <a:gd name="T13" fmla="*/ 61 h 422"/>
                  <a:gd name="T14" fmla="*/ 93 w 1084"/>
                  <a:gd name="T15" fmla="*/ 85 h 422"/>
                  <a:gd name="T16" fmla="*/ 98 w 1084"/>
                  <a:gd name="T17" fmla="*/ 269 h 422"/>
                  <a:gd name="T18" fmla="*/ 115 w 1084"/>
                  <a:gd name="T19" fmla="*/ 277 h 422"/>
                  <a:gd name="T20" fmla="*/ 277 w 1084"/>
                  <a:gd name="T21" fmla="*/ 293 h 422"/>
                  <a:gd name="T22" fmla="*/ 212 w 1084"/>
                  <a:gd name="T23" fmla="*/ 405 h 422"/>
                  <a:gd name="T24" fmla="*/ 15 w 1084"/>
                  <a:gd name="T25" fmla="*/ 381 h 422"/>
                  <a:gd name="T26" fmla="*/ 15 w 1084"/>
                  <a:gd name="T27" fmla="*/ 341 h 4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4"/>
                  <a:gd name="T43" fmla="*/ 0 h 422"/>
                  <a:gd name="T44" fmla="*/ 1084 w 1084"/>
                  <a:gd name="T45" fmla="*/ 422 h 4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4" h="422">
                    <a:moveTo>
                      <a:pt x="55" y="341"/>
                    </a:moveTo>
                    <a:cubicBezTo>
                      <a:pt x="11" y="268"/>
                      <a:pt x="0" y="153"/>
                      <a:pt x="79" y="101"/>
                    </a:cubicBezTo>
                    <a:cubicBezTo>
                      <a:pt x="98" y="71"/>
                      <a:pt x="132" y="40"/>
                      <a:pt x="167" y="29"/>
                    </a:cubicBezTo>
                    <a:cubicBezTo>
                      <a:pt x="183" y="23"/>
                      <a:pt x="199" y="18"/>
                      <a:pt x="215" y="13"/>
                    </a:cubicBezTo>
                    <a:cubicBezTo>
                      <a:pt x="223" y="10"/>
                      <a:pt x="239" y="5"/>
                      <a:pt x="239" y="5"/>
                    </a:cubicBezTo>
                    <a:cubicBezTo>
                      <a:pt x="263" y="7"/>
                      <a:pt x="290" y="0"/>
                      <a:pt x="311" y="13"/>
                    </a:cubicBezTo>
                    <a:cubicBezTo>
                      <a:pt x="325" y="22"/>
                      <a:pt x="321" y="45"/>
                      <a:pt x="327" y="61"/>
                    </a:cubicBezTo>
                    <a:cubicBezTo>
                      <a:pt x="329" y="69"/>
                      <a:pt x="335" y="85"/>
                      <a:pt x="335" y="85"/>
                    </a:cubicBezTo>
                    <a:cubicBezTo>
                      <a:pt x="335" y="92"/>
                      <a:pt x="346" y="264"/>
                      <a:pt x="351" y="269"/>
                    </a:cubicBezTo>
                    <a:cubicBezTo>
                      <a:pt x="365" y="284"/>
                      <a:pt x="393" y="276"/>
                      <a:pt x="415" y="277"/>
                    </a:cubicBezTo>
                    <a:cubicBezTo>
                      <a:pt x="609" y="284"/>
                      <a:pt x="804" y="285"/>
                      <a:pt x="999" y="293"/>
                    </a:cubicBezTo>
                    <a:cubicBezTo>
                      <a:pt x="1084" y="421"/>
                      <a:pt x="794" y="403"/>
                      <a:pt x="767" y="405"/>
                    </a:cubicBezTo>
                    <a:cubicBezTo>
                      <a:pt x="609" y="402"/>
                      <a:pt x="264" y="422"/>
                      <a:pt x="55" y="381"/>
                    </a:cubicBezTo>
                    <a:cubicBezTo>
                      <a:pt x="21" y="358"/>
                      <a:pt x="24" y="371"/>
                      <a:pt x="55" y="341"/>
                    </a:cubicBezTo>
                    <a:close/>
                  </a:path>
                </a:pathLst>
              </a:custGeom>
              <a:solidFill>
                <a:schemeClr val="bg1"/>
              </a:solidFill>
              <a:ln w="9525">
                <a:solidFill>
                  <a:schemeClr val="tx1"/>
                </a:solidFill>
                <a:round/>
                <a:headEnd/>
                <a:tailEnd/>
              </a:ln>
            </p:spPr>
            <p:txBody>
              <a:bodyPr wrap="none" anchor="ctr"/>
              <a:lstStyle/>
              <a:p>
                <a:endParaRPr lang="ja-JP" altLang="en-US"/>
              </a:p>
            </p:txBody>
          </p:sp>
          <p:grpSp>
            <p:nvGrpSpPr>
              <p:cNvPr id="90153" name="Group 43"/>
              <p:cNvGrpSpPr>
                <a:grpSpLocks/>
              </p:cNvGrpSpPr>
              <p:nvPr/>
            </p:nvGrpSpPr>
            <p:grpSpPr bwMode="auto">
              <a:xfrm>
                <a:off x="2640" y="2032"/>
                <a:ext cx="288" cy="96"/>
                <a:chOff x="1848" y="1824"/>
                <a:chExt cx="288" cy="96"/>
              </a:xfrm>
            </p:grpSpPr>
            <p:sp>
              <p:nvSpPr>
                <p:cNvPr id="90154" name="Oval 44"/>
                <p:cNvSpPr>
                  <a:spLocks noChangeArrowheads="1"/>
                </p:cNvSpPr>
                <p:nvPr/>
              </p:nvSpPr>
              <p:spPr bwMode="auto">
                <a:xfrm>
                  <a:off x="1896" y="1848"/>
                  <a:ext cx="240" cy="48"/>
                </a:xfrm>
                <a:prstGeom prst="ellipse">
                  <a:avLst/>
                </a:prstGeom>
                <a:solidFill>
                  <a:schemeClr val="bg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0155" name="Oval 45"/>
                <p:cNvSpPr>
                  <a:spLocks noChangeArrowheads="1"/>
                </p:cNvSpPr>
                <p:nvPr/>
              </p:nvSpPr>
              <p:spPr bwMode="auto">
                <a:xfrm>
                  <a:off x="1848" y="1824"/>
                  <a:ext cx="96" cy="96"/>
                </a:xfrm>
                <a:prstGeom prst="ellipse">
                  <a:avLst/>
                </a:prstGeom>
                <a:solidFill>
                  <a:schemeClr val="bg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grpSp>
        </p:grpSp>
        <p:sp>
          <p:nvSpPr>
            <p:cNvPr id="90151" name="Freeform 46"/>
            <p:cNvSpPr>
              <a:spLocks/>
            </p:cNvSpPr>
            <p:nvPr/>
          </p:nvSpPr>
          <p:spPr bwMode="auto">
            <a:xfrm>
              <a:off x="2712" y="3704"/>
              <a:ext cx="88" cy="267"/>
            </a:xfrm>
            <a:custGeom>
              <a:avLst/>
              <a:gdLst>
                <a:gd name="T0" fmla="*/ 64 w 88"/>
                <a:gd name="T1" fmla="*/ 0 h 267"/>
                <a:gd name="T2" fmla="*/ 0 w 88"/>
                <a:gd name="T3" fmla="*/ 88 h 267"/>
                <a:gd name="T4" fmla="*/ 8 w 88"/>
                <a:gd name="T5" fmla="*/ 240 h 267"/>
                <a:gd name="T6" fmla="*/ 16 w 88"/>
                <a:gd name="T7" fmla="*/ 264 h 267"/>
                <a:gd name="T8" fmla="*/ 40 w 88"/>
                <a:gd name="T9" fmla="*/ 256 h 267"/>
                <a:gd name="T10" fmla="*/ 56 w 88"/>
                <a:gd name="T11" fmla="*/ 232 h 267"/>
                <a:gd name="T12" fmla="*/ 80 w 88"/>
                <a:gd name="T13" fmla="*/ 240 h 267"/>
                <a:gd name="T14" fmla="*/ 88 w 88"/>
                <a:gd name="T15" fmla="*/ 208 h 267"/>
                <a:gd name="T16" fmla="*/ 80 w 88"/>
                <a:gd name="T17" fmla="*/ 120 h 267"/>
                <a:gd name="T18" fmla="*/ 64 w 88"/>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267"/>
                <a:gd name="T32" fmla="*/ 88 w 88"/>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267">
                  <a:moveTo>
                    <a:pt x="64" y="0"/>
                  </a:moveTo>
                  <a:cubicBezTo>
                    <a:pt x="23" y="13"/>
                    <a:pt x="12" y="49"/>
                    <a:pt x="0" y="88"/>
                  </a:cubicBezTo>
                  <a:cubicBezTo>
                    <a:pt x="2" y="138"/>
                    <a:pt x="3" y="189"/>
                    <a:pt x="8" y="240"/>
                  </a:cubicBezTo>
                  <a:cubicBezTo>
                    <a:pt x="8" y="248"/>
                    <a:pt x="8" y="260"/>
                    <a:pt x="16" y="264"/>
                  </a:cubicBezTo>
                  <a:cubicBezTo>
                    <a:pt x="23" y="267"/>
                    <a:pt x="32" y="258"/>
                    <a:pt x="40" y="256"/>
                  </a:cubicBezTo>
                  <a:cubicBezTo>
                    <a:pt x="45" y="248"/>
                    <a:pt x="47" y="235"/>
                    <a:pt x="56" y="232"/>
                  </a:cubicBezTo>
                  <a:cubicBezTo>
                    <a:pt x="63" y="228"/>
                    <a:pt x="73" y="245"/>
                    <a:pt x="80" y="240"/>
                  </a:cubicBezTo>
                  <a:cubicBezTo>
                    <a:pt x="88" y="233"/>
                    <a:pt x="85" y="218"/>
                    <a:pt x="88" y="208"/>
                  </a:cubicBezTo>
                  <a:cubicBezTo>
                    <a:pt x="85" y="178"/>
                    <a:pt x="83" y="149"/>
                    <a:pt x="80" y="120"/>
                  </a:cubicBezTo>
                  <a:cubicBezTo>
                    <a:pt x="74" y="78"/>
                    <a:pt x="50" y="40"/>
                    <a:pt x="64" y="0"/>
                  </a:cubicBezTo>
                  <a:close/>
                </a:path>
              </a:pathLst>
            </a:custGeom>
            <a:solidFill>
              <a:schemeClr val="accent1"/>
            </a:solidFill>
            <a:ln w="9525">
              <a:solidFill>
                <a:schemeClr val="tx1"/>
              </a:solidFill>
              <a:round/>
              <a:headEnd/>
              <a:tailEnd/>
            </a:ln>
          </p:spPr>
          <p:txBody>
            <a:bodyPr wrap="none" anchor="ctr"/>
            <a:lstStyle/>
            <a:p>
              <a:endParaRPr lang="ja-JP" altLang="en-US"/>
            </a:p>
          </p:txBody>
        </p:sp>
      </p:grpSp>
      <p:sp>
        <p:nvSpPr>
          <p:cNvPr id="90126" name="テキスト ボックス 5"/>
          <p:cNvSpPr txBox="1">
            <a:spLocks noChangeArrowheads="1"/>
          </p:cNvSpPr>
          <p:nvPr/>
        </p:nvSpPr>
        <p:spPr bwMode="auto">
          <a:xfrm>
            <a:off x="1446213" y="1668394"/>
            <a:ext cx="7199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600" b="1">
                <a:solidFill>
                  <a:srgbClr val="5F5F5F"/>
                </a:solidFill>
                <a:latin typeface="Meiryo UI" pitchFamily="50" charset="-128"/>
                <a:ea typeface="Meiryo UI" pitchFamily="50" charset="-128"/>
                <a:cs typeface="Meiryo UI" pitchFamily="50" charset="-128"/>
              </a:rPr>
              <a:t>移乗             歩行                      階段           トイレ動作         入浴</a:t>
            </a:r>
          </a:p>
        </p:txBody>
      </p:sp>
      <p:sp>
        <p:nvSpPr>
          <p:cNvPr id="90127" name="AutoShape 49"/>
          <p:cNvSpPr>
            <a:spLocks noChangeArrowheads="1"/>
          </p:cNvSpPr>
          <p:nvPr/>
        </p:nvSpPr>
        <p:spPr bwMode="auto">
          <a:xfrm>
            <a:off x="942975" y="3452813"/>
            <a:ext cx="7226300" cy="876300"/>
          </a:xfrm>
          <a:prstGeom prst="roundRect">
            <a:avLst>
              <a:gd name="adj" fmla="val 50000"/>
            </a:avLst>
          </a:prstGeom>
          <a:noFill/>
          <a:ln w="44450" cap="rnd">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28" name="テキスト ボックス 5"/>
          <p:cNvSpPr txBox="1">
            <a:spLocks noChangeArrowheads="1"/>
          </p:cNvSpPr>
          <p:nvPr/>
        </p:nvSpPr>
        <p:spPr bwMode="auto">
          <a:xfrm>
            <a:off x="4684713" y="3170238"/>
            <a:ext cx="95885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buFont typeface="Wingdings" pitchFamily="2" charset="2"/>
              <a:buNone/>
            </a:pPr>
            <a:r>
              <a:rPr lang="ja-JP" altLang="en-US" sz="2000" b="1">
                <a:solidFill>
                  <a:srgbClr val="FF9933"/>
                </a:solidFill>
                <a:latin typeface="Meiryo UI" pitchFamily="50" charset="-128"/>
                <a:ea typeface="Meiryo UI" pitchFamily="50" charset="-128"/>
                <a:cs typeface="Meiryo UI" pitchFamily="50" charset="-128"/>
              </a:rPr>
              <a:t>セルフケア     </a:t>
            </a:r>
          </a:p>
        </p:txBody>
      </p:sp>
      <p:sp>
        <p:nvSpPr>
          <p:cNvPr id="90129" name="AutoShape 51"/>
          <p:cNvSpPr>
            <a:spLocks noChangeArrowheads="1"/>
          </p:cNvSpPr>
          <p:nvPr/>
        </p:nvSpPr>
        <p:spPr bwMode="auto">
          <a:xfrm>
            <a:off x="7061200" y="2154238"/>
            <a:ext cx="1041400" cy="2171700"/>
          </a:xfrm>
          <a:prstGeom prst="roundRect">
            <a:avLst>
              <a:gd name="adj" fmla="val 50000"/>
            </a:avLst>
          </a:prstGeom>
          <a:noFill/>
          <a:ln w="44450" cap="rnd">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30" name="Rectangle 52"/>
          <p:cNvSpPr>
            <a:spLocks noChangeArrowheads="1"/>
          </p:cNvSpPr>
          <p:nvPr/>
        </p:nvSpPr>
        <p:spPr bwMode="auto">
          <a:xfrm>
            <a:off x="7099300" y="3360738"/>
            <a:ext cx="7747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31" name="Rectangle 53"/>
          <p:cNvSpPr>
            <a:spLocks noChangeArrowheads="1"/>
          </p:cNvSpPr>
          <p:nvPr/>
        </p:nvSpPr>
        <p:spPr bwMode="auto">
          <a:xfrm>
            <a:off x="7823200" y="3225800"/>
            <a:ext cx="266700" cy="444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32" name="Rectangle 54"/>
          <p:cNvSpPr>
            <a:spLocks noChangeArrowheads="1"/>
          </p:cNvSpPr>
          <p:nvPr/>
        </p:nvSpPr>
        <p:spPr bwMode="auto">
          <a:xfrm>
            <a:off x="6908800" y="3378200"/>
            <a:ext cx="254000" cy="749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33" name="Rectangle 55"/>
          <p:cNvSpPr>
            <a:spLocks noChangeArrowheads="1"/>
          </p:cNvSpPr>
          <p:nvPr/>
        </p:nvSpPr>
        <p:spPr bwMode="auto">
          <a:xfrm>
            <a:off x="6921500" y="4056063"/>
            <a:ext cx="711200" cy="241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34" name="Rectangle 56"/>
          <p:cNvSpPr>
            <a:spLocks noChangeArrowheads="1"/>
          </p:cNvSpPr>
          <p:nvPr/>
        </p:nvSpPr>
        <p:spPr bwMode="auto">
          <a:xfrm rot="-678596">
            <a:off x="7704138" y="4246563"/>
            <a:ext cx="812800" cy="17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35" name="Rectangle 57"/>
          <p:cNvSpPr>
            <a:spLocks noChangeArrowheads="1"/>
          </p:cNvSpPr>
          <p:nvPr/>
        </p:nvSpPr>
        <p:spPr bwMode="auto">
          <a:xfrm rot="-2827266">
            <a:off x="7816056" y="4026694"/>
            <a:ext cx="784225" cy="204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36" name="Rectangle 58"/>
          <p:cNvSpPr>
            <a:spLocks noChangeArrowheads="1"/>
          </p:cNvSpPr>
          <p:nvPr/>
        </p:nvSpPr>
        <p:spPr bwMode="auto">
          <a:xfrm rot="-4965655">
            <a:off x="7862094" y="3674269"/>
            <a:ext cx="784225" cy="2047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37" name="Rectangle 59"/>
          <p:cNvSpPr>
            <a:spLocks noChangeArrowheads="1"/>
          </p:cNvSpPr>
          <p:nvPr/>
        </p:nvSpPr>
        <p:spPr bwMode="auto">
          <a:xfrm rot="-5400000">
            <a:off x="7842216" y="3547269"/>
            <a:ext cx="784225" cy="2047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38" name="Rectangle 60"/>
          <p:cNvSpPr>
            <a:spLocks noChangeArrowheads="1"/>
          </p:cNvSpPr>
          <p:nvPr/>
        </p:nvSpPr>
        <p:spPr bwMode="auto">
          <a:xfrm rot="-1655067">
            <a:off x="7434263" y="4313238"/>
            <a:ext cx="784225" cy="2047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39" name="AutoShape 61"/>
          <p:cNvSpPr>
            <a:spLocks noChangeArrowheads="1"/>
          </p:cNvSpPr>
          <p:nvPr/>
        </p:nvSpPr>
        <p:spPr bwMode="auto">
          <a:xfrm>
            <a:off x="6399213" y="2762250"/>
            <a:ext cx="660400" cy="660400"/>
          </a:xfrm>
          <a:prstGeom prst="roundRect">
            <a:avLst>
              <a:gd name="adj" fmla="val 50000"/>
            </a:avLst>
          </a:prstGeom>
          <a:noFill/>
          <a:ln w="44450" cap="rnd">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40" name="Rectangle 62"/>
          <p:cNvSpPr>
            <a:spLocks noChangeArrowheads="1"/>
          </p:cNvSpPr>
          <p:nvPr/>
        </p:nvSpPr>
        <p:spPr bwMode="auto">
          <a:xfrm rot="-5400000">
            <a:off x="6128544" y="2156619"/>
            <a:ext cx="784225" cy="10556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41" name="Rectangle 63"/>
          <p:cNvSpPr>
            <a:spLocks noChangeArrowheads="1"/>
          </p:cNvSpPr>
          <p:nvPr/>
        </p:nvSpPr>
        <p:spPr bwMode="auto">
          <a:xfrm rot="-5400000">
            <a:off x="6115844" y="2751932"/>
            <a:ext cx="784225" cy="573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42" name="テキスト ボックス 5"/>
          <p:cNvSpPr txBox="1">
            <a:spLocks noChangeArrowheads="1"/>
          </p:cNvSpPr>
          <p:nvPr/>
        </p:nvSpPr>
        <p:spPr bwMode="auto">
          <a:xfrm>
            <a:off x="1420467" y="3110258"/>
            <a:ext cx="7135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600" b="1" dirty="0">
                <a:solidFill>
                  <a:srgbClr val="5F5F5F"/>
                </a:solidFill>
                <a:latin typeface="Meiryo UI" pitchFamily="50" charset="-128"/>
                <a:ea typeface="Meiryo UI" pitchFamily="50" charset="-128"/>
                <a:cs typeface="Meiryo UI" pitchFamily="50" charset="-128"/>
              </a:rPr>
              <a:t>食事            排尿           排便                          更衣              整容</a:t>
            </a:r>
          </a:p>
        </p:txBody>
      </p:sp>
      <p:sp>
        <p:nvSpPr>
          <p:cNvPr id="90143" name="Rectangle 21"/>
          <p:cNvSpPr>
            <a:spLocks noChangeArrowheads="1"/>
          </p:cNvSpPr>
          <p:nvPr/>
        </p:nvSpPr>
        <p:spPr bwMode="auto">
          <a:xfrm>
            <a:off x="6042025" y="2212975"/>
            <a:ext cx="439738" cy="608013"/>
          </a:xfrm>
          <a:prstGeom prst="rect">
            <a:avLst/>
          </a:prstGeom>
          <a:solidFill>
            <a:schemeClr val="bg1"/>
          </a:solidFill>
          <a:ln w="9525">
            <a:solidFill>
              <a:schemeClr val="tx1"/>
            </a:solidFill>
            <a:miter lim="800000"/>
            <a:headEnd/>
            <a:tailEnd/>
          </a:ln>
        </p:spPr>
        <p:txBody>
          <a:bodyPr wrap="none" anchor="ctr"/>
          <a:lstStyle/>
          <a:p>
            <a:pPr defTabSz="457200" eaLnBrk="1" hangingPunct="1"/>
            <a:r>
              <a:rPr lang="en-US" altLang="ja-JP" sz="1200" b="1">
                <a:latin typeface="メイリオ" pitchFamily="50" charset="-128"/>
                <a:ea typeface="メイリオ" pitchFamily="50" charset="-128"/>
                <a:cs typeface="Osaka"/>
              </a:rPr>
              <a:t>WC</a:t>
            </a:r>
            <a:r>
              <a:rPr lang="en-US" altLang="ja-JP" sz="1400" b="1">
                <a:latin typeface="メイリオ" pitchFamily="50" charset="-128"/>
                <a:ea typeface="メイリオ" pitchFamily="50" charset="-128"/>
                <a:cs typeface="Osaka"/>
              </a:rPr>
              <a:t> </a:t>
            </a:r>
          </a:p>
        </p:txBody>
      </p:sp>
      <p:sp>
        <p:nvSpPr>
          <p:cNvPr id="90144" name="AutoShape 66"/>
          <p:cNvSpPr>
            <a:spLocks noChangeArrowheads="1"/>
          </p:cNvSpPr>
          <p:nvPr/>
        </p:nvSpPr>
        <p:spPr bwMode="auto">
          <a:xfrm>
            <a:off x="990600" y="2081213"/>
            <a:ext cx="7137400" cy="889000"/>
          </a:xfrm>
          <a:prstGeom prst="roundRect">
            <a:avLst>
              <a:gd name="adj" fmla="val 50000"/>
            </a:avLst>
          </a:prstGeom>
          <a:noFill/>
          <a:ln w="44450" cap="rnd">
            <a:solidFill>
              <a:srgbClr val="3399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45" name="テキスト ボックス 5"/>
          <p:cNvSpPr txBox="1">
            <a:spLocks noChangeArrowheads="1"/>
          </p:cNvSpPr>
          <p:nvPr/>
        </p:nvSpPr>
        <p:spPr bwMode="auto">
          <a:xfrm>
            <a:off x="3514725" y="1901825"/>
            <a:ext cx="785813"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buFont typeface="Wingdings" pitchFamily="2" charset="2"/>
              <a:buNone/>
            </a:pPr>
            <a:r>
              <a:rPr lang="ja-JP" altLang="en-US" sz="2000" b="1">
                <a:solidFill>
                  <a:srgbClr val="3399FF"/>
                </a:solidFill>
                <a:latin typeface="Meiryo UI" pitchFamily="50" charset="-128"/>
                <a:ea typeface="Meiryo UI" pitchFamily="50" charset="-128"/>
                <a:cs typeface="Meiryo UI" pitchFamily="50" charset="-128"/>
              </a:rPr>
              <a:t>移動</a:t>
            </a:r>
            <a:r>
              <a:rPr lang="ja-JP" altLang="en-US" sz="2000" b="1">
                <a:solidFill>
                  <a:schemeClr val="hlink"/>
                </a:solidFill>
                <a:latin typeface="Meiryo UI" pitchFamily="50" charset="-128"/>
                <a:ea typeface="Meiryo UI" pitchFamily="50" charset="-128"/>
                <a:cs typeface="Meiryo UI" pitchFamily="50" charset="-128"/>
              </a:rPr>
              <a:t>     </a:t>
            </a:r>
          </a:p>
        </p:txBody>
      </p:sp>
      <p:sp>
        <p:nvSpPr>
          <p:cNvPr id="90146" name="Rectangle 68"/>
          <p:cNvSpPr>
            <a:spLocks noChangeArrowheads="1"/>
          </p:cNvSpPr>
          <p:nvPr/>
        </p:nvSpPr>
        <p:spPr bwMode="auto">
          <a:xfrm rot="-1370990">
            <a:off x="6657975" y="3355975"/>
            <a:ext cx="784225" cy="204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47" name="Rectangle 69"/>
          <p:cNvSpPr>
            <a:spLocks noChangeArrowheads="1"/>
          </p:cNvSpPr>
          <p:nvPr/>
        </p:nvSpPr>
        <p:spPr bwMode="auto">
          <a:xfrm rot="-3726501">
            <a:off x="6852444" y="3196431"/>
            <a:ext cx="561975" cy="195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0148" name="Text Box 5"/>
          <p:cNvSpPr txBox="1">
            <a:spLocks noChangeArrowheads="1"/>
          </p:cNvSpPr>
          <p:nvPr/>
        </p:nvSpPr>
        <p:spPr bwMode="auto">
          <a:xfrm>
            <a:off x="0" y="0"/>
            <a:ext cx="24145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-26</a:t>
            </a:r>
            <a:r>
              <a:rPr lang="ja-JP" altLang="en-US" sz="1800" b="1" dirty="0">
                <a:latin typeface="Meiryo UI" pitchFamily="50" charset="-128"/>
                <a:ea typeface="Meiryo UI" pitchFamily="50" charset="-128"/>
                <a:cs typeface="Meiryo UI" pitchFamily="50" charset="-128"/>
              </a:rPr>
              <a:t>＞</a:t>
            </a:r>
          </a:p>
        </p:txBody>
      </p:sp>
      <p:sp>
        <p:nvSpPr>
          <p:cNvPr id="90149" name="Rectangle 3"/>
          <p:cNvSpPr>
            <a:spLocks noChangeArrowheads="1"/>
          </p:cNvSpPr>
          <p:nvPr/>
        </p:nvSpPr>
        <p:spPr bwMode="auto">
          <a:xfrm>
            <a:off x="309563" y="95726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38038398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idx="4294967295"/>
          </p:nvPr>
        </p:nvSpPr>
        <p:spPr>
          <a:xfrm>
            <a:off x="1094232" y="1706301"/>
            <a:ext cx="7162800" cy="3176868"/>
          </a:xfrm>
        </p:spPr>
        <p:txBody>
          <a:bodyPr/>
          <a:lstStyle/>
          <a:p>
            <a:pPr algn="l">
              <a:lnSpc>
                <a:spcPct val="150000"/>
              </a:lnSpc>
              <a:tabLst>
                <a:tab pos="95250" algn="l"/>
                <a:tab pos="2095500" algn="l"/>
              </a:tabLst>
            </a:pPr>
            <a:r>
              <a:rPr lang="en-US" altLang="ja-JP" sz="2200" b="1" dirty="0">
                <a:solidFill>
                  <a:schemeClr val="tx1"/>
                </a:solidFill>
                <a:latin typeface="Meiryo UI" pitchFamily="50" charset="-128"/>
                <a:ea typeface="Meiryo UI" pitchFamily="50" charset="-128"/>
                <a:cs typeface="Meiryo UI" pitchFamily="50" charset="-128"/>
              </a:rPr>
              <a:t>	</a:t>
            </a:r>
            <a:br>
              <a:rPr lang="en-US" altLang="ja-JP" sz="2200" b="1" dirty="0">
                <a:solidFill>
                  <a:schemeClr val="tx1"/>
                </a:solidFill>
                <a:latin typeface="Meiryo UI" pitchFamily="50" charset="-128"/>
                <a:ea typeface="Meiryo UI" pitchFamily="50" charset="-128"/>
                <a:cs typeface="Meiryo UI" pitchFamily="50" charset="-128"/>
              </a:rPr>
            </a:br>
            <a:r>
              <a:rPr lang="ja-JP" altLang="en-US" sz="2500" b="1" dirty="0">
                <a:solidFill>
                  <a:schemeClr val="tx1"/>
                </a:solidFill>
                <a:latin typeface="Meiryo UI" pitchFamily="50" charset="-128"/>
                <a:ea typeface="Meiryo UI" pitchFamily="50" charset="-128"/>
                <a:cs typeface="Meiryo UI" pitchFamily="50" charset="-128"/>
              </a:rPr>
              <a:t>なんでも相談できる上、最新の医療情報を熟知して、必要な時には専門医、専門医療機関を紹介でき、</a:t>
            </a:r>
            <a:r>
              <a:rPr lang="en-US" altLang="ja-JP" sz="2500" b="1" dirty="0">
                <a:solidFill>
                  <a:schemeClr val="tx1"/>
                </a:solidFill>
                <a:latin typeface="Meiryo UI" pitchFamily="50" charset="-128"/>
                <a:ea typeface="Meiryo UI" pitchFamily="50" charset="-128"/>
                <a:cs typeface="Meiryo UI" pitchFamily="50" charset="-128"/>
              </a:rPr>
              <a:t/>
            </a:r>
            <a:br>
              <a:rPr lang="en-US" altLang="ja-JP" sz="2500" b="1" dirty="0">
                <a:solidFill>
                  <a:schemeClr val="tx1"/>
                </a:solidFill>
                <a:latin typeface="Meiryo UI" pitchFamily="50" charset="-128"/>
                <a:ea typeface="Meiryo UI" pitchFamily="50" charset="-128"/>
                <a:cs typeface="Meiryo UI" pitchFamily="50" charset="-128"/>
              </a:rPr>
            </a:br>
            <a:r>
              <a:rPr lang="ja-JP" altLang="en-US" sz="2500" b="1" dirty="0">
                <a:solidFill>
                  <a:schemeClr val="tx1"/>
                </a:solidFill>
                <a:latin typeface="Meiryo UI" pitchFamily="50" charset="-128"/>
                <a:ea typeface="Meiryo UI" pitchFamily="50" charset="-128"/>
                <a:cs typeface="Meiryo UI" pitchFamily="50" charset="-128"/>
              </a:rPr>
              <a:t>身近で頼りになる地域医療、保健、福祉を担う総合的な能力を有する医師</a:t>
            </a:r>
            <a:r>
              <a:rPr lang="en-US" altLang="ja-JP" sz="2500" b="1" dirty="0">
                <a:solidFill>
                  <a:schemeClr val="tx1"/>
                </a:solidFill>
                <a:latin typeface="Meiryo UI" pitchFamily="50" charset="-128"/>
                <a:ea typeface="Meiryo UI" pitchFamily="50" charset="-128"/>
                <a:cs typeface="Meiryo UI" pitchFamily="50" charset="-128"/>
              </a:rPr>
              <a:t>	</a:t>
            </a:r>
            <a:r>
              <a:rPr lang="en-US" altLang="ja-JP" sz="2200" b="1" dirty="0">
                <a:solidFill>
                  <a:schemeClr val="tx1"/>
                </a:solidFill>
                <a:latin typeface="Meiryo UI" pitchFamily="50" charset="-128"/>
                <a:ea typeface="Meiryo UI" pitchFamily="50" charset="-128"/>
                <a:cs typeface="Meiryo UI" pitchFamily="50" charset="-128"/>
              </a:rPr>
              <a:t/>
            </a:r>
            <a:br>
              <a:rPr lang="en-US" altLang="ja-JP" sz="2200" b="1" dirty="0">
                <a:solidFill>
                  <a:schemeClr val="tx1"/>
                </a:solidFill>
                <a:latin typeface="Meiryo UI" pitchFamily="50" charset="-128"/>
                <a:ea typeface="Meiryo UI" pitchFamily="50" charset="-128"/>
                <a:cs typeface="Meiryo UI" pitchFamily="50" charset="-128"/>
              </a:rPr>
            </a:br>
            <a:endParaRPr lang="en-US" altLang="ja-JP" sz="2600" b="1" dirty="0">
              <a:solidFill>
                <a:schemeClr val="tx1"/>
              </a:solidFill>
              <a:latin typeface="Meiryo UI" pitchFamily="50" charset="-128"/>
              <a:ea typeface="Meiryo UI" pitchFamily="50" charset="-128"/>
              <a:cs typeface="Meiryo UI" pitchFamily="50" charset="-128"/>
            </a:endParaRPr>
          </a:p>
        </p:txBody>
      </p:sp>
      <p:sp>
        <p:nvSpPr>
          <p:cNvPr id="6147" name="Text Box 3"/>
          <p:cNvSpPr txBox="1">
            <a:spLocks noChangeArrowheads="1"/>
          </p:cNvSpPr>
          <p:nvPr/>
        </p:nvSpPr>
        <p:spPr bwMode="auto">
          <a:xfrm>
            <a:off x="912813" y="338138"/>
            <a:ext cx="7259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spcBef>
                <a:spcPct val="50000"/>
              </a:spcBef>
            </a:pPr>
            <a:r>
              <a:rPr lang="ja-JP" altLang="en-US" sz="3200" b="1">
                <a:latin typeface="Meiryo UI" pitchFamily="50" charset="-128"/>
                <a:ea typeface="Meiryo UI" pitchFamily="50" charset="-128"/>
                <a:cs typeface="Meiryo UI" pitchFamily="50" charset="-128"/>
              </a:rPr>
              <a:t>かかりつけ医とは</a:t>
            </a:r>
          </a:p>
        </p:txBody>
      </p:sp>
      <p:sp>
        <p:nvSpPr>
          <p:cNvPr id="6148" name="Rectangle 3"/>
          <p:cNvSpPr>
            <a:spLocks noChangeArrowheads="1"/>
          </p:cNvSpPr>
          <p:nvPr/>
        </p:nvSpPr>
        <p:spPr bwMode="auto">
          <a:xfrm>
            <a:off x="279400" y="98266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6"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-1</a:t>
            </a:r>
            <a:r>
              <a:rPr lang="ja-JP" altLang="en-US" sz="1800" b="1" dirty="0">
                <a:latin typeface="Meiryo UI" pitchFamily="50" charset="-128"/>
                <a:ea typeface="Meiryo UI" pitchFamily="50" charset="-128"/>
                <a:cs typeface="Meiryo UI" pitchFamily="50" charset="-128"/>
              </a:rPr>
              <a:t>＞</a:t>
            </a:r>
          </a:p>
        </p:txBody>
      </p:sp>
      <p:sp>
        <p:nvSpPr>
          <p:cNvPr id="9" name="テキスト ボックス 9"/>
          <p:cNvSpPr txBox="1"/>
          <p:nvPr/>
        </p:nvSpPr>
        <p:spPr>
          <a:xfrm>
            <a:off x="1088136" y="5583267"/>
            <a:ext cx="7397864"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2013</a:t>
            </a:r>
            <a:r>
              <a:rPr lang="ja-JP" altLang="en-US" sz="1400" b="1" dirty="0">
                <a:latin typeface="Meiryo UI" panose="020B0604030504040204" pitchFamily="50" charset="-128"/>
                <a:ea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rPr>
              <a:t>8</a:t>
            </a:r>
            <a:r>
              <a:rPr lang="ja-JP" altLang="en-US" sz="1400" b="1" dirty="0">
                <a:latin typeface="Meiryo UI" panose="020B0604030504040204" pitchFamily="50" charset="-128"/>
                <a:ea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rPr>
              <a:t>8</a:t>
            </a:r>
            <a:r>
              <a:rPr lang="ja-JP" altLang="en-US" sz="1400" b="1" dirty="0">
                <a:latin typeface="Meiryo UI" panose="020B0604030504040204" pitchFamily="50" charset="-128"/>
                <a:ea typeface="Meiryo UI" panose="020B0604030504040204" pitchFamily="50" charset="-128"/>
              </a:rPr>
              <a:t>日　「医療提供体制のあり方」 日本医師会・四病院団体協議会合同提言</a:t>
            </a:r>
            <a:r>
              <a:rPr kumimoji="1" lang="ja-JP" altLang="en-US" sz="14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4265484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407988" y="335585"/>
            <a:ext cx="8280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en-US" altLang="ja-JP" sz="3000" b="1">
                <a:latin typeface="Meiryo UI" pitchFamily="50" charset="-128"/>
                <a:ea typeface="Meiryo UI" pitchFamily="50" charset="-128"/>
                <a:cs typeface="Meiryo UI" pitchFamily="50" charset="-128"/>
              </a:rPr>
              <a:t>IADL</a:t>
            </a:r>
            <a:r>
              <a:rPr lang="ja-JP" altLang="en-US" sz="3000" b="1">
                <a:latin typeface="Meiryo UI" pitchFamily="50" charset="-128"/>
                <a:ea typeface="Meiryo UI" pitchFamily="50" charset="-128"/>
                <a:cs typeface="Meiryo UI" pitchFamily="50" charset="-128"/>
              </a:rPr>
              <a:t>のアセスメント</a:t>
            </a:r>
          </a:p>
        </p:txBody>
      </p:sp>
      <p:sp>
        <p:nvSpPr>
          <p:cNvPr id="92163" name="テキスト ボックス 5"/>
          <p:cNvSpPr txBox="1">
            <a:spLocks noChangeArrowheads="1"/>
          </p:cNvSpPr>
          <p:nvPr/>
        </p:nvSpPr>
        <p:spPr bwMode="auto">
          <a:xfrm>
            <a:off x="1128713" y="1282081"/>
            <a:ext cx="7232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en-US" altLang="ja-JP" sz="2400" b="1" dirty="0">
                <a:solidFill>
                  <a:srgbClr val="607D2B"/>
                </a:solidFill>
                <a:latin typeface="Meiryo UI" pitchFamily="50" charset="-128"/>
                <a:ea typeface="Meiryo UI" pitchFamily="50" charset="-128"/>
                <a:cs typeface="Meiryo UI" pitchFamily="50" charset="-128"/>
              </a:rPr>
              <a:t>●IADL(Lawton) </a:t>
            </a:r>
            <a:r>
              <a:rPr lang="ja-JP" altLang="en-US" sz="2400" b="1" dirty="0">
                <a:latin typeface="Meiryo UI" pitchFamily="50" charset="-128"/>
                <a:ea typeface="Meiryo UI" pitchFamily="50" charset="-128"/>
                <a:cs typeface="Meiryo UI" pitchFamily="50" charset="-128"/>
              </a:rPr>
              <a:t>＝独居機能の評価</a:t>
            </a:r>
          </a:p>
        </p:txBody>
      </p:sp>
      <p:sp>
        <p:nvSpPr>
          <p:cNvPr id="92164" name="テキスト ボックス 5"/>
          <p:cNvSpPr txBox="1">
            <a:spLocks noChangeArrowheads="1"/>
          </p:cNvSpPr>
          <p:nvPr/>
        </p:nvSpPr>
        <p:spPr bwMode="auto">
          <a:xfrm>
            <a:off x="1144588" y="5568950"/>
            <a:ext cx="77406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en-US" altLang="ja-JP" sz="2400" b="1" dirty="0">
                <a:solidFill>
                  <a:schemeClr val="bg2"/>
                </a:solidFill>
                <a:latin typeface="Meiryo UI" pitchFamily="50" charset="-128"/>
                <a:ea typeface="Meiryo UI" pitchFamily="50" charset="-128"/>
                <a:cs typeface="Meiryo UI" pitchFamily="50" charset="-128"/>
              </a:rPr>
              <a:t>●</a:t>
            </a:r>
            <a:r>
              <a:rPr lang="ja-JP" altLang="en-US" sz="800" b="1" dirty="0">
                <a:solidFill>
                  <a:schemeClr val="hlink"/>
                </a:solidFill>
                <a:latin typeface="Meiryo UI" pitchFamily="50" charset="-128"/>
                <a:ea typeface="Meiryo UI" pitchFamily="50" charset="-128"/>
                <a:cs typeface="Meiryo UI" pitchFamily="50" charset="-128"/>
              </a:rPr>
              <a:t>　</a:t>
            </a:r>
            <a:r>
              <a:rPr lang="ja-JP" altLang="en-US" sz="2200" b="1" dirty="0">
                <a:solidFill>
                  <a:schemeClr val="bg2"/>
                </a:solidFill>
                <a:latin typeface="Meiryo UI" pitchFamily="50" charset="-128"/>
                <a:ea typeface="Meiryo UI" pitchFamily="50" charset="-128"/>
                <a:cs typeface="Meiryo UI" pitchFamily="50" charset="-128"/>
              </a:rPr>
              <a:t>認知症のための障害評価尺度</a:t>
            </a:r>
            <a:endParaRPr lang="en-US" altLang="ja-JP" sz="2200" b="1" dirty="0">
              <a:solidFill>
                <a:schemeClr val="bg2"/>
              </a:solidFill>
              <a:latin typeface="Meiryo UI" pitchFamily="50" charset="-128"/>
              <a:ea typeface="Meiryo UI" pitchFamily="50" charset="-128"/>
              <a:cs typeface="Meiryo UI" pitchFamily="50" charset="-128"/>
            </a:endParaRPr>
          </a:p>
          <a:p>
            <a:pPr eaLnBrk="1" hangingPunct="1">
              <a:lnSpc>
                <a:spcPct val="90000"/>
              </a:lnSpc>
            </a:pPr>
            <a:r>
              <a:rPr lang="en-US" altLang="ja-JP" sz="2200" b="1" dirty="0">
                <a:solidFill>
                  <a:schemeClr val="bg2"/>
                </a:solidFill>
                <a:latin typeface="Meiryo UI" pitchFamily="50" charset="-128"/>
                <a:ea typeface="Meiryo UI" pitchFamily="50" charset="-128"/>
                <a:cs typeface="Meiryo UI" pitchFamily="50" charset="-128"/>
              </a:rPr>
              <a:t>   </a:t>
            </a:r>
            <a:r>
              <a:rPr lang="ja-JP" altLang="en-US" sz="2200" b="1" dirty="0">
                <a:solidFill>
                  <a:schemeClr val="bg2"/>
                </a:solidFill>
                <a:latin typeface="Meiryo UI" pitchFamily="50" charset="-128"/>
                <a:ea typeface="Meiryo UI" pitchFamily="50" charset="-128"/>
                <a:cs typeface="Meiryo UI" pitchFamily="50" charset="-128"/>
              </a:rPr>
              <a:t> </a:t>
            </a:r>
            <a:r>
              <a:rPr lang="en-US" altLang="ja-JP" sz="1800" b="1" dirty="0">
                <a:solidFill>
                  <a:schemeClr val="bg2"/>
                </a:solidFill>
                <a:latin typeface="Meiryo UI" pitchFamily="50" charset="-128"/>
                <a:ea typeface="Meiryo UI" pitchFamily="50" charset="-128"/>
                <a:cs typeface="Meiryo UI" pitchFamily="50" charset="-128"/>
              </a:rPr>
              <a:t>(Disability Assessment for Dementia</a:t>
            </a:r>
            <a:r>
              <a:rPr lang="ja-JP" altLang="en-US" sz="1800" b="1" dirty="0">
                <a:solidFill>
                  <a:schemeClr val="bg2"/>
                </a:solidFill>
                <a:latin typeface="Meiryo UI" pitchFamily="50" charset="-128"/>
                <a:ea typeface="Meiryo UI" pitchFamily="50" charset="-128"/>
                <a:cs typeface="Meiryo UI" pitchFamily="50" charset="-128"/>
              </a:rPr>
              <a:t>：</a:t>
            </a:r>
            <a:r>
              <a:rPr lang="en-US" altLang="ja-JP" sz="1800" b="1" dirty="0">
                <a:solidFill>
                  <a:schemeClr val="bg2"/>
                </a:solidFill>
                <a:latin typeface="Meiryo UI" pitchFamily="50" charset="-128"/>
                <a:ea typeface="Meiryo UI" pitchFamily="50" charset="-128"/>
                <a:cs typeface="Meiryo UI" pitchFamily="50" charset="-128"/>
              </a:rPr>
              <a:t>DAD)</a:t>
            </a:r>
            <a:endParaRPr lang="ja-JP" altLang="en-US" sz="1800" b="1" dirty="0">
              <a:latin typeface="Meiryo UI" pitchFamily="50" charset="-128"/>
              <a:ea typeface="Meiryo UI" pitchFamily="50" charset="-128"/>
              <a:cs typeface="Meiryo UI" pitchFamily="50" charset="-128"/>
            </a:endParaRPr>
          </a:p>
        </p:txBody>
      </p:sp>
      <p:grpSp>
        <p:nvGrpSpPr>
          <p:cNvPr id="92165" name="Group 2"/>
          <p:cNvGrpSpPr>
            <a:grpSpLocks/>
          </p:cNvGrpSpPr>
          <p:nvPr/>
        </p:nvGrpSpPr>
        <p:grpSpPr bwMode="auto">
          <a:xfrm>
            <a:off x="1951038" y="2502868"/>
            <a:ext cx="708025" cy="585788"/>
            <a:chOff x="489" y="504"/>
            <a:chExt cx="663" cy="544"/>
          </a:xfrm>
        </p:grpSpPr>
        <p:sp>
          <p:nvSpPr>
            <p:cNvPr id="92241" name="Freeform 3"/>
            <p:cNvSpPr>
              <a:spLocks/>
            </p:cNvSpPr>
            <p:nvPr/>
          </p:nvSpPr>
          <p:spPr bwMode="auto">
            <a:xfrm>
              <a:off x="489" y="504"/>
              <a:ext cx="663" cy="240"/>
            </a:xfrm>
            <a:custGeom>
              <a:avLst/>
              <a:gdLst>
                <a:gd name="T0" fmla="*/ 0 w 2503"/>
                <a:gd name="T1" fmla="*/ 0 h 736"/>
                <a:gd name="T2" fmla="*/ 0 w 2503"/>
                <a:gd name="T3" fmla="*/ 0 h 736"/>
                <a:gd name="T4" fmla="*/ 0 w 2503"/>
                <a:gd name="T5" fmla="*/ 0 h 736"/>
                <a:gd name="T6" fmla="*/ 0 w 2503"/>
                <a:gd name="T7" fmla="*/ 0 h 736"/>
                <a:gd name="T8" fmla="*/ 0 w 2503"/>
                <a:gd name="T9" fmla="*/ 0 h 736"/>
                <a:gd name="T10" fmla="*/ 0 w 2503"/>
                <a:gd name="T11" fmla="*/ 0 h 736"/>
                <a:gd name="T12" fmla="*/ 0 w 2503"/>
                <a:gd name="T13" fmla="*/ 0 h 736"/>
                <a:gd name="T14" fmla="*/ 0 w 2503"/>
                <a:gd name="T15" fmla="*/ 0 h 736"/>
                <a:gd name="T16" fmla="*/ 0 w 2503"/>
                <a:gd name="T17" fmla="*/ 0 h 736"/>
                <a:gd name="T18" fmla="*/ 0 w 2503"/>
                <a:gd name="T19" fmla="*/ 0 h 736"/>
                <a:gd name="T20" fmla="*/ 0 w 2503"/>
                <a:gd name="T21" fmla="*/ 0 h 736"/>
                <a:gd name="T22" fmla="*/ 0 w 2503"/>
                <a:gd name="T23" fmla="*/ 0 h 736"/>
                <a:gd name="T24" fmla="*/ 0 w 2503"/>
                <a:gd name="T25" fmla="*/ 0 h 7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03"/>
                <a:gd name="T40" fmla="*/ 0 h 736"/>
                <a:gd name="T41" fmla="*/ 2503 w 2503"/>
                <a:gd name="T42" fmla="*/ 736 h 7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03" h="736">
                  <a:moveTo>
                    <a:pt x="183" y="0"/>
                  </a:moveTo>
                  <a:lnTo>
                    <a:pt x="2271" y="0"/>
                  </a:lnTo>
                  <a:lnTo>
                    <a:pt x="2487" y="176"/>
                  </a:lnTo>
                  <a:lnTo>
                    <a:pt x="2503" y="672"/>
                  </a:lnTo>
                  <a:lnTo>
                    <a:pt x="2375" y="736"/>
                  </a:lnTo>
                  <a:lnTo>
                    <a:pt x="1951" y="736"/>
                  </a:lnTo>
                  <a:lnTo>
                    <a:pt x="1767" y="488"/>
                  </a:lnTo>
                  <a:lnTo>
                    <a:pt x="599" y="488"/>
                  </a:lnTo>
                  <a:lnTo>
                    <a:pt x="479" y="696"/>
                  </a:lnTo>
                  <a:lnTo>
                    <a:pt x="79" y="696"/>
                  </a:lnTo>
                  <a:lnTo>
                    <a:pt x="0" y="560"/>
                  </a:lnTo>
                  <a:lnTo>
                    <a:pt x="0" y="184"/>
                  </a:lnTo>
                  <a:lnTo>
                    <a:pt x="183" y="0"/>
                  </a:lnTo>
                  <a:close/>
                </a:path>
              </a:pathLst>
            </a:custGeom>
            <a:solidFill>
              <a:srgbClr val="FFFF66"/>
            </a:solidFill>
            <a:ln w="9525">
              <a:solidFill>
                <a:schemeClr val="tx1"/>
              </a:solidFill>
              <a:round/>
              <a:headEnd/>
              <a:tailEnd/>
            </a:ln>
          </p:spPr>
          <p:txBody>
            <a:bodyPr wrap="none" anchor="ctr"/>
            <a:lstStyle/>
            <a:p>
              <a:endParaRPr lang="ja-JP" altLang="en-US"/>
            </a:p>
          </p:txBody>
        </p:sp>
        <p:sp>
          <p:nvSpPr>
            <p:cNvPr id="92242" name="Freeform 4"/>
            <p:cNvSpPr>
              <a:spLocks/>
            </p:cNvSpPr>
            <p:nvPr/>
          </p:nvSpPr>
          <p:spPr bwMode="auto">
            <a:xfrm>
              <a:off x="560" y="704"/>
              <a:ext cx="544" cy="344"/>
            </a:xfrm>
            <a:custGeom>
              <a:avLst/>
              <a:gdLst>
                <a:gd name="T0" fmla="*/ 80 w 544"/>
                <a:gd name="T1" fmla="*/ 8 h 344"/>
                <a:gd name="T2" fmla="*/ 16 w 544"/>
                <a:gd name="T3" fmla="*/ 152 h 344"/>
                <a:gd name="T4" fmla="*/ 0 w 544"/>
                <a:gd name="T5" fmla="*/ 344 h 344"/>
                <a:gd name="T6" fmla="*/ 544 w 544"/>
                <a:gd name="T7" fmla="*/ 336 h 344"/>
                <a:gd name="T8" fmla="*/ 512 w 544"/>
                <a:gd name="T9" fmla="*/ 112 h 344"/>
                <a:gd name="T10" fmla="*/ 448 w 544"/>
                <a:gd name="T11" fmla="*/ 0 h 344"/>
                <a:gd name="T12" fmla="*/ 80 w 544"/>
                <a:gd name="T13" fmla="*/ 8 h 344"/>
                <a:gd name="T14" fmla="*/ 0 60000 65536"/>
                <a:gd name="T15" fmla="*/ 0 60000 65536"/>
                <a:gd name="T16" fmla="*/ 0 60000 65536"/>
                <a:gd name="T17" fmla="*/ 0 60000 65536"/>
                <a:gd name="T18" fmla="*/ 0 60000 65536"/>
                <a:gd name="T19" fmla="*/ 0 60000 65536"/>
                <a:gd name="T20" fmla="*/ 0 60000 65536"/>
                <a:gd name="T21" fmla="*/ 0 w 544"/>
                <a:gd name="T22" fmla="*/ 0 h 344"/>
                <a:gd name="T23" fmla="*/ 544 w 544"/>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344">
                  <a:moveTo>
                    <a:pt x="80" y="8"/>
                  </a:moveTo>
                  <a:lnTo>
                    <a:pt x="16" y="152"/>
                  </a:lnTo>
                  <a:lnTo>
                    <a:pt x="0" y="344"/>
                  </a:lnTo>
                  <a:lnTo>
                    <a:pt x="544" y="336"/>
                  </a:lnTo>
                  <a:lnTo>
                    <a:pt x="512" y="112"/>
                  </a:lnTo>
                  <a:lnTo>
                    <a:pt x="448" y="0"/>
                  </a:lnTo>
                  <a:lnTo>
                    <a:pt x="80" y="8"/>
                  </a:lnTo>
                  <a:close/>
                </a:path>
              </a:pathLst>
            </a:custGeom>
            <a:solidFill>
              <a:srgbClr val="FFFF66"/>
            </a:solidFill>
            <a:ln w="9525">
              <a:solidFill>
                <a:schemeClr val="tx1"/>
              </a:solidFill>
              <a:round/>
              <a:headEnd/>
              <a:tailEnd/>
            </a:ln>
          </p:spPr>
          <p:txBody>
            <a:bodyPr wrap="none" anchor="ctr"/>
            <a:lstStyle/>
            <a:p>
              <a:endParaRPr lang="ja-JP" altLang="en-US"/>
            </a:p>
          </p:txBody>
        </p:sp>
        <p:sp>
          <p:nvSpPr>
            <p:cNvPr id="92243" name="Oval 5"/>
            <p:cNvSpPr>
              <a:spLocks noChangeArrowheads="1"/>
            </p:cNvSpPr>
            <p:nvPr/>
          </p:nvSpPr>
          <p:spPr bwMode="auto">
            <a:xfrm>
              <a:off x="708" y="744"/>
              <a:ext cx="243" cy="224"/>
            </a:xfrm>
            <a:prstGeom prst="ellipse">
              <a:avLst/>
            </a:prstGeom>
            <a:solidFill>
              <a:schemeClr val="bg2"/>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44" name="Line 6"/>
            <p:cNvSpPr>
              <a:spLocks noChangeShapeType="1"/>
            </p:cNvSpPr>
            <p:nvPr/>
          </p:nvSpPr>
          <p:spPr bwMode="auto">
            <a:xfrm>
              <a:off x="489" y="600"/>
              <a:ext cx="136"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2245" name="Line 7"/>
            <p:cNvSpPr>
              <a:spLocks noChangeShapeType="1"/>
            </p:cNvSpPr>
            <p:nvPr/>
          </p:nvSpPr>
          <p:spPr bwMode="auto">
            <a:xfrm flipV="1">
              <a:off x="951" y="600"/>
              <a:ext cx="201"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2246" name="Oval 8"/>
            <p:cNvSpPr>
              <a:spLocks noChangeArrowheads="1"/>
            </p:cNvSpPr>
            <p:nvPr/>
          </p:nvSpPr>
          <p:spPr bwMode="auto">
            <a:xfrm>
              <a:off x="804" y="744"/>
              <a:ext cx="47" cy="52"/>
            </a:xfrm>
            <a:prstGeom prst="ellipse">
              <a:avLst/>
            </a:prstGeom>
            <a:solidFill>
              <a:schemeClr val="accent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47" name="Oval 9"/>
            <p:cNvSpPr>
              <a:spLocks noChangeArrowheads="1"/>
            </p:cNvSpPr>
            <p:nvPr/>
          </p:nvSpPr>
          <p:spPr bwMode="auto">
            <a:xfrm>
              <a:off x="876" y="866"/>
              <a:ext cx="47" cy="52"/>
            </a:xfrm>
            <a:prstGeom prst="ellipse">
              <a:avLst/>
            </a:prstGeom>
            <a:solidFill>
              <a:schemeClr val="accent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48" name="Oval 10"/>
            <p:cNvSpPr>
              <a:spLocks noChangeArrowheads="1"/>
            </p:cNvSpPr>
            <p:nvPr/>
          </p:nvSpPr>
          <p:spPr bwMode="auto">
            <a:xfrm>
              <a:off x="804" y="892"/>
              <a:ext cx="47" cy="52"/>
            </a:xfrm>
            <a:prstGeom prst="ellipse">
              <a:avLst/>
            </a:prstGeom>
            <a:solidFill>
              <a:schemeClr val="accent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49" name="Oval 11"/>
            <p:cNvSpPr>
              <a:spLocks noChangeArrowheads="1"/>
            </p:cNvSpPr>
            <p:nvPr/>
          </p:nvSpPr>
          <p:spPr bwMode="auto">
            <a:xfrm>
              <a:off x="731" y="788"/>
              <a:ext cx="47" cy="52"/>
            </a:xfrm>
            <a:prstGeom prst="ellipse">
              <a:avLst/>
            </a:prstGeom>
            <a:solidFill>
              <a:schemeClr val="accent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50" name="Oval 12"/>
            <p:cNvSpPr>
              <a:spLocks noChangeArrowheads="1"/>
            </p:cNvSpPr>
            <p:nvPr/>
          </p:nvSpPr>
          <p:spPr bwMode="auto">
            <a:xfrm>
              <a:off x="731" y="866"/>
              <a:ext cx="47" cy="52"/>
            </a:xfrm>
            <a:prstGeom prst="ellipse">
              <a:avLst/>
            </a:prstGeom>
            <a:solidFill>
              <a:schemeClr val="accent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51" name="Oval 13"/>
            <p:cNvSpPr>
              <a:spLocks noChangeArrowheads="1"/>
            </p:cNvSpPr>
            <p:nvPr/>
          </p:nvSpPr>
          <p:spPr bwMode="auto">
            <a:xfrm>
              <a:off x="876" y="770"/>
              <a:ext cx="47" cy="52"/>
            </a:xfrm>
            <a:prstGeom prst="ellipse">
              <a:avLst/>
            </a:prstGeom>
            <a:solidFill>
              <a:schemeClr val="accent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grpSp>
      <p:grpSp>
        <p:nvGrpSpPr>
          <p:cNvPr id="92166" name="Group 14"/>
          <p:cNvGrpSpPr>
            <a:grpSpLocks/>
          </p:cNvGrpSpPr>
          <p:nvPr/>
        </p:nvGrpSpPr>
        <p:grpSpPr bwMode="auto">
          <a:xfrm>
            <a:off x="3943350" y="2182193"/>
            <a:ext cx="661988" cy="757238"/>
            <a:chOff x="1872" y="126"/>
            <a:chExt cx="1011" cy="1373"/>
          </a:xfrm>
        </p:grpSpPr>
        <p:sp>
          <p:nvSpPr>
            <p:cNvPr id="92232" name="Freeform 15" descr="大理石 (茶)"/>
            <p:cNvSpPr>
              <a:spLocks/>
            </p:cNvSpPr>
            <p:nvPr/>
          </p:nvSpPr>
          <p:spPr bwMode="auto">
            <a:xfrm>
              <a:off x="1880" y="648"/>
              <a:ext cx="1003" cy="851"/>
            </a:xfrm>
            <a:custGeom>
              <a:avLst/>
              <a:gdLst>
                <a:gd name="T0" fmla="*/ 88 w 1003"/>
                <a:gd name="T1" fmla="*/ 48 h 851"/>
                <a:gd name="T2" fmla="*/ 120 w 1003"/>
                <a:gd name="T3" fmla="*/ 16 h 851"/>
                <a:gd name="T4" fmla="*/ 168 w 1003"/>
                <a:gd name="T5" fmla="*/ 0 h 851"/>
                <a:gd name="T6" fmla="*/ 920 w 1003"/>
                <a:gd name="T7" fmla="*/ 72 h 851"/>
                <a:gd name="T8" fmla="*/ 840 w 1003"/>
                <a:gd name="T9" fmla="*/ 208 h 851"/>
                <a:gd name="T10" fmla="*/ 480 w 1003"/>
                <a:gd name="T11" fmla="*/ 192 h 851"/>
                <a:gd name="T12" fmla="*/ 80 w 1003"/>
                <a:gd name="T13" fmla="*/ 104 h 851"/>
                <a:gd name="T14" fmla="*/ 48 w 1003"/>
                <a:gd name="T15" fmla="*/ 120 h 851"/>
                <a:gd name="T16" fmla="*/ 0 w 1003"/>
                <a:gd name="T17" fmla="*/ 600 h 851"/>
                <a:gd name="T18" fmla="*/ 32 w 1003"/>
                <a:gd name="T19" fmla="*/ 680 h 851"/>
                <a:gd name="T20" fmla="*/ 480 w 1003"/>
                <a:gd name="T21" fmla="*/ 792 h 851"/>
                <a:gd name="T22" fmla="*/ 928 w 1003"/>
                <a:gd name="T23" fmla="*/ 640 h 851"/>
                <a:gd name="T24" fmla="*/ 952 w 1003"/>
                <a:gd name="T25" fmla="*/ 136 h 8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3"/>
                <a:gd name="T40" fmla="*/ 0 h 851"/>
                <a:gd name="T41" fmla="*/ 1003 w 1003"/>
                <a:gd name="T42" fmla="*/ 851 h 8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3" h="851">
                  <a:moveTo>
                    <a:pt x="88" y="48"/>
                  </a:moveTo>
                  <a:cubicBezTo>
                    <a:pt x="98" y="37"/>
                    <a:pt x="107" y="23"/>
                    <a:pt x="120" y="16"/>
                  </a:cubicBezTo>
                  <a:cubicBezTo>
                    <a:pt x="134" y="7"/>
                    <a:pt x="168" y="0"/>
                    <a:pt x="168" y="0"/>
                  </a:cubicBezTo>
                  <a:cubicBezTo>
                    <a:pt x="418" y="10"/>
                    <a:pt x="675" y="10"/>
                    <a:pt x="920" y="72"/>
                  </a:cubicBezTo>
                  <a:cubicBezTo>
                    <a:pt x="1003" y="127"/>
                    <a:pt x="885" y="189"/>
                    <a:pt x="840" y="208"/>
                  </a:cubicBezTo>
                  <a:cubicBezTo>
                    <a:pt x="793" y="206"/>
                    <a:pt x="541" y="196"/>
                    <a:pt x="480" y="192"/>
                  </a:cubicBezTo>
                  <a:cubicBezTo>
                    <a:pt x="341" y="181"/>
                    <a:pt x="214" y="123"/>
                    <a:pt x="80" y="104"/>
                  </a:cubicBezTo>
                  <a:cubicBezTo>
                    <a:pt x="56" y="96"/>
                    <a:pt x="49" y="85"/>
                    <a:pt x="48" y="120"/>
                  </a:cubicBezTo>
                  <a:cubicBezTo>
                    <a:pt x="39" y="285"/>
                    <a:pt x="52" y="443"/>
                    <a:pt x="0" y="600"/>
                  </a:cubicBezTo>
                  <a:cubicBezTo>
                    <a:pt x="9" y="628"/>
                    <a:pt x="12" y="656"/>
                    <a:pt x="32" y="680"/>
                  </a:cubicBezTo>
                  <a:cubicBezTo>
                    <a:pt x="122" y="788"/>
                    <a:pt x="358" y="782"/>
                    <a:pt x="480" y="792"/>
                  </a:cubicBezTo>
                  <a:cubicBezTo>
                    <a:pt x="692" y="786"/>
                    <a:pt x="857" y="851"/>
                    <a:pt x="928" y="640"/>
                  </a:cubicBezTo>
                  <a:cubicBezTo>
                    <a:pt x="913" y="470"/>
                    <a:pt x="952" y="306"/>
                    <a:pt x="952" y="136"/>
                  </a:cubicBezTo>
                </a:path>
              </a:pathLst>
            </a:custGeom>
            <a:blipFill dpi="0" rotWithShape="0">
              <a:blip r:embed="rId3"/>
              <a:srcRect/>
              <a:tile tx="0" ty="0" sx="100000" sy="100000" flip="none" algn="tl"/>
            </a:blipFill>
            <a:ln w="9525">
              <a:solidFill>
                <a:schemeClr val="tx1"/>
              </a:solidFill>
              <a:round/>
              <a:headEnd/>
              <a:tailEnd/>
            </a:ln>
          </p:spPr>
          <p:txBody>
            <a:bodyPr wrap="none" anchor="ctr"/>
            <a:lstStyle/>
            <a:p>
              <a:endParaRPr lang="ja-JP" altLang="en-US"/>
            </a:p>
          </p:txBody>
        </p:sp>
        <p:grpSp>
          <p:nvGrpSpPr>
            <p:cNvPr id="92233" name="Group 16"/>
            <p:cNvGrpSpPr>
              <a:grpSpLocks/>
            </p:cNvGrpSpPr>
            <p:nvPr/>
          </p:nvGrpSpPr>
          <p:grpSpPr bwMode="auto">
            <a:xfrm>
              <a:off x="2336" y="160"/>
              <a:ext cx="521" cy="723"/>
              <a:chOff x="3040" y="424"/>
              <a:chExt cx="521" cy="723"/>
            </a:xfrm>
          </p:grpSpPr>
          <p:sp>
            <p:nvSpPr>
              <p:cNvPr id="92237" name="Freeform 17"/>
              <p:cNvSpPr>
                <a:spLocks/>
              </p:cNvSpPr>
              <p:nvPr/>
            </p:nvSpPr>
            <p:spPr bwMode="auto">
              <a:xfrm>
                <a:off x="3040" y="680"/>
                <a:ext cx="368" cy="467"/>
              </a:xfrm>
              <a:custGeom>
                <a:avLst/>
                <a:gdLst>
                  <a:gd name="T0" fmla="*/ 120 w 368"/>
                  <a:gd name="T1" fmla="*/ 24 h 467"/>
                  <a:gd name="T2" fmla="*/ 208 w 368"/>
                  <a:gd name="T3" fmla="*/ 120 h 467"/>
                  <a:gd name="T4" fmla="*/ 256 w 368"/>
                  <a:gd name="T5" fmla="*/ 136 h 467"/>
                  <a:gd name="T6" fmla="*/ 336 w 368"/>
                  <a:gd name="T7" fmla="*/ 128 h 467"/>
                  <a:gd name="T8" fmla="*/ 336 w 368"/>
                  <a:gd name="T9" fmla="*/ 72 h 467"/>
                  <a:gd name="T10" fmla="*/ 224 w 368"/>
                  <a:gd name="T11" fmla="*/ 0 h 467"/>
                  <a:gd name="T12" fmla="*/ 112 w 368"/>
                  <a:gd name="T13" fmla="*/ 40 h 467"/>
                  <a:gd name="T14" fmla="*/ 24 w 368"/>
                  <a:gd name="T15" fmla="*/ 288 h 467"/>
                  <a:gd name="T16" fmla="*/ 0 w 368"/>
                  <a:gd name="T17" fmla="*/ 376 h 467"/>
                  <a:gd name="T18" fmla="*/ 112 w 368"/>
                  <a:gd name="T19" fmla="*/ 440 h 467"/>
                  <a:gd name="T20" fmla="*/ 176 w 368"/>
                  <a:gd name="T21" fmla="*/ 464 h 467"/>
                  <a:gd name="T22" fmla="*/ 264 w 368"/>
                  <a:gd name="T23" fmla="*/ 360 h 467"/>
                  <a:gd name="T24" fmla="*/ 368 w 368"/>
                  <a:gd name="T25" fmla="*/ 128 h 4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8"/>
                  <a:gd name="T40" fmla="*/ 0 h 467"/>
                  <a:gd name="T41" fmla="*/ 368 w 368"/>
                  <a:gd name="T42" fmla="*/ 467 h 4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8" h="467">
                    <a:moveTo>
                      <a:pt x="120" y="24"/>
                    </a:moveTo>
                    <a:cubicBezTo>
                      <a:pt x="143" y="62"/>
                      <a:pt x="160" y="104"/>
                      <a:pt x="208" y="120"/>
                    </a:cubicBezTo>
                    <a:cubicBezTo>
                      <a:pt x="224" y="125"/>
                      <a:pt x="256" y="136"/>
                      <a:pt x="256" y="136"/>
                    </a:cubicBezTo>
                    <a:cubicBezTo>
                      <a:pt x="282" y="133"/>
                      <a:pt x="310" y="137"/>
                      <a:pt x="336" y="128"/>
                    </a:cubicBezTo>
                    <a:cubicBezTo>
                      <a:pt x="353" y="121"/>
                      <a:pt x="338" y="75"/>
                      <a:pt x="336" y="72"/>
                    </a:cubicBezTo>
                    <a:cubicBezTo>
                      <a:pt x="315" y="35"/>
                      <a:pt x="262" y="9"/>
                      <a:pt x="224" y="0"/>
                    </a:cubicBezTo>
                    <a:cubicBezTo>
                      <a:pt x="182" y="8"/>
                      <a:pt x="147" y="16"/>
                      <a:pt x="112" y="40"/>
                    </a:cubicBezTo>
                    <a:cubicBezTo>
                      <a:pt x="74" y="114"/>
                      <a:pt x="67" y="222"/>
                      <a:pt x="24" y="288"/>
                    </a:cubicBezTo>
                    <a:cubicBezTo>
                      <a:pt x="5" y="360"/>
                      <a:pt x="14" y="331"/>
                      <a:pt x="0" y="376"/>
                    </a:cubicBezTo>
                    <a:cubicBezTo>
                      <a:pt x="16" y="424"/>
                      <a:pt x="67" y="428"/>
                      <a:pt x="112" y="440"/>
                    </a:cubicBezTo>
                    <a:cubicBezTo>
                      <a:pt x="132" y="453"/>
                      <a:pt x="146" y="467"/>
                      <a:pt x="176" y="464"/>
                    </a:cubicBezTo>
                    <a:cubicBezTo>
                      <a:pt x="213" y="459"/>
                      <a:pt x="247" y="388"/>
                      <a:pt x="264" y="360"/>
                    </a:cubicBezTo>
                    <a:cubicBezTo>
                      <a:pt x="307" y="284"/>
                      <a:pt x="368" y="220"/>
                      <a:pt x="368" y="128"/>
                    </a:cubicBezTo>
                  </a:path>
                </a:pathLst>
              </a:custGeom>
              <a:solidFill>
                <a:schemeClr val="bg1"/>
              </a:solidFill>
              <a:ln w="9525">
                <a:solidFill>
                  <a:schemeClr val="bg1"/>
                </a:solidFill>
                <a:round/>
                <a:headEnd/>
                <a:tailEnd/>
              </a:ln>
            </p:spPr>
            <p:txBody>
              <a:bodyPr wrap="none" anchor="ctr"/>
              <a:lstStyle/>
              <a:p>
                <a:endParaRPr lang="ja-JP" altLang="en-US"/>
              </a:p>
            </p:txBody>
          </p:sp>
          <p:sp>
            <p:nvSpPr>
              <p:cNvPr id="92238" name="Freeform 18"/>
              <p:cNvSpPr>
                <a:spLocks/>
              </p:cNvSpPr>
              <p:nvPr/>
            </p:nvSpPr>
            <p:spPr bwMode="auto">
              <a:xfrm>
                <a:off x="3216" y="424"/>
                <a:ext cx="177" cy="377"/>
              </a:xfrm>
              <a:custGeom>
                <a:avLst/>
                <a:gdLst>
                  <a:gd name="T0" fmla="*/ 136 w 177"/>
                  <a:gd name="T1" fmla="*/ 0 h 377"/>
                  <a:gd name="T2" fmla="*/ 48 w 177"/>
                  <a:gd name="T3" fmla="*/ 128 h 377"/>
                  <a:gd name="T4" fmla="*/ 96 w 177"/>
                  <a:gd name="T5" fmla="*/ 120 h 377"/>
                  <a:gd name="T6" fmla="*/ 56 w 177"/>
                  <a:gd name="T7" fmla="*/ 176 h 377"/>
                  <a:gd name="T8" fmla="*/ 48 w 177"/>
                  <a:gd name="T9" fmla="*/ 232 h 377"/>
                  <a:gd name="T10" fmla="*/ 0 w 177"/>
                  <a:gd name="T11" fmla="*/ 336 h 377"/>
                  <a:gd name="T12" fmla="*/ 24 w 177"/>
                  <a:gd name="T13" fmla="*/ 328 h 377"/>
                  <a:gd name="T14" fmla="*/ 56 w 177"/>
                  <a:gd name="T15" fmla="*/ 336 h 377"/>
                  <a:gd name="T16" fmla="*/ 80 w 177"/>
                  <a:gd name="T17" fmla="*/ 320 h 377"/>
                  <a:gd name="T18" fmla="*/ 72 w 177"/>
                  <a:gd name="T19" fmla="*/ 320 h 377"/>
                  <a:gd name="T20" fmla="*/ 80 w 177"/>
                  <a:gd name="T21" fmla="*/ 280 h 377"/>
                  <a:gd name="T22" fmla="*/ 176 w 177"/>
                  <a:gd name="T23" fmla="*/ 128 h 377"/>
                  <a:gd name="T24" fmla="*/ 144 w 177"/>
                  <a:gd name="T25" fmla="*/ 72 h 377"/>
                  <a:gd name="T26" fmla="*/ 176 w 177"/>
                  <a:gd name="T27" fmla="*/ 16 h 377"/>
                  <a:gd name="T28" fmla="*/ 152 w 177"/>
                  <a:gd name="T29" fmla="*/ 8 h 377"/>
                  <a:gd name="T30" fmla="*/ 136 w 177"/>
                  <a:gd name="T31" fmla="*/ 0 h 3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377"/>
                  <a:gd name="T50" fmla="*/ 177 w 177"/>
                  <a:gd name="T51" fmla="*/ 377 h 3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377">
                    <a:moveTo>
                      <a:pt x="136" y="0"/>
                    </a:moveTo>
                    <a:cubicBezTo>
                      <a:pt x="106" y="42"/>
                      <a:pt x="64" y="78"/>
                      <a:pt x="48" y="128"/>
                    </a:cubicBezTo>
                    <a:cubicBezTo>
                      <a:pt x="42" y="143"/>
                      <a:pt x="84" y="108"/>
                      <a:pt x="96" y="120"/>
                    </a:cubicBezTo>
                    <a:cubicBezTo>
                      <a:pt x="112" y="136"/>
                      <a:pt x="68" y="156"/>
                      <a:pt x="56" y="176"/>
                    </a:cubicBezTo>
                    <a:cubicBezTo>
                      <a:pt x="53" y="194"/>
                      <a:pt x="54" y="214"/>
                      <a:pt x="48" y="232"/>
                    </a:cubicBezTo>
                    <a:cubicBezTo>
                      <a:pt x="23" y="298"/>
                      <a:pt x="0" y="223"/>
                      <a:pt x="0" y="336"/>
                    </a:cubicBezTo>
                    <a:cubicBezTo>
                      <a:pt x="0" y="344"/>
                      <a:pt x="16" y="330"/>
                      <a:pt x="24" y="328"/>
                    </a:cubicBezTo>
                    <a:cubicBezTo>
                      <a:pt x="48" y="377"/>
                      <a:pt x="29" y="362"/>
                      <a:pt x="56" y="336"/>
                    </a:cubicBezTo>
                    <a:cubicBezTo>
                      <a:pt x="62" y="329"/>
                      <a:pt x="72" y="325"/>
                      <a:pt x="80" y="320"/>
                    </a:cubicBezTo>
                    <a:cubicBezTo>
                      <a:pt x="123" y="255"/>
                      <a:pt x="78" y="326"/>
                      <a:pt x="72" y="320"/>
                    </a:cubicBezTo>
                    <a:cubicBezTo>
                      <a:pt x="62" y="310"/>
                      <a:pt x="77" y="293"/>
                      <a:pt x="80" y="280"/>
                    </a:cubicBezTo>
                    <a:cubicBezTo>
                      <a:pt x="92" y="224"/>
                      <a:pt x="130" y="162"/>
                      <a:pt x="176" y="128"/>
                    </a:cubicBezTo>
                    <a:cubicBezTo>
                      <a:pt x="94" y="109"/>
                      <a:pt x="75" y="117"/>
                      <a:pt x="144" y="72"/>
                    </a:cubicBezTo>
                    <a:cubicBezTo>
                      <a:pt x="148" y="64"/>
                      <a:pt x="177" y="23"/>
                      <a:pt x="176" y="16"/>
                    </a:cubicBezTo>
                    <a:cubicBezTo>
                      <a:pt x="174" y="7"/>
                      <a:pt x="160" y="10"/>
                      <a:pt x="152" y="8"/>
                    </a:cubicBezTo>
                    <a:cubicBezTo>
                      <a:pt x="112" y="17"/>
                      <a:pt x="112" y="23"/>
                      <a:pt x="136" y="0"/>
                    </a:cubicBezTo>
                    <a:close/>
                  </a:path>
                </a:pathLst>
              </a:custGeom>
              <a:solidFill>
                <a:srgbClr val="00CC00"/>
              </a:solidFill>
              <a:ln w="9525">
                <a:solidFill>
                  <a:schemeClr val="tx1"/>
                </a:solidFill>
                <a:round/>
                <a:headEnd/>
                <a:tailEnd/>
              </a:ln>
            </p:spPr>
            <p:txBody>
              <a:bodyPr wrap="none" anchor="ctr"/>
              <a:lstStyle/>
              <a:p>
                <a:endParaRPr lang="ja-JP" altLang="en-US"/>
              </a:p>
            </p:txBody>
          </p:sp>
          <p:sp>
            <p:nvSpPr>
              <p:cNvPr id="92239" name="Freeform 19"/>
              <p:cNvSpPr>
                <a:spLocks/>
              </p:cNvSpPr>
              <p:nvPr/>
            </p:nvSpPr>
            <p:spPr bwMode="auto">
              <a:xfrm>
                <a:off x="3248" y="520"/>
                <a:ext cx="241" cy="305"/>
              </a:xfrm>
              <a:custGeom>
                <a:avLst/>
                <a:gdLst>
                  <a:gd name="T0" fmla="*/ 10225 w 177"/>
                  <a:gd name="T1" fmla="*/ 0 h 377"/>
                  <a:gd name="T2" fmla="*/ 3620 w 177"/>
                  <a:gd name="T3" fmla="*/ 6 h 377"/>
                  <a:gd name="T4" fmla="*/ 7220 w 177"/>
                  <a:gd name="T5" fmla="*/ 6 h 377"/>
                  <a:gd name="T6" fmla="*/ 4180 w 177"/>
                  <a:gd name="T7" fmla="*/ 9 h 377"/>
                  <a:gd name="T8" fmla="*/ 3620 w 177"/>
                  <a:gd name="T9" fmla="*/ 12 h 377"/>
                  <a:gd name="T10" fmla="*/ 0 w 177"/>
                  <a:gd name="T11" fmla="*/ 17 h 377"/>
                  <a:gd name="T12" fmla="*/ 1822 w 177"/>
                  <a:gd name="T13" fmla="*/ 17 h 377"/>
                  <a:gd name="T14" fmla="*/ 4180 w 177"/>
                  <a:gd name="T15" fmla="*/ 17 h 377"/>
                  <a:gd name="T16" fmla="*/ 6015 w 177"/>
                  <a:gd name="T17" fmla="*/ 17 h 377"/>
                  <a:gd name="T18" fmla="*/ 5391 w 177"/>
                  <a:gd name="T19" fmla="*/ 17 h 377"/>
                  <a:gd name="T20" fmla="*/ 6015 w 177"/>
                  <a:gd name="T21" fmla="*/ 15 h 377"/>
                  <a:gd name="T22" fmla="*/ 13266 w 177"/>
                  <a:gd name="T23" fmla="*/ 6 h 377"/>
                  <a:gd name="T24" fmla="*/ 10855 w 177"/>
                  <a:gd name="T25" fmla="*/ 4 h 377"/>
                  <a:gd name="T26" fmla="*/ 13266 w 177"/>
                  <a:gd name="T27" fmla="*/ 2 h 377"/>
                  <a:gd name="T28" fmla="*/ 11443 w 177"/>
                  <a:gd name="T29" fmla="*/ 2 h 377"/>
                  <a:gd name="T30" fmla="*/ 10225 w 177"/>
                  <a:gd name="T31" fmla="*/ 0 h 3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377"/>
                  <a:gd name="T50" fmla="*/ 177 w 177"/>
                  <a:gd name="T51" fmla="*/ 377 h 3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377">
                    <a:moveTo>
                      <a:pt x="136" y="0"/>
                    </a:moveTo>
                    <a:cubicBezTo>
                      <a:pt x="106" y="42"/>
                      <a:pt x="64" y="78"/>
                      <a:pt x="48" y="128"/>
                    </a:cubicBezTo>
                    <a:cubicBezTo>
                      <a:pt x="42" y="143"/>
                      <a:pt x="84" y="108"/>
                      <a:pt x="96" y="120"/>
                    </a:cubicBezTo>
                    <a:cubicBezTo>
                      <a:pt x="112" y="136"/>
                      <a:pt x="68" y="156"/>
                      <a:pt x="56" y="176"/>
                    </a:cubicBezTo>
                    <a:cubicBezTo>
                      <a:pt x="53" y="194"/>
                      <a:pt x="54" y="214"/>
                      <a:pt x="48" y="232"/>
                    </a:cubicBezTo>
                    <a:cubicBezTo>
                      <a:pt x="23" y="298"/>
                      <a:pt x="0" y="223"/>
                      <a:pt x="0" y="336"/>
                    </a:cubicBezTo>
                    <a:cubicBezTo>
                      <a:pt x="0" y="344"/>
                      <a:pt x="16" y="330"/>
                      <a:pt x="24" y="328"/>
                    </a:cubicBezTo>
                    <a:cubicBezTo>
                      <a:pt x="48" y="377"/>
                      <a:pt x="29" y="362"/>
                      <a:pt x="56" y="336"/>
                    </a:cubicBezTo>
                    <a:cubicBezTo>
                      <a:pt x="62" y="329"/>
                      <a:pt x="72" y="325"/>
                      <a:pt x="80" y="320"/>
                    </a:cubicBezTo>
                    <a:cubicBezTo>
                      <a:pt x="123" y="255"/>
                      <a:pt x="78" y="326"/>
                      <a:pt x="72" y="320"/>
                    </a:cubicBezTo>
                    <a:cubicBezTo>
                      <a:pt x="62" y="310"/>
                      <a:pt x="77" y="293"/>
                      <a:pt x="80" y="280"/>
                    </a:cubicBezTo>
                    <a:cubicBezTo>
                      <a:pt x="92" y="224"/>
                      <a:pt x="130" y="162"/>
                      <a:pt x="176" y="128"/>
                    </a:cubicBezTo>
                    <a:cubicBezTo>
                      <a:pt x="94" y="109"/>
                      <a:pt x="75" y="117"/>
                      <a:pt x="144" y="72"/>
                    </a:cubicBezTo>
                    <a:cubicBezTo>
                      <a:pt x="148" y="64"/>
                      <a:pt x="177" y="23"/>
                      <a:pt x="176" y="16"/>
                    </a:cubicBezTo>
                    <a:cubicBezTo>
                      <a:pt x="174" y="7"/>
                      <a:pt x="160" y="10"/>
                      <a:pt x="152" y="8"/>
                    </a:cubicBezTo>
                    <a:cubicBezTo>
                      <a:pt x="112" y="17"/>
                      <a:pt x="112" y="23"/>
                      <a:pt x="136" y="0"/>
                    </a:cubicBezTo>
                    <a:close/>
                  </a:path>
                </a:pathLst>
              </a:custGeom>
              <a:solidFill>
                <a:srgbClr val="00CC00"/>
              </a:solidFill>
              <a:ln w="9525">
                <a:solidFill>
                  <a:schemeClr val="tx1"/>
                </a:solidFill>
                <a:round/>
                <a:headEnd/>
                <a:tailEnd/>
              </a:ln>
            </p:spPr>
            <p:txBody>
              <a:bodyPr wrap="none" anchor="ctr"/>
              <a:lstStyle/>
              <a:p>
                <a:endParaRPr lang="ja-JP" altLang="en-US"/>
              </a:p>
            </p:txBody>
          </p:sp>
          <p:sp>
            <p:nvSpPr>
              <p:cNvPr id="92240" name="Freeform 20"/>
              <p:cNvSpPr>
                <a:spLocks/>
              </p:cNvSpPr>
              <p:nvPr/>
            </p:nvSpPr>
            <p:spPr bwMode="auto">
              <a:xfrm>
                <a:off x="3248" y="640"/>
                <a:ext cx="313" cy="169"/>
              </a:xfrm>
              <a:custGeom>
                <a:avLst/>
                <a:gdLst>
                  <a:gd name="T0" fmla="*/ 396516 w 177"/>
                  <a:gd name="T1" fmla="*/ 0 h 377"/>
                  <a:gd name="T2" fmla="*/ 140169 w 177"/>
                  <a:gd name="T3" fmla="*/ 0 h 377"/>
                  <a:gd name="T4" fmla="*/ 281414 w 177"/>
                  <a:gd name="T5" fmla="*/ 0 h 377"/>
                  <a:gd name="T6" fmla="*/ 163298 w 177"/>
                  <a:gd name="T7" fmla="*/ 0 h 377"/>
                  <a:gd name="T8" fmla="*/ 140169 w 177"/>
                  <a:gd name="T9" fmla="*/ 0 h 377"/>
                  <a:gd name="T10" fmla="*/ 0 w 177"/>
                  <a:gd name="T11" fmla="*/ 0 h 377"/>
                  <a:gd name="T12" fmla="*/ 69322 w 177"/>
                  <a:gd name="T13" fmla="*/ 0 h 377"/>
                  <a:gd name="T14" fmla="*/ 163298 w 177"/>
                  <a:gd name="T15" fmla="*/ 0 h 377"/>
                  <a:gd name="T16" fmla="*/ 232619 w 177"/>
                  <a:gd name="T17" fmla="*/ 0 h 377"/>
                  <a:gd name="T18" fmla="*/ 210566 w 177"/>
                  <a:gd name="T19" fmla="*/ 0 h 377"/>
                  <a:gd name="T20" fmla="*/ 232619 w 177"/>
                  <a:gd name="T21" fmla="*/ 0 h 377"/>
                  <a:gd name="T22" fmla="*/ 514586 w 177"/>
                  <a:gd name="T23" fmla="*/ 0 h 377"/>
                  <a:gd name="T24" fmla="*/ 421894 w 177"/>
                  <a:gd name="T25" fmla="*/ 0 h 377"/>
                  <a:gd name="T26" fmla="*/ 514586 w 177"/>
                  <a:gd name="T27" fmla="*/ 0 h 377"/>
                  <a:gd name="T28" fmla="*/ 445208 w 177"/>
                  <a:gd name="T29" fmla="*/ 0 h 377"/>
                  <a:gd name="T30" fmla="*/ 396516 w 177"/>
                  <a:gd name="T31" fmla="*/ 0 h 3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377"/>
                  <a:gd name="T50" fmla="*/ 177 w 177"/>
                  <a:gd name="T51" fmla="*/ 377 h 3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377">
                    <a:moveTo>
                      <a:pt x="136" y="0"/>
                    </a:moveTo>
                    <a:cubicBezTo>
                      <a:pt x="106" y="42"/>
                      <a:pt x="64" y="78"/>
                      <a:pt x="48" y="128"/>
                    </a:cubicBezTo>
                    <a:cubicBezTo>
                      <a:pt x="42" y="143"/>
                      <a:pt x="84" y="108"/>
                      <a:pt x="96" y="120"/>
                    </a:cubicBezTo>
                    <a:cubicBezTo>
                      <a:pt x="112" y="136"/>
                      <a:pt x="68" y="156"/>
                      <a:pt x="56" y="176"/>
                    </a:cubicBezTo>
                    <a:cubicBezTo>
                      <a:pt x="53" y="194"/>
                      <a:pt x="54" y="214"/>
                      <a:pt x="48" y="232"/>
                    </a:cubicBezTo>
                    <a:cubicBezTo>
                      <a:pt x="23" y="298"/>
                      <a:pt x="0" y="223"/>
                      <a:pt x="0" y="336"/>
                    </a:cubicBezTo>
                    <a:cubicBezTo>
                      <a:pt x="0" y="344"/>
                      <a:pt x="16" y="330"/>
                      <a:pt x="24" y="328"/>
                    </a:cubicBezTo>
                    <a:cubicBezTo>
                      <a:pt x="48" y="377"/>
                      <a:pt x="29" y="362"/>
                      <a:pt x="56" y="336"/>
                    </a:cubicBezTo>
                    <a:cubicBezTo>
                      <a:pt x="62" y="329"/>
                      <a:pt x="72" y="325"/>
                      <a:pt x="80" y="320"/>
                    </a:cubicBezTo>
                    <a:cubicBezTo>
                      <a:pt x="123" y="255"/>
                      <a:pt x="78" y="326"/>
                      <a:pt x="72" y="320"/>
                    </a:cubicBezTo>
                    <a:cubicBezTo>
                      <a:pt x="62" y="310"/>
                      <a:pt x="77" y="293"/>
                      <a:pt x="80" y="280"/>
                    </a:cubicBezTo>
                    <a:cubicBezTo>
                      <a:pt x="92" y="224"/>
                      <a:pt x="130" y="162"/>
                      <a:pt x="176" y="128"/>
                    </a:cubicBezTo>
                    <a:cubicBezTo>
                      <a:pt x="94" y="109"/>
                      <a:pt x="75" y="117"/>
                      <a:pt x="144" y="72"/>
                    </a:cubicBezTo>
                    <a:cubicBezTo>
                      <a:pt x="148" y="64"/>
                      <a:pt x="177" y="23"/>
                      <a:pt x="176" y="16"/>
                    </a:cubicBezTo>
                    <a:cubicBezTo>
                      <a:pt x="174" y="7"/>
                      <a:pt x="160" y="10"/>
                      <a:pt x="152" y="8"/>
                    </a:cubicBezTo>
                    <a:cubicBezTo>
                      <a:pt x="112" y="17"/>
                      <a:pt x="112" y="23"/>
                      <a:pt x="136" y="0"/>
                    </a:cubicBezTo>
                    <a:close/>
                  </a:path>
                </a:pathLst>
              </a:custGeom>
              <a:solidFill>
                <a:srgbClr val="00CC00"/>
              </a:solidFill>
              <a:ln w="9525">
                <a:solidFill>
                  <a:schemeClr val="tx1"/>
                </a:solidFill>
                <a:round/>
                <a:headEnd/>
                <a:tailEnd/>
              </a:ln>
            </p:spPr>
            <p:txBody>
              <a:bodyPr wrap="none" anchor="ctr"/>
              <a:lstStyle/>
              <a:p>
                <a:endParaRPr lang="ja-JP" altLang="en-US"/>
              </a:p>
            </p:txBody>
          </p:sp>
        </p:grpSp>
        <p:sp>
          <p:nvSpPr>
            <p:cNvPr id="92234" name="Freeform 21" descr="右下がり対角線 (反転)"/>
            <p:cNvSpPr>
              <a:spLocks/>
            </p:cNvSpPr>
            <p:nvPr/>
          </p:nvSpPr>
          <p:spPr bwMode="auto">
            <a:xfrm>
              <a:off x="1872" y="126"/>
              <a:ext cx="440" cy="722"/>
            </a:xfrm>
            <a:custGeom>
              <a:avLst/>
              <a:gdLst>
                <a:gd name="T0" fmla="*/ 424126 w 256"/>
                <a:gd name="T1" fmla="*/ 834 h 714"/>
                <a:gd name="T2" fmla="*/ 0 w 256"/>
                <a:gd name="T3" fmla="*/ 64 h 714"/>
                <a:gd name="T4" fmla="*/ 62954 w 256"/>
                <a:gd name="T5" fmla="*/ 18 h 714"/>
                <a:gd name="T6" fmla="*/ 125797 w 256"/>
                <a:gd name="T7" fmla="*/ 120 h 714"/>
                <a:gd name="T8" fmla="*/ 267317 w 256"/>
                <a:gd name="T9" fmla="*/ 359 h 714"/>
                <a:gd name="T10" fmla="*/ 424126 w 256"/>
                <a:gd name="T11" fmla="*/ 656 h 714"/>
                <a:gd name="T12" fmla="*/ 471723 w 256"/>
                <a:gd name="T13" fmla="*/ 750 h 714"/>
                <a:gd name="T14" fmla="*/ 502425 w 256"/>
                <a:gd name="T15" fmla="*/ 807 h 714"/>
                <a:gd name="T16" fmla="*/ 455806 w 256"/>
                <a:gd name="T17" fmla="*/ 825 h 714"/>
                <a:gd name="T18" fmla="*/ 424126 w 256"/>
                <a:gd name="T19" fmla="*/ 834 h 7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6"/>
                <a:gd name="T31" fmla="*/ 0 h 714"/>
                <a:gd name="T32" fmla="*/ 256 w 256"/>
                <a:gd name="T33" fmla="*/ 714 h 7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6" h="714">
                  <a:moveTo>
                    <a:pt x="216" y="714"/>
                  </a:moveTo>
                  <a:cubicBezTo>
                    <a:pt x="144" y="486"/>
                    <a:pt x="86" y="267"/>
                    <a:pt x="0" y="50"/>
                  </a:cubicBezTo>
                  <a:cubicBezTo>
                    <a:pt x="1" y="46"/>
                    <a:pt x="9" y="0"/>
                    <a:pt x="32" y="18"/>
                  </a:cubicBezTo>
                  <a:cubicBezTo>
                    <a:pt x="36" y="21"/>
                    <a:pt x="63" y="105"/>
                    <a:pt x="64" y="106"/>
                  </a:cubicBezTo>
                  <a:cubicBezTo>
                    <a:pt x="80" y="170"/>
                    <a:pt x="98" y="249"/>
                    <a:pt x="136" y="306"/>
                  </a:cubicBezTo>
                  <a:cubicBezTo>
                    <a:pt x="153" y="391"/>
                    <a:pt x="191" y="477"/>
                    <a:pt x="216" y="562"/>
                  </a:cubicBezTo>
                  <a:cubicBezTo>
                    <a:pt x="240" y="646"/>
                    <a:pt x="201" y="527"/>
                    <a:pt x="240" y="642"/>
                  </a:cubicBezTo>
                  <a:cubicBezTo>
                    <a:pt x="245" y="658"/>
                    <a:pt x="256" y="690"/>
                    <a:pt x="256" y="690"/>
                  </a:cubicBezTo>
                  <a:cubicBezTo>
                    <a:pt x="248" y="695"/>
                    <a:pt x="240" y="701"/>
                    <a:pt x="232" y="706"/>
                  </a:cubicBezTo>
                  <a:cubicBezTo>
                    <a:pt x="214" y="714"/>
                    <a:pt x="196" y="714"/>
                    <a:pt x="216" y="714"/>
                  </a:cubicBezTo>
                  <a:close/>
                </a:path>
              </a:pathLst>
            </a:custGeom>
            <a:pattFill prst="dkDnDiag">
              <a:fgClr>
                <a:srgbClr val="99FFCC"/>
              </a:fgClr>
              <a:bgClr>
                <a:srgbClr val="FFFFFF"/>
              </a:bgClr>
            </a:pattFill>
            <a:ln w="9525">
              <a:solidFill>
                <a:schemeClr val="tx1"/>
              </a:solidFill>
              <a:round/>
              <a:headEnd/>
              <a:tailEnd/>
            </a:ln>
          </p:spPr>
          <p:txBody>
            <a:bodyPr wrap="none" anchor="ctr"/>
            <a:lstStyle/>
            <a:p>
              <a:endParaRPr lang="ja-JP" altLang="en-US"/>
            </a:p>
          </p:txBody>
        </p:sp>
        <p:sp>
          <p:nvSpPr>
            <p:cNvPr id="92235" name="Freeform 22" descr="右下がり対角線 (反転)"/>
            <p:cNvSpPr>
              <a:spLocks/>
            </p:cNvSpPr>
            <p:nvPr/>
          </p:nvSpPr>
          <p:spPr bwMode="auto">
            <a:xfrm>
              <a:off x="1896" y="294"/>
              <a:ext cx="264" cy="410"/>
            </a:xfrm>
            <a:custGeom>
              <a:avLst/>
              <a:gdLst>
                <a:gd name="T0" fmla="*/ 332 w 256"/>
                <a:gd name="T1" fmla="*/ 1 h 714"/>
                <a:gd name="T2" fmla="*/ 0 w 256"/>
                <a:gd name="T3" fmla="*/ 1 h 714"/>
                <a:gd name="T4" fmla="*/ 46 w 256"/>
                <a:gd name="T5" fmla="*/ 1 h 714"/>
                <a:gd name="T6" fmla="*/ 97 w 256"/>
                <a:gd name="T7" fmla="*/ 1 h 714"/>
                <a:gd name="T8" fmla="*/ 209 w 256"/>
                <a:gd name="T9" fmla="*/ 1 h 714"/>
                <a:gd name="T10" fmla="*/ 332 w 256"/>
                <a:gd name="T11" fmla="*/ 1 h 714"/>
                <a:gd name="T12" fmla="*/ 371 w 256"/>
                <a:gd name="T13" fmla="*/ 1 h 714"/>
                <a:gd name="T14" fmla="*/ 395 w 256"/>
                <a:gd name="T15" fmla="*/ 1 h 714"/>
                <a:gd name="T16" fmla="*/ 356 w 256"/>
                <a:gd name="T17" fmla="*/ 1 h 714"/>
                <a:gd name="T18" fmla="*/ 332 w 256"/>
                <a:gd name="T19" fmla="*/ 1 h 7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6"/>
                <a:gd name="T31" fmla="*/ 0 h 714"/>
                <a:gd name="T32" fmla="*/ 256 w 256"/>
                <a:gd name="T33" fmla="*/ 714 h 7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6" h="714">
                  <a:moveTo>
                    <a:pt x="216" y="714"/>
                  </a:moveTo>
                  <a:cubicBezTo>
                    <a:pt x="144" y="486"/>
                    <a:pt x="86" y="267"/>
                    <a:pt x="0" y="50"/>
                  </a:cubicBezTo>
                  <a:cubicBezTo>
                    <a:pt x="1" y="46"/>
                    <a:pt x="9" y="0"/>
                    <a:pt x="32" y="18"/>
                  </a:cubicBezTo>
                  <a:cubicBezTo>
                    <a:pt x="36" y="21"/>
                    <a:pt x="63" y="105"/>
                    <a:pt x="64" y="106"/>
                  </a:cubicBezTo>
                  <a:cubicBezTo>
                    <a:pt x="80" y="170"/>
                    <a:pt x="98" y="249"/>
                    <a:pt x="136" y="306"/>
                  </a:cubicBezTo>
                  <a:cubicBezTo>
                    <a:pt x="153" y="391"/>
                    <a:pt x="191" y="477"/>
                    <a:pt x="216" y="562"/>
                  </a:cubicBezTo>
                  <a:cubicBezTo>
                    <a:pt x="240" y="646"/>
                    <a:pt x="201" y="527"/>
                    <a:pt x="240" y="642"/>
                  </a:cubicBezTo>
                  <a:cubicBezTo>
                    <a:pt x="245" y="658"/>
                    <a:pt x="256" y="690"/>
                    <a:pt x="256" y="690"/>
                  </a:cubicBezTo>
                  <a:cubicBezTo>
                    <a:pt x="248" y="695"/>
                    <a:pt x="240" y="701"/>
                    <a:pt x="232" y="706"/>
                  </a:cubicBezTo>
                  <a:cubicBezTo>
                    <a:pt x="214" y="714"/>
                    <a:pt x="196" y="714"/>
                    <a:pt x="216" y="714"/>
                  </a:cubicBezTo>
                  <a:close/>
                </a:path>
              </a:pathLst>
            </a:custGeom>
            <a:pattFill prst="dkDnDiag">
              <a:fgClr>
                <a:srgbClr val="99FFCC"/>
              </a:fgClr>
              <a:bgClr>
                <a:srgbClr val="FFFFFF"/>
              </a:bgClr>
            </a:pattFill>
            <a:ln w="9525">
              <a:solidFill>
                <a:schemeClr val="tx1"/>
              </a:solidFill>
              <a:round/>
              <a:headEnd/>
              <a:tailEnd/>
            </a:ln>
          </p:spPr>
          <p:txBody>
            <a:bodyPr wrap="none" anchor="ctr"/>
            <a:lstStyle/>
            <a:p>
              <a:endParaRPr lang="ja-JP" altLang="en-US"/>
            </a:p>
          </p:txBody>
        </p:sp>
        <p:sp>
          <p:nvSpPr>
            <p:cNvPr id="92236" name="Freeform 23"/>
            <p:cNvSpPr>
              <a:spLocks/>
            </p:cNvSpPr>
            <p:nvPr/>
          </p:nvSpPr>
          <p:spPr bwMode="auto">
            <a:xfrm>
              <a:off x="1984" y="160"/>
              <a:ext cx="804" cy="688"/>
            </a:xfrm>
            <a:custGeom>
              <a:avLst/>
              <a:gdLst>
                <a:gd name="T0" fmla="*/ 0 w 804"/>
                <a:gd name="T1" fmla="*/ 560 h 688"/>
                <a:gd name="T2" fmla="*/ 64 w 804"/>
                <a:gd name="T3" fmla="*/ 328 h 688"/>
                <a:gd name="T4" fmla="*/ 200 w 804"/>
                <a:gd name="T5" fmla="*/ 32 h 688"/>
                <a:gd name="T6" fmla="*/ 320 w 804"/>
                <a:gd name="T7" fmla="*/ 0 h 688"/>
                <a:gd name="T8" fmla="*/ 416 w 804"/>
                <a:gd name="T9" fmla="*/ 8 h 688"/>
                <a:gd name="T10" fmla="*/ 528 w 804"/>
                <a:gd name="T11" fmla="*/ 24 h 688"/>
                <a:gd name="T12" fmla="*/ 552 w 804"/>
                <a:gd name="T13" fmla="*/ 32 h 688"/>
                <a:gd name="T14" fmla="*/ 616 w 804"/>
                <a:gd name="T15" fmla="*/ 40 h 688"/>
                <a:gd name="T16" fmla="*/ 752 w 804"/>
                <a:gd name="T17" fmla="*/ 96 h 688"/>
                <a:gd name="T18" fmla="*/ 792 w 804"/>
                <a:gd name="T19" fmla="*/ 184 h 688"/>
                <a:gd name="T20" fmla="*/ 792 w 804"/>
                <a:gd name="T21" fmla="*/ 688 h 6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4"/>
                <a:gd name="T34" fmla="*/ 0 h 688"/>
                <a:gd name="T35" fmla="*/ 804 w 804"/>
                <a:gd name="T36" fmla="*/ 688 h 6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4" h="688">
                  <a:moveTo>
                    <a:pt x="0" y="560"/>
                  </a:moveTo>
                  <a:cubicBezTo>
                    <a:pt x="21" y="482"/>
                    <a:pt x="44" y="405"/>
                    <a:pt x="64" y="328"/>
                  </a:cubicBezTo>
                  <a:cubicBezTo>
                    <a:pt x="90" y="224"/>
                    <a:pt x="107" y="101"/>
                    <a:pt x="200" y="32"/>
                  </a:cubicBezTo>
                  <a:cubicBezTo>
                    <a:pt x="233" y="7"/>
                    <a:pt x="280" y="7"/>
                    <a:pt x="320" y="0"/>
                  </a:cubicBezTo>
                  <a:cubicBezTo>
                    <a:pt x="352" y="2"/>
                    <a:pt x="384" y="4"/>
                    <a:pt x="416" y="8"/>
                  </a:cubicBezTo>
                  <a:cubicBezTo>
                    <a:pt x="453" y="12"/>
                    <a:pt x="528" y="24"/>
                    <a:pt x="528" y="24"/>
                  </a:cubicBezTo>
                  <a:cubicBezTo>
                    <a:pt x="536" y="26"/>
                    <a:pt x="543" y="30"/>
                    <a:pt x="552" y="32"/>
                  </a:cubicBezTo>
                  <a:cubicBezTo>
                    <a:pt x="573" y="35"/>
                    <a:pt x="595" y="33"/>
                    <a:pt x="616" y="40"/>
                  </a:cubicBezTo>
                  <a:cubicBezTo>
                    <a:pt x="656" y="51"/>
                    <a:pt x="710" y="79"/>
                    <a:pt x="752" y="96"/>
                  </a:cubicBezTo>
                  <a:cubicBezTo>
                    <a:pt x="791" y="155"/>
                    <a:pt x="780" y="125"/>
                    <a:pt x="792" y="184"/>
                  </a:cubicBezTo>
                  <a:cubicBezTo>
                    <a:pt x="804" y="351"/>
                    <a:pt x="792" y="519"/>
                    <a:pt x="792" y="688"/>
                  </a:cubicBezTo>
                </a:path>
              </a:pathLst>
            </a:custGeom>
            <a:noFill/>
            <a:ln w="57150">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92167" name="Group 41"/>
          <p:cNvGrpSpPr>
            <a:grpSpLocks/>
          </p:cNvGrpSpPr>
          <p:nvPr/>
        </p:nvGrpSpPr>
        <p:grpSpPr bwMode="auto">
          <a:xfrm>
            <a:off x="1873250" y="4037981"/>
            <a:ext cx="927100" cy="573087"/>
            <a:chOff x="1568" y="2095"/>
            <a:chExt cx="1072" cy="673"/>
          </a:xfrm>
        </p:grpSpPr>
        <p:sp>
          <p:nvSpPr>
            <p:cNvPr id="92224" name="Oval 42"/>
            <p:cNvSpPr>
              <a:spLocks noChangeArrowheads="1"/>
            </p:cNvSpPr>
            <p:nvPr/>
          </p:nvSpPr>
          <p:spPr bwMode="auto">
            <a:xfrm>
              <a:off x="2280" y="2552"/>
              <a:ext cx="128" cy="216"/>
            </a:xfrm>
            <a:prstGeom prst="ellipse">
              <a:avLst/>
            </a:prstGeom>
            <a:solidFill>
              <a:schemeClr val="bg2"/>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25" name="Oval 43"/>
            <p:cNvSpPr>
              <a:spLocks noChangeArrowheads="1"/>
            </p:cNvSpPr>
            <p:nvPr/>
          </p:nvSpPr>
          <p:spPr bwMode="auto">
            <a:xfrm>
              <a:off x="1640" y="2512"/>
              <a:ext cx="128" cy="216"/>
            </a:xfrm>
            <a:prstGeom prst="ellipse">
              <a:avLst/>
            </a:prstGeom>
            <a:solidFill>
              <a:schemeClr val="bg2"/>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26" name="Oval 44"/>
            <p:cNvSpPr>
              <a:spLocks noChangeArrowheads="1"/>
            </p:cNvSpPr>
            <p:nvPr/>
          </p:nvSpPr>
          <p:spPr bwMode="auto">
            <a:xfrm>
              <a:off x="2512" y="2344"/>
              <a:ext cx="128" cy="216"/>
            </a:xfrm>
            <a:prstGeom prst="ellipse">
              <a:avLst/>
            </a:prstGeom>
            <a:solidFill>
              <a:schemeClr val="bg2"/>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27" name="Freeform 45"/>
            <p:cNvSpPr>
              <a:spLocks/>
            </p:cNvSpPr>
            <p:nvPr/>
          </p:nvSpPr>
          <p:spPr bwMode="auto">
            <a:xfrm>
              <a:off x="1568" y="2095"/>
              <a:ext cx="1052" cy="623"/>
            </a:xfrm>
            <a:custGeom>
              <a:avLst/>
              <a:gdLst>
                <a:gd name="T0" fmla="*/ 64 w 1052"/>
                <a:gd name="T1" fmla="*/ 313 h 623"/>
                <a:gd name="T2" fmla="*/ 0 w 1052"/>
                <a:gd name="T3" fmla="*/ 417 h 623"/>
                <a:gd name="T4" fmla="*/ 8 w 1052"/>
                <a:gd name="T5" fmla="*/ 505 h 623"/>
                <a:gd name="T6" fmla="*/ 168 w 1052"/>
                <a:gd name="T7" fmla="*/ 585 h 623"/>
                <a:gd name="T8" fmla="*/ 312 w 1052"/>
                <a:gd name="T9" fmla="*/ 601 h 623"/>
                <a:gd name="T10" fmla="*/ 384 w 1052"/>
                <a:gd name="T11" fmla="*/ 609 h 623"/>
                <a:gd name="T12" fmla="*/ 784 w 1052"/>
                <a:gd name="T13" fmla="*/ 577 h 623"/>
                <a:gd name="T14" fmla="*/ 784 w 1052"/>
                <a:gd name="T15" fmla="*/ 513 h 623"/>
                <a:gd name="T16" fmla="*/ 800 w 1052"/>
                <a:gd name="T17" fmla="*/ 449 h 623"/>
                <a:gd name="T18" fmla="*/ 904 w 1052"/>
                <a:gd name="T19" fmla="*/ 481 h 623"/>
                <a:gd name="T20" fmla="*/ 976 w 1052"/>
                <a:gd name="T21" fmla="*/ 425 h 623"/>
                <a:gd name="T22" fmla="*/ 1008 w 1052"/>
                <a:gd name="T23" fmla="*/ 377 h 623"/>
                <a:gd name="T24" fmla="*/ 1040 w 1052"/>
                <a:gd name="T25" fmla="*/ 305 h 623"/>
                <a:gd name="T26" fmla="*/ 1000 w 1052"/>
                <a:gd name="T27" fmla="*/ 137 h 623"/>
                <a:gd name="T28" fmla="*/ 976 w 1052"/>
                <a:gd name="T29" fmla="*/ 89 h 623"/>
                <a:gd name="T30" fmla="*/ 944 w 1052"/>
                <a:gd name="T31" fmla="*/ 17 h 623"/>
                <a:gd name="T32" fmla="*/ 888 w 1052"/>
                <a:gd name="T33" fmla="*/ 1 h 623"/>
                <a:gd name="T34" fmla="*/ 512 w 1052"/>
                <a:gd name="T35" fmla="*/ 25 h 623"/>
                <a:gd name="T36" fmla="*/ 264 w 1052"/>
                <a:gd name="T37" fmla="*/ 49 h 623"/>
                <a:gd name="T38" fmla="*/ 224 w 1052"/>
                <a:gd name="T39" fmla="*/ 97 h 623"/>
                <a:gd name="T40" fmla="*/ 192 w 1052"/>
                <a:gd name="T41" fmla="*/ 257 h 623"/>
                <a:gd name="T42" fmla="*/ 136 w 1052"/>
                <a:gd name="T43" fmla="*/ 281 h 623"/>
                <a:gd name="T44" fmla="*/ 88 w 1052"/>
                <a:gd name="T45" fmla="*/ 297 h 623"/>
                <a:gd name="T46" fmla="*/ 64 w 1052"/>
                <a:gd name="T47" fmla="*/ 313 h 6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2"/>
                <a:gd name="T73" fmla="*/ 0 h 623"/>
                <a:gd name="T74" fmla="*/ 1052 w 1052"/>
                <a:gd name="T75" fmla="*/ 623 h 6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2" h="623">
                  <a:moveTo>
                    <a:pt x="64" y="313"/>
                  </a:moveTo>
                  <a:cubicBezTo>
                    <a:pt x="38" y="346"/>
                    <a:pt x="13" y="377"/>
                    <a:pt x="0" y="417"/>
                  </a:cubicBezTo>
                  <a:cubicBezTo>
                    <a:pt x="2" y="446"/>
                    <a:pt x="1" y="476"/>
                    <a:pt x="8" y="505"/>
                  </a:cubicBezTo>
                  <a:cubicBezTo>
                    <a:pt x="16" y="542"/>
                    <a:pt x="133" y="581"/>
                    <a:pt x="168" y="585"/>
                  </a:cubicBezTo>
                  <a:cubicBezTo>
                    <a:pt x="216" y="590"/>
                    <a:pt x="264" y="595"/>
                    <a:pt x="312" y="601"/>
                  </a:cubicBezTo>
                  <a:cubicBezTo>
                    <a:pt x="336" y="603"/>
                    <a:pt x="384" y="609"/>
                    <a:pt x="384" y="609"/>
                  </a:cubicBezTo>
                  <a:cubicBezTo>
                    <a:pt x="427" y="607"/>
                    <a:pt x="714" y="623"/>
                    <a:pt x="784" y="577"/>
                  </a:cubicBezTo>
                  <a:cubicBezTo>
                    <a:pt x="802" y="522"/>
                    <a:pt x="784" y="590"/>
                    <a:pt x="784" y="513"/>
                  </a:cubicBezTo>
                  <a:cubicBezTo>
                    <a:pt x="784" y="493"/>
                    <a:pt x="793" y="467"/>
                    <a:pt x="800" y="449"/>
                  </a:cubicBezTo>
                  <a:cubicBezTo>
                    <a:pt x="838" y="487"/>
                    <a:pt x="849" y="490"/>
                    <a:pt x="904" y="481"/>
                  </a:cubicBezTo>
                  <a:cubicBezTo>
                    <a:pt x="929" y="463"/>
                    <a:pt x="950" y="442"/>
                    <a:pt x="976" y="425"/>
                  </a:cubicBezTo>
                  <a:cubicBezTo>
                    <a:pt x="986" y="409"/>
                    <a:pt x="1005" y="396"/>
                    <a:pt x="1008" y="377"/>
                  </a:cubicBezTo>
                  <a:cubicBezTo>
                    <a:pt x="1017" y="311"/>
                    <a:pt x="1000" y="331"/>
                    <a:pt x="1040" y="305"/>
                  </a:cubicBezTo>
                  <a:cubicBezTo>
                    <a:pt x="1030" y="246"/>
                    <a:pt x="1052" y="171"/>
                    <a:pt x="1000" y="137"/>
                  </a:cubicBezTo>
                  <a:cubicBezTo>
                    <a:pt x="970" y="49"/>
                    <a:pt x="1017" y="182"/>
                    <a:pt x="976" y="89"/>
                  </a:cubicBezTo>
                  <a:cubicBezTo>
                    <a:pt x="968" y="72"/>
                    <a:pt x="962" y="31"/>
                    <a:pt x="944" y="17"/>
                  </a:cubicBezTo>
                  <a:cubicBezTo>
                    <a:pt x="938" y="12"/>
                    <a:pt x="890" y="1"/>
                    <a:pt x="888" y="1"/>
                  </a:cubicBezTo>
                  <a:cubicBezTo>
                    <a:pt x="762" y="16"/>
                    <a:pt x="638" y="19"/>
                    <a:pt x="512" y="25"/>
                  </a:cubicBezTo>
                  <a:cubicBezTo>
                    <a:pt x="428" y="15"/>
                    <a:pt x="336" y="0"/>
                    <a:pt x="264" y="49"/>
                  </a:cubicBezTo>
                  <a:cubicBezTo>
                    <a:pt x="252" y="66"/>
                    <a:pt x="230" y="77"/>
                    <a:pt x="224" y="97"/>
                  </a:cubicBezTo>
                  <a:cubicBezTo>
                    <a:pt x="211" y="137"/>
                    <a:pt x="231" y="225"/>
                    <a:pt x="192" y="257"/>
                  </a:cubicBezTo>
                  <a:cubicBezTo>
                    <a:pt x="176" y="269"/>
                    <a:pt x="154" y="273"/>
                    <a:pt x="136" y="281"/>
                  </a:cubicBezTo>
                  <a:cubicBezTo>
                    <a:pt x="120" y="287"/>
                    <a:pt x="88" y="297"/>
                    <a:pt x="88" y="297"/>
                  </a:cubicBezTo>
                  <a:cubicBezTo>
                    <a:pt x="62" y="322"/>
                    <a:pt x="64" y="332"/>
                    <a:pt x="64" y="313"/>
                  </a:cubicBezTo>
                  <a:close/>
                </a:path>
              </a:pathLst>
            </a:custGeom>
            <a:solidFill>
              <a:schemeClr val="hlink"/>
            </a:solidFill>
            <a:ln w="9525">
              <a:solidFill>
                <a:srgbClr val="663300"/>
              </a:solidFill>
              <a:round/>
              <a:headEnd/>
              <a:tailEnd/>
            </a:ln>
          </p:spPr>
          <p:txBody>
            <a:bodyPr wrap="none" anchor="ctr"/>
            <a:lstStyle/>
            <a:p>
              <a:endParaRPr lang="ja-JP" altLang="en-US"/>
            </a:p>
          </p:txBody>
        </p:sp>
        <p:sp>
          <p:nvSpPr>
            <p:cNvPr id="92228" name="Oval 46"/>
            <p:cNvSpPr>
              <a:spLocks noChangeArrowheads="1"/>
            </p:cNvSpPr>
            <p:nvPr/>
          </p:nvSpPr>
          <p:spPr bwMode="auto">
            <a:xfrm>
              <a:off x="1632" y="2448"/>
              <a:ext cx="144" cy="144"/>
            </a:xfrm>
            <a:prstGeom prst="ellipse">
              <a:avLst/>
            </a:prstGeom>
            <a:solidFill>
              <a:srgbClr val="FFFF66"/>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29" name="Oval 47"/>
            <p:cNvSpPr>
              <a:spLocks noChangeArrowheads="1"/>
            </p:cNvSpPr>
            <p:nvPr/>
          </p:nvSpPr>
          <p:spPr bwMode="auto">
            <a:xfrm>
              <a:off x="2168" y="2480"/>
              <a:ext cx="144" cy="144"/>
            </a:xfrm>
            <a:prstGeom prst="ellipse">
              <a:avLst/>
            </a:prstGeom>
            <a:solidFill>
              <a:srgbClr val="FFFF66"/>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30" name="Freeform 48"/>
            <p:cNvSpPr>
              <a:spLocks/>
            </p:cNvSpPr>
            <p:nvPr/>
          </p:nvSpPr>
          <p:spPr bwMode="auto">
            <a:xfrm>
              <a:off x="1832" y="2224"/>
              <a:ext cx="488" cy="144"/>
            </a:xfrm>
            <a:custGeom>
              <a:avLst/>
              <a:gdLst>
                <a:gd name="T0" fmla="*/ 16 w 488"/>
                <a:gd name="T1" fmla="*/ 8 h 144"/>
                <a:gd name="T2" fmla="*/ 0 w 488"/>
                <a:gd name="T3" fmla="*/ 128 h 144"/>
                <a:gd name="T4" fmla="*/ 488 w 488"/>
                <a:gd name="T5" fmla="*/ 144 h 144"/>
                <a:gd name="T6" fmla="*/ 472 w 488"/>
                <a:gd name="T7" fmla="*/ 0 h 144"/>
                <a:gd name="T8" fmla="*/ 16 w 488"/>
                <a:gd name="T9" fmla="*/ 8 h 144"/>
                <a:gd name="T10" fmla="*/ 0 60000 65536"/>
                <a:gd name="T11" fmla="*/ 0 60000 65536"/>
                <a:gd name="T12" fmla="*/ 0 60000 65536"/>
                <a:gd name="T13" fmla="*/ 0 60000 65536"/>
                <a:gd name="T14" fmla="*/ 0 60000 65536"/>
                <a:gd name="T15" fmla="*/ 0 w 488"/>
                <a:gd name="T16" fmla="*/ 0 h 144"/>
                <a:gd name="T17" fmla="*/ 488 w 488"/>
                <a:gd name="T18" fmla="*/ 144 h 144"/>
              </a:gdLst>
              <a:ahLst/>
              <a:cxnLst>
                <a:cxn ang="T10">
                  <a:pos x="T0" y="T1"/>
                </a:cxn>
                <a:cxn ang="T11">
                  <a:pos x="T2" y="T3"/>
                </a:cxn>
                <a:cxn ang="T12">
                  <a:pos x="T4" y="T5"/>
                </a:cxn>
                <a:cxn ang="T13">
                  <a:pos x="T6" y="T7"/>
                </a:cxn>
                <a:cxn ang="T14">
                  <a:pos x="T8" y="T9"/>
                </a:cxn>
              </a:cxnLst>
              <a:rect l="T15" t="T16" r="T17" b="T18"/>
              <a:pathLst>
                <a:path w="488" h="144">
                  <a:moveTo>
                    <a:pt x="16" y="8"/>
                  </a:moveTo>
                  <a:lnTo>
                    <a:pt x="0" y="128"/>
                  </a:lnTo>
                  <a:lnTo>
                    <a:pt x="488" y="144"/>
                  </a:lnTo>
                  <a:lnTo>
                    <a:pt x="472" y="0"/>
                  </a:lnTo>
                  <a:lnTo>
                    <a:pt x="16" y="8"/>
                  </a:lnTo>
                  <a:close/>
                </a:path>
              </a:pathLst>
            </a:custGeom>
            <a:solidFill>
              <a:schemeClr val="bg1"/>
            </a:solidFill>
            <a:ln w="9525">
              <a:solidFill>
                <a:schemeClr val="tx1"/>
              </a:solidFill>
              <a:round/>
              <a:headEnd/>
              <a:tailEnd/>
            </a:ln>
          </p:spPr>
          <p:txBody>
            <a:bodyPr wrap="none" anchor="ctr"/>
            <a:lstStyle/>
            <a:p>
              <a:endParaRPr lang="ja-JP" altLang="en-US"/>
            </a:p>
          </p:txBody>
        </p:sp>
        <p:sp>
          <p:nvSpPr>
            <p:cNvPr id="92231" name="Freeform 49"/>
            <p:cNvSpPr>
              <a:spLocks/>
            </p:cNvSpPr>
            <p:nvPr/>
          </p:nvSpPr>
          <p:spPr bwMode="auto">
            <a:xfrm>
              <a:off x="2352" y="2168"/>
              <a:ext cx="184" cy="208"/>
            </a:xfrm>
            <a:custGeom>
              <a:avLst/>
              <a:gdLst>
                <a:gd name="T0" fmla="*/ 0 w 184"/>
                <a:gd name="T1" fmla="*/ 56 h 208"/>
                <a:gd name="T2" fmla="*/ 24 w 184"/>
                <a:gd name="T3" fmla="*/ 208 h 208"/>
                <a:gd name="T4" fmla="*/ 184 w 184"/>
                <a:gd name="T5" fmla="*/ 120 h 208"/>
                <a:gd name="T6" fmla="*/ 152 w 184"/>
                <a:gd name="T7" fmla="*/ 0 h 208"/>
                <a:gd name="T8" fmla="*/ 0 w 184"/>
                <a:gd name="T9" fmla="*/ 56 h 208"/>
                <a:gd name="T10" fmla="*/ 0 60000 65536"/>
                <a:gd name="T11" fmla="*/ 0 60000 65536"/>
                <a:gd name="T12" fmla="*/ 0 60000 65536"/>
                <a:gd name="T13" fmla="*/ 0 60000 65536"/>
                <a:gd name="T14" fmla="*/ 0 60000 65536"/>
                <a:gd name="T15" fmla="*/ 0 w 184"/>
                <a:gd name="T16" fmla="*/ 0 h 208"/>
                <a:gd name="T17" fmla="*/ 184 w 184"/>
                <a:gd name="T18" fmla="*/ 208 h 208"/>
              </a:gdLst>
              <a:ahLst/>
              <a:cxnLst>
                <a:cxn ang="T10">
                  <a:pos x="T0" y="T1"/>
                </a:cxn>
                <a:cxn ang="T11">
                  <a:pos x="T2" y="T3"/>
                </a:cxn>
                <a:cxn ang="T12">
                  <a:pos x="T4" y="T5"/>
                </a:cxn>
                <a:cxn ang="T13">
                  <a:pos x="T6" y="T7"/>
                </a:cxn>
                <a:cxn ang="T14">
                  <a:pos x="T8" y="T9"/>
                </a:cxn>
              </a:cxnLst>
              <a:rect l="T15" t="T16" r="T17" b="T18"/>
              <a:pathLst>
                <a:path w="184" h="208">
                  <a:moveTo>
                    <a:pt x="0" y="56"/>
                  </a:moveTo>
                  <a:lnTo>
                    <a:pt x="24" y="208"/>
                  </a:lnTo>
                  <a:lnTo>
                    <a:pt x="184" y="120"/>
                  </a:lnTo>
                  <a:lnTo>
                    <a:pt x="152" y="0"/>
                  </a:lnTo>
                  <a:lnTo>
                    <a:pt x="0" y="56"/>
                  </a:lnTo>
                  <a:close/>
                </a:path>
              </a:pathLst>
            </a:custGeom>
            <a:solidFill>
              <a:schemeClr val="bg1"/>
            </a:solidFill>
            <a:ln w="9525">
              <a:solidFill>
                <a:schemeClr val="tx1"/>
              </a:solidFill>
              <a:round/>
              <a:headEnd/>
              <a:tailEnd/>
            </a:ln>
          </p:spPr>
          <p:txBody>
            <a:bodyPr wrap="none" anchor="ctr"/>
            <a:lstStyle/>
            <a:p>
              <a:endParaRPr lang="ja-JP" altLang="en-US"/>
            </a:p>
          </p:txBody>
        </p:sp>
      </p:grpSp>
      <p:grpSp>
        <p:nvGrpSpPr>
          <p:cNvPr id="92168" name="Group 50"/>
          <p:cNvGrpSpPr>
            <a:grpSpLocks/>
          </p:cNvGrpSpPr>
          <p:nvPr/>
        </p:nvGrpSpPr>
        <p:grpSpPr bwMode="auto">
          <a:xfrm rot="-796898">
            <a:off x="3733800" y="4015756"/>
            <a:ext cx="1003300" cy="825500"/>
            <a:chOff x="2768" y="2224"/>
            <a:chExt cx="888" cy="784"/>
          </a:xfrm>
        </p:grpSpPr>
        <p:sp>
          <p:nvSpPr>
            <p:cNvPr id="92219" name="Freeform 51"/>
            <p:cNvSpPr>
              <a:spLocks/>
            </p:cNvSpPr>
            <p:nvPr/>
          </p:nvSpPr>
          <p:spPr bwMode="auto">
            <a:xfrm>
              <a:off x="2768" y="2232"/>
              <a:ext cx="168" cy="752"/>
            </a:xfrm>
            <a:custGeom>
              <a:avLst/>
              <a:gdLst>
                <a:gd name="T0" fmla="*/ 301 w 160"/>
                <a:gd name="T1" fmla="*/ 8 h 736"/>
                <a:gd name="T2" fmla="*/ 175 w 160"/>
                <a:gd name="T3" fmla="*/ 0 h 736"/>
                <a:gd name="T4" fmla="*/ 190 w 160"/>
                <a:gd name="T5" fmla="*/ 497 h 736"/>
                <a:gd name="T6" fmla="*/ 0 w 160"/>
                <a:gd name="T7" fmla="*/ 940 h 736"/>
                <a:gd name="T8" fmla="*/ 144 w 160"/>
                <a:gd name="T9" fmla="*/ 919 h 736"/>
                <a:gd name="T10" fmla="*/ 316 w 160"/>
                <a:gd name="T11" fmla="*/ 994 h 736"/>
                <a:gd name="T12" fmla="*/ 0 60000 65536"/>
                <a:gd name="T13" fmla="*/ 0 60000 65536"/>
                <a:gd name="T14" fmla="*/ 0 60000 65536"/>
                <a:gd name="T15" fmla="*/ 0 60000 65536"/>
                <a:gd name="T16" fmla="*/ 0 60000 65536"/>
                <a:gd name="T17" fmla="*/ 0 60000 65536"/>
                <a:gd name="T18" fmla="*/ 0 w 160"/>
                <a:gd name="T19" fmla="*/ 0 h 736"/>
                <a:gd name="T20" fmla="*/ 160 w 160"/>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160" h="736">
                  <a:moveTo>
                    <a:pt x="152" y="8"/>
                  </a:moveTo>
                  <a:lnTo>
                    <a:pt x="88" y="0"/>
                  </a:lnTo>
                  <a:lnTo>
                    <a:pt x="96" y="368"/>
                  </a:lnTo>
                  <a:lnTo>
                    <a:pt x="0" y="696"/>
                  </a:lnTo>
                  <a:lnTo>
                    <a:pt x="72" y="680"/>
                  </a:lnTo>
                  <a:lnTo>
                    <a:pt x="160" y="736"/>
                  </a:lnTo>
                </a:path>
              </a:pathLst>
            </a:custGeom>
            <a:solidFill>
              <a:schemeClr val="bg1"/>
            </a:solidFill>
            <a:ln w="9525">
              <a:solidFill>
                <a:schemeClr val="tx1"/>
              </a:solidFill>
              <a:round/>
              <a:headEnd/>
              <a:tailEnd/>
            </a:ln>
          </p:spPr>
          <p:txBody>
            <a:bodyPr wrap="none" anchor="ctr"/>
            <a:lstStyle/>
            <a:p>
              <a:endParaRPr lang="ja-JP" altLang="en-US"/>
            </a:p>
          </p:txBody>
        </p:sp>
        <p:sp>
          <p:nvSpPr>
            <p:cNvPr id="92220" name="Rectangle 52"/>
            <p:cNvSpPr>
              <a:spLocks noChangeArrowheads="1"/>
            </p:cNvSpPr>
            <p:nvPr/>
          </p:nvSpPr>
          <p:spPr bwMode="auto">
            <a:xfrm>
              <a:off x="2904" y="2224"/>
              <a:ext cx="704" cy="784"/>
            </a:xfrm>
            <a:prstGeom prst="rect">
              <a:avLst/>
            </a:prstGeom>
            <a:solidFill>
              <a:schemeClr val="bg1"/>
            </a:solidFill>
            <a:ln w="9525">
              <a:solidFill>
                <a:schemeClr val="tx1"/>
              </a:solidFill>
              <a:miter lim="800000"/>
              <a:headEnd/>
              <a:tailEnd/>
            </a:ln>
          </p:spPr>
          <p:txBody>
            <a:bodyPr wrap="none" anchor="ctr"/>
            <a:lstStyle/>
            <a:p>
              <a:pPr defTabSz="457200" eaLnBrk="1" hangingPunct="1"/>
              <a:endParaRPr lang="ja-JP" altLang="en-US" sz="1800">
                <a:latin typeface="Calibri" pitchFamily="34" charset="0"/>
              </a:endParaRPr>
            </a:p>
          </p:txBody>
        </p:sp>
        <p:sp>
          <p:nvSpPr>
            <p:cNvPr id="92221" name="Freeform 53"/>
            <p:cNvSpPr>
              <a:spLocks/>
            </p:cNvSpPr>
            <p:nvPr/>
          </p:nvSpPr>
          <p:spPr bwMode="auto">
            <a:xfrm>
              <a:off x="2904" y="2232"/>
              <a:ext cx="752" cy="224"/>
            </a:xfrm>
            <a:custGeom>
              <a:avLst/>
              <a:gdLst>
                <a:gd name="T0" fmla="*/ 24 w 752"/>
                <a:gd name="T1" fmla="*/ 216 h 224"/>
                <a:gd name="T2" fmla="*/ 752 w 752"/>
                <a:gd name="T3" fmla="*/ 216 h 224"/>
                <a:gd name="T4" fmla="*/ 696 w 752"/>
                <a:gd name="T5" fmla="*/ 0 h 224"/>
                <a:gd name="T6" fmla="*/ 0 w 752"/>
                <a:gd name="T7" fmla="*/ 0 h 224"/>
                <a:gd name="T8" fmla="*/ 80 w 752"/>
                <a:gd name="T9" fmla="*/ 224 h 224"/>
                <a:gd name="T10" fmla="*/ 0 60000 65536"/>
                <a:gd name="T11" fmla="*/ 0 60000 65536"/>
                <a:gd name="T12" fmla="*/ 0 60000 65536"/>
                <a:gd name="T13" fmla="*/ 0 60000 65536"/>
                <a:gd name="T14" fmla="*/ 0 60000 65536"/>
                <a:gd name="T15" fmla="*/ 0 w 752"/>
                <a:gd name="T16" fmla="*/ 0 h 224"/>
                <a:gd name="T17" fmla="*/ 752 w 752"/>
                <a:gd name="T18" fmla="*/ 224 h 224"/>
              </a:gdLst>
              <a:ahLst/>
              <a:cxnLst>
                <a:cxn ang="T10">
                  <a:pos x="T0" y="T1"/>
                </a:cxn>
                <a:cxn ang="T11">
                  <a:pos x="T2" y="T3"/>
                </a:cxn>
                <a:cxn ang="T12">
                  <a:pos x="T4" y="T5"/>
                </a:cxn>
                <a:cxn ang="T13">
                  <a:pos x="T6" y="T7"/>
                </a:cxn>
                <a:cxn ang="T14">
                  <a:pos x="T8" y="T9"/>
                </a:cxn>
              </a:cxnLst>
              <a:rect l="T15" t="T16" r="T17" b="T18"/>
              <a:pathLst>
                <a:path w="752" h="224">
                  <a:moveTo>
                    <a:pt x="24" y="216"/>
                  </a:moveTo>
                  <a:lnTo>
                    <a:pt x="752" y="216"/>
                  </a:lnTo>
                  <a:lnTo>
                    <a:pt x="696" y="0"/>
                  </a:lnTo>
                  <a:lnTo>
                    <a:pt x="0" y="0"/>
                  </a:lnTo>
                  <a:lnTo>
                    <a:pt x="80" y="224"/>
                  </a:lnTo>
                </a:path>
              </a:pathLst>
            </a:custGeom>
            <a:solidFill>
              <a:schemeClr val="bg1"/>
            </a:solidFill>
            <a:ln w="9525">
              <a:solidFill>
                <a:schemeClr val="tx1"/>
              </a:solidFill>
              <a:round/>
              <a:headEnd/>
              <a:tailEnd/>
            </a:ln>
          </p:spPr>
          <p:txBody>
            <a:bodyPr wrap="none" anchor="ctr"/>
            <a:lstStyle/>
            <a:p>
              <a:endParaRPr lang="ja-JP" altLang="en-US"/>
            </a:p>
          </p:txBody>
        </p:sp>
        <p:sp>
          <p:nvSpPr>
            <p:cNvPr id="92222" name="Text Box 54"/>
            <p:cNvSpPr txBox="1">
              <a:spLocks noChangeArrowheads="1"/>
            </p:cNvSpPr>
            <p:nvPr/>
          </p:nvSpPr>
          <p:spPr bwMode="auto">
            <a:xfrm>
              <a:off x="2984" y="2589"/>
              <a:ext cx="589"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sz="3200">
                  <a:solidFill>
                    <a:schemeClr val="tx1"/>
                  </a:solidFill>
                  <a:latin typeface="Arial" pitchFamily="34" charset="0"/>
                  <a:ea typeface="ＭＳ Ｐゴシック" pitchFamily="50" charset="-128"/>
                </a:defRPr>
              </a:lvl1pPr>
              <a:lvl2pPr defTabSz="457200">
                <a:defRPr kumimoji="1" sz="2800">
                  <a:solidFill>
                    <a:schemeClr val="tx1"/>
                  </a:solidFill>
                  <a:latin typeface="Arial" pitchFamily="34" charset="0"/>
                  <a:ea typeface="ＭＳ Ｐゴシック" pitchFamily="50" charset="-128"/>
                </a:defRPr>
              </a:lvl2pPr>
              <a:lvl3pPr defTabSz="457200">
                <a:defRPr kumimoji="1" sz="2400">
                  <a:solidFill>
                    <a:schemeClr val="tx1"/>
                  </a:solidFill>
                  <a:latin typeface="Arial" pitchFamily="34" charset="0"/>
                  <a:ea typeface="ＭＳ Ｐゴシック" pitchFamily="50" charset="-128"/>
                </a:defRPr>
              </a:lvl3pPr>
              <a:lvl4pPr defTabSz="457200">
                <a:defRPr kumimoji="1" sz="2000">
                  <a:solidFill>
                    <a:schemeClr val="tx1"/>
                  </a:solidFill>
                  <a:latin typeface="Arial" pitchFamily="34" charset="0"/>
                  <a:ea typeface="ＭＳ Ｐゴシック" pitchFamily="50" charset="-128"/>
                </a:defRPr>
              </a:lvl4pPr>
              <a:lvl5pPr defTabSz="457200">
                <a:defRPr kumimoji="1" sz="2000">
                  <a:solidFill>
                    <a:schemeClr val="tx1"/>
                  </a:solidFill>
                  <a:latin typeface="Arial" pitchFamily="34" charset="0"/>
                  <a:ea typeface="ＭＳ Ｐゴシック" pitchFamily="50" charset="-128"/>
                </a:defRPr>
              </a:lvl5pPr>
              <a:lvl6pPr defTabSz="457200" eaLnBrk="0" hangingPunct="0">
                <a:defRPr kumimoji="1" sz="2000">
                  <a:solidFill>
                    <a:schemeClr val="tx1"/>
                  </a:solidFill>
                  <a:latin typeface="Arial" pitchFamily="34" charset="0"/>
                  <a:ea typeface="ＭＳ Ｐゴシック" pitchFamily="50" charset="-128"/>
                </a:defRPr>
              </a:lvl6pPr>
              <a:lvl7pPr defTabSz="457200" eaLnBrk="0" hangingPunct="0">
                <a:defRPr kumimoji="1" sz="2000">
                  <a:solidFill>
                    <a:schemeClr val="tx1"/>
                  </a:solidFill>
                  <a:latin typeface="Arial" pitchFamily="34" charset="0"/>
                  <a:ea typeface="ＭＳ Ｐゴシック" pitchFamily="50" charset="-128"/>
                </a:defRPr>
              </a:lvl7pPr>
              <a:lvl8pPr defTabSz="457200" eaLnBrk="0" hangingPunct="0">
                <a:defRPr kumimoji="1" sz="2000">
                  <a:solidFill>
                    <a:schemeClr val="tx1"/>
                  </a:solidFill>
                  <a:latin typeface="Arial" pitchFamily="34" charset="0"/>
                  <a:ea typeface="ＭＳ Ｐゴシック" pitchFamily="50" charset="-128"/>
                </a:defRPr>
              </a:lvl8pPr>
              <a:lvl9pPr defTabSz="457200"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900" b="1" dirty="0">
                  <a:latin typeface="Calibri" pitchFamily="34" charset="0"/>
                </a:rPr>
                <a:t>院外処方</a:t>
              </a:r>
              <a:endParaRPr lang="en-US" altLang="ja-JP" sz="900" b="1" dirty="0">
                <a:latin typeface="Calibri" pitchFamily="34" charset="0"/>
              </a:endParaRPr>
            </a:p>
            <a:p>
              <a:pPr eaLnBrk="1" hangingPunct="1"/>
              <a:r>
                <a:rPr lang="ja-JP" altLang="en-US" sz="900" b="1" dirty="0">
                  <a:latin typeface="Calibri" pitchFamily="34" charset="0"/>
                </a:rPr>
                <a:t>凸凹薬局</a:t>
              </a:r>
            </a:p>
          </p:txBody>
        </p:sp>
        <p:sp>
          <p:nvSpPr>
            <p:cNvPr id="92223" name="Rectangle 55"/>
            <p:cNvSpPr>
              <a:spLocks noChangeArrowheads="1"/>
            </p:cNvSpPr>
            <p:nvPr/>
          </p:nvSpPr>
          <p:spPr bwMode="auto">
            <a:xfrm>
              <a:off x="2976" y="2568"/>
              <a:ext cx="576" cy="3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ja-JP" altLang="en-US" sz="1800">
                <a:latin typeface="Calibri" pitchFamily="34" charset="0"/>
              </a:endParaRPr>
            </a:p>
          </p:txBody>
        </p:sp>
      </p:grpSp>
      <p:grpSp>
        <p:nvGrpSpPr>
          <p:cNvPr id="92169" name="Group 56"/>
          <p:cNvGrpSpPr>
            <a:grpSpLocks/>
          </p:cNvGrpSpPr>
          <p:nvPr/>
        </p:nvGrpSpPr>
        <p:grpSpPr bwMode="auto">
          <a:xfrm>
            <a:off x="2673350" y="3099768"/>
            <a:ext cx="1295400" cy="822325"/>
            <a:chOff x="4152" y="2128"/>
            <a:chExt cx="1136" cy="750"/>
          </a:xfrm>
        </p:grpSpPr>
        <p:sp>
          <p:nvSpPr>
            <p:cNvPr id="92207" name="Rectangle 57"/>
            <p:cNvSpPr>
              <a:spLocks noChangeArrowheads="1"/>
            </p:cNvSpPr>
            <p:nvPr/>
          </p:nvSpPr>
          <p:spPr bwMode="auto">
            <a:xfrm>
              <a:off x="4152" y="2297"/>
              <a:ext cx="1136" cy="581"/>
            </a:xfrm>
            <a:prstGeom prst="rect">
              <a:avLst/>
            </a:prstGeom>
            <a:solidFill>
              <a:srgbClr val="FFFF66"/>
            </a:solidFill>
            <a:ln w="9525">
              <a:solidFill>
                <a:schemeClr val="tx1"/>
              </a:solidFill>
              <a:miter lim="800000"/>
              <a:headEnd/>
              <a:tailEnd/>
            </a:ln>
          </p:spPr>
          <p:txBody>
            <a:bodyPr wrap="none" anchor="ctr"/>
            <a:lstStyle/>
            <a:p>
              <a:pPr defTabSz="457200" eaLnBrk="1" hangingPunct="1"/>
              <a:endParaRPr lang="ja-JP" altLang="en-US" sz="1800">
                <a:latin typeface="Calibri" pitchFamily="34" charset="0"/>
              </a:endParaRPr>
            </a:p>
          </p:txBody>
        </p:sp>
        <p:sp>
          <p:nvSpPr>
            <p:cNvPr id="92208" name="Rectangle 58" descr="紙袋"/>
            <p:cNvSpPr>
              <a:spLocks noChangeArrowheads="1"/>
            </p:cNvSpPr>
            <p:nvPr/>
          </p:nvSpPr>
          <p:spPr bwMode="auto">
            <a:xfrm>
              <a:off x="4195" y="2334"/>
              <a:ext cx="1050" cy="499"/>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eaLnBrk="1" hangingPunct="1"/>
              <a:endParaRPr lang="ja-JP" altLang="en-US" sz="1800">
                <a:latin typeface="Calibri" pitchFamily="34" charset="0"/>
              </a:endParaRPr>
            </a:p>
          </p:txBody>
        </p:sp>
        <p:sp>
          <p:nvSpPr>
            <p:cNvPr id="92209" name="Text Box 59"/>
            <p:cNvSpPr txBox="1">
              <a:spLocks noChangeArrowheads="1"/>
            </p:cNvSpPr>
            <p:nvPr/>
          </p:nvSpPr>
          <p:spPr bwMode="auto">
            <a:xfrm>
              <a:off x="4222" y="2363"/>
              <a:ext cx="662"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kumimoji="1" sz="3200">
                  <a:solidFill>
                    <a:schemeClr val="tx1"/>
                  </a:solidFill>
                  <a:latin typeface="Arial" pitchFamily="34" charset="0"/>
                  <a:ea typeface="ＭＳ Ｐゴシック" pitchFamily="50" charset="-128"/>
                </a:defRPr>
              </a:lvl1pPr>
              <a:lvl2pPr defTabSz="457200">
                <a:defRPr kumimoji="1" sz="2800">
                  <a:solidFill>
                    <a:schemeClr val="tx1"/>
                  </a:solidFill>
                  <a:latin typeface="Arial" pitchFamily="34" charset="0"/>
                  <a:ea typeface="ＭＳ Ｐゴシック" pitchFamily="50" charset="-128"/>
                </a:defRPr>
              </a:lvl2pPr>
              <a:lvl3pPr defTabSz="457200">
                <a:defRPr kumimoji="1" sz="2400">
                  <a:solidFill>
                    <a:schemeClr val="tx1"/>
                  </a:solidFill>
                  <a:latin typeface="Arial" pitchFamily="34" charset="0"/>
                  <a:ea typeface="ＭＳ Ｐゴシック" pitchFamily="50" charset="-128"/>
                </a:defRPr>
              </a:lvl3pPr>
              <a:lvl4pPr defTabSz="457200">
                <a:defRPr kumimoji="1" sz="2000">
                  <a:solidFill>
                    <a:schemeClr val="tx1"/>
                  </a:solidFill>
                  <a:latin typeface="Arial" pitchFamily="34" charset="0"/>
                  <a:ea typeface="ＭＳ Ｐゴシック" pitchFamily="50" charset="-128"/>
                </a:defRPr>
              </a:lvl4pPr>
              <a:lvl5pPr defTabSz="457200">
                <a:defRPr kumimoji="1" sz="2000">
                  <a:solidFill>
                    <a:schemeClr val="tx1"/>
                  </a:solidFill>
                  <a:latin typeface="Arial" pitchFamily="34" charset="0"/>
                  <a:ea typeface="ＭＳ Ｐゴシック" pitchFamily="50" charset="-128"/>
                </a:defRPr>
              </a:lvl5pPr>
              <a:lvl6pPr defTabSz="457200" eaLnBrk="0" hangingPunct="0">
                <a:defRPr kumimoji="1" sz="2000">
                  <a:solidFill>
                    <a:schemeClr val="tx1"/>
                  </a:solidFill>
                  <a:latin typeface="Arial" pitchFamily="34" charset="0"/>
                  <a:ea typeface="ＭＳ Ｐゴシック" pitchFamily="50" charset="-128"/>
                </a:defRPr>
              </a:lvl6pPr>
              <a:lvl7pPr defTabSz="457200" eaLnBrk="0" hangingPunct="0">
                <a:defRPr kumimoji="1" sz="2000">
                  <a:solidFill>
                    <a:schemeClr val="tx1"/>
                  </a:solidFill>
                  <a:latin typeface="Arial" pitchFamily="34" charset="0"/>
                  <a:ea typeface="ＭＳ Ｐゴシック" pitchFamily="50" charset="-128"/>
                </a:defRPr>
              </a:lvl7pPr>
              <a:lvl8pPr defTabSz="457200" eaLnBrk="0" hangingPunct="0">
                <a:defRPr kumimoji="1" sz="2000">
                  <a:solidFill>
                    <a:schemeClr val="tx1"/>
                  </a:solidFill>
                  <a:latin typeface="Arial" pitchFamily="34" charset="0"/>
                  <a:ea typeface="ＭＳ Ｐゴシック" pitchFamily="50" charset="-128"/>
                </a:defRPr>
              </a:lvl8pPr>
              <a:lvl9pPr defTabSz="457200"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1000">
                  <a:latin typeface="Calibri" pitchFamily="34" charset="0"/>
                </a:rPr>
                <a:t>10000</a:t>
              </a:r>
            </a:p>
            <a:p>
              <a:pPr eaLnBrk="1" hangingPunct="1"/>
              <a:r>
                <a:rPr lang="ja-JP" altLang="en-US" sz="900" b="1">
                  <a:latin typeface="Calibri" pitchFamily="34" charset="0"/>
                </a:rPr>
                <a:t>日本銀行券</a:t>
              </a:r>
              <a:endParaRPr lang="en-US" altLang="ja-JP" sz="900" b="1">
                <a:latin typeface="Calibri" pitchFamily="34" charset="0"/>
              </a:endParaRPr>
            </a:p>
            <a:p>
              <a:pPr eaLnBrk="1" hangingPunct="1"/>
              <a:r>
                <a:rPr lang="ja-JP" altLang="en-US" sz="900" b="1">
                  <a:latin typeface="Calibri" pitchFamily="34" charset="0"/>
                </a:rPr>
                <a:t>壱万円</a:t>
              </a:r>
              <a:endParaRPr lang="ja-JP" altLang="en-US" sz="900">
                <a:latin typeface="Calibri" pitchFamily="34" charset="0"/>
              </a:endParaRPr>
            </a:p>
          </p:txBody>
        </p:sp>
        <p:sp>
          <p:nvSpPr>
            <p:cNvPr id="92210" name="Oval 60"/>
            <p:cNvSpPr>
              <a:spLocks noChangeArrowheads="1"/>
            </p:cNvSpPr>
            <p:nvPr/>
          </p:nvSpPr>
          <p:spPr bwMode="auto">
            <a:xfrm>
              <a:off x="4592" y="2476"/>
              <a:ext cx="291" cy="275"/>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eaLnBrk="1" hangingPunct="1"/>
              <a:endParaRPr lang="ja-JP" altLang="en-US" sz="1800">
                <a:latin typeface="Calibri" pitchFamily="34" charset="0"/>
              </a:endParaRPr>
            </a:p>
          </p:txBody>
        </p:sp>
        <p:sp>
          <p:nvSpPr>
            <p:cNvPr id="92211" name="Freeform 61"/>
            <p:cNvSpPr>
              <a:spLocks/>
            </p:cNvSpPr>
            <p:nvPr/>
          </p:nvSpPr>
          <p:spPr bwMode="auto">
            <a:xfrm>
              <a:off x="4979" y="2353"/>
              <a:ext cx="252" cy="310"/>
            </a:xfrm>
            <a:custGeom>
              <a:avLst/>
              <a:gdLst>
                <a:gd name="T0" fmla="*/ 6 w 282"/>
                <a:gd name="T1" fmla="*/ 68 h 315"/>
                <a:gd name="T2" fmla="*/ 11 w 282"/>
                <a:gd name="T3" fmla="*/ 22 h 315"/>
                <a:gd name="T4" fmla="*/ 16 w 282"/>
                <a:gd name="T5" fmla="*/ 4 h 315"/>
                <a:gd name="T6" fmla="*/ 19 w 282"/>
                <a:gd name="T7" fmla="*/ 0 h 315"/>
                <a:gd name="T8" fmla="*/ 23 w 282"/>
                <a:gd name="T9" fmla="*/ 12 h 315"/>
                <a:gd name="T10" fmla="*/ 24 w 282"/>
                <a:gd name="T11" fmla="*/ 16 h 315"/>
                <a:gd name="T12" fmla="*/ 36 w 282"/>
                <a:gd name="T13" fmla="*/ 16 h 315"/>
                <a:gd name="T14" fmla="*/ 55 w 282"/>
                <a:gd name="T15" fmla="*/ 72 h 315"/>
                <a:gd name="T16" fmla="*/ 56 w 282"/>
                <a:gd name="T17" fmla="*/ 89 h 315"/>
                <a:gd name="T18" fmla="*/ 54 w 282"/>
                <a:gd name="T19" fmla="*/ 141 h 315"/>
                <a:gd name="T20" fmla="*/ 56 w 282"/>
                <a:gd name="T21" fmla="*/ 122 h 315"/>
                <a:gd name="T22" fmla="*/ 58 w 282"/>
                <a:gd name="T23" fmla="*/ 149 h 315"/>
                <a:gd name="T24" fmla="*/ 50 w 282"/>
                <a:gd name="T25" fmla="*/ 215 h 315"/>
                <a:gd name="T26" fmla="*/ 47 w 282"/>
                <a:gd name="T27" fmla="*/ 209 h 315"/>
                <a:gd name="T28" fmla="*/ 32 w 282"/>
                <a:gd name="T29" fmla="*/ 251 h 315"/>
                <a:gd name="T30" fmla="*/ 15 w 282"/>
                <a:gd name="T31" fmla="*/ 224 h 315"/>
                <a:gd name="T32" fmla="*/ 7 w 282"/>
                <a:gd name="T33" fmla="*/ 170 h 315"/>
                <a:gd name="T34" fmla="*/ 5 w 282"/>
                <a:gd name="T35" fmla="*/ 176 h 315"/>
                <a:gd name="T36" fmla="*/ 4 w 282"/>
                <a:gd name="T37" fmla="*/ 162 h 315"/>
                <a:gd name="T38" fmla="*/ 0 w 282"/>
                <a:gd name="T39" fmla="*/ 124 h 315"/>
                <a:gd name="T40" fmla="*/ 4 w 282"/>
                <a:gd name="T41" fmla="*/ 93 h 315"/>
                <a:gd name="T42" fmla="*/ 6 w 282"/>
                <a:gd name="T43" fmla="*/ 98 h 315"/>
                <a:gd name="T44" fmla="*/ 7 w 282"/>
                <a:gd name="T45" fmla="*/ 92 h 315"/>
                <a:gd name="T46" fmla="*/ 6 w 282"/>
                <a:gd name="T47" fmla="*/ 68 h 3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2"/>
                <a:gd name="T73" fmla="*/ 0 h 315"/>
                <a:gd name="T74" fmla="*/ 282 w 282"/>
                <a:gd name="T75" fmla="*/ 315 h 3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2" h="315">
                  <a:moveTo>
                    <a:pt x="28" y="82"/>
                  </a:moveTo>
                  <a:cubicBezTo>
                    <a:pt x="36" y="62"/>
                    <a:pt x="43" y="41"/>
                    <a:pt x="52" y="22"/>
                  </a:cubicBezTo>
                  <a:cubicBezTo>
                    <a:pt x="55" y="15"/>
                    <a:pt x="68" y="6"/>
                    <a:pt x="76" y="4"/>
                  </a:cubicBezTo>
                  <a:cubicBezTo>
                    <a:pt x="80" y="2"/>
                    <a:pt x="88" y="0"/>
                    <a:pt x="88" y="0"/>
                  </a:cubicBezTo>
                  <a:cubicBezTo>
                    <a:pt x="104" y="5"/>
                    <a:pt x="96" y="1"/>
                    <a:pt x="112" y="12"/>
                  </a:cubicBezTo>
                  <a:cubicBezTo>
                    <a:pt x="114" y="13"/>
                    <a:pt x="118" y="16"/>
                    <a:pt x="118" y="16"/>
                  </a:cubicBezTo>
                  <a:cubicBezTo>
                    <a:pt x="145" y="13"/>
                    <a:pt x="139" y="12"/>
                    <a:pt x="170" y="16"/>
                  </a:cubicBezTo>
                  <a:cubicBezTo>
                    <a:pt x="214" y="20"/>
                    <a:pt x="233" y="57"/>
                    <a:pt x="262" y="86"/>
                  </a:cubicBezTo>
                  <a:cubicBezTo>
                    <a:pt x="263" y="94"/>
                    <a:pt x="266" y="103"/>
                    <a:pt x="268" y="112"/>
                  </a:cubicBezTo>
                  <a:cubicBezTo>
                    <a:pt x="266" y="140"/>
                    <a:pt x="265" y="152"/>
                    <a:pt x="258" y="176"/>
                  </a:cubicBezTo>
                  <a:cubicBezTo>
                    <a:pt x="259" y="162"/>
                    <a:pt x="256" y="154"/>
                    <a:pt x="270" y="150"/>
                  </a:cubicBezTo>
                  <a:cubicBezTo>
                    <a:pt x="279" y="159"/>
                    <a:pt x="279" y="174"/>
                    <a:pt x="282" y="188"/>
                  </a:cubicBezTo>
                  <a:cubicBezTo>
                    <a:pt x="280" y="221"/>
                    <a:pt x="278" y="248"/>
                    <a:pt x="250" y="270"/>
                  </a:cubicBezTo>
                  <a:cubicBezTo>
                    <a:pt x="242" y="265"/>
                    <a:pt x="231" y="250"/>
                    <a:pt x="228" y="262"/>
                  </a:cubicBezTo>
                  <a:cubicBezTo>
                    <a:pt x="223" y="315"/>
                    <a:pt x="209" y="309"/>
                    <a:pt x="158" y="314"/>
                  </a:cubicBezTo>
                  <a:cubicBezTo>
                    <a:pt x="118" y="311"/>
                    <a:pt x="101" y="307"/>
                    <a:pt x="74" y="280"/>
                  </a:cubicBezTo>
                  <a:cubicBezTo>
                    <a:pt x="69" y="265"/>
                    <a:pt x="44" y="220"/>
                    <a:pt x="32" y="212"/>
                  </a:cubicBezTo>
                  <a:cubicBezTo>
                    <a:pt x="30" y="214"/>
                    <a:pt x="28" y="218"/>
                    <a:pt x="26" y="218"/>
                  </a:cubicBezTo>
                  <a:cubicBezTo>
                    <a:pt x="25" y="217"/>
                    <a:pt x="16" y="205"/>
                    <a:pt x="16" y="204"/>
                  </a:cubicBezTo>
                  <a:cubicBezTo>
                    <a:pt x="7" y="187"/>
                    <a:pt x="4" y="169"/>
                    <a:pt x="0" y="152"/>
                  </a:cubicBezTo>
                  <a:cubicBezTo>
                    <a:pt x="2" y="138"/>
                    <a:pt x="1" y="128"/>
                    <a:pt x="14" y="120"/>
                  </a:cubicBezTo>
                  <a:cubicBezTo>
                    <a:pt x="22" y="122"/>
                    <a:pt x="26" y="139"/>
                    <a:pt x="30" y="126"/>
                  </a:cubicBezTo>
                  <a:cubicBezTo>
                    <a:pt x="30" y="123"/>
                    <a:pt x="31" y="120"/>
                    <a:pt x="32" y="118"/>
                  </a:cubicBezTo>
                  <a:cubicBezTo>
                    <a:pt x="34" y="90"/>
                    <a:pt x="36" y="102"/>
                    <a:pt x="28" y="82"/>
                  </a:cubicBez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92212" name="Freeform 62"/>
            <p:cNvSpPr>
              <a:spLocks/>
            </p:cNvSpPr>
            <p:nvPr/>
          </p:nvSpPr>
          <p:spPr bwMode="auto">
            <a:xfrm>
              <a:off x="5000" y="2345"/>
              <a:ext cx="229" cy="134"/>
            </a:xfrm>
            <a:custGeom>
              <a:avLst/>
              <a:gdLst>
                <a:gd name="T0" fmla="*/ 4 w 259"/>
                <a:gd name="T1" fmla="*/ 38 h 144"/>
                <a:gd name="T2" fmla="*/ 9 w 259"/>
                <a:gd name="T3" fmla="*/ 23 h 144"/>
                <a:gd name="T4" fmla="*/ 20 w 259"/>
                <a:gd name="T5" fmla="*/ 32 h 144"/>
                <a:gd name="T6" fmla="*/ 33 w 259"/>
                <a:gd name="T7" fmla="*/ 24 h 144"/>
                <a:gd name="T8" fmla="*/ 34 w 259"/>
                <a:gd name="T9" fmla="*/ 34 h 144"/>
                <a:gd name="T10" fmla="*/ 39 w 259"/>
                <a:gd name="T11" fmla="*/ 39 h 144"/>
                <a:gd name="T12" fmla="*/ 43 w 259"/>
                <a:gd name="T13" fmla="*/ 52 h 144"/>
                <a:gd name="T14" fmla="*/ 44 w 259"/>
                <a:gd name="T15" fmla="*/ 42 h 144"/>
                <a:gd name="T16" fmla="*/ 46 w 259"/>
                <a:gd name="T17" fmla="*/ 37 h 144"/>
                <a:gd name="T18" fmla="*/ 42 w 259"/>
                <a:gd name="T19" fmla="*/ 17 h 144"/>
                <a:gd name="T20" fmla="*/ 40 w 259"/>
                <a:gd name="T21" fmla="*/ 10 h 144"/>
                <a:gd name="T22" fmla="*/ 39 w 259"/>
                <a:gd name="T23" fmla="*/ 7 h 144"/>
                <a:gd name="T24" fmla="*/ 26 w 259"/>
                <a:gd name="T25" fmla="*/ 7 h 144"/>
                <a:gd name="T26" fmla="*/ 19 w 259"/>
                <a:gd name="T27" fmla="*/ 7 h 144"/>
                <a:gd name="T28" fmla="*/ 11 w 259"/>
                <a:gd name="T29" fmla="*/ 0 h 144"/>
                <a:gd name="T30" fmla="*/ 4 w 259"/>
                <a:gd name="T31" fmla="*/ 10 h 144"/>
                <a:gd name="T32" fmla="*/ 4 w 259"/>
                <a:gd name="T33" fmla="*/ 19 h 144"/>
                <a:gd name="T34" fmla="*/ 3 w 259"/>
                <a:gd name="T35" fmla="*/ 27 h 144"/>
                <a:gd name="T36" fmla="*/ 4 w 259"/>
                <a:gd name="T37" fmla="*/ 38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
                <a:gd name="T58" fmla="*/ 0 h 144"/>
                <a:gd name="T59" fmla="*/ 259 w 259"/>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 h="144">
                  <a:moveTo>
                    <a:pt x="13" y="104"/>
                  </a:moveTo>
                  <a:cubicBezTo>
                    <a:pt x="32" y="89"/>
                    <a:pt x="43" y="84"/>
                    <a:pt x="49" y="62"/>
                  </a:cubicBezTo>
                  <a:cubicBezTo>
                    <a:pt x="66" y="73"/>
                    <a:pt x="92" y="80"/>
                    <a:pt x="113" y="86"/>
                  </a:cubicBezTo>
                  <a:cubicBezTo>
                    <a:pt x="139" y="83"/>
                    <a:pt x="157" y="69"/>
                    <a:pt x="183" y="66"/>
                  </a:cubicBezTo>
                  <a:cubicBezTo>
                    <a:pt x="198" y="69"/>
                    <a:pt x="188" y="80"/>
                    <a:pt x="197" y="92"/>
                  </a:cubicBezTo>
                  <a:cubicBezTo>
                    <a:pt x="200" y="97"/>
                    <a:pt x="211" y="102"/>
                    <a:pt x="217" y="106"/>
                  </a:cubicBezTo>
                  <a:cubicBezTo>
                    <a:pt x="219" y="123"/>
                    <a:pt x="223" y="133"/>
                    <a:pt x="239" y="144"/>
                  </a:cubicBezTo>
                  <a:cubicBezTo>
                    <a:pt x="248" y="137"/>
                    <a:pt x="251" y="124"/>
                    <a:pt x="255" y="114"/>
                  </a:cubicBezTo>
                  <a:cubicBezTo>
                    <a:pt x="256" y="110"/>
                    <a:pt x="259" y="102"/>
                    <a:pt x="259" y="102"/>
                  </a:cubicBezTo>
                  <a:cubicBezTo>
                    <a:pt x="254" y="80"/>
                    <a:pt x="244" y="65"/>
                    <a:pt x="235" y="46"/>
                  </a:cubicBezTo>
                  <a:cubicBezTo>
                    <a:pt x="232" y="40"/>
                    <a:pt x="230" y="33"/>
                    <a:pt x="227" y="28"/>
                  </a:cubicBezTo>
                  <a:cubicBezTo>
                    <a:pt x="224" y="23"/>
                    <a:pt x="219" y="16"/>
                    <a:pt x="219" y="16"/>
                  </a:cubicBezTo>
                  <a:cubicBezTo>
                    <a:pt x="194" y="20"/>
                    <a:pt x="169" y="20"/>
                    <a:pt x="145" y="22"/>
                  </a:cubicBezTo>
                  <a:cubicBezTo>
                    <a:pt x="141" y="21"/>
                    <a:pt x="113" y="21"/>
                    <a:pt x="103" y="18"/>
                  </a:cubicBezTo>
                  <a:cubicBezTo>
                    <a:pt x="87" y="12"/>
                    <a:pt x="77" y="3"/>
                    <a:pt x="61" y="0"/>
                  </a:cubicBezTo>
                  <a:cubicBezTo>
                    <a:pt x="46" y="4"/>
                    <a:pt x="33" y="17"/>
                    <a:pt x="23" y="28"/>
                  </a:cubicBezTo>
                  <a:cubicBezTo>
                    <a:pt x="20" y="36"/>
                    <a:pt x="9" y="52"/>
                    <a:pt x="9" y="52"/>
                  </a:cubicBezTo>
                  <a:cubicBezTo>
                    <a:pt x="7" y="58"/>
                    <a:pt x="3" y="72"/>
                    <a:pt x="3" y="72"/>
                  </a:cubicBezTo>
                  <a:cubicBezTo>
                    <a:pt x="3" y="77"/>
                    <a:pt x="0" y="116"/>
                    <a:pt x="13" y="104"/>
                  </a:cubicBezTo>
                  <a:close/>
                </a:path>
              </a:pathLst>
            </a:custGeom>
            <a:solidFill>
              <a:schemeClr val="tx1"/>
            </a:solidFill>
            <a:ln w="9525">
              <a:solidFill>
                <a:schemeClr val="tx1"/>
              </a:solidFill>
              <a:round/>
              <a:headEnd/>
              <a:tailEnd/>
            </a:ln>
          </p:spPr>
          <p:txBody>
            <a:bodyPr wrap="none" anchor="ctr"/>
            <a:lstStyle/>
            <a:p>
              <a:endParaRPr lang="ja-JP" altLang="en-US"/>
            </a:p>
          </p:txBody>
        </p:sp>
        <p:sp>
          <p:nvSpPr>
            <p:cNvPr id="92213" name="Oval 63"/>
            <p:cNvSpPr>
              <a:spLocks noChangeArrowheads="1"/>
            </p:cNvSpPr>
            <p:nvPr/>
          </p:nvSpPr>
          <p:spPr bwMode="auto">
            <a:xfrm>
              <a:off x="5040" y="2478"/>
              <a:ext cx="41" cy="43"/>
            </a:xfrm>
            <a:prstGeom prst="ellipse">
              <a:avLst/>
            </a:prstGeom>
            <a:solidFill>
              <a:schemeClr val="tx1"/>
            </a:solidFill>
            <a:ln w="9525">
              <a:solidFill>
                <a:schemeClr val="tx1"/>
              </a:solidFill>
              <a:round/>
              <a:headEnd/>
              <a:tailEnd/>
            </a:ln>
          </p:spPr>
          <p:txBody>
            <a:bodyPr wrap="none" anchor="ctr"/>
            <a:lstStyle/>
            <a:p>
              <a:pPr algn="ctr" defTabSz="457200" eaLnBrk="1" hangingPunct="1"/>
              <a:endParaRPr lang="ja-JP" altLang="en-US" sz="1800">
                <a:latin typeface="Calibri" pitchFamily="34" charset="0"/>
              </a:endParaRPr>
            </a:p>
          </p:txBody>
        </p:sp>
        <p:sp>
          <p:nvSpPr>
            <p:cNvPr id="92214" name="Oval 64"/>
            <p:cNvSpPr>
              <a:spLocks noChangeArrowheads="1"/>
            </p:cNvSpPr>
            <p:nvPr/>
          </p:nvSpPr>
          <p:spPr bwMode="auto">
            <a:xfrm>
              <a:off x="5119" y="2476"/>
              <a:ext cx="42" cy="43"/>
            </a:xfrm>
            <a:prstGeom prst="ellipse">
              <a:avLst/>
            </a:prstGeom>
            <a:solidFill>
              <a:schemeClr val="tx1"/>
            </a:solidFill>
            <a:ln w="9525">
              <a:solidFill>
                <a:schemeClr val="tx1"/>
              </a:solidFill>
              <a:round/>
              <a:headEnd/>
              <a:tailEnd/>
            </a:ln>
          </p:spPr>
          <p:txBody>
            <a:bodyPr wrap="none" anchor="ctr"/>
            <a:lstStyle/>
            <a:p>
              <a:pPr algn="ctr" defTabSz="457200" eaLnBrk="1" hangingPunct="1"/>
              <a:endParaRPr lang="ja-JP" altLang="en-US" sz="1800">
                <a:latin typeface="Calibri" pitchFamily="34" charset="0"/>
              </a:endParaRPr>
            </a:p>
          </p:txBody>
        </p:sp>
        <p:sp>
          <p:nvSpPr>
            <p:cNvPr id="92215" name="Freeform 65"/>
            <p:cNvSpPr>
              <a:spLocks/>
            </p:cNvSpPr>
            <p:nvPr/>
          </p:nvSpPr>
          <p:spPr bwMode="auto">
            <a:xfrm>
              <a:off x="5061" y="2567"/>
              <a:ext cx="92" cy="26"/>
            </a:xfrm>
            <a:custGeom>
              <a:avLst/>
              <a:gdLst>
                <a:gd name="T0" fmla="*/ 0 w 104"/>
                <a:gd name="T1" fmla="*/ 4 h 28"/>
                <a:gd name="T2" fmla="*/ 10 w 104"/>
                <a:gd name="T3" fmla="*/ 10 h 28"/>
                <a:gd name="T4" fmla="*/ 16 w 104"/>
                <a:gd name="T5" fmla="*/ 7 h 28"/>
                <a:gd name="T6" fmla="*/ 19 w 104"/>
                <a:gd name="T7" fmla="*/ 0 h 28"/>
                <a:gd name="T8" fmla="*/ 0 60000 65536"/>
                <a:gd name="T9" fmla="*/ 0 60000 65536"/>
                <a:gd name="T10" fmla="*/ 0 60000 65536"/>
                <a:gd name="T11" fmla="*/ 0 60000 65536"/>
                <a:gd name="T12" fmla="*/ 0 w 104"/>
                <a:gd name="T13" fmla="*/ 0 h 28"/>
                <a:gd name="T14" fmla="*/ 104 w 104"/>
                <a:gd name="T15" fmla="*/ 28 h 28"/>
              </a:gdLst>
              <a:ahLst/>
              <a:cxnLst>
                <a:cxn ang="T8">
                  <a:pos x="T0" y="T1"/>
                </a:cxn>
                <a:cxn ang="T9">
                  <a:pos x="T2" y="T3"/>
                </a:cxn>
                <a:cxn ang="T10">
                  <a:pos x="T4" y="T5"/>
                </a:cxn>
                <a:cxn ang="T11">
                  <a:pos x="T6" y="T7"/>
                </a:cxn>
              </a:cxnLst>
              <a:rect l="T12" t="T13" r="T14" b="T15"/>
              <a:pathLst>
                <a:path w="104" h="28">
                  <a:moveTo>
                    <a:pt x="0" y="4"/>
                  </a:moveTo>
                  <a:cubicBezTo>
                    <a:pt x="15" y="19"/>
                    <a:pt x="28" y="24"/>
                    <a:pt x="50" y="28"/>
                  </a:cubicBezTo>
                  <a:cubicBezTo>
                    <a:pt x="61" y="27"/>
                    <a:pt x="77" y="28"/>
                    <a:pt x="88" y="20"/>
                  </a:cubicBezTo>
                  <a:cubicBezTo>
                    <a:pt x="94" y="14"/>
                    <a:pt x="104" y="0"/>
                    <a:pt x="10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92216" name="Group 66"/>
            <p:cNvGrpSpPr>
              <a:grpSpLocks/>
            </p:cNvGrpSpPr>
            <p:nvPr/>
          </p:nvGrpSpPr>
          <p:grpSpPr bwMode="auto">
            <a:xfrm>
              <a:off x="4505" y="2128"/>
              <a:ext cx="576" cy="313"/>
              <a:chOff x="4393" y="1984"/>
              <a:chExt cx="576" cy="313"/>
            </a:xfrm>
          </p:grpSpPr>
          <p:sp>
            <p:nvSpPr>
              <p:cNvPr id="92217" name="Oval 67"/>
              <p:cNvSpPr>
                <a:spLocks noChangeArrowheads="1"/>
              </p:cNvSpPr>
              <p:nvPr/>
            </p:nvSpPr>
            <p:spPr bwMode="auto">
              <a:xfrm>
                <a:off x="4393" y="1984"/>
                <a:ext cx="299" cy="313"/>
              </a:xfrm>
              <a:prstGeom prst="ellipse">
                <a:avLst/>
              </a:prstGeom>
              <a:solidFill>
                <a:schemeClr val="folHlink"/>
              </a:solidFill>
              <a:ln w="9525">
                <a:solidFill>
                  <a:schemeClr val="tx1"/>
                </a:solidFill>
                <a:round/>
                <a:headEnd/>
                <a:tailEnd/>
              </a:ln>
            </p:spPr>
            <p:txBody>
              <a:bodyPr wrap="none" anchor="ctr"/>
              <a:lstStyle/>
              <a:p>
                <a:pPr algn="ctr" defTabSz="457200" eaLnBrk="1" hangingPunct="1"/>
                <a:r>
                  <a:rPr lang="en-US" altLang="ja-JP" sz="1200">
                    <a:latin typeface="Calibri" pitchFamily="34" charset="0"/>
                  </a:rPr>
                  <a:t>500</a:t>
                </a:r>
              </a:p>
            </p:txBody>
          </p:sp>
          <p:sp>
            <p:nvSpPr>
              <p:cNvPr id="92218" name="Oval 68"/>
              <p:cNvSpPr>
                <a:spLocks noChangeArrowheads="1"/>
              </p:cNvSpPr>
              <p:nvPr/>
            </p:nvSpPr>
            <p:spPr bwMode="auto">
              <a:xfrm>
                <a:off x="4748" y="2014"/>
                <a:ext cx="221" cy="223"/>
              </a:xfrm>
              <a:prstGeom prst="ellipse">
                <a:avLst/>
              </a:prstGeom>
              <a:solidFill>
                <a:schemeClr val="folHlink"/>
              </a:solidFill>
              <a:ln w="9525">
                <a:solidFill>
                  <a:schemeClr val="tx1"/>
                </a:solidFill>
                <a:round/>
                <a:headEnd/>
                <a:tailEnd/>
              </a:ln>
            </p:spPr>
            <p:txBody>
              <a:bodyPr wrap="none" anchor="ctr"/>
              <a:lstStyle/>
              <a:p>
                <a:pPr algn="ctr" defTabSz="457200" eaLnBrk="1" hangingPunct="1"/>
                <a:r>
                  <a:rPr lang="en-US" altLang="ja-JP" sz="1000">
                    <a:latin typeface="Calibri" pitchFamily="34" charset="0"/>
                  </a:rPr>
                  <a:t>100</a:t>
                </a:r>
              </a:p>
            </p:txBody>
          </p:sp>
        </p:grpSp>
      </p:grpSp>
      <p:sp>
        <p:nvSpPr>
          <p:cNvPr id="92170" name="Text Box 72"/>
          <p:cNvSpPr txBox="1">
            <a:spLocks noChangeArrowheads="1"/>
          </p:cNvSpPr>
          <p:nvPr/>
        </p:nvSpPr>
        <p:spPr bwMode="auto">
          <a:xfrm>
            <a:off x="4325528" y="3345831"/>
            <a:ext cx="100529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kumimoji="1" sz="3200">
                <a:solidFill>
                  <a:schemeClr val="tx1"/>
                </a:solidFill>
                <a:latin typeface="Arial" pitchFamily="34" charset="0"/>
                <a:ea typeface="ＭＳ Ｐゴシック" pitchFamily="50" charset="-128"/>
              </a:defRPr>
            </a:lvl1pPr>
            <a:lvl2pPr defTabSz="457200">
              <a:defRPr kumimoji="1" sz="2800">
                <a:solidFill>
                  <a:schemeClr val="tx1"/>
                </a:solidFill>
                <a:latin typeface="Arial" pitchFamily="34" charset="0"/>
                <a:ea typeface="ＭＳ Ｐゴシック" pitchFamily="50" charset="-128"/>
              </a:defRPr>
            </a:lvl2pPr>
            <a:lvl3pPr defTabSz="457200">
              <a:defRPr kumimoji="1" sz="2400">
                <a:solidFill>
                  <a:schemeClr val="tx1"/>
                </a:solidFill>
                <a:latin typeface="Arial" pitchFamily="34" charset="0"/>
                <a:ea typeface="ＭＳ Ｐゴシック" pitchFamily="50" charset="-128"/>
              </a:defRPr>
            </a:lvl3pPr>
            <a:lvl4pPr defTabSz="457200">
              <a:defRPr kumimoji="1" sz="2000">
                <a:solidFill>
                  <a:schemeClr val="tx1"/>
                </a:solidFill>
                <a:latin typeface="Arial" pitchFamily="34" charset="0"/>
                <a:ea typeface="ＭＳ Ｐゴシック" pitchFamily="50" charset="-128"/>
              </a:defRPr>
            </a:lvl4pPr>
            <a:lvl5pPr defTabSz="457200">
              <a:defRPr kumimoji="1" sz="2000">
                <a:solidFill>
                  <a:schemeClr val="tx1"/>
                </a:solidFill>
                <a:latin typeface="Arial" pitchFamily="34" charset="0"/>
                <a:ea typeface="ＭＳ Ｐゴシック" pitchFamily="50" charset="-128"/>
              </a:defRPr>
            </a:lvl5pPr>
            <a:lvl6pPr defTabSz="457200" eaLnBrk="0" hangingPunct="0">
              <a:defRPr kumimoji="1" sz="2000">
                <a:solidFill>
                  <a:schemeClr val="tx1"/>
                </a:solidFill>
                <a:latin typeface="Arial" pitchFamily="34" charset="0"/>
                <a:ea typeface="ＭＳ Ｐゴシック" pitchFamily="50" charset="-128"/>
              </a:defRPr>
            </a:lvl6pPr>
            <a:lvl7pPr defTabSz="457200" eaLnBrk="0" hangingPunct="0">
              <a:defRPr kumimoji="1" sz="2000">
                <a:solidFill>
                  <a:schemeClr val="tx1"/>
                </a:solidFill>
                <a:latin typeface="Arial" pitchFamily="34" charset="0"/>
                <a:ea typeface="ＭＳ Ｐゴシック" pitchFamily="50" charset="-128"/>
              </a:defRPr>
            </a:lvl7pPr>
            <a:lvl8pPr defTabSz="457200" eaLnBrk="0" hangingPunct="0">
              <a:defRPr kumimoji="1" sz="2000">
                <a:solidFill>
                  <a:schemeClr val="tx1"/>
                </a:solidFill>
                <a:latin typeface="Arial" pitchFamily="34" charset="0"/>
                <a:ea typeface="ＭＳ Ｐゴシック" pitchFamily="50" charset="-128"/>
              </a:defRPr>
            </a:lvl8pPr>
            <a:lvl9pPr defTabSz="457200"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500" b="1" dirty="0">
                <a:solidFill>
                  <a:srgbClr val="3399FF"/>
                </a:solidFill>
                <a:latin typeface="Meiryo UI" pitchFamily="50" charset="-128"/>
                <a:ea typeface="Meiryo UI" pitchFamily="50" charset="-128"/>
                <a:cs typeface="Meiryo UI" pitchFamily="50" charset="-128"/>
              </a:rPr>
              <a:t>男性</a:t>
            </a:r>
          </a:p>
        </p:txBody>
      </p:sp>
      <p:grpSp>
        <p:nvGrpSpPr>
          <p:cNvPr id="92171" name="Group 24"/>
          <p:cNvGrpSpPr>
            <a:grpSpLocks/>
          </p:cNvGrpSpPr>
          <p:nvPr/>
        </p:nvGrpSpPr>
        <p:grpSpPr bwMode="auto">
          <a:xfrm>
            <a:off x="5721350" y="2248868"/>
            <a:ext cx="1009650" cy="803275"/>
            <a:chOff x="3000" y="784"/>
            <a:chExt cx="1556" cy="1200"/>
          </a:xfrm>
        </p:grpSpPr>
        <p:sp>
          <p:nvSpPr>
            <p:cNvPr id="92199" name="Oval 25"/>
            <p:cNvSpPr>
              <a:spLocks noChangeArrowheads="1"/>
            </p:cNvSpPr>
            <p:nvPr/>
          </p:nvSpPr>
          <p:spPr bwMode="auto">
            <a:xfrm>
              <a:off x="3000" y="1556"/>
              <a:ext cx="920" cy="20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eaLnBrk="1" hangingPunct="1"/>
              <a:endParaRPr lang="ja-JP" altLang="en-US" sz="1800">
                <a:latin typeface="Calibri" pitchFamily="34" charset="0"/>
              </a:endParaRPr>
            </a:p>
          </p:txBody>
        </p:sp>
        <p:sp>
          <p:nvSpPr>
            <p:cNvPr id="92200" name="Rectangle 26"/>
            <p:cNvSpPr>
              <a:spLocks noChangeArrowheads="1"/>
            </p:cNvSpPr>
            <p:nvPr/>
          </p:nvSpPr>
          <p:spPr bwMode="auto">
            <a:xfrm>
              <a:off x="3000" y="1135"/>
              <a:ext cx="920" cy="4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eaLnBrk="1" hangingPunct="1"/>
              <a:endParaRPr lang="ja-JP" altLang="en-US" sz="1800">
                <a:latin typeface="Calibri" pitchFamily="34" charset="0"/>
              </a:endParaRPr>
            </a:p>
          </p:txBody>
        </p:sp>
        <p:sp>
          <p:nvSpPr>
            <p:cNvPr id="92201" name="Oval 27"/>
            <p:cNvSpPr>
              <a:spLocks noChangeArrowheads="1"/>
            </p:cNvSpPr>
            <p:nvPr/>
          </p:nvSpPr>
          <p:spPr bwMode="auto">
            <a:xfrm>
              <a:off x="3000" y="1040"/>
              <a:ext cx="920" cy="200"/>
            </a:xfrm>
            <a:prstGeom prst="ellipse">
              <a:avLst/>
            </a:prstGeom>
            <a:solidFill>
              <a:srgbClr val="993300"/>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02" name="Freeform 28"/>
            <p:cNvSpPr>
              <a:spLocks/>
            </p:cNvSpPr>
            <p:nvPr/>
          </p:nvSpPr>
          <p:spPr bwMode="auto">
            <a:xfrm>
              <a:off x="3784" y="784"/>
              <a:ext cx="772" cy="352"/>
            </a:xfrm>
            <a:custGeom>
              <a:avLst/>
              <a:gdLst>
                <a:gd name="T0" fmla="*/ 0 w 772"/>
                <a:gd name="T1" fmla="*/ 296 h 352"/>
                <a:gd name="T2" fmla="*/ 544 w 772"/>
                <a:gd name="T3" fmla="*/ 96 h 352"/>
                <a:gd name="T4" fmla="*/ 720 w 772"/>
                <a:gd name="T5" fmla="*/ 0 h 352"/>
                <a:gd name="T6" fmla="*/ 752 w 772"/>
                <a:gd name="T7" fmla="*/ 152 h 352"/>
                <a:gd name="T8" fmla="*/ 672 w 772"/>
                <a:gd name="T9" fmla="*/ 176 h 352"/>
                <a:gd name="T10" fmla="*/ 440 w 772"/>
                <a:gd name="T11" fmla="*/ 248 h 352"/>
                <a:gd name="T12" fmla="*/ 296 w 772"/>
                <a:gd name="T13" fmla="*/ 304 h 352"/>
                <a:gd name="T14" fmla="*/ 136 w 772"/>
                <a:gd name="T15" fmla="*/ 352 h 352"/>
                <a:gd name="T16" fmla="*/ 0 60000 65536"/>
                <a:gd name="T17" fmla="*/ 0 60000 65536"/>
                <a:gd name="T18" fmla="*/ 0 60000 65536"/>
                <a:gd name="T19" fmla="*/ 0 60000 65536"/>
                <a:gd name="T20" fmla="*/ 0 60000 65536"/>
                <a:gd name="T21" fmla="*/ 0 60000 65536"/>
                <a:gd name="T22" fmla="*/ 0 60000 65536"/>
                <a:gd name="T23" fmla="*/ 0 60000 65536"/>
                <a:gd name="T24" fmla="*/ 0 w 772"/>
                <a:gd name="T25" fmla="*/ 0 h 352"/>
                <a:gd name="T26" fmla="*/ 772 w 772"/>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2" h="352">
                  <a:moveTo>
                    <a:pt x="0" y="296"/>
                  </a:moveTo>
                  <a:cubicBezTo>
                    <a:pt x="104" y="258"/>
                    <a:pt x="371" y="153"/>
                    <a:pt x="544" y="96"/>
                  </a:cubicBezTo>
                  <a:cubicBezTo>
                    <a:pt x="601" y="52"/>
                    <a:pt x="663" y="37"/>
                    <a:pt x="720" y="0"/>
                  </a:cubicBezTo>
                  <a:cubicBezTo>
                    <a:pt x="764" y="44"/>
                    <a:pt x="772" y="85"/>
                    <a:pt x="752" y="152"/>
                  </a:cubicBezTo>
                  <a:cubicBezTo>
                    <a:pt x="745" y="173"/>
                    <a:pt x="672" y="175"/>
                    <a:pt x="672" y="176"/>
                  </a:cubicBezTo>
                  <a:cubicBezTo>
                    <a:pt x="595" y="204"/>
                    <a:pt x="515" y="217"/>
                    <a:pt x="440" y="248"/>
                  </a:cubicBezTo>
                  <a:cubicBezTo>
                    <a:pt x="386" y="269"/>
                    <a:pt x="353" y="292"/>
                    <a:pt x="296" y="304"/>
                  </a:cubicBezTo>
                  <a:cubicBezTo>
                    <a:pt x="259" y="328"/>
                    <a:pt x="182" y="352"/>
                    <a:pt x="136" y="352"/>
                  </a:cubicBezTo>
                </a:path>
              </a:pathLst>
            </a:custGeom>
            <a:solidFill>
              <a:schemeClr val="bg2"/>
            </a:solidFill>
            <a:ln w="9525">
              <a:solidFill>
                <a:schemeClr val="tx1"/>
              </a:solidFill>
              <a:round/>
              <a:headEnd/>
              <a:tailEnd/>
            </a:ln>
          </p:spPr>
          <p:txBody>
            <a:bodyPr wrap="none" anchor="ctr"/>
            <a:lstStyle/>
            <a:p>
              <a:endParaRPr lang="ja-JP" altLang="en-US"/>
            </a:p>
          </p:txBody>
        </p:sp>
        <p:sp>
          <p:nvSpPr>
            <p:cNvPr id="92203" name="Oval 29"/>
            <p:cNvSpPr>
              <a:spLocks noChangeArrowheads="1"/>
            </p:cNvSpPr>
            <p:nvPr/>
          </p:nvSpPr>
          <p:spPr bwMode="auto">
            <a:xfrm>
              <a:off x="3360" y="940"/>
              <a:ext cx="184" cy="167"/>
            </a:xfrm>
            <a:prstGeom prst="ellipse">
              <a:avLst/>
            </a:prstGeom>
            <a:solidFill>
              <a:srgbClr val="993300"/>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204" name="Freeform 30"/>
            <p:cNvSpPr>
              <a:spLocks/>
            </p:cNvSpPr>
            <p:nvPr/>
          </p:nvSpPr>
          <p:spPr bwMode="auto">
            <a:xfrm>
              <a:off x="3182" y="1680"/>
              <a:ext cx="154" cy="296"/>
            </a:xfrm>
            <a:custGeom>
              <a:avLst/>
              <a:gdLst>
                <a:gd name="T0" fmla="*/ 50 w 154"/>
                <a:gd name="T1" fmla="*/ 288 h 296"/>
                <a:gd name="T2" fmla="*/ 2 w 154"/>
                <a:gd name="T3" fmla="*/ 184 h 296"/>
                <a:gd name="T4" fmla="*/ 18 w 154"/>
                <a:gd name="T5" fmla="*/ 0 h 296"/>
                <a:gd name="T6" fmla="*/ 50 w 154"/>
                <a:gd name="T7" fmla="*/ 80 h 296"/>
                <a:gd name="T8" fmla="*/ 58 w 154"/>
                <a:gd name="T9" fmla="*/ 56 h 296"/>
                <a:gd name="T10" fmla="*/ 74 w 154"/>
                <a:gd name="T11" fmla="*/ 80 h 296"/>
                <a:gd name="T12" fmla="*/ 122 w 154"/>
                <a:gd name="T13" fmla="*/ 128 h 296"/>
                <a:gd name="T14" fmla="*/ 154 w 154"/>
                <a:gd name="T15" fmla="*/ 200 h 296"/>
                <a:gd name="T16" fmla="*/ 146 w 154"/>
                <a:gd name="T17" fmla="*/ 248 h 296"/>
                <a:gd name="T18" fmla="*/ 114 w 154"/>
                <a:gd name="T19" fmla="*/ 296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296"/>
                <a:gd name="T32" fmla="*/ 154 w 154"/>
                <a:gd name="T33" fmla="*/ 296 h 2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296">
                  <a:moveTo>
                    <a:pt x="50" y="288"/>
                  </a:moveTo>
                  <a:cubicBezTo>
                    <a:pt x="44" y="277"/>
                    <a:pt x="0" y="214"/>
                    <a:pt x="2" y="184"/>
                  </a:cubicBezTo>
                  <a:cubicBezTo>
                    <a:pt x="4" y="122"/>
                    <a:pt x="18" y="0"/>
                    <a:pt x="18" y="0"/>
                  </a:cubicBezTo>
                  <a:cubicBezTo>
                    <a:pt x="37" y="59"/>
                    <a:pt x="26" y="32"/>
                    <a:pt x="50" y="80"/>
                  </a:cubicBezTo>
                  <a:cubicBezTo>
                    <a:pt x="52" y="72"/>
                    <a:pt x="49" y="56"/>
                    <a:pt x="58" y="56"/>
                  </a:cubicBezTo>
                  <a:cubicBezTo>
                    <a:pt x="67" y="56"/>
                    <a:pt x="67" y="72"/>
                    <a:pt x="74" y="80"/>
                  </a:cubicBezTo>
                  <a:cubicBezTo>
                    <a:pt x="89" y="96"/>
                    <a:pt x="122" y="128"/>
                    <a:pt x="122" y="128"/>
                  </a:cubicBezTo>
                  <a:cubicBezTo>
                    <a:pt x="130" y="154"/>
                    <a:pt x="145" y="173"/>
                    <a:pt x="154" y="200"/>
                  </a:cubicBezTo>
                  <a:cubicBezTo>
                    <a:pt x="151" y="216"/>
                    <a:pt x="152" y="233"/>
                    <a:pt x="146" y="248"/>
                  </a:cubicBezTo>
                  <a:cubicBezTo>
                    <a:pt x="138" y="265"/>
                    <a:pt x="114" y="296"/>
                    <a:pt x="114" y="296"/>
                  </a:cubicBezTo>
                </a:path>
              </a:pathLst>
            </a:custGeom>
            <a:solidFill>
              <a:srgbClr val="FF0000"/>
            </a:solidFill>
            <a:ln w="9525">
              <a:solidFill>
                <a:schemeClr val="tx1"/>
              </a:solidFill>
              <a:round/>
              <a:headEnd/>
              <a:tailEnd/>
            </a:ln>
          </p:spPr>
          <p:txBody>
            <a:bodyPr wrap="none" anchor="ctr"/>
            <a:lstStyle/>
            <a:p>
              <a:endParaRPr lang="ja-JP" altLang="en-US"/>
            </a:p>
          </p:txBody>
        </p:sp>
        <p:sp>
          <p:nvSpPr>
            <p:cNvPr id="92205" name="Freeform 31"/>
            <p:cNvSpPr>
              <a:spLocks/>
            </p:cNvSpPr>
            <p:nvPr/>
          </p:nvSpPr>
          <p:spPr bwMode="auto">
            <a:xfrm>
              <a:off x="3374" y="1688"/>
              <a:ext cx="154" cy="296"/>
            </a:xfrm>
            <a:custGeom>
              <a:avLst/>
              <a:gdLst>
                <a:gd name="T0" fmla="*/ 50 w 154"/>
                <a:gd name="T1" fmla="*/ 288 h 296"/>
                <a:gd name="T2" fmla="*/ 2 w 154"/>
                <a:gd name="T3" fmla="*/ 184 h 296"/>
                <a:gd name="T4" fmla="*/ 18 w 154"/>
                <a:gd name="T5" fmla="*/ 0 h 296"/>
                <a:gd name="T6" fmla="*/ 50 w 154"/>
                <a:gd name="T7" fmla="*/ 80 h 296"/>
                <a:gd name="T8" fmla="*/ 58 w 154"/>
                <a:gd name="T9" fmla="*/ 56 h 296"/>
                <a:gd name="T10" fmla="*/ 74 w 154"/>
                <a:gd name="T11" fmla="*/ 80 h 296"/>
                <a:gd name="T12" fmla="*/ 122 w 154"/>
                <a:gd name="T13" fmla="*/ 128 h 296"/>
                <a:gd name="T14" fmla="*/ 154 w 154"/>
                <a:gd name="T15" fmla="*/ 200 h 296"/>
                <a:gd name="T16" fmla="*/ 146 w 154"/>
                <a:gd name="T17" fmla="*/ 248 h 296"/>
                <a:gd name="T18" fmla="*/ 114 w 154"/>
                <a:gd name="T19" fmla="*/ 296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296"/>
                <a:gd name="T32" fmla="*/ 154 w 154"/>
                <a:gd name="T33" fmla="*/ 296 h 2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296">
                  <a:moveTo>
                    <a:pt x="50" y="288"/>
                  </a:moveTo>
                  <a:cubicBezTo>
                    <a:pt x="44" y="277"/>
                    <a:pt x="0" y="214"/>
                    <a:pt x="2" y="184"/>
                  </a:cubicBezTo>
                  <a:cubicBezTo>
                    <a:pt x="4" y="122"/>
                    <a:pt x="18" y="0"/>
                    <a:pt x="18" y="0"/>
                  </a:cubicBezTo>
                  <a:cubicBezTo>
                    <a:pt x="37" y="59"/>
                    <a:pt x="26" y="32"/>
                    <a:pt x="50" y="80"/>
                  </a:cubicBezTo>
                  <a:cubicBezTo>
                    <a:pt x="52" y="72"/>
                    <a:pt x="49" y="56"/>
                    <a:pt x="58" y="56"/>
                  </a:cubicBezTo>
                  <a:cubicBezTo>
                    <a:pt x="67" y="56"/>
                    <a:pt x="67" y="72"/>
                    <a:pt x="74" y="80"/>
                  </a:cubicBezTo>
                  <a:cubicBezTo>
                    <a:pt x="89" y="96"/>
                    <a:pt x="122" y="128"/>
                    <a:pt x="122" y="128"/>
                  </a:cubicBezTo>
                  <a:cubicBezTo>
                    <a:pt x="130" y="154"/>
                    <a:pt x="145" y="173"/>
                    <a:pt x="154" y="200"/>
                  </a:cubicBezTo>
                  <a:cubicBezTo>
                    <a:pt x="151" y="216"/>
                    <a:pt x="152" y="233"/>
                    <a:pt x="146" y="248"/>
                  </a:cubicBezTo>
                  <a:cubicBezTo>
                    <a:pt x="138" y="265"/>
                    <a:pt x="114" y="296"/>
                    <a:pt x="114" y="296"/>
                  </a:cubicBezTo>
                </a:path>
              </a:pathLst>
            </a:custGeom>
            <a:solidFill>
              <a:srgbClr val="FF0000"/>
            </a:solidFill>
            <a:ln w="9525">
              <a:solidFill>
                <a:schemeClr val="tx1"/>
              </a:solidFill>
              <a:round/>
              <a:headEnd/>
              <a:tailEnd/>
            </a:ln>
          </p:spPr>
          <p:txBody>
            <a:bodyPr wrap="none" anchor="ctr"/>
            <a:lstStyle/>
            <a:p>
              <a:endParaRPr lang="ja-JP" altLang="en-US"/>
            </a:p>
          </p:txBody>
        </p:sp>
        <p:sp>
          <p:nvSpPr>
            <p:cNvPr id="92206" name="Freeform 32"/>
            <p:cNvSpPr>
              <a:spLocks/>
            </p:cNvSpPr>
            <p:nvPr/>
          </p:nvSpPr>
          <p:spPr bwMode="auto">
            <a:xfrm>
              <a:off x="3558" y="1688"/>
              <a:ext cx="154" cy="296"/>
            </a:xfrm>
            <a:custGeom>
              <a:avLst/>
              <a:gdLst>
                <a:gd name="T0" fmla="*/ 50 w 154"/>
                <a:gd name="T1" fmla="*/ 288 h 296"/>
                <a:gd name="T2" fmla="*/ 2 w 154"/>
                <a:gd name="T3" fmla="*/ 184 h 296"/>
                <a:gd name="T4" fmla="*/ 18 w 154"/>
                <a:gd name="T5" fmla="*/ 0 h 296"/>
                <a:gd name="T6" fmla="*/ 50 w 154"/>
                <a:gd name="T7" fmla="*/ 80 h 296"/>
                <a:gd name="T8" fmla="*/ 58 w 154"/>
                <a:gd name="T9" fmla="*/ 56 h 296"/>
                <a:gd name="T10" fmla="*/ 74 w 154"/>
                <a:gd name="T11" fmla="*/ 80 h 296"/>
                <a:gd name="T12" fmla="*/ 122 w 154"/>
                <a:gd name="T13" fmla="*/ 128 h 296"/>
                <a:gd name="T14" fmla="*/ 154 w 154"/>
                <a:gd name="T15" fmla="*/ 200 h 296"/>
                <a:gd name="T16" fmla="*/ 146 w 154"/>
                <a:gd name="T17" fmla="*/ 248 h 296"/>
                <a:gd name="T18" fmla="*/ 114 w 154"/>
                <a:gd name="T19" fmla="*/ 296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296"/>
                <a:gd name="T32" fmla="*/ 154 w 154"/>
                <a:gd name="T33" fmla="*/ 296 h 2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296">
                  <a:moveTo>
                    <a:pt x="50" y="288"/>
                  </a:moveTo>
                  <a:cubicBezTo>
                    <a:pt x="44" y="277"/>
                    <a:pt x="0" y="214"/>
                    <a:pt x="2" y="184"/>
                  </a:cubicBezTo>
                  <a:cubicBezTo>
                    <a:pt x="4" y="122"/>
                    <a:pt x="18" y="0"/>
                    <a:pt x="18" y="0"/>
                  </a:cubicBezTo>
                  <a:cubicBezTo>
                    <a:pt x="37" y="59"/>
                    <a:pt x="26" y="32"/>
                    <a:pt x="50" y="80"/>
                  </a:cubicBezTo>
                  <a:cubicBezTo>
                    <a:pt x="52" y="72"/>
                    <a:pt x="49" y="56"/>
                    <a:pt x="58" y="56"/>
                  </a:cubicBezTo>
                  <a:cubicBezTo>
                    <a:pt x="67" y="56"/>
                    <a:pt x="67" y="72"/>
                    <a:pt x="74" y="80"/>
                  </a:cubicBezTo>
                  <a:cubicBezTo>
                    <a:pt x="89" y="96"/>
                    <a:pt x="122" y="128"/>
                    <a:pt x="122" y="128"/>
                  </a:cubicBezTo>
                  <a:cubicBezTo>
                    <a:pt x="130" y="154"/>
                    <a:pt x="145" y="173"/>
                    <a:pt x="154" y="200"/>
                  </a:cubicBezTo>
                  <a:cubicBezTo>
                    <a:pt x="151" y="216"/>
                    <a:pt x="152" y="233"/>
                    <a:pt x="146" y="248"/>
                  </a:cubicBezTo>
                  <a:cubicBezTo>
                    <a:pt x="138" y="265"/>
                    <a:pt x="114" y="296"/>
                    <a:pt x="114" y="296"/>
                  </a:cubicBezTo>
                </a:path>
              </a:pathLst>
            </a:custGeom>
            <a:solidFill>
              <a:srgbClr val="FF0000"/>
            </a:solidFill>
            <a:ln w="9525">
              <a:solidFill>
                <a:schemeClr val="tx1"/>
              </a:solidFill>
              <a:round/>
              <a:headEnd/>
              <a:tailEnd/>
            </a:ln>
          </p:spPr>
          <p:txBody>
            <a:bodyPr wrap="none" anchor="ctr"/>
            <a:lstStyle/>
            <a:p>
              <a:endParaRPr lang="ja-JP" altLang="en-US"/>
            </a:p>
          </p:txBody>
        </p:sp>
      </p:grpSp>
      <p:grpSp>
        <p:nvGrpSpPr>
          <p:cNvPr id="92172" name="Group 33"/>
          <p:cNvGrpSpPr>
            <a:grpSpLocks/>
          </p:cNvGrpSpPr>
          <p:nvPr/>
        </p:nvGrpSpPr>
        <p:grpSpPr bwMode="auto">
          <a:xfrm rot="549653">
            <a:off x="6457950" y="3031506"/>
            <a:ext cx="995363" cy="715962"/>
            <a:chOff x="4088" y="397"/>
            <a:chExt cx="1504" cy="1211"/>
          </a:xfrm>
        </p:grpSpPr>
        <p:sp>
          <p:nvSpPr>
            <p:cNvPr id="92192" name="Oval 34"/>
            <p:cNvSpPr>
              <a:spLocks noChangeArrowheads="1"/>
            </p:cNvSpPr>
            <p:nvPr/>
          </p:nvSpPr>
          <p:spPr bwMode="auto">
            <a:xfrm>
              <a:off x="5128" y="832"/>
              <a:ext cx="464" cy="376"/>
            </a:xfrm>
            <a:prstGeom prst="ellipse">
              <a:avLst/>
            </a:prstGeom>
            <a:solidFill>
              <a:schemeClr val="bg2"/>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193" name="Oval 35"/>
            <p:cNvSpPr>
              <a:spLocks noChangeArrowheads="1"/>
            </p:cNvSpPr>
            <p:nvPr/>
          </p:nvSpPr>
          <p:spPr bwMode="auto">
            <a:xfrm>
              <a:off x="5136" y="920"/>
              <a:ext cx="184" cy="208"/>
            </a:xfrm>
            <a:prstGeom prst="ellipse">
              <a:avLst/>
            </a:prstGeom>
            <a:solidFill>
              <a:schemeClr val="bg2"/>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grpSp>
          <p:nvGrpSpPr>
            <p:cNvPr id="92194" name="Group 36"/>
            <p:cNvGrpSpPr>
              <a:grpSpLocks/>
            </p:cNvGrpSpPr>
            <p:nvPr/>
          </p:nvGrpSpPr>
          <p:grpSpPr bwMode="auto">
            <a:xfrm>
              <a:off x="4088" y="397"/>
              <a:ext cx="1162" cy="1211"/>
              <a:chOff x="2832" y="1877"/>
              <a:chExt cx="1762" cy="1859"/>
            </a:xfrm>
          </p:grpSpPr>
          <p:sp>
            <p:nvSpPr>
              <p:cNvPr id="92196" name="Freeform 37"/>
              <p:cNvSpPr>
                <a:spLocks/>
              </p:cNvSpPr>
              <p:nvPr/>
            </p:nvSpPr>
            <p:spPr bwMode="auto">
              <a:xfrm>
                <a:off x="2832" y="3347"/>
                <a:ext cx="629" cy="389"/>
              </a:xfrm>
              <a:custGeom>
                <a:avLst/>
                <a:gdLst>
                  <a:gd name="T0" fmla="*/ 8 w 816"/>
                  <a:gd name="T1" fmla="*/ 0 h 432"/>
                  <a:gd name="T2" fmla="*/ 2 w 816"/>
                  <a:gd name="T3" fmla="*/ 32 h 432"/>
                  <a:gd name="T4" fmla="*/ 0 w 816"/>
                  <a:gd name="T5" fmla="*/ 50 h 432"/>
                  <a:gd name="T6" fmla="*/ 13 w 816"/>
                  <a:gd name="T7" fmla="*/ 99 h 432"/>
                  <a:gd name="T8" fmla="*/ 15 w 816"/>
                  <a:gd name="T9" fmla="*/ 83 h 432"/>
                  <a:gd name="T10" fmla="*/ 22 w 816"/>
                  <a:gd name="T11" fmla="*/ 61 h 432"/>
                  <a:gd name="T12" fmla="*/ 8 w 816"/>
                  <a:gd name="T13" fmla="*/ 0 h 432"/>
                  <a:gd name="T14" fmla="*/ 0 60000 65536"/>
                  <a:gd name="T15" fmla="*/ 0 60000 65536"/>
                  <a:gd name="T16" fmla="*/ 0 60000 65536"/>
                  <a:gd name="T17" fmla="*/ 0 60000 65536"/>
                  <a:gd name="T18" fmla="*/ 0 60000 65536"/>
                  <a:gd name="T19" fmla="*/ 0 60000 65536"/>
                  <a:gd name="T20" fmla="*/ 0 60000 65536"/>
                  <a:gd name="T21" fmla="*/ 0 w 816"/>
                  <a:gd name="T22" fmla="*/ 0 h 432"/>
                  <a:gd name="T23" fmla="*/ 816 w 81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6" h="432">
                    <a:moveTo>
                      <a:pt x="288" y="0"/>
                    </a:moveTo>
                    <a:lnTo>
                      <a:pt x="40" y="136"/>
                    </a:lnTo>
                    <a:lnTo>
                      <a:pt x="0" y="216"/>
                    </a:lnTo>
                    <a:lnTo>
                      <a:pt x="496" y="432"/>
                    </a:lnTo>
                    <a:lnTo>
                      <a:pt x="536" y="360"/>
                    </a:lnTo>
                    <a:lnTo>
                      <a:pt x="816" y="264"/>
                    </a:lnTo>
                    <a:lnTo>
                      <a:pt x="288" y="0"/>
                    </a:lnTo>
                    <a:close/>
                  </a:path>
                </a:pathLst>
              </a:custGeom>
              <a:solidFill>
                <a:schemeClr val="bg2"/>
              </a:solidFill>
              <a:ln w="9525">
                <a:solidFill>
                  <a:schemeClr val="tx1"/>
                </a:solidFill>
                <a:round/>
                <a:headEnd/>
                <a:tailEnd/>
              </a:ln>
            </p:spPr>
            <p:txBody>
              <a:bodyPr wrap="none" anchor="ctr"/>
              <a:lstStyle/>
              <a:p>
                <a:endParaRPr lang="ja-JP" altLang="en-US"/>
              </a:p>
            </p:txBody>
          </p:sp>
          <p:sp>
            <p:nvSpPr>
              <p:cNvPr id="92197" name="Freeform 38"/>
              <p:cNvSpPr>
                <a:spLocks/>
              </p:cNvSpPr>
              <p:nvPr/>
            </p:nvSpPr>
            <p:spPr bwMode="auto">
              <a:xfrm>
                <a:off x="3134" y="2418"/>
                <a:ext cx="296" cy="1072"/>
              </a:xfrm>
              <a:custGeom>
                <a:avLst/>
                <a:gdLst>
                  <a:gd name="T0" fmla="*/ 176 w 296"/>
                  <a:gd name="T1" fmla="*/ 0 h 1072"/>
                  <a:gd name="T2" fmla="*/ 0 w 296"/>
                  <a:gd name="T3" fmla="*/ 1040 h 1072"/>
                  <a:gd name="T4" fmla="*/ 120 w 296"/>
                  <a:gd name="T5" fmla="*/ 1072 h 1072"/>
                  <a:gd name="T6" fmla="*/ 296 w 296"/>
                  <a:gd name="T7" fmla="*/ 24 h 1072"/>
                  <a:gd name="T8" fmla="*/ 176 w 296"/>
                  <a:gd name="T9" fmla="*/ 0 h 1072"/>
                  <a:gd name="T10" fmla="*/ 0 60000 65536"/>
                  <a:gd name="T11" fmla="*/ 0 60000 65536"/>
                  <a:gd name="T12" fmla="*/ 0 60000 65536"/>
                  <a:gd name="T13" fmla="*/ 0 60000 65536"/>
                  <a:gd name="T14" fmla="*/ 0 60000 65536"/>
                  <a:gd name="T15" fmla="*/ 0 w 296"/>
                  <a:gd name="T16" fmla="*/ 0 h 1072"/>
                  <a:gd name="T17" fmla="*/ 296 w 296"/>
                  <a:gd name="T18" fmla="*/ 1072 h 1072"/>
                </a:gdLst>
                <a:ahLst/>
                <a:cxnLst>
                  <a:cxn ang="T10">
                    <a:pos x="T0" y="T1"/>
                  </a:cxn>
                  <a:cxn ang="T11">
                    <a:pos x="T2" y="T3"/>
                  </a:cxn>
                  <a:cxn ang="T12">
                    <a:pos x="T4" y="T5"/>
                  </a:cxn>
                  <a:cxn ang="T13">
                    <a:pos x="T6" y="T7"/>
                  </a:cxn>
                  <a:cxn ang="T14">
                    <a:pos x="T8" y="T9"/>
                  </a:cxn>
                </a:cxnLst>
                <a:rect l="T15" t="T16" r="T17" b="T18"/>
                <a:pathLst>
                  <a:path w="296" h="1072">
                    <a:moveTo>
                      <a:pt x="176" y="0"/>
                    </a:moveTo>
                    <a:lnTo>
                      <a:pt x="0" y="1040"/>
                    </a:lnTo>
                    <a:lnTo>
                      <a:pt x="120" y="1072"/>
                    </a:lnTo>
                    <a:lnTo>
                      <a:pt x="296" y="24"/>
                    </a:lnTo>
                    <a:lnTo>
                      <a:pt x="176" y="0"/>
                    </a:lnTo>
                    <a:close/>
                  </a:path>
                </a:pathLst>
              </a:custGeom>
              <a:solidFill>
                <a:schemeClr val="bg2"/>
              </a:solidFill>
              <a:ln w="9525">
                <a:solidFill>
                  <a:schemeClr val="tx1"/>
                </a:solidFill>
                <a:round/>
                <a:headEnd/>
                <a:tailEnd/>
              </a:ln>
            </p:spPr>
            <p:txBody>
              <a:bodyPr wrap="none" anchor="ctr"/>
              <a:lstStyle/>
              <a:p>
                <a:endParaRPr lang="ja-JP" altLang="en-US"/>
              </a:p>
            </p:txBody>
          </p:sp>
          <p:sp>
            <p:nvSpPr>
              <p:cNvPr id="92198" name="Freeform 39" descr="右下がり対角線 (太)"/>
              <p:cNvSpPr>
                <a:spLocks/>
              </p:cNvSpPr>
              <p:nvPr/>
            </p:nvSpPr>
            <p:spPr bwMode="auto">
              <a:xfrm>
                <a:off x="3317" y="1877"/>
                <a:ext cx="1277" cy="915"/>
              </a:xfrm>
              <a:custGeom>
                <a:avLst/>
                <a:gdLst>
                  <a:gd name="T0" fmla="*/ 0 w 1277"/>
                  <a:gd name="T1" fmla="*/ 539 h 915"/>
                  <a:gd name="T2" fmla="*/ 246 w 1277"/>
                  <a:gd name="T3" fmla="*/ 166 h 915"/>
                  <a:gd name="T4" fmla="*/ 363 w 1277"/>
                  <a:gd name="T5" fmla="*/ 80 h 915"/>
                  <a:gd name="T6" fmla="*/ 624 w 1277"/>
                  <a:gd name="T7" fmla="*/ 0 h 915"/>
                  <a:gd name="T8" fmla="*/ 918 w 1277"/>
                  <a:gd name="T9" fmla="*/ 64 h 915"/>
                  <a:gd name="T10" fmla="*/ 1014 w 1277"/>
                  <a:gd name="T11" fmla="*/ 128 h 915"/>
                  <a:gd name="T12" fmla="*/ 1190 w 1277"/>
                  <a:gd name="T13" fmla="*/ 368 h 915"/>
                  <a:gd name="T14" fmla="*/ 1227 w 1277"/>
                  <a:gd name="T15" fmla="*/ 496 h 915"/>
                  <a:gd name="T16" fmla="*/ 1248 w 1277"/>
                  <a:gd name="T17" fmla="*/ 592 h 915"/>
                  <a:gd name="T18" fmla="*/ 1254 w 1277"/>
                  <a:gd name="T19" fmla="*/ 896 h 915"/>
                  <a:gd name="T20" fmla="*/ 1195 w 1277"/>
                  <a:gd name="T21" fmla="*/ 912 h 915"/>
                  <a:gd name="T22" fmla="*/ 1142 w 1277"/>
                  <a:gd name="T23" fmla="*/ 534 h 915"/>
                  <a:gd name="T24" fmla="*/ 1072 w 1277"/>
                  <a:gd name="T25" fmla="*/ 363 h 915"/>
                  <a:gd name="T26" fmla="*/ 752 w 1277"/>
                  <a:gd name="T27" fmla="*/ 112 h 915"/>
                  <a:gd name="T28" fmla="*/ 539 w 1277"/>
                  <a:gd name="T29" fmla="*/ 134 h 915"/>
                  <a:gd name="T30" fmla="*/ 475 w 1277"/>
                  <a:gd name="T31" fmla="*/ 144 h 915"/>
                  <a:gd name="T32" fmla="*/ 438 w 1277"/>
                  <a:gd name="T33" fmla="*/ 155 h 915"/>
                  <a:gd name="T34" fmla="*/ 422 w 1277"/>
                  <a:gd name="T35" fmla="*/ 160 h 915"/>
                  <a:gd name="T36" fmla="*/ 336 w 1277"/>
                  <a:gd name="T37" fmla="*/ 224 h 915"/>
                  <a:gd name="T38" fmla="*/ 304 w 1277"/>
                  <a:gd name="T39" fmla="*/ 256 h 915"/>
                  <a:gd name="T40" fmla="*/ 160 w 1277"/>
                  <a:gd name="T41" fmla="*/ 443 h 915"/>
                  <a:gd name="T42" fmla="*/ 123 w 1277"/>
                  <a:gd name="T43" fmla="*/ 502 h 915"/>
                  <a:gd name="T44" fmla="*/ 86 w 1277"/>
                  <a:gd name="T45" fmla="*/ 582 h 9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7"/>
                  <a:gd name="T70" fmla="*/ 0 h 915"/>
                  <a:gd name="T71" fmla="*/ 1277 w 1277"/>
                  <a:gd name="T72" fmla="*/ 915 h 9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7" h="915">
                    <a:moveTo>
                      <a:pt x="0" y="539"/>
                    </a:moveTo>
                    <a:cubicBezTo>
                      <a:pt x="48" y="439"/>
                      <a:pt x="134" y="235"/>
                      <a:pt x="246" y="166"/>
                    </a:cubicBezTo>
                    <a:cubicBezTo>
                      <a:pt x="272" y="123"/>
                      <a:pt x="320" y="102"/>
                      <a:pt x="363" y="80"/>
                    </a:cubicBezTo>
                    <a:cubicBezTo>
                      <a:pt x="443" y="36"/>
                      <a:pt x="533" y="11"/>
                      <a:pt x="624" y="0"/>
                    </a:cubicBezTo>
                    <a:cubicBezTo>
                      <a:pt x="731" y="11"/>
                      <a:pt x="821" y="13"/>
                      <a:pt x="918" y="64"/>
                    </a:cubicBezTo>
                    <a:cubicBezTo>
                      <a:pt x="953" y="82"/>
                      <a:pt x="978" y="111"/>
                      <a:pt x="1014" y="128"/>
                    </a:cubicBezTo>
                    <a:cubicBezTo>
                      <a:pt x="1081" y="205"/>
                      <a:pt x="1148" y="272"/>
                      <a:pt x="1190" y="368"/>
                    </a:cubicBezTo>
                    <a:cubicBezTo>
                      <a:pt x="1198" y="412"/>
                      <a:pt x="1217" y="452"/>
                      <a:pt x="1227" y="496"/>
                    </a:cubicBezTo>
                    <a:cubicBezTo>
                      <a:pt x="1249" y="598"/>
                      <a:pt x="1233" y="546"/>
                      <a:pt x="1248" y="592"/>
                    </a:cubicBezTo>
                    <a:cubicBezTo>
                      <a:pt x="1258" y="695"/>
                      <a:pt x="1277" y="787"/>
                      <a:pt x="1254" y="896"/>
                    </a:cubicBezTo>
                    <a:cubicBezTo>
                      <a:pt x="1249" y="915"/>
                      <a:pt x="1214" y="905"/>
                      <a:pt x="1195" y="912"/>
                    </a:cubicBezTo>
                    <a:cubicBezTo>
                      <a:pt x="1191" y="791"/>
                      <a:pt x="1196" y="648"/>
                      <a:pt x="1142" y="534"/>
                    </a:cubicBezTo>
                    <a:cubicBezTo>
                      <a:pt x="1129" y="476"/>
                      <a:pt x="1105" y="411"/>
                      <a:pt x="1072" y="363"/>
                    </a:cubicBezTo>
                    <a:cubicBezTo>
                      <a:pt x="1045" y="219"/>
                      <a:pt x="886" y="128"/>
                      <a:pt x="752" y="112"/>
                    </a:cubicBezTo>
                    <a:cubicBezTo>
                      <a:pt x="680" y="117"/>
                      <a:pt x="609" y="124"/>
                      <a:pt x="539" y="134"/>
                    </a:cubicBezTo>
                    <a:cubicBezTo>
                      <a:pt x="523" y="136"/>
                      <a:pt x="492" y="139"/>
                      <a:pt x="475" y="144"/>
                    </a:cubicBezTo>
                    <a:cubicBezTo>
                      <a:pt x="462" y="147"/>
                      <a:pt x="450" y="151"/>
                      <a:pt x="438" y="155"/>
                    </a:cubicBezTo>
                    <a:cubicBezTo>
                      <a:pt x="432" y="156"/>
                      <a:pt x="422" y="160"/>
                      <a:pt x="422" y="160"/>
                    </a:cubicBezTo>
                    <a:cubicBezTo>
                      <a:pt x="393" y="179"/>
                      <a:pt x="362" y="202"/>
                      <a:pt x="336" y="224"/>
                    </a:cubicBezTo>
                    <a:cubicBezTo>
                      <a:pt x="324" y="233"/>
                      <a:pt x="304" y="256"/>
                      <a:pt x="304" y="256"/>
                    </a:cubicBezTo>
                    <a:cubicBezTo>
                      <a:pt x="270" y="329"/>
                      <a:pt x="204" y="377"/>
                      <a:pt x="160" y="443"/>
                    </a:cubicBezTo>
                    <a:cubicBezTo>
                      <a:pt x="152" y="466"/>
                      <a:pt x="135" y="481"/>
                      <a:pt x="123" y="502"/>
                    </a:cubicBezTo>
                    <a:cubicBezTo>
                      <a:pt x="108" y="526"/>
                      <a:pt x="103" y="560"/>
                      <a:pt x="86" y="582"/>
                    </a:cubicBezTo>
                  </a:path>
                </a:pathLst>
              </a:custGeom>
              <a:pattFill prst="wdDnDiag">
                <a:fgClr>
                  <a:schemeClr val="bg2"/>
                </a:fgClr>
                <a:bgClr>
                  <a:srgbClr val="FFFFFF"/>
                </a:bgClr>
              </a:pattFill>
              <a:ln w="9525">
                <a:solidFill>
                  <a:schemeClr val="tx1"/>
                </a:solidFill>
                <a:round/>
                <a:headEnd/>
                <a:tailEnd/>
              </a:ln>
            </p:spPr>
            <p:txBody>
              <a:bodyPr wrap="none" anchor="ctr"/>
              <a:lstStyle/>
              <a:p>
                <a:endParaRPr lang="ja-JP" altLang="en-US"/>
              </a:p>
            </p:txBody>
          </p:sp>
        </p:grpSp>
        <p:sp>
          <p:nvSpPr>
            <p:cNvPr id="92195" name="Oval 40"/>
            <p:cNvSpPr>
              <a:spLocks noChangeArrowheads="1"/>
            </p:cNvSpPr>
            <p:nvPr/>
          </p:nvSpPr>
          <p:spPr bwMode="auto">
            <a:xfrm>
              <a:off x="5432" y="976"/>
              <a:ext cx="135" cy="224"/>
            </a:xfrm>
            <a:prstGeom prst="ellipse">
              <a:avLst/>
            </a:prstGeom>
            <a:solidFill>
              <a:schemeClr val="accent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grpSp>
      <p:grpSp>
        <p:nvGrpSpPr>
          <p:cNvPr id="92173" name="Group 74"/>
          <p:cNvGrpSpPr>
            <a:grpSpLocks/>
          </p:cNvGrpSpPr>
          <p:nvPr/>
        </p:nvGrpSpPr>
        <p:grpSpPr bwMode="auto">
          <a:xfrm>
            <a:off x="5822950" y="3874468"/>
            <a:ext cx="774700" cy="711200"/>
            <a:chOff x="4208" y="3008"/>
            <a:chExt cx="904" cy="704"/>
          </a:xfrm>
        </p:grpSpPr>
        <p:sp>
          <p:nvSpPr>
            <p:cNvPr id="92187" name="Rectangle 75"/>
            <p:cNvSpPr>
              <a:spLocks noChangeArrowheads="1"/>
            </p:cNvSpPr>
            <p:nvPr/>
          </p:nvSpPr>
          <p:spPr bwMode="auto">
            <a:xfrm>
              <a:off x="4215" y="3349"/>
              <a:ext cx="890" cy="249"/>
            </a:xfrm>
            <a:prstGeom prst="rect">
              <a:avLst/>
            </a:prstGeom>
            <a:solidFill>
              <a:srgbClr val="FFCC00"/>
            </a:solidFill>
            <a:ln w="9525">
              <a:solidFill>
                <a:schemeClr val="tx1"/>
              </a:solidFill>
              <a:miter lim="800000"/>
              <a:headEnd/>
              <a:tailEnd/>
            </a:ln>
          </p:spPr>
          <p:txBody>
            <a:bodyPr wrap="none" anchor="ctr"/>
            <a:lstStyle/>
            <a:p>
              <a:pPr defTabSz="457200" eaLnBrk="1" hangingPunct="1"/>
              <a:endParaRPr lang="ja-JP" altLang="en-US" sz="1800">
                <a:latin typeface="Calibri" pitchFamily="34" charset="0"/>
              </a:endParaRPr>
            </a:p>
          </p:txBody>
        </p:sp>
        <p:sp>
          <p:nvSpPr>
            <p:cNvPr id="92188" name="Oval 76"/>
            <p:cNvSpPr>
              <a:spLocks noChangeArrowheads="1"/>
            </p:cNvSpPr>
            <p:nvPr/>
          </p:nvSpPr>
          <p:spPr bwMode="auto">
            <a:xfrm>
              <a:off x="4208" y="3371"/>
              <a:ext cx="904" cy="341"/>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eaLnBrk="1" hangingPunct="1"/>
              <a:endParaRPr lang="ja-JP" altLang="en-US" sz="1800">
                <a:latin typeface="Calibri" pitchFamily="34" charset="0"/>
              </a:endParaRPr>
            </a:p>
          </p:txBody>
        </p:sp>
        <p:sp>
          <p:nvSpPr>
            <p:cNvPr id="92189" name="Oval 77"/>
            <p:cNvSpPr>
              <a:spLocks noChangeArrowheads="1"/>
            </p:cNvSpPr>
            <p:nvPr/>
          </p:nvSpPr>
          <p:spPr bwMode="auto">
            <a:xfrm>
              <a:off x="4208" y="3200"/>
              <a:ext cx="904" cy="292"/>
            </a:xfrm>
            <a:prstGeom prst="ellipse">
              <a:avLst/>
            </a:prstGeom>
            <a:solidFill>
              <a:srgbClr val="FFCC00"/>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190" name="Oval 78"/>
            <p:cNvSpPr>
              <a:spLocks noChangeArrowheads="1"/>
            </p:cNvSpPr>
            <p:nvPr/>
          </p:nvSpPr>
          <p:spPr bwMode="auto">
            <a:xfrm>
              <a:off x="4312" y="3344"/>
              <a:ext cx="704" cy="136"/>
            </a:xfrm>
            <a:prstGeom prst="ellipse">
              <a:avLst/>
            </a:prstGeom>
            <a:solidFill>
              <a:schemeClr val="accent1"/>
            </a:solidFill>
            <a:ln w="9525">
              <a:solidFill>
                <a:schemeClr val="tx1"/>
              </a:solidFill>
              <a:round/>
              <a:headEnd/>
              <a:tailEnd/>
            </a:ln>
          </p:spPr>
          <p:txBody>
            <a:bodyPr wrap="none" anchor="ctr"/>
            <a:lstStyle/>
            <a:p>
              <a:pPr defTabSz="457200" eaLnBrk="1" hangingPunct="1"/>
              <a:endParaRPr lang="ja-JP" altLang="en-US" sz="1800">
                <a:latin typeface="Calibri" pitchFamily="34" charset="0"/>
              </a:endParaRPr>
            </a:p>
          </p:txBody>
        </p:sp>
        <p:sp>
          <p:nvSpPr>
            <p:cNvPr id="92191" name="Freeform 79" descr="横線"/>
            <p:cNvSpPr>
              <a:spLocks/>
            </p:cNvSpPr>
            <p:nvPr/>
          </p:nvSpPr>
          <p:spPr bwMode="auto">
            <a:xfrm>
              <a:off x="4594" y="3008"/>
              <a:ext cx="504" cy="448"/>
            </a:xfrm>
            <a:custGeom>
              <a:avLst/>
              <a:gdLst>
                <a:gd name="T0" fmla="*/ 33 w 584"/>
                <a:gd name="T1" fmla="*/ 0 h 504"/>
                <a:gd name="T2" fmla="*/ 31 w 584"/>
                <a:gd name="T3" fmla="*/ 11 h 504"/>
                <a:gd name="T4" fmla="*/ 0 w 584"/>
                <a:gd name="T5" fmla="*/ 85 h 504"/>
                <a:gd name="T6" fmla="*/ 39 w 584"/>
                <a:gd name="T7" fmla="*/ 97 h 504"/>
                <a:gd name="T8" fmla="*/ 74 w 584"/>
                <a:gd name="T9" fmla="*/ 11 h 504"/>
                <a:gd name="T10" fmla="*/ 33 w 584"/>
                <a:gd name="T11" fmla="*/ 0 h 504"/>
                <a:gd name="T12" fmla="*/ 0 60000 65536"/>
                <a:gd name="T13" fmla="*/ 0 60000 65536"/>
                <a:gd name="T14" fmla="*/ 0 60000 65536"/>
                <a:gd name="T15" fmla="*/ 0 60000 65536"/>
                <a:gd name="T16" fmla="*/ 0 60000 65536"/>
                <a:gd name="T17" fmla="*/ 0 60000 65536"/>
                <a:gd name="T18" fmla="*/ 0 w 584"/>
                <a:gd name="T19" fmla="*/ 0 h 504"/>
                <a:gd name="T20" fmla="*/ 584 w 584"/>
                <a:gd name="T21" fmla="*/ 504 h 504"/>
              </a:gdLst>
              <a:ahLst/>
              <a:cxnLst>
                <a:cxn ang="T12">
                  <a:pos x="T0" y="T1"/>
                </a:cxn>
                <a:cxn ang="T13">
                  <a:pos x="T2" y="T3"/>
                </a:cxn>
                <a:cxn ang="T14">
                  <a:pos x="T4" y="T5"/>
                </a:cxn>
                <a:cxn ang="T15">
                  <a:pos x="T6" y="T7"/>
                </a:cxn>
                <a:cxn ang="T16">
                  <a:pos x="T8" y="T9"/>
                </a:cxn>
                <a:cxn ang="T17">
                  <a:pos x="T10" y="T11"/>
                </a:cxn>
              </a:cxnLst>
              <a:rect l="T18" t="T19" r="T20" b="T21"/>
              <a:pathLst>
                <a:path w="584" h="504">
                  <a:moveTo>
                    <a:pt x="256" y="0"/>
                  </a:moveTo>
                  <a:lnTo>
                    <a:pt x="248" y="56"/>
                  </a:lnTo>
                  <a:lnTo>
                    <a:pt x="0" y="440"/>
                  </a:lnTo>
                  <a:lnTo>
                    <a:pt x="304" y="504"/>
                  </a:lnTo>
                  <a:lnTo>
                    <a:pt x="584" y="56"/>
                  </a:lnTo>
                  <a:lnTo>
                    <a:pt x="256" y="0"/>
                  </a:lnTo>
                  <a:close/>
                </a:path>
              </a:pathLst>
            </a:custGeom>
            <a:pattFill prst="ltHorz">
              <a:fgClr>
                <a:srgbClr val="993300"/>
              </a:fgClr>
              <a:bgClr>
                <a:srgbClr val="FFCC00"/>
              </a:bgClr>
            </a:pattFill>
            <a:ln w="19050">
              <a:solidFill>
                <a:schemeClr val="tx1"/>
              </a:solidFill>
              <a:round/>
              <a:headEnd/>
              <a:tailEnd/>
            </a:ln>
          </p:spPr>
          <p:txBody>
            <a:bodyPr wrap="none" anchor="ctr"/>
            <a:lstStyle/>
            <a:p>
              <a:endParaRPr lang="ja-JP" altLang="en-US"/>
            </a:p>
          </p:txBody>
        </p:sp>
      </p:grpSp>
      <p:sp>
        <p:nvSpPr>
          <p:cNvPr id="92174" name="Text Box 72"/>
          <p:cNvSpPr txBox="1">
            <a:spLocks noChangeArrowheads="1"/>
          </p:cNvSpPr>
          <p:nvPr/>
        </p:nvSpPr>
        <p:spPr bwMode="auto">
          <a:xfrm>
            <a:off x="6808788" y="4387231"/>
            <a:ext cx="85883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kumimoji="1" sz="3200">
                <a:solidFill>
                  <a:schemeClr val="tx1"/>
                </a:solidFill>
                <a:latin typeface="Arial" pitchFamily="34" charset="0"/>
                <a:ea typeface="ＭＳ Ｐゴシック" pitchFamily="50" charset="-128"/>
              </a:defRPr>
            </a:lvl1pPr>
            <a:lvl2pPr defTabSz="457200">
              <a:defRPr kumimoji="1" sz="2800">
                <a:solidFill>
                  <a:schemeClr val="tx1"/>
                </a:solidFill>
                <a:latin typeface="Arial" pitchFamily="34" charset="0"/>
                <a:ea typeface="ＭＳ Ｐゴシック" pitchFamily="50" charset="-128"/>
              </a:defRPr>
            </a:lvl2pPr>
            <a:lvl3pPr defTabSz="457200">
              <a:defRPr kumimoji="1" sz="2400">
                <a:solidFill>
                  <a:schemeClr val="tx1"/>
                </a:solidFill>
                <a:latin typeface="Arial" pitchFamily="34" charset="0"/>
                <a:ea typeface="ＭＳ Ｐゴシック" pitchFamily="50" charset="-128"/>
              </a:defRPr>
            </a:lvl3pPr>
            <a:lvl4pPr defTabSz="457200">
              <a:defRPr kumimoji="1" sz="2000">
                <a:solidFill>
                  <a:schemeClr val="tx1"/>
                </a:solidFill>
                <a:latin typeface="Arial" pitchFamily="34" charset="0"/>
                <a:ea typeface="ＭＳ Ｐゴシック" pitchFamily="50" charset="-128"/>
              </a:defRPr>
            </a:lvl4pPr>
            <a:lvl5pPr defTabSz="457200">
              <a:defRPr kumimoji="1" sz="2000">
                <a:solidFill>
                  <a:schemeClr val="tx1"/>
                </a:solidFill>
                <a:latin typeface="Arial" pitchFamily="34" charset="0"/>
                <a:ea typeface="ＭＳ Ｐゴシック" pitchFamily="50" charset="-128"/>
              </a:defRPr>
            </a:lvl5pPr>
            <a:lvl6pPr defTabSz="457200" eaLnBrk="0" hangingPunct="0">
              <a:defRPr kumimoji="1" sz="2000">
                <a:solidFill>
                  <a:schemeClr val="tx1"/>
                </a:solidFill>
                <a:latin typeface="Arial" pitchFamily="34" charset="0"/>
                <a:ea typeface="ＭＳ Ｐゴシック" pitchFamily="50" charset="-128"/>
              </a:defRPr>
            </a:lvl6pPr>
            <a:lvl7pPr defTabSz="457200" eaLnBrk="0" hangingPunct="0">
              <a:defRPr kumimoji="1" sz="2000">
                <a:solidFill>
                  <a:schemeClr val="tx1"/>
                </a:solidFill>
                <a:latin typeface="Arial" pitchFamily="34" charset="0"/>
                <a:ea typeface="ＭＳ Ｐゴシック" pitchFamily="50" charset="-128"/>
              </a:defRPr>
            </a:lvl7pPr>
            <a:lvl8pPr defTabSz="457200" eaLnBrk="0" hangingPunct="0">
              <a:defRPr kumimoji="1" sz="2000">
                <a:solidFill>
                  <a:schemeClr val="tx1"/>
                </a:solidFill>
                <a:latin typeface="Arial" pitchFamily="34" charset="0"/>
                <a:ea typeface="ＭＳ Ｐゴシック" pitchFamily="50" charset="-128"/>
              </a:defRPr>
            </a:lvl8pPr>
            <a:lvl9pPr defTabSz="457200"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500" b="1" dirty="0">
                <a:solidFill>
                  <a:srgbClr val="FF5050"/>
                </a:solidFill>
                <a:latin typeface="Meiryo UI" pitchFamily="50" charset="-128"/>
                <a:ea typeface="Meiryo UI" pitchFamily="50" charset="-128"/>
                <a:cs typeface="Meiryo UI" pitchFamily="50" charset="-128"/>
              </a:rPr>
              <a:t>女性</a:t>
            </a:r>
          </a:p>
        </p:txBody>
      </p:sp>
      <p:sp>
        <p:nvSpPr>
          <p:cNvPr id="92175" name="AutoShape 81"/>
          <p:cNvSpPr>
            <a:spLocks noChangeArrowheads="1"/>
          </p:cNvSpPr>
          <p:nvPr/>
        </p:nvSpPr>
        <p:spPr bwMode="auto">
          <a:xfrm>
            <a:off x="1466850" y="2071068"/>
            <a:ext cx="3898900" cy="2971800"/>
          </a:xfrm>
          <a:prstGeom prst="roundRect">
            <a:avLst>
              <a:gd name="adj" fmla="val 11111"/>
            </a:avLst>
          </a:prstGeom>
          <a:noFill/>
          <a:ln w="50800" cap="rnd">
            <a:solidFill>
              <a:srgbClr val="3399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2176" name="AutoShape 82"/>
          <p:cNvSpPr>
            <a:spLocks noChangeArrowheads="1"/>
          </p:cNvSpPr>
          <p:nvPr/>
        </p:nvSpPr>
        <p:spPr bwMode="auto">
          <a:xfrm>
            <a:off x="1276350" y="1905968"/>
            <a:ext cx="6565900" cy="3289300"/>
          </a:xfrm>
          <a:prstGeom prst="roundRect">
            <a:avLst>
              <a:gd name="adj" fmla="val 12546"/>
            </a:avLst>
          </a:prstGeom>
          <a:noFill/>
          <a:ln w="50800" cap="rnd">
            <a:solidFill>
              <a:srgbClr val="FF505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92177" name="テキスト ボックス 5"/>
          <p:cNvSpPr txBox="1">
            <a:spLocks noChangeArrowheads="1"/>
          </p:cNvSpPr>
          <p:nvPr/>
        </p:nvSpPr>
        <p:spPr bwMode="auto">
          <a:xfrm>
            <a:off x="1893888" y="2145681"/>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電話</a:t>
            </a:r>
          </a:p>
        </p:txBody>
      </p:sp>
      <p:sp>
        <p:nvSpPr>
          <p:cNvPr id="92178" name="テキスト ボックス 5"/>
          <p:cNvSpPr txBox="1">
            <a:spLocks noChangeArrowheads="1"/>
          </p:cNvSpPr>
          <p:nvPr/>
        </p:nvSpPr>
        <p:spPr bwMode="auto">
          <a:xfrm>
            <a:off x="4408488" y="2891806"/>
            <a:ext cx="8556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買い物</a:t>
            </a:r>
          </a:p>
        </p:txBody>
      </p:sp>
      <p:sp>
        <p:nvSpPr>
          <p:cNvPr id="92179" name="テキスト ボックス 5"/>
          <p:cNvSpPr txBox="1">
            <a:spLocks noChangeArrowheads="1"/>
          </p:cNvSpPr>
          <p:nvPr/>
        </p:nvSpPr>
        <p:spPr bwMode="auto">
          <a:xfrm>
            <a:off x="6465888" y="2510806"/>
            <a:ext cx="12874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食事の準備</a:t>
            </a:r>
          </a:p>
        </p:txBody>
      </p:sp>
      <p:sp>
        <p:nvSpPr>
          <p:cNvPr id="92180" name="テキスト ボックス 5"/>
          <p:cNvSpPr txBox="1">
            <a:spLocks noChangeArrowheads="1"/>
          </p:cNvSpPr>
          <p:nvPr/>
        </p:nvSpPr>
        <p:spPr bwMode="auto">
          <a:xfrm>
            <a:off x="4713288" y="4149106"/>
            <a:ext cx="12874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服薬</a:t>
            </a:r>
          </a:p>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管理</a:t>
            </a:r>
          </a:p>
        </p:txBody>
      </p:sp>
      <p:sp>
        <p:nvSpPr>
          <p:cNvPr id="92181" name="テキスト ボックス 5"/>
          <p:cNvSpPr txBox="1">
            <a:spLocks noChangeArrowheads="1"/>
          </p:cNvSpPr>
          <p:nvPr/>
        </p:nvSpPr>
        <p:spPr bwMode="auto">
          <a:xfrm>
            <a:off x="2820988" y="2726706"/>
            <a:ext cx="12874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金銭管理</a:t>
            </a:r>
          </a:p>
        </p:txBody>
      </p:sp>
      <p:sp>
        <p:nvSpPr>
          <p:cNvPr id="92182" name="テキスト ボックス 5"/>
          <p:cNvSpPr txBox="1">
            <a:spLocks noChangeArrowheads="1"/>
          </p:cNvSpPr>
          <p:nvPr/>
        </p:nvSpPr>
        <p:spPr bwMode="auto">
          <a:xfrm>
            <a:off x="1703388" y="4644406"/>
            <a:ext cx="16176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輸送機関の利用</a:t>
            </a:r>
          </a:p>
        </p:txBody>
      </p:sp>
      <p:sp>
        <p:nvSpPr>
          <p:cNvPr id="92183" name="テキスト ボックス 5"/>
          <p:cNvSpPr txBox="1">
            <a:spLocks noChangeArrowheads="1"/>
          </p:cNvSpPr>
          <p:nvPr/>
        </p:nvSpPr>
        <p:spPr bwMode="auto">
          <a:xfrm>
            <a:off x="6808788" y="3641106"/>
            <a:ext cx="6270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家事</a:t>
            </a:r>
          </a:p>
        </p:txBody>
      </p:sp>
      <p:sp>
        <p:nvSpPr>
          <p:cNvPr id="92184" name="テキスト ボックス 5"/>
          <p:cNvSpPr txBox="1">
            <a:spLocks noChangeArrowheads="1"/>
          </p:cNvSpPr>
          <p:nvPr/>
        </p:nvSpPr>
        <p:spPr bwMode="auto">
          <a:xfrm>
            <a:off x="5919788" y="4580906"/>
            <a:ext cx="10588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洗濯</a:t>
            </a:r>
          </a:p>
        </p:txBody>
      </p:sp>
      <p:sp>
        <p:nvSpPr>
          <p:cNvPr id="92185" name="Text Box 5"/>
          <p:cNvSpPr txBox="1">
            <a:spLocks noChangeArrowheads="1"/>
          </p:cNvSpPr>
          <p:nvPr/>
        </p:nvSpPr>
        <p:spPr bwMode="auto">
          <a:xfrm>
            <a:off x="0" y="0"/>
            <a:ext cx="24145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-27</a:t>
            </a:r>
            <a:r>
              <a:rPr lang="ja-JP" altLang="en-US" sz="1800" b="1" dirty="0">
                <a:latin typeface="Meiryo UI" pitchFamily="50" charset="-128"/>
                <a:ea typeface="Meiryo UI" pitchFamily="50" charset="-128"/>
                <a:cs typeface="Meiryo UI" pitchFamily="50" charset="-128"/>
              </a:rPr>
              <a:t>＞</a:t>
            </a:r>
          </a:p>
        </p:txBody>
      </p:sp>
      <p:sp>
        <p:nvSpPr>
          <p:cNvPr id="92186" name="Rectangle 3"/>
          <p:cNvSpPr>
            <a:spLocks noChangeArrowheads="1"/>
          </p:cNvSpPr>
          <p:nvPr/>
        </p:nvSpPr>
        <p:spPr bwMode="auto">
          <a:xfrm>
            <a:off x="309563" y="100233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389069524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4059237" y="6196320"/>
            <a:ext cx="4819651"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r" eaLnBrk="1" hangingPunct="1"/>
            <a:r>
              <a:rPr kumimoji="0" lang="en-US" altLang="en-US" sz="1200" b="1" dirty="0" err="1">
                <a:latin typeface="Meiryo UI" pitchFamily="50" charset="-128"/>
                <a:ea typeface="Meiryo UI" pitchFamily="50" charset="-128"/>
                <a:cs typeface="Meiryo UI" pitchFamily="50" charset="-128"/>
              </a:rPr>
              <a:t>Reisberg</a:t>
            </a:r>
            <a:r>
              <a:rPr kumimoji="0" lang="en-US" altLang="en-US" sz="1200" b="1" dirty="0">
                <a:latin typeface="Meiryo UI" pitchFamily="50" charset="-128"/>
                <a:ea typeface="Meiryo UI" pitchFamily="50" charset="-128"/>
                <a:cs typeface="Meiryo UI" pitchFamily="50" charset="-128"/>
              </a:rPr>
              <a:t> B et al: Functional staging of dementia of the Alzheimer type. Ann NY </a:t>
            </a:r>
            <a:r>
              <a:rPr kumimoji="0" lang="en-US" altLang="en-US" sz="1200" b="1" dirty="0" err="1">
                <a:latin typeface="Meiryo UI" pitchFamily="50" charset="-128"/>
                <a:ea typeface="Meiryo UI" pitchFamily="50" charset="-128"/>
                <a:cs typeface="Meiryo UI" pitchFamily="50" charset="-128"/>
              </a:rPr>
              <a:t>Acad</a:t>
            </a:r>
            <a:r>
              <a:rPr kumimoji="0" lang="en-US" altLang="en-US" sz="1200" b="1" dirty="0">
                <a:latin typeface="Meiryo UI" pitchFamily="50" charset="-128"/>
                <a:ea typeface="Meiryo UI" pitchFamily="50" charset="-128"/>
                <a:cs typeface="Meiryo UI" pitchFamily="50" charset="-128"/>
              </a:rPr>
              <a:t> </a:t>
            </a:r>
            <a:r>
              <a:rPr kumimoji="0" lang="en-US" altLang="en-US" sz="1200" b="1" dirty="0" err="1">
                <a:latin typeface="Meiryo UI" pitchFamily="50" charset="-128"/>
                <a:ea typeface="Meiryo UI" pitchFamily="50" charset="-128"/>
                <a:cs typeface="Meiryo UI" pitchFamily="50" charset="-128"/>
              </a:rPr>
              <a:t>Sci</a:t>
            </a:r>
            <a:r>
              <a:rPr kumimoji="0" lang="en-US" altLang="en-US" sz="1200" b="1" dirty="0">
                <a:latin typeface="Meiryo UI" pitchFamily="50" charset="-128"/>
                <a:ea typeface="Meiryo UI" pitchFamily="50" charset="-128"/>
                <a:cs typeface="Meiryo UI" pitchFamily="50" charset="-128"/>
              </a:rPr>
              <a:t> 1984; 435 481-483</a:t>
            </a:r>
            <a:endParaRPr kumimoji="0" lang="en-US" altLang="ja-JP" sz="1200" b="1" dirty="0">
              <a:latin typeface="Meiryo UI" pitchFamily="50" charset="-128"/>
              <a:ea typeface="Meiryo UI" pitchFamily="50" charset="-128"/>
              <a:cs typeface="Meiryo UI" pitchFamily="50" charset="-128"/>
            </a:endParaRPr>
          </a:p>
        </p:txBody>
      </p:sp>
      <p:sp>
        <p:nvSpPr>
          <p:cNvPr id="93187" name="Freeform 5"/>
          <p:cNvSpPr>
            <a:spLocks/>
          </p:cNvSpPr>
          <p:nvPr/>
        </p:nvSpPr>
        <p:spPr bwMode="auto">
          <a:xfrm>
            <a:off x="684213" y="968375"/>
            <a:ext cx="7848600" cy="4981575"/>
          </a:xfrm>
          <a:custGeom>
            <a:avLst/>
            <a:gdLst>
              <a:gd name="T0" fmla="*/ 0 w 4944"/>
              <a:gd name="T1" fmla="*/ 2147483647 h 3138"/>
              <a:gd name="T2" fmla="*/ 2147483647 w 4944"/>
              <a:gd name="T3" fmla="*/ 2147483647 h 3138"/>
              <a:gd name="T4" fmla="*/ 2147483647 w 4944"/>
              <a:gd name="T5" fmla="*/ 2147483647 h 3138"/>
              <a:gd name="T6" fmla="*/ 2147483647 w 4944"/>
              <a:gd name="T7" fmla="*/ 2147483647 h 3138"/>
              <a:gd name="T8" fmla="*/ 0 60000 65536"/>
              <a:gd name="T9" fmla="*/ 0 60000 65536"/>
              <a:gd name="T10" fmla="*/ 0 60000 65536"/>
              <a:gd name="T11" fmla="*/ 0 60000 65536"/>
              <a:gd name="T12" fmla="*/ 0 w 4944"/>
              <a:gd name="T13" fmla="*/ 0 h 3138"/>
              <a:gd name="T14" fmla="*/ 4944 w 4944"/>
              <a:gd name="T15" fmla="*/ 3138 h 3138"/>
            </a:gdLst>
            <a:ahLst/>
            <a:cxnLst>
              <a:cxn ang="T8">
                <a:pos x="T0" y="T1"/>
              </a:cxn>
              <a:cxn ang="T9">
                <a:pos x="T2" y="T3"/>
              </a:cxn>
              <a:cxn ang="T10">
                <a:pos x="T4" y="T5"/>
              </a:cxn>
              <a:cxn ang="T11">
                <a:pos x="T6" y="T7"/>
              </a:cxn>
            </a:cxnLst>
            <a:rect l="T12" t="T13" r="T14" b="T15"/>
            <a:pathLst>
              <a:path w="4944" h="3138">
                <a:moveTo>
                  <a:pt x="0" y="53"/>
                </a:moveTo>
                <a:cubicBezTo>
                  <a:pt x="835" y="26"/>
                  <a:pt x="1671" y="0"/>
                  <a:pt x="2313" y="416"/>
                </a:cubicBezTo>
                <a:cubicBezTo>
                  <a:pt x="2955" y="832"/>
                  <a:pt x="3416" y="2094"/>
                  <a:pt x="3855" y="2548"/>
                </a:cubicBezTo>
                <a:cubicBezTo>
                  <a:pt x="4294" y="3002"/>
                  <a:pt x="4679" y="2979"/>
                  <a:pt x="4944" y="313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ja-JP" altLang="en-US"/>
          </a:p>
        </p:txBody>
      </p:sp>
      <p:sp>
        <p:nvSpPr>
          <p:cNvPr id="93188" name="Freeform 6"/>
          <p:cNvSpPr>
            <a:spLocks/>
          </p:cNvSpPr>
          <p:nvPr/>
        </p:nvSpPr>
        <p:spPr bwMode="auto">
          <a:xfrm>
            <a:off x="684213" y="981075"/>
            <a:ext cx="6048375" cy="4464050"/>
          </a:xfrm>
          <a:custGeom>
            <a:avLst/>
            <a:gdLst>
              <a:gd name="T0" fmla="*/ 0 w 3810"/>
              <a:gd name="T1" fmla="*/ 0 h 2812"/>
              <a:gd name="T2" fmla="*/ 2147483647 w 3810"/>
              <a:gd name="T3" fmla="*/ 2147483647 h 2812"/>
              <a:gd name="T4" fmla="*/ 2147483647 w 3810"/>
              <a:gd name="T5" fmla="*/ 2147483647 h 2812"/>
              <a:gd name="T6" fmla="*/ 2147483647 w 3810"/>
              <a:gd name="T7" fmla="*/ 2147483647 h 2812"/>
              <a:gd name="T8" fmla="*/ 2147483647 w 3810"/>
              <a:gd name="T9" fmla="*/ 2147483647 h 2812"/>
              <a:gd name="T10" fmla="*/ 0 60000 65536"/>
              <a:gd name="T11" fmla="*/ 0 60000 65536"/>
              <a:gd name="T12" fmla="*/ 0 60000 65536"/>
              <a:gd name="T13" fmla="*/ 0 60000 65536"/>
              <a:gd name="T14" fmla="*/ 0 60000 65536"/>
              <a:gd name="T15" fmla="*/ 0 w 3810"/>
              <a:gd name="T16" fmla="*/ 0 h 2812"/>
              <a:gd name="T17" fmla="*/ 3810 w 3810"/>
              <a:gd name="T18" fmla="*/ 2812 h 2812"/>
            </a:gdLst>
            <a:ahLst/>
            <a:cxnLst>
              <a:cxn ang="T10">
                <a:pos x="T0" y="T1"/>
              </a:cxn>
              <a:cxn ang="T11">
                <a:pos x="T2" y="T3"/>
              </a:cxn>
              <a:cxn ang="T12">
                <a:pos x="T4" y="T5"/>
              </a:cxn>
              <a:cxn ang="T13">
                <a:pos x="T6" y="T7"/>
              </a:cxn>
              <a:cxn ang="T14">
                <a:pos x="T8" y="T9"/>
              </a:cxn>
            </a:cxnLst>
            <a:rect l="T15" t="T16" r="T17" b="T18"/>
            <a:pathLst>
              <a:path w="3810" h="2812">
                <a:moveTo>
                  <a:pt x="0" y="0"/>
                </a:moveTo>
                <a:cubicBezTo>
                  <a:pt x="457" y="19"/>
                  <a:pt x="915" y="38"/>
                  <a:pt x="1406" y="363"/>
                </a:cubicBezTo>
                <a:cubicBezTo>
                  <a:pt x="1897" y="688"/>
                  <a:pt x="2600" y="1580"/>
                  <a:pt x="2948" y="1950"/>
                </a:cubicBezTo>
                <a:cubicBezTo>
                  <a:pt x="3296" y="2320"/>
                  <a:pt x="3348" y="2441"/>
                  <a:pt x="3492" y="2585"/>
                </a:cubicBezTo>
                <a:cubicBezTo>
                  <a:pt x="3636" y="2729"/>
                  <a:pt x="3583" y="2736"/>
                  <a:pt x="3810" y="281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ja-JP" altLang="en-US"/>
          </a:p>
        </p:txBody>
      </p:sp>
      <p:sp>
        <p:nvSpPr>
          <p:cNvPr id="93189" name="Freeform 7"/>
          <p:cNvSpPr>
            <a:spLocks/>
          </p:cNvSpPr>
          <p:nvPr/>
        </p:nvSpPr>
        <p:spPr bwMode="auto">
          <a:xfrm>
            <a:off x="755650" y="1089025"/>
            <a:ext cx="5903913" cy="4284663"/>
          </a:xfrm>
          <a:custGeom>
            <a:avLst/>
            <a:gdLst>
              <a:gd name="T0" fmla="*/ 0 w 3719"/>
              <a:gd name="T1" fmla="*/ 2147483647 h 2699"/>
              <a:gd name="T2" fmla="*/ 2147483647 w 3719"/>
              <a:gd name="T3" fmla="*/ 2147483647 h 2699"/>
              <a:gd name="T4" fmla="*/ 2147483647 w 3719"/>
              <a:gd name="T5" fmla="*/ 2147483647 h 2699"/>
              <a:gd name="T6" fmla="*/ 2147483647 w 3719"/>
              <a:gd name="T7" fmla="*/ 2147483647 h 2699"/>
              <a:gd name="T8" fmla="*/ 0 60000 65536"/>
              <a:gd name="T9" fmla="*/ 0 60000 65536"/>
              <a:gd name="T10" fmla="*/ 0 60000 65536"/>
              <a:gd name="T11" fmla="*/ 0 60000 65536"/>
              <a:gd name="T12" fmla="*/ 0 w 3719"/>
              <a:gd name="T13" fmla="*/ 0 h 2699"/>
              <a:gd name="T14" fmla="*/ 3719 w 3719"/>
              <a:gd name="T15" fmla="*/ 2699 h 2699"/>
            </a:gdLst>
            <a:ahLst/>
            <a:cxnLst>
              <a:cxn ang="T8">
                <a:pos x="T0" y="T1"/>
              </a:cxn>
              <a:cxn ang="T9">
                <a:pos x="T2" y="T3"/>
              </a:cxn>
              <a:cxn ang="T10">
                <a:pos x="T4" y="T5"/>
              </a:cxn>
              <a:cxn ang="T11">
                <a:pos x="T6" y="T7"/>
              </a:cxn>
            </a:cxnLst>
            <a:rect l="T12" t="T13" r="T14" b="T15"/>
            <a:pathLst>
              <a:path w="3719" h="2699">
                <a:moveTo>
                  <a:pt x="0" y="23"/>
                </a:moveTo>
                <a:cubicBezTo>
                  <a:pt x="397" y="11"/>
                  <a:pt x="794" y="0"/>
                  <a:pt x="1270" y="295"/>
                </a:cubicBezTo>
                <a:cubicBezTo>
                  <a:pt x="1746" y="590"/>
                  <a:pt x="2450" y="1391"/>
                  <a:pt x="2858" y="1792"/>
                </a:cubicBezTo>
                <a:cubicBezTo>
                  <a:pt x="3266" y="2193"/>
                  <a:pt x="3364" y="2495"/>
                  <a:pt x="3719" y="269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ja-JP" altLang="en-US"/>
          </a:p>
        </p:txBody>
      </p:sp>
      <p:sp>
        <p:nvSpPr>
          <p:cNvPr id="93190" name="Freeform 8"/>
          <p:cNvSpPr>
            <a:spLocks/>
          </p:cNvSpPr>
          <p:nvPr/>
        </p:nvSpPr>
        <p:spPr bwMode="auto">
          <a:xfrm>
            <a:off x="611188" y="1052513"/>
            <a:ext cx="6985000" cy="4968875"/>
          </a:xfrm>
          <a:custGeom>
            <a:avLst/>
            <a:gdLst>
              <a:gd name="T0" fmla="*/ 0 w 4400"/>
              <a:gd name="T1" fmla="*/ 0 h 3130"/>
              <a:gd name="T2" fmla="*/ 2147483647 w 4400"/>
              <a:gd name="T3" fmla="*/ 2147483647 h 3130"/>
              <a:gd name="T4" fmla="*/ 2147483647 w 4400"/>
              <a:gd name="T5" fmla="*/ 2147483647 h 3130"/>
              <a:gd name="T6" fmla="*/ 2147483647 w 4400"/>
              <a:gd name="T7" fmla="*/ 2147483647 h 3130"/>
              <a:gd name="T8" fmla="*/ 2147483647 w 4400"/>
              <a:gd name="T9" fmla="*/ 2147483647 h 3130"/>
              <a:gd name="T10" fmla="*/ 0 60000 65536"/>
              <a:gd name="T11" fmla="*/ 0 60000 65536"/>
              <a:gd name="T12" fmla="*/ 0 60000 65536"/>
              <a:gd name="T13" fmla="*/ 0 60000 65536"/>
              <a:gd name="T14" fmla="*/ 0 60000 65536"/>
              <a:gd name="T15" fmla="*/ 0 w 4400"/>
              <a:gd name="T16" fmla="*/ 0 h 3130"/>
              <a:gd name="T17" fmla="*/ 4400 w 4400"/>
              <a:gd name="T18" fmla="*/ 3130 h 3130"/>
            </a:gdLst>
            <a:ahLst/>
            <a:cxnLst>
              <a:cxn ang="T10">
                <a:pos x="T0" y="T1"/>
              </a:cxn>
              <a:cxn ang="T11">
                <a:pos x="T2" y="T3"/>
              </a:cxn>
              <a:cxn ang="T12">
                <a:pos x="T4" y="T5"/>
              </a:cxn>
              <a:cxn ang="T13">
                <a:pos x="T6" y="T7"/>
              </a:cxn>
              <a:cxn ang="T14">
                <a:pos x="T8" y="T9"/>
              </a:cxn>
            </a:cxnLst>
            <a:rect l="T15" t="T16" r="T17" b="T18"/>
            <a:pathLst>
              <a:path w="4400" h="3130">
                <a:moveTo>
                  <a:pt x="0" y="0"/>
                </a:moveTo>
                <a:cubicBezTo>
                  <a:pt x="502" y="4"/>
                  <a:pt x="1005" y="8"/>
                  <a:pt x="1542" y="318"/>
                </a:cubicBezTo>
                <a:cubicBezTo>
                  <a:pt x="2079" y="628"/>
                  <a:pt x="2843" y="1505"/>
                  <a:pt x="3221" y="1860"/>
                </a:cubicBezTo>
                <a:cubicBezTo>
                  <a:pt x="3599" y="2215"/>
                  <a:pt x="3614" y="2238"/>
                  <a:pt x="3810" y="2450"/>
                </a:cubicBezTo>
                <a:cubicBezTo>
                  <a:pt x="4006" y="2662"/>
                  <a:pt x="4226" y="3039"/>
                  <a:pt x="4400" y="313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ja-JP" altLang="en-US"/>
          </a:p>
        </p:txBody>
      </p:sp>
      <p:sp>
        <p:nvSpPr>
          <p:cNvPr id="93191" name="Rectangle 19"/>
          <p:cNvSpPr>
            <a:spLocks noChangeArrowheads="1"/>
          </p:cNvSpPr>
          <p:nvPr/>
        </p:nvSpPr>
        <p:spPr bwMode="auto">
          <a:xfrm>
            <a:off x="1036638" y="252412"/>
            <a:ext cx="7323137" cy="91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en-US" altLang="ja-JP" sz="2900" b="1" dirty="0">
                <a:latin typeface="Meiryo UI" pitchFamily="50" charset="-128"/>
                <a:ea typeface="Meiryo UI" pitchFamily="50" charset="-128"/>
                <a:cs typeface="Meiryo UI" pitchFamily="50" charset="-128"/>
              </a:rPr>
              <a:t>FAST</a:t>
            </a:r>
            <a:r>
              <a:rPr lang="ja-JP" altLang="en-US" sz="2900" b="1" dirty="0">
                <a:latin typeface="Meiryo UI" pitchFamily="50" charset="-128"/>
                <a:ea typeface="Meiryo UI" pitchFamily="50" charset="-128"/>
                <a:cs typeface="Meiryo UI" pitchFamily="50" charset="-128"/>
              </a:rPr>
              <a:t> による重症度のアセスメント</a:t>
            </a:r>
          </a:p>
          <a:p>
            <a:pPr algn="ctr" defTabSz="1001713" eaLnBrk="1" hangingPunct="1"/>
            <a:r>
              <a:rPr lang="ja-JP" altLang="en-US" sz="2000" b="1" dirty="0">
                <a:latin typeface="Meiryo UI" pitchFamily="50" charset="-128"/>
                <a:ea typeface="Meiryo UI" pitchFamily="50" charset="-128"/>
                <a:cs typeface="Meiryo UI" pitchFamily="50" charset="-128"/>
              </a:rPr>
              <a:t>（アルツハイマー型認知症）</a:t>
            </a:r>
          </a:p>
        </p:txBody>
      </p:sp>
      <p:graphicFrame>
        <p:nvGraphicFramePr>
          <p:cNvPr id="166965" name="Group 53"/>
          <p:cNvGraphicFramePr>
            <a:graphicFrameLocks noGrp="1"/>
          </p:cNvGraphicFramePr>
          <p:nvPr>
            <p:extLst>
              <p:ext uri="{D42A27DB-BD31-4B8C-83A1-F6EECF244321}">
                <p14:modId xmlns:p14="http://schemas.microsoft.com/office/powerpoint/2010/main" val="803812955"/>
              </p:ext>
            </p:extLst>
          </p:nvPr>
        </p:nvGraphicFramePr>
        <p:xfrm>
          <a:off x="868156" y="1476375"/>
          <a:ext cx="7664657" cy="4524375"/>
        </p:xfrm>
        <a:graphic>
          <a:graphicData uri="http://schemas.openxmlformats.org/drawingml/2006/table">
            <a:tbl>
              <a:tblPr/>
              <a:tblGrid>
                <a:gridCol w="2454527">
                  <a:extLst>
                    <a:ext uri="{9D8B030D-6E8A-4147-A177-3AD203B41FA5}">
                      <a16:colId xmlns:a16="http://schemas.microsoft.com/office/drawing/2014/main" xmlns="" val="20000"/>
                    </a:ext>
                  </a:extLst>
                </a:gridCol>
                <a:gridCol w="5210130">
                  <a:extLst>
                    <a:ext uri="{9D8B030D-6E8A-4147-A177-3AD203B41FA5}">
                      <a16:colId xmlns:a16="http://schemas.microsoft.com/office/drawing/2014/main" xmlns="" val="20001"/>
                    </a:ext>
                  </a:extLst>
                </a:gridCol>
              </a:tblGrid>
              <a:tr h="334963">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１．正常</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rgbClr val="000000"/>
                          </a:solidFill>
                          <a:effectLst/>
                          <a:latin typeface="Meiryo UI" pitchFamily="50" charset="-128"/>
                          <a:ea typeface="Meiryo UI" pitchFamily="50" charset="-128"/>
                          <a:cs typeface="Meiryo UI" pitchFamily="50" charset="-128"/>
                        </a:rPr>
                        <a:t>　</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388938">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２．年相応</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a:ln>
                            <a:noFill/>
                          </a:ln>
                          <a:solidFill>
                            <a:srgbClr val="000000"/>
                          </a:solidFill>
                          <a:effectLst/>
                          <a:latin typeface="Meiryo UI" pitchFamily="50" charset="-128"/>
                          <a:ea typeface="Meiryo UI" pitchFamily="50" charset="-128"/>
                          <a:cs typeface="Meiryo UI" pitchFamily="50" charset="-128"/>
                        </a:rPr>
                        <a:t>物の置き忘れなど</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666749">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３．境界状態</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熟練を要する仕事の場面では、機能低下が同僚によって</a:t>
                      </a: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認められる。新しい場所に旅行することは困難。</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96899">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４．軽度の</a:t>
                      </a:r>
                    </a:p>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アルツハイマー型認知症</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夕食に客を招く段取りをつけたり、家計を管理したり、</a:t>
                      </a:r>
                      <a:endParaRPr kumimoji="1" lang="en-US" altLang="ja-JP"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買物をしたりする程度の仕事でも支障をきたす。</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920490">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５．中等度の</a:t>
                      </a:r>
                    </a:p>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アルツハイマー型認知症</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介助なしでは適切な洋服を選んで着ることができない。</a:t>
                      </a: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入浴させるときにもなんとか、なだめすかして説得することが</a:t>
                      </a:r>
                      <a:endParaRPr kumimoji="1" lang="en-US" altLang="ja-JP"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必要なこともある。</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657225">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６．やや高度の</a:t>
                      </a:r>
                    </a:p>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アルツハイマー型認知症</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不適切な着衣。入浴に介助を要する。入浴を嫌がる。</a:t>
                      </a: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トイレの水を流せなくなる。失禁。</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936626">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７．高度の</a:t>
                      </a:r>
                    </a:p>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アルツハイマー型認知症</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最大約６語に限定された言語機能の低下。</a:t>
                      </a:r>
                      <a:endParaRPr kumimoji="1" lang="en-US" altLang="ja-JP"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理解しうる語彙はただ１つの単語となる。歩行能力の喪失。</a:t>
                      </a:r>
                      <a:endParaRPr kumimoji="1" lang="en-US" altLang="ja-JP"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着座能力の喪失。笑う能力の喪失。昏迷および昏睡。</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bl>
          </a:graphicData>
        </a:graphic>
      </p:graphicFrame>
      <p:sp>
        <p:nvSpPr>
          <p:cNvPr id="93215" name="Text Box 5"/>
          <p:cNvSpPr txBox="1">
            <a:spLocks noChangeArrowheads="1"/>
          </p:cNvSpPr>
          <p:nvPr/>
        </p:nvSpPr>
        <p:spPr bwMode="auto">
          <a:xfrm>
            <a:off x="0" y="0"/>
            <a:ext cx="23860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-28</a:t>
            </a:r>
            <a:r>
              <a:rPr lang="ja-JP" altLang="en-US" sz="1800" b="1" dirty="0">
                <a:latin typeface="Meiryo UI" pitchFamily="50" charset="-128"/>
                <a:ea typeface="Meiryo UI" pitchFamily="50" charset="-128"/>
                <a:cs typeface="Meiryo UI" pitchFamily="50" charset="-128"/>
              </a:rPr>
              <a:t>＞</a:t>
            </a:r>
          </a:p>
        </p:txBody>
      </p:sp>
      <p:sp>
        <p:nvSpPr>
          <p:cNvPr id="93216" name="Rectangle 3"/>
          <p:cNvSpPr>
            <a:spLocks noChangeArrowheads="1"/>
          </p:cNvSpPr>
          <p:nvPr/>
        </p:nvSpPr>
        <p:spPr bwMode="auto">
          <a:xfrm>
            <a:off x="309563" y="120332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408903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DEEC8"/>
        </a:solidFill>
        <a:effectLst/>
      </p:bgPr>
    </p:bg>
    <p:spTree>
      <p:nvGrpSpPr>
        <p:cNvPr id="1" name=""/>
        <p:cNvGrpSpPr/>
        <p:nvPr/>
      </p:nvGrpSpPr>
      <p:grpSpPr>
        <a:xfrm>
          <a:off x="0" y="0"/>
          <a:ext cx="0" cy="0"/>
          <a:chOff x="0" y="0"/>
          <a:chExt cx="0" cy="0"/>
        </a:xfrm>
      </p:grpSpPr>
      <p:sp>
        <p:nvSpPr>
          <p:cNvPr id="94210" name="Text Box 9"/>
          <p:cNvSpPr txBox="1">
            <a:spLocks noChangeArrowheads="1"/>
          </p:cNvSpPr>
          <p:nvPr/>
        </p:nvSpPr>
        <p:spPr bwMode="auto">
          <a:xfrm>
            <a:off x="1398588" y="3049274"/>
            <a:ext cx="6445250" cy="6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a:latin typeface="Meiryo UI" pitchFamily="50" charset="-128"/>
                <a:ea typeface="Meiryo UI" pitchFamily="50" charset="-128"/>
                <a:cs typeface="Meiryo UI" pitchFamily="50" charset="-128"/>
              </a:rPr>
              <a:t>認知症と間違えやすい症状</a:t>
            </a:r>
            <a:endParaRPr lang="en-US" altLang="ja-JP" sz="3600" b="1" dirty="0">
              <a:latin typeface="Meiryo UI" pitchFamily="50" charset="-128"/>
              <a:ea typeface="Meiryo UI" pitchFamily="50" charset="-128"/>
              <a:cs typeface="Meiryo UI" pitchFamily="50" charset="-128"/>
            </a:endParaRPr>
          </a:p>
        </p:txBody>
      </p:sp>
      <p:sp>
        <p:nvSpPr>
          <p:cNvPr id="94211" name="Text Box 4"/>
          <p:cNvSpPr txBox="1">
            <a:spLocks noChangeArrowheads="1"/>
          </p:cNvSpPr>
          <p:nvPr/>
        </p:nvSpPr>
        <p:spPr bwMode="auto">
          <a:xfrm>
            <a:off x="3017838" y="2279399"/>
            <a:ext cx="2936875"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800" b="1" dirty="0">
                <a:latin typeface="Meiryo UI" pitchFamily="50" charset="-128"/>
                <a:ea typeface="Meiryo UI" pitchFamily="50" charset="-128"/>
                <a:cs typeface="Meiryo UI" pitchFamily="50" charset="-128"/>
              </a:rPr>
              <a:t>［</a:t>
            </a:r>
            <a:r>
              <a:rPr lang="en-US" altLang="ja-JP" sz="2800" b="1" dirty="0">
                <a:latin typeface="Meiryo UI" pitchFamily="50" charset="-128"/>
                <a:ea typeface="Meiryo UI" pitchFamily="50" charset="-128"/>
                <a:cs typeface="Meiryo UI" pitchFamily="50" charset="-128"/>
              </a:rPr>
              <a:t>DVD-4</a:t>
            </a:r>
            <a:r>
              <a:rPr lang="ja-JP" altLang="en-US" sz="2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978476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77050" y="5157788"/>
            <a:ext cx="9350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42950" indent="-2857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430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002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0574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5146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29718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4290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8862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a:lnSpc>
                <a:spcPct val="100000"/>
              </a:lnSpc>
              <a:spcBef>
                <a:spcPct val="0"/>
              </a:spcBef>
              <a:buClrTx/>
              <a:buFontTx/>
              <a:buNone/>
            </a:pPr>
            <a:endParaRPr lang="ja-JP" altLang="en-US" b="0">
              <a:solidFill>
                <a:schemeClr val="tx1"/>
              </a:solidFill>
              <a:ea typeface="ＭＳ Ｐゴシック" charset="-128"/>
            </a:endParaRPr>
          </a:p>
        </p:txBody>
      </p:sp>
      <p:sp>
        <p:nvSpPr>
          <p:cNvPr id="122883" name="Rectangle 3"/>
          <p:cNvSpPr>
            <a:spLocks noChangeArrowheads="1"/>
          </p:cNvSpPr>
          <p:nvPr/>
        </p:nvSpPr>
        <p:spPr bwMode="auto">
          <a:xfrm>
            <a:off x="6516688" y="5734050"/>
            <a:ext cx="10795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42950" indent="-2857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430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002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0574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5146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29718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4290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8862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a:lnSpc>
                <a:spcPct val="100000"/>
              </a:lnSpc>
              <a:spcBef>
                <a:spcPct val="0"/>
              </a:spcBef>
              <a:buClrTx/>
              <a:buFontTx/>
              <a:buNone/>
            </a:pPr>
            <a:endParaRPr lang="ja-JP" altLang="en-US" b="0">
              <a:solidFill>
                <a:schemeClr val="tx1"/>
              </a:solidFill>
              <a:ea typeface="ＭＳ Ｐゴシック" charset="-128"/>
            </a:endParaRPr>
          </a:p>
        </p:txBody>
      </p:sp>
      <p:sp>
        <p:nvSpPr>
          <p:cNvPr id="971780" name="Rectangle 4"/>
          <p:cNvSpPr>
            <a:spLocks noChangeArrowheads="1"/>
          </p:cNvSpPr>
          <p:nvPr/>
        </p:nvSpPr>
        <p:spPr bwMode="auto">
          <a:xfrm>
            <a:off x="0" y="0"/>
            <a:ext cx="2411413" cy="404813"/>
          </a:xfrm>
          <a:prstGeom prst="rect">
            <a:avLst/>
          </a:prstGeom>
          <a:noFill/>
          <a:ln w="9525">
            <a:noFill/>
            <a:miter lim="800000"/>
            <a:headEnd/>
            <a:tailEnd/>
          </a:ln>
          <a:effectLst/>
        </p:spPr>
        <p:txBody>
          <a:bodyPr lIns="91428" tIns="45715" rIns="91428" bIns="45715" anchor="b"/>
          <a:lstStyle/>
          <a:p>
            <a:pPr>
              <a:defRPr/>
            </a:pPr>
            <a:endParaRPr kumimoji="0" lang="ja-JP" altLang="ja-JP" sz="2000">
              <a:solidFill>
                <a:schemeClr val="tx1"/>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
        <p:nvSpPr>
          <p:cNvPr id="122885" name="Rectangle 5"/>
          <p:cNvSpPr>
            <a:spLocks noChangeArrowheads="1"/>
          </p:cNvSpPr>
          <p:nvPr/>
        </p:nvSpPr>
        <p:spPr bwMode="auto">
          <a:xfrm>
            <a:off x="634472" y="287866"/>
            <a:ext cx="7848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defTabSz="1001713">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42950" indent="-285750" defTabSz="1001713">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43000" indent="-228600" defTabSz="1001713">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00200" indent="-228600" defTabSz="1001713">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057400" indent="-228600" defTabSz="1001713">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514600" indent="-228600" defTabSz="1001713"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2971800" indent="-228600" defTabSz="1001713"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429000" indent="-228600" defTabSz="1001713"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886200" indent="-228600" defTabSz="1001713"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algn="ctr">
              <a:lnSpc>
                <a:spcPct val="100000"/>
              </a:lnSpc>
              <a:spcBef>
                <a:spcPct val="0"/>
              </a:spcBef>
              <a:buClrTx/>
              <a:buFontTx/>
              <a:buNone/>
            </a:pPr>
            <a:r>
              <a:rPr lang="ja-JP" altLang="en-US" sz="3000" dirty="0">
                <a:solidFill>
                  <a:schemeClr val="tx1"/>
                </a:solidFill>
                <a:latin typeface="Meiryo UI" panose="020B0604030504040204" pitchFamily="50" charset="-128"/>
                <a:ea typeface="Meiryo UI" panose="020B0604030504040204" pitchFamily="50" charset="-128"/>
              </a:rPr>
              <a:t>可逆性の認知症とその鑑別法</a:t>
            </a:r>
          </a:p>
        </p:txBody>
      </p:sp>
      <p:graphicFrame>
        <p:nvGraphicFramePr>
          <p:cNvPr id="122886" name="Group 6"/>
          <p:cNvGraphicFramePr>
            <a:graphicFrameLocks noGrp="1"/>
          </p:cNvGraphicFramePr>
          <p:nvPr>
            <p:extLst>
              <p:ext uri="{D42A27DB-BD31-4B8C-83A1-F6EECF244321}">
                <p14:modId xmlns:p14="http://schemas.microsoft.com/office/powerpoint/2010/main" val="2779713686"/>
              </p:ext>
            </p:extLst>
          </p:nvPr>
        </p:nvGraphicFramePr>
        <p:xfrm>
          <a:off x="1018646" y="1854200"/>
          <a:ext cx="7278687" cy="3787777"/>
        </p:xfrm>
        <a:graphic>
          <a:graphicData uri="http://schemas.openxmlformats.org/drawingml/2006/table">
            <a:tbl>
              <a:tblPr/>
              <a:tblGrid>
                <a:gridCol w="3096154">
                  <a:extLst>
                    <a:ext uri="{9D8B030D-6E8A-4147-A177-3AD203B41FA5}">
                      <a16:colId xmlns:a16="http://schemas.microsoft.com/office/drawing/2014/main" xmlns="" val="20000"/>
                    </a:ext>
                  </a:extLst>
                </a:gridCol>
                <a:gridCol w="4182533">
                  <a:extLst>
                    <a:ext uri="{9D8B030D-6E8A-4147-A177-3AD203B41FA5}">
                      <a16:colId xmlns:a16="http://schemas.microsoft.com/office/drawing/2014/main" xmlns="" val="20001"/>
                    </a:ext>
                  </a:extLst>
                </a:gridCol>
              </a:tblGrid>
              <a:tr h="461963">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ctr" defTabSz="828675"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疾　患</a:t>
                      </a:r>
                    </a:p>
                  </a:txBody>
                  <a:tcPr marL="91428" marR="91428" marT="45715" marB="4571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B3"/>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ctr" defTabSz="828675"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鑑別のための検査</a:t>
                      </a:r>
                    </a:p>
                  </a:txBody>
                  <a:tcPr marL="91428" marR="91428"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E7B3"/>
                    </a:solidFill>
                  </a:tcPr>
                </a:tc>
                <a:extLst>
                  <a:ext uri="{0D108BD9-81ED-4DB2-BD59-A6C34878D82A}">
                    <a16:rowId xmlns:a16="http://schemas.microsoft.com/office/drawing/2014/main" xmlns="" val="10000"/>
                  </a:ext>
                </a:extLst>
              </a:tr>
              <a:tr h="842963">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　甲状腺機能低下症</a:t>
                      </a:r>
                    </a:p>
                  </a:txBody>
                  <a:tcPr marL="91428" marR="91428" marT="45715" marB="4571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 甲状腺ホルモン測定</a:t>
                      </a:r>
                    </a:p>
                    <a:p>
                      <a:pPr marL="0" marR="0" lvl="0" indent="0" algn="l" defTabSz="828675"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　 （</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TSH</a:t>
                      </a:r>
                      <a:r>
                        <a:rPr kumimoji="1" lang="ja-JP" altLang="en-US" sz="2000" b="1" i="0" u="none" strike="noStrike" cap="none" normalizeH="0" baseline="0" dirty="0" err="1">
                          <a:ln>
                            <a:noFill/>
                          </a:ln>
                          <a:solidFill>
                            <a:schemeClr val="tx1"/>
                          </a:solidFill>
                          <a:effectLst/>
                          <a:latin typeface="Trebuchet MS" panose="020B0603020202020204" pitchFamily="34" charset="0"/>
                          <a:ea typeface="Meiryo UI" panose="020B0604030504040204" pitchFamily="50" charset="-128"/>
                        </a:rPr>
                        <a:t>、</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FT3</a:t>
                      </a:r>
                      <a:r>
                        <a:rPr kumimoji="1" lang="ja-JP" altLang="en-US" sz="2000" b="1" i="0" u="none" strike="noStrike" cap="none" normalizeH="0" baseline="0" dirty="0" err="1">
                          <a:ln>
                            <a:noFill/>
                          </a:ln>
                          <a:solidFill>
                            <a:schemeClr val="tx1"/>
                          </a:solidFill>
                          <a:effectLst/>
                          <a:latin typeface="Trebuchet MS" panose="020B0603020202020204" pitchFamily="34" charset="0"/>
                          <a:ea typeface="Meiryo UI" panose="020B0604030504040204" pitchFamily="50" charset="-128"/>
                        </a:rPr>
                        <a:t>、</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FT4</a:t>
                      </a: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a:t>
                      </a:r>
                    </a:p>
                  </a:txBody>
                  <a:tcPr marL="91428" marR="91428"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515938">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　ビタミンＢ</a:t>
                      </a:r>
                      <a:r>
                        <a:rPr kumimoji="1" lang="en-US" altLang="ja-JP" sz="2000" b="1" i="0" u="none" strike="noStrike" cap="none" normalizeH="0" baseline="-25000" dirty="0">
                          <a:ln>
                            <a:noFill/>
                          </a:ln>
                          <a:solidFill>
                            <a:schemeClr val="tx1"/>
                          </a:solidFill>
                          <a:effectLst/>
                          <a:latin typeface="Trebuchet MS" panose="020B0603020202020204" pitchFamily="34" charset="0"/>
                          <a:ea typeface="Meiryo UI" panose="020B0604030504040204" pitchFamily="50" charset="-128"/>
                        </a:rPr>
                        <a:t>1</a:t>
                      </a: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・Ｂ</a:t>
                      </a:r>
                      <a:r>
                        <a:rPr kumimoji="1" lang="en-US" altLang="ja-JP" sz="2000" b="1" i="0" u="none" strike="noStrike" cap="none" normalizeH="0" baseline="-25000" dirty="0">
                          <a:ln>
                            <a:noFill/>
                          </a:ln>
                          <a:solidFill>
                            <a:schemeClr val="tx1"/>
                          </a:solidFill>
                          <a:effectLst/>
                          <a:latin typeface="Trebuchet MS" panose="020B0603020202020204" pitchFamily="34" charset="0"/>
                          <a:ea typeface="Meiryo UI" panose="020B0604030504040204" pitchFamily="50" charset="-128"/>
                        </a:rPr>
                        <a:t>12</a:t>
                      </a: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欠乏</a:t>
                      </a:r>
                    </a:p>
                  </a:txBody>
                  <a:tcPr marL="91428" marR="91428" marT="45715" marB="4571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 ビタミンＢ</a:t>
                      </a:r>
                      <a:r>
                        <a:rPr kumimoji="1" lang="en-US" altLang="ja-JP" sz="2000" b="1" i="0" u="none" strike="noStrike" cap="none" normalizeH="0" baseline="-25000" dirty="0">
                          <a:ln>
                            <a:noFill/>
                          </a:ln>
                          <a:solidFill>
                            <a:schemeClr val="tx1"/>
                          </a:solidFill>
                          <a:effectLst/>
                          <a:latin typeface="Trebuchet MS" panose="020B0603020202020204" pitchFamily="34" charset="0"/>
                          <a:ea typeface="Meiryo UI" panose="020B0604030504040204" pitchFamily="50" charset="-128"/>
                        </a:rPr>
                        <a:t>1</a:t>
                      </a: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・Ｂ</a:t>
                      </a:r>
                      <a:r>
                        <a:rPr kumimoji="1" lang="en-US" altLang="ja-JP" sz="2000" b="1" i="0" u="none" strike="noStrike" cap="none" normalizeH="0" baseline="-25000" dirty="0">
                          <a:ln>
                            <a:noFill/>
                          </a:ln>
                          <a:solidFill>
                            <a:schemeClr val="tx1"/>
                          </a:solidFill>
                          <a:effectLst/>
                          <a:latin typeface="Trebuchet MS" panose="020B0603020202020204" pitchFamily="34" charset="0"/>
                          <a:ea typeface="Meiryo UI" panose="020B0604030504040204" pitchFamily="50" charset="-128"/>
                        </a:rPr>
                        <a:t>12</a:t>
                      </a: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測定</a:t>
                      </a:r>
                    </a:p>
                  </a:txBody>
                  <a:tcPr marL="91428" marR="91428"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484188">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　脳炎</a:t>
                      </a:r>
                    </a:p>
                  </a:txBody>
                  <a:tcPr marL="91428" marR="91428" marT="45715" marB="4571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 髄液検査</a:t>
                      </a:r>
                    </a:p>
                  </a:txBody>
                  <a:tcPr marL="91428" marR="91428"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517525">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　正常圧水頭症</a:t>
                      </a:r>
                    </a:p>
                  </a:txBody>
                  <a:tcPr marL="91428" marR="91428" marT="45715" marB="4571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 </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CT</a:t>
                      </a:r>
                      <a:r>
                        <a:rPr kumimoji="1" lang="ja-JP" altLang="en-US" sz="2000" b="1" i="0" u="none" strike="noStrike" cap="none" normalizeH="0" baseline="0" dirty="0" err="1">
                          <a:ln>
                            <a:noFill/>
                          </a:ln>
                          <a:solidFill>
                            <a:schemeClr val="tx1"/>
                          </a:solidFill>
                          <a:effectLst/>
                          <a:latin typeface="Trebuchet MS" panose="020B0603020202020204" pitchFamily="34" charset="0"/>
                          <a:ea typeface="Meiryo UI" panose="020B0604030504040204" pitchFamily="50" charset="-128"/>
                        </a:rPr>
                        <a:t>、</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MRI</a:t>
                      </a:r>
                      <a:r>
                        <a:rPr kumimoji="1" lang="ja-JP" altLang="en-US" sz="2000" b="1" i="0" u="none" strike="noStrike" cap="none" normalizeH="0" baseline="0" dirty="0" err="1">
                          <a:ln>
                            <a:noFill/>
                          </a:ln>
                          <a:solidFill>
                            <a:schemeClr val="tx1"/>
                          </a:solidFill>
                          <a:effectLst/>
                          <a:latin typeface="Trebuchet MS" panose="020B0603020202020204" pitchFamily="34" charset="0"/>
                          <a:ea typeface="Meiryo UI" panose="020B0604030504040204" pitchFamily="50" charset="-128"/>
                        </a:rPr>
                        <a:t>、</a:t>
                      </a: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髄液排除試験</a:t>
                      </a:r>
                    </a:p>
                  </a:txBody>
                  <a:tcPr marL="91428" marR="91428"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466725">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a:ln>
                            <a:noFill/>
                          </a:ln>
                          <a:solidFill>
                            <a:schemeClr val="tx1"/>
                          </a:solidFill>
                          <a:effectLst/>
                          <a:latin typeface="Trebuchet MS" panose="020B0603020202020204" pitchFamily="34" charset="0"/>
                          <a:ea typeface="Meiryo UI" panose="020B0604030504040204" pitchFamily="50" charset="-128"/>
                        </a:rPr>
                        <a:t>　慢性硬膜下血腫</a:t>
                      </a:r>
                    </a:p>
                  </a:txBody>
                  <a:tcPr marL="91428" marR="91428" marT="45715" marB="4571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 </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CT</a:t>
                      </a:r>
                      <a:r>
                        <a:rPr kumimoji="1" lang="ja-JP" altLang="en-US" sz="2000" b="1" i="0" u="none" strike="noStrike" cap="none" normalizeH="0" baseline="0" dirty="0" err="1">
                          <a:ln>
                            <a:noFill/>
                          </a:ln>
                          <a:solidFill>
                            <a:schemeClr val="tx1"/>
                          </a:solidFill>
                          <a:effectLst/>
                          <a:latin typeface="Trebuchet MS" panose="020B0603020202020204" pitchFamily="34" charset="0"/>
                          <a:ea typeface="Meiryo UI" panose="020B0604030504040204" pitchFamily="50" charset="-128"/>
                        </a:rPr>
                        <a:t>、</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MRI</a:t>
                      </a:r>
                    </a:p>
                  </a:txBody>
                  <a:tcPr marL="91428" marR="91428"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498475">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a:ln>
                            <a:noFill/>
                          </a:ln>
                          <a:solidFill>
                            <a:schemeClr val="tx1"/>
                          </a:solidFill>
                          <a:effectLst/>
                          <a:latin typeface="Trebuchet MS" panose="020B0603020202020204" pitchFamily="34" charset="0"/>
                          <a:ea typeface="Meiryo UI" panose="020B0604030504040204" pitchFamily="50" charset="-128"/>
                        </a:rPr>
                        <a:t>　脳腫瘍</a:t>
                      </a:r>
                    </a:p>
                  </a:txBody>
                  <a:tcPr marL="91428" marR="91428" marT="45715" marB="45715"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eaLnBrk="0" hangingPunct="0">
                        <a:spcBef>
                          <a:spcPct val="20000"/>
                        </a:spcBef>
                        <a:defRPr kumimoji="1" sz="2800">
                          <a:solidFill>
                            <a:schemeClr val="tx1"/>
                          </a:solidFill>
                          <a:latin typeface="Arial" charset="0"/>
                          <a:ea typeface="ＭＳ Ｐゴシック" charset="-128"/>
                        </a:defRPr>
                      </a:lvl1pPr>
                      <a:lvl2pPr marL="742950" indent="-285750" defTabSz="828675" eaLnBrk="0" hangingPunct="0">
                        <a:spcBef>
                          <a:spcPct val="20000"/>
                        </a:spcBef>
                        <a:defRPr kumimoji="1" sz="2400">
                          <a:solidFill>
                            <a:schemeClr val="tx1"/>
                          </a:solidFill>
                          <a:latin typeface="Arial" charset="0"/>
                          <a:ea typeface="ＭＳ Ｐゴシック" charset="-128"/>
                        </a:defRPr>
                      </a:lvl2pPr>
                      <a:lvl3pPr marL="1143000" indent="-228600" defTabSz="828675" eaLnBrk="0" hangingPunct="0">
                        <a:spcBef>
                          <a:spcPct val="20000"/>
                        </a:spcBef>
                        <a:defRPr kumimoji="1" sz="2000">
                          <a:solidFill>
                            <a:schemeClr val="tx1"/>
                          </a:solidFill>
                          <a:latin typeface="Arial" charset="0"/>
                          <a:ea typeface="ＭＳ Ｐゴシック" charset="-128"/>
                        </a:defRPr>
                      </a:lvl3pPr>
                      <a:lvl4pPr marL="1600200" indent="-228600" defTabSz="828675" eaLnBrk="0" hangingPunct="0">
                        <a:spcBef>
                          <a:spcPct val="20000"/>
                        </a:spcBef>
                        <a:defRPr kumimoji="1">
                          <a:solidFill>
                            <a:schemeClr val="tx1"/>
                          </a:solidFill>
                          <a:latin typeface="Arial" charset="0"/>
                          <a:ea typeface="ＭＳ Ｐゴシック" charset="-128"/>
                        </a:defRPr>
                      </a:lvl4pPr>
                      <a:lvl5pPr marL="2057400" indent="-228600" defTabSz="828675" eaLnBrk="0" hangingPunct="0">
                        <a:spcBef>
                          <a:spcPct val="20000"/>
                        </a:spcBef>
                        <a:defRPr kumimoji="1">
                          <a:solidFill>
                            <a:schemeClr val="tx1"/>
                          </a:solidFill>
                          <a:latin typeface="Arial" charset="0"/>
                          <a:ea typeface="ＭＳ Ｐゴシック" charset="-128"/>
                        </a:defRPr>
                      </a:lvl5pPr>
                      <a:lvl6pPr marL="2514600" indent="-228600" defTabSz="828675" eaLnBrk="0" fontAlgn="base" hangingPunct="0">
                        <a:spcBef>
                          <a:spcPct val="20000"/>
                        </a:spcBef>
                        <a:spcAft>
                          <a:spcPct val="0"/>
                        </a:spcAft>
                        <a:defRPr kumimoji="1">
                          <a:solidFill>
                            <a:schemeClr val="tx1"/>
                          </a:solidFill>
                          <a:latin typeface="Arial" charset="0"/>
                          <a:ea typeface="ＭＳ Ｐゴシック" charset="-128"/>
                        </a:defRPr>
                      </a:lvl6pPr>
                      <a:lvl7pPr marL="2971800" indent="-228600" defTabSz="828675" eaLnBrk="0" fontAlgn="base" hangingPunct="0">
                        <a:spcBef>
                          <a:spcPct val="20000"/>
                        </a:spcBef>
                        <a:spcAft>
                          <a:spcPct val="0"/>
                        </a:spcAft>
                        <a:defRPr kumimoji="1">
                          <a:solidFill>
                            <a:schemeClr val="tx1"/>
                          </a:solidFill>
                          <a:latin typeface="Arial" charset="0"/>
                          <a:ea typeface="ＭＳ Ｐゴシック" charset="-128"/>
                        </a:defRPr>
                      </a:lvl7pPr>
                      <a:lvl8pPr marL="3429000" indent="-228600" defTabSz="828675" eaLnBrk="0" fontAlgn="base" hangingPunct="0">
                        <a:spcBef>
                          <a:spcPct val="20000"/>
                        </a:spcBef>
                        <a:spcAft>
                          <a:spcPct val="0"/>
                        </a:spcAft>
                        <a:defRPr kumimoji="1">
                          <a:solidFill>
                            <a:schemeClr val="tx1"/>
                          </a:solidFill>
                          <a:latin typeface="Arial" charset="0"/>
                          <a:ea typeface="ＭＳ Ｐゴシック" charset="-128"/>
                        </a:defRPr>
                      </a:lvl8pPr>
                      <a:lvl9pPr marL="3886200" indent="-228600" defTabSz="828675" eaLnBrk="0" fontAlgn="base" hangingPunct="0">
                        <a:spcBef>
                          <a:spcPct val="20000"/>
                        </a:spcBef>
                        <a:spcAft>
                          <a:spcPct val="0"/>
                        </a:spcAft>
                        <a:defRPr kumimoji="1">
                          <a:solidFill>
                            <a:schemeClr val="tx1"/>
                          </a:solidFill>
                          <a:latin typeface="Arial" charset="0"/>
                          <a:ea typeface="ＭＳ Ｐゴシック" charset="-128"/>
                        </a:defRPr>
                      </a:lvl9pPr>
                    </a:lstStyle>
                    <a:p>
                      <a:pPr marL="0" marR="0" lvl="0" indent="0" algn="l" defTabSz="828675" rtl="0" eaLnBrk="1" fontAlgn="base" latinLnBrk="0" hangingPunct="1">
                        <a:lnSpc>
                          <a:spcPct val="100000"/>
                        </a:lnSpc>
                        <a:spcBef>
                          <a:spcPct val="30000"/>
                        </a:spcBef>
                        <a:spcAft>
                          <a:spcPct val="20000"/>
                        </a:spcAft>
                        <a:buClrTx/>
                        <a:buSzTx/>
                        <a:buFontTx/>
                        <a:buNone/>
                        <a:tabLst/>
                      </a:pPr>
                      <a:r>
                        <a:rPr kumimoji="1" lang="ja-JP" altLang="en-US"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 </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CT</a:t>
                      </a:r>
                      <a:r>
                        <a:rPr kumimoji="1" lang="ja-JP" altLang="en-US" sz="2000" b="1" i="0" u="none" strike="noStrike" cap="none" normalizeH="0" baseline="0" dirty="0" err="1">
                          <a:ln>
                            <a:noFill/>
                          </a:ln>
                          <a:solidFill>
                            <a:schemeClr val="tx1"/>
                          </a:solidFill>
                          <a:effectLst/>
                          <a:latin typeface="Trebuchet MS" panose="020B0603020202020204" pitchFamily="34" charset="0"/>
                          <a:ea typeface="Meiryo UI" panose="020B0604030504040204" pitchFamily="50" charset="-128"/>
                        </a:rPr>
                        <a:t>、</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rPr>
                        <a:t>MRI</a:t>
                      </a:r>
                    </a:p>
                  </a:txBody>
                  <a:tcPr marL="91428" marR="91428" marT="45715" marB="45715"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bl>
          </a:graphicData>
        </a:graphic>
      </p:graphicFrame>
      <p:sp>
        <p:nvSpPr>
          <p:cNvPr id="8" name="Rectangle 3"/>
          <p:cNvSpPr>
            <a:spLocks noChangeArrowheads="1"/>
          </p:cNvSpPr>
          <p:nvPr/>
        </p:nvSpPr>
        <p:spPr bwMode="auto">
          <a:xfrm>
            <a:off x="334963" y="903817"/>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9" name="Text Box 5"/>
          <p:cNvSpPr txBox="1">
            <a:spLocks noChangeArrowheads="1"/>
          </p:cNvSpPr>
          <p:nvPr/>
        </p:nvSpPr>
        <p:spPr bwMode="auto">
          <a:xfrm>
            <a:off x="0" y="0"/>
            <a:ext cx="237648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-29</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832751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37" name="Group 53"/>
          <p:cNvGraphicFramePr>
            <a:graphicFrameLocks noGrp="1"/>
          </p:cNvGraphicFramePr>
          <p:nvPr>
            <p:extLst>
              <p:ext uri="{D42A27DB-BD31-4B8C-83A1-F6EECF244321}">
                <p14:modId xmlns:p14="http://schemas.microsoft.com/office/powerpoint/2010/main" val="2536790963"/>
              </p:ext>
            </p:extLst>
          </p:nvPr>
        </p:nvGraphicFramePr>
        <p:xfrm>
          <a:off x="755373" y="1530350"/>
          <a:ext cx="7851914" cy="4567239"/>
        </p:xfrm>
        <a:graphic>
          <a:graphicData uri="http://schemas.openxmlformats.org/drawingml/2006/table">
            <a:tbl>
              <a:tblPr/>
              <a:tblGrid>
                <a:gridCol w="1548841">
                  <a:extLst>
                    <a:ext uri="{9D8B030D-6E8A-4147-A177-3AD203B41FA5}">
                      <a16:colId xmlns:a16="http://schemas.microsoft.com/office/drawing/2014/main" xmlns="" val="20000"/>
                    </a:ext>
                  </a:extLst>
                </a:gridCol>
                <a:gridCol w="3077963">
                  <a:extLst>
                    <a:ext uri="{9D8B030D-6E8A-4147-A177-3AD203B41FA5}">
                      <a16:colId xmlns:a16="http://schemas.microsoft.com/office/drawing/2014/main" xmlns="" val="20001"/>
                    </a:ext>
                  </a:extLst>
                </a:gridCol>
                <a:gridCol w="3225110">
                  <a:extLst>
                    <a:ext uri="{9D8B030D-6E8A-4147-A177-3AD203B41FA5}">
                      <a16:colId xmlns:a16="http://schemas.microsoft.com/office/drawing/2014/main" xmlns="" val="20002"/>
                    </a:ext>
                  </a:extLst>
                </a:gridCol>
              </a:tblGrid>
              <a:tr h="426848">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うつ病 </a:t>
                      </a: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endPar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extLst>
                  <a:ext uri="{0D108BD9-81ED-4DB2-BD59-A6C34878D82A}">
                    <a16:rowId xmlns:a16="http://schemas.microsoft.com/office/drawing/2014/main" xmlns="" val="10000"/>
                  </a:ext>
                </a:extLst>
              </a:tr>
              <a:tr h="475669">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発　症</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Meiryo UI" pitchFamily="50" charset="-128"/>
                          <a:ea typeface="Meiryo UI" pitchFamily="50" charset="-128"/>
                          <a:cs typeface="Meiryo UI" pitchFamily="50" charset="-128"/>
                        </a:rPr>
                        <a:t>週か月単位、何らかの契機</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緩徐</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1"/>
                  </a:ext>
                </a:extLst>
              </a:tr>
              <a:tr h="76520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もの忘れの</a:t>
                      </a: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訴え方</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Meiryo UI" pitchFamily="50" charset="-128"/>
                          <a:ea typeface="Meiryo UI" pitchFamily="50" charset="-128"/>
                          <a:cs typeface="Meiryo UI" pitchFamily="50" charset="-128"/>
                        </a:rPr>
                        <a:t>強調する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自覚がない、</a:t>
                      </a: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自覚あっても生活に支障ない</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2"/>
                  </a:ext>
                </a:extLst>
              </a:tr>
              <a:tr h="475669">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答え方</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否定的答え（わからない）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つじつまをあわせる</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3"/>
                  </a:ext>
                </a:extLst>
              </a:tr>
              <a:tr h="475669">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思考内容</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Meiryo UI" pitchFamily="50" charset="-128"/>
                          <a:ea typeface="Meiryo UI" pitchFamily="50" charset="-128"/>
                          <a:cs typeface="Meiryo UI" pitchFamily="50" charset="-128"/>
                        </a:rPr>
                        <a:t>自責的、自罰的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他罰的</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4"/>
                  </a:ext>
                </a:extLst>
              </a:tr>
              <a:tr h="475669">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失見当</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Meiryo UI" pitchFamily="50" charset="-128"/>
                          <a:ea typeface="Meiryo UI" pitchFamily="50" charset="-128"/>
                          <a:cs typeface="Meiryo UI" pitchFamily="50" charset="-128"/>
                        </a:rPr>
                        <a:t>軽い割に</a:t>
                      </a:r>
                      <a:r>
                        <a:rPr kumimoji="1" lang="en-US" altLang="ja-JP" sz="1900" b="1" i="0" u="none" strike="noStrike" cap="none" normalizeH="0" baseline="0">
                          <a:ln>
                            <a:noFill/>
                          </a:ln>
                          <a:solidFill>
                            <a:schemeClr val="tx1"/>
                          </a:solidFill>
                          <a:effectLst/>
                          <a:latin typeface="Meiryo UI" pitchFamily="50" charset="-128"/>
                          <a:ea typeface="Meiryo UI" pitchFamily="50" charset="-128"/>
                          <a:cs typeface="Meiryo UI" pitchFamily="50" charset="-128"/>
                        </a:rPr>
                        <a:t>ADL</a:t>
                      </a:r>
                      <a:r>
                        <a:rPr kumimoji="1" lang="ja-JP" altLang="en-US" sz="1900" b="1" i="0" u="none" strike="noStrike" cap="none" normalizeH="0" baseline="0">
                          <a:ln>
                            <a:noFill/>
                          </a:ln>
                          <a:solidFill>
                            <a:schemeClr val="tx1"/>
                          </a:solidFill>
                          <a:effectLst/>
                          <a:latin typeface="Meiryo UI" pitchFamily="50" charset="-128"/>
                          <a:ea typeface="Meiryo UI" pitchFamily="50" charset="-128"/>
                          <a:cs typeface="Meiryo UI" pitchFamily="50" charset="-128"/>
                        </a:rPr>
                        <a:t>障害強い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の障害と一致</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5"/>
                  </a:ext>
                </a:extLst>
              </a:tr>
              <a:tr h="99683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記憶障害</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Meiryo UI" pitchFamily="50" charset="-128"/>
                          <a:ea typeface="Meiryo UI" pitchFamily="50" charset="-128"/>
                          <a:cs typeface="Meiryo UI" pitchFamily="50" charset="-128"/>
                        </a:rPr>
                        <a:t>軽い割に</a:t>
                      </a:r>
                      <a:r>
                        <a:rPr kumimoji="1" lang="en-US" altLang="ja-JP" sz="1900" b="1" i="0" u="none" strike="noStrike" cap="none" normalizeH="0" baseline="0">
                          <a:ln>
                            <a:noFill/>
                          </a:ln>
                          <a:solidFill>
                            <a:schemeClr val="tx1"/>
                          </a:solidFill>
                          <a:effectLst/>
                          <a:latin typeface="Meiryo UI" pitchFamily="50" charset="-128"/>
                          <a:ea typeface="Meiryo UI" pitchFamily="50" charset="-128"/>
                          <a:cs typeface="Meiryo UI" pitchFamily="50" charset="-128"/>
                        </a:rPr>
                        <a:t>ADL</a:t>
                      </a:r>
                      <a:r>
                        <a:rPr kumimoji="1" lang="ja-JP" altLang="en-US" sz="1900" b="1" i="0" u="none" strike="noStrike" cap="none" normalizeH="0" baseline="0">
                          <a:ln>
                            <a:noFill/>
                          </a:ln>
                          <a:solidFill>
                            <a:schemeClr val="tx1"/>
                          </a:solidFill>
                          <a:effectLst/>
                          <a:latin typeface="Meiryo UI" pitchFamily="50" charset="-128"/>
                          <a:ea typeface="Meiryo UI" pitchFamily="50" charset="-128"/>
                          <a:cs typeface="Meiryo UI" pitchFamily="50" charset="-128"/>
                        </a:rPr>
                        <a:t>障害強い</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Meiryo UI" pitchFamily="50" charset="-128"/>
                          <a:ea typeface="Meiryo UI" pitchFamily="50" charset="-128"/>
                          <a:cs typeface="Meiryo UI" pitchFamily="50" charset="-128"/>
                        </a:rPr>
                        <a:t>最近の記憶と昔の記憶に</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Meiryo UI" pitchFamily="50" charset="-128"/>
                          <a:ea typeface="Meiryo UI" pitchFamily="50" charset="-128"/>
                          <a:cs typeface="Meiryo UI" pitchFamily="50" charset="-128"/>
                        </a:rPr>
                        <a:t>差がない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の障害と一致</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最近の記憶が主体</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6"/>
                  </a:ext>
                </a:extLst>
              </a:tr>
              <a:tr h="475669">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日内変動</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Meiryo UI" pitchFamily="50" charset="-128"/>
                          <a:ea typeface="Meiryo UI" pitchFamily="50" charset="-128"/>
                          <a:cs typeface="Meiryo UI" pitchFamily="50" charset="-128"/>
                        </a:rPr>
                        <a:t>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乏しい</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7"/>
                  </a:ext>
                </a:extLst>
              </a:tr>
            </a:tbl>
          </a:graphicData>
        </a:graphic>
      </p:graphicFrame>
      <p:sp>
        <p:nvSpPr>
          <p:cNvPr id="100575" name="Rectangle 223"/>
          <p:cNvSpPr>
            <a:spLocks noChangeArrowheads="1"/>
          </p:cNvSpPr>
          <p:nvPr/>
        </p:nvSpPr>
        <p:spPr bwMode="auto">
          <a:xfrm>
            <a:off x="636588" y="491229"/>
            <a:ext cx="7839075"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900" b="1" dirty="0">
                <a:latin typeface="Meiryo UI" pitchFamily="50" charset="-128"/>
                <a:ea typeface="Meiryo UI" pitchFamily="50" charset="-128"/>
                <a:cs typeface="Meiryo UI" pitchFamily="50" charset="-128"/>
              </a:rPr>
              <a:t>うつ病とアルツハイマー型認知症の臨床的特徴</a:t>
            </a:r>
            <a:r>
              <a:rPr lang="ja-JP" altLang="en-US" sz="2900" b="1" dirty="0">
                <a:effectLst>
                  <a:outerShdw blurRad="38100" dist="38100" dir="2700000" algn="tl">
                    <a:srgbClr val="C0C0C0"/>
                  </a:outerShdw>
                </a:effectLst>
                <a:latin typeface="Meiryo UI" pitchFamily="50" charset="-128"/>
                <a:ea typeface="Meiryo UI" pitchFamily="50" charset="-128"/>
                <a:cs typeface="Meiryo UI" pitchFamily="50" charset="-128"/>
              </a:rPr>
              <a:t> </a:t>
            </a:r>
          </a:p>
        </p:txBody>
      </p:sp>
      <p:sp>
        <p:nvSpPr>
          <p:cNvPr id="96294" name="Text Box 5"/>
          <p:cNvSpPr txBox="1">
            <a:spLocks noChangeArrowheads="1"/>
          </p:cNvSpPr>
          <p:nvPr/>
        </p:nvSpPr>
        <p:spPr bwMode="auto">
          <a:xfrm>
            <a:off x="0" y="0"/>
            <a:ext cx="23764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-30</a:t>
            </a:r>
            <a:r>
              <a:rPr lang="ja-JP" altLang="en-US" sz="1800" b="1" dirty="0">
                <a:latin typeface="Meiryo UI" pitchFamily="50" charset="-128"/>
                <a:ea typeface="Meiryo UI" pitchFamily="50" charset="-128"/>
                <a:cs typeface="Meiryo UI" pitchFamily="50" charset="-128"/>
              </a:rPr>
              <a:t>＞</a:t>
            </a:r>
          </a:p>
        </p:txBody>
      </p:sp>
      <p:sp>
        <p:nvSpPr>
          <p:cNvPr id="96295" name="Rectangle 3"/>
          <p:cNvSpPr>
            <a:spLocks noChangeArrowheads="1"/>
          </p:cNvSpPr>
          <p:nvPr/>
        </p:nvSpPr>
        <p:spPr bwMode="auto">
          <a:xfrm>
            <a:off x="309563" y="10731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6" name="テキスト ボックス 6"/>
          <p:cNvSpPr txBox="1">
            <a:spLocks noChangeArrowheads="1"/>
          </p:cNvSpPr>
          <p:nvPr/>
        </p:nvSpPr>
        <p:spPr bwMode="auto">
          <a:xfrm>
            <a:off x="2224881" y="6181837"/>
            <a:ext cx="46624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Aft>
                <a:spcPct val="20000"/>
              </a:spcAft>
            </a:pPr>
            <a:r>
              <a:rPr lang="en-US" altLang="ja-JP" sz="1400" b="1" dirty="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うつ病については、</a:t>
            </a:r>
            <a:r>
              <a:rPr lang="en-US" altLang="ja-JP" sz="1400" b="1" dirty="0">
                <a:latin typeface="Meiryo UI" pitchFamily="50" charset="-128"/>
                <a:ea typeface="Meiryo UI" pitchFamily="50" charset="-128"/>
                <a:cs typeface="Meiryo UI" pitchFamily="50" charset="-128"/>
              </a:rPr>
              <a:t>DVD</a:t>
            </a:r>
            <a:r>
              <a:rPr lang="ja-JP" altLang="en-US" sz="1400" b="1" dirty="0">
                <a:latin typeface="Meiryo UI" pitchFamily="50" charset="-128"/>
                <a:ea typeface="Meiryo UI" pitchFamily="50" charset="-128"/>
                <a:cs typeface="Meiryo UI" pitchFamily="50" charset="-128"/>
              </a:rPr>
              <a:t>教材（付録）を参照</a:t>
            </a:r>
          </a:p>
        </p:txBody>
      </p:sp>
    </p:spTree>
    <p:extLst>
      <p:ext uri="{BB962C8B-B14F-4D97-AF65-F5344CB8AC3E}">
        <p14:creationId xmlns:p14="http://schemas.microsoft.com/office/powerpoint/2010/main" val="2686857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576775" y="329500"/>
            <a:ext cx="7839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a:r>
              <a:rPr lang="ja-JP" altLang="en-US" sz="3000" b="1" dirty="0">
                <a:latin typeface="Meiryo UI" panose="020B0604030504040204" pitchFamily="50" charset="-128"/>
                <a:ea typeface="Meiryo UI" panose="020B0604030504040204" pitchFamily="50" charset="-128"/>
                <a:cs typeface="Meiryo UI" panose="020B0604030504040204" pitchFamily="50" charset="-128"/>
              </a:rPr>
              <a:t>うつ病と認知症の関係</a:t>
            </a:r>
          </a:p>
        </p:txBody>
      </p:sp>
      <p:sp>
        <p:nvSpPr>
          <p:cNvPr id="13317" name="テキスト ボックス 4"/>
          <p:cNvSpPr txBox="1">
            <a:spLocks noChangeArrowheads="1"/>
          </p:cNvSpPr>
          <p:nvPr/>
        </p:nvSpPr>
        <p:spPr bwMode="auto">
          <a:xfrm>
            <a:off x="358075" y="1281113"/>
            <a:ext cx="37481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en-US" altLang="ja-JP" sz="22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独立した疾患としてのうつ病</a:t>
            </a:r>
          </a:p>
        </p:txBody>
      </p:sp>
      <p:sp>
        <p:nvSpPr>
          <p:cNvPr id="7" name="フローチャート : 代替処理 6"/>
          <p:cNvSpPr/>
          <p:nvPr/>
        </p:nvSpPr>
        <p:spPr bwMode="auto">
          <a:xfrm>
            <a:off x="2098675" y="1878013"/>
            <a:ext cx="5040313" cy="358775"/>
          </a:xfrm>
          <a:prstGeom prst="flowChartAlternateProces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うつ</a:t>
            </a:r>
          </a:p>
        </p:txBody>
      </p:sp>
      <p:sp>
        <p:nvSpPr>
          <p:cNvPr id="13319" name="テキスト ボックス 8"/>
          <p:cNvSpPr txBox="1">
            <a:spLocks noChangeArrowheads="1"/>
          </p:cNvSpPr>
          <p:nvPr/>
        </p:nvSpPr>
        <p:spPr bwMode="auto">
          <a:xfrm>
            <a:off x="361950" y="3123000"/>
            <a:ext cx="36663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en-US" altLang="ja-JP" sz="22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認知症に先行するうつ状態</a:t>
            </a:r>
          </a:p>
          <a:p>
            <a:pPr eaLnBrk="1" hangingPunct="1"/>
            <a:r>
              <a:rPr lang="en-US" altLang="ja-JP"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(DLB</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で時に見られる</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ローチャート : 手操作入力 8"/>
          <p:cNvSpPr/>
          <p:nvPr/>
        </p:nvSpPr>
        <p:spPr bwMode="auto">
          <a:xfrm>
            <a:off x="2092325" y="4064388"/>
            <a:ext cx="2216150" cy="433387"/>
          </a:xfrm>
          <a:prstGeom prst="flowChartManualInp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うつ</a:t>
            </a:r>
          </a:p>
        </p:txBody>
      </p:sp>
      <p:sp>
        <p:nvSpPr>
          <p:cNvPr id="10" name="フローチャート: 処理 9"/>
          <p:cNvSpPr/>
          <p:nvPr/>
        </p:nvSpPr>
        <p:spPr bwMode="auto">
          <a:xfrm>
            <a:off x="4340988" y="4064388"/>
            <a:ext cx="2809875" cy="433387"/>
          </a:xfrm>
          <a:prstGeom prst="flowChartProcess">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認知症</a:t>
            </a:r>
          </a:p>
        </p:txBody>
      </p:sp>
      <p:sp>
        <p:nvSpPr>
          <p:cNvPr id="13322" name="テキスト ボックス 11"/>
          <p:cNvSpPr txBox="1">
            <a:spLocks noChangeArrowheads="1"/>
          </p:cNvSpPr>
          <p:nvPr/>
        </p:nvSpPr>
        <p:spPr bwMode="auto">
          <a:xfrm>
            <a:off x="309563" y="4909450"/>
            <a:ext cx="4902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en-US" altLang="ja-JP" sz="22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認知症の症状としてのうつ状態</a:t>
            </a:r>
          </a:p>
        </p:txBody>
      </p:sp>
      <p:sp>
        <p:nvSpPr>
          <p:cNvPr id="12" name="正方形/長方形 11"/>
          <p:cNvSpPr/>
          <p:nvPr/>
        </p:nvSpPr>
        <p:spPr bwMode="auto">
          <a:xfrm>
            <a:off x="2098675" y="2319337"/>
            <a:ext cx="5040313" cy="447613"/>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認知症</a:t>
            </a:r>
          </a:p>
        </p:txBody>
      </p:sp>
      <p:sp>
        <p:nvSpPr>
          <p:cNvPr id="13" name="フローチャート: 処理 12"/>
          <p:cNvSpPr/>
          <p:nvPr/>
        </p:nvSpPr>
        <p:spPr bwMode="auto">
          <a:xfrm>
            <a:off x="2049463" y="5509325"/>
            <a:ext cx="5129212" cy="749300"/>
          </a:xfrm>
          <a:prstGeom prst="flowChartProcess">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認知症</a:t>
            </a:r>
          </a:p>
        </p:txBody>
      </p:sp>
      <p:sp>
        <p:nvSpPr>
          <p:cNvPr id="14" name="角丸四角形 13"/>
          <p:cNvSpPr/>
          <p:nvPr/>
        </p:nvSpPr>
        <p:spPr bwMode="auto">
          <a:xfrm>
            <a:off x="2489200" y="5669663"/>
            <a:ext cx="2279650" cy="409575"/>
          </a:xfrm>
          <a:prstGeom prst="roundRect">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うつ</a:t>
            </a:r>
          </a:p>
        </p:txBody>
      </p:sp>
      <p:sp>
        <p:nvSpPr>
          <p:cNvPr id="13326" name="テキスト ボックス 20"/>
          <p:cNvSpPr txBox="1">
            <a:spLocks noChangeArrowheads="1"/>
          </p:cNvSpPr>
          <p:nvPr/>
        </p:nvSpPr>
        <p:spPr bwMode="auto">
          <a:xfrm>
            <a:off x="4861849" y="1298506"/>
            <a:ext cx="324800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2300" b="1" dirty="0">
                <a:solidFill>
                  <a:srgbClr val="598600"/>
                </a:solidFill>
                <a:latin typeface="Meiryo UI" panose="020B0604030504040204" pitchFamily="50" charset="-128"/>
                <a:ea typeface="Meiryo UI" panose="020B0604030504040204" pitchFamily="50" charset="-128"/>
                <a:cs typeface="Meiryo UI" panose="020B0604030504040204" pitchFamily="50" charset="-128"/>
              </a:rPr>
              <a:t>認知症との</a:t>
            </a:r>
            <a:r>
              <a:rPr lang="ja-JP" altLang="en-US" sz="23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鑑別が問題</a:t>
            </a:r>
            <a:r>
              <a:rPr lang="ja-JP" altLang="en-US" sz="2300" b="1" dirty="0">
                <a:solidFill>
                  <a:srgbClr val="598600"/>
                </a:solidFill>
                <a:latin typeface="Meiryo UI" panose="020B0604030504040204" pitchFamily="50" charset="-128"/>
                <a:ea typeface="Meiryo UI" panose="020B0604030504040204" pitchFamily="50" charset="-128"/>
                <a:cs typeface="Meiryo UI" panose="020B0604030504040204" pitchFamily="50" charset="-128"/>
              </a:rPr>
              <a:t>に</a:t>
            </a:r>
          </a:p>
        </p:txBody>
      </p:sp>
      <p:sp>
        <p:nvSpPr>
          <p:cNvPr id="13327" name="テキスト ボックス 23"/>
          <p:cNvSpPr txBox="1">
            <a:spLocks noChangeArrowheads="1"/>
          </p:cNvSpPr>
          <p:nvPr/>
        </p:nvSpPr>
        <p:spPr bwMode="auto">
          <a:xfrm>
            <a:off x="4861849" y="3107610"/>
            <a:ext cx="347563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23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2300" b="1" dirty="0">
                <a:solidFill>
                  <a:srgbClr val="598600"/>
                </a:solidFill>
                <a:latin typeface="Meiryo UI" panose="020B0604030504040204" pitchFamily="50" charset="-128"/>
                <a:ea typeface="Meiryo UI" panose="020B0604030504040204" pitchFamily="50" charset="-128"/>
                <a:cs typeface="Meiryo UI" panose="020B0604030504040204" pitchFamily="50" charset="-128"/>
              </a:rPr>
              <a:t> 認知症が出てくるかも</a:t>
            </a:r>
            <a:endParaRPr lang="en-US" altLang="ja-JP" sz="2300" b="1" dirty="0">
              <a:solidFill>
                <a:srgbClr val="5986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2300" b="1" dirty="0">
                <a:solidFill>
                  <a:srgbClr val="598600"/>
                </a:solidFill>
                <a:latin typeface="Meiryo UI" panose="020B0604030504040204" pitchFamily="50" charset="-128"/>
                <a:ea typeface="Meiryo UI" panose="020B0604030504040204" pitchFamily="50" charset="-128"/>
                <a:cs typeface="Meiryo UI" panose="020B0604030504040204" pitchFamily="50" charset="-128"/>
              </a:rPr>
              <a:t>しれない</a:t>
            </a:r>
          </a:p>
        </p:txBody>
      </p:sp>
      <p:sp>
        <p:nvSpPr>
          <p:cNvPr id="13328" name="テキスト ボックス 24"/>
          <p:cNvSpPr txBox="1">
            <a:spLocks noChangeArrowheads="1"/>
          </p:cNvSpPr>
          <p:nvPr/>
        </p:nvSpPr>
        <p:spPr bwMode="auto">
          <a:xfrm>
            <a:off x="4953000" y="4903100"/>
            <a:ext cx="373852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23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2300" b="1" dirty="0">
                <a:solidFill>
                  <a:srgbClr val="598600"/>
                </a:solidFill>
                <a:latin typeface="Meiryo UI" panose="020B0604030504040204" pitchFamily="50" charset="-128"/>
                <a:ea typeface="Meiryo UI" panose="020B0604030504040204" pitchFamily="50" charset="-128"/>
                <a:cs typeface="Meiryo UI" panose="020B0604030504040204" pitchFamily="50" charset="-128"/>
              </a:rPr>
              <a:t> 認知症があるかもしれない</a:t>
            </a:r>
          </a:p>
        </p:txBody>
      </p:sp>
      <p:sp>
        <p:nvSpPr>
          <p:cNvPr id="21" name="Text Box 5"/>
          <p:cNvSpPr txBox="1">
            <a:spLocks noChangeArrowheads="1"/>
          </p:cNvSpPr>
          <p:nvPr/>
        </p:nvSpPr>
        <p:spPr bwMode="auto">
          <a:xfrm>
            <a:off x="0" y="0"/>
            <a:ext cx="23764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-31</a:t>
            </a:r>
            <a:r>
              <a:rPr lang="ja-JP" altLang="en-US" sz="1800" b="1" dirty="0">
                <a:latin typeface="Meiryo UI" pitchFamily="50" charset="-128"/>
                <a:ea typeface="Meiryo UI" pitchFamily="50" charset="-128"/>
                <a:cs typeface="Meiryo UI" pitchFamily="50" charset="-128"/>
              </a:rPr>
              <a:t>＞</a:t>
            </a:r>
          </a:p>
        </p:txBody>
      </p:sp>
      <p:sp>
        <p:nvSpPr>
          <p:cNvPr id="22" name="Rectangle 3"/>
          <p:cNvSpPr>
            <a:spLocks noChangeArrowheads="1"/>
          </p:cNvSpPr>
          <p:nvPr/>
        </p:nvSpPr>
        <p:spPr bwMode="auto">
          <a:xfrm>
            <a:off x="309563" y="95440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6" name="二等辺三角形 5"/>
          <p:cNvSpPr/>
          <p:nvPr/>
        </p:nvSpPr>
        <p:spPr bwMode="auto">
          <a:xfrm rot="5400000">
            <a:off x="4251909" y="1340522"/>
            <a:ext cx="275053" cy="312067"/>
          </a:xfrm>
          <a:prstGeom prst="triangle">
            <a:avLst/>
          </a:prstGeom>
          <a:solidFill>
            <a:srgbClr val="FF57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4" name="二等辺三角形 23"/>
          <p:cNvSpPr/>
          <p:nvPr/>
        </p:nvSpPr>
        <p:spPr bwMode="auto">
          <a:xfrm rot="5400000">
            <a:off x="4563306" y="4954434"/>
            <a:ext cx="275053" cy="312067"/>
          </a:xfrm>
          <a:prstGeom prst="triangle">
            <a:avLst/>
          </a:prstGeom>
          <a:solidFill>
            <a:srgbClr val="FF57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5" name="二等辺三角形 24"/>
          <p:cNvSpPr/>
          <p:nvPr/>
        </p:nvSpPr>
        <p:spPr bwMode="auto">
          <a:xfrm rot="5400000">
            <a:off x="4251910" y="3370341"/>
            <a:ext cx="275053" cy="312067"/>
          </a:xfrm>
          <a:prstGeom prst="triangle">
            <a:avLst/>
          </a:prstGeom>
          <a:solidFill>
            <a:srgbClr val="FF57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Tree>
    <p:extLst>
      <p:ext uri="{BB962C8B-B14F-4D97-AF65-F5344CB8AC3E}">
        <p14:creationId xmlns:p14="http://schemas.microsoft.com/office/powerpoint/2010/main" val="1303901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942975" y="381346"/>
            <a:ext cx="7502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せん妄と認知症の臨床的特徴 </a:t>
            </a:r>
          </a:p>
        </p:txBody>
      </p:sp>
      <p:graphicFrame>
        <p:nvGraphicFramePr>
          <p:cNvPr id="95276" name="Group 44"/>
          <p:cNvGraphicFramePr>
            <a:graphicFrameLocks noGrp="1"/>
          </p:cNvGraphicFramePr>
          <p:nvPr>
            <p:extLst>
              <p:ext uri="{D42A27DB-BD31-4B8C-83A1-F6EECF244321}">
                <p14:modId xmlns:p14="http://schemas.microsoft.com/office/powerpoint/2010/main" val="3611173016"/>
              </p:ext>
            </p:extLst>
          </p:nvPr>
        </p:nvGraphicFramePr>
        <p:xfrm>
          <a:off x="636350" y="1709738"/>
          <a:ext cx="7759505" cy="4186237"/>
        </p:xfrm>
        <a:graphic>
          <a:graphicData uri="http://schemas.openxmlformats.org/drawingml/2006/table">
            <a:tbl>
              <a:tblPr/>
              <a:tblGrid>
                <a:gridCol w="1418081">
                  <a:extLst>
                    <a:ext uri="{9D8B030D-6E8A-4147-A177-3AD203B41FA5}">
                      <a16:colId xmlns:a16="http://schemas.microsoft.com/office/drawing/2014/main" xmlns="" val="20000"/>
                    </a:ext>
                  </a:extLst>
                </a:gridCol>
                <a:gridCol w="2956956">
                  <a:extLst>
                    <a:ext uri="{9D8B030D-6E8A-4147-A177-3AD203B41FA5}">
                      <a16:colId xmlns:a16="http://schemas.microsoft.com/office/drawing/2014/main" xmlns="" val="20001"/>
                    </a:ext>
                  </a:extLst>
                </a:gridCol>
                <a:gridCol w="3384468">
                  <a:extLst>
                    <a:ext uri="{9D8B030D-6E8A-4147-A177-3AD203B41FA5}">
                      <a16:colId xmlns:a16="http://schemas.microsoft.com/office/drawing/2014/main" xmlns="" val="20002"/>
                    </a:ext>
                  </a:extLst>
                </a:gridCol>
              </a:tblGrid>
              <a:tr h="410330">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0" marR="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せん妄</a:t>
                      </a: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アルツハイマー型認知症</a:t>
                      </a:r>
                    </a:p>
                  </a:txBody>
                  <a:tcPr marL="108000" marR="0" marT="0" marB="0" anchor="ctr" horzOverflow="overflow">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669900"/>
                    </a:solidFill>
                  </a:tcPr>
                </a:tc>
                <a:extLst>
                  <a:ext uri="{0D108BD9-81ED-4DB2-BD59-A6C34878D82A}">
                    <a16:rowId xmlns:a16="http://schemas.microsoft.com/office/drawing/2014/main" xmlns="" val="10000"/>
                  </a:ext>
                </a:extLst>
              </a:tr>
              <a:tr h="542741">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発　症</a:t>
                      </a:r>
                    </a:p>
                  </a:txBody>
                  <a:tcPr marL="0" marR="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急激</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緩徐</a:t>
                      </a:r>
                    </a:p>
                  </a:txBody>
                  <a:tcPr marL="108000" marR="0" marT="0" marB="0" anchor="ctr" horzOverflow="overflow">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1"/>
                  </a:ext>
                </a:extLst>
              </a:tr>
              <a:tr h="539831">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　日内変動</a:t>
                      </a:r>
                    </a:p>
                  </a:txBody>
                  <a:tcPr marL="0" marR="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a:ln>
                            <a:noFill/>
                          </a:ln>
                          <a:solidFill>
                            <a:schemeClr val="tx1"/>
                          </a:solidFill>
                          <a:effectLst/>
                          <a:latin typeface="Meiryo UI" pitchFamily="50" charset="-128"/>
                          <a:ea typeface="Meiryo UI" pitchFamily="50" charset="-128"/>
                          <a:cs typeface="Meiryo UI" pitchFamily="50" charset="-128"/>
                        </a:rPr>
                        <a:t>夜間や夕刻に悪化</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変化に乏しい</a:t>
                      </a:r>
                    </a:p>
                  </a:txBody>
                  <a:tcPr marL="10800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2"/>
                  </a:ext>
                </a:extLst>
              </a:tr>
              <a:tr h="536921">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　初発症状</a:t>
                      </a:r>
                    </a:p>
                  </a:txBody>
                  <a:tcPr marL="0" marR="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錯覚、幻覚、妄想、興奮</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記憶力低下</a:t>
                      </a:r>
                    </a:p>
                  </a:txBody>
                  <a:tcPr marL="10800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3"/>
                  </a:ext>
                </a:extLst>
              </a:tr>
              <a:tr h="5412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　持　続</a:t>
                      </a:r>
                    </a:p>
                  </a:txBody>
                  <a:tcPr marL="0" marR="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数時間 ～ 一週間</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永続的</a:t>
                      </a:r>
                    </a:p>
                  </a:txBody>
                  <a:tcPr marL="10800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4"/>
                  </a:ext>
                </a:extLst>
              </a:tr>
              <a:tr h="536921">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　知的能力</a:t>
                      </a:r>
                    </a:p>
                  </a:txBody>
                  <a:tcPr marL="0" marR="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a:ln>
                            <a:noFill/>
                          </a:ln>
                          <a:solidFill>
                            <a:schemeClr val="tx1"/>
                          </a:solidFill>
                          <a:effectLst/>
                          <a:latin typeface="Meiryo UI" pitchFamily="50" charset="-128"/>
                          <a:ea typeface="Meiryo UI" pitchFamily="50" charset="-128"/>
                          <a:cs typeface="Meiryo UI" pitchFamily="50" charset="-128"/>
                        </a:rPr>
                        <a:t>動揺性</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変化あり</a:t>
                      </a:r>
                    </a:p>
                  </a:txBody>
                  <a:tcPr marL="10800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5"/>
                  </a:ext>
                </a:extLst>
              </a:tr>
              <a:tr h="536921">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　身体疾患</a:t>
                      </a:r>
                    </a:p>
                  </a:txBody>
                  <a:tcPr marL="0" marR="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a:ln>
                            <a:noFill/>
                          </a:ln>
                          <a:solidFill>
                            <a:schemeClr val="tx1"/>
                          </a:solidFill>
                          <a:effectLst/>
                          <a:latin typeface="Meiryo UI" pitchFamily="50" charset="-128"/>
                          <a:ea typeface="Meiryo UI" pitchFamily="50" charset="-128"/>
                          <a:cs typeface="Meiryo UI" pitchFamily="50" charset="-128"/>
                        </a:rPr>
                        <a:t>あることが多い</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時にあり</a:t>
                      </a:r>
                    </a:p>
                  </a:txBody>
                  <a:tcPr marL="10800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6"/>
                  </a:ext>
                </a:extLst>
              </a:tr>
              <a:tr h="5412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　環境の関与</a:t>
                      </a:r>
                    </a:p>
                  </a:txBody>
                  <a:tcPr marL="0" marR="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3F1E4"/>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関与することが多い</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関与ない</a:t>
                      </a:r>
                    </a:p>
                  </a:txBody>
                  <a:tcPr marL="10800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E7B7"/>
                    </a:solidFill>
                  </a:tcPr>
                </a:tc>
                <a:extLst>
                  <a:ext uri="{0D108BD9-81ED-4DB2-BD59-A6C34878D82A}">
                    <a16:rowId xmlns:a16="http://schemas.microsoft.com/office/drawing/2014/main" xmlns="" val="10007"/>
                  </a:ext>
                </a:extLst>
              </a:tr>
            </a:tbl>
          </a:graphicData>
        </a:graphic>
      </p:graphicFrame>
      <p:sp>
        <p:nvSpPr>
          <p:cNvPr id="98342" name="Text Box 5"/>
          <p:cNvSpPr txBox="1">
            <a:spLocks noChangeArrowheads="1"/>
          </p:cNvSpPr>
          <p:nvPr/>
        </p:nvSpPr>
        <p:spPr bwMode="auto">
          <a:xfrm>
            <a:off x="0" y="0"/>
            <a:ext cx="25669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-32</a:t>
            </a:r>
            <a:r>
              <a:rPr lang="ja-JP" altLang="en-US" sz="1800" b="1" dirty="0">
                <a:latin typeface="Meiryo UI" pitchFamily="50" charset="-128"/>
                <a:ea typeface="Meiryo UI" pitchFamily="50" charset="-128"/>
                <a:cs typeface="Meiryo UI" pitchFamily="50" charset="-128"/>
              </a:rPr>
              <a:t>＞</a:t>
            </a:r>
          </a:p>
        </p:txBody>
      </p:sp>
      <p:sp>
        <p:nvSpPr>
          <p:cNvPr id="98343" name="Rectangle 3"/>
          <p:cNvSpPr>
            <a:spLocks noChangeArrowheads="1"/>
          </p:cNvSpPr>
          <p:nvPr/>
        </p:nvSpPr>
        <p:spPr bwMode="auto">
          <a:xfrm>
            <a:off x="309563" y="10731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2351831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ChangeArrowheads="1"/>
          </p:cNvSpPr>
          <p:nvPr/>
        </p:nvSpPr>
        <p:spPr bwMode="auto">
          <a:xfrm>
            <a:off x="917575" y="421793"/>
            <a:ext cx="7305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せん妄の原因と影響を及ぼす主な薬剤</a:t>
            </a:r>
          </a:p>
        </p:txBody>
      </p:sp>
      <p:sp>
        <p:nvSpPr>
          <p:cNvPr id="100355" name="Rectangle 3"/>
          <p:cNvSpPr txBox="1">
            <a:spLocks noChangeArrowheads="1"/>
          </p:cNvSpPr>
          <p:nvPr/>
        </p:nvSpPr>
        <p:spPr bwMode="auto">
          <a:xfrm>
            <a:off x="1521207" y="1404011"/>
            <a:ext cx="5640872" cy="262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ts val="600"/>
              </a:spcBef>
              <a:buClr>
                <a:srgbClr val="FF9900"/>
              </a:buClr>
              <a:buSzPct val="80000"/>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アルコール、薬物または薬物中毒</a:t>
            </a:r>
          </a:p>
          <a:p>
            <a:pPr eaLnBrk="1" hangingPunct="1">
              <a:spcBef>
                <a:spcPts val="600"/>
              </a:spcBef>
              <a:buClr>
                <a:srgbClr val="FF9900"/>
              </a:buClr>
              <a:buSzPct val="80000"/>
              <a:buFont typeface="Wingdings" pitchFamily="2" charset="2"/>
              <a:buNone/>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感染症、特に肺炎と尿路感染症</a:t>
            </a:r>
          </a:p>
          <a:p>
            <a:pPr eaLnBrk="1" hangingPunct="1">
              <a:spcBef>
                <a:spcPts val="600"/>
              </a:spcBef>
              <a:buClr>
                <a:srgbClr val="FF9900"/>
              </a:buClr>
              <a:buSzPct val="80000"/>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脱水状態および代謝異常</a:t>
            </a:r>
          </a:p>
          <a:p>
            <a:pPr eaLnBrk="1" hangingPunct="1">
              <a:spcBef>
                <a:spcPts val="600"/>
              </a:spcBef>
              <a:buClr>
                <a:srgbClr val="FF9900"/>
              </a:buClr>
              <a:buSzPct val="80000"/>
            </a:pPr>
            <a:r>
              <a:rPr lang="ja-JP" altLang="en-US" sz="2400" b="1" dirty="0">
                <a:solidFill>
                  <a:srgbClr val="669900"/>
                </a:solidFill>
                <a:latin typeface="Meiryo UI" pitchFamily="50" charset="-128"/>
                <a:ea typeface="Meiryo UI" pitchFamily="50" charset="-128"/>
                <a:cs typeface="Meiryo UI" pitchFamily="50" charset="-128"/>
              </a:rPr>
              <a:t>●</a:t>
            </a:r>
            <a:r>
              <a:rPr lang="ja-JP" altLang="en-US" sz="2400" b="1" dirty="0">
                <a:solidFill>
                  <a:srgbClr val="CC0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感覚遮断（環境変化）</a:t>
            </a:r>
          </a:p>
          <a:p>
            <a:pPr eaLnBrk="1" hangingPunct="1">
              <a:spcBef>
                <a:spcPts val="600"/>
              </a:spcBef>
              <a:buClr>
                <a:srgbClr val="FF9900"/>
              </a:buClr>
              <a:buSzPct val="80000"/>
            </a:pPr>
            <a:r>
              <a:rPr lang="ja-JP" altLang="en-US" sz="2400" b="1" dirty="0">
                <a:solidFill>
                  <a:srgbClr val="669900"/>
                </a:solidFill>
                <a:latin typeface="Meiryo UI" pitchFamily="50" charset="-128"/>
                <a:ea typeface="Meiryo UI" pitchFamily="50" charset="-128"/>
                <a:cs typeface="Meiryo UI" pitchFamily="50" charset="-128"/>
              </a:rPr>
              <a:t>●</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心理的ストレス</a:t>
            </a:r>
            <a:endParaRPr lang="en-US" altLang="ja-JP" sz="2400" b="1" dirty="0">
              <a:latin typeface="Meiryo UI" pitchFamily="50" charset="-128"/>
              <a:ea typeface="Meiryo UI" pitchFamily="50" charset="-128"/>
              <a:cs typeface="Meiryo UI" pitchFamily="50" charset="-128"/>
            </a:endParaRPr>
          </a:p>
        </p:txBody>
      </p:sp>
      <p:sp>
        <p:nvSpPr>
          <p:cNvPr id="100356" name="テキスト ボックス 6"/>
          <p:cNvSpPr txBox="1">
            <a:spLocks noChangeArrowheads="1"/>
          </p:cNvSpPr>
          <p:nvPr/>
        </p:nvSpPr>
        <p:spPr bwMode="auto">
          <a:xfrm>
            <a:off x="4995080" y="3284108"/>
            <a:ext cx="3411941"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Aft>
                <a:spcPct val="20000"/>
              </a:spcAft>
            </a:pPr>
            <a:r>
              <a:rPr lang="ja-JP" altLang="en-US" sz="1300" b="1" dirty="0">
                <a:latin typeface="Meiryo UI" pitchFamily="50" charset="-128"/>
                <a:ea typeface="Meiryo UI" pitchFamily="50" charset="-128"/>
                <a:cs typeface="Meiryo UI" pitchFamily="50" charset="-128"/>
              </a:rPr>
              <a:t>  国際老年精神医学会</a:t>
            </a:r>
          </a:p>
          <a:p>
            <a:pPr eaLnBrk="1" hangingPunct="1"/>
            <a:r>
              <a:rPr lang="ja-JP" altLang="en-US" sz="1300" b="1" dirty="0">
                <a:latin typeface="Meiryo UI" pitchFamily="50" charset="-128"/>
                <a:ea typeface="Meiryo UI" pitchFamily="50" charset="-128"/>
                <a:cs typeface="Meiryo UI" pitchFamily="50" charset="-128"/>
              </a:rPr>
              <a:t>   ：プライマリケア医のための</a:t>
            </a:r>
            <a:r>
              <a:rPr lang="en-US" altLang="ja-JP" sz="1300" b="1" dirty="0">
                <a:latin typeface="Meiryo UI" pitchFamily="50" charset="-128"/>
                <a:ea typeface="Meiryo UI" pitchFamily="50" charset="-128"/>
                <a:cs typeface="Meiryo UI" pitchFamily="50" charset="-128"/>
              </a:rPr>
              <a:t>BPSD</a:t>
            </a:r>
            <a:r>
              <a:rPr lang="ja-JP" altLang="en-US" sz="1300" b="1" dirty="0">
                <a:latin typeface="Meiryo UI" pitchFamily="50" charset="-128"/>
                <a:ea typeface="Meiryo UI" pitchFamily="50" charset="-128"/>
                <a:cs typeface="Meiryo UI" pitchFamily="50" charset="-128"/>
              </a:rPr>
              <a:t>ガイド、</a:t>
            </a:r>
            <a:endParaRPr lang="en-US" altLang="ja-JP" sz="1300" b="1" dirty="0">
              <a:latin typeface="Meiryo UI" pitchFamily="50" charset="-128"/>
              <a:ea typeface="Meiryo UI" pitchFamily="50" charset="-128"/>
              <a:cs typeface="Meiryo UI" pitchFamily="50" charset="-128"/>
            </a:endParaRPr>
          </a:p>
          <a:p>
            <a:pPr eaLnBrk="1" hangingPunct="1"/>
            <a:r>
              <a:rPr lang="ja-JP" altLang="en-US" sz="1300" b="1" dirty="0">
                <a:latin typeface="Meiryo UI" pitchFamily="50" charset="-128"/>
                <a:ea typeface="Meiryo UI" pitchFamily="50" charset="-128"/>
                <a:cs typeface="Meiryo UI" pitchFamily="50" charset="-128"/>
              </a:rPr>
              <a:t>      アルタ出版、</a:t>
            </a:r>
            <a:r>
              <a:rPr lang="en-US" altLang="ja-JP" sz="1300" b="1" dirty="0">
                <a:latin typeface="Meiryo UI" pitchFamily="50" charset="-128"/>
                <a:ea typeface="Meiryo UI" pitchFamily="50" charset="-128"/>
                <a:cs typeface="Meiryo UI" pitchFamily="50" charset="-128"/>
              </a:rPr>
              <a:t>2005</a:t>
            </a:r>
            <a:r>
              <a:rPr lang="ja-JP" altLang="en-US" sz="1300" b="1" dirty="0">
                <a:latin typeface="Meiryo UI" pitchFamily="50" charset="-128"/>
                <a:ea typeface="Meiryo UI" pitchFamily="50" charset="-128"/>
                <a:cs typeface="Meiryo UI" pitchFamily="50" charset="-128"/>
              </a:rPr>
              <a:t> を一部改変</a:t>
            </a:r>
          </a:p>
        </p:txBody>
      </p:sp>
      <p:sp>
        <p:nvSpPr>
          <p:cNvPr id="100357" name="Rectangle 3"/>
          <p:cNvSpPr txBox="1">
            <a:spLocks noChangeArrowheads="1"/>
          </p:cNvSpPr>
          <p:nvPr/>
        </p:nvSpPr>
        <p:spPr bwMode="auto">
          <a:xfrm>
            <a:off x="1274279" y="4688681"/>
            <a:ext cx="3027777"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20000"/>
              </a:spcBef>
              <a:buClr>
                <a:schemeClr val="hlink"/>
              </a:buClr>
              <a:buSzPct val="80000"/>
              <a:buFont typeface="Wingdings" pitchFamily="2" charset="2"/>
              <a:buNone/>
            </a:pPr>
            <a:r>
              <a:rPr lang="en-US" altLang="ja-JP" sz="1800" b="1" dirty="0">
                <a:solidFill>
                  <a:srgbClr val="609000"/>
                </a:solidFill>
                <a:latin typeface="Meiryo UI" pitchFamily="50" charset="-128"/>
                <a:ea typeface="Meiryo UI" pitchFamily="50" charset="-128"/>
                <a:cs typeface="Meiryo UI" pitchFamily="50" charset="-128"/>
              </a:rPr>
              <a:t>･</a:t>
            </a:r>
            <a:r>
              <a:rPr lang="ja-JP" altLang="en-US" sz="1800" b="1" dirty="0">
                <a:solidFill>
                  <a:srgbClr val="609000"/>
                </a:solidFill>
                <a:latin typeface="Meiryo UI" pitchFamily="50" charset="-128"/>
                <a:ea typeface="Meiryo UI" pitchFamily="50" charset="-128"/>
                <a:cs typeface="Meiryo UI" pitchFamily="50" charset="-128"/>
              </a:rPr>
              <a:t>抗パーキンソン病薬</a:t>
            </a:r>
          </a:p>
          <a:p>
            <a:pPr eaLnBrk="1" hangingPunct="1">
              <a:spcBef>
                <a:spcPct val="25000"/>
              </a:spcBef>
              <a:buClr>
                <a:schemeClr val="hlink"/>
              </a:buClr>
              <a:buSzPct val="80000"/>
              <a:buFont typeface="Wingdings" pitchFamily="2" charset="2"/>
              <a:buNone/>
            </a:pPr>
            <a:r>
              <a:rPr lang="en-US" altLang="ja-JP" sz="1800" b="1" dirty="0">
                <a:solidFill>
                  <a:srgbClr val="609000"/>
                </a:solidFill>
                <a:latin typeface="Meiryo UI" pitchFamily="50" charset="-128"/>
                <a:ea typeface="Meiryo UI" pitchFamily="50" charset="-128"/>
                <a:cs typeface="Meiryo UI" pitchFamily="50" charset="-128"/>
              </a:rPr>
              <a:t>･</a:t>
            </a:r>
            <a:r>
              <a:rPr lang="ja-JP" altLang="en-US" sz="1800" b="1" dirty="0">
                <a:solidFill>
                  <a:srgbClr val="609000"/>
                </a:solidFill>
                <a:latin typeface="Meiryo UI" pitchFamily="50" charset="-128"/>
                <a:ea typeface="Meiryo UI" pitchFamily="50" charset="-128"/>
                <a:cs typeface="Meiryo UI" pitchFamily="50" charset="-128"/>
              </a:rPr>
              <a:t>抗コリン薬</a:t>
            </a:r>
          </a:p>
          <a:p>
            <a:pPr eaLnBrk="1" hangingPunct="1">
              <a:spcBef>
                <a:spcPct val="25000"/>
              </a:spcBef>
              <a:buClr>
                <a:schemeClr val="hlink"/>
              </a:buClr>
              <a:buSzPct val="80000"/>
              <a:buFont typeface="Wingdings" pitchFamily="2" charset="2"/>
              <a:buNone/>
            </a:pPr>
            <a:r>
              <a:rPr lang="en-US" altLang="ja-JP" sz="1800" b="1" dirty="0">
                <a:solidFill>
                  <a:srgbClr val="609000"/>
                </a:solidFill>
                <a:latin typeface="Meiryo UI" pitchFamily="50" charset="-128"/>
                <a:ea typeface="Meiryo UI" pitchFamily="50" charset="-128"/>
                <a:cs typeface="Meiryo UI" pitchFamily="50" charset="-128"/>
              </a:rPr>
              <a:t>･</a:t>
            </a:r>
            <a:r>
              <a:rPr lang="ja-JP" altLang="en-US" sz="1800" b="1" dirty="0">
                <a:solidFill>
                  <a:srgbClr val="609000"/>
                </a:solidFill>
                <a:latin typeface="Meiryo UI" pitchFamily="50" charset="-128"/>
                <a:ea typeface="Meiryo UI" pitchFamily="50" charset="-128"/>
                <a:cs typeface="Meiryo UI" pitchFamily="50" charset="-128"/>
              </a:rPr>
              <a:t>抗不安薬</a:t>
            </a:r>
          </a:p>
          <a:p>
            <a:pPr eaLnBrk="1" hangingPunct="1">
              <a:spcBef>
                <a:spcPct val="25000"/>
              </a:spcBef>
              <a:buClr>
                <a:schemeClr val="hlink"/>
              </a:buClr>
              <a:buSzPct val="80000"/>
              <a:buFont typeface="Wingdings" pitchFamily="2" charset="2"/>
              <a:buNone/>
            </a:pPr>
            <a:r>
              <a:rPr lang="en-US" altLang="ja-JP" sz="1800" b="1" dirty="0">
                <a:solidFill>
                  <a:srgbClr val="609000"/>
                </a:solidFill>
                <a:latin typeface="Meiryo UI" pitchFamily="50" charset="-128"/>
                <a:ea typeface="Meiryo UI" pitchFamily="50" charset="-128"/>
                <a:cs typeface="Meiryo UI" pitchFamily="50" charset="-128"/>
              </a:rPr>
              <a:t>･</a:t>
            </a:r>
            <a:r>
              <a:rPr lang="ja-JP" altLang="en-US" sz="1800" b="1" dirty="0">
                <a:solidFill>
                  <a:srgbClr val="609000"/>
                </a:solidFill>
                <a:latin typeface="Meiryo UI" pitchFamily="50" charset="-128"/>
                <a:ea typeface="Meiryo UI" pitchFamily="50" charset="-128"/>
                <a:cs typeface="Meiryo UI" pitchFamily="50" charset="-128"/>
              </a:rPr>
              <a:t>抗うつ薬</a:t>
            </a:r>
          </a:p>
        </p:txBody>
      </p:sp>
      <p:sp>
        <p:nvSpPr>
          <p:cNvPr id="100358" name="Rectangle 3"/>
          <p:cNvSpPr txBox="1">
            <a:spLocks noChangeArrowheads="1"/>
          </p:cNvSpPr>
          <p:nvPr/>
        </p:nvSpPr>
        <p:spPr bwMode="auto">
          <a:xfrm>
            <a:off x="3551443" y="4635500"/>
            <a:ext cx="5102088"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25000"/>
              </a:spcBef>
              <a:buClr>
                <a:schemeClr val="hlink"/>
              </a:buClr>
              <a:buSzPct val="80000"/>
              <a:buFont typeface="Wingdings" pitchFamily="2" charset="2"/>
              <a:buNone/>
            </a:pPr>
            <a:r>
              <a:rPr lang="en-US" altLang="ja-JP" sz="1800" b="1" dirty="0">
                <a:solidFill>
                  <a:srgbClr val="609000"/>
                </a:solidFill>
                <a:latin typeface="Meiryo UI" pitchFamily="50" charset="-128"/>
                <a:ea typeface="Meiryo UI" pitchFamily="50" charset="-128"/>
                <a:cs typeface="Meiryo UI" pitchFamily="50" charset="-128"/>
              </a:rPr>
              <a:t>･</a:t>
            </a:r>
            <a:r>
              <a:rPr lang="ja-JP" altLang="en-US" sz="1800" b="1" dirty="0">
                <a:solidFill>
                  <a:srgbClr val="609000"/>
                </a:solidFill>
                <a:latin typeface="Meiryo UI" pitchFamily="50" charset="-128"/>
                <a:ea typeface="Meiryo UI" pitchFamily="50" charset="-128"/>
                <a:cs typeface="Meiryo UI" pitchFamily="50" charset="-128"/>
              </a:rPr>
              <a:t>循環器用薬</a:t>
            </a:r>
            <a:r>
              <a:rPr lang="ja-JP" altLang="en-US" sz="1600" b="1" dirty="0">
                <a:solidFill>
                  <a:srgbClr val="609000"/>
                </a:solidFill>
                <a:latin typeface="Meiryo UI" pitchFamily="50" charset="-128"/>
                <a:ea typeface="Meiryo UI" pitchFamily="50" charset="-128"/>
                <a:cs typeface="Meiryo UI" pitchFamily="50" charset="-128"/>
              </a:rPr>
              <a:t>（ジギタリス、</a:t>
            </a:r>
            <a:r>
              <a:rPr lang="en-US" altLang="ja-JP" sz="1600" b="1" dirty="0">
                <a:solidFill>
                  <a:srgbClr val="609000"/>
                </a:solidFill>
                <a:latin typeface="Meiryo UI" pitchFamily="50" charset="-128"/>
                <a:ea typeface="Meiryo UI" pitchFamily="50" charset="-128"/>
                <a:cs typeface="Meiryo UI" pitchFamily="50" charset="-128"/>
              </a:rPr>
              <a:t>β</a:t>
            </a:r>
            <a:r>
              <a:rPr lang="ja-JP" altLang="en-US" sz="1600" b="1" dirty="0">
                <a:solidFill>
                  <a:srgbClr val="609000"/>
                </a:solidFill>
                <a:latin typeface="Meiryo UI" pitchFamily="50" charset="-128"/>
                <a:ea typeface="Meiryo UI" pitchFamily="50" charset="-128"/>
                <a:cs typeface="Meiryo UI" pitchFamily="50" charset="-128"/>
              </a:rPr>
              <a:t>ブロッカー、利尿薬）</a:t>
            </a:r>
          </a:p>
          <a:p>
            <a:pPr eaLnBrk="1" hangingPunct="1">
              <a:spcBef>
                <a:spcPct val="25000"/>
              </a:spcBef>
              <a:buClr>
                <a:schemeClr val="hlink"/>
              </a:buClr>
              <a:buSzPct val="80000"/>
              <a:buFont typeface="Wingdings" pitchFamily="2" charset="2"/>
              <a:buNone/>
            </a:pPr>
            <a:r>
              <a:rPr lang="en-US" altLang="ja-JP" sz="1800" b="1" dirty="0">
                <a:solidFill>
                  <a:srgbClr val="609000"/>
                </a:solidFill>
                <a:latin typeface="Meiryo UI" pitchFamily="50" charset="-128"/>
                <a:ea typeface="Meiryo UI" pitchFamily="50" charset="-128"/>
                <a:cs typeface="Meiryo UI" pitchFamily="50" charset="-128"/>
              </a:rPr>
              <a:t>･H2</a:t>
            </a:r>
            <a:r>
              <a:rPr lang="ja-JP" altLang="en-US" sz="1800" b="1" dirty="0">
                <a:solidFill>
                  <a:srgbClr val="609000"/>
                </a:solidFill>
                <a:latin typeface="Meiryo UI" pitchFamily="50" charset="-128"/>
                <a:ea typeface="Meiryo UI" pitchFamily="50" charset="-128"/>
                <a:cs typeface="Meiryo UI" pitchFamily="50" charset="-128"/>
              </a:rPr>
              <a:t>受容体拮抗薬</a:t>
            </a:r>
          </a:p>
          <a:p>
            <a:pPr eaLnBrk="1" hangingPunct="1">
              <a:spcBef>
                <a:spcPct val="25000"/>
              </a:spcBef>
              <a:buClr>
                <a:schemeClr val="hlink"/>
              </a:buClr>
              <a:buSzPct val="80000"/>
              <a:buFont typeface="Wingdings" pitchFamily="2" charset="2"/>
              <a:buNone/>
            </a:pPr>
            <a:r>
              <a:rPr lang="en-US" altLang="ja-JP" sz="1800" b="1" dirty="0">
                <a:solidFill>
                  <a:srgbClr val="609000"/>
                </a:solidFill>
                <a:latin typeface="Meiryo UI" pitchFamily="50" charset="-128"/>
                <a:ea typeface="Meiryo UI" pitchFamily="50" charset="-128"/>
                <a:cs typeface="Meiryo UI" pitchFamily="50" charset="-128"/>
              </a:rPr>
              <a:t>･</a:t>
            </a:r>
            <a:r>
              <a:rPr lang="ja-JP" altLang="en-US" sz="1800" b="1" dirty="0">
                <a:solidFill>
                  <a:srgbClr val="609000"/>
                </a:solidFill>
                <a:latin typeface="Meiryo UI" pitchFamily="50" charset="-128"/>
                <a:ea typeface="Meiryo UI" pitchFamily="50" charset="-128"/>
                <a:cs typeface="Meiryo UI" pitchFamily="50" charset="-128"/>
              </a:rPr>
              <a:t>抗癌薬</a:t>
            </a:r>
          </a:p>
          <a:p>
            <a:pPr eaLnBrk="1" hangingPunct="1">
              <a:spcBef>
                <a:spcPct val="25000"/>
              </a:spcBef>
              <a:buClr>
                <a:schemeClr val="hlink"/>
              </a:buClr>
              <a:buSzPct val="80000"/>
              <a:buFont typeface="Wingdings" pitchFamily="2" charset="2"/>
              <a:buNone/>
            </a:pPr>
            <a:r>
              <a:rPr lang="en-US" altLang="ja-JP" sz="1800" b="1" dirty="0">
                <a:solidFill>
                  <a:srgbClr val="609000"/>
                </a:solidFill>
                <a:latin typeface="Meiryo UI" pitchFamily="50" charset="-128"/>
                <a:ea typeface="Meiryo UI" pitchFamily="50" charset="-128"/>
                <a:cs typeface="Meiryo UI" pitchFamily="50" charset="-128"/>
              </a:rPr>
              <a:t>･</a:t>
            </a:r>
            <a:r>
              <a:rPr lang="ja-JP" altLang="en-US" sz="1800" b="1" dirty="0">
                <a:solidFill>
                  <a:srgbClr val="609000"/>
                </a:solidFill>
                <a:latin typeface="Meiryo UI" pitchFamily="50" charset="-128"/>
                <a:ea typeface="Meiryo UI" pitchFamily="50" charset="-128"/>
                <a:cs typeface="Meiryo UI" pitchFamily="50" charset="-128"/>
              </a:rPr>
              <a:t>ステロイド</a:t>
            </a:r>
          </a:p>
        </p:txBody>
      </p:sp>
      <p:sp>
        <p:nvSpPr>
          <p:cNvPr id="100359" name="Text Box 5"/>
          <p:cNvSpPr txBox="1">
            <a:spLocks noChangeArrowheads="1"/>
          </p:cNvSpPr>
          <p:nvPr/>
        </p:nvSpPr>
        <p:spPr bwMode="auto">
          <a:xfrm>
            <a:off x="0" y="0"/>
            <a:ext cx="23955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-33</a:t>
            </a:r>
            <a:r>
              <a:rPr lang="ja-JP" altLang="en-US" sz="1800" b="1" dirty="0">
                <a:latin typeface="Meiryo UI" pitchFamily="50" charset="-128"/>
                <a:ea typeface="Meiryo UI" pitchFamily="50" charset="-128"/>
                <a:cs typeface="Meiryo UI" pitchFamily="50" charset="-128"/>
              </a:rPr>
              <a:t>＞</a:t>
            </a:r>
          </a:p>
        </p:txBody>
      </p:sp>
      <p:sp>
        <p:nvSpPr>
          <p:cNvPr id="100360" name="Rectangle 3"/>
          <p:cNvSpPr>
            <a:spLocks noChangeArrowheads="1"/>
          </p:cNvSpPr>
          <p:nvPr/>
        </p:nvSpPr>
        <p:spPr bwMode="auto">
          <a:xfrm>
            <a:off x="309563" y="10731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00361" name="AutoShape 13"/>
          <p:cNvSpPr>
            <a:spLocks noChangeArrowheads="1"/>
          </p:cNvSpPr>
          <p:nvPr/>
        </p:nvSpPr>
        <p:spPr bwMode="auto">
          <a:xfrm>
            <a:off x="1073427" y="4445000"/>
            <a:ext cx="7076660" cy="1766957"/>
          </a:xfrm>
          <a:prstGeom prst="roundRect">
            <a:avLst>
              <a:gd name="adj" fmla="val 11880"/>
            </a:avLst>
          </a:prstGeom>
          <a:noFill/>
          <a:ln w="50800" cap="rnd">
            <a:solidFill>
              <a:srgbClr val="609000"/>
            </a:solidFill>
            <a:prstDash val="sysDot"/>
            <a:round/>
            <a:headEnd/>
            <a:tailEnd/>
          </a:ln>
          <a:extLst>
            <a:ext uri="{909E8E84-426E-40DD-AFC4-6F175D3DCCD1}">
              <a14:hiddenFill xmlns:a14="http://schemas.microsoft.com/office/drawing/2010/main">
                <a:solidFill>
                  <a:schemeClr val="bg1"/>
                </a:solidFill>
              </a14:hiddenFill>
            </a:ext>
          </a:extLst>
        </p:spPr>
        <p:txBody>
          <a:bodyPr wrap="none" lIns="90792" tIns="45395" rIns="90792" bIns="45395" anchor="ctr"/>
          <a:lstStyle/>
          <a:p>
            <a:pPr algn="ctr" defTabSz="909638" eaLnBrk="1" hangingPunct="1">
              <a:lnSpc>
                <a:spcPct val="85000"/>
              </a:lnSpc>
            </a:pPr>
            <a:endParaRPr lang="ja-JP" altLang="en-US" sz="2600">
              <a:solidFill>
                <a:srgbClr val="000066"/>
              </a:solidFill>
              <a:latin typeface="Times New Roman" pitchFamily="18" charset="0"/>
              <a:ea typeface="HGP創英角ｺﾞｼｯｸUB" pitchFamily="50" charset="-128"/>
            </a:endParaRPr>
          </a:p>
        </p:txBody>
      </p:sp>
      <p:sp>
        <p:nvSpPr>
          <p:cNvPr id="100362" name="テキスト ボックス 20"/>
          <p:cNvSpPr txBox="1">
            <a:spLocks noChangeArrowheads="1"/>
          </p:cNvSpPr>
          <p:nvPr/>
        </p:nvSpPr>
        <p:spPr bwMode="auto">
          <a:xfrm>
            <a:off x="1925499" y="4238625"/>
            <a:ext cx="139417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2000" b="1" dirty="0">
                <a:solidFill>
                  <a:srgbClr val="598600"/>
                </a:solidFill>
                <a:latin typeface="Meiryo UI" pitchFamily="50" charset="-128"/>
                <a:ea typeface="Meiryo UI" pitchFamily="50" charset="-128"/>
                <a:cs typeface="Meiryo UI" pitchFamily="50" charset="-128"/>
              </a:rPr>
              <a:t>主な薬剤</a:t>
            </a:r>
          </a:p>
        </p:txBody>
      </p:sp>
    </p:spTree>
    <p:extLst>
      <p:ext uri="{BB962C8B-B14F-4D97-AF65-F5344CB8AC3E}">
        <p14:creationId xmlns:p14="http://schemas.microsoft.com/office/powerpoint/2010/main" val="786747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idx="4294967295"/>
          </p:nvPr>
        </p:nvSpPr>
        <p:spPr>
          <a:xfrm>
            <a:off x="3236913" y="298727"/>
            <a:ext cx="2495550" cy="625475"/>
          </a:xfrm>
        </p:spPr>
        <p:txBody>
          <a:bodyPr/>
          <a:lstStyle/>
          <a:p>
            <a:pPr algn="dist" eaLnBrk="1" hangingPunct="1"/>
            <a:r>
              <a:rPr lang="ja-JP" altLang="en-US" sz="3000" b="1" dirty="0">
                <a:solidFill>
                  <a:schemeClr val="tx1"/>
                </a:solidFill>
                <a:latin typeface="Meiryo UI" pitchFamily="50" charset="-128"/>
                <a:ea typeface="Meiryo UI" pitchFamily="50" charset="-128"/>
                <a:cs typeface="Meiryo UI" pitchFamily="50" charset="-128"/>
              </a:rPr>
              <a:t>外来時の対応</a:t>
            </a:r>
          </a:p>
        </p:txBody>
      </p:sp>
      <p:sp>
        <p:nvSpPr>
          <p:cNvPr id="102403" name="Rectangle 3"/>
          <p:cNvSpPr>
            <a:spLocks noGrp="1" noChangeArrowheads="1"/>
          </p:cNvSpPr>
          <p:nvPr>
            <p:ph type="subTitle" idx="4294967295"/>
          </p:nvPr>
        </p:nvSpPr>
        <p:spPr>
          <a:xfrm>
            <a:off x="1438274" y="1689100"/>
            <a:ext cx="6781801" cy="4530725"/>
          </a:xfrm>
        </p:spPr>
        <p:txBody>
          <a:bodyPr/>
          <a:lstStyle/>
          <a:p>
            <a:pPr marL="447675" indent="-447675" eaLnBrk="1" hangingPunct="1">
              <a:spcBef>
                <a:spcPts val="0"/>
              </a:spcBef>
              <a:buClr>
                <a:srgbClr val="FF6699"/>
              </a:buClr>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本人が一人で受診した場合</a:t>
            </a: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a:t>
            </a:r>
            <a:r>
              <a:rPr lang="en-US" altLang="ja-JP" sz="2000" b="1" dirty="0">
                <a:solidFill>
                  <a:srgbClr val="5F5F5F"/>
                </a:solidFill>
                <a:latin typeface="Meiryo UI" pitchFamily="50" charset="-128"/>
                <a:ea typeface="Meiryo UI" pitchFamily="50" charset="-128"/>
                <a:cs typeface="Meiryo UI" pitchFamily="50" charset="-128"/>
              </a:rPr>
              <a:t>･</a:t>
            </a:r>
            <a:r>
              <a:rPr lang="ja-JP" altLang="en-US" sz="2000" b="1" dirty="0">
                <a:solidFill>
                  <a:srgbClr val="5F5F5F"/>
                </a:solidFill>
                <a:latin typeface="Meiryo UI" pitchFamily="50" charset="-128"/>
                <a:ea typeface="Meiryo UI" pitchFamily="50" charset="-128"/>
                <a:cs typeface="Meiryo UI" pitchFamily="50" charset="-128"/>
              </a:rPr>
              <a:t>もの忘れの訴えをむやみに否定しないで相談にのり、</a:t>
            </a: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状況に応じて精査するか、専門医に紹介する</a:t>
            </a:r>
            <a:endParaRPr lang="ja-JP" altLang="en-US" sz="2000" b="1" dirty="0">
              <a:latin typeface="Meiryo UI" pitchFamily="50" charset="-128"/>
              <a:ea typeface="Meiryo UI" pitchFamily="50" charset="-128"/>
              <a:cs typeface="Meiryo UI" pitchFamily="50" charset="-128"/>
            </a:endParaRPr>
          </a:p>
          <a:p>
            <a:pPr marL="447675" indent="-447675" eaLnBrk="1" hangingPunct="1">
              <a:spcBef>
                <a:spcPts val="1200"/>
              </a:spcBef>
              <a:buClr>
                <a:srgbClr val="FF6699"/>
              </a:buClr>
              <a:buFont typeface="Wingdings" pitchFamily="2" charset="2"/>
              <a:buNone/>
            </a:pPr>
            <a:r>
              <a:rPr lang="ja-JP" altLang="en-US"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家族と一緒に受診した場合</a:t>
            </a: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a:t>
            </a:r>
            <a:r>
              <a:rPr lang="en-US" altLang="ja-JP" sz="2000" b="1" dirty="0">
                <a:solidFill>
                  <a:srgbClr val="5F5F5F"/>
                </a:solidFill>
                <a:latin typeface="Meiryo UI" pitchFamily="50" charset="-128"/>
                <a:ea typeface="Meiryo UI" pitchFamily="50" charset="-128"/>
                <a:cs typeface="Meiryo UI" pitchFamily="50" charset="-128"/>
              </a:rPr>
              <a:t>･</a:t>
            </a:r>
            <a:r>
              <a:rPr lang="ja-JP" altLang="en-US" sz="2000" b="1" dirty="0">
                <a:solidFill>
                  <a:srgbClr val="5F5F5F"/>
                </a:solidFill>
                <a:latin typeface="Meiryo UI" pitchFamily="50" charset="-128"/>
                <a:ea typeface="Meiryo UI" pitchFamily="50" charset="-128"/>
                <a:cs typeface="Meiryo UI" pitchFamily="50" charset="-128"/>
              </a:rPr>
              <a:t>本人が受診について納得している場合は、通常の手順</a:t>
            </a: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で診察する</a:t>
            </a: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a:t>
            </a:r>
            <a:r>
              <a:rPr lang="en-US" altLang="ja-JP" sz="2000" b="1" dirty="0">
                <a:solidFill>
                  <a:srgbClr val="5F5F5F"/>
                </a:solidFill>
                <a:latin typeface="Meiryo UI" pitchFamily="50" charset="-128"/>
                <a:ea typeface="Meiryo UI" pitchFamily="50" charset="-128"/>
                <a:cs typeface="Meiryo UI" pitchFamily="50" charset="-128"/>
              </a:rPr>
              <a:t>･</a:t>
            </a:r>
            <a:r>
              <a:rPr lang="ja-JP" altLang="en-US" sz="2000" b="1" dirty="0">
                <a:solidFill>
                  <a:srgbClr val="5F5F5F"/>
                </a:solidFill>
                <a:latin typeface="Meiryo UI" pitchFamily="50" charset="-128"/>
                <a:ea typeface="Meiryo UI" pitchFamily="50" charset="-128"/>
                <a:cs typeface="Meiryo UI" pitchFamily="50" charset="-128"/>
              </a:rPr>
              <a:t>本人が十分納得していない場合は、まず、本人とゆっくり</a:t>
            </a: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a:t>
            </a:r>
            <a:r>
              <a:rPr lang="ja-JP" altLang="en-US" sz="1400" b="1" dirty="0">
                <a:solidFill>
                  <a:srgbClr val="5F5F5F"/>
                </a:solidFill>
                <a:latin typeface="Meiryo UI" pitchFamily="50" charset="-128"/>
                <a:ea typeface="Meiryo UI" pitchFamily="50" charset="-128"/>
                <a:cs typeface="Meiryo UI" pitchFamily="50" charset="-128"/>
              </a:rPr>
              <a:t> </a:t>
            </a:r>
            <a:r>
              <a:rPr lang="ja-JP" altLang="en-US" sz="2000" b="1" dirty="0">
                <a:solidFill>
                  <a:srgbClr val="5F5F5F"/>
                </a:solidFill>
                <a:latin typeface="Meiryo UI" pitchFamily="50" charset="-128"/>
                <a:ea typeface="Meiryo UI" pitchFamily="50" charset="-128"/>
                <a:cs typeface="Meiryo UI" pitchFamily="50" charset="-128"/>
              </a:rPr>
              <a:t>話して気持ちを聴き、診察の同意を得てから診察する</a:t>
            </a:r>
          </a:p>
          <a:p>
            <a:pPr marL="447675" indent="-447675" eaLnBrk="1" hangingPunct="1">
              <a:spcBef>
                <a:spcPts val="0"/>
              </a:spcBef>
              <a:buFontTx/>
              <a:buNone/>
            </a:pPr>
            <a:endParaRPr lang="ja-JP" altLang="en-US" sz="2800" b="1" dirty="0">
              <a:solidFill>
                <a:srgbClr val="609000"/>
              </a:solidFill>
              <a:latin typeface="Meiryo UI" pitchFamily="50" charset="-128"/>
              <a:ea typeface="Meiryo UI" pitchFamily="50" charset="-128"/>
              <a:cs typeface="Meiryo UI" pitchFamily="50" charset="-128"/>
            </a:endParaRPr>
          </a:p>
          <a:p>
            <a:pPr marL="447675" indent="-447675" eaLnBrk="1" hangingPunct="1">
              <a:spcBef>
                <a:spcPts val="0"/>
              </a:spcBef>
              <a:buFontTx/>
              <a:buNone/>
            </a:pPr>
            <a:endParaRPr lang="ja-JP" altLang="en-US" sz="1000" b="1" dirty="0">
              <a:solidFill>
                <a:srgbClr val="609000"/>
              </a:solidFill>
              <a:latin typeface="Meiryo UI" pitchFamily="50" charset="-128"/>
              <a:ea typeface="Meiryo UI" pitchFamily="50" charset="-128"/>
              <a:cs typeface="Meiryo UI" pitchFamily="50" charset="-128"/>
            </a:endParaRPr>
          </a:p>
          <a:p>
            <a:pPr marL="447675" indent="-447675" eaLnBrk="1" hangingPunct="1">
              <a:spcBef>
                <a:spcPts val="0"/>
              </a:spcBef>
              <a:buClr>
                <a:srgbClr val="FF6699"/>
              </a:buClr>
              <a:buFont typeface="Wingdings" pitchFamily="2" charset="2"/>
              <a:buNone/>
            </a:pPr>
            <a:r>
              <a:rPr lang="ja-JP" altLang="en-US"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かかりつけ医が本人の様子で気づいた場合</a:t>
            </a: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a:t>
            </a:r>
            <a:r>
              <a:rPr lang="en-US" altLang="ja-JP" sz="2000" b="1" dirty="0">
                <a:solidFill>
                  <a:srgbClr val="5F5F5F"/>
                </a:solidFill>
                <a:latin typeface="Meiryo UI" pitchFamily="50" charset="-128"/>
                <a:ea typeface="Meiryo UI" pitchFamily="50" charset="-128"/>
                <a:cs typeface="Meiryo UI" pitchFamily="50" charset="-128"/>
              </a:rPr>
              <a:t>･</a:t>
            </a:r>
            <a:r>
              <a:rPr lang="ja-JP" altLang="en-US" sz="2000" b="1" dirty="0">
                <a:solidFill>
                  <a:srgbClr val="5F5F5F"/>
                </a:solidFill>
                <a:latin typeface="Meiryo UI" pitchFamily="50" charset="-128"/>
                <a:ea typeface="Meiryo UI" pitchFamily="50" charset="-128"/>
                <a:cs typeface="Meiryo UI" pitchFamily="50" charset="-128"/>
              </a:rPr>
              <a:t>家族などから情報を集めて、本人の了解を得た上で</a:t>
            </a:r>
            <a:endParaRPr lang="en-US" altLang="ja-JP" sz="2000" b="1" dirty="0">
              <a:solidFill>
                <a:srgbClr val="5F5F5F"/>
              </a:solidFill>
              <a:latin typeface="Meiryo UI" pitchFamily="50" charset="-128"/>
              <a:ea typeface="Meiryo UI"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精査するか、専門医に紹介する</a:t>
            </a:r>
          </a:p>
        </p:txBody>
      </p:sp>
      <p:sp>
        <p:nvSpPr>
          <p:cNvPr id="102404" name="Text Box 5"/>
          <p:cNvSpPr txBox="1">
            <a:spLocks noChangeArrowheads="1"/>
          </p:cNvSpPr>
          <p:nvPr/>
        </p:nvSpPr>
        <p:spPr bwMode="auto">
          <a:xfrm>
            <a:off x="888994" y="1295400"/>
            <a:ext cx="2012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kumimoji="0" lang="en-US" altLang="ja-JP" sz="2000" b="1">
                <a:solidFill>
                  <a:srgbClr val="609000"/>
                </a:solidFill>
                <a:latin typeface="Meiryo UI" pitchFamily="50" charset="-128"/>
                <a:ea typeface="Meiryo UI" pitchFamily="50" charset="-128"/>
                <a:cs typeface="Meiryo UI" pitchFamily="50" charset="-128"/>
              </a:rPr>
              <a:t>【</a:t>
            </a:r>
            <a:r>
              <a:rPr kumimoji="0" lang="ja-JP" altLang="en-US" sz="2000" b="1">
                <a:solidFill>
                  <a:srgbClr val="609000"/>
                </a:solidFill>
                <a:latin typeface="Meiryo UI" pitchFamily="50" charset="-128"/>
                <a:ea typeface="Meiryo UI" pitchFamily="50" charset="-128"/>
                <a:cs typeface="Meiryo UI" pitchFamily="50" charset="-128"/>
              </a:rPr>
              <a:t>初診時</a:t>
            </a:r>
            <a:r>
              <a:rPr kumimoji="0" lang="en-US" altLang="ja-JP" sz="2000" b="1">
                <a:solidFill>
                  <a:srgbClr val="609000"/>
                </a:solidFill>
                <a:latin typeface="Meiryo UI" pitchFamily="50" charset="-128"/>
                <a:ea typeface="Meiryo UI" pitchFamily="50" charset="-128"/>
                <a:cs typeface="Meiryo UI" pitchFamily="50" charset="-128"/>
              </a:rPr>
              <a:t>】</a:t>
            </a:r>
          </a:p>
        </p:txBody>
      </p:sp>
      <p:sp>
        <p:nvSpPr>
          <p:cNvPr id="102405" name="Text Box 6"/>
          <p:cNvSpPr txBox="1">
            <a:spLocks noChangeArrowheads="1"/>
          </p:cNvSpPr>
          <p:nvPr/>
        </p:nvSpPr>
        <p:spPr bwMode="auto">
          <a:xfrm>
            <a:off x="869944" y="461860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kumimoji="0" lang="en-US" altLang="ja-JP" sz="2000" b="1">
                <a:solidFill>
                  <a:srgbClr val="609000"/>
                </a:solidFill>
                <a:latin typeface="Meiryo UI" pitchFamily="50" charset="-128"/>
                <a:ea typeface="Meiryo UI" pitchFamily="50" charset="-128"/>
                <a:cs typeface="Meiryo UI" pitchFamily="50" charset="-128"/>
              </a:rPr>
              <a:t>【</a:t>
            </a:r>
            <a:r>
              <a:rPr kumimoji="0" lang="ja-JP" altLang="en-US" sz="2000" b="1">
                <a:solidFill>
                  <a:srgbClr val="609000"/>
                </a:solidFill>
                <a:latin typeface="Meiryo UI" pitchFamily="50" charset="-128"/>
                <a:ea typeface="Meiryo UI" pitchFamily="50" charset="-128"/>
                <a:cs typeface="Meiryo UI" pitchFamily="50" charset="-128"/>
              </a:rPr>
              <a:t>通院中</a:t>
            </a:r>
            <a:r>
              <a:rPr kumimoji="0" lang="en-US" altLang="ja-JP" sz="2000" b="1">
                <a:solidFill>
                  <a:srgbClr val="609000"/>
                </a:solidFill>
                <a:latin typeface="Meiryo UI" pitchFamily="50" charset="-128"/>
                <a:ea typeface="Meiryo UI" pitchFamily="50" charset="-128"/>
                <a:cs typeface="Meiryo UI" pitchFamily="50" charset="-128"/>
              </a:rPr>
              <a:t>】</a:t>
            </a:r>
          </a:p>
        </p:txBody>
      </p:sp>
      <p:sp>
        <p:nvSpPr>
          <p:cNvPr id="102406" name="Text Box 5"/>
          <p:cNvSpPr txBox="1">
            <a:spLocks noChangeArrowheads="1"/>
          </p:cNvSpPr>
          <p:nvPr/>
        </p:nvSpPr>
        <p:spPr bwMode="auto">
          <a:xfrm>
            <a:off x="0" y="0"/>
            <a:ext cx="23860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-34</a:t>
            </a:r>
            <a:r>
              <a:rPr lang="ja-JP" altLang="en-US" sz="1800" b="1" dirty="0">
                <a:latin typeface="Meiryo UI" pitchFamily="50" charset="-128"/>
                <a:ea typeface="Meiryo UI" pitchFamily="50" charset="-128"/>
                <a:cs typeface="Meiryo UI" pitchFamily="50" charset="-128"/>
              </a:rPr>
              <a:t>＞</a:t>
            </a:r>
          </a:p>
        </p:txBody>
      </p:sp>
      <p:sp>
        <p:nvSpPr>
          <p:cNvPr id="102407" name="Rectangle 3"/>
          <p:cNvSpPr>
            <a:spLocks noChangeArrowheads="1"/>
          </p:cNvSpPr>
          <p:nvPr/>
        </p:nvSpPr>
        <p:spPr bwMode="auto">
          <a:xfrm>
            <a:off x="280988" y="98583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1064146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320800" y="226530"/>
            <a:ext cx="63007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algn="ctr" eaLnBrk="1" hangingPunct="1"/>
            <a:r>
              <a:rPr lang="ja-JP" altLang="en-US" sz="3000" b="1" dirty="0">
                <a:latin typeface="Meiryo UI" pitchFamily="50" charset="-128"/>
                <a:ea typeface="Meiryo UI" pitchFamily="50" charset="-128"/>
                <a:cs typeface="Meiryo UI" pitchFamily="50" charset="-128"/>
              </a:rPr>
              <a:t>認知症の問診の方法</a:t>
            </a:r>
          </a:p>
        </p:txBody>
      </p:sp>
      <p:sp>
        <p:nvSpPr>
          <p:cNvPr id="104451" name="Text Box 4"/>
          <p:cNvSpPr txBox="1">
            <a:spLocks noChangeArrowheads="1"/>
          </p:cNvSpPr>
          <p:nvPr/>
        </p:nvSpPr>
        <p:spPr bwMode="auto">
          <a:xfrm>
            <a:off x="964096" y="1547813"/>
            <a:ext cx="7598879"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200" b="1" dirty="0">
                <a:latin typeface="Meiryo UI" pitchFamily="50" charset="-128"/>
                <a:ea typeface="Meiryo UI" pitchFamily="50" charset="-128"/>
                <a:cs typeface="Meiryo UI" pitchFamily="50" charset="-128"/>
              </a:rPr>
              <a:t>１．</a:t>
            </a:r>
            <a:r>
              <a:rPr lang="ja-JP" altLang="ja-JP" sz="2200" b="1" dirty="0">
                <a:latin typeface="Meiryo UI" pitchFamily="50" charset="-128"/>
                <a:ea typeface="Meiryo UI" pitchFamily="50" charset="-128"/>
                <a:cs typeface="Meiryo UI" pitchFamily="50" charset="-128"/>
              </a:rPr>
              <a:t>本人と家族（あるいは付添人）</a:t>
            </a:r>
            <a:r>
              <a:rPr lang="ja-JP" altLang="ja-JP" sz="2200" b="1" dirty="0">
                <a:solidFill>
                  <a:srgbClr val="609000"/>
                </a:solidFill>
                <a:latin typeface="Meiryo UI" pitchFamily="50" charset="-128"/>
                <a:ea typeface="Meiryo UI" pitchFamily="50" charset="-128"/>
                <a:cs typeface="Meiryo UI" pitchFamily="50" charset="-128"/>
              </a:rPr>
              <a:t>それぞれから</a:t>
            </a:r>
            <a:r>
              <a:rPr lang="ja-JP" altLang="ja-JP" sz="2200" b="1" dirty="0">
                <a:latin typeface="Meiryo UI" pitchFamily="50" charset="-128"/>
                <a:ea typeface="Meiryo UI" pitchFamily="50" charset="-128"/>
                <a:cs typeface="Meiryo UI" pitchFamily="50" charset="-128"/>
              </a:rPr>
              <a:t>聴取する</a:t>
            </a:r>
            <a:endParaRPr lang="ja-JP" altLang="en-US" sz="2200" b="1" dirty="0">
              <a:latin typeface="Meiryo UI" pitchFamily="50" charset="-128"/>
              <a:ea typeface="Meiryo UI" pitchFamily="50" charset="-128"/>
              <a:cs typeface="Meiryo UI" pitchFamily="50" charset="-128"/>
            </a:endParaRPr>
          </a:p>
          <a:p>
            <a:pPr eaLnBrk="1" hangingPunct="1"/>
            <a:endParaRPr lang="ja-JP" altLang="en-US" sz="10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２．</a:t>
            </a:r>
            <a:r>
              <a:rPr lang="ja-JP" altLang="ja-JP" sz="2200" b="1" dirty="0">
                <a:latin typeface="Meiryo UI" pitchFamily="50" charset="-128"/>
                <a:ea typeface="Meiryo UI" pitchFamily="50" charset="-128"/>
                <a:cs typeface="Meiryo UI" pitchFamily="50" charset="-128"/>
              </a:rPr>
              <a:t>本人の</a:t>
            </a:r>
            <a:r>
              <a:rPr lang="ja-JP" altLang="en-US" sz="2200" b="1" dirty="0">
                <a:latin typeface="Meiryo UI" pitchFamily="50" charset="-128"/>
                <a:ea typeface="Meiryo UI" pitchFamily="50" charset="-128"/>
                <a:cs typeface="Meiryo UI" pitchFamily="50" charset="-128"/>
              </a:rPr>
              <a:t>身体的および精神的な</a:t>
            </a:r>
            <a:r>
              <a:rPr lang="ja-JP" altLang="ja-JP" sz="2200" b="1" dirty="0">
                <a:solidFill>
                  <a:srgbClr val="609000"/>
                </a:solidFill>
                <a:latin typeface="Meiryo UI" pitchFamily="50" charset="-128"/>
                <a:ea typeface="Meiryo UI" pitchFamily="50" charset="-128"/>
                <a:cs typeface="Meiryo UI" pitchFamily="50" charset="-128"/>
              </a:rPr>
              <a:t>訴えに耳を傾ける</a:t>
            </a:r>
          </a:p>
          <a:p>
            <a:pPr eaLnBrk="1" hangingPunct="1"/>
            <a:endParaRPr lang="ja-JP" altLang="en-US" sz="10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３．</a:t>
            </a:r>
            <a:r>
              <a:rPr lang="ja-JP" altLang="ja-JP" sz="2200" b="1" dirty="0">
                <a:latin typeface="Meiryo UI" pitchFamily="50" charset="-128"/>
                <a:ea typeface="Meiryo UI" pitchFamily="50" charset="-128"/>
                <a:cs typeface="Meiryo UI" pitchFamily="50" charset="-128"/>
              </a:rPr>
              <a:t>認知機能の評価</a:t>
            </a:r>
            <a:r>
              <a:rPr lang="ja-JP" altLang="en-US" sz="2200" b="1" dirty="0">
                <a:latin typeface="Meiryo UI" pitchFamily="50" charset="-128"/>
                <a:ea typeface="Meiryo UI" pitchFamily="50" charset="-128"/>
                <a:cs typeface="Meiryo UI" pitchFamily="50" charset="-128"/>
              </a:rPr>
              <a:t>をする際に、</a:t>
            </a:r>
            <a:r>
              <a:rPr lang="ja-JP" altLang="en-US" sz="2200" b="1" dirty="0">
                <a:solidFill>
                  <a:srgbClr val="609000"/>
                </a:solidFill>
                <a:latin typeface="Meiryo UI" pitchFamily="50" charset="-128"/>
                <a:ea typeface="Meiryo UI" pitchFamily="50" charset="-128"/>
                <a:cs typeface="Meiryo UI" pitchFamily="50" charset="-128"/>
              </a:rPr>
              <a:t>自尊心を傷つけない</a:t>
            </a:r>
            <a:r>
              <a:rPr lang="ja-JP" altLang="en-US" sz="2200" b="1" dirty="0">
                <a:latin typeface="Meiryo UI" pitchFamily="50" charset="-128"/>
                <a:ea typeface="Meiryo UI" pitchFamily="50" charset="-128"/>
                <a:cs typeface="Meiryo UI" pitchFamily="50" charset="-128"/>
              </a:rPr>
              <a:t>ように</a:t>
            </a:r>
          </a:p>
          <a:p>
            <a:pPr eaLnBrk="1" hangingPunct="1"/>
            <a:r>
              <a:rPr lang="ja-JP" altLang="en-US" sz="2200" b="1" dirty="0">
                <a:latin typeface="Meiryo UI" pitchFamily="50" charset="-128"/>
                <a:ea typeface="Meiryo UI" pitchFamily="50" charset="-128"/>
                <a:cs typeface="Meiryo UI" pitchFamily="50" charset="-128"/>
              </a:rPr>
              <a:t>　　  配慮する</a:t>
            </a:r>
          </a:p>
          <a:p>
            <a:pPr eaLnBrk="1" hangingPunct="1"/>
            <a:endParaRPr lang="ja-JP" altLang="en-US" sz="10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４．</a:t>
            </a:r>
            <a:r>
              <a:rPr lang="ja-JP" altLang="ja-JP" sz="2200" b="1" dirty="0">
                <a:latin typeface="Meiryo UI" pitchFamily="50" charset="-128"/>
                <a:ea typeface="Meiryo UI" pitchFamily="50" charset="-128"/>
                <a:cs typeface="Meiryo UI" pitchFamily="50" charset="-128"/>
              </a:rPr>
              <a:t>身体合併症</a:t>
            </a:r>
            <a:r>
              <a:rPr lang="ja-JP" altLang="en-US" sz="2200" b="1" dirty="0">
                <a:latin typeface="Meiryo UI" pitchFamily="50" charset="-128"/>
                <a:ea typeface="Meiryo UI" pitchFamily="50" charset="-128"/>
                <a:cs typeface="Meiryo UI" pitchFamily="50" charset="-128"/>
              </a:rPr>
              <a:t>に関する問診には、各人の</a:t>
            </a:r>
            <a:r>
              <a:rPr lang="ja-JP" altLang="ja-JP" sz="2200" b="1" dirty="0">
                <a:solidFill>
                  <a:srgbClr val="669900"/>
                </a:solidFill>
                <a:latin typeface="Meiryo UI" pitchFamily="50" charset="-128"/>
                <a:ea typeface="Meiryo UI" pitchFamily="50" charset="-128"/>
                <a:cs typeface="Meiryo UI" pitchFamily="50" charset="-128"/>
              </a:rPr>
              <a:t>認知機能障害の</a:t>
            </a:r>
            <a:endParaRPr lang="ja-JP" altLang="en-US" sz="2200" b="1" dirty="0">
              <a:solidFill>
                <a:srgbClr val="669900"/>
              </a:solidFill>
              <a:latin typeface="Meiryo UI" pitchFamily="50" charset="-128"/>
              <a:ea typeface="Meiryo UI" pitchFamily="50" charset="-128"/>
              <a:cs typeface="Meiryo UI" pitchFamily="50" charset="-128"/>
            </a:endParaRPr>
          </a:p>
          <a:p>
            <a:pPr eaLnBrk="1" hangingPunct="1"/>
            <a:r>
              <a:rPr lang="ja-JP" altLang="ja-JP" sz="2200" b="1" dirty="0">
                <a:solidFill>
                  <a:srgbClr val="669900"/>
                </a:solidFill>
                <a:latin typeface="Meiryo UI" pitchFamily="50" charset="-128"/>
                <a:ea typeface="Meiryo UI" pitchFamily="50" charset="-128"/>
                <a:cs typeface="Meiryo UI" pitchFamily="50" charset="-128"/>
              </a:rPr>
              <a:t>　</a:t>
            </a:r>
            <a:r>
              <a:rPr lang="ja-JP" altLang="en-US" sz="2200" b="1" dirty="0">
                <a:solidFill>
                  <a:srgbClr val="669900"/>
                </a:solidFill>
                <a:latin typeface="Meiryo UI" pitchFamily="50" charset="-128"/>
                <a:ea typeface="Meiryo UI" pitchFamily="50" charset="-128"/>
                <a:cs typeface="Meiryo UI" pitchFamily="50" charset="-128"/>
              </a:rPr>
              <a:t>  </a:t>
            </a:r>
            <a:r>
              <a:rPr lang="ja-JP" altLang="ja-JP" sz="2200" b="1" dirty="0">
                <a:solidFill>
                  <a:srgbClr val="669900"/>
                </a:solidFill>
                <a:latin typeface="Meiryo UI" pitchFamily="50" charset="-128"/>
                <a:ea typeface="Meiryo UI" pitchFamily="50" charset="-128"/>
                <a:cs typeface="Meiryo UI" pitchFamily="50" charset="-128"/>
              </a:rPr>
              <a:t>　特徴を考慮</a:t>
            </a:r>
            <a:r>
              <a:rPr lang="ja-JP" altLang="en-US" sz="2200" b="1" dirty="0">
                <a:latin typeface="Meiryo UI" pitchFamily="50" charset="-128"/>
                <a:ea typeface="Meiryo UI" pitchFamily="50" charset="-128"/>
                <a:cs typeface="Meiryo UI" pitchFamily="50" charset="-128"/>
              </a:rPr>
              <a:t>する</a:t>
            </a:r>
          </a:p>
          <a:p>
            <a:pPr eaLnBrk="1" hangingPunct="1"/>
            <a:endParaRPr lang="ja-JP" altLang="en-US" sz="10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５．本人や</a:t>
            </a:r>
            <a:r>
              <a:rPr lang="ja-JP" altLang="ja-JP" sz="2200" b="1" dirty="0">
                <a:latin typeface="Meiryo UI" pitchFamily="50" charset="-128"/>
                <a:ea typeface="Meiryo UI" pitchFamily="50" charset="-128"/>
                <a:cs typeface="Meiryo UI" pitchFamily="50" charset="-128"/>
              </a:rPr>
              <a:t>家族の</a:t>
            </a:r>
            <a:r>
              <a:rPr lang="ja-JP" altLang="ja-JP" sz="2200" b="1" dirty="0">
                <a:solidFill>
                  <a:srgbClr val="609000"/>
                </a:solidFill>
                <a:latin typeface="Meiryo UI" pitchFamily="50" charset="-128"/>
                <a:ea typeface="Meiryo UI" pitchFamily="50" charset="-128"/>
                <a:cs typeface="Meiryo UI" pitchFamily="50" charset="-128"/>
              </a:rPr>
              <a:t>｢生活障害｣にも焦点</a:t>
            </a:r>
            <a:r>
              <a:rPr lang="ja-JP" altLang="ja-JP" sz="2200" b="1" dirty="0">
                <a:latin typeface="Meiryo UI" pitchFamily="50" charset="-128"/>
                <a:ea typeface="Meiryo UI" pitchFamily="50" charset="-128"/>
                <a:cs typeface="Meiryo UI" pitchFamily="50" charset="-128"/>
              </a:rPr>
              <a:t>をあて情報を収集する</a:t>
            </a:r>
            <a:endParaRPr lang="ja-JP" altLang="en-US" sz="2200" b="1" dirty="0">
              <a:latin typeface="Meiryo UI" pitchFamily="50" charset="-128"/>
              <a:ea typeface="Meiryo UI" pitchFamily="50" charset="-128"/>
              <a:cs typeface="Meiryo UI" pitchFamily="50" charset="-128"/>
            </a:endParaRPr>
          </a:p>
          <a:p>
            <a:pPr eaLnBrk="1" hangingPunct="1"/>
            <a:endParaRPr lang="ja-JP" altLang="en-US" sz="10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６．</a:t>
            </a:r>
            <a:r>
              <a:rPr lang="ja-JP" altLang="ja-JP" sz="2200" b="1" dirty="0">
                <a:solidFill>
                  <a:srgbClr val="609000"/>
                </a:solidFill>
                <a:latin typeface="Meiryo UI" pitchFamily="50" charset="-128"/>
                <a:ea typeface="Meiryo UI" pitchFamily="50" charset="-128"/>
                <a:cs typeface="Meiryo UI" pitchFamily="50" charset="-128"/>
              </a:rPr>
              <a:t>ケアマネジャーや訪問看護師</a:t>
            </a:r>
            <a:r>
              <a:rPr lang="ja-JP" altLang="ja-JP" sz="2200" b="1" dirty="0">
                <a:latin typeface="Meiryo UI" pitchFamily="50" charset="-128"/>
                <a:ea typeface="Meiryo UI" pitchFamily="50" charset="-128"/>
                <a:cs typeface="Meiryo UI" pitchFamily="50" charset="-128"/>
              </a:rPr>
              <a:t>などからも情報を収集する</a:t>
            </a:r>
            <a:endParaRPr lang="ja-JP" altLang="en-US"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（介護保険利用時）</a:t>
            </a:r>
          </a:p>
          <a:p>
            <a:pPr eaLnBrk="1" hangingPunct="1"/>
            <a:endParaRPr lang="ja-JP" altLang="en-US" sz="10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７．現在の</a:t>
            </a:r>
            <a:r>
              <a:rPr lang="ja-JP" altLang="en-US" sz="2200" b="1" dirty="0">
                <a:solidFill>
                  <a:srgbClr val="609000"/>
                </a:solidFill>
                <a:latin typeface="Meiryo UI" pitchFamily="50" charset="-128"/>
                <a:ea typeface="Meiryo UI" pitchFamily="50" charset="-128"/>
                <a:cs typeface="Meiryo UI" pitchFamily="50" charset="-128"/>
              </a:rPr>
              <a:t>服薬内容</a:t>
            </a:r>
            <a:r>
              <a:rPr lang="ja-JP" altLang="en-US" sz="2200" b="1" dirty="0">
                <a:latin typeface="Meiryo UI" pitchFamily="50" charset="-128"/>
                <a:ea typeface="Meiryo UI" pitchFamily="50" charset="-128"/>
                <a:cs typeface="Meiryo UI" pitchFamily="50" charset="-128"/>
              </a:rPr>
              <a:t>について情報を収集する</a:t>
            </a:r>
          </a:p>
        </p:txBody>
      </p:sp>
      <p:sp>
        <p:nvSpPr>
          <p:cNvPr id="104452" name="Text Box 5"/>
          <p:cNvSpPr txBox="1">
            <a:spLocks noChangeArrowheads="1"/>
          </p:cNvSpPr>
          <p:nvPr/>
        </p:nvSpPr>
        <p:spPr bwMode="auto">
          <a:xfrm>
            <a:off x="0" y="0"/>
            <a:ext cx="23193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-35</a:t>
            </a:r>
            <a:r>
              <a:rPr lang="ja-JP" altLang="en-US" sz="1800" b="1" dirty="0">
                <a:latin typeface="Meiryo UI" pitchFamily="50" charset="-128"/>
                <a:ea typeface="Meiryo UI" pitchFamily="50" charset="-128"/>
                <a:cs typeface="Meiryo UI" pitchFamily="50" charset="-128"/>
              </a:rPr>
              <a:t>＞</a:t>
            </a:r>
          </a:p>
        </p:txBody>
      </p:sp>
      <p:sp>
        <p:nvSpPr>
          <p:cNvPr id="104453" name="Rectangle 3"/>
          <p:cNvSpPr>
            <a:spLocks noChangeArrowheads="1"/>
          </p:cNvSpPr>
          <p:nvPr/>
        </p:nvSpPr>
        <p:spPr bwMode="auto">
          <a:xfrm>
            <a:off x="309563" y="9715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45885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862012" y="383623"/>
            <a:ext cx="75803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3200" b="1" dirty="0">
                <a:latin typeface="Meiryo UI" pitchFamily="50" charset="-128"/>
                <a:ea typeface="Meiryo UI" pitchFamily="50" charset="-128"/>
                <a:cs typeface="Meiryo UI" pitchFamily="50" charset="-128"/>
              </a:rPr>
              <a:t>かかりつけ医に対する国民のニーズ</a:t>
            </a:r>
          </a:p>
        </p:txBody>
      </p:sp>
      <p:sp>
        <p:nvSpPr>
          <p:cNvPr id="7172" name="Rectangle 3"/>
          <p:cNvSpPr>
            <a:spLocks noChangeArrowheads="1"/>
          </p:cNvSpPr>
          <p:nvPr/>
        </p:nvSpPr>
        <p:spPr bwMode="auto">
          <a:xfrm>
            <a:off x="279400" y="1019107"/>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7"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-2</a:t>
            </a:r>
            <a:r>
              <a:rPr lang="ja-JP" altLang="en-US" sz="1800" b="1" dirty="0">
                <a:latin typeface="Meiryo UI" pitchFamily="50" charset="-128"/>
                <a:ea typeface="Meiryo UI" pitchFamily="50" charset="-128"/>
                <a:cs typeface="Meiryo UI" pitchFamily="50" charset="-128"/>
              </a:rPr>
              <a:t>＞</a:t>
            </a:r>
          </a:p>
        </p:txBody>
      </p:sp>
      <p:graphicFrame>
        <p:nvGraphicFramePr>
          <p:cNvPr id="8" name="グラフ 7"/>
          <p:cNvGraphicFramePr>
            <a:graphicFrameLocks/>
          </p:cNvGraphicFramePr>
          <p:nvPr/>
        </p:nvGraphicFramePr>
        <p:xfrm>
          <a:off x="402336" y="1596106"/>
          <a:ext cx="8741664" cy="4778157"/>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1673352" y="1262767"/>
            <a:ext cx="5961888" cy="338554"/>
          </a:xfrm>
          <a:prstGeom prst="rect">
            <a:avLst/>
          </a:prstGeom>
          <a:noFill/>
          <a:ln w="9525">
            <a:solidFill>
              <a:schemeClr val="tx1"/>
            </a:solidFill>
            <a:prstDash val="sysDash"/>
          </a:ln>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Q</a:t>
            </a:r>
            <a:r>
              <a:rPr kumimoji="1" lang="ja-JP" altLang="en-US"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あなたは、かかりつけ医にどのような医療や体制を望んでいますか。</a:t>
            </a:r>
            <a:endParaRPr kumimoji="1" lang="en-US" altLang="ja-JP" sz="16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813048" y="6464809"/>
            <a:ext cx="5263229" cy="319754"/>
          </a:xfrm>
          <a:prstGeom prst="rect">
            <a:avLst/>
          </a:prstGeom>
          <a:noFill/>
        </p:spPr>
        <p:txBody>
          <a:bodyPr wrap="square" rtlCol="0">
            <a:spAutoFit/>
          </a:bodyPr>
          <a:lstStyle/>
          <a:p>
            <a:r>
              <a:rPr lang="ja-JP" altLang="en-US" sz="1400" b="1" dirty="0">
                <a:solidFill>
                  <a:schemeClr val="tx1">
                    <a:lumMod val="65000"/>
                    <a:lumOff val="35000"/>
                  </a:schemeClr>
                </a:solidFill>
                <a:latin typeface="Trebuchet MS" panose="020B0603020202020204" pitchFamily="34" charset="0"/>
                <a:ea typeface="Meiryo UI" panose="020B0604030504040204" pitchFamily="50" charset="-128"/>
              </a:rPr>
              <a:t>「</a:t>
            </a:r>
            <a:r>
              <a:rPr kumimoji="1" lang="ja-JP" altLang="en-US" sz="1400" b="1" dirty="0">
                <a:solidFill>
                  <a:schemeClr val="tx1">
                    <a:lumMod val="65000"/>
                    <a:lumOff val="35000"/>
                  </a:schemeClr>
                </a:solidFill>
                <a:latin typeface="Trebuchet MS" panose="020B0603020202020204" pitchFamily="34" charset="0"/>
                <a:ea typeface="Meiryo UI" panose="020B0604030504040204" pitchFamily="50" charset="-128"/>
              </a:rPr>
              <a:t>第</a:t>
            </a:r>
            <a:r>
              <a:rPr kumimoji="1" lang="en-US" altLang="ja-JP" sz="1400" b="1" dirty="0">
                <a:solidFill>
                  <a:schemeClr val="tx1">
                    <a:lumMod val="65000"/>
                    <a:lumOff val="35000"/>
                  </a:schemeClr>
                </a:solidFill>
                <a:latin typeface="Trebuchet MS" panose="020B0603020202020204" pitchFamily="34" charset="0"/>
                <a:ea typeface="Meiryo UI" panose="020B0604030504040204" pitchFamily="50" charset="-128"/>
              </a:rPr>
              <a:t>5</a:t>
            </a:r>
            <a:r>
              <a:rPr kumimoji="1" lang="ja-JP" altLang="en-US" sz="1400" b="1" dirty="0">
                <a:solidFill>
                  <a:schemeClr val="tx1">
                    <a:lumMod val="65000"/>
                    <a:lumOff val="35000"/>
                  </a:schemeClr>
                </a:solidFill>
                <a:latin typeface="Trebuchet MS" panose="020B0603020202020204" pitchFamily="34" charset="0"/>
                <a:ea typeface="Meiryo UI" panose="020B0604030504040204" pitchFamily="50" charset="-128"/>
              </a:rPr>
              <a:t>回 日本の医療に関する意識調査」　日医総研</a:t>
            </a:r>
            <a:r>
              <a:rPr kumimoji="1" lang="en-US" altLang="ja-JP" sz="1400" b="1" dirty="0">
                <a:solidFill>
                  <a:schemeClr val="tx1">
                    <a:lumMod val="65000"/>
                    <a:lumOff val="35000"/>
                  </a:schemeClr>
                </a:solidFill>
                <a:latin typeface="Trebuchet MS" panose="020B0603020202020204" pitchFamily="34" charset="0"/>
                <a:ea typeface="Meiryo UI" panose="020B0604030504040204" pitchFamily="50" charset="-128"/>
              </a:rPr>
              <a:t>WP No.331</a:t>
            </a:r>
            <a:r>
              <a:rPr kumimoji="1" lang="ja-JP" altLang="en-US" sz="1400" b="1" dirty="0">
                <a:solidFill>
                  <a:schemeClr val="tx1">
                    <a:lumMod val="65000"/>
                    <a:lumOff val="35000"/>
                  </a:schemeClr>
                </a:solidFill>
                <a:latin typeface="Trebuchet MS" panose="020B0603020202020204" pitchFamily="34" charset="0"/>
                <a:ea typeface="Meiryo UI" panose="020B0604030504040204" pitchFamily="50" charset="-128"/>
              </a:rPr>
              <a:t>　より</a:t>
            </a:r>
          </a:p>
        </p:txBody>
      </p:sp>
    </p:spTree>
    <p:extLst>
      <p:ext uri="{BB962C8B-B14F-4D97-AF65-F5344CB8AC3E}">
        <p14:creationId xmlns:p14="http://schemas.microsoft.com/office/powerpoint/2010/main" val="1994404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4294967295"/>
          </p:nvPr>
        </p:nvSpPr>
        <p:spPr>
          <a:xfrm>
            <a:off x="3608634" y="1831975"/>
            <a:ext cx="1656857" cy="3796315"/>
          </a:xfrm>
        </p:spPr>
        <p:txBody>
          <a:bodyPr/>
          <a:lstStyle/>
          <a:p>
            <a:pPr marL="311150" indent="-311150" defTabSz="828675" eaLnBrk="1" hangingPunct="1">
              <a:spcBef>
                <a:spcPts val="600"/>
              </a:spcBef>
              <a:buFont typeface="Wingdings" pitchFamily="2" charset="2"/>
              <a:buNone/>
            </a:pPr>
            <a:r>
              <a:rPr lang="en-US" altLang="ja-JP" sz="2600" b="1" dirty="0">
                <a:solidFill>
                  <a:srgbClr val="609000"/>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血圧</a:t>
            </a:r>
          </a:p>
          <a:p>
            <a:pPr marL="311150" indent="-311150" defTabSz="828675" eaLnBrk="1" hangingPunct="1">
              <a:spcBef>
                <a:spcPts val="180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脈拍</a:t>
            </a:r>
          </a:p>
          <a:p>
            <a:pPr marL="311150" indent="-311150" defTabSz="828675" eaLnBrk="1" hangingPunct="1">
              <a:spcBef>
                <a:spcPts val="180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体温</a:t>
            </a:r>
            <a:endParaRPr lang="en-US" altLang="ja-JP" sz="2600" b="1" dirty="0">
              <a:latin typeface="Meiryo UI" pitchFamily="50" charset="-128"/>
              <a:ea typeface="Meiryo UI" pitchFamily="50" charset="-128"/>
              <a:cs typeface="Meiryo UI" pitchFamily="50" charset="-128"/>
            </a:endParaRPr>
          </a:p>
          <a:p>
            <a:pPr marL="311150" indent="-311150" defTabSz="828675" eaLnBrk="1" hangingPunct="1">
              <a:spcBef>
                <a:spcPts val="1800"/>
              </a:spcBef>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貧血</a:t>
            </a:r>
            <a:endParaRPr lang="en-US" altLang="ja-JP" sz="2600" b="1" dirty="0">
              <a:latin typeface="Meiryo UI" pitchFamily="50" charset="-128"/>
              <a:ea typeface="Meiryo UI" pitchFamily="50" charset="-128"/>
              <a:cs typeface="Meiryo UI" pitchFamily="50" charset="-128"/>
            </a:endParaRPr>
          </a:p>
          <a:p>
            <a:pPr marL="311150" indent="-311150" defTabSz="828675" eaLnBrk="1" hangingPunct="1">
              <a:spcBef>
                <a:spcPts val="1800"/>
              </a:spcBef>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黄疸</a:t>
            </a:r>
            <a:endParaRPr lang="en-US" altLang="ja-JP" sz="2600" b="1" dirty="0">
              <a:latin typeface="Meiryo UI" pitchFamily="50" charset="-128"/>
              <a:ea typeface="Meiryo UI" pitchFamily="50" charset="-128"/>
              <a:cs typeface="Meiryo UI" pitchFamily="50" charset="-128"/>
            </a:endParaRPr>
          </a:p>
          <a:p>
            <a:pPr marL="311150" indent="-311150" defTabSz="828675" eaLnBrk="1" hangingPunct="1">
              <a:spcBef>
                <a:spcPts val="1800"/>
              </a:spcBef>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浮腫</a:t>
            </a:r>
            <a:endParaRPr lang="en-US" altLang="ja-JP" sz="2600" b="1" dirty="0">
              <a:latin typeface="Meiryo UI" pitchFamily="50" charset="-128"/>
              <a:ea typeface="Meiryo UI" pitchFamily="50" charset="-128"/>
              <a:cs typeface="Meiryo UI" pitchFamily="50" charset="-128"/>
            </a:endParaRPr>
          </a:p>
          <a:p>
            <a:pPr marL="311150" indent="-311150" defTabSz="828675" eaLnBrk="1" hangingPunct="1">
              <a:spcBef>
                <a:spcPts val="1800"/>
              </a:spcBef>
              <a:buFont typeface="Wingdings" pitchFamily="2" charset="2"/>
              <a:buNone/>
            </a:pPr>
            <a:endParaRPr lang="en-US" altLang="ja-JP" sz="2600" b="1" dirty="0">
              <a:latin typeface="Meiryo UI" pitchFamily="50" charset="-128"/>
              <a:ea typeface="Meiryo UI" pitchFamily="50" charset="-128"/>
              <a:cs typeface="Meiryo UI" pitchFamily="50" charset="-128"/>
            </a:endParaRPr>
          </a:p>
          <a:p>
            <a:pPr marL="311150" indent="-311150" defTabSz="828675" eaLnBrk="1" hangingPunct="1">
              <a:spcBef>
                <a:spcPts val="1800"/>
              </a:spcBef>
              <a:buFont typeface="Wingdings" pitchFamily="2" charset="2"/>
              <a:buNone/>
            </a:pPr>
            <a:endParaRPr lang="ja-JP" altLang="en-US" sz="2600" b="1" dirty="0">
              <a:latin typeface="Meiryo UI" pitchFamily="50" charset="-128"/>
              <a:ea typeface="Meiryo UI" pitchFamily="50" charset="-128"/>
              <a:cs typeface="Meiryo UI" pitchFamily="50" charset="-128"/>
            </a:endParaRPr>
          </a:p>
        </p:txBody>
      </p:sp>
      <p:sp>
        <p:nvSpPr>
          <p:cNvPr id="908291" name="Text Box 3"/>
          <p:cNvSpPr txBox="1">
            <a:spLocks noChangeArrowheads="1"/>
          </p:cNvSpPr>
          <p:nvPr/>
        </p:nvSpPr>
        <p:spPr bwMode="auto">
          <a:xfrm>
            <a:off x="808038" y="1831975"/>
            <a:ext cx="184150" cy="304800"/>
          </a:xfrm>
          <a:prstGeom prst="rect">
            <a:avLst/>
          </a:prstGeom>
          <a:noFill/>
          <a:ln w="9525" algn="ctr">
            <a:noFill/>
            <a:miter lim="800000"/>
            <a:headEnd/>
            <a:tailEnd/>
          </a:ln>
          <a:effectLst/>
        </p:spPr>
        <p:txBody>
          <a:bodyPr wrap="none" lIns="91428" tIns="45715" rIns="91428" bIns="45715" anchor="b">
            <a:spAutoFit/>
          </a:bodyPr>
          <a:lstStyle/>
          <a:p>
            <a:pPr algn="ctr" eaLnBrk="1" hangingPunct="1">
              <a:defRPr/>
            </a:pPr>
            <a:endParaRPr kumimoji="0" lang="ja-JP" altLang="ja-JP" sz="1400">
              <a:effectLst>
                <a:outerShdw blurRad="38100" dist="38100" dir="2700000" algn="tl">
                  <a:srgbClr val="C0C0C0"/>
                </a:outerShdw>
              </a:effectLst>
              <a:latin typeface="HGPｺﾞｼｯｸM" pitchFamily="50" charset="-128"/>
              <a:ea typeface="HGPｺﾞｼｯｸM" pitchFamily="50" charset="-128"/>
            </a:endParaRPr>
          </a:p>
        </p:txBody>
      </p:sp>
      <p:sp>
        <p:nvSpPr>
          <p:cNvPr id="106500" name="Rectangle 4"/>
          <p:cNvSpPr>
            <a:spLocks noChangeArrowheads="1"/>
          </p:cNvSpPr>
          <p:nvPr/>
        </p:nvSpPr>
        <p:spPr bwMode="auto">
          <a:xfrm>
            <a:off x="296863" y="467416"/>
            <a:ext cx="8280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nchor="ctr"/>
          <a:lstStyle/>
          <a:p>
            <a:pPr algn="ctr" defTabSz="1001713" eaLnBrk="1" hangingPunct="1"/>
            <a:r>
              <a:rPr lang="ja-JP" altLang="en-US" sz="3000" b="1" dirty="0">
                <a:latin typeface="Meiryo UI" pitchFamily="50" charset="-128"/>
                <a:ea typeface="Meiryo UI" pitchFamily="50" charset="-128"/>
                <a:cs typeface="Meiryo UI" pitchFamily="50" charset="-128"/>
              </a:rPr>
              <a:t>認知症診療に必要な一般身体所見</a:t>
            </a:r>
          </a:p>
        </p:txBody>
      </p:sp>
      <p:sp>
        <p:nvSpPr>
          <p:cNvPr id="106501" name="Text Box 5"/>
          <p:cNvSpPr txBox="1">
            <a:spLocks noChangeArrowheads="1"/>
          </p:cNvSpPr>
          <p:nvPr/>
        </p:nvSpPr>
        <p:spPr bwMode="auto">
          <a:xfrm>
            <a:off x="0" y="0"/>
            <a:ext cx="23002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-36</a:t>
            </a:r>
            <a:r>
              <a:rPr lang="ja-JP" altLang="en-US" sz="1800" b="1" dirty="0">
                <a:latin typeface="Meiryo UI" pitchFamily="50" charset="-128"/>
                <a:ea typeface="Meiryo UI" pitchFamily="50" charset="-128"/>
                <a:cs typeface="Meiryo UI" pitchFamily="50" charset="-128"/>
              </a:rPr>
              <a:t>＞</a:t>
            </a:r>
          </a:p>
        </p:txBody>
      </p:sp>
      <p:sp>
        <p:nvSpPr>
          <p:cNvPr id="106502" name="Rectangle 3"/>
          <p:cNvSpPr>
            <a:spLocks noChangeArrowheads="1"/>
          </p:cNvSpPr>
          <p:nvPr/>
        </p:nvSpPr>
        <p:spPr bwMode="auto">
          <a:xfrm>
            <a:off x="266700" y="113030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928266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4294967295"/>
          </p:nvPr>
        </p:nvSpPr>
        <p:spPr>
          <a:xfrm>
            <a:off x="2632364" y="1891352"/>
            <a:ext cx="5791198" cy="4327141"/>
          </a:xfrm>
        </p:spPr>
        <p:txBody>
          <a:bodyPr/>
          <a:lstStyle/>
          <a:p>
            <a:pPr marL="311150" indent="-311150" defTabSz="828675" eaLnBrk="1" hangingPunct="1">
              <a:spcBef>
                <a:spcPts val="1800"/>
              </a:spcBef>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脳血管障害       </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慢性硬膜下血腫</a:t>
            </a:r>
            <a:endParaRPr lang="en-US" altLang="ja-JP" sz="2400" b="1" dirty="0">
              <a:latin typeface="Meiryo UI" pitchFamily="50" charset="-128"/>
              <a:ea typeface="Meiryo UI" pitchFamily="50" charset="-128"/>
              <a:cs typeface="Meiryo UI" pitchFamily="50" charset="-128"/>
            </a:endParaRPr>
          </a:p>
          <a:p>
            <a:pPr marL="311150" indent="-311150" defTabSz="828675" eaLnBrk="1" hangingPunct="1">
              <a:spcBef>
                <a:spcPts val="600"/>
              </a:spcBef>
              <a:buFont typeface="Wingdings" pitchFamily="2" charset="2"/>
              <a:buNone/>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洞不全症候群    </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逆流性食道炎</a:t>
            </a:r>
            <a:endParaRPr lang="en-US" altLang="ja-JP" sz="2400" b="1" dirty="0">
              <a:latin typeface="Meiryo UI" pitchFamily="50" charset="-128"/>
              <a:ea typeface="Meiryo UI" pitchFamily="50" charset="-128"/>
              <a:cs typeface="Meiryo UI" pitchFamily="50" charset="-128"/>
            </a:endParaRPr>
          </a:p>
          <a:p>
            <a:pPr marL="311150" indent="-311150" defTabSz="828675" eaLnBrk="1" hangingPunct="1">
              <a:spcBef>
                <a:spcPts val="600"/>
              </a:spcBef>
              <a:buFont typeface="Wingdings" pitchFamily="2" charset="2"/>
              <a:buNone/>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胃潰瘍             </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誤嚥性肺炎</a:t>
            </a:r>
            <a:endParaRPr lang="en-US" altLang="ja-JP" sz="2400" b="1" dirty="0">
              <a:latin typeface="Meiryo UI" pitchFamily="50" charset="-128"/>
              <a:ea typeface="Meiryo UI" pitchFamily="50" charset="-128"/>
              <a:cs typeface="Meiryo UI" pitchFamily="50" charset="-128"/>
            </a:endParaRPr>
          </a:p>
          <a:p>
            <a:pPr marL="311150" indent="-311150" defTabSz="828675" eaLnBrk="1" hangingPunct="1">
              <a:spcBef>
                <a:spcPts val="1800"/>
              </a:spcBef>
              <a:buFont typeface="Wingdings" pitchFamily="2" charset="2"/>
              <a:buNone/>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腸閉塞</a:t>
            </a:r>
            <a:endParaRPr lang="en-US" altLang="ja-JP" sz="2400" b="1" dirty="0">
              <a:latin typeface="Meiryo UI" pitchFamily="50" charset="-128"/>
              <a:ea typeface="Meiryo UI" pitchFamily="50" charset="-128"/>
              <a:cs typeface="Meiryo UI" pitchFamily="50" charset="-128"/>
            </a:endParaRPr>
          </a:p>
          <a:p>
            <a:pPr marL="311150" indent="-311150" defTabSz="828675" eaLnBrk="1" hangingPunct="1">
              <a:spcBef>
                <a:spcPts val="1800"/>
              </a:spcBef>
              <a:buNone/>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大腿骨頸部骨折</a:t>
            </a:r>
            <a:endParaRPr lang="en-US" altLang="ja-JP" sz="2400" b="1" dirty="0">
              <a:latin typeface="Meiryo UI" pitchFamily="50" charset="-128"/>
              <a:ea typeface="Meiryo UI" pitchFamily="50" charset="-128"/>
              <a:cs typeface="Meiryo UI" pitchFamily="50" charset="-128"/>
            </a:endParaRPr>
          </a:p>
          <a:p>
            <a:pPr marL="311150" indent="-311150" defTabSz="828675" eaLnBrk="1" hangingPunct="1">
              <a:spcBef>
                <a:spcPts val="1800"/>
              </a:spcBef>
              <a:buNone/>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褥瘡     </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蜂窩織炎　  </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疥癬 </a:t>
            </a:r>
            <a:endParaRPr lang="en-US" altLang="ja-JP" sz="2400" b="1" dirty="0">
              <a:latin typeface="Meiryo UI" pitchFamily="50" charset="-128"/>
              <a:ea typeface="Meiryo UI" pitchFamily="50" charset="-128"/>
              <a:cs typeface="Meiryo UI" pitchFamily="50" charset="-128"/>
            </a:endParaRPr>
          </a:p>
          <a:p>
            <a:pPr marL="311150" indent="-311150" defTabSz="828675" eaLnBrk="1" hangingPunct="1">
              <a:spcBef>
                <a:spcPts val="600"/>
              </a:spcBef>
              <a:buNone/>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帯状疱疹 </a:t>
            </a:r>
            <a:endParaRPr lang="en-US" altLang="ja-JP" sz="2400" b="1" dirty="0">
              <a:latin typeface="Meiryo UI" pitchFamily="50" charset="-128"/>
              <a:ea typeface="Meiryo UI" pitchFamily="50" charset="-128"/>
              <a:cs typeface="Meiryo UI" pitchFamily="50" charset="-128"/>
            </a:endParaRPr>
          </a:p>
          <a:p>
            <a:pPr marL="311150" indent="-311150" defTabSz="828675" eaLnBrk="1" hangingPunct="1">
              <a:spcBef>
                <a:spcPts val="1800"/>
              </a:spcBef>
              <a:buNone/>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耳垢栓塞</a:t>
            </a:r>
            <a:endParaRPr lang="en-US" altLang="ja-JP" sz="2400" b="1" dirty="0">
              <a:latin typeface="Meiryo UI" pitchFamily="50" charset="-128"/>
              <a:ea typeface="Meiryo UI" pitchFamily="50" charset="-128"/>
              <a:cs typeface="Meiryo UI" pitchFamily="50" charset="-128"/>
            </a:endParaRPr>
          </a:p>
          <a:p>
            <a:pPr marL="311150" indent="-311150" defTabSz="828675" eaLnBrk="1" hangingPunct="1">
              <a:spcBef>
                <a:spcPts val="1800"/>
              </a:spcBef>
              <a:buFont typeface="Wingdings" pitchFamily="2" charset="2"/>
              <a:buNone/>
            </a:pPr>
            <a:endParaRPr lang="en-US" altLang="ja-JP" sz="2600" b="1" dirty="0">
              <a:latin typeface="Meiryo UI" pitchFamily="50" charset="-128"/>
              <a:ea typeface="Meiryo UI" pitchFamily="50" charset="-128"/>
              <a:cs typeface="Meiryo UI" pitchFamily="50" charset="-128"/>
            </a:endParaRPr>
          </a:p>
          <a:p>
            <a:pPr marL="311150" indent="-311150" defTabSz="828675" eaLnBrk="1" hangingPunct="1">
              <a:spcBef>
                <a:spcPts val="1800"/>
              </a:spcBef>
              <a:buFont typeface="Wingdings" pitchFamily="2" charset="2"/>
              <a:buNone/>
            </a:pPr>
            <a:endParaRPr lang="ja-JP" altLang="en-US" sz="2600" b="1" dirty="0">
              <a:latin typeface="Meiryo UI" pitchFamily="50" charset="-128"/>
              <a:ea typeface="Meiryo UI" pitchFamily="50" charset="-128"/>
              <a:cs typeface="Meiryo UI" pitchFamily="50" charset="-128"/>
            </a:endParaRPr>
          </a:p>
        </p:txBody>
      </p:sp>
      <p:sp>
        <p:nvSpPr>
          <p:cNvPr id="908291" name="Text Box 3"/>
          <p:cNvSpPr txBox="1">
            <a:spLocks noChangeArrowheads="1"/>
          </p:cNvSpPr>
          <p:nvPr/>
        </p:nvSpPr>
        <p:spPr bwMode="auto">
          <a:xfrm>
            <a:off x="808038" y="1831975"/>
            <a:ext cx="184150" cy="304800"/>
          </a:xfrm>
          <a:prstGeom prst="rect">
            <a:avLst/>
          </a:prstGeom>
          <a:noFill/>
          <a:ln w="9525" algn="ctr">
            <a:noFill/>
            <a:miter lim="800000"/>
            <a:headEnd/>
            <a:tailEnd/>
          </a:ln>
          <a:effectLst/>
        </p:spPr>
        <p:txBody>
          <a:bodyPr wrap="none" lIns="91428" tIns="45715" rIns="91428" bIns="45715" anchor="b">
            <a:spAutoFit/>
          </a:bodyPr>
          <a:lstStyle/>
          <a:p>
            <a:pPr algn="ctr" eaLnBrk="1" hangingPunct="1">
              <a:defRPr/>
            </a:pPr>
            <a:endParaRPr kumimoji="0" lang="ja-JP" altLang="ja-JP" sz="1400">
              <a:effectLst>
                <a:outerShdw blurRad="38100" dist="38100" dir="2700000" algn="tl">
                  <a:srgbClr val="C0C0C0"/>
                </a:outerShdw>
              </a:effectLst>
              <a:latin typeface="HGPｺﾞｼｯｸM" pitchFamily="50" charset="-128"/>
              <a:ea typeface="HGPｺﾞｼｯｸM" pitchFamily="50" charset="-128"/>
            </a:endParaRPr>
          </a:p>
        </p:txBody>
      </p:sp>
      <p:sp>
        <p:nvSpPr>
          <p:cNvPr id="106500" name="Rectangle 4"/>
          <p:cNvSpPr>
            <a:spLocks noChangeArrowheads="1"/>
          </p:cNvSpPr>
          <p:nvPr/>
        </p:nvSpPr>
        <p:spPr bwMode="auto">
          <a:xfrm>
            <a:off x="296863" y="467416"/>
            <a:ext cx="8280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nchor="ctr"/>
          <a:lstStyle/>
          <a:p>
            <a:pPr algn="ctr" defTabSz="1001713" eaLnBrk="1" hangingPunct="1"/>
            <a:r>
              <a:rPr lang="ja-JP" altLang="en-US" sz="3000" b="1" dirty="0">
                <a:latin typeface="Meiryo UI" pitchFamily="50" charset="-128"/>
                <a:ea typeface="Meiryo UI" pitchFamily="50" charset="-128"/>
                <a:cs typeface="Meiryo UI" pitchFamily="50" charset="-128"/>
              </a:rPr>
              <a:t>認知症診療で注意すべき身体疾患</a:t>
            </a:r>
          </a:p>
        </p:txBody>
      </p:sp>
      <p:sp>
        <p:nvSpPr>
          <p:cNvPr id="106501" name="Text Box 5"/>
          <p:cNvSpPr txBox="1">
            <a:spLocks noChangeArrowheads="1"/>
          </p:cNvSpPr>
          <p:nvPr/>
        </p:nvSpPr>
        <p:spPr bwMode="auto">
          <a:xfrm>
            <a:off x="0" y="0"/>
            <a:ext cx="23002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-37</a:t>
            </a:r>
            <a:r>
              <a:rPr lang="ja-JP" altLang="en-US" sz="1800" b="1" dirty="0">
                <a:latin typeface="Meiryo UI" pitchFamily="50" charset="-128"/>
                <a:ea typeface="Meiryo UI" pitchFamily="50" charset="-128"/>
                <a:cs typeface="Meiryo UI" pitchFamily="50" charset="-128"/>
              </a:rPr>
              <a:t>＞</a:t>
            </a:r>
          </a:p>
        </p:txBody>
      </p:sp>
      <p:sp>
        <p:nvSpPr>
          <p:cNvPr id="106502" name="Rectangle 3"/>
          <p:cNvSpPr>
            <a:spLocks noChangeArrowheads="1"/>
          </p:cNvSpPr>
          <p:nvPr/>
        </p:nvSpPr>
        <p:spPr bwMode="auto">
          <a:xfrm>
            <a:off x="266700" y="113030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7" name="Rectangle 2"/>
          <p:cNvSpPr txBox="1">
            <a:spLocks noChangeArrowheads="1"/>
          </p:cNvSpPr>
          <p:nvPr/>
        </p:nvSpPr>
        <p:spPr bwMode="auto">
          <a:xfrm>
            <a:off x="526471" y="1960626"/>
            <a:ext cx="1620983" cy="54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1150" indent="-311150" defTabSz="828675" eaLnBrk="1" hangingPunct="1">
              <a:spcBef>
                <a:spcPts val="1800"/>
              </a:spcBef>
              <a:buFont typeface="Wingdings" pitchFamily="2" charset="2"/>
              <a:buNone/>
            </a:pPr>
            <a:r>
              <a:rPr lang="ja-JP" altLang="en-US" sz="2200" b="1" kern="0" dirty="0">
                <a:solidFill>
                  <a:srgbClr val="609000"/>
                </a:solidFill>
                <a:latin typeface="Meiryo UI" pitchFamily="50" charset="-128"/>
                <a:ea typeface="Meiryo UI" pitchFamily="50" charset="-128"/>
                <a:cs typeface="Meiryo UI" pitchFamily="50" charset="-128"/>
              </a:rPr>
              <a:t>内科疾患</a:t>
            </a:r>
            <a:endParaRPr lang="en-US" altLang="ja-JP" sz="2200" b="1" kern="0" dirty="0">
              <a:latin typeface="Meiryo UI" pitchFamily="50" charset="-128"/>
              <a:ea typeface="Meiryo UI" pitchFamily="50" charset="-128"/>
              <a:cs typeface="Meiryo UI" pitchFamily="50" charset="-128"/>
            </a:endParaRPr>
          </a:p>
          <a:p>
            <a:pPr marL="311150" indent="-311150" defTabSz="828675" eaLnBrk="1" hangingPunct="1">
              <a:spcBef>
                <a:spcPts val="1800"/>
              </a:spcBef>
              <a:buFont typeface="Wingdings" pitchFamily="2" charset="2"/>
              <a:buNone/>
            </a:pPr>
            <a:endParaRPr lang="ja-JP" altLang="en-US" sz="2200" b="1" kern="0" dirty="0">
              <a:latin typeface="Meiryo UI" pitchFamily="50" charset="-128"/>
              <a:ea typeface="Meiryo UI" pitchFamily="50" charset="-128"/>
              <a:cs typeface="Meiryo UI" pitchFamily="50" charset="-128"/>
            </a:endParaRPr>
          </a:p>
        </p:txBody>
      </p:sp>
      <p:sp>
        <p:nvSpPr>
          <p:cNvPr id="9" name="Rectangle 2"/>
          <p:cNvSpPr txBox="1">
            <a:spLocks noChangeArrowheads="1"/>
          </p:cNvSpPr>
          <p:nvPr/>
        </p:nvSpPr>
        <p:spPr bwMode="auto">
          <a:xfrm>
            <a:off x="540328" y="3193680"/>
            <a:ext cx="2147454" cy="78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1150" indent="-311150" defTabSz="828675" eaLnBrk="1" hangingPunct="1">
              <a:spcBef>
                <a:spcPts val="0"/>
              </a:spcBef>
              <a:buFont typeface="Wingdings" pitchFamily="2" charset="2"/>
              <a:buNone/>
            </a:pPr>
            <a:r>
              <a:rPr lang="ja-JP" altLang="en-US" sz="2000" b="1" kern="0" dirty="0">
                <a:solidFill>
                  <a:srgbClr val="609000"/>
                </a:solidFill>
                <a:latin typeface="Meiryo UI" pitchFamily="50" charset="-128"/>
                <a:ea typeface="Meiryo UI" pitchFamily="50" charset="-128"/>
                <a:cs typeface="Meiryo UI" pitchFamily="50" charset="-128"/>
              </a:rPr>
              <a:t>外科・</a:t>
            </a:r>
            <a:endParaRPr lang="en-US" altLang="ja-JP" sz="2000" b="1" kern="0" dirty="0">
              <a:solidFill>
                <a:srgbClr val="609000"/>
              </a:solidFill>
              <a:latin typeface="Meiryo UI" pitchFamily="50" charset="-128"/>
              <a:ea typeface="Meiryo UI" pitchFamily="50" charset="-128"/>
              <a:cs typeface="Meiryo UI" pitchFamily="50" charset="-128"/>
            </a:endParaRPr>
          </a:p>
          <a:p>
            <a:pPr marL="311150" indent="-311150" defTabSz="828675" eaLnBrk="1" hangingPunct="1">
              <a:spcBef>
                <a:spcPts val="0"/>
              </a:spcBef>
              <a:buFont typeface="Wingdings" pitchFamily="2" charset="2"/>
              <a:buNone/>
            </a:pPr>
            <a:r>
              <a:rPr lang="ja-JP" altLang="en-US" sz="2000" b="1" kern="0" dirty="0">
                <a:solidFill>
                  <a:srgbClr val="609000"/>
                </a:solidFill>
                <a:latin typeface="Meiryo UI" pitchFamily="50" charset="-128"/>
                <a:ea typeface="Meiryo UI" pitchFamily="50" charset="-128"/>
                <a:cs typeface="Meiryo UI" pitchFamily="50" charset="-128"/>
              </a:rPr>
              <a:t>脳神経外科疾患</a:t>
            </a:r>
            <a:endParaRPr lang="ja-JP" altLang="en-US" sz="2200" b="1" kern="0" dirty="0">
              <a:latin typeface="Meiryo UI" pitchFamily="50" charset="-128"/>
              <a:ea typeface="Meiryo UI" pitchFamily="50" charset="-128"/>
              <a:cs typeface="Meiryo UI" pitchFamily="50" charset="-128"/>
            </a:endParaRPr>
          </a:p>
        </p:txBody>
      </p:sp>
      <p:sp>
        <p:nvSpPr>
          <p:cNvPr id="10" name="Rectangle 2"/>
          <p:cNvSpPr txBox="1">
            <a:spLocks noChangeArrowheads="1"/>
          </p:cNvSpPr>
          <p:nvPr/>
        </p:nvSpPr>
        <p:spPr bwMode="auto">
          <a:xfrm>
            <a:off x="540326" y="5659790"/>
            <a:ext cx="1620983" cy="54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1150" indent="-311150" defTabSz="828675" eaLnBrk="1" hangingPunct="1">
              <a:spcBef>
                <a:spcPts val="1800"/>
              </a:spcBef>
              <a:buFont typeface="Wingdings" pitchFamily="2" charset="2"/>
              <a:buNone/>
            </a:pPr>
            <a:r>
              <a:rPr lang="ja-JP" altLang="en-US" sz="2200" b="1" kern="0" dirty="0">
                <a:solidFill>
                  <a:srgbClr val="609000"/>
                </a:solidFill>
                <a:latin typeface="Meiryo UI" pitchFamily="50" charset="-128"/>
                <a:ea typeface="Meiryo UI" pitchFamily="50" charset="-128"/>
                <a:cs typeface="Meiryo UI" pitchFamily="50" charset="-128"/>
              </a:rPr>
              <a:t>耳鼻科疾患</a:t>
            </a:r>
            <a:endParaRPr lang="en-US" altLang="ja-JP" sz="2200" b="1" kern="0" dirty="0">
              <a:latin typeface="Meiryo UI" pitchFamily="50" charset="-128"/>
              <a:ea typeface="Meiryo UI" pitchFamily="50" charset="-128"/>
              <a:cs typeface="Meiryo UI" pitchFamily="50" charset="-128"/>
            </a:endParaRPr>
          </a:p>
          <a:p>
            <a:pPr marL="311150" indent="-311150" defTabSz="828675" eaLnBrk="1" hangingPunct="1">
              <a:spcBef>
                <a:spcPts val="1800"/>
              </a:spcBef>
              <a:buFont typeface="Wingdings" pitchFamily="2" charset="2"/>
              <a:buNone/>
            </a:pPr>
            <a:endParaRPr lang="ja-JP" altLang="en-US" sz="2200" b="1" kern="0" dirty="0">
              <a:latin typeface="Meiryo UI" pitchFamily="50" charset="-128"/>
              <a:ea typeface="Meiryo UI" pitchFamily="50" charset="-128"/>
              <a:cs typeface="Meiryo UI" pitchFamily="50" charset="-128"/>
            </a:endParaRPr>
          </a:p>
        </p:txBody>
      </p:sp>
      <p:sp>
        <p:nvSpPr>
          <p:cNvPr id="11" name="Rectangle 2"/>
          <p:cNvSpPr txBox="1">
            <a:spLocks noChangeArrowheads="1"/>
          </p:cNvSpPr>
          <p:nvPr/>
        </p:nvSpPr>
        <p:spPr bwMode="auto">
          <a:xfrm>
            <a:off x="568035" y="4814662"/>
            <a:ext cx="1967347" cy="5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1150" indent="-311150" defTabSz="828675" eaLnBrk="1" hangingPunct="1">
              <a:spcBef>
                <a:spcPts val="1800"/>
              </a:spcBef>
              <a:buFont typeface="Wingdings" pitchFamily="2" charset="2"/>
              <a:buNone/>
            </a:pPr>
            <a:r>
              <a:rPr lang="ja-JP" altLang="en-US" sz="2200" b="1" kern="0" dirty="0">
                <a:solidFill>
                  <a:srgbClr val="609000"/>
                </a:solidFill>
                <a:latin typeface="Meiryo UI" pitchFamily="50" charset="-128"/>
                <a:ea typeface="Meiryo UI" pitchFamily="50" charset="-128"/>
                <a:cs typeface="Meiryo UI" pitchFamily="50" charset="-128"/>
              </a:rPr>
              <a:t>皮膚科疾患</a:t>
            </a:r>
            <a:endParaRPr lang="en-US" altLang="ja-JP" sz="2200" b="1" kern="0" dirty="0">
              <a:latin typeface="Meiryo UI" pitchFamily="50" charset="-128"/>
              <a:ea typeface="Meiryo UI" pitchFamily="50" charset="-128"/>
              <a:cs typeface="Meiryo UI" pitchFamily="50" charset="-128"/>
            </a:endParaRPr>
          </a:p>
          <a:p>
            <a:pPr marL="311150" indent="-311150" defTabSz="828675" eaLnBrk="1" hangingPunct="1">
              <a:spcBef>
                <a:spcPts val="1800"/>
              </a:spcBef>
              <a:buFont typeface="Wingdings" pitchFamily="2" charset="2"/>
              <a:buNone/>
            </a:pPr>
            <a:endParaRPr lang="ja-JP" altLang="en-US" sz="2200" b="1" kern="0" dirty="0">
              <a:latin typeface="Meiryo UI" pitchFamily="50" charset="-128"/>
              <a:ea typeface="Meiryo UI" pitchFamily="50" charset="-128"/>
              <a:cs typeface="Meiryo UI" pitchFamily="50" charset="-128"/>
            </a:endParaRPr>
          </a:p>
        </p:txBody>
      </p:sp>
      <p:sp>
        <p:nvSpPr>
          <p:cNvPr id="12" name="Rectangle 2"/>
          <p:cNvSpPr txBox="1">
            <a:spLocks noChangeArrowheads="1"/>
          </p:cNvSpPr>
          <p:nvPr/>
        </p:nvSpPr>
        <p:spPr bwMode="auto">
          <a:xfrm>
            <a:off x="526471" y="3955680"/>
            <a:ext cx="2036620" cy="54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1150" indent="-311150" defTabSz="828675" eaLnBrk="1" hangingPunct="1">
              <a:spcBef>
                <a:spcPts val="1800"/>
              </a:spcBef>
              <a:buFont typeface="Wingdings" pitchFamily="2" charset="2"/>
              <a:buNone/>
            </a:pPr>
            <a:r>
              <a:rPr lang="ja-JP" altLang="en-US" sz="2200" b="1" kern="0" dirty="0">
                <a:solidFill>
                  <a:srgbClr val="609000"/>
                </a:solidFill>
                <a:latin typeface="Meiryo UI" pitchFamily="50" charset="-128"/>
                <a:ea typeface="Meiryo UI" pitchFamily="50" charset="-128"/>
                <a:cs typeface="Meiryo UI" pitchFamily="50" charset="-128"/>
              </a:rPr>
              <a:t>整形外科疾患</a:t>
            </a:r>
            <a:endParaRPr lang="en-US" altLang="ja-JP" sz="2200" b="1" kern="0" dirty="0">
              <a:latin typeface="Meiryo UI" pitchFamily="50" charset="-128"/>
              <a:ea typeface="Meiryo UI" pitchFamily="50" charset="-128"/>
              <a:cs typeface="Meiryo UI" pitchFamily="50" charset="-128"/>
            </a:endParaRPr>
          </a:p>
          <a:p>
            <a:pPr marL="311150" indent="-311150" defTabSz="828675" eaLnBrk="1" hangingPunct="1">
              <a:spcBef>
                <a:spcPts val="1800"/>
              </a:spcBef>
              <a:buFont typeface="Wingdings" pitchFamily="2" charset="2"/>
              <a:buNone/>
            </a:pPr>
            <a:endParaRPr lang="ja-JP" altLang="en-US" sz="2200" b="1" kern="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09833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1538800" y="1823075"/>
            <a:ext cx="6983413" cy="4103688"/>
          </a:xfrm>
          <a:prstGeom prst="rect">
            <a:avLst/>
          </a:prstGeom>
          <a:solidFill>
            <a:schemeClr val="bg1"/>
          </a:solidFill>
          <a:ln w="15875">
            <a:solidFill>
              <a:schemeClr val="tx1"/>
            </a:solidFill>
            <a:miter lim="800000"/>
            <a:headEnd/>
            <a:tailEnd/>
          </a:ln>
        </p:spPr>
        <p:txBody>
          <a:bodyPr wrap="none" anchor="ctr"/>
          <a:lstStyle/>
          <a:p>
            <a:pPr eaLnBrk="1" hangingPunct="1"/>
            <a:endParaRPr lang="ja-JP" altLang="en-US" sz="1800">
              <a:solidFill>
                <a:srgbClr val="993300"/>
              </a:solidFill>
            </a:endParaRPr>
          </a:p>
        </p:txBody>
      </p:sp>
      <p:sp>
        <p:nvSpPr>
          <p:cNvPr id="110595" name="Line 3"/>
          <p:cNvSpPr>
            <a:spLocks noChangeShapeType="1"/>
          </p:cNvSpPr>
          <p:nvPr/>
        </p:nvSpPr>
        <p:spPr bwMode="auto">
          <a:xfrm>
            <a:off x="1537213" y="1823075"/>
            <a:ext cx="0" cy="4103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596" name="Line 4"/>
          <p:cNvSpPr>
            <a:spLocks noChangeShapeType="1"/>
          </p:cNvSpPr>
          <p:nvPr/>
        </p:nvSpPr>
        <p:spPr bwMode="auto">
          <a:xfrm>
            <a:off x="1537213" y="5926763"/>
            <a:ext cx="6985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597" name="Line 5"/>
          <p:cNvSpPr>
            <a:spLocks noChangeShapeType="1"/>
          </p:cNvSpPr>
          <p:nvPr/>
        </p:nvSpPr>
        <p:spPr bwMode="auto">
          <a:xfrm>
            <a:off x="5100754" y="2627605"/>
            <a:ext cx="1432322" cy="2276808"/>
          </a:xfrm>
          <a:prstGeom prst="line">
            <a:avLst/>
          </a:prstGeom>
          <a:noFill/>
          <a:ln w="101600">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598" name="Freeform 6"/>
          <p:cNvSpPr>
            <a:spLocks/>
          </p:cNvSpPr>
          <p:nvPr/>
        </p:nvSpPr>
        <p:spPr bwMode="auto">
          <a:xfrm>
            <a:off x="2618300" y="2494587"/>
            <a:ext cx="4964906" cy="1258093"/>
          </a:xfrm>
          <a:custGeom>
            <a:avLst/>
            <a:gdLst>
              <a:gd name="T0" fmla="*/ 0 w 3311"/>
              <a:gd name="T1" fmla="*/ 2147483647 h 756"/>
              <a:gd name="T2" fmla="*/ 2147483647 w 3311"/>
              <a:gd name="T3" fmla="*/ 2147483647 h 756"/>
              <a:gd name="T4" fmla="*/ 2147483647 w 3311"/>
              <a:gd name="T5" fmla="*/ 2147483647 h 756"/>
              <a:gd name="T6" fmla="*/ 0 60000 65536"/>
              <a:gd name="T7" fmla="*/ 0 60000 65536"/>
              <a:gd name="T8" fmla="*/ 0 60000 65536"/>
              <a:gd name="T9" fmla="*/ 0 w 3311"/>
              <a:gd name="T10" fmla="*/ 0 h 756"/>
              <a:gd name="T11" fmla="*/ 3311 w 3311"/>
              <a:gd name="T12" fmla="*/ 756 h 756"/>
            </a:gdLst>
            <a:ahLst/>
            <a:cxnLst>
              <a:cxn ang="T6">
                <a:pos x="T0" y="T1"/>
              </a:cxn>
              <a:cxn ang="T7">
                <a:pos x="T2" y="T3"/>
              </a:cxn>
              <a:cxn ang="T8">
                <a:pos x="T4" y="T5"/>
              </a:cxn>
            </a:cxnLst>
            <a:rect l="T9" t="T10" r="T11" b="T12"/>
            <a:pathLst>
              <a:path w="3311" h="756">
                <a:moveTo>
                  <a:pt x="0" y="302"/>
                </a:moveTo>
                <a:cubicBezTo>
                  <a:pt x="563" y="151"/>
                  <a:pt x="1126" y="0"/>
                  <a:pt x="1678" y="76"/>
                </a:cubicBezTo>
                <a:cubicBezTo>
                  <a:pt x="2230" y="152"/>
                  <a:pt x="3039" y="643"/>
                  <a:pt x="3311" y="756"/>
                </a:cubicBezTo>
              </a:path>
            </a:pathLst>
          </a:custGeom>
          <a:noFill/>
          <a:ln w="101600">
            <a:solidFill>
              <a:srgbClr val="FF5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599" name="Line 7"/>
          <p:cNvSpPr>
            <a:spLocks noChangeShapeType="1"/>
          </p:cNvSpPr>
          <p:nvPr/>
        </p:nvSpPr>
        <p:spPr bwMode="auto">
          <a:xfrm>
            <a:off x="1897575" y="2615238"/>
            <a:ext cx="5761038" cy="3024187"/>
          </a:xfrm>
          <a:prstGeom prst="line">
            <a:avLst/>
          </a:prstGeom>
          <a:noFill/>
          <a:ln w="101600">
            <a:solidFill>
              <a:srgbClr val="6699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600" name="Line 8"/>
          <p:cNvSpPr>
            <a:spLocks noChangeShapeType="1"/>
          </p:cNvSpPr>
          <p:nvPr/>
        </p:nvSpPr>
        <p:spPr bwMode="auto">
          <a:xfrm>
            <a:off x="1540388" y="5923588"/>
            <a:ext cx="6665912" cy="0"/>
          </a:xfrm>
          <a:prstGeom prst="line">
            <a:avLst/>
          </a:prstGeom>
          <a:noFill/>
          <a:ln w="88900">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601" name="Line 9"/>
          <p:cNvSpPr>
            <a:spLocks noChangeShapeType="1"/>
          </p:cNvSpPr>
          <p:nvPr/>
        </p:nvSpPr>
        <p:spPr bwMode="auto">
          <a:xfrm>
            <a:off x="2665925" y="2291388"/>
            <a:ext cx="0" cy="576262"/>
          </a:xfrm>
          <a:prstGeom prst="line">
            <a:avLst/>
          </a:prstGeom>
          <a:noFill/>
          <a:ln w="762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602" name="Text Box 10"/>
          <p:cNvSpPr txBox="1">
            <a:spLocks noChangeArrowheads="1"/>
          </p:cNvSpPr>
          <p:nvPr/>
        </p:nvSpPr>
        <p:spPr bwMode="auto">
          <a:xfrm>
            <a:off x="1719776" y="1610350"/>
            <a:ext cx="1885674"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dirty="0">
                <a:solidFill>
                  <a:schemeClr val="bg2"/>
                </a:solidFill>
                <a:latin typeface="Meiryo UI" pitchFamily="50" charset="-128"/>
                <a:ea typeface="Meiryo UI" pitchFamily="50" charset="-128"/>
                <a:cs typeface="Meiryo UI" pitchFamily="50" charset="-128"/>
              </a:rPr>
              <a:t>コリンエステラーゼ</a:t>
            </a:r>
          </a:p>
          <a:p>
            <a:pPr algn="ctr" eaLnBrk="1" hangingPunct="1"/>
            <a:r>
              <a:rPr lang="ja-JP" altLang="en-US" sz="1800" b="1" dirty="0">
                <a:solidFill>
                  <a:schemeClr val="bg2"/>
                </a:solidFill>
                <a:latin typeface="Meiryo UI" pitchFamily="50" charset="-128"/>
                <a:ea typeface="Meiryo UI" pitchFamily="50" charset="-128"/>
                <a:cs typeface="Meiryo UI" pitchFamily="50" charset="-128"/>
              </a:rPr>
              <a:t>阻害薬</a:t>
            </a:r>
          </a:p>
        </p:txBody>
      </p:sp>
      <p:sp>
        <p:nvSpPr>
          <p:cNvPr id="110603" name="Text Box 11"/>
          <p:cNvSpPr txBox="1">
            <a:spLocks noChangeArrowheads="1"/>
          </p:cNvSpPr>
          <p:nvPr/>
        </p:nvSpPr>
        <p:spPr bwMode="auto">
          <a:xfrm>
            <a:off x="5884581" y="1981274"/>
            <a:ext cx="25939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800" b="1" dirty="0">
                <a:solidFill>
                  <a:srgbClr val="FF5050"/>
                </a:solidFill>
                <a:latin typeface="Meiryo UI" pitchFamily="50" charset="-128"/>
                <a:ea typeface="Meiryo UI" pitchFamily="50" charset="-128"/>
                <a:cs typeface="Meiryo UI" pitchFamily="50" charset="-128"/>
              </a:rPr>
              <a:t>コリンエステラーゼ阻害薬</a:t>
            </a:r>
            <a:endParaRPr lang="en-US" altLang="ja-JP" sz="1800" b="1" dirty="0">
              <a:solidFill>
                <a:srgbClr val="FF5050"/>
              </a:solidFill>
              <a:latin typeface="Meiryo UI" pitchFamily="50" charset="-128"/>
              <a:ea typeface="Meiryo UI" pitchFamily="50" charset="-128"/>
              <a:cs typeface="Meiryo UI" pitchFamily="50" charset="-128"/>
            </a:endParaRPr>
          </a:p>
          <a:p>
            <a:pPr eaLnBrk="1" hangingPunct="1">
              <a:spcBef>
                <a:spcPts val="0"/>
              </a:spcBef>
            </a:pPr>
            <a:r>
              <a:rPr lang="ja-JP" altLang="en-US" sz="1800" b="1" dirty="0">
                <a:solidFill>
                  <a:srgbClr val="FF5050"/>
                </a:solidFill>
                <a:latin typeface="Meiryo UI" pitchFamily="50" charset="-128"/>
                <a:ea typeface="Meiryo UI" pitchFamily="50" charset="-128"/>
                <a:cs typeface="Meiryo UI" pitchFamily="50" charset="-128"/>
              </a:rPr>
              <a:t>服用の場合</a:t>
            </a:r>
          </a:p>
        </p:txBody>
      </p:sp>
      <p:sp>
        <p:nvSpPr>
          <p:cNvPr id="110604" name="Text Box 12"/>
          <p:cNvSpPr txBox="1">
            <a:spLocks noChangeArrowheads="1"/>
          </p:cNvSpPr>
          <p:nvPr/>
        </p:nvSpPr>
        <p:spPr bwMode="auto">
          <a:xfrm>
            <a:off x="6582288" y="4272588"/>
            <a:ext cx="2001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800" b="1">
                <a:solidFill>
                  <a:srgbClr val="3399FF"/>
                </a:solidFill>
                <a:latin typeface="Meiryo UI" pitchFamily="50" charset="-128"/>
                <a:ea typeface="Meiryo UI" pitchFamily="50" charset="-128"/>
                <a:cs typeface="Meiryo UI" pitchFamily="50" charset="-128"/>
              </a:rPr>
              <a:t>服用を途中で</a:t>
            </a:r>
          </a:p>
          <a:p>
            <a:pPr eaLnBrk="1" hangingPunct="1"/>
            <a:r>
              <a:rPr lang="ja-JP" altLang="en-US" sz="1800" b="1">
                <a:solidFill>
                  <a:srgbClr val="3399FF"/>
                </a:solidFill>
                <a:latin typeface="Meiryo UI" pitchFamily="50" charset="-128"/>
                <a:ea typeface="Meiryo UI" pitchFamily="50" charset="-128"/>
                <a:cs typeface="Meiryo UI" pitchFamily="50" charset="-128"/>
              </a:rPr>
              <a:t>止めた場合</a:t>
            </a:r>
          </a:p>
        </p:txBody>
      </p:sp>
      <p:sp>
        <p:nvSpPr>
          <p:cNvPr id="110605" name="Text Box 13"/>
          <p:cNvSpPr txBox="1">
            <a:spLocks noChangeArrowheads="1"/>
          </p:cNvSpPr>
          <p:nvPr/>
        </p:nvSpPr>
        <p:spPr bwMode="auto">
          <a:xfrm>
            <a:off x="2192850" y="4259888"/>
            <a:ext cx="254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solidFill>
                  <a:srgbClr val="669900"/>
                </a:solidFill>
                <a:latin typeface="Meiryo UI" pitchFamily="50" charset="-128"/>
                <a:ea typeface="Meiryo UI" pitchFamily="50" charset="-128"/>
                <a:cs typeface="Meiryo UI" pitchFamily="50" charset="-128"/>
              </a:rPr>
              <a:t>何も治療しない場合</a:t>
            </a:r>
          </a:p>
        </p:txBody>
      </p:sp>
      <p:sp>
        <p:nvSpPr>
          <p:cNvPr id="110606" name="Text Box 14"/>
          <p:cNvSpPr txBox="1">
            <a:spLocks noChangeArrowheads="1"/>
          </p:cNvSpPr>
          <p:nvPr/>
        </p:nvSpPr>
        <p:spPr bwMode="auto">
          <a:xfrm>
            <a:off x="2445263" y="5431463"/>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solidFill>
                  <a:srgbClr val="0F0305"/>
                </a:solidFill>
                <a:latin typeface="Meiryo UI" pitchFamily="50" charset="-128"/>
                <a:ea typeface="Meiryo UI" pitchFamily="50" charset="-128"/>
                <a:cs typeface="Meiryo UI" pitchFamily="50" charset="-128"/>
              </a:rPr>
              <a:t>時間の経過</a:t>
            </a:r>
          </a:p>
        </p:txBody>
      </p:sp>
      <p:sp>
        <p:nvSpPr>
          <p:cNvPr id="110607" name="AutoShape 15"/>
          <p:cNvSpPr>
            <a:spLocks noChangeArrowheads="1"/>
          </p:cNvSpPr>
          <p:nvPr/>
        </p:nvSpPr>
        <p:spPr bwMode="auto">
          <a:xfrm>
            <a:off x="924438" y="2172325"/>
            <a:ext cx="358775" cy="3313113"/>
          </a:xfrm>
          <a:prstGeom prst="downArrow">
            <a:avLst>
              <a:gd name="adj1" fmla="val 45130"/>
              <a:gd name="adj2" fmla="val 96449"/>
            </a:avLst>
          </a:prstGeom>
          <a:gradFill rotWithShape="1">
            <a:gsLst>
              <a:gs pos="0">
                <a:schemeClr val="bg1"/>
              </a:gs>
              <a:gs pos="100000">
                <a:srgbClr val="5F5F5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993300"/>
              </a:solidFill>
            </a:endParaRPr>
          </a:p>
        </p:txBody>
      </p:sp>
      <p:sp>
        <p:nvSpPr>
          <p:cNvPr id="110608" name="Text Box 16"/>
          <p:cNvSpPr txBox="1">
            <a:spLocks noChangeArrowheads="1"/>
          </p:cNvSpPr>
          <p:nvPr/>
        </p:nvSpPr>
        <p:spPr bwMode="auto">
          <a:xfrm>
            <a:off x="492320" y="3151813"/>
            <a:ext cx="492443"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latin typeface="Meiryo UI" pitchFamily="50" charset="-128"/>
                <a:ea typeface="Meiryo UI" pitchFamily="50" charset="-128"/>
                <a:cs typeface="Meiryo UI" pitchFamily="50" charset="-128"/>
              </a:rPr>
              <a:t>症状の経過</a:t>
            </a:r>
          </a:p>
        </p:txBody>
      </p:sp>
      <p:sp>
        <p:nvSpPr>
          <p:cNvPr id="110609" name="Text Box 17"/>
          <p:cNvSpPr txBox="1">
            <a:spLocks noChangeArrowheads="1"/>
          </p:cNvSpPr>
          <p:nvPr/>
        </p:nvSpPr>
        <p:spPr bwMode="auto">
          <a:xfrm>
            <a:off x="524388" y="1683375"/>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a:latin typeface="Meiryo UI" pitchFamily="50" charset="-128"/>
                <a:ea typeface="Meiryo UI" pitchFamily="50" charset="-128"/>
                <a:cs typeface="Meiryo UI" pitchFamily="50" charset="-128"/>
              </a:rPr>
              <a:t>軽度</a:t>
            </a:r>
          </a:p>
        </p:txBody>
      </p:sp>
      <p:sp>
        <p:nvSpPr>
          <p:cNvPr id="110610" name="Text Box 18"/>
          <p:cNvSpPr txBox="1">
            <a:spLocks noChangeArrowheads="1"/>
          </p:cNvSpPr>
          <p:nvPr/>
        </p:nvSpPr>
        <p:spPr bwMode="auto">
          <a:xfrm>
            <a:off x="686313" y="5688638"/>
            <a:ext cx="909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latin typeface="Meiryo UI" pitchFamily="50" charset="-128"/>
                <a:ea typeface="Meiryo UI" pitchFamily="50" charset="-128"/>
                <a:cs typeface="Meiryo UI" pitchFamily="50" charset="-128"/>
              </a:rPr>
              <a:t>重度</a:t>
            </a:r>
          </a:p>
        </p:txBody>
      </p:sp>
      <p:sp>
        <p:nvSpPr>
          <p:cNvPr id="110611" name="Rectangle 19"/>
          <p:cNvSpPr>
            <a:spLocks noChangeArrowheads="1"/>
          </p:cNvSpPr>
          <p:nvPr/>
        </p:nvSpPr>
        <p:spPr bwMode="auto">
          <a:xfrm>
            <a:off x="0" y="321554"/>
            <a:ext cx="90725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algn="ctr" eaLnBrk="1" hangingPunct="1"/>
            <a:r>
              <a:rPr lang="ja-JP" altLang="en-US" sz="2000" b="1" dirty="0">
                <a:latin typeface="Meiryo UI" pitchFamily="50" charset="-128"/>
                <a:ea typeface="Meiryo UI" pitchFamily="50" charset="-128"/>
                <a:cs typeface="Meiryo UI" pitchFamily="50" charset="-128"/>
              </a:rPr>
              <a:t> 認知症の臨床症状の経過と</a:t>
            </a:r>
            <a:r>
              <a:rPr lang="ja-JP" altLang="en-US" sz="2800" b="1" dirty="0">
                <a:latin typeface="Meiryo UI" pitchFamily="50" charset="-128"/>
                <a:ea typeface="Meiryo UI" pitchFamily="50" charset="-128"/>
                <a:cs typeface="Meiryo UI" pitchFamily="50" charset="-128"/>
              </a:rPr>
              <a:t/>
            </a:r>
            <a:br>
              <a:rPr lang="ja-JP" altLang="en-US" sz="2800" b="1" dirty="0">
                <a:latin typeface="Meiryo UI" pitchFamily="50" charset="-128"/>
                <a:ea typeface="Meiryo UI" pitchFamily="50" charset="-128"/>
                <a:cs typeface="Meiryo UI" pitchFamily="50" charset="-128"/>
              </a:rPr>
            </a:br>
            <a:r>
              <a:rPr lang="ja-JP" altLang="en-US" sz="2800" b="1" dirty="0">
                <a:latin typeface="Meiryo UI" pitchFamily="50" charset="-128"/>
                <a:ea typeface="Meiryo UI" pitchFamily="50" charset="-128"/>
                <a:cs typeface="Meiryo UI" pitchFamily="50" charset="-128"/>
              </a:rPr>
              <a:t>認知症治療薬の効果</a:t>
            </a:r>
          </a:p>
        </p:txBody>
      </p:sp>
      <p:sp>
        <p:nvSpPr>
          <p:cNvPr id="110612" name="Text Box 5"/>
          <p:cNvSpPr txBox="1">
            <a:spLocks noChangeArrowheads="1"/>
          </p:cNvSpPr>
          <p:nvPr/>
        </p:nvSpPr>
        <p:spPr bwMode="auto">
          <a:xfrm>
            <a:off x="0" y="0"/>
            <a:ext cx="23574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-38</a:t>
            </a:r>
            <a:r>
              <a:rPr lang="ja-JP" altLang="en-US" sz="1800" b="1" dirty="0">
                <a:latin typeface="Meiryo UI" pitchFamily="50" charset="-128"/>
                <a:ea typeface="Meiryo UI" pitchFamily="50" charset="-128"/>
                <a:cs typeface="Meiryo UI" pitchFamily="50" charset="-128"/>
              </a:rPr>
              <a:t>＞</a:t>
            </a:r>
          </a:p>
        </p:txBody>
      </p:sp>
      <p:sp>
        <p:nvSpPr>
          <p:cNvPr id="110613" name="Rectangle 3"/>
          <p:cNvSpPr>
            <a:spLocks noChangeArrowheads="1"/>
          </p:cNvSpPr>
          <p:nvPr/>
        </p:nvSpPr>
        <p:spPr bwMode="auto">
          <a:xfrm>
            <a:off x="266700" y="129723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2" name="正方形/長方形 1"/>
          <p:cNvSpPr/>
          <p:nvPr/>
        </p:nvSpPr>
        <p:spPr bwMode="auto">
          <a:xfrm>
            <a:off x="6656762" y="2867650"/>
            <a:ext cx="1639956" cy="100726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4" name="Freeform 6"/>
          <p:cNvSpPr>
            <a:spLocks/>
          </p:cNvSpPr>
          <p:nvPr/>
        </p:nvSpPr>
        <p:spPr bwMode="auto">
          <a:xfrm rot="1356407" flipV="1">
            <a:off x="6439402" y="3437512"/>
            <a:ext cx="2080406" cy="201209"/>
          </a:xfrm>
          <a:custGeom>
            <a:avLst/>
            <a:gdLst>
              <a:gd name="T0" fmla="*/ 0 w 3311"/>
              <a:gd name="T1" fmla="*/ 2147483647 h 756"/>
              <a:gd name="T2" fmla="*/ 2147483647 w 3311"/>
              <a:gd name="T3" fmla="*/ 2147483647 h 756"/>
              <a:gd name="T4" fmla="*/ 2147483647 w 3311"/>
              <a:gd name="T5" fmla="*/ 2147483647 h 756"/>
              <a:gd name="T6" fmla="*/ 0 60000 65536"/>
              <a:gd name="T7" fmla="*/ 0 60000 65536"/>
              <a:gd name="T8" fmla="*/ 0 60000 65536"/>
              <a:gd name="T9" fmla="*/ 0 w 3311"/>
              <a:gd name="T10" fmla="*/ 0 h 756"/>
              <a:gd name="T11" fmla="*/ 3311 w 3311"/>
              <a:gd name="T12" fmla="*/ 756 h 756"/>
            </a:gdLst>
            <a:ahLst/>
            <a:cxnLst>
              <a:cxn ang="T6">
                <a:pos x="T0" y="T1"/>
              </a:cxn>
              <a:cxn ang="T7">
                <a:pos x="T2" y="T3"/>
              </a:cxn>
              <a:cxn ang="T8">
                <a:pos x="T4" y="T5"/>
              </a:cxn>
            </a:cxnLst>
            <a:rect l="T9" t="T10" r="T11" b="T12"/>
            <a:pathLst>
              <a:path w="3311" h="756">
                <a:moveTo>
                  <a:pt x="0" y="302"/>
                </a:moveTo>
                <a:cubicBezTo>
                  <a:pt x="563" y="151"/>
                  <a:pt x="1126" y="0"/>
                  <a:pt x="1678" y="76"/>
                </a:cubicBezTo>
                <a:cubicBezTo>
                  <a:pt x="2230" y="152"/>
                  <a:pt x="3039" y="643"/>
                  <a:pt x="3311" y="756"/>
                </a:cubicBezTo>
              </a:path>
            </a:pathLst>
          </a:custGeom>
          <a:noFill/>
          <a:ln w="101600">
            <a:solidFill>
              <a:srgbClr val="FF5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Tree>
    <p:extLst>
      <p:ext uri="{BB962C8B-B14F-4D97-AF65-F5344CB8AC3E}">
        <p14:creationId xmlns:p14="http://schemas.microsoft.com/office/powerpoint/2010/main" val="822791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9"/>
          <p:cNvSpPr>
            <a:spLocks noChangeArrowheads="1"/>
          </p:cNvSpPr>
          <p:nvPr/>
        </p:nvSpPr>
        <p:spPr bwMode="auto">
          <a:xfrm>
            <a:off x="1524414" y="320732"/>
            <a:ext cx="60150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algn="ctr" eaLnBrk="1" hangingPunct="1"/>
            <a:r>
              <a:rPr lang="ja-JP" altLang="en-US" sz="3000" b="1" dirty="0">
                <a:latin typeface="Meiryo UI" pitchFamily="50" charset="-128"/>
                <a:ea typeface="Meiryo UI" pitchFamily="50" charset="-128"/>
                <a:cs typeface="Meiryo UI" pitchFamily="50" charset="-128"/>
              </a:rPr>
              <a:t>コリンエステラーゼ阻害薬の特徴</a:t>
            </a:r>
          </a:p>
        </p:txBody>
      </p:sp>
      <p:graphicFrame>
        <p:nvGraphicFramePr>
          <p:cNvPr id="426082" name="Group 98"/>
          <p:cNvGraphicFramePr>
            <a:graphicFrameLocks noGrp="1"/>
          </p:cNvGraphicFramePr>
          <p:nvPr>
            <p:extLst>
              <p:ext uri="{D42A27DB-BD31-4B8C-83A1-F6EECF244321}">
                <p14:modId xmlns:p14="http://schemas.microsoft.com/office/powerpoint/2010/main" val="3723915090"/>
              </p:ext>
            </p:extLst>
          </p:nvPr>
        </p:nvGraphicFramePr>
        <p:xfrm>
          <a:off x="616088" y="1186109"/>
          <a:ext cx="7841973" cy="5358218"/>
        </p:xfrm>
        <a:graphic>
          <a:graphicData uri="http://schemas.openxmlformats.org/drawingml/2006/table">
            <a:tbl>
              <a:tblPr/>
              <a:tblGrid>
                <a:gridCol w="1182759">
                  <a:extLst>
                    <a:ext uri="{9D8B030D-6E8A-4147-A177-3AD203B41FA5}">
                      <a16:colId xmlns:a16="http://schemas.microsoft.com/office/drawing/2014/main" xmlns="" val="20000"/>
                    </a:ext>
                  </a:extLst>
                </a:gridCol>
                <a:gridCol w="2262620">
                  <a:extLst>
                    <a:ext uri="{9D8B030D-6E8A-4147-A177-3AD203B41FA5}">
                      <a16:colId xmlns:a16="http://schemas.microsoft.com/office/drawing/2014/main" xmlns="" val="20001"/>
                    </a:ext>
                  </a:extLst>
                </a:gridCol>
                <a:gridCol w="2198297">
                  <a:extLst>
                    <a:ext uri="{9D8B030D-6E8A-4147-A177-3AD203B41FA5}">
                      <a16:colId xmlns:a16="http://schemas.microsoft.com/office/drawing/2014/main" xmlns="" val="20002"/>
                    </a:ext>
                  </a:extLst>
                </a:gridCol>
                <a:gridCol w="2198297">
                  <a:extLst>
                    <a:ext uri="{9D8B030D-6E8A-4147-A177-3AD203B41FA5}">
                      <a16:colId xmlns:a16="http://schemas.microsoft.com/office/drawing/2014/main" xmlns="" val="20003"/>
                    </a:ext>
                  </a:extLst>
                </a:gridCol>
              </a:tblGrid>
              <a:tr h="381434">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ドネペジル</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ガランタミン</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リバスチグミン</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90316">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endPar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作用機序</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AChE</a:t>
                      </a:r>
                      <a:r>
                        <a:rPr kumimoji="1" lang="ja-JP" altLang="en-US" sz="1700" b="1" i="0" u="none" strike="noStrike" cap="none" normalizeH="0" baseline="30000" dirty="0">
                          <a:ln>
                            <a:noFill/>
                          </a:ln>
                          <a:solidFill>
                            <a:schemeClr val="tx1"/>
                          </a:solidFill>
                          <a:effectLst/>
                          <a:latin typeface="Meiryo UI" pitchFamily="50" charset="-128"/>
                          <a:ea typeface="Meiryo UI" pitchFamily="50" charset="-128"/>
                          <a:cs typeface="Meiryo UI" pitchFamily="50" charset="-128"/>
                        </a:rPr>
                        <a:t>＊</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阻害</a:t>
                      </a:r>
                    </a:p>
                    <a:p>
                      <a:pPr marL="0" marR="0" lvl="0" indent="0" algn="l" defTabSz="914400" rtl="0" eaLnBrk="1" fontAlgn="base" latinLnBrk="0" hangingPunct="1">
                        <a:lnSpc>
                          <a:spcPct val="100000"/>
                        </a:lnSpc>
                        <a:spcBef>
                          <a:spcPts val="6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＊アセチルコリンエステラーゼ</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AChE</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阻害</a:t>
                      </a: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ニコチン性</a:t>
                      </a:r>
                      <a:r>
                        <a:rPr kumimoji="1" lang="en-US" altLang="ja-JP" sz="170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ACh</a:t>
                      </a:r>
                      <a:endPar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受容体刺激作用</a:t>
                      </a:r>
                      <a:endPar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AChE</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阻害</a:t>
                      </a: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BuChE</a:t>
                      </a:r>
                      <a:r>
                        <a:rPr kumimoji="1" lang="ja-JP" altLang="en-US" sz="1700" b="1" i="0" u="none" strike="noStrike" cap="none" normalizeH="0" baseline="30000" dirty="0">
                          <a:ln>
                            <a:noFill/>
                          </a:ln>
                          <a:solidFill>
                            <a:schemeClr val="tx1"/>
                          </a:solidFill>
                          <a:effectLst/>
                          <a:latin typeface="Meiryo UI" pitchFamily="50" charset="-128"/>
                          <a:ea typeface="Meiryo UI" pitchFamily="50" charset="-128"/>
                          <a:cs typeface="Meiryo UI" pitchFamily="50" charset="-128"/>
                        </a:rPr>
                        <a:t>＊</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阻害</a:t>
                      </a:r>
                      <a:endParaRPr kumimoji="1" lang="ja-JP" altLang="en-US" sz="1700" b="1" i="0" u="none" strike="noStrike" cap="none" normalizeH="0" baseline="3000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＊ブチルコリンエステラーゼ</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8021">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病期</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全病期</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軽度～中等度</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軽度～中等度</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8021">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一日用量</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5-10mg</a:t>
                      </a: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8-24mg</a:t>
                      </a:r>
                      <a:r>
                        <a:rPr kumimoji="1" lang="ja-JP" altLang="en-US" sz="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液剤あり</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4.5-18mg</a:t>
                      </a:r>
                      <a:r>
                        <a:rPr kumimoji="1" lang="ja-JP" altLang="en-US" sz="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貼付剤</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95018">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初期投与法</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3mg</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を</a:t>
                      </a: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2</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週投与後</a:t>
                      </a: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5mg</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で維持</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8mg</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で</a:t>
                      </a: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4</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週投与後</a:t>
                      </a: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16mg</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で維持</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4</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週ごとに</a:t>
                      </a: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4.5mg</a:t>
                      </a:r>
                      <a:r>
                        <a:rPr kumimoji="1" lang="ja-JP" altLang="en-US" sz="160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ずつ</a:t>
                      </a:r>
                      <a:endPar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増量し</a:t>
                      </a: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18mg</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で維持</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0705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用法</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１</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２　</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１</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6787">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半減期</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70</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80</a:t>
                      </a: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５－７</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2</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 </a:t>
                      </a: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3</a:t>
                      </a: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7776">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代謝</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CYP</a:t>
                      </a: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CYP</a:t>
                      </a: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非</a:t>
                      </a: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CYP</a:t>
                      </a: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79404">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推奨度</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グレードＡ</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（行うよう強く勧められる）</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グレードＡ</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（行うよう強く勧められる）</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グレードＡ</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（行うよう強く勧められる）</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5262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その他</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DLB</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が適応（</a:t>
                      </a: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itchFamily="50" charset="-128"/>
                          <a:cs typeface="Meiryo UI" pitchFamily="50" charset="-128"/>
                        </a:rPr>
                        <a:t>2014</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１ステップ漸増法が</a:t>
                      </a:r>
                      <a:endPar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が承認（</a:t>
                      </a: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itchFamily="50" charset="-128"/>
                          <a:cs typeface="Meiryo UI" pitchFamily="50" charset="-128"/>
                        </a:rPr>
                        <a:t>2015</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111671" name="Text Box 5"/>
          <p:cNvSpPr txBox="1">
            <a:spLocks noChangeArrowheads="1"/>
          </p:cNvSpPr>
          <p:nvPr/>
        </p:nvSpPr>
        <p:spPr bwMode="auto">
          <a:xfrm>
            <a:off x="0" y="0"/>
            <a:ext cx="23860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-39</a:t>
            </a:r>
            <a:r>
              <a:rPr lang="ja-JP" altLang="en-US" sz="1800" b="1" dirty="0">
                <a:latin typeface="Meiryo UI" pitchFamily="50" charset="-128"/>
                <a:ea typeface="Meiryo UI" pitchFamily="50" charset="-128"/>
                <a:cs typeface="Meiryo UI" pitchFamily="50" charset="-128"/>
              </a:rPr>
              <a:t>＞</a:t>
            </a:r>
          </a:p>
        </p:txBody>
      </p:sp>
      <p:sp>
        <p:nvSpPr>
          <p:cNvPr id="111672" name="Rectangle 3"/>
          <p:cNvSpPr>
            <a:spLocks noChangeArrowheads="1"/>
          </p:cNvSpPr>
          <p:nvPr/>
        </p:nvSpPr>
        <p:spPr bwMode="auto">
          <a:xfrm>
            <a:off x="252413" y="939409"/>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3818463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1710048" y="4607856"/>
            <a:ext cx="5593278" cy="1733561"/>
          </a:xfrm>
          <a:prstGeom prst="rect">
            <a:avLst/>
          </a:prstGeom>
          <a:noFill/>
          <a:ln w="50800" cap="rnd">
            <a:solidFill>
              <a:srgbClr val="669900"/>
            </a:solidFill>
            <a:prstDash val="sysDot"/>
            <a:miter lim="800000"/>
            <a:headEnd/>
            <a:tailEnd/>
          </a:ln>
          <a:extLst>
            <a:ext uri="{909E8E84-426E-40DD-AFC4-6F175D3DCCD1}">
              <a14:hiddenFill xmlns:a14="http://schemas.microsoft.com/office/drawing/2010/main">
                <a:solidFill>
                  <a:srgbClr val="CFEDFF"/>
                </a:solidFill>
              </a14:hiddenFill>
            </a:ext>
          </a:extLst>
        </p:spPr>
        <p:txBody>
          <a:bodyPr wrap="none" anchor="ctr"/>
          <a:lstStyle/>
          <a:p>
            <a:pPr algn="ctr" eaLnBrk="1" hangingPunct="1"/>
            <a:endParaRPr lang="ja-JP" altLang="ja-JP" sz="1800">
              <a:solidFill>
                <a:srgbClr val="000066"/>
              </a:solidFill>
              <a:ea typeface="HGP創英角ｺﾞｼｯｸUB" pitchFamily="50" charset="-128"/>
            </a:endParaRPr>
          </a:p>
        </p:txBody>
      </p:sp>
      <p:sp>
        <p:nvSpPr>
          <p:cNvPr id="112643" name="Text Box 3"/>
          <p:cNvSpPr txBox="1">
            <a:spLocks noChangeArrowheads="1"/>
          </p:cNvSpPr>
          <p:nvPr/>
        </p:nvSpPr>
        <p:spPr bwMode="auto">
          <a:xfrm>
            <a:off x="584200" y="461963"/>
            <a:ext cx="7886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コリンエステラーゼ阻害薬の使用上の注意点</a:t>
            </a:r>
          </a:p>
        </p:txBody>
      </p:sp>
      <p:sp>
        <p:nvSpPr>
          <p:cNvPr id="112644" name="Text Box 4"/>
          <p:cNvSpPr txBox="1">
            <a:spLocks noChangeArrowheads="1"/>
          </p:cNvSpPr>
          <p:nvPr/>
        </p:nvSpPr>
        <p:spPr bwMode="auto">
          <a:xfrm>
            <a:off x="720319" y="1422503"/>
            <a:ext cx="7729676" cy="285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20000"/>
              </a:lnSpc>
            </a:pPr>
            <a:r>
              <a:rPr lang="ja-JP" altLang="en-US" sz="2300" b="1" dirty="0">
                <a:latin typeface="Meiryo UI" pitchFamily="50" charset="-128"/>
                <a:ea typeface="Meiryo UI" pitchFamily="50" charset="-128"/>
                <a:cs typeface="Meiryo UI" pitchFamily="50" charset="-128"/>
              </a:rPr>
              <a:t>１．アルツハイマー型認知症に使用</a:t>
            </a:r>
          </a:p>
          <a:p>
            <a:pPr eaLnBrk="1" hangingPunct="1">
              <a:lnSpc>
                <a:spcPct val="120000"/>
              </a:lnSpc>
              <a:spcBef>
                <a:spcPct val="20000"/>
              </a:spcBef>
            </a:pPr>
            <a:r>
              <a:rPr lang="ja-JP" altLang="en-US" sz="2300" b="1" dirty="0">
                <a:latin typeface="Meiryo UI" pitchFamily="50" charset="-128"/>
                <a:ea typeface="Meiryo UI" pitchFamily="50" charset="-128"/>
                <a:cs typeface="Meiryo UI" pitchFamily="50" charset="-128"/>
              </a:rPr>
              <a:t>２．洞不全症候群、房室伝導障害は要注意</a:t>
            </a:r>
            <a:endParaRPr lang="en-US" altLang="ja-JP" sz="2300" b="1" dirty="0">
              <a:latin typeface="Meiryo UI" pitchFamily="50" charset="-128"/>
              <a:ea typeface="Meiryo UI" pitchFamily="50" charset="-128"/>
              <a:cs typeface="Meiryo UI" pitchFamily="50" charset="-128"/>
            </a:endParaRPr>
          </a:p>
          <a:p>
            <a:pPr eaLnBrk="1" hangingPunct="1"/>
            <a:r>
              <a:rPr lang="ja-JP" altLang="en-US" sz="2300" b="1" dirty="0">
                <a:solidFill>
                  <a:schemeClr val="bg1"/>
                </a:solidFill>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投与前に心電図をとることが望ましい</a:t>
            </a:r>
          </a:p>
          <a:p>
            <a:pPr eaLnBrk="1" hangingPunct="1">
              <a:lnSpc>
                <a:spcPct val="120000"/>
              </a:lnSpc>
              <a:spcBef>
                <a:spcPct val="20000"/>
              </a:spcBef>
            </a:pPr>
            <a:r>
              <a:rPr lang="ja-JP" altLang="en-US" sz="2300" b="1" dirty="0">
                <a:latin typeface="Meiryo UI" pitchFamily="50" charset="-128"/>
                <a:ea typeface="Meiryo UI" pitchFamily="50" charset="-128"/>
                <a:cs typeface="Meiryo UI" pitchFamily="50" charset="-128"/>
              </a:rPr>
              <a:t>３．気管支喘息、閉塞性肺疾患の既往</a:t>
            </a:r>
          </a:p>
          <a:p>
            <a:pPr eaLnBrk="1" hangingPunct="1">
              <a:lnSpc>
                <a:spcPct val="120000"/>
              </a:lnSpc>
              <a:spcBef>
                <a:spcPct val="20000"/>
              </a:spcBef>
            </a:pPr>
            <a:r>
              <a:rPr lang="ja-JP" altLang="en-US" sz="2300" b="1" dirty="0">
                <a:latin typeface="Meiryo UI" pitchFamily="50" charset="-128"/>
                <a:ea typeface="Meiryo UI" pitchFamily="50" charset="-128"/>
                <a:cs typeface="Meiryo UI" pitchFamily="50" charset="-128"/>
              </a:rPr>
              <a:t>４．消化性潰瘍の既往、非ステロイド系消炎剤使用中の場合</a:t>
            </a:r>
            <a:endParaRPr lang="en-US" altLang="ja-JP" sz="2300" b="1" dirty="0">
              <a:latin typeface="Meiryo UI" pitchFamily="50" charset="-128"/>
              <a:ea typeface="Meiryo UI" pitchFamily="50" charset="-128"/>
              <a:cs typeface="Meiryo UI" pitchFamily="50" charset="-128"/>
            </a:endParaRPr>
          </a:p>
          <a:p>
            <a:pPr eaLnBrk="1" hangingPunct="1">
              <a:lnSpc>
                <a:spcPct val="120000"/>
              </a:lnSpc>
              <a:spcBef>
                <a:spcPct val="20000"/>
              </a:spcBef>
            </a:pPr>
            <a:r>
              <a:rPr lang="ja-JP" altLang="en-US" sz="2300" b="1" dirty="0">
                <a:latin typeface="Meiryo UI" pitchFamily="50" charset="-128"/>
                <a:ea typeface="Meiryo UI" pitchFamily="50" charset="-128"/>
                <a:cs typeface="Meiryo UI" pitchFamily="50" charset="-128"/>
              </a:rPr>
              <a:t>５．消化器症状出現時は減量・中止を検討</a:t>
            </a:r>
          </a:p>
        </p:txBody>
      </p:sp>
      <p:sp>
        <p:nvSpPr>
          <p:cNvPr id="112645" name="Text Box 5"/>
          <p:cNvSpPr txBox="1">
            <a:spLocks noChangeArrowheads="1"/>
          </p:cNvSpPr>
          <p:nvPr/>
        </p:nvSpPr>
        <p:spPr bwMode="auto">
          <a:xfrm>
            <a:off x="2328988" y="4394338"/>
            <a:ext cx="4205286" cy="427037"/>
          </a:xfrm>
          <a:prstGeom prst="rect">
            <a:avLst/>
          </a:prstGeom>
          <a:solidFill>
            <a:schemeClr val="bg1"/>
          </a:solidFill>
          <a:ln>
            <a:noFill/>
          </a:ln>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200" b="1" dirty="0">
                <a:solidFill>
                  <a:srgbClr val="609000"/>
                </a:solidFill>
                <a:latin typeface="Meiryo UI" pitchFamily="50" charset="-128"/>
                <a:ea typeface="Meiryo UI" pitchFamily="50" charset="-128"/>
                <a:cs typeface="Meiryo UI" pitchFamily="50" charset="-128"/>
              </a:rPr>
              <a:t>重大ではないが頻度の高い副作用</a:t>
            </a:r>
          </a:p>
        </p:txBody>
      </p:sp>
      <p:sp>
        <p:nvSpPr>
          <p:cNvPr id="112646" name="Text Box 6"/>
          <p:cNvSpPr txBox="1">
            <a:spLocks noChangeArrowheads="1"/>
          </p:cNvSpPr>
          <p:nvPr/>
        </p:nvSpPr>
        <p:spPr bwMode="auto">
          <a:xfrm>
            <a:off x="1900055" y="4940129"/>
            <a:ext cx="6063338" cy="11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05000"/>
              </a:lnSpc>
              <a:spcBef>
                <a:spcPts val="600"/>
              </a:spcBef>
            </a:pPr>
            <a:r>
              <a:rPr lang="ja-JP" altLang="en-US" sz="2000" b="1" dirty="0">
                <a:solidFill>
                  <a:schemeClr val="bg2"/>
                </a:solidFill>
                <a:latin typeface="Meiryo UI" pitchFamily="50" charset="-128"/>
                <a:ea typeface="Meiryo UI" pitchFamily="50" charset="-128"/>
                <a:cs typeface="Meiryo UI" pitchFamily="50" charset="-128"/>
              </a:rPr>
              <a:t>食欲不振、嘔気、嘔吐、下痢、便秘、腹痛　　　　</a:t>
            </a:r>
          </a:p>
          <a:p>
            <a:pPr eaLnBrk="1" hangingPunct="1">
              <a:lnSpc>
                <a:spcPct val="105000"/>
              </a:lnSpc>
              <a:spcBef>
                <a:spcPts val="600"/>
              </a:spcBef>
            </a:pPr>
            <a:r>
              <a:rPr lang="ja-JP" altLang="en-US" sz="2000" b="1" dirty="0">
                <a:solidFill>
                  <a:schemeClr val="bg2"/>
                </a:solidFill>
                <a:latin typeface="Meiryo UI" pitchFamily="50" charset="-128"/>
                <a:ea typeface="Meiryo UI" pitchFamily="50" charset="-128"/>
                <a:cs typeface="Meiryo UI" pitchFamily="50" charset="-128"/>
              </a:rPr>
              <a:t>興奮、不穏、不眠、眠気、徘徊、振戦、頭痛　　　　　　　　</a:t>
            </a:r>
          </a:p>
          <a:p>
            <a:pPr eaLnBrk="1" hangingPunct="1">
              <a:lnSpc>
                <a:spcPct val="105000"/>
              </a:lnSpc>
              <a:spcBef>
                <a:spcPts val="600"/>
              </a:spcBef>
            </a:pPr>
            <a:r>
              <a:rPr lang="ja-JP" altLang="en-US" sz="2000" b="1" dirty="0">
                <a:solidFill>
                  <a:schemeClr val="bg2"/>
                </a:solidFill>
                <a:latin typeface="Meiryo UI" pitchFamily="50" charset="-128"/>
                <a:ea typeface="Meiryo UI" pitchFamily="50" charset="-128"/>
                <a:cs typeface="Meiryo UI" pitchFamily="50" charset="-128"/>
              </a:rPr>
              <a:t>顔面紅潮、皮疹、パッチ剤では貼付部位の発赤</a:t>
            </a:r>
            <a:r>
              <a:rPr lang="ja-JP" altLang="en-US" sz="2000" b="1" dirty="0">
                <a:solidFill>
                  <a:srgbClr val="FF7171"/>
                </a:solidFill>
                <a:latin typeface="Meiryo UI" pitchFamily="50" charset="-128"/>
                <a:ea typeface="Meiryo UI" pitchFamily="50" charset="-128"/>
                <a:cs typeface="Meiryo UI" pitchFamily="50" charset="-128"/>
              </a:rPr>
              <a:t>　</a:t>
            </a:r>
            <a:r>
              <a:rPr lang="ja-JP" altLang="en-US" sz="2000" b="1" dirty="0">
                <a:solidFill>
                  <a:srgbClr val="5F5F5F"/>
                </a:solidFill>
                <a:latin typeface="Meiryo UI" pitchFamily="50" charset="-128"/>
                <a:ea typeface="Meiryo UI" pitchFamily="50" charset="-128"/>
                <a:cs typeface="Meiryo UI" pitchFamily="50" charset="-128"/>
              </a:rPr>
              <a:t>　　</a:t>
            </a:r>
            <a:r>
              <a:rPr lang="ja-JP" altLang="en-US" sz="2000" b="1" dirty="0">
                <a:solidFill>
                  <a:srgbClr val="000066"/>
                </a:solidFill>
                <a:latin typeface="Meiryo UI" pitchFamily="50" charset="-128"/>
                <a:ea typeface="Meiryo UI" pitchFamily="50" charset="-128"/>
                <a:cs typeface="Meiryo UI" pitchFamily="50" charset="-128"/>
              </a:rPr>
              <a:t>　　　　　　</a:t>
            </a:r>
          </a:p>
        </p:txBody>
      </p:sp>
      <p:sp>
        <p:nvSpPr>
          <p:cNvPr id="112647" name="Text Box 5"/>
          <p:cNvSpPr txBox="1">
            <a:spLocks noChangeArrowheads="1"/>
          </p:cNvSpPr>
          <p:nvPr/>
        </p:nvSpPr>
        <p:spPr bwMode="auto">
          <a:xfrm>
            <a:off x="0" y="0"/>
            <a:ext cx="24717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-40</a:t>
            </a:r>
            <a:r>
              <a:rPr lang="ja-JP" altLang="en-US" sz="1800" b="1" dirty="0">
                <a:latin typeface="Meiryo UI" pitchFamily="50" charset="-128"/>
                <a:ea typeface="Meiryo UI" pitchFamily="50" charset="-128"/>
                <a:cs typeface="Meiryo UI" pitchFamily="50" charset="-128"/>
              </a:rPr>
              <a:t>＞</a:t>
            </a:r>
          </a:p>
        </p:txBody>
      </p:sp>
      <p:sp>
        <p:nvSpPr>
          <p:cNvPr id="112648" name="Rectangle 3"/>
          <p:cNvSpPr>
            <a:spLocks noChangeArrowheads="1"/>
          </p:cNvSpPr>
          <p:nvPr/>
        </p:nvSpPr>
        <p:spPr bwMode="auto">
          <a:xfrm>
            <a:off x="252413" y="104298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3021802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082" name="Group 2"/>
          <p:cNvGraphicFramePr>
            <a:graphicFrameLocks noGrp="1"/>
          </p:cNvGraphicFramePr>
          <p:nvPr>
            <p:extLst>
              <p:ext uri="{D42A27DB-BD31-4B8C-83A1-F6EECF244321}">
                <p14:modId xmlns:p14="http://schemas.microsoft.com/office/powerpoint/2010/main" val="2482417559"/>
              </p:ext>
            </p:extLst>
          </p:nvPr>
        </p:nvGraphicFramePr>
        <p:xfrm>
          <a:off x="1760538" y="1841500"/>
          <a:ext cx="5673725" cy="3438526"/>
        </p:xfrm>
        <a:graphic>
          <a:graphicData uri="http://schemas.openxmlformats.org/drawingml/2006/table">
            <a:tbl>
              <a:tblPr/>
              <a:tblGrid>
                <a:gridCol w="1920875">
                  <a:extLst>
                    <a:ext uri="{9D8B030D-6E8A-4147-A177-3AD203B41FA5}">
                      <a16:colId xmlns:a16="http://schemas.microsoft.com/office/drawing/2014/main" xmlns="" val="20000"/>
                    </a:ext>
                  </a:extLst>
                </a:gridCol>
                <a:gridCol w="3752850">
                  <a:extLst>
                    <a:ext uri="{9D8B030D-6E8A-4147-A177-3AD203B41FA5}">
                      <a16:colId xmlns:a16="http://schemas.microsoft.com/office/drawing/2014/main" xmlns="" val="20001"/>
                    </a:ext>
                  </a:extLst>
                </a:gridCol>
              </a:tblGrid>
              <a:tr h="52070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メマンチン </a:t>
                      </a: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2705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作用機序</a:t>
                      </a: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グルタミン酸受容体の拮抗薬</a:t>
                      </a:r>
                      <a:endPar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0800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病期</a:t>
                      </a: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中等度～高度</a:t>
                      </a: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34975">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一日用量</a:t>
                      </a: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20</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ｍｇ</a:t>
                      </a:r>
                      <a:r>
                        <a:rPr kumimoji="1" lang="ja-JP" altLang="en-US" sz="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5</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ｍｇから 毎週漸増</a:t>
                      </a: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3388">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用法</a:t>
                      </a: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a:t>
                      </a: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34975">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代謝</a:t>
                      </a: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非</a:t>
                      </a: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CYP</a:t>
                      </a:r>
                      <a:endPar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79438">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推奨度</a:t>
                      </a: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グレードＡ</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（行うよう強く勧められる）</a:t>
                      </a:r>
                    </a:p>
                  </a:txBody>
                  <a:tcPr marL="81278" marR="81278" marT="45737" marB="457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114716" name="Rectangle 19"/>
          <p:cNvSpPr>
            <a:spLocks noChangeArrowheads="1"/>
          </p:cNvSpPr>
          <p:nvPr/>
        </p:nvSpPr>
        <p:spPr bwMode="auto">
          <a:xfrm>
            <a:off x="2398713" y="415925"/>
            <a:ext cx="41005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algn="ctr" eaLnBrk="1" hangingPunct="1"/>
            <a:r>
              <a:rPr lang="ja-JP" altLang="en-US" sz="3000" b="1">
                <a:latin typeface="Meiryo UI" pitchFamily="50" charset="-128"/>
                <a:ea typeface="Meiryo UI" pitchFamily="50" charset="-128"/>
                <a:cs typeface="Meiryo UI" pitchFamily="50" charset="-128"/>
              </a:rPr>
              <a:t>メマンチンの特徴</a:t>
            </a:r>
          </a:p>
        </p:txBody>
      </p:sp>
      <p:sp>
        <p:nvSpPr>
          <p:cNvPr id="114717" name="Text Box 5"/>
          <p:cNvSpPr txBox="1">
            <a:spLocks noChangeArrowheads="1"/>
          </p:cNvSpPr>
          <p:nvPr/>
        </p:nvSpPr>
        <p:spPr bwMode="auto">
          <a:xfrm>
            <a:off x="0" y="0"/>
            <a:ext cx="23669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-41</a:t>
            </a:r>
            <a:r>
              <a:rPr lang="ja-JP" altLang="en-US" sz="1800" b="1" dirty="0">
                <a:latin typeface="Meiryo UI" pitchFamily="50" charset="-128"/>
                <a:ea typeface="Meiryo UI" pitchFamily="50" charset="-128"/>
                <a:cs typeface="Meiryo UI" pitchFamily="50" charset="-128"/>
              </a:rPr>
              <a:t>＞</a:t>
            </a:r>
          </a:p>
        </p:txBody>
      </p:sp>
      <p:sp>
        <p:nvSpPr>
          <p:cNvPr id="114718" name="Rectangle 3"/>
          <p:cNvSpPr>
            <a:spLocks noChangeArrowheads="1"/>
          </p:cNvSpPr>
          <p:nvPr/>
        </p:nvSpPr>
        <p:spPr bwMode="auto">
          <a:xfrm>
            <a:off x="252413" y="104298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2433210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テキスト ボックス 4"/>
          <p:cNvSpPr txBox="1">
            <a:spLocks noChangeArrowheads="1"/>
          </p:cNvSpPr>
          <p:nvPr/>
        </p:nvSpPr>
        <p:spPr bwMode="auto">
          <a:xfrm>
            <a:off x="1311275" y="1795463"/>
            <a:ext cx="7124700" cy="368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800" b="1" dirty="0">
                <a:solidFill>
                  <a:srgbClr val="669900"/>
                </a:solidFill>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副作用：</a:t>
            </a:r>
            <a:r>
              <a:rPr lang="ja-JP" altLang="en-US" sz="2800" b="1" dirty="0">
                <a:solidFill>
                  <a:srgbClr val="669900"/>
                </a:solidFill>
                <a:latin typeface="Meiryo UI" pitchFamily="50" charset="-128"/>
                <a:ea typeface="Meiryo UI" pitchFamily="50" charset="-128"/>
                <a:cs typeface="Meiryo UI" pitchFamily="50" charset="-128"/>
              </a:rPr>
              <a:t>・浮動性めまい　　　</a:t>
            </a:r>
            <a:endParaRPr lang="en-US" altLang="ja-JP" sz="2800" b="1" dirty="0">
              <a:solidFill>
                <a:srgbClr val="669900"/>
              </a:solidFill>
              <a:latin typeface="Meiryo UI" pitchFamily="50" charset="-128"/>
              <a:ea typeface="Meiryo UI" pitchFamily="50" charset="-128"/>
              <a:cs typeface="Meiryo UI" pitchFamily="50" charset="-128"/>
            </a:endParaRPr>
          </a:p>
          <a:p>
            <a:pPr eaLnBrk="1" hangingPunct="1">
              <a:spcBef>
                <a:spcPts val="300"/>
              </a:spcBef>
            </a:pPr>
            <a:r>
              <a:rPr lang="ja-JP" altLang="en-US" sz="2800" b="1" dirty="0">
                <a:solidFill>
                  <a:srgbClr val="669900"/>
                </a:solidFill>
                <a:latin typeface="Meiryo UI" pitchFamily="50" charset="-128"/>
                <a:ea typeface="Meiryo UI" pitchFamily="50" charset="-128"/>
                <a:cs typeface="Meiryo UI" pitchFamily="50" charset="-128"/>
              </a:rPr>
              <a:t>　 　　　    　・便秘　　　　　　　　</a:t>
            </a:r>
            <a:endParaRPr lang="en-US" altLang="ja-JP" sz="2800" b="1" dirty="0">
              <a:solidFill>
                <a:srgbClr val="669900"/>
              </a:solidFill>
              <a:latin typeface="Meiryo UI" pitchFamily="50" charset="-128"/>
              <a:ea typeface="Meiryo UI" pitchFamily="50" charset="-128"/>
              <a:cs typeface="Meiryo UI" pitchFamily="50" charset="-128"/>
            </a:endParaRPr>
          </a:p>
          <a:p>
            <a:pPr eaLnBrk="1" hangingPunct="1">
              <a:spcBef>
                <a:spcPts val="300"/>
              </a:spcBef>
            </a:pPr>
            <a:r>
              <a:rPr lang="ja-JP" altLang="en-US" sz="2800" b="1" dirty="0">
                <a:solidFill>
                  <a:srgbClr val="669900"/>
                </a:solidFill>
                <a:latin typeface="Meiryo UI" pitchFamily="50" charset="-128"/>
                <a:ea typeface="Meiryo UI" pitchFamily="50" charset="-128"/>
                <a:cs typeface="Meiryo UI" pitchFamily="50" charset="-128"/>
              </a:rPr>
              <a:t>　 　　　　    ・体重減少　　　　　</a:t>
            </a:r>
            <a:endParaRPr lang="en-US" altLang="ja-JP" sz="2800" b="1" dirty="0">
              <a:solidFill>
                <a:srgbClr val="669900"/>
              </a:solidFill>
              <a:latin typeface="Meiryo UI" pitchFamily="50" charset="-128"/>
              <a:ea typeface="Meiryo UI" pitchFamily="50" charset="-128"/>
              <a:cs typeface="Meiryo UI" pitchFamily="50" charset="-128"/>
            </a:endParaRPr>
          </a:p>
          <a:p>
            <a:pPr eaLnBrk="1" hangingPunct="1">
              <a:spcBef>
                <a:spcPts val="300"/>
              </a:spcBef>
            </a:pPr>
            <a:r>
              <a:rPr lang="ja-JP" altLang="en-US" sz="2800" b="1" dirty="0">
                <a:solidFill>
                  <a:srgbClr val="669900"/>
                </a:solidFill>
                <a:latin typeface="Meiryo UI" pitchFamily="50" charset="-128"/>
                <a:ea typeface="Meiryo UI" pitchFamily="50" charset="-128"/>
                <a:cs typeface="Meiryo UI" pitchFamily="50" charset="-128"/>
              </a:rPr>
              <a:t>　 　　　    　・頭痛　　　　　　　　</a:t>
            </a:r>
          </a:p>
          <a:p>
            <a:pPr eaLnBrk="1" hangingPunct="1">
              <a:spcBef>
                <a:spcPts val="300"/>
              </a:spcBef>
            </a:pPr>
            <a:r>
              <a:rPr lang="ja-JP" altLang="en-US" sz="2800" b="1" dirty="0">
                <a:solidFill>
                  <a:srgbClr val="669900"/>
                </a:solidFill>
                <a:latin typeface="Meiryo UI" pitchFamily="50" charset="-128"/>
                <a:ea typeface="Meiryo UI" pitchFamily="50" charset="-128"/>
                <a:cs typeface="Meiryo UI" pitchFamily="50" charset="-128"/>
              </a:rPr>
              <a:t>　　 　　    　・傾眠</a:t>
            </a:r>
          </a:p>
          <a:p>
            <a:pPr eaLnBrk="1" hangingPunct="1">
              <a:spcBef>
                <a:spcPct val="20000"/>
              </a:spcBef>
            </a:pPr>
            <a:endParaRPr lang="en-US" altLang="ja-JP" sz="900" b="1" dirty="0">
              <a:solidFill>
                <a:srgbClr val="669900"/>
              </a:solidFill>
              <a:latin typeface="Meiryo UI" pitchFamily="50" charset="-128"/>
              <a:ea typeface="Meiryo UI" pitchFamily="50" charset="-128"/>
              <a:cs typeface="Meiryo UI" pitchFamily="50" charset="-128"/>
            </a:endParaRPr>
          </a:p>
          <a:p>
            <a:pPr eaLnBrk="1" hangingPunct="1">
              <a:spcBef>
                <a:spcPct val="30000"/>
              </a:spcBef>
            </a:pPr>
            <a:r>
              <a:rPr lang="en-US" altLang="ja-JP" sz="2800" b="1" dirty="0">
                <a:solidFill>
                  <a:srgbClr val="669900"/>
                </a:solidFill>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チトクロームＰ</a:t>
            </a:r>
            <a:r>
              <a:rPr lang="en-US" altLang="ja-JP" sz="2800" b="1" dirty="0">
                <a:latin typeface="Meiryo UI" pitchFamily="50" charset="-128"/>
                <a:ea typeface="Meiryo UI" pitchFamily="50" charset="-128"/>
                <a:cs typeface="Meiryo UI" pitchFamily="50" charset="-128"/>
              </a:rPr>
              <a:t>450</a:t>
            </a:r>
            <a:r>
              <a:rPr lang="ja-JP" altLang="en-US" sz="2800" b="1" dirty="0">
                <a:latin typeface="Meiryo UI" pitchFamily="50" charset="-128"/>
                <a:ea typeface="Meiryo UI" pitchFamily="50" charset="-128"/>
                <a:cs typeface="Meiryo UI" pitchFamily="50" charset="-128"/>
              </a:rPr>
              <a:t> による代謝を</a:t>
            </a:r>
          </a:p>
          <a:p>
            <a:pPr eaLnBrk="1" hangingPunct="1">
              <a:spcBef>
                <a:spcPts val="600"/>
              </a:spcBef>
            </a:pPr>
            <a:r>
              <a:rPr lang="ja-JP" altLang="en-US" sz="2800" b="1" dirty="0">
                <a:latin typeface="Meiryo UI" pitchFamily="50" charset="-128"/>
                <a:ea typeface="Meiryo UI" pitchFamily="50" charset="-128"/>
                <a:cs typeface="Meiryo UI" pitchFamily="50" charset="-128"/>
              </a:rPr>
              <a:t>   受けにくいため薬物相互作用が少ない</a:t>
            </a:r>
            <a:endParaRPr lang="en-US" altLang="ja-JP" sz="2800" b="1" dirty="0">
              <a:latin typeface="Meiryo UI" pitchFamily="50" charset="-128"/>
              <a:ea typeface="Meiryo UI" pitchFamily="50" charset="-128"/>
              <a:cs typeface="Meiryo UI" pitchFamily="50" charset="-128"/>
            </a:endParaRPr>
          </a:p>
        </p:txBody>
      </p:sp>
      <p:sp>
        <p:nvSpPr>
          <p:cNvPr id="115715" name="テキスト ボックス 2"/>
          <p:cNvSpPr txBox="1">
            <a:spLocks noChangeArrowheads="1"/>
          </p:cNvSpPr>
          <p:nvPr/>
        </p:nvSpPr>
        <p:spPr bwMode="auto">
          <a:xfrm>
            <a:off x="1914525" y="438150"/>
            <a:ext cx="5307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3000" b="1" dirty="0">
                <a:latin typeface="Meiryo UI" pitchFamily="50" charset="-128"/>
                <a:ea typeface="Meiryo UI" pitchFamily="50" charset="-128"/>
                <a:cs typeface="Meiryo UI" pitchFamily="50" charset="-128"/>
              </a:rPr>
              <a:t>メマンチンの使用上の注意点</a:t>
            </a:r>
          </a:p>
        </p:txBody>
      </p:sp>
      <p:sp>
        <p:nvSpPr>
          <p:cNvPr id="115716" name="Text Box 5"/>
          <p:cNvSpPr txBox="1">
            <a:spLocks noChangeArrowheads="1"/>
          </p:cNvSpPr>
          <p:nvPr/>
        </p:nvSpPr>
        <p:spPr bwMode="auto">
          <a:xfrm>
            <a:off x="0" y="0"/>
            <a:ext cx="24336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-42</a:t>
            </a:r>
            <a:r>
              <a:rPr lang="ja-JP" altLang="en-US" sz="1800" b="1" dirty="0">
                <a:latin typeface="Meiryo UI" pitchFamily="50" charset="-128"/>
                <a:ea typeface="Meiryo UI" pitchFamily="50" charset="-128"/>
                <a:cs typeface="Meiryo UI" pitchFamily="50" charset="-128"/>
              </a:rPr>
              <a:t>＞</a:t>
            </a:r>
          </a:p>
        </p:txBody>
      </p:sp>
      <p:sp>
        <p:nvSpPr>
          <p:cNvPr id="115717" name="Rectangle 3"/>
          <p:cNvSpPr>
            <a:spLocks noChangeArrowheads="1"/>
          </p:cNvSpPr>
          <p:nvPr/>
        </p:nvSpPr>
        <p:spPr bwMode="auto">
          <a:xfrm>
            <a:off x="252413" y="104298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1303675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2411413" cy="404813"/>
          </a:xfrm>
          <a:prstGeom prst="rect">
            <a:avLst/>
          </a:prstGeom>
          <a:noFill/>
          <a:ln w="9525">
            <a:noFill/>
            <a:miter lim="800000"/>
            <a:headEnd/>
            <a:tailEnd/>
          </a:ln>
          <a:effectLst/>
        </p:spPr>
        <p:txBody>
          <a:bodyPr anchor="b"/>
          <a:lstStyle/>
          <a:p>
            <a:pPr eaLnBrk="1" hangingPunct="1">
              <a:defRPr/>
            </a:pPr>
            <a:endParaRPr kumimoji="0" lang="ja-JP" altLang="ja-JP" sz="2000" b="1">
              <a:effectLst>
                <a:outerShdw blurRad="38100" dist="38100" dir="2700000" algn="tl">
                  <a:srgbClr val="C0C0C0"/>
                </a:outerShdw>
              </a:effectLst>
              <a:latin typeface="HG創英角ｺﾞｼｯｸUB" pitchFamily="49" charset="-128"/>
              <a:ea typeface="HG創英角ｺﾞｼｯｸUB" pitchFamily="49" charset="-128"/>
            </a:endParaRPr>
          </a:p>
        </p:txBody>
      </p:sp>
      <p:sp>
        <p:nvSpPr>
          <p:cNvPr id="117763" name="Rectangle 3"/>
          <p:cNvSpPr>
            <a:spLocks noChangeArrowheads="1"/>
          </p:cNvSpPr>
          <p:nvPr/>
        </p:nvSpPr>
        <p:spPr bwMode="auto">
          <a:xfrm>
            <a:off x="1285875" y="401155"/>
            <a:ext cx="63960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algn="ctr" eaLnBrk="1" hangingPunct="1"/>
            <a:r>
              <a:rPr lang="ja-JP" altLang="en-US" sz="3000" b="1" dirty="0">
                <a:latin typeface="Meiryo UI" pitchFamily="50" charset="-128"/>
                <a:ea typeface="Meiryo UI" pitchFamily="50" charset="-128"/>
                <a:cs typeface="Meiryo UI" pitchFamily="50" charset="-128"/>
              </a:rPr>
              <a:t>投薬に際して注意すべきこと</a:t>
            </a:r>
          </a:p>
        </p:txBody>
      </p:sp>
      <p:sp>
        <p:nvSpPr>
          <p:cNvPr id="117764" name="Text Box 5"/>
          <p:cNvSpPr txBox="1">
            <a:spLocks noChangeArrowheads="1"/>
          </p:cNvSpPr>
          <p:nvPr/>
        </p:nvSpPr>
        <p:spPr bwMode="auto">
          <a:xfrm>
            <a:off x="1216819" y="1997075"/>
            <a:ext cx="7253288" cy="330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20000"/>
              </a:lnSpc>
            </a:pPr>
            <a:r>
              <a:rPr lang="en-US" altLang="ja-JP" sz="2600" b="1" dirty="0">
                <a:solidFill>
                  <a:srgbClr val="669900"/>
                </a:solidFill>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薬の保管・管理と定期的な服薬ができること</a:t>
            </a:r>
          </a:p>
          <a:p>
            <a:pPr eaLnBrk="1" hangingPunct="1">
              <a:lnSpc>
                <a:spcPct val="120000"/>
              </a:lnSpc>
            </a:pPr>
            <a:r>
              <a:rPr lang="ja-JP" altLang="en-US" sz="2400" b="1" dirty="0">
                <a:solidFill>
                  <a:srgbClr val="5F5F5F"/>
                </a:solidFill>
                <a:latin typeface="Meiryo UI" pitchFamily="50" charset="-128"/>
                <a:ea typeface="Meiryo UI" pitchFamily="50" charset="-128"/>
                <a:cs typeface="Meiryo UI" pitchFamily="50" charset="-128"/>
              </a:rPr>
              <a:t>　（本人または介護者が行う）</a:t>
            </a:r>
          </a:p>
          <a:p>
            <a:pPr eaLnBrk="1" hangingPunct="1">
              <a:lnSpc>
                <a:spcPct val="120000"/>
              </a:lnSpc>
            </a:pPr>
            <a:endParaRPr lang="ja-JP" altLang="en-US" sz="1200" b="1" dirty="0">
              <a:solidFill>
                <a:srgbClr val="5F5F5F"/>
              </a:solidFill>
              <a:latin typeface="Meiryo UI" pitchFamily="50" charset="-128"/>
              <a:ea typeface="Meiryo UI" pitchFamily="50" charset="-128"/>
              <a:cs typeface="Meiryo UI" pitchFamily="50" charset="-128"/>
            </a:endParaRPr>
          </a:p>
          <a:p>
            <a:pPr eaLnBrk="1" hangingPunct="1">
              <a:lnSpc>
                <a:spcPct val="120000"/>
              </a:lnSpc>
            </a:pPr>
            <a:r>
              <a:rPr lang="ja-JP" altLang="en-US" sz="2600" b="1" dirty="0">
                <a:solidFill>
                  <a:srgbClr val="669900"/>
                </a:solidFill>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薬の効果と副作用の観察が行えること</a:t>
            </a:r>
          </a:p>
          <a:p>
            <a:pPr eaLnBrk="1" hangingPunct="1">
              <a:lnSpc>
                <a:spcPct val="120000"/>
              </a:lnSpc>
            </a:pPr>
            <a:r>
              <a:rPr lang="ja-JP" altLang="en-US" sz="2400" b="1" dirty="0">
                <a:solidFill>
                  <a:srgbClr val="5F5F5F"/>
                </a:solidFill>
                <a:latin typeface="Meiryo UI" pitchFamily="50" charset="-128"/>
                <a:ea typeface="Meiryo UI" pitchFamily="50" charset="-128"/>
                <a:cs typeface="Meiryo UI" pitchFamily="50" charset="-128"/>
              </a:rPr>
              <a:t>  （本人が</a:t>
            </a:r>
            <a:r>
              <a:rPr lang="ja-JP" altLang="en-US" sz="2400" b="1" dirty="0">
                <a:solidFill>
                  <a:srgbClr val="669900"/>
                </a:solidFill>
                <a:latin typeface="Meiryo UI" pitchFamily="50" charset="-128"/>
                <a:ea typeface="Meiryo UI" pitchFamily="50" charset="-128"/>
                <a:cs typeface="Meiryo UI" pitchFamily="50" charset="-128"/>
              </a:rPr>
              <a:t>独居の場合</a:t>
            </a:r>
            <a:r>
              <a:rPr lang="ja-JP" altLang="en-US" sz="2400" b="1" dirty="0">
                <a:solidFill>
                  <a:srgbClr val="5F5F5F"/>
                </a:solidFill>
                <a:latin typeface="Meiryo UI" pitchFamily="50" charset="-128"/>
                <a:ea typeface="Meiryo UI" pitchFamily="50" charset="-128"/>
                <a:cs typeface="Meiryo UI" pitchFamily="50" charset="-128"/>
              </a:rPr>
              <a:t>は訪問看護や訪問介護など</a:t>
            </a:r>
          </a:p>
          <a:p>
            <a:pPr eaLnBrk="1" hangingPunct="1">
              <a:lnSpc>
                <a:spcPct val="120000"/>
              </a:lnSpc>
            </a:pPr>
            <a:r>
              <a:rPr lang="ja-JP" altLang="en-US" sz="2400" b="1" dirty="0">
                <a:solidFill>
                  <a:srgbClr val="5F5F5F"/>
                </a:solidFill>
                <a:latin typeface="Meiryo UI" pitchFamily="50" charset="-128"/>
                <a:ea typeface="Meiryo UI" pitchFamily="50" charset="-128"/>
                <a:cs typeface="Meiryo UI" pitchFamily="50" charset="-128"/>
              </a:rPr>
              <a:t>　  を利用して適宜支援と確認ができる）</a:t>
            </a:r>
          </a:p>
          <a:p>
            <a:pPr eaLnBrk="1" hangingPunct="1">
              <a:lnSpc>
                <a:spcPct val="120000"/>
              </a:lnSpc>
            </a:pPr>
            <a:endParaRPr lang="ja-JP" altLang="en-US" sz="1200" b="1" dirty="0">
              <a:solidFill>
                <a:srgbClr val="5F5F5F"/>
              </a:solidFill>
              <a:latin typeface="Meiryo UI" pitchFamily="50" charset="-128"/>
              <a:ea typeface="Meiryo UI" pitchFamily="50" charset="-128"/>
              <a:cs typeface="Meiryo UI" pitchFamily="50" charset="-128"/>
            </a:endParaRPr>
          </a:p>
          <a:p>
            <a:pPr eaLnBrk="1" hangingPunct="1">
              <a:lnSpc>
                <a:spcPct val="120000"/>
              </a:lnSpc>
            </a:pPr>
            <a:r>
              <a:rPr lang="ja-JP" altLang="en-US" sz="2600" b="1" dirty="0">
                <a:solidFill>
                  <a:srgbClr val="669900"/>
                </a:solidFill>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定期的な受診と服薬指導が受けられること</a:t>
            </a:r>
          </a:p>
        </p:txBody>
      </p:sp>
      <p:sp>
        <p:nvSpPr>
          <p:cNvPr id="117765" name="Text Box 5"/>
          <p:cNvSpPr txBox="1">
            <a:spLocks noChangeArrowheads="1"/>
          </p:cNvSpPr>
          <p:nvPr/>
        </p:nvSpPr>
        <p:spPr bwMode="auto">
          <a:xfrm>
            <a:off x="0" y="0"/>
            <a:ext cx="24336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-43</a:t>
            </a:r>
            <a:r>
              <a:rPr lang="ja-JP" altLang="en-US" sz="1800" b="1" dirty="0">
                <a:latin typeface="Meiryo UI" pitchFamily="50" charset="-128"/>
                <a:ea typeface="Meiryo UI" pitchFamily="50" charset="-128"/>
                <a:cs typeface="Meiryo UI" pitchFamily="50" charset="-128"/>
              </a:rPr>
              <a:t>＞</a:t>
            </a:r>
          </a:p>
        </p:txBody>
      </p:sp>
      <p:sp>
        <p:nvSpPr>
          <p:cNvPr id="117766" name="Rectangle 3"/>
          <p:cNvSpPr>
            <a:spLocks noChangeArrowheads="1"/>
          </p:cNvSpPr>
          <p:nvPr/>
        </p:nvSpPr>
        <p:spPr bwMode="auto">
          <a:xfrm>
            <a:off x="252413" y="11287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1328449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983456" y="4904962"/>
            <a:ext cx="668872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p>
            <a:pPr eaLnBrk="1" hangingPunct="1"/>
            <a:r>
              <a:rPr lang="ja-JP" altLang="en-US" sz="18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　  </a:t>
            </a:r>
            <a:r>
              <a:rPr lang="ja-JP" altLang="en-US" sz="2000" b="1" dirty="0">
                <a:latin typeface="Meiryo UI" pitchFamily="50" charset="-128"/>
                <a:ea typeface="Meiryo UI" pitchFamily="50" charset="-128"/>
                <a:cs typeface="Meiryo UI" pitchFamily="50" charset="-128"/>
              </a:rPr>
              <a:t>改善がみられない場合は、</a:t>
            </a:r>
            <a:endParaRPr lang="en-US" altLang="ja-JP" sz="2800" b="1" dirty="0">
              <a:solidFill>
                <a:srgbClr val="609000"/>
              </a:solidFill>
              <a:latin typeface="Meiryo UI" pitchFamily="50" charset="-128"/>
              <a:ea typeface="Meiryo UI" pitchFamily="50" charset="-128"/>
              <a:cs typeface="Meiryo UI" pitchFamily="50" charset="-128"/>
            </a:endParaRPr>
          </a:p>
          <a:p>
            <a:pPr eaLnBrk="1" hangingPunct="1">
              <a:lnSpc>
                <a:spcPct val="125000"/>
              </a:lnSpc>
            </a:pPr>
            <a:r>
              <a:rPr lang="ja-JP" altLang="en-US" sz="2400" b="1" dirty="0">
                <a:solidFill>
                  <a:srgbClr val="609000"/>
                </a:solidFill>
                <a:latin typeface="Meiryo UI" pitchFamily="50" charset="-128"/>
                <a:ea typeface="Meiryo UI" pitchFamily="50" charset="-128"/>
                <a:cs typeface="Meiryo UI" pitchFamily="50" charset="-128"/>
              </a:rPr>
              <a:t>      　　   ●ガイドラインに沿った薬物治療</a:t>
            </a:r>
            <a:endParaRPr lang="en-US" altLang="ja-JP" sz="2400" b="1" dirty="0">
              <a:solidFill>
                <a:srgbClr val="609000"/>
              </a:solidFill>
              <a:latin typeface="Meiryo UI" pitchFamily="50" charset="-128"/>
              <a:ea typeface="Meiryo UI" pitchFamily="50" charset="-128"/>
              <a:cs typeface="Meiryo UI" pitchFamily="50" charset="-128"/>
            </a:endParaRPr>
          </a:p>
          <a:p>
            <a:pPr eaLnBrk="1" hangingPunct="1">
              <a:lnSpc>
                <a:spcPct val="125000"/>
              </a:lnSpc>
            </a:pPr>
            <a:r>
              <a:rPr lang="ja-JP" altLang="en-US" sz="2400" b="1" dirty="0">
                <a:solidFill>
                  <a:srgbClr val="609000"/>
                </a:solidFill>
                <a:latin typeface="Meiryo UI" pitchFamily="50" charset="-128"/>
                <a:ea typeface="Meiryo UI" pitchFamily="50" charset="-128"/>
                <a:cs typeface="Meiryo UI" pitchFamily="50" charset="-128"/>
              </a:rPr>
              <a:t>       　　  ●専門医に紹介 </a:t>
            </a:r>
          </a:p>
        </p:txBody>
      </p:sp>
      <p:sp>
        <p:nvSpPr>
          <p:cNvPr id="52228" name="Rectangle 4"/>
          <p:cNvSpPr>
            <a:spLocks noGrp="1" noChangeArrowheads="1"/>
          </p:cNvSpPr>
          <p:nvPr>
            <p:ph type="body" idx="4294967295"/>
          </p:nvPr>
        </p:nvSpPr>
        <p:spPr>
          <a:xfrm>
            <a:off x="1346200" y="1492250"/>
            <a:ext cx="6867525" cy="3436938"/>
          </a:xfrm>
        </p:spPr>
        <p:txBody>
          <a:bodyPr/>
          <a:lstStyle/>
          <a:p>
            <a:pPr marL="609600" indent="-609600" eaLnBrk="1" hangingPunct="1">
              <a:lnSpc>
                <a:spcPct val="120000"/>
              </a:lnSpc>
              <a:buClr>
                <a:srgbClr val="FFD5FF"/>
              </a:buClr>
              <a:buFontTx/>
              <a:buNone/>
              <a:defRPr/>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身体疾患の有無のチェックと治療</a:t>
            </a:r>
          </a:p>
          <a:p>
            <a:pPr marL="609600" indent="-609600" eaLnBrk="1" hangingPunct="1">
              <a:lnSpc>
                <a:spcPct val="110000"/>
              </a:lnSpc>
              <a:spcBef>
                <a:spcPct val="0"/>
              </a:spcBef>
              <a:buClr>
                <a:srgbClr val="FFD5FF"/>
              </a:buClr>
              <a:buFontTx/>
              <a:buNone/>
              <a:defRPr/>
            </a:pPr>
            <a:r>
              <a:rPr lang="ja-JP" altLang="en-US" sz="2400" b="1" dirty="0">
                <a:latin typeface="Meiryo UI" pitchFamily="50" charset="-128"/>
                <a:ea typeface="Meiryo UI" pitchFamily="50" charset="-128"/>
                <a:cs typeface="Meiryo UI" pitchFamily="50" charset="-128"/>
              </a:rPr>
              <a:t>　　</a:t>
            </a:r>
            <a:r>
              <a:rPr lang="ja-JP" altLang="en-US" sz="2400" b="1" dirty="0">
                <a:solidFill>
                  <a:srgbClr val="7F7F7F"/>
                </a:solidFill>
                <a:latin typeface="Meiryo UI" pitchFamily="50" charset="-128"/>
                <a:ea typeface="Meiryo UI" pitchFamily="50" charset="-128"/>
                <a:cs typeface="Meiryo UI" pitchFamily="50" charset="-128"/>
              </a:rPr>
              <a:t> （脳血管障害、感染症、脱水、便秘など）</a:t>
            </a:r>
          </a:p>
          <a:p>
            <a:pPr marL="609600" indent="-609600" eaLnBrk="1" hangingPunct="1">
              <a:lnSpc>
                <a:spcPct val="120000"/>
              </a:lnSpc>
              <a:buClr>
                <a:srgbClr val="FFD5FF"/>
              </a:buClr>
              <a:buFontTx/>
              <a:buNone/>
              <a:defRPr/>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薬物の副作用や急激な中断のチェック　</a:t>
            </a:r>
          </a:p>
          <a:p>
            <a:pPr marL="609600" indent="-609600" eaLnBrk="1" hangingPunct="1">
              <a:lnSpc>
                <a:spcPct val="120000"/>
              </a:lnSpc>
              <a:buClr>
                <a:srgbClr val="FFD5FF"/>
              </a:buClr>
              <a:buFontTx/>
              <a:buNone/>
              <a:defRPr/>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不適切な環境やケアのチェックと改善</a:t>
            </a:r>
          </a:p>
          <a:p>
            <a:pPr marL="609600" indent="-609600" eaLnBrk="1" hangingPunct="1">
              <a:lnSpc>
                <a:spcPct val="110000"/>
              </a:lnSpc>
              <a:spcBef>
                <a:spcPct val="0"/>
              </a:spcBef>
              <a:buClr>
                <a:srgbClr val="FFD5FF"/>
              </a:buClr>
              <a:buFontTx/>
              <a:buNone/>
              <a:defRPr/>
            </a:pPr>
            <a:r>
              <a:rPr lang="ja-JP" altLang="en-US" sz="2400" b="1" dirty="0">
                <a:solidFill>
                  <a:srgbClr val="7F7F7F"/>
                </a:solidFill>
                <a:latin typeface="Meiryo UI" pitchFamily="50" charset="-128"/>
                <a:ea typeface="Meiryo UI" pitchFamily="50" charset="-128"/>
                <a:cs typeface="Meiryo UI" pitchFamily="50" charset="-128"/>
              </a:rPr>
              <a:t>　　 （騒音、不適切なケアなど）</a:t>
            </a:r>
          </a:p>
          <a:p>
            <a:pPr marL="609600" indent="-609600" eaLnBrk="1" hangingPunct="1">
              <a:lnSpc>
                <a:spcPct val="120000"/>
              </a:lnSpc>
              <a:buClr>
                <a:srgbClr val="FFD5FF"/>
              </a:buClr>
              <a:buFontTx/>
              <a:buNone/>
              <a:defRPr/>
            </a:pP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介護サービスの利用     　　　</a:t>
            </a:r>
            <a:r>
              <a:rPr lang="ja-JP" altLang="en-US" sz="2400" b="1" dirty="0">
                <a:effectLst>
                  <a:outerShdw blurRad="38100" dist="38100" dir="2700000" algn="tl">
                    <a:srgbClr val="C0C0C0"/>
                  </a:outerShdw>
                </a:effectLst>
                <a:latin typeface="Meiryo UI" pitchFamily="50" charset="-128"/>
                <a:ea typeface="Meiryo UI" pitchFamily="50" charset="-128"/>
                <a:cs typeface="Meiryo UI" pitchFamily="50" charset="-128"/>
              </a:rPr>
              <a:t>　　　　</a:t>
            </a:r>
          </a:p>
        </p:txBody>
      </p:sp>
      <p:sp>
        <p:nvSpPr>
          <p:cNvPr id="119812" name="Rectangle 7"/>
          <p:cNvSpPr>
            <a:spLocks noGrp="1" noChangeArrowheads="1"/>
          </p:cNvSpPr>
          <p:nvPr>
            <p:ph type="title" idx="4294967295"/>
          </p:nvPr>
        </p:nvSpPr>
        <p:spPr>
          <a:xfrm>
            <a:off x="442913" y="394805"/>
            <a:ext cx="8229600" cy="644525"/>
          </a:xfrm>
        </p:spPr>
        <p:txBody>
          <a:bodyPr anchorCtr="1"/>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行動・心理症状</a:t>
            </a:r>
            <a:r>
              <a:rPr lang="en-US" altLang="ja-JP" sz="3000" b="1" dirty="0">
                <a:solidFill>
                  <a:schemeClr val="tx1"/>
                </a:solidFill>
                <a:latin typeface="Meiryo UI" pitchFamily="50" charset="-128"/>
                <a:ea typeface="Meiryo UI" pitchFamily="50" charset="-128"/>
                <a:cs typeface="Meiryo UI" pitchFamily="50" charset="-128"/>
              </a:rPr>
              <a:t>(BPSD)</a:t>
            </a:r>
            <a:r>
              <a:rPr lang="ja-JP" altLang="en-US" sz="3000" b="1" dirty="0">
                <a:solidFill>
                  <a:schemeClr val="tx1"/>
                </a:solidFill>
                <a:latin typeface="Meiryo UI" pitchFamily="50" charset="-128"/>
                <a:ea typeface="Meiryo UI" pitchFamily="50" charset="-128"/>
                <a:cs typeface="Meiryo UI" pitchFamily="50" charset="-128"/>
              </a:rPr>
              <a:t>に対する対応</a:t>
            </a:r>
          </a:p>
        </p:txBody>
      </p:sp>
      <p:sp>
        <p:nvSpPr>
          <p:cNvPr id="119813" name="AutoShape 17"/>
          <p:cNvSpPr>
            <a:spLocks noChangeArrowheads="1"/>
          </p:cNvSpPr>
          <p:nvPr/>
        </p:nvSpPr>
        <p:spPr bwMode="auto">
          <a:xfrm flipV="1">
            <a:off x="3302000" y="4391025"/>
            <a:ext cx="2773363" cy="428625"/>
          </a:xfrm>
          <a:prstGeom prst="triangle">
            <a:avLst>
              <a:gd name="adj" fmla="val 50000"/>
            </a:avLst>
          </a:prstGeom>
          <a:gradFill rotWithShape="1">
            <a:gsLst>
              <a:gs pos="0">
                <a:srgbClr val="609000"/>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ja-JP" altLang="en-US" sz="3200" b="1">
              <a:ea typeface="HGPｺﾞｼｯｸM" pitchFamily="50" charset="-128"/>
            </a:endParaRPr>
          </a:p>
        </p:txBody>
      </p:sp>
      <p:sp>
        <p:nvSpPr>
          <p:cNvPr id="119814" name="Text Box 5"/>
          <p:cNvSpPr txBox="1">
            <a:spLocks noChangeArrowheads="1"/>
          </p:cNvSpPr>
          <p:nvPr/>
        </p:nvSpPr>
        <p:spPr bwMode="auto">
          <a:xfrm>
            <a:off x="0" y="0"/>
            <a:ext cx="23860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-44</a:t>
            </a:r>
            <a:r>
              <a:rPr lang="ja-JP" altLang="en-US" sz="1800" b="1" dirty="0">
                <a:latin typeface="Meiryo UI" pitchFamily="50" charset="-128"/>
                <a:ea typeface="Meiryo UI" pitchFamily="50" charset="-128"/>
                <a:cs typeface="Meiryo UI" pitchFamily="50" charset="-128"/>
              </a:rPr>
              <a:t>＞</a:t>
            </a:r>
          </a:p>
        </p:txBody>
      </p:sp>
      <p:sp>
        <p:nvSpPr>
          <p:cNvPr id="119815" name="Rectangle 3"/>
          <p:cNvSpPr>
            <a:spLocks noChangeArrowheads="1"/>
          </p:cNvSpPr>
          <p:nvPr/>
        </p:nvSpPr>
        <p:spPr bwMode="auto">
          <a:xfrm>
            <a:off x="252413" y="10858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9605289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title" idx="4294967295"/>
          </p:nvPr>
        </p:nvSpPr>
        <p:spPr>
          <a:xfrm>
            <a:off x="395288" y="380517"/>
            <a:ext cx="8229600" cy="644525"/>
          </a:xfrm>
        </p:spPr>
        <p:txBody>
          <a:bodyPr anchorCtr="1"/>
          <a:lstStyle/>
          <a:p>
            <a:pPr eaLnBrk="1" hangingPunct="1"/>
            <a:r>
              <a:rPr lang="en-US" altLang="ja-JP" sz="3000" b="1" dirty="0" smtClean="0">
                <a:solidFill>
                  <a:schemeClr val="tx1"/>
                </a:solidFill>
                <a:latin typeface="Meiryo UI" pitchFamily="50" charset="-128"/>
                <a:ea typeface="Meiryo UI" pitchFamily="50" charset="-128"/>
                <a:cs typeface="Meiryo UI" pitchFamily="50" charset="-128"/>
              </a:rPr>
              <a:t>BPSD</a:t>
            </a:r>
            <a:r>
              <a:rPr lang="ja-JP" altLang="en-US" sz="3000" b="1" dirty="0" smtClean="0">
                <a:solidFill>
                  <a:schemeClr val="tx1"/>
                </a:solidFill>
                <a:latin typeface="Meiryo UI" pitchFamily="50" charset="-128"/>
                <a:ea typeface="Meiryo UI" pitchFamily="50" charset="-128"/>
                <a:cs typeface="Meiryo UI" pitchFamily="50" charset="-128"/>
              </a:rPr>
              <a:t>に対する薬物療法のガイドライン</a:t>
            </a:r>
          </a:p>
        </p:txBody>
      </p:sp>
      <p:sp>
        <p:nvSpPr>
          <p:cNvPr id="121859" name="Text Box 5"/>
          <p:cNvSpPr txBox="1">
            <a:spLocks noChangeArrowheads="1"/>
          </p:cNvSpPr>
          <p:nvPr/>
        </p:nvSpPr>
        <p:spPr bwMode="auto">
          <a:xfrm>
            <a:off x="0" y="14287"/>
            <a:ext cx="24526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smtClean="0">
                <a:latin typeface="Meiryo UI" pitchFamily="50" charset="-128"/>
                <a:ea typeface="Meiryo UI" pitchFamily="50" charset="-128"/>
                <a:cs typeface="Meiryo UI" pitchFamily="50" charset="-128"/>
              </a:rPr>
              <a:t>-45</a:t>
            </a:r>
            <a:r>
              <a:rPr lang="ja-JP" altLang="en-US" sz="1800" b="1" dirty="0" smtClean="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21860" name="Rectangle 3"/>
          <p:cNvSpPr>
            <a:spLocks noChangeArrowheads="1"/>
          </p:cNvSpPr>
          <p:nvPr/>
        </p:nvSpPr>
        <p:spPr bwMode="auto">
          <a:xfrm>
            <a:off x="252413" y="103822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pic>
        <p:nvPicPr>
          <p:cNvPr id="376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0990">
            <a:off x="4125197" y="1625219"/>
            <a:ext cx="3778097" cy="401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2"/>
          <p:cNvGrpSpPr/>
          <p:nvPr/>
        </p:nvGrpSpPr>
        <p:grpSpPr>
          <a:xfrm rot="20934288">
            <a:off x="1484783" y="1691551"/>
            <a:ext cx="2760787" cy="3808740"/>
            <a:chOff x="414340" y="1447800"/>
            <a:chExt cx="3033456" cy="4322761"/>
          </a:xfrm>
        </p:grpSpPr>
        <p:pic>
          <p:nvPicPr>
            <p:cNvPr id="3768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340" y="1447800"/>
              <a:ext cx="3033456" cy="432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bwMode="auto">
            <a:xfrm>
              <a:off x="414340" y="1447800"/>
              <a:ext cx="3033456" cy="4322761"/>
            </a:xfrm>
            <a:prstGeom prst="rect">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5" name="Text Box 4"/>
          <p:cNvSpPr txBox="1">
            <a:spLocks noChangeArrowheads="1"/>
          </p:cNvSpPr>
          <p:nvPr/>
        </p:nvSpPr>
        <p:spPr bwMode="auto">
          <a:xfrm>
            <a:off x="736937" y="5469407"/>
            <a:ext cx="7600275" cy="800215"/>
          </a:xfrm>
          <a:prstGeom prst="rect">
            <a:avLst/>
          </a:prstGeom>
          <a:solidFill>
            <a:schemeClr val="bg1"/>
          </a:solidFill>
          <a:ln w="15875">
            <a:solidFill>
              <a:srgbClr val="669900"/>
            </a:solidFill>
          </a:ln>
          <a:extLst/>
        </p:spPr>
        <p:txBody>
          <a:bodyPr wrap="square"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600"/>
              </a:spcBef>
            </a:pPr>
            <a:endParaRPr lang="en-US" altLang="ja-JP" sz="400" b="1" dirty="0" smtClean="0">
              <a:solidFill>
                <a:srgbClr val="669900"/>
              </a:solidFill>
              <a:latin typeface="Meiryo UI" pitchFamily="50" charset="-128"/>
              <a:ea typeface="Meiryo UI" pitchFamily="50" charset="-128"/>
              <a:cs typeface="Meiryo UI" pitchFamily="50" charset="-128"/>
            </a:endParaRPr>
          </a:p>
          <a:p>
            <a:pPr algn="ctr">
              <a:spcBef>
                <a:spcPts val="0"/>
              </a:spcBef>
            </a:pPr>
            <a:r>
              <a:rPr lang="ja-JP" altLang="en-US" sz="2000" b="1" dirty="0" smtClean="0">
                <a:solidFill>
                  <a:srgbClr val="669900"/>
                </a:solidFill>
                <a:latin typeface="Meiryo UI" pitchFamily="50" charset="-128"/>
                <a:ea typeface="Meiryo UI" pitchFamily="50" charset="-128"/>
                <a:cs typeface="Meiryo UI" pitchFamily="50" charset="-128"/>
              </a:rPr>
              <a:t>かかりつけ医のための </a:t>
            </a:r>
            <a:r>
              <a:rPr lang="en-US" altLang="ja-JP" sz="2000" b="1" dirty="0" smtClean="0">
                <a:solidFill>
                  <a:srgbClr val="669900"/>
                </a:solidFill>
                <a:latin typeface="Meiryo UI" pitchFamily="50" charset="-128"/>
                <a:ea typeface="Meiryo UI" pitchFamily="50" charset="-128"/>
                <a:cs typeface="Meiryo UI" pitchFamily="50" charset="-128"/>
              </a:rPr>
              <a:t>BPSD</a:t>
            </a:r>
            <a:r>
              <a:rPr lang="ja-JP" altLang="en-US" sz="2000" b="1" dirty="0" smtClean="0">
                <a:solidFill>
                  <a:srgbClr val="669900"/>
                </a:solidFill>
                <a:latin typeface="Meiryo UI" pitchFamily="50" charset="-128"/>
                <a:ea typeface="Meiryo UI" pitchFamily="50" charset="-128"/>
                <a:cs typeface="Meiryo UI" pitchFamily="50" charset="-128"/>
              </a:rPr>
              <a:t>に対応する向精神薬使用ガイドライン</a:t>
            </a:r>
            <a:endParaRPr lang="en-US" altLang="ja-JP" sz="2000" b="1" dirty="0">
              <a:solidFill>
                <a:srgbClr val="669900"/>
              </a:solidFill>
              <a:latin typeface="Meiryo UI" pitchFamily="50" charset="-128"/>
              <a:ea typeface="Meiryo UI" pitchFamily="50" charset="-128"/>
              <a:cs typeface="Meiryo UI" pitchFamily="50" charset="-128"/>
            </a:endParaRPr>
          </a:p>
          <a:p>
            <a:pPr algn="ctr">
              <a:spcBef>
                <a:spcPts val="600"/>
              </a:spcBef>
            </a:pPr>
            <a:r>
              <a:rPr lang="en-US" altLang="ja-JP" sz="1700" b="1" dirty="0">
                <a:latin typeface="Meiryo UI" pitchFamily="50" charset="-128"/>
                <a:ea typeface="Meiryo UI" pitchFamily="50" charset="-128"/>
                <a:cs typeface="Meiryo UI" pitchFamily="50" charset="-128"/>
              </a:rPr>
              <a:t>http://</a:t>
            </a:r>
            <a:r>
              <a:rPr lang="en-US" altLang="ja-JP" sz="1700" b="1" dirty="0" smtClean="0">
                <a:latin typeface="Meiryo UI" pitchFamily="50" charset="-128"/>
                <a:ea typeface="Meiryo UI" pitchFamily="50" charset="-128"/>
                <a:cs typeface="Meiryo UI" pitchFamily="50" charset="-128"/>
              </a:rPr>
              <a:t>www.mhlw.go.jp/stf/houdou/2r98520000036k0c.html</a:t>
            </a:r>
            <a:endParaRPr lang="ja-JP" altLang="en-US" sz="1700" b="1" dirty="0">
              <a:latin typeface="Meiryo UI" pitchFamily="50" charset="-128"/>
              <a:ea typeface="Meiryo UI" pitchFamily="50" charset="-128"/>
              <a:cs typeface="Meiryo UI" pitchFamily="50" charset="-128"/>
            </a:endParaRPr>
          </a:p>
        </p:txBody>
      </p:sp>
      <p:sp>
        <p:nvSpPr>
          <p:cNvPr id="12" name="Text Box 5"/>
          <p:cNvSpPr txBox="1">
            <a:spLocks noChangeArrowheads="1"/>
          </p:cNvSpPr>
          <p:nvPr/>
        </p:nvSpPr>
        <p:spPr bwMode="auto">
          <a:xfrm>
            <a:off x="3310730" y="6252014"/>
            <a:ext cx="245268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en-US" altLang="ja-JP" sz="1800" b="1" dirty="0" smtClean="0">
                <a:latin typeface="Meiryo UI" pitchFamily="50" charset="-128"/>
                <a:ea typeface="Meiryo UI" pitchFamily="50" charset="-128"/>
                <a:cs typeface="Meiryo UI" pitchFamily="50" charset="-128"/>
              </a:rPr>
              <a:t>〈2016</a:t>
            </a:r>
            <a:r>
              <a:rPr lang="ja-JP" altLang="en-US" sz="1800" b="1" dirty="0" smtClean="0">
                <a:latin typeface="Meiryo UI" pitchFamily="50" charset="-128"/>
                <a:ea typeface="Meiryo UI" pitchFamily="50" charset="-128"/>
                <a:cs typeface="Meiryo UI" pitchFamily="50" charset="-128"/>
              </a:rPr>
              <a:t>年に改訂予定</a:t>
            </a:r>
            <a:r>
              <a:rPr lang="en-US" altLang="ja-JP" sz="1800" b="1" dirty="0" smtClean="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4083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665288" y="238125"/>
            <a:ext cx="5916612" cy="396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defTabSz="436563">
              <a:defRPr kumimoji="1" sz="3600">
                <a:solidFill>
                  <a:schemeClr val="tx1"/>
                </a:solidFill>
                <a:latin typeface="Arial" pitchFamily="34" charset="0"/>
                <a:ea typeface="ＭＳ Ｐゴシック" pitchFamily="50" charset="-128"/>
              </a:defRPr>
            </a:lvl1pPr>
            <a:lvl2pPr marL="114300" indent="342900" defTabSz="436563">
              <a:defRPr kumimoji="1" sz="3600">
                <a:solidFill>
                  <a:schemeClr val="tx1"/>
                </a:solidFill>
                <a:latin typeface="Arial" pitchFamily="34" charset="0"/>
                <a:ea typeface="ＭＳ Ｐゴシック" pitchFamily="50" charset="-128"/>
              </a:defRPr>
            </a:lvl2pPr>
            <a:lvl3pPr marL="571500" indent="342900" defTabSz="436563">
              <a:defRPr kumimoji="1" sz="3600">
                <a:solidFill>
                  <a:schemeClr val="tx1"/>
                </a:solidFill>
                <a:latin typeface="Arial" pitchFamily="34" charset="0"/>
                <a:ea typeface="ＭＳ Ｐゴシック" pitchFamily="50" charset="-128"/>
              </a:defRPr>
            </a:lvl3pPr>
            <a:lvl4pPr marL="1028700" indent="342900" defTabSz="436563">
              <a:defRPr kumimoji="1" sz="3600">
                <a:solidFill>
                  <a:schemeClr val="tx1"/>
                </a:solidFill>
                <a:latin typeface="Arial" pitchFamily="34" charset="0"/>
                <a:ea typeface="ＭＳ Ｐゴシック" pitchFamily="50" charset="-128"/>
              </a:defRPr>
            </a:lvl4pPr>
            <a:lvl5pPr marL="2057400" indent="-228600" defTabSz="436563">
              <a:defRPr kumimoji="1" sz="3600">
                <a:solidFill>
                  <a:schemeClr val="tx1"/>
                </a:solidFill>
                <a:latin typeface="Arial" pitchFamily="34" charset="0"/>
                <a:ea typeface="ＭＳ Ｐゴシック" pitchFamily="50" charset="-128"/>
              </a:defRPr>
            </a:lvl5pPr>
            <a:lvl6pPr marL="2514600" indent="-228600" defTabSz="436563"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436563"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436563"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436563"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endParaRPr kumimoji="0" lang="ja-JP" altLang="ja-JP" sz="2800" b="1">
              <a:solidFill>
                <a:schemeClr val="tx2"/>
              </a:solidFill>
              <a:latin typeface="ＭＳ Ｐゴシック" pitchFamily="50" charset="-128"/>
              <a:ea typeface="HG丸ｺﾞｼｯｸM-PRO" pitchFamily="50" charset="-128"/>
            </a:endParaRPr>
          </a:p>
        </p:txBody>
      </p:sp>
      <p:sp>
        <p:nvSpPr>
          <p:cNvPr id="8195" name="Rectangle 4"/>
          <p:cNvSpPr>
            <a:spLocks noGrp="1" noRot="1" noChangeArrowheads="1"/>
          </p:cNvSpPr>
          <p:nvPr>
            <p:ph type="title" idx="4294967295"/>
          </p:nvPr>
        </p:nvSpPr>
        <p:spPr>
          <a:xfrm>
            <a:off x="717550" y="274638"/>
            <a:ext cx="7421563" cy="550862"/>
          </a:xfrm>
        </p:spPr>
        <p:txBody>
          <a:bodyPr/>
          <a:lstStyle/>
          <a:p>
            <a:r>
              <a:rPr kumimoji="0" lang="ja-JP" altLang="en-US" sz="3200" b="1" dirty="0">
                <a:latin typeface="Meiryo UI" pitchFamily="50" charset="-128"/>
                <a:ea typeface="Meiryo UI" pitchFamily="50" charset="-128"/>
                <a:cs typeface="Meiryo UI" pitchFamily="50" charset="-128"/>
              </a:rPr>
              <a:t>認知症の人とかかりつけ医</a:t>
            </a:r>
          </a:p>
        </p:txBody>
      </p:sp>
      <p:sp>
        <p:nvSpPr>
          <p:cNvPr id="8196" name="Text Box 5"/>
          <p:cNvSpPr txBox="1">
            <a:spLocks noChangeArrowheads="1"/>
          </p:cNvSpPr>
          <p:nvPr/>
        </p:nvSpPr>
        <p:spPr bwMode="auto">
          <a:xfrm>
            <a:off x="2457450" y="1636713"/>
            <a:ext cx="4889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endParaRPr lang="ja-JP" altLang="ja-JP" sz="2400">
              <a:latin typeface="Times New Roman" pitchFamily="18" charset="0"/>
            </a:endParaRPr>
          </a:p>
        </p:txBody>
      </p:sp>
      <p:sp>
        <p:nvSpPr>
          <p:cNvPr id="8197" name="Text Box 6"/>
          <p:cNvSpPr txBox="1">
            <a:spLocks noChangeArrowheads="1"/>
          </p:cNvSpPr>
          <p:nvPr/>
        </p:nvSpPr>
        <p:spPr bwMode="auto">
          <a:xfrm>
            <a:off x="2533650" y="1579563"/>
            <a:ext cx="4889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endParaRPr lang="ja-JP" altLang="ja-JP" sz="2400">
              <a:latin typeface="Times New Roman" pitchFamily="18" charset="0"/>
            </a:endParaRPr>
          </a:p>
        </p:txBody>
      </p:sp>
      <p:sp>
        <p:nvSpPr>
          <p:cNvPr id="8198" name="Rectangle 7"/>
          <p:cNvSpPr>
            <a:spLocks noChangeArrowheads="1"/>
          </p:cNvSpPr>
          <p:nvPr/>
        </p:nvSpPr>
        <p:spPr bwMode="auto">
          <a:xfrm>
            <a:off x="515938" y="1430338"/>
            <a:ext cx="8159750" cy="5022850"/>
          </a:xfrm>
          <a:prstGeom prst="rect">
            <a:avLst/>
          </a:prstGeom>
          <a:noFill/>
          <a:ln w="38100" cap="rnd" algn="ctr">
            <a:solidFill>
              <a:schemeClr val="bg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00" name="Rectangle 9"/>
          <p:cNvSpPr>
            <a:spLocks noChangeArrowheads="1"/>
          </p:cNvSpPr>
          <p:nvPr/>
        </p:nvSpPr>
        <p:spPr bwMode="auto">
          <a:xfrm>
            <a:off x="838200" y="1628775"/>
            <a:ext cx="2303463" cy="4608513"/>
          </a:xfrm>
          <a:prstGeom prst="rect">
            <a:avLst/>
          </a:prstGeom>
          <a:noFill/>
          <a:ln w="38100" cap="rnd" algn="ctr">
            <a:solidFill>
              <a:srgbClr val="6699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8201" name="Picture 10" descr="MCj023964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845175" y="1863725"/>
            <a:ext cx="122396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descr="MCj034354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9863" y="1970088"/>
            <a:ext cx="11271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12"/>
          <p:cNvSpPr txBox="1">
            <a:spLocks noChangeArrowheads="1"/>
          </p:cNvSpPr>
          <p:nvPr/>
        </p:nvSpPr>
        <p:spPr bwMode="auto">
          <a:xfrm>
            <a:off x="1149350" y="3038475"/>
            <a:ext cx="17287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lnSpc>
                <a:spcPct val="105000"/>
              </a:lnSpc>
            </a:pPr>
            <a:r>
              <a:rPr lang="ja-JP" altLang="en-US" sz="1600" b="1">
                <a:latin typeface="Meiryo UI" pitchFamily="50" charset="-128"/>
                <a:ea typeface="Meiryo UI" pitchFamily="50" charset="-128"/>
                <a:cs typeface="Meiryo UI" pitchFamily="50" charset="-128"/>
              </a:rPr>
              <a:t>問診票</a:t>
            </a:r>
          </a:p>
          <a:p>
            <a:pPr algn="ctr">
              <a:lnSpc>
                <a:spcPct val="105000"/>
              </a:lnSpc>
            </a:pPr>
            <a:r>
              <a:rPr lang="ja-JP" altLang="en-US" sz="1600" b="1">
                <a:solidFill>
                  <a:schemeClr val="hlink"/>
                </a:solidFill>
                <a:latin typeface="Meiryo UI" pitchFamily="50" charset="-128"/>
                <a:ea typeface="Meiryo UI" pitchFamily="50" charset="-128"/>
                <a:cs typeface="Meiryo UI" pitchFamily="50" charset="-128"/>
              </a:rPr>
              <a:t>自己記入は困難</a:t>
            </a:r>
          </a:p>
          <a:p>
            <a:pPr algn="ctr">
              <a:lnSpc>
                <a:spcPct val="105000"/>
              </a:lnSpc>
            </a:pPr>
            <a:r>
              <a:rPr lang="en-US" altLang="ja-JP" sz="1600" b="1">
                <a:latin typeface="Meiryo UI" pitchFamily="50" charset="-128"/>
                <a:ea typeface="Meiryo UI" pitchFamily="50" charset="-128"/>
                <a:cs typeface="Meiryo UI" pitchFamily="50" charset="-128"/>
              </a:rPr>
              <a:t>-</a:t>
            </a:r>
            <a:r>
              <a:rPr lang="ja-JP" altLang="en-US" sz="1600" b="1">
                <a:latin typeface="Meiryo UI" pitchFamily="50" charset="-128"/>
                <a:ea typeface="Meiryo UI" pitchFamily="50" charset="-128"/>
                <a:cs typeface="Meiryo UI" pitchFamily="50" charset="-128"/>
              </a:rPr>
              <a:t>初診時</a:t>
            </a:r>
            <a:r>
              <a:rPr lang="en-US" altLang="ja-JP" sz="1600" b="1">
                <a:latin typeface="Meiryo UI" pitchFamily="50" charset="-128"/>
                <a:ea typeface="Meiryo UI" pitchFamily="50" charset="-128"/>
                <a:cs typeface="Meiryo UI" pitchFamily="50" charset="-128"/>
              </a:rPr>
              <a:t>-</a:t>
            </a:r>
          </a:p>
        </p:txBody>
      </p:sp>
      <p:sp>
        <p:nvSpPr>
          <p:cNvPr id="8204" name="Text Box 13"/>
          <p:cNvSpPr txBox="1">
            <a:spLocks noChangeArrowheads="1"/>
          </p:cNvSpPr>
          <p:nvPr/>
        </p:nvSpPr>
        <p:spPr bwMode="auto">
          <a:xfrm>
            <a:off x="1162050" y="1296988"/>
            <a:ext cx="1651000" cy="457200"/>
          </a:xfrm>
          <a:prstGeom prst="rect">
            <a:avLst/>
          </a:prstGeom>
          <a:solidFill>
            <a:srgbClr val="669900"/>
          </a:solidFill>
          <a:ln>
            <a:noFill/>
          </a:ln>
          <a:effectLst/>
          <a:extLs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lnSpc>
                <a:spcPct val="120000"/>
              </a:lnSpc>
            </a:pPr>
            <a:r>
              <a:rPr lang="ja-JP" altLang="en-US" sz="2000" b="1" dirty="0">
                <a:solidFill>
                  <a:schemeClr val="bg1"/>
                </a:solidFill>
                <a:latin typeface="Meiryo UI" pitchFamily="50" charset="-128"/>
                <a:ea typeface="Meiryo UI" pitchFamily="50" charset="-128"/>
                <a:cs typeface="Meiryo UI" pitchFamily="50" charset="-128"/>
              </a:rPr>
              <a:t>認知症の人</a:t>
            </a:r>
          </a:p>
        </p:txBody>
      </p:sp>
      <p:sp>
        <p:nvSpPr>
          <p:cNvPr id="8210" name="Document"/>
          <p:cNvSpPr>
            <a:spLocks noEditPoints="1" noChangeArrowheads="1"/>
          </p:cNvSpPr>
          <p:nvPr/>
        </p:nvSpPr>
        <p:spPr bwMode="auto">
          <a:xfrm>
            <a:off x="1058863" y="3927475"/>
            <a:ext cx="1866900" cy="1978025"/>
          </a:xfrm>
          <a:custGeom>
            <a:avLst/>
            <a:gdLst>
              <a:gd name="T0" fmla="*/ 433 w 21600"/>
              <a:gd name="T1" fmla="*/ 884 h 21600"/>
              <a:gd name="T2" fmla="*/ 3 w 21600"/>
              <a:gd name="T3" fmla="*/ 444 h 21600"/>
              <a:gd name="T4" fmla="*/ 433 w 21600"/>
              <a:gd name="T5" fmla="*/ 3 h 21600"/>
              <a:gd name="T6" fmla="*/ 874 w 21600"/>
              <a:gd name="T7" fmla="*/ 435 h 21600"/>
              <a:gd name="T8" fmla="*/ 433 w 21600"/>
              <a:gd name="T9" fmla="*/ 884 h 21600"/>
              <a:gd name="T10" fmla="*/ 0 w 21600"/>
              <a:gd name="T11" fmla="*/ 0 h 21600"/>
              <a:gd name="T12" fmla="*/ 870 w 21600"/>
              <a:gd name="T13" fmla="*/ 0 h 21600"/>
              <a:gd name="T14" fmla="*/ 870 w 21600"/>
              <a:gd name="T15" fmla="*/ 883 h 21600"/>
              <a:gd name="T16" fmla="*/ 0 60000 65536"/>
              <a:gd name="T17" fmla="*/ 0 60000 65536"/>
              <a:gd name="T18" fmla="*/ 0 60000 65536"/>
              <a:gd name="T19" fmla="*/ 0 60000 65536"/>
              <a:gd name="T20" fmla="*/ 0 60000 65536"/>
              <a:gd name="T21" fmla="*/ 0 60000 65536"/>
              <a:gd name="T22" fmla="*/ 0 60000 65536"/>
              <a:gd name="T23" fmla="*/ 0 60000 65536"/>
              <a:gd name="T24" fmla="*/ 968 w 21600"/>
              <a:gd name="T25" fmla="*/ 807 h 21600"/>
              <a:gd name="T26" fmla="*/ 20632 w 21600"/>
              <a:gd name="T27" fmla="*/ 16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8211" name="Text Box 16"/>
          <p:cNvSpPr txBox="1">
            <a:spLocks noChangeArrowheads="1"/>
          </p:cNvSpPr>
          <p:nvPr/>
        </p:nvSpPr>
        <p:spPr bwMode="auto">
          <a:xfrm>
            <a:off x="1042988" y="4074654"/>
            <a:ext cx="1901825" cy="157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nSpc>
                <a:spcPct val="115000"/>
              </a:lnSpc>
            </a:pPr>
            <a:r>
              <a:rPr lang="ja-JP" altLang="en-US" sz="1400" b="1" dirty="0">
                <a:solidFill>
                  <a:srgbClr val="CC0066"/>
                </a:solidFill>
                <a:latin typeface="Meiryo UI" pitchFamily="50" charset="-128"/>
                <a:ea typeface="Meiryo UI" pitchFamily="50" charset="-128"/>
                <a:cs typeface="Meiryo UI" pitchFamily="50" charset="-128"/>
              </a:rPr>
              <a:t>　生活機能関連項目</a:t>
            </a:r>
          </a:p>
          <a:p>
            <a:pPr>
              <a:lnSpc>
                <a:spcPct val="115000"/>
              </a:lnSpc>
            </a:pPr>
            <a:r>
              <a:rPr lang="ja-JP" altLang="en-US" sz="1400" b="1" dirty="0">
                <a:solidFill>
                  <a:schemeClr val="bg2"/>
                </a:solidFill>
                <a:latin typeface="Meiryo UI" pitchFamily="50" charset="-128"/>
                <a:ea typeface="Meiryo UI" pitchFamily="50" charset="-128"/>
                <a:cs typeface="Meiryo UI" pitchFamily="50" charset="-128"/>
              </a:rPr>
              <a:t>　・外出頻度</a:t>
            </a:r>
          </a:p>
          <a:p>
            <a:pPr>
              <a:lnSpc>
                <a:spcPct val="115000"/>
              </a:lnSpc>
            </a:pPr>
            <a:r>
              <a:rPr lang="ja-JP" altLang="en-US" sz="1400" b="1" dirty="0">
                <a:solidFill>
                  <a:schemeClr val="bg2"/>
                </a:solidFill>
                <a:latin typeface="Meiryo UI" pitchFamily="50" charset="-128"/>
                <a:ea typeface="Meiryo UI" pitchFamily="50" charset="-128"/>
                <a:cs typeface="Meiryo UI" pitchFamily="50" charset="-128"/>
              </a:rPr>
              <a:t>　・屋内／屋外</a:t>
            </a:r>
          </a:p>
          <a:p>
            <a:pPr>
              <a:lnSpc>
                <a:spcPct val="115000"/>
              </a:lnSpc>
            </a:pPr>
            <a:r>
              <a:rPr lang="ja-JP" altLang="en-US" sz="1400" b="1" dirty="0">
                <a:solidFill>
                  <a:schemeClr val="bg2"/>
                </a:solidFill>
                <a:latin typeface="Meiryo UI" pitchFamily="50" charset="-128"/>
                <a:ea typeface="Meiryo UI" pitchFamily="50" charset="-128"/>
                <a:cs typeface="Meiryo UI" pitchFamily="50" charset="-128"/>
              </a:rPr>
              <a:t>　</a:t>
            </a:r>
            <a:r>
              <a:rPr lang="ja-JP" altLang="en-US" sz="1000" b="1" dirty="0">
                <a:solidFill>
                  <a:schemeClr val="bg2"/>
                </a:solidFill>
                <a:latin typeface="Meiryo UI" pitchFamily="50" charset="-128"/>
                <a:ea typeface="Meiryo UI" pitchFamily="50" charset="-128"/>
                <a:cs typeface="Meiryo UI" pitchFamily="50" charset="-128"/>
              </a:rPr>
              <a:t>　</a:t>
            </a:r>
            <a:r>
              <a:rPr lang="ja-JP" altLang="en-US" sz="1400" b="1" dirty="0">
                <a:solidFill>
                  <a:schemeClr val="bg2"/>
                </a:solidFill>
                <a:latin typeface="Meiryo UI" pitchFamily="50" charset="-128"/>
                <a:ea typeface="Meiryo UI" pitchFamily="50" charset="-128"/>
                <a:cs typeface="Meiryo UI" pitchFamily="50" charset="-128"/>
              </a:rPr>
              <a:t>移動の自立度</a:t>
            </a:r>
          </a:p>
          <a:p>
            <a:pPr>
              <a:lnSpc>
                <a:spcPct val="115000"/>
              </a:lnSpc>
            </a:pPr>
            <a:r>
              <a:rPr lang="ja-JP" altLang="en-US" sz="1400" b="1" dirty="0">
                <a:solidFill>
                  <a:schemeClr val="bg2"/>
                </a:solidFill>
                <a:latin typeface="Meiryo UI" pitchFamily="50" charset="-128"/>
                <a:ea typeface="Meiryo UI" pitchFamily="50" charset="-128"/>
                <a:cs typeface="Meiryo UI" pitchFamily="50" charset="-128"/>
              </a:rPr>
              <a:t>　・痛みの有無</a:t>
            </a:r>
          </a:p>
          <a:p>
            <a:pPr>
              <a:lnSpc>
                <a:spcPct val="115000"/>
              </a:lnSpc>
            </a:pPr>
            <a:r>
              <a:rPr lang="ja-JP" altLang="en-US" sz="1400" b="1" dirty="0">
                <a:solidFill>
                  <a:schemeClr val="bg2"/>
                </a:solidFill>
                <a:latin typeface="Meiryo UI" pitchFamily="50" charset="-128"/>
                <a:ea typeface="Meiryo UI" pitchFamily="50" charset="-128"/>
                <a:cs typeface="Meiryo UI" pitchFamily="50" charset="-128"/>
              </a:rPr>
              <a:t>　                    など</a:t>
            </a:r>
          </a:p>
        </p:txBody>
      </p:sp>
      <p:sp>
        <p:nvSpPr>
          <p:cNvPr id="8206" name="AutoShape 17"/>
          <p:cNvSpPr>
            <a:spLocks noChangeArrowheads="1"/>
          </p:cNvSpPr>
          <p:nvPr/>
        </p:nvSpPr>
        <p:spPr bwMode="auto">
          <a:xfrm>
            <a:off x="3457575" y="2859088"/>
            <a:ext cx="884238" cy="1363662"/>
          </a:xfrm>
          <a:prstGeom prst="rightArrow">
            <a:avLst>
              <a:gd name="adj1" fmla="val 57907"/>
              <a:gd name="adj2" fmla="val 40157"/>
            </a:avLst>
          </a:prstGeom>
          <a:gradFill rotWithShape="1">
            <a:gsLst>
              <a:gs pos="0">
                <a:srgbClr val="669900"/>
              </a:gs>
              <a:gs pos="100000">
                <a:srgbClr val="3399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07" name="Text Box 18"/>
          <p:cNvSpPr txBox="1">
            <a:spLocks noChangeArrowheads="1"/>
          </p:cNvSpPr>
          <p:nvPr/>
        </p:nvSpPr>
        <p:spPr bwMode="auto">
          <a:xfrm>
            <a:off x="4929808" y="3290178"/>
            <a:ext cx="3669679" cy="281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spcAft>
                <a:spcPct val="10000"/>
              </a:spcAft>
            </a:pPr>
            <a:r>
              <a:rPr lang="ja-JP" altLang="en-US" sz="2400" b="1" dirty="0">
                <a:solidFill>
                  <a:srgbClr val="3399FF"/>
                </a:solidFill>
                <a:latin typeface="Meiryo UI" pitchFamily="50" charset="-128"/>
                <a:ea typeface="Meiryo UI" pitchFamily="50" charset="-128"/>
                <a:cs typeface="Meiryo UI" pitchFamily="50" charset="-128"/>
              </a:rPr>
              <a:t>  （期待される役割）</a:t>
            </a:r>
          </a:p>
          <a:p>
            <a:pPr>
              <a:lnSpc>
                <a:spcPct val="110000"/>
              </a:lnSpc>
              <a:spcBef>
                <a:spcPts val="1200"/>
              </a:spcBef>
            </a:pPr>
            <a:r>
              <a:rPr lang="en-US" altLang="ja-JP" sz="1600" b="1" dirty="0">
                <a:latin typeface="Meiryo UI" pitchFamily="50" charset="-128"/>
                <a:ea typeface="Meiryo UI" pitchFamily="50" charset="-128"/>
                <a:cs typeface="Meiryo UI" pitchFamily="50" charset="-128"/>
              </a:rPr>
              <a:t>1. </a:t>
            </a:r>
            <a:r>
              <a:rPr lang="ja-JP" altLang="en-US" sz="1600" b="1" dirty="0">
                <a:latin typeface="Meiryo UI" pitchFamily="50" charset="-128"/>
                <a:ea typeface="Meiryo UI" pitchFamily="50" charset="-128"/>
                <a:cs typeface="Meiryo UI" pitchFamily="50" charset="-128"/>
              </a:rPr>
              <a:t>傷病に関する診断・治療</a:t>
            </a:r>
          </a:p>
          <a:p>
            <a:pPr>
              <a:lnSpc>
                <a:spcPct val="110000"/>
              </a:lnSpc>
            </a:pPr>
            <a:r>
              <a:rPr lang="en-US" altLang="ja-JP" sz="1600" b="1" dirty="0">
                <a:latin typeface="Meiryo UI" pitchFamily="50" charset="-128"/>
                <a:ea typeface="Meiryo UI" pitchFamily="50" charset="-128"/>
                <a:cs typeface="Meiryo UI" pitchFamily="50" charset="-128"/>
              </a:rPr>
              <a:t>2. </a:t>
            </a:r>
            <a:r>
              <a:rPr lang="ja-JP" altLang="en-US" sz="1600" b="1" dirty="0">
                <a:latin typeface="Meiryo UI" pitchFamily="50" charset="-128"/>
                <a:ea typeface="Meiryo UI" pitchFamily="50" charset="-128"/>
                <a:cs typeface="Meiryo UI" pitchFamily="50" charset="-128"/>
              </a:rPr>
              <a:t>生活機能の把握（ﾊｲﾘｽｸ群の抽出</a:t>
            </a:r>
            <a:r>
              <a:rPr lang="en-US" altLang="ja-JP" sz="1600" b="1" dirty="0">
                <a:latin typeface="Meiryo UI" pitchFamily="50" charset="-128"/>
                <a:ea typeface="Meiryo UI" pitchFamily="50" charset="-128"/>
                <a:cs typeface="Meiryo UI" pitchFamily="50" charset="-128"/>
              </a:rPr>
              <a:t>)</a:t>
            </a:r>
          </a:p>
          <a:p>
            <a:pPr>
              <a:lnSpc>
                <a:spcPct val="110000"/>
              </a:lnSpc>
            </a:pPr>
            <a:r>
              <a:rPr lang="en-US" altLang="ja-JP" sz="1600" b="1" dirty="0">
                <a:latin typeface="Meiryo UI" pitchFamily="50" charset="-128"/>
                <a:ea typeface="Meiryo UI" pitchFamily="50" charset="-128"/>
                <a:cs typeface="Meiryo UI" pitchFamily="50" charset="-128"/>
              </a:rPr>
              <a:t>3. </a:t>
            </a:r>
            <a:r>
              <a:rPr lang="ja-JP" altLang="en-US" sz="1600" b="1" dirty="0">
                <a:latin typeface="Meiryo UI" pitchFamily="50" charset="-128"/>
                <a:ea typeface="Meiryo UI" pitchFamily="50" charset="-128"/>
                <a:cs typeface="Meiryo UI" pitchFamily="50" charset="-128"/>
              </a:rPr>
              <a:t>生活機能低下要因の評価と除去</a:t>
            </a:r>
          </a:p>
          <a:p>
            <a:pPr>
              <a:lnSpc>
                <a:spcPct val="110000"/>
              </a:lnSpc>
            </a:pPr>
            <a:r>
              <a:rPr lang="en-US" altLang="ja-JP" sz="1600" b="1" dirty="0">
                <a:latin typeface="Meiryo UI" pitchFamily="50" charset="-128"/>
                <a:ea typeface="Meiryo UI" pitchFamily="50" charset="-128"/>
                <a:cs typeface="Meiryo UI" pitchFamily="50" charset="-128"/>
              </a:rPr>
              <a:t>4. </a:t>
            </a:r>
            <a:r>
              <a:rPr lang="ja-JP" altLang="en-US" sz="1600" b="1" dirty="0">
                <a:latin typeface="Meiryo UI" pitchFamily="50" charset="-128"/>
                <a:ea typeface="Meiryo UI" pitchFamily="50" charset="-128"/>
                <a:cs typeface="Meiryo UI" pitchFamily="50" charset="-128"/>
              </a:rPr>
              <a:t>日常生活の指導助言</a:t>
            </a:r>
          </a:p>
          <a:p>
            <a:pPr>
              <a:lnSpc>
                <a:spcPct val="110000"/>
              </a:lnSpc>
            </a:pPr>
            <a:r>
              <a:rPr lang="en-US" altLang="ja-JP" sz="1600" b="1" dirty="0">
                <a:latin typeface="Meiryo UI" pitchFamily="50" charset="-128"/>
                <a:ea typeface="Meiryo UI" pitchFamily="50" charset="-128"/>
                <a:cs typeface="Meiryo UI" pitchFamily="50" charset="-128"/>
              </a:rPr>
              <a:t>5. </a:t>
            </a:r>
            <a:r>
              <a:rPr lang="ja-JP" altLang="en-US" sz="1600" b="1" dirty="0">
                <a:latin typeface="Meiryo UI" pitchFamily="50" charset="-128"/>
                <a:ea typeface="Meiryo UI" pitchFamily="50" charset="-128"/>
                <a:cs typeface="Meiryo UI" pitchFamily="50" charset="-128"/>
              </a:rPr>
              <a:t>状況に応じた関係機関の紹介</a:t>
            </a:r>
          </a:p>
          <a:p>
            <a:pPr>
              <a:lnSpc>
                <a:spcPct val="110000"/>
              </a:lnSpc>
            </a:pPr>
            <a:r>
              <a:rPr lang="ja-JP" altLang="en-US" sz="1600" b="1" dirty="0">
                <a:latin typeface="Meiryo UI" pitchFamily="50" charset="-128"/>
                <a:ea typeface="Meiryo UI" pitchFamily="50" charset="-128"/>
                <a:cs typeface="Meiryo UI" pitchFamily="50" charset="-128"/>
              </a:rPr>
              <a:t>　 </a:t>
            </a:r>
            <a:r>
              <a:rPr lang="en-US" altLang="ja-JP" sz="1600" b="1" dirty="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専門医、地域包括支援センター等</a:t>
            </a:r>
            <a:r>
              <a:rPr lang="en-US" altLang="ja-JP" sz="1600" b="1" dirty="0">
                <a:latin typeface="Meiryo UI" pitchFamily="50" charset="-128"/>
                <a:ea typeface="Meiryo UI" pitchFamily="50" charset="-128"/>
                <a:cs typeface="Meiryo UI" pitchFamily="50" charset="-128"/>
              </a:rPr>
              <a:t>)</a:t>
            </a:r>
          </a:p>
          <a:p>
            <a:pPr>
              <a:lnSpc>
                <a:spcPct val="110000"/>
              </a:lnSpc>
            </a:pPr>
            <a:r>
              <a:rPr lang="en-US" altLang="ja-JP" sz="1600" b="1" dirty="0">
                <a:latin typeface="Meiryo UI" pitchFamily="50" charset="-128"/>
                <a:ea typeface="Meiryo UI" pitchFamily="50" charset="-128"/>
                <a:cs typeface="Meiryo UI" pitchFamily="50" charset="-128"/>
              </a:rPr>
              <a:t>6. </a:t>
            </a:r>
            <a:r>
              <a:rPr lang="ja-JP" altLang="en-US" sz="1600" b="1" dirty="0">
                <a:latin typeface="Meiryo UI" pitchFamily="50" charset="-128"/>
                <a:ea typeface="Meiryo UI" pitchFamily="50" charset="-128"/>
                <a:cs typeface="Meiryo UI" pitchFamily="50" charset="-128"/>
              </a:rPr>
              <a:t>ケアマネや地域包括支援センター</a:t>
            </a:r>
          </a:p>
          <a:p>
            <a:pPr>
              <a:lnSpc>
                <a:spcPct val="110000"/>
              </a:lnSpc>
            </a:pPr>
            <a:r>
              <a:rPr lang="ja-JP" altLang="en-US" sz="1600" b="1" dirty="0">
                <a:latin typeface="Meiryo UI" pitchFamily="50" charset="-128"/>
                <a:ea typeface="Meiryo UI" pitchFamily="50" charset="-128"/>
                <a:cs typeface="Meiryo UI" pitchFamily="50" charset="-128"/>
              </a:rPr>
              <a:t>　 職員との連携</a:t>
            </a:r>
          </a:p>
        </p:txBody>
      </p:sp>
      <p:sp>
        <p:nvSpPr>
          <p:cNvPr id="8208" name="Rectangle 19"/>
          <p:cNvSpPr>
            <a:spLocks noChangeArrowheads="1"/>
          </p:cNvSpPr>
          <p:nvPr/>
        </p:nvSpPr>
        <p:spPr bwMode="auto">
          <a:xfrm>
            <a:off x="4643438" y="1628775"/>
            <a:ext cx="3816350" cy="4608513"/>
          </a:xfrm>
          <a:prstGeom prst="rect">
            <a:avLst/>
          </a:prstGeom>
          <a:noFill/>
          <a:ln w="50800" cap="rnd" algn="ctr">
            <a:solidFill>
              <a:srgbClr val="3399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09" name="Rectangle 3"/>
          <p:cNvSpPr>
            <a:spLocks noChangeArrowheads="1"/>
          </p:cNvSpPr>
          <p:nvPr/>
        </p:nvSpPr>
        <p:spPr bwMode="auto">
          <a:xfrm>
            <a:off x="301625" y="86360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8199" name="Text Box 8"/>
          <p:cNvSpPr txBox="1">
            <a:spLocks noChangeArrowheads="1"/>
          </p:cNvSpPr>
          <p:nvPr/>
        </p:nvSpPr>
        <p:spPr bwMode="auto">
          <a:xfrm>
            <a:off x="5078894" y="1282700"/>
            <a:ext cx="3007692" cy="461665"/>
          </a:xfrm>
          <a:prstGeom prst="rect">
            <a:avLst/>
          </a:prstGeom>
          <a:solidFill>
            <a:srgbClr val="3399FF"/>
          </a:solidFill>
          <a:ln>
            <a:noFill/>
          </a:ln>
          <a:effectLst/>
          <a:extLst>
            <a:ext uri="{91240B29-F687-4F45-9708-019B960494DF}">
              <a14:hiddenLine xmlns:a14="http://schemas.microsoft.com/office/drawing/2010/main" w="1905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lnSpc>
                <a:spcPct val="120000"/>
              </a:lnSpc>
            </a:pPr>
            <a:r>
              <a:rPr lang="ja-JP" altLang="en-US" sz="2000" b="1" dirty="0">
                <a:solidFill>
                  <a:schemeClr val="bg1"/>
                </a:solidFill>
                <a:latin typeface="Meiryo UI" pitchFamily="50" charset="-128"/>
                <a:ea typeface="Meiryo UI" pitchFamily="50" charset="-128"/>
                <a:cs typeface="Meiryo UI" pitchFamily="50" charset="-128"/>
              </a:rPr>
              <a:t>かかりつけ医（医療機関）</a:t>
            </a:r>
          </a:p>
        </p:txBody>
      </p:sp>
      <p:sp>
        <p:nvSpPr>
          <p:cNvPr id="20"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-3</a:t>
            </a:r>
            <a:r>
              <a:rPr lang="ja-JP" altLang="en-US" sz="1800" b="1" dirty="0">
                <a:latin typeface="Meiryo UI" pitchFamily="50" charset="-128"/>
                <a:ea typeface="Meiryo UI" pitchFamily="50" charset="-128"/>
                <a:cs typeface="Meiryo UI" pitchFamily="50" charset="-128"/>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1733550" y="359811"/>
            <a:ext cx="5473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b="1" dirty="0">
                <a:latin typeface="Meiryo UI" pitchFamily="50" charset="-128"/>
                <a:ea typeface="Meiryo UI" pitchFamily="50" charset="-128"/>
                <a:cs typeface="Meiryo UI" pitchFamily="50" charset="-128"/>
              </a:rPr>
              <a:t>認知症の症状に影響する要因</a:t>
            </a:r>
          </a:p>
        </p:txBody>
      </p:sp>
      <p:sp>
        <p:nvSpPr>
          <p:cNvPr id="122883" name="AutoShape 3"/>
          <p:cNvSpPr>
            <a:spLocks noChangeArrowheads="1"/>
          </p:cNvSpPr>
          <p:nvPr/>
        </p:nvSpPr>
        <p:spPr bwMode="auto">
          <a:xfrm>
            <a:off x="541338" y="1455738"/>
            <a:ext cx="2440401" cy="685800"/>
          </a:xfrm>
          <a:prstGeom prst="roundRect">
            <a:avLst>
              <a:gd name="adj" fmla="val 16667"/>
            </a:avLst>
          </a:prstGeom>
          <a:solidFill>
            <a:srgbClr val="669900">
              <a:alpha val="60000"/>
            </a:srgbClr>
          </a:solidFill>
          <a:ln>
            <a:noFill/>
          </a:ln>
        </p:spPr>
        <p:txBody>
          <a:bodyPr wrap="none" anchor="ctr"/>
          <a:lstStyle/>
          <a:p>
            <a:pPr eaLnBrk="1" hangingPunct="1"/>
            <a:endParaRPr lang="ja-JP" altLang="en-US" sz="1800"/>
          </a:p>
        </p:txBody>
      </p:sp>
      <p:sp>
        <p:nvSpPr>
          <p:cNvPr id="122884" name="Text Box 4"/>
          <p:cNvSpPr txBox="1">
            <a:spLocks noChangeArrowheads="1"/>
          </p:cNvSpPr>
          <p:nvPr/>
        </p:nvSpPr>
        <p:spPr bwMode="auto">
          <a:xfrm>
            <a:off x="703263" y="1552507"/>
            <a:ext cx="262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600" b="1">
                <a:solidFill>
                  <a:schemeClr val="bg1"/>
                </a:solidFill>
                <a:latin typeface="Meiryo UI" pitchFamily="50" charset="-128"/>
                <a:ea typeface="Meiryo UI" pitchFamily="50" charset="-128"/>
                <a:cs typeface="Meiryo UI" pitchFamily="50" charset="-128"/>
              </a:rPr>
              <a:t>脳組織の障害</a:t>
            </a:r>
          </a:p>
        </p:txBody>
      </p:sp>
      <p:sp>
        <p:nvSpPr>
          <p:cNvPr id="122885" name="AutoShape 5"/>
          <p:cNvSpPr>
            <a:spLocks noChangeArrowheads="1"/>
          </p:cNvSpPr>
          <p:nvPr/>
        </p:nvSpPr>
        <p:spPr bwMode="auto">
          <a:xfrm>
            <a:off x="541338" y="2722563"/>
            <a:ext cx="2825750" cy="1952625"/>
          </a:xfrm>
          <a:prstGeom prst="roundRect">
            <a:avLst>
              <a:gd name="adj" fmla="val 9768"/>
            </a:avLst>
          </a:prstGeom>
          <a:solidFill>
            <a:srgbClr val="47A8AF"/>
          </a:solidFill>
          <a:ln>
            <a:noFill/>
          </a:ln>
        </p:spPr>
        <p:txBody>
          <a:bodyPr wrap="none" anchor="ctr"/>
          <a:lstStyle/>
          <a:p>
            <a:pPr eaLnBrk="1" hangingPunct="1"/>
            <a:endParaRPr lang="ja-JP" altLang="en-US" sz="1800">
              <a:solidFill>
                <a:schemeClr val="bg1"/>
              </a:solidFill>
            </a:endParaRPr>
          </a:p>
        </p:txBody>
      </p:sp>
      <p:sp>
        <p:nvSpPr>
          <p:cNvPr id="122886" name="Text Box 6"/>
          <p:cNvSpPr txBox="1">
            <a:spLocks noChangeArrowheads="1"/>
          </p:cNvSpPr>
          <p:nvPr/>
        </p:nvSpPr>
        <p:spPr bwMode="auto">
          <a:xfrm>
            <a:off x="601662" y="3151085"/>
            <a:ext cx="298291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80000"/>
              </a:lnSpc>
              <a:spcBef>
                <a:spcPct val="50000"/>
              </a:spcBef>
            </a:pPr>
            <a:r>
              <a:rPr lang="ja-JP" altLang="en-US" sz="2400" b="1" dirty="0">
                <a:solidFill>
                  <a:schemeClr val="bg1"/>
                </a:solidFill>
                <a:latin typeface="Meiryo UI" pitchFamily="50" charset="-128"/>
                <a:ea typeface="Meiryo UI" pitchFamily="50" charset="-128"/>
                <a:cs typeface="Meiryo UI" pitchFamily="50" charset="-128"/>
              </a:rPr>
              <a:t>身体疾患</a:t>
            </a:r>
          </a:p>
          <a:p>
            <a:pPr eaLnBrk="1" hangingPunct="1">
              <a:lnSpc>
                <a:spcPct val="50000"/>
              </a:lnSpc>
              <a:spcBef>
                <a:spcPct val="50000"/>
              </a:spcBef>
            </a:pPr>
            <a:r>
              <a:rPr lang="ja-JP" altLang="en-US" sz="2400" b="1" dirty="0">
                <a:solidFill>
                  <a:schemeClr val="bg1"/>
                </a:solidFill>
                <a:latin typeface="Meiryo UI" pitchFamily="50" charset="-128"/>
                <a:ea typeface="Meiryo UI" pitchFamily="50" charset="-128"/>
                <a:cs typeface="Meiryo UI" pitchFamily="50" charset="-128"/>
              </a:rPr>
              <a:t>心</a:t>
            </a:r>
            <a:r>
              <a:rPr lang="en-US" altLang="ja-JP" sz="2400" b="1" dirty="0">
                <a:solidFill>
                  <a:schemeClr val="bg1"/>
                </a:solidFill>
                <a:latin typeface="Meiryo UI" pitchFamily="50" charset="-128"/>
                <a:ea typeface="Meiryo UI" pitchFamily="50" charset="-128"/>
                <a:cs typeface="Meiryo UI" pitchFamily="50" charset="-128"/>
              </a:rPr>
              <a:t>･</a:t>
            </a:r>
            <a:r>
              <a:rPr lang="ja-JP" altLang="en-US" sz="2400" b="1" dirty="0">
                <a:solidFill>
                  <a:schemeClr val="bg1"/>
                </a:solidFill>
                <a:latin typeface="Meiryo UI" pitchFamily="50" charset="-128"/>
                <a:ea typeface="Meiryo UI" pitchFamily="50" charset="-128"/>
                <a:cs typeface="Meiryo UI" pitchFamily="50" charset="-128"/>
              </a:rPr>
              <a:t>肺</a:t>
            </a:r>
            <a:r>
              <a:rPr lang="en-US" altLang="ja-JP" sz="2400" b="1" dirty="0">
                <a:solidFill>
                  <a:schemeClr val="bg1"/>
                </a:solidFill>
                <a:latin typeface="Meiryo UI" pitchFamily="50" charset="-128"/>
                <a:ea typeface="Meiryo UI" pitchFamily="50" charset="-128"/>
                <a:cs typeface="Meiryo UI" pitchFamily="50" charset="-128"/>
              </a:rPr>
              <a:t>･</a:t>
            </a:r>
            <a:r>
              <a:rPr lang="ja-JP" altLang="en-US" sz="2400" b="1" dirty="0">
                <a:solidFill>
                  <a:schemeClr val="bg1"/>
                </a:solidFill>
                <a:latin typeface="Meiryo UI" pitchFamily="50" charset="-128"/>
                <a:ea typeface="Meiryo UI" pitchFamily="50" charset="-128"/>
                <a:cs typeface="Meiryo UI" pitchFamily="50" charset="-128"/>
              </a:rPr>
              <a:t>脳血管障害　</a:t>
            </a:r>
          </a:p>
          <a:p>
            <a:pPr eaLnBrk="1" hangingPunct="1">
              <a:lnSpc>
                <a:spcPct val="50000"/>
              </a:lnSpc>
              <a:spcBef>
                <a:spcPct val="50000"/>
              </a:spcBef>
            </a:pPr>
            <a:r>
              <a:rPr lang="ja-JP" altLang="en-US" sz="2400" b="1" dirty="0">
                <a:solidFill>
                  <a:schemeClr val="bg1"/>
                </a:solidFill>
                <a:latin typeface="Meiryo UI" pitchFamily="50" charset="-128"/>
                <a:ea typeface="Meiryo UI" pitchFamily="50" charset="-128"/>
                <a:cs typeface="Meiryo UI" pitchFamily="50" charset="-128"/>
              </a:rPr>
              <a:t>栄養不良</a:t>
            </a:r>
            <a:r>
              <a:rPr lang="ja-JP" altLang="en-US" sz="2500" b="1" dirty="0">
                <a:solidFill>
                  <a:schemeClr val="bg1"/>
                </a:solidFill>
                <a:latin typeface="Meiryo UI" pitchFamily="50" charset="-128"/>
                <a:ea typeface="Meiryo UI" pitchFamily="50" charset="-128"/>
                <a:cs typeface="Meiryo UI" pitchFamily="50" charset="-128"/>
              </a:rPr>
              <a:t>　　</a:t>
            </a:r>
            <a:r>
              <a:rPr lang="ja-JP" altLang="en-US" sz="2000" b="1" dirty="0">
                <a:solidFill>
                  <a:schemeClr val="bg1"/>
                </a:solidFill>
                <a:latin typeface="Meiryo UI" pitchFamily="50" charset="-128"/>
                <a:ea typeface="Meiryo UI" pitchFamily="50" charset="-128"/>
                <a:cs typeface="Meiryo UI" pitchFamily="50" charset="-128"/>
              </a:rPr>
              <a:t>など</a:t>
            </a:r>
          </a:p>
        </p:txBody>
      </p:sp>
      <p:sp>
        <p:nvSpPr>
          <p:cNvPr id="122887" name="AutoShape 7"/>
          <p:cNvSpPr>
            <a:spLocks noChangeArrowheads="1"/>
          </p:cNvSpPr>
          <p:nvPr/>
        </p:nvSpPr>
        <p:spPr bwMode="auto">
          <a:xfrm>
            <a:off x="3756025" y="1460500"/>
            <a:ext cx="2520950" cy="685800"/>
          </a:xfrm>
          <a:prstGeom prst="roundRect">
            <a:avLst>
              <a:gd name="adj" fmla="val 16667"/>
            </a:avLst>
          </a:prstGeom>
          <a:solidFill>
            <a:srgbClr val="669900">
              <a:alpha val="60000"/>
            </a:srgbClr>
          </a:solidFill>
          <a:ln>
            <a:noFill/>
          </a:ln>
        </p:spPr>
        <p:txBody>
          <a:bodyPr wrap="none" anchor="ctr"/>
          <a:lstStyle/>
          <a:p>
            <a:pPr eaLnBrk="1" hangingPunct="1"/>
            <a:endParaRPr lang="ja-JP" altLang="en-US" sz="1800"/>
          </a:p>
        </p:txBody>
      </p:sp>
      <p:sp>
        <p:nvSpPr>
          <p:cNvPr id="122888" name="Text Box 8"/>
          <p:cNvSpPr txBox="1">
            <a:spLocks noChangeArrowheads="1"/>
          </p:cNvSpPr>
          <p:nvPr/>
        </p:nvSpPr>
        <p:spPr bwMode="auto">
          <a:xfrm>
            <a:off x="3944937" y="1569969"/>
            <a:ext cx="26749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600" b="1" dirty="0">
                <a:solidFill>
                  <a:schemeClr val="bg1"/>
                </a:solidFill>
                <a:latin typeface="Meiryo UI" pitchFamily="50" charset="-128"/>
                <a:ea typeface="Meiryo UI" pitchFamily="50" charset="-128"/>
                <a:cs typeface="Meiryo UI" pitchFamily="50" charset="-128"/>
              </a:rPr>
              <a:t>脳の機能低下</a:t>
            </a:r>
          </a:p>
        </p:txBody>
      </p:sp>
      <p:sp>
        <p:nvSpPr>
          <p:cNvPr id="122889" name="AutoShape 9"/>
          <p:cNvSpPr>
            <a:spLocks noChangeArrowheads="1"/>
          </p:cNvSpPr>
          <p:nvPr/>
        </p:nvSpPr>
        <p:spPr bwMode="auto">
          <a:xfrm>
            <a:off x="3756025" y="2722562"/>
            <a:ext cx="2371725" cy="1978025"/>
          </a:xfrm>
          <a:prstGeom prst="roundRect">
            <a:avLst>
              <a:gd name="adj" fmla="val 11347"/>
            </a:avLst>
          </a:prstGeom>
          <a:solidFill>
            <a:srgbClr val="47A8AF"/>
          </a:solidFill>
          <a:ln>
            <a:noFill/>
          </a:ln>
        </p:spPr>
        <p:txBody>
          <a:bodyPr wrap="none" anchor="ctr"/>
          <a:lstStyle/>
          <a:p>
            <a:pPr eaLnBrk="1" hangingPunct="1"/>
            <a:endParaRPr lang="ja-JP" altLang="en-US" sz="1800">
              <a:solidFill>
                <a:schemeClr val="bg1"/>
              </a:solidFill>
            </a:endParaRPr>
          </a:p>
        </p:txBody>
      </p:sp>
      <p:sp>
        <p:nvSpPr>
          <p:cNvPr id="122890" name="Text Box 10"/>
          <p:cNvSpPr txBox="1">
            <a:spLocks noChangeArrowheads="1"/>
          </p:cNvSpPr>
          <p:nvPr/>
        </p:nvSpPr>
        <p:spPr bwMode="auto">
          <a:xfrm>
            <a:off x="3885304" y="2869387"/>
            <a:ext cx="21986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400" b="1" dirty="0">
                <a:solidFill>
                  <a:schemeClr val="bg1"/>
                </a:solidFill>
                <a:latin typeface="Meiryo UI" pitchFamily="50" charset="-128"/>
                <a:ea typeface="Meiryo UI" pitchFamily="50" charset="-128"/>
                <a:cs typeface="Meiryo UI" pitchFamily="50" charset="-128"/>
              </a:rPr>
              <a:t>心理的状態</a:t>
            </a:r>
          </a:p>
          <a:p>
            <a:pPr eaLnBrk="1" hangingPunct="1"/>
            <a:r>
              <a:rPr lang="ja-JP" altLang="en-US" sz="2400" b="1" dirty="0">
                <a:solidFill>
                  <a:schemeClr val="bg1"/>
                </a:solidFill>
                <a:latin typeface="Meiryo UI" pitchFamily="50" charset="-128"/>
                <a:ea typeface="Meiryo UI" pitchFamily="50" charset="-128"/>
                <a:cs typeface="Meiryo UI" pitchFamily="50" charset="-128"/>
              </a:rPr>
              <a:t>うつ状態　　</a:t>
            </a:r>
            <a:endParaRPr lang="en-US" altLang="ja-JP" sz="2400" b="1" dirty="0">
              <a:solidFill>
                <a:schemeClr val="bg1"/>
              </a:solidFill>
              <a:latin typeface="Meiryo UI" pitchFamily="50" charset="-128"/>
              <a:ea typeface="Meiryo UI" pitchFamily="50" charset="-128"/>
              <a:cs typeface="Meiryo UI" pitchFamily="50" charset="-128"/>
            </a:endParaRPr>
          </a:p>
          <a:p>
            <a:pPr eaLnBrk="1" hangingPunct="1"/>
            <a:r>
              <a:rPr lang="ja-JP" altLang="en-US" sz="2400" b="1" dirty="0">
                <a:solidFill>
                  <a:schemeClr val="bg1"/>
                </a:solidFill>
                <a:latin typeface="Meiryo UI" pitchFamily="50" charset="-128"/>
                <a:ea typeface="Meiryo UI" pitchFamily="50" charset="-128"/>
                <a:cs typeface="Meiryo UI" pitchFamily="50" charset="-128"/>
              </a:rPr>
              <a:t>依存、退行、　　　　　　　心気、不安 </a:t>
            </a:r>
            <a:r>
              <a:rPr lang="ja-JP" altLang="en-US" sz="2000" b="1" dirty="0">
                <a:solidFill>
                  <a:schemeClr val="bg1"/>
                </a:solidFill>
                <a:latin typeface="Meiryo UI" pitchFamily="50" charset="-128"/>
                <a:ea typeface="Meiryo UI" pitchFamily="50" charset="-128"/>
                <a:cs typeface="Meiryo UI" pitchFamily="50" charset="-128"/>
              </a:rPr>
              <a:t>など</a:t>
            </a:r>
          </a:p>
        </p:txBody>
      </p:sp>
      <p:sp>
        <p:nvSpPr>
          <p:cNvPr id="122891" name="AutoShape 11"/>
          <p:cNvSpPr>
            <a:spLocks noChangeArrowheads="1"/>
          </p:cNvSpPr>
          <p:nvPr/>
        </p:nvSpPr>
        <p:spPr bwMode="auto">
          <a:xfrm>
            <a:off x="601662" y="5253038"/>
            <a:ext cx="5659437" cy="611187"/>
          </a:xfrm>
          <a:prstGeom prst="roundRect">
            <a:avLst>
              <a:gd name="adj" fmla="val 20143"/>
            </a:avLst>
          </a:prstGeom>
          <a:solidFill>
            <a:srgbClr val="FF5050"/>
          </a:solidFill>
          <a:ln>
            <a:noFill/>
          </a:ln>
        </p:spPr>
        <p:txBody>
          <a:bodyPr wrap="none" anchor="ctr"/>
          <a:lstStyle/>
          <a:p>
            <a:pPr eaLnBrk="1" hangingPunct="1"/>
            <a:endParaRPr lang="ja-JP" altLang="en-US" sz="1800"/>
          </a:p>
        </p:txBody>
      </p:sp>
      <p:sp>
        <p:nvSpPr>
          <p:cNvPr id="122892" name="Text Box 12"/>
          <p:cNvSpPr txBox="1">
            <a:spLocks noChangeArrowheads="1"/>
          </p:cNvSpPr>
          <p:nvPr/>
        </p:nvSpPr>
        <p:spPr bwMode="auto">
          <a:xfrm>
            <a:off x="601663" y="5395085"/>
            <a:ext cx="55626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pPr>
            <a:r>
              <a:rPr lang="ja-JP" altLang="en-US" sz="2800" b="1" dirty="0">
                <a:solidFill>
                  <a:schemeClr val="bg1"/>
                </a:solidFill>
                <a:latin typeface="Meiryo UI" pitchFamily="50" charset="-128"/>
                <a:ea typeface="Meiryo UI" pitchFamily="50" charset="-128"/>
                <a:cs typeface="Meiryo UI" pitchFamily="50" charset="-128"/>
              </a:rPr>
              <a:t>おかれている環境やケア</a:t>
            </a:r>
          </a:p>
        </p:txBody>
      </p:sp>
      <p:sp>
        <p:nvSpPr>
          <p:cNvPr id="122893" name="AutoShape 13"/>
          <p:cNvSpPr>
            <a:spLocks noChangeArrowheads="1"/>
          </p:cNvSpPr>
          <p:nvPr/>
        </p:nvSpPr>
        <p:spPr bwMode="auto">
          <a:xfrm>
            <a:off x="6915150" y="2763838"/>
            <a:ext cx="2005013" cy="1839912"/>
          </a:xfrm>
          <a:prstGeom prst="roundRect">
            <a:avLst>
              <a:gd name="adj" fmla="val 15963"/>
            </a:avLst>
          </a:prstGeom>
          <a:noFill/>
          <a:ln w="6985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p>
        </p:txBody>
      </p:sp>
      <p:sp>
        <p:nvSpPr>
          <p:cNvPr id="122894" name="AutoShape 15"/>
          <p:cNvSpPr>
            <a:spLocks noChangeArrowheads="1"/>
          </p:cNvSpPr>
          <p:nvPr/>
        </p:nvSpPr>
        <p:spPr bwMode="auto">
          <a:xfrm>
            <a:off x="1527175" y="2214563"/>
            <a:ext cx="635000" cy="422275"/>
          </a:xfrm>
          <a:prstGeom prst="upArrow">
            <a:avLst>
              <a:gd name="adj1" fmla="val 54704"/>
              <a:gd name="adj2" fmla="val 44958"/>
            </a:avLst>
          </a:prstGeom>
          <a:solidFill>
            <a:schemeClr val="bg1">
              <a:lumMod val="65000"/>
            </a:schemeClr>
          </a:solidFill>
          <a:ln w="38100">
            <a:solidFill>
              <a:schemeClr val="bg1"/>
            </a:solidFill>
            <a:miter lim="800000"/>
            <a:headEnd/>
            <a:tailEnd/>
          </a:ln>
        </p:spPr>
        <p:txBody>
          <a:bodyPr vert="eaVert" wrap="none" anchor="ctr"/>
          <a:lstStyle/>
          <a:p>
            <a:pPr eaLnBrk="1" hangingPunct="1"/>
            <a:endParaRPr lang="ja-JP" altLang="en-US" sz="1800" dirty="0"/>
          </a:p>
        </p:txBody>
      </p:sp>
      <p:sp>
        <p:nvSpPr>
          <p:cNvPr id="122895" name="AutoShape 16"/>
          <p:cNvSpPr>
            <a:spLocks noChangeArrowheads="1"/>
          </p:cNvSpPr>
          <p:nvPr/>
        </p:nvSpPr>
        <p:spPr bwMode="auto">
          <a:xfrm>
            <a:off x="3228975" y="1601788"/>
            <a:ext cx="381000" cy="428625"/>
          </a:xfrm>
          <a:prstGeom prst="rightArrow">
            <a:avLst>
              <a:gd name="adj1" fmla="val 50213"/>
              <a:gd name="adj2" fmla="val 41667"/>
            </a:avLst>
          </a:prstGeom>
          <a:solidFill>
            <a:schemeClr val="bg1">
              <a:lumMod val="65000"/>
            </a:schemeClr>
          </a:solidFill>
          <a:ln w="9525">
            <a:solidFill>
              <a:schemeClr val="bg1"/>
            </a:solidFill>
            <a:miter lim="800000"/>
            <a:headEnd/>
            <a:tailEnd/>
          </a:ln>
        </p:spPr>
        <p:txBody>
          <a:bodyPr wrap="none" anchor="ctr"/>
          <a:lstStyle/>
          <a:p>
            <a:pPr eaLnBrk="1" hangingPunct="1"/>
            <a:endParaRPr lang="ja-JP" altLang="en-US" sz="1800" dirty="0"/>
          </a:p>
        </p:txBody>
      </p:sp>
      <p:sp>
        <p:nvSpPr>
          <p:cNvPr id="122896" name="AutoShape 18"/>
          <p:cNvSpPr>
            <a:spLocks noChangeArrowheads="1"/>
          </p:cNvSpPr>
          <p:nvPr/>
        </p:nvSpPr>
        <p:spPr bwMode="auto">
          <a:xfrm>
            <a:off x="3286125" y="3375025"/>
            <a:ext cx="539750" cy="652463"/>
          </a:xfrm>
          <a:prstGeom prst="leftRightArrow">
            <a:avLst>
              <a:gd name="adj1" fmla="val 40102"/>
              <a:gd name="adj2" fmla="val 30000"/>
            </a:avLst>
          </a:prstGeom>
          <a:solidFill>
            <a:schemeClr val="bg1">
              <a:lumMod val="65000"/>
            </a:schemeClr>
          </a:solidFill>
          <a:ln w="38100">
            <a:solidFill>
              <a:schemeClr val="bg1"/>
            </a:solidFill>
            <a:miter lim="800000"/>
            <a:headEnd/>
            <a:tailEnd/>
          </a:ln>
        </p:spPr>
        <p:txBody>
          <a:bodyPr wrap="none" anchor="ctr"/>
          <a:lstStyle/>
          <a:p>
            <a:pPr eaLnBrk="1" hangingPunct="1"/>
            <a:endParaRPr lang="ja-JP" altLang="en-US" sz="1800"/>
          </a:p>
        </p:txBody>
      </p:sp>
      <p:sp>
        <p:nvSpPr>
          <p:cNvPr id="122897" name="AutoShape 20"/>
          <p:cNvSpPr>
            <a:spLocks noChangeArrowheads="1"/>
          </p:cNvSpPr>
          <p:nvPr/>
        </p:nvSpPr>
        <p:spPr bwMode="auto">
          <a:xfrm>
            <a:off x="6219825" y="3406775"/>
            <a:ext cx="488950" cy="538163"/>
          </a:xfrm>
          <a:prstGeom prst="rightArrow">
            <a:avLst>
              <a:gd name="adj1" fmla="val 53750"/>
              <a:gd name="adj2" fmla="val 44481"/>
            </a:avLst>
          </a:prstGeom>
          <a:solidFill>
            <a:schemeClr val="bg1">
              <a:lumMod val="65000"/>
            </a:schemeClr>
          </a:solidFill>
          <a:ln w="9525">
            <a:solidFill>
              <a:schemeClr val="bg1"/>
            </a:solidFill>
            <a:miter lim="800000"/>
            <a:headEnd/>
            <a:tailEnd/>
          </a:ln>
        </p:spPr>
        <p:txBody>
          <a:bodyPr wrap="none" anchor="ctr"/>
          <a:lstStyle/>
          <a:p>
            <a:pPr eaLnBrk="1" hangingPunct="1"/>
            <a:endParaRPr lang="ja-JP" altLang="en-US" sz="1800"/>
          </a:p>
        </p:txBody>
      </p:sp>
      <p:sp>
        <p:nvSpPr>
          <p:cNvPr id="122898" name="AutoShape 21"/>
          <p:cNvSpPr>
            <a:spLocks noChangeArrowheads="1"/>
          </p:cNvSpPr>
          <p:nvPr/>
        </p:nvSpPr>
        <p:spPr bwMode="auto">
          <a:xfrm rot="-5400000" flipH="1" flipV="1">
            <a:off x="6425406" y="1718469"/>
            <a:ext cx="655638"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lumMod val="65000"/>
            </a:schemeClr>
          </a:solidFill>
          <a:ln w="9525">
            <a:solidFill>
              <a:schemeClr val="bg1"/>
            </a:solidFill>
            <a:miter lim="800000"/>
            <a:headEnd/>
            <a:tailEnd/>
          </a:ln>
        </p:spPr>
        <p:txBody>
          <a:bodyPr rot="10800000" vert="eaVert" wrap="none" anchor="ctr"/>
          <a:lstStyle/>
          <a:p>
            <a:endParaRPr lang="ja-JP" altLang="en-US"/>
          </a:p>
        </p:txBody>
      </p:sp>
      <p:sp>
        <p:nvSpPr>
          <p:cNvPr id="122899" name="AutoShape 22"/>
          <p:cNvSpPr>
            <a:spLocks noChangeArrowheads="1"/>
          </p:cNvSpPr>
          <p:nvPr/>
        </p:nvSpPr>
        <p:spPr bwMode="auto">
          <a:xfrm rot="5400000" flipH="1">
            <a:off x="6450569" y="4928392"/>
            <a:ext cx="665162" cy="7096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lumMod val="65000"/>
            </a:schemeClr>
          </a:solidFill>
          <a:ln w="9525">
            <a:solidFill>
              <a:schemeClr val="bg1"/>
            </a:solidFill>
            <a:miter lim="800000"/>
            <a:headEnd/>
            <a:tailEnd/>
          </a:ln>
        </p:spPr>
        <p:txBody>
          <a:bodyPr rot="10800000" vert="eaVert" wrap="none" anchor="ctr"/>
          <a:lstStyle/>
          <a:p>
            <a:endParaRPr lang="ja-JP" altLang="en-US"/>
          </a:p>
        </p:txBody>
      </p:sp>
      <p:sp>
        <p:nvSpPr>
          <p:cNvPr id="122900" name="Rectangle 23"/>
          <p:cNvSpPr>
            <a:spLocks noChangeArrowheads="1"/>
          </p:cNvSpPr>
          <p:nvPr/>
        </p:nvSpPr>
        <p:spPr bwMode="auto">
          <a:xfrm>
            <a:off x="7419975" y="6372632"/>
            <a:ext cx="1392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ja-JP" sz="1200" b="1" dirty="0">
                <a:latin typeface="Meiryo UI" pitchFamily="50" charset="-128"/>
                <a:ea typeface="Meiryo UI" pitchFamily="50" charset="-128"/>
                <a:cs typeface="Meiryo UI" pitchFamily="50" charset="-128"/>
              </a:rPr>
              <a:t>Wells CE,1977 </a:t>
            </a:r>
          </a:p>
        </p:txBody>
      </p:sp>
      <p:sp>
        <p:nvSpPr>
          <p:cNvPr id="122901" name="Text Box 27"/>
          <p:cNvSpPr txBox="1">
            <a:spLocks noChangeArrowheads="1"/>
          </p:cNvSpPr>
          <p:nvPr/>
        </p:nvSpPr>
        <p:spPr bwMode="auto">
          <a:xfrm>
            <a:off x="6907213" y="3227319"/>
            <a:ext cx="20399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2800" b="1">
                <a:solidFill>
                  <a:srgbClr val="3399FF"/>
                </a:solidFill>
                <a:latin typeface="Meiryo UI" pitchFamily="50" charset="-128"/>
                <a:ea typeface="Meiryo UI" pitchFamily="50" charset="-128"/>
                <a:cs typeface="Meiryo UI" pitchFamily="50" charset="-128"/>
              </a:rPr>
              <a:t>認知症の</a:t>
            </a:r>
          </a:p>
          <a:p>
            <a:pPr algn="ctr" eaLnBrk="1" hangingPunct="1"/>
            <a:r>
              <a:rPr lang="ja-JP" altLang="en-US" sz="2800" b="1">
                <a:solidFill>
                  <a:srgbClr val="3399FF"/>
                </a:solidFill>
                <a:latin typeface="Meiryo UI" pitchFamily="50" charset="-128"/>
                <a:ea typeface="Meiryo UI" pitchFamily="50" charset="-128"/>
                <a:cs typeface="Meiryo UI" pitchFamily="50" charset="-128"/>
              </a:rPr>
              <a:t>症状の悪化</a:t>
            </a:r>
          </a:p>
        </p:txBody>
      </p:sp>
      <p:sp>
        <p:nvSpPr>
          <p:cNvPr id="122902" name="AutoShape 17"/>
          <p:cNvSpPr>
            <a:spLocks noChangeArrowheads="1"/>
          </p:cNvSpPr>
          <p:nvPr/>
        </p:nvSpPr>
        <p:spPr bwMode="auto">
          <a:xfrm rot="5400000">
            <a:off x="4692651" y="4610100"/>
            <a:ext cx="500062" cy="681037"/>
          </a:xfrm>
          <a:prstGeom prst="leftRightArrow">
            <a:avLst>
              <a:gd name="adj1" fmla="val 42194"/>
              <a:gd name="adj2" fmla="val 35546"/>
            </a:avLst>
          </a:prstGeom>
          <a:solidFill>
            <a:schemeClr val="bg1">
              <a:lumMod val="65000"/>
            </a:schemeClr>
          </a:solidFill>
          <a:ln w="38100">
            <a:solidFill>
              <a:schemeClr val="bg1"/>
            </a:solidFill>
            <a:miter lim="800000"/>
            <a:headEnd/>
            <a:tailEnd/>
          </a:ln>
        </p:spPr>
        <p:txBody>
          <a:bodyPr rot="10800000" vert="eaVert" wrap="none" anchor="ctr"/>
          <a:lstStyle/>
          <a:p>
            <a:pPr eaLnBrk="1" hangingPunct="1"/>
            <a:endParaRPr lang="ja-JP" altLang="en-US" sz="1800"/>
          </a:p>
        </p:txBody>
      </p:sp>
      <p:sp>
        <p:nvSpPr>
          <p:cNvPr id="122903" name="AutoShape 17"/>
          <p:cNvSpPr>
            <a:spLocks noChangeArrowheads="1"/>
          </p:cNvSpPr>
          <p:nvPr/>
        </p:nvSpPr>
        <p:spPr bwMode="auto">
          <a:xfrm rot="5400000">
            <a:off x="1601787" y="4570413"/>
            <a:ext cx="500063" cy="681038"/>
          </a:xfrm>
          <a:prstGeom prst="leftRightArrow">
            <a:avLst>
              <a:gd name="adj1" fmla="val 42194"/>
              <a:gd name="adj2" fmla="val 35546"/>
            </a:avLst>
          </a:prstGeom>
          <a:solidFill>
            <a:schemeClr val="bg1">
              <a:lumMod val="65000"/>
            </a:schemeClr>
          </a:solidFill>
          <a:ln w="38100">
            <a:solidFill>
              <a:schemeClr val="bg1"/>
            </a:solidFill>
            <a:miter lim="800000"/>
            <a:headEnd/>
            <a:tailEnd/>
          </a:ln>
        </p:spPr>
        <p:txBody>
          <a:bodyPr rot="10800000" vert="eaVert" wrap="none" anchor="ctr"/>
          <a:lstStyle/>
          <a:p>
            <a:pPr eaLnBrk="1" hangingPunct="1"/>
            <a:endParaRPr lang="ja-JP" altLang="en-US" sz="1800"/>
          </a:p>
        </p:txBody>
      </p:sp>
      <p:sp>
        <p:nvSpPr>
          <p:cNvPr id="122904" name="Text Box 5"/>
          <p:cNvSpPr txBox="1">
            <a:spLocks noChangeArrowheads="1"/>
          </p:cNvSpPr>
          <p:nvPr/>
        </p:nvSpPr>
        <p:spPr bwMode="auto">
          <a:xfrm>
            <a:off x="0" y="0"/>
            <a:ext cx="23193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-46</a:t>
            </a:r>
            <a:r>
              <a:rPr lang="ja-JP" altLang="en-US" sz="1800" b="1" dirty="0">
                <a:latin typeface="Meiryo UI" pitchFamily="50" charset="-128"/>
                <a:ea typeface="Meiryo UI" pitchFamily="50" charset="-128"/>
                <a:cs typeface="Meiryo UI" pitchFamily="50" charset="-128"/>
              </a:rPr>
              <a:t>＞</a:t>
            </a:r>
          </a:p>
        </p:txBody>
      </p:sp>
      <p:sp>
        <p:nvSpPr>
          <p:cNvPr id="122905" name="Rectangle 3"/>
          <p:cNvSpPr>
            <a:spLocks noChangeArrowheads="1"/>
          </p:cNvSpPr>
          <p:nvPr/>
        </p:nvSpPr>
        <p:spPr bwMode="auto">
          <a:xfrm>
            <a:off x="282575" y="99060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72124167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DDEEC8"/>
        </a:solidFill>
        <a:effectLst/>
      </p:bgPr>
    </p:bg>
    <p:spTree>
      <p:nvGrpSpPr>
        <p:cNvPr id="1" name=""/>
        <p:cNvGrpSpPr/>
        <p:nvPr/>
      </p:nvGrpSpPr>
      <p:grpSpPr>
        <a:xfrm>
          <a:off x="0" y="0"/>
          <a:ext cx="0" cy="0"/>
          <a:chOff x="0" y="0"/>
          <a:chExt cx="0" cy="0"/>
        </a:xfrm>
      </p:grpSpPr>
      <p:sp>
        <p:nvSpPr>
          <p:cNvPr id="124930" name="Text Box 9"/>
          <p:cNvSpPr txBox="1">
            <a:spLocks noChangeArrowheads="1"/>
          </p:cNvSpPr>
          <p:nvPr/>
        </p:nvSpPr>
        <p:spPr bwMode="auto">
          <a:xfrm>
            <a:off x="1282700" y="3126984"/>
            <a:ext cx="6445250" cy="6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a:latin typeface="Meiryo UI" pitchFamily="50" charset="-128"/>
                <a:ea typeface="Meiryo UI" pitchFamily="50" charset="-128"/>
                <a:cs typeface="Meiryo UI" pitchFamily="50" charset="-128"/>
              </a:rPr>
              <a:t>認知症の治療とケア</a:t>
            </a:r>
            <a:endParaRPr lang="en-US" altLang="ja-JP" sz="3600" b="1" dirty="0">
              <a:latin typeface="Meiryo UI" pitchFamily="50" charset="-128"/>
              <a:ea typeface="Meiryo UI" pitchFamily="50" charset="-128"/>
              <a:cs typeface="Meiryo UI" pitchFamily="50" charset="-128"/>
            </a:endParaRPr>
          </a:p>
        </p:txBody>
      </p:sp>
      <p:sp>
        <p:nvSpPr>
          <p:cNvPr id="124931" name="Text Box 4"/>
          <p:cNvSpPr txBox="1">
            <a:spLocks noChangeArrowheads="1"/>
          </p:cNvSpPr>
          <p:nvPr/>
        </p:nvSpPr>
        <p:spPr bwMode="auto">
          <a:xfrm>
            <a:off x="3017838" y="2231774"/>
            <a:ext cx="2936875"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800" b="1">
                <a:latin typeface="Meiryo UI" pitchFamily="50" charset="-128"/>
                <a:ea typeface="Meiryo UI" pitchFamily="50" charset="-128"/>
                <a:cs typeface="Meiryo UI" pitchFamily="50" charset="-128"/>
              </a:rPr>
              <a:t>［</a:t>
            </a:r>
            <a:r>
              <a:rPr lang="en-US" altLang="ja-JP" sz="2800" b="1">
                <a:latin typeface="Meiryo UI" pitchFamily="50" charset="-128"/>
                <a:ea typeface="Meiryo UI" pitchFamily="50" charset="-128"/>
                <a:cs typeface="Meiryo UI" pitchFamily="50" charset="-128"/>
              </a:rPr>
              <a:t>DVD-5</a:t>
            </a:r>
            <a:r>
              <a:rPr lang="ja-JP" altLang="en-US" sz="2800" b="1">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5162569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6"/>
          <p:cNvSpPr txBox="1">
            <a:spLocks noChangeArrowheads="1"/>
          </p:cNvSpPr>
          <p:nvPr/>
        </p:nvSpPr>
        <p:spPr bwMode="auto">
          <a:xfrm>
            <a:off x="847725" y="1482725"/>
            <a:ext cx="77724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40000"/>
              </a:spcBef>
            </a:pPr>
            <a:r>
              <a:rPr lang="en-US" altLang="ja-JP" sz="2400" b="1">
                <a:solidFill>
                  <a:srgbClr val="609000"/>
                </a:solidFill>
                <a:latin typeface="メイリオ" pitchFamily="50" charset="-128"/>
                <a:ea typeface="メイリオ" pitchFamily="50" charset="-128"/>
                <a:cs typeface="メイリオ" pitchFamily="50" charset="-128"/>
              </a:rPr>
              <a:t>●</a:t>
            </a:r>
            <a:r>
              <a:rPr lang="ja-JP" altLang="en-US" sz="2400" b="1">
                <a:latin typeface="メイリオ" pitchFamily="50" charset="-128"/>
                <a:ea typeface="メイリオ" pitchFamily="50" charset="-128"/>
                <a:cs typeface="メイリオ" pitchFamily="50" charset="-128"/>
              </a:rPr>
              <a:t>介護者に同伴してもらうこと</a:t>
            </a:r>
          </a:p>
          <a:p>
            <a:pPr>
              <a:spcBef>
                <a:spcPct val="40000"/>
              </a:spcBef>
            </a:pPr>
            <a:r>
              <a:rPr lang="en-US" altLang="ja-JP" sz="2400" b="1">
                <a:solidFill>
                  <a:srgbClr val="609000"/>
                </a:solidFill>
                <a:latin typeface="メイリオ" pitchFamily="50" charset="-128"/>
                <a:ea typeface="メイリオ" pitchFamily="50" charset="-128"/>
                <a:cs typeface="メイリオ" pitchFamily="50" charset="-128"/>
              </a:rPr>
              <a:t>●</a:t>
            </a:r>
            <a:r>
              <a:rPr lang="ja-JP" altLang="en-US" sz="2400" b="1">
                <a:latin typeface="メイリオ" pitchFamily="50" charset="-128"/>
                <a:ea typeface="メイリオ" pitchFamily="50" charset="-128"/>
                <a:cs typeface="メイリオ" pitchFamily="50" charset="-128"/>
              </a:rPr>
              <a:t>問診では ここ</a:t>
            </a:r>
            <a:r>
              <a:rPr lang="en-US" altLang="ja-JP" sz="2400" b="1">
                <a:latin typeface="メイリオ" pitchFamily="50" charset="-128"/>
                <a:ea typeface="メイリオ" pitchFamily="50" charset="-128"/>
                <a:cs typeface="メイリオ" pitchFamily="50" charset="-128"/>
              </a:rPr>
              <a:t>2</a:t>
            </a:r>
            <a:r>
              <a:rPr lang="ja-JP" altLang="en-US" sz="2400" b="1">
                <a:latin typeface="メイリオ" pitchFamily="50" charset="-128"/>
                <a:ea typeface="メイリオ" pitchFamily="50" charset="-128"/>
                <a:cs typeface="メイリオ" pitchFamily="50" charset="-128"/>
              </a:rPr>
              <a:t>～</a:t>
            </a:r>
            <a:r>
              <a:rPr lang="en-US" altLang="ja-JP" sz="2400" b="1">
                <a:latin typeface="メイリオ" pitchFamily="50" charset="-128"/>
                <a:ea typeface="メイリオ" pitchFamily="50" charset="-128"/>
                <a:cs typeface="メイリオ" pitchFamily="50" charset="-128"/>
              </a:rPr>
              <a:t>3</a:t>
            </a:r>
            <a:r>
              <a:rPr lang="ja-JP" altLang="en-US" sz="2400" b="1">
                <a:latin typeface="メイリオ" pitchFamily="50" charset="-128"/>
                <a:ea typeface="メイリオ" pitchFamily="50" charset="-128"/>
                <a:cs typeface="メイリオ" pitchFamily="50" charset="-128"/>
              </a:rPr>
              <a:t>ヵ月の状況を聴く</a:t>
            </a:r>
          </a:p>
          <a:p>
            <a:pPr>
              <a:spcBef>
                <a:spcPct val="40000"/>
              </a:spcBef>
            </a:pPr>
            <a:r>
              <a:rPr lang="en-US" altLang="ja-JP" sz="2400" b="1">
                <a:solidFill>
                  <a:srgbClr val="609000"/>
                </a:solidFill>
                <a:latin typeface="メイリオ" pitchFamily="50" charset="-128"/>
                <a:ea typeface="メイリオ" pitchFamily="50" charset="-128"/>
                <a:cs typeface="メイリオ" pitchFamily="50" charset="-128"/>
              </a:rPr>
              <a:t>●</a:t>
            </a:r>
            <a:r>
              <a:rPr lang="ja-JP" altLang="en-US" sz="2400" b="1">
                <a:latin typeface="メイリオ" pitchFamily="50" charset="-128"/>
                <a:ea typeface="メイリオ" pitchFamily="50" charset="-128"/>
                <a:cs typeface="メイリオ" pitchFamily="50" charset="-128"/>
              </a:rPr>
              <a:t>認知機能検査は定期的に実施</a:t>
            </a:r>
          </a:p>
          <a:p>
            <a:pPr>
              <a:spcBef>
                <a:spcPct val="40000"/>
              </a:spcBef>
            </a:pPr>
            <a:r>
              <a:rPr lang="en-US" altLang="ja-JP" sz="2400" b="1">
                <a:solidFill>
                  <a:srgbClr val="609000"/>
                </a:solidFill>
                <a:latin typeface="メイリオ" pitchFamily="50" charset="-128"/>
                <a:ea typeface="メイリオ" pitchFamily="50" charset="-128"/>
                <a:cs typeface="メイリオ" pitchFamily="50" charset="-128"/>
              </a:rPr>
              <a:t>●</a:t>
            </a:r>
            <a:r>
              <a:rPr lang="ja-JP" altLang="en-US" sz="2400" b="1">
                <a:latin typeface="メイリオ" pitchFamily="50" charset="-128"/>
                <a:ea typeface="メイリオ" pitchFamily="50" charset="-128"/>
                <a:cs typeface="メイリオ" pitchFamily="50" charset="-128"/>
              </a:rPr>
              <a:t>行動・心理症状</a:t>
            </a:r>
            <a:r>
              <a:rPr lang="en-US" altLang="ja-JP" sz="2400" b="1">
                <a:latin typeface="メイリオ" pitchFamily="50" charset="-128"/>
                <a:ea typeface="メイリオ" pitchFamily="50" charset="-128"/>
                <a:cs typeface="メイリオ" pitchFamily="50" charset="-128"/>
              </a:rPr>
              <a:t>(BPSD)</a:t>
            </a:r>
            <a:r>
              <a:rPr lang="ja-JP" altLang="en-US" sz="2400" b="1">
                <a:latin typeface="メイリオ" pitchFamily="50" charset="-128"/>
                <a:ea typeface="メイリオ" pitchFamily="50" charset="-128"/>
                <a:cs typeface="メイリオ" pitchFamily="50" charset="-128"/>
              </a:rPr>
              <a:t>がないか</a:t>
            </a:r>
          </a:p>
          <a:p>
            <a:pPr>
              <a:spcBef>
                <a:spcPct val="40000"/>
              </a:spcBef>
            </a:pPr>
            <a:r>
              <a:rPr lang="en-US" altLang="ja-JP" sz="2400" b="1">
                <a:solidFill>
                  <a:srgbClr val="609000"/>
                </a:solidFill>
                <a:latin typeface="メイリオ" pitchFamily="50" charset="-128"/>
                <a:ea typeface="メイリオ" pitchFamily="50" charset="-128"/>
                <a:cs typeface="メイリオ" pitchFamily="50" charset="-128"/>
              </a:rPr>
              <a:t>●</a:t>
            </a:r>
            <a:r>
              <a:rPr lang="ja-JP" altLang="en-US" sz="2400" b="1">
                <a:latin typeface="メイリオ" pitchFamily="50" charset="-128"/>
                <a:ea typeface="メイリオ" pitchFamily="50" charset="-128"/>
                <a:cs typeface="メイリオ" pitchFamily="50" charset="-128"/>
              </a:rPr>
              <a:t>身体疾患（発熱、痛み など）に気をつける</a:t>
            </a:r>
          </a:p>
          <a:p>
            <a:pPr>
              <a:spcBef>
                <a:spcPct val="40000"/>
              </a:spcBef>
            </a:pPr>
            <a:r>
              <a:rPr lang="en-US" altLang="ja-JP" sz="2400" b="1">
                <a:solidFill>
                  <a:srgbClr val="609000"/>
                </a:solidFill>
                <a:latin typeface="メイリオ" pitchFamily="50" charset="-128"/>
                <a:ea typeface="メイリオ" pitchFamily="50" charset="-128"/>
                <a:cs typeface="メイリオ" pitchFamily="50" charset="-128"/>
              </a:rPr>
              <a:t>●</a:t>
            </a:r>
            <a:r>
              <a:rPr lang="ja-JP" altLang="en-US" sz="2400" b="1">
                <a:latin typeface="メイリオ" pitchFamily="50" charset="-128"/>
                <a:ea typeface="メイリオ" pitchFamily="50" charset="-128"/>
                <a:cs typeface="メイリオ" pitchFamily="50" charset="-128"/>
              </a:rPr>
              <a:t>家族の介護負担を常に考慮する</a:t>
            </a:r>
            <a:endParaRPr lang="ja-JP" altLang="en-US" sz="2400" b="1">
              <a:solidFill>
                <a:schemeClr val="tx2"/>
              </a:solidFill>
              <a:latin typeface="メイリオ" pitchFamily="50" charset="-128"/>
              <a:ea typeface="メイリオ" pitchFamily="50" charset="-128"/>
              <a:cs typeface="メイリオ" pitchFamily="50" charset="-128"/>
            </a:endParaRPr>
          </a:p>
          <a:p>
            <a:pPr>
              <a:spcBef>
                <a:spcPct val="40000"/>
              </a:spcBef>
            </a:pPr>
            <a:r>
              <a:rPr lang="en-US" altLang="ja-JP" sz="2400" b="1">
                <a:solidFill>
                  <a:srgbClr val="609000"/>
                </a:solidFill>
                <a:latin typeface="メイリオ" pitchFamily="50" charset="-128"/>
                <a:ea typeface="メイリオ" pitchFamily="50" charset="-128"/>
                <a:cs typeface="メイリオ" pitchFamily="50" charset="-128"/>
              </a:rPr>
              <a:t>●</a:t>
            </a:r>
            <a:r>
              <a:rPr lang="ja-JP" altLang="en-US" sz="2400" b="1">
                <a:latin typeface="メイリオ" pitchFamily="50" charset="-128"/>
                <a:ea typeface="メイリオ" pitchFamily="50" charset="-128"/>
                <a:cs typeface="メイリオ" pitchFamily="50" charset="-128"/>
              </a:rPr>
              <a:t>コリンエステラーゼ阻害薬等を処方している場合、</a:t>
            </a:r>
          </a:p>
          <a:p>
            <a:r>
              <a:rPr lang="ja-JP" altLang="en-US" sz="2400" b="1">
                <a:latin typeface="メイリオ" pitchFamily="50" charset="-128"/>
                <a:ea typeface="メイリオ" pitchFamily="50" charset="-128"/>
                <a:cs typeface="メイリオ" pitchFamily="50" charset="-128"/>
              </a:rPr>
              <a:t>   副作用に注意</a:t>
            </a:r>
          </a:p>
          <a:p>
            <a:pPr>
              <a:spcBef>
                <a:spcPct val="40000"/>
              </a:spcBef>
            </a:pPr>
            <a:r>
              <a:rPr lang="en-US" altLang="ja-JP" sz="2400" b="1">
                <a:solidFill>
                  <a:srgbClr val="609000"/>
                </a:solidFill>
                <a:latin typeface="メイリオ" pitchFamily="50" charset="-128"/>
                <a:ea typeface="メイリオ" pitchFamily="50" charset="-128"/>
                <a:cs typeface="メイリオ" pitchFamily="50" charset="-128"/>
              </a:rPr>
              <a:t>●</a:t>
            </a:r>
            <a:r>
              <a:rPr lang="ja-JP" altLang="en-US" sz="2400" b="1">
                <a:latin typeface="メイリオ" pitchFamily="50" charset="-128"/>
                <a:ea typeface="メイリオ" pitchFamily="50" charset="-128"/>
                <a:cs typeface="メイリオ" pitchFamily="50" charset="-128"/>
              </a:rPr>
              <a:t>地域の医療・介護資源の情報（相談先</a:t>
            </a:r>
            <a:r>
              <a:rPr lang="en-US" altLang="ja-JP" sz="2400" b="1">
                <a:latin typeface="メイリオ" pitchFamily="50" charset="-128"/>
                <a:ea typeface="メイリオ" pitchFamily="50" charset="-128"/>
                <a:cs typeface="メイリオ" pitchFamily="50" charset="-128"/>
              </a:rPr>
              <a:t>･</a:t>
            </a:r>
            <a:r>
              <a:rPr lang="ja-JP" altLang="en-US" sz="2400" b="1">
                <a:latin typeface="メイリオ" pitchFamily="50" charset="-128"/>
                <a:ea typeface="メイリオ" pitchFamily="50" charset="-128"/>
                <a:cs typeface="メイリオ" pitchFamily="50" charset="-128"/>
              </a:rPr>
              <a:t>連絡先）</a:t>
            </a:r>
          </a:p>
          <a:p>
            <a:r>
              <a:rPr lang="ja-JP" altLang="en-US" sz="2400" b="1">
                <a:latin typeface="メイリオ" pitchFamily="50" charset="-128"/>
                <a:ea typeface="メイリオ" pitchFamily="50" charset="-128"/>
                <a:cs typeface="メイリオ" pitchFamily="50" charset="-128"/>
              </a:rPr>
              <a:t>   をもっていること</a:t>
            </a:r>
            <a:endParaRPr lang="en-US" altLang="ja-JP" sz="2400" b="1">
              <a:latin typeface="メイリオ" pitchFamily="50" charset="-128"/>
              <a:ea typeface="メイリオ" pitchFamily="50" charset="-128"/>
              <a:cs typeface="メイリオ" pitchFamily="50" charset="-128"/>
            </a:endParaRPr>
          </a:p>
        </p:txBody>
      </p:sp>
      <p:sp>
        <p:nvSpPr>
          <p:cNvPr id="125955" name="Rectangle 19"/>
          <p:cNvSpPr>
            <a:spLocks noChangeArrowheads="1"/>
          </p:cNvSpPr>
          <p:nvPr/>
        </p:nvSpPr>
        <p:spPr bwMode="auto">
          <a:xfrm>
            <a:off x="0" y="381000"/>
            <a:ext cx="9072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eaLnBrk="1" hangingPunct="1"/>
            <a:r>
              <a:rPr lang="ja-JP" altLang="en-US" sz="3000" b="1">
                <a:latin typeface="メイリオ" pitchFamily="50" charset="-128"/>
                <a:ea typeface="メイリオ" pitchFamily="50" charset="-128"/>
                <a:cs typeface="メイリオ" pitchFamily="50" charset="-128"/>
              </a:rPr>
              <a:t>外来フォローのときの注意点</a:t>
            </a:r>
            <a:endParaRPr lang="en-US" altLang="ja-JP" sz="3000" b="1">
              <a:latin typeface="メイリオ" pitchFamily="50" charset="-128"/>
              <a:ea typeface="メイリオ" pitchFamily="50" charset="-128"/>
              <a:cs typeface="メイリオ" pitchFamily="50" charset="-128"/>
            </a:endParaRPr>
          </a:p>
        </p:txBody>
      </p:sp>
      <p:sp>
        <p:nvSpPr>
          <p:cNvPr id="125956" name="Text Box 5"/>
          <p:cNvSpPr txBox="1">
            <a:spLocks noChangeArrowheads="1"/>
          </p:cNvSpPr>
          <p:nvPr/>
        </p:nvSpPr>
        <p:spPr bwMode="auto">
          <a:xfrm>
            <a:off x="0" y="0"/>
            <a:ext cx="24717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-47</a:t>
            </a:r>
            <a:r>
              <a:rPr lang="ja-JP" altLang="en-US" sz="1800" b="1" dirty="0">
                <a:latin typeface="Meiryo UI" pitchFamily="50" charset="-128"/>
                <a:ea typeface="Meiryo UI" pitchFamily="50" charset="-128"/>
                <a:cs typeface="Meiryo UI" pitchFamily="50" charset="-128"/>
              </a:rPr>
              <a:t>＞</a:t>
            </a:r>
          </a:p>
        </p:txBody>
      </p:sp>
      <p:sp>
        <p:nvSpPr>
          <p:cNvPr id="125957" name="Rectangle 3"/>
          <p:cNvSpPr>
            <a:spLocks noChangeArrowheads="1"/>
          </p:cNvSpPr>
          <p:nvPr/>
        </p:nvSpPr>
        <p:spPr bwMode="auto">
          <a:xfrm>
            <a:off x="282575" y="99060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25958" name="Text Box 6"/>
          <p:cNvSpPr txBox="1">
            <a:spLocks noChangeArrowheads="1"/>
          </p:cNvSpPr>
          <p:nvPr/>
        </p:nvSpPr>
        <p:spPr bwMode="auto">
          <a:xfrm>
            <a:off x="647700" y="3635375"/>
            <a:ext cx="80375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endParaRPr lang="en-US" altLang="ja-JP" sz="2400" b="1">
              <a:latin typeface="メイリオ" pitchFamily="50" charset="-128"/>
              <a:ea typeface="メイリオ" pitchFamily="50" charset="-128"/>
              <a:cs typeface="メイリオ" pitchFamily="50" charset="-128"/>
            </a:endParaRPr>
          </a:p>
          <a:p>
            <a:r>
              <a:rPr lang="ja-JP" altLang="en-US" sz="2200" b="1">
                <a:solidFill>
                  <a:srgbClr val="FF3300"/>
                </a:solidFill>
                <a:latin typeface="メイリオ" pitchFamily="50" charset="-128"/>
                <a:ea typeface="メイリオ" pitchFamily="50" charset="-128"/>
                <a:cs typeface="メイリオ" pitchFamily="50" charset="-128"/>
              </a:rPr>
              <a:t>　</a:t>
            </a:r>
          </a:p>
        </p:txBody>
      </p:sp>
    </p:spTree>
    <p:extLst>
      <p:ext uri="{BB962C8B-B14F-4D97-AF65-F5344CB8AC3E}">
        <p14:creationId xmlns:p14="http://schemas.microsoft.com/office/powerpoint/2010/main" val="14787537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150813"/>
            <a:ext cx="9144000" cy="914400"/>
          </a:xfrm>
          <a:prstGeom prst="rect">
            <a:avLst/>
          </a:prstGeom>
          <a:noFill/>
          <a:ln w="9525">
            <a:noFill/>
            <a:miter lim="800000"/>
            <a:headEnd/>
            <a:tailEnd/>
          </a:ln>
          <a:effectLst/>
        </p:spPr>
        <p:txBody>
          <a:bodyPr lIns="90806" tIns="45403" rIns="90806" bIns="45403" anchor="ctr" anchorCtr="1"/>
          <a:lstStyle/>
          <a:p>
            <a:pPr algn="ctr" defTabSz="1001713" eaLnBrk="1" hangingPunct="1">
              <a:lnSpc>
                <a:spcPct val="90000"/>
              </a:lnSpc>
              <a:defRPr/>
            </a:pPr>
            <a:endParaRPr lang="ja-JP" altLang="ja-JP" sz="3500">
              <a:effectLst>
                <a:outerShdw blurRad="38100" dist="38100" dir="2700000" algn="tl">
                  <a:srgbClr val="000000"/>
                </a:outerShdw>
              </a:effectLst>
              <a:latin typeface="Arial" charset="0"/>
            </a:endParaRPr>
          </a:p>
        </p:txBody>
      </p:sp>
      <p:sp>
        <p:nvSpPr>
          <p:cNvPr id="128003" name="Text Box 3"/>
          <p:cNvSpPr txBox="1">
            <a:spLocks noChangeArrowheads="1"/>
          </p:cNvSpPr>
          <p:nvPr/>
        </p:nvSpPr>
        <p:spPr bwMode="auto">
          <a:xfrm>
            <a:off x="1101587" y="1687513"/>
            <a:ext cx="7089914" cy="430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marL="536575" indent="-536575">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600" b="1" dirty="0">
                <a:latin typeface="Meiryo UI" pitchFamily="50" charset="-128"/>
                <a:ea typeface="Meiryo UI" pitchFamily="50" charset="-128"/>
                <a:cs typeface="Meiryo UI" pitchFamily="50" charset="-128"/>
              </a:rPr>
              <a:t>１</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本人は</a:t>
            </a:r>
            <a:r>
              <a:rPr lang="ja-JP" altLang="en-US" sz="2600" b="1" dirty="0">
                <a:solidFill>
                  <a:srgbClr val="609000"/>
                </a:solidFill>
                <a:latin typeface="Meiryo UI" pitchFamily="50" charset="-128"/>
                <a:ea typeface="Meiryo UI" pitchFamily="50" charset="-128"/>
                <a:cs typeface="Meiryo UI" pitchFamily="50" charset="-128"/>
              </a:rPr>
              <a:t>強い不安の中</a:t>
            </a:r>
            <a:r>
              <a:rPr lang="ja-JP" altLang="en-US" sz="2600" b="1" dirty="0">
                <a:latin typeface="Meiryo UI" pitchFamily="50" charset="-128"/>
                <a:ea typeface="Meiryo UI" pitchFamily="50" charset="-128"/>
                <a:cs typeface="Meiryo UI" pitchFamily="50" charset="-128"/>
              </a:rPr>
              <a:t>にいることを理解して</a:t>
            </a:r>
          </a:p>
          <a:p>
            <a:pPr eaLnBrk="1" hangingPunct="1"/>
            <a:r>
              <a:rPr lang="ja-JP" altLang="en-US" sz="2600" b="1" dirty="0">
                <a:latin typeface="Meiryo UI" pitchFamily="50" charset="-128"/>
                <a:ea typeface="Meiryo UI" pitchFamily="50" charset="-128"/>
                <a:cs typeface="Meiryo UI" pitchFamily="50" charset="-128"/>
              </a:rPr>
              <a:t>     接する</a:t>
            </a:r>
          </a:p>
          <a:p>
            <a:pPr eaLnBrk="1" hangingPunct="1"/>
            <a:endParaRPr lang="ja-JP" altLang="en-US" sz="1000" b="1" dirty="0">
              <a:latin typeface="Meiryo UI" pitchFamily="50" charset="-128"/>
              <a:ea typeface="Meiryo UI" pitchFamily="50" charset="-128"/>
              <a:cs typeface="Meiryo UI" pitchFamily="50" charset="-128"/>
            </a:endParaRPr>
          </a:p>
          <a:p>
            <a:pPr eaLnBrk="1" hangingPunct="1"/>
            <a:r>
              <a:rPr lang="ja-JP" altLang="en-US" sz="2600" b="1" dirty="0">
                <a:latin typeface="Meiryo UI" pitchFamily="50" charset="-128"/>
                <a:ea typeface="Meiryo UI" pitchFamily="50" charset="-128"/>
                <a:cs typeface="Meiryo UI" pitchFamily="50" charset="-128"/>
              </a:rPr>
              <a:t>２</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より</a:t>
            </a:r>
            <a:r>
              <a:rPr lang="ja-JP" altLang="en-US" sz="2600" b="1" dirty="0">
                <a:solidFill>
                  <a:srgbClr val="609000"/>
                </a:solidFill>
                <a:latin typeface="Meiryo UI" pitchFamily="50" charset="-128"/>
                <a:ea typeface="Meiryo UI" pitchFamily="50" charset="-128"/>
                <a:cs typeface="Meiryo UI" pitchFamily="50" charset="-128"/>
              </a:rPr>
              <a:t>身近な者に</a:t>
            </a:r>
            <a:r>
              <a:rPr lang="ja-JP" altLang="en-US" sz="2600" b="1" dirty="0">
                <a:latin typeface="Meiryo UI" pitchFamily="50" charset="-128"/>
                <a:ea typeface="Meiryo UI" pitchFamily="50" charset="-128"/>
                <a:cs typeface="Meiryo UI" pitchFamily="50" charset="-128"/>
              </a:rPr>
              <a:t>対して、認知症の症状がより</a:t>
            </a:r>
          </a:p>
          <a:p>
            <a:pPr eaLnBrk="1" hangingPunct="1"/>
            <a:r>
              <a:rPr lang="ja-JP" altLang="en-US" sz="2600" b="1" dirty="0">
                <a:latin typeface="Meiryo UI" pitchFamily="50" charset="-128"/>
                <a:ea typeface="Meiryo UI" pitchFamily="50" charset="-128"/>
                <a:cs typeface="Meiryo UI" pitchFamily="50" charset="-128"/>
              </a:rPr>
              <a:t>     </a:t>
            </a:r>
            <a:r>
              <a:rPr lang="ja-JP" altLang="en-US" sz="2600" b="1" dirty="0">
                <a:solidFill>
                  <a:srgbClr val="669900"/>
                </a:solidFill>
                <a:latin typeface="Meiryo UI" pitchFamily="50" charset="-128"/>
                <a:ea typeface="Meiryo UI" pitchFamily="50" charset="-128"/>
                <a:cs typeface="Meiryo UI" pitchFamily="50" charset="-128"/>
              </a:rPr>
              <a:t>強く出る</a:t>
            </a:r>
            <a:r>
              <a:rPr lang="ja-JP" altLang="en-US" sz="2600" b="1" dirty="0">
                <a:latin typeface="Meiryo UI" pitchFamily="50" charset="-128"/>
                <a:ea typeface="Meiryo UI" pitchFamily="50" charset="-128"/>
                <a:cs typeface="Meiryo UI" pitchFamily="50" charset="-128"/>
              </a:rPr>
              <a:t>ことが多いという認識で接する</a:t>
            </a:r>
          </a:p>
          <a:p>
            <a:pPr eaLnBrk="1" hangingPunct="1"/>
            <a:endParaRPr lang="ja-JP" altLang="en-US" sz="1000" b="1" dirty="0">
              <a:latin typeface="Meiryo UI" pitchFamily="50" charset="-128"/>
              <a:ea typeface="Meiryo UI" pitchFamily="50" charset="-128"/>
              <a:cs typeface="Meiryo UI" pitchFamily="50" charset="-128"/>
            </a:endParaRPr>
          </a:p>
          <a:p>
            <a:pPr eaLnBrk="1" hangingPunct="1"/>
            <a:r>
              <a:rPr lang="ja-JP" altLang="en-US" sz="2600" b="1" dirty="0">
                <a:latin typeface="Meiryo UI" pitchFamily="50" charset="-128"/>
                <a:ea typeface="Meiryo UI" pitchFamily="50" charset="-128"/>
                <a:cs typeface="Meiryo UI" pitchFamily="50" charset="-128"/>
              </a:rPr>
              <a:t>３</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a:t>
            </a:r>
            <a:r>
              <a:rPr lang="ja-JP" altLang="en-US" sz="2600" b="1" dirty="0">
                <a:solidFill>
                  <a:srgbClr val="609000"/>
                </a:solidFill>
                <a:latin typeface="Meiryo UI" pitchFamily="50" charset="-128"/>
                <a:ea typeface="Meiryo UI" pitchFamily="50" charset="-128"/>
                <a:cs typeface="Meiryo UI" pitchFamily="50" charset="-128"/>
              </a:rPr>
              <a:t>感情面は保たれている</a:t>
            </a:r>
            <a:r>
              <a:rPr lang="ja-JP" altLang="en-US" sz="2600" b="1" dirty="0">
                <a:latin typeface="Meiryo UI" pitchFamily="50" charset="-128"/>
                <a:ea typeface="Meiryo UI" pitchFamily="50" charset="-128"/>
                <a:cs typeface="Meiryo UI" pitchFamily="50" charset="-128"/>
              </a:rPr>
              <a:t>という認識で接する</a:t>
            </a:r>
          </a:p>
          <a:p>
            <a:pPr eaLnBrk="1" hangingPunct="1"/>
            <a:endParaRPr lang="ja-JP" altLang="en-US" sz="1000" b="1" dirty="0">
              <a:latin typeface="Meiryo UI" pitchFamily="50" charset="-128"/>
              <a:ea typeface="Meiryo UI" pitchFamily="50" charset="-128"/>
              <a:cs typeface="Meiryo UI" pitchFamily="50" charset="-128"/>
            </a:endParaRPr>
          </a:p>
          <a:p>
            <a:pPr eaLnBrk="1" hangingPunct="1"/>
            <a:r>
              <a:rPr lang="ja-JP" altLang="en-US" sz="2600" b="1" dirty="0">
                <a:latin typeface="Meiryo UI" pitchFamily="50" charset="-128"/>
                <a:ea typeface="Meiryo UI" pitchFamily="50" charset="-128"/>
                <a:cs typeface="Meiryo UI" pitchFamily="50" charset="-128"/>
              </a:rPr>
              <a:t>４</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認知症の症状は基本的に</a:t>
            </a:r>
            <a:r>
              <a:rPr lang="ja-JP" altLang="en-US" sz="2600" b="1" dirty="0">
                <a:solidFill>
                  <a:srgbClr val="609000"/>
                </a:solidFill>
                <a:latin typeface="Meiryo UI" pitchFamily="50" charset="-128"/>
                <a:ea typeface="Meiryo UI" pitchFamily="50" charset="-128"/>
                <a:cs typeface="Meiryo UI" pitchFamily="50" charset="-128"/>
              </a:rPr>
              <a:t>理解可能</a:t>
            </a:r>
            <a:r>
              <a:rPr lang="ja-JP" altLang="en-US" sz="2600" b="1" dirty="0">
                <a:latin typeface="Meiryo UI" pitchFamily="50" charset="-128"/>
                <a:ea typeface="Meiryo UI" pitchFamily="50" charset="-128"/>
                <a:cs typeface="Meiryo UI" pitchFamily="50" charset="-128"/>
              </a:rPr>
              <a:t>として</a:t>
            </a:r>
            <a:endParaRPr lang="en-US" altLang="ja-JP" sz="2600" b="1" dirty="0">
              <a:latin typeface="Meiryo UI" pitchFamily="50" charset="-128"/>
              <a:ea typeface="Meiryo UI" pitchFamily="50" charset="-128"/>
              <a:cs typeface="Meiryo UI" pitchFamily="50" charset="-128"/>
            </a:endParaRPr>
          </a:p>
          <a:p>
            <a:pPr eaLnBrk="1" hangingPunct="1"/>
            <a:r>
              <a:rPr lang="ja-JP" altLang="en-US" sz="2600" b="1" dirty="0">
                <a:latin typeface="Meiryo UI" pitchFamily="50" charset="-128"/>
                <a:ea typeface="Meiryo UI" pitchFamily="50" charset="-128"/>
                <a:cs typeface="Meiryo UI" pitchFamily="50" charset="-128"/>
              </a:rPr>
              <a:t>     接する</a:t>
            </a:r>
          </a:p>
          <a:p>
            <a:pPr eaLnBrk="1" hangingPunct="1"/>
            <a:endParaRPr lang="ja-JP" altLang="en-US" sz="1000" b="1" dirty="0">
              <a:latin typeface="Meiryo UI" pitchFamily="50" charset="-128"/>
              <a:ea typeface="Meiryo UI" pitchFamily="50" charset="-128"/>
              <a:cs typeface="Meiryo UI" pitchFamily="50" charset="-128"/>
            </a:endParaRPr>
          </a:p>
          <a:p>
            <a:pPr eaLnBrk="1" hangingPunct="1"/>
            <a:r>
              <a:rPr lang="ja-JP" altLang="en-US" sz="2600" b="1" dirty="0">
                <a:latin typeface="Meiryo UI" pitchFamily="50" charset="-128"/>
                <a:ea typeface="Meiryo UI" pitchFamily="50" charset="-128"/>
                <a:cs typeface="Meiryo UI" pitchFamily="50" charset="-128"/>
              </a:rPr>
              <a:t>５</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いつもと様子が違うと感じたら、</a:t>
            </a:r>
            <a:r>
              <a:rPr lang="ja-JP" altLang="en-US" sz="2600" b="1" dirty="0">
                <a:solidFill>
                  <a:srgbClr val="609000"/>
                </a:solidFill>
                <a:latin typeface="Meiryo UI" pitchFamily="50" charset="-128"/>
                <a:ea typeface="Meiryo UI" pitchFamily="50" charset="-128"/>
                <a:cs typeface="Meiryo UI" pitchFamily="50" charset="-128"/>
              </a:rPr>
              <a:t>身体合併症</a:t>
            </a:r>
          </a:p>
          <a:p>
            <a:pPr eaLnBrk="1" hangingPunct="1"/>
            <a:r>
              <a:rPr lang="ja-JP" altLang="en-US" sz="2600" b="1" dirty="0">
                <a:solidFill>
                  <a:srgbClr val="609000"/>
                </a:solidFill>
                <a:latin typeface="Meiryo UI" pitchFamily="50" charset="-128"/>
                <a:ea typeface="Meiryo UI" pitchFamily="50" charset="-128"/>
                <a:cs typeface="Meiryo UI" pitchFamily="50" charset="-128"/>
              </a:rPr>
              <a:t>     のチェック</a:t>
            </a:r>
            <a:r>
              <a:rPr lang="ja-JP" altLang="en-US" sz="2600" b="1" dirty="0">
                <a:latin typeface="Meiryo UI" pitchFamily="50" charset="-128"/>
                <a:ea typeface="Meiryo UI" pitchFamily="50" charset="-128"/>
                <a:cs typeface="Meiryo UI" pitchFamily="50" charset="-128"/>
              </a:rPr>
              <a:t>を</a:t>
            </a:r>
          </a:p>
        </p:txBody>
      </p:sp>
      <p:sp>
        <p:nvSpPr>
          <p:cNvPr id="128004" name="Text Box 5"/>
          <p:cNvSpPr txBox="1">
            <a:spLocks noChangeArrowheads="1"/>
          </p:cNvSpPr>
          <p:nvPr/>
        </p:nvSpPr>
        <p:spPr bwMode="auto">
          <a:xfrm>
            <a:off x="4244975" y="360363"/>
            <a:ext cx="1666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r" eaLnBrk="1" hangingPunct="1"/>
            <a:endParaRPr lang="ja-JP" altLang="ja-JP" sz="2900"/>
          </a:p>
        </p:txBody>
      </p:sp>
      <p:sp>
        <p:nvSpPr>
          <p:cNvPr id="128005" name="Text Box 6"/>
          <p:cNvSpPr txBox="1">
            <a:spLocks noChangeArrowheads="1"/>
          </p:cNvSpPr>
          <p:nvPr/>
        </p:nvSpPr>
        <p:spPr bwMode="auto">
          <a:xfrm>
            <a:off x="1790700" y="443602"/>
            <a:ext cx="5483225" cy="54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a:latin typeface="Meiryo UI" pitchFamily="50" charset="-128"/>
                <a:ea typeface="Meiryo UI" pitchFamily="50" charset="-128"/>
                <a:cs typeface="Meiryo UI" pitchFamily="50" charset="-128"/>
              </a:rPr>
              <a:t>治療期間における視点</a:t>
            </a:r>
          </a:p>
        </p:txBody>
      </p:sp>
      <p:sp>
        <p:nvSpPr>
          <p:cNvPr id="128006" name="Text Box 5"/>
          <p:cNvSpPr txBox="1">
            <a:spLocks noChangeArrowheads="1"/>
          </p:cNvSpPr>
          <p:nvPr/>
        </p:nvSpPr>
        <p:spPr bwMode="auto">
          <a:xfrm>
            <a:off x="0" y="0"/>
            <a:ext cx="23288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-48</a:t>
            </a:r>
            <a:r>
              <a:rPr lang="ja-JP" altLang="en-US" sz="1800" b="1" dirty="0">
                <a:latin typeface="Meiryo UI" pitchFamily="50" charset="-128"/>
                <a:ea typeface="Meiryo UI" pitchFamily="50" charset="-128"/>
                <a:cs typeface="Meiryo UI" pitchFamily="50" charset="-128"/>
              </a:rPr>
              <a:t>＞</a:t>
            </a:r>
          </a:p>
        </p:txBody>
      </p:sp>
      <p:sp>
        <p:nvSpPr>
          <p:cNvPr id="128007" name="Rectangle 3"/>
          <p:cNvSpPr>
            <a:spLocks noChangeArrowheads="1"/>
          </p:cNvSpPr>
          <p:nvPr/>
        </p:nvSpPr>
        <p:spPr bwMode="auto">
          <a:xfrm>
            <a:off x="282575" y="10477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1280533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idx="4294967295"/>
          </p:nvPr>
        </p:nvSpPr>
        <p:spPr>
          <a:xfrm>
            <a:off x="1776137" y="377687"/>
            <a:ext cx="5394325" cy="563144"/>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認知症の人への支援</a:t>
            </a:r>
          </a:p>
        </p:txBody>
      </p:sp>
      <p:sp>
        <p:nvSpPr>
          <p:cNvPr id="130051" name="Rectangle 3"/>
          <p:cNvSpPr>
            <a:spLocks noGrp="1" noChangeArrowheads="1"/>
          </p:cNvSpPr>
          <p:nvPr>
            <p:ph type="subTitle" idx="4294967295"/>
          </p:nvPr>
        </p:nvSpPr>
        <p:spPr>
          <a:xfrm>
            <a:off x="944216" y="1655763"/>
            <a:ext cx="7793383" cy="4443412"/>
          </a:xfrm>
        </p:spPr>
        <p:txBody>
          <a:bodyPr/>
          <a:lstStyle/>
          <a:p>
            <a:pPr marL="266700" indent="-266700" eaLnBrk="1" hangingPunct="1">
              <a:spcBef>
                <a:spcPct val="0"/>
              </a:spcBef>
              <a:buClr>
                <a:srgbClr val="FF6699"/>
              </a:buClr>
              <a:buFont typeface="Wingdings" pitchFamily="2" charset="2"/>
              <a:buNone/>
            </a:pPr>
            <a:r>
              <a:rPr lang="en-US" altLang="ja-JP" sz="2600" b="1" dirty="0">
                <a:solidFill>
                  <a:srgbClr val="609000"/>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もの忘れがあっても充実感を持ち、安心して</a:t>
            </a: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暮らせるように、</a:t>
            </a:r>
            <a:r>
              <a:rPr lang="ja-JP" altLang="en-US" sz="2600" b="1" dirty="0">
                <a:solidFill>
                  <a:srgbClr val="669900"/>
                </a:solidFill>
                <a:latin typeface="Meiryo UI" pitchFamily="50" charset="-128"/>
                <a:ea typeface="Meiryo UI" pitchFamily="50" charset="-128"/>
                <a:cs typeface="Meiryo UI" pitchFamily="50" charset="-128"/>
              </a:rPr>
              <a:t>できる限りの治療や支援を行う</a:t>
            </a: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ことを本人に伝える</a:t>
            </a:r>
          </a:p>
          <a:p>
            <a:pPr marL="266700" indent="-266700" eaLnBrk="1" hangingPunct="1">
              <a:spcBef>
                <a:spcPct val="0"/>
              </a:spcBef>
              <a:buClr>
                <a:srgbClr val="FF6699"/>
              </a:buClr>
              <a:buFont typeface="Wingdings" pitchFamily="2" charset="2"/>
              <a:buNone/>
            </a:pPr>
            <a:endParaRPr lang="ja-JP" altLang="en-US" sz="12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もの忘れを自覚する</a:t>
            </a:r>
            <a:r>
              <a:rPr lang="ja-JP" altLang="en-US" sz="2600" b="1" dirty="0">
                <a:solidFill>
                  <a:srgbClr val="669900"/>
                </a:solidFill>
                <a:latin typeface="Meiryo UI" pitchFamily="50" charset="-128"/>
                <a:ea typeface="Meiryo UI" pitchFamily="50" charset="-128"/>
                <a:cs typeface="Meiryo UI" pitchFamily="50" charset="-128"/>
              </a:rPr>
              <a:t>辛さを受け止め</a:t>
            </a:r>
            <a:r>
              <a:rPr lang="ja-JP" altLang="en-US" sz="2600" b="1" dirty="0">
                <a:latin typeface="Meiryo UI" pitchFamily="50" charset="-128"/>
                <a:ea typeface="Meiryo UI" pitchFamily="50" charset="-128"/>
                <a:cs typeface="Meiryo UI" pitchFamily="50" charset="-128"/>
              </a:rPr>
              <a:t>、残された</a:t>
            </a: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能力が十分あることを伝える</a:t>
            </a:r>
          </a:p>
          <a:p>
            <a:pPr marL="266700" indent="-266700" eaLnBrk="1" hangingPunct="1">
              <a:spcBef>
                <a:spcPct val="0"/>
              </a:spcBef>
              <a:buClr>
                <a:srgbClr val="FF6699"/>
              </a:buClr>
              <a:buFont typeface="Wingdings" pitchFamily="2" charset="2"/>
              <a:buNone/>
            </a:pPr>
            <a:endParaRPr lang="ja-JP" altLang="en-US" sz="12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本人の前での、家族への</a:t>
            </a:r>
            <a:r>
              <a:rPr lang="ja-JP" altLang="en-US" sz="2600" b="1" dirty="0">
                <a:solidFill>
                  <a:srgbClr val="669900"/>
                </a:solidFill>
                <a:latin typeface="Meiryo UI" pitchFamily="50" charset="-128"/>
                <a:ea typeface="Meiryo UI" pitchFamily="50" charset="-128"/>
                <a:cs typeface="Meiryo UI" pitchFamily="50" charset="-128"/>
              </a:rPr>
              <a:t>病状説明は慎重に</a:t>
            </a:r>
            <a:r>
              <a:rPr lang="ja-JP" altLang="en-US" sz="2600" b="1" dirty="0">
                <a:latin typeface="Meiryo UI" pitchFamily="50" charset="-128"/>
                <a:ea typeface="Meiryo UI" pitchFamily="50" charset="-128"/>
                <a:cs typeface="Meiryo UI" pitchFamily="50" charset="-128"/>
              </a:rPr>
              <a:t>行う</a:t>
            </a:r>
          </a:p>
          <a:p>
            <a:pPr marL="266700" indent="-266700" eaLnBrk="1" hangingPunct="1">
              <a:spcBef>
                <a:spcPct val="0"/>
              </a:spcBef>
              <a:buClr>
                <a:srgbClr val="FF6699"/>
              </a:buClr>
              <a:buFont typeface="Wingdings" pitchFamily="2" charset="2"/>
              <a:buNone/>
            </a:pPr>
            <a:endParaRPr lang="ja-JP" altLang="en-US" sz="12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家庭の中で何らかの</a:t>
            </a:r>
            <a:r>
              <a:rPr lang="ja-JP" altLang="en-US" sz="2600" b="1" dirty="0">
                <a:solidFill>
                  <a:srgbClr val="669900"/>
                </a:solidFill>
                <a:latin typeface="Meiryo UI" pitchFamily="50" charset="-128"/>
                <a:ea typeface="Meiryo UI" pitchFamily="50" charset="-128"/>
                <a:cs typeface="Meiryo UI" pitchFamily="50" charset="-128"/>
              </a:rPr>
              <a:t>役割を持ってもらう</a:t>
            </a:r>
            <a:r>
              <a:rPr lang="ja-JP" altLang="en-US" sz="2600" b="1" dirty="0">
                <a:latin typeface="Meiryo UI" pitchFamily="50" charset="-128"/>
                <a:ea typeface="Meiryo UI" pitchFamily="50" charset="-128"/>
                <a:cs typeface="Meiryo UI" pitchFamily="50" charset="-128"/>
              </a:rPr>
              <a:t>こと、</a:t>
            </a:r>
          </a:p>
          <a:p>
            <a:pPr marL="266700" indent="-266700" eaLnBrk="1" hangingPunct="1">
              <a:spcBef>
                <a:spcPct val="0"/>
              </a:spcBef>
              <a:buClr>
                <a:srgbClr val="FF6699"/>
              </a:buClr>
              <a:buFont typeface="Wingdings" pitchFamily="2" charset="2"/>
              <a:buNone/>
            </a:pPr>
            <a:r>
              <a:rPr lang="ja-JP" altLang="en-US" sz="2600" b="1" dirty="0">
                <a:solidFill>
                  <a:srgbClr val="669900"/>
                </a:solidFill>
                <a:latin typeface="Meiryo UI" pitchFamily="50" charset="-128"/>
                <a:ea typeface="Meiryo UI" pitchFamily="50" charset="-128"/>
                <a:cs typeface="Meiryo UI" pitchFamily="50" charset="-128"/>
              </a:rPr>
              <a:t>    社会参加</a:t>
            </a:r>
            <a:r>
              <a:rPr lang="ja-JP" altLang="en-US" sz="2600" b="1" dirty="0">
                <a:latin typeface="Meiryo UI" pitchFamily="50" charset="-128"/>
                <a:ea typeface="Meiryo UI" pitchFamily="50" charset="-128"/>
                <a:cs typeface="Meiryo UI" pitchFamily="50" charset="-128"/>
              </a:rPr>
              <a:t>や介護保険</a:t>
            </a:r>
            <a:r>
              <a:rPr lang="ja-JP" altLang="en-US" sz="2600" b="1" dirty="0">
                <a:solidFill>
                  <a:srgbClr val="669900"/>
                </a:solidFill>
                <a:latin typeface="Meiryo UI" pitchFamily="50" charset="-128"/>
                <a:ea typeface="Meiryo UI" pitchFamily="50" charset="-128"/>
                <a:cs typeface="Meiryo UI" pitchFamily="50" charset="-128"/>
              </a:rPr>
              <a:t>サービスの利用</a:t>
            </a:r>
            <a:r>
              <a:rPr lang="ja-JP" altLang="en-US" sz="2600" b="1" dirty="0">
                <a:latin typeface="Meiryo UI" pitchFamily="50" charset="-128"/>
                <a:ea typeface="Meiryo UI" pitchFamily="50" charset="-128"/>
                <a:cs typeface="Meiryo UI" pitchFamily="50" charset="-128"/>
              </a:rPr>
              <a:t>をすすめる</a:t>
            </a:r>
          </a:p>
          <a:p>
            <a:pPr marL="266700" indent="-266700" eaLnBrk="1" hangingPunct="1">
              <a:spcBef>
                <a:spcPct val="0"/>
              </a:spcBef>
              <a:buClr>
                <a:srgbClr val="FF6699"/>
              </a:buClr>
              <a:buFont typeface="Wingdings" pitchFamily="2" charset="2"/>
              <a:buNone/>
            </a:pPr>
            <a:endParaRPr lang="ja-JP" altLang="en-US" sz="10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身体疾患を</a:t>
            </a:r>
            <a:r>
              <a:rPr lang="ja-JP" altLang="en-US" sz="2600" b="1" dirty="0">
                <a:solidFill>
                  <a:srgbClr val="669900"/>
                </a:solidFill>
                <a:latin typeface="Meiryo UI" pitchFamily="50" charset="-128"/>
                <a:ea typeface="Meiryo UI" pitchFamily="50" charset="-128"/>
                <a:cs typeface="Meiryo UI" pitchFamily="50" charset="-128"/>
              </a:rPr>
              <a:t>早めに見つけて治療</a:t>
            </a:r>
            <a:r>
              <a:rPr lang="ja-JP" altLang="en-US" sz="2600" b="1" dirty="0">
                <a:latin typeface="Meiryo UI" pitchFamily="50" charset="-128"/>
                <a:ea typeface="Meiryo UI" pitchFamily="50" charset="-128"/>
                <a:cs typeface="Meiryo UI" pitchFamily="50" charset="-128"/>
              </a:rPr>
              <a:t>をする</a:t>
            </a:r>
          </a:p>
        </p:txBody>
      </p:sp>
      <p:sp>
        <p:nvSpPr>
          <p:cNvPr id="130052" name="Text Box 5"/>
          <p:cNvSpPr txBox="1">
            <a:spLocks noChangeArrowheads="1"/>
          </p:cNvSpPr>
          <p:nvPr/>
        </p:nvSpPr>
        <p:spPr bwMode="auto">
          <a:xfrm>
            <a:off x="0" y="0"/>
            <a:ext cx="24526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-49</a:t>
            </a:r>
            <a:r>
              <a:rPr lang="ja-JP" altLang="en-US" sz="1800" b="1" dirty="0">
                <a:latin typeface="Meiryo UI" pitchFamily="50" charset="-128"/>
                <a:ea typeface="Meiryo UI" pitchFamily="50" charset="-128"/>
                <a:cs typeface="Meiryo UI" pitchFamily="50" charset="-128"/>
              </a:rPr>
              <a:t>＞</a:t>
            </a:r>
          </a:p>
        </p:txBody>
      </p:sp>
      <p:sp>
        <p:nvSpPr>
          <p:cNvPr id="130053" name="Rectangle 3"/>
          <p:cNvSpPr>
            <a:spLocks noChangeArrowheads="1"/>
          </p:cNvSpPr>
          <p:nvPr/>
        </p:nvSpPr>
        <p:spPr bwMode="auto">
          <a:xfrm>
            <a:off x="282575" y="10477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15442241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idx="4294967295"/>
          </p:nvPr>
        </p:nvSpPr>
        <p:spPr>
          <a:xfrm>
            <a:off x="2476638" y="384521"/>
            <a:ext cx="4000500" cy="579437"/>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家族への支援</a:t>
            </a:r>
          </a:p>
        </p:txBody>
      </p:sp>
      <p:sp>
        <p:nvSpPr>
          <p:cNvPr id="132099" name="Rectangle 3"/>
          <p:cNvSpPr>
            <a:spLocks noGrp="1" noChangeArrowheads="1"/>
          </p:cNvSpPr>
          <p:nvPr>
            <p:ph type="subTitle" idx="4294967295"/>
          </p:nvPr>
        </p:nvSpPr>
        <p:spPr>
          <a:xfrm>
            <a:off x="894523" y="1690688"/>
            <a:ext cx="7751002" cy="4565650"/>
          </a:xfrm>
        </p:spPr>
        <p:txBody>
          <a:bodyPr/>
          <a:lstStyle/>
          <a:p>
            <a:pPr marL="266700" indent="-266700" eaLnBrk="1" hangingPunct="1">
              <a:spcBef>
                <a:spcPct val="0"/>
              </a:spcBef>
              <a:buClr>
                <a:srgbClr val="FF6699"/>
              </a:buClr>
              <a:buFont typeface="Wingdings" pitchFamily="2" charset="2"/>
              <a:buNone/>
            </a:pPr>
            <a:r>
              <a:rPr lang="en-US" altLang="ja-JP"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専門医やケアマネジャー</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ケアスタッフなどと協力し、</a:t>
            </a: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認知症の人と</a:t>
            </a:r>
            <a:r>
              <a:rPr lang="ja-JP" altLang="en-US" sz="2600" b="1" dirty="0">
                <a:solidFill>
                  <a:srgbClr val="609000"/>
                </a:solidFill>
                <a:latin typeface="Meiryo UI" pitchFamily="50" charset="-128"/>
                <a:ea typeface="Meiryo UI" pitchFamily="50" charset="-128"/>
                <a:cs typeface="Meiryo UI" pitchFamily="50" charset="-128"/>
              </a:rPr>
              <a:t>家族を支える</a:t>
            </a:r>
            <a:r>
              <a:rPr lang="ja-JP" altLang="en-US" sz="2600" b="1" dirty="0">
                <a:latin typeface="Meiryo UI" pitchFamily="50" charset="-128"/>
                <a:ea typeface="Meiryo UI" pitchFamily="50" charset="-128"/>
                <a:cs typeface="Meiryo UI" pitchFamily="50" charset="-128"/>
              </a:rPr>
              <a:t>ことを伝える</a:t>
            </a:r>
          </a:p>
          <a:p>
            <a:pPr marL="266700" indent="-266700" eaLnBrk="1" hangingPunct="1">
              <a:spcBef>
                <a:spcPct val="0"/>
              </a:spcBef>
              <a:buClr>
                <a:srgbClr val="FF6699"/>
              </a:buClr>
              <a:buFont typeface="Wingdings" pitchFamily="2" charset="2"/>
              <a:buNone/>
            </a:pPr>
            <a:endParaRPr lang="ja-JP" altLang="en-US" sz="10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介護保険サービスなどの</a:t>
            </a:r>
            <a:r>
              <a:rPr lang="ja-JP" altLang="en-US" sz="2600" b="1" dirty="0">
                <a:solidFill>
                  <a:srgbClr val="609000"/>
                </a:solidFill>
                <a:latin typeface="Meiryo UI" pitchFamily="50" charset="-128"/>
                <a:ea typeface="Meiryo UI" pitchFamily="50" charset="-128"/>
                <a:cs typeface="Meiryo UI" pitchFamily="50" charset="-128"/>
              </a:rPr>
              <a:t>社会資源の活用</a:t>
            </a:r>
            <a:r>
              <a:rPr lang="ja-JP" altLang="en-US" sz="2600" b="1" dirty="0">
                <a:latin typeface="Meiryo UI" pitchFamily="50" charset="-128"/>
                <a:ea typeface="Meiryo UI" pitchFamily="50" charset="-128"/>
                <a:cs typeface="Meiryo UI" pitchFamily="50" charset="-128"/>
              </a:rPr>
              <a:t>を勧める</a:t>
            </a:r>
          </a:p>
          <a:p>
            <a:pPr marL="266700" indent="-266700" eaLnBrk="1" hangingPunct="1">
              <a:spcBef>
                <a:spcPct val="0"/>
              </a:spcBef>
              <a:buClr>
                <a:srgbClr val="FF6699"/>
              </a:buClr>
              <a:buFont typeface="Wingdings" pitchFamily="2" charset="2"/>
              <a:buNone/>
            </a:pPr>
            <a:endParaRPr lang="ja-JP" altLang="en-US" sz="10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症状の変化や介護の状況、家族の不安などに</a:t>
            </a: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ついて</a:t>
            </a:r>
            <a:r>
              <a:rPr lang="ja-JP" altLang="en-US" sz="2600" b="1" dirty="0">
                <a:solidFill>
                  <a:srgbClr val="609000"/>
                </a:solidFill>
                <a:latin typeface="Meiryo UI" pitchFamily="50" charset="-128"/>
                <a:ea typeface="Meiryo UI" pitchFamily="50" charset="-128"/>
                <a:cs typeface="Meiryo UI" pitchFamily="50" charset="-128"/>
              </a:rPr>
              <a:t>傾聴</a:t>
            </a:r>
            <a:r>
              <a:rPr lang="ja-JP" altLang="en-US" sz="2600" b="1" dirty="0">
                <a:latin typeface="Meiryo UI" pitchFamily="50" charset="-128"/>
                <a:ea typeface="Meiryo UI" pitchFamily="50" charset="-128"/>
                <a:cs typeface="Meiryo UI" pitchFamily="50" charset="-128"/>
              </a:rPr>
              <a:t>する</a:t>
            </a:r>
          </a:p>
          <a:p>
            <a:pPr marL="266700" indent="-266700" eaLnBrk="1" hangingPunct="1">
              <a:spcBef>
                <a:spcPct val="0"/>
              </a:spcBef>
              <a:buClr>
                <a:srgbClr val="FF6699"/>
              </a:buClr>
              <a:buFont typeface="Wingdings" pitchFamily="2" charset="2"/>
              <a:buNone/>
            </a:pPr>
            <a:endParaRPr lang="ja-JP" altLang="en-US" sz="10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家族の会など、介護</a:t>
            </a:r>
            <a:r>
              <a:rPr lang="ja-JP" altLang="en-US" sz="2600" b="1" dirty="0">
                <a:solidFill>
                  <a:srgbClr val="609000"/>
                </a:solidFill>
                <a:latin typeface="Meiryo UI" pitchFamily="50" charset="-128"/>
                <a:ea typeface="Meiryo UI" pitchFamily="50" charset="-128"/>
                <a:cs typeface="Meiryo UI" pitchFamily="50" charset="-128"/>
              </a:rPr>
              <a:t>仲間を紹介</a:t>
            </a:r>
            <a:r>
              <a:rPr lang="ja-JP" altLang="en-US" sz="2600" b="1" dirty="0">
                <a:latin typeface="Meiryo UI" pitchFamily="50" charset="-128"/>
                <a:ea typeface="Meiryo UI" pitchFamily="50" charset="-128"/>
                <a:cs typeface="Meiryo UI" pitchFamily="50" charset="-128"/>
              </a:rPr>
              <a:t>する</a:t>
            </a:r>
          </a:p>
          <a:p>
            <a:pPr marL="266700" indent="-266700" eaLnBrk="1" hangingPunct="1">
              <a:spcBef>
                <a:spcPct val="0"/>
              </a:spcBef>
              <a:buClr>
                <a:srgbClr val="FF6699"/>
              </a:buClr>
              <a:buFont typeface="Wingdings" pitchFamily="2" charset="2"/>
              <a:buNone/>
            </a:pPr>
            <a:endParaRPr lang="ja-JP" altLang="en-US" sz="10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身体疾患の治療は、治療薬の投与回数を減らす、</a:t>
            </a: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訪問診療や往診を行う、など 介護者の</a:t>
            </a:r>
            <a:r>
              <a:rPr lang="ja-JP" altLang="en-US" sz="2600" b="1" dirty="0">
                <a:solidFill>
                  <a:srgbClr val="609000"/>
                </a:solidFill>
                <a:latin typeface="Meiryo UI" pitchFamily="50" charset="-128"/>
                <a:ea typeface="Meiryo UI" pitchFamily="50" charset="-128"/>
                <a:cs typeface="Meiryo UI" pitchFamily="50" charset="-128"/>
              </a:rPr>
              <a:t>負担の</a:t>
            </a:r>
          </a:p>
          <a:p>
            <a:pPr marL="266700" indent="-266700" eaLnBrk="1" hangingPunct="1">
              <a:spcBef>
                <a:spcPct val="0"/>
              </a:spcBef>
              <a:buClr>
                <a:srgbClr val="FF6699"/>
              </a:buClr>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少ない方法</a:t>
            </a:r>
            <a:r>
              <a:rPr lang="ja-JP" altLang="en-US" sz="2600" b="1" dirty="0">
                <a:latin typeface="Meiryo UI" pitchFamily="50" charset="-128"/>
                <a:ea typeface="Meiryo UI" pitchFamily="50" charset="-128"/>
                <a:cs typeface="Meiryo UI" pitchFamily="50" charset="-128"/>
              </a:rPr>
              <a:t>をとる</a:t>
            </a:r>
          </a:p>
        </p:txBody>
      </p:sp>
      <p:sp>
        <p:nvSpPr>
          <p:cNvPr id="132100" name="Text Box 5"/>
          <p:cNvSpPr txBox="1">
            <a:spLocks noChangeArrowheads="1"/>
          </p:cNvSpPr>
          <p:nvPr/>
        </p:nvSpPr>
        <p:spPr bwMode="auto">
          <a:xfrm>
            <a:off x="0" y="0"/>
            <a:ext cx="2338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-50</a:t>
            </a:r>
            <a:r>
              <a:rPr lang="ja-JP" altLang="en-US" sz="1800" b="1" dirty="0">
                <a:latin typeface="Meiryo UI" pitchFamily="50" charset="-128"/>
                <a:ea typeface="Meiryo UI" pitchFamily="50" charset="-128"/>
                <a:cs typeface="Meiryo UI" pitchFamily="50" charset="-128"/>
              </a:rPr>
              <a:t>＞</a:t>
            </a:r>
          </a:p>
        </p:txBody>
      </p:sp>
      <p:sp>
        <p:nvSpPr>
          <p:cNvPr id="132101" name="Rectangle 3"/>
          <p:cNvSpPr>
            <a:spLocks noChangeArrowheads="1"/>
          </p:cNvSpPr>
          <p:nvPr/>
        </p:nvSpPr>
        <p:spPr bwMode="auto">
          <a:xfrm>
            <a:off x="282575" y="10477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Tree>
    <p:extLst>
      <p:ext uri="{BB962C8B-B14F-4D97-AF65-F5344CB8AC3E}">
        <p14:creationId xmlns:p14="http://schemas.microsoft.com/office/powerpoint/2010/main" val="4217133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Oval 2"/>
          <p:cNvSpPr>
            <a:spLocks noChangeArrowheads="1"/>
          </p:cNvSpPr>
          <p:nvPr/>
        </p:nvSpPr>
        <p:spPr bwMode="auto">
          <a:xfrm>
            <a:off x="6056313" y="3727450"/>
            <a:ext cx="1360487" cy="1046163"/>
          </a:xfrm>
          <a:prstGeom prst="ellipse">
            <a:avLst/>
          </a:prstGeom>
          <a:solidFill>
            <a:srgbClr val="53A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p>
        </p:txBody>
      </p:sp>
      <p:sp>
        <p:nvSpPr>
          <p:cNvPr id="134147" name="Rectangle 3"/>
          <p:cNvSpPr>
            <a:spLocks noChangeArrowheads="1"/>
          </p:cNvSpPr>
          <p:nvPr/>
        </p:nvSpPr>
        <p:spPr bwMode="auto">
          <a:xfrm>
            <a:off x="741363" y="433319"/>
            <a:ext cx="77073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7" tIns="45408" rIns="90817" bIns="45408" anchor="ctr" anchorCtr="1"/>
          <a:lstStyle/>
          <a:p>
            <a:pPr algn="ctr" defTabSz="1001713" eaLnBrk="1" hangingPunct="1">
              <a:lnSpc>
                <a:spcPct val="90000"/>
              </a:lnSpc>
            </a:pPr>
            <a:r>
              <a:rPr lang="ja-JP" altLang="en-US" sz="3000" b="1" dirty="0">
                <a:latin typeface="Meiryo UI" pitchFamily="50" charset="-128"/>
                <a:ea typeface="Meiryo UI" pitchFamily="50" charset="-128"/>
                <a:cs typeface="Meiryo UI" pitchFamily="50" charset="-128"/>
              </a:rPr>
              <a:t>認知症の説明</a:t>
            </a:r>
            <a:r>
              <a:rPr lang="en-US" altLang="ja-JP" sz="3000" b="1" dirty="0">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告知</a:t>
            </a:r>
            <a:r>
              <a:rPr lang="en-US" altLang="ja-JP" sz="3000" b="1" dirty="0">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と法的な取扱い</a:t>
            </a:r>
          </a:p>
        </p:txBody>
      </p:sp>
      <p:sp>
        <p:nvSpPr>
          <p:cNvPr id="134148" name="Oval 4"/>
          <p:cNvSpPr>
            <a:spLocks noChangeArrowheads="1"/>
          </p:cNvSpPr>
          <p:nvPr/>
        </p:nvSpPr>
        <p:spPr bwMode="auto">
          <a:xfrm>
            <a:off x="1609725" y="3711575"/>
            <a:ext cx="1330325" cy="1104900"/>
          </a:xfrm>
          <a:prstGeom prst="ellipse">
            <a:avLst/>
          </a:prstGeom>
          <a:solidFill>
            <a:srgbClr val="FFAF5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p>
        </p:txBody>
      </p:sp>
      <p:sp>
        <p:nvSpPr>
          <p:cNvPr id="134149" name="Text Box 5"/>
          <p:cNvSpPr txBox="1">
            <a:spLocks noChangeArrowheads="1"/>
          </p:cNvSpPr>
          <p:nvPr/>
        </p:nvSpPr>
        <p:spPr bwMode="auto">
          <a:xfrm>
            <a:off x="1739900" y="3951649"/>
            <a:ext cx="6510338" cy="5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6" tIns="41463" rIns="82926" bIns="41463"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b="1" dirty="0">
                <a:solidFill>
                  <a:schemeClr val="bg1"/>
                </a:solidFill>
                <a:latin typeface="Meiryo UI" pitchFamily="50" charset="-128"/>
                <a:ea typeface="Meiryo UI" pitchFamily="50" charset="-128"/>
                <a:cs typeface="Meiryo UI" pitchFamily="50" charset="-128"/>
              </a:rPr>
              <a:t>本 人      　     　　　　     医 師</a:t>
            </a:r>
          </a:p>
        </p:txBody>
      </p:sp>
      <p:sp>
        <p:nvSpPr>
          <p:cNvPr id="134150" name="AutoShape 6"/>
          <p:cNvSpPr>
            <a:spLocks noChangeArrowheads="1"/>
          </p:cNvSpPr>
          <p:nvPr/>
        </p:nvSpPr>
        <p:spPr bwMode="auto">
          <a:xfrm>
            <a:off x="3221038" y="3908425"/>
            <a:ext cx="2592387" cy="703263"/>
          </a:xfrm>
          <a:prstGeom prst="leftRightArrow">
            <a:avLst>
              <a:gd name="adj1" fmla="val 65954"/>
              <a:gd name="adj2" fmla="val 51044"/>
            </a:avLst>
          </a:prstGeom>
          <a:noFill/>
          <a:ln w="28575">
            <a:solidFill>
              <a:schemeClr val="bg2"/>
            </a:solidFill>
            <a:miter lim="800000"/>
            <a:headEnd/>
            <a:tailEnd/>
          </a:ln>
          <a:extLst>
            <a:ext uri="{909E8E84-426E-40DD-AFC4-6F175D3DCCD1}">
              <a14:hiddenFill xmlns:a14="http://schemas.microsoft.com/office/drawing/2010/main">
                <a:solidFill>
                  <a:schemeClr val="bg2"/>
                </a:solidFill>
              </a14:hiddenFill>
            </a:ext>
          </a:extLst>
        </p:spPr>
        <p:txBody>
          <a:bodyPr wrap="none" anchor="ctr"/>
          <a:lstStyle/>
          <a:p>
            <a:pPr eaLnBrk="1" hangingPunct="1"/>
            <a:endParaRPr lang="ja-JP" altLang="en-US" sz="1800"/>
          </a:p>
        </p:txBody>
      </p:sp>
      <p:sp>
        <p:nvSpPr>
          <p:cNvPr id="134151" name="Text Box 7"/>
          <p:cNvSpPr txBox="1">
            <a:spLocks noChangeArrowheads="1"/>
          </p:cNvSpPr>
          <p:nvPr/>
        </p:nvSpPr>
        <p:spPr bwMode="auto">
          <a:xfrm>
            <a:off x="3711575" y="3875778"/>
            <a:ext cx="1606550" cy="778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chemeClr val="bg2"/>
                </a:solidFill>
                <a:latin typeface="Meiryo UI" pitchFamily="50" charset="-128"/>
                <a:ea typeface="Meiryo UI" pitchFamily="50" charset="-128"/>
                <a:cs typeface="Meiryo UI" pitchFamily="50" charset="-128"/>
              </a:rPr>
              <a:t>準委任契約</a:t>
            </a:r>
          </a:p>
          <a:p>
            <a:pPr algn="ctr" eaLnBrk="1" hangingPunct="1">
              <a:lnSpc>
                <a:spcPct val="120000"/>
              </a:lnSpc>
              <a:spcBef>
                <a:spcPts val="600"/>
              </a:spcBef>
            </a:pPr>
            <a:r>
              <a:rPr lang="ja-JP" altLang="en-US" sz="1800" b="1" dirty="0">
                <a:solidFill>
                  <a:schemeClr val="bg2"/>
                </a:solidFill>
                <a:latin typeface="Meiryo UI" pitchFamily="50" charset="-128"/>
                <a:ea typeface="Meiryo UI" pitchFamily="50" charset="-128"/>
                <a:cs typeface="Meiryo UI" pitchFamily="50" charset="-128"/>
              </a:rPr>
              <a:t>医療診療契約</a:t>
            </a:r>
          </a:p>
        </p:txBody>
      </p:sp>
      <p:sp>
        <p:nvSpPr>
          <p:cNvPr id="134152" name="Text Box 9"/>
          <p:cNvSpPr txBox="1">
            <a:spLocks noChangeArrowheads="1"/>
          </p:cNvSpPr>
          <p:nvPr/>
        </p:nvSpPr>
        <p:spPr bwMode="auto">
          <a:xfrm>
            <a:off x="2020888" y="5094220"/>
            <a:ext cx="5148262"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dirty="0">
                <a:solidFill>
                  <a:schemeClr val="bg2"/>
                </a:solidFill>
                <a:latin typeface="Meiryo UI" pitchFamily="50" charset="-128"/>
                <a:ea typeface="Meiryo UI" pitchFamily="50" charset="-128"/>
                <a:cs typeface="Meiryo UI" pitchFamily="50" charset="-128"/>
              </a:rPr>
              <a:t>報告義務</a:t>
            </a:r>
            <a:r>
              <a:rPr lang="en-US" altLang="ja-JP" sz="1800" b="1" dirty="0">
                <a:solidFill>
                  <a:schemeClr val="bg2"/>
                </a:solidFill>
                <a:latin typeface="Meiryo UI" pitchFamily="50" charset="-128"/>
                <a:ea typeface="Meiryo UI" pitchFamily="50" charset="-128"/>
                <a:cs typeface="Meiryo UI" pitchFamily="50" charset="-128"/>
              </a:rPr>
              <a:t>･</a:t>
            </a:r>
            <a:r>
              <a:rPr lang="ja-JP" altLang="en-US" sz="1800" b="1" dirty="0">
                <a:solidFill>
                  <a:schemeClr val="bg2"/>
                </a:solidFill>
                <a:latin typeface="Meiryo UI" pitchFamily="50" charset="-128"/>
                <a:ea typeface="Meiryo UI" pitchFamily="50" charset="-128"/>
                <a:cs typeface="Meiryo UI" pitchFamily="50" charset="-128"/>
              </a:rPr>
              <a:t>病状等の開示義務</a:t>
            </a:r>
          </a:p>
        </p:txBody>
      </p:sp>
      <p:sp>
        <p:nvSpPr>
          <p:cNvPr id="134153" name="Text Box 10"/>
          <p:cNvSpPr txBox="1">
            <a:spLocks noChangeArrowheads="1"/>
          </p:cNvSpPr>
          <p:nvPr/>
        </p:nvSpPr>
        <p:spPr bwMode="auto">
          <a:xfrm>
            <a:off x="530225" y="5707754"/>
            <a:ext cx="826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tabLst>
                <a:tab pos="6103938" algn="l"/>
              </a:tabLst>
              <a:defRPr kumimoji="1" sz="3200">
                <a:solidFill>
                  <a:schemeClr val="tx1"/>
                </a:solidFill>
                <a:latin typeface="Arial" pitchFamily="34" charset="0"/>
                <a:ea typeface="ＭＳ Ｐゴシック" pitchFamily="50" charset="-128"/>
              </a:defRPr>
            </a:lvl1pPr>
            <a:lvl2pPr>
              <a:tabLst>
                <a:tab pos="6103938" algn="l"/>
              </a:tabLst>
              <a:defRPr kumimoji="1" sz="2800">
                <a:solidFill>
                  <a:schemeClr val="tx1"/>
                </a:solidFill>
                <a:latin typeface="Arial" pitchFamily="34" charset="0"/>
                <a:ea typeface="ＭＳ Ｐゴシック" pitchFamily="50" charset="-128"/>
              </a:defRPr>
            </a:lvl2pPr>
            <a:lvl3pPr>
              <a:tabLst>
                <a:tab pos="6103938" algn="l"/>
              </a:tabLst>
              <a:defRPr kumimoji="1" sz="2400">
                <a:solidFill>
                  <a:schemeClr val="tx1"/>
                </a:solidFill>
                <a:latin typeface="Arial" pitchFamily="34" charset="0"/>
                <a:ea typeface="ＭＳ Ｐゴシック" pitchFamily="50" charset="-128"/>
              </a:defRPr>
            </a:lvl3pPr>
            <a:lvl4pPr>
              <a:tabLst>
                <a:tab pos="6103938" algn="l"/>
              </a:tabLst>
              <a:defRPr kumimoji="1" sz="2000">
                <a:solidFill>
                  <a:schemeClr val="tx1"/>
                </a:solidFill>
                <a:latin typeface="Arial" pitchFamily="34" charset="0"/>
                <a:ea typeface="ＭＳ Ｐゴシック" pitchFamily="50" charset="-128"/>
              </a:defRPr>
            </a:lvl4pPr>
            <a:lvl5pPr>
              <a:tabLst>
                <a:tab pos="6103938" algn="l"/>
              </a:tabLst>
              <a:defRPr kumimoji="1" sz="2000">
                <a:solidFill>
                  <a:schemeClr val="tx1"/>
                </a:solidFill>
                <a:latin typeface="Arial" pitchFamily="34" charset="0"/>
                <a:ea typeface="ＭＳ Ｐゴシック" pitchFamily="50" charset="-128"/>
              </a:defRPr>
            </a:lvl5pPr>
            <a:lvl6pPr eaLnBrk="0" hangingPunct="0">
              <a:tabLst>
                <a:tab pos="6103938" algn="l"/>
              </a:tabLst>
              <a:defRPr kumimoji="1" sz="2000">
                <a:solidFill>
                  <a:schemeClr val="tx1"/>
                </a:solidFill>
                <a:latin typeface="Arial" pitchFamily="34" charset="0"/>
                <a:ea typeface="ＭＳ Ｐゴシック" pitchFamily="50" charset="-128"/>
              </a:defRPr>
            </a:lvl6pPr>
            <a:lvl7pPr eaLnBrk="0" hangingPunct="0">
              <a:tabLst>
                <a:tab pos="6103938" algn="l"/>
              </a:tabLst>
              <a:defRPr kumimoji="1" sz="2000">
                <a:solidFill>
                  <a:schemeClr val="tx1"/>
                </a:solidFill>
                <a:latin typeface="Arial" pitchFamily="34" charset="0"/>
                <a:ea typeface="ＭＳ Ｐゴシック" pitchFamily="50" charset="-128"/>
              </a:defRPr>
            </a:lvl7pPr>
            <a:lvl8pPr eaLnBrk="0" hangingPunct="0">
              <a:tabLst>
                <a:tab pos="6103938" algn="l"/>
              </a:tabLst>
              <a:defRPr kumimoji="1" sz="2000">
                <a:solidFill>
                  <a:schemeClr val="tx1"/>
                </a:solidFill>
                <a:latin typeface="Arial" pitchFamily="34" charset="0"/>
                <a:ea typeface="ＭＳ Ｐゴシック" pitchFamily="50" charset="-128"/>
              </a:defRPr>
            </a:lvl8pPr>
            <a:lvl9pPr eaLnBrk="0" hangingPunct="0">
              <a:tabLst>
                <a:tab pos="6103938" algn="l"/>
              </a:tabLst>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400" b="1" dirty="0">
                <a:latin typeface="Meiryo UI" pitchFamily="50" charset="-128"/>
                <a:ea typeface="Meiryo UI" pitchFamily="50" charset="-128"/>
                <a:cs typeface="Meiryo UI" pitchFamily="50" charset="-128"/>
              </a:rPr>
              <a:t>告知：本人の</a:t>
            </a:r>
            <a:r>
              <a:rPr lang="ja-JP" altLang="en-US" sz="2400" b="1" dirty="0">
                <a:solidFill>
                  <a:srgbClr val="609000"/>
                </a:solidFill>
                <a:latin typeface="Meiryo UI" pitchFamily="50" charset="-128"/>
                <a:ea typeface="Meiryo UI" pitchFamily="50" charset="-128"/>
                <a:cs typeface="Meiryo UI" pitchFamily="50" charset="-128"/>
              </a:rPr>
              <a:t>自己決定権</a:t>
            </a:r>
            <a:r>
              <a:rPr lang="ja-JP" altLang="en-US" sz="2400" b="1" dirty="0">
                <a:latin typeface="Meiryo UI" pitchFamily="50" charset="-128"/>
                <a:ea typeface="Meiryo UI" pitchFamily="50" charset="-128"/>
                <a:cs typeface="Meiryo UI" pitchFamily="50" charset="-128"/>
              </a:rPr>
              <a:t>を保障するための情報開示の役割</a:t>
            </a:r>
          </a:p>
        </p:txBody>
      </p:sp>
      <p:sp>
        <p:nvSpPr>
          <p:cNvPr id="134154" name="Text Box 11"/>
          <p:cNvSpPr txBox="1">
            <a:spLocks noChangeArrowheads="1"/>
          </p:cNvSpPr>
          <p:nvPr/>
        </p:nvSpPr>
        <p:spPr bwMode="auto">
          <a:xfrm>
            <a:off x="823913" y="6188007"/>
            <a:ext cx="7694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dirty="0">
                <a:solidFill>
                  <a:srgbClr val="669900"/>
                </a:solidFill>
                <a:latin typeface="Meiryo UI" pitchFamily="50" charset="-128"/>
                <a:ea typeface="Meiryo UI" pitchFamily="50" charset="-128"/>
                <a:cs typeface="Meiryo UI" pitchFamily="50" charset="-128"/>
              </a:rPr>
              <a:t>（どの</a:t>
            </a:r>
            <a:r>
              <a:rPr lang="ja-JP" altLang="en-US" sz="2000" b="1" dirty="0">
                <a:solidFill>
                  <a:srgbClr val="609000"/>
                </a:solidFill>
                <a:latin typeface="Meiryo UI" pitchFamily="50" charset="-128"/>
                <a:ea typeface="Meiryo UI" pitchFamily="50" charset="-128"/>
                <a:cs typeface="Meiryo UI" pitchFamily="50" charset="-128"/>
              </a:rPr>
              <a:t>ような治療や介護サービス・法的支援を受けられるのか）</a:t>
            </a:r>
          </a:p>
        </p:txBody>
      </p:sp>
      <p:sp>
        <p:nvSpPr>
          <p:cNvPr id="134157" name="Text Box 5"/>
          <p:cNvSpPr txBox="1">
            <a:spLocks noChangeArrowheads="1"/>
          </p:cNvSpPr>
          <p:nvPr/>
        </p:nvSpPr>
        <p:spPr bwMode="auto">
          <a:xfrm>
            <a:off x="0" y="0"/>
            <a:ext cx="22907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＜診断と治療</a:t>
            </a:r>
            <a:r>
              <a:rPr lang="en-US" altLang="ja-JP" sz="1800" b="1" dirty="0">
                <a:latin typeface="Meiryo UI" pitchFamily="50" charset="-128"/>
                <a:ea typeface="Meiryo UI" pitchFamily="50" charset="-128"/>
                <a:cs typeface="Meiryo UI" pitchFamily="50" charset="-128"/>
              </a:rPr>
              <a:t>-51</a:t>
            </a:r>
            <a:r>
              <a:rPr lang="ja-JP" altLang="en-US" sz="1800" b="1" dirty="0">
                <a:latin typeface="Meiryo UI" pitchFamily="50" charset="-128"/>
                <a:ea typeface="Meiryo UI" pitchFamily="50" charset="-128"/>
                <a:cs typeface="Meiryo UI" pitchFamily="50" charset="-128"/>
              </a:rPr>
              <a:t>＞</a:t>
            </a:r>
          </a:p>
        </p:txBody>
      </p:sp>
      <p:sp>
        <p:nvSpPr>
          <p:cNvPr id="134158" name="Rectangle 3"/>
          <p:cNvSpPr>
            <a:spLocks noChangeArrowheads="1"/>
          </p:cNvSpPr>
          <p:nvPr/>
        </p:nvSpPr>
        <p:spPr bwMode="auto">
          <a:xfrm>
            <a:off x="282575" y="10477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34159" name="AutoShape 21"/>
          <p:cNvSpPr>
            <a:spLocks noChangeArrowheads="1"/>
          </p:cNvSpPr>
          <p:nvPr/>
        </p:nvSpPr>
        <p:spPr bwMode="auto">
          <a:xfrm>
            <a:off x="3221038" y="4705350"/>
            <a:ext cx="2592387" cy="388938"/>
          </a:xfrm>
          <a:prstGeom prst="leftArrow">
            <a:avLst>
              <a:gd name="adj1" fmla="val 48593"/>
              <a:gd name="adj2" fmla="val 65528"/>
            </a:avLst>
          </a:prstGeom>
          <a:gradFill rotWithShape="1">
            <a:gsLst>
              <a:gs pos="0">
                <a:srgbClr val="FFAD35"/>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34160" name="Text Box 4"/>
          <p:cNvSpPr txBox="1">
            <a:spLocks noChangeArrowheads="1"/>
          </p:cNvSpPr>
          <p:nvPr/>
        </p:nvSpPr>
        <p:spPr bwMode="auto">
          <a:xfrm>
            <a:off x="2667000" y="1239355"/>
            <a:ext cx="45434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0363" indent="-360363">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30000"/>
              </a:lnSpc>
            </a:pPr>
            <a:r>
              <a:rPr lang="en-US" altLang="ja-JP" sz="2500" b="1" dirty="0">
                <a:latin typeface="Meiryo UI" pitchFamily="50" charset="-128"/>
                <a:ea typeface="Meiryo UI" pitchFamily="50" charset="-128"/>
                <a:cs typeface="Meiryo UI" pitchFamily="50" charset="-128"/>
              </a:rPr>
              <a:t>①</a:t>
            </a:r>
            <a:r>
              <a:rPr lang="ja-JP" altLang="en-US" sz="2500" b="1" dirty="0">
                <a:latin typeface="Meiryo UI" pitchFamily="50" charset="-128"/>
                <a:ea typeface="Meiryo UI" pitchFamily="50" charset="-128"/>
                <a:cs typeface="Meiryo UI" pitchFamily="50" charset="-128"/>
              </a:rPr>
              <a:t> いつの</a:t>
            </a:r>
            <a:r>
              <a:rPr lang="ja-JP" altLang="en-US" sz="2500" b="1" dirty="0">
                <a:solidFill>
                  <a:srgbClr val="609000"/>
                </a:solidFill>
                <a:latin typeface="Meiryo UI" pitchFamily="50" charset="-128"/>
                <a:ea typeface="Meiryo UI" pitchFamily="50" charset="-128"/>
                <a:cs typeface="Meiryo UI" pitchFamily="50" charset="-128"/>
              </a:rPr>
              <a:t>タイミング</a:t>
            </a:r>
            <a:r>
              <a:rPr lang="ja-JP" altLang="en-US" sz="2500" b="1" dirty="0">
                <a:latin typeface="Meiryo UI" pitchFamily="50" charset="-128"/>
                <a:ea typeface="Meiryo UI" pitchFamily="50" charset="-128"/>
                <a:cs typeface="Meiryo UI" pitchFamily="50" charset="-128"/>
              </a:rPr>
              <a:t>で</a:t>
            </a:r>
          </a:p>
          <a:p>
            <a:pPr eaLnBrk="1" hangingPunct="1">
              <a:lnSpc>
                <a:spcPct val="130000"/>
              </a:lnSpc>
            </a:pPr>
            <a:r>
              <a:rPr lang="en-US" altLang="ja-JP" sz="2500" b="1" dirty="0">
                <a:latin typeface="Meiryo UI" pitchFamily="50" charset="-128"/>
                <a:ea typeface="Meiryo UI" pitchFamily="50" charset="-128"/>
                <a:cs typeface="Meiryo UI" pitchFamily="50" charset="-128"/>
              </a:rPr>
              <a:t>②</a:t>
            </a:r>
            <a:r>
              <a:rPr lang="ja-JP" altLang="en-US" sz="2500" b="1" dirty="0">
                <a:latin typeface="Meiryo UI" pitchFamily="50" charset="-128"/>
                <a:ea typeface="Meiryo UI" pitchFamily="50" charset="-128"/>
                <a:cs typeface="Meiryo UI" pitchFamily="50" charset="-128"/>
              </a:rPr>
              <a:t> どのような</a:t>
            </a:r>
            <a:r>
              <a:rPr lang="ja-JP" altLang="en-US" sz="2500" b="1" dirty="0">
                <a:solidFill>
                  <a:srgbClr val="609000"/>
                </a:solidFill>
                <a:latin typeface="Meiryo UI" pitchFamily="50" charset="-128"/>
                <a:ea typeface="Meiryo UI" pitchFamily="50" charset="-128"/>
                <a:cs typeface="Meiryo UI" pitchFamily="50" charset="-128"/>
              </a:rPr>
              <a:t>内容</a:t>
            </a:r>
            <a:r>
              <a:rPr lang="ja-JP" altLang="en-US" sz="2500" b="1" dirty="0">
                <a:latin typeface="Meiryo UI" pitchFamily="50" charset="-128"/>
                <a:ea typeface="Meiryo UI" pitchFamily="50" charset="-128"/>
                <a:cs typeface="Meiryo UI" pitchFamily="50" charset="-128"/>
              </a:rPr>
              <a:t>で</a:t>
            </a:r>
          </a:p>
          <a:p>
            <a:pPr eaLnBrk="1" hangingPunct="1">
              <a:lnSpc>
                <a:spcPct val="130000"/>
              </a:lnSpc>
            </a:pPr>
            <a:r>
              <a:rPr lang="en-US" altLang="ja-JP" sz="2500" b="1" dirty="0">
                <a:latin typeface="Meiryo UI" pitchFamily="50" charset="-128"/>
                <a:ea typeface="Meiryo UI" pitchFamily="50" charset="-128"/>
                <a:cs typeface="Meiryo UI" pitchFamily="50" charset="-128"/>
              </a:rPr>
              <a:t>③</a:t>
            </a:r>
            <a:r>
              <a:rPr lang="ja-JP" altLang="en-US" sz="2500" b="1" dirty="0">
                <a:latin typeface="Meiryo UI" pitchFamily="50" charset="-128"/>
                <a:ea typeface="Meiryo UI" pitchFamily="50" charset="-128"/>
                <a:cs typeface="Meiryo UI" pitchFamily="50" charset="-128"/>
              </a:rPr>
              <a:t> </a:t>
            </a:r>
            <a:r>
              <a:rPr lang="ja-JP" altLang="en-US" sz="2500" b="1" dirty="0">
                <a:solidFill>
                  <a:srgbClr val="609000"/>
                </a:solidFill>
                <a:latin typeface="Meiryo UI" pitchFamily="50" charset="-128"/>
                <a:ea typeface="Meiryo UI" pitchFamily="50" charset="-128"/>
                <a:cs typeface="Meiryo UI" pitchFamily="50" charset="-128"/>
              </a:rPr>
              <a:t>誰</a:t>
            </a:r>
            <a:r>
              <a:rPr lang="ja-JP" altLang="en-US" sz="2500" b="1" dirty="0">
                <a:latin typeface="Meiryo UI" pitchFamily="50" charset="-128"/>
                <a:ea typeface="Meiryo UI" pitchFamily="50" charset="-128"/>
                <a:cs typeface="Meiryo UI" pitchFamily="50" charset="-128"/>
              </a:rPr>
              <a:t>に、</a:t>
            </a:r>
            <a:r>
              <a:rPr lang="ja-JP" altLang="en-US" sz="2000" b="1" dirty="0">
                <a:solidFill>
                  <a:schemeClr val="bg2"/>
                </a:solidFill>
                <a:latin typeface="Meiryo UI" pitchFamily="50" charset="-128"/>
                <a:ea typeface="Meiryo UI" pitchFamily="50" charset="-128"/>
                <a:cs typeface="Meiryo UI" pitchFamily="50" charset="-128"/>
              </a:rPr>
              <a:t>そして 説明</a:t>
            </a:r>
            <a:r>
              <a:rPr lang="en-US" altLang="ja-JP" sz="2000" b="1" dirty="0">
                <a:solidFill>
                  <a:schemeClr val="bg2"/>
                </a:solidFill>
                <a:latin typeface="Meiryo UI" pitchFamily="50" charset="-128"/>
                <a:ea typeface="Meiryo UI" pitchFamily="50" charset="-128"/>
                <a:cs typeface="Meiryo UI" pitchFamily="50" charset="-128"/>
              </a:rPr>
              <a:t>(</a:t>
            </a:r>
            <a:r>
              <a:rPr lang="ja-JP" altLang="en-US" sz="2000" b="1" dirty="0">
                <a:solidFill>
                  <a:schemeClr val="bg2"/>
                </a:solidFill>
                <a:latin typeface="Meiryo UI" pitchFamily="50" charset="-128"/>
                <a:ea typeface="Meiryo UI" pitchFamily="50" charset="-128"/>
                <a:cs typeface="Meiryo UI" pitchFamily="50" charset="-128"/>
              </a:rPr>
              <a:t>告知</a:t>
            </a:r>
            <a:r>
              <a:rPr lang="en-US" altLang="ja-JP" sz="2000" b="1" dirty="0">
                <a:solidFill>
                  <a:schemeClr val="bg2"/>
                </a:solidFill>
                <a:latin typeface="Meiryo UI" pitchFamily="50" charset="-128"/>
                <a:ea typeface="Meiryo UI" pitchFamily="50" charset="-128"/>
                <a:cs typeface="Meiryo UI" pitchFamily="50" charset="-128"/>
              </a:rPr>
              <a:t>)</a:t>
            </a:r>
            <a:r>
              <a:rPr lang="ja-JP" altLang="en-US" sz="2000" b="1" dirty="0">
                <a:solidFill>
                  <a:schemeClr val="bg2"/>
                </a:solidFill>
                <a:latin typeface="Meiryo UI" pitchFamily="50" charset="-128"/>
                <a:ea typeface="Meiryo UI" pitchFamily="50" charset="-128"/>
                <a:cs typeface="Meiryo UI" pitchFamily="50" charset="-128"/>
              </a:rPr>
              <a:t>の後</a:t>
            </a:r>
            <a:endParaRPr lang="ja-JP" altLang="en-US" sz="2500" b="1" dirty="0">
              <a:solidFill>
                <a:schemeClr val="bg2"/>
              </a:solidFill>
              <a:latin typeface="Meiryo UI" pitchFamily="50" charset="-128"/>
              <a:ea typeface="Meiryo UI" pitchFamily="50" charset="-128"/>
              <a:cs typeface="Meiryo UI" pitchFamily="50" charset="-128"/>
            </a:endParaRPr>
          </a:p>
          <a:p>
            <a:pPr eaLnBrk="1" hangingPunct="1">
              <a:lnSpc>
                <a:spcPct val="130000"/>
              </a:lnSpc>
            </a:pPr>
            <a:r>
              <a:rPr lang="en-US" altLang="ja-JP" sz="2400" b="1" dirty="0">
                <a:latin typeface="Meiryo UI" pitchFamily="50" charset="-128"/>
                <a:ea typeface="Meiryo UI" pitchFamily="50" charset="-128"/>
                <a:cs typeface="Meiryo UI" pitchFamily="50" charset="-128"/>
              </a:rPr>
              <a:t>④</a:t>
            </a:r>
            <a:r>
              <a:rPr lang="ja-JP" altLang="en-US" sz="2400" b="1" dirty="0">
                <a:latin typeface="Meiryo UI" pitchFamily="50" charset="-128"/>
                <a:ea typeface="Meiryo UI" pitchFamily="50" charset="-128"/>
                <a:cs typeface="Meiryo UI" pitchFamily="50" charset="-128"/>
              </a:rPr>
              <a:t> </a:t>
            </a:r>
            <a:r>
              <a:rPr lang="ja-JP" altLang="en-US" sz="2500" b="1" dirty="0">
                <a:latin typeface="Meiryo UI" pitchFamily="50" charset="-128"/>
                <a:ea typeface="Meiryo UI" pitchFamily="50" charset="-128"/>
                <a:cs typeface="Meiryo UI" pitchFamily="50" charset="-128"/>
              </a:rPr>
              <a:t>どう</a:t>
            </a:r>
            <a:r>
              <a:rPr lang="ja-JP" altLang="en-US" sz="2500" b="1" dirty="0">
                <a:solidFill>
                  <a:srgbClr val="609000"/>
                </a:solidFill>
                <a:latin typeface="Meiryo UI" pitchFamily="50" charset="-128"/>
                <a:ea typeface="Meiryo UI" pitchFamily="50" charset="-128"/>
                <a:cs typeface="Meiryo UI" pitchFamily="50" charset="-128"/>
              </a:rPr>
              <a:t>フォロー</a:t>
            </a:r>
            <a:r>
              <a:rPr lang="ja-JP" altLang="en-US" sz="2500" b="1" dirty="0">
                <a:latin typeface="Meiryo UI" pitchFamily="50" charset="-128"/>
                <a:ea typeface="Meiryo UI" pitchFamily="50" charset="-128"/>
                <a:cs typeface="Meiryo UI" pitchFamily="50" charset="-128"/>
              </a:rPr>
              <a:t>するか？</a:t>
            </a:r>
            <a:r>
              <a:rPr lang="ja-JP" altLang="en-US" sz="2400" b="1" dirty="0">
                <a:latin typeface="Meiryo UI" pitchFamily="50" charset="-128"/>
                <a:ea typeface="Meiryo UI" pitchFamily="50" charset="-128"/>
                <a:cs typeface="Meiryo UI" pitchFamily="50" charset="-128"/>
              </a:rPr>
              <a:t>　　  </a:t>
            </a:r>
            <a:endParaRPr lang="ja-JP" altLang="en-US" sz="2400" b="1" dirty="0">
              <a:solidFill>
                <a:srgbClr val="5F5F5F"/>
              </a:solidFill>
              <a:latin typeface="Meiryo UI" pitchFamily="50" charset="-128"/>
              <a:ea typeface="Meiryo UI" pitchFamily="50" charset="-128"/>
              <a:cs typeface="Meiryo UI" pitchFamily="50" charset="-128"/>
            </a:endParaRPr>
          </a:p>
        </p:txBody>
      </p:sp>
      <p:cxnSp>
        <p:nvCxnSpPr>
          <p:cNvPr id="3" name="直線コネクタ 2"/>
          <p:cNvCxnSpPr/>
          <p:nvPr/>
        </p:nvCxnSpPr>
        <p:spPr bwMode="auto">
          <a:xfrm>
            <a:off x="542925" y="3505200"/>
            <a:ext cx="8029575" cy="0"/>
          </a:xfrm>
          <a:prstGeom prst="line">
            <a:avLst/>
          </a:prstGeom>
          <a:solidFill>
            <a:srgbClr val="FFFF99"/>
          </a:solidFill>
          <a:ln w="19050" cap="flat" cmpd="sng" algn="ctr">
            <a:solidFill>
              <a:schemeClr val="bg1">
                <a:lumMod val="50000"/>
              </a:schemeClr>
            </a:solidFill>
            <a:prstDash val="sysDash"/>
            <a:round/>
            <a:headEnd type="none" w="med" len="med"/>
            <a:tailEnd type="none" w="med" len="med"/>
          </a:ln>
          <a:effectLst/>
        </p:spPr>
      </p:cxnSp>
    </p:spTree>
    <p:extLst>
      <p:ext uri="{BB962C8B-B14F-4D97-AF65-F5344CB8AC3E}">
        <p14:creationId xmlns:p14="http://schemas.microsoft.com/office/powerpoint/2010/main" val="2446567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2422525" y="369888"/>
            <a:ext cx="3976688" cy="768350"/>
          </a:xfrm>
        </p:spPr>
        <p:txBody>
          <a:bodyPr lIns="90792" tIns="45395" rIns="90792" bIns="45395" anchorCtr="1"/>
          <a:lstStyle/>
          <a:p>
            <a:pPr algn="l" defTabSz="909638" eaLnBrk="1" hangingPunct="1"/>
            <a:r>
              <a:rPr lang="ja-JP" altLang="en-US" sz="4000" b="1" dirty="0">
                <a:latin typeface="Meiryo UI" pitchFamily="50" charset="-128"/>
                <a:ea typeface="Meiryo UI" pitchFamily="50" charset="-128"/>
                <a:cs typeface="Meiryo UI" pitchFamily="50" charset="-128"/>
              </a:rPr>
              <a:t>連携と制度 編</a:t>
            </a:r>
          </a:p>
        </p:txBody>
      </p:sp>
      <p:sp>
        <p:nvSpPr>
          <p:cNvPr id="136195" name="Rectangle 4"/>
          <p:cNvSpPr>
            <a:spLocks noChangeArrowheads="1"/>
          </p:cNvSpPr>
          <p:nvPr/>
        </p:nvSpPr>
        <p:spPr bwMode="auto">
          <a:xfrm>
            <a:off x="469900" y="1646376"/>
            <a:ext cx="8212138" cy="446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Bef>
                <a:spcPct val="10000"/>
              </a:spcBef>
            </a:pPr>
            <a:r>
              <a:rPr lang="ja-JP" altLang="en-US" sz="2700" b="1" dirty="0">
                <a:solidFill>
                  <a:srgbClr val="609000"/>
                </a:solidFill>
                <a:latin typeface="Meiryo UI" pitchFamily="50" charset="-128"/>
                <a:ea typeface="Meiryo UI" pitchFamily="50" charset="-128"/>
                <a:cs typeface="Meiryo UI" pitchFamily="50" charset="-128"/>
              </a:rPr>
              <a:t> ねらい：認知症の人を支えるための医療･介護、</a:t>
            </a:r>
          </a:p>
          <a:p>
            <a:pPr defTabSz="909638" eaLnBrk="1" hangingPunct="1">
              <a:spcBef>
                <a:spcPct val="10000"/>
              </a:spcBef>
            </a:pPr>
            <a:r>
              <a:rPr lang="ja-JP" altLang="en-US" sz="2700" b="1" dirty="0">
                <a:solidFill>
                  <a:srgbClr val="609000"/>
                </a:solidFill>
                <a:latin typeface="Meiryo UI" pitchFamily="50" charset="-128"/>
                <a:ea typeface="Meiryo UI" pitchFamily="50" charset="-128"/>
                <a:cs typeface="Meiryo UI" pitchFamily="50" charset="-128"/>
              </a:rPr>
              <a:t>            地域が連携した生活支援の重要性を</a:t>
            </a:r>
          </a:p>
          <a:p>
            <a:pPr defTabSz="909638" eaLnBrk="1" hangingPunct="1">
              <a:spcBef>
                <a:spcPct val="10000"/>
              </a:spcBef>
            </a:pPr>
            <a:r>
              <a:rPr lang="ja-JP" altLang="en-US" sz="2700" b="1" dirty="0">
                <a:solidFill>
                  <a:srgbClr val="609000"/>
                </a:solidFill>
                <a:latin typeface="Meiryo UI" pitchFamily="50" charset="-128"/>
                <a:ea typeface="Meiryo UI" pitchFamily="50" charset="-128"/>
                <a:cs typeface="Meiryo UI" pitchFamily="50" charset="-128"/>
              </a:rPr>
              <a:t>            理解する</a:t>
            </a:r>
          </a:p>
          <a:p>
            <a:pPr defTabSz="909638" eaLnBrk="1" hangingPunct="1">
              <a:spcBef>
                <a:spcPct val="5000"/>
              </a:spcBef>
            </a:pPr>
            <a:endParaRPr lang="ja-JP" altLang="en-US" sz="900" b="1" dirty="0">
              <a:solidFill>
                <a:srgbClr val="4D4D4D"/>
              </a:solidFill>
              <a:latin typeface="Meiryo UI" pitchFamily="50" charset="-128"/>
              <a:ea typeface="Meiryo UI" pitchFamily="50" charset="-128"/>
              <a:cs typeface="Meiryo UI" pitchFamily="50" charset="-128"/>
            </a:endParaRPr>
          </a:p>
          <a:p>
            <a:pPr defTabSz="909638" eaLnBrk="1" hangingPunct="1">
              <a:spcBef>
                <a:spcPts val="1200"/>
              </a:spcBef>
            </a:pPr>
            <a:r>
              <a:rPr lang="ja-JP" altLang="en-US" sz="2500" b="1" dirty="0">
                <a:solidFill>
                  <a:srgbClr val="4D4D4D"/>
                </a:solidFill>
                <a:latin typeface="Meiryo UI" pitchFamily="50" charset="-128"/>
                <a:ea typeface="Meiryo UI" pitchFamily="50" charset="-128"/>
                <a:cs typeface="Meiryo UI" pitchFamily="50" charset="-128"/>
              </a:rPr>
              <a:t> 到達目標：</a:t>
            </a:r>
            <a:endParaRPr lang="en-US" altLang="ja-JP" sz="2500" b="1" dirty="0">
              <a:solidFill>
                <a:srgbClr val="4D4D4D"/>
              </a:solidFill>
              <a:latin typeface="Meiryo UI" pitchFamily="50" charset="-128"/>
              <a:ea typeface="Meiryo UI" pitchFamily="50" charset="-128"/>
              <a:cs typeface="Meiryo UI" pitchFamily="50" charset="-128"/>
            </a:endParaRPr>
          </a:p>
          <a:p>
            <a:pPr defTabSz="909638" eaLnBrk="1" hangingPunct="1">
              <a:spcBef>
                <a:spcPts val="1200"/>
              </a:spcBef>
            </a:pPr>
            <a:r>
              <a:rPr lang="ja-JP" altLang="en-US" sz="2200" b="1" dirty="0">
                <a:latin typeface="Meiryo UI" pitchFamily="50" charset="-128"/>
                <a:ea typeface="Meiryo UI" pitchFamily="50" charset="-128"/>
                <a:cs typeface="Meiryo UI" pitchFamily="50" charset="-128"/>
              </a:rPr>
              <a:t>     ●認知症の人を地域の連携体制で支える仕組みと</a:t>
            </a: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かかりつけ医の役割について理解する</a:t>
            </a:r>
            <a:endParaRPr lang="en-US" altLang="ja-JP" sz="2200" b="1" dirty="0">
              <a:latin typeface="Meiryo UI" pitchFamily="50" charset="-128"/>
              <a:ea typeface="Meiryo UI" pitchFamily="50" charset="-128"/>
              <a:cs typeface="Meiryo UI" pitchFamily="50" charset="-128"/>
            </a:endParaRP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●介護保険制度で利用できるサービスについて、</a:t>
            </a: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本人</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家族に説明することができる</a:t>
            </a:r>
          </a:p>
          <a:p>
            <a:pPr defTabSz="909638" eaLnBrk="1" hangingPunct="1">
              <a:spcBef>
                <a:spcPts val="600"/>
              </a:spcBef>
            </a:pPr>
            <a:r>
              <a:rPr lang="en-US" altLang="ja-JP" sz="2200" b="1" dirty="0">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 </a:t>
            </a:r>
            <a:r>
              <a:rPr lang="en-US" altLang="ja-JP" sz="2200" b="1" dirty="0">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●成年後見制度</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高齢者虐待防止法等の権利擁護</a:t>
            </a:r>
            <a:endParaRPr lang="en-US" altLang="ja-JP" sz="2200" b="1" dirty="0">
              <a:latin typeface="Meiryo UI" pitchFamily="50" charset="-128"/>
              <a:ea typeface="Meiryo UI" pitchFamily="50" charset="-128"/>
              <a:cs typeface="Meiryo UI" pitchFamily="50" charset="-128"/>
            </a:endParaRP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の仕組みの概要を説明することができる</a:t>
            </a:r>
            <a:endParaRPr lang="en-US" altLang="ja-JP" sz="22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672872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タイトル 3"/>
          <p:cNvSpPr>
            <a:spLocks noGrp="1"/>
          </p:cNvSpPr>
          <p:nvPr>
            <p:ph type="title" idx="4294967295"/>
          </p:nvPr>
        </p:nvSpPr>
        <p:spPr>
          <a:xfrm>
            <a:off x="415373" y="423863"/>
            <a:ext cx="8395252" cy="690562"/>
          </a:xfrm>
        </p:spPr>
        <p:txBody>
          <a:bodyPr/>
          <a:lstStyle/>
          <a:p>
            <a:r>
              <a:rPr lang="ja-JP" altLang="en-US" sz="2700" b="1" dirty="0">
                <a:latin typeface="Meiryo UI" pitchFamily="50" charset="-128"/>
                <a:ea typeface="Meiryo UI" pitchFamily="50" charset="-128"/>
                <a:cs typeface="Meiryo UI" pitchFamily="50" charset="-128"/>
              </a:rPr>
              <a:t>「多職種連携」のかかりつけ医にとっての意味（再掲）</a:t>
            </a:r>
          </a:p>
        </p:txBody>
      </p:sp>
      <p:sp>
        <p:nvSpPr>
          <p:cNvPr id="138243" name="コンテンツ プレースホルダー 4"/>
          <p:cNvSpPr>
            <a:spLocks noGrp="1"/>
          </p:cNvSpPr>
          <p:nvPr>
            <p:ph idx="4294967295"/>
          </p:nvPr>
        </p:nvSpPr>
        <p:spPr>
          <a:xfrm>
            <a:off x="705677" y="1414463"/>
            <a:ext cx="8244647" cy="4868862"/>
          </a:xfrm>
        </p:spPr>
        <p:txBody>
          <a:bodyPr/>
          <a:lstStyle/>
          <a:p>
            <a:pPr>
              <a:buFont typeface="Wingdings" pitchFamily="2" charset="2"/>
              <a:buNone/>
            </a:pPr>
            <a:r>
              <a:rPr lang="en-US" altLang="ja-JP" sz="2200" b="1" dirty="0">
                <a:solidFill>
                  <a:srgbClr val="669900"/>
                </a:solidFill>
                <a:latin typeface="Meiryo UI" pitchFamily="50" charset="-128"/>
                <a:ea typeface="Meiryo UI" pitchFamily="50" charset="-128"/>
                <a:cs typeface="Meiryo UI" pitchFamily="50" charset="-128"/>
              </a:rPr>
              <a:t>●</a:t>
            </a:r>
            <a:r>
              <a:rPr lang="ja-JP" altLang="en-US" sz="2200" b="1" dirty="0">
                <a:solidFill>
                  <a:srgbClr val="669900"/>
                </a:solidFill>
                <a:latin typeface="Meiryo UI" pitchFamily="50" charset="-128"/>
                <a:ea typeface="Meiryo UI" pitchFamily="50" charset="-128"/>
                <a:cs typeface="Meiryo UI" pitchFamily="50" charset="-128"/>
              </a:rPr>
              <a:t>生活状況に関する具体的・客観的な情報</a:t>
            </a:r>
            <a:r>
              <a:rPr lang="ja-JP" altLang="en-US" sz="2200" b="1" dirty="0">
                <a:latin typeface="Meiryo UI" pitchFamily="50" charset="-128"/>
                <a:ea typeface="Meiryo UI" pitchFamily="50" charset="-128"/>
                <a:cs typeface="Meiryo UI" pitchFamily="50" charset="-128"/>
              </a:rPr>
              <a:t>を得られる</a:t>
            </a:r>
            <a:endParaRPr lang="en-US" altLang="ja-JP" sz="2200" b="1" dirty="0">
              <a:latin typeface="Meiryo UI" pitchFamily="50" charset="-128"/>
              <a:ea typeface="Meiryo UI" pitchFamily="50" charset="-128"/>
              <a:cs typeface="Meiryo UI" pitchFamily="50" charset="-128"/>
            </a:endParaRPr>
          </a:p>
          <a:p>
            <a:pPr lvl="1">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a:t>
            </a:r>
            <a:r>
              <a:rPr lang="en-US" altLang="ja-JP" sz="1800" b="1" dirty="0">
                <a:solidFill>
                  <a:srgbClr val="969696"/>
                </a:solidFill>
                <a:latin typeface="Meiryo UI" pitchFamily="50" charset="-128"/>
                <a:ea typeface="Meiryo UI" pitchFamily="50" charset="-128"/>
                <a:cs typeface="Meiryo UI" pitchFamily="50" charset="-128"/>
              </a:rPr>
              <a:t>1</a:t>
            </a:r>
            <a:r>
              <a:rPr lang="ja-JP" altLang="en-US" sz="1800" b="1" dirty="0">
                <a:solidFill>
                  <a:srgbClr val="969696"/>
                </a:solidFill>
                <a:latin typeface="Meiryo UI" pitchFamily="50" charset="-128"/>
                <a:ea typeface="Meiryo UI" pitchFamily="50" charset="-128"/>
                <a:cs typeface="Meiryo UI" pitchFamily="50" charset="-128"/>
              </a:rPr>
              <a:t>　特に、今後増加が予想される独居の認知症高齢者ではケアマネジャー</a:t>
            </a: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を含めた介護職員からの情報は欠かせない。特にアルツハイマー病では</a:t>
            </a: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“取り繕い”が特徴であるため、本人以外から情報を得る必要がある。</a:t>
            </a:r>
            <a:endParaRPr lang="en-US" altLang="ja-JP" sz="1800" b="1" dirty="0">
              <a:solidFill>
                <a:srgbClr val="969696"/>
              </a:solidFill>
              <a:latin typeface="Meiryo UI" pitchFamily="50" charset="-128"/>
              <a:ea typeface="Meiryo UI" pitchFamily="50" charset="-128"/>
              <a:cs typeface="Meiryo UI" pitchFamily="50" charset="-128"/>
            </a:endParaRP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a:t>
            </a:r>
            <a:r>
              <a:rPr lang="en-US" altLang="ja-JP" sz="1800" b="1" dirty="0">
                <a:solidFill>
                  <a:srgbClr val="969696"/>
                </a:solidFill>
                <a:latin typeface="Meiryo UI" pitchFamily="50" charset="-128"/>
                <a:ea typeface="Meiryo UI" pitchFamily="50" charset="-128"/>
                <a:cs typeface="Meiryo UI" pitchFamily="50" charset="-128"/>
              </a:rPr>
              <a:t>2</a:t>
            </a:r>
            <a:r>
              <a:rPr lang="ja-JP" altLang="en-US" sz="1800" b="1" dirty="0">
                <a:solidFill>
                  <a:srgbClr val="969696"/>
                </a:solidFill>
                <a:latin typeface="Meiryo UI" pitchFamily="50" charset="-128"/>
                <a:ea typeface="Meiryo UI" pitchFamily="50" charset="-128"/>
                <a:cs typeface="Meiryo UI" pitchFamily="50" charset="-128"/>
              </a:rPr>
              <a:t>　本人との診察場面で、生活状況を把握できていれば、本人の訴えに振り</a:t>
            </a: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回されることが減る</a:t>
            </a:r>
            <a:endParaRPr lang="en-US" altLang="ja-JP" sz="1800" b="1" dirty="0">
              <a:solidFill>
                <a:srgbClr val="969696"/>
              </a:solidFill>
              <a:latin typeface="Meiryo UI" pitchFamily="50" charset="-128"/>
              <a:ea typeface="Meiryo UI" pitchFamily="50" charset="-128"/>
              <a:cs typeface="Meiryo UI" pitchFamily="50" charset="-128"/>
            </a:endParaRPr>
          </a:p>
          <a:p>
            <a:pPr>
              <a:spcBef>
                <a:spcPct val="40000"/>
              </a:spcBef>
              <a:buFont typeface="Wingdings" pitchFamily="2" charset="2"/>
              <a:buNone/>
            </a:pPr>
            <a:r>
              <a:rPr lang="en-US" altLang="ja-JP" sz="2200" b="1" dirty="0">
                <a:solidFill>
                  <a:srgbClr val="669900"/>
                </a:solidFill>
                <a:latin typeface="Meiryo UI" pitchFamily="50" charset="-128"/>
                <a:ea typeface="Meiryo UI" pitchFamily="50" charset="-128"/>
                <a:cs typeface="Meiryo UI" pitchFamily="50" charset="-128"/>
              </a:rPr>
              <a:t>●</a:t>
            </a:r>
            <a:r>
              <a:rPr lang="ja-JP" altLang="en-US" sz="2200" b="1" dirty="0">
                <a:solidFill>
                  <a:srgbClr val="669900"/>
                </a:solidFill>
                <a:latin typeface="Meiryo UI" pitchFamily="50" charset="-128"/>
                <a:ea typeface="Meiryo UI" pitchFamily="50" charset="-128"/>
                <a:cs typeface="Meiryo UI" pitchFamily="50" charset="-128"/>
              </a:rPr>
              <a:t>服薬の確認</a:t>
            </a:r>
            <a:r>
              <a:rPr lang="ja-JP" altLang="en-US" sz="2200" b="1" dirty="0">
                <a:latin typeface="Meiryo UI" pitchFamily="50" charset="-128"/>
                <a:ea typeface="Meiryo UI" pitchFamily="50" charset="-128"/>
                <a:cs typeface="Meiryo UI" pitchFamily="50" charset="-128"/>
              </a:rPr>
              <a:t>ができる</a:t>
            </a:r>
            <a:endParaRPr lang="en-US" altLang="ja-JP" sz="2200" b="1" dirty="0">
              <a:latin typeface="Meiryo UI" pitchFamily="50" charset="-128"/>
              <a:ea typeface="Meiryo UI" pitchFamily="50" charset="-128"/>
              <a:cs typeface="Meiryo UI" pitchFamily="50" charset="-128"/>
            </a:endParaRPr>
          </a:p>
          <a:p>
            <a:pPr lvl="1">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a:t>
            </a:r>
            <a:r>
              <a:rPr lang="ja-JP" altLang="en-US" sz="1000" b="1" dirty="0">
                <a:solidFill>
                  <a:srgbClr val="969696"/>
                </a:solidFill>
                <a:latin typeface="Meiryo UI" pitchFamily="50" charset="-128"/>
                <a:ea typeface="Meiryo UI" pitchFamily="50" charset="-128"/>
                <a:cs typeface="Meiryo UI" pitchFamily="50" charset="-128"/>
              </a:rPr>
              <a:t>　 </a:t>
            </a:r>
            <a:r>
              <a:rPr lang="ja-JP" altLang="en-US" sz="1800" b="1" dirty="0">
                <a:solidFill>
                  <a:srgbClr val="969696"/>
                </a:solidFill>
                <a:latin typeface="Meiryo UI" pitchFamily="50" charset="-128"/>
                <a:ea typeface="Meiryo UI" pitchFamily="50" charset="-128"/>
                <a:cs typeface="Meiryo UI" pitchFamily="50" charset="-128"/>
              </a:rPr>
              <a:t>生活習慣病の治療薬を含め、診察室のなかでは服薬確認はできないが、</a:t>
            </a:r>
          </a:p>
          <a:p>
            <a:pPr lvl="1">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介護職員であれば服薬の確認ができる</a:t>
            </a:r>
            <a:endParaRPr lang="en-US" altLang="ja-JP" sz="1800" b="1" dirty="0">
              <a:solidFill>
                <a:srgbClr val="969696"/>
              </a:solidFill>
              <a:latin typeface="Meiryo UI" pitchFamily="50" charset="-128"/>
              <a:ea typeface="Meiryo UI" pitchFamily="50" charset="-128"/>
              <a:cs typeface="Meiryo UI" pitchFamily="50" charset="-128"/>
            </a:endParaRPr>
          </a:p>
          <a:p>
            <a:pPr>
              <a:spcBef>
                <a:spcPct val="40000"/>
              </a:spcBef>
              <a:buFont typeface="Wingdings" pitchFamily="2" charset="2"/>
              <a:buNone/>
            </a:pPr>
            <a:r>
              <a:rPr lang="en-US" altLang="ja-JP" sz="2200" b="1" dirty="0">
                <a:solidFill>
                  <a:srgbClr val="669900"/>
                </a:solidFill>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かかりつけ医が生活上の課題を把握していると、</a:t>
            </a:r>
            <a:r>
              <a:rPr lang="ja-JP" altLang="en-US" sz="2200" b="1" dirty="0">
                <a:solidFill>
                  <a:srgbClr val="669900"/>
                </a:solidFill>
                <a:latin typeface="Meiryo UI" pitchFamily="50" charset="-128"/>
                <a:ea typeface="Meiryo UI" pitchFamily="50" charset="-128"/>
                <a:cs typeface="Meiryo UI" pitchFamily="50" charset="-128"/>
              </a:rPr>
              <a:t>治療に関する</a:t>
            </a:r>
          </a:p>
          <a:p>
            <a:pPr>
              <a:spcBef>
                <a:spcPct val="0"/>
              </a:spcBef>
              <a:buFont typeface="Wingdings" pitchFamily="2" charset="2"/>
              <a:buNone/>
            </a:pPr>
            <a:r>
              <a:rPr lang="ja-JP" altLang="en-US" sz="2200" b="1" dirty="0">
                <a:solidFill>
                  <a:srgbClr val="669900"/>
                </a:solidFill>
                <a:latin typeface="Meiryo UI" pitchFamily="50" charset="-128"/>
                <a:ea typeface="Meiryo UI" pitchFamily="50" charset="-128"/>
                <a:cs typeface="Meiryo UI" pitchFamily="50" charset="-128"/>
              </a:rPr>
              <a:t>   本人</a:t>
            </a:r>
            <a:r>
              <a:rPr lang="en-US" altLang="ja-JP" sz="2200" b="1" dirty="0">
                <a:solidFill>
                  <a:srgbClr val="669900"/>
                </a:solidFill>
                <a:latin typeface="Meiryo UI" pitchFamily="50" charset="-128"/>
                <a:ea typeface="Meiryo UI" pitchFamily="50" charset="-128"/>
                <a:cs typeface="Meiryo UI" pitchFamily="50" charset="-128"/>
              </a:rPr>
              <a:t>･</a:t>
            </a:r>
            <a:r>
              <a:rPr lang="ja-JP" altLang="en-US" sz="2200" b="1" dirty="0">
                <a:solidFill>
                  <a:srgbClr val="669900"/>
                </a:solidFill>
                <a:latin typeface="Meiryo UI" pitchFamily="50" charset="-128"/>
                <a:ea typeface="Meiryo UI" pitchFamily="50" charset="-128"/>
                <a:cs typeface="Meiryo UI" pitchFamily="50" charset="-128"/>
              </a:rPr>
              <a:t>家族の満足度</a:t>
            </a:r>
            <a:r>
              <a:rPr lang="ja-JP" altLang="en-US" sz="2200" b="1" dirty="0">
                <a:latin typeface="Meiryo UI" pitchFamily="50" charset="-128"/>
                <a:ea typeface="Meiryo UI" pitchFamily="50" charset="-128"/>
                <a:cs typeface="Meiryo UI" pitchFamily="50" charset="-128"/>
              </a:rPr>
              <a:t>がより上がる</a:t>
            </a:r>
            <a:endParaRPr lang="en-US" altLang="ja-JP" sz="2200" b="1" dirty="0">
              <a:latin typeface="Meiryo UI" pitchFamily="50" charset="-128"/>
              <a:ea typeface="Meiryo UI" pitchFamily="50" charset="-128"/>
              <a:cs typeface="Meiryo UI" pitchFamily="50" charset="-128"/>
            </a:endParaRPr>
          </a:p>
          <a:p>
            <a:pPr>
              <a:spcBef>
                <a:spcPct val="40000"/>
              </a:spcBef>
              <a:buFont typeface="Wingdings" pitchFamily="2" charset="2"/>
              <a:buNone/>
            </a:pPr>
            <a:r>
              <a:rPr lang="en-US" altLang="ja-JP" sz="2200" b="1" dirty="0">
                <a:solidFill>
                  <a:srgbClr val="669900"/>
                </a:solidFill>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生活状況がわかれば、より具体的に</a:t>
            </a:r>
            <a:r>
              <a:rPr lang="ja-JP" altLang="en-US" sz="2200" b="1" dirty="0">
                <a:solidFill>
                  <a:srgbClr val="669900"/>
                </a:solidFill>
                <a:latin typeface="Meiryo UI" pitchFamily="50" charset="-128"/>
                <a:ea typeface="Meiryo UI" pitchFamily="50" charset="-128"/>
                <a:cs typeface="Meiryo UI" pitchFamily="50" charset="-128"/>
              </a:rPr>
              <a:t>薬剤の副作用の説明</a:t>
            </a:r>
            <a:r>
              <a:rPr lang="ja-JP" altLang="en-US" sz="2200" b="1" dirty="0">
                <a:latin typeface="Meiryo UI" pitchFamily="50" charset="-128"/>
                <a:ea typeface="Meiryo UI" pitchFamily="50" charset="-128"/>
                <a:cs typeface="Meiryo UI" pitchFamily="50" charset="-128"/>
              </a:rPr>
              <a:t>ができる</a:t>
            </a:r>
            <a:endParaRPr lang="en-US" altLang="ja-JP" sz="2200" b="1" dirty="0">
              <a:latin typeface="Meiryo UI" pitchFamily="50" charset="-128"/>
              <a:ea typeface="Meiryo UI" pitchFamily="50" charset="-128"/>
              <a:cs typeface="Meiryo UI" pitchFamily="50" charset="-128"/>
            </a:endParaRPr>
          </a:p>
          <a:p>
            <a:pPr>
              <a:spcBef>
                <a:spcPct val="40000"/>
              </a:spcBef>
              <a:buFont typeface="Wingdings" pitchFamily="2" charset="2"/>
              <a:buNone/>
            </a:pPr>
            <a:r>
              <a:rPr lang="en-US" altLang="ja-JP" sz="2200" b="1" dirty="0">
                <a:solidFill>
                  <a:srgbClr val="669900"/>
                </a:solidFill>
                <a:latin typeface="Meiryo UI" pitchFamily="50" charset="-128"/>
                <a:ea typeface="Meiryo UI" pitchFamily="50" charset="-128"/>
                <a:cs typeface="Meiryo UI" pitchFamily="50" charset="-128"/>
              </a:rPr>
              <a:t>●BPSD</a:t>
            </a:r>
            <a:r>
              <a:rPr lang="ja-JP" altLang="en-US" sz="2200" b="1" dirty="0">
                <a:solidFill>
                  <a:srgbClr val="669900"/>
                </a:solidFill>
                <a:latin typeface="Meiryo UI" pitchFamily="50" charset="-128"/>
                <a:ea typeface="Meiryo UI" pitchFamily="50" charset="-128"/>
                <a:cs typeface="Meiryo UI" pitchFamily="50" charset="-128"/>
              </a:rPr>
              <a:t>に関連する要因</a:t>
            </a:r>
            <a:r>
              <a:rPr lang="ja-JP" altLang="en-US" sz="2200" b="1" dirty="0">
                <a:latin typeface="Meiryo UI" pitchFamily="50" charset="-128"/>
                <a:ea typeface="Meiryo UI" pitchFamily="50" charset="-128"/>
                <a:cs typeface="Meiryo UI" pitchFamily="50" charset="-128"/>
              </a:rPr>
              <a:t>についての情報が得られる</a:t>
            </a:r>
          </a:p>
        </p:txBody>
      </p:sp>
      <p:sp>
        <p:nvSpPr>
          <p:cNvPr id="138244" name="Rectangle 3"/>
          <p:cNvSpPr>
            <a:spLocks noChangeArrowheads="1"/>
          </p:cNvSpPr>
          <p:nvPr/>
        </p:nvSpPr>
        <p:spPr bwMode="auto">
          <a:xfrm>
            <a:off x="241300" y="10779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38245" name="Text Box 5"/>
          <p:cNvSpPr txBox="1">
            <a:spLocks noChangeArrowheads="1"/>
          </p:cNvSpPr>
          <p:nvPr/>
        </p:nvSpPr>
        <p:spPr bwMode="auto">
          <a:xfrm>
            <a:off x="0" y="0"/>
            <a:ext cx="24050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-1</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856598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DDEEC8"/>
        </a:solidFill>
        <a:effectLst/>
      </p:bgPr>
    </p:bg>
    <p:spTree>
      <p:nvGrpSpPr>
        <p:cNvPr id="1" name=""/>
        <p:cNvGrpSpPr/>
        <p:nvPr/>
      </p:nvGrpSpPr>
      <p:grpSpPr>
        <a:xfrm>
          <a:off x="0" y="0"/>
          <a:ext cx="0" cy="0"/>
          <a:chOff x="0" y="0"/>
          <a:chExt cx="0" cy="0"/>
        </a:xfrm>
      </p:grpSpPr>
      <p:sp>
        <p:nvSpPr>
          <p:cNvPr id="139266" name="Text Box 9"/>
          <p:cNvSpPr txBox="1">
            <a:spLocks noChangeArrowheads="1"/>
          </p:cNvSpPr>
          <p:nvPr/>
        </p:nvSpPr>
        <p:spPr bwMode="auto">
          <a:xfrm>
            <a:off x="1360488" y="3218505"/>
            <a:ext cx="6445250" cy="6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a:solidFill>
                  <a:srgbClr val="000000"/>
                </a:solidFill>
                <a:latin typeface="Meiryo UI" pitchFamily="50" charset="-128"/>
                <a:ea typeface="Meiryo UI" pitchFamily="50" charset="-128"/>
                <a:cs typeface="Meiryo UI" pitchFamily="50" charset="-128"/>
              </a:rPr>
              <a:t>連携の意義と実際</a:t>
            </a:r>
          </a:p>
        </p:txBody>
      </p:sp>
      <p:sp>
        <p:nvSpPr>
          <p:cNvPr id="139267" name="Text Box 4"/>
          <p:cNvSpPr txBox="1">
            <a:spLocks noChangeArrowheads="1"/>
          </p:cNvSpPr>
          <p:nvPr/>
        </p:nvSpPr>
        <p:spPr bwMode="auto">
          <a:xfrm>
            <a:off x="3017838" y="2065298"/>
            <a:ext cx="2936875"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800" b="1">
                <a:solidFill>
                  <a:srgbClr val="000000"/>
                </a:solidFill>
                <a:latin typeface="Meiryo UI" pitchFamily="50" charset="-128"/>
                <a:ea typeface="Meiryo UI" pitchFamily="50" charset="-128"/>
                <a:cs typeface="Meiryo UI" pitchFamily="50" charset="-128"/>
              </a:rPr>
              <a:t>［</a:t>
            </a:r>
            <a:r>
              <a:rPr lang="en-US" altLang="ja-JP" sz="2800" b="1">
                <a:solidFill>
                  <a:srgbClr val="000000"/>
                </a:solidFill>
                <a:latin typeface="Meiryo UI" pitchFamily="50" charset="-128"/>
                <a:ea typeface="Meiryo UI" pitchFamily="50" charset="-128"/>
                <a:cs typeface="Meiryo UI" pitchFamily="50" charset="-128"/>
              </a:rPr>
              <a:t>DVD-6</a:t>
            </a:r>
            <a:r>
              <a:rPr lang="ja-JP" altLang="en-US" sz="2800" b="1">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9710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908257" y="223336"/>
            <a:ext cx="7259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spcBef>
                <a:spcPct val="50000"/>
              </a:spcBef>
            </a:pPr>
            <a:r>
              <a:rPr lang="ja-JP" altLang="en-US" sz="3200" b="1" dirty="0">
                <a:latin typeface="Meiryo UI" pitchFamily="50" charset="-128"/>
                <a:ea typeface="Meiryo UI" pitchFamily="50" charset="-128"/>
                <a:cs typeface="Meiryo UI" pitchFamily="50" charset="-128"/>
              </a:rPr>
              <a:t>かかりつけ医の役割</a:t>
            </a:r>
          </a:p>
        </p:txBody>
      </p:sp>
      <p:sp>
        <p:nvSpPr>
          <p:cNvPr id="11268" name="Rectangle 3"/>
          <p:cNvSpPr>
            <a:spLocks noChangeArrowheads="1"/>
          </p:cNvSpPr>
          <p:nvPr/>
        </p:nvSpPr>
        <p:spPr bwMode="auto">
          <a:xfrm>
            <a:off x="344455" y="889061"/>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6"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-4</a:t>
            </a:r>
            <a:r>
              <a:rPr lang="ja-JP" altLang="en-US" sz="1800" b="1" dirty="0">
                <a:latin typeface="Meiryo UI" pitchFamily="50" charset="-128"/>
                <a:ea typeface="Meiryo UI" pitchFamily="50" charset="-128"/>
                <a:cs typeface="Meiryo UI" pitchFamily="50" charset="-128"/>
              </a:rPr>
              <a:t>＞</a:t>
            </a:r>
          </a:p>
        </p:txBody>
      </p:sp>
      <p:sp>
        <p:nvSpPr>
          <p:cNvPr id="2" name="テキスト ボックス 1"/>
          <p:cNvSpPr txBox="1"/>
          <p:nvPr/>
        </p:nvSpPr>
        <p:spPr>
          <a:xfrm>
            <a:off x="640080" y="1660935"/>
            <a:ext cx="8034124" cy="3485570"/>
          </a:xfrm>
          <a:prstGeom prst="rect">
            <a:avLst/>
          </a:prstGeom>
          <a:noFill/>
          <a:ln w="25400">
            <a:noFill/>
          </a:ln>
        </p:spPr>
        <p:txBody>
          <a:bodyPr wrap="square" rtlCol="0">
            <a:spAutoFit/>
          </a:bodyPr>
          <a:lstStyle/>
          <a:p>
            <a:pPr>
              <a:lnSpc>
                <a:spcPct val="150000"/>
              </a:lnSpc>
            </a:pPr>
            <a:r>
              <a:rPr lang="ja-JP" altLang="en-US" sz="2100" b="1" dirty="0">
                <a:solidFill>
                  <a:srgbClr val="85AE3C"/>
                </a:solidFill>
                <a:latin typeface="Meiryo UI" pitchFamily="50" charset="-128"/>
                <a:ea typeface="Meiryo UI" pitchFamily="50" charset="-128"/>
                <a:cs typeface="Meiryo UI" pitchFamily="50" charset="-128"/>
              </a:rPr>
              <a:t>● </a:t>
            </a:r>
            <a:r>
              <a:rPr lang="ja-JP" altLang="en-US" sz="2100" b="1" dirty="0">
                <a:latin typeface="Meiryo UI" pitchFamily="50" charset="-128"/>
                <a:ea typeface="Meiryo UI" pitchFamily="50" charset="-128"/>
                <a:cs typeface="Meiryo UI" pitchFamily="50" charset="-128"/>
              </a:rPr>
              <a:t>早期段階での発見・気づき役になる</a:t>
            </a:r>
            <a:endParaRPr lang="en-US" altLang="ja-JP" sz="2100" b="1" dirty="0">
              <a:solidFill>
                <a:srgbClr val="85AE3C"/>
              </a:solidFill>
              <a:latin typeface="Meiryo UI" pitchFamily="50" charset="-128"/>
              <a:ea typeface="Meiryo UI" pitchFamily="50" charset="-128"/>
              <a:cs typeface="Meiryo UI" pitchFamily="50" charset="-128"/>
            </a:endParaRPr>
          </a:p>
          <a:p>
            <a:pPr>
              <a:lnSpc>
                <a:spcPct val="150000"/>
              </a:lnSpc>
            </a:pPr>
            <a:r>
              <a:rPr lang="ja-JP" altLang="en-US" sz="2100" b="1" dirty="0">
                <a:solidFill>
                  <a:srgbClr val="85AE3C"/>
                </a:solidFill>
                <a:latin typeface="Meiryo UI" pitchFamily="50" charset="-128"/>
                <a:ea typeface="Meiryo UI" pitchFamily="50" charset="-128"/>
                <a:cs typeface="Meiryo UI" pitchFamily="50" charset="-128"/>
              </a:rPr>
              <a:t>● </a:t>
            </a:r>
            <a:r>
              <a:rPr lang="ja-JP" altLang="en-US" sz="2100" b="1" dirty="0">
                <a:latin typeface="Meiryo UI" pitchFamily="50" charset="-128"/>
                <a:ea typeface="Meiryo UI" pitchFamily="50" charset="-128"/>
                <a:cs typeface="Meiryo UI" pitchFamily="50" charset="-128"/>
              </a:rPr>
              <a:t>認知症に対する相談や心配に適切な対応をする</a:t>
            </a:r>
            <a:endParaRPr lang="en-US" altLang="ja-JP" sz="2100" b="1" dirty="0">
              <a:latin typeface="Meiryo UI" pitchFamily="50" charset="-128"/>
              <a:ea typeface="Meiryo UI" pitchFamily="50" charset="-128"/>
              <a:cs typeface="Meiryo UI" pitchFamily="50" charset="-128"/>
            </a:endParaRPr>
          </a:p>
          <a:p>
            <a:pPr>
              <a:lnSpc>
                <a:spcPct val="150000"/>
              </a:lnSpc>
            </a:pPr>
            <a:r>
              <a:rPr lang="ja-JP" altLang="en-US" sz="2100" b="1" dirty="0">
                <a:solidFill>
                  <a:srgbClr val="85AE3C"/>
                </a:solidFill>
                <a:latin typeface="Meiryo UI" pitchFamily="50" charset="-128"/>
                <a:ea typeface="Meiryo UI" pitchFamily="50" charset="-128"/>
                <a:cs typeface="Meiryo UI" pitchFamily="50" charset="-128"/>
              </a:rPr>
              <a:t>● </a:t>
            </a:r>
            <a:r>
              <a:rPr lang="ja-JP" altLang="en-US" sz="2100" b="1" dirty="0">
                <a:latin typeface="Meiryo UI" pitchFamily="50" charset="-128"/>
                <a:ea typeface="Meiryo UI" pitchFamily="50" charset="-128"/>
                <a:cs typeface="Meiryo UI" pitchFamily="50" charset="-128"/>
              </a:rPr>
              <a:t>日常的な身体疾患への対応、健康管理を行う</a:t>
            </a:r>
            <a:endParaRPr lang="en-US" altLang="ja-JP" sz="2100" b="1" dirty="0">
              <a:latin typeface="Meiryo UI" pitchFamily="50" charset="-128"/>
              <a:ea typeface="Meiryo UI" pitchFamily="50" charset="-128"/>
              <a:cs typeface="Meiryo UI" pitchFamily="50" charset="-128"/>
            </a:endParaRPr>
          </a:p>
          <a:p>
            <a:pPr>
              <a:lnSpc>
                <a:spcPct val="150000"/>
              </a:lnSpc>
            </a:pPr>
            <a:r>
              <a:rPr lang="ja-JP" altLang="en-US" sz="2100" b="1" dirty="0">
                <a:solidFill>
                  <a:srgbClr val="85AE3C"/>
                </a:solidFill>
                <a:latin typeface="Meiryo UI" pitchFamily="50" charset="-128"/>
                <a:ea typeface="Meiryo UI" pitchFamily="50" charset="-128"/>
                <a:cs typeface="Meiryo UI" pitchFamily="50" charset="-128"/>
              </a:rPr>
              <a:t>● </a:t>
            </a:r>
            <a:r>
              <a:rPr lang="ja-JP" altLang="en-US" sz="2100" b="1" dirty="0">
                <a:latin typeface="Meiryo UI" pitchFamily="50" charset="-128"/>
                <a:ea typeface="Meiryo UI" pitchFamily="50" charset="-128"/>
                <a:cs typeface="Meiryo UI" pitchFamily="50" charset="-128"/>
              </a:rPr>
              <a:t>家族の介護負担、不安への理解を示し、精神的支えとなる</a:t>
            </a:r>
            <a:endParaRPr lang="en-US" altLang="ja-JP" sz="2100" b="1" dirty="0">
              <a:latin typeface="Meiryo UI" pitchFamily="50" charset="-128"/>
              <a:ea typeface="Meiryo UI" pitchFamily="50" charset="-128"/>
              <a:cs typeface="Meiryo UI" pitchFamily="50" charset="-128"/>
            </a:endParaRPr>
          </a:p>
          <a:p>
            <a:pPr>
              <a:lnSpc>
                <a:spcPct val="150000"/>
              </a:lnSpc>
            </a:pPr>
            <a:r>
              <a:rPr lang="ja-JP" altLang="en-US" sz="2100" b="1" dirty="0">
                <a:solidFill>
                  <a:srgbClr val="85AE3C"/>
                </a:solidFill>
                <a:latin typeface="Meiryo UI" pitchFamily="50" charset="-128"/>
                <a:ea typeface="Meiryo UI" pitchFamily="50" charset="-128"/>
                <a:cs typeface="Meiryo UI" pitchFamily="50" charset="-128"/>
              </a:rPr>
              <a:t>● </a:t>
            </a:r>
            <a:r>
              <a:rPr lang="ja-JP" altLang="en-US" sz="2100" b="1" dirty="0">
                <a:latin typeface="Meiryo UI" pitchFamily="50" charset="-128"/>
                <a:ea typeface="Meiryo UI" pitchFamily="50" charset="-128"/>
                <a:cs typeface="Meiryo UI" pitchFamily="50" charset="-128"/>
              </a:rPr>
              <a:t>専門医との適切な連携構築と治療を行う</a:t>
            </a:r>
            <a:endParaRPr lang="en-US" altLang="ja-JP" sz="2100" b="1" dirty="0">
              <a:latin typeface="Meiryo UI" pitchFamily="50" charset="-128"/>
              <a:ea typeface="Meiryo UI" pitchFamily="50" charset="-128"/>
              <a:cs typeface="Meiryo UI" pitchFamily="50" charset="-128"/>
            </a:endParaRPr>
          </a:p>
          <a:p>
            <a:pPr>
              <a:lnSpc>
                <a:spcPct val="150000"/>
              </a:lnSpc>
            </a:pPr>
            <a:r>
              <a:rPr lang="ja-JP" altLang="en-US" sz="2100" b="1" dirty="0">
                <a:solidFill>
                  <a:srgbClr val="85AE3C"/>
                </a:solidFill>
                <a:latin typeface="Meiryo UI" pitchFamily="50" charset="-128"/>
                <a:ea typeface="Meiryo UI" pitchFamily="50" charset="-128"/>
                <a:cs typeface="Meiryo UI" pitchFamily="50" charset="-128"/>
              </a:rPr>
              <a:t>● </a:t>
            </a:r>
            <a:r>
              <a:rPr lang="ja-JP" altLang="en-US" sz="2100" b="1" dirty="0">
                <a:latin typeface="Meiryo UI" pitchFamily="50" charset="-128"/>
                <a:ea typeface="Meiryo UI" pitchFamily="50" charset="-128"/>
                <a:cs typeface="Meiryo UI" pitchFamily="50" charset="-128"/>
              </a:rPr>
              <a:t>適切に専門医療機関への受診誘導を行う</a:t>
            </a:r>
            <a:r>
              <a:rPr lang="en-US" altLang="ja-JP" sz="2100" b="1" dirty="0">
                <a:latin typeface="Meiryo UI" pitchFamily="50" charset="-128"/>
                <a:ea typeface="Meiryo UI" pitchFamily="50" charset="-128"/>
                <a:cs typeface="Meiryo UI" pitchFamily="50" charset="-128"/>
              </a:rPr>
              <a:t>(</a:t>
            </a:r>
            <a:r>
              <a:rPr lang="ja-JP" altLang="en-US" sz="2100" b="1" dirty="0">
                <a:latin typeface="Meiryo UI" pitchFamily="50" charset="-128"/>
                <a:ea typeface="Meiryo UI" pitchFamily="50" charset="-128"/>
                <a:cs typeface="Meiryo UI" pitchFamily="50" charset="-128"/>
              </a:rPr>
              <a:t>医療連携</a:t>
            </a:r>
            <a:r>
              <a:rPr lang="en-US" altLang="ja-JP" sz="2100" b="1" dirty="0">
                <a:latin typeface="Meiryo UI" pitchFamily="50" charset="-128"/>
                <a:ea typeface="Meiryo UI" pitchFamily="50" charset="-128"/>
                <a:cs typeface="Meiryo UI" pitchFamily="50" charset="-128"/>
              </a:rPr>
              <a:t>)</a:t>
            </a:r>
          </a:p>
          <a:p>
            <a:pPr>
              <a:lnSpc>
                <a:spcPct val="150000"/>
              </a:lnSpc>
            </a:pPr>
            <a:r>
              <a:rPr lang="ja-JP" altLang="en-US" sz="2100" b="1" dirty="0">
                <a:solidFill>
                  <a:srgbClr val="85AE3C"/>
                </a:solidFill>
                <a:latin typeface="Meiryo UI" pitchFamily="50" charset="-128"/>
                <a:ea typeface="Meiryo UI" pitchFamily="50" charset="-128"/>
                <a:cs typeface="Meiryo UI" pitchFamily="50" charset="-128"/>
              </a:rPr>
              <a:t>● </a:t>
            </a:r>
            <a:r>
              <a:rPr lang="ja-JP" altLang="en-US" sz="2100" b="1" dirty="0">
                <a:latin typeface="Meiryo UI" pitchFamily="50" charset="-128"/>
                <a:ea typeface="Meiryo UI" pitchFamily="50" charset="-128"/>
                <a:cs typeface="Meiryo UI" pitchFamily="50" charset="-128"/>
              </a:rPr>
              <a:t>地域の認知症介護サービス諸機関との連携ができる</a:t>
            </a:r>
            <a:r>
              <a:rPr lang="en-US" altLang="ja-JP" sz="2100" b="1" dirty="0">
                <a:latin typeface="Meiryo UI" pitchFamily="50" charset="-128"/>
                <a:ea typeface="Meiryo UI" pitchFamily="50" charset="-128"/>
                <a:cs typeface="Meiryo UI" pitchFamily="50" charset="-128"/>
              </a:rPr>
              <a:t>(</a:t>
            </a:r>
            <a:r>
              <a:rPr lang="ja-JP" altLang="en-US" sz="2100" b="1" dirty="0">
                <a:latin typeface="Meiryo UI" pitchFamily="50" charset="-128"/>
                <a:ea typeface="Meiryo UI" pitchFamily="50" charset="-128"/>
                <a:cs typeface="Meiryo UI" pitchFamily="50" charset="-128"/>
              </a:rPr>
              <a:t>多職種協働</a:t>
            </a:r>
            <a:r>
              <a:rPr lang="en-US" altLang="ja-JP" sz="2100" b="1" dirty="0">
                <a:latin typeface="Meiryo UI" pitchFamily="50" charset="-128"/>
                <a:ea typeface="Meiryo UI" pitchFamily="50" charset="-128"/>
                <a:cs typeface="Meiryo UI" pitchFamily="50" charset="-128"/>
              </a:rPr>
              <a:t>)</a:t>
            </a:r>
            <a:endParaRPr lang="ja-JP" altLang="en-US" sz="2100" b="1" dirty="0">
              <a:latin typeface="Meiryo UI" pitchFamily="50" charset="-128"/>
              <a:ea typeface="Meiryo UI" pitchFamily="50" charset="-128"/>
              <a:cs typeface="Meiryo UI" pitchFamily="50" charset="-128"/>
            </a:endParaRPr>
          </a:p>
        </p:txBody>
      </p:sp>
      <p:sp>
        <p:nvSpPr>
          <p:cNvPr id="3" name="テキスト ボックス 2"/>
          <p:cNvSpPr txBox="1"/>
          <p:nvPr/>
        </p:nvSpPr>
        <p:spPr>
          <a:xfrm>
            <a:off x="1252727" y="6124589"/>
            <a:ext cx="7679341" cy="523220"/>
          </a:xfrm>
          <a:prstGeom prst="rect">
            <a:avLst/>
          </a:prstGeom>
          <a:noFill/>
          <a:ln w="25400">
            <a:noFill/>
          </a:ln>
        </p:spPr>
        <p:txBody>
          <a:bodyPr wrap="square" rtlCol="0">
            <a:spAutoFit/>
          </a:bodyPr>
          <a:lstStyle/>
          <a:p>
            <a:r>
              <a:rPr kumimoji="1" lang="ja-JP" altLang="en-US" sz="1400" b="1" dirty="0">
                <a:solidFill>
                  <a:schemeClr val="tx1">
                    <a:lumMod val="65000"/>
                    <a:lumOff val="35000"/>
                  </a:schemeClr>
                </a:solidFill>
                <a:latin typeface="Meiryo UI" pitchFamily="50" charset="-128"/>
                <a:ea typeface="Meiryo UI" pitchFamily="50" charset="-128"/>
                <a:cs typeface="Meiryo UI" pitchFamily="50" charset="-128"/>
              </a:rPr>
              <a:t>出典：「かかりつけ医のための認知症マニュアル」平成</a:t>
            </a:r>
            <a:r>
              <a:rPr kumimoji="1" lang="en-US" altLang="ja-JP" sz="1400" b="1" dirty="0">
                <a:solidFill>
                  <a:schemeClr val="tx1">
                    <a:lumMod val="65000"/>
                    <a:lumOff val="35000"/>
                  </a:schemeClr>
                </a:solidFill>
                <a:latin typeface="Meiryo UI" pitchFamily="50" charset="-128"/>
                <a:ea typeface="Meiryo UI" pitchFamily="50" charset="-128"/>
                <a:cs typeface="Meiryo UI" pitchFamily="50" charset="-128"/>
              </a:rPr>
              <a:t>27</a:t>
            </a:r>
            <a:r>
              <a:rPr kumimoji="1" lang="ja-JP" altLang="en-US" sz="1400" b="1" dirty="0">
                <a:solidFill>
                  <a:schemeClr val="tx1">
                    <a:lumMod val="65000"/>
                    <a:lumOff val="35000"/>
                  </a:schemeClr>
                </a:solidFill>
                <a:latin typeface="Meiryo UI" pitchFamily="50" charset="-128"/>
                <a:ea typeface="Meiryo UI" pitchFamily="50" charset="-128"/>
                <a:cs typeface="Meiryo UI" pitchFamily="50" charset="-128"/>
              </a:rPr>
              <a:t>年</a:t>
            </a:r>
            <a:r>
              <a:rPr kumimoji="1" lang="en-US" altLang="ja-JP" sz="1400" b="1" dirty="0">
                <a:solidFill>
                  <a:schemeClr val="tx1">
                    <a:lumMod val="65000"/>
                    <a:lumOff val="35000"/>
                  </a:schemeClr>
                </a:solidFill>
                <a:latin typeface="Meiryo UI" pitchFamily="50" charset="-128"/>
                <a:ea typeface="Meiryo UI" pitchFamily="50" charset="-128"/>
                <a:cs typeface="Meiryo UI" pitchFamily="50" charset="-128"/>
              </a:rPr>
              <a:t>3</a:t>
            </a:r>
            <a:r>
              <a:rPr kumimoji="1" lang="ja-JP" altLang="en-US" sz="1400" b="1" dirty="0">
                <a:solidFill>
                  <a:schemeClr val="tx1">
                    <a:lumMod val="65000"/>
                    <a:lumOff val="35000"/>
                  </a:schemeClr>
                </a:solidFill>
                <a:latin typeface="Meiryo UI" pitchFamily="50" charset="-128"/>
                <a:ea typeface="Meiryo UI" pitchFamily="50" charset="-128"/>
                <a:cs typeface="Meiryo UI" pitchFamily="50" charset="-128"/>
              </a:rPr>
              <a:t>月</a:t>
            </a:r>
            <a:r>
              <a:rPr kumimoji="1" lang="en-US" altLang="ja-JP" sz="1400" b="1" dirty="0">
                <a:solidFill>
                  <a:schemeClr val="tx1">
                    <a:lumMod val="65000"/>
                    <a:lumOff val="35000"/>
                  </a:schemeClr>
                </a:solidFill>
                <a:latin typeface="Meiryo UI" pitchFamily="50" charset="-128"/>
                <a:ea typeface="Meiryo UI" pitchFamily="50" charset="-128"/>
                <a:cs typeface="Meiryo UI" pitchFamily="50" charset="-128"/>
              </a:rPr>
              <a:t>31</a:t>
            </a:r>
            <a:r>
              <a:rPr kumimoji="1" lang="ja-JP" altLang="en-US" sz="1400" b="1" dirty="0">
                <a:solidFill>
                  <a:schemeClr val="tx1">
                    <a:lumMod val="65000"/>
                    <a:lumOff val="35000"/>
                  </a:schemeClr>
                </a:solidFill>
                <a:latin typeface="Meiryo UI" pitchFamily="50" charset="-128"/>
                <a:ea typeface="Meiryo UI" pitchFamily="50" charset="-128"/>
                <a:cs typeface="Meiryo UI" pitchFamily="50" charset="-128"/>
              </a:rPr>
              <a:t>日発行</a:t>
            </a:r>
            <a:endParaRPr kumimoji="1" lang="en-US" altLang="ja-JP" sz="1400" b="1" dirty="0">
              <a:solidFill>
                <a:schemeClr val="tx1">
                  <a:lumMod val="65000"/>
                  <a:lumOff val="35000"/>
                </a:schemeClr>
              </a:solidFill>
              <a:latin typeface="Meiryo UI" pitchFamily="50" charset="-128"/>
              <a:ea typeface="Meiryo UI" pitchFamily="50" charset="-128"/>
              <a:cs typeface="Meiryo UI" pitchFamily="50" charset="-128"/>
            </a:endParaRPr>
          </a:p>
          <a:p>
            <a:r>
              <a:rPr lang="ja-JP" altLang="en-US" sz="1400" b="1" dirty="0">
                <a:solidFill>
                  <a:schemeClr val="tx1">
                    <a:lumMod val="65000"/>
                    <a:lumOff val="35000"/>
                  </a:schemeClr>
                </a:solidFill>
                <a:latin typeface="Meiryo UI" pitchFamily="50" charset="-128"/>
                <a:ea typeface="Meiryo UI" pitchFamily="50" charset="-128"/>
                <a:cs typeface="Meiryo UI" pitchFamily="50" charset="-128"/>
              </a:rPr>
              <a:t>　　　　編　公益社団法人日本医師会　　監修　西島　英利　　著　瀬戸　裕司、遠藤　英俊、池田　学</a:t>
            </a:r>
            <a:endParaRPr kumimoji="1" lang="ja-JP" altLang="en-US" sz="1400" b="1" dirty="0">
              <a:solidFill>
                <a:schemeClr val="tx1">
                  <a:lumMod val="65000"/>
                  <a:lumOff val="35000"/>
                </a:schemeClr>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987264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785813" y="393700"/>
            <a:ext cx="78676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サービス担当者会議でのかかりつけ医の役割</a:t>
            </a:r>
          </a:p>
        </p:txBody>
      </p:sp>
      <p:sp>
        <p:nvSpPr>
          <p:cNvPr id="140291" name="Rectangle 4"/>
          <p:cNvSpPr>
            <a:spLocks noChangeArrowheads="1"/>
          </p:cNvSpPr>
          <p:nvPr/>
        </p:nvSpPr>
        <p:spPr bwMode="auto">
          <a:xfrm>
            <a:off x="1188244" y="1992313"/>
            <a:ext cx="7422356"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ts val="1200"/>
              </a:spcBef>
            </a:pPr>
            <a:r>
              <a:rPr lang="en-US" altLang="ja-JP" sz="2600" b="1" dirty="0">
                <a:solidFill>
                  <a:srgbClr val="609000"/>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傷病に関わる身体状況等の情報提供</a:t>
            </a:r>
          </a:p>
          <a:p>
            <a:pPr marL="342900" indent="-342900" eaLnBrk="1" hangingPunct="1">
              <a:spcBef>
                <a:spcPts val="1200"/>
              </a:spcBef>
              <a:buSzPct val="90000"/>
              <a:buFont typeface="Wingdings" pitchFamily="2" charset="2"/>
              <a:buNone/>
            </a:pPr>
            <a:r>
              <a:rPr lang="en-US" altLang="ja-JP" sz="2600" b="1" dirty="0">
                <a:solidFill>
                  <a:srgbClr val="609000"/>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傷病の経過、投薬内容副作用等の注意事項</a:t>
            </a:r>
          </a:p>
          <a:p>
            <a:pPr marL="342900" indent="-342900" eaLnBrk="1" hangingPunct="1">
              <a:spcBef>
                <a:spcPts val="1200"/>
              </a:spcBef>
              <a:buSzPct val="90000"/>
              <a:buFont typeface="Wingdings" pitchFamily="2" charset="2"/>
              <a:buNone/>
            </a:pPr>
            <a:r>
              <a:rPr lang="en-US" altLang="ja-JP" sz="2600" b="1" dirty="0">
                <a:solidFill>
                  <a:srgbClr val="609000"/>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現在、発生の可能性が高い病態とその対処</a:t>
            </a:r>
          </a:p>
          <a:p>
            <a:pPr marL="342900" indent="-342900" eaLnBrk="1" hangingPunct="1">
              <a:spcBef>
                <a:spcPts val="600"/>
              </a:spcBef>
              <a:buSzPct val="90000"/>
              <a:buFont typeface="Wingdings" pitchFamily="2" charset="2"/>
              <a:buNone/>
            </a:pPr>
            <a:r>
              <a:rPr lang="ja-JP" altLang="en-US" sz="2600" b="1" dirty="0">
                <a:solidFill>
                  <a:srgbClr val="000000"/>
                </a:solidFill>
                <a:latin typeface="Meiryo UI" pitchFamily="50" charset="-128"/>
                <a:ea typeface="Meiryo UI" pitchFamily="50" charset="-128"/>
                <a:cs typeface="Meiryo UI" pitchFamily="50" charset="-128"/>
              </a:rPr>
              <a:t>    方針についての具体的指示</a:t>
            </a:r>
          </a:p>
          <a:p>
            <a:pPr marL="342900" indent="-342900" eaLnBrk="1" hangingPunct="1">
              <a:spcBef>
                <a:spcPts val="1200"/>
              </a:spcBef>
              <a:buSzPct val="90000"/>
              <a:buFont typeface="Wingdings" pitchFamily="2" charset="2"/>
              <a:buNone/>
            </a:pPr>
            <a:r>
              <a:rPr lang="en-US" altLang="ja-JP" sz="2600" b="1" dirty="0">
                <a:solidFill>
                  <a:srgbClr val="609000"/>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日常生活上の医学的な注意事項</a:t>
            </a:r>
          </a:p>
          <a:p>
            <a:pPr marL="342900" indent="-342900" eaLnBrk="1" hangingPunct="1">
              <a:spcBef>
                <a:spcPts val="600"/>
              </a:spcBef>
              <a:buSzPct val="90000"/>
              <a:buFont typeface="Wingdings" pitchFamily="2" charset="2"/>
              <a:buNone/>
            </a:pPr>
            <a:r>
              <a:rPr lang="ja-JP" altLang="en-US" sz="2600" b="1" dirty="0">
                <a:solidFill>
                  <a:srgbClr val="000000"/>
                </a:solidFill>
                <a:latin typeface="Meiryo UI" pitchFamily="50" charset="-128"/>
                <a:ea typeface="Meiryo UI" pitchFamily="50" charset="-128"/>
                <a:cs typeface="Meiryo UI" pitchFamily="50" charset="-128"/>
              </a:rPr>
              <a:t>　（特に介護サービス提供時の留意事項）</a:t>
            </a:r>
          </a:p>
        </p:txBody>
      </p:sp>
      <p:sp>
        <p:nvSpPr>
          <p:cNvPr id="140292" name="Rectangle 3"/>
          <p:cNvSpPr>
            <a:spLocks noChangeArrowheads="1"/>
          </p:cNvSpPr>
          <p:nvPr/>
        </p:nvSpPr>
        <p:spPr bwMode="auto">
          <a:xfrm>
            <a:off x="266700" y="10985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40293" name="Text Box 5"/>
          <p:cNvSpPr txBox="1">
            <a:spLocks noChangeArrowheads="1"/>
          </p:cNvSpPr>
          <p:nvPr/>
        </p:nvSpPr>
        <p:spPr bwMode="auto">
          <a:xfrm>
            <a:off x="0" y="0"/>
            <a:ext cx="23764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-2</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1687747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Oval 4"/>
          <p:cNvSpPr>
            <a:spLocks noChangeArrowheads="1"/>
          </p:cNvSpPr>
          <p:nvPr/>
        </p:nvSpPr>
        <p:spPr bwMode="auto">
          <a:xfrm>
            <a:off x="957263" y="3348038"/>
            <a:ext cx="1873250" cy="792162"/>
          </a:xfrm>
          <a:prstGeom prst="ellipse">
            <a:avLst/>
          </a:prstGeom>
          <a:solidFill>
            <a:srgbClr val="FF9900"/>
          </a:solidFill>
          <a:ln>
            <a:noFill/>
          </a:ln>
          <a:extLst>
            <a:ext uri="{91240B29-F687-4F45-9708-019B960494DF}">
              <a14:hiddenLine xmlns:a14="http://schemas.microsoft.com/office/drawing/2010/main" w="6350">
                <a:solidFill>
                  <a:schemeClr val="tx1"/>
                </a:solidFill>
                <a:round/>
                <a:headEnd/>
                <a:tailEnd/>
              </a14:hiddenLine>
            </a:ext>
          </a:extLst>
        </p:spPr>
        <p:txBody>
          <a:bodyPr wrap="none" anchor="ctr"/>
          <a:lstStyle/>
          <a:p>
            <a:pPr algn="ctr" eaLnBrk="1" hangingPunct="1">
              <a:lnSpc>
                <a:spcPct val="130000"/>
              </a:lnSpc>
            </a:pPr>
            <a:r>
              <a:rPr lang="ja-JP" altLang="en-US" sz="2400" b="1">
                <a:solidFill>
                  <a:srgbClr val="FFFFFF"/>
                </a:solidFill>
                <a:latin typeface="Meiryo UI" pitchFamily="50" charset="-128"/>
                <a:ea typeface="Meiryo UI" pitchFamily="50" charset="-128"/>
                <a:cs typeface="Meiryo UI" pitchFamily="50" charset="-128"/>
              </a:rPr>
              <a:t>家　族</a:t>
            </a:r>
          </a:p>
        </p:txBody>
      </p:sp>
      <p:sp>
        <p:nvSpPr>
          <p:cNvPr id="142339" name="Oval 5"/>
          <p:cNvSpPr>
            <a:spLocks noChangeArrowheads="1"/>
          </p:cNvSpPr>
          <p:nvPr/>
        </p:nvSpPr>
        <p:spPr bwMode="auto">
          <a:xfrm>
            <a:off x="3138488" y="3302000"/>
            <a:ext cx="2879725" cy="906463"/>
          </a:xfrm>
          <a:prstGeom prst="ellipse">
            <a:avLst/>
          </a:prstGeom>
          <a:solidFill>
            <a:srgbClr val="33CCCC"/>
          </a:solidFill>
          <a:ln>
            <a:noFill/>
          </a:ln>
          <a:extLst>
            <a:ext uri="{91240B29-F687-4F45-9708-019B960494DF}">
              <a14:hiddenLine xmlns:a14="http://schemas.microsoft.com/office/drawing/2010/main" w="6350">
                <a:solidFill>
                  <a:schemeClr val="tx1"/>
                </a:solidFill>
                <a:round/>
                <a:headEnd/>
                <a:tailEnd/>
              </a14:hiddenLine>
            </a:ext>
          </a:extLst>
        </p:spPr>
        <p:txBody>
          <a:bodyPr wrap="none" anchor="ctr"/>
          <a:lstStyle/>
          <a:p>
            <a:pPr algn="ctr" eaLnBrk="1" hangingPunct="1">
              <a:lnSpc>
                <a:spcPct val="130000"/>
              </a:lnSpc>
            </a:pPr>
            <a:r>
              <a:rPr lang="ja-JP" altLang="en-US" sz="2400" b="1">
                <a:solidFill>
                  <a:srgbClr val="FFFFFF"/>
                </a:solidFill>
                <a:latin typeface="Meiryo UI" pitchFamily="50" charset="-128"/>
                <a:ea typeface="Meiryo UI" pitchFamily="50" charset="-128"/>
                <a:cs typeface="Meiryo UI" pitchFamily="50" charset="-128"/>
              </a:rPr>
              <a:t>サービス担当者</a:t>
            </a:r>
          </a:p>
        </p:txBody>
      </p:sp>
      <p:sp>
        <p:nvSpPr>
          <p:cNvPr id="142340" name="Oval 6"/>
          <p:cNvSpPr>
            <a:spLocks noChangeArrowheads="1"/>
          </p:cNvSpPr>
          <p:nvPr/>
        </p:nvSpPr>
        <p:spPr bwMode="auto">
          <a:xfrm>
            <a:off x="6226175" y="3359150"/>
            <a:ext cx="2228850" cy="822325"/>
          </a:xfrm>
          <a:prstGeom prst="ellipse">
            <a:avLst/>
          </a:prstGeom>
          <a:solidFill>
            <a:srgbClr val="884DFF"/>
          </a:solidFill>
          <a:ln>
            <a:noFill/>
          </a:ln>
          <a:extLst>
            <a:ext uri="{91240B29-F687-4F45-9708-019B960494DF}">
              <a14:hiddenLine xmlns:a14="http://schemas.microsoft.com/office/drawing/2010/main" w="6350">
                <a:solidFill>
                  <a:schemeClr val="tx1"/>
                </a:solidFill>
                <a:round/>
                <a:headEnd/>
                <a:tailEnd/>
              </a14:hiddenLine>
            </a:ext>
          </a:extLst>
        </p:spPr>
        <p:txBody>
          <a:bodyPr wrap="none" anchor="ctr"/>
          <a:lstStyle/>
          <a:p>
            <a:pPr algn="ctr" eaLnBrk="1" hangingPunct="1">
              <a:lnSpc>
                <a:spcPct val="130000"/>
              </a:lnSpc>
            </a:pPr>
            <a:r>
              <a:rPr lang="ja-JP" altLang="en-US" sz="2400" b="1">
                <a:solidFill>
                  <a:srgbClr val="FFFFFF"/>
                </a:solidFill>
                <a:latin typeface="Meiryo UI" pitchFamily="50" charset="-128"/>
                <a:ea typeface="Meiryo UI" pitchFamily="50" charset="-128"/>
                <a:cs typeface="Meiryo UI" pitchFamily="50" charset="-128"/>
              </a:rPr>
              <a:t>かかりつけ医</a:t>
            </a:r>
          </a:p>
        </p:txBody>
      </p:sp>
      <p:sp>
        <p:nvSpPr>
          <p:cNvPr id="142341" name="Oval 7"/>
          <p:cNvSpPr>
            <a:spLocks noChangeArrowheads="1"/>
          </p:cNvSpPr>
          <p:nvPr/>
        </p:nvSpPr>
        <p:spPr bwMode="auto">
          <a:xfrm>
            <a:off x="3175000" y="5038725"/>
            <a:ext cx="2952750" cy="720725"/>
          </a:xfrm>
          <a:prstGeom prst="ellipse">
            <a:avLst/>
          </a:prstGeom>
          <a:solidFill>
            <a:srgbClr val="669900"/>
          </a:solidFill>
          <a:ln>
            <a:noFill/>
          </a:ln>
          <a:extLst>
            <a:ext uri="{91240B29-F687-4F45-9708-019B960494DF}">
              <a14:hiddenLine xmlns:a14="http://schemas.microsoft.com/office/drawing/2010/main" w="6350">
                <a:solidFill>
                  <a:schemeClr val="tx1"/>
                </a:solidFill>
                <a:round/>
                <a:headEnd/>
                <a:tailEnd/>
              </a14:hiddenLine>
            </a:ext>
          </a:extLst>
        </p:spPr>
        <p:txBody>
          <a:bodyPr wrap="none" anchor="ctr"/>
          <a:lstStyle/>
          <a:p>
            <a:pPr algn="ctr" eaLnBrk="1" hangingPunct="1">
              <a:lnSpc>
                <a:spcPct val="130000"/>
              </a:lnSpc>
            </a:pPr>
            <a:r>
              <a:rPr lang="ja-JP" altLang="en-US" sz="2400" b="1">
                <a:solidFill>
                  <a:srgbClr val="FFFFFF"/>
                </a:solidFill>
                <a:latin typeface="Meiryo UI" pitchFamily="50" charset="-128"/>
                <a:ea typeface="Meiryo UI" pitchFamily="50" charset="-128"/>
                <a:cs typeface="Meiryo UI" pitchFamily="50" charset="-128"/>
              </a:rPr>
              <a:t>ケアマネジャー</a:t>
            </a:r>
          </a:p>
        </p:txBody>
      </p:sp>
      <p:sp>
        <p:nvSpPr>
          <p:cNvPr id="142342" name="AutoShape 10"/>
          <p:cNvSpPr>
            <a:spLocks noChangeArrowheads="1"/>
          </p:cNvSpPr>
          <p:nvPr/>
        </p:nvSpPr>
        <p:spPr bwMode="auto">
          <a:xfrm>
            <a:off x="4360615" y="4287838"/>
            <a:ext cx="454330" cy="639762"/>
          </a:xfrm>
          <a:prstGeom prst="upDownArrow">
            <a:avLst>
              <a:gd name="adj1" fmla="val 42694"/>
              <a:gd name="adj2" fmla="val 38891"/>
            </a:avLst>
          </a:prstGeom>
          <a:gradFill rotWithShape="1">
            <a:gsLst>
              <a:gs pos="0">
                <a:srgbClr val="00E1DC"/>
              </a:gs>
              <a:gs pos="100000">
                <a:srgbClr val="669900"/>
              </a:gs>
            </a:gsLst>
            <a:lin ang="5400000" scaled="1"/>
          </a:gradFill>
          <a:ln>
            <a:noFill/>
          </a:ln>
          <a:extLst>
            <a:ext uri="{91240B29-F687-4F45-9708-019B960494DF}">
              <a14:hiddenLine xmlns:a14="http://schemas.microsoft.com/office/drawing/2010/main" w="31750">
                <a:solidFill>
                  <a:srgbClr val="333333"/>
                </a:solidFill>
                <a:miter lim="800000"/>
                <a:headEnd/>
                <a:tailEnd/>
              </a14:hiddenLine>
            </a:ext>
          </a:extLst>
        </p:spPr>
        <p:txBody>
          <a:bodyPr vert="eaVert" wrap="none" anchor="ctr"/>
          <a:lstStyle/>
          <a:p>
            <a:pPr eaLnBrk="1" hangingPunct="1"/>
            <a:endParaRPr lang="ja-JP" altLang="en-US" sz="1800">
              <a:solidFill>
                <a:srgbClr val="000000"/>
              </a:solidFill>
            </a:endParaRPr>
          </a:p>
        </p:txBody>
      </p:sp>
      <p:sp>
        <p:nvSpPr>
          <p:cNvPr id="142343" name="AutoShape 11"/>
          <p:cNvSpPr>
            <a:spLocks noChangeArrowheads="1"/>
          </p:cNvSpPr>
          <p:nvPr/>
        </p:nvSpPr>
        <p:spPr bwMode="auto">
          <a:xfrm>
            <a:off x="4198143" y="2139950"/>
            <a:ext cx="820738" cy="754063"/>
          </a:xfrm>
          <a:prstGeom prst="upDownArrow">
            <a:avLst>
              <a:gd name="adj1" fmla="val 47306"/>
              <a:gd name="adj2" fmla="val 30528"/>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sp>
        <p:nvSpPr>
          <p:cNvPr id="142344" name="Text Box 12"/>
          <p:cNvSpPr txBox="1">
            <a:spLocks noChangeArrowheads="1"/>
          </p:cNvSpPr>
          <p:nvPr/>
        </p:nvSpPr>
        <p:spPr bwMode="auto">
          <a:xfrm>
            <a:off x="5341143" y="2093298"/>
            <a:ext cx="1441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200" b="1" dirty="0">
                <a:solidFill>
                  <a:srgbClr val="000000"/>
                </a:solidFill>
                <a:latin typeface="Meiryo UI" pitchFamily="50" charset="-128"/>
                <a:ea typeface="Meiryo UI" pitchFamily="50" charset="-128"/>
                <a:cs typeface="Meiryo UI" pitchFamily="50" charset="-128"/>
              </a:rPr>
              <a:t>  本人の</a:t>
            </a:r>
          </a:p>
          <a:p>
            <a:pPr eaLnBrk="1" hangingPunct="1"/>
            <a:r>
              <a:rPr lang="ja-JP" altLang="en-US" sz="2200" b="1" dirty="0">
                <a:solidFill>
                  <a:srgbClr val="000000"/>
                </a:solidFill>
                <a:latin typeface="Meiryo UI" pitchFamily="50" charset="-128"/>
                <a:ea typeface="Meiryo UI" pitchFamily="50" charset="-128"/>
                <a:cs typeface="Meiryo UI" pitchFamily="50" charset="-128"/>
              </a:rPr>
              <a:t>希望</a:t>
            </a:r>
            <a:r>
              <a:rPr lang="en-US" altLang="ja-JP" sz="2200" b="1" dirty="0">
                <a:solidFill>
                  <a:srgbClr val="000000"/>
                </a:solidFill>
                <a:latin typeface="Meiryo UI" pitchFamily="50" charset="-128"/>
                <a:ea typeface="Meiryo UI" pitchFamily="50" charset="-128"/>
                <a:cs typeface="Meiryo UI" pitchFamily="50" charset="-128"/>
              </a:rPr>
              <a:t>･</a:t>
            </a:r>
            <a:r>
              <a:rPr lang="ja-JP" altLang="en-US" sz="2200" b="1" dirty="0">
                <a:solidFill>
                  <a:srgbClr val="000000"/>
                </a:solidFill>
                <a:latin typeface="Meiryo UI" pitchFamily="50" charset="-128"/>
                <a:ea typeface="Meiryo UI" pitchFamily="50" charset="-128"/>
                <a:cs typeface="Meiryo UI" pitchFamily="50" charset="-128"/>
              </a:rPr>
              <a:t>意見</a:t>
            </a:r>
          </a:p>
        </p:txBody>
      </p:sp>
      <p:sp>
        <p:nvSpPr>
          <p:cNvPr id="142345" name="Text Box 13"/>
          <p:cNvSpPr txBox="1">
            <a:spLocks noChangeArrowheads="1"/>
          </p:cNvSpPr>
          <p:nvPr/>
        </p:nvSpPr>
        <p:spPr bwMode="auto">
          <a:xfrm>
            <a:off x="1708250" y="2093367"/>
            <a:ext cx="22445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200" b="1" dirty="0">
                <a:solidFill>
                  <a:srgbClr val="000000"/>
                </a:solidFill>
                <a:latin typeface="Meiryo UI" pitchFamily="50" charset="-128"/>
                <a:ea typeface="Meiryo UI" pitchFamily="50" charset="-128"/>
                <a:cs typeface="Meiryo UI" pitchFamily="50" charset="-128"/>
              </a:rPr>
              <a:t>ケアプランに基づく</a:t>
            </a:r>
          </a:p>
          <a:p>
            <a:pPr eaLnBrk="1" hangingPunct="1"/>
            <a:r>
              <a:rPr lang="ja-JP" altLang="en-US" sz="2200" b="1" dirty="0">
                <a:solidFill>
                  <a:srgbClr val="000000"/>
                </a:solidFill>
                <a:latin typeface="Meiryo UI" pitchFamily="50" charset="-128"/>
                <a:ea typeface="Meiryo UI" pitchFamily="50" charset="-128"/>
                <a:cs typeface="Meiryo UI" pitchFamily="50" charset="-128"/>
              </a:rPr>
              <a:t>   サービス提供</a:t>
            </a:r>
          </a:p>
        </p:txBody>
      </p:sp>
      <p:sp>
        <p:nvSpPr>
          <p:cNvPr id="142346" name="Text Box 14"/>
          <p:cNvSpPr txBox="1">
            <a:spLocks noChangeArrowheads="1"/>
          </p:cNvSpPr>
          <p:nvPr/>
        </p:nvSpPr>
        <p:spPr bwMode="auto">
          <a:xfrm>
            <a:off x="2323146" y="5841724"/>
            <a:ext cx="4735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400" b="1" dirty="0">
                <a:solidFill>
                  <a:srgbClr val="5F5F5F"/>
                </a:solidFill>
                <a:latin typeface="Meiryo UI" pitchFamily="50" charset="-128"/>
                <a:ea typeface="Meiryo UI" pitchFamily="50" charset="-128"/>
                <a:cs typeface="Meiryo UI" pitchFamily="50" charset="-128"/>
              </a:rPr>
              <a:t>サービス担当者会議のコーディネート</a:t>
            </a:r>
          </a:p>
        </p:txBody>
      </p:sp>
      <p:sp>
        <p:nvSpPr>
          <p:cNvPr id="142347" name="円/楕円 32"/>
          <p:cNvSpPr>
            <a:spLocks noChangeArrowheads="1"/>
          </p:cNvSpPr>
          <p:nvPr/>
        </p:nvSpPr>
        <p:spPr bwMode="auto">
          <a:xfrm>
            <a:off x="3552191" y="1344683"/>
            <a:ext cx="2143125" cy="685800"/>
          </a:xfrm>
          <a:prstGeom prst="ellipse">
            <a:avLst/>
          </a:prstGeom>
          <a:solidFill>
            <a:srgbClr val="969696"/>
          </a:solidFill>
          <a:ln>
            <a:noFill/>
          </a:ln>
          <a:extLst>
            <a:ext uri="{91240B29-F687-4F45-9708-019B960494DF}">
              <a14:hiddenLine xmlns:a14="http://schemas.microsoft.com/office/drawing/2010/main" w="50800" cap="rnd" algn="ctr">
                <a:solidFill>
                  <a:srgbClr val="808080"/>
                </a:solidFill>
                <a:prstDash val="sysDot"/>
                <a:round/>
                <a:headEnd/>
                <a:tailEnd/>
              </a14:hiddenLine>
            </a:ext>
          </a:extLst>
        </p:spPr>
        <p:txBody>
          <a:bodyPr anchor="ctr"/>
          <a:lstStyle/>
          <a:p>
            <a:pPr algn="ctr" eaLnBrk="1" hangingPunct="1">
              <a:lnSpc>
                <a:spcPct val="130000"/>
              </a:lnSpc>
            </a:pPr>
            <a:r>
              <a:rPr lang="ja-JP" altLang="en-US" sz="2400" b="1" dirty="0">
                <a:solidFill>
                  <a:schemeClr val="bg1"/>
                </a:solidFill>
                <a:latin typeface="Meiryo UI" pitchFamily="50" charset="-128"/>
                <a:ea typeface="Meiryo UI" pitchFamily="50" charset="-128"/>
                <a:cs typeface="Meiryo UI" pitchFamily="50" charset="-128"/>
              </a:rPr>
              <a:t>利用者</a:t>
            </a:r>
          </a:p>
        </p:txBody>
      </p:sp>
      <p:sp>
        <p:nvSpPr>
          <p:cNvPr id="142348" name="AutoShape 14"/>
          <p:cNvSpPr>
            <a:spLocks noChangeArrowheads="1"/>
          </p:cNvSpPr>
          <p:nvPr/>
        </p:nvSpPr>
        <p:spPr bwMode="auto">
          <a:xfrm>
            <a:off x="628650" y="3074988"/>
            <a:ext cx="8027988" cy="3360737"/>
          </a:xfrm>
          <a:prstGeom prst="roundRect">
            <a:avLst>
              <a:gd name="adj" fmla="val 10912"/>
            </a:avLst>
          </a:prstGeom>
          <a:noFill/>
          <a:ln w="34925">
            <a:solidFill>
              <a:srgbClr val="4D4D4D"/>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solidFill>
                <a:srgbClr val="000000"/>
              </a:solidFill>
            </a:endParaRPr>
          </a:p>
        </p:txBody>
      </p:sp>
      <p:sp>
        <p:nvSpPr>
          <p:cNvPr id="142349" name="AutoShape 10"/>
          <p:cNvSpPr>
            <a:spLocks noChangeArrowheads="1"/>
          </p:cNvSpPr>
          <p:nvPr/>
        </p:nvSpPr>
        <p:spPr bwMode="auto">
          <a:xfrm rot="2790608">
            <a:off x="5818981" y="4013995"/>
            <a:ext cx="485775" cy="1198562"/>
          </a:xfrm>
          <a:prstGeom prst="upDownArrow">
            <a:avLst>
              <a:gd name="adj1" fmla="val 46648"/>
              <a:gd name="adj2" fmla="val 53687"/>
            </a:avLst>
          </a:prstGeom>
          <a:gradFill rotWithShape="1">
            <a:gsLst>
              <a:gs pos="0">
                <a:srgbClr val="884DFF"/>
              </a:gs>
              <a:gs pos="100000">
                <a:srgbClr val="669900"/>
              </a:gs>
            </a:gsLst>
            <a:lin ang="5400000" scaled="1"/>
          </a:gradFill>
          <a:ln>
            <a:noFill/>
          </a:ln>
          <a:extLst>
            <a:ext uri="{91240B29-F687-4F45-9708-019B960494DF}">
              <a14:hiddenLine xmlns:a14="http://schemas.microsoft.com/office/drawing/2010/main" w="31750">
                <a:solidFill>
                  <a:srgbClr val="333333"/>
                </a:solidFill>
                <a:miter lim="800000"/>
                <a:headEnd/>
                <a:tailEnd/>
              </a14:hiddenLine>
            </a:ext>
          </a:extLst>
        </p:spPr>
        <p:txBody>
          <a:bodyPr rot="10800000" vert="eaVert" wrap="none" anchor="ctr"/>
          <a:lstStyle/>
          <a:p>
            <a:pPr eaLnBrk="1" hangingPunct="1"/>
            <a:endParaRPr lang="ja-JP" altLang="en-US" sz="1800">
              <a:solidFill>
                <a:srgbClr val="000000"/>
              </a:solidFill>
            </a:endParaRPr>
          </a:p>
        </p:txBody>
      </p:sp>
      <p:sp>
        <p:nvSpPr>
          <p:cNvPr id="142350" name="AutoShape 10"/>
          <p:cNvSpPr>
            <a:spLocks noChangeArrowheads="1"/>
          </p:cNvSpPr>
          <p:nvPr/>
        </p:nvSpPr>
        <p:spPr bwMode="auto">
          <a:xfrm rot="-2782501">
            <a:off x="2675731" y="4023520"/>
            <a:ext cx="523875" cy="1198562"/>
          </a:xfrm>
          <a:prstGeom prst="upDownArrow">
            <a:avLst>
              <a:gd name="adj1" fmla="val 46648"/>
              <a:gd name="adj2" fmla="val 49783"/>
            </a:avLst>
          </a:prstGeom>
          <a:gradFill rotWithShape="1">
            <a:gsLst>
              <a:gs pos="0">
                <a:srgbClr val="FF9900"/>
              </a:gs>
              <a:gs pos="100000">
                <a:srgbClr val="669900"/>
              </a:gs>
            </a:gsLst>
            <a:lin ang="5400000" scaled="1"/>
          </a:gradFill>
          <a:ln>
            <a:noFill/>
          </a:ln>
          <a:extLst>
            <a:ext uri="{91240B29-F687-4F45-9708-019B960494DF}">
              <a14:hiddenLine xmlns:a14="http://schemas.microsoft.com/office/drawing/2010/main" w="31750">
                <a:solidFill>
                  <a:srgbClr val="333333"/>
                </a:solidFill>
                <a:miter lim="800000"/>
                <a:headEnd/>
                <a:tailEnd/>
              </a14:hiddenLine>
            </a:ext>
          </a:extLst>
        </p:spPr>
        <p:txBody>
          <a:bodyPr vert="eaVert" wrap="none" anchor="ctr"/>
          <a:lstStyle/>
          <a:p>
            <a:pPr eaLnBrk="1" hangingPunct="1"/>
            <a:endParaRPr lang="ja-JP" altLang="en-US" sz="1800">
              <a:solidFill>
                <a:srgbClr val="000000"/>
              </a:solidFill>
            </a:endParaRPr>
          </a:p>
        </p:txBody>
      </p:sp>
      <p:sp>
        <p:nvSpPr>
          <p:cNvPr id="142351" name="Rectangle 7"/>
          <p:cNvSpPr>
            <a:spLocks noChangeArrowheads="1"/>
          </p:cNvSpPr>
          <p:nvPr/>
        </p:nvSpPr>
        <p:spPr bwMode="auto">
          <a:xfrm>
            <a:off x="422275" y="345317"/>
            <a:ext cx="8229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ケアマネジャーとの連携</a:t>
            </a:r>
          </a:p>
        </p:txBody>
      </p:sp>
      <p:sp>
        <p:nvSpPr>
          <p:cNvPr id="142352" name="Rectangle 3"/>
          <p:cNvSpPr>
            <a:spLocks noChangeArrowheads="1"/>
          </p:cNvSpPr>
          <p:nvPr/>
        </p:nvSpPr>
        <p:spPr bwMode="auto">
          <a:xfrm>
            <a:off x="252413" y="10271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42353" name="Text Box 5"/>
          <p:cNvSpPr txBox="1">
            <a:spLocks noChangeArrowheads="1"/>
          </p:cNvSpPr>
          <p:nvPr/>
        </p:nvSpPr>
        <p:spPr bwMode="auto">
          <a:xfrm>
            <a:off x="0" y="0"/>
            <a:ext cx="24717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-3</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4397386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690563" y="534988"/>
            <a:ext cx="7858125" cy="512762"/>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ケアマネジャーが</a:t>
            </a:r>
            <a:r>
              <a:rPr lang="ja-JP" altLang="en-US" sz="1000" b="1" dirty="0">
                <a:solidFill>
                  <a:schemeClr val="tx1"/>
                </a:solidFill>
                <a:latin typeface="Meiryo UI" pitchFamily="50" charset="-128"/>
                <a:ea typeface="Meiryo UI" pitchFamily="50" charset="-128"/>
                <a:cs typeface="Meiryo UI" pitchFamily="50" charset="-128"/>
              </a:rPr>
              <a:t> </a:t>
            </a:r>
            <a:r>
              <a:rPr lang="ja-JP" altLang="en-US" sz="3000" b="1" dirty="0">
                <a:solidFill>
                  <a:schemeClr val="tx1"/>
                </a:solidFill>
                <a:latin typeface="Meiryo UI" pitchFamily="50" charset="-128"/>
                <a:ea typeface="Meiryo UI" pitchFamily="50" charset="-128"/>
                <a:cs typeface="Meiryo UI" pitchFamily="50" charset="-128"/>
              </a:rPr>
              <a:t>かかりつけ医に望むこと</a:t>
            </a:r>
          </a:p>
        </p:txBody>
      </p:sp>
      <p:sp>
        <p:nvSpPr>
          <p:cNvPr id="143363" name="Rectangle 3"/>
          <p:cNvSpPr>
            <a:spLocks noGrp="1" noChangeArrowheads="1"/>
          </p:cNvSpPr>
          <p:nvPr>
            <p:ph type="body" idx="4294967295"/>
          </p:nvPr>
        </p:nvSpPr>
        <p:spPr>
          <a:xfrm>
            <a:off x="1512888" y="1719470"/>
            <a:ext cx="6523037" cy="4432093"/>
          </a:xfrm>
        </p:spPr>
        <p:txBody>
          <a:bodyPr/>
          <a:lstStyle/>
          <a:p>
            <a:pPr eaLnBrk="1" hangingPunct="1">
              <a:spcBef>
                <a:spcPts val="1200"/>
              </a:spcBef>
              <a:buFont typeface="Wingdings" pitchFamily="2" charset="2"/>
              <a:buNone/>
            </a:pPr>
            <a:r>
              <a:rPr lang="en-US" altLang="ja-JP" sz="2600" b="1" dirty="0">
                <a:solidFill>
                  <a:srgbClr val="609000"/>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認知症の早期発見</a:t>
            </a:r>
          </a:p>
          <a:p>
            <a:pPr eaLnBrk="1" hangingPunct="1">
              <a:spcBef>
                <a:spcPts val="120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専門医療機関との連携</a:t>
            </a:r>
          </a:p>
          <a:p>
            <a:pPr eaLnBrk="1" hangingPunct="1">
              <a:spcBef>
                <a:spcPts val="120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他科受診の紹介と連携</a:t>
            </a:r>
          </a:p>
          <a:p>
            <a:pPr eaLnBrk="1" hangingPunct="1">
              <a:spcBef>
                <a:spcPts val="120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疾病や体調管理面での指示・指導</a:t>
            </a:r>
          </a:p>
          <a:p>
            <a:pPr eaLnBrk="1" hangingPunct="1">
              <a:spcBef>
                <a:spcPts val="120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服薬管理上の注意や薬の副作用の指導</a:t>
            </a:r>
          </a:p>
          <a:p>
            <a:pPr eaLnBrk="1" hangingPunct="1">
              <a:spcBef>
                <a:spcPts val="120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ケアプランへのアドバイスと共通理解</a:t>
            </a:r>
          </a:p>
          <a:p>
            <a:pPr eaLnBrk="1" hangingPunct="1">
              <a:spcBef>
                <a:spcPts val="120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家族への共感</a:t>
            </a:r>
            <a:endParaRPr lang="en-US" altLang="ja-JP" sz="2600" b="1" dirty="0">
              <a:latin typeface="Meiryo UI" pitchFamily="50" charset="-128"/>
              <a:ea typeface="Meiryo UI" pitchFamily="50" charset="-128"/>
              <a:cs typeface="Meiryo UI" pitchFamily="50" charset="-128"/>
            </a:endParaRPr>
          </a:p>
        </p:txBody>
      </p:sp>
      <p:sp>
        <p:nvSpPr>
          <p:cNvPr id="143364" name="Rectangle 3"/>
          <p:cNvSpPr>
            <a:spLocks noChangeArrowheads="1"/>
          </p:cNvSpPr>
          <p:nvPr/>
        </p:nvSpPr>
        <p:spPr bwMode="auto">
          <a:xfrm>
            <a:off x="252413" y="112236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43365" name="Text Box 5"/>
          <p:cNvSpPr txBox="1">
            <a:spLocks noChangeArrowheads="1"/>
          </p:cNvSpPr>
          <p:nvPr/>
        </p:nvSpPr>
        <p:spPr bwMode="auto">
          <a:xfrm>
            <a:off x="0" y="0"/>
            <a:ext cx="2662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-4</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0406998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369888" y="344489"/>
            <a:ext cx="8229600" cy="589790"/>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訪問看護との連携</a:t>
            </a:r>
          </a:p>
        </p:txBody>
      </p:sp>
      <p:sp>
        <p:nvSpPr>
          <p:cNvPr id="144387" name="Rectangle 3"/>
          <p:cNvSpPr>
            <a:spLocks noGrp="1" noChangeArrowheads="1"/>
          </p:cNvSpPr>
          <p:nvPr>
            <p:ph type="body" idx="4294967295"/>
          </p:nvPr>
        </p:nvSpPr>
        <p:spPr>
          <a:xfrm>
            <a:off x="1933390" y="2021733"/>
            <a:ext cx="6723062" cy="3814763"/>
          </a:xfrm>
        </p:spPr>
        <p:txBody>
          <a:bodyPr/>
          <a:lstStyle/>
          <a:p>
            <a:pPr eaLnBrk="1" hangingPunct="1">
              <a:lnSpc>
                <a:spcPct val="150000"/>
              </a:lnSpc>
              <a:buFont typeface="Wingdings" pitchFamily="2" charset="2"/>
              <a:buNone/>
            </a:pPr>
            <a:r>
              <a:rPr lang="en-US" altLang="ja-JP" sz="2600" b="1" dirty="0">
                <a:solidFill>
                  <a:srgbClr val="609000"/>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身体疾患の観察と看護</a:t>
            </a:r>
          </a:p>
          <a:p>
            <a:pPr eaLnBrk="1" hangingPunct="1">
              <a:lnSpc>
                <a:spcPct val="150000"/>
              </a:lnSpc>
              <a:spcBef>
                <a:spcPts val="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服薬管理  </a:t>
            </a:r>
            <a:endParaRPr lang="ja-JP" altLang="en-US" sz="2400" b="1" dirty="0">
              <a:solidFill>
                <a:srgbClr val="FF6B3D"/>
              </a:solidFill>
              <a:latin typeface="Meiryo UI" pitchFamily="50" charset="-128"/>
              <a:ea typeface="Meiryo UI" pitchFamily="50" charset="-128"/>
              <a:cs typeface="Meiryo UI" pitchFamily="50" charset="-128"/>
            </a:endParaRPr>
          </a:p>
          <a:p>
            <a:pPr eaLnBrk="1" hangingPunct="1">
              <a:lnSpc>
                <a:spcPct val="150000"/>
              </a:lnSpc>
              <a:spcBef>
                <a:spcPts val="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本人の症状観察</a:t>
            </a:r>
          </a:p>
          <a:p>
            <a:pPr eaLnBrk="1" hangingPunct="1">
              <a:lnSpc>
                <a:spcPct val="150000"/>
              </a:lnSpc>
              <a:spcBef>
                <a:spcPts val="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リハビリテーション</a:t>
            </a:r>
          </a:p>
          <a:p>
            <a:pPr eaLnBrk="1" hangingPunct="1">
              <a:lnSpc>
                <a:spcPct val="150000"/>
              </a:lnSpc>
              <a:spcBef>
                <a:spcPts val="0"/>
              </a:spcBef>
              <a:buFont typeface="Wingdings" pitchFamily="2" charset="2"/>
              <a:buNone/>
            </a:pPr>
            <a:r>
              <a:rPr lang="ja-JP" altLang="en-US" sz="26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介護者への心理的サポート</a:t>
            </a:r>
            <a:endParaRPr lang="en-US" altLang="ja-JP" b="1" dirty="0">
              <a:latin typeface="Meiryo UI" pitchFamily="50" charset="-128"/>
              <a:ea typeface="Meiryo UI" pitchFamily="50" charset="-128"/>
              <a:cs typeface="Meiryo UI" pitchFamily="50" charset="-128"/>
            </a:endParaRPr>
          </a:p>
        </p:txBody>
      </p:sp>
      <p:sp>
        <p:nvSpPr>
          <p:cNvPr id="144388" name="Rectangle 3"/>
          <p:cNvSpPr>
            <a:spLocks noChangeArrowheads="1"/>
          </p:cNvSpPr>
          <p:nvPr/>
        </p:nvSpPr>
        <p:spPr bwMode="auto">
          <a:xfrm>
            <a:off x="252413" y="10271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44389" name="Text Box 5"/>
          <p:cNvSpPr txBox="1">
            <a:spLocks noChangeArrowheads="1"/>
          </p:cNvSpPr>
          <p:nvPr/>
        </p:nvSpPr>
        <p:spPr bwMode="auto">
          <a:xfrm>
            <a:off x="0" y="0"/>
            <a:ext cx="2443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-5</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055123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154379" y="420982"/>
            <a:ext cx="8835242" cy="588962"/>
          </a:xfrm>
        </p:spPr>
        <p:txBody>
          <a:bodyPr/>
          <a:lstStyle/>
          <a:p>
            <a:pPr eaLnBrk="1" hangingPunct="1"/>
            <a:r>
              <a:rPr lang="ja-JP" altLang="en-US" sz="2800" b="1" dirty="0">
                <a:solidFill>
                  <a:schemeClr val="tx1"/>
                </a:solidFill>
                <a:latin typeface="Meiryo UI" pitchFamily="50" charset="-128"/>
                <a:ea typeface="Meiryo UI" pitchFamily="50" charset="-128"/>
                <a:cs typeface="Meiryo UI" pitchFamily="50" charset="-128"/>
              </a:rPr>
              <a:t>社会福祉士</a:t>
            </a:r>
            <a:r>
              <a:rPr lang="en-US" altLang="ja-JP" sz="2800" b="1" dirty="0">
                <a:solidFill>
                  <a:schemeClr val="tx1"/>
                </a:solidFill>
                <a:latin typeface="Meiryo UI" pitchFamily="50" charset="-128"/>
                <a:ea typeface="Meiryo UI" pitchFamily="50" charset="-128"/>
                <a:cs typeface="Meiryo UI" pitchFamily="50" charset="-128"/>
              </a:rPr>
              <a:t>･</a:t>
            </a:r>
            <a:r>
              <a:rPr lang="ja-JP" altLang="en-US" sz="2800" b="1" dirty="0">
                <a:solidFill>
                  <a:schemeClr val="tx1"/>
                </a:solidFill>
                <a:latin typeface="Meiryo UI" pitchFamily="50" charset="-128"/>
                <a:ea typeface="Meiryo UI" pitchFamily="50" charset="-128"/>
                <a:cs typeface="Meiryo UI" pitchFamily="50" charset="-128"/>
              </a:rPr>
              <a:t>精神保健福祉士・介護福祉士の役割</a:t>
            </a:r>
          </a:p>
        </p:txBody>
      </p:sp>
      <p:sp>
        <p:nvSpPr>
          <p:cNvPr id="147459" name="正方形/長方形 1"/>
          <p:cNvSpPr>
            <a:spLocks noChangeArrowheads="1"/>
          </p:cNvSpPr>
          <p:nvPr/>
        </p:nvSpPr>
        <p:spPr bwMode="auto">
          <a:xfrm>
            <a:off x="1179031" y="1454337"/>
            <a:ext cx="62214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5725" eaLnBrk="1" hangingPunct="1">
              <a:spcBef>
                <a:spcPts val="600"/>
              </a:spcBef>
            </a:pPr>
            <a:r>
              <a:rPr lang="ja-JP" altLang="en-US" sz="2250" b="1" dirty="0">
                <a:solidFill>
                  <a:srgbClr val="669900"/>
                </a:solidFill>
                <a:latin typeface="Meiryo UI" pitchFamily="50" charset="-128"/>
                <a:ea typeface="Meiryo UI" pitchFamily="50" charset="-128"/>
                <a:cs typeface="Meiryo UI" pitchFamily="50" charset="-128"/>
              </a:rPr>
              <a:t>社会福祉士・</a:t>
            </a:r>
            <a:r>
              <a:rPr lang="ja-JP" altLang="en-US" sz="2250" b="1" dirty="0">
                <a:solidFill>
                  <a:srgbClr val="789C36"/>
                </a:solidFill>
                <a:latin typeface="Meiryo UI" pitchFamily="50" charset="-128"/>
                <a:ea typeface="Meiryo UI" pitchFamily="50" charset="-128"/>
                <a:cs typeface="Meiryo UI" pitchFamily="50" charset="-128"/>
              </a:rPr>
              <a:t>精神保健福祉士</a:t>
            </a:r>
            <a:r>
              <a:rPr lang="ja-JP" altLang="en-US" sz="2250" b="1" dirty="0">
                <a:solidFill>
                  <a:srgbClr val="85AE3C"/>
                </a:solidFill>
                <a:latin typeface="Meiryo UI" pitchFamily="50" charset="-128"/>
                <a:ea typeface="Meiryo UI" pitchFamily="50" charset="-128"/>
                <a:cs typeface="Meiryo UI" pitchFamily="50" charset="-128"/>
              </a:rPr>
              <a:t> </a:t>
            </a:r>
          </a:p>
          <a:p>
            <a:pPr marL="85725" eaLnBrk="1" hangingPunct="1">
              <a:spcBef>
                <a:spcPts val="600"/>
              </a:spcBef>
            </a:pP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669900"/>
                </a:solidFill>
                <a:latin typeface="Meiryo UI" pitchFamily="50" charset="-128"/>
                <a:ea typeface="Meiryo UI" pitchFamily="50" charset="-128"/>
                <a:cs typeface="Meiryo UI" pitchFamily="50" charset="-128"/>
              </a:rPr>
              <a:t>●</a:t>
            </a:r>
            <a:r>
              <a:rPr lang="en-US" altLang="ja-JP" sz="2250" b="1" dirty="0">
                <a:solidFill>
                  <a:srgbClr val="0000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権利擁護  </a:t>
            </a:r>
            <a:endParaRPr lang="en-US" altLang="ja-JP" sz="2250" b="1" dirty="0">
              <a:solidFill>
                <a:srgbClr val="000000"/>
              </a:solidFill>
              <a:latin typeface="Meiryo UI" pitchFamily="50" charset="-128"/>
              <a:ea typeface="Meiryo UI" pitchFamily="50" charset="-128"/>
              <a:cs typeface="Meiryo UI" pitchFamily="50" charset="-128"/>
            </a:endParaRPr>
          </a:p>
          <a:p>
            <a:pPr marL="85725" eaLnBrk="1" hangingPunct="1">
              <a:spcBef>
                <a:spcPts val="600"/>
              </a:spcBef>
            </a:pP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669900"/>
                </a:solidFill>
                <a:latin typeface="Meiryo UI" pitchFamily="50" charset="-128"/>
                <a:ea typeface="Meiryo UI" pitchFamily="50" charset="-128"/>
                <a:cs typeface="Meiryo UI" pitchFamily="50" charset="-128"/>
              </a:rPr>
              <a:t>●</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受診援助</a:t>
            </a:r>
            <a:endParaRPr lang="en-US" altLang="ja-JP" sz="2250" b="1" dirty="0">
              <a:solidFill>
                <a:srgbClr val="000000"/>
              </a:solidFill>
              <a:latin typeface="Meiryo UI" pitchFamily="50" charset="-128"/>
              <a:ea typeface="Meiryo UI" pitchFamily="50" charset="-128"/>
              <a:cs typeface="Meiryo UI" pitchFamily="50" charset="-128"/>
            </a:endParaRPr>
          </a:p>
          <a:p>
            <a:pPr marL="85725" eaLnBrk="1" hangingPunct="1">
              <a:spcBef>
                <a:spcPts val="600"/>
              </a:spcBef>
            </a:pPr>
            <a:r>
              <a:rPr lang="ja-JP" altLang="en-US" sz="2250" b="1" dirty="0">
                <a:solidFill>
                  <a:srgbClr val="669900"/>
                </a:solidFill>
                <a:latin typeface="Meiryo UI" pitchFamily="50" charset="-128"/>
                <a:ea typeface="Meiryo UI" pitchFamily="50" charset="-128"/>
                <a:cs typeface="Meiryo UI" pitchFamily="50" charset="-128"/>
              </a:rPr>
              <a:t>  ●</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家族支援</a:t>
            </a:r>
            <a:endParaRPr lang="en-US" altLang="ja-JP" sz="2250" b="1" dirty="0">
              <a:solidFill>
                <a:srgbClr val="000000"/>
              </a:solidFill>
              <a:latin typeface="Meiryo UI" pitchFamily="50" charset="-128"/>
              <a:ea typeface="Meiryo UI" pitchFamily="50" charset="-128"/>
              <a:cs typeface="Meiryo UI" pitchFamily="50" charset="-128"/>
            </a:endParaRPr>
          </a:p>
          <a:p>
            <a:pPr marL="85725" eaLnBrk="1" hangingPunct="1">
              <a:spcBef>
                <a:spcPts val="600"/>
              </a:spcBef>
            </a:pP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669900"/>
                </a:solidFill>
                <a:latin typeface="Meiryo UI" pitchFamily="50" charset="-128"/>
                <a:ea typeface="Meiryo UI" pitchFamily="50" charset="-128"/>
                <a:cs typeface="Meiryo UI" pitchFamily="50" charset="-128"/>
              </a:rPr>
              <a:t>●</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地域の見守り体制の構築</a:t>
            </a:r>
            <a:endParaRPr lang="en-US" altLang="ja-JP" sz="2250" b="1" dirty="0">
              <a:solidFill>
                <a:srgbClr val="000000"/>
              </a:solidFill>
              <a:latin typeface="Meiryo UI" pitchFamily="50" charset="-128"/>
              <a:ea typeface="Meiryo UI" pitchFamily="50" charset="-128"/>
              <a:cs typeface="Meiryo UI" pitchFamily="50" charset="-128"/>
            </a:endParaRPr>
          </a:p>
          <a:p>
            <a:pPr marL="85725" eaLnBrk="1" hangingPunct="1">
              <a:spcBef>
                <a:spcPts val="600"/>
              </a:spcBef>
            </a:pPr>
            <a:r>
              <a:rPr lang="ja-JP" altLang="en-US"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789C36"/>
                </a:solidFill>
                <a:latin typeface="Meiryo UI" pitchFamily="50" charset="-128"/>
                <a:ea typeface="Meiryo UI" pitchFamily="50" charset="-128"/>
                <a:cs typeface="Meiryo UI" pitchFamily="50" charset="-128"/>
              </a:rPr>
              <a:t>●</a:t>
            </a:r>
            <a:r>
              <a:rPr lang="en-US" altLang="ja-JP" sz="2250" b="1" dirty="0">
                <a:solidFill>
                  <a:srgbClr val="FF0000"/>
                </a:solidFill>
                <a:latin typeface="Meiryo UI" pitchFamily="50" charset="-128"/>
                <a:ea typeface="Meiryo UI" pitchFamily="50" charset="-128"/>
                <a:cs typeface="Meiryo UI" pitchFamily="50" charset="-128"/>
              </a:rPr>
              <a:t> </a:t>
            </a:r>
            <a:r>
              <a:rPr lang="ja-JP" altLang="en-US" sz="2250" b="1" dirty="0">
                <a:latin typeface="Meiryo UI" pitchFamily="50" charset="-128"/>
                <a:ea typeface="Meiryo UI" pitchFamily="50" charset="-128"/>
                <a:cs typeface="Meiryo UI" pitchFamily="50" charset="-128"/>
              </a:rPr>
              <a:t>社会参加支援</a:t>
            </a:r>
            <a:endParaRPr lang="en-US" altLang="ja-JP" sz="2250" b="1" dirty="0">
              <a:latin typeface="Meiryo UI" pitchFamily="50" charset="-128"/>
              <a:ea typeface="Meiryo UI" pitchFamily="50" charset="-128"/>
              <a:cs typeface="Meiryo UI" pitchFamily="50" charset="-128"/>
            </a:endParaRPr>
          </a:p>
        </p:txBody>
      </p:sp>
      <p:sp>
        <p:nvSpPr>
          <p:cNvPr id="147460" name="正方形/長方形 1"/>
          <p:cNvSpPr>
            <a:spLocks noChangeArrowheads="1"/>
          </p:cNvSpPr>
          <p:nvPr/>
        </p:nvSpPr>
        <p:spPr bwMode="auto">
          <a:xfrm>
            <a:off x="1065975" y="4290071"/>
            <a:ext cx="731361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5725" eaLnBrk="1" hangingPunct="1"/>
            <a:r>
              <a:rPr lang="ja-JP" altLang="en-US" sz="2250" b="1" dirty="0">
                <a:solidFill>
                  <a:srgbClr val="669900"/>
                </a:solidFill>
                <a:latin typeface="Meiryo UI" pitchFamily="50" charset="-128"/>
                <a:ea typeface="Meiryo UI" pitchFamily="50" charset="-128"/>
                <a:cs typeface="Meiryo UI" pitchFamily="50" charset="-128"/>
              </a:rPr>
              <a:t> 介護福祉士</a:t>
            </a:r>
            <a:r>
              <a:rPr lang="en-US" altLang="ja-JP" sz="2250" b="1" dirty="0">
                <a:solidFill>
                  <a:srgbClr val="669900"/>
                </a:solidFill>
                <a:latin typeface="Meiryo UI" pitchFamily="50" charset="-128"/>
                <a:ea typeface="Meiryo UI" pitchFamily="50" charset="-128"/>
                <a:cs typeface="Meiryo UI" pitchFamily="50" charset="-128"/>
              </a:rPr>
              <a:t>(</a:t>
            </a:r>
            <a:r>
              <a:rPr lang="ja-JP" altLang="en-US" sz="2250" b="1" dirty="0">
                <a:solidFill>
                  <a:srgbClr val="669900"/>
                </a:solidFill>
                <a:latin typeface="Meiryo UI" pitchFamily="50" charset="-128"/>
                <a:ea typeface="Meiryo UI" pitchFamily="50" charset="-128"/>
                <a:cs typeface="Meiryo UI" pitchFamily="50" charset="-128"/>
              </a:rPr>
              <a:t>ホームヘルパー・介護職員含む</a:t>
            </a:r>
            <a:r>
              <a:rPr lang="en-US" altLang="ja-JP" sz="2250" b="1" dirty="0">
                <a:solidFill>
                  <a:srgbClr val="669900"/>
                </a:solidFill>
                <a:latin typeface="Meiryo UI" pitchFamily="50" charset="-128"/>
                <a:ea typeface="Meiryo UI" pitchFamily="50" charset="-128"/>
                <a:cs typeface="Meiryo UI" pitchFamily="50" charset="-128"/>
              </a:rPr>
              <a:t>)</a:t>
            </a:r>
          </a:p>
          <a:p>
            <a:pPr marL="85725" eaLnBrk="1" hangingPunct="1">
              <a:spcBef>
                <a:spcPts val="600"/>
              </a:spcBef>
            </a:pP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669900"/>
                </a:solidFill>
                <a:latin typeface="Meiryo UI" pitchFamily="50" charset="-128"/>
                <a:ea typeface="Meiryo UI" pitchFamily="50" charset="-128"/>
                <a:cs typeface="Meiryo UI" pitchFamily="50" charset="-128"/>
              </a:rPr>
              <a:t>●</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身体介護等のケアの提供</a:t>
            </a:r>
          </a:p>
          <a:p>
            <a:pPr marL="85725" eaLnBrk="1" hangingPunct="1">
              <a:spcBef>
                <a:spcPts val="600"/>
              </a:spcBef>
            </a:pPr>
            <a:r>
              <a:rPr lang="ja-JP" altLang="en-US" sz="2250" b="1" dirty="0">
                <a:solidFill>
                  <a:srgbClr val="669900"/>
                </a:solidFill>
                <a:latin typeface="Meiryo UI" pitchFamily="50" charset="-128"/>
                <a:ea typeface="Meiryo UI" pitchFamily="50" charset="-128"/>
                <a:cs typeface="Meiryo UI" pitchFamily="50" charset="-128"/>
              </a:rPr>
              <a:t>   ●</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服薬確認や生活リズム維持の支援</a:t>
            </a:r>
          </a:p>
          <a:p>
            <a:pPr marL="85725" eaLnBrk="1" hangingPunct="1">
              <a:spcBef>
                <a:spcPts val="600"/>
              </a:spcBef>
            </a:pPr>
            <a:r>
              <a:rPr lang="ja-JP" altLang="en-US" sz="2250" b="1" dirty="0">
                <a:solidFill>
                  <a:srgbClr val="669900"/>
                </a:solidFill>
                <a:latin typeface="Meiryo UI" pitchFamily="50" charset="-128"/>
                <a:ea typeface="Meiryo UI" pitchFamily="50" charset="-128"/>
                <a:cs typeface="Meiryo UI" pitchFamily="50" charset="-128"/>
              </a:rPr>
              <a:t>   ●</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緊急時の医療サービスへの連携</a:t>
            </a:r>
          </a:p>
        </p:txBody>
      </p:sp>
      <p:sp>
        <p:nvSpPr>
          <p:cNvPr id="147461" name="Rectangle 3"/>
          <p:cNvSpPr>
            <a:spLocks noChangeArrowheads="1"/>
          </p:cNvSpPr>
          <p:nvPr/>
        </p:nvSpPr>
        <p:spPr bwMode="auto">
          <a:xfrm>
            <a:off x="252413" y="10271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47462" name="Text Box 5"/>
          <p:cNvSpPr txBox="1">
            <a:spLocks noChangeArrowheads="1"/>
          </p:cNvSpPr>
          <p:nvPr/>
        </p:nvSpPr>
        <p:spPr bwMode="auto">
          <a:xfrm>
            <a:off x="0" y="0"/>
            <a:ext cx="25955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-6</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6717118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AutoShape 84"/>
          <p:cNvSpPr>
            <a:spLocks noChangeArrowheads="1"/>
          </p:cNvSpPr>
          <p:nvPr/>
        </p:nvSpPr>
        <p:spPr bwMode="auto">
          <a:xfrm>
            <a:off x="7024625" y="3655000"/>
            <a:ext cx="990600" cy="990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300" y="18068"/>
                </a:moveTo>
                <a:cubicBezTo>
                  <a:pt x="7651" y="18905"/>
                  <a:pt x="9210" y="19349"/>
                  <a:pt x="10800" y="19349"/>
                </a:cubicBezTo>
                <a:cubicBezTo>
                  <a:pt x="15521" y="19349"/>
                  <a:pt x="19349" y="15521"/>
                  <a:pt x="19349" y="10800"/>
                </a:cubicBezTo>
                <a:cubicBezTo>
                  <a:pt x="19349" y="6078"/>
                  <a:pt x="15521" y="2251"/>
                  <a:pt x="10800" y="2251"/>
                </a:cubicBezTo>
                <a:cubicBezTo>
                  <a:pt x="7204" y="2250"/>
                  <a:pt x="3992" y="4501"/>
                  <a:pt x="2764" y="7881"/>
                </a:cubicBezTo>
                <a:lnTo>
                  <a:pt x="649" y="7112"/>
                </a:lnTo>
                <a:cubicBezTo>
                  <a:pt x="2200" y="2842"/>
                  <a:pt x="6257" y="-1"/>
                  <a:pt x="10800" y="0"/>
                </a:cubicBezTo>
                <a:cubicBezTo>
                  <a:pt x="16764" y="0"/>
                  <a:pt x="21600" y="4835"/>
                  <a:pt x="21600" y="10800"/>
                </a:cubicBezTo>
                <a:cubicBezTo>
                  <a:pt x="21600" y="16764"/>
                  <a:pt x="16764" y="21600"/>
                  <a:pt x="10800" y="21600"/>
                </a:cubicBezTo>
                <a:cubicBezTo>
                  <a:pt x="8791" y="21600"/>
                  <a:pt x="6822" y="21039"/>
                  <a:pt x="5115" y="19982"/>
                </a:cubicBezTo>
                <a:lnTo>
                  <a:pt x="3694" y="22278"/>
                </a:lnTo>
                <a:lnTo>
                  <a:pt x="2454" y="17012"/>
                </a:lnTo>
                <a:lnTo>
                  <a:pt x="7721" y="15773"/>
                </a:lnTo>
                <a:lnTo>
                  <a:pt x="6300" y="18068"/>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8483" name="Oval 73"/>
          <p:cNvSpPr>
            <a:spLocks noChangeArrowheads="1"/>
          </p:cNvSpPr>
          <p:nvPr/>
        </p:nvSpPr>
        <p:spPr bwMode="auto">
          <a:xfrm>
            <a:off x="3629025" y="3114675"/>
            <a:ext cx="1885950" cy="1476375"/>
          </a:xfrm>
          <a:prstGeom prst="ellipse">
            <a:avLst/>
          </a:prstGeom>
          <a:noFill/>
          <a:ln w="571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sp>
        <p:nvSpPr>
          <p:cNvPr id="148484" name="Rectangle 3"/>
          <p:cNvSpPr>
            <a:spLocks noGrp="1" noChangeArrowheads="1"/>
          </p:cNvSpPr>
          <p:nvPr>
            <p:ph type="title" idx="4294967295"/>
          </p:nvPr>
        </p:nvSpPr>
        <p:spPr>
          <a:xfrm>
            <a:off x="468313" y="350838"/>
            <a:ext cx="8229600" cy="701675"/>
          </a:xfrm>
        </p:spPr>
        <p:txBody>
          <a:bodyPr/>
          <a:lstStyle/>
          <a:p>
            <a:pPr eaLnBrk="1" hangingPunct="1"/>
            <a:r>
              <a:rPr lang="ja-JP" altLang="en-US" sz="3000" b="1">
                <a:solidFill>
                  <a:schemeClr val="tx1"/>
                </a:solidFill>
                <a:latin typeface="Meiryo UI" pitchFamily="50" charset="-128"/>
                <a:ea typeface="Meiryo UI" pitchFamily="50" charset="-128"/>
                <a:cs typeface="Meiryo UI" pitchFamily="50" charset="-128"/>
              </a:rPr>
              <a:t>地域包括支援センター   </a:t>
            </a:r>
          </a:p>
        </p:txBody>
      </p:sp>
      <p:grpSp>
        <p:nvGrpSpPr>
          <p:cNvPr id="148485" name="Group 79"/>
          <p:cNvGrpSpPr>
            <a:grpSpLocks/>
          </p:cNvGrpSpPr>
          <p:nvPr/>
        </p:nvGrpSpPr>
        <p:grpSpPr bwMode="auto">
          <a:xfrm>
            <a:off x="1858963" y="3870513"/>
            <a:ext cx="334962" cy="577850"/>
            <a:chOff x="1105" y="2801"/>
            <a:chExt cx="211" cy="364"/>
          </a:xfrm>
        </p:grpSpPr>
        <p:sp>
          <p:nvSpPr>
            <p:cNvPr id="148534" name="Oval 12"/>
            <p:cNvSpPr>
              <a:spLocks noChangeArrowheads="1"/>
            </p:cNvSpPr>
            <p:nvPr/>
          </p:nvSpPr>
          <p:spPr bwMode="auto">
            <a:xfrm>
              <a:off x="1142" y="2801"/>
              <a:ext cx="141" cy="14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35" name="AutoShape 13"/>
            <p:cNvSpPr>
              <a:spLocks noChangeArrowheads="1"/>
            </p:cNvSpPr>
            <p:nvPr/>
          </p:nvSpPr>
          <p:spPr bwMode="auto">
            <a:xfrm rot="-5400000">
              <a:off x="1102" y="2950"/>
              <a:ext cx="218" cy="21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grpSp>
      <p:sp>
        <p:nvSpPr>
          <p:cNvPr id="148486" name="AutoShape 21" descr="25%"/>
          <p:cNvSpPr>
            <a:spLocks noChangeArrowheads="1"/>
          </p:cNvSpPr>
          <p:nvPr/>
        </p:nvSpPr>
        <p:spPr bwMode="auto">
          <a:xfrm>
            <a:off x="671513" y="4619813"/>
            <a:ext cx="774700" cy="2555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algn="ctr" defTabSz="935038" eaLnBrk="1" hangingPunct="1"/>
            <a:r>
              <a:rPr lang="ja-JP" altLang="en-US" sz="1300" b="1">
                <a:solidFill>
                  <a:srgbClr val="000000"/>
                </a:solidFill>
                <a:latin typeface="Meiryo UI" pitchFamily="50" charset="-128"/>
                <a:ea typeface="Meiryo UI" pitchFamily="50" charset="-128"/>
                <a:cs typeface="Meiryo UI" pitchFamily="50" charset="-128"/>
              </a:rPr>
              <a:t>主治医</a:t>
            </a:r>
          </a:p>
        </p:txBody>
      </p:sp>
      <p:grpSp>
        <p:nvGrpSpPr>
          <p:cNvPr id="148487" name="Group 78"/>
          <p:cNvGrpSpPr>
            <a:grpSpLocks/>
          </p:cNvGrpSpPr>
          <p:nvPr/>
        </p:nvGrpSpPr>
        <p:grpSpPr bwMode="auto">
          <a:xfrm>
            <a:off x="892175" y="3880038"/>
            <a:ext cx="354013" cy="574675"/>
            <a:chOff x="508" y="2801"/>
            <a:chExt cx="223" cy="362"/>
          </a:xfrm>
        </p:grpSpPr>
        <p:sp>
          <p:nvSpPr>
            <p:cNvPr id="148532" name="Oval 23"/>
            <p:cNvSpPr>
              <a:spLocks noChangeArrowheads="1"/>
            </p:cNvSpPr>
            <p:nvPr/>
          </p:nvSpPr>
          <p:spPr bwMode="auto">
            <a:xfrm>
              <a:off x="547" y="2801"/>
              <a:ext cx="148" cy="14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33" name="AutoShape 24"/>
            <p:cNvSpPr>
              <a:spLocks noChangeArrowheads="1"/>
            </p:cNvSpPr>
            <p:nvPr/>
          </p:nvSpPr>
          <p:spPr bwMode="auto">
            <a:xfrm rot="-5400000">
              <a:off x="511" y="2943"/>
              <a:ext cx="217" cy="223"/>
            </a:xfrm>
            <a:prstGeom prst="flowChartDelay">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eaLnBrk="1" hangingPunct="1"/>
              <a:endParaRPr lang="ja-JP" altLang="en-US" sz="1800">
                <a:solidFill>
                  <a:srgbClr val="000000"/>
                </a:solidFill>
              </a:endParaRPr>
            </a:p>
          </p:txBody>
        </p:sp>
      </p:grpSp>
      <p:sp>
        <p:nvSpPr>
          <p:cNvPr id="148488" name="AutoShape 31" descr="25%"/>
          <p:cNvSpPr>
            <a:spLocks noChangeArrowheads="1"/>
          </p:cNvSpPr>
          <p:nvPr/>
        </p:nvSpPr>
        <p:spPr bwMode="auto">
          <a:xfrm>
            <a:off x="949388" y="3662425"/>
            <a:ext cx="1198562" cy="4746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algn="ctr" defTabSz="935038" eaLnBrk="1" hangingPunct="1">
              <a:lnSpc>
                <a:spcPts val="1200"/>
              </a:lnSpc>
              <a:spcAft>
                <a:spcPct val="30000"/>
              </a:spcAft>
            </a:pPr>
            <a:r>
              <a:rPr lang="ja-JP" altLang="en-US" sz="1300" b="1" dirty="0">
                <a:solidFill>
                  <a:srgbClr val="000000"/>
                </a:solidFill>
                <a:latin typeface="Meiryo UI" pitchFamily="50" charset="-128"/>
                <a:ea typeface="Meiryo UI" pitchFamily="50" charset="-128"/>
                <a:cs typeface="Meiryo UI" pitchFamily="50" charset="-128"/>
              </a:rPr>
              <a:t>ケアチーム</a:t>
            </a:r>
          </a:p>
          <a:p>
            <a:pPr algn="ctr" defTabSz="935038" eaLnBrk="1" hangingPunct="1">
              <a:lnSpc>
                <a:spcPts val="1200"/>
              </a:lnSpc>
            </a:pPr>
            <a:r>
              <a:rPr lang="ja-JP" altLang="en-US" sz="1300" b="1" dirty="0">
                <a:solidFill>
                  <a:srgbClr val="000000"/>
                </a:solidFill>
                <a:latin typeface="Meiryo UI" pitchFamily="50" charset="-128"/>
                <a:ea typeface="Meiryo UI" pitchFamily="50" charset="-128"/>
                <a:cs typeface="Meiryo UI" pitchFamily="50" charset="-128"/>
              </a:rPr>
              <a:t>（連携）</a:t>
            </a:r>
          </a:p>
        </p:txBody>
      </p:sp>
      <p:sp>
        <p:nvSpPr>
          <p:cNvPr id="148489" name="AutoShape 32"/>
          <p:cNvSpPr>
            <a:spLocks noChangeArrowheads="1"/>
          </p:cNvSpPr>
          <p:nvPr/>
        </p:nvSpPr>
        <p:spPr bwMode="auto">
          <a:xfrm>
            <a:off x="2533650" y="3032125"/>
            <a:ext cx="419100" cy="215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defTabSz="935038" eaLnBrk="1" hangingPunct="1"/>
            <a:r>
              <a:rPr lang="ja-JP" altLang="en-US" sz="1100">
                <a:solidFill>
                  <a:srgbClr val="FFFFFF"/>
                </a:solidFill>
                <a:latin typeface="Times New Roman" pitchFamily="18" charset="0"/>
              </a:rPr>
              <a:t>支援</a:t>
            </a:r>
          </a:p>
        </p:txBody>
      </p:sp>
      <p:sp>
        <p:nvSpPr>
          <p:cNvPr id="148490" name="AutoShape 61"/>
          <p:cNvSpPr>
            <a:spLocks noChangeArrowheads="1"/>
          </p:cNvSpPr>
          <p:nvPr/>
        </p:nvSpPr>
        <p:spPr bwMode="auto">
          <a:xfrm>
            <a:off x="2333625" y="2000250"/>
            <a:ext cx="4524375" cy="3133725"/>
          </a:xfrm>
          <a:prstGeom prst="roundRect">
            <a:avLst>
              <a:gd name="adj" fmla="val 8106"/>
            </a:avLst>
          </a:prstGeom>
          <a:solidFill>
            <a:srgbClr val="BDD88C"/>
          </a:solidFill>
          <a:ln>
            <a:noFill/>
          </a:ln>
        </p:spPr>
        <p:txBody>
          <a:bodyPr wrap="none" anchor="ctr"/>
          <a:lstStyle/>
          <a:p>
            <a:pPr eaLnBrk="1" hangingPunct="1"/>
            <a:endParaRPr lang="ja-JP" altLang="en-US" sz="1800">
              <a:solidFill>
                <a:srgbClr val="000000"/>
              </a:solidFill>
            </a:endParaRPr>
          </a:p>
        </p:txBody>
      </p:sp>
      <p:sp>
        <p:nvSpPr>
          <p:cNvPr id="148491" name="AutoShape 70"/>
          <p:cNvSpPr>
            <a:spLocks noChangeArrowheads="1"/>
          </p:cNvSpPr>
          <p:nvPr/>
        </p:nvSpPr>
        <p:spPr bwMode="auto">
          <a:xfrm>
            <a:off x="3187700" y="5862638"/>
            <a:ext cx="3714750" cy="482600"/>
          </a:xfrm>
          <a:prstGeom prst="roundRect">
            <a:avLst>
              <a:gd name="adj" fmla="val 24602"/>
            </a:avLst>
          </a:prstGeom>
          <a:solidFill>
            <a:srgbClr val="669900"/>
          </a:solidFill>
          <a:ln>
            <a:noFill/>
          </a:ln>
        </p:spPr>
        <p:txBody>
          <a:bodyPr wrap="none" anchor="ctr"/>
          <a:lstStyle/>
          <a:p>
            <a:pPr eaLnBrk="1" hangingPunct="1"/>
            <a:endParaRPr lang="ja-JP" altLang="en-US" sz="1800">
              <a:solidFill>
                <a:srgbClr val="000000"/>
              </a:solidFill>
            </a:endParaRPr>
          </a:p>
        </p:txBody>
      </p:sp>
      <p:sp>
        <p:nvSpPr>
          <p:cNvPr id="148492" name="Text Box 71"/>
          <p:cNvSpPr txBox="1">
            <a:spLocks noChangeArrowheads="1"/>
          </p:cNvSpPr>
          <p:nvPr/>
        </p:nvSpPr>
        <p:spPr bwMode="auto">
          <a:xfrm>
            <a:off x="3149600" y="5930900"/>
            <a:ext cx="3810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700" b="1">
                <a:solidFill>
                  <a:srgbClr val="FFFFFF"/>
                </a:solidFill>
                <a:latin typeface="Meiryo UI" pitchFamily="50" charset="-128"/>
                <a:ea typeface="Meiryo UI" pitchFamily="50" charset="-128"/>
                <a:cs typeface="Meiryo UI" pitchFamily="50" charset="-128"/>
              </a:rPr>
              <a:t>地域包括支援センター運営協議会</a:t>
            </a:r>
          </a:p>
        </p:txBody>
      </p:sp>
      <p:sp>
        <p:nvSpPr>
          <p:cNvPr id="148493" name="Rectangle 34"/>
          <p:cNvSpPr>
            <a:spLocks noChangeArrowheads="1"/>
          </p:cNvSpPr>
          <p:nvPr/>
        </p:nvSpPr>
        <p:spPr bwMode="auto">
          <a:xfrm>
            <a:off x="3051175" y="4546600"/>
            <a:ext cx="1911350" cy="48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defTabSz="935038" eaLnBrk="1" hangingPunct="1">
              <a:lnSpc>
                <a:spcPct val="90000"/>
              </a:lnSpc>
            </a:pPr>
            <a:r>
              <a:rPr lang="ja-JP" altLang="en-US" sz="1400" b="1">
                <a:solidFill>
                  <a:srgbClr val="000000"/>
                </a:solidFill>
                <a:latin typeface="Meiryo UI" pitchFamily="50" charset="-128"/>
                <a:ea typeface="Meiryo UI" pitchFamily="50" charset="-128"/>
                <a:cs typeface="Meiryo UI" pitchFamily="50" charset="-128"/>
              </a:rPr>
              <a:t>主任</a:t>
            </a:r>
          </a:p>
          <a:p>
            <a:pPr defTabSz="935038" eaLnBrk="1" hangingPunct="1">
              <a:lnSpc>
                <a:spcPct val="90000"/>
              </a:lnSpc>
            </a:pPr>
            <a:r>
              <a:rPr lang="ja-JP" altLang="en-US" sz="1400" b="1">
                <a:solidFill>
                  <a:srgbClr val="000000"/>
                </a:solidFill>
                <a:latin typeface="Meiryo UI" pitchFamily="50" charset="-128"/>
                <a:ea typeface="Meiryo UI" pitchFamily="50" charset="-128"/>
                <a:cs typeface="Meiryo UI" pitchFamily="50" charset="-128"/>
              </a:rPr>
              <a:t>ケアマネジャー</a:t>
            </a:r>
          </a:p>
        </p:txBody>
      </p:sp>
      <p:sp>
        <p:nvSpPr>
          <p:cNvPr id="148494" name="Rectangle 41"/>
          <p:cNvSpPr>
            <a:spLocks noChangeArrowheads="1"/>
          </p:cNvSpPr>
          <p:nvPr/>
        </p:nvSpPr>
        <p:spPr bwMode="auto">
          <a:xfrm>
            <a:off x="4997450" y="4632325"/>
            <a:ext cx="1003300" cy="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algn="ctr" defTabSz="935038" eaLnBrk="1" hangingPunct="1">
              <a:spcBef>
                <a:spcPct val="30000"/>
              </a:spcBef>
            </a:pPr>
            <a:r>
              <a:rPr lang="ja-JP" altLang="en-US" sz="1600" b="1">
                <a:solidFill>
                  <a:srgbClr val="000000"/>
                </a:solidFill>
                <a:latin typeface="Meiryo UI" pitchFamily="50" charset="-128"/>
                <a:ea typeface="Meiryo UI" pitchFamily="50" charset="-128"/>
                <a:cs typeface="Meiryo UI" pitchFamily="50" charset="-128"/>
              </a:rPr>
              <a:t>保健師等</a:t>
            </a:r>
          </a:p>
        </p:txBody>
      </p:sp>
      <p:sp>
        <p:nvSpPr>
          <p:cNvPr id="148495" name="Rectangle 42"/>
          <p:cNvSpPr>
            <a:spLocks noChangeArrowheads="1"/>
          </p:cNvSpPr>
          <p:nvPr/>
        </p:nvSpPr>
        <p:spPr bwMode="auto">
          <a:xfrm>
            <a:off x="3957638" y="2478088"/>
            <a:ext cx="1214770" cy="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11" tIns="46755" rIns="93511" bIns="46755">
            <a:spAutoFit/>
          </a:bodyPr>
          <a:lstStyle/>
          <a:p>
            <a:pPr defTabSz="935038" eaLnBrk="1" hangingPunct="1">
              <a:spcBef>
                <a:spcPct val="30000"/>
              </a:spcBef>
            </a:pPr>
            <a:r>
              <a:rPr lang="ja-JP" altLang="en-US" sz="1600" b="1">
                <a:solidFill>
                  <a:srgbClr val="000000"/>
                </a:solidFill>
                <a:latin typeface="Meiryo UI" pitchFamily="50" charset="-128"/>
                <a:ea typeface="Meiryo UI" pitchFamily="50" charset="-128"/>
                <a:cs typeface="Meiryo UI" pitchFamily="50" charset="-128"/>
              </a:rPr>
              <a:t>社会福祉士</a:t>
            </a:r>
          </a:p>
        </p:txBody>
      </p:sp>
      <p:sp>
        <p:nvSpPr>
          <p:cNvPr id="148496" name="Line 19"/>
          <p:cNvSpPr>
            <a:spLocks noChangeShapeType="1"/>
          </p:cNvSpPr>
          <p:nvPr/>
        </p:nvSpPr>
        <p:spPr bwMode="auto">
          <a:xfrm>
            <a:off x="5602288" y="4170363"/>
            <a:ext cx="1001712" cy="3175"/>
          </a:xfrm>
          <a:prstGeom prst="line">
            <a:avLst/>
          </a:prstGeom>
          <a:noFill/>
          <a:ln w="69850">
            <a:solidFill>
              <a:srgbClr val="CC66FF"/>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48497" name="Text Box 74"/>
          <p:cNvSpPr txBox="1">
            <a:spLocks noChangeArrowheads="1"/>
          </p:cNvSpPr>
          <p:nvPr/>
        </p:nvSpPr>
        <p:spPr bwMode="auto">
          <a:xfrm>
            <a:off x="6293922" y="2133088"/>
            <a:ext cx="2626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latin typeface="Meiryo UI" pitchFamily="50" charset="-128"/>
                <a:ea typeface="Meiryo UI" pitchFamily="50" charset="-128"/>
                <a:cs typeface="Meiryo UI" pitchFamily="50" charset="-128"/>
              </a:rPr>
              <a:t>予防給付・介護予防・</a:t>
            </a:r>
            <a:endParaRPr lang="en-US" altLang="ja-JP" sz="1400" b="1" dirty="0">
              <a:latin typeface="Meiryo UI" pitchFamily="50" charset="-128"/>
              <a:ea typeface="Meiryo UI" pitchFamily="50" charset="-128"/>
              <a:cs typeface="Meiryo UI" pitchFamily="50" charset="-128"/>
            </a:endParaRPr>
          </a:p>
          <a:p>
            <a:pPr algn="ctr" eaLnBrk="1" hangingPunct="1"/>
            <a:r>
              <a:rPr lang="ja-JP" altLang="en-US" sz="1400" b="1" dirty="0">
                <a:latin typeface="Meiryo UI" pitchFamily="50" charset="-128"/>
                <a:ea typeface="Meiryo UI" pitchFamily="50" charset="-128"/>
                <a:cs typeface="Meiryo UI" pitchFamily="50" charset="-128"/>
              </a:rPr>
              <a:t>日常生活支援総合事業</a:t>
            </a:r>
          </a:p>
        </p:txBody>
      </p:sp>
      <p:sp>
        <p:nvSpPr>
          <p:cNvPr id="148498" name="Text Box 76"/>
          <p:cNvSpPr txBox="1">
            <a:spLocks noChangeArrowheads="1"/>
          </p:cNvSpPr>
          <p:nvPr/>
        </p:nvSpPr>
        <p:spPr bwMode="auto">
          <a:xfrm>
            <a:off x="234950" y="2213925"/>
            <a:ext cx="2876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solidFill>
                  <a:srgbClr val="000000"/>
                </a:solidFill>
                <a:latin typeface="Meiryo UI" pitchFamily="50" charset="-128"/>
                <a:ea typeface="Meiryo UI" pitchFamily="50" charset="-128"/>
                <a:cs typeface="Meiryo UI" pitchFamily="50" charset="-128"/>
              </a:rPr>
              <a:t>包括的・継続的マネジメント事業</a:t>
            </a:r>
          </a:p>
        </p:txBody>
      </p:sp>
      <p:sp>
        <p:nvSpPr>
          <p:cNvPr id="148499" name="Text Box 77"/>
          <p:cNvSpPr txBox="1">
            <a:spLocks noChangeArrowheads="1"/>
          </p:cNvSpPr>
          <p:nvPr/>
        </p:nvSpPr>
        <p:spPr bwMode="auto">
          <a:xfrm>
            <a:off x="3243263" y="1327150"/>
            <a:ext cx="2686050"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Aft>
                <a:spcPct val="30000"/>
              </a:spcAft>
            </a:pPr>
            <a:r>
              <a:rPr lang="ja-JP" altLang="en-US" sz="1400" b="1">
                <a:solidFill>
                  <a:srgbClr val="000000"/>
                </a:solidFill>
                <a:latin typeface="Meiryo UI" pitchFamily="50" charset="-128"/>
                <a:ea typeface="Meiryo UI" pitchFamily="50" charset="-128"/>
                <a:cs typeface="Meiryo UI" pitchFamily="50" charset="-128"/>
              </a:rPr>
              <a:t>総合相談・支援</a:t>
            </a:r>
          </a:p>
          <a:p>
            <a:pPr algn="ctr" eaLnBrk="1" hangingPunct="1"/>
            <a:r>
              <a:rPr lang="ja-JP" altLang="en-US" sz="1400" b="1">
                <a:solidFill>
                  <a:srgbClr val="000000"/>
                </a:solidFill>
                <a:latin typeface="Meiryo UI" pitchFamily="50" charset="-128"/>
                <a:ea typeface="Meiryo UI" pitchFamily="50" charset="-128"/>
                <a:cs typeface="Meiryo UI" pitchFamily="50" charset="-128"/>
              </a:rPr>
              <a:t>虐待防止・早期発見、権利擁護</a:t>
            </a:r>
          </a:p>
        </p:txBody>
      </p:sp>
      <p:sp>
        <p:nvSpPr>
          <p:cNvPr id="148500" name="AutoShape 80"/>
          <p:cNvSpPr>
            <a:spLocks noChangeArrowheads="1"/>
          </p:cNvSpPr>
          <p:nvPr/>
        </p:nvSpPr>
        <p:spPr bwMode="auto">
          <a:xfrm>
            <a:off x="625475" y="3564125"/>
            <a:ext cx="1847850" cy="981075"/>
          </a:xfrm>
          <a:prstGeom prst="roundRect">
            <a:avLst>
              <a:gd name="adj" fmla="val 15338"/>
            </a:avLst>
          </a:prstGeom>
          <a:noFill/>
          <a:ln w="44450">
            <a:solidFill>
              <a:srgbClr val="66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sp>
        <p:nvSpPr>
          <p:cNvPr id="148501" name="Line 20"/>
          <p:cNvSpPr>
            <a:spLocks noChangeShapeType="1"/>
          </p:cNvSpPr>
          <p:nvPr/>
        </p:nvSpPr>
        <p:spPr bwMode="auto">
          <a:xfrm flipH="1" flipV="1">
            <a:off x="2554288" y="4156075"/>
            <a:ext cx="954087" cy="0"/>
          </a:xfrm>
          <a:prstGeom prst="line">
            <a:avLst/>
          </a:prstGeom>
          <a:noFill/>
          <a:ln w="69850">
            <a:solidFill>
              <a:srgbClr val="6699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48502" name="AutoShape 31" descr="25%"/>
          <p:cNvSpPr>
            <a:spLocks noChangeArrowheads="1"/>
          </p:cNvSpPr>
          <p:nvPr/>
        </p:nvSpPr>
        <p:spPr bwMode="auto">
          <a:xfrm>
            <a:off x="6684963" y="3439863"/>
            <a:ext cx="1836737" cy="14462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defTabSz="935038" eaLnBrk="1" hangingPunct="1"/>
            <a:r>
              <a:rPr lang="ja-JP" altLang="en-US" sz="1300" b="1" dirty="0">
                <a:solidFill>
                  <a:srgbClr val="000000"/>
                </a:solidFill>
                <a:latin typeface="Meiryo UI" pitchFamily="50" charset="-128"/>
                <a:ea typeface="Meiryo UI" pitchFamily="50" charset="-128"/>
                <a:cs typeface="Meiryo UI" pitchFamily="50" charset="-128"/>
              </a:rPr>
              <a:t>アセスメント実施</a:t>
            </a:r>
          </a:p>
          <a:p>
            <a:pPr defTabSz="935038" eaLnBrk="1" hangingPunct="1"/>
            <a:endParaRPr lang="ja-JP" altLang="en-US" sz="600" b="1" dirty="0">
              <a:solidFill>
                <a:srgbClr val="000000"/>
              </a:solidFill>
              <a:latin typeface="Meiryo UI" pitchFamily="50" charset="-128"/>
              <a:ea typeface="Meiryo UI" pitchFamily="50" charset="-128"/>
              <a:cs typeface="Meiryo UI" pitchFamily="50" charset="-128"/>
            </a:endParaRPr>
          </a:p>
          <a:p>
            <a:pPr defTabSz="935038" eaLnBrk="1" hangingPunct="1"/>
            <a:r>
              <a:rPr lang="ja-JP" altLang="en-US" sz="1300" b="1" dirty="0">
                <a:solidFill>
                  <a:srgbClr val="000000"/>
                </a:solidFill>
                <a:latin typeface="Meiryo UI" pitchFamily="50" charset="-128"/>
                <a:ea typeface="Meiryo UI" pitchFamily="50" charset="-128"/>
                <a:cs typeface="Meiryo UI" pitchFamily="50" charset="-128"/>
              </a:rPr>
              <a:t>プラン策定</a:t>
            </a:r>
          </a:p>
          <a:p>
            <a:pPr defTabSz="935038" eaLnBrk="1" hangingPunct="1"/>
            <a:endParaRPr lang="ja-JP" altLang="en-US" sz="600" b="1" dirty="0">
              <a:solidFill>
                <a:srgbClr val="000000"/>
              </a:solidFill>
              <a:latin typeface="Meiryo UI" pitchFamily="50" charset="-128"/>
              <a:ea typeface="Meiryo UI" pitchFamily="50" charset="-128"/>
              <a:cs typeface="Meiryo UI" pitchFamily="50" charset="-128"/>
            </a:endParaRPr>
          </a:p>
          <a:p>
            <a:pPr defTabSz="935038" eaLnBrk="1" hangingPunct="1"/>
            <a:r>
              <a:rPr lang="ja-JP" altLang="en-US" sz="1300" b="1" dirty="0">
                <a:solidFill>
                  <a:srgbClr val="000000"/>
                </a:solidFill>
                <a:latin typeface="Meiryo UI" pitchFamily="50" charset="-128"/>
                <a:ea typeface="Meiryo UI" pitchFamily="50" charset="-128"/>
                <a:cs typeface="Meiryo UI" pitchFamily="50" charset="-128"/>
              </a:rPr>
              <a:t>予防・支援事業実施</a:t>
            </a:r>
          </a:p>
          <a:p>
            <a:pPr defTabSz="935038" eaLnBrk="1" hangingPunct="1"/>
            <a:endParaRPr lang="ja-JP" altLang="en-US" sz="600" b="1" dirty="0">
              <a:solidFill>
                <a:srgbClr val="000000"/>
              </a:solidFill>
              <a:latin typeface="Meiryo UI" pitchFamily="50" charset="-128"/>
              <a:ea typeface="Meiryo UI" pitchFamily="50" charset="-128"/>
              <a:cs typeface="Meiryo UI" pitchFamily="50" charset="-128"/>
            </a:endParaRPr>
          </a:p>
          <a:p>
            <a:pPr defTabSz="935038" eaLnBrk="1" hangingPunct="1"/>
            <a:r>
              <a:rPr lang="ja-JP" altLang="en-US" sz="1300" b="1" dirty="0">
                <a:solidFill>
                  <a:srgbClr val="000000"/>
                </a:solidFill>
                <a:latin typeface="Meiryo UI" pitchFamily="50" charset="-128"/>
                <a:ea typeface="Meiryo UI" pitchFamily="50" charset="-128"/>
                <a:cs typeface="Meiryo UI" pitchFamily="50" charset="-128"/>
              </a:rPr>
              <a:t>再アセスメント</a:t>
            </a:r>
          </a:p>
        </p:txBody>
      </p:sp>
      <p:sp>
        <p:nvSpPr>
          <p:cNvPr id="148503" name="AutoShape 82"/>
          <p:cNvSpPr>
            <a:spLocks noChangeArrowheads="1"/>
          </p:cNvSpPr>
          <p:nvPr/>
        </p:nvSpPr>
        <p:spPr bwMode="auto">
          <a:xfrm>
            <a:off x="6680200" y="3417700"/>
            <a:ext cx="1685925" cy="1447800"/>
          </a:xfrm>
          <a:prstGeom prst="roundRect">
            <a:avLst>
              <a:gd name="adj" fmla="val 14255"/>
            </a:avLst>
          </a:prstGeom>
          <a:noFill/>
          <a:ln w="44450">
            <a:solidFill>
              <a:srgbClr val="CC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grpSp>
        <p:nvGrpSpPr>
          <p:cNvPr id="148504" name="Group 85"/>
          <p:cNvGrpSpPr>
            <a:grpSpLocks/>
          </p:cNvGrpSpPr>
          <p:nvPr/>
        </p:nvGrpSpPr>
        <p:grpSpPr bwMode="auto">
          <a:xfrm>
            <a:off x="8251825" y="4214563"/>
            <a:ext cx="354013" cy="574675"/>
            <a:chOff x="508" y="2801"/>
            <a:chExt cx="223" cy="362"/>
          </a:xfrm>
        </p:grpSpPr>
        <p:sp>
          <p:nvSpPr>
            <p:cNvPr id="148530" name="Oval 23"/>
            <p:cNvSpPr>
              <a:spLocks noChangeArrowheads="1"/>
            </p:cNvSpPr>
            <p:nvPr/>
          </p:nvSpPr>
          <p:spPr bwMode="auto">
            <a:xfrm>
              <a:off x="547" y="2801"/>
              <a:ext cx="148" cy="14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31" name="AutoShape 24"/>
            <p:cNvSpPr>
              <a:spLocks noChangeArrowheads="1"/>
            </p:cNvSpPr>
            <p:nvPr/>
          </p:nvSpPr>
          <p:spPr bwMode="auto">
            <a:xfrm rot="-5400000">
              <a:off x="511" y="2943"/>
              <a:ext cx="217" cy="223"/>
            </a:xfrm>
            <a:prstGeom prst="flowChartDelay">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eaLnBrk="1" hangingPunct="1"/>
              <a:endParaRPr lang="ja-JP" altLang="en-US" sz="1800">
                <a:solidFill>
                  <a:srgbClr val="000000"/>
                </a:solidFill>
              </a:endParaRPr>
            </a:p>
          </p:txBody>
        </p:sp>
      </p:grpSp>
      <p:sp>
        <p:nvSpPr>
          <p:cNvPr id="148505" name="AutoShape 21" descr="25%"/>
          <p:cNvSpPr>
            <a:spLocks noChangeArrowheads="1"/>
          </p:cNvSpPr>
          <p:nvPr/>
        </p:nvSpPr>
        <p:spPr bwMode="auto">
          <a:xfrm>
            <a:off x="8054975" y="4809875"/>
            <a:ext cx="774700" cy="3698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algn="ctr" defTabSz="935038" eaLnBrk="1" hangingPunct="1"/>
            <a:r>
              <a:rPr lang="ja-JP" altLang="en-US" sz="1300" b="1">
                <a:solidFill>
                  <a:srgbClr val="000000"/>
                </a:solidFill>
                <a:latin typeface="Meiryo UI" pitchFamily="50" charset="-128"/>
                <a:ea typeface="Meiryo UI" pitchFamily="50" charset="-128"/>
                <a:cs typeface="Meiryo UI" pitchFamily="50" charset="-128"/>
              </a:rPr>
              <a:t>主治医</a:t>
            </a:r>
          </a:p>
        </p:txBody>
      </p:sp>
      <p:sp>
        <p:nvSpPr>
          <p:cNvPr id="148506" name="AutoShape 89"/>
          <p:cNvSpPr>
            <a:spLocks noChangeArrowheads="1"/>
          </p:cNvSpPr>
          <p:nvPr/>
        </p:nvSpPr>
        <p:spPr bwMode="auto">
          <a:xfrm>
            <a:off x="4654550" y="5011100"/>
            <a:ext cx="730250" cy="557213"/>
          </a:xfrm>
          <a:prstGeom prst="triangle">
            <a:avLst>
              <a:gd name="adj" fmla="val 50000"/>
            </a:avLst>
          </a:prstGeom>
          <a:solidFill>
            <a:srgbClr val="669900"/>
          </a:solidFill>
          <a:ln>
            <a:noFill/>
          </a:ln>
        </p:spPr>
        <p:txBody>
          <a:bodyPr wrap="none" anchor="ctr"/>
          <a:lstStyle/>
          <a:p>
            <a:pPr eaLnBrk="1" hangingPunct="1"/>
            <a:endParaRPr lang="ja-JP" altLang="en-US" sz="1800">
              <a:solidFill>
                <a:srgbClr val="000000"/>
              </a:solidFill>
            </a:endParaRPr>
          </a:p>
        </p:txBody>
      </p:sp>
      <p:sp>
        <p:nvSpPr>
          <p:cNvPr id="148507" name="AutoShape 21" descr="25%"/>
          <p:cNvSpPr>
            <a:spLocks noChangeArrowheads="1"/>
          </p:cNvSpPr>
          <p:nvPr/>
        </p:nvSpPr>
        <p:spPr bwMode="auto">
          <a:xfrm>
            <a:off x="5019675" y="5348288"/>
            <a:ext cx="2308225" cy="4651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defTabSz="935038" eaLnBrk="1" hangingPunct="1"/>
            <a:r>
              <a:rPr lang="ja-JP" altLang="en-US" sz="1300" b="1">
                <a:latin typeface="Meiryo UI" pitchFamily="50" charset="-128"/>
                <a:ea typeface="Meiryo UI" pitchFamily="50" charset="-128"/>
                <a:cs typeface="Meiryo UI" pitchFamily="50" charset="-128"/>
              </a:rPr>
              <a:t>運営支援・評価</a:t>
            </a:r>
          </a:p>
          <a:p>
            <a:pPr defTabSz="935038" eaLnBrk="1" hangingPunct="1"/>
            <a:r>
              <a:rPr lang="ja-JP" altLang="en-US" sz="1300" b="1">
                <a:latin typeface="Meiryo UI" pitchFamily="50" charset="-128"/>
                <a:ea typeface="Meiryo UI" pitchFamily="50" charset="-128"/>
                <a:cs typeface="Meiryo UI" pitchFamily="50" charset="-128"/>
              </a:rPr>
              <a:t>地域資源のネットワーク化</a:t>
            </a:r>
          </a:p>
        </p:txBody>
      </p:sp>
      <p:sp>
        <p:nvSpPr>
          <p:cNvPr id="148508" name="AutoShape 21" descr="25%"/>
          <p:cNvSpPr>
            <a:spLocks noChangeArrowheads="1"/>
          </p:cNvSpPr>
          <p:nvPr/>
        </p:nvSpPr>
        <p:spPr bwMode="auto">
          <a:xfrm>
            <a:off x="3748088" y="5341938"/>
            <a:ext cx="2308225" cy="4651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defTabSz="935038" eaLnBrk="1" hangingPunct="1"/>
            <a:r>
              <a:rPr lang="ja-JP" altLang="en-US" sz="1300" b="1" dirty="0">
                <a:latin typeface="Meiryo UI" pitchFamily="50" charset="-128"/>
                <a:ea typeface="Meiryo UI" pitchFamily="50" charset="-128"/>
                <a:cs typeface="Meiryo UI" pitchFamily="50" charset="-128"/>
              </a:rPr>
              <a:t>中立性の確保</a:t>
            </a:r>
          </a:p>
          <a:p>
            <a:pPr defTabSz="935038" eaLnBrk="1" hangingPunct="1"/>
            <a:r>
              <a:rPr lang="ja-JP" altLang="en-US" sz="1300" b="1" dirty="0">
                <a:latin typeface="Meiryo UI" pitchFamily="50" charset="-128"/>
                <a:ea typeface="Meiryo UI" pitchFamily="50" charset="-128"/>
                <a:cs typeface="Meiryo UI" pitchFamily="50" charset="-128"/>
              </a:rPr>
              <a:t>人材確保支援</a:t>
            </a:r>
          </a:p>
        </p:txBody>
      </p:sp>
      <p:sp>
        <p:nvSpPr>
          <p:cNvPr id="148509" name="Rectangle 42"/>
          <p:cNvSpPr>
            <a:spLocks noChangeArrowheads="1"/>
          </p:cNvSpPr>
          <p:nvPr/>
        </p:nvSpPr>
        <p:spPr bwMode="auto">
          <a:xfrm>
            <a:off x="3775650" y="3603750"/>
            <a:ext cx="1561019" cy="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11" tIns="46755" rIns="93511" bIns="46755">
            <a:spAutoFit/>
          </a:bodyPr>
          <a:lstStyle/>
          <a:p>
            <a:pPr defTabSz="935038" eaLnBrk="1" hangingPunct="1">
              <a:spcBef>
                <a:spcPct val="30000"/>
              </a:spcBef>
            </a:pPr>
            <a:r>
              <a:rPr lang="ja-JP" altLang="en-US" sz="1600" b="1">
                <a:solidFill>
                  <a:srgbClr val="000000"/>
                </a:solidFill>
                <a:latin typeface="Meiryo UI" pitchFamily="50" charset="-128"/>
                <a:ea typeface="Meiryo UI" pitchFamily="50" charset="-128"/>
                <a:cs typeface="Meiryo UI" pitchFamily="50" charset="-128"/>
              </a:rPr>
              <a:t>チームアプローチ</a:t>
            </a:r>
          </a:p>
        </p:txBody>
      </p:sp>
      <p:sp>
        <p:nvSpPr>
          <p:cNvPr id="148510" name="Text Box 94"/>
          <p:cNvSpPr txBox="1">
            <a:spLocks noChangeArrowheads="1"/>
          </p:cNvSpPr>
          <p:nvPr/>
        </p:nvSpPr>
        <p:spPr bwMode="auto">
          <a:xfrm>
            <a:off x="495300" y="2543550"/>
            <a:ext cx="2628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・日常的個別指導・相談</a:t>
            </a:r>
          </a:p>
          <a:p>
            <a:pP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・支援困難事例等への指導・助言</a:t>
            </a:r>
            <a:endParaRPr lang="en-US" altLang="ja-JP" sz="1200" b="1" dirty="0">
              <a:solidFill>
                <a:srgbClr val="FF6600"/>
              </a:solidFill>
              <a:latin typeface="Meiryo UI" pitchFamily="50" charset="-128"/>
              <a:ea typeface="Meiryo UI" pitchFamily="50" charset="-128"/>
              <a:cs typeface="Meiryo UI" pitchFamily="50" charset="-128"/>
            </a:endParaRPr>
          </a:p>
          <a:p>
            <a:pP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・地域でのケアマネジャーの</a:t>
            </a:r>
          </a:p>
          <a:p>
            <a:pP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   ネットワークの構築</a:t>
            </a:r>
          </a:p>
        </p:txBody>
      </p:sp>
      <p:sp>
        <p:nvSpPr>
          <p:cNvPr id="148511" name="Text Box 96"/>
          <p:cNvSpPr txBox="1">
            <a:spLocks noChangeArrowheads="1"/>
          </p:cNvSpPr>
          <p:nvPr/>
        </p:nvSpPr>
        <p:spPr bwMode="auto">
          <a:xfrm>
            <a:off x="6939849" y="2656658"/>
            <a:ext cx="194468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latin typeface="Meiryo UI" pitchFamily="50" charset="-128"/>
                <a:ea typeface="Meiryo UI" pitchFamily="50" charset="-128"/>
                <a:cs typeface="Meiryo UI" pitchFamily="50" charset="-128"/>
              </a:rPr>
              <a:t>予防給付・介護予防・</a:t>
            </a:r>
            <a:endParaRPr lang="en-US" altLang="ja-JP" sz="1200" b="1" dirty="0">
              <a:latin typeface="Meiryo UI" pitchFamily="50" charset="-128"/>
              <a:ea typeface="Meiryo UI" pitchFamily="50" charset="-128"/>
              <a:cs typeface="Meiryo UI" pitchFamily="50" charset="-128"/>
            </a:endParaRPr>
          </a:p>
          <a:p>
            <a:pPr eaLnBrk="1" hangingPunct="1">
              <a:spcBef>
                <a:spcPct val="10000"/>
              </a:spcBef>
            </a:pPr>
            <a:r>
              <a:rPr lang="ja-JP" altLang="en-US" sz="1200" b="1" dirty="0">
                <a:latin typeface="Meiryo UI" pitchFamily="50" charset="-128"/>
                <a:ea typeface="Meiryo UI" pitchFamily="50" charset="-128"/>
                <a:cs typeface="Meiryo UI" pitchFamily="50" charset="-128"/>
              </a:rPr>
              <a:t>生活支援サービス</a:t>
            </a:r>
          </a:p>
        </p:txBody>
      </p:sp>
      <p:sp>
        <p:nvSpPr>
          <p:cNvPr id="148513" name="AutoShape 89"/>
          <p:cNvSpPr>
            <a:spLocks noChangeArrowheads="1"/>
          </p:cNvSpPr>
          <p:nvPr/>
        </p:nvSpPr>
        <p:spPr bwMode="auto">
          <a:xfrm rot="2321536">
            <a:off x="2254983" y="4903165"/>
            <a:ext cx="538162" cy="565150"/>
          </a:xfrm>
          <a:prstGeom prst="triangle">
            <a:avLst>
              <a:gd name="adj" fmla="val 50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48514" name="Text Box 96"/>
          <p:cNvSpPr txBox="1">
            <a:spLocks noChangeArrowheads="1"/>
          </p:cNvSpPr>
          <p:nvPr/>
        </p:nvSpPr>
        <p:spPr bwMode="auto">
          <a:xfrm>
            <a:off x="3335338" y="2058988"/>
            <a:ext cx="2514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a:solidFill>
                  <a:srgbClr val="5F5F5F"/>
                </a:solidFill>
                <a:latin typeface="Meiryo UI" pitchFamily="50" charset="-128"/>
                <a:ea typeface="Meiryo UI" pitchFamily="50" charset="-128"/>
                <a:cs typeface="Meiryo UI" pitchFamily="50" charset="-128"/>
              </a:rPr>
              <a:t>多面的（制度横断的）支援の展開</a:t>
            </a:r>
          </a:p>
        </p:txBody>
      </p:sp>
      <p:sp>
        <p:nvSpPr>
          <p:cNvPr id="148515" name="AutoShape 80"/>
          <p:cNvSpPr>
            <a:spLocks noChangeArrowheads="1"/>
          </p:cNvSpPr>
          <p:nvPr/>
        </p:nvSpPr>
        <p:spPr bwMode="auto">
          <a:xfrm>
            <a:off x="613601" y="5245863"/>
            <a:ext cx="1847850" cy="1047750"/>
          </a:xfrm>
          <a:prstGeom prst="roundRect">
            <a:avLst>
              <a:gd name="adj" fmla="val 17439"/>
            </a:avLst>
          </a:prstGeom>
          <a:noFill/>
          <a:ln w="38100">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sp>
        <p:nvSpPr>
          <p:cNvPr id="148516" name="Oval 43"/>
          <p:cNvSpPr>
            <a:spLocks noChangeArrowheads="1"/>
          </p:cNvSpPr>
          <p:nvPr/>
        </p:nvSpPr>
        <p:spPr bwMode="auto">
          <a:xfrm>
            <a:off x="3552825" y="3152775"/>
            <a:ext cx="2000250" cy="1381125"/>
          </a:xfrm>
          <a:prstGeom prst="ellipse">
            <a:avLst/>
          </a:prstGeom>
          <a:noFill/>
          <a:ln w="571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solidFill>
                <a:srgbClr val="000000"/>
              </a:solidFill>
            </a:endParaRPr>
          </a:p>
        </p:txBody>
      </p:sp>
      <p:grpSp>
        <p:nvGrpSpPr>
          <p:cNvPr id="148517" name="Group 62"/>
          <p:cNvGrpSpPr>
            <a:grpSpLocks/>
          </p:cNvGrpSpPr>
          <p:nvPr/>
        </p:nvGrpSpPr>
        <p:grpSpPr bwMode="auto">
          <a:xfrm>
            <a:off x="4385406" y="2834827"/>
            <a:ext cx="350838" cy="576262"/>
            <a:chOff x="1388" y="951"/>
            <a:chExt cx="221" cy="363"/>
          </a:xfrm>
        </p:grpSpPr>
        <p:sp>
          <p:nvSpPr>
            <p:cNvPr id="148528" name="Oval 57"/>
            <p:cNvSpPr>
              <a:spLocks noChangeArrowheads="1"/>
            </p:cNvSpPr>
            <p:nvPr/>
          </p:nvSpPr>
          <p:spPr bwMode="auto">
            <a:xfrm>
              <a:off x="1426" y="951"/>
              <a:ext cx="147" cy="14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29" name="AutoShape 58"/>
            <p:cNvSpPr>
              <a:spLocks noChangeArrowheads="1"/>
            </p:cNvSpPr>
            <p:nvPr/>
          </p:nvSpPr>
          <p:spPr bwMode="auto">
            <a:xfrm rot="-5400000">
              <a:off x="1390" y="1094"/>
              <a:ext cx="218" cy="221"/>
            </a:xfrm>
            <a:prstGeom prst="flowChartDelay">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grpSp>
      <p:grpSp>
        <p:nvGrpSpPr>
          <p:cNvPr id="148518" name="Group 64"/>
          <p:cNvGrpSpPr>
            <a:grpSpLocks/>
          </p:cNvGrpSpPr>
          <p:nvPr/>
        </p:nvGrpSpPr>
        <p:grpSpPr bwMode="auto">
          <a:xfrm>
            <a:off x="3617025" y="3944938"/>
            <a:ext cx="350838" cy="576262"/>
            <a:chOff x="1388" y="951"/>
            <a:chExt cx="221" cy="363"/>
          </a:xfrm>
        </p:grpSpPr>
        <p:sp>
          <p:nvSpPr>
            <p:cNvPr id="148526" name="Oval 57"/>
            <p:cNvSpPr>
              <a:spLocks noChangeArrowheads="1"/>
            </p:cNvSpPr>
            <p:nvPr/>
          </p:nvSpPr>
          <p:spPr bwMode="auto">
            <a:xfrm>
              <a:off x="1426" y="951"/>
              <a:ext cx="147" cy="14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27" name="AutoShape 58"/>
            <p:cNvSpPr>
              <a:spLocks noChangeArrowheads="1"/>
            </p:cNvSpPr>
            <p:nvPr/>
          </p:nvSpPr>
          <p:spPr bwMode="auto">
            <a:xfrm rot="-5400000">
              <a:off x="1390" y="1094"/>
              <a:ext cx="218" cy="221"/>
            </a:xfrm>
            <a:prstGeom prst="flowChartDelay">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grpSp>
      <p:grpSp>
        <p:nvGrpSpPr>
          <p:cNvPr id="148519" name="Group 67"/>
          <p:cNvGrpSpPr>
            <a:grpSpLocks/>
          </p:cNvGrpSpPr>
          <p:nvPr/>
        </p:nvGrpSpPr>
        <p:grpSpPr bwMode="auto">
          <a:xfrm>
            <a:off x="5157025" y="3929888"/>
            <a:ext cx="350838" cy="576262"/>
            <a:chOff x="1388" y="951"/>
            <a:chExt cx="221" cy="363"/>
          </a:xfrm>
        </p:grpSpPr>
        <p:sp>
          <p:nvSpPr>
            <p:cNvPr id="148524" name="Oval 57"/>
            <p:cNvSpPr>
              <a:spLocks noChangeArrowheads="1"/>
            </p:cNvSpPr>
            <p:nvPr/>
          </p:nvSpPr>
          <p:spPr bwMode="auto">
            <a:xfrm>
              <a:off x="1426" y="951"/>
              <a:ext cx="147" cy="14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25" name="AutoShape 58"/>
            <p:cNvSpPr>
              <a:spLocks noChangeArrowheads="1"/>
            </p:cNvSpPr>
            <p:nvPr/>
          </p:nvSpPr>
          <p:spPr bwMode="auto">
            <a:xfrm rot="-5400000">
              <a:off x="1390" y="1094"/>
              <a:ext cx="218" cy="221"/>
            </a:xfrm>
            <a:prstGeom prst="flowChartDelay">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grpSp>
      <p:sp>
        <p:nvSpPr>
          <p:cNvPr id="148520" name="Text Box 94"/>
          <p:cNvSpPr txBox="1">
            <a:spLocks noChangeArrowheads="1"/>
          </p:cNvSpPr>
          <p:nvPr/>
        </p:nvSpPr>
        <p:spPr bwMode="auto">
          <a:xfrm>
            <a:off x="519050" y="5383725"/>
            <a:ext cx="2005013" cy="77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10000"/>
              </a:spcBef>
            </a:pPr>
            <a:r>
              <a:rPr lang="ja-JP" altLang="en-US" sz="1400" b="1" dirty="0">
                <a:solidFill>
                  <a:srgbClr val="5F5F5F"/>
                </a:solidFill>
                <a:latin typeface="Meiryo UI" pitchFamily="50" charset="-128"/>
                <a:ea typeface="Meiryo UI" pitchFamily="50" charset="-128"/>
                <a:cs typeface="Meiryo UI" pitchFamily="50" charset="-128"/>
              </a:rPr>
              <a:t> </a:t>
            </a:r>
            <a:r>
              <a:rPr lang="ja-JP" altLang="en-US" sz="1400" b="1" dirty="0">
                <a:solidFill>
                  <a:srgbClr val="FF6600"/>
                </a:solidFill>
                <a:latin typeface="Meiryo UI" pitchFamily="50" charset="-128"/>
                <a:ea typeface="Meiryo UI" pitchFamily="50" charset="-128"/>
                <a:cs typeface="Meiryo UI" pitchFamily="50" charset="-128"/>
              </a:rPr>
              <a:t>「地域ケア会議」</a:t>
            </a:r>
          </a:p>
          <a:p>
            <a:pPr algn="ctr" eaLnBrk="1" hangingPunct="1">
              <a:spcBef>
                <a:spcPts val="600"/>
              </a:spcBef>
            </a:pPr>
            <a:r>
              <a:rPr lang="ja-JP" altLang="en-US" sz="1200" b="1" dirty="0">
                <a:solidFill>
                  <a:srgbClr val="FF6600"/>
                </a:solidFill>
                <a:latin typeface="Meiryo UI" pitchFamily="50" charset="-128"/>
                <a:ea typeface="Meiryo UI" pitchFamily="50" charset="-128"/>
                <a:cs typeface="Meiryo UI" pitchFamily="50" charset="-128"/>
              </a:rPr>
              <a:t>　チームケアの支援</a:t>
            </a:r>
            <a:endParaRPr lang="en-US" altLang="ja-JP" sz="1200" b="1" dirty="0">
              <a:solidFill>
                <a:srgbClr val="FF6600"/>
              </a:solidFill>
              <a:latin typeface="Meiryo UI" pitchFamily="50" charset="-128"/>
              <a:ea typeface="Meiryo UI" pitchFamily="50" charset="-128"/>
              <a:cs typeface="Meiryo UI" pitchFamily="50" charset="-128"/>
            </a:endParaRPr>
          </a:p>
          <a:p>
            <a:pPr algn="ctr" eaLnBrk="1" hangingPunct="1">
              <a:spcBef>
                <a:spcPct val="10000"/>
              </a:spcBef>
            </a:pPr>
            <a:r>
              <a:rPr lang="ja-JP" altLang="en-US" sz="1200" b="1" dirty="0">
                <a:solidFill>
                  <a:srgbClr val="FF6600"/>
                </a:solidFill>
                <a:latin typeface="Meiryo UI" pitchFamily="50" charset="-128"/>
                <a:ea typeface="Meiryo UI" pitchFamily="50" charset="-128"/>
                <a:cs typeface="Meiryo UI" pitchFamily="50" charset="-128"/>
              </a:rPr>
              <a:t> 多職種・他制度連結調整</a:t>
            </a:r>
            <a:endParaRPr lang="en-US" altLang="ja-JP" sz="1200" b="1" dirty="0">
              <a:solidFill>
                <a:srgbClr val="FF6600"/>
              </a:solidFill>
              <a:latin typeface="Meiryo UI" pitchFamily="50" charset="-128"/>
              <a:ea typeface="Meiryo UI" pitchFamily="50" charset="-128"/>
              <a:cs typeface="Meiryo UI" pitchFamily="50" charset="-128"/>
            </a:endParaRPr>
          </a:p>
        </p:txBody>
      </p:sp>
      <p:sp>
        <p:nvSpPr>
          <p:cNvPr id="148521" name="Rectangle 14"/>
          <p:cNvSpPr>
            <a:spLocks noChangeArrowheads="1"/>
          </p:cNvSpPr>
          <p:nvPr/>
        </p:nvSpPr>
        <p:spPr bwMode="auto">
          <a:xfrm>
            <a:off x="1521023" y="4610288"/>
            <a:ext cx="1139429" cy="29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11" tIns="46755" rIns="93511" bIns="46755">
            <a:spAutoFit/>
          </a:bodyPr>
          <a:lstStyle/>
          <a:p>
            <a:pPr algn="ctr" defTabSz="935038" eaLnBrk="1" hangingPunct="1">
              <a:spcBef>
                <a:spcPct val="30000"/>
              </a:spcBef>
            </a:pPr>
            <a:r>
              <a:rPr lang="ja-JP" altLang="en-US" sz="1300" b="1">
                <a:solidFill>
                  <a:srgbClr val="000000"/>
                </a:solidFill>
                <a:latin typeface="Meiryo UI" pitchFamily="50" charset="-128"/>
                <a:ea typeface="Meiryo UI" pitchFamily="50" charset="-128"/>
                <a:cs typeface="Meiryo UI" pitchFamily="50" charset="-128"/>
              </a:rPr>
              <a:t>ケアマネジャー</a:t>
            </a:r>
          </a:p>
        </p:txBody>
      </p:sp>
      <p:sp>
        <p:nvSpPr>
          <p:cNvPr id="148522" name="Rectangle 3"/>
          <p:cNvSpPr>
            <a:spLocks noChangeArrowheads="1"/>
          </p:cNvSpPr>
          <p:nvPr/>
        </p:nvSpPr>
        <p:spPr bwMode="auto">
          <a:xfrm>
            <a:off x="252413" y="10271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48523" name="Text Box 5"/>
          <p:cNvSpPr txBox="1">
            <a:spLocks noChangeArrowheads="1"/>
          </p:cNvSpPr>
          <p:nvPr/>
        </p:nvSpPr>
        <p:spPr bwMode="auto">
          <a:xfrm>
            <a:off x="0" y="0"/>
            <a:ext cx="24145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-7</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148540" name="AutoShape 89"/>
          <p:cNvSpPr>
            <a:spLocks noChangeArrowheads="1"/>
          </p:cNvSpPr>
          <p:nvPr/>
        </p:nvSpPr>
        <p:spPr bwMode="auto">
          <a:xfrm>
            <a:off x="7338965" y="3213806"/>
            <a:ext cx="372836" cy="328613"/>
          </a:xfrm>
          <a:prstGeom prst="triangle">
            <a:avLst>
              <a:gd name="adj" fmla="val 50000"/>
            </a:avLst>
          </a:prstGeom>
          <a:solidFill>
            <a:srgbClr val="CC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Tree>
    <p:extLst>
      <p:ext uri="{BB962C8B-B14F-4D97-AF65-F5344CB8AC3E}">
        <p14:creationId xmlns:p14="http://schemas.microsoft.com/office/powerpoint/2010/main" val="18267065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5"/>
          <p:cNvSpPr>
            <a:spLocks noChangeArrowheads="1"/>
          </p:cNvSpPr>
          <p:nvPr/>
        </p:nvSpPr>
        <p:spPr bwMode="auto">
          <a:xfrm rot="5400000">
            <a:off x="5988051" y="3886200"/>
            <a:ext cx="298450" cy="1787525"/>
          </a:xfrm>
          <a:prstGeom prst="downArrow">
            <a:avLst>
              <a:gd name="adj1" fmla="val 43620"/>
              <a:gd name="adj2" fmla="val 56400"/>
            </a:avLst>
          </a:prstGeom>
          <a:solidFill>
            <a:srgbClr val="B7B7FF"/>
          </a:solidFill>
          <a:ln>
            <a:noFill/>
          </a:ln>
          <a:extLst>
            <a:ext uri="{91240B29-F687-4F45-9708-019B960494DF}">
              <a14:hiddenLine xmlns:a14="http://schemas.microsoft.com/office/drawing/2010/main" w="6350">
                <a:solidFill>
                  <a:schemeClr val="tx1"/>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49507" name="Text Box 6"/>
          <p:cNvSpPr txBox="1">
            <a:spLocks noChangeArrowheads="1"/>
          </p:cNvSpPr>
          <p:nvPr/>
        </p:nvSpPr>
        <p:spPr bwMode="auto">
          <a:xfrm>
            <a:off x="2593019" y="6189663"/>
            <a:ext cx="4115894" cy="353943"/>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a:solidFill>
                  <a:srgbClr val="FFFF93"/>
                </a:solidFill>
              </a14:hiddenFill>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spcAft>
                <a:spcPct val="10000"/>
              </a:spcAft>
            </a:pPr>
            <a:r>
              <a:rPr lang="ja-JP" altLang="en-US" sz="1600" b="1">
                <a:solidFill>
                  <a:srgbClr val="000000"/>
                </a:solidFill>
                <a:latin typeface="Meiryo UI" pitchFamily="50" charset="-128"/>
                <a:ea typeface="Meiryo UI" pitchFamily="50" charset="-128"/>
                <a:cs typeface="Meiryo UI" pitchFamily="50" charset="-128"/>
              </a:rPr>
              <a:t>介護サービス事業所、ケアマネジャー</a:t>
            </a:r>
            <a:r>
              <a:rPr lang="ja-JP" altLang="en-US" sz="1700" b="1">
                <a:solidFill>
                  <a:srgbClr val="000000"/>
                </a:solidFill>
                <a:latin typeface="Meiryo UI" pitchFamily="50" charset="-128"/>
                <a:ea typeface="Meiryo UI" pitchFamily="50" charset="-128"/>
                <a:cs typeface="Meiryo UI" pitchFamily="50" charset="-128"/>
              </a:rPr>
              <a:t>　</a:t>
            </a:r>
            <a:r>
              <a:rPr lang="ja-JP" altLang="en-US" sz="1400" b="1">
                <a:solidFill>
                  <a:srgbClr val="000000"/>
                </a:solidFill>
                <a:latin typeface="Meiryo UI" pitchFamily="50" charset="-128"/>
                <a:ea typeface="Meiryo UI" pitchFamily="50" charset="-128"/>
                <a:cs typeface="Meiryo UI" pitchFamily="50" charset="-128"/>
              </a:rPr>
              <a:t>など</a:t>
            </a:r>
          </a:p>
        </p:txBody>
      </p:sp>
      <p:sp>
        <p:nvSpPr>
          <p:cNvPr id="149508" name="Text Box 7"/>
          <p:cNvSpPr txBox="1">
            <a:spLocks noChangeArrowheads="1"/>
          </p:cNvSpPr>
          <p:nvPr/>
        </p:nvSpPr>
        <p:spPr bwMode="auto">
          <a:xfrm>
            <a:off x="5168349" y="2646523"/>
            <a:ext cx="2532614" cy="171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2075" indent="-92075">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05000"/>
              </a:lnSpc>
              <a:spcBef>
                <a:spcPct val="50000"/>
              </a:spcBef>
            </a:pPr>
            <a:r>
              <a:rPr lang="en-US" altLang="ja-JP" sz="1500" b="1" dirty="0">
                <a:solidFill>
                  <a:srgbClr val="1FA4FF"/>
                </a:solidFill>
                <a:latin typeface="Meiryo UI" pitchFamily="50" charset="-128"/>
                <a:ea typeface="Meiryo UI" pitchFamily="50" charset="-128"/>
                <a:cs typeface="Meiryo UI" pitchFamily="50" charset="-128"/>
              </a:rPr>
              <a:t>◎</a:t>
            </a:r>
            <a:r>
              <a:rPr lang="ja-JP" altLang="en-US" sz="1500" b="1" dirty="0">
                <a:solidFill>
                  <a:srgbClr val="1FA4FF"/>
                </a:solidFill>
                <a:latin typeface="Meiryo UI" pitchFamily="50" charset="-128"/>
                <a:ea typeface="Meiryo UI" pitchFamily="50" charset="-128"/>
                <a:cs typeface="Meiryo UI" pitchFamily="50" charset="-128"/>
              </a:rPr>
              <a:t>主任ケアマネジャー</a:t>
            </a:r>
          </a:p>
          <a:p>
            <a:pPr eaLnBrk="1" hangingPunct="1">
              <a:spcBef>
                <a:spcPct val="10000"/>
              </a:spcBef>
            </a:pPr>
            <a:r>
              <a:rPr lang="en-US" altLang="ja-JP" sz="1500" b="1" dirty="0">
                <a:solidFill>
                  <a:srgbClr val="1FA4FF"/>
                </a:solidFill>
                <a:latin typeface="Meiryo UI" pitchFamily="50" charset="-128"/>
                <a:ea typeface="Meiryo UI" pitchFamily="50" charset="-128"/>
                <a:cs typeface="Meiryo UI" pitchFamily="50" charset="-128"/>
              </a:rPr>
              <a:t>◎</a:t>
            </a:r>
            <a:r>
              <a:rPr lang="ja-JP" altLang="en-US" sz="1500" b="1" dirty="0">
                <a:solidFill>
                  <a:srgbClr val="1FA4FF"/>
                </a:solidFill>
                <a:latin typeface="Meiryo UI" pitchFamily="50" charset="-128"/>
                <a:ea typeface="Meiryo UI" pitchFamily="50" charset="-128"/>
                <a:cs typeface="Meiryo UI" pitchFamily="50" charset="-128"/>
              </a:rPr>
              <a:t>保健師</a:t>
            </a:r>
          </a:p>
          <a:p>
            <a:pPr eaLnBrk="1" hangingPunct="1">
              <a:spcBef>
                <a:spcPct val="10000"/>
              </a:spcBef>
            </a:pPr>
            <a:r>
              <a:rPr lang="en-US" altLang="ja-JP" sz="1500" b="1" dirty="0">
                <a:solidFill>
                  <a:srgbClr val="1FA4FF"/>
                </a:solidFill>
                <a:latin typeface="Meiryo UI" pitchFamily="50" charset="-128"/>
                <a:ea typeface="Meiryo UI" pitchFamily="50" charset="-128"/>
                <a:cs typeface="Meiryo UI" pitchFamily="50" charset="-128"/>
              </a:rPr>
              <a:t>◎</a:t>
            </a:r>
            <a:r>
              <a:rPr lang="ja-JP" altLang="en-US" sz="1500" b="1" dirty="0">
                <a:solidFill>
                  <a:srgbClr val="1FA4FF"/>
                </a:solidFill>
                <a:latin typeface="Meiryo UI" pitchFamily="50" charset="-128"/>
                <a:ea typeface="Meiryo UI" pitchFamily="50" charset="-128"/>
                <a:cs typeface="Meiryo UI" pitchFamily="50" charset="-128"/>
              </a:rPr>
              <a:t>社会福祉士</a:t>
            </a:r>
          </a:p>
          <a:p>
            <a:pPr eaLnBrk="1" hangingPunct="1">
              <a:spcBef>
                <a:spcPts val="600"/>
              </a:spcBef>
            </a:pPr>
            <a:r>
              <a:rPr lang="ja-JP" altLang="en-US" sz="1200" b="1" dirty="0">
                <a:solidFill>
                  <a:srgbClr val="000000"/>
                </a:solidFill>
                <a:latin typeface="Meiryo UI" pitchFamily="50" charset="-128"/>
                <a:ea typeface="Meiryo UI" pitchFamily="50" charset="-128"/>
                <a:cs typeface="Meiryo UI" pitchFamily="50" charset="-128"/>
              </a:rPr>
              <a:t>・地域における支援ネットワーク、</a:t>
            </a:r>
          </a:p>
          <a:p>
            <a:pPr eaLnBrk="1" hangingPunct="1">
              <a:spcBef>
                <a:spcPct val="10000"/>
              </a:spcBef>
            </a:pPr>
            <a:r>
              <a:rPr lang="ja-JP" altLang="en-US" sz="1200" b="1" dirty="0">
                <a:solidFill>
                  <a:srgbClr val="000000"/>
                </a:solidFill>
                <a:latin typeface="Meiryo UI" pitchFamily="50" charset="-128"/>
                <a:ea typeface="Meiryo UI" pitchFamily="50" charset="-128"/>
                <a:cs typeface="Meiryo UI" pitchFamily="50" charset="-128"/>
              </a:rPr>
              <a:t>　見守り体制の構築</a:t>
            </a:r>
          </a:p>
          <a:p>
            <a:pPr eaLnBrk="1" hangingPunct="1">
              <a:spcBef>
                <a:spcPct val="10000"/>
              </a:spcBef>
            </a:pPr>
            <a:r>
              <a:rPr lang="ja-JP" altLang="en-US" sz="1200" b="1" dirty="0">
                <a:solidFill>
                  <a:srgbClr val="000000"/>
                </a:solidFill>
                <a:latin typeface="Meiryo UI" pitchFamily="50" charset="-128"/>
                <a:ea typeface="Meiryo UI" pitchFamily="50" charset="-128"/>
                <a:cs typeface="Meiryo UI" pitchFamily="50" charset="-128"/>
              </a:rPr>
              <a:t>・高齢者虐待対応</a:t>
            </a:r>
          </a:p>
          <a:p>
            <a:pPr eaLnBrk="1" hangingPunct="1">
              <a:spcBef>
                <a:spcPct val="10000"/>
              </a:spcBef>
            </a:pPr>
            <a:r>
              <a:rPr lang="ja-JP" altLang="en-US" sz="1200" b="1" dirty="0">
                <a:solidFill>
                  <a:srgbClr val="000000"/>
                </a:solidFill>
                <a:latin typeface="Meiryo UI" pitchFamily="50" charset="-128"/>
                <a:ea typeface="Meiryo UI" pitchFamily="50" charset="-128"/>
                <a:cs typeface="Meiryo UI" pitchFamily="50" charset="-128"/>
              </a:rPr>
              <a:t>・多職種によるネットワーク構築 等</a:t>
            </a:r>
          </a:p>
        </p:txBody>
      </p:sp>
      <p:sp>
        <p:nvSpPr>
          <p:cNvPr id="149509" name="Text Box 9"/>
          <p:cNvSpPr txBox="1">
            <a:spLocks noChangeArrowheads="1"/>
          </p:cNvSpPr>
          <p:nvPr/>
        </p:nvSpPr>
        <p:spPr bwMode="auto">
          <a:xfrm>
            <a:off x="7143750" y="1416050"/>
            <a:ext cx="1531938" cy="453183"/>
          </a:xfrm>
          <a:prstGeom prst="rect">
            <a:avLst/>
          </a:prstGeom>
          <a:solidFill>
            <a:srgbClr val="877BDF"/>
          </a:solidFill>
          <a:ln>
            <a:noFill/>
          </a:ln>
          <a:extLst>
            <a:ext uri="{91240B29-F687-4F45-9708-019B960494DF}">
              <a14:hiddenLine xmlns:a14="http://schemas.microsoft.com/office/drawing/2010/main" w="9525">
                <a:solidFill>
                  <a:schemeClr val="tx1"/>
                </a:solidFill>
                <a:miter lim="800000"/>
                <a:headEnd/>
                <a:tailEnd/>
              </a14:hiddenLine>
            </a:ext>
          </a:extLst>
        </p:spPr>
        <p:txBody>
          <a:bodyPr lIns="72000" tIns="72000" rIns="72000" bIns="720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a:solidFill>
                  <a:srgbClr val="FFFFFF"/>
                </a:solidFill>
                <a:latin typeface="Meiryo UI" pitchFamily="50" charset="-128"/>
                <a:ea typeface="Meiryo UI" pitchFamily="50" charset="-128"/>
                <a:cs typeface="Meiryo UI" pitchFamily="50" charset="-128"/>
              </a:rPr>
              <a:t>都道府県</a:t>
            </a:r>
          </a:p>
        </p:txBody>
      </p:sp>
      <p:sp>
        <p:nvSpPr>
          <p:cNvPr id="149510" name="Rectangle 10"/>
          <p:cNvSpPr>
            <a:spLocks noChangeArrowheads="1"/>
          </p:cNvSpPr>
          <p:nvPr/>
        </p:nvSpPr>
        <p:spPr bwMode="auto">
          <a:xfrm>
            <a:off x="7798688" y="4837113"/>
            <a:ext cx="158750" cy="5762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sp>
        <p:nvSpPr>
          <p:cNvPr id="149511" name="Text Box 11"/>
          <p:cNvSpPr txBox="1">
            <a:spLocks noChangeArrowheads="1"/>
          </p:cNvSpPr>
          <p:nvPr/>
        </p:nvSpPr>
        <p:spPr bwMode="auto">
          <a:xfrm>
            <a:off x="7127875" y="4456113"/>
            <a:ext cx="1535113" cy="637849"/>
          </a:xfrm>
          <a:prstGeom prst="rect">
            <a:avLst/>
          </a:prstGeom>
          <a:solidFill>
            <a:srgbClr val="877BDF"/>
          </a:solidFill>
          <a:ln>
            <a:noFill/>
          </a:ln>
          <a:extLst>
            <a:ext uri="{91240B29-F687-4F45-9708-019B960494DF}">
              <a14:hiddenLine xmlns:a14="http://schemas.microsoft.com/office/drawing/2010/main" w="9525">
                <a:solidFill>
                  <a:schemeClr val="tx1"/>
                </a:solidFill>
                <a:miter lim="800000"/>
                <a:headEnd/>
                <a:tailEnd/>
              </a14:hiddenLine>
            </a:ext>
          </a:extLst>
        </p:spPr>
        <p:txBody>
          <a:bodyPr lIns="72000" tIns="72000" rIns="72000" bIns="720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a:solidFill>
                  <a:srgbClr val="FFFFFF"/>
                </a:solidFill>
                <a:latin typeface="Meiryo UI" pitchFamily="50" charset="-128"/>
                <a:ea typeface="Meiryo UI" pitchFamily="50" charset="-128"/>
                <a:cs typeface="Meiryo UI" pitchFamily="50" charset="-128"/>
              </a:rPr>
              <a:t>市区町村</a:t>
            </a:r>
          </a:p>
          <a:p>
            <a:pPr algn="ctr" eaLnBrk="1" hangingPunct="1"/>
            <a:r>
              <a:rPr lang="ja-JP" altLang="en-US" sz="1400" b="1">
                <a:solidFill>
                  <a:srgbClr val="FFFFFF"/>
                </a:solidFill>
                <a:latin typeface="Meiryo UI" pitchFamily="50" charset="-128"/>
                <a:ea typeface="Meiryo UI" pitchFamily="50" charset="-128"/>
                <a:cs typeface="Meiryo UI" pitchFamily="50" charset="-128"/>
              </a:rPr>
              <a:t>（責任主体）</a:t>
            </a:r>
          </a:p>
        </p:txBody>
      </p:sp>
      <p:sp>
        <p:nvSpPr>
          <p:cNvPr id="149512" name="Text Box 12"/>
          <p:cNvSpPr txBox="1">
            <a:spLocks noChangeArrowheads="1"/>
          </p:cNvSpPr>
          <p:nvPr/>
        </p:nvSpPr>
        <p:spPr bwMode="auto">
          <a:xfrm>
            <a:off x="7127875" y="5180013"/>
            <a:ext cx="1517650" cy="422405"/>
          </a:xfrm>
          <a:prstGeom prst="rect">
            <a:avLst/>
          </a:prstGeom>
          <a:solidFill>
            <a:srgbClr val="877BDF"/>
          </a:solidFill>
          <a:ln>
            <a:noFill/>
          </a:ln>
          <a:extLst>
            <a:ext uri="{91240B29-F687-4F45-9708-019B960494DF}">
              <a14:hiddenLine xmlns:a14="http://schemas.microsoft.com/office/drawing/2010/main" w="9525">
                <a:solidFill>
                  <a:schemeClr val="tx1"/>
                </a:solidFill>
                <a:miter lim="800000"/>
                <a:headEnd/>
                <a:tailEnd/>
              </a14:hiddenLine>
            </a:ext>
          </a:extLst>
        </p:spPr>
        <p:txBody>
          <a:bodyPr lIns="72000" tIns="72000" rIns="72000" bIns="720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a:solidFill>
                  <a:srgbClr val="FFFFFF"/>
                </a:solidFill>
                <a:latin typeface="Meiryo UI" pitchFamily="50" charset="-128"/>
                <a:ea typeface="Meiryo UI" pitchFamily="50" charset="-128"/>
                <a:cs typeface="Meiryo UI" pitchFamily="50" charset="-128"/>
              </a:rPr>
              <a:t>運営協議会</a:t>
            </a:r>
          </a:p>
        </p:txBody>
      </p:sp>
      <p:sp>
        <p:nvSpPr>
          <p:cNvPr id="149513" name="Text Box 13"/>
          <p:cNvSpPr txBox="1">
            <a:spLocks noChangeArrowheads="1"/>
          </p:cNvSpPr>
          <p:nvPr/>
        </p:nvSpPr>
        <p:spPr bwMode="auto">
          <a:xfrm>
            <a:off x="6942138" y="5581650"/>
            <a:ext cx="1911350" cy="3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a:solidFill>
                  <a:srgbClr val="000000"/>
                </a:solidFill>
                <a:latin typeface="Meiryo UI" pitchFamily="50" charset="-128"/>
                <a:ea typeface="Meiryo UI" pitchFamily="50" charset="-128"/>
                <a:cs typeface="Meiryo UI" pitchFamily="50" charset="-128"/>
              </a:rPr>
              <a:t>地域医師会も参画</a:t>
            </a:r>
          </a:p>
        </p:txBody>
      </p:sp>
      <p:sp>
        <p:nvSpPr>
          <p:cNvPr id="149514" name="Text Box 14"/>
          <p:cNvSpPr txBox="1">
            <a:spLocks noChangeArrowheads="1"/>
          </p:cNvSpPr>
          <p:nvPr/>
        </p:nvSpPr>
        <p:spPr bwMode="auto">
          <a:xfrm>
            <a:off x="5487988" y="4856163"/>
            <a:ext cx="1320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200" b="1">
                <a:solidFill>
                  <a:srgbClr val="000000"/>
                </a:solidFill>
                <a:latin typeface="Meiryo UI" pitchFamily="50" charset="-128"/>
                <a:ea typeface="Meiryo UI" pitchFamily="50" charset="-128"/>
                <a:cs typeface="Meiryo UI" pitchFamily="50" charset="-128"/>
              </a:rPr>
              <a:t>直営又は委託</a:t>
            </a:r>
          </a:p>
        </p:txBody>
      </p:sp>
      <p:sp>
        <p:nvSpPr>
          <p:cNvPr id="149515" name="Text Box 15"/>
          <p:cNvSpPr txBox="1">
            <a:spLocks noChangeArrowheads="1"/>
          </p:cNvSpPr>
          <p:nvPr/>
        </p:nvSpPr>
        <p:spPr bwMode="auto">
          <a:xfrm>
            <a:off x="5427663" y="5510213"/>
            <a:ext cx="1352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50000"/>
              </a:lnSpc>
              <a:spcBef>
                <a:spcPct val="50000"/>
              </a:spcBef>
            </a:pPr>
            <a:r>
              <a:rPr lang="ja-JP" altLang="en-US" sz="1200" b="1">
                <a:solidFill>
                  <a:srgbClr val="000000"/>
                </a:solidFill>
                <a:latin typeface="Meiryo UI" pitchFamily="50" charset="-128"/>
                <a:ea typeface="Meiryo UI" pitchFamily="50" charset="-128"/>
                <a:cs typeface="Meiryo UI" pitchFamily="50" charset="-128"/>
              </a:rPr>
              <a:t>運営支援</a:t>
            </a:r>
            <a:r>
              <a:rPr lang="en-US" altLang="ja-JP" sz="1200" b="1">
                <a:solidFill>
                  <a:srgbClr val="000000"/>
                </a:solidFill>
                <a:latin typeface="Meiryo UI" pitchFamily="50" charset="-128"/>
                <a:ea typeface="Meiryo UI" pitchFamily="50" charset="-128"/>
                <a:cs typeface="Meiryo UI" pitchFamily="50" charset="-128"/>
              </a:rPr>
              <a:t>･</a:t>
            </a:r>
            <a:r>
              <a:rPr lang="ja-JP" altLang="en-US" sz="1200" b="1">
                <a:solidFill>
                  <a:srgbClr val="000000"/>
                </a:solidFill>
                <a:latin typeface="Meiryo UI" pitchFamily="50" charset="-128"/>
                <a:ea typeface="Meiryo UI" pitchFamily="50" charset="-128"/>
                <a:cs typeface="Meiryo UI" pitchFamily="50" charset="-128"/>
              </a:rPr>
              <a:t>評価</a:t>
            </a:r>
          </a:p>
        </p:txBody>
      </p:sp>
      <p:sp>
        <p:nvSpPr>
          <p:cNvPr id="149516" name="Text Box 18"/>
          <p:cNvSpPr txBox="1">
            <a:spLocks noChangeArrowheads="1"/>
          </p:cNvSpPr>
          <p:nvPr/>
        </p:nvSpPr>
        <p:spPr bwMode="auto">
          <a:xfrm>
            <a:off x="960438" y="2276475"/>
            <a:ext cx="10350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8063">
              <a:defRPr kumimoji="1" sz="3200">
                <a:solidFill>
                  <a:schemeClr val="tx1"/>
                </a:solidFill>
                <a:latin typeface="Arial" pitchFamily="34" charset="0"/>
                <a:ea typeface="ＭＳ Ｐゴシック" pitchFamily="50" charset="-128"/>
              </a:defRPr>
            </a:lvl1pPr>
            <a:lvl2pPr defTabSz="1008063">
              <a:defRPr kumimoji="1" sz="2800">
                <a:solidFill>
                  <a:schemeClr val="tx1"/>
                </a:solidFill>
                <a:latin typeface="Arial" pitchFamily="34" charset="0"/>
                <a:ea typeface="ＭＳ Ｐゴシック" pitchFamily="50" charset="-128"/>
              </a:defRPr>
            </a:lvl2pPr>
            <a:lvl3pPr defTabSz="1008063">
              <a:defRPr kumimoji="1" sz="2400">
                <a:solidFill>
                  <a:schemeClr val="tx1"/>
                </a:solidFill>
                <a:latin typeface="Arial" pitchFamily="34" charset="0"/>
                <a:ea typeface="ＭＳ Ｐゴシック" pitchFamily="50" charset="-128"/>
              </a:defRPr>
            </a:lvl3pPr>
            <a:lvl4pPr defTabSz="1008063">
              <a:defRPr kumimoji="1" sz="2000">
                <a:solidFill>
                  <a:schemeClr val="tx1"/>
                </a:solidFill>
                <a:latin typeface="Arial" pitchFamily="34" charset="0"/>
                <a:ea typeface="ＭＳ Ｐゴシック" pitchFamily="50" charset="-128"/>
              </a:defRPr>
            </a:lvl4pPr>
            <a:lvl5pPr defTabSz="1008063">
              <a:defRPr kumimoji="1" sz="2000">
                <a:solidFill>
                  <a:schemeClr val="tx1"/>
                </a:solidFill>
                <a:latin typeface="Arial" pitchFamily="34" charset="0"/>
                <a:ea typeface="ＭＳ Ｐゴシック" pitchFamily="50" charset="-128"/>
              </a:defRPr>
            </a:lvl5pPr>
            <a:lvl6pPr defTabSz="1008063" eaLnBrk="0" hangingPunct="0">
              <a:defRPr kumimoji="1" sz="2000">
                <a:solidFill>
                  <a:schemeClr val="tx1"/>
                </a:solidFill>
                <a:latin typeface="Arial" pitchFamily="34" charset="0"/>
                <a:ea typeface="ＭＳ Ｐゴシック" pitchFamily="50" charset="-128"/>
              </a:defRPr>
            </a:lvl6pPr>
            <a:lvl7pPr defTabSz="1008063" eaLnBrk="0" hangingPunct="0">
              <a:defRPr kumimoji="1" sz="2000">
                <a:solidFill>
                  <a:schemeClr val="tx1"/>
                </a:solidFill>
                <a:latin typeface="Arial" pitchFamily="34" charset="0"/>
                <a:ea typeface="ＭＳ Ｐゴシック" pitchFamily="50" charset="-128"/>
              </a:defRPr>
            </a:lvl7pPr>
            <a:lvl8pPr defTabSz="1008063" eaLnBrk="0" hangingPunct="0">
              <a:defRPr kumimoji="1" sz="2000">
                <a:solidFill>
                  <a:schemeClr val="tx1"/>
                </a:solidFill>
                <a:latin typeface="Arial" pitchFamily="34" charset="0"/>
                <a:ea typeface="ＭＳ Ｐゴシック" pitchFamily="50" charset="-128"/>
              </a:defRPr>
            </a:lvl8pPr>
            <a:lvl9pPr defTabSz="1008063" eaLnBrk="0" hangingPunct="0">
              <a:defRPr kumimoji="1" sz="2000">
                <a:solidFill>
                  <a:schemeClr val="tx1"/>
                </a:solidFill>
                <a:latin typeface="Arial" pitchFamily="34" charset="0"/>
                <a:ea typeface="ＭＳ Ｐゴシック" pitchFamily="50" charset="-128"/>
              </a:defRPr>
            </a:lvl9pPr>
          </a:lstStyle>
          <a:p>
            <a:pPr algn="ctr" eaLnBrk="1" hangingPunct="1">
              <a:lnSpc>
                <a:spcPct val="90000"/>
              </a:lnSpc>
              <a:spcBef>
                <a:spcPct val="10000"/>
              </a:spcBef>
            </a:pPr>
            <a:r>
              <a:rPr lang="ja-JP" altLang="en-US" sz="1400" b="1">
                <a:solidFill>
                  <a:srgbClr val="777777"/>
                </a:solidFill>
                <a:latin typeface="Meiryo UI" pitchFamily="50" charset="-128"/>
                <a:ea typeface="Meiryo UI" pitchFamily="50" charset="-128"/>
                <a:cs typeface="Meiryo UI" pitchFamily="50" charset="-128"/>
              </a:rPr>
              <a:t>相談・</a:t>
            </a:r>
          </a:p>
          <a:p>
            <a:pPr algn="ctr" eaLnBrk="1" hangingPunct="1">
              <a:lnSpc>
                <a:spcPct val="90000"/>
              </a:lnSpc>
              <a:spcBef>
                <a:spcPct val="10000"/>
              </a:spcBef>
            </a:pPr>
            <a:r>
              <a:rPr lang="ja-JP" altLang="en-US" sz="1400" b="1">
                <a:solidFill>
                  <a:srgbClr val="777777"/>
                </a:solidFill>
                <a:latin typeface="Meiryo UI" pitchFamily="50" charset="-128"/>
                <a:ea typeface="Meiryo UI" pitchFamily="50" charset="-128"/>
                <a:cs typeface="Meiryo UI" pitchFamily="50" charset="-128"/>
              </a:rPr>
              <a:t>助言</a:t>
            </a:r>
          </a:p>
        </p:txBody>
      </p:sp>
      <p:sp>
        <p:nvSpPr>
          <p:cNvPr id="149517" name="Arc 14"/>
          <p:cNvSpPr>
            <a:spLocks/>
          </p:cNvSpPr>
          <p:nvPr/>
        </p:nvSpPr>
        <p:spPr bwMode="auto">
          <a:xfrm flipH="1">
            <a:off x="925513" y="1370013"/>
            <a:ext cx="3049587" cy="1408112"/>
          </a:xfrm>
          <a:custGeom>
            <a:avLst/>
            <a:gdLst>
              <a:gd name="T0" fmla="*/ 0 w 36304"/>
              <a:gd name="T1" fmla="*/ 2147483647 h 21600"/>
              <a:gd name="T2" fmla="*/ 2147483647 w 36304"/>
              <a:gd name="T3" fmla="*/ 2147483647 h 21600"/>
              <a:gd name="T4" fmla="*/ 2147483647 w 36304"/>
              <a:gd name="T5" fmla="*/ 2147483647 h 21600"/>
              <a:gd name="T6" fmla="*/ 0 60000 65536"/>
              <a:gd name="T7" fmla="*/ 0 60000 65536"/>
              <a:gd name="T8" fmla="*/ 0 60000 65536"/>
            </a:gdLst>
            <a:ahLst/>
            <a:cxnLst>
              <a:cxn ang="T6">
                <a:pos x="T0" y="T1"/>
              </a:cxn>
              <a:cxn ang="T7">
                <a:pos x="T2" y="T3"/>
              </a:cxn>
              <a:cxn ang="T8">
                <a:pos x="T4" y="T5"/>
              </a:cxn>
            </a:cxnLst>
            <a:rect l="0" t="0" r="r" b="b"/>
            <a:pathLst>
              <a:path w="36304" h="21600" fill="none" extrusionOk="0">
                <a:moveTo>
                  <a:pt x="0" y="5791"/>
                </a:moveTo>
                <a:cubicBezTo>
                  <a:pt x="3997" y="2069"/>
                  <a:pt x="9256" y="0"/>
                  <a:pt x="14719" y="0"/>
                </a:cubicBezTo>
                <a:cubicBezTo>
                  <a:pt x="26333" y="0"/>
                  <a:pt x="35869" y="9185"/>
                  <a:pt x="36303" y="20792"/>
                </a:cubicBezTo>
              </a:path>
              <a:path w="36304" h="21600" stroke="0" extrusionOk="0">
                <a:moveTo>
                  <a:pt x="0" y="5791"/>
                </a:moveTo>
                <a:cubicBezTo>
                  <a:pt x="3997" y="2069"/>
                  <a:pt x="9256" y="0"/>
                  <a:pt x="14719" y="0"/>
                </a:cubicBezTo>
                <a:cubicBezTo>
                  <a:pt x="26333" y="0"/>
                  <a:pt x="35869" y="9185"/>
                  <a:pt x="36303" y="20792"/>
                </a:cubicBezTo>
                <a:lnTo>
                  <a:pt x="14719" y="21600"/>
                </a:lnTo>
                <a:lnTo>
                  <a:pt x="0" y="5791"/>
                </a:lnTo>
                <a:close/>
              </a:path>
            </a:pathLst>
          </a:custGeom>
          <a:noFill/>
          <a:ln w="79375">
            <a:solidFill>
              <a:srgbClr val="FF9999"/>
            </a:solidFill>
            <a:round/>
            <a:headEnd type="triangle" w="med" len="sm"/>
            <a:tailEnd type="triangl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9518" name="AutoShape 41"/>
          <p:cNvSpPr>
            <a:spLocks noChangeArrowheads="1"/>
          </p:cNvSpPr>
          <p:nvPr/>
        </p:nvSpPr>
        <p:spPr bwMode="auto">
          <a:xfrm rot="-5400000">
            <a:off x="4428263" y="2185194"/>
            <a:ext cx="381000" cy="331788"/>
          </a:xfrm>
          <a:prstGeom prst="leftRightArrow">
            <a:avLst>
              <a:gd name="adj1" fmla="val 52157"/>
              <a:gd name="adj2" fmla="val 32573"/>
            </a:avLst>
          </a:prstGeom>
          <a:solidFill>
            <a:srgbClr val="1FA4FF"/>
          </a:solidFill>
          <a:ln>
            <a:noFill/>
          </a:ln>
          <a:extLst>
            <a:ext uri="{91240B29-F687-4F45-9708-019B960494DF}">
              <a14:hiddenLine xmlns:a14="http://schemas.microsoft.com/office/drawing/2010/main" w="6350">
                <a:solidFill>
                  <a:schemeClr val="tx1"/>
                </a:solidFill>
                <a:miter lim="800000"/>
                <a:headEnd/>
                <a:tailEnd/>
              </a14:hiddenLine>
            </a:ext>
          </a:extLst>
        </p:spPr>
        <p:txBody>
          <a:bodyPr rot="10800000" wrap="none" anchor="ctr"/>
          <a:lstStyle/>
          <a:p>
            <a:pPr eaLnBrk="1" hangingPunct="1"/>
            <a:endParaRPr lang="ja-JP" altLang="en-US" sz="1800">
              <a:solidFill>
                <a:srgbClr val="000000"/>
              </a:solidFill>
            </a:endParaRPr>
          </a:p>
        </p:txBody>
      </p:sp>
      <p:sp>
        <p:nvSpPr>
          <p:cNvPr id="149519" name="AutoShape 16"/>
          <p:cNvSpPr>
            <a:spLocks noChangeArrowheads="1"/>
          </p:cNvSpPr>
          <p:nvPr/>
        </p:nvSpPr>
        <p:spPr bwMode="auto">
          <a:xfrm>
            <a:off x="476250" y="2800350"/>
            <a:ext cx="847725" cy="2667000"/>
          </a:xfrm>
          <a:prstGeom prst="roundRect">
            <a:avLst>
              <a:gd name="adj" fmla="val 18046"/>
            </a:avLst>
          </a:prstGeom>
          <a:solidFill>
            <a:srgbClr val="FFA3A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solidFill>
                <a:srgbClr val="000000"/>
              </a:solidFill>
            </a:endParaRPr>
          </a:p>
        </p:txBody>
      </p:sp>
      <p:sp>
        <p:nvSpPr>
          <p:cNvPr id="149520" name="Text Box 31"/>
          <p:cNvSpPr txBox="1">
            <a:spLocks noChangeArrowheads="1"/>
          </p:cNvSpPr>
          <p:nvPr/>
        </p:nvSpPr>
        <p:spPr bwMode="auto">
          <a:xfrm>
            <a:off x="790009" y="3246689"/>
            <a:ext cx="461641"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dirty="0">
                <a:solidFill>
                  <a:srgbClr val="000000"/>
                </a:solidFill>
                <a:latin typeface="Meiryo UI" pitchFamily="50" charset="-128"/>
                <a:ea typeface="Meiryo UI" pitchFamily="50" charset="-128"/>
                <a:cs typeface="Meiryo UI" pitchFamily="50" charset="-128"/>
              </a:rPr>
              <a:t>かかりつけ医</a:t>
            </a:r>
          </a:p>
        </p:txBody>
      </p:sp>
      <p:sp>
        <p:nvSpPr>
          <p:cNvPr id="149521" name="Text Box 31"/>
          <p:cNvSpPr txBox="1">
            <a:spLocks noChangeArrowheads="1"/>
          </p:cNvSpPr>
          <p:nvPr/>
        </p:nvSpPr>
        <p:spPr bwMode="auto">
          <a:xfrm>
            <a:off x="505762" y="3402013"/>
            <a:ext cx="4308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b="1" dirty="0">
                <a:solidFill>
                  <a:srgbClr val="000000"/>
                </a:solidFill>
                <a:latin typeface="Meiryo UI" pitchFamily="50" charset="-128"/>
                <a:ea typeface="Meiryo UI" pitchFamily="50" charset="-128"/>
                <a:cs typeface="Meiryo UI" pitchFamily="50" charset="-128"/>
              </a:rPr>
              <a:t>地域医師会</a:t>
            </a:r>
          </a:p>
        </p:txBody>
      </p:sp>
      <p:sp>
        <p:nvSpPr>
          <p:cNvPr id="149522" name="Oval 11"/>
          <p:cNvSpPr>
            <a:spLocks noChangeArrowheads="1"/>
          </p:cNvSpPr>
          <p:nvPr/>
        </p:nvSpPr>
        <p:spPr bwMode="auto">
          <a:xfrm>
            <a:off x="2297113" y="3789363"/>
            <a:ext cx="1101725" cy="1052512"/>
          </a:xfrm>
          <a:prstGeom prst="ellipse">
            <a:avLst/>
          </a:pr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lIns="91428" tIns="45715" rIns="91428" bIns="45715" anchor="ctr"/>
          <a:lstStyle/>
          <a:p>
            <a:pPr algn="ctr" eaLnBrk="1" hangingPunct="1"/>
            <a:endParaRPr kumimoji="0" lang="ja-JP" altLang="ja-JP" sz="2000" b="1">
              <a:solidFill>
                <a:srgbClr val="000000"/>
              </a:solidFill>
              <a:latin typeface="ＭＳ ゴシック" pitchFamily="49" charset="-128"/>
              <a:ea typeface="ＭＳ ゴシック" pitchFamily="49" charset="-128"/>
            </a:endParaRPr>
          </a:p>
        </p:txBody>
      </p:sp>
      <p:sp>
        <p:nvSpPr>
          <p:cNvPr id="149523" name="Text Box 12"/>
          <p:cNvSpPr txBox="1">
            <a:spLocks noChangeArrowheads="1"/>
          </p:cNvSpPr>
          <p:nvPr/>
        </p:nvSpPr>
        <p:spPr bwMode="auto">
          <a:xfrm>
            <a:off x="2364202" y="3892482"/>
            <a:ext cx="989012"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400" b="1" dirty="0">
                <a:solidFill>
                  <a:srgbClr val="FFFFFF"/>
                </a:solidFill>
                <a:latin typeface="Meiryo UI" pitchFamily="50" charset="-128"/>
                <a:ea typeface="Meiryo UI" pitchFamily="50" charset="-128"/>
                <a:cs typeface="Meiryo UI" pitchFamily="50" charset="-128"/>
              </a:rPr>
              <a:t>本人家族</a:t>
            </a:r>
          </a:p>
        </p:txBody>
      </p:sp>
      <p:sp>
        <p:nvSpPr>
          <p:cNvPr id="149524" name="AutoShape 32"/>
          <p:cNvSpPr>
            <a:spLocks noChangeArrowheads="1"/>
          </p:cNvSpPr>
          <p:nvPr/>
        </p:nvSpPr>
        <p:spPr bwMode="auto">
          <a:xfrm>
            <a:off x="1393825" y="4002088"/>
            <a:ext cx="784225" cy="715962"/>
          </a:xfrm>
          <a:prstGeom prst="rightArrow">
            <a:avLst>
              <a:gd name="adj1" fmla="val 68278"/>
              <a:gd name="adj2" fmla="val 32713"/>
            </a:avLst>
          </a:prstGeom>
          <a:gradFill rotWithShape="1">
            <a:gsLst>
              <a:gs pos="0">
                <a:srgbClr val="FFA3A5"/>
              </a:gs>
              <a:gs pos="100000">
                <a:schemeClr val="hlink"/>
              </a:gs>
            </a:gsLst>
            <a:lin ang="0" scaled="1"/>
          </a:gradFill>
          <a:ln>
            <a:noFill/>
          </a:ln>
          <a:extLst>
            <a:ext uri="{91240B29-F687-4F45-9708-019B960494DF}">
              <a14:hiddenLine xmlns:a14="http://schemas.microsoft.com/office/drawing/2010/main" w="9525" algn="ctr">
                <a:solidFill>
                  <a:srgbClr val="808080"/>
                </a:solidFill>
                <a:miter lim="800000"/>
                <a:headEnd/>
                <a:tailEnd/>
              </a14:hiddenLine>
            </a:ext>
          </a:extLst>
        </p:spPr>
        <p:txBody>
          <a:bodyPr wrap="none" lIns="82936" tIns="41468" rIns="82936" bIns="41468" anchor="ctr"/>
          <a:lstStyle/>
          <a:p>
            <a:pPr algn="ctr" defTabSz="908050" eaLnBrk="1" hangingPunct="1">
              <a:lnSpc>
                <a:spcPct val="130000"/>
              </a:lnSpc>
            </a:pPr>
            <a:r>
              <a:rPr lang="ja-JP" altLang="en-US" sz="2000" b="1">
                <a:solidFill>
                  <a:srgbClr val="FFFFFF"/>
                </a:solidFill>
                <a:latin typeface="Meiryo UI" pitchFamily="50" charset="-128"/>
                <a:ea typeface="Meiryo UI" pitchFamily="50" charset="-128"/>
                <a:cs typeface="Meiryo UI" pitchFamily="50" charset="-128"/>
              </a:rPr>
              <a:t>支援</a:t>
            </a:r>
          </a:p>
        </p:txBody>
      </p:sp>
      <p:sp>
        <p:nvSpPr>
          <p:cNvPr id="149525" name="AutoShape 22"/>
          <p:cNvSpPr>
            <a:spLocks noChangeArrowheads="1"/>
          </p:cNvSpPr>
          <p:nvPr/>
        </p:nvSpPr>
        <p:spPr bwMode="auto">
          <a:xfrm>
            <a:off x="1990725" y="1895475"/>
            <a:ext cx="1352550" cy="723900"/>
          </a:xfrm>
          <a:prstGeom prst="roundRect">
            <a:avLst>
              <a:gd name="adj" fmla="val 16667"/>
            </a:avLst>
          </a:prstGeom>
          <a:solidFill>
            <a:srgbClr val="969696"/>
          </a:solidFill>
          <a:ln>
            <a:noFill/>
          </a:ln>
          <a:effectLst/>
          <a:extLst>
            <a:ext uri="{91240B29-F687-4F45-9708-019B960494DF}">
              <a14:hiddenLine xmlns:a14="http://schemas.microsoft.com/office/drawing/2010/main" w="317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solidFill>
                <a:srgbClr val="000000"/>
              </a:solidFill>
            </a:endParaRPr>
          </a:p>
        </p:txBody>
      </p:sp>
      <p:sp>
        <p:nvSpPr>
          <p:cNvPr id="149526" name="Text Box 14"/>
          <p:cNvSpPr txBox="1">
            <a:spLocks noChangeArrowheads="1"/>
          </p:cNvSpPr>
          <p:nvPr/>
        </p:nvSpPr>
        <p:spPr bwMode="auto">
          <a:xfrm>
            <a:off x="1788699" y="1976506"/>
            <a:ext cx="1793875" cy="6365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ap="rnd">
                <a:solidFill>
                  <a:schemeClr val="tx1"/>
                </a:solidFill>
                <a:prstDash val="sysDot"/>
                <a:miter lim="800000"/>
                <a:headEnd/>
                <a:tailEnd/>
              </a14:hiddenLine>
            </a:ext>
          </a:extLst>
        </p:spPr>
        <p:txBody>
          <a:bodyPr lIns="71991" tIns="71991" rIns="71991" bIns="71991" anchor="ct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pPr>
            <a:r>
              <a:rPr lang="ja-JP" altLang="en-US" sz="1800" b="1" dirty="0">
                <a:solidFill>
                  <a:srgbClr val="FFFFFF"/>
                </a:solidFill>
                <a:latin typeface="メイリオ" pitchFamily="50" charset="-128"/>
                <a:ea typeface="メイリオ" pitchFamily="50" charset="-128"/>
                <a:cs typeface="メイリオ" pitchFamily="50" charset="-128"/>
              </a:rPr>
              <a:t>認知症</a:t>
            </a:r>
          </a:p>
          <a:p>
            <a:pPr algn="ctr" eaLnBrk="1" hangingPunct="1">
              <a:lnSpc>
                <a:spcPct val="80000"/>
              </a:lnSpc>
              <a:spcBef>
                <a:spcPct val="20000"/>
              </a:spcBef>
            </a:pPr>
            <a:r>
              <a:rPr lang="ja-JP" altLang="en-US" sz="1800" b="1" dirty="0">
                <a:solidFill>
                  <a:srgbClr val="FFFFFF"/>
                </a:solidFill>
                <a:latin typeface="メイリオ" pitchFamily="50" charset="-128"/>
                <a:ea typeface="メイリオ" pitchFamily="50" charset="-128"/>
                <a:cs typeface="メイリオ" pitchFamily="50" charset="-128"/>
              </a:rPr>
              <a:t>サポート医</a:t>
            </a:r>
          </a:p>
        </p:txBody>
      </p:sp>
      <p:sp>
        <p:nvSpPr>
          <p:cNvPr id="149527" name="Text Box 22"/>
          <p:cNvSpPr txBox="1">
            <a:spLocks noChangeArrowheads="1"/>
          </p:cNvSpPr>
          <p:nvPr/>
        </p:nvSpPr>
        <p:spPr bwMode="auto">
          <a:xfrm>
            <a:off x="1881188" y="3032125"/>
            <a:ext cx="1620837" cy="537803"/>
          </a:xfrm>
          <a:prstGeom prst="rect">
            <a:avLst/>
          </a:prstGeom>
          <a:solidFill>
            <a:srgbClr val="5986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25000"/>
              </a:lnSpc>
              <a:spcBef>
                <a:spcPct val="50000"/>
              </a:spcBef>
            </a:pPr>
            <a:r>
              <a:rPr lang="ja-JP" altLang="en-US" sz="1800" b="1" dirty="0">
                <a:solidFill>
                  <a:srgbClr val="FFFFFF"/>
                </a:solidFill>
                <a:latin typeface="Meiryo UI" pitchFamily="50" charset="-128"/>
                <a:ea typeface="Meiryo UI" pitchFamily="50" charset="-128"/>
                <a:cs typeface="Meiryo UI" pitchFamily="50" charset="-128"/>
              </a:rPr>
              <a:t>専門医療機関</a:t>
            </a:r>
          </a:p>
          <a:p>
            <a:pPr algn="ctr" eaLnBrk="1" hangingPunct="1">
              <a:spcBef>
                <a:spcPct val="50000"/>
              </a:spcBef>
            </a:pPr>
            <a:endParaRPr lang="ja-JP" altLang="en-US" sz="200" b="1" dirty="0">
              <a:solidFill>
                <a:srgbClr val="FFFFFF"/>
              </a:solidFill>
              <a:latin typeface="Meiryo UI" pitchFamily="50" charset="-128"/>
              <a:ea typeface="Meiryo UI" pitchFamily="50" charset="-128"/>
              <a:cs typeface="Meiryo UI" pitchFamily="50" charset="-128"/>
            </a:endParaRPr>
          </a:p>
        </p:txBody>
      </p:sp>
      <p:sp>
        <p:nvSpPr>
          <p:cNvPr id="149528" name="AutoShape 25"/>
          <p:cNvSpPr>
            <a:spLocks noChangeArrowheads="1"/>
          </p:cNvSpPr>
          <p:nvPr/>
        </p:nvSpPr>
        <p:spPr bwMode="auto">
          <a:xfrm>
            <a:off x="4197350" y="2616200"/>
            <a:ext cx="857250" cy="3057525"/>
          </a:xfrm>
          <a:prstGeom prst="roundRect">
            <a:avLst>
              <a:gd name="adj" fmla="val 16333"/>
            </a:avLst>
          </a:prstGeom>
          <a:solidFill>
            <a:srgbClr val="0099FF"/>
          </a:solidFill>
          <a:ln>
            <a:noFill/>
          </a:ln>
          <a:effectLst/>
          <a:extLst>
            <a:ext uri="{91240B29-F687-4F45-9708-019B960494DF}">
              <a14:hiddenLine xmlns:a14="http://schemas.microsoft.com/office/drawing/2010/main" w="317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ja-JP" altLang="en-US">
              <a:solidFill>
                <a:srgbClr val="000000"/>
              </a:solidFill>
            </a:endParaRPr>
          </a:p>
        </p:txBody>
      </p:sp>
      <p:sp>
        <p:nvSpPr>
          <p:cNvPr id="149529" name="Text Box 6"/>
          <p:cNvSpPr txBox="1">
            <a:spLocks noChangeArrowheads="1"/>
          </p:cNvSpPr>
          <p:nvPr/>
        </p:nvSpPr>
        <p:spPr bwMode="auto">
          <a:xfrm>
            <a:off x="4348648" y="2855913"/>
            <a:ext cx="517040" cy="2527300"/>
          </a:xfrm>
          <a:prstGeom prst="rect">
            <a:avLst/>
          </a:prstGeom>
          <a:noFill/>
          <a:ln>
            <a:noFill/>
          </a:ln>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1428" tIns="107987" rIns="91428" bIns="107987">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spcBef>
                <a:spcPct val="30000"/>
              </a:spcBef>
            </a:pPr>
            <a:r>
              <a:rPr lang="ja-JP" altLang="en-US" sz="1800" b="1">
                <a:solidFill>
                  <a:srgbClr val="FFFFFF"/>
                </a:solidFill>
                <a:latin typeface="Meiryo UI" pitchFamily="50" charset="-128"/>
                <a:ea typeface="Meiryo UI" pitchFamily="50" charset="-128"/>
                <a:cs typeface="Meiryo UI" pitchFamily="50" charset="-128"/>
              </a:rPr>
              <a:t>地域包括支援センター</a:t>
            </a:r>
          </a:p>
        </p:txBody>
      </p:sp>
      <p:sp>
        <p:nvSpPr>
          <p:cNvPr id="149530" name="Text Box 24"/>
          <p:cNvSpPr txBox="1">
            <a:spLocks noChangeArrowheads="1"/>
          </p:cNvSpPr>
          <p:nvPr/>
        </p:nvSpPr>
        <p:spPr bwMode="auto">
          <a:xfrm>
            <a:off x="4140200" y="1492250"/>
            <a:ext cx="1150938" cy="584200"/>
          </a:xfrm>
          <a:prstGeom prst="rect">
            <a:avLst/>
          </a:prstGeom>
          <a:noFill/>
          <a:ln w="15875">
            <a:solidFill>
              <a:schemeClr val="tx1"/>
            </a:solidFill>
            <a:prstDash val="sysDot"/>
            <a:miter lim="800000"/>
            <a:headEnd/>
            <a:tailEnd/>
          </a:ln>
          <a:extLst>
            <a:ext uri="{909E8E84-426E-40DD-AFC4-6F175D3DCCD1}">
              <a14:hiddenFill xmlns:a14="http://schemas.microsoft.com/office/drawing/2010/main">
                <a:solidFill>
                  <a:srgbClr val="FFCC99"/>
                </a:solidFill>
              </a14:hiddenFill>
            </a:ext>
          </a:extLst>
        </p:spPr>
        <p:txBody>
          <a:bodyPr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0000"/>
              </a:lnSpc>
              <a:spcBef>
                <a:spcPct val="30000"/>
              </a:spcBef>
            </a:pPr>
            <a:r>
              <a:rPr lang="ja-JP" altLang="en-US" sz="1100" b="1">
                <a:solidFill>
                  <a:srgbClr val="000000"/>
                </a:solidFill>
                <a:latin typeface="Meiryo UI" pitchFamily="50" charset="-128"/>
                <a:ea typeface="Meiryo UI" pitchFamily="50" charset="-128"/>
                <a:cs typeface="Meiryo UI" pitchFamily="50" charset="-128"/>
              </a:rPr>
              <a:t>ケアマネジャー</a:t>
            </a:r>
          </a:p>
          <a:p>
            <a:pPr algn="ctr" eaLnBrk="1" hangingPunct="1">
              <a:lnSpc>
                <a:spcPct val="90000"/>
              </a:lnSpc>
              <a:spcBef>
                <a:spcPct val="30000"/>
              </a:spcBef>
            </a:pPr>
            <a:r>
              <a:rPr lang="ja-JP" altLang="en-US" sz="1300" b="1">
                <a:solidFill>
                  <a:srgbClr val="000000"/>
                </a:solidFill>
                <a:latin typeface="Meiryo UI" pitchFamily="50" charset="-128"/>
                <a:ea typeface="Meiryo UI" pitchFamily="50" charset="-128"/>
                <a:cs typeface="Meiryo UI" pitchFamily="50" charset="-128"/>
              </a:rPr>
              <a:t>介護職等</a:t>
            </a:r>
          </a:p>
        </p:txBody>
      </p:sp>
      <p:sp>
        <p:nvSpPr>
          <p:cNvPr id="149531" name="Line 25"/>
          <p:cNvSpPr>
            <a:spLocks noChangeShapeType="1"/>
          </p:cNvSpPr>
          <p:nvPr/>
        </p:nvSpPr>
        <p:spPr bwMode="auto">
          <a:xfrm flipH="1">
            <a:off x="3425031" y="1869234"/>
            <a:ext cx="550068" cy="204836"/>
          </a:xfrm>
          <a:prstGeom prst="line">
            <a:avLst/>
          </a:prstGeom>
          <a:noFill/>
          <a:ln w="57150">
            <a:solidFill>
              <a:schemeClr val="bg2"/>
            </a:solidFill>
            <a:prstDash val="sysDot"/>
            <a:round/>
            <a:headEnd type="triangle" w="med" len="sm"/>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149532" name="Text Box 27"/>
          <p:cNvSpPr txBox="1">
            <a:spLocks noChangeArrowheads="1"/>
          </p:cNvSpPr>
          <p:nvPr/>
        </p:nvSpPr>
        <p:spPr bwMode="auto">
          <a:xfrm>
            <a:off x="3276946" y="2108200"/>
            <a:ext cx="101682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200" b="1" dirty="0">
                <a:solidFill>
                  <a:srgbClr val="5F5F5F"/>
                </a:solidFill>
                <a:latin typeface="Meiryo UI" pitchFamily="50" charset="-128"/>
                <a:ea typeface="Meiryo UI" pitchFamily="50" charset="-128"/>
                <a:cs typeface="Meiryo UI" pitchFamily="50" charset="-128"/>
              </a:rPr>
              <a:t>可能な範囲</a:t>
            </a:r>
          </a:p>
          <a:p>
            <a:pPr algn="ct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でアドバイス</a:t>
            </a:r>
          </a:p>
        </p:txBody>
      </p:sp>
      <p:sp>
        <p:nvSpPr>
          <p:cNvPr id="149533" name="Text Box 34"/>
          <p:cNvSpPr txBox="1">
            <a:spLocks noChangeArrowheads="1"/>
          </p:cNvSpPr>
          <p:nvPr/>
        </p:nvSpPr>
        <p:spPr bwMode="auto">
          <a:xfrm>
            <a:off x="2673350" y="2635250"/>
            <a:ext cx="6080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a:solidFill>
                  <a:srgbClr val="808080"/>
                </a:solidFill>
                <a:latin typeface="Meiryo UI" pitchFamily="50" charset="-128"/>
                <a:ea typeface="Meiryo UI" pitchFamily="50" charset="-128"/>
                <a:cs typeface="Meiryo UI" pitchFamily="50" charset="-128"/>
              </a:rPr>
              <a:t>連携</a:t>
            </a:r>
          </a:p>
        </p:txBody>
      </p:sp>
      <p:sp>
        <p:nvSpPr>
          <p:cNvPr id="149534" name="Text Box 36"/>
          <p:cNvSpPr txBox="1">
            <a:spLocks noChangeArrowheads="1"/>
          </p:cNvSpPr>
          <p:nvPr/>
        </p:nvSpPr>
        <p:spPr bwMode="auto">
          <a:xfrm>
            <a:off x="3421063" y="3155950"/>
            <a:ext cx="8350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a:solidFill>
                  <a:srgbClr val="808080"/>
                </a:solidFill>
                <a:latin typeface="Meiryo UI" pitchFamily="50" charset="-128"/>
                <a:ea typeface="Meiryo UI" pitchFamily="50" charset="-128"/>
                <a:cs typeface="Meiryo UI" pitchFamily="50" charset="-128"/>
              </a:rPr>
              <a:t>連携</a:t>
            </a:r>
          </a:p>
        </p:txBody>
      </p:sp>
      <p:sp>
        <p:nvSpPr>
          <p:cNvPr id="1430561" name="AutoShape 33"/>
          <p:cNvSpPr>
            <a:spLocks noChangeArrowheads="1"/>
          </p:cNvSpPr>
          <p:nvPr/>
        </p:nvSpPr>
        <p:spPr bwMode="auto">
          <a:xfrm rot="-5400000">
            <a:off x="2439988" y="2720975"/>
            <a:ext cx="320675" cy="219075"/>
          </a:xfrm>
          <a:prstGeom prst="leftRightArrow">
            <a:avLst>
              <a:gd name="adj1" fmla="val 46917"/>
              <a:gd name="adj2" fmla="val 48548"/>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rot="10800000"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 name="AutoShape 33"/>
          <p:cNvSpPr>
            <a:spLocks noChangeArrowheads="1"/>
          </p:cNvSpPr>
          <p:nvPr/>
        </p:nvSpPr>
        <p:spPr bwMode="auto">
          <a:xfrm rot="19522571" flipH="1">
            <a:off x="1368425" y="2749550"/>
            <a:ext cx="674688" cy="222250"/>
          </a:xfrm>
          <a:prstGeom prst="leftRightArrow">
            <a:avLst>
              <a:gd name="adj1" fmla="val 45843"/>
              <a:gd name="adj2" fmla="val 68627"/>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AutoShape 33"/>
          <p:cNvSpPr>
            <a:spLocks noChangeArrowheads="1"/>
          </p:cNvSpPr>
          <p:nvPr/>
        </p:nvSpPr>
        <p:spPr bwMode="auto">
          <a:xfrm rot="12670615" flipH="1">
            <a:off x="3319463" y="2762250"/>
            <a:ext cx="701675" cy="217488"/>
          </a:xfrm>
          <a:prstGeom prst="leftRightArrow">
            <a:avLst>
              <a:gd name="adj1" fmla="val 48981"/>
              <a:gd name="adj2" fmla="val 62031"/>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rot="10800000"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430558" name="AutoShape 30"/>
          <p:cNvSpPr>
            <a:spLocks noChangeArrowheads="1"/>
          </p:cNvSpPr>
          <p:nvPr/>
        </p:nvSpPr>
        <p:spPr bwMode="auto">
          <a:xfrm>
            <a:off x="1395413" y="3187700"/>
            <a:ext cx="452437" cy="223838"/>
          </a:xfrm>
          <a:prstGeom prst="leftRightArrow">
            <a:avLst>
              <a:gd name="adj1" fmla="val 36167"/>
              <a:gd name="adj2" fmla="val 48230"/>
            </a:avLst>
          </a:prstGeom>
          <a:solidFill>
            <a:srgbClr val="FF959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A3A5"/>
              </a:solidFill>
              <a:effectLst>
                <a:outerShdw blurRad="38100" dist="38100" dir="2700000" algn="tl">
                  <a:srgbClr val="000000"/>
                </a:outerShdw>
              </a:effectLst>
            </a:endParaRPr>
          </a:p>
        </p:txBody>
      </p:sp>
      <p:sp>
        <p:nvSpPr>
          <p:cNvPr id="149539" name="Text Box 31"/>
          <p:cNvSpPr txBox="1">
            <a:spLocks noChangeArrowheads="1"/>
          </p:cNvSpPr>
          <p:nvPr/>
        </p:nvSpPr>
        <p:spPr bwMode="auto">
          <a:xfrm>
            <a:off x="1173163" y="3389313"/>
            <a:ext cx="8366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a:solidFill>
                  <a:srgbClr val="FF7C80"/>
                </a:solidFill>
                <a:latin typeface="Meiryo UI" pitchFamily="50" charset="-128"/>
                <a:ea typeface="Meiryo UI" pitchFamily="50" charset="-128"/>
                <a:cs typeface="Meiryo UI" pitchFamily="50" charset="-128"/>
              </a:rPr>
              <a:t>連携</a:t>
            </a:r>
          </a:p>
        </p:txBody>
      </p:sp>
      <p:sp>
        <p:nvSpPr>
          <p:cNvPr id="149540" name="Text Box 46"/>
          <p:cNvSpPr txBox="1">
            <a:spLocks noChangeArrowheads="1"/>
          </p:cNvSpPr>
          <p:nvPr/>
        </p:nvSpPr>
        <p:spPr bwMode="auto">
          <a:xfrm>
            <a:off x="1336675" y="1420813"/>
            <a:ext cx="6731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8063">
              <a:defRPr kumimoji="1" sz="3200">
                <a:solidFill>
                  <a:schemeClr val="tx1"/>
                </a:solidFill>
                <a:latin typeface="Arial" pitchFamily="34" charset="0"/>
                <a:ea typeface="ＭＳ Ｐゴシック" pitchFamily="50" charset="-128"/>
              </a:defRPr>
            </a:lvl1pPr>
            <a:lvl2pPr defTabSz="1008063">
              <a:defRPr kumimoji="1" sz="2800">
                <a:solidFill>
                  <a:schemeClr val="tx1"/>
                </a:solidFill>
                <a:latin typeface="Arial" pitchFamily="34" charset="0"/>
                <a:ea typeface="ＭＳ Ｐゴシック" pitchFamily="50" charset="-128"/>
              </a:defRPr>
            </a:lvl2pPr>
            <a:lvl3pPr defTabSz="1008063">
              <a:defRPr kumimoji="1" sz="2400">
                <a:solidFill>
                  <a:schemeClr val="tx1"/>
                </a:solidFill>
                <a:latin typeface="Arial" pitchFamily="34" charset="0"/>
                <a:ea typeface="ＭＳ Ｐゴシック" pitchFamily="50" charset="-128"/>
              </a:defRPr>
            </a:lvl3pPr>
            <a:lvl4pPr defTabSz="1008063">
              <a:defRPr kumimoji="1" sz="2000">
                <a:solidFill>
                  <a:schemeClr val="tx1"/>
                </a:solidFill>
                <a:latin typeface="Arial" pitchFamily="34" charset="0"/>
                <a:ea typeface="ＭＳ Ｐゴシック" pitchFamily="50" charset="-128"/>
              </a:defRPr>
            </a:lvl4pPr>
            <a:lvl5pPr defTabSz="1008063">
              <a:defRPr kumimoji="1" sz="2000">
                <a:solidFill>
                  <a:schemeClr val="tx1"/>
                </a:solidFill>
                <a:latin typeface="Arial" pitchFamily="34" charset="0"/>
                <a:ea typeface="ＭＳ Ｐゴシック" pitchFamily="50" charset="-128"/>
              </a:defRPr>
            </a:lvl5pPr>
            <a:lvl6pPr defTabSz="1008063" eaLnBrk="0" hangingPunct="0">
              <a:defRPr kumimoji="1" sz="2000">
                <a:solidFill>
                  <a:schemeClr val="tx1"/>
                </a:solidFill>
                <a:latin typeface="Arial" pitchFamily="34" charset="0"/>
                <a:ea typeface="ＭＳ Ｐゴシック" pitchFamily="50" charset="-128"/>
              </a:defRPr>
            </a:lvl6pPr>
            <a:lvl7pPr defTabSz="1008063" eaLnBrk="0" hangingPunct="0">
              <a:defRPr kumimoji="1" sz="2000">
                <a:solidFill>
                  <a:schemeClr val="tx1"/>
                </a:solidFill>
                <a:latin typeface="Arial" pitchFamily="34" charset="0"/>
                <a:ea typeface="ＭＳ Ｐゴシック" pitchFamily="50" charset="-128"/>
              </a:defRPr>
            </a:lvl7pPr>
            <a:lvl8pPr defTabSz="1008063" eaLnBrk="0" hangingPunct="0">
              <a:defRPr kumimoji="1" sz="2000">
                <a:solidFill>
                  <a:schemeClr val="tx1"/>
                </a:solidFill>
                <a:latin typeface="Arial" pitchFamily="34" charset="0"/>
                <a:ea typeface="ＭＳ Ｐゴシック" pitchFamily="50" charset="-128"/>
              </a:defRPr>
            </a:lvl8pPr>
            <a:lvl9pPr defTabSz="1008063" eaLnBrk="0" hangingPunct="0">
              <a:defRPr kumimoji="1" sz="2000">
                <a:solidFill>
                  <a:schemeClr val="tx1"/>
                </a:solidFill>
                <a:latin typeface="Arial" pitchFamily="34" charset="0"/>
                <a:ea typeface="ＭＳ Ｐゴシック" pitchFamily="50" charset="-128"/>
              </a:defRPr>
            </a:lvl9pPr>
          </a:lstStyle>
          <a:p>
            <a:pPr algn="ctr" eaLnBrk="1" hangingPunct="1">
              <a:lnSpc>
                <a:spcPct val="110000"/>
              </a:lnSpc>
              <a:spcBef>
                <a:spcPct val="50000"/>
              </a:spcBef>
            </a:pPr>
            <a:r>
              <a:rPr lang="ja-JP" altLang="en-US" sz="1600" b="1">
                <a:solidFill>
                  <a:srgbClr val="FF7C80"/>
                </a:solidFill>
                <a:latin typeface="Meiryo UI" pitchFamily="50" charset="-128"/>
                <a:ea typeface="Meiryo UI" pitchFamily="50" charset="-128"/>
                <a:cs typeface="Meiryo UI" pitchFamily="50" charset="-128"/>
              </a:rPr>
              <a:t>連携</a:t>
            </a:r>
          </a:p>
        </p:txBody>
      </p:sp>
      <p:sp>
        <p:nvSpPr>
          <p:cNvPr id="149541" name="Text Box 36"/>
          <p:cNvSpPr txBox="1">
            <a:spLocks noChangeArrowheads="1"/>
          </p:cNvSpPr>
          <p:nvPr/>
        </p:nvSpPr>
        <p:spPr bwMode="auto">
          <a:xfrm>
            <a:off x="4662351" y="5744817"/>
            <a:ext cx="8350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dirty="0">
                <a:solidFill>
                  <a:srgbClr val="1FA4FF"/>
                </a:solidFill>
                <a:latin typeface="Meiryo UI" pitchFamily="50" charset="-128"/>
                <a:ea typeface="Meiryo UI" pitchFamily="50" charset="-128"/>
                <a:cs typeface="Meiryo UI" pitchFamily="50" charset="-128"/>
              </a:rPr>
              <a:t>連携</a:t>
            </a:r>
          </a:p>
        </p:txBody>
      </p:sp>
      <p:sp>
        <p:nvSpPr>
          <p:cNvPr id="149542" name="Text Box 18"/>
          <p:cNvSpPr txBox="1">
            <a:spLocks noChangeArrowheads="1"/>
          </p:cNvSpPr>
          <p:nvPr/>
        </p:nvSpPr>
        <p:spPr bwMode="auto">
          <a:xfrm>
            <a:off x="2290763" y="5262563"/>
            <a:ext cx="10810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a:solidFill>
                  <a:srgbClr val="FF7C80"/>
                </a:solidFill>
                <a:latin typeface="Meiryo UI" pitchFamily="50" charset="-128"/>
                <a:ea typeface="Meiryo UI" pitchFamily="50" charset="-128"/>
                <a:cs typeface="Meiryo UI" pitchFamily="50" charset="-128"/>
              </a:rPr>
              <a:t>連　携</a:t>
            </a:r>
          </a:p>
        </p:txBody>
      </p:sp>
      <p:sp>
        <p:nvSpPr>
          <p:cNvPr id="1430547" name="AutoShape 19"/>
          <p:cNvSpPr>
            <a:spLocks noChangeArrowheads="1"/>
          </p:cNvSpPr>
          <p:nvPr/>
        </p:nvSpPr>
        <p:spPr bwMode="auto">
          <a:xfrm>
            <a:off x="1403350" y="5053013"/>
            <a:ext cx="2698750" cy="233362"/>
          </a:xfrm>
          <a:prstGeom prst="leftRightArrow">
            <a:avLst>
              <a:gd name="adj1" fmla="val 51111"/>
              <a:gd name="adj2" fmla="val 45495"/>
            </a:avLst>
          </a:prstGeom>
          <a:solidFill>
            <a:srgbClr val="FF959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A3A5"/>
              </a:solidFill>
              <a:effectLst>
                <a:outerShdw blurRad="38100" dist="38100" dir="2700000" algn="tl">
                  <a:srgbClr val="000000"/>
                </a:outerShdw>
              </a:effectLst>
            </a:endParaRPr>
          </a:p>
        </p:txBody>
      </p:sp>
      <p:sp>
        <p:nvSpPr>
          <p:cNvPr id="149544" name="Text Box 23"/>
          <p:cNvSpPr txBox="1">
            <a:spLocks noChangeArrowheads="1"/>
          </p:cNvSpPr>
          <p:nvPr/>
        </p:nvSpPr>
        <p:spPr bwMode="auto">
          <a:xfrm>
            <a:off x="1215266" y="5544241"/>
            <a:ext cx="3032125"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dirty="0">
                <a:solidFill>
                  <a:srgbClr val="808080"/>
                </a:solidFill>
                <a:latin typeface="Meiryo UI" pitchFamily="50" charset="-128"/>
                <a:ea typeface="Meiryo UI" pitchFamily="50" charset="-128"/>
                <a:cs typeface="Meiryo UI" pitchFamily="50" charset="-128"/>
              </a:rPr>
              <a:t>（具体的な連携方法や関係づくりを</a:t>
            </a:r>
          </a:p>
          <a:p>
            <a:pPr algn="ctr" eaLnBrk="1" hangingPunct="1"/>
            <a:r>
              <a:rPr lang="ja-JP" altLang="en-US" sz="1400" b="1" dirty="0">
                <a:solidFill>
                  <a:srgbClr val="808080"/>
                </a:solidFill>
                <a:latin typeface="Meiryo UI" pitchFamily="50" charset="-128"/>
                <a:ea typeface="Meiryo UI" pitchFamily="50" charset="-128"/>
                <a:cs typeface="Meiryo UI" pitchFamily="50" charset="-128"/>
              </a:rPr>
              <a:t>どのようにするか）</a:t>
            </a:r>
          </a:p>
        </p:txBody>
      </p:sp>
      <p:sp>
        <p:nvSpPr>
          <p:cNvPr id="149545" name="AutoShape 41"/>
          <p:cNvSpPr>
            <a:spLocks noChangeArrowheads="1"/>
          </p:cNvSpPr>
          <p:nvPr/>
        </p:nvSpPr>
        <p:spPr bwMode="auto">
          <a:xfrm rot="-5400000">
            <a:off x="4432543" y="5744369"/>
            <a:ext cx="381000" cy="331788"/>
          </a:xfrm>
          <a:prstGeom prst="leftRightArrow">
            <a:avLst>
              <a:gd name="adj1" fmla="val 52157"/>
              <a:gd name="adj2" fmla="val 32573"/>
            </a:avLst>
          </a:prstGeom>
          <a:solidFill>
            <a:srgbClr val="1FA4FF"/>
          </a:solidFill>
          <a:ln>
            <a:noFill/>
          </a:ln>
          <a:extLst>
            <a:ext uri="{91240B29-F687-4F45-9708-019B960494DF}">
              <a14:hiddenLine xmlns:a14="http://schemas.microsoft.com/office/drawing/2010/main" w="6350">
                <a:solidFill>
                  <a:schemeClr val="tx1"/>
                </a:solidFill>
                <a:miter lim="800000"/>
                <a:headEnd/>
                <a:tailEnd/>
              </a14:hiddenLine>
            </a:ext>
          </a:extLst>
        </p:spPr>
        <p:txBody>
          <a:bodyPr vert="eaVert" wrap="none" anchor="ctr"/>
          <a:lstStyle/>
          <a:p>
            <a:pPr eaLnBrk="1" hangingPunct="1"/>
            <a:endParaRPr lang="ja-JP" altLang="en-US" sz="1800">
              <a:solidFill>
                <a:srgbClr val="000000"/>
              </a:solidFill>
            </a:endParaRPr>
          </a:p>
        </p:txBody>
      </p:sp>
      <p:sp>
        <p:nvSpPr>
          <p:cNvPr id="149546" name="Text Box 36"/>
          <p:cNvSpPr txBox="1">
            <a:spLocks noChangeArrowheads="1"/>
          </p:cNvSpPr>
          <p:nvPr/>
        </p:nvSpPr>
        <p:spPr bwMode="auto">
          <a:xfrm>
            <a:off x="4643438" y="2206625"/>
            <a:ext cx="8350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a:solidFill>
                  <a:srgbClr val="1FA4FF"/>
                </a:solidFill>
                <a:latin typeface="Meiryo UI" pitchFamily="50" charset="-128"/>
                <a:ea typeface="Meiryo UI" pitchFamily="50" charset="-128"/>
                <a:cs typeface="Meiryo UI" pitchFamily="50" charset="-128"/>
              </a:rPr>
              <a:t>連携</a:t>
            </a:r>
          </a:p>
        </p:txBody>
      </p:sp>
      <p:sp>
        <p:nvSpPr>
          <p:cNvPr id="149547" name="AutoShape 5"/>
          <p:cNvSpPr>
            <a:spLocks noChangeArrowheads="1"/>
          </p:cNvSpPr>
          <p:nvPr/>
        </p:nvSpPr>
        <p:spPr bwMode="auto">
          <a:xfrm rot="5400000">
            <a:off x="5984876" y="4483100"/>
            <a:ext cx="298450" cy="1787525"/>
          </a:xfrm>
          <a:prstGeom prst="downArrow">
            <a:avLst>
              <a:gd name="adj1" fmla="val 43620"/>
              <a:gd name="adj2" fmla="val 56400"/>
            </a:avLst>
          </a:prstGeom>
          <a:solidFill>
            <a:srgbClr val="B7B7FF"/>
          </a:solidFill>
          <a:ln>
            <a:noFill/>
          </a:ln>
          <a:extLst>
            <a:ext uri="{91240B29-F687-4F45-9708-019B960494DF}">
              <a14:hiddenLine xmlns:a14="http://schemas.microsoft.com/office/drawing/2010/main" w="6350">
                <a:solidFill>
                  <a:schemeClr val="tx1"/>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49548" name="AutoShape 5"/>
          <p:cNvSpPr>
            <a:spLocks noChangeArrowheads="1"/>
          </p:cNvSpPr>
          <p:nvPr/>
        </p:nvSpPr>
        <p:spPr bwMode="auto">
          <a:xfrm>
            <a:off x="7753350" y="1917700"/>
            <a:ext cx="298450" cy="2454275"/>
          </a:xfrm>
          <a:prstGeom prst="downArrow">
            <a:avLst>
              <a:gd name="adj1" fmla="val 43620"/>
              <a:gd name="adj2" fmla="val 52120"/>
            </a:avLst>
          </a:prstGeom>
          <a:solidFill>
            <a:srgbClr val="B7B7FF"/>
          </a:solidFill>
          <a:ln>
            <a:noFill/>
          </a:ln>
          <a:extLst>
            <a:ext uri="{91240B29-F687-4F45-9708-019B960494DF}">
              <a14:hiddenLine xmlns:a14="http://schemas.microsoft.com/office/drawing/2010/main" w="6350">
                <a:solidFill>
                  <a:schemeClr val="tx1"/>
                </a:solidFill>
                <a:miter lim="800000"/>
                <a:headEnd/>
                <a:tailEnd/>
              </a14:hiddenLine>
            </a:ext>
          </a:extLst>
        </p:spPr>
        <p:txBody>
          <a:bodyPr vert="eaVert" wrap="none" anchor="ctr"/>
          <a:lstStyle/>
          <a:p>
            <a:pPr eaLnBrk="1" hangingPunct="1"/>
            <a:endParaRPr lang="ja-JP" altLang="en-US" sz="1800">
              <a:solidFill>
                <a:srgbClr val="000000"/>
              </a:solidFill>
            </a:endParaRPr>
          </a:p>
        </p:txBody>
      </p:sp>
      <p:sp>
        <p:nvSpPr>
          <p:cNvPr id="149549" name="Text Box 8"/>
          <p:cNvSpPr txBox="1">
            <a:spLocks noChangeArrowheads="1"/>
          </p:cNvSpPr>
          <p:nvPr/>
        </p:nvSpPr>
        <p:spPr bwMode="auto">
          <a:xfrm>
            <a:off x="7307263" y="2166938"/>
            <a:ext cx="1138237"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a:solidFill>
                  <a:srgbClr val="000000"/>
                </a:solidFill>
                <a:latin typeface="Meiryo UI" pitchFamily="50" charset="-128"/>
                <a:ea typeface="Meiryo UI" pitchFamily="50" charset="-128"/>
                <a:cs typeface="Meiryo UI" pitchFamily="50" charset="-128"/>
              </a:rPr>
              <a:t>広域調整や連携づくりの協力</a:t>
            </a:r>
          </a:p>
        </p:txBody>
      </p:sp>
      <p:sp>
        <p:nvSpPr>
          <p:cNvPr id="149550" name="Text Box 3"/>
          <p:cNvSpPr txBox="1">
            <a:spLocks noChangeArrowheads="1"/>
          </p:cNvSpPr>
          <p:nvPr/>
        </p:nvSpPr>
        <p:spPr bwMode="auto">
          <a:xfrm>
            <a:off x="285750" y="390525"/>
            <a:ext cx="87185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000" b="1">
                <a:solidFill>
                  <a:srgbClr val="000000"/>
                </a:solidFill>
                <a:latin typeface="Meiryo UI" pitchFamily="50" charset="-128"/>
                <a:ea typeface="Meiryo UI" pitchFamily="50" charset="-128"/>
                <a:cs typeface="Meiryo UI" pitchFamily="50" charset="-128"/>
              </a:rPr>
              <a:t>地域包括支援センターとの連携</a:t>
            </a:r>
          </a:p>
        </p:txBody>
      </p:sp>
      <p:sp>
        <p:nvSpPr>
          <p:cNvPr id="149551" name="Rectangle 3"/>
          <p:cNvSpPr>
            <a:spLocks noChangeArrowheads="1"/>
          </p:cNvSpPr>
          <p:nvPr/>
        </p:nvSpPr>
        <p:spPr bwMode="auto">
          <a:xfrm>
            <a:off x="252413" y="10271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49552" name="Text Box 5"/>
          <p:cNvSpPr txBox="1">
            <a:spLocks noChangeArrowheads="1"/>
          </p:cNvSpPr>
          <p:nvPr/>
        </p:nvSpPr>
        <p:spPr bwMode="auto">
          <a:xfrm>
            <a:off x="0" y="0"/>
            <a:ext cx="23669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-8</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7173896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55220" y="1009267"/>
            <a:ext cx="5899266" cy="5320284"/>
          </a:xfrm>
          <a:prstGeom prst="roundRect">
            <a:avLst>
              <a:gd name="adj" fmla="val 4978"/>
            </a:avLst>
          </a:prstGeom>
          <a:solidFill>
            <a:schemeClr val="accent5">
              <a:lumMod val="90000"/>
              <a:alpha val="5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AutoShape 47"/>
          <p:cNvSpPr>
            <a:spLocks noChangeArrowheads="1"/>
          </p:cNvSpPr>
          <p:nvPr/>
        </p:nvSpPr>
        <p:spPr bwMode="auto">
          <a:xfrm>
            <a:off x="1834164" y="1545240"/>
            <a:ext cx="5540414" cy="3070345"/>
          </a:xfrm>
          <a:prstGeom prst="roundRect">
            <a:avLst>
              <a:gd name="adj" fmla="val 6965"/>
            </a:avLst>
          </a:prstGeom>
          <a:solidFill>
            <a:srgbClr val="C4DC98"/>
          </a:solidFill>
          <a:ln w="9525">
            <a:noFill/>
            <a:round/>
            <a:headEnd/>
            <a:tailEnd/>
          </a:ln>
        </p:spPr>
        <p:txBody>
          <a:bodyPr vert="horz" wrap="square" lIns="74295" tIns="8890" rIns="74295" bIns="8890" numCol="1" anchor="t" anchorCtr="0" compatLnSpc="1">
            <a:prstTxWarp prst="textNoShape">
              <a:avLst/>
            </a:prstTxWarp>
          </a:bodyPr>
          <a:lstStyle/>
          <a:p>
            <a:pPr marL="444500" indent="-265113" eaLnBrk="1" fontAlgn="auto" hangingPunct="1">
              <a:spcBef>
                <a:spcPts val="0"/>
              </a:spcBef>
              <a:spcAft>
                <a:spcPts val="0"/>
              </a:spcAf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4500" indent="-265113"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○地域包括支援センターが開催</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4500" indent="-265113" eaLnBrk="1" fontAlgn="auto" hangingPunct="1">
              <a:spcBef>
                <a:spcPts val="600"/>
              </a:spcBef>
              <a:spcAft>
                <a:spcPts val="0"/>
              </a:spcAft>
            </a:pP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○個別ケース</a:t>
            </a:r>
            <a:r>
              <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困難事例等</a:t>
            </a:r>
            <a:r>
              <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4500" indent="-265113"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支援内容を通じた</a:t>
            </a:r>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①地域支援ネットワークの構築</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②高齢者の自立支援に資する</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ケアマネジメント支援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③地域課題の把握　などを行う。</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eaLnBrk="1" fontAlgn="auto" hangingPunct="1">
              <a:spcBef>
                <a:spcPts val="12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幅広い視点から、直接サービス提供</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に当たらない専門職種も参加</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行政職員は、会議の内容を把握し、</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地域課題の集約などに活かす</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1" fontAlgn="auto" hangingPunct="1">
              <a:spcBef>
                <a:spcPts val="0"/>
              </a:spcBef>
              <a:spcAft>
                <a:spcPts val="0"/>
              </a:spcAft>
            </a:pP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0"/>
              </a:spcBef>
              <a:spcAft>
                <a:spcPts val="0"/>
              </a:spcAft>
            </a:pP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486902" y="4762128"/>
            <a:ext cx="2178875" cy="301811"/>
          </a:xfrm>
          <a:prstGeom prst="roundRect">
            <a:avLst>
              <a:gd name="adj" fmla="val 21442"/>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地域課題の把握</a:t>
            </a:r>
          </a:p>
        </p:txBody>
      </p:sp>
      <p:sp>
        <p:nvSpPr>
          <p:cNvPr id="14" name="AutoShape 58"/>
          <p:cNvSpPr>
            <a:spLocks noChangeArrowheads="1"/>
          </p:cNvSpPr>
          <p:nvPr/>
        </p:nvSpPr>
        <p:spPr bwMode="auto">
          <a:xfrm>
            <a:off x="186322" y="2295783"/>
            <a:ext cx="1238716" cy="1856178"/>
          </a:xfrm>
          <a:prstGeom prst="roundRect">
            <a:avLst>
              <a:gd name="adj" fmla="val 11438"/>
            </a:avLst>
          </a:prstGeom>
          <a:solidFill>
            <a:srgbClr val="F0B97C"/>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個別の</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ケアマネジメント</a:t>
            </a:r>
          </a:p>
        </p:txBody>
      </p:sp>
      <p:sp>
        <p:nvSpPr>
          <p:cNvPr id="21" name="AutoShape 42"/>
          <p:cNvSpPr>
            <a:spLocks noChangeArrowheads="1"/>
          </p:cNvSpPr>
          <p:nvPr/>
        </p:nvSpPr>
        <p:spPr bwMode="auto">
          <a:xfrm>
            <a:off x="2457111" y="6151422"/>
            <a:ext cx="4281652" cy="356259"/>
          </a:xfrm>
          <a:prstGeom prst="roundRect">
            <a:avLst>
              <a:gd name="adj" fmla="val 16667"/>
            </a:avLst>
          </a:prstGeom>
          <a:solidFill>
            <a:srgbClr val="3399FF"/>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市町村レベルの会議（地域ケア推進会議）</a:t>
            </a:r>
            <a:endPar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386639" y="2020964"/>
            <a:ext cx="537163" cy="430887"/>
          </a:xfrm>
          <a:prstGeom prst="rect">
            <a:avLst/>
          </a:prstGeom>
          <a:noFill/>
        </p:spPr>
        <p:txBody>
          <a:bodyPr wrap="square" rtlCol="0">
            <a:spAutoFit/>
          </a:bodyPr>
          <a:lstStyle/>
          <a:p>
            <a:pP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a:t>
            </a:r>
          </a:p>
        </p:txBody>
      </p:sp>
      <p:sp>
        <p:nvSpPr>
          <p:cNvPr id="30" name="テキスト ボックス 29"/>
          <p:cNvSpPr txBox="1"/>
          <p:nvPr/>
        </p:nvSpPr>
        <p:spPr>
          <a:xfrm>
            <a:off x="1257904" y="4021156"/>
            <a:ext cx="648072" cy="261610"/>
          </a:xfrm>
          <a:prstGeom prst="rect">
            <a:avLst/>
          </a:prstGeom>
          <a:noFill/>
        </p:spPr>
        <p:txBody>
          <a:bodyPr wrap="square" rtlCol="0">
            <a:spAutoFit/>
          </a:bodyPr>
          <a:lstStyle/>
          <a:p>
            <a:pP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支援</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AutoShape 58"/>
          <p:cNvSpPr>
            <a:spLocks noChangeArrowheads="1"/>
          </p:cNvSpPr>
          <p:nvPr/>
        </p:nvSpPr>
        <p:spPr bwMode="auto">
          <a:xfrm>
            <a:off x="271822" y="2743683"/>
            <a:ext cx="1081964" cy="1337028"/>
          </a:xfrm>
          <a:prstGeom prst="roundRect">
            <a:avLst>
              <a:gd name="adj" fmla="val 10082"/>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担当者会議</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600"/>
              </a:spcBef>
              <a:spcAft>
                <a:spcPts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（全てのケースについて、多職種協働により適切なケアプランを検討）</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AutoShape 43"/>
          <p:cNvSpPr>
            <a:spLocks noChangeArrowheads="1"/>
          </p:cNvSpPr>
          <p:nvPr/>
        </p:nvSpPr>
        <p:spPr bwMode="auto">
          <a:xfrm>
            <a:off x="2640386" y="1154990"/>
            <a:ext cx="3810121" cy="596940"/>
          </a:xfrm>
          <a:prstGeom prst="roundRect">
            <a:avLst>
              <a:gd name="adj" fmla="val 16667"/>
            </a:avLst>
          </a:prstGeom>
          <a:solidFill>
            <a:srgbClr val="669900"/>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地域包括支援センターレベルでの会議</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（地域ケア個別会議）</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4749781" y="1841267"/>
            <a:ext cx="2405812" cy="2671362"/>
            <a:chOff x="4749781" y="1865017"/>
            <a:chExt cx="2405812" cy="2671362"/>
          </a:xfrm>
        </p:grpSpPr>
        <p:sp>
          <p:nvSpPr>
            <p:cNvPr id="41" name="Rectangle 49"/>
            <p:cNvSpPr>
              <a:spLocks noChangeArrowheads="1"/>
            </p:cNvSpPr>
            <p:nvPr/>
          </p:nvSpPr>
          <p:spPr bwMode="auto">
            <a:xfrm>
              <a:off x="4749781" y="1865017"/>
              <a:ext cx="2405812" cy="2671362"/>
            </a:xfrm>
            <a:prstGeom prst="rect">
              <a:avLst/>
            </a:prstGeom>
            <a:solidFill>
              <a:schemeClr val="bg1"/>
            </a:solidFill>
            <a:ln w="9525">
              <a:noFill/>
              <a:prstDash val="sysDot"/>
              <a:miter lim="800000"/>
              <a:headEnd/>
              <a:tailEnd/>
            </a:ln>
            <a:effectLst/>
          </p:spPr>
          <p:txBody>
            <a:bodyPr vert="horz" wrap="square" lIns="74295" tIns="8890" rIns="74295" bIns="8890" numCol="1" anchor="t" anchorCtr="0" compatLnSpc="1">
              <a:prstTxWarp prst="textNoShape">
                <a:avLst/>
              </a:prstTxWarp>
            </a:bodyPr>
            <a:lstStyle/>
            <a:p>
              <a:pPr algn="ctr" eaLnBrk="1" fontAlgn="auto" hangingPunct="1">
                <a:lnSpc>
                  <a:spcPct val="150000"/>
                </a:lnSpc>
                <a:spcBef>
                  <a:spcPts val="0"/>
                </a:spcBef>
                <a:spcAft>
                  <a:spcPts val="0"/>
                </a:spcAft>
              </a:pPr>
              <a:r>
                <a:rPr lang="en-US" altLang="ja-JP"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rPr>
                <a:t>主な構成員</a:t>
              </a:r>
              <a:r>
                <a:rPr lang="en-US" altLang="ja-JP"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rPr>
                <a:t>》</a:t>
              </a:r>
            </a:p>
            <a:p>
              <a:pPr algn="ctr" eaLnBrk="1" fontAlgn="auto" hangingPunct="1">
                <a:spcBef>
                  <a:spcPts val="0"/>
                </a:spcBef>
                <a:spcAft>
                  <a:spcPts val="0"/>
                </a:spcAft>
              </a:pPr>
              <a:endParaRPr lang="en-US" altLang="ja-JP"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8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rPr>
                <a:t>その他必要に応じて参加</a:t>
              </a:r>
              <a:endParaRPr lang="en-US" altLang="ja-JP"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858851" y="2319185"/>
              <a:ext cx="2208995" cy="1015663"/>
            </a:xfrm>
            <a:prstGeom prst="rect">
              <a:avLst/>
            </a:prstGeom>
            <a:noFill/>
            <a:ln w="19050">
              <a:solidFill>
                <a:srgbClr val="336600"/>
              </a:solidFill>
            </a:ln>
          </p:spPr>
          <p:txBody>
            <a:bodyPr wrap="square" rtlCol="0">
              <a:spAutoFit/>
            </a:bodyPr>
            <a:lstStyle/>
            <a:p>
              <a:pPr eaLnBrk="1" fontAlgn="auto" hangingPunct="1">
                <a:spcBef>
                  <a:spcPts val="0"/>
                </a:spcBef>
                <a:spcAft>
                  <a:spcPts val="0"/>
                </a:spcAft>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医師、歯科医師、薬剤師、看護師、歯科衛生士、</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PT</a:t>
              </a:r>
              <a:r>
                <a:rPr lang="ja-JP" altLang="en-US" sz="12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OT</a:t>
              </a:r>
              <a:r>
                <a:rPr lang="ja-JP" altLang="en-US" sz="12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ST</a:t>
              </a:r>
              <a:r>
                <a:rPr lang="ja-JP" altLang="en-US" sz="12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管理栄養士、ケアマネジャー、介護サービス事業者　など</a:t>
              </a:r>
            </a:p>
          </p:txBody>
        </p:sp>
        <p:sp>
          <p:nvSpPr>
            <p:cNvPr id="39" name="テキスト ボックス 38"/>
            <p:cNvSpPr txBox="1"/>
            <p:nvPr/>
          </p:nvSpPr>
          <p:spPr>
            <a:xfrm>
              <a:off x="4858851" y="3560158"/>
              <a:ext cx="2208995" cy="615553"/>
            </a:xfrm>
            <a:prstGeom prst="rect">
              <a:avLst/>
            </a:prstGeom>
            <a:noFill/>
            <a:ln w="19050">
              <a:solidFill>
                <a:srgbClr val="336600"/>
              </a:solidFill>
            </a:ln>
          </p:spPr>
          <p:txBody>
            <a:bodyPr wrap="square" rtlCol="0">
              <a:spAutoFit/>
            </a:bodyPr>
            <a:lstStyle/>
            <a:p>
              <a:pPr eaLnBrk="1" fontAlgn="auto" hangingPunct="1">
                <a:spcBef>
                  <a:spcPts val="0"/>
                </a:spcBef>
                <a:spcAft>
                  <a:spcPts val="0"/>
                </a:spcAft>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自治会、民生委員、ボランティア、</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p>
          </p:txBody>
        </p:sp>
        <p:sp>
          <p:nvSpPr>
            <p:cNvPr id="2" name="テキスト ボックス 1"/>
            <p:cNvSpPr txBox="1"/>
            <p:nvPr/>
          </p:nvSpPr>
          <p:spPr>
            <a:xfrm>
              <a:off x="5045205" y="2181033"/>
              <a:ext cx="1804509" cy="276999"/>
            </a:xfrm>
            <a:prstGeom prst="rect">
              <a:avLst/>
            </a:prstGeom>
            <a:solidFill>
              <a:schemeClr val="accent3">
                <a:lumMod val="40000"/>
                <a:lumOff val="60000"/>
              </a:schemeClr>
            </a:solidFill>
            <a:ln w="19050">
              <a:solidFill>
                <a:srgbClr val="336600"/>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eaLnBrk="1" fontAlgn="auto" hangingPunct="1">
                <a:spcBef>
                  <a:spcPts val="0"/>
                </a:spcBef>
                <a:spcAft>
                  <a:spcPts val="0"/>
                </a:spcAft>
              </a:pPr>
              <a:r>
                <a:rPr lang="ja-JP" altLang="en-US"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rPr>
                <a:t>医療・介護の専門職種等</a:t>
              </a:r>
            </a:p>
          </p:txBody>
        </p:sp>
        <p:sp>
          <p:nvSpPr>
            <p:cNvPr id="40" name="テキスト ボックス 39"/>
            <p:cNvSpPr txBox="1"/>
            <p:nvPr/>
          </p:nvSpPr>
          <p:spPr>
            <a:xfrm>
              <a:off x="5329041" y="3426508"/>
              <a:ext cx="1236835" cy="276999"/>
            </a:xfrm>
            <a:prstGeom prst="rect">
              <a:avLst/>
            </a:prstGeom>
            <a:solidFill>
              <a:schemeClr val="accent3">
                <a:lumMod val="40000"/>
                <a:lumOff val="60000"/>
              </a:schemeClr>
            </a:solidFill>
            <a:ln w="19050">
              <a:solidFill>
                <a:srgbClr val="336600"/>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eaLnBrk="1" fontAlgn="auto" hangingPunct="1">
                <a:spcBef>
                  <a:spcPts val="0"/>
                </a:spcBef>
                <a:spcAft>
                  <a:spcPts val="0"/>
                </a:spcAft>
              </a:pPr>
              <a:r>
                <a:rPr lang="ja-JP" altLang="en-US"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rPr>
                <a:t>地域の支援者</a:t>
              </a:r>
            </a:p>
          </p:txBody>
        </p:sp>
      </p:grpSp>
      <p:sp>
        <p:nvSpPr>
          <p:cNvPr id="44" name="角丸四角形 43"/>
          <p:cNvSpPr/>
          <p:nvPr/>
        </p:nvSpPr>
        <p:spPr>
          <a:xfrm>
            <a:off x="7734634" y="1441833"/>
            <a:ext cx="1190536" cy="4383017"/>
          </a:xfrm>
          <a:prstGeom prst="roundRect">
            <a:avLst>
              <a:gd name="adj" fmla="val 11680"/>
            </a:avLst>
          </a:prstGeom>
          <a:solidFill>
            <a:srgbClr val="FF7171">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AutoShape 58"/>
          <p:cNvSpPr>
            <a:spLocks noChangeArrowheads="1"/>
          </p:cNvSpPr>
          <p:nvPr/>
        </p:nvSpPr>
        <p:spPr bwMode="auto">
          <a:xfrm>
            <a:off x="7809244" y="3032912"/>
            <a:ext cx="1053571" cy="1320677"/>
          </a:xfrm>
          <a:prstGeom prst="roundRect">
            <a:avLst>
              <a:gd name="adj" fmla="val 13654"/>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生活支援</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体制整備</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AutoShape 75"/>
          <p:cNvSpPr>
            <a:spLocks noChangeArrowheads="1"/>
          </p:cNvSpPr>
          <p:nvPr/>
        </p:nvSpPr>
        <p:spPr bwMode="auto">
          <a:xfrm>
            <a:off x="7839897" y="3533671"/>
            <a:ext cx="955561" cy="748342"/>
          </a:xfrm>
          <a:prstGeom prst="roundRect">
            <a:avLst>
              <a:gd name="adj" fmla="val 16667"/>
            </a:avLst>
          </a:prstGeom>
          <a:no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lnSpc>
                <a:spcPts val="1200"/>
              </a:lnSpc>
              <a:spcBef>
                <a:spcPts val="0"/>
              </a:spcBef>
              <a:spcAft>
                <a:spcPts val="0"/>
              </a:spcAft>
            </a:pPr>
            <a:r>
              <a:rPr lang="ja-JP" altLang="en-US" sz="11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生活支援コーディ</a:t>
            </a:r>
            <a:endParaRPr lang="en-US" altLang="ja-JP" sz="11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lnSpc>
                <a:spcPts val="1200"/>
              </a:lnSpc>
              <a:spcBef>
                <a:spcPts val="0"/>
              </a:spcBef>
              <a:spcAft>
                <a:spcPts val="0"/>
              </a:spcAft>
            </a:pPr>
            <a:r>
              <a:rPr lang="ja-JP" altLang="en-US" sz="11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ネーター</a:t>
            </a:r>
            <a:endParaRPr lang="en-US" altLang="ja-JP" sz="11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協議体</a:t>
            </a:r>
          </a:p>
        </p:txBody>
      </p:sp>
      <p:sp>
        <p:nvSpPr>
          <p:cNvPr id="52" name="AutoShape 58"/>
          <p:cNvSpPr>
            <a:spLocks noChangeArrowheads="1"/>
          </p:cNvSpPr>
          <p:nvPr/>
        </p:nvSpPr>
        <p:spPr bwMode="auto">
          <a:xfrm>
            <a:off x="7805711" y="4467675"/>
            <a:ext cx="1057104" cy="1276654"/>
          </a:xfrm>
          <a:prstGeom prst="roundRect">
            <a:avLst>
              <a:gd name="adj" fmla="val 13433"/>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認知症施策</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AutoShape 75"/>
          <p:cNvSpPr>
            <a:spLocks noChangeArrowheads="1"/>
          </p:cNvSpPr>
          <p:nvPr/>
        </p:nvSpPr>
        <p:spPr bwMode="auto">
          <a:xfrm>
            <a:off x="7863647" y="4785882"/>
            <a:ext cx="931811" cy="895213"/>
          </a:xfrm>
          <a:prstGeom prst="roundRect">
            <a:avLst>
              <a:gd name="adj" fmla="val 16667"/>
            </a:avLst>
          </a:prstGeom>
          <a:solidFill>
            <a:schemeClr val="bg1"/>
          </a:solidFill>
          <a:ln w="9525">
            <a:noFill/>
            <a:round/>
            <a:headEnd/>
            <a:tailEnd/>
          </a:ln>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rPr>
              <a:t>認知症初期</a:t>
            </a:r>
            <a:endParaRPr lang="en-US" altLang="ja-JP"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rPr>
              <a:t>集中支援</a:t>
            </a:r>
            <a:endParaRPr lang="en-US" altLang="ja-JP"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rPr>
              <a:t>チーム</a:t>
            </a:r>
            <a:endParaRPr lang="en-US" altLang="ja-JP"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rPr>
              <a:t>認知症地域支援推進員</a:t>
            </a:r>
            <a:endParaRPr lang="en-US" altLang="ja-JP"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AutoShape 58"/>
          <p:cNvSpPr>
            <a:spLocks noChangeArrowheads="1"/>
          </p:cNvSpPr>
          <p:nvPr/>
        </p:nvSpPr>
        <p:spPr bwMode="auto">
          <a:xfrm>
            <a:off x="7805712" y="1587123"/>
            <a:ext cx="1057104" cy="1343547"/>
          </a:xfrm>
          <a:prstGeom prst="roundRect">
            <a:avLst>
              <a:gd name="adj" fmla="val 15380"/>
            </a:avLst>
          </a:prstGeom>
          <a:solidFill>
            <a:schemeClr val="bg1"/>
          </a:solidFill>
          <a:ln w="25400">
            <a:noFill/>
            <a:round/>
            <a:headEnd/>
            <a:tailEnd/>
          </a:ln>
          <a:effectLst/>
        </p:spPr>
        <p:txBody>
          <a:bodyPr vert="horz" wrap="square" lIns="36000" tIns="8890" rIns="0" bIns="8890" numCol="1" anchor="t" anchorCtr="0" compatLnSpc="1">
            <a:prstTxWarp prst="textNoShape">
              <a:avLst/>
            </a:prstTxWarp>
          </a:bodyPr>
          <a:lstStyle/>
          <a:p>
            <a:pPr algn="ctr"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在宅医療･介護連携を支援する相談窓口</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AutoShape 75"/>
          <p:cNvSpPr>
            <a:spLocks noChangeArrowheads="1"/>
          </p:cNvSpPr>
          <p:nvPr/>
        </p:nvSpPr>
        <p:spPr bwMode="auto">
          <a:xfrm>
            <a:off x="7839897" y="2203530"/>
            <a:ext cx="955561" cy="643756"/>
          </a:xfrm>
          <a:prstGeom prst="roundRect">
            <a:avLst>
              <a:gd name="adj" fmla="val 16667"/>
            </a:avLst>
          </a:prstGeom>
          <a:solidFill>
            <a:schemeClr val="bg1"/>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郡市区</a:t>
            </a:r>
            <a:endParaRPr lang="en-US" altLang="ja-JP"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医師会等</a:t>
            </a:r>
            <a:endParaRPr lang="en-US" altLang="ja-JP"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連携を支援</a:t>
            </a:r>
            <a:endParaRPr lang="en-US" altLang="ja-JP"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する専門職等</a:t>
            </a:r>
            <a:endParaRPr lang="ja-JP" altLang="en-US" sz="18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AutoShape 14"/>
          <p:cNvSpPr>
            <a:spLocks noChangeArrowheads="1"/>
          </p:cNvSpPr>
          <p:nvPr/>
        </p:nvSpPr>
        <p:spPr bwMode="auto">
          <a:xfrm rot="10800000">
            <a:off x="4324505" y="4579960"/>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p>
        </p:txBody>
      </p:sp>
      <p:sp>
        <p:nvSpPr>
          <p:cNvPr id="62" name="角丸四角形 61"/>
          <p:cNvSpPr/>
          <p:nvPr/>
        </p:nvSpPr>
        <p:spPr>
          <a:xfrm>
            <a:off x="2937580" y="5605156"/>
            <a:ext cx="3320714" cy="463138"/>
          </a:xfrm>
          <a:prstGeom prst="roundRect">
            <a:avLst>
              <a:gd name="adj" fmla="val 14921"/>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政策形成</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介護保険事業計画等への位置付けなど</a:t>
            </a:r>
          </a:p>
        </p:txBody>
      </p:sp>
      <p:sp>
        <p:nvSpPr>
          <p:cNvPr id="63" name="AutoShape 14"/>
          <p:cNvSpPr>
            <a:spLocks noChangeArrowheads="1"/>
          </p:cNvSpPr>
          <p:nvPr/>
        </p:nvSpPr>
        <p:spPr bwMode="auto">
          <a:xfrm rot="10800000">
            <a:off x="4345450" y="5481334"/>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p>
        </p:txBody>
      </p:sp>
      <p:sp>
        <p:nvSpPr>
          <p:cNvPr id="64" name="角丸四角形 63"/>
          <p:cNvSpPr/>
          <p:nvPr/>
        </p:nvSpPr>
        <p:spPr>
          <a:xfrm>
            <a:off x="3486902" y="5173081"/>
            <a:ext cx="2178875" cy="301811"/>
          </a:xfrm>
          <a:prstGeom prst="roundRect">
            <a:avLst>
              <a:gd name="adj" fmla="val 21442"/>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地域づくり・資源開発</a:t>
            </a:r>
          </a:p>
        </p:txBody>
      </p:sp>
      <p:sp>
        <p:nvSpPr>
          <p:cNvPr id="65" name="AutoShape 14"/>
          <p:cNvSpPr>
            <a:spLocks noChangeArrowheads="1"/>
          </p:cNvSpPr>
          <p:nvPr/>
        </p:nvSpPr>
        <p:spPr bwMode="auto">
          <a:xfrm rot="10800000">
            <a:off x="4345450" y="5063939"/>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p>
        </p:txBody>
      </p:sp>
      <p:sp>
        <p:nvSpPr>
          <p:cNvPr id="67" name="AutoShape 14"/>
          <p:cNvSpPr>
            <a:spLocks noChangeArrowheads="1"/>
          </p:cNvSpPr>
          <p:nvPr/>
        </p:nvSpPr>
        <p:spPr bwMode="auto">
          <a:xfrm rot="16200000">
            <a:off x="7247345" y="2370904"/>
            <a:ext cx="594435" cy="249591"/>
          </a:xfrm>
          <a:prstGeom prst="triangle">
            <a:avLst>
              <a:gd name="adj" fmla="val 50000"/>
            </a:avLst>
          </a:prstGeom>
          <a:solidFill>
            <a:srgbClr val="FF4B4B"/>
          </a:solidFill>
          <a:ln>
            <a:noFill/>
          </a:ln>
          <a:effectLst/>
        </p:spPr>
        <p:txBody>
          <a:bodyPr wrap="none" anchor="ctr"/>
          <a:lstStyle/>
          <a:p>
            <a:pPr eaLnBrk="1" hangingPunct="1"/>
            <a:endParaRPr lang="ja-JP" altLang="en-US"/>
          </a:p>
        </p:txBody>
      </p:sp>
      <p:sp>
        <p:nvSpPr>
          <p:cNvPr id="68" name="AutoShape 14"/>
          <p:cNvSpPr>
            <a:spLocks noChangeArrowheads="1"/>
          </p:cNvSpPr>
          <p:nvPr/>
        </p:nvSpPr>
        <p:spPr bwMode="auto">
          <a:xfrm rot="5400000">
            <a:off x="7287064" y="3859527"/>
            <a:ext cx="594435" cy="249591"/>
          </a:xfrm>
          <a:prstGeom prst="triangle">
            <a:avLst>
              <a:gd name="adj" fmla="val 50000"/>
            </a:avLst>
          </a:prstGeom>
          <a:solidFill>
            <a:srgbClr val="FF4B4B"/>
          </a:solidFill>
          <a:ln>
            <a:noFill/>
          </a:ln>
          <a:effectLst/>
        </p:spPr>
        <p:txBody>
          <a:bodyPr wrap="none" anchor="ctr"/>
          <a:lstStyle/>
          <a:p>
            <a:pPr eaLnBrk="1" hangingPunct="1"/>
            <a:endParaRPr lang="ja-JP" altLang="en-US"/>
          </a:p>
        </p:txBody>
      </p:sp>
      <p:sp>
        <p:nvSpPr>
          <p:cNvPr id="70" name="AutoShape 14"/>
          <p:cNvSpPr>
            <a:spLocks noChangeArrowheads="1"/>
          </p:cNvSpPr>
          <p:nvPr/>
        </p:nvSpPr>
        <p:spPr bwMode="auto">
          <a:xfrm rot="16200000">
            <a:off x="1288663" y="3508545"/>
            <a:ext cx="594435" cy="249591"/>
          </a:xfrm>
          <a:prstGeom prst="triangle">
            <a:avLst>
              <a:gd name="adj" fmla="val 50000"/>
            </a:avLst>
          </a:prstGeom>
          <a:solidFill>
            <a:srgbClr val="E5851B"/>
          </a:solidFill>
          <a:ln>
            <a:noFill/>
          </a:ln>
          <a:effectLst/>
        </p:spPr>
        <p:txBody>
          <a:bodyPr wrap="none" anchor="ctr"/>
          <a:lstStyle/>
          <a:p>
            <a:pPr eaLnBrk="1" hangingPunct="1"/>
            <a:endParaRPr lang="ja-JP" altLang="en-US"/>
          </a:p>
        </p:txBody>
      </p:sp>
      <p:sp>
        <p:nvSpPr>
          <p:cNvPr id="71" name="AutoShape 14"/>
          <p:cNvSpPr>
            <a:spLocks noChangeArrowheads="1"/>
          </p:cNvSpPr>
          <p:nvPr/>
        </p:nvSpPr>
        <p:spPr bwMode="auto">
          <a:xfrm rot="5400000">
            <a:off x="1339988" y="2618887"/>
            <a:ext cx="594435" cy="249591"/>
          </a:xfrm>
          <a:prstGeom prst="triangle">
            <a:avLst>
              <a:gd name="adj" fmla="val 50000"/>
            </a:avLst>
          </a:prstGeom>
          <a:solidFill>
            <a:srgbClr val="E5851B"/>
          </a:solidFill>
          <a:ln>
            <a:noFill/>
          </a:ln>
          <a:effectLst/>
        </p:spPr>
        <p:txBody>
          <a:bodyPr wrap="none" anchor="ctr"/>
          <a:lstStyle/>
          <a:p>
            <a:pPr eaLnBrk="1" hangingPunct="1"/>
            <a:endParaRPr lang="ja-JP" altLang="en-US"/>
          </a:p>
        </p:txBody>
      </p:sp>
      <p:sp>
        <p:nvSpPr>
          <p:cNvPr id="72" name="Rectangle 2"/>
          <p:cNvSpPr>
            <a:spLocks noGrp="1" noChangeArrowheads="1"/>
          </p:cNvSpPr>
          <p:nvPr>
            <p:ph type="title" idx="4294967295"/>
          </p:nvPr>
        </p:nvSpPr>
        <p:spPr>
          <a:xfrm>
            <a:off x="203200" y="227963"/>
            <a:ext cx="8753475" cy="588962"/>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地域ケア会議</a:t>
            </a:r>
          </a:p>
        </p:txBody>
      </p:sp>
      <p:sp>
        <p:nvSpPr>
          <p:cNvPr id="73" name="Rectangle 3"/>
          <p:cNvSpPr>
            <a:spLocks noChangeArrowheads="1"/>
          </p:cNvSpPr>
          <p:nvPr/>
        </p:nvSpPr>
        <p:spPr bwMode="auto">
          <a:xfrm>
            <a:off x="271463" y="80422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74" name="Text Box 5"/>
          <p:cNvSpPr txBox="1">
            <a:spLocks noChangeArrowheads="1"/>
          </p:cNvSpPr>
          <p:nvPr/>
        </p:nvSpPr>
        <p:spPr bwMode="auto">
          <a:xfrm>
            <a:off x="0" y="0"/>
            <a:ext cx="24241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-9</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7776266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txBox="1">
            <a:spLocks noChangeArrowheads="1"/>
          </p:cNvSpPr>
          <p:nvPr/>
        </p:nvSpPr>
        <p:spPr bwMode="auto">
          <a:xfrm>
            <a:off x="469900" y="472524"/>
            <a:ext cx="793860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専門医がかかりつけ医に望むこと</a:t>
            </a:r>
            <a:r>
              <a:rPr lang="en-US" altLang="ja-JP" sz="3000" b="1" dirty="0">
                <a:solidFill>
                  <a:srgbClr val="000000"/>
                </a:solidFill>
                <a:latin typeface="Meiryo UI" pitchFamily="50" charset="-128"/>
                <a:ea typeface="Meiryo UI" pitchFamily="50" charset="-128"/>
                <a:cs typeface="Meiryo UI" pitchFamily="50" charset="-128"/>
              </a:rPr>
              <a:t>(</a:t>
            </a:r>
            <a:r>
              <a:rPr lang="ja-JP" altLang="en-US" sz="3000" b="1" dirty="0">
                <a:solidFill>
                  <a:srgbClr val="000000"/>
                </a:solidFill>
                <a:latin typeface="Meiryo UI" pitchFamily="50" charset="-128"/>
                <a:ea typeface="Meiryo UI" pitchFamily="50" charset="-128"/>
                <a:cs typeface="Meiryo UI" pitchFamily="50" charset="-128"/>
              </a:rPr>
              <a:t>情報</a:t>
            </a:r>
            <a:r>
              <a:rPr lang="en-US" altLang="ja-JP" sz="3000" b="1" dirty="0">
                <a:solidFill>
                  <a:srgbClr val="000000"/>
                </a:solidFill>
                <a:latin typeface="Meiryo UI" pitchFamily="50" charset="-128"/>
                <a:ea typeface="Meiryo UI" pitchFamily="50" charset="-128"/>
                <a:cs typeface="Meiryo UI" pitchFamily="50" charset="-128"/>
              </a:rPr>
              <a:t>)</a:t>
            </a:r>
            <a:endParaRPr lang="ja-JP" altLang="en-US" sz="3000" b="1" dirty="0">
              <a:solidFill>
                <a:srgbClr val="000000"/>
              </a:solidFill>
              <a:latin typeface="Meiryo UI" pitchFamily="50" charset="-128"/>
              <a:ea typeface="Meiryo UI" pitchFamily="50" charset="-128"/>
              <a:cs typeface="Meiryo UI" pitchFamily="50" charset="-128"/>
            </a:endParaRPr>
          </a:p>
        </p:txBody>
      </p:sp>
      <p:sp>
        <p:nvSpPr>
          <p:cNvPr id="151555" name="Rectangle 3"/>
          <p:cNvSpPr txBox="1">
            <a:spLocks noChangeArrowheads="1"/>
          </p:cNvSpPr>
          <p:nvPr/>
        </p:nvSpPr>
        <p:spPr bwMode="auto">
          <a:xfrm>
            <a:off x="1006753" y="1792179"/>
            <a:ext cx="7573169"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105000"/>
              </a:lnSpc>
              <a:spcBef>
                <a:spcPct val="5000"/>
              </a:spcBef>
              <a:buClr>
                <a:srgbClr val="009999"/>
              </a:buClr>
              <a:buSzPct val="80000"/>
              <a:buFont typeface="Wingdings" pitchFamily="2" charset="2"/>
              <a:buNone/>
            </a:pPr>
            <a:r>
              <a:rPr lang="en-US" altLang="ja-JP" sz="2500" b="1" dirty="0">
                <a:solidFill>
                  <a:srgbClr val="609000"/>
                </a:solidFill>
                <a:latin typeface="Meiryo UI" pitchFamily="50" charset="-128"/>
                <a:ea typeface="Meiryo UI" pitchFamily="50" charset="-128"/>
                <a:cs typeface="Meiryo UI" pitchFamily="50" charset="-128"/>
              </a:rPr>
              <a:t>●</a:t>
            </a:r>
            <a:r>
              <a:rPr lang="ja-JP" altLang="en-US" sz="2500" b="1" dirty="0">
                <a:solidFill>
                  <a:srgbClr val="609000"/>
                </a:solidFill>
                <a:latin typeface="Meiryo UI" pitchFamily="50" charset="-128"/>
                <a:ea typeface="Meiryo UI" pitchFamily="50" charset="-128"/>
                <a:cs typeface="Meiryo UI" pitchFamily="50" charset="-128"/>
              </a:rPr>
              <a:t> </a:t>
            </a:r>
            <a:r>
              <a:rPr lang="ja-JP" altLang="en-US" sz="2500" b="1" dirty="0">
                <a:solidFill>
                  <a:srgbClr val="000000"/>
                </a:solidFill>
                <a:latin typeface="Meiryo UI" pitchFamily="50" charset="-128"/>
                <a:ea typeface="Meiryo UI" pitchFamily="50" charset="-128"/>
                <a:cs typeface="Meiryo UI" pitchFamily="50" charset="-128"/>
              </a:rPr>
              <a:t>施行してあれば </a:t>
            </a:r>
            <a:r>
              <a:rPr lang="en-US" altLang="ja-JP" sz="2500" b="1" dirty="0">
                <a:solidFill>
                  <a:srgbClr val="000000"/>
                </a:solidFill>
                <a:latin typeface="Meiryo UI" pitchFamily="50" charset="-128"/>
                <a:ea typeface="Meiryo UI" pitchFamily="50" charset="-128"/>
                <a:cs typeface="Meiryo UI" pitchFamily="50" charset="-128"/>
              </a:rPr>
              <a:t>CT</a:t>
            </a:r>
            <a:r>
              <a:rPr lang="ja-JP" altLang="en-US" sz="2500" b="1" dirty="0">
                <a:solidFill>
                  <a:srgbClr val="000000"/>
                </a:solidFill>
                <a:latin typeface="Meiryo UI" pitchFamily="50" charset="-128"/>
                <a:ea typeface="Meiryo UI" pitchFamily="50" charset="-128"/>
                <a:cs typeface="Meiryo UI" pitchFamily="50" charset="-128"/>
              </a:rPr>
              <a:t>や</a:t>
            </a:r>
            <a:r>
              <a:rPr lang="en-US" altLang="ja-JP" sz="2500" b="1" dirty="0">
                <a:solidFill>
                  <a:srgbClr val="000000"/>
                </a:solidFill>
                <a:latin typeface="Meiryo UI" pitchFamily="50" charset="-128"/>
                <a:ea typeface="Meiryo UI" pitchFamily="50" charset="-128"/>
                <a:cs typeface="Meiryo UI" pitchFamily="50" charset="-128"/>
              </a:rPr>
              <a:t>MRI </a:t>
            </a:r>
            <a:r>
              <a:rPr lang="ja-JP" altLang="en-US" sz="2500" b="1" dirty="0">
                <a:solidFill>
                  <a:srgbClr val="000000"/>
                </a:solidFill>
                <a:latin typeface="Meiryo UI" pitchFamily="50" charset="-128"/>
                <a:ea typeface="Meiryo UI" pitchFamily="50" charset="-128"/>
                <a:cs typeface="Meiryo UI" pitchFamily="50" charset="-128"/>
              </a:rPr>
              <a:t>の貸し出し</a:t>
            </a:r>
          </a:p>
          <a:p>
            <a:pPr marL="342900" indent="-342900" eaLnBrk="1" hangingPunct="1">
              <a:lnSpc>
                <a:spcPct val="105000"/>
              </a:lnSpc>
              <a:spcBef>
                <a:spcPct val="35000"/>
              </a:spcBef>
              <a:buClr>
                <a:srgbClr val="009999"/>
              </a:buClr>
              <a:buSzPct val="80000"/>
              <a:buFont typeface="Wingdings" pitchFamily="2" charset="2"/>
              <a:buNone/>
            </a:pPr>
            <a:r>
              <a:rPr lang="en-US" altLang="ja-JP" sz="2500" b="1" dirty="0">
                <a:solidFill>
                  <a:srgbClr val="609000"/>
                </a:solidFill>
                <a:latin typeface="Meiryo UI" pitchFamily="50" charset="-128"/>
                <a:ea typeface="Meiryo UI" pitchFamily="50" charset="-128"/>
                <a:cs typeface="Meiryo UI" pitchFamily="50" charset="-128"/>
              </a:rPr>
              <a:t>●</a:t>
            </a:r>
            <a:r>
              <a:rPr lang="ja-JP" altLang="en-US" sz="2500" b="1" dirty="0">
                <a:solidFill>
                  <a:srgbClr val="609000"/>
                </a:solidFill>
                <a:latin typeface="Meiryo UI" pitchFamily="50" charset="-128"/>
                <a:ea typeface="Meiryo UI" pitchFamily="50" charset="-128"/>
                <a:cs typeface="Meiryo UI" pitchFamily="50" charset="-128"/>
              </a:rPr>
              <a:t> </a:t>
            </a:r>
            <a:r>
              <a:rPr lang="ja-JP" altLang="en-US" sz="2500" b="1" dirty="0">
                <a:solidFill>
                  <a:srgbClr val="000000"/>
                </a:solidFill>
                <a:latin typeface="Meiryo UI" pitchFamily="50" charset="-128"/>
                <a:ea typeface="Meiryo UI" pitchFamily="50" charset="-128"/>
                <a:cs typeface="Meiryo UI" pitchFamily="50" charset="-128"/>
              </a:rPr>
              <a:t>アルツハイマー病治療薬を処方していれば、</a:t>
            </a:r>
          </a:p>
          <a:p>
            <a:pPr marL="342900" indent="-342900" eaLnBrk="1" hangingPunct="1">
              <a:lnSpc>
                <a:spcPct val="105000"/>
              </a:lnSpc>
              <a:buClr>
                <a:srgbClr val="009999"/>
              </a:buClr>
              <a:buSzPct val="80000"/>
              <a:buFont typeface="Wingdings" pitchFamily="2" charset="2"/>
              <a:buNone/>
            </a:pPr>
            <a:r>
              <a:rPr lang="ja-JP" altLang="en-US" sz="2500" b="1" dirty="0">
                <a:solidFill>
                  <a:srgbClr val="000000"/>
                </a:solidFill>
                <a:latin typeface="Meiryo UI" pitchFamily="50" charset="-128"/>
                <a:ea typeface="Meiryo UI" pitchFamily="50" charset="-128"/>
                <a:cs typeface="Meiryo UI" pitchFamily="50" charset="-128"/>
              </a:rPr>
              <a:t>    使用開始後の変化の有無</a:t>
            </a:r>
          </a:p>
          <a:p>
            <a:pPr marL="342900" indent="-342900" eaLnBrk="1" hangingPunct="1">
              <a:lnSpc>
                <a:spcPct val="105000"/>
              </a:lnSpc>
              <a:spcBef>
                <a:spcPct val="35000"/>
              </a:spcBef>
              <a:buClr>
                <a:srgbClr val="009999"/>
              </a:buClr>
              <a:buSzPct val="80000"/>
              <a:buFont typeface="Wingdings" pitchFamily="2" charset="2"/>
              <a:buNone/>
            </a:pPr>
            <a:r>
              <a:rPr lang="en-US" altLang="ja-JP" sz="2500" b="1" dirty="0">
                <a:solidFill>
                  <a:srgbClr val="609000"/>
                </a:solidFill>
                <a:latin typeface="Meiryo UI" pitchFamily="50" charset="-128"/>
                <a:ea typeface="Meiryo UI" pitchFamily="50" charset="-128"/>
                <a:cs typeface="Meiryo UI" pitchFamily="50" charset="-128"/>
              </a:rPr>
              <a:t>●</a:t>
            </a:r>
            <a:r>
              <a:rPr lang="ja-JP" altLang="en-US" sz="2500" b="1" dirty="0">
                <a:solidFill>
                  <a:srgbClr val="609000"/>
                </a:solidFill>
                <a:latin typeface="Meiryo UI" pitchFamily="50" charset="-128"/>
                <a:ea typeface="Meiryo UI" pitchFamily="50" charset="-128"/>
                <a:cs typeface="Meiryo UI" pitchFamily="50" charset="-128"/>
              </a:rPr>
              <a:t> </a:t>
            </a:r>
            <a:r>
              <a:rPr lang="ja-JP" altLang="en-US" sz="2500" b="1" dirty="0">
                <a:solidFill>
                  <a:srgbClr val="000000"/>
                </a:solidFill>
                <a:latin typeface="Meiryo UI" pitchFamily="50" charset="-128"/>
                <a:ea typeface="Meiryo UI" pitchFamily="50" charset="-128"/>
                <a:cs typeface="Meiryo UI" pitchFamily="50" charset="-128"/>
              </a:rPr>
              <a:t>施行してあれば</a:t>
            </a:r>
            <a:r>
              <a:rPr lang="ja-JP" altLang="en-US" sz="1200" b="1" dirty="0">
                <a:solidFill>
                  <a:srgbClr val="000000"/>
                </a:solidFill>
                <a:latin typeface="Meiryo UI" pitchFamily="50" charset="-128"/>
                <a:ea typeface="Meiryo UI" pitchFamily="50" charset="-128"/>
                <a:cs typeface="Meiryo UI" pitchFamily="50" charset="-128"/>
              </a:rPr>
              <a:t>　</a:t>
            </a:r>
            <a:r>
              <a:rPr lang="ja-JP" altLang="en-US" sz="2500" b="1" dirty="0">
                <a:solidFill>
                  <a:srgbClr val="000000"/>
                </a:solidFill>
                <a:latin typeface="Meiryo UI" pitchFamily="50" charset="-128"/>
                <a:ea typeface="Meiryo UI" pitchFamily="50" charset="-128"/>
                <a:cs typeface="Meiryo UI" pitchFamily="50" charset="-128"/>
              </a:rPr>
              <a:t>認知機能検査の結果</a:t>
            </a:r>
          </a:p>
          <a:p>
            <a:pPr marL="342900" indent="-342900" eaLnBrk="1" hangingPunct="1">
              <a:lnSpc>
                <a:spcPct val="105000"/>
              </a:lnSpc>
              <a:buClr>
                <a:srgbClr val="009999"/>
              </a:buClr>
              <a:buSzPct val="80000"/>
              <a:buFont typeface="Wingdings" pitchFamily="2" charset="2"/>
              <a:buNone/>
            </a:pPr>
            <a:r>
              <a:rPr lang="ja-JP" altLang="en-US" sz="2100" b="1" dirty="0">
                <a:solidFill>
                  <a:srgbClr val="5F5F5F"/>
                </a:solidFill>
                <a:latin typeface="Meiryo UI" pitchFamily="50" charset="-128"/>
                <a:ea typeface="Meiryo UI" pitchFamily="50" charset="-128"/>
                <a:cs typeface="Meiryo UI" pitchFamily="50" charset="-128"/>
              </a:rPr>
              <a:t>   （得失点のプロフィールも重要なのでコピー添付が望ましい）</a:t>
            </a:r>
          </a:p>
          <a:p>
            <a:pPr marL="342900" indent="-342900" eaLnBrk="1" hangingPunct="1">
              <a:lnSpc>
                <a:spcPct val="105000"/>
              </a:lnSpc>
              <a:spcBef>
                <a:spcPct val="35000"/>
              </a:spcBef>
              <a:buClr>
                <a:srgbClr val="009999"/>
              </a:buClr>
              <a:buSzPct val="80000"/>
              <a:buFont typeface="Wingdings" pitchFamily="2" charset="2"/>
              <a:buNone/>
            </a:pPr>
            <a:r>
              <a:rPr lang="en-US" altLang="ja-JP" sz="2500" b="1" dirty="0">
                <a:solidFill>
                  <a:srgbClr val="609000"/>
                </a:solidFill>
                <a:latin typeface="Meiryo UI" pitchFamily="50" charset="-128"/>
                <a:ea typeface="Meiryo UI" pitchFamily="50" charset="-128"/>
                <a:cs typeface="Meiryo UI" pitchFamily="50" charset="-128"/>
              </a:rPr>
              <a:t>●</a:t>
            </a:r>
            <a:r>
              <a:rPr lang="ja-JP" altLang="en-US" sz="2500" b="1" dirty="0">
                <a:solidFill>
                  <a:srgbClr val="609000"/>
                </a:solidFill>
                <a:latin typeface="Meiryo UI" pitchFamily="50" charset="-128"/>
                <a:ea typeface="Meiryo UI" pitchFamily="50" charset="-128"/>
                <a:cs typeface="Meiryo UI" pitchFamily="50" charset="-128"/>
              </a:rPr>
              <a:t> </a:t>
            </a:r>
            <a:r>
              <a:rPr lang="ja-JP" altLang="en-US" sz="2500" b="1" dirty="0">
                <a:solidFill>
                  <a:srgbClr val="000000"/>
                </a:solidFill>
                <a:latin typeface="Meiryo UI" pitchFamily="50" charset="-128"/>
                <a:ea typeface="Meiryo UI" pitchFamily="50" charset="-128"/>
                <a:cs typeface="Meiryo UI" pitchFamily="50" charset="-128"/>
              </a:rPr>
              <a:t>現在内服中の薬剤</a:t>
            </a:r>
          </a:p>
          <a:p>
            <a:pPr marL="342900" indent="-342900" eaLnBrk="1" hangingPunct="1">
              <a:lnSpc>
                <a:spcPct val="105000"/>
              </a:lnSpc>
              <a:spcBef>
                <a:spcPct val="35000"/>
              </a:spcBef>
              <a:buClr>
                <a:srgbClr val="009999"/>
              </a:buClr>
              <a:buSzPct val="80000"/>
              <a:buFont typeface="Wingdings" pitchFamily="2" charset="2"/>
              <a:buNone/>
            </a:pPr>
            <a:r>
              <a:rPr lang="en-US" altLang="ja-JP" sz="2500" b="1" dirty="0">
                <a:solidFill>
                  <a:srgbClr val="609000"/>
                </a:solidFill>
                <a:latin typeface="Meiryo UI" pitchFamily="50" charset="-128"/>
                <a:ea typeface="Meiryo UI" pitchFamily="50" charset="-128"/>
                <a:cs typeface="Meiryo UI" pitchFamily="50" charset="-128"/>
              </a:rPr>
              <a:t>●</a:t>
            </a:r>
            <a:r>
              <a:rPr lang="ja-JP" altLang="en-US" sz="2500" b="1" dirty="0">
                <a:solidFill>
                  <a:srgbClr val="609000"/>
                </a:solidFill>
                <a:latin typeface="Meiryo UI" pitchFamily="50" charset="-128"/>
                <a:ea typeface="Meiryo UI" pitchFamily="50" charset="-128"/>
                <a:cs typeface="Meiryo UI" pitchFamily="50" charset="-128"/>
              </a:rPr>
              <a:t> </a:t>
            </a:r>
            <a:r>
              <a:rPr lang="ja-JP" altLang="en-US" sz="2500" b="1" dirty="0">
                <a:solidFill>
                  <a:srgbClr val="000000"/>
                </a:solidFill>
                <a:latin typeface="Meiryo UI" pitchFamily="50" charset="-128"/>
                <a:ea typeface="Meiryo UI" pitchFamily="50" charset="-128"/>
                <a:cs typeface="Meiryo UI" pitchFamily="50" charset="-128"/>
              </a:rPr>
              <a:t>身体疾患について</a:t>
            </a:r>
          </a:p>
          <a:p>
            <a:pPr marL="342900" indent="-342900" eaLnBrk="1" hangingPunct="1">
              <a:lnSpc>
                <a:spcPct val="105000"/>
              </a:lnSpc>
              <a:spcBef>
                <a:spcPct val="35000"/>
              </a:spcBef>
              <a:buClr>
                <a:srgbClr val="009999"/>
              </a:buClr>
              <a:buSzPct val="80000"/>
              <a:buFont typeface="Wingdings" pitchFamily="2" charset="2"/>
              <a:buNone/>
            </a:pPr>
            <a:r>
              <a:rPr lang="en-US" altLang="ja-JP" sz="2500" b="1" dirty="0">
                <a:solidFill>
                  <a:srgbClr val="609000"/>
                </a:solidFill>
                <a:latin typeface="Meiryo UI" pitchFamily="50" charset="-128"/>
                <a:ea typeface="Meiryo UI" pitchFamily="50" charset="-128"/>
                <a:cs typeface="Meiryo UI" pitchFamily="50" charset="-128"/>
              </a:rPr>
              <a:t>●</a:t>
            </a:r>
            <a:r>
              <a:rPr lang="ja-JP" altLang="en-US" sz="2500" b="1" dirty="0">
                <a:solidFill>
                  <a:srgbClr val="609000"/>
                </a:solidFill>
                <a:latin typeface="Meiryo UI" pitchFamily="50" charset="-128"/>
                <a:ea typeface="Meiryo UI" pitchFamily="50" charset="-128"/>
                <a:cs typeface="Meiryo UI" pitchFamily="50" charset="-128"/>
              </a:rPr>
              <a:t> </a:t>
            </a:r>
            <a:r>
              <a:rPr lang="ja-JP" altLang="en-US" sz="2500" b="1" dirty="0">
                <a:solidFill>
                  <a:srgbClr val="000000"/>
                </a:solidFill>
                <a:latin typeface="Meiryo UI" pitchFamily="50" charset="-128"/>
                <a:ea typeface="Meiryo UI" pitchFamily="50" charset="-128"/>
                <a:cs typeface="Meiryo UI" pitchFamily="50" charset="-128"/>
              </a:rPr>
              <a:t>介護保険サービス利用の状況</a:t>
            </a:r>
          </a:p>
        </p:txBody>
      </p:sp>
      <p:sp>
        <p:nvSpPr>
          <p:cNvPr id="151556" name="Rectangle 3"/>
          <p:cNvSpPr>
            <a:spLocks noChangeArrowheads="1"/>
          </p:cNvSpPr>
          <p:nvPr/>
        </p:nvSpPr>
        <p:spPr bwMode="auto">
          <a:xfrm>
            <a:off x="252413" y="117157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51557" name="Text Box 5"/>
          <p:cNvSpPr txBox="1">
            <a:spLocks noChangeArrowheads="1"/>
          </p:cNvSpPr>
          <p:nvPr/>
        </p:nvSpPr>
        <p:spPr bwMode="auto">
          <a:xfrm>
            <a:off x="0" y="0"/>
            <a:ext cx="2338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-10</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5290269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ChangeArrowheads="1"/>
          </p:cNvSpPr>
          <p:nvPr/>
        </p:nvSpPr>
        <p:spPr bwMode="auto">
          <a:xfrm>
            <a:off x="531813" y="366713"/>
            <a:ext cx="79422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eaLnBrk="1" hangingPunct="1"/>
            <a:r>
              <a:rPr lang="ja-JP" altLang="en-US" sz="3000" b="1">
                <a:solidFill>
                  <a:srgbClr val="000000"/>
                </a:solidFill>
                <a:latin typeface="Meiryo UI" pitchFamily="50" charset="-128"/>
                <a:ea typeface="Meiryo UI" pitchFamily="50" charset="-128"/>
                <a:cs typeface="Meiryo UI" pitchFamily="50" charset="-128"/>
              </a:rPr>
              <a:t>認知症サポート医の機能</a:t>
            </a:r>
            <a:r>
              <a:rPr lang="en-US" altLang="ja-JP" sz="3000" b="1">
                <a:solidFill>
                  <a:srgbClr val="000000"/>
                </a:solidFill>
                <a:latin typeface="Meiryo UI" pitchFamily="50" charset="-128"/>
                <a:ea typeface="Meiryo UI" pitchFamily="50" charset="-128"/>
                <a:cs typeface="Meiryo UI" pitchFamily="50" charset="-128"/>
              </a:rPr>
              <a:t>･</a:t>
            </a:r>
            <a:r>
              <a:rPr lang="ja-JP" altLang="en-US" sz="3000" b="1">
                <a:solidFill>
                  <a:srgbClr val="000000"/>
                </a:solidFill>
                <a:latin typeface="Meiryo UI" pitchFamily="50" charset="-128"/>
                <a:ea typeface="Meiryo UI" pitchFamily="50" charset="-128"/>
                <a:cs typeface="Meiryo UI" pitchFamily="50" charset="-128"/>
              </a:rPr>
              <a:t>役割</a:t>
            </a:r>
            <a:endParaRPr lang="en-US" altLang="ja-JP" sz="3000" b="1">
              <a:solidFill>
                <a:srgbClr val="000000"/>
              </a:solidFill>
              <a:latin typeface="Meiryo UI" pitchFamily="50" charset="-128"/>
              <a:ea typeface="Meiryo UI" pitchFamily="50" charset="-128"/>
              <a:cs typeface="Meiryo UI" pitchFamily="50" charset="-128"/>
            </a:endParaRPr>
          </a:p>
        </p:txBody>
      </p:sp>
      <p:sp>
        <p:nvSpPr>
          <p:cNvPr id="153603" name="Rectangle 4"/>
          <p:cNvSpPr>
            <a:spLocks noChangeArrowheads="1"/>
          </p:cNvSpPr>
          <p:nvPr/>
        </p:nvSpPr>
        <p:spPr bwMode="auto">
          <a:xfrm>
            <a:off x="5668963" y="2493963"/>
            <a:ext cx="2817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000">
                <a:solidFill>
                  <a:srgbClr val="FFFFFF"/>
                </a:solidFill>
                <a:latin typeface="HGP創英角ｺﾞｼｯｸUB" pitchFamily="50" charset="-128"/>
                <a:ea typeface="HGP創英角ｺﾞｼｯｸUB" pitchFamily="50" charset="-128"/>
              </a:rPr>
              <a:t>専門医</a:t>
            </a:r>
          </a:p>
          <a:p>
            <a:pPr algn="ctr" eaLnBrk="1" hangingPunct="1"/>
            <a:r>
              <a:rPr lang="ja-JP" altLang="en-US" sz="2000">
                <a:solidFill>
                  <a:srgbClr val="FFFFFF"/>
                </a:solidFill>
                <a:latin typeface="HGP創英角ｺﾞｼｯｸUB" pitchFamily="50" charset="-128"/>
                <a:ea typeface="HGP創英角ｺﾞｼｯｸUB" pitchFamily="50" charset="-128"/>
              </a:rPr>
              <a:t>の機能</a:t>
            </a:r>
            <a:endParaRPr lang="en-US" altLang="ja-JP" sz="2000">
              <a:solidFill>
                <a:srgbClr val="FFFFFF"/>
              </a:solidFill>
              <a:latin typeface="HGP創英角ｺﾞｼｯｸUB" pitchFamily="50" charset="-128"/>
              <a:ea typeface="HGP創英角ｺﾞｼｯｸUB" pitchFamily="50" charset="-128"/>
            </a:endParaRPr>
          </a:p>
        </p:txBody>
      </p:sp>
      <p:sp>
        <p:nvSpPr>
          <p:cNvPr id="153604" name="Rectangle 4"/>
          <p:cNvSpPr>
            <a:spLocks noChangeArrowheads="1"/>
          </p:cNvSpPr>
          <p:nvPr/>
        </p:nvSpPr>
        <p:spPr bwMode="auto">
          <a:xfrm>
            <a:off x="1371600" y="1485900"/>
            <a:ext cx="3171825" cy="2114550"/>
          </a:xfrm>
          <a:prstGeom prst="rect">
            <a:avLst/>
          </a:prstGeom>
          <a:gradFill rotWithShape="1">
            <a:gsLst>
              <a:gs pos="0">
                <a:srgbClr val="E5851B"/>
              </a:gs>
              <a:gs pos="100000">
                <a:schemeClr val="bg1"/>
              </a:gs>
            </a:gsLst>
            <a:lin ang="0" scaled="1"/>
          </a:gradFill>
          <a:ln>
            <a:noFill/>
          </a:ln>
          <a:effectLst/>
        </p:spPr>
        <p:txBody>
          <a:bodyPr wrap="none" anchor="ctr"/>
          <a:lstStyle/>
          <a:p>
            <a:pPr eaLnBrk="1" hangingPunct="1"/>
            <a:endParaRPr lang="ja-JP" altLang="en-US" sz="3200">
              <a:solidFill>
                <a:srgbClr val="000000"/>
              </a:solidFill>
            </a:endParaRPr>
          </a:p>
        </p:txBody>
      </p:sp>
      <p:sp>
        <p:nvSpPr>
          <p:cNvPr id="153605" name="Rectangle 4"/>
          <p:cNvSpPr>
            <a:spLocks noChangeArrowheads="1"/>
          </p:cNvSpPr>
          <p:nvPr/>
        </p:nvSpPr>
        <p:spPr bwMode="auto">
          <a:xfrm>
            <a:off x="785088" y="1542288"/>
            <a:ext cx="176053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000" b="1" dirty="0">
                <a:solidFill>
                  <a:srgbClr val="975711"/>
                </a:solidFill>
                <a:latin typeface="Meiryo UI" pitchFamily="50" charset="-128"/>
                <a:ea typeface="Meiryo UI" pitchFamily="50" charset="-128"/>
                <a:cs typeface="Meiryo UI" pitchFamily="50" charset="-128"/>
              </a:rPr>
              <a:t>かかりつけ医</a:t>
            </a:r>
          </a:p>
          <a:p>
            <a:pPr algn="ctr" eaLnBrk="1" hangingPunct="1"/>
            <a:r>
              <a:rPr lang="ja-JP" altLang="en-US" sz="2000" b="1" dirty="0">
                <a:solidFill>
                  <a:srgbClr val="975711"/>
                </a:solidFill>
                <a:latin typeface="Meiryo UI" pitchFamily="50" charset="-128"/>
                <a:ea typeface="Meiryo UI" pitchFamily="50" charset="-128"/>
                <a:cs typeface="Meiryo UI" pitchFamily="50" charset="-128"/>
              </a:rPr>
              <a:t>機能</a:t>
            </a:r>
            <a:endParaRPr lang="en-US" altLang="ja-JP" sz="2000" b="1" dirty="0">
              <a:solidFill>
                <a:srgbClr val="975711"/>
              </a:solidFill>
              <a:latin typeface="Meiryo UI" pitchFamily="50" charset="-128"/>
              <a:ea typeface="Meiryo UI" pitchFamily="50" charset="-128"/>
              <a:cs typeface="Meiryo UI" pitchFamily="50" charset="-128"/>
            </a:endParaRPr>
          </a:p>
        </p:txBody>
      </p:sp>
      <p:sp>
        <p:nvSpPr>
          <p:cNvPr id="153606" name="Rectangle 6"/>
          <p:cNvSpPr>
            <a:spLocks noChangeArrowheads="1"/>
          </p:cNvSpPr>
          <p:nvPr/>
        </p:nvSpPr>
        <p:spPr bwMode="auto">
          <a:xfrm>
            <a:off x="4559300" y="1501775"/>
            <a:ext cx="3219450" cy="2114550"/>
          </a:xfrm>
          <a:prstGeom prst="rect">
            <a:avLst/>
          </a:prstGeom>
          <a:gradFill rotWithShape="1">
            <a:gsLst>
              <a:gs pos="0">
                <a:srgbClr val="FFFFFF"/>
              </a:gs>
              <a:gs pos="100000">
                <a:srgbClr val="53A9FF"/>
              </a:gs>
            </a:gsLst>
            <a:lin ang="0" scaled="1"/>
          </a:gradFill>
          <a:ln>
            <a:noFill/>
          </a:ln>
          <a:effectLst/>
        </p:spPr>
        <p:txBody>
          <a:bodyPr wrap="none" anchor="ctr"/>
          <a:lstStyle/>
          <a:p>
            <a:pPr eaLnBrk="1" hangingPunct="1"/>
            <a:endParaRPr lang="ja-JP" altLang="en-US" sz="3200">
              <a:solidFill>
                <a:srgbClr val="000000"/>
              </a:solidFill>
            </a:endParaRPr>
          </a:p>
        </p:txBody>
      </p:sp>
      <p:sp>
        <p:nvSpPr>
          <p:cNvPr id="153607" name="Rectangle 4"/>
          <p:cNvSpPr>
            <a:spLocks noChangeArrowheads="1"/>
          </p:cNvSpPr>
          <p:nvPr/>
        </p:nvSpPr>
        <p:spPr bwMode="auto">
          <a:xfrm>
            <a:off x="6579560" y="1532766"/>
            <a:ext cx="14462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000" b="1" dirty="0">
                <a:solidFill>
                  <a:srgbClr val="002060"/>
                </a:solidFill>
                <a:latin typeface="Meiryo UI" pitchFamily="50" charset="-128"/>
                <a:ea typeface="Meiryo UI" pitchFamily="50" charset="-128"/>
                <a:cs typeface="Meiryo UI" pitchFamily="50" charset="-128"/>
              </a:rPr>
              <a:t>専門医</a:t>
            </a:r>
          </a:p>
          <a:p>
            <a:pPr algn="ctr" eaLnBrk="1" hangingPunct="1"/>
            <a:r>
              <a:rPr lang="ja-JP" altLang="en-US" sz="2000" b="1" dirty="0">
                <a:solidFill>
                  <a:srgbClr val="002060"/>
                </a:solidFill>
                <a:latin typeface="Meiryo UI" pitchFamily="50" charset="-128"/>
                <a:ea typeface="Meiryo UI" pitchFamily="50" charset="-128"/>
                <a:cs typeface="Meiryo UI" pitchFamily="50" charset="-128"/>
              </a:rPr>
              <a:t>機能</a:t>
            </a:r>
            <a:endParaRPr lang="en-US" altLang="ja-JP" sz="2000" b="1" dirty="0">
              <a:solidFill>
                <a:srgbClr val="002060"/>
              </a:solidFill>
              <a:latin typeface="Meiryo UI" pitchFamily="50" charset="-128"/>
              <a:ea typeface="Meiryo UI" pitchFamily="50" charset="-128"/>
              <a:cs typeface="Meiryo UI" pitchFamily="50" charset="-128"/>
            </a:endParaRPr>
          </a:p>
        </p:txBody>
      </p:sp>
      <p:sp>
        <p:nvSpPr>
          <p:cNvPr id="153608" name="Rectangle 4"/>
          <p:cNvSpPr>
            <a:spLocks noChangeArrowheads="1"/>
          </p:cNvSpPr>
          <p:nvPr/>
        </p:nvSpPr>
        <p:spPr bwMode="auto">
          <a:xfrm>
            <a:off x="6097775" y="2219388"/>
            <a:ext cx="259873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・鑑別診断</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・若年性認知症の診断</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・急激な症状の進行や</a:t>
            </a:r>
          </a:p>
          <a:p>
            <a:pPr eaLnBrk="1" hangingPunct="1"/>
            <a:r>
              <a:rPr lang="ja-JP" altLang="en-US" sz="1800" b="1" dirty="0">
                <a:solidFill>
                  <a:schemeClr val="bg2"/>
                </a:solidFill>
                <a:latin typeface="Meiryo UI" pitchFamily="50" charset="-128"/>
                <a:ea typeface="Meiryo UI" pitchFamily="50" charset="-128"/>
                <a:cs typeface="Meiryo UI" pitchFamily="50" charset="-128"/>
              </a:rPr>
              <a:t>  重篤な身体合併症の</a:t>
            </a:r>
          </a:p>
          <a:p>
            <a:pPr eaLnBrk="1" hangingPunct="1"/>
            <a:r>
              <a:rPr lang="ja-JP" altLang="en-US" sz="1800" b="1" dirty="0">
                <a:solidFill>
                  <a:schemeClr val="bg2"/>
                </a:solidFill>
                <a:latin typeface="Meiryo UI" pitchFamily="50" charset="-128"/>
                <a:ea typeface="Meiryo UI" pitchFamily="50" charset="-128"/>
                <a:cs typeface="Meiryo UI" pitchFamily="50" charset="-128"/>
              </a:rPr>
              <a:t>  対応　　        　　等</a:t>
            </a:r>
          </a:p>
        </p:txBody>
      </p:sp>
      <p:sp>
        <p:nvSpPr>
          <p:cNvPr id="153609" name="Rectangle 4"/>
          <p:cNvSpPr>
            <a:spLocks noChangeArrowheads="1"/>
          </p:cNvSpPr>
          <p:nvPr/>
        </p:nvSpPr>
        <p:spPr bwMode="auto">
          <a:xfrm>
            <a:off x="630238" y="2249488"/>
            <a:ext cx="24971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・日常の医学管理</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・早期発見・早期対応</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・本人・家族支援</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・多職種連携　　　等</a:t>
            </a:r>
          </a:p>
        </p:txBody>
      </p:sp>
      <p:sp>
        <p:nvSpPr>
          <p:cNvPr id="153610" name="Rectangle 4"/>
          <p:cNvSpPr>
            <a:spLocks noChangeArrowheads="1"/>
          </p:cNvSpPr>
          <p:nvPr/>
        </p:nvSpPr>
        <p:spPr bwMode="auto">
          <a:xfrm>
            <a:off x="951047" y="4292255"/>
            <a:ext cx="7318305" cy="1852612"/>
          </a:xfrm>
          <a:prstGeom prst="rect">
            <a:avLst/>
          </a:prstGeom>
          <a:noFill/>
          <a:ln w="50800" cap="rnd">
            <a:solidFill>
              <a:srgbClr val="6699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lnSpc>
                <a:spcPct val="125000"/>
              </a:lnSpc>
            </a:pPr>
            <a:r>
              <a:rPr lang="ja-JP" altLang="en-US" sz="2000" b="1" dirty="0">
                <a:solidFill>
                  <a:srgbClr val="000000"/>
                </a:solidFill>
                <a:latin typeface="Meiryo UI" pitchFamily="50" charset="-128"/>
                <a:ea typeface="Meiryo UI" pitchFamily="50" charset="-128"/>
                <a:cs typeface="Meiryo UI" pitchFamily="50" charset="-128"/>
              </a:rPr>
              <a:t> ① 認知症の人の医療・介護に関わる </a:t>
            </a:r>
            <a:r>
              <a:rPr lang="ja-JP" altLang="en-US" sz="2000" b="1" dirty="0">
                <a:solidFill>
                  <a:srgbClr val="669900"/>
                </a:solidFill>
                <a:latin typeface="Meiryo UI" pitchFamily="50" charset="-128"/>
                <a:ea typeface="Meiryo UI" pitchFamily="50" charset="-128"/>
                <a:cs typeface="Meiryo UI" pitchFamily="50" charset="-128"/>
              </a:rPr>
              <a:t>かかりつけ医や介護専門職   </a:t>
            </a:r>
          </a:p>
          <a:p>
            <a:pPr eaLnBrk="1" hangingPunct="1">
              <a:lnSpc>
                <a:spcPct val="125000"/>
              </a:lnSpc>
            </a:pPr>
            <a:r>
              <a:rPr lang="ja-JP" altLang="en-US" sz="2000" b="1" dirty="0">
                <a:solidFill>
                  <a:srgbClr val="669900"/>
                </a:solidFill>
                <a:latin typeface="Meiryo UI" pitchFamily="50" charset="-128"/>
                <a:ea typeface="Meiryo UI" pitchFamily="50" charset="-128"/>
                <a:cs typeface="Meiryo UI" pitchFamily="50" charset="-128"/>
              </a:rPr>
              <a:t>     に対するサポート</a:t>
            </a:r>
            <a:endParaRPr lang="en-US" altLang="ja-JP" sz="1600" b="1" dirty="0">
              <a:solidFill>
                <a:srgbClr val="669900"/>
              </a:solidFill>
              <a:latin typeface="Meiryo UI" pitchFamily="50" charset="-128"/>
              <a:ea typeface="Meiryo UI" pitchFamily="50" charset="-128"/>
              <a:cs typeface="Meiryo UI" pitchFamily="50" charset="-128"/>
            </a:endParaRPr>
          </a:p>
          <a:p>
            <a:pPr eaLnBrk="1" hangingPunct="1">
              <a:spcBef>
                <a:spcPct val="50000"/>
              </a:spcBef>
            </a:pPr>
            <a:r>
              <a:rPr lang="ja-JP" altLang="en-US" sz="2000" b="1" dirty="0">
                <a:solidFill>
                  <a:srgbClr val="000000"/>
                </a:solidFill>
                <a:latin typeface="Meiryo UI" pitchFamily="50" charset="-128"/>
                <a:ea typeface="Meiryo UI" pitchFamily="50" charset="-128"/>
                <a:cs typeface="Meiryo UI" pitchFamily="50" charset="-128"/>
              </a:rPr>
              <a:t> ② 地域包括支援センターを中心とした</a:t>
            </a:r>
            <a:r>
              <a:rPr lang="ja-JP" altLang="en-US" sz="2000" b="1" dirty="0">
                <a:solidFill>
                  <a:srgbClr val="669900"/>
                </a:solidFill>
                <a:latin typeface="Meiryo UI" pitchFamily="50" charset="-128"/>
                <a:ea typeface="Meiryo UI" pitchFamily="50" charset="-128"/>
                <a:cs typeface="Meiryo UI" pitchFamily="50" charset="-128"/>
              </a:rPr>
              <a:t>多職種の連携作り</a:t>
            </a:r>
          </a:p>
          <a:p>
            <a:pPr eaLnBrk="1" hangingPunct="1">
              <a:spcBef>
                <a:spcPct val="50000"/>
              </a:spcBef>
            </a:pPr>
            <a:r>
              <a:rPr lang="ja-JP" altLang="en-US" sz="2000" b="1" dirty="0">
                <a:solidFill>
                  <a:srgbClr val="000000"/>
                </a:solidFill>
                <a:latin typeface="Meiryo UI" pitchFamily="50" charset="-128"/>
                <a:ea typeface="Meiryo UI" pitchFamily="50" charset="-128"/>
                <a:cs typeface="Meiryo UI" pitchFamily="50" charset="-128"/>
              </a:rPr>
              <a:t> ③ かかりつけ医認知症対応力向上</a:t>
            </a:r>
            <a:r>
              <a:rPr lang="ja-JP" altLang="en-US" sz="2000" b="1" dirty="0">
                <a:solidFill>
                  <a:srgbClr val="669900"/>
                </a:solidFill>
                <a:latin typeface="Meiryo UI" pitchFamily="50" charset="-128"/>
                <a:ea typeface="Meiryo UI" pitchFamily="50" charset="-128"/>
                <a:cs typeface="Meiryo UI" pitchFamily="50" charset="-128"/>
              </a:rPr>
              <a:t>研修の講師</a:t>
            </a:r>
            <a:r>
              <a:rPr lang="ja-JP" altLang="en-US" sz="2000" b="1" dirty="0">
                <a:solidFill>
                  <a:srgbClr val="000000"/>
                </a:solidFill>
                <a:latin typeface="Meiryo UI" pitchFamily="50" charset="-128"/>
                <a:ea typeface="Meiryo UI" pitchFamily="50" charset="-128"/>
                <a:cs typeface="Meiryo UI" pitchFamily="50" charset="-128"/>
              </a:rPr>
              <a:t>や住民等への</a:t>
            </a:r>
            <a:r>
              <a:rPr lang="ja-JP" altLang="en-US" sz="2000" b="1" dirty="0">
                <a:solidFill>
                  <a:srgbClr val="669900"/>
                </a:solidFill>
                <a:latin typeface="Meiryo UI" pitchFamily="50" charset="-128"/>
                <a:ea typeface="Meiryo UI" pitchFamily="50" charset="-128"/>
                <a:cs typeface="Meiryo UI" pitchFamily="50" charset="-128"/>
              </a:rPr>
              <a:t>啓発</a:t>
            </a:r>
          </a:p>
        </p:txBody>
      </p:sp>
      <p:sp>
        <p:nvSpPr>
          <p:cNvPr id="153611" name="Rectangle 4"/>
          <p:cNvSpPr>
            <a:spLocks noChangeArrowheads="1"/>
          </p:cNvSpPr>
          <p:nvPr/>
        </p:nvSpPr>
        <p:spPr bwMode="auto">
          <a:xfrm>
            <a:off x="3205163" y="3768538"/>
            <a:ext cx="26082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400" b="1" dirty="0">
                <a:solidFill>
                  <a:srgbClr val="669900"/>
                </a:solidFill>
                <a:latin typeface="Meiryo UI" pitchFamily="50" charset="-128"/>
                <a:ea typeface="Meiryo UI" pitchFamily="50" charset="-128"/>
                <a:cs typeface="Meiryo UI" pitchFamily="50" charset="-128"/>
              </a:rPr>
              <a:t>機能・役割</a:t>
            </a:r>
            <a:endParaRPr lang="en-US" altLang="ja-JP" sz="2400" b="1" dirty="0">
              <a:solidFill>
                <a:srgbClr val="669900"/>
              </a:solidFill>
              <a:latin typeface="Meiryo UI" pitchFamily="50" charset="-128"/>
              <a:ea typeface="Meiryo UI" pitchFamily="50" charset="-128"/>
              <a:cs typeface="Meiryo UI" pitchFamily="50" charset="-128"/>
            </a:endParaRPr>
          </a:p>
        </p:txBody>
      </p:sp>
      <p:sp>
        <p:nvSpPr>
          <p:cNvPr id="153612" name="Oval 15"/>
          <p:cNvSpPr>
            <a:spLocks noChangeArrowheads="1"/>
          </p:cNvSpPr>
          <p:nvPr/>
        </p:nvSpPr>
        <p:spPr bwMode="auto">
          <a:xfrm>
            <a:off x="3429000" y="1543050"/>
            <a:ext cx="2190750" cy="2019300"/>
          </a:xfrm>
          <a:prstGeom prst="ellipse">
            <a:avLst/>
          </a:prstGeom>
          <a:noFill/>
          <a:ln w="50800">
            <a:solidFill>
              <a:schemeClr val="tx1"/>
            </a:solidFill>
            <a:prstDash val="sysDot"/>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solidFill>
                <a:srgbClr val="000000"/>
              </a:solidFill>
            </a:endParaRPr>
          </a:p>
        </p:txBody>
      </p:sp>
      <p:sp>
        <p:nvSpPr>
          <p:cNvPr id="153613" name="Rectangle 4"/>
          <p:cNvSpPr>
            <a:spLocks noChangeArrowheads="1"/>
          </p:cNvSpPr>
          <p:nvPr/>
        </p:nvSpPr>
        <p:spPr bwMode="auto">
          <a:xfrm>
            <a:off x="3219450" y="2128838"/>
            <a:ext cx="260826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400" b="1">
                <a:solidFill>
                  <a:srgbClr val="000000"/>
                </a:solidFill>
                <a:latin typeface="Meiryo UI" pitchFamily="50" charset="-128"/>
                <a:ea typeface="Meiryo UI" pitchFamily="50" charset="-128"/>
                <a:cs typeface="Meiryo UI" pitchFamily="50" charset="-128"/>
              </a:rPr>
              <a:t>認知症</a:t>
            </a:r>
          </a:p>
          <a:p>
            <a:pPr algn="ctr" eaLnBrk="1" hangingPunct="1"/>
            <a:r>
              <a:rPr lang="ja-JP" altLang="en-US" sz="2400" b="1">
                <a:solidFill>
                  <a:srgbClr val="000000"/>
                </a:solidFill>
                <a:latin typeface="Meiryo UI" pitchFamily="50" charset="-128"/>
                <a:ea typeface="Meiryo UI" pitchFamily="50" charset="-128"/>
                <a:cs typeface="Meiryo UI" pitchFamily="50" charset="-128"/>
              </a:rPr>
              <a:t>サポート医</a:t>
            </a:r>
          </a:p>
          <a:p>
            <a:pPr algn="ctr" eaLnBrk="1" hangingPunct="1"/>
            <a:endParaRPr lang="en-US" altLang="ja-JP" sz="2400" b="1">
              <a:solidFill>
                <a:srgbClr val="FFFFFF"/>
              </a:solidFill>
              <a:latin typeface="Meiryo UI" pitchFamily="50" charset="-128"/>
              <a:ea typeface="Meiryo UI" pitchFamily="50" charset="-128"/>
              <a:cs typeface="Meiryo UI" pitchFamily="50" charset="-128"/>
            </a:endParaRPr>
          </a:p>
        </p:txBody>
      </p:sp>
      <p:sp>
        <p:nvSpPr>
          <p:cNvPr id="153614" name="Rectangle 3"/>
          <p:cNvSpPr>
            <a:spLocks noChangeArrowheads="1"/>
          </p:cNvSpPr>
          <p:nvPr/>
        </p:nvSpPr>
        <p:spPr bwMode="auto">
          <a:xfrm>
            <a:off x="252413" y="102711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53615" name="Text Box 5"/>
          <p:cNvSpPr txBox="1">
            <a:spLocks noChangeArrowheads="1"/>
          </p:cNvSpPr>
          <p:nvPr/>
        </p:nvSpPr>
        <p:spPr bwMode="auto">
          <a:xfrm>
            <a:off x="0" y="0"/>
            <a:ext cx="24431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-11</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88257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780256" y="1492044"/>
            <a:ext cx="7627937" cy="4700034"/>
          </a:xfrm>
        </p:spPr>
        <p:txBody>
          <a:bodyPr/>
          <a:lstStyle/>
          <a:p>
            <a:pPr eaLnBrk="1" hangingPunct="1">
              <a:lnSpc>
                <a:spcPct val="120000"/>
              </a:lnSpc>
              <a:spcBef>
                <a:spcPts val="0"/>
              </a:spcBef>
              <a:buClr>
                <a:srgbClr val="FFCBFF"/>
              </a:buClr>
              <a:buSzPct val="90000"/>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認知症を呈する疾患のうち可逆性の疾患は、治療を</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Clr>
                <a:srgbClr val="FFCBFF"/>
              </a:buClr>
              <a:buSzPct val="90000"/>
              <a:buFont typeface="Wingdings" pitchFamily="2" charset="2"/>
              <a:buNone/>
            </a:pPr>
            <a:r>
              <a:rPr lang="ja-JP" altLang="en-US" sz="2400" b="1" dirty="0">
                <a:latin typeface="Meiryo UI" pitchFamily="50" charset="-128"/>
                <a:ea typeface="Meiryo UI" pitchFamily="50" charset="-128"/>
                <a:cs typeface="Meiryo UI" pitchFamily="50" charset="-128"/>
              </a:rPr>
              <a:t>   確実に行うことが可能</a:t>
            </a:r>
          </a:p>
          <a:p>
            <a:pPr eaLnBrk="1" hangingPunct="1">
              <a:lnSpc>
                <a:spcPct val="120000"/>
              </a:lnSpc>
              <a:spcBef>
                <a:spcPts val="900"/>
              </a:spcBef>
              <a:buClr>
                <a:srgbClr val="FFCBFF"/>
              </a:buClr>
              <a:buSzPct val="90000"/>
              <a:buFont typeface="Wingdings" pitchFamily="2" charset="2"/>
              <a:buNone/>
            </a:pPr>
            <a:r>
              <a:rPr lang="ja-JP" altLang="en-US"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アルツハイマー型認知症であれば、より早期からの薬物</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Clr>
                <a:srgbClr val="FFCBFF"/>
              </a:buClr>
              <a:buSzPct val="90000"/>
              <a:buFont typeface="Wingdings" pitchFamily="2" charset="2"/>
              <a:buNone/>
            </a:pPr>
            <a:r>
              <a:rPr lang="ja-JP" altLang="en-US" sz="2400" b="1" dirty="0">
                <a:latin typeface="Meiryo UI" pitchFamily="50" charset="-128"/>
                <a:ea typeface="Meiryo UI" pitchFamily="50" charset="-128"/>
                <a:cs typeface="Meiryo UI" pitchFamily="50" charset="-128"/>
              </a:rPr>
              <a:t>   療法による進行抑制が可能</a:t>
            </a:r>
          </a:p>
          <a:p>
            <a:pPr eaLnBrk="1" hangingPunct="1">
              <a:lnSpc>
                <a:spcPct val="120000"/>
              </a:lnSpc>
              <a:spcBef>
                <a:spcPts val="900"/>
              </a:spcBef>
              <a:buClr>
                <a:srgbClr val="FFCBFF"/>
              </a:buClr>
              <a:buSzPct val="90000"/>
              <a:buFont typeface="Wingdings" pitchFamily="2" charset="2"/>
              <a:buNone/>
            </a:pPr>
            <a:r>
              <a:rPr lang="ja-JP" altLang="en-US"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本人が変化に戸惑う期間を短くでき、その後の暮らしに</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Clr>
                <a:srgbClr val="FFCBFF"/>
              </a:buClr>
              <a:buSzPct val="90000"/>
              <a:buFont typeface="Wingdings" pitchFamily="2" charset="2"/>
              <a:buNone/>
            </a:pPr>
            <a:r>
              <a:rPr lang="ja-JP" altLang="en-US" sz="2400" b="1" dirty="0">
                <a:latin typeface="Meiryo UI" pitchFamily="50" charset="-128"/>
                <a:ea typeface="Meiryo UI" pitchFamily="50" charset="-128"/>
                <a:cs typeface="Meiryo UI" pitchFamily="50" charset="-128"/>
              </a:rPr>
              <a:t>   備えるために、自分で判断したり家族と相談できる</a:t>
            </a:r>
          </a:p>
          <a:p>
            <a:pPr eaLnBrk="1" hangingPunct="1">
              <a:lnSpc>
                <a:spcPct val="120000"/>
              </a:lnSpc>
              <a:spcBef>
                <a:spcPts val="900"/>
              </a:spcBef>
              <a:buClr>
                <a:srgbClr val="FFCBFF"/>
              </a:buClr>
              <a:buSzPct val="90000"/>
              <a:buFont typeface="Wingdings" pitchFamily="2" charset="2"/>
              <a:buNone/>
            </a:pPr>
            <a:r>
              <a:rPr lang="ja-JP" altLang="en-US"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家族等が適切な介護方法や支援サービスに関する情報</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Clr>
                <a:srgbClr val="FFCBFF"/>
              </a:buClr>
              <a:buSzPct val="90000"/>
              <a:buFont typeface="Wingdings" pitchFamily="2" charset="2"/>
              <a:buNone/>
            </a:pPr>
            <a:r>
              <a:rPr lang="ja-JP" altLang="en-US" sz="2400" b="1" dirty="0">
                <a:latin typeface="Meiryo UI" pitchFamily="50" charset="-128"/>
                <a:ea typeface="Meiryo UI" pitchFamily="50" charset="-128"/>
                <a:cs typeface="Meiryo UI" pitchFamily="50" charset="-128"/>
              </a:rPr>
              <a:t>   を早期から入手可能になり、病気の進行に合わせたケア</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Clr>
                <a:srgbClr val="FFCBFF"/>
              </a:buClr>
              <a:buSzPct val="90000"/>
              <a:buFont typeface="Wingdings" pitchFamily="2" charset="2"/>
              <a:buNone/>
            </a:pPr>
            <a:r>
              <a:rPr lang="ja-JP" altLang="en-US" sz="2400" b="1" dirty="0">
                <a:latin typeface="Meiryo UI" pitchFamily="50" charset="-128"/>
                <a:ea typeface="Meiryo UI" pitchFamily="50" charset="-128"/>
                <a:cs typeface="Meiryo UI" pitchFamily="50" charset="-128"/>
              </a:rPr>
              <a:t>   や諸サービスの利用により</a:t>
            </a:r>
            <a:r>
              <a:rPr lang="ja-JP" altLang="en-US" sz="12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認知症の進行抑制や家族の</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Clr>
                <a:srgbClr val="FFCBFF"/>
              </a:buClr>
              <a:buSzPct val="90000"/>
              <a:buFont typeface="Wingdings" pitchFamily="2" charset="2"/>
              <a:buNone/>
            </a:pPr>
            <a:r>
              <a:rPr lang="ja-JP" altLang="en-US" sz="2400" b="1" dirty="0">
                <a:latin typeface="Meiryo UI" pitchFamily="50" charset="-128"/>
                <a:ea typeface="Meiryo UI" pitchFamily="50" charset="-128"/>
                <a:cs typeface="Meiryo UI" pitchFamily="50" charset="-128"/>
              </a:rPr>
              <a:t>   介護負担の軽減ができる</a:t>
            </a:r>
          </a:p>
        </p:txBody>
      </p:sp>
      <p:sp>
        <p:nvSpPr>
          <p:cNvPr id="15363" name="Rectangle 3"/>
          <p:cNvSpPr>
            <a:spLocks noChangeArrowheads="1"/>
          </p:cNvSpPr>
          <p:nvPr/>
        </p:nvSpPr>
        <p:spPr bwMode="auto">
          <a:xfrm>
            <a:off x="309563" y="1058863"/>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5364" name="Rectangle 4"/>
          <p:cNvSpPr>
            <a:spLocks noChangeArrowheads="1"/>
          </p:cNvSpPr>
          <p:nvPr/>
        </p:nvSpPr>
        <p:spPr bwMode="auto">
          <a:xfrm>
            <a:off x="179388" y="417513"/>
            <a:ext cx="871378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a:latin typeface="Meiryo UI" pitchFamily="50" charset="-128"/>
                <a:ea typeface="Meiryo UI" pitchFamily="50" charset="-128"/>
                <a:cs typeface="Meiryo UI" pitchFamily="50" charset="-128"/>
              </a:rPr>
              <a:t>早期発見・早期対応の意義</a:t>
            </a:r>
          </a:p>
        </p:txBody>
      </p:sp>
      <p:sp>
        <p:nvSpPr>
          <p:cNvPr id="15365"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-5</a:t>
            </a:r>
            <a:r>
              <a:rPr lang="ja-JP" altLang="en-US" sz="1800" b="1" dirty="0">
                <a:latin typeface="Meiryo UI" pitchFamily="50" charset="-128"/>
                <a:ea typeface="Meiryo UI" pitchFamily="50" charset="-128"/>
                <a:cs typeface="Meiryo UI" pitchFamily="50" charset="-128"/>
              </a:rPr>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4" name="Text Box 4"/>
          <p:cNvSpPr txBox="1">
            <a:spLocks noChangeArrowheads="1"/>
          </p:cNvSpPr>
          <p:nvPr/>
        </p:nvSpPr>
        <p:spPr bwMode="auto">
          <a:xfrm>
            <a:off x="247650" y="433423"/>
            <a:ext cx="8569325" cy="549275"/>
          </a:xfrm>
          <a:prstGeom prst="rect">
            <a:avLst/>
          </a:prstGeom>
          <a:noFill/>
          <a:ln w="9525">
            <a:noFill/>
            <a:miter lim="800000"/>
            <a:headEnd/>
            <a:tailEnd/>
          </a:ln>
          <a:effectLst/>
        </p:spPr>
        <p:txBody>
          <a:bodyPr lIns="91437" tIns="45718" rIns="91437" bIns="45718">
            <a:spAutoFit/>
          </a:bodyP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defRPr/>
            </a:pPr>
            <a:r>
              <a:rPr lang="ja-JP" altLang="en-US" sz="3000" b="1">
                <a:solidFill>
                  <a:srgbClr val="000000"/>
                </a:solidFill>
                <a:latin typeface="Meiryo UI" pitchFamily="50" charset="-128"/>
                <a:ea typeface="Meiryo UI" pitchFamily="50" charset="-128"/>
                <a:cs typeface="Meiryo UI" pitchFamily="50" charset="-128"/>
              </a:rPr>
              <a:t>認知症疾患医療センターの機能と連携</a:t>
            </a:r>
            <a:r>
              <a:rPr lang="ja-JP" altLang="en-US" sz="3000" b="1">
                <a:solidFill>
                  <a:srgbClr val="000000"/>
                </a:solidFill>
                <a:effectLst>
                  <a:outerShdw blurRad="38100" dist="38100" dir="2700000" algn="tl">
                    <a:srgbClr val="C0C0C0"/>
                  </a:outerShdw>
                </a:effectLst>
                <a:latin typeface="Meiryo UI" pitchFamily="50" charset="-128"/>
                <a:ea typeface="Meiryo UI" pitchFamily="50" charset="-128"/>
                <a:cs typeface="Meiryo UI" pitchFamily="50" charset="-128"/>
              </a:rPr>
              <a:t>　</a:t>
            </a:r>
          </a:p>
        </p:txBody>
      </p:sp>
      <p:sp>
        <p:nvSpPr>
          <p:cNvPr id="154627" name="AutoShape 5"/>
          <p:cNvSpPr>
            <a:spLocks noChangeArrowheads="1"/>
          </p:cNvSpPr>
          <p:nvPr/>
        </p:nvSpPr>
        <p:spPr bwMode="auto">
          <a:xfrm>
            <a:off x="492125" y="2178050"/>
            <a:ext cx="5072063" cy="1835150"/>
          </a:xfrm>
          <a:prstGeom prst="roundRect">
            <a:avLst>
              <a:gd name="adj" fmla="val 10009"/>
            </a:avLst>
          </a:prstGeom>
          <a:solidFill>
            <a:srgbClr val="99C24E"/>
          </a:solidFill>
          <a:ln>
            <a:noFill/>
          </a:ln>
        </p:spPr>
        <p:txBody>
          <a:bodyPr wrap="none" anchor="ctr"/>
          <a:lstStyle/>
          <a:p>
            <a:pPr algn="r" eaLnBrk="1" hangingPunct="1"/>
            <a:endParaRPr lang="ja-JP" altLang="en-US">
              <a:solidFill>
                <a:srgbClr val="000000"/>
              </a:solidFill>
            </a:endParaRPr>
          </a:p>
        </p:txBody>
      </p:sp>
      <p:sp>
        <p:nvSpPr>
          <p:cNvPr id="154628" name="AutoShape 6"/>
          <p:cNvSpPr>
            <a:spLocks noChangeArrowheads="1"/>
          </p:cNvSpPr>
          <p:nvPr/>
        </p:nvSpPr>
        <p:spPr bwMode="auto">
          <a:xfrm>
            <a:off x="6062663" y="2124110"/>
            <a:ext cx="982662" cy="2012950"/>
          </a:xfrm>
          <a:prstGeom prst="roundRect">
            <a:avLst>
              <a:gd name="adj" fmla="val 15861"/>
            </a:avLst>
          </a:prstGeom>
          <a:solidFill>
            <a:srgbClr val="5199E9"/>
          </a:solidFill>
          <a:ln>
            <a:noFill/>
          </a:ln>
        </p:spPr>
        <p:txBody>
          <a:bodyPr wrap="none" anchor="ctr"/>
          <a:lstStyle/>
          <a:p>
            <a:pPr algn="r" eaLnBrk="1" hangingPunct="1"/>
            <a:endParaRPr lang="ja-JP" altLang="en-US">
              <a:solidFill>
                <a:srgbClr val="000000"/>
              </a:solidFill>
              <a:latin typeface="Meiryo UI" pitchFamily="50" charset="-128"/>
              <a:ea typeface="Meiryo UI" pitchFamily="50" charset="-128"/>
              <a:cs typeface="Meiryo UI" pitchFamily="50" charset="-128"/>
            </a:endParaRPr>
          </a:p>
        </p:txBody>
      </p:sp>
      <p:sp>
        <p:nvSpPr>
          <p:cNvPr id="154629" name="AutoShape 7"/>
          <p:cNvSpPr>
            <a:spLocks noChangeArrowheads="1"/>
          </p:cNvSpPr>
          <p:nvPr/>
        </p:nvSpPr>
        <p:spPr bwMode="auto">
          <a:xfrm>
            <a:off x="7520112" y="2139950"/>
            <a:ext cx="1322387" cy="3159125"/>
          </a:xfrm>
          <a:prstGeom prst="roundRect">
            <a:avLst>
              <a:gd name="adj" fmla="val 11736"/>
            </a:avLst>
          </a:prstGeom>
          <a:solidFill>
            <a:schemeClr val="bg1">
              <a:lumMod val="65000"/>
            </a:schemeClr>
          </a:solidFill>
          <a:ln>
            <a:noFill/>
          </a:ln>
        </p:spPr>
        <p:txBody>
          <a:bodyPr wrap="none" anchor="ctr"/>
          <a:lstStyle/>
          <a:p>
            <a:pPr algn="r" eaLnBrk="1" hangingPunct="1"/>
            <a:endParaRPr lang="ja-JP" altLang="en-US">
              <a:solidFill>
                <a:srgbClr val="000000"/>
              </a:solidFill>
            </a:endParaRPr>
          </a:p>
        </p:txBody>
      </p:sp>
      <p:sp>
        <p:nvSpPr>
          <p:cNvPr id="154630" name="AutoShape 8"/>
          <p:cNvSpPr>
            <a:spLocks noChangeArrowheads="1"/>
          </p:cNvSpPr>
          <p:nvPr/>
        </p:nvSpPr>
        <p:spPr bwMode="auto">
          <a:xfrm>
            <a:off x="2820988" y="4402138"/>
            <a:ext cx="2752725" cy="1141412"/>
          </a:xfrm>
          <a:prstGeom prst="roundRect">
            <a:avLst>
              <a:gd name="adj" fmla="val 16667"/>
            </a:avLst>
          </a:prstGeom>
          <a:solidFill>
            <a:schemeClr val="bg1"/>
          </a:solidFill>
          <a:ln w="44450" algn="ctr">
            <a:solidFill>
              <a:schemeClr val="tx1"/>
            </a:solidFill>
            <a:round/>
            <a:headEnd/>
            <a:tailEnd/>
          </a:ln>
        </p:spPr>
        <p:txBody>
          <a:bodyPr wrap="none" anchor="ctr"/>
          <a:lstStyle/>
          <a:p>
            <a:pPr algn="r" eaLnBrk="1" hangingPunct="1"/>
            <a:endParaRPr lang="ja-JP" altLang="en-US">
              <a:solidFill>
                <a:srgbClr val="000000"/>
              </a:solidFill>
            </a:endParaRPr>
          </a:p>
        </p:txBody>
      </p:sp>
      <p:sp>
        <p:nvSpPr>
          <p:cNvPr id="154631" name="AutoShape 9"/>
          <p:cNvSpPr>
            <a:spLocks noChangeArrowheads="1"/>
          </p:cNvSpPr>
          <p:nvPr/>
        </p:nvSpPr>
        <p:spPr bwMode="auto">
          <a:xfrm>
            <a:off x="422275" y="5900738"/>
            <a:ext cx="4899025" cy="561975"/>
          </a:xfrm>
          <a:prstGeom prst="roundRect">
            <a:avLst>
              <a:gd name="adj" fmla="val 24292"/>
            </a:avLst>
          </a:prstGeom>
          <a:solidFill>
            <a:srgbClr val="EEB16E"/>
          </a:solidFill>
          <a:ln>
            <a:noFill/>
          </a:ln>
        </p:spPr>
        <p:txBody>
          <a:bodyPr wrap="none" anchor="ctr"/>
          <a:lstStyle/>
          <a:p>
            <a:pPr algn="r" eaLnBrk="1" hangingPunct="1"/>
            <a:endParaRPr lang="ja-JP" altLang="en-US">
              <a:solidFill>
                <a:srgbClr val="000000"/>
              </a:solidFill>
            </a:endParaRPr>
          </a:p>
        </p:txBody>
      </p:sp>
      <p:sp>
        <p:nvSpPr>
          <p:cNvPr id="154632" name="AutoShape 10"/>
          <p:cNvSpPr>
            <a:spLocks noChangeArrowheads="1"/>
          </p:cNvSpPr>
          <p:nvPr/>
        </p:nvSpPr>
        <p:spPr bwMode="auto">
          <a:xfrm>
            <a:off x="633413" y="3346450"/>
            <a:ext cx="1212850" cy="5334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1" hangingPunct="1"/>
            <a:endParaRPr lang="ja-JP" altLang="en-US">
              <a:solidFill>
                <a:srgbClr val="000000"/>
              </a:solidFill>
            </a:endParaRPr>
          </a:p>
        </p:txBody>
      </p:sp>
      <p:sp>
        <p:nvSpPr>
          <p:cNvPr id="154633" name="AutoShape 11"/>
          <p:cNvSpPr>
            <a:spLocks noChangeArrowheads="1"/>
          </p:cNvSpPr>
          <p:nvPr/>
        </p:nvSpPr>
        <p:spPr bwMode="auto">
          <a:xfrm>
            <a:off x="3309938" y="3360738"/>
            <a:ext cx="1212850" cy="5334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1" hangingPunct="1"/>
            <a:endParaRPr lang="ja-JP" altLang="en-US">
              <a:solidFill>
                <a:srgbClr val="000000"/>
              </a:solidFill>
            </a:endParaRPr>
          </a:p>
        </p:txBody>
      </p:sp>
      <p:sp>
        <p:nvSpPr>
          <p:cNvPr id="154634" name="AutoShape 12"/>
          <p:cNvSpPr>
            <a:spLocks noChangeArrowheads="1"/>
          </p:cNvSpPr>
          <p:nvPr/>
        </p:nvSpPr>
        <p:spPr bwMode="auto">
          <a:xfrm>
            <a:off x="1971675" y="3354388"/>
            <a:ext cx="1212850" cy="5429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1" hangingPunct="1"/>
            <a:endParaRPr lang="ja-JP" altLang="en-US">
              <a:solidFill>
                <a:srgbClr val="000000"/>
              </a:solidFill>
            </a:endParaRPr>
          </a:p>
        </p:txBody>
      </p:sp>
      <p:sp>
        <p:nvSpPr>
          <p:cNvPr id="154635" name="AutoShape 14"/>
          <p:cNvSpPr>
            <a:spLocks noChangeArrowheads="1"/>
          </p:cNvSpPr>
          <p:nvPr/>
        </p:nvSpPr>
        <p:spPr bwMode="auto">
          <a:xfrm>
            <a:off x="488950" y="1657350"/>
            <a:ext cx="2954338" cy="1009650"/>
          </a:xfrm>
          <a:prstGeom prst="roundRect">
            <a:avLst>
              <a:gd name="adj" fmla="val 16667"/>
            </a:avLst>
          </a:prstGeom>
          <a:solidFill>
            <a:srgbClr val="598600"/>
          </a:solidFill>
          <a:ln w="28575" algn="ctr">
            <a:solidFill>
              <a:schemeClr val="bg1"/>
            </a:solidFill>
            <a:round/>
            <a:headEnd/>
            <a:tailEnd/>
          </a:ln>
        </p:spPr>
        <p:txBody>
          <a:bodyPr wrap="none" anchor="ctr"/>
          <a:lstStyle/>
          <a:p>
            <a:pPr algn="r" eaLnBrk="1" hangingPunct="1"/>
            <a:endParaRPr lang="ja-JP" altLang="en-US">
              <a:solidFill>
                <a:srgbClr val="000000"/>
              </a:solidFill>
            </a:endParaRPr>
          </a:p>
        </p:txBody>
      </p:sp>
      <p:sp>
        <p:nvSpPr>
          <p:cNvPr id="2" name="Text Box 4"/>
          <p:cNvSpPr txBox="1">
            <a:spLocks noChangeArrowheads="1"/>
          </p:cNvSpPr>
          <p:nvPr/>
        </p:nvSpPr>
        <p:spPr bwMode="auto">
          <a:xfrm>
            <a:off x="555625" y="1730410"/>
            <a:ext cx="2862263" cy="366713"/>
          </a:xfrm>
          <a:prstGeom prst="rect">
            <a:avLst/>
          </a:prstGeom>
          <a:noFill/>
          <a:ln w="9525">
            <a:noFill/>
            <a:miter lim="800000"/>
            <a:headEnd/>
            <a:tailEnd/>
          </a:ln>
          <a:effectLst/>
        </p:spPr>
        <p:txBody>
          <a:bodyPr lIns="91437" tIns="45718" rIns="91437" bIns="45718">
            <a:spAutoFit/>
          </a:bodyP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defRPr/>
            </a:pPr>
            <a:r>
              <a:rPr lang="ja-JP" altLang="en-US" sz="1800" b="1" dirty="0">
                <a:solidFill>
                  <a:srgbClr val="FFFFFF"/>
                </a:solidFill>
                <a:latin typeface="Meiryo UI" pitchFamily="50" charset="-128"/>
                <a:ea typeface="Meiryo UI" pitchFamily="50" charset="-128"/>
                <a:cs typeface="Meiryo UI" pitchFamily="50" charset="-128"/>
              </a:rPr>
              <a:t>［基幹型］</a:t>
            </a:r>
            <a:endParaRPr lang="ja-JP" altLang="en-US" sz="1800" b="1" dirty="0">
              <a:solidFill>
                <a:srgbClr val="000000"/>
              </a:solidFill>
              <a:effectLst>
                <a:outerShdw blurRad="38100" dist="38100" dir="2700000" algn="tl">
                  <a:srgbClr val="C0C0C0"/>
                </a:outerShdw>
              </a:effectLst>
              <a:latin typeface="Meiryo UI" pitchFamily="50" charset="-128"/>
              <a:ea typeface="Meiryo UI" pitchFamily="50" charset="-128"/>
              <a:cs typeface="Meiryo UI" pitchFamily="50" charset="-128"/>
            </a:endParaRPr>
          </a:p>
        </p:txBody>
      </p:sp>
      <p:sp>
        <p:nvSpPr>
          <p:cNvPr id="3" name="Text Box 4"/>
          <p:cNvSpPr txBox="1">
            <a:spLocks noChangeArrowheads="1"/>
          </p:cNvSpPr>
          <p:nvPr/>
        </p:nvSpPr>
        <p:spPr bwMode="auto">
          <a:xfrm>
            <a:off x="306388" y="2734780"/>
            <a:ext cx="3997325" cy="457200"/>
          </a:xfrm>
          <a:prstGeom prst="rect">
            <a:avLst/>
          </a:prstGeom>
          <a:noFill/>
          <a:ln w="9525">
            <a:noFill/>
            <a:miter lim="800000"/>
            <a:headEnd/>
            <a:tailEnd/>
          </a:ln>
          <a:effectLst/>
        </p:spPr>
        <p:txBody>
          <a:bodyPr lIns="91437" tIns="45718" rIns="91437" bIns="45718">
            <a:spAutoFit/>
          </a:bodyP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defRPr/>
            </a:pPr>
            <a:r>
              <a:rPr lang="ja-JP" altLang="en-US" sz="2300" b="1">
                <a:solidFill>
                  <a:srgbClr val="000000"/>
                </a:solidFill>
                <a:latin typeface="Meiryo UI" pitchFamily="50" charset="-128"/>
                <a:ea typeface="Meiryo UI" pitchFamily="50" charset="-128"/>
                <a:cs typeface="Meiryo UI" pitchFamily="50" charset="-128"/>
              </a:rPr>
              <a:t>認知症疾患医療センター</a:t>
            </a:r>
            <a:r>
              <a:rPr lang="ja-JP" altLang="en-US" sz="2400" b="1">
                <a:solidFill>
                  <a:srgbClr val="000000"/>
                </a:solidFill>
                <a:effectLst>
                  <a:outerShdw blurRad="38100" dist="38100" dir="2700000" algn="tl">
                    <a:srgbClr val="C0C0C0"/>
                  </a:outerShdw>
                </a:effectLst>
                <a:latin typeface="Meiryo UI" pitchFamily="50" charset="-128"/>
                <a:ea typeface="Meiryo UI" pitchFamily="50" charset="-128"/>
                <a:cs typeface="Meiryo UI" pitchFamily="50" charset="-128"/>
              </a:rPr>
              <a:t>　</a:t>
            </a:r>
          </a:p>
        </p:txBody>
      </p:sp>
      <p:sp>
        <p:nvSpPr>
          <p:cNvPr id="4" name="Text Box 4"/>
          <p:cNvSpPr txBox="1">
            <a:spLocks noChangeArrowheads="1"/>
          </p:cNvSpPr>
          <p:nvPr/>
        </p:nvSpPr>
        <p:spPr bwMode="auto">
          <a:xfrm>
            <a:off x="3358512" y="2334935"/>
            <a:ext cx="2274887" cy="353939"/>
          </a:xfrm>
          <a:prstGeom prst="rect">
            <a:avLst/>
          </a:prstGeom>
          <a:noFill/>
          <a:ln w="9525">
            <a:noFill/>
            <a:miter lim="800000"/>
            <a:headEnd/>
            <a:tailEnd/>
          </a:ln>
          <a:effectLst/>
        </p:spPr>
        <p:txBody>
          <a:bodyPr wrap="square" lIns="91437" tIns="45718" rIns="91437" bIns="45718">
            <a:spAutoFit/>
          </a:bodyP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defRPr/>
            </a:pPr>
            <a:r>
              <a:rPr lang="ja-JP" altLang="en-US" sz="1700" b="1" dirty="0">
                <a:solidFill>
                  <a:srgbClr val="FFFFFF"/>
                </a:solidFill>
                <a:latin typeface="Meiryo UI" pitchFamily="50" charset="-128"/>
                <a:ea typeface="Meiryo UI" pitchFamily="50" charset="-128"/>
                <a:cs typeface="Meiryo UI" pitchFamily="50" charset="-128"/>
              </a:rPr>
              <a:t>［地域型・診療所型］</a:t>
            </a:r>
            <a:r>
              <a:rPr lang="ja-JP" altLang="en-US" sz="1700" b="1" dirty="0">
                <a:solidFill>
                  <a:srgbClr val="000000"/>
                </a:solidFill>
                <a:effectLst>
                  <a:outerShdw blurRad="38100" dist="38100" dir="2700000" algn="tl">
                    <a:srgbClr val="C0C0C0"/>
                  </a:outerShdw>
                </a:effectLst>
                <a:latin typeface="Meiryo UI" pitchFamily="50" charset="-128"/>
                <a:ea typeface="Meiryo UI" pitchFamily="50" charset="-128"/>
                <a:cs typeface="Meiryo UI" pitchFamily="50" charset="-128"/>
              </a:rPr>
              <a:t>　</a:t>
            </a:r>
          </a:p>
        </p:txBody>
      </p:sp>
      <p:sp>
        <p:nvSpPr>
          <p:cNvPr id="154639" name="AutoShape 18"/>
          <p:cNvSpPr>
            <a:spLocks noChangeArrowheads="1"/>
          </p:cNvSpPr>
          <p:nvPr/>
        </p:nvSpPr>
        <p:spPr bwMode="auto">
          <a:xfrm>
            <a:off x="966788" y="2181225"/>
            <a:ext cx="2016125" cy="352425"/>
          </a:xfrm>
          <a:prstGeom prst="roundRect">
            <a:avLst>
              <a:gd name="adj" fmla="val 25676"/>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eaLnBrk="1" hangingPunct="1"/>
            <a:endParaRPr lang="ja-JP" altLang="en-US">
              <a:solidFill>
                <a:srgbClr val="000000"/>
              </a:solidFill>
            </a:endParaRPr>
          </a:p>
        </p:txBody>
      </p:sp>
      <p:sp>
        <p:nvSpPr>
          <p:cNvPr id="6" name="Text Box 4"/>
          <p:cNvSpPr txBox="1">
            <a:spLocks noChangeArrowheads="1"/>
          </p:cNvSpPr>
          <p:nvPr/>
        </p:nvSpPr>
        <p:spPr bwMode="auto">
          <a:xfrm>
            <a:off x="1108075" y="2198723"/>
            <a:ext cx="1679575" cy="304800"/>
          </a:xfrm>
          <a:prstGeom prst="rect">
            <a:avLst/>
          </a:prstGeom>
          <a:noFill/>
          <a:ln w="9525">
            <a:noFill/>
            <a:miter lim="800000"/>
            <a:headEnd/>
            <a:tailEnd/>
          </a:ln>
          <a:effectLst/>
        </p:spPr>
        <p:txBody>
          <a:bodyPr lIns="91437" tIns="45718" rIns="91437" bIns="45718">
            <a:spAutoFit/>
          </a:bodyP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defRPr/>
            </a:pPr>
            <a:r>
              <a:rPr lang="ja-JP" altLang="en-US" sz="1400" b="1">
                <a:solidFill>
                  <a:srgbClr val="000000"/>
                </a:solidFill>
                <a:latin typeface="Meiryo UI" pitchFamily="50" charset="-128"/>
                <a:ea typeface="Meiryo UI" pitchFamily="50" charset="-128"/>
                <a:cs typeface="Meiryo UI" pitchFamily="50" charset="-128"/>
              </a:rPr>
              <a:t>専門医療の提供</a:t>
            </a:r>
            <a:r>
              <a:rPr lang="ja-JP" altLang="en-US" sz="1400" b="1">
                <a:solidFill>
                  <a:srgbClr val="000000"/>
                </a:solidFill>
                <a:effectLst>
                  <a:outerShdw blurRad="38100" dist="38100" dir="2700000" algn="tl">
                    <a:srgbClr val="C0C0C0"/>
                  </a:outerShdw>
                </a:effectLst>
                <a:latin typeface="Meiryo UI" pitchFamily="50" charset="-128"/>
                <a:ea typeface="Meiryo UI" pitchFamily="50" charset="-128"/>
                <a:cs typeface="Meiryo UI" pitchFamily="50" charset="-128"/>
              </a:rPr>
              <a:t>　</a:t>
            </a:r>
          </a:p>
        </p:txBody>
      </p:sp>
      <p:sp>
        <p:nvSpPr>
          <p:cNvPr id="154641" name="Text Box 4"/>
          <p:cNvSpPr txBox="1">
            <a:spLocks noChangeArrowheads="1"/>
          </p:cNvSpPr>
          <p:nvPr/>
        </p:nvSpPr>
        <p:spPr bwMode="auto">
          <a:xfrm>
            <a:off x="612844" y="3457921"/>
            <a:ext cx="1276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dirty="0">
                <a:solidFill>
                  <a:srgbClr val="000000"/>
                </a:solidFill>
                <a:latin typeface="Meiryo UI" pitchFamily="50" charset="-128"/>
                <a:ea typeface="Meiryo UI" pitchFamily="50" charset="-128"/>
                <a:cs typeface="Meiryo UI" pitchFamily="50" charset="-128"/>
              </a:rPr>
              <a:t>情報センター　</a:t>
            </a:r>
          </a:p>
        </p:txBody>
      </p:sp>
      <p:sp>
        <p:nvSpPr>
          <p:cNvPr id="154642" name="Text Box 4"/>
          <p:cNvSpPr txBox="1">
            <a:spLocks noChangeArrowheads="1"/>
          </p:cNvSpPr>
          <p:nvPr/>
        </p:nvSpPr>
        <p:spPr bwMode="auto">
          <a:xfrm>
            <a:off x="3371850" y="3351144"/>
            <a:ext cx="1020763"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dirty="0">
                <a:solidFill>
                  <a:srgbClr val="000000"/>
                </a:solidFill>
                <a:latin typeface="Meiryo UI" pitchFamily="50" charset="-128"/>
                <a:ea typeface="Meiryo UI" pitchFamily="50" charset="-128"/>
                <a:cs typeface="Meiryo UI" pitchFamily="50" charset="-128"/>
              </a:rPr>
              <a:t>地域連携</a:t>
            </a:r>
          </a:p>
          <a:p>
            <a:pPr algn="ctr" eaLnBrk="1" hangingPunct="1"/>
            <a:r>
              <a:rPr lang="ja-JP" altLang="en-US" sz="1400" b="1" dirty="0">
                <a:solidFill>
                  <a:srgbClr val="000000"/>
                </a:solidFill>
                <a:latin typeface="Meiryo UI" pitchFamily="50" charset="-128"/>
                <a:ea typeface="Meiryo UI" pitchFamily="50" charset="-128"/>
                <a:cs typeface="Meiryo UI" pitchFamily="50" charset="-128"/>
              </a:rPr>
              <a:t>の強化　</a:t>
            </a:r>
          </a:p>
        </p:txBody>
      </p:sp>
      <p:sp>
        <p:nvSpPr>
          <p:cNvPr id="154643" name="Text Box 4"/>
          <p:cNvSpPr txBox="1">
            <a:spLocks noChangeArrowheads="1"/>
          </p:cNvSpPr>
          <p:nvPr/>
        </p:nvSpPr>
        <p:spPr bwMode="auto">
          <a:xfrm>
            <a:off x="1939925" y="3353560"/>
            <a:ext cx="1258888"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ts val="0"/>
              </a:spcBef>
            </a:pPr>
            <a:r>
              <a:rPr lang="ja-JP" altLang="en-US" sz="1400" b="1" dirty="0">
                <a:solidFill>
                  <a:srgbClr val="000000"/>
                </a:solidFill>
                <a:latin typeface="Meiryo UI" pitchFamily="50" charset="-128"/>
                <a:ea typeface="Meiryo UI" pitchFamily="50" charset="-128"/>
                <a:cs typeface="Meiryo UI" pitchFamily="50" charset="-128"/>
              </a:rPr>
              <a:t>専門医療</a:t>
            </a:r>
          </a:p>
          <a:p>
            <a:pPr algn="ctr" eaLnBrk="1" hangingPunct="1">
              <a:spcBef>
                <a:spcPts val="0"/>
              </a:spcBef>
            </a:pPr>
            <a:r>
              <a:rPr lang="ja-JP" altLang="en-US" sz="1400" b="1" dirty="0">
                <a:solidFill>
                  <a:srgbClr val="000000"/>
                </a:solidFill>
                <a:latin typeface="Meiryo UI" pitchFamily="50" charset="-128"/>
                <a:ea typeface="Meiryo UI" pitchFamily="50" charset="-128"/>
                <a:cs typeface="Meiryo UI" pitchFamily="50" charset="-128"/>
              </a:rPr>
              <a:t>の提供　</a:t>
            </a:r>
          </a:p>
        </p:txBody>
      </p:sp>
      <p:sp>
        <p:nvSpPr>
          <p:cNvPr id="154644" name="Text Box 4"/>
          <p:cNvSpPr txBox="1">
            <a:spLocks noChangeArrowheads="1"/>
          </p:cNvSpPr>
          <p:nvPr/>
        </p:nvSpPr>
        <p:spPr bwMode="auto">
          <a:xfrm>
            <a:off x="4221163" y="5028718"/>
            <a:ext cx="12652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a:solidFill>
                  <a:srgbClr val="808080"/>
                </a:solidFill>
                <a:latin typeface="Meiryo UI" pitchFamily="50" charset="-128"/>
                <a:ea typeface="Meiryo UI" pitchFamily="50" charset="-128"/>
                <a:cs typeface="Meiryo UI" pitchFamily="50" charset="-128"/>
              </a:rPr>
              <a:t>精神科外来</a:t>
            </a:r>
          </a:p>
        </p:txBody>
      </p:sp>
      <p:sp>
        <p:nvSpPr>
          <p:cNvPr id="154645" name="Text Box 4"/>
          <p:cNvSpPr txBox="1">
            <a:spLocks noChangeArrowheads="1"/>
          </p:cNvSpPr>
          <p:nvPr/>
        </p:nvSpPr>
        <p:spPr bwMode="auto">
          <a:xfrm>
            <a:off x="2949575" y="5070061"/>
            <a:ext cx="12652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dirty="0">
                <a:solidFill>
                  <a:srgbClr val="808080"/>
                </a:solidFill>
                <a:latin typeface="メイリオ" pitchFamily="50" charset="-128"/>
                <a:ea typeface="メイリオ" pitchFamily="50" charset="-128"/>
                <a:cs typeface="メイリオ" pitchFamily="50" charset="-128"/>
              </a:rPr>
              <a:t>物忘れ外来</a:t>
            </a:r>
          </a:p>
        </p:txBody>
      </p:sp>
      <p:sp>
        <p:nvSpPr>
          <p:cNvPr id="154646" name="Text Box 4"/>
          <p:cNvSpPr txBox="1">
            <a:spLocks noChangeArrowheads="1"/>
          </p:cNvSpPr>
          <p:nvPr/>
        </p:nvSpPr>
        <p:spPr bwMode="auto">
          <a:xfrm>
            <a:off x="3065463" y="4537835"/>
            <a:ext cx="23320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700" b="1" dirty="0">
                <a:solidFill>
                  <a:srgbClr val="000000"/>
                </a:solidFill>
                <a:latin typeface="Meiryo UI" pitchFamily="50" charset="-128"/>
                <a:ea typeface="Meiryo UI" pitchFamily="50" charset="-128"/>
                <a:cs typeface="Meiryo UI" pitchFamily="50" charset="-128"/>
              </a:rPr>
              <a:t>認知症サポート医</a:t>
            </a:r>
          </a:p>
        </p:txBody>
      </p:sp>
      <p:sp>
        <p:nvSpPr>
          <p:cNvPr id="154647" name="AutoShape 26"/>
          <p:cNvSpPr>
            <a:spLocks noChangeArrowheads="1"/>
          </p:cNvSpPr>
          <p:nvPr/>
        </p:nvSpPr>
        <p:spPr bwMode="auto">
          <a:xfrm>
            <a:off x="609600" y="4138613"/>
            <a:ext cx="349250" cy="1674812"/>
          </a:xfrm>
          <a:prstGeom prst="upDownArrow">
            <a:avLst>
              <a:gd name="adj1" fmla="val 44000"/>
              <a:gd name="adj2" fmla="val 5013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endParaRPr lang="ja-JP" altLang="en-US">
              <a:solidFill>
                <a:srgbClr val="000000"/>
              </a:solidFill>
            </a:endParaRPr>
          </a:p>
        </p:txBody>
      </p:sp>
      <p:sp>
        <p:nvSpPr>
          <p:cNvPr id="154648" name="AutoShape 27"/>
          <p:cNvSpPr>
            <a:spLocks noChangeArrowheads="1"/>
          </p:cNvSpPr>
          <p:nvPr/>
        </p:nvSpPr>
        <p:spPr bwMode="auto">
          <a:xfrm rot="2783825">
            <a:off x="5653881" y="4028282"/>
            <a:ext cx="352425" cy="560388"/>
          </a:xfrm>
          <a:prstGeom prst="upDownArrow">
            <a:avLst>
              <a:gd name="adj1" fmla="val 48481"/>
              <a:gd name="adj2" fmla="val 33775"/>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endParaRPr lang="ja-JP" altLang="en-US">
              <a:solidFill>
                <a:srgbClr val="000000"/>
              </a:solidFill>
            </a:endParaRPr>
          </a:p>
        </p:txBody>
      </p:sp>
      <p:sp>
        <p:nvSpPr>
          <p:cNvPr id="154649" name="AutoShape 29"/>
          <p:cNvSpPr>
            <a:spLocks noChangeArrowheads="1"/>
          </p:cNvSpPr>
          <p:nvPr/>
        </p:nvSpPr>
        <p:spPr bwMode="auto">
          <a:xfrm>
            <a:off x="3973513" y="3963988"/>
            <a:ext cx="546100" cy="460375"/>
          </a:xfrm>
          <a:prstGeom prst="upDownArrow">
            <a:avLst>
              <a:gd name="adj1" fmla="val 37611"/>
              <a:gd name="adj2" fmla="val 27588"/>
            </a:avLst>
          </a:prstGeom>
          <a:solidFill>
            <a:srgbClr val="5F5F5F"/>
          </a:solidFill>
          <a:ln w="44450">
            <a:solidFill>
              <a:schemeClr val="bg1"/>
            </a:solidFill>
            <a:miter lim="800000"/>
            <a:headEnd/>
            <a:tailEnd/>
          </a:ln>
        </p:spPr>
        <p:txBody>
          <a:bodyPr wrap="none" anchor="ctr"/>
          <a:lstStyle/>
          <a:p>
            <a:pPr algn="r" eaLnBrk="1" hangingPunct="1"/>
            <a:endParaRPr lang="ja-JP" altLang="en-US">
              <a:solidFill>
                <a:srgbClr val="000000"/>
              </a:solidFill>
            </a:endParaRPr>
          </a:p>
        </p:txBody>
      </p:sp>
      <p:sp>
        <p:nvSpPr>
          <p:cNvPr id="154650" name="Text Box 4"/>
          <p:cNvSpPr txBox="1">
            <a:spLocks noChangeArrowheads="1"/>
          </p:cNvSpPr>
          <p:nvPr/>
        </p:nvSpPr>
        <p:spPr bwMode="auto">
          <a:xfrm>
            <a:off x="828675" y="5985635"/>
            <a:ext cx="423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dirty="0">
                <a:solidFill>
                  <a:srgbClr val="000000"/>
                </a:solidFill>
                <a:latin typeface="Meiryo UI" pitchFamily="50" charset="-128"/>
                <a:ea typeface="Meiryo UI" pitchFamily="50" charset="-128"/>
                <a:cs typeface="Meiryo UI" pitchFamily="50" charset="-128"/>
              </a:rPr>
              <a:t>内科医等のいわゆる 「かかりつけ医」　</a:t>
            </a:r>
          </a:p>
        </p:txBody>
      </p:sp>
      <p:sp>
        <p:nvSpPr>
          <p:cNvPr id="154651" name="Text Box 4"/>
          <p:cNvSpPr txBox="1">
            <a:spLocks noChangeArrowheads="1"/>
          </p:cNvSpPr>
          <p:nvPr/>
        </p:nvSpPr>
        <p:spPr bwMode="auto">
          <a:xfrm>
            <a:off x="1071563" y="4544530"/>
            <a:ext cx="155098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300" b="1" dirty="0">
                <a:solidFill>
                  <a:srgbClr val="5F5F5F"/>
                </a:solidFill>
                <a:latin typeface="Meiryo UI" pitchFamily="50" charset="-128"/>
                <a:ea typeface="Meiryo UI" pitchFamily="50" charset="-128"/>
                <a:cs typeface="Meiryo UI" pitchFamily="50" charset="-128"/>
              </a:rPr>
              <a:t>行動・心理症状</a:t>
            </a:r>
            <a:r>
              <a:rPr lang="en-US" altLang="ja-JP" sz="1300" b="1" dirty="0">
                <a:solidFill>
                  <a:srgbClr val="5F5F5F"/>
                </a:solidFill>
                <a:latin typeface="Meiryo UI" pitchFamily="50" charset="-128"/>
                <a:ea typeface="Meiryo UI" pitchFamily="50" charset="-128"/>
                <a:cs typeface="Meiryo UI" pitchFamily="50" charset="-128"/>
              </a:rPr>
              <a:t>(BPSD)</a:t>
            </a:r>
            <a:r>
              <a:rPr lang="ja-JP" altLang="en-US" sz="1300" b="1" dirty="0">
                <a:solidFill>
                  <a:srgbClr val="5F5F5F"/>
                </a:solidFill>
                <a:latin typeface="Meiryo UI" pitchFamily="50" charset="-128"/>
                <a:ea typeface="Meiryo UI" pitchFamily="50" charset="-128"/>
                <a:cs typeface="Meiryo UI" pitchFamily="50" charset="-128"/>
              </a:rPr>
              <a:t>により</a:t>
            </a:r>
          </a:p>
          <a:p>
            <a:pPr algn="ctr" eaLnBrk="1" hangingPunct="1"/>
            <a:r>
              <a:rPr lang="ja-JP" altLang="en-US" sz="1300" b="1" dirty="0">
                <a:solidFill>
                  <a:srgbClr val="5F5F5F"/>
                </a:solidFill>
                <a:latin typeface="Meiryo UI" pitchFamily="50" charset="-128"/>
                <a:ea typeface="Meiryo UI" pitchFamily="50" charset="-128"/>
                <a:cs typeface="Meiryo UI" pitchFamily="50" charset="-128"/>
              </a:rPr>
              <a:t>専門医療が必要な認知症の人　</a:t>
            </a:r>
          </a:p>
        </p:txBody>
      </p:sp>
      <p:sp>
        <p:nvSpPr>
          <p:cNvPr id="154652" name="Oval 32"/>
          <p:cNvSpPr>
            <a:spLocks noChangeArrowheads="1"/>
          </p:cNvSpPr>
          <p:nvPr/>
        </p:nvSpPr>
        <p:spPr bwMode="auto">
          <a:xfrm>
            <a:off x="990600" y="4405313"/>
            <a:ext cx="1658938" cy="1171575"/>
          </a:xfrm>
          <a:prstGeom prst="ellipse">
            <a:avLst/>
          </a:prstGeom>
          <a:noFill/>
          <a:ln w="31750" algn="ctr">
            <a:solidFill>
              <a:srgbClr val="5F5F5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1" hangingPunct="1"/>
            <a:endParaRPr lang="ja-JP" altLang="en-US">
              <a:solidFill>
                <a:srgbClr val="000000"/>
              </a:solidFill>
            </a:endParaRPr>
          </a:p>
        </p:txBody>
      </p:sp>
      <p:sp>
        <p:nvSpPr>
          <p:cNvPr id="154653" name="Text Box 4"/>
          <p:cNvSpPr txBox="1">
            <a:spLocks noChangeArrowheads="1"/>
          </p:cNvSpPr>
          <p:nvPr/>
        </p:nvSpPr>
        <p:spPr bwMode="auto">
          <a:xfrm>
            <a:off x="5797482" y="2597150"/>
            <a:ext cx="14954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b="1" dirty="0">
                <a:solidFill>
                  <a:srgbClr val="FFFFFF"/>
                </a:solidFill>
                <a:latin typeface="Meiryo UI" pitchFamily="50" charset="-128"/>
                <a:ea typeface="Meiryo UI" pitchFamily="50" charset="-128"/>
                <a:cs typeface="Meiryo UI" pitchFamily="50" charset="-128"/>
              </a:rPr>
              <a:t>地域包括</a:t>
            </a:r>
          </a:p>
          <a:p>
            <a:pPr algn="ctr" eaLnBrk="1" hangingPunct="1">
              <a:spcBef>
                <a:spcPct val="50000"/>
              </a:spcBef>
            </a:pPr>
            <a:r>
              <a:rPr lang="ja-JP" altLang="en-US" sz="1600" b="1" dirty="0">
                <a:solidFill>
                  <a:srgbClr val="FFFFFF"/>
                </a:solidFill>
                <a:latin typeface="Meiryo UI" pitchFamily="50" charset="-128"/>
                <a:ea typeface="Meiryo UI" pitchFamily="50" charset="-128"/>
                <a:cs typeface="Meiryo UI" pitchFamily="50" charset="-128"/>
              </a:rPr>
              <a:t>支援</a:t>
            </a:r>
          </a:p>
          <a:p>
            <a:pPr algn="ctr" eaLnBrk="1" hangingPunct="1">
              <a:spcBef>
                <a:spcPct val="50000"/>
              </a:spcBef>
            </a:pPr>
            <a:r>
              <a:rPr lang="ja-JP" altLang="en-US" sz="1600" b="1" dirty="0">
                <a:solidFill>
                  <a:srgbClr val="FFFFFF"/>
                </a:solidFill>
                <a:latin typeface="Meiryo UI" pitchFamily="50" charset="-128"/>
                <a:ea typeface="Meiryo UI" pitchFamily="50" charset="-128"/>
                <a:cs typeface="Meiryo UI" pitchFamily="50" charset="-128"/>
              </a:rPr>
              <a:t>センター</a:t>
            </a:r>
          </a:p>
        </p:txBody>
      </p:sp>
      <p:sp>
        <p:nvSpPr>
          <p:cNvPr id="154654" name="Text Box 4"/>
          <p:cNvSpPr txBox="1">
            <a:spLocks noChangeArrowheads="1"/>
          </p:cNvSpPr>
          <p:nvPr/>
        </p:nvSpPr>
        <p:spPr bwMode="auto">
          <a:xfrm>
            <a:off x="7379046" y="2225710"/>
            <a:ext cx="1552575" cy="299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dirty="0">
                <a:solidFill>
                  <a:srgbClr val="FFFFFF"/>
                </a:solidFill>
                <a:latin typeface="Meiryo UI" pitchFamily="50" charset="-128"/>
                <a:ea typeface="Meiryo UI" pitchFamily="50" charset="-128"/>
                <a:cs typeface="Meiryo UI" pitchFamily="50" charset="-128"/>
              </a:rPr>
              <a:t>ケアマネジャー</a:t>
            </a:r>
            <a:endParaRPr lang="en-US" altLang="ja-JP" sz="1400" b="1" dirty="0">
              <a:solidFill>
                <a:srgbClr val="FFFFFF"/>
              </a:solidFill>
              <a:latin typeface="Meiryo UI" pitchFamily="50" charset="-128"/>
              <a:ea typeface="Meiryo UI" pitchFamily="50" charset="-128"/>
              <a:cs typeface="Meiryo UI" pitchFamily="50" charset="-128"/>
            </a:endParaRPr>
          </a:p>
          <a:p>
            <a:pPr algn="ctr" eaLnBrk="1" hangingPunct="1">
              <a:spcBef>
                <a:spcPct val="50000"/>
              </a:spcBef>
            </a:pPr>
            <a:r>
              <a:rPr lang="ja-JP" altLang="en-US" sz="1500" b="1" dirty="0">
                <a:solidFill>
                  <a:srgbClr val="FFFFFF"/>
                </a:solidFill>
                <a:latin typeface="Meiryo UI" pitchFamily="50" charset="-128"/>
                <a:ea typeface="Meiryo UI" pitchFamily="50" charset="-128"/>
                <a:cs typeface="Meiryo UI" pitchFamily="50" charset="-128"/>
              </a:rPr>
              <a:t>介護職</a:t>
            </a:r>
          </a:p>
          <a:p>
            <a:pPr algn="ctr" eaLnBrk="1" hangingPunct="1">
              <a:spcBef>
                <a:spcPct val="50000"/>
              </a:spcBef>
            </a:pPr>
            <a:r>
              <a:rPr lang="ja-JP" altLang="en-US" sz="1500" b="1" dirty="0">
                <a:solidFill>
                  <a:srgbClr val="FFFFFF"/>
                </a:solidFill>
                <a:latin typeface="Meiryo UI" pitchFamily="50" charset="-128"/>
                <a:ea typeface="Meiryo UI" pitchFamily="50" charset="-128"/>
                <a:cs typeface="Meiryo UI" pitchFamily="50" charset="-128"/>
              </a:rPr>
              <a:t>ホーム</a:t>
            </a:r>
          </a:p>
          <a:p>
            <a:pPr algn="ctr" eaLnBrk="1" hangingPunct="1"/>
            <a:r>
              <a:rPr lang="ja-JP" altLang="en-US" sz="1500" b="1" dirty="0">
                <a:solidFill>
                  <a:srgbClr val="FFFFFF"/>
                </a:solidFill>
                <a:latin typeface="Meiryo UI" pitchFamily="50" charset="-128"/>
                <a:ea typeface="Meiryo UI" pitchFamily="50" charset="-128"/>
                <a:cs typeface="Meiryo UI" pitchFamily="50" charset="-128"/>
              </a:rPr>
              <a:t>ヘルパー等</a:t>
            </a:r>
          </a:p>
          <a:p>
            <a:pPr algn="ctr" eaLnBrk="1" hangingPunct="1">
              <a:spcBef>
                <a:spcPct val="50000"/>
              </a:spcBef>
            </a:pPr>
            <a:endParaRPr lang="ja-JP" altLang="en-US" sz="900" b="1" dirty="0">
              <a:solidFill>
                <a:srgbClr val="FFFFFF"/>
              </a:solidFill>
              <a:latin typeface="Meiryo UI" pitchFamily="50" charset="-128"/>
              <a:ea typeface="Meiryo UI" pitchFamily="50" charset="-128"/>
              <a:cs typeface="Meiryo UI" pitchFamily="50" charset="-128"/>
            </a:endParaRPr>
          </a:p>
          <a:p>
            <a:pPr algn="ctr" eaLnBrk="1" hangingPunct="1">
              <a:spcBef>
                <a:spcPct val="50000"/>
              </a:spcBef>
            </a:pPr>
            <a:r>
              <a:rPr lang="ja-JP" altLang="en-US" sz="1500" b="1" dirty="0">
                <a:solidFill>
                  <a:srgbClr val="FFFFFF"/>
                </a:solidFill>
                <a:latin typeface="Meiryo UI" pitchFamily="50" charset="-128"/>
                <a:ea typeface="Meiryo UI" pitchFamily="50" charset="-128"/>
                <a:cs typeface="Meiryo UI" pitchFamily="50" charset="-128"/>
              </a:rPr>
              <a:t>介護サービス</a:t>
            </a:r>
          </a:p>
          <a:p>
            <a:pPr algn="ctr" eaLnBrk="1" hangingPunct="1">
              <a:spcBef>
                <a:spcPct val="50000"/>
              </a:spcBef>
            </a:pPr>
            <a:r>
              <a:rPr lang="ja-JP" altLang="en-US" sz="1500" b="1" dirty="0">
                <a:solidFill>
                  <a:srgbClr val="FFFFFF"/>
                </a:solidFill>
                <a:latin typeface="Meiryo UI" pitchFamily="50" charset="-128"/>
                <a:ea typeface="Meiryo UI" pitchFamily="50" charset="-128"/>
                <a:cs typeface="Meiryo UI" pitchFamily="50" charset="-128"/>
              </a:rPr>
              <a:t>・特 養</a:t>
            </a:r>
          </a:p>
          <a:p>
            <a:pPr algn="ctr" eaLnBrk="1" hangingPunct="1">
              <a:spcBef>
                <a:spcPct val="25000"/>
              </a:spcBef>
            </a:pPr>
            <a:r>
              <a:rPr lang="ja-JP" altLang="en-US" sz="1500" b="1" dirty="0">
                <a:solidFill>
                  <a:srgbClr val="FFFFFF"/>
                </a:solidFill>
                <a:latin typeface="Meiryo UI" pitchFamily="50" charset="-128"/>
                <a:ea typeface="Meiryo UI" pitchFamily="50" charset="-128"/>
                <a:cs typeface="Meiryo UI" pitchFamily="50" charset="-128"/>
              </a:rPr>
              <a:t>・老 健</a:t>
            </a:r>
          </a:p>
          <a:p>
            <a:pPr algn="ctr" eaLnBrk="1" hangingPunct="1">
              <a:spcBef>
                <a:spcPct val="25000"/>
              </a:spcBef>
            </a:pPr>
            <a:r>
              <a:rPr lang="ja-JP" altLang="en-US" sz="1500" b="1" dirty="0">
                <a:solidFill>
                  <a:srgbClr val="FFFFFF"/>
                </a:solidFill>
                <a:latin typeface="Meiryo UI" pitchFamily="50" charset="-128"/>
                <a:ea typeface="Meiryo UI" pitchFamily="50" charset="-128"/>
                <a:cs typeface="Meiryo UI" pitchFamily="50" charset="-128"/>
              </a:rPr>
              <a:t>・Ｇ Ｈ</a:t>
            </a:r>
          </a:p>
          <a:p>
            <a:pPr algn="ctr" eaLnBrk="1" hangingPunct="1">
              <a:spcBef>
                <a:spcPct val="25000"/>
              </a:spcBef>
            </a:pPr>
            <a:r>
              <a:rPr lang="ja-JP" altLang="en-US" sz="1500" b="1" dirty="0">
                <a:solidFill>
                  <a:srgbClr val="FFFFFF"/>
                </a:solidFill>
                <a:latin typeface="Meiryo UI" pitchFamily="50" charset="-128"/>
                <a:ea typeface="Meiryo UI" pitchFamily="50" charset="-128"/>
                <a:cs typeface="Meiryo UI" pitchFamily="50" charset="-128"/>
              </a:rPr>
              <a:t>・居 宅</a:t>
            </a:r>
          </a:p>
        </p:txBody>
      </p:sp>
      <p:sp>
        <p:nvSpPr>
          <p:cNvPr id="154655" name="AutoShape 36"/>
          <p:cNvSpPr>
            <a:spLocks noChangeArrowheads="1"/>
          </p:cNvSpPr>
          <p:nvPr/>
        </p:nvSpPr>
        <p:spPr bwMode="auto">
          <a:xfrm rot="5400000">
            <a:off x="7052563" y="3343275"/>
            <a:ext cx="460375" cy="498475"/>
          </a:xfrm>
          <a:prstGeom prst="upDownArrow">
            <a:avLst>
              <a:gd name="adj1" fmla="val 43454"/>
              <a:gd name="adj2" fmla="val 34192"/>
            </a:avLst>
          </a:prstGeom>
          <a:solidFill>
            <a:srgbClr val="3366FF"/>
          </a:solidFill>
          <a:ln w="38100">
            <a:solidFill>
              <a:schemeClr val="bg1"/>
            </a:solidFill>
            <a:miter lim="800000"/>
            <a:headEnd/>
            <a:tailEnd/>
          </a:ln>
        </p:spPr>
        <p:txBody>
          <a:bodyPr wrap="none" anchor="ctr"/>
          <a:lstStyle/>
          <a:p>
            <a:pPr algn="r" eaLnBrk="1" hangingPunct="1"/>
            <a:endParaRPr lang="ja-JP" altLang="en-US">
              <a:solidFill>
                <a:srgbClr val="000000"/>
              </a:solidFill>
            </a:endParaRPr>
          </a:p>
        </p:txBody>
      </p:sp>
      <p:sp>
        <p:nvSpPr>
          <p:cNvPr id="154656" name="Oval 37"/>
          <p:cNvSpPr>
            <a:spLocks noChangeArrowheads="1"/>
          </p:cNvSpPr>
          <p:nvPr/>
        </p:nvSpPr>
        <p:spPr bwMode="auto">
          <a:xfrm>
            <a:off x="4638675" y="3116263"/>
            <a:ext cx="846138" cy="815975"/>
          </a:xfrm>
          <a:prstGeom prst="ellipse">
            <a:avLst/>
          </a:prstGeom>
          <a:solidFill>
            <a:schemeClr val="bg1"/>
          </a:solidFill>
          <a:ln w="38100" cap="rnd" algn="ctr">
            <a:solidFill>
              <a:srgbClr val="808080"/>
            </a:solidFill>
            <a:prstDash val="sysDot"/>
            <a:round/>
            <a:headEnd/>
            <a:tailEnd/>
          </a:ln>
        </p:spPr>
        <p:txBody>
          <a:bodyPr wrap="none" anchor="ctr"/>
          <a:lstStyle/>
          <a:p>
            <a:pPr algn="r" eaLnBrk="1" hangingPunct="1"/>
            <a:endParaRPr lang="ja-JP" altLang="en-US">
              <a:solidFill>
                <a:srgbClr val="000000"/>
              </a:solidFill>
            </a:endParaRPr>
          </a:p>
        </p:txBody>
      </p:sp>
      <p:sp>
        <p:nvSpPr>
          <p:cNvPr id="154657" name="Text Box 4"/>
          <p:cNvSpPr txBox="1">
            <a:spLocks noChangeArrowheads="1"/>
          </p:cNvSpPr>
          <p:nvPr/>
        </p:nvSpPr>
        <p:spPr bwMode="auto">
          <a:xfrm>
            <a:off x="4684713" y="3165475"/>
            <a:ext cx="7334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300" b="1" dirty="0">
                <a:solidFill>
                  <a:srgbClr val="777777"/>
                </a:solidFill>
                <a:latin typeface="Meiryo UI" pitchFamily="50" charset="-128"/>
                <a:ea typeface="Meiryo UI" pitchFamily="50" charset="-128"/>
                <a:cs typeface="Meiryo UI" pitchFamily="50" charset="-128"/>
              </a:rPr>
              <a:t>連携</a:t>
            </a:r>
          </a:p>
          <a:p>
            <a:pPr algn="ctr" eaLnBrk="1" hangingPunct="1"/>
            <a:r>
              <a:rPr lang="ja-JP" altLang="en-US" sz="1300" b="1" dirty="0">
                <a:solidFill>
                  <a:srgbClr val="777777"/>
                </a:solidFill>
                <a:latin typeface="Meiryo UI" pitchFamily="50" charset="-128"/>
                <a:ea typeface="Meiryo UI" pitchFamily="50" charset="-128"/>
                <a:cs typeface="Meiryo UI" pitchFamily="50" charset="-128"/>
              </a:rPr>
              <a:t>担当者</a:t>
            </a:r>
          </a:p>
          <a:p>
            <a:pPr algn="ctr" eaLnBrk="1" hangingPunct="1"/>
            <a:r>
              <a:rPr lang="ja-JP" altLang="en-US" sz="1300" b="1" dirty="0">
                <a:solidFill>
                  <a:srgbClr val="777777"/>
                </a:solidFill>
                <a:latin typeface="Meiryo UI" pitchFamily="50" charset="-128"/>
                <a:ea typeface="Meiryo UI" pitchFamily="50" charset="-128"/>
                <a:cs typeface="Meiryo UI" pitchFamily="50" charset="-128"/>
              </a:rPr>
              <a:t>の配置</a:t>
            </a:r>
            <a:r>
              <a:rPr lang="ja-JP" altLang="en-US" sz="1200" b="1" dirty="0">
                <a:solidFill>
                  <a:srgbClr val="000000"/>
                </a:solidFill>
                <a:latin typeface="Meiryo UI" pitchFamily="50" charset="-128"/>
                <a:ea typeface="Meiryo UI" pitchFamily="50" charset="-128"/>
                <a:cs typeface="Meiryo UI" pitchFamily="50" charset="-128"/>
              </a:rPr>
              <a:t>　</a:t>
            </a:r>
          </a:p>
        </p:txBody>
      </p:sp>
      <p:sp>
        <p:nvSpPr>
          <p:cNvPr id="154658" name="AutoShape 42"/>
          <p:cNvSpPr>
            <a:spLocks noChangeArrowheads="1"/>
          </p:cNvSpPr>
          <p:nvPr/>
        </p:nvSpPr>
        <p:spPr bwMode="auto">
          <a:xfrm>
            <a:off x="3184525" y="4540250"/>
            <a:ext cx="2136775" cy="360363"/>
          </a:xfrm>
          <a:prstGeom prst="roundRect">
            <a:avLst>
              <a:gd name="adj" fmla="val 18060"/>
            </a:avLst>
          </a:prstGeom>
          <a:noFill/>
          <a:ln w="31750" algn="ctr">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1" hangingPunct="1"/>
            <a:endParaRPr lang="ja-JP" altLang="en-US">
              <a:solidFill>
                <a:srgbClr val="000000"/>
              </a:solidFill>
            </a:endParaRPr>
          </a:p>
        </p:txBody>
      </p:sp>
      <p:sp>
        <p:nvSpPr>
          <p:cNvPr id="154659" name="AutoShape 43"/>
          <p:cNvSpPr>
            <a:spLocks noChangeArrowheads="1"/>
          </p:cNvSpPr>
          <p:nvPr/>
        </p:nvSpPr>
        <p:spPr bwMode="auto">
          <a:xfrm>
            <a:off x="4286250" y="5006907"/>
            <a:ext cx="1157288" cy="360362"/>
          </a:xfrm>
          <a:prstGeom prst="roundRect">
            <a:avLst>
              <a:gd name="adj" fmla="val 28634"/>
            </a:avLst>
          </a:prstGeom>
          <a:noFill/>
          <a:ln w="28575" algn="ctr">
            <a:solidFill>
              <a:srgbClr val="80808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1" hangingPunct="1"/>
            <a:endParaRPr lang="ja-JP" altLang="en-US">
              <a:solidFill>
                <a:srgbClr val="000000"/>
              </a:solidFill>
            </a:endParaRPr>
          </a:p>
        </p:txBody>
      </p:sp>
      <p:sp>
        <p:nvSpPr>
          <p:cNvPr id="154660" name="AutoShape 44"/>
          <p:cNvSpPr>
            <a:spLocks noChangeArrowheads="1"/>
          </p:cNvSpPr>
          <p:nvPr/>
        </p:nvSpPr>
        <p:spPr bwMode="auto">
          <a:xfrm>
            <a:off x="2959100" y="5008908"/>
            <a:ext cx="1231900" cy="360363"/>
          </a:xfrm>
          <a:prstGeom prst="roundRect">
            <a:avLst>
              <a:gd name="adj" fmla="val 28634"/>
            </a:avLst>
          </a:prstGeom>
          <a:noFill/>
          <a:ln w="28575" algn="ctr">
            <a:solidFill>
              <a:srgbClr val="80808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1" hangingPunct="1"/>
            <a:endParaRPr lang="ja-JP" altLang="en-US">
              <a:solidFill>
                <a:srgbClr val="000000"/>
              </a:solidFill>
              <a:latin typeface="Meiryo UI" pitchFamily="50" charset="-128"/>
              <a:ea typeface="Meiryo UI" pitchFamily="50" charset="-128"/>
              <a:cs typeface="Meiryo UI" pitchFamily="50" charset="-128"/>
            </a:endParaRPr>
          </a:p>
        </p:txBody>
      </p:sp>
      <p:sp>
        <p:nvSpPr>
          <p:cNvPr id="154661" name="Text Box 4"/>
          <p:cNvSpPr txBox="1">
            <a:spLocks noChangeArrowheads="1"/>
          </p:cNvSpPr>
          <p:nvPr/>
        </p:nvSpPr>
        <p:spPr bwMode="auto">
          <a:xfrm>
            <a:off x="1301750" y="1311793"/>
            <a:ext cx="6886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600" b="1" dirty="0">
                <a:solidFill>
                  <a:srgbClr val="000000"/>
                </a:solidFill>
                <a:latin typeface="Meiryo UI" pitchFamily="50" charset="-128"/>
                <a:ea typeface="Meiryo UI" pitchFamily="50" charset="-128"/>
                <a:cs typeface="Meiryo UI" pitchFamily="50" charset="-128"/>
              </a:rPr>
              <a:t>　　　＜医療＞　　　　　　　　　    　　　　                 　　　　　＜介護＞</a:t>
            </a:r>
          </a:p>
        </p:txBody>
      </p:sp>
      <p:sp>
        <p:nvSpPr>
          <p:cNvPr id="154662" name="Text Box 4"/>
          <p:cNvSpPr txBox="1">
            <a:spLocks noChangeArrowheads="1"/>
          </p:cNvSpPr>
          <p:nvPr/>
        </p:nvSpPr>
        <p:spPr bwMode="auto">
          <a:xfrm>
            <a:off x="7009700" y="3054385"/>
            <a:ext cx="555625" cy="3159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05000"/>
              </a:lnSpc>
              <a:spcBef>
                <a:spcPct val="50000"/>
              </a:spcBef>
              <a:spcAft>
                <a:spcPct val="25000"/>
              </a:spcAft>
            </a:pPr>
            <a:r>
              <a:rPr lang="ja-JP" altLang="en-US" sz="1400" b="1">
                <a:solidFill>
                  <a:srgbClr val="3366FF"/>
                </a:solidFill>
                <a:latin typeface="Meiryo UI" pitchFamily="50" charset="-128"/>
                <a:ea typeface="Meiryo UI" pitchFamily="50" charset="-128"/>
                <a:cs typeface="Meiryo UI" pitchFamily="50" charset="-128"/>
              </a:rPr>
              <a:t>連携　</a:t>
            </a:r>
          </a:p>
        </p:txBody>
      </p:sp>
      <p:sp>
        <p:nvSpPr>
          <p:cNvPr id="154663" name="Text Box 4"/>
          <p:cNvSpPr txBox="1">
            <a:spLocks noChangeArrowheads="1"/>
          </p:cNvSpPr>
          <p:nvPr/>
        </p:nvSpPr>
        <p:spPr bwMode="auto">
          <a:xfrm>
            <a:off x="6640513" y="4599023"/>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a:solidFill>
                  <a:srgbClr val="3366FF"/>
                </a:solidFill>
                <a:latin typeface="Meiryo UI" pitchFamily="50" charset="-128"/>
                <a:ea typeface="Meiryo UI" pitchFamily="50" charset="-128"/>
                <a:cs typeface="Meiryo UI" pitchFamily="50" charset="-128"/>
              </a:rPr>
              <a:t>連携　</a:t>
            </a:r>
          </a:p>
        </p:txBody>
      </p:sp>
      <p:sp>
        <p:nvSpPr>
          <p:cNvPr id="154664" name="Text Box 4"/>
          <p:cNvSpPr txBox="1">
            <a:spLocks noChangeArrowheads="1"/>
          </p:cNvSpPr>
          <p:nvPr/>
        </p:nvSpPr>
        <p:spPr bwMode="auto">
          <a:xfrm>
            <a:off x="5103813" y="4015961"/>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a:solidFill>
                  <a:srgbClr val="808080"/>
                </a:solidFill>
                <a:latin typeface="Meiryo UI" pitchFamily="50" charset="-128"/>
                <a:ea typeface="Meiryo UI" pitchFamily="50" charset="-128"/>
                <a:cs typeface="Meiryo UI" pitchFamily="50" charset="-128"/>
              </a:rPr>
              <a:t>連携　</a:t>
            </a:r>
          </a:p>
        </p:txBody>
      </p:sp>
      <p:sp>
        <p:nvSpPr>
          <p:cNvPr id="154665" name="Text Box 4"/>
          <p:cNvSpPr txBox="1">
            <a:spLocks noChangeArrowheads="1"/>
          </p:cNvSpPr>
          <p:nvPr/>
        </p:nvSpPr>
        <p:spPr bwMode="auto">
          <a:xfrm>
            <a:off x="176213" y="4796943"/>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a:solidFill>
                  <a:srgbClr val="3366FF"/>
                </a:solidFill>
                <a:latin typeface="Meiryo UI" pitchFamily="50" charset="-128"/>
                <a:ea typeface="Meiryo UI" pitchFamily="50" charset="-128"/>
                <a:cs typeface="Meiryo UI" pitchFamily="50" charset="-128"/>
              </a:rPr>
              <a:t>連携　</a:t>
            </a:r>
          </a:p>
        </p:txBody>
      </p:sp>
      <p:sp>
        <p:nvSpPr>
          <p:cNvPr id="154666" name="Text Box 4"/>
          <p:cNvSpPr txBox="1">
            <a:spLocks noChangeArrowheads="1"/>
          </p:cNvSpPr>
          <p:nvPr/>
        </p:nvSpPr>
        <p:spPr bwMode="auto">
          <a:xfrm>
            <a:off x="4358861" y="5570952"/>
            <a:ext cx="627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dirty="0">
                <a:solidFill>
                  <a:srgbClr val="808080"/>
                </a:solidFill>
                <a:latin typeface="Meiryo UI" pitchFamily="50" charset="-128"/>
                <a:ea typeface="Meiryo UI" pitchFamily="50" charset="-128"/>
                <a:cs typeface="Meiryo UI" pitchFamily="50" charset="-128"/>
              </a:rPr>
              <a:t>連携　</a:t>
            </a:r>
          </a:p>
        </p:txBody>
      </p:sp>
      <p:sp>
        <p:nvSpPr>
          <p:cNvPr id="154667" name="Text Box 4"/>
          <p:cNvSpPr txBox="1">
            <a:spLocks noChangeArrowheads="1"/>
          </p:cNvSpPr>
          <p:nvPr/>
        </p:nvSpPr>
        <p:spPr bwMode="auto">
          <a:xfrm>
            <a:off x="4294188" y="4027074"/>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dirty="0">
                <a:solidFill>
                  <a:srgbClr val="808080"/>
                </a:solidFill>
                <a:latin typeface="Meiryo UI" pitchFamily="50" charset="-128"/>
                <a:ea typeface="Meiryo UI" pitchFamily="50" charset="-128"/>
                <a:cs typeface="Meiryo UI" pitchFamily="50" charset="-128"/>
              </a:rPr>
              <a:t>連携　</a:t>
            </a:r>
          </a:p>
        </p:txBody>
      </p:sp>
      <p:sp>
        <p:nvSpPr>
          <p:cNvPr id="154668" name="Arc 52"/>
          <p:cNvSpPr>
            <a:spLocks/>
          </p:cNvSpPr>
          <p:nvPr/>
        </p:nvSpPr>
        <p:spPr bwMode="auto">
          <a:xfrm rot="5400000">
            <a:off x="5176044" y="4499769"/>
            <a:ext cx="1716087" cy="1279525"/>
          </a:xfrm>
          <a:custGeom>
            <a:avLst/>
            <a:gdLst>
              <a:gd name="T0" fmla="*/ 0 w 23902"/>
              <a:gd name="T1" fmla="*/ 2147483647 h 22456"/>
              <a:gd name="T2" fmla="*/ 2147483647 w 23902"/>
              <a:gd name="T3" fmla="*/ 2147483647 h 22456"/>
              <a:gd name="T4" fmla="*/ 2147483647 w 23902"/>
              <a:gd name="T5" fmla="*/ 2147483647 h 22456"/>
              <a:gd name="T6" fmla="*/ 0 60000 65536"/>
              <a:gd name="T7" fmla="*/ 0 60000 65536"/>
              <a:gd name="T8" fmla="*/ 0 60000 65536"/>
            </a:gdLst>
            <a:ahLst/>
            <a:cxnLst>
              <a:cxn ang="T6">
                <a:pos x="T0" y="T1"/>
              </a:cxn>
              <a:cxn ang="T7">
                <a:pos x="T2" y="T3"/>
              </a:cxn>
              <a:cxn ang="T8">
                <a:pos x="T4" y="T5"/>
              </a:cxn>
            </a:cxnLst>
            <a:rect l="0" t="0" r="r" b="b"/>
            <a:pathLst>
              <a:path w="23902" h="22456" fill="none" extrusionOk="0">
                <a:moveTo>
                  <a:pt x="0" y="123"/>
                </a:moveTo>
                <a:cubicBezTo>
                  <a:pt x="764" y="41"/>
                  <a:pt x="1533" y="-1"/>
                  <a:pt x="2302" y="0"/>
                </a:cubicBezTo>
                <a:cubicBezTo>
                  <a:pt x="14231" y="0"/>
                  <a:pt x="23902" y="9670"/>
                  <a:pt x="23902" y="21600"/>
                </a:cubicBezTo>
                <a:cubicBezTo>
                  <a:pt x="23902" y="21885"/>
                  <a:pt x="23896" y="22170"/>
                  <a:pt x="23885" y="22456"/>
                </a:cubicBezTo>
              </a:path>
              <a:path w="23902" h="22456" stroke="0" extrusionOk="0">
                <a:moveTo>
                  <a:pt x="0" y="123"/>
                </a:moveTo>
                <a:cubicBezTo>
                  <a:pt x="764" y="41"/>
                  <a:pt x="1533" y="-1"/>
                  <a:pt x="2302" y="0"/>
                </a:cubicBezTo>
                <a:cubicBezTo>
                  <a:pt x="14231" y="0"/>
                  <a:pt x="23902" y="9670"/>
                  <a:pt x="23902" y="21600"/>
                </a:cubicBezTo>
                <a:cubicBezTo>
                  <a:pt x="23902" y="21885"/>
                  <a:pt x="23896" y="22170"/>
                  <a:pt x="23885" y="22456"/>
                </a:cubicBezTo>
                <a:lnTo>
                  <a:pt x="2302" y="21600"/>
                </a:lnTo>
                <a:lnTo>
                  <a:pt x="0" y="123"/>
                </a:lnTo>
                <a:close/>
              </a:path>
            </a:pathLst>
          </a:custGeom>
          <a:noFill/>
          <a:ln w="130175">
            <a:solidFill>
              <a:srgbClr val="3366FF"/>
            </a:solidFill>
            <a:round/>
            <a:headEnd type="triangl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669" name="AutoShape 35"/>
          <p:cNvSpPr>
            <a:spLocks noChangeArrowheads="1"/>
          </p:cNvSpPr>
          <p:nvPr/>
        </p:nvSpPr>
        <p:spPr bwMode="auto">
          <a:xfrm rot="5400000">
            <a:off x="6336506" y="4166394"/>
            <a:ext cx="420688" cy="1727200"/>
          </a:xfrm>
          <a:prstGeom prst="upDownArrow">
            <a:avLst>
              <a:gd name="adj1" fmla="val 49194"/>
              <a:gd name="adj2" fmla="val 55426"/>
            </a:avLst>
          </a:prstGeom>
          <a:solidFill>
            <a:srgbClr val="3366FF"/>
          </a:solidFill>
          <a:ln w="50800">
            <a:solidFill>
              <a:schemeClr val="bg1"/>
            </a:solidFill>
            <a:miter lim="800000"/>
            <a:headEnd/>
            <a:tailEnd/>
          </a:ln>
        </p:spPr>
        <p:txBody>
          <a:bodyPr wrap="none" anchor="ctr"/>
          <a:lstStyle/>
          <a:p>
            <a:pPr algn="r" eaLnBrk="1" hangingPunct="1"/>
            <a:endParaRPr lang="ja-JP" altLang="en-US">
              <a:solidFill>
                <a:srgbClr val="000000"/>
              </a:solidFill>
            </a:endParaRPr>
          </a:p>
        </p:txBody>
      </p:sp>
      <p:sp>
        <p:nvSpPr>
          <p:cNvPr id="154670" name="Text Box 4"/>
          <p:cNvSpPr txBox="1">
            <a:spLocks noChangeArrowheads="1"/>
          </p:cNvSpPr>
          <p:nvPr/>
        </p:nvSpPr>
        <p:spPr bwMode="auto">
          <a:xfrm>
            <a:off x="6380163" y="5319230"/>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a:solidFill>
                  <a:srgbClr val="3366FF"/>
                </a:solidFill>
                <a:latin typeface="Meiryo UI" pitchFamily="50" charset="-128"/>
                <a:ea typeface="Meiryo UI" pitchFamily="50" charset="-128"/>
                <a:cs typeface="Meiryo UI" pitchFamily="50" charset="-128"/>
              </a:rPr>
              <a:t>連携　</a:t>
            </a:r>
          </a:p>
        </p:txBody>
      </p:sp>
      <p:sp>
        <p:nvSpPr>
          <p:cNvPr id="154671" name="AutoShape 36"/>
          <p:cNvSpPr>
            <a:spLocks noChangeArrowheads="1"/>
          </p:cNvSpPr>
          <p:nvPr/>
        </p:nvSpPr>
        <p:spPr bwMode="auto">
          <a:xfrm rot="5400000">
            <a:off x="5608638" y="3349625"/>
            <a:ext cx="460375" cy="498475"/>
          </a:xfrm>
          <a:prstGeom prst="upDownArrow">
            <a:avLst>
              <a:gd name="adj1" fmla="val 43454"/>
              <a:gd name="adj2" fmla="val 34192"/>
            </a:avLst>
          </a:prstGeom>
          <a:solidFill>
            <a:srgbClr val="3366FF"/>
          </a:solidFill>
          <a:ln w="38100">
            <a:solidFill>
              <a:schemeClr val="bg1"/>
            </a:solidFill>
            <a:miter lim="800000"/>
            <a:headEnd/>
            <a:tailEnd/>
          </a:ln>
        </p:spPr>
        <p:txBody>
          <a:bodyPr wrap="none" anchor="ctr"/>
          <a:lstStyle/>
          <a:p>
            <a:pPr algn="r" eaLnBrk="1" hangingPunct="1"/>
            <a:endParaRPr lang="ja-JP" altLang="en-US">
              <a:solidFill>
                <a:srgbClr val="000000"/>
              </a:solidFill>
            </a:endParaRPr>
          </a:p>
        </p:txBody>
      </p:sp>
      <p:sp>
        <p:nvSpPr>
          <p:cNvPr id="154672" name="Text Box 4"/>
          <p:cNvSpPr txBox="1">
            <a:spLocks noChangeArrowheads="1"/>
          </p:cNvSpPr>
          <p:nvPr/>
        </p:nvSpPr>
        <p:spPr bwMode="auto">
          <a:xfrm>
            <a:off x="5556250" y="3041685"/>
            <a:ext cx="555625" cy="3159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05000"/>
              </a:lnSpc>
              <a:spcBef>
                <a:spcPct val="50000"/>
              </a:spcBef>
              <a:spcAft>
                <a:spcPct val="25000"/>
              </a:spcAft>
            </a:pPr>
            <a:r>
              <a:rPr lang="ja-JP" altLang="en-US" sz="1400" b="1">
                <a:solidFill>
                  <a:srgbClr val="3366FF"/>
                </a:solidFill>
                <a:latin typeface="Meiryo UI" pitchFamily="50" charset="-128"/>
                <a:ea typeface="Meiryo UI" pitchFamily="50" charset="-128"/>
                <a:cs typeface="Meiryo UI" pitchFamily="50" charset="-128"/>
              </a:rPr>
              <a:t>連携　</a:t>
            </a:r>
          </a:p>
        </p:txBody>
      </p:sp>
      <p:sp>
        <p:nvSpPr>
          <p:cNvPr id="154673" name="AutoShape 29"/>
          <p:cNvSpPr>
            <a:spLocks noChangeArrowheads="1"/>
          </p:cNvSpPr>
          <p:nvPr/>
        </p:nvSpPr>
        <p:spPr bwMode="auto">
          <a:xfrm>
            <a:off x="3979863" y="5484813"/>
            <a:ext cx="546100" cy="460375"/>
          </a:xfrm>
          <a:prstGeom prst="upDownArrow">
            <a:avLst>
              <a:gd name="adj1" fmla="val 37611"/>
              <a:gd name="adj2" fmla="val 27588"/>
            </a:avLst>
          </a:prstGeom>
          <a:solidFill>
            <a:srgbClr val="5F5F5F"/>
          </a:solidFill>
          <a:ln w="44450">
            <a:solidFill>
              <a:schemeClr val="bg1"/>
            </a:solidFill>
            <a:miter lim="800000"/>
            <a:headEnd/>
            <a:tailEnd/>
          </a:ln>
        </p:spPr>
        <p:txBody>
          <a:bodyPr wrap="none" anchor="ctr"/>
          <a:lstStyle/>
          <a:p>
            <a:pPr algn="r" eaLnBrk="1" hangingPunct="1"/>
            <a:endParaRPr lang="ja-JP" altLang="en-US">
              <a:solidFill>
                <a:srgbClr val="000000"/>
              </a:solidFill>
            </a:endParaRPr>
          </a:p>
        </p:txBody>
      </p:sp>
      <p:sp>
        <p:nvSpPr>
          <p:cNvPr id="154674" name="Rectangle 3"/>
          <p:cNvSpPr>
            <a:spLocks noChangeArrowheads="1"/>
          </p:cNvSpPr>
          <p:nvPr/>
        </p:nvSpPr>
        <p:spPr bwMode="auto">
          <a:xfrm>
            <a:off x="263525" y="104457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54675" name="Text Box 5"/>
          <p:cNvSpPr txBox="1">
            <a:spLocks noChangeArrowheads="1"/>
          </p:cNvSpPr>
          <p:nvPr/>
        </p:nvSpPr>
        <p:spPr bwMode="auto">
          <a:xfrm>
            <a:off x="0" y="-4790"/>
            <a:ext cx="23479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-12</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878888750"/>
      </p:ext>
    </p:extLst>
  </p:cSld>
  <p:clrMapOvr>
    <a:masterClrMapping/>
  </p:clrMapOvr>
  <p:transition advClick="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59543" y="393843"/>
            <a:ext cx="8753475" cy="588962"/>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認知症の人の医療とケアの目標</a:t>
            </a:r>
          </a:p>
        </p:txBody>
      </p:sp>
      <p:sp>
        <p:nvSpPr>
          <p:cNvPr id="17448" name="Rectangle 40"/>
          <p:cNvSpPr>
            <a:spLocks noChangeArrowheads="1"/>
          </p:cNvSpPr>
          <p:nvPr/>
        </p:nvSpPr>
        <p:spPr bwMode="auto">
          <a:xfrm>
            <a:off x="252413" y="1041400"/>
            <a:ext cx="8567737" cy="73025"/>
          </a:xfrm>
          <a:prstGeom prst="rect">
            <a:avLst/>
          </a:prstGeom>
          <a:gradFill rotWithShape="1">
            <a:gsLst>
              <a:gs pos="0">
                <a:schemeClr val="accent1"/>
              </a:gs>
              <a:gs pos="100000">
                <a:schemeClr val="accent1">
                  <a:gamma/>
                  <a:shade val="46275"/>
                  <a:invGamma/>
                </a:schemeClr>
              </a:gs>
            </a:gsLst>
            <a:lin ang="0" scaled="1"/>
          </a:gradFill>
          <a:ln w="9525" algn="ctr">
            <a:noFill/>
            <a:miter lim="800000"/>
            <a:headEnd/>
            <a:tailEnd/>
          </a:ln>
          <a:effectLst/>
        </p:spPr>
        <p:txBody>
          <a:bodyPr wrap="none" anchor="ctr"/>
          <a:lstStyle/>
          <a:p>
            <a:pPr>
              <a:defRPr/>
            </a:pPr>
            <a:endParaRPr lang="ja-JP" altLang="en-US" sz="1800">
              <a:latin typeface="Arial" charset="0"/>
            </a:endParaRPr>
          </a:p>
        </p:txBody>
      </p:sp>
      <p:sp>
        <p:nvSpPr>
          <p:cNvPr id="63492" name="テキスト ボックス 35"/>
          <p:cNvSpPr txBox="1">
            <a:spLocks noChangeArrowheads="1"/>
          </p:cNvSpPr>
          <p:nvPr/>
        </p:nvSpPr>
        <p:spPr bwMode="auto">
          <a:xfrm>
            <a:off x="1484416" y="2254883"/>
            <a:ext cx="6614556"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Calibri" pitchFamily="34" charset="0"/>
              <a:buNone/>
            </a:pPr>
            <a:r>
              <a:rPr lang="en-US" altLang="ja-JP" sz="3300" b="1" dirty="0">
                <a:solidFill>
                  <a:srgbClr val="789C36"/>
                </a:solidFill>
                <a:latin typeface="Meiryo UI" pitchFamily="50" charset="-128"/>
                <a:ea typeface="Meiryo UI" pitchFamily="50" charset="-128"/>
                <a:cs typeface="Meiryo UI" pitchFamily="50" charset="-128"/>
              </a:rPr>
              <a:t>1</a:t>
            </a:r>
            <a:r>
              <a:rPr lang="ja-JP" altLang="en-US" sz="3300" b="1" dirty="0">
                <a:solidFill>
                  <a:srgbClr val="789C36"/>
                </a:solidFill>
                <a:latin typeface="Meiryo UI" pitchFamily="50" charset="-128"/>
                <a:ea typeface="Meiryo UI" pitchFamily="50" charset="-128"/>
                <a:cs typeface="Meiryo UI" pitchFamily="50" charset="-128"/>
              </a:rPr>
              <a:t>：生活機能の</a:t>
            </a:r>
            <a:r>
              <a:rPr lang="en-US" altLang="ja-JP" sz="3300" b="1" dirty="0">
                <a:solidFill>
                  <a:srgbClr val="789C36"/>
                </a:solidFill>
                <a:latin typeface="Meiryo UI" pitchFamily="50" charset="-128"/>
                <a:ea typeface="Meiryo UI" pitchFamily="50" charset="-128"/>
                <a:cs typeface="Meiryo UI" pitchFamily="50" charset="-128"/>
              </a:rPr>
              <a:t>1</a:t>
            </a:r>
            <a:r>
              <a:rPr lang="ja-JP" altLang="en-US" sz="3300" b="1" dirty="0">
                <a:solidFill>
                  <a:srgbClr val="789C36"/>
                </a:solidFill>
                <a:latin typeface="Meiryo UI" pitchFamily="50" charset="-128"/>
                <a:ea typeface="Meiryo UI" pitchFamily="50" charset="-128"/>
                <a:cs typeface="Meiryo UI" pitchFamily="50" charset="-128"/>
              </a:rPr>
              <a:t>日でも長い維持</a:t>
            </a:r>
          </a:p>
          <a:p>
            <a:pPr eaLnBrk="1" hangingPunct="1">
              <a:buFont typeface="Calibri" pitchFamily="34" charset="0"/>
              <a:buNone/>
            </a:pPr>
            <a:endParaRPr lang="en-US" altLang="ja-JP" sz="2000" b="1" dirty="0">
              <a:solidFill>
                <a:srgbClr val="FF5050"/>
              </a:solidFill>
              <a:latin typeface="Meiryo UI" pitchFamily="50" charset="-128"/>
              <a:ea typeface="Meiryo UI" pitchFamily="50" charset="-128"/>
              <a:cs typeface="Meiryo UI" pitchFamily="50" charset="-128"/>
            </a:endParaRPr>
          </a:p>
          <a:p>
            <a:pPr eaLnBrk="1" hangingPunct="1">
              <a:buFont typeface="Calibri" pitchFamily="34" charset="0"/>
              <a:buNone/>
            </a:pPr>
            <a:r>
              <a:rPr lang="en-US" altLang="ja-JP" sz="3300" b="1" dirty="0">
                <a:latin typeface="Meiryo UI" pitchFamily="50" charset="-128"/>
                <a:ea typeface="Meiryo UI" pitchFamily="50" charset="-128"/>
                <a:cs typeface="Meiryo UI" pitchFamily="50" charset="-128"/>
              </a:rPr>
              <a:t>2</a:t>
            </a:r>
            <a:r>
              <a:rPr lang="ja-JP" altLang="en-US" sz="3300" b="1" dirty="0">
                <a:latin typeface="Meiryo UI" pitchFamily="50" charset="-128"/>
                <a:ea typeface="Meiryo UI" pitchFamily="50" charset="-128"/>
                <a:cs typeface="Meiryo UI" pitchFamily="50" charset="-128"/>
              </a:rPr>
              <a:t>：行動・心理症状</a:t>
            </a:r>
            <a:r>
              <a:rPr lang="en-US" altLang="ja-JP" sz="3300" b="1" dirty="0">
                <a:latin typeface="Meiryo UI" pitchFamily="50" charset="-128"/>
                <a:ea typeface="Meiryo UI" pitchFamily="50" charset="-128"/>
                <a:cs typeface="Meiryo UI" pitchFamily="50" charset="-128"/>
              </a:rPr>
              <a:t>(BPSD)</a:t>
            </a:r>
            <a:r>
              <a:rPr lang="ja-JP" altLang="en-US" sz="3300" b="1" dirty="0">
                <a:latin typeface="Meiryo UI" pitchFamily="50" charset="-128"/>
                <a:ea typeface="Meiryo UI" pitchFamily="50" charset="-128"/>
                <a:cs typeface="Meiryo UI" pitchFamily="50" charset="-128"/>
              </a:rPr>
              <a:t>の緩和</a:t>
            </a:r>
            <a:endParaRPr lang="en-US" altLang="ja-JP" sz="3300" b="1" dirty="0">
              <a:latin typeface="Meiryo UI" pitchFamily="50" charset="-128"/>
              <a:ea typeface="Meiryo UI" pitchFamily="50" charset="-128"/>
              <a:cs typeface="Meiryo UI" pitchFamily="50" charset="-128"/>
            </a:endParaRPr>
          </a:p>
          <a:p>
            <a:pPr eaLnBrk="1" hangingPunct="1">
              <a:buFont typeface="Calibri" pitchFamily="34" charset="0"/>
              <a:buNone/>
            </a:pPr>
            <a:endParaRPr lang="ja-JP" altLang="en-US" sz="2000" b="1" dirty="0">
              <a:latin typeface="Meiryo UI" pitchFamily="50" charset="-128"/>
              <a:ea typeface="Meiryo UI" pitchFamily="50" charset="-128"/>
              <a:cs typeface="Meiryo UI" pitchFamily="50" charset="-128"/>
            </a:endParaRPr>
          </a:p>
          <a:p>
            <a:pPr eaLnBrk="1" hangingPunct="1">
              <a:buFont typeface="Calibri" pitchFamily="34" charset="0"/>
              <a:buNone/>
            </a:pPr>
            <a:r>
              <a:rPr lang="en-US" altLang="ja-JP" sz="3300" b="1" dirty="0">
                <a:latin typeface="Meiryo UI" pitchFamily="50" charset="-128"/>
                <a:ea typeface="Meiryo UI" pitchFamily="50" charset="-128"/>
                <a:cs typeface="Meiryo UI" pitchFamily="50" charset="-128"/>
              </a:rPr>
              <a:t>3</a:t>
            </a:r>
            <a:r>
              <a:rPr lang="ja-JP" altLang="en-US" sz="3300" b="1" dirty="0">
                <a:latin typeface="Meiryo UI" pitchFamily="50" charset="-128"/>
                <a:ea typeface="Meiryo UI" pitchFamily="50" charset="-128"/>
                <a:cs typeface="Meiryo UI" pitchFamily="50" charset="-128"/>
              </a:rPr>
              <a:t>：家族の介護負担の軽減</a:t>
            </a:r>
            <a:endParaRPr lang="en-US" sz="3300" b="1" dirty="0">
              <a:latin typeface="Meiryo UI" pitchFamily="50" charset="-128"/>
              <a:ea typeface="Meiryo UI" pitchFamily="50" charset="-128"/>
              <a:cs typeface="Meiryo UI" pitchFamily="50" charset="-128"/>
            </a:endParaRPr>
          </a:p>
        </p:txBody>
      </p:sp>
      <p:sp>
        <p:nvSpPr>
          <p:cNvPr id="63493" name="正方形/長方形 41"/>
          <p:cNvSpPr>
            <a:spLocks noChangeArrowheads="1"/>
          </p:cNvSpPr>
          <p:nvPr/>
        </p:nvSpPr>
        <p:spPr bwMode="auto">
          <a:xfrm>
            <a:off x="3526971" y="4965868"/>
            <a:ext cx="4783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b="1" dirty="0">
                <a:latin typeface="Meiryo UI" pitchFamily="50" charset="-128"/>
                <a:ea typeface="Meiryo UI" pitchFamily="50" charset="-128"/>
                <a:cs typeface="Meiryo UI" pitchFamily="50" charset="-128"/>
              </a:rPr>
              <a:t>日本老年医学会ニュースレター</a:t>
            </a:r>
            <a:endParaRPr lang="en-US" altLang="ja-JP" sz="1200" b="1" dirty="0">
              <a:latin typeface="Meiryo UI" pitchFamily="50" charset="-128"/>
              <a:ea typeface="Meiryo UI" pitchFamily="50" charset="-128"/>
              <a:cs typeface="Meiryo UI" pitchFamily="50" charset="-128"/>
            </a:endParaRPr>
          </a:p>
          <a:p>
            <a:r>
              <a:rPr lang="ja-JP" altLang="en-US" sz="1200" b="1" dirty="0">
                <a:latin typeface="Meiryo UI" pitchFamily="50" charset="-128"/>
                <a:ea typeface="Meiryo UI" pitchFamily="50" charset="-128"/>
                <a:cs typeface="Meiryo UI" pitchFamily="50" charset="-128"/>
              </a:rPr>
              <a:t>第</a:t>
            </a:r>
            <a:r>
              <a:rPr lang="en-US" altLang="ja-JP" sz="1200" b="1" dirty="0">
                <a:latin typeface="Meiryo UI" pitchFamily="50" charset="-128"/>
                <a:ea typeface="Meiryo UI" pitchFamily="50" charset="-128"/>
                <a:cs typeface="Meiryo UI" pitchFamily="50" charset="-128"/>
              </a:rPr>
              <a:t>1</a:t>
            </a:r>
            <a:r>
              <a:rPr lang="ja-JP" altLang="en-US" sz="1200" b="1" dirty="0">
                <a:latin typeface="Meiryo UI" pitchFamily="50" charset="-128"/>
                <a:ea typeface="Meiryo UI" pitchFamily="50" charset="-128"/>
                <a:cs typeface="Meiryo UI" pitchFamily="50" charset="-128"/>
              </a:rPr>
              <a:t>回　認知症の医療と介護　総合的機能評価の観点から　より抜粋</a:t>
            </a:r>
          </a:p>
        </p:txBody>
      </p:sp>
      <p:sp>
        <p:nvSpPr>
          <p:cNvPr id="7" name="Rectangle 3"/>
          <p:cNvSpPr>
            <a:spLocks noChangeArrowheads="1"/>
          </p:cNvSpPr>
          <p:nvPr/>
        </p:nvSpPr>
        <p:spPr bwMode="auto">
          <a:xfrm>
            <a:off x="263525" y="1044575"/>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8" name="Text Box 5"/>
          <p:cNvSpPr txBox="1">
            <a:spLocks noChangeArrowheads="1"/>
          </p:cNvSpPr>
          <p:nvPr/>
        </p:nvSpPr>
        <p:spPr bwMode="auto">
          <a:xfrm>
            <a:off x="0" y="-4790"/>
            <a:ext cx="23479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-13</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3899334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AutoShape 2"/>
          <p:cNvSpPr>
            <a:spLocks noChangeArrowheads="1"/>
          </p:cNvSpPr>
          <p:nvPr/>
        </p:nvSpPr>
        <p:spPr bwMode="auto">
          <a:xfrm>
            <a:off x="4972050" y="2781300"/>
            <a:ext cx="3789363" cy="3168650"/>
          </a:xfrm>
          <a:prstGeom prst="roundRect">
            <a:avLst>
              <a:gd name="adj" fmla="val 12903"/>
            </a:avLst>
          </a:prstGeom>
          <a:solidFill>
            <a:srgbClr val="FF7C80"/>
          </a:solidFill>
          <a:ln>
            <a:noFill/>
          </a:ln>
          <a:extLst>
            <a:ext uri="{91240B29-F687-4F45-9708-019B960494DF}">
              <a14:hiddenLine xmlns:a14="http://schemas.microsoft.com/office/drawing/2010/main" w="38100">
                <a:solidFill>
                  <a:schemeClr val="tx1"/>
                </a:solidFill>
                <a:round/>
                <a:headEnd/>
                <a:tailEnd/>
              </a14:hiddenLine>
            </a:ext>
          </a:extLst>
        </p:spPr>
        <p:txBody>
          <a:bodyPr wrap="none" anchor="ctr"/>
          <a:lstStyle/>
          <a:p>
            <a:pPr eaLnBrk="1" hangingPunct="1"/>
            <a:endParaRPr lang="ja-JP" altLang="en-US" sz="1800"/>
          </a:p>
        </p:txBody>
      </p:sp>
      <p:sp>
        <p:nvSpPr>
          <p:cNvPr id="155651" name="AutoShape 3"/>
          <p:cNvSpPr>
            <a:spLocks noChangeArrowheads="1"/>
          </p:cNvSpPr>
          <p:nvPr/>
        </p:nvSpPr>
        <p:spPr bwMode="auto">
          <a:xfrm>
            <a:off x="395288" y="2747963"/>
            <a:ext cx="3384550" cy="3168650"/>
          </a:xfrm>
          <a:prstGeom prst="roundRect">
            <a:avLst>
              <a:gd name="adj" fmla="val 12590"/>
            </a:avLst>
          </a:prstGeom>
          <a:solidFill>
            <a:schemeClr val="accent1">
              <a:lumMod val="50000"/>
            </a:schemeClr>
          </a:solidFill>
          <a:ln>
            <a:noFill/>
          </a:ln>
        </p:spPr>
        <p:txBody>
          <a:bodyPr wrap="none" anchor="ctr"/>
          <a:lstStyle/>
          <a:p>
            <a:pPr eaLnBrk="1" hangingPunct="1"/>
            <a:endParaRPr lang="ja-JP" altLang="en-US" sz="1800"/>
          </a:p>
        </p:txBody>
      </p:sp>
      <p:sp>
        <p:nvSpPr>
          <p:cNvPr id="155652" name="Rectangle 4"/>
          <p:cNvSpPr>
            <a:spLocks noGrp="1" noChangeArrowheads="1"/>
          </p:cNvSpPr>
          <p:nvPr>
            <p:ph type="title" idx="4294967295"/>
          </p:nvPr>
        </p:nvSpPr>
        <p:spPr>
          <a:xfrm>
            <a:off x="0" y="192088"/>
            <a:ext cx="8877300" cy="1152525"/>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認知症高齢者ケアの基本</a:t>
            </a:r>
            <a:r>
              <a:rPr lang="ja-JP" altLang="en-US" sz="3000" b="1" dirty="0">
                <a:solidFill>
                  <a:srgbClr val="FEFFF3"/>
                </a:solidFill>
                <a:latin typeface="Meiryo UI" pitchFamily="50" charset="-128"/>
                <a:ea typeface="Meiryo UI" pitchFamily="50" charset="-128"/>
                <a:cs typeface="Meiryo UI" pitchFamily="50" charset="-128"/>
              </a:rPr>
              <a:t/>
            </a:r>
            <a:br>
              <a:rPr lang="ja-JP" altLang="en-US" sz="3000" b="1" dirty="0">
                <a:solidFill>
                  <a:srgbClr val="FEFFF3"/>
                </a:solidFill>
                <a:latin typeface="Meiryo UI" pitchFamily="50" charset="-128"/>
                <a:ea typeface="Meiryo UI" pitchFamily="50" charset="-128"/>
                <a:cs typeface="Meiryo UI" pitchFamily="50" charset="-128"/>
              </a:rPr>
            </a:br>
            <a:r>
              <a:rPr lang="ja-JP" altLang="en-US" sz="2400" b="1" dirty="0">
                <a:solidFill>
                  <a:schemeClr val="tx1"/>
                </a:solidFill>
                <a:latin typeface="Meiryo UI" pitchFamily="50" charset="-128"/>
                <a:ea typeface="Meiryo UI" pitchFamily="50" charset="-128"/>
                <a:cs typeface="Meiryo UI" pitchFamily="50" charset="-128"/>
              </a:rPr>
              <a:t>～ 尊厳を支えるケアの確立 ～</a:t>
            </a:r>
          </a:p>
        </p:txBody>
      </p:sp>
      <p:sp>
        <p:nvSpPr>
          <p:cNvPr id="155653" name="Rectangle 5"/>
          <p:cNvSpPr>
            <a:spLocks noGrp="1" noChangeArrowheads="1"/>
          </p:cNvSpPr>
          <p:nvPr>
            <p:ph type="body" sz="half" idx="4294967295"/>
          </p:nvPr>
        </p:nvSpPr>
        <p:spPr>
          <a:xfrm>
            <a:off x="546652" y="3092450"/>
            <a:ext cx="3326848" cy="2570163"/>
          </a:xfrm>
        </p:spPr>
        <p:txBody>
          <a:bodyPr/>
          <a:lstStyle/>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・記憶障害の進行と感情</a:t>
            </a: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   等の残存</a:t>
            </a:r>
          </a:p>
          <a:p>
            <a:pPr eaLnBrk="1" hangingPunct="1">
              <a:lnSpc>
                <a:spcPct val="90000"/>
              </a:lnSpc>
              <a:buFontTx/>
              <a:buNone/>
            </a:pPr>
            <a:endParaRPr lang="ja-JP" altLang="en-US" sz="800" b="1" dirty="0">
              <a:solidFill>
                <a:schemeClr val="bg1"/>
              </a:solidFill>
              <a:latin typeface="Meiryo UI" pitchFamily="50" charset="-128"/>
              <a:ea typeface="Meiryo UI" pitchFamily="50" charset="-128"/>
              <a:cs typeface="Meiryo UI" pitchFamily="50" charset="-128"/>
            </a:endParaRP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・不安･焦燥感</a:t>
            </a: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 　⇒行動障害の引き金</a:t>
            </a:r>
          </a:p>
          <a:p>
            <a:pPr eaLnBrk="1" hangingPunct="1">
              <a:lnSpc>
                <a:spcPct val="90000"/>
              </a:lnSpc>
              <a:buFontTx/>
              <a:buNone/>
            </a:pPr>
            <a:endParaRPr lang="ja-JP" altLang="en-US" sz="800" b="1" dirty="0">
              <a:solidFill>
                <a:schemeClr val="bg1"/>
              </a:solidFill>
              <a:latin typeface="Meiryo UI" pitchFamily="50" charset="-128"/>
              <a:ea typeface="Meiryo UI" pitchFamily="50" charset="-128"/>
              <a:cs typeface="Meiryo UI" pitchFamily="50" charset="-128"/>
            </a:endParaRP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・環境適応能力の低下　</a:t>
            </a: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　（環境変化に脆弱）</a:t>
            </a:r>
          </a:p>
        </p:txBody>
      </p:sp>
      <p:sp>
        <p:nvSpPr>
          <p:cNvPr id="155654" name="Rectangle 6"/>
          <p:cNvSpPr>
            <a:spLocks noGrp="1" noChangeArrowheads="1"/>
          </p:cNvSpPr>
          <p:nvPr>
            <p:ph type="body" sz="half" idx="4294967295"/>
          </p:nvPr>
        </p:nvSpPr>
        <p:spPr>
          <a:xfrm>
            <a:off x="5098774" y="3086100"/>
            <a:ext cx="3581676" cy="2779713"/>
          </a:xfrm>
        </p:spPr>
        <p:txBody>
          <a:bodyPr/>
          <a:lstStyle/>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a:t>
            </a:r>
            <a:r>
              <a:rPr lang="ja-JP" altLang="en-US" sz="2100" b="1" u="sng" dirty="0">
                <a:solidFill>
                  <a:schemeClr val="bg1"/>
                </a:solidFill>
                <a:latin typeface="Meiryo UI" pitchFamily="50" charset="-128"/>
                <a:ea typeface="Meiryo UI" pitchFamily="50" charset="-128"/>
                <a:cs typeface="Meiryo UI" pitchFamily="50" charset="-128"/>
              </a:rPr>
              <a:t>環境の変化を避け、生活の</a:t>
            </a: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  </a:t>
            </a:r>
            <a:r>
              <a:rPr lang="ja-JP" altLang="en-US" sz="2100" b="1" u="sng" dirty="0">
                <a:solidFill>
                  <a:schemeClr val="bg1"/>
                </a:solidFill>
                <a:latin typeface="Meiryo UI" pitchFamily="50" charset="-128"/>
                <a:ea typeface="Meiryo UI" pitchFamily="50" charset="-128"/>
                <a:cs typeface="Meiryo UI" pitchFamily="50" charset="-128"/>
              </a:rPr>
              <a:t>継続性を尊重</a:t>
            </a:r>
          </a:p>
          <a:p>
            <a:pPr eaLnBrk="1" hangingPunct="1">
              <a:lnSpc>
                <a:spcPct val="90000"/>
              </a:lnSpc>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a:t>
            </a:r>
            <a:r>
              <a:rPr lang="ja-JP" altLang="en-US" sz="2100" b="1" u="sng" dirty="0">
                <a:solidFill>
                  <a:schemeClr val="bg1"/>
                </a:solidFill>
                <a:latin typeface="Meiryo UI" pitchFamily="50" charset="-128"/>
                <a:ea typeface="Meiryo UI" pitchFamily="50" charset="-128"/>
                <a:cs typeface="Meiryo UI" pitchFamily="50" charset="-128"/>
              </a:rPr>
              <a:t>高齢者のペースでゆっくり</a:t>
            </a: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   </a:t>
            </a:r>
            <a:r>
              <a:rPr lang="ja-JP" altLang="en-US" sz="2100" b="1" u="sng" dirty="0">
                <a:solidFill>
                  <a:schemeClr val="bg1"/>
                </a:solidFill>
                <a:latin typeface="Meiryo UI" pitchFamily="50" charset="-128"/>
                <a:ea typeface="Meiryo UI" pitchFamily="50" charset="-128"/>
                <a:cs typeface="Meiryo UI" pitchFamily="50" charset="-128"/>
              </a:rPr>
              <a:t>と</a:t>
            </a:r>
            <a:r>
              <a:rPr lang="ja-JP" altLang="en-US" sz="2100" b="1" dirty="0">
                <a:solidFill>
                  <a:schemeClr val="bg1"/>
                </a:solidFill>
                <a:latin typeface="Meiryo UI" pitchFamily="50" charset="-128"/>
                <a:ea typeface="Meiryo UI" pitchFamily="50" charset="-128"/>
                <a:cs typeface="Meiryo UI" pitchFamily="50" charset="-128"/>
              </a:rPr>
              <a:t>安心感を大切に</a:t>
            </a:r>
          </a:p>
          <a:p>
            <a:pPr eaLnBrk="1" hangingPunct="1">
              <a:lnSpc>
                <a:spcPct val="90000"/>
              </a:lnSpc>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a:t>
            </a:r>
            <a:r>
              <a:rPr lang="ja-JP" altLang="en-US" sz="2100" b="1" u="sng" dirty="0">
                <a:solidFill>
                  <a:schemeClr val="bg1"/>
                </a:solidFill>
                <a:latin typeface="Meiryo UI" pitchFamily="50" charset="-128"/>
                <a:ea typeface="Meiryo UI" pitchFamily="50" charset="-128"/>
                <a:cs typeface="Meiryo UI" pitchFamily="50" charset="-128"/>
              </a:rPr>
              <a:t>心身の力を最大限に引き出</a:t>
            </a: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   </a:t>
            </a:r>
            <a:r>
              <a:rPr lang="ja-JP" altLang="en-US" sz="2100" b="1" u="sng" dirty="0">
                <a:solidFill>
                  <a:schemeClr val="bg1"/>
                </a:solidFill>
                <a:latin typeface="Meiryo UI" pitchFamily="50" charset="-128"/>
                <a:ea typeface="Meiryo UI" pitchFamily="50" charset="-128"/>
                <a:cs typeface="Meiryo UI" pitchFamily="50" charset="-128"/>
              </a:rPr>
              <a:t>して</a:t>
            </a:r>
            <a:r>
              <a:rPr lang="ja-JP" altLang="en-US" sz="2100" b="1" dirty="0">
                <a:solidFill>
                  <a:schemeClr val="bg1"/>
                </a:solidFill>
                <a:latin typeface="Meiryo UI" pitchFamily="50" charset="-128"/>
                <a:ea typeface="Meiryo UI" pitchFamily="50" charset="-128"/>
                <a:cs typeface="Meiryo UI" pitchFamily="50" charset="-128"/>
              </a:rPr>
              <a:t>充実感のある暮らしを</a:t>
            </a: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   構築</a:t>
            </a:r>
          </a:p>
        </p:txBody>
      </p:sp>
      <p:sp>
        <p:nvSpPr>
          <p:cNvPr id="155655" name="Rectangle 7"/>
          <p:cNvSpPr>
            <a:spLocks noChangeArrowheads="1"/>
          </p:cNvSpPr>
          <p:nvPr/>
        </p:nvSpPr>
        <p:spPr bwMode="auto">
          <a:xfrm>
            <a:off x="468313" y="1939925"/>
            <a:ext cx="35242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200" bIns="72000">
            <a:spAutoFit/>
          </a:bodyPr>
          <a:lstStyle/>
          <a:p>
            <a:pPr eaLnBrk="1" hangingPunct="1">
              <a:spcBef>
                <a:spcPct val="20000"/>
              </a:spcBef>
              <a:buClr>
                <a:schemeClr val="tx2"/>
              </a:buClr>
              <a:buSzPct val="75000"/>
              <a:buFont typeface="Wingdings" pitchFamily="2" charset="2"/>
              <a:buNone/>
            </a:pPr>
            <a:r>
              <a:rPr lang="ja-JP" altLang="en-US" sz="2800" b="1" dirty="0">
                <a:solidFill>
                  <a:schemeClr val="accent1">
                    <a:lumMod val="50000"/>
                  </a:schemeClr>
                </a:solidFill>
                <a:latin typeface="Meiryo UI" pitchFamily="50" charset="-128"/>
                <a:ea typeface="Meiryo UI" pitchFamily="50" charset="-128"/>
                <a:cs typeface="Meiryo UI" pitchFamily="50" charset="-128"/>
              </a:rPr>
              <a:t>認知症高齢者の特性</a:t>
            </a:r>
          </a:p>
        </p:txBody>
      </p:sp>
      <p:sp>
        <p:nvSpPr>
          <p:cNvPr id="155656" name="Rectangle 8"/>
          <p:cNvSpPr>
            <a:spLocks noChangeArrowheads="1"/>
          </p:cNvSpPr>
          <p:nvPr/>
        </p:nvSpPr>
        <p:spPr bwMode="auto">
          <a:xfrm>
            <a:off x="4972050" y="1725613"/>
            <a:ext cx="3587750" cy="914400"/>
          </a:xfrm>
          <a:prstGeom prst="rect">
            <a:avLst/>
          </a:prstGeom>
          <a:noFill/>
          <a:ln>
            <a:noFill/>
          </a:ln>
          <a:extLst>
            <a:ext uri="{909E8E84-426E-40DD-AFC4-6F175D3DCCD1}">
              <a14:hiddenFill xmlns:a14="http://schemas.microsoft.com/office/drawing/2010/main">
                <a:solidFill>
                  <a:srgbClr val="FF7F7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ja-JP" altLang="en-US" sz="2600" b="1">
                <a:solidFill>
                  <a:srgbClr val="FF5757"/>
                </a:solidFill>
                <a:latin typeface="Meiryo UI" pitchFamily="50" charset="-128"/>
                <a:ea typeface="Meiryo UI" pitchFamily="50" charset="-128"/>
                <a:cs typeface="Meiryo UI" pitchFamily="50" charset="-128"/>
              </a:rPr>
              <a:t>生活そのものを</a:t>
            </a:r>
          </a:p>
          <a:p>
            <a:pPr marL="342900" indent="-342900" algn="ctr" eaLnBrk="1" hangingPunct="1"/>
            <a:r>
              <a:rPr lang="ja-JP" altLang="en-US" sz="2600" b="1" dirty="0">
                <a:solidFill>
                  <a:srgbClr val="FF5757"/>
                </a:solidFill>
                <a:latin typeface="Meiryo UI" pitchFamily="50" charset="-128"/>
                <a:ea typeface="Meiryo UI" pitchFamily="50" charset="-128"/>
                <a:cs typeface="Meiryo UI" pitchFamily="50" charset="-128"/>
              </a:rPr>
              <a:t>ケアとして組み立てる</a:t>
            </a:r>
          </a:p>
        </p:txBody>
      </p:sp>
      <p:sp>
        <p:nvSpPr>
          <p:cNvPr id="155657" name="Rectangle 9"/>
          <p:cNvSpPr>
            <a:spLocks noChangeArrowheads="1"/>
          </p:cNvSpPr>
          <p:nvPr/>
        </p:nvSpPr>
        <p:spPr bwMode="auto">
          <a:xfrm>
            <a:off x="228600" y="2362200"/>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7200" bIns="72000" anchor="ctr">
            <a:spAutoFit/>
          </a:bodyPr>
          <a:lstStyle/>
          <a:p>
            <a:pPr eaLnBrk="1" hangingPunct="1"/>
            <a:endParaRPr lang="ja-JP" altLang="en-US" sz="1800"/>
          </a:p>
        </p:txBody>
      </p:sp>
      <p:sp>
        <p:nvSpPr>
          <p:cNvPr id="155658" name="Rectangle 10"/>
          <p:cNvSpPr>
            <a:spLocks noChangeArrowheads="1"/>
          </p:cNvSpPr>
          <p:nvPr/>
        </p:nvSpPr>
        <p:spPr bwMode="auto">
          <a:xfrm>
            <a:off x="1371600" y="2819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7200" bIns="72000" anchor="ctr">
            <a:spAutoFit/>
          </a:bodyPr>
          <a:lstStyle/>
          <a:p>
            <a:pPr eaLnBrk="1" hangingPunct="1"/>
            <a:endParaRPr lang="ja-JP" altLang="en-US" sz="1800"/>
          </a:p>
        </p:txBody>
      </p:sp>
      <p:sp>
        <p:nvSpPr>
          <p:cNvPr id="155659" name="Rectangle 12"/>
          <p:cNvSpPr>
            <a:spLocks noChangeArrowheads="1"/>
          </p:cNvSpPr>
          <p:nvPr/>
        </p:nvSpPr>
        <p:spPr bwMode="auto">
          <a:xfrm>
            <a:off x="4164496" y="6284913"/>
            <a:ext cx="4820754"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ja-JP" altLang="en-US" sz="1200" b="1" dirty="0">
                <a:latin typeface="Meiryo UI" pitchFamily="50" charset="-128"/>
                <a:ea typeface="Meiryo UI" pitchFamily="50" charset="-128"/>
                <a:cs typeface="Meiryo UI" pitchFamily="50" charset="-128"/>
              </a:rPr>
              <a:t>高齢者介護研究会報告書　「</a:t>
            </a:r>
            <a:r>
              <a:rPr lang="en-US" altLang="ja-JP" sz="1200" b="1" dirty="0">
                <a:latin typeface="Meiryo UI" pitchFamily="50" charset="-128"/>
                <a:ea typeface="Meiryo UI" pitchFamily="50" charset="-128"/>
                <a:cs typeface="Meiryo UI" pitchFamily="50" charset="-128"/>
              </a:rPr>
              <a:t>2015</a:t>
            </a:r>
            <a:r>
              <a:rPr lang="ja-JP" altLang="en-US" sz="1200" b="1" dirty="0">
                <a:latin typeface="Meiryo UI" pitchFamily="50" charset="-128"/>
                <a:ea typeface="Meiryo UI" pitchFamily="50" charset="-128"/>
                <a:cs typeface="Meiryo UI" pitchFamily="50" charset="-128"/>
              </a:rPr>
              <a:t>年の高齢者介護」</a:t>
            </a:r>
            <a:r>
              <a:rPr lang="en-US" altLang="ja-JP" sz="1200" b="1" dirty="0">
                <a:latin typeface="Meiryo UI" pitchFamily="50" charset="-128"/>
                <a:ea typeface="Meiryo UI" pitchFamily="50" charset="-128"/>
                <a:cs typeface="Meiryo UI" pitchFamily="50" charset="-128"/>
              </a:rPr>
              <a:t>2003</a:t>
            </a:r>
            <a:r>
              <a:rPr lang="ja-JP" altLang="en-US" sz="1200" b="1" dirty="0">
                <a:latin typeface="Meiryo UI" pitchFamily="50" charset="-128"/>
                <a:ea typeface="Meiryo UI" pitchFamily="50" charset="-128"/>
                <a:cs typeface="Meiryo UI" pitchFamily="50" charset="-128"/>
              </a:rPr>
              <a:t>より</a:t>
            </a:r>
          </a:p>
        </p:txBody>
      </p:sp>
      <p:sp>
        <p:nvSpPr>
          <p:cNvPr id="155660" name="AutoShape 14"/>
          <p:cNvSpPr>
            <a:spLocks noChangeArrowheads="1"/>
          </p:cNvSpPr>
          <p:nvPr/>
        </p:nvSpPr>
        <p:spPr bwMode="auto">
          <a:xfrm rot="5400000">
            <a:off x="3528702" y="4080669"/>
            <a:ext cx="1865313" cy="593725"/>
          </a:xfrm>
          <a:prstGeom prst="triangle">
            <a:avLst>
              <a:gd name="adj" fmla="val 50000"/>
            </a:avLst>
          </a:prstGeom>
          <a:gradFill rotWithShape="0">
            <a:gsLst>
              <a:gs pos="0">
                <a:schemeClr val="accent1">
                  <a:lumMod val="50000"/>
                </a:schemeClr>
              </a:gs>
              <a:gs pos="100000">
                <a:srgbClr val="FF5757"/>
              </a:gs>
            </a:gsLst>
            <a:lin ang="0" scaled="1"/>
          </a:gradFill>
          <a:ln>
            <a:noFill/>
          </a:ln>
          <a:effectLst/>
        </p:spPr>
        <p:txBody>
          <a:bodyPr wrap="none" anchor="ctr"/>
          <a:lstStyle/>
          <a:p>
            <a:pPr eaLnBrk="1" hangingPunct="1"/>
            <a:endParaRPr lang="ja-JP" altLang="en-US"/>
          </a:p>
        </p:txBody>
      </p:sp>
      <p:sp>
        <p:nvSpPr>
          <p:cNvPr id="155661" name="Rectangle 3"/>
          <p:cNvSpPr>
            <a:spLocks noChangeArrowheads="1"/>
          </p:cNvSpPr>
          <p:nvPr/>
        </p:nvSpPr>
        <p:spPr bwMode="auto">
          <a:xfrm>
            <a:off x="327025" y="130333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55662" name="Text Box 5"/>
          <p:cNvSpPr txBox="1">
            <a:spLocks noChangeArrowheads="1"/>
          </p:cNvSpPr>
          <p:nvPr/>
        </p:nvSpPr>
        <p:spPr bwMode="auto">
          <a:xfrm>
            <a:off x="0" y="0"/>
            <a:ext cx="22526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-14</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8205400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AutoShape 2"/>
          <p:cNvSpPr>
            <a:spLocks noChangeArrowheads="1"/>
          </p:cNvSpPr>
          <p:nvPr/>
        </p:nvSpPr>
        <p:spPr bwMode="auto">
          <a:xfrm>
            <a:off x="4979505" y="2133601"/>
            <a:ext cx="3415196" cy="2756452"/>
          </a:xfrm>
          <a:prstGeom prst="roundRect">
            <a:avLst>
              <a:gd name="adj" fmla="val 10343"/>
            </a:avLst>
          </a:prstGeom>
          <a:solidFill>
            <a:srgbClr val="669900"/>
          </a:solidFill>
          <a:ln>
            <a:noFill/>
          </a:ln>
          <a:extLst>
            <a:ext uri="{91240B29-F687-4F45-9708-019B960494DF}">
              <a14:hiddenLine xmlns:a14="http://schemas.microsoft.com/office/drawing/2010/main" w="38100">
                <a:solidFill>
                  <a:schemeClr val="tx1"/>
                </a:solidFill>
                <a:round/>
                <a:headEnd/>
                <a:tailEnd/>
              </a14:hiddenLine>
            </a:ext>
          </a:extLst>
        </p:spPr>
        <p:txBody>
          <a:bodyPr wrap="none" anchor="ctr"/>
          <a:lstStyle/>
          <a:p>
            <a:pPr eaLnBrk="1" hangingPunct="1"/>
            <a:endParaRPr lang="ja-JP" altLang="en-US" sz="1800"/>
          </a:p>
        </p:txBody>
      </p:sp>
      <p:sp>
        <p:nvSpPr>
          <p:cNvPr id="156675" name="AutoShape 3"/>
          <p:cNvSpPr>
            <a:spLocks noChangeArrowheads="1"/>
          </p:cNvSpPr>
          <p:nvPr/>
        </p:nvSpPr>
        <p:spPr bwMode="auto">
          <a:xfrm>
            <a:off x="565011" y="2146300"/>
            <a:ext cx="3231736" cy="2743753"/>
          </a:xfrm>
          <a:prstGeom prst="roundRect">
            <a:avLst>
              <a:gd name="adj" fmla="val 11602"/>
            </a:avLst>
          </a:prstGeom>
          <a:solidFill>
            <a:srgbClr val="A162D0"/>
          </a:solidFill>
          <a:ln>
            <a:noFill/>
          </a:ln>
        </p:spPr>
        <p:txBody>
          <a:bodyPr wrap="none" anchor="ctr"/>
          <a:lstStyle/>
          <a:p>
            <a:pPr eaLnBrk="1" hangingPunct="1"/>
            <a:endParaRPr lang="ja-JP" altLang="en-US" sz="1800"/>
          </a:p>
        </p:txBody>
      </p:sp>
      <p:sp>
        <p:nvSpPr>
          <p:cNvPr id="156676" name="Rectangle 4"/>
          <p:cNvSpPr>
            <a:spLocks noGrp="1" noChangeArrowheads="1"/>
          </p:cNvSpPr>
          <p:nvPr>
            <p:ph type="body" sz="half" idx="4294967295"/>
          </p:nvPr>
        </p:nvSpPr>
        <p:spPr>
          <a:xfrm>
            <a:off x="5019261" y="2245279"/>
            <a:ext cx="3338927" cy="2584450"/>
          </a:xfrm>
        </p:spPr>
        <p:txBody>
          <a:bodyPr/>
          <a:lstStyle/>
          <a:p>
            <a:pPr eaLnBrk="1" hangingPunct="1">
              <a:spcBef>
                <a:spcPct val="10000"/>
              </a:spcBef>
              <a:buFontTx/>
              <a:buNone/>
            </a:pPr>
            <a:r>
              <a:rPr lang="ja-JP" altLang="en-US" sz="2200" b="1" dirty="0">
                <a:solidFill>
                  <a:schemeClr val="bg1"/>
                </a:solidFill>
                <a:latin typeface="Meiryo UI" pitchFamily="50" charset="-128"/>
                <a:ea typeface="Meiryo UI" pitchFamily="50" charset="-128"/>
                <a:cs typeface="Meiryo UI" pitchFamily="50" charset="-128"/>
              </a:rPr>
              <a:t>　・グループホーム</a:t>
            </a:r>
          </a:p>
          <a:p>
            <a:pPr eaLnBrk="1" hangingPunct="1">
              <a:spcBef>
                <a:spcPct val="10000"/>
              </a:spcBef>
              <a:buFontTx/>
              <a:buNone/>
            </a:pPr>
            <a:endParaRPr lang="ja-JP" altLang="en-US" sz="500" b="1" dirty="0">
              <a:solidFill>
                <a:schemeClr val="bg1"/>
              </a:solidFill>
              <a:latin typeface="Meiryo UI" pitchFamily="50" charset="-128"/>
              <a:ea typeface="Meiryo UI" pitchFamily="50" charset="-128"/>
              <a:cs typeface="Meiryo UI" pitchFamily="50" charset="-128"/>
            </a:endParaRPr>
          </a:p>
          <a:p>
            <a:pPr eaLnBrk="1" hangingPunct="1">
              <a:spcBef>
                <a:spcPct val="10000"/>
              </a:spcBef>
              <a:buFontTx/>
              <a:buNone/>
            </a:pPr>
            <a:r>
              <a:rPr lang="ja-JP" altLang="en-US" sz="2200" b="1" dirty="0">
                <a:solidFill>
                  <a:schemeClr val="bg1"/>
                </a:solidFill>
                <a:latin typeface="Meiryo UI" pitchFamily="50" charset="-128"/>
                <a:ea typeface="Meiryo UI" pitchFamily="50" charset="-128"/>
                <a:cs typeface="Meiryo UI" pitchFamily="50" charset="-128"/>
              </a:rPr>
              <a:t>　・小規模･多機能ケア</a:t>
            </a:r>
          </a:p>
          <a:p>
            <a:pPr eaLnBrk="1" hangingPunct="1">
              <a:spcBef>
                <a:spcPct val="1000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ct val="10000"/>
              </a:spcBef>
              <a:buFontTx/>
              <a:buNone/>
            </a:pPr>
            <a:r>
              <a:rPr lang="ja-JP" altLang="en-US" sz="2200" b="1" dirty="0">
                <a:solidFill>
                  <a:schemeClr val="bg1"/>
                </a:solidFill>
                <a:latin typeface="Meiryo UI" pitchFamily="50" charset="-128"/>
                <a:ea typeface="Meiryo UI" pitchFamily="50" charset="-128"/>
                <a:cs typeface="Meiryo UI" pitchFamily="50" charset="-128"/>
              </a:rPr>
              <a:t>　・施設機能の地域展開</a:t>
            </a:r>
          </a:p>
          <a:p>
            <a:pPr eaLnBrk="1" hangingPunct="1">
              <a:spcBef>
                <a:spcPct val="1000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ct val="10000"/>
              </a:spcBef>
              <a:buFontTx/>
              <a:buNone/>
            </a:pPr>
            <a:r>
              <a:rPr lang="ja-JP" altLang="en-US" sz="2200" b="1" dirty="0">
                <a:solidFill>
                  <a:schemeClr val="bg1"/>
                </a:solidFill>
                <a:latin typeface="Meiryo UI" pitchFamily="50" charset="-128"/>
                <a:ea typeface="Meiryo UI" pitchFamily="50" charset="-128"/>
                <a:cs typeface="Meiryo UI" pitchFamily="50" charset="-128"/>
              </a:rPr>
              <a:t>　・ユニットケアの普及</a:t>
            </a:r>
          </a:p>
          <a:p>
            <a:pPr eaLnBrk="1" hangingPunct="1">
              <a:spcBef>
                <a:spcPct val="35000"/>
              </a:spcBef>
              <a:buFontTx/>
              <a:buNone/>
            </a:pPr>
            <a:r>
              <a:rPr lang="ja-JP" altLang="en-US" sz="2200" b="1" dirty="0">
                <a:solidFill>
                  <a:schemeClr val="bg1"/>
                </a:solidFill>
                <a:latin typeface="Meiryo UI" pitchFamily="50" charset="-128"/>
                <a:ea typeface="Meiryo UI" pitchFamily="50" charset="-128"/>
                <a:cs typeface="Meiryo UI" pitchFamily="50" charset="-128"/>
              </a:rPr>
              <a:t>　</a:t>
            </a:r>
            <a:r>
              <a:rPr lang="ja-JP" altLang="en-US" sz="1800" b="1" dirty="0">
                <a:solidFill>
                  <a:schemeClr val="bg1"/>
                </a:solidFill>
                <a:latin typeface="Meiryo UI" pitchFamily="50" charset="-128"/>
                <a:ea typeface="Meiryo UI" pitchFamily="50" charset="-128"/>
                <a:cs typeface="Meiryo UI" pitchFamily="50" charset="-128"/>
              </a:rPr>
              <a:t>☆事業者・従事者の専門性・</a:t>
            </a:r>
          </a:p>
          <a:p>
            <a:pPr eaLnBrk="1" hangingPunct="1">
              <a:spcBef>
                <a:spcPct val="10000"/>
              </a:spcBef>
              <a:buFontTx/>
              <a:buNone/>
            </a:pPr>
            <a:r>
              <a:rPr lang="ja-JP" altLang="en-US" sz="1800" b="1" dirty="0">
                <a:solidFill>
                  <a:schemeClr val="bg1"/>
                </a:solidFill>
                <a:latin typeface="Meiryo UI" pitchFamily="50" charset="-128"/>
                <a:ea typeface="Meiryo UI" pitchFamily="50" charset="-128"/>
                <a:cs typeface="Meiryo UI" pitchFamily="50" charset="-128"/>
              </a:rPr>
              <a:t>　　 資質の確保向上</a:t>
            </a:r>
          </a:p>
        </p:txBody>
      </p:sp>
      <p:sp>
        <p:nvSpPr>
          <p:cNvPr id="156677" name="Rectangle 6"/>
          <p:cNvSpPr>
            <a:spLocks noGrp="1" noChangeArrowheads="1"/>
          </p:cNvSpPr>
          <p:nvPr>
            <p:ph type="body" sz="half" idx="4294967295"/>
          </p:nvPr>
        </p:nvSpPr>
        <p:spPr>
          <a:xfrm>
            <a:off x="775249" y="2305050"/>
            <a:ext cx="3172723" cy="2589213"/>
          </a:xfrm>
          <a:extLst>
            <a:ext uri="{909E8E84-426E-40DD-AFC4-6F175D3DCCD1}">
              <a14:hiddenFill xmlns:a14="http://schemas.microsoft.com/office/drawing/2010/main">
                <a:solidFill>
                  <a:srgbClr val="9966FF"/>
                </a:solidFill>
              </a14:hiddenFill>
            </a:ext>
          </a:extLst>
        </p:spPr>
        <p:txBody>
          <a:bodyPr/>
          <a:lstStyle/>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・小規模な居住空間</a:t>
            </a:r>
          </a:p>
          <a:p>
            <a:pPr eaLnBrk="1" hangingPunct="1">
              <a:spcBef>
                <a:spcPts val="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・家庭的な雰囲気</a:t>
            </a:r>
          </a:p>
          <a:p>
            <a:pPr eaLnBrk="1" hangingPunct="1">
              <a:spcBef>
                <a:spcPts val="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・なじみのある安定的</a:t>
            </a: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  な人間関係</a:t>
            </a:r>
          </a:p>
          <a:p>
            <a:pPr eaLnBrk="1" hangingPunct="1">
              <a:spcBef>
                <a:spcPts val="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・住み慣れた地域での</a:t>
            </a: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　生活の継続</a:t>
            </a:r>
          </a:p>
        </p:txBody>
      </p:sp>
      <p:sp>
        <p:nvSpPr>
          <p:cNvPr id="156678" name="Rectangle 8"/>
          <p:cNvSpPr>
            <a:spLocks noChangeArrowheads="1"/>
          </p:cNvSpPr>
          <p:nvPr/>
        </p:nvSpPr>
        <p:spPr bwMode="auto">
          <a:xfrm>
            <a:off x="328473" y="1557338"/>
            <a:ext cx="37449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ja-JP" altLang="en-US" sz="2600" b="1" dirty="0">
                <a:solidFill>
                  <a:srgbClr val="A162D0"/>
                </a:solidFill>
                <a:latin typeface="Meiryo UI" pitchFamily="50" charset="-128"/>
                <a:ea typeface="Meiryo UI" pitchFamily="50" charset="-128"/>
                <a:cs typeface="Meiryo UI" pitchFamily="50" charset="-128"/>
              </a:rPr>
              <a:t>望ましい条件</a:t>
            </a:r>
          </a:p>
        </p:txBody>
      </p:sp>
      <p:sp>
        <p:nvSpPr>
          <p:cNvPr id="156679" name="Rectangle 9"/>
          <p:cNvSpPr>
            <a:spLocks noChangeArrowheads="1"/>
          </p:cNvSpPr>
          <p:nvPr/>
        </p:nvSpPr>
        <p:spPr bwMode="auto">
          <a:xfrm>
            <a:off x="4787900" y="1557338"/>
            <a:ext cx="3606800" cy="503237"/>
          </a:xfrm>
          <a:prstGeom prst="rect">
            <a:avLst/>
          </a:prstGeom>
          <a:noFill/>
          <a:ln>
            <a:noFill/>
          </a:ln>
          <a:extLst>
            <a:ext uri="{909E8E84-426E-40DD-AFC4-6F175D3DCCD1}">
              <a14:hiddenFill xmlns:a14="http://schemas.microsoft.com/office/drawing/2010/main">
                <a:solidFill>
                  <a:srgbClr val="339933"/>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ja-JP" altLang="en-US" sz="2600" b="1">
                <a:solidFill>
                  <a:srgbClr val="669900"/>
                </a:solidFill>
                <a:latin typeface="Meiryo UI" pitchFamily="50" charset="-128"/>
                <a:ea typeface="Meiryo UI" pitchFamily="50" charset="-128"/>
                <a:cs typeface="Meiryo UI" pitchFamily="50" charset="-128"/>
              </a:rPr>
              <a:t>普遍化に向けた展開</a:t>
            </a:r>
          </a:p>
        </p:txBody>
      </p:sp>
      <p:sp>
        <p:nvSpPr>
          <p:cNvPr id="156680" name="Rectangle 10"/>
          <p:cNvSpPr>
            <a:spLocks noChangeArrowheads="1"/>
          </p:cNvSpPr>
          <p:nvPr/>
        </p:nvSpPr>
        <p:spPr bwMode="auto">
          <a:xfrm>
            <a:off x="4148674" y="6449736"/>
            <a:ext cx="4905858" cy="25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ja-JP" altLang="en-US" sz="1200" b="1" dirty="0">
                <a:latin typeface="Meiryo UI" pitchFamily="50" charset="-128"/>
                <a:ea typeface="Meiryo UI" pitchFamily="50" charset="-128"/>
                <a:cs typeface="Meiryo UI" pitchFamily="50" charset="-128"/>
              </a:rPr>
              <a:t>高齢者介護研究会報告書 「</a:t>
            </a:r>
            <a:r>
              <a:rPr lang="en-US" altLang="ja-JP" sz="1200" b="1" dirty="0">
                <a:latin typeface="Meiryo UI" pitchFamily="50" charset="-128"/>
                <a:ea typeface="Meiryo UI" pitchFamily="50" charset="-128"/>
                <a:cs typeface="Meiryo UI" pitchFamily="50" charset="-128"/>
              </a:rPr>
              <a:t>2015</a:t>
            </a:r>
            <a:r>
              <a:rPr lang="ja-JP" altLang="en-US" sz="1200" b="1" dirty="0">
                <a:latin typeface="Meiryo UI" pitchFamily="50" charset="-128"/>
                <a:ea typeface="Meiryo UI" pitchFamily="50" charset="-128"/>
                <a:cs typeface="Meiryo UI" pitchFamily="50" charset="-128"/>
              </a:rPr>
              <a:t>年の高齢者介護」</a:t>
            </a:r>
            <a:r>
              <a:rPr lang="en-US" altLang="ja-JP" sz="1200" b="1" dirty="0">
                <a:latin typeface="Meiryo UI" pitchFamily="50" charset="-128"/>
                <a:ea typeface="Meiryo UI" pitchFamily="50" charset="-128"/>
                <a:cs typeface="Meiryo UI" pitchFamily="50" charset="-128"/>
              </a:rPr>
              <a:t>2003</a:t>
            </a:r>
            <a:r>
              <a:rPr lang="ja-JP" altLang="en-US" sz="1200" b="1" dirty="0">
                <a:latin typeface="Meiryo UI" pitchFamily="50" charset="-128"/>
                <a:ea typeface="Meiryo UI" pitchFamily="50" charset="-128"/>
                <a:cs typeface="Meiryo UI" pitchFamily="50" charset="-128"/>
              </a:rPr>
              <a:t>より一部改変</a:t>
            </a:r>
          </a:p>
        </p:txBody>
      </p:sp>
      <p:sp>
        <p:nvSpPr>
          <p:cNvPr id="156681" name="AutoShape 12"/>
          <p:cNvSpPr>
            <a:spLocks noChangeArrowheads="1"/>
          </p:cNvSpPr>
          <p:nvPr/>
        </p:nvSpPr>
        <p:spPr bwMode="auto">
          <a:xfrm>
            <a:off x="4815370" y="5338903"/>
            <a:ext cx="3579331" cy="892175"/>
          </a:xfrm>
          <a:prstGeom prst="roundRect">
            <a:avLst>
              <a:gd name="adj" fmla="val 16667"/>
            </a:avLst>
          </a:prstGeom>
          <a:solidFill>
            <a:srgbClr val="FF9900"/>
          </a:solidFill>
          <a:ln>
            <a:noFill/>
          </a:ln>
          <a:extLst>
            <a:ext uri="{91240B29-F687-4F45-9708-019B960494DF}">
              <a14:hiddenLine xmlns:a14="http://schemas.microsoft.com/office/drawing/2010/main" w="38100">
                <a:solidFill>
                  <a:schemeClr val="hlink"/>
                </a:solidFill>
                <a:round/>
                <a:headEnd/>
                <a:tailEnd/>
              </a14:hiddenLine>
            </a:ext>
          </a:extLst>
        </p:spPr>
        <p:txBody>
          <a:bodyPr wrap="none" anchor="ctr"/>
          <a:lstStyle/>
          <a:p>
            <a:pPr algn="ctr" eaLnBrk="1" hangingPunct="1"/>
            <a:endParaRPr kumimoji="0" lang="ja-JP" altLang="ja-JP" sz="2000" b="1">
              <a:solidFill>
                <a:srgbClr val="001F34"/>
              </a:solidFill>
              <a:latin typeface="ＭＳ ゴシック" pitchFamily="49" charset="-128"/>
              <a:ea typeface="ＭＳ ゴシック" pitchFamily="49" charset="-128"/>
            </a:endParaRPr>
          </a:p>
        </p:txBody>
      </p:sp>
      <p:sp>
        <p:nvSpPr>
          <p:cNvPr id="156682" name="Rectangle 13"/>
          <p:cNvSpPr>
            <a:spLocks noChangeArrowheads="1"/>
          </p:cNvSpPr>
          <p:nvPr/>
        </p:nvSpPr>
        <p:spPr bwMode="auto">
          <a:xfrm>
            <a:off x="4768022" y="5399228"/>
            <a:ext cx="38147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ts val="0"/>
              </a:spcBef>
            </a:pPr>
            <a:r>
              <a:rPr lang="ja-JP" altLang="en-US" sz="2100" b="1" dirty="0">
                <a:solidFill>
                  <a:srgbClr val="4D4D4D"/>
                </a:solidFill>
                <a:latin typeface="Meiryo UI" pitchFamily="50" charset="-128"/>
                <a:ea typeface="Meiryo UI" pitchFamily="50" charset="-128"/>
                <a:cs typeface="Meiryo UI" pitchFamily="50" charset="-128"/>
              </a:rPr>
              <a:t>　終末期を視野に入れた　</a:t>
            </a:r>
          </a:p>
          <a:p>
            <a:pPr marL="342900" indent="-342900" eaLnBrk="1" hangingPunct="1">
              <a:spcBef>
                <a:spcPts val="0"/>
              </a:spcBef>
            </a:pPr>
            <a:r>
              <a:rPr lang="ja-JP" altLang="en-US" sz="2100" b="1" dirty="0">
                <a:solidFill>
                  <a:srgbClr val="4D4D4D"/>
                </a:solidFill>
                <a:latin typeface="Meiryo UI" pitchFamily="50" charset="-128"/>
                <a:ea typeface="Meiryo UI" pitchFamily="50" charset="-128"/>
                <a:cs typeface="Meiryo UI" pitchFamily="50" charset="-128"/>
              </a:rPr>
              <a:t>　生活に配慮した医療サービス</a:t>
            </a:r>
          </a:p>
        </p:txBody>
      </p:sp>
      <p:sp>
        <p:nvSpPr>
          <p:cNvPr id="156683" name="AutoShape 14"/>
          <p:cNvSpPr>
            <a:spLocks noChangeArrowheads="1"/>
          </p:cNvSpPr>
          <p:nvPr/>
        </p:nvSpPr>
        <p:spPr bwMode="auto">
          <a:xfrm rot="5400000">
            <a:off x="3577534" y="3236362"/>
            <a:ext cx="1781175" cy="593725"/>
          </a:xfrm>
          <a:prstGeom prst="triangle">
            <a:avLst>
              <a:gd name="adj" fmla="val 50000"/>
            </a:avLst>
          </a:prstGeom>
          <a:gradFill rotWithShape="0">
            <a:gsLst>
              <a:gs pos="0">
                <a:srgbClr val="A162D0"/>
              </a:gs>
              <a:gs pos="100000">
                <a:srgbClr val="339933"/>
              </a:gs>
            </a:gsLst>
            <a:lin ang="0" scaled="1"/>
          </a:gradFill>
          <a:ln>
            <a:noFill/>
          </a:ln>
          <a:effectLst/>
        </p:spPr>
        <p:txBody>
          <a:bodyPr wrap="none" anchor="ctr"/>
          <a:lstStyle/>
          <a:p>
            <a:pPr eaLnBrk="1" hangingPunct="1"/>
            <a:endParaRPr lang="ja-JP" altLang="en-US"/>
          </a:p>
        </p:txBody>
      </p:sp>
      <p:sp>
        <p:nvSpPr>
          <p:cNvPr id="156684" name="AutoShape 15"/>
          <p:cNvSpPr>
            <a:spLocks noChangeArrowheads="1"/>
          </p:cNvSpPr>
          <p:nvPr/>
        </p:nvSpPr>
        <p:spPr bwMode="auto">
          <a:xfrm>
            <a:off x="6042025" y="4979262"/>
            <a:ext cx="1306512" cy="249238"/>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56685" name="Rectangle 3"/>
          <p:cNvSpPr>
            <a:spLocks noChangeArrowheads="1"/>
          </p:cNvSpPr>
          <p:nvPr/>
        </p:nvSpPr>
        <p:spPr bwMode="auto">
          <a:xfrm>
            <a:off x="252413" y="1303338"/>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56686" name="Rectangle 4"/>
          <p:cNvSpPr>
            <a:spLocks noChangeArrowheads="1"/>
          </p:cNvSpPr>
          <p:nvPr/>
        </p:nvSpPr>
        <p:spPr bwMode="auto">
          <a:xfrm>
            <a:off x="266700" y="192088"/>
            <a:ext cx="8877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3000" b="1" dirty="0">
                <a:latin typeface="Meiryo UI" pitchFamily="50" charset="-128"/>
                <a:ea typeface="Meiryo UI" pitchFamily="50" charset="-128"/>
                <a:cs typeface="Meiryo UI" pitchFamily="50" charset="-128"/>
              </a:rPr>
              <a:t>認知症高齢者ケアの基本</a:t>
            </a:r>
            <a:r>
              <a:rPr lang="ja-JP" altLang="en-US" sz="3000" b="1" dirty="0">
                <a:solidFill>
                  <a:srgbClr val="FEFFF3"/>
                </a:solidFill>
                <a:latin typeface="Meiryo UI" pitchFamily="50" charset="-128"/>
                <a:ea typeface="Meiryo UI" pitchFamily="50" charset="-128"/>
                <a:cs typeface="Meiryo UI" pitchFamily="50" charset="-128"/>
              </a:rPr>
              <a:t/>
            </a:r>
            <a:br>
              <a:rPr lang="ja-JP" altLang="en-US" sz="3000" b="1" dirty="0">
                <a:solidFill>
                  <a:srgbClr val="FEFFF3"/>
                </a:solidFill>
                <a:latin typeface="Meiryo UI" pitchFamily="50" charset="-128"/>
                <a:ea typeface="Meiryo UI" pitchFamily="50" charset="-128"/>
                <a:cs typeface="Meiryo UI" pitchFamily="50" charset="-128"/>
              </a:rPr>
            </a:br>
            <a:r>
              <a:rPr lang="ja-JP" altLang="en-US" sz="2400" b="1" dirty="0">
                <a:latin typeface="Meiryo UI" pitchFamily="50" charset="-128"/>
                <a:ea typeface="Meiryo UI" pitchFamily="50" charset="-128"/>
                <a:cs typeface="Meiryo UI" pitchFamily="50" charset="-128"/>
              </a:rPr>
              <a:t>～ サービスのあり方 ～</a:t>
            </a:r>
          </a:p>
        </p:txBody>
      </p:sp>
      <p:sp>
        <p:nvSpPr>
          <p:cNvPr id="156687" name="Text Box 5"/>
          <p:cNvSpPr txBox="1">
            <a:spLocks noChangeArrowheads="1"/>
          </p:cNvSpPr>
          <p:nvPr/>
        </p:nvSpPr>
        <p:spPr bwMode="auto">
          <a:xfrm>
            <a:off x="0" y="0"/>
            <a:ext cx="23002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-15</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1498853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角丸四角形 25"/>
          <p:cNvSpPr>
            <a:spLocks noChangeArrowheads="1"/>
          </p:cNvSpPr>
          <p:nvPr/>
        </p:nvSpPr>
        <p:spPr bwMode="auto">
          <a:xfrm>
            <a:off x="1104419" y="1324077"/>
            <a:ext cx="7146373" cy="360363"/>
          </a:xfrm>
          <a:prstGeom prst="roundRect">
            <a:avLst>
              <a:gd name="adj" fmla="val 16667"/>
            </a:avLst>
          </a:prstGeom>
          <a:solidFill>
            <a:schemeClr val="bg1"/>
          </a:solidFill>
          <a:ln>
            <a:noFill/>
          </a:ln>
          <a:extLst>
            <a:ext uri="{91240B29-F687-4F45-9708-019B960494DF}">
              <a14:hiddenLine xmlns:a14="http://schemas.microsoft.com/office/drawing/2010/main" w="25400" algn="ctr">
                <a:solidFill>
                  <a:srgbClr val="2D2D8A"/>
                </a:solidFill>
                <a:round/>
                <a:headEnd/>
                <a:tailEnd/>
              </a14:hiddenLine>
            </a:ext>
          </a:extLst>
        </p:spPr>
        <p:txBody>
          <a:bodyPr anchor="ctr"/>
          <a:lstStyle/>
          <a:p>
            <a:pPr eaLnBrk="1" hangingPunct="1"/>
            <a:r>
              <a:rPr lang="ja-JP" altLang="en-US" sz="1800" b="1" dirty="0">
                <a:solidFill>
                  <a:srgbClr val="000000"/>
                </a:solidFill>
                <a:latin typeface="Meiryo UI" pitchFamily="50" charset="-128"/>
                <a:ea typeface="Meiryo UI" pitchFamily="50" charset="-128"/>
                <a:cs typeface="Meiryo UI" pitchFamily="50" charset="-128"/>
              </a:rPr>
              <a:t>　認知症の人やその家族の暮らしを支えるサービスは多方面にわたり展開</a:t>
            </a:r>
          </a:p>
        </p:txBody>
      </p:sp>
      <p:sp>
        <p:nvSpPr>
          <p:cNvPr id="157699" name="角丸四角形 5"/>
          <p:cNvSpPr>
            <a:spLocks noChangeArrowheads="1"/>
          </p:cNvSpPr>
          <p:nvPr/>
        </p:nvSpPr>
        <p:spPr bwMode="auto">
          <a:xfrm>
            <a:off x="6042992" y="2970835"/>
            <a:ext cx="2809945" cy="2919413"/>
          </a:xfrm>
          <a:prstGeom prst="roundRect">
            <a:avLst>
              <a:gd name="adj" fmla="val 6528"/>
            </a:avLst>
          </a:prstGeom>
          <a:noFill/>
          <a:ln w="57150" algn="ctr">
            <a:solidFill>
              <a:srgbClr val="FF8103"/>
            </a:solidFill>
            <a:round/>
            <a:headEnd/>
            <a:tailEnd/>
          </a:ln>
          <a:extLst>
            <a:ext uri="{909E8E84-426E-40DD-AFC4-6F175D3DCCD1}">
              <a14:hiddenFill xmlns:a14="http://schemas.microsoft.com/office/drawing/2010/main">
                <a:solidFill>
                  <a:srgbClr val="CCFFB3">
                    <a:alpha val="70195"/>
                  </a:srgbClr>
                </a:solidFill>
              </a14:hiddenFill>
            </a:ext>
          </a:extLst>
        </p:spPr>
        <p:txBody>
          <a:bodyPr lIns="72000" tIns="72000" bIns="72000"/>
          <a:lstStyle/>
          <a:p>
            <a:pPr eaLnBrk="1" hangingPunct="1">
              <a:spcBef>
                <a:spcPts val="1800"/>
              </a:spcBef>
            </a:pPr>
            <a:r>
              <a:rPr lang="ja-JP" altLang="en-US" sz="1500" b="1" dirty="0">
                <a:latin typeface="Meiryo UI" pitchFamily="50" charset="-128"/>
                <a:ea typeface="Meiryo UI" pitchFamily="50" charset="-128"/>
                <a:cs typeface="Meiryo UI" pitchFamily="50" charset="-128"/>
              </a:rPr>
              <a:t> （本人の権利擁護や見守り</a:t>
            </a:r>
            <a:r>
              <a:rPr lang="en-US" altLang="ja-JP" sz="1500" b="1" dirty="0">
                <a:latin typeface="Meiryo UI" pitchFamily="50" charset="-128"/>
                <a:ea typeface="Meiryo UI" pitchFamily="50" charset="-128"/>
                <a:cs typeface="Meiryo UI" pitchFamily="50" charset="-128"/>
              </a:rPr>
              <a:t>､</a:t>
            </a:r>
          </a:p>
          <a:p>
            <a:pPr eaLnBrk="1" hangingPunct="1">
              <a:lnSpc>
                <a:spcPct val="105000"/>
              </a:lnSpc>
              <a:spcAft>
                <a:spcPts val="600"/>
              </a:spcAft>
            </a:pPr>
            <a:r>
              <a:rPr lang="ja-JP" altLang="en-US" sz="900" b="1" dirty="0">
                <a:latin typeface="Meiryo UI" pitchFamily="50" charset="-128"/>
                <a:ea typeface="Meiryo UI" pitchFamily="50" charset="-128"/>
                <a:cs typeface="Meiryo UI" pitchFamily="50" charset="-128"/>
              </a:rPr>
              <a:t>　    </a:t>
            </a:r>
            <a:r>
              <a:rPr lang="ja-JP" altLang="en-US" sz="1500" b="1" dirty="0">
                <a:latin typeface="Meiryo UI" pitchFamily="50" charset="-128"/>
                <a:ea typeface="Meiryo UI" pitchFamily="50" charset="-128"/>
                <a:cs typeface="Meiryo UI" pitchFamily="50" charset="-128"/>
              </a:rPr>
              <a:t>家族支援）</a:t>
            </a:r>
            <a:endParaRPr lang="en-US" altLang="ja-JP" sz="1500" b="1" dirty="0">
              <a:latin typeface="Meiryo UI" pitchFamily="50" charset="-128"/>
              <a:ea typeface="Meiryo UI" pitchFamily="50" charset="-128"/>
              <a:cs typeface="Meiryo UI" pitchFamily="50" charset="-128"/>
            </a:endParaRPr>
          </a:p>
          <a:p>
            <a:pPr eaLnBrk="1" hangingPunct="1">
              <a:spcAft>
                <a:spcPct val="5000"/>
              </a:spcAft>
            </a:pPr>
            <a:r>
              <a:rPr lang="en-US" altLang="ja-JP" sz="1500" b="1" dirty="0">
                <a:solidFill>
                  <a:srgbClr val="FF8103"/>
                </a:solidFill>
                <a:latin typeface="Meiryo UI" pitchFamily="50" charset="-128"/>
                <a:ea typeface="Meiryo UI" pitchFamily="50" charset="-128"/>
                <a:cs typeface="Meiryo UI" pitchFamily="50" charset="-128"/>
              </a:rPr>
              <a:t>○</a:t>
            </a:r>
            <a:r>
              <a:rPr lang="en-US" altLang="ja-JP" sz="800" b="1" dirty="0">
                <a:solidFill>
                  <a:srgbClr val="FF8103"/>
                </a:solidFill>
                <a:latin typeface="Meiryo UI" pitchFamily="50" charset="-128"/>
                <a:ea typeface="Meiryo UI" pitchFamily="50" charset="-128"/>
                <a:cs typeface="Meiryo UI" pitchFamily="50" charset="-128"/>
              </a:rPr>
              <a:t> </a:t>
            </a:r>
            <a:r>
              <a:rPr lang="ja-JP" altLang="en-US" sz="1500" b="1" dirty="0">
                <a:solidFill>
                  <a:srgbClr val="FF8103"/>
                </a:solidFill>
                <a:latin typeface="Meiryo UI" pitchFamily="50" charset="-128"/>
                <a:ea typeface="Meiryo UI" pitchFamily="50" charset="-128"/>
                <a:cs typeface="Meiryo UI" pitchFamily="50" charset="-128"/>
              </a:rPr>
              <a:t>認知症サポーター等による</a:t>
            </a:r>
          </a:p>
          <a:p>
            <a:pPr eaLnBrk="1" hangingPunct="1">
              <a:spcAft>
                <a:spcPct val="5000"/>
              </a:spcAft>
            </a:pPr>
            <a:r>
              <a:rPr lang="ja-JP" altLang="en-US" sz="1500" b="1" dirty="0">
                <a:solidFill>
                  <a:srgbClr val="FF8103"/>
                </a:solidFill>
                <a:latin typeface="Meiryo UI" pitchFamily="50" charset="-128"/>
                <a:ea typeface="Meiryo UI" pitchFamily="50" charset="-128"/>
                <a:cs typeface="Meiryo UI" pitchFamily="50" charset="-128"/>
              </a:rPr>
              <a:t>    見守り</a:t>
            </a:r>
            <a:endParaRPr lang="en-US" altLang="ja-JP" sz="1500" b="1" dirty="0">
              <a:solidFill>
                <a:srgbClr val="FF8103"/>
              </a:solidFill>
              <a:latin typeface="Meiryo UI" pitchFamily="50" charset="-128"/>
              <a:ea typeface="Meiryo UI" pitchFamily="50" charset="-128"/>
              <a:cs typeface="Meiryo UI" pitchFamily="50" charset="-128"/>
            </a:endParaRPr>
          </a:p>
          <a:p>
            <a:pPr eaLnBrk="1" hangingPunct="1"/>
            <a:r>
              <a:rPr lang="ja-JP" altLang="en-US" sz="1500" b="1" dirty="0">
                <a:solidFill>
                  <a:srgbClr val="FF8103"/>
                </a:solidFill>
                <a:latin typeface="Meiryo UI" pitchFamily="50" charset="-128"/>
                <a:ea typeface="Meiryo UI" pitchFamily="50" charset="-128"/>
                <a:cs typeface="Meiryo UI" pitchFamily="50" charset="-128"/>
              </a:rPr>
              <a:t>○</a:t>
            </a:r>
            <a:r>
              <a:rPr lang="ja-JP" altLang="en-US" sz="800" b="1" dirty="0">
                <a:solidFill>
                  <a:srgbClr val="FF8103"/>
                </a:solidFill>
                <a:latin typeface="Meiryo UI" pitchFamily="50" charset="-128"/>
                <a:ea typeface="Meiryo UI" pitchFamily="50" charset="-128"/>
                <a:cs typeface="Meiryo UI" pitchFamily="50" charset="-128"/>
              </a:rPr>
              <a:t> </a:t>
            </a:r>
            <a:r>
              <a:rPr lang="ja-JP" altLang="en-US" sz="1500" b="1" dirty="0">
                <a:solidFill>
                  <a:srgbClr val="FF8103"/>
                </a:solidFill>
                <a:latin typeface="Meiryo UI" pitchFamily="50" charset="-128"/>
                <a:ea typeface="Meiryo UI" pitchFamily="50" charset="-128"/>
                <a:cs typeface="Meiryo UI" pitchFamily="50" charset="-128"/>
              </a:rPr>
              <a:t>見守り、配食などの生活支援</a:t>
            </a:r>
          </a:p>
          <a:p>
            <a:pPr eaLnBrk="1" hangingPunct="1"/>
            <a:r>
              <a:rPr lang="ja-JP" altLang="en-US" sz="1500" b="1" dirty="0">
                <a:solidFill>
                  <a:srgbClr val="FF8103"/>
                </a:solidFill>
                <a:latin typeface="Meiryo UI" pitchFamily="50" charset="-128"/>
                <a:ea typeface="Meiryo UI" pitchFamily="50" charset="-128"/>
                <a:cs typeface="Meiryo UI" pitchFamily="50" charset="-128"/>
              </a:rPr>
              <a:t>    サービスや権利擁護などの</a:t>
            </a:r>
          </a:p>
          <a:p>
            <a:pPr eaLnBrk="1" hangingPunct="1"/>
            <a:r>
              <a:rPr lang="ja-JP" altLang="en-US" sz="1500" b="1" dirty="0">
                <a:solidFill>
                  <a:srgbClr val="FF8103"/>
                </a:solidFill>
                <a:latin typeface="Meiryo UI" pitchFamily="50" charset="-128"/>
                <a:ea typeface="Meiryo UI" pitchFamily="50" charset="-128"/>
                <a:cs typeface="Meiryo UI" pitchFamily="50" charset="-128"/>
              </a:rPr>
              <a:t>    地域支援事業の活用</a:t>
            </a:r>
            <a:endParaRPr lang="en-US" altLang="ja-JP" sz="1500" b="1" dirty="0">
              <a:solidFill>
                <a:srgbClr val="FF8103"/>
              </a:solidFill>
              <a:latin typeface="Meiryo UI" pitchFamily="50" charset="-128"/>
              <a:ea typeface="Meiryo UI" pitchFamily="50" charset="-128"/>
              <a:cs typeface="Meiryo UI" pitchFamily="50" charset="-128"/>
            </a:endParaRPr>
          </a:p>
          <a:p>
            <a:pPr eaLnBrk="1" hangingPunct="1"/>
            <a:r>
              <a:rPr lang="ja-JP" altLang="en-US" sz="1500" b="1" dirty="0">
                <a:solidFill>
                  <a:srgbClr val="FF8103"/>
                </a:solidFill>
                <a:latin typeface="Meiryo UI" pitchFamily="50" charset="-128"/>
                <a:ea typeface="Meiryo UI" pitchFamily="50" charset="-128"/>
                <a:cs typeface="Meiryo UI" pitchFamily="50" charset="-128"/>
              </a:rPr>
              <a:t>○</a:t>
            </a:r>
            <a:r>
              <a:rPr lang="ja-JP" altLang="en-US" sz="800" b="1" dirty="0">
                <a:solidFill>
                  <a:srgbClr val="FF8103"/>
                </a:solidFill>
                <a:latin typeface="Meiryo UI" pitchFamily="50" charset="-128"/>
                <a:ea typeface="Meiryo UI" pitchFamily="50" charset="-128"/>
                <a:cs typeface="Meiryo UI" pitchFamily="50" charset="-128"/>
              </a:rPr>
              <a:t> </a:t>
            </a:r>
            <a:r>
              <a:rPr lang="ja-JP" altLang="en-US" sz="1500" b="1" dirty="0">
                <a:solidFill>
                  <a:srgbClr val="FF8103"/>
                </a:solidFill>
                <a:latin typeface="Meiryo UI" pitchFamily="50" charset="-128"/>
                <a:ea typeface="Meiryo UI" pitchFamily="50" charset="-128"/>
                <a:cs typeface="Meiryo UI" pitchFamily="50" charset="-128"/>
              </a:rPr>
              <a:t>市民後見人の育成及び活用</a:t>
            </a:r>
            <a:endParaRPr lang="en-US" altLang="ja-JP" sz="1500" b="1" dirty="0">
              <a:solidFill>
                <a:srgbClr val="FF8103"/>
              </a:solidFill>
              <a:latin typeface="Meiryo UI" pitchFamily="50" charset="-128"/>
              <a:ea typeface="Meiryo UI" pitchFamily="50" charset="-128"/>
              <a:cs typeface="Meiryo UI" pitchFamily="50" charset="-128"/>
            </a:endParaRPr>
          </a:p>
          <a:p>
            <a:pPr eaLnBrk="1" hangingPunct="1"/>
            <a:r>
              <a:rPr lang="ja-JP" altLang="en-US" sz="1500" b="1" dirty="0">
                <a:solidFill>
                  <a:srgbClr val="FF8103"/>
                </a:solidFill>
                <a:latin typeface="Meiryo UI" pitchFamily="50" charset="-128"/>
                <a:ea typeface="Meiryo UI" pitchFamily="50" charset="-128"/>
                <a:cs typeface="Meiryo UI" pitchFamily="50" charset="-128"/>
              </a:rPr>
              <a:t>○ 認知症の方やその家族に</a:t>
            </a:r>
          </a:p>
          <a:p>
            <a:pPr eaLnBrk="1" hangingPunct="1"/>
            <a:r>
              <a:rPr lang="ja-JP" altLang="en-US" sz="1500" b="1" dirty="0">
                <a:solidFill>
                  <a:srgbClr val="FF8103"/>
                </a:solidFill>
                <a:latin typeface="Meiryo UI" pitchFamily="50" charset="-128"/>
                <a:ea typeface="Meiryo UI" pitchFamily="50" charset="-128"/>
                <a:cs typeface="Meiryo UI" pitchFamily="50" charset="-128"/>
              </a:rPr>
              <a:t>　  対する支援団体による電話</a:t>
            </a:r>
            <a:endParaRPr lang="en-US" altLang="ja-JP" sz="1500" b="1" dirty="0">
              <a:solidFill>
                <a:srgbClr val="FF8103"/>
              </a:solidFill>
              <a:latin typeface="Meiryo UI" pitchFamily="50" charset="-128"/>
              <a:ea typeface="Meiryo UI" pitchFamily="50" charset="-128"/>
              <a:cs typeface="Meiryo UI" pitchFamily="50" charset="-128"/>
            </a:endParaRPr>
          </a:p>
          <a:p>
            <a:pPr eaLnBrk="1" hangingPunct="1"/>
            <a:r>
              <a:rPr lang="ja-JP" altLang="en-US" sz="1500" b="1" dirty="0">
                <a:solidFill>
                  <a:srgbClr val="FF8103"/>
                </a:solidFill>
                <a:latin typeface="Meiryo UI" pitchFamily="50" charset="-128"/>
                <a:ea typeface="Meiryo UI" pitchFamily="50" charset="-128"/>
                <a:cs typeface="Meiryo UI" pitchFamily="50" charset="-128"/>
              </a:rPr>
              <a:t>    相談や交流会の実施　　等　</a:t>
            </a:r>
            <a:r>
              <a:rPr lang="ja-JP" altLang="en-US" sz="1500" b="1" dirty="0">
                <a:solidFill>
                  <a:srgbClr val="009900"/>
                </a:solidFill>
                <a:latin typeface="Meiryo UI" pitchFamily="50" charset="-128"/>
                <a:ea typeface="Meiryo UI" pitchFamily="50" charset="-128"/>
                <a:cs typeface="Meiryo UI" pitchFamily="50" charset="-128"/>
              </a:rPr>
              <a:t>　　　　　　　　　</a:t>
            </a:r>
            <a:r>
              <a:rPr lang="ja-JP" altLang="en-US" sz="1400" b="1" dirty="0">
                <a:solidFill>
                  <a:srgbClr val="009900"/>
                </a:solidFill>
                <a:latin typeface="Meiryo UI" pitchFamily="50" charset="-128"/>
                <a:ea typeface="Meiryo UI" pitchFamily="50" charset="-128"/>
                <a:cs typeface="Meiryo UI" pitchFamily="50" charset="-128"/>
              </a:rPr>
              <a:t>　 </a:t>
            </a:r>
            <a:endParaRPr lang="en-US" altLang="ja-JP" sz="1400" b="1" dirty="0">
              <a:solidFill>
                <a:srgbClr val="009900"/>
              </a:solidFill>
              <a:latin typeface="Meiryo UI" pitchFamily="50" charset="-128"/>
              <a:ea typeface="Meiryo UI" pitchFamily="50" charset="-128"/>
              <a:cs typeface="Meiryo UI" pitchFamily="50" charset="-128"/>
            </a:endParaRPr>
          </a:p>
          <a:p>
            <a:pPr eaLnBrk="1" hangingPunct="1"/>
            <a:endParaRPr lang="ja-JP" altLang="en-US" sz="1400" b="1" dirty="0">
              <a:solidFill>
                <a:srgbClr val="009900"/>
              </a:solidFill>
              <a:latin typeface="Meiryo UI" pitchFamily="50" charset="-128"/>
              <a:ea typeface="Meiryo UI" pitchFamily="50" charset="-128"/>
              <a:cs typeface="Meiryo UI" pitchFamily="50" charset="-128"/>
            </a:endParaRPr>
          </a:p>
        </p:txBody>
      </p:sp>
      <p:sp>
        <p:nvSpPr>
          <p:cNvPr id="157700" name="正方形/長方形 6"/>
          <p:cNvSpPr>
            <a:spLocks noChangeArrowheads="1"/>
          </p:cNvSpPr>
          <p:nvPr/>
        </p:nvSpPr>
        <p:spPr bwMode="auto">
          <a:xfrm>
            <a:off x="6801059" y="2747757"/>
            <a:ext cx="1330325" cy="301625"/>
          </a:xfrm>
          <a:prstGeom prst="rect">
            <a:avLst/>
          </a:prstGeom>
          <a:solidFill>
            <a:schemeClr val="bg1"/>
          </a:solidFill>
          <a:ln>
            <a:noFill/>
          </a:ln>
          <a:extLst>
            <a:ext uri="{91240B29-F687-4F45-9708-019B960494DF}">
              <a14:hiddenLine xmlns:a14="http://schemas.microsoft.com/office/drawing/2010/main" w="19050" algn="ctr">
                <a:solidFill>
                  <a:srgbClr val="00CC00"/>
                </a:solidFill>
                <a:miter lim="800000"/>
                <a:headEnd/>
                <a:tailEnd/>
              </a14:hiddenLine>
            </a:ext>
          </a:extLst>
        </p:spPr>
        <p:txBody>
          <a:bodyPr lIns="72000" tIns="72000" bIns="72000" anchor="ctr"/>
          <a:lstStyle/>
          <a:p>
            <a:pPr algn="ctr" eaLnBrk="1" hangingPunct="1"/>
            <a:r>
              <a:rPr lang="ja-JP" altLang="en-US" sz="2000" b="1" dirty="0">
                <a:latin typeface="Meiryo UI" pitchFamily="50" charset="-128"/>
                <a:ea typeface="Meiryo UI" pitchFamily="50" charset="-128"/>
                <a:cs typeface="Meiryo UI" pitchFamily="50" charset="-128"/>
              </a:rPr>
              <a:t>地  域</a:t>
            </a:r>
          </a:p>
        </p:txBody>
      </p:sp>
      <p:sp>
        <p:nvSpPr>
          <p:cNvPr id="157701" name="角丸四角形 7"/>
          <p:cNvSpPr>
            <a:spLocks noChangeArrowheads="1"/>
          </p:cNvSpPr>
          <p:nvPr/>
        </p:nvSpPr>
        <p:spPr bwMode="auto">
          <a:xfrm>
            <a:off x="347870" y="3083548"/>
            <a:ext cx="2522330" cy="2814637"/>
          </a:xfrm>
          <a:prstGeom prst="roundRect">
            <a:avLst>
              <a:gd name="adj" fmla="val 10236"/>
            </a:avLst>
          </a:prstGeom>
          <a:noFill/>
          <a:ln w="57150" algn="ctr">
            <a:solidFill>
              <a:srgbClr val="00B0AC"/>
            </a:solidFill>
            <a:round/>
            <a:headEnd/>
            <a:tailEnd/>
          </a:ln>
          <a:extLst>
            <a:ext uri="{909E8E84-426E-40DD-AFC4-6F175D3DCCD1}">
              <a14:hiddenFill xmlns:a14="http://schemas.microsoft.com/office/drawing/2010/main">
                <a:solidFill>
                  <a:srgbClr val="CCC1D9">
                    <a:alpha val="70195"/>
                  </a:srgbClr>
                </a:solidFill>
              </a14:hiddenFill>
            </a:ext>
          </a:extLst>
        </p:spPr>
        <p:txBody>
          <a:bodyPr lIns="72000" tIns="72000" bIns="72000"/>
          <a:lstStyle/>
          <a:p>
            <a:pPr eaLnBrk="1" hangingPunct="1">
              <a:lnSpc>
                <a:spcPct val="150000"/>
              </a:lnSpc>
              <a:spcAft>
                <a:spcPts val="600"/>
              </a:spcAft>
            </a:pPr>
            <a:r>
              <a:rPr lang="ja-JP" altLang="en-US" sz="1500" b="1" dirty="0">
                <a:latin typeface="Meiryo UI" pitchFamily="50" charset="-128"/>
                <a:ea typeface="Meiryo UI" pitchFamily="50" charset="-128"/>
                <a:cs typeface="Meiryo UI" pitchFamily="50" charset="-128"/>
              </a:rPr>
              <a:t>　（適切な医療の提供）</a:t>
            </a:r>
            <a:endParaRPr lang="en-US" altLang="ja-JP" sz="1500" b="1" dirty="0">
              <a:latin typeface="Meiryo UI" pitchFamily="50" charset="-128"/>
              <a:ea typeface="Meiryo UI" pitchFamily="50" charset="-128"/>
              <a:cs typeface="Meiryo UI" pitchFamily="50" charset="-128"/>
            </a:endParaRPr>
          </a:p>
          <a:p>
            <a:pPr eaLnBrk="1" hangingPunct="1">
              <a:spcBef>
                <a:spcPct val="10000"/>
              </a:spcBef>
              <a:spcAft>
                <a:spcPts val="600"/>
              </a:spcAft>
            </a:pPr>
            <a:r>
              <a:rPr lang="ja-JP" altLang="en-US" sz="1500" b="1" dirty="0">
                <a:solidFill>
                  <a:srgbClr val="00B0AC"/>
                </a:solidFill>
                <a:latin typeface="Meiryo UI" pitchFamily="50" charset="-128"/>
                <a:ea typeface="Meiryo UI" pitchFamily="50" charset="-128"/>
                <a:cs typeface="Meiryo UI" pitchFamily="50" charset="-128"/>
              </a:rPr>
              <a:t>○もの忘れ相談の実施</a:t>
            </a:r>
            <a:endParaRPr lang="en-US" altLang="ja-JP" sz="1500" b="1" dirty="0">
              <a:solidFill>
                <a:srgbClr val="00B0AC"/>
              </a:solidFill>
              <a:latin typeface="Meiryo UI" pitchFamily="50" charset="-128"/>
              <a:ea typeface="Meiryo UI" pitchFamily="50" charset="-128"/>
              <a:cs typeface="Meiryo UI" pitchFamily="50" charset="-128"/>
            </a:endParaRPr>
          </a:p>
          <a:p>
            <a:pPr eaLnBrk="1" hangingPunct="1">
              <a:spcBef>
                <a:spcPct val="10000"/>
              </a:spcBef>
            </a:pPr>
            <a:r>
              <a:rPr lang="ja-JP" altLang="en-US" sz="1500" b="1" dirty="0">
                <a:solidFill>
                  <a:srgbClr val="00B0AC"/>
                </a:solidFill>
                <a:latin typeface="Meiryo UI" pitchFamily="50" charset="-128"/>
                <a:ea typeface="Meiryo UI" pitchFamily="50" charset="-128"/>
                <a:cs typeface="Meiryo UI" pitchFamily="50" charset="-128"/>
              </a:rPr>
              <a:t>○かかりつけ医、サポート     </a:t>
            </a:r>
          </a:p>
          <a:p>
            <a:pPr eaLnBrk="1" hangingPunct="1">
              <a:spcBef>
                <a:spcPct val="10000"/>
              </a:spcBef>
            </a:pPr>
            <a:r>
              <a:rPr lang="ja-JP" altLang="en-US" sz="1500" b="1" dirty="0">
                <a:solidFill>
                  <a:srgbClr val="00B0AC"/>
                </a:solidFill>
                <a:latin typeface="Meiryo UI" pitchFamily="50" charset="-128"/>
                <a:ea typeface="Meiryo UI" pitchFamily="50" charset="-128"/>
                <a:cs typeface="Meiryo UI" pitchFamily="50" charset="-128"/>
              </a:rPr>
              <a:t>   医による適切な医療や</a:t>
            </a:r>
          </a:p>
          <a:p>
            <a:pPr eaLnBrk="1" hangingPunct="1">
              <a:spcBef>
                <a:spcPct val="10000"/>
              </a:spcBef>
            </a:pPr>
            <a:r>
              <a:rPr lang="ja-JP" altLang="en-US" sz="1500" b="1" dirty="0">
                <a:solidFill>
                  <a:srgbClr val="00B0AC"/>
                </a:solidFill>
                <a:latin typeface="Meiryo UI" pitchFamily="50" charset="-128"/>
                <a:ea typeface="Meiryo UI" pitchFamily="50" charset="-128"/>
                <a:cs typeface="Meiryo UI" pitchFamily="50" charset="-128"/>
              </a:rPr>
              <a:t>   介護サービスへのつなぎ</a:t>
            </a:r>
            <a:endParaRPr lang="en-US" altLang="ja-JP" sz="1500" b="1" dirty="0">
              <a:solidFill>
                <a:srgbClr val="00B0AC"/>
              </a:solidFill>
              <a:latin typeface="Meiryo UI" pitchFamily="50" charset="-128"/>
              <a:ea typeface="Meiryo UI" pitchFamily="50" charset="-128"/>
              <a:cs typeface="Meiryo UI" pitchFamily="50" charset="-128"/>
            </a:endParaRPr>
          </a:p>
          <a:p>
            <a:pPr eaLnBrk="1" hangingPunct="1">
              <a:spcBef>
                <a:spcPct val="40000"/>
              </a:spcBef>
            </a:pPr>
            <a:r>
              <a:rPr lang="ja-JP" altLang="en-US" sz="1500" b="1" dirty="0">
                <a:solidFill>
                  <a:srgbClr val="00B0AC"/>
                </a:solidFill>
                <a:latin typeface="Meiryo UI" pitchFamily="50" charset="-128"/>
                <a:ea typeface="Meiryo UI" pitchFamily="50" charset="-128"/>
                <a:cs typeface="Meiryo UI" pitchFamily="50" charset="-128"/>
              </a:rPr>
              <a:t>○認知症疾患医療センター</a:t>
            </a:r>
          </a:p>
          <a:p>
            <a:pPr eaLnBrk="1" hangingPunct="1">
              <a:spcBef>
                <a:spcPct val="10000"/>
              </a:spcBef>
            </a:pPr>
            <a:r>
              <a:rPr lang="ja-JP" altLang="en-US" sz="1500" b="1" dirty="0">
                <a:solidFill>
                  <a:srgbClr val="00B0AC"/>
                </a:solidFill>
                <a:latin typeface="Meiryo UI" pitchFamily="50" charset="-128"/>
                <a:ea typeface="Meiryo UI" pitchFamily="50" charset="-128"/>
                <a:cs typeface="Meiryo UI" pitchFamily="50" charset="-128"/>
              </a:rPr>
              <a:t>　等の専門医療機関による</a:t>
            </a:r>
          </a:p>
          <a:p>
            <a:pPr eaLnBrk="1" hangingPunct="1">
              <a:spcBef>
                <a:spcPct val="10000"/>
              </a:spcBef>
            </a:pPr>
            <a:r>
              <a:rPr lang="ja-JP" altLang="en-US" sz="1500" b="1" dirty="0">
                <a:solidFill>
                  <a:srgbClr val="00B0AC"/>
                </a:solidFill>
                <a:latin typeface="Meiryo UI" pitchFamily="50" charset="-128"/>
                <a:ea typeface="Meiryo UI" pitchFamily="50" charset="-128"/>
                <a:cs typeface="Meiryo UI" pitchFamily="50" charset="-128"/>
              </a:rPr>
              <a:t>　確定診断　　　　　等</a:t>
            </a:r>
          </a:p>
        </p:txBody>
      </p:sp>
      <p:sp>
        <p:nvSpPr>
          <p:cNvPr id="157702" name="正方形/長方形 8"/>
          <p:cNvSpPr>
            <a:spLocks noChangeArrowheads="1"/>
          </p:cNvSpPr>
          <p:nvPr/>
        </p:nvSpPr>
        <p:spPr bwMode="auto">
          <a:xfrm>
            <a:off x="1019035" y="2908923"/>
            <a:ext cx="1147693" cy="303212"/>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72000" tIns="72000" bIns="72000" anchor="ctr"/>
          <a:lstStyle/>
          <a:p>
            <a:pPr algn="ctr" eaLnBrk="1" hangingPunct="1"/>
            <a:r>
              <a:rPr lang="ja-JP" altLang="en-US" sz="2000" b="1" dirty="0">
                <a:latin typeface="Meiryo UI" pitchFamily="50" charset="-128"/>
                <a:ea typeface="Meiryo UI" pitchFamily="50" charset="-128"/>
                <a:cs typeface="Meiryo UI" pitchFamily="50" charset="-128"/>
              </a:rPr>
              <a:t>医  療</a:t>
            </a:r>
          </a:p>
        </p:txBody>
      </p:sp>
      <p:sp>
        <p:nvSpPr>
          <p:cNvPr id="157703" name="角丸四角形 9"/>
          <p:cNvSpPr>
            <a:spLocks noChangeArrowheads="1"/>
          </p:cNvSpPr>
          <p:nvPr/>
        </p:nvSpPr>
        <p:spPr bwMode="auto">
          <a:xfrm>
            <a:off x="3154018" y="3283573"/>
            <a:ext cx="2620616" cy="2601912"/>
          </a:xfrm>
          <a:prstGeom prst="roundRect">
            <a:avLst>
              <a:gd name="adj" fmla="val 7389"/>
            </a:avLst>
          </a:prstGeom>
          <a:solidFill>
            <a:schemeClr val="bg1">
              <a:alpha val="70195"/>
            </a:schemeClr>
          </a:solidFill>
          <a:ln w="57150" algn="ctr">
            <a:solidFill>
              <a:srgbClr val="FF7C80"/>
            </a:solidFill>
            <a:round/>
            <a:headEnd/>
            <a:tailEnd/>
          </a:ln>
        </p:spPr>
        <p:txBody>
          <a:bodyPr lIns="72000" tIns="72000" bIns="0"/>
          <a:lstStyle/>
          <a:p>
            <a:pPr eaLnBrk="1" hangingPunct="1"/>
            <a:r>
              <a:rPr lang="ja-JP" altLang="en-US" sz="1500" b="1" dirty="0">
                <a:latin typeface="Meiryo UI" pitchFamily="50" charset="-128"/>
                <a:ea typeface="Meiryo UI" pitchFamily="50" charset="-128"/>
                <a:cs typeface="Meiryo UI" pitchFamily="50" charset="-128"/>
              </a:rPr>
              <a:t>（専門的なケアやサービスの</a:t>
            </a:r>
          </a:p>
          <a:p>
            <a:pPr eaLnBrk="1" hangingPunct="1">
              <a:spcAft>
                <a:spcPts val="200"/>
              </a:spcAft>
            </a:pPr>
            <a:r>
              <a:rPr lang="ja-JP" altLang="en-US" sz="1500" b="1" dirty="0">
                <a:latin typeface="Meiryo UI" pitchFamily="50" charset="-128"/>
                <a:ea typeface="Meiryo UI" pitchFamily="50" charset="-128"/>
                <a:cs typeface="Meiryo UI" pitchFamily="50" charset="-128"/>
              </a:rPr>
              <a:t>   相談と提供）</a:t>
            </a:r>
            <a:endParaRPr lang="en-US" altLang="ja-JP" sz="1500" b="1" dirty="0">
              <a:latin typeface="Meiryo UI" pitchFamily="50" charset="-128"/>
              <a:ea typeface="Meiryo UI" pitchFamily="50" charset="-128"/>
              <a:cs typeface="Meiryo UI" pitchFamily="50" charset="-128"/>
            </a:endParaRPr>
          </a:p>
          <a:p>
            <a:pPr eaLnBrk="1" hangingPunct="1">
              <a:lnSpc>
                <a:spcPct val="120000"/>
              </a:lnSpc>
              <a:spcAft>
                <a:spcPts val="200"/>
              </a:spcAft>
            </a:pPr>
            <a:r>
              <a:rPr lang="ja-JP" altLang="en-US" sz="1500" b="1" dirty="0">
                <a:solidFill>
                  <a:srgbClr val="FF7C80"/>
                </a:solidFill>
                <a:latin typeface="Meiryo UI" pitchFamily="50" charset="-128"/>
                <a:ea typeface="Meiryo UI" pitchFamily="50" charset="-128"/>
                <a:cs typeface="Meiryo UI" pitchFamily="50" charset="-128"/>
              </a:rPr>
              <a:t>○認知症予防のための地域</a:t>
            </a: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支援事業</a:t>
            </a:r>
            <a:endParaRPr lang="en-US" altLang="ja-JP" sz="1500" b="1" dirty="0">
              <a:solidFill>
                <a:srgbClr val="FF7C80"/>
              </a:solidFill>
              <a:latin typeface="Meiryo UI" pitchFamily="50" charset="-128"/>
              <a:ea typeface="Meiryo UI" pitchFamily="50" charset="-128"/>
              <a:cs typeface="Meiryo UI" pitchFamily="50" charset="-128"/>
            </a:endParaRP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○本人の状態に合わせた介護</a:t>
            </a: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サービス</a:t>
            </a:r>
            <a:endParaRPr lang="en-US" altLang="ja-JP" sz="1500" b="1" dirty="0">
              <a:solidFill>
                <a:srgbClr val="FF7C80"/>
              </a:solidFill>
              <a:latin typeface="Meiryo UI" pitchFamily="50" charset="-128"/>
              <a:ea typeface="Meiryo UI" pitchFamily="50" charset="-128"/>
              <a:cs typeface="Meiryo UI" pitchFamily="50" charset="-128"/>
            </a:endParaRP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・認知症対応型通所介護</a:t>
            </a:r>
            <a:endParaRPr lang="en-US" altLang="ja-JP" sz="1500" b="1" dirty="0">
              <a:solidFill>
                <a:srgbClr val="FF7C80"/>
              </a:solidFill>
              <a:latin typeface="Meiryo UI" pitchFamily="50" charset="-128"/>
              <a:ea typeface="Meiryo UI" pitchFamily="50" charset="-128"/>
              <a:cs typeface="Meiryo UI" pitchFamily="50" charset="-128"/>
            </a:endParaRP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・小規模多機能型居宅介護</a:t>
            </a:r>
            <a:endParaRPr lang="en-US" altLang="ja-JP" sz="1500" b="1" dirty="0">
              <a:solidFill>
                <a:srgbClr val="FF7C80"/>
              </a:solidFill>
              <a:latin typeface="Meiryo UI" pitchFamily="50" charset="-128"/>
              <a:ea typeface="Meiryo UI" pitchFamily="50" charset="-128"/>
              <a:cs typeface="Meiryo UI" pitchFamily="50" charset="-128"/>
            </a:endParaRP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・グループホーム　等</a:t>
            </a:r>
            <a:r>
              <a:rPr lang="ja-JP" altLang="en-US" sz="1500" b="1" dirty="0">
                <a:solidFill>
                  <a:schemeClr val="hlink"/>
                </a:solidFill>
                <a:latin typeface="Meiryo UI" pitchFamily="50" charset="-128"/>
                <a:ea typeface="Meiryo UI" pitchFamily="50" charset="-128"/>
                <a:cs typeface="Meiryo UI" pitchFamily="50" charset="-128"/>
              </a:rPr>
              <a:t>　</a:t>
            </a:r>
            <a:endParaRPr lang="en-US" altLang="ja-JP" sz="1500" b="1" dirty="0">
              <a:solidFill>
                <a:schemeClr val="hlink"/>
              </a:solidFill>
              <a:latin typeface="Meiryo UI" pitchFamily="50" charset="-128"/>
              <a:ea typeface="Meiryo UI" pitchFamily="50" charset="-128"/>
              <a:cs typeface="Meiryo UI" pitchFamily="50" charset="-128"/>
            </a:endParaRPr>
          </a:p>
        </p:txBody>
      </p:sp>
      <p:sp>
        <p:nvSpPr>
          <p:cNvPr id="157704" name="正方形/長方形 10"/>
          <p:cNvSpPr>
            <a:spLocks noChangeArrowheads="1"/>
          </p:cNvSpPr>
          <p:nvPr/>
        </p:nvSpPr>
        <p:spPr bwMode="auto">
          <a:xfrm>
            <a:off x="3944938" y="3085067"/>
            <a:ext cx="1076325" cy="306387"/>
          </a:xfrm>
          <a:prstGeom prst="rect">
            <a:avLst/>
          </a:prstGeom>
          <a:solidFill>
            <a:schemeClr val="bg1"/>
          </a:solidFill>
          <a:ln>
            <a:noFill/>
          </a:ln>
          <a:extLst>
            <a:ext uri="{91240B29-F687-4F45-9708-019B960494DF}">
              <a14:hiddenLine xmlns:a14="http://schemas.microsoft.com/office/drawing/2010/main" w="19050" algn="ctr">
                <a:solidFill>
                  <a:srgbClr val="222268"/>
                </a:solidFill>
                <a:miter lim="800000"/>
                <a:headEnd/>
                <a:tailEnd/>
              </a14:hiddenLine>
            </a:ext>
          </a:extLst>
        </p:spPr>
        <p:txBody>
          <a:bodyPr lIns="72000" tIns="72000" bIns="72000" anchor="ctr"/>
          <a:lstStyle/>
          <a:p>
            <a:pPr algn="ctr" eaLnBrk="1" hangingPunct="1"/>
            <a:r>
              <a:rPr lang="ja-JP" altLang="en-US" sz="2000" b="1" dirty="0">
                <a:latin typeface="Meiryo UI" pitchFamily="50" charset="-128"/>
                <a:ea typeface="Meiryo UI" pitchFamily="50" charset="-128"/>
                <a:cs typeface="Meiryo UI" pitchFamily="50" charset="-128"/>
              </a:rPr>
              <a:t>介  護</a:t>
            </a:r>
          </a:p>
        </p:txBody>
      </p:sp>
      <p:sp>
        <p:nvSpPr>
          <p:cNvPr id="157705" name="円/楕円 32"/>
          <p:cNvSpPr>
            <a:spLocks noChangeArrowheads="1"/>
          </p:cNvSpPr>
          <p:nvPr/>
        </p:nvSpPr>
        <p:spPr bwMode="auto">
          <a:xfrm>
            <a:off x="3154018" y="1750876"/>
            <a:ext cx="2620616" cy="685800"/>
          </a:xfrm>
          <a:prstGeom prst="ellipse">
            <a:avLst/>
          </a:prstGeom>
          <a:noFill/>
          <a:ln w="34925" algn="ctr">
            <a:solidFill>
              <a:schemeClr val="tx1">
                <a:lumMod val="50000"/>
                <a:lumOff val="50000"/>
              </a:schemeClr>
            </a:solidFill>
            <a:round/>
            <a:headEnd/>
            <a:tailEnd/>
          </a:ln>
        </p:spPr>
        <p:txBody>
          <a:bodyPr anchor="ctr"/>
          <a:lstStyle/>
          <a:p>
            <a:pPr algn="ctr" eaLnBrk="1" hangingPunct="1">
              <a:lnSpc>
                <a:spcPct val="120000"/>
              </a:lnSpc>
            </a:pPr>
            <a:r>
              <a:rPr lang="ja-JP" altLang="en-US" sz="2400" b="1" dirty="0">
                <a:solidFill>
                  <a:schemeClr val="bg2"/>
                </a:solidFill>
                <a:latin typeface="Meiryo UI" pitchFamily="50" charset="-128"/>
                <a:ea typeface="Meiryo UI" pitchFamily="50" charset="-128"/>
                <a:cs typeface="Meiryo UI" pitchFamily="50" charset="-128"/>
              </a:rPr>
              <a:t>本人・家族</a:t>
            </a:r>
          </a:p>
        </p:txBody>
      </p:sp>
      <p:sp>
        <p:nvSpPr>
          <p:cNvPr id="157706" name="正方形/長方形 15"/>
          <p:cNvSpPr>
            <a:spLocks noChangeArrowheads="1"/>
          </p:cNvSpPr>
          <p:nvPr/>
        </p:nvSpPr>
        <p:spPr bwMode="auto">
          <a:xfrm>
            <a:off x="347870" y="6083786"/>
            <a:ext cx="8505067" cy="431800"/>
          </a:xfrm>
          <a:prstGeom prst="rect">
            <a:avLst/>
          </a:prstGeom>
          <a:solidFill>
            <a:srgbClr val="F8FBFC"/>
          </a:solidFill>
          <a:ln w="41275" algn="ctr">
            <a:solidFill>
              <a:schemeClr val="bg1">
                <a:lumMod val="65000"/>
              </a:schemeClr>
            </a:solidFill>
            <a:miter lim="800000"/>
            <a:headEnd/>
            <a:tailEnd/>
          </a:ln>
        </p:spPr>
        <p:txBody>
          <a:bodyPr anchor="ctr"/>
          <a:lstStyle/>
          <a:p>
            <a:pPr algn="ctr" eaLnBrk="1" hangingPunct="1">
              <a:lnSpc>
                <a:spcPct val="125000"/>
              </a:lnSpc>
            </a:pPr>
            <a:r>
              <a:rPr lang="ja-JP" altLang="en-US" sz="1600" b="1">
                <a:solidFill>
                  <a:srgbClr val="000000"/>
                </a:solidFill>
                <a:latin typeface="Meiryo UI" pitchFamily="50" charset="-128"/>
                <a:ea typeface="Meiryo UI" pitchFamily="50" charset="-128"/>
                <a:cs typeface="Meiryo UI" pitchFamily="50" charset="-128"/>
              </a:rPr>
              <a:t>市町村は必要な介護サービスを確保するとともに、それぞれの分野の活動支援、推進を図る。</a:t>
            </a:r>
          </a:p>
        </p:txBody>
      </p:sp>
      <p:sp>
        <p:nvSpPr>
          <p:cNvPr id="157707" name="フッター プレースホルダ 29"/>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endParaRPr lang="ja-JP" altLang="en-US" sz="1400"/>
          </a:p>
        </p:txBody>
      </p:sp>
      <p:sp>
        <p:nvSpPr>
          <p:cNvPr id="157708" name="Rectangle 59"/>
          <p:cNvSpPr>
            <a:spLocks noChangeArrowheads="1"/>
          </p:cNvSpPr>
          <p:nvPr/>
        </p:nvSpPr>
        <p:spPr bwMode="auto">
          <a:xfrm>
            <a:off x="1781175" y="195665"/>
            <a:ext cx="5356225" cy="9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41" tIns="44421" rIns="88841" bIns="44421">
            <a:spAutoFit/>
          </a:bodyPr>
          <a:lstStyle/>
          <a:p>
            <a:pPr algn="ctr" defTabSz="828675" eaLnBrk="1" hangingPunct="1"/>
            <a:r>
              <a:rPr lang="ja-JP" altLang="en-US" sz="3000" b="1" dirty="0">
                <a:latin typeface="Meiryo UI" pitchFamily="50" charset="-128"/>
                <a:ea typeface="Meiryo UI" pitchFamily="50" charset="-128"/>
                <a:cs typeface="Meiryo UI" pitchFamily="50" charset="-128"/>
              </a:rPr>
              <a:t>　認知症の人への支援体制</a:t>
            </a:r>
          </a:p>
          <a:p>
            <a:pPr algn="ctr" defTabSz="828675" eaLnBrk="1" hangingPunct="1">
              <a:lnSpc>
                <a:spcPct val="75000"/>
              </a:lnSpc>
              <a:spcBef>
                <a:spcPts val="600"/>
              </a:spcBef>
            </a:pPr>
            <a:r>
              <a:rPr lang="ja-JP" altLang="en-US" sz="2400" b="1" dirty="0">
                <a:latin typeface="Meiryo UI" pitchFamily="50" charset="-128"/>
                <a:ea typeface="Meiryo UI" pitchFamily="50" charset="-128"/>
                <a:cs typeface="Meiryo UI" pitchFamily="50" charset="-128"/>
              </a:rPr>
              <a:t>   ～医療・介護・地域の連携～</a:t>
            </a:r>
            <a:r>
              <a:rPr lang="ja-JP" altLang="en-US" sz="3000" b="1" dirty="0">
                <a:latin typeface="Meiryo UI" pitchFamily="50" charset="-128"/>
                <a:ea typeface="Meiryo UI" pitchFamily="50" charset="-128"/>
                <a:cs typeface="Meiryo UI" pitchFamily="50" charset="-128"/>
              </a:rPr>
              <a:t> </a:t>
            </a:r>
          </a:p>
        </p:txBody>
      </p:sp>
      <p:sp>
        <p:nvSpPr>
          <p:cNvPr id="157709" name="AutoShape 14"/>
          <p:cNvSpPr>
            <a:spLocks noChangeArrowheads="1"/>
          </p:cNvSpPr>
          <p:nvPr/>
        </p:nvSpPr>
        <p:spPr bwMode="auto">
          <a:xfrm>
            <a:off x="1142032" y="5801970"/>
            <a:ext cx="831850" cy="261938"/>
          </a:xfrm>
          <a:prstGeom prst="triangle">
            <a:avLst>
              <a:gd name="adj" fmla="val 50000"/>
            </a:avLst>
          </a:prstGeom>
          <a:solidFill>
            <a:schemeClr val="bg1">
              <a:lumMod val="65000"/>
            </a:schemeClr>
          </a:solidFill>
          <a:ln>
            <a:noFill/>
          </a:ln>
          <a:effectLst/>
        </p:spPr>
        <p:txBody>
          <a:bodyPr wrap="none" anchor="ctr"/>
          <a:lstStyle/>
          <a:p>
            <a:pPr eaLnBrk="1" hangingPunct="1"/>
            <a:endParaRPr lang="ja-JP" altLang="en-US"/>
          </a:p>
        </p:txBody>
      </p:sp>
      <p:sp>
        <p:nvSpPr>
          <p:cNvPr id="157710" name="AutoShape 15"/>
          <p:cNvSpPr>
            <a:spLocks noChangeArrowheads="1"/>
          </p:cNvSpPr>
          <p:nvPr/>
        </p:nvSpPr>
        <p:spPr bwMode="auto">
          <a:xfrm>
            <a:off x="4054475" y="5805145"/>
            <a:ext cx="831850" cy="261938"/>
          </a:xfrm>
          <a:prstGeom prst="triangle">
            <a:avLst>
              <a:gd name="adj" fmla="val 50000"/>
            </a:avLst>
          </a:prstGeom>
          <a:solidFill>
            <a:schemeClr val="bg1">
              <a:lumMod val="65000"/>
            </a:schemeClr>
          </a:solidFill>
          <a:ln>
            <a:noFill/>
          </a:ln>
          <a:effectLst/>
        </p:spPr>
        <p:txBody>
          <a:bodyPr wrap="none" anchor="ctr"/>
          <a:lstStyle/>
          <a:p>
            <a:pPr eaLnBrk="1" hangingPunct="1"/>
            <a:endParaRPr lang="ja-JP" altLang="en-US"/>
          </a:p>
        </p:txBody>
      </p:sp>
      <p:sp>
        <p:nvSpPr>
          <p:cNvPr id="157711" name="AutoShape 16"/>
          <p:cNvSpPr>
            <a:spLocks noChangeArrowheads="1"/>
          </p:cNvSpPr>
          <p:nvPr/>
        </p:nvSpPr>
        <p:spPr bwMode="auto">
          <a:xfrm>
            <a:off x="7073900" y="5806733"/>
            <a:ext cx="831850" cy="261937"/>
          </a:xfrm>
          <a:prstGeom prst="triangle">
            <a:avLst>
              <a:gd name="adj" fmla="val 50000"/>
            </a:avLst>
          </a:prstGeom>
          <a:solidFill>
            <a:schemeClr val="bg1">
              <a:lumMod val="65000"/>
            </a:schemeClr>
          </a:solidFill>
          <a:ln>
            <a:noFill/>
          </a:ln>
          <a:effectLst/>
        </p:spPr>
        <p:txBody>
          <a:bodyPr wrap="none" anchor="ctr"/>
          <a:lstStyle/>
          <a:p>
            <a:pPr eaLnBrk="1" hangingPunct="1"/>
            <a:endParaRPr lang="ja-JP" altLang="en-US"/>
          </a:p>
        </p:txBody>
      </p:sp>
      <p:sp>
        <p:nvSpPr>
          <p:cNvPr id="157712" name="AutoShape 17"/>
          <p:cNvSpPr>
            <a:spLocks noChangeArrowheads="1"/>
          </p:cNvSpPr>
          <p:nvPr/>
        </p:nvSpPr>
        <p:spPr bwMode="auto">
          <a:xfrm rot="2614643">
            <a:off x="2851150" y="2335490"/>
            <a:ext cx="495300" cy="514350"/>
          </a:xfrm>
          <a:prstGeom prst="triangle">
            <a:avLst>
              <a:gd name="adj" fmla="val 50000"/>
            </a:avLst>
          </a:prstGeom>
          <a:solidFill>
            <a:srgbClr val="00B0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57713" name="AutoShape 18"/>
          <p:cNvSpPr>
            <a:spLocks noChangeArrowheads="1"/>
          </p:cNvSpPr>
          <p:nvPr/>
        </p:nvSpPr>
        <p:spPr bwMode="auto">
          <a:xfrm rot="-2678280">
            <a:off x="5675313" y="2338665"/>
            <a:ext cx="495300" cy="514350"/>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57714" name="AutoShape 19"/>
          <p:cNvSpPr>
            <a:spLocks noChangeArrowheads="1"/>
          </p:cNvSpPr>
          <p:nvPr/>
        </p:nvSpPr>
        <p:spPr bwMode="auto">
          <a:xfrm>
            <a:off x="4244975" y="2495827"/>
            <a:ext cx="495300" cy="514350"/>
          </a:xfrm>
          <a:prstGeom prst="triangle">
            <a:avLst>
              <a:gd name="adj" fmla="val 50000"/>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57715" name="Rectangle 3"/>
          <p:cNvSpPr>
            <a:spLocks noChangeArrowheads="1"/>
          </p:cNvSpPr>
          <p:nvPr/>
        </p:nvSpPr>
        <p:spPr bwMode="auto">
          <a:xfrm>
            <a:off x="241336" y="11968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57716" name="Text Box 5"/>
          <p:cNvSpPr txBox="1">
            <a:spLocks noChangeArrowheads="1"/>
          </p:cNvSpPr>
          <p:nvPr/>
        </p:nvSpPr>
        <p:spPr bwMode="auto">
          <a:xfrm>
            <a:off x="0" y="0"/>
            <a:ext cx="22431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-16</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49161129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2824163" y="342900"/>
            <a:ext cx="3248025" cy="695325"/>
          </a:xfrm>
        </p:spPr>
        <p:txBody>
          <a:bodyPr/>
          <a:lstStyle/>
          <a:p>
            <a:pPr eaLnBrk="1" hangingPunct="1"/>
            <a:r>
              <a:rPr lang="ja-JP" altLang="en-US" sz="3000" b="1">
                <a:solidFill>
                  <a:schemeClr val="tx1"/>
                </a:solidFill>
                <a:latin typeface="Meiryo UI" pitchFamily="50" charset="-128"/>
                <a:ea typeface="Meiryo UI" pitchFamily="50" charset="-128"/>
                <a:cs typeface="Meiryo UI" pitchFamily="50" charset="-128"/>
              </a:rPr>
              <a:t>相談窓口</a:t>
            </a:r>
          </a:p>
        </p:txBody>
      </p:sp>
      <p:sp>
        <p:nvSpPr>
          <p:cNvPr id="158723" name="Rectangle 3"/>
          <p:cNvSpPr>
            <a:spLocks noGrp="1" noChangeArrowheads="1"/>
          </p:cNvSpPr>
          <p:nvPr>
            <p:ph type="body" idx="4294967295"/>
          </p:nvPr>
        </p:nvSpPr>
        <p:spPr>
          <a:xfrm>
            <a:off x="1978025" y="1590675"/>
            <a:ext cx="5835650" cy="4694238"/>
          </a:xfrm>
        </p:spPr>
        <p:txBody>
          <a:bodyPr/>
          <a:lstStyle/>
          <a:p>
            <a:pPr eaLnBrk="1" hangingPunct="1">
              <a:lnSpc>
                <a:spcPct val="110000"/>
              </a:lnSpc>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地域包括支援センター</a:t>
            </a:r>
          </a:p>
          <a:p>
            <a:pPr eaLnBrk="1" hangingPunct="1">
              <a:lnSpc>
                <a:spcPct val="120000"/>
              </a:lnSpc>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もの忘れ外来（相談可能な）</a:t>
            </a:r>
          </a:p>
          <a:p>
            <a:pPr eaLnBrk="1" hangingPunct="1">
              <a:lnSpc>
                <a:spcPct val="120000"/>
              </a:lnSpc>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保健所・保健センター</a:t>
            </a:r>
          </a:p>
          <a:p>
            <a:pPr eaLnBrk="1" hangingPunct="1">
              <a:lnSpc>
                <a:spcPct val="120000"/>
              </a:lnSpc>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精神保健福祉センター</a:t>
            </a:r>
          </a:p>
          <a:p>
            <a:pPr eaLnBrk="1" hangingPunct="1">
              <a:lnSpc>
                <a:spcPct val="120000"/>
              </a:lnSpc>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認知症疾患医療センター</a:t>
            </a:r>
          </a:p>
          <a:p>
            <a:pPr eaLnBrk="1" hangingPunct="1">
              <a:lnSpc>
                <a:spcPct val="120000"/>
              </a:lnSpc>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市町村、福祉事務所、社会福祉協議会</a:t>
            </a:r>
            <a:endParaRPr lang="en-US" altLang="ja-JP" sz="2400" b="1" dirty="0">
              <a:latin typeface="Meiryo UI" pitchFamily="50" charset="-128"/>
              <a:ea typeface="Meiryo UI" pitchFamily="50" charset="-128"/>
              <a:cs typeface="Meiryo UI" pitchFamily="50" charset="-128"/>
            </a:endParaRPr>
          </a:p>
          <a:p>
            <a:pPr eaLnBrk="1" hangingPunct="1">
              <a:lnSpc>
                <a:spcPct val="120000"/>
              </a:lnSpc>
              <a:buFontTx/>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若年性認知症コールセンター</a:t>
            </a:r>
          </a:p>
          <a:p>
            <a:pPr eaLnBrk="1" hangingPunct="1">
              <a:lnSpc>
                <a:spcPct val="120000"/>
              </a:lnSpc>
              <a:buFont typeface="Wingdings" pitchFamily="2" charset="2"/>
              <a:buNone/>
            </a:pPr>
            <a:r>
              <a:rPr lang="en-US" altLang="ja-JP" sz="2400" b="1" dirty="0">
                <a:solidFill>
                  <a:srgbClr val="609000"/>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認知症の人と家族の会　</a:t>
            </a:r>
          </a:p>
          <a:p>
            <a:pPr eaLnBrk="1" hangingPunct="1">
              <a:lnSpc>
                <a:spcPct val="120000"/>
              </a:lnSpc>
              <a:buFont typeface="Wingdings" pitchFamily="2" charset="2"/>
              <a:buNone/>
            </a:pPr>
            <a:r>
              <a:rPr lang="en-US" altLang="ja-JP" sz="2400" b="1" dirty="0">
                <a:solidFill>
                  <a:schemeClr val="bg2"/>
                </a:solidFill>
                <a:latin typeface="Meiryo UI" pitchFamily="50" charset="-128"/>
                <a:ea typeface="Meiryo UI" pitchFamily="50" charset="-128"/>
                <a:cs typeface="Meiryo UI" pitchFamily="50" charset="-128"/>
              </a:rPr>
              <a:t>●</a:t>
            </a:r>
            <a:r>
              <a:rPr lang="ja-JP" altLang="en-US" sz="2400" b="1" dirty="0">
                <a:solidFill>
                  <a:schemeClr val="bg2"/>
                </a:solidFill>
                <a:latin typeface="Meiryo UI" pitchFamily="50" charset="-128"/>
                <a:ea typeface="Meiryo UI" pitchFamily="50" charset="-128"/>
                <a:cs typeface="Meiryo UI" pitchFamily="50" charset="-128"/>
              </a:rPr>
              <a:t>その他</a:t>
            </a:r>
          </a:p>
        </p:txBody>
      </p:sp>
      <p:sp>
        <p:nvSpPr>
          <p:cNvPr id="158724" name="Rectangle 3"/>
          <p:cNvSpPr>
            <a:spLocks noChangeArrowheads="1"/>
          </p:cNvSpPr>
          <p:nvPr/>
        </p:nvSpPr>
        <p:spPr bwMode="auto">
          <a:xfrm>
            <a:off x="252413" y="1085850"/>
            <a:ext cx="8569325" cy="73025"/>
          </a:xfrm>
          <a:prstGeom prst="rect">
            <a:avLst/>
          </a:prstGeom>
          <a:gradFill rotWithShape="1">
            <a:gsLst>
              <a:gs pos="0">
                <a:srgbClr val="BDEAA6"/>
              </a:gs>
              <a:gs pos="100000">
                <a:srgbClr val="609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p>
        </p:txBody>
      </p:sp>
      <p:sp>
        <p:nvSpPr>
          <p:cNvPr id="158725" name="Text Box 5"/>
          <p:cNvSpPr txBox="1">
            <a:spLocks noChangeArrowheads="1"/>
          </p:cNvSpPr>
          <p:nvPr/>
        </p:nvSpPr>
        <p:spPr bwMode="auto">
          <a:xfrm>
            <a:off x="0" y="0"/>
            <a:ext cx="2281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-17</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4556078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45"/>
          <p:cNvSpPr>
            <a:spLocks noChangeShapeType="1"/>
          </p:cNvSpPr>
          <p:nvPr/>
        </p:nvSpPr>
        <p:spPr bwMode="auto">
          <a:xfrm>
            <a:off x="1625149" y="2456760"/>
            <a:ext cx="0" cy="57321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4" name="Line 45"/>
          <p:cNvSpPr>
            <a:spLocks noChangeShapeType="1"/>
          </p:cNvSpPr>
          <p:nvPr/>
        </p:nvSpPr>
        <p:spPr bwMode="auto">
          <a:xfrm flipH="1">
            <a:off x="1612633" y="4725716"/>
            <a:ext cx="641" cy="1521878"/>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5" name="Line 45"/>
          <p:cNvSpPr>
            <a:spLocks noChangeShapeType="1"/>
          </p:cNvSpPr>
          <p:nvPr/>
        </p:nvSpPr>
        <p:spPr bwMode="auto">
          <a:xfrm flipV="1">
            <a:off x="1291304" y="2449648"/>
            <a:ext cx="742192"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34" name="Line 45"/>
          <p:cNvSpPr>
            <a:spLocks noChangeShapeType="1"/>
          </p:cNvSpPr>
          <p:nvPr/>
        </p:nvSpPr>
        <p:spPr bwMode="auto">
          <a:xfrm flipV="1">
            <a:off x="1099564" y="3836347"/>
            <a:ext cx="359757"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29" name="Line 40"/>
          <p:cNvSpPr>
            <a:spLocks noChangeShapeType="1"/>
          </p:cNvSpPr>
          <p:nvPr/>
        </p:nvSpPr>
        <p:spPr bwMode="auto">
          <a:xfrm>
            <a:off x="503134" y="3835461"/>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4" name="AutoShape 33"/>
          <p:cNvSpPr>
            <a:spLocks noChangeArrowheads="1"/>
          </p:cNvSpPr>
          <p:nvPr/>
        </p:nvSpPr>
        <p:spPr bwMode="auto">
          <a:xfrm>
            <a:off x="1459321" y="3002232"/>
            <a:ext cx="331657" cy="1723484"/>
          </a:xfrm>
          <a:prstGeom prst="roundRect">
            <a:avLst>
              <a:gd name="adj" fmla="val 20764"/>
            </a:avLst>
          </a:prstGeom>
          <a:solidFill>
            <a:schemeClr val="bg1"/>
          </a:solidFill>
          <a:ln w="28575">
            <a:solidFill>
              <a:srgbClr val="5F5F5F"/>
            </a:solidFill>
            <a:round/>
            <a:headEnd/>
            <a:tailEnd/>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42" name="AutoShape 33"/>
          <p:cNvSpPr>
            <a:spLocks noChangeArrowheads="1"/>
          </p:cNvSpPr>
          <p:nvPr/>
        </p:nvSpPr>
        <p:spPr bwMode="auto">
          <a:xfrm>
            <a:off x="786556" y="2753479"/>
            <a:ext cx="372384" cy="2270507"/>
          </a:xfrm>
          <a:prstGeom prst="roundRect">
            <a:avLst>
              <a:gd name="adj" fmla="val 26121"/>
            </a:avLst>
          </a:prstGeom>
          <a:solidFill>
            <a:schemeClr val="bg1"/>
          </a:solidFill>
          <a:ln w="28575">
            <a:solidFill>
              <a:srgbClr val="5F5F5F"/>
            </a:solidFill>
            <a:round/>
            <a:headEnd/>
            <a:tailEnd/>
          </a:ln>
          <a:effectLst/>
        </p:spPr>
        <p:txBody>
          <a:bodyPr wrap="none" anchor="ctr"/>
          <a:lstStyle/>
          <a:p>
            <a:endParaRPr lang="ja-JP" altLang="en-US" sz="1800">
              <a:latin typeface="BIZ UDPゴシック" panose="020B0400000000000000" pitchFamily="50" charset="-128"/>
              <a:ea typeface="BIZ UDPゴシック" panose="020B0400000000000000" pitchFamily="50" charset="-128"/>
            </a:endParaRPr>
          </a:p>
        </p:txBody>
      </p:sp>
      <p:sp>
        <p:nvSpPr>
          <p:cNvPr id="25623" name="AutoShape 31"/>
          <p:cNvSpPr>
            <a:spLocks noChangeArrowheads="1"/>
          </p:cNvSpPr>
          <p:nvPr/>
        </p:nvSpPr>
        <p:spPr bwMode="auto">
          <a:xfrm>
            <a:off x="242231" y="3273425"/>
            <a:ext cx="327785" cy="1057275"/>
          </a:xfrm>
          <a:prstGeom prst="roundRect">
            <a:avLst>
              <a:gd name="adj" fmla="val 26200"/>
            </a:avLst>
          </a:prstGeom>
          <a:solidFill>
            <a:schemeClr val="bg1"/>
          </a:solidFill>
          <a:ln w="28575">
            <a:solidFill>
              <a:srgbClr val="5F5F5F"/>
            </a:solidFill>
            <a:round/>
            <a:headEnd/>
            <a:tailEnd/>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2" name="AutoShape 24"/>
          <p:cNvSpPr>
            <a:spLocks noChangeArrowheads="1"/>
          </p:cNvSpPr>
          <p:nvPr/>
        </p:nvSpPr>
        <p:spPr bwMode="auto">
          <a:xfrm>
            <a:off x="5478121" y="4988362"/>
            <a:ext cx="3081536" cy="1670604"/>
          </a:xfrm>
          <a:prstGeom prst="roundRect">
            <a:avLst>
              <a:gd name="adj" fmla="val 10738"/>
            </a:avLst>
          </a:prstGeom>
          <a:solidFill>
            <a:srgbClr val="F8D8AE"/>
          </a:solidFill>
          <a:ln>
            <a:noFill/>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3" name="AutoShape 23"/>
          <p:cNvSpPr>
            <a:spLocks noChangeArrowheads="1"/>
          </p:cNvSpPr>
          <p:nvPr/>
        </p:nvSpPr>
        <p:spPr bwMode="auto">
          <a:xfrm>
            <a:off x="5478121" y="3494830"/>
            <a:ext cx="3081536" cy="1393422"/>
          </a:xfrm>
          <a:prstGeom prst="roundRect">
            <a:avLst>
              <a:gd name="adj" fmla="val 13381"/>
            </a:avLst>
          </a:prstGeom>
          <a:solidFill>
            <a:srgbClr val="B7DB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4" name="AutoShape 22"/>
          <p:cNvSpPr>
            <a:spLocks noChangeArrowheads="1"/>
          </p:cNvSpPr>
          <p:nvPr/>
        </p:nvSpPr>
        <p:spPr bwMode="auto">
          <a:xfrm>
            <a:off x="5498273" y="1162301"/>
            <a:ext cx="3061384" cy="2212414"/>
          </a:xfrm>
          <a:prstGeom prst="roundRect">
            <a:avLst>
              <a:gd name="adj" fmla="val 7866"/>
            </a:avLst>
          </a:prstGeom>
          <a:solidFill>
            <a:srgbClr val="D2E7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8" name="Text Box 6"/>
          <p:cNvSpPr txBox="1">
            <a:spLocks noChangeArrowheads="1"/>
          </p:cNvSpPr>
          <p:nvPr/>
        </p:nvSpPr>
        <p:spPr bwMode="auto">
          <a:xfrm>
            <a:off x="190679" y="3469714"/>
            <a:ext cx="430887" cy="88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利用者</a:t>
            </a:r>
          </a:p>
        </p:txBody>
      </p:sp>
      <p:sp>
        <p:nvSpPr>
          <p:cNvPr id="25613" name="Text Box 12"/>
          <p:cNvSpPr txBox="1">
            <a:spLocks noChangeArrowheads="1"/>
          </p:cNvSpPr>
          <p:nvPr/>
        </p:nvSpPr>
        <p:spPr bwMode="auto">
          <a:xfrm>
            <a:off x="4261775" y="1956781"/>
            <a:ext cx="8408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要介護</a:t>
            </a:r>
          </a:p>
          <a:p>
            <a:pPr algn="ctr">
              <a:spcBef>
                <a:spcPts val="0"/>
              </a:spcBef>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１～５</a:t>
            </a:r>
            <a:endParaRPr lang="en-US" altLang="ja-JP" sz="1400" b="1" dirty="0">
              <a:solidFill>
                <a:srgbClr val="6699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4" name="Text Box 15"/>
          <p:cNvSpPr txBox="1">
            <a:spLocks noChangeArrowheads="1"/>
          </p:cNvSpPr>
          <p:nvPr/>
        </p:nvSpPr>
        <p:spPr bwMode="auto">
          <a:xfrm>
            <a:off x="3231380" y="4482089"/>
            <a:ext cx="175819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r">
              <a:spcBef>
                <a:spcPts val="0"/>
              </a:spcBef>
              <a:spcAft>
                <a:spcPts val="300"/>
              </a:spcAft>
            </a:pPr>
            <a:r>
              <a:rPr lang="ja-JP" altLang="en-US" sz="1400" b="1" dirty="0">
                <a:solidFill>
                  <a:srgbClr val="E5851B"/>
                </a:solidFill>
                <a:latin typeface="BIZ UDPゴシック" panose="020B0400000000000000" pitchFamily="50" charset="-128"/>
                <a:ea typeface="BIZ UDPゴシック" panose="020B0400000000000000" pitchFamily="50" charset="-128"/>
                <a:cs typeface="Meiryo UI" pitchFamily="50" charset="-128"/>
              </a:rPr>
              <a:t>非該当</a:t>
            </a:r>
            <a:endParaRPr lang="en-US" altLang="ja-JP" sz="14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a:p>
            <a:pPr algn="r">
              <a:spcBef>
                <a:spcPts val="0"/>
              </a:spcBef>
            </a:pP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サービス事業対象者</a:t>
            </a: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endPar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5" name="Text Box 16"/>
          <p:cNvSpPr txBox="1">
            <a:spLocks noChangeArrowheads="1"/>
          </p:cNvSpPr>
          <p:nvPr/>
        </p:nvSpPr>
        <p:spPr bwMode="auto">
          <a:xfrm>
            <a:off x="4156045" y="3554205"/>
            <a:ext cx="981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要支援</a:t>
            </a:r>
          </a:p>
          <a:p>
            <a:pPr algn="ctr">
              <a:spcBef>
                <a:spcPts val="0"/>
              </a:spcBef>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１</a:t>
            </a:r>
            <a:r>
              <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２</a:t>
            </a:r>
            <a:endPar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7" name="Text Box 19"/>
          <p:cNvSpPr txBox="1">
            <a:spLocks noChangeArrowheads="1"/>
          </p:cNvSpPr>
          <p:nvPr/>
        </p:nvSpPr>
        <p:spPr bwMode="auto">
          <a:xfrm>
            <a:off x="5598717" y="1256923"/>
            <a:ext cx="2766381" cy="206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施設サービス</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特養</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老健</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介護医療院 等</a:t>
            </a:r>
            <a:endParaRPr lang="ja-JP" altLang="en-US" sz="9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16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居宅サービス</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訪問介護</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訪問看護</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通所介護</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短期入所 等</a:t>
            </a:r>
            <a:r>
              <a:rPr lang="ja-JP" altLang="en-US" sz="9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p>
          <a:p>
            <a:pPr>
              <a:spcBef>
                <a:spcPts val="12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地域密着型サービス</a:t>
            </a:r>
          </a:p>
          <a:p>
            <a:pPr>
              <a:spcBef>
                <a:spcPct val="5000"/>
              </a:spcBef>
            </a:pPr>
            <a:r>
              <a:rPr lang="ja-JP" altLang="en-US" sz="1200" b="1" dirty="0">
                <a:solidFill>
                  <a:schemeClr val="bg2"/>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小規模多機能型居宅介護</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認知症対応型共同生活介護  等</a:t>
            </a:r>
          </a:p>
        </p:txBody>
      </p:sp>
      <p:sp>
        <p:nvSpPr>
          <p:cNvPr id="25618" name="Text Box 20"/>
          <p:cNvSpPr txBox="1">
            <a:spLocks noChangeArrowheads="1"/>
          </p:cNvSpPr>
          <p:nvPr/>
        </p:nvSpPr>
        <p:spPr bwMode="auto">
          <a:xfrm>
            <a:off x="5498273" y="3536343"/>
            <a:ext cx="3061383" cy="135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介護予防サービス</a:t>
            </a:r>
          </a:p>
          <a:p>
            <a:pPr>
              <a:spcBef>
                <a:spcPct val="5000"/>
              </a:spcBef>
            </a:pPr>
            <a:r>
              <a:rPr lang="ja-JP" altLang="en-US" sz="1400" b="1" dirty="0">
                <a:solidFill>
                  <a:schemeClr val="bg2"/>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介護予防訪問看護  等</a:t>
            </a:r>
          </a:p>
          <a:p>
            <a:pPr>
              <a:spcBef>
                <a:spcPct val="5000"/>
              </a:spcBef>
            </a:pPr>
            <a:endParaRPr lang="ja-JP" altLang="en-US" sz="900" b="1" dirty="0">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地域密着型介護予防サービス</a:t>
            </a:r>
          </a:p>
          <a:p>
            <a:pPr>
              <a:spcBef>
                <a:spcPts val="2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介護予防小規模多機能型居宅介護</a:t>
            </a:r>
            <a:endPar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介護予防認知症</a:t>
            </a:r>
            <a:r>
              <a:rPr lang="ja-JP" altLang="en-US" sz="1200" b="1" dirty="0" smtClean="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対応型通所介護  等</a:t>
            </a:r>
            <a:endPar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20" name="Text Box 27"/>
          <p:cNvSpPr txBox="1">
            <a:spLocks noChangeArrowheads="1"/>
          </p:cNvSpPr>
          <p:nvPr/>
        </p:nvSpPr>
        <p:spPr bwMode="auto">
          <a:xfrm>
            <a:off x="8555153" y="1781175"/>
            <a:ext cx="46166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8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介護給付</a:t>
            </a:r>
          </a:p>
        </p:txBody>
      </p:sp>
      <p:sp>
        <p:nvSpPr>
          <p:cNvPr id="25621" name="Text Box 28"/>
          <p:cNvSpPr txBox="1">
            <a:spLocks noChangeArrowheads="1"/>
          </p:cNvSpPr>
          <p:nvPr/>
        </p:nvSpPr>
        <p:spPr bwMode="auto">
          <a:xfrm>
            <a:off x="8555164" y="3670061"/>
            <a:ext cx="46166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800" b="1" dirty="0">
                <a:solidFill>
                  <a:srgbClr val="3399FF"/>
                </a:solidFill>
                <a:latin typeface="BIZ UDPゴシック" panose="020B0400000000000000" pitchFamily="50" charset="-128"/>
                <a:ea typeface="BIZ UDPゴシック" panose="020B0400000000000000" pitchFamily="50" charset="-128"/>
                <a:cs typeface="Meiryo UI" pitchFamily="50" charset="-128"/>
              </a:rPr>
              <a:t>予防給付</a:t>
            </a:r>
          </a:p>
        </p:txBody>
      </p:sp>
      <p:sp>
        <p:nvSpPr>
          <p:cNvPr id="25622" name="Text Box 29"/>
          <p:cNvSpPr txBox="1">
            <a:spLocks noChangeArrowheads="1"/>
          </p:cNvSpPr>
          <p:nvPr/>
        </p:nvSpPr>
        <p:spPr bwMode="auto">
          <a:xfrm>
            <a:off x="8583573" y="5124072"/>
            <a:ext cx="447815" cy="132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lnSpc>
                <a:spcPct val="95000"/>
              </a:lnSpc>
            </a:pPr>
            <a:r>
              <a:rPr lang="ja-JP" altLang="en-US" sz="1800" b="1" dirty="0">
                <a:solidFill>
                  <a:srgbClr val="E5851B"/>
                </a:solidFill>
                <a:latin typeface="BIZ UDPゴシック" panose="020B0400000000000000" pitchFamily="50" charset="-128"/>
                <a:ea typeface="BIZ UDPゴシック" panose="020B0400000000000000" pitchFamily="50" charset="-128"/>
                <a:cs typeface="Meiryo UI" pitchFamily="50" charset="-128"/>
              </a:rPr>
              <a:t>総合事業</a:t>
            </a:r>
          </a:p>
        </p:txBody>
      </p:sp>
      <p:sp>
        <p:nvSpPr>
          <p:cNvPr id="25630" name="Line 41"/>
          <p:cNvSpPr>
            <a:spLocks noChangeShapeType="1"/>
          </p:cNvSpPr>
          <p:nvPr/>
        </p:nvSpPr>
        <p:spPr bwMode="auto">
          <a:xfrm>
            <a:off x="5007498" y="2236523"/>
            <a:ext cx="455150" cy="0"/>
          </a:xfrm>
          <a:prstGeom prst="line">
            <a:avLst/>
          </a:prstGeom>
          <a:noFill/>
          <a:ln w="31750">
            <a:solidFill>
              <a:srgbClr val="669900"/>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1" name="Text Box 7"/>
          <p:cNvSpPr txBox="1">
            <a:spLocks noChangeArrowheads="1"/>
          </p:cNvSpPr>
          <p:nvPr/>
        </p:nvSpPr>
        <p:spPr bwMode="auto">
          <a:xfrm>
            <a:off x="769834" y="2768191"/>
            <a:ext cx="430887" cy="22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市町村の窓口に相談</a:t>
            </a:r>
          </a:p>
        </p:txBody>
      </p:sp>
      <p:sp>
        <p:nvSpPr>
          <p:cNvPr id="43" name="Text Box 7"/>
          <p:cNvSpPr txBox="1">
            <a:spLocks noChangeArrowheads="1"/>
          </p:cNvSpPr>
          <p:nvPr/>
        </p:nvSpPr>
        <p:spPr bwMode="auto">
          <a:xfrm>
            <a:off x="1420938" y="3120691"/>
            <a:ext cx="4308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チェックリスト</a:t>
            </a:r>
          </a:p>
        </p:txBody>
      </p:sp>
      <p:sp>
        <p:nvSpPr>
          <p:cNvPr id="45" name="Text Box 7"/>
          <p:cNvSpPr txBox="1">
            <a:spLocks noChangeArrowheads="1"/>
          </p:cNvSpPr>
          <p:nvPr/>
        </p:nvSpPr>
        <p:spPr bwMode="auto">
          <a:xfrm>
            <a:off x="2088482" y="5213991"/>
            <a:ext cx="12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サービス</a:t>
            </a:r>
            <a:endPar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lgn="ctr">
              <a:spcBef>
                <a:spcPts val="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事業対象者</a:t>
            </a:r>
          </a:p>
        </p:txBody>
      </p:sp>
      <p:grpSp>
        <p:nvGrpSpPr>
          <p:cNvPr id="3" name="グループ化 2"/>
          <p:cNvGrpSpPr/>
          <p:nvPr/>
        </p:nvGrpSpPr>
        <p:grpSpPr>
          <a:xfrm>
            <a:off x="2055464" y="1128651"/>
            <a:ext cx="1971104" cy="3353435"/>
            <a:chOff x="2055464" y="998026"/>
            <a:chExt cx="1971104" cy="3353435"/>
          </a:xfrm>
        </p:grpSpPr>
        <p:sp>
          <p:nvSpPr>
            <p:cNvPr id="25609" name="Text Box 7"/>
            <p:cNvSpPr txBox="1">
              <a:spLocks noChangeArrowheads="1"/>
            </p:cNvSpPr>
            <p:nvPr/>
          </p:nvSpPr>
          <p:spPr bwMode="auto">
            <a:xfrm>
              <a:off x="2055464" y="1610625"/>
              <a:ext cx="430887" cy="162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要介護認定申請</a:t>
              </a:r>
            </a:p>
          </p:txBody>
        </p:sp>
        <p:sp>
          <p:nvSpPr>
            <p:cNvPr id="25610" name="Text Box 9"/>
            <p:cNvSpPr txBox="1">
              <a:spLocks noChangeArrowheads="1"/>
            </p:cNvSpPr>
            <p:nvPr/>
          </p:nvSpPr>
          <p:spPr bwMode="auto">
            <a:xfrm>
              <a:off x="2796494" y="2911225"/>
              <a:ext cx="446276" cy="144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7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主治医意見書</a:t>
              </a:r>
            </a:p>
          </p:txBody>
        </p:sp>
        <p:sp>
          <p:nvSpPr>
            <p:cNvPr id="25611" name="Text Box 10"/>
            <p:cNvSpPr txBox="1">
              <a:spLocks noChangeArrowheads="1"/>
            </p:cNvSpPr>
            <p:nvPr/>
          </p:nvSpPr>
          <p:spPr bwMode="auto">
            <a:xfrm>
              <a:off x="2948917" y="1047762"/>
              <a:ext cx="400110" cy="180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コンピュータ判定</a:t>
              </a: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endParaRPr lang="ja-JP" altLang="en-US" sz="14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5612" name="Text Box 11"/>
            <p:cNvSpPr txBox="1">
              <a:spLocks noChangeArrowheads="1"/>
            </p:cNvSpPr>
            <p:nvPr/>
          </p:nvSpPr>
          <p:spPr bwMode="auto">
            <a:xfrm>
              <a:off x="3595681" y="1507794"/>
              <a:ext cx="430887" cy="271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介護認定審査会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二次判定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endParaRPr lang="ja-JP" altLang="en-US" sz="16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5638" name="Text Box 8"/>
            <p:cNvSpPr txBox="1">
              <a:spLocks noChangeArrowheads="1"/>
            </p:cNvSpPr>
            <p:nvPr/>
          </p:nvSpPr>
          <p:spPr bwMode="auto">
            <a:xfrm>
              <a:off x="2698300" y="1400919"/>
              <a:ext cx="430887" cy="95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FF6363"/>
                  </a:solidFill>
                  <a:latin typeface="BIZ UDPゴシック" panose="020B0400000000000000" pitchFamily="50" charset="-128"/>
                  <a:ea typeface="BIZ UDPゴシック" panose="020B0400000000000000" pitchFamily="50" charset="-128"/>
                  <a:cs typeface="Meiryo UI" pitchFamily="50" charset="-128"/>
                </a:rPr>
                <a:t>認定調査</a:t>
              </a:r>
            </a:p>
          </p:txBody>
        </p:sp>
        <p:sp>
          <p:nvSpPr>
            <p:cNvPr id="25624" name="AutoShape 32"/>
            <p:cNvSpPr>
              <a:spLocks noChangeArrowheads="1"/>
            </p:cNvSpPr>
            <p:nvPr/>
          </p:nvSpPr>
          <p:spPr bwMode="auto">
            <a:xfrm>
              <a:off x="2723178" y="998026"/>
              <a:ext cx="578348" cy="1762802"/>
            </a:xfrm>
            <a:prstGeom prst="roundRect">
              <a:avLst>
                <a:gd name="adj" fmla="val 16557"/>
              </a:avLst>
            </a:prstGeom>
            <a:noFill/>
            <a:ln w="28575">
              <a:solidFill>
                <a:srgbClr val="FF636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5" name="AutoShape 33"/>
            <p:cNvSpPr>
              <a:spLocks noChangeArrowheads="1"/>
            </p:cNvSpPr>
            <p:nvPr/>
          </p:nvSpPr>
          <p:spPr bwMode="auto">
            <a:xfrm>
              <a:off x="2070924" y="1329668"/>
              <a:ext cx="363515" cy="2255669"/>
            </a:xfrm>
            <a:prstGeom prst="roundRect">
              <a:avLst>
                <a:gd name="adj" fmla="val 19066"/>
              </a:avLst>
            </a:prstGeom>
            <a:noFill/>
            <a:ln w="28575">
              <a:solidFill>
                <a:srgbClr val="5F5F5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6" name="AutoShape 34"/>
            <p:cNvSpPr>
              <a:spLocks noChangeArrowheads="1"/>
            </p:cNvSpPr>
            <p:nvPr/>
          </p:nvSpPr>
          <p:spPr bwMode="auto">
            <a:xfrm>
              <a:off x="3591729" y="1250447"/>
              <a:ext cx="412537" cy="2989043"/>
            </a:xfrm>
            <a:prstGeom prst="roundRect">
              <a:avLst>
                <a:gd name="adj" fmla="val 23706"/>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8" name="AutoShape 36"/>
            <p:cNvSpPr>
              <a:spLocks noChangeArrowheads="1"/>
            </p:cNvSpPr>
            <p:nvPr/>
          </p:nvSpPr>
          <p:spPr bwMode="auto">
            <a:xfrm>
              <a:off x="2709230" y="2867703"/>
              <a:ext cx="592296" cy="1462998"/>
            </a:xfrm>
            <a:prstGeom prst="roundRect">
              <a:avLst>
                <a:gd name="adj" fmla="val 17329"/>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31" name="Line 42"/>
            <p:cNvSpPr>
              <a:spLocks noChangeShapeType="1"/>
            </p:cNvSpPr>
            <p:nvPr/>
          </p:nvSpPr>
          <p:spPr bwMode="auto">
            <a:xfrm>
              <a:off x="3301526"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32" name="Line 43"/>
            <p:cNvSpPr>
              <a:spLocks noChangeShapeType="1"/>
            </p:cNvSpPr>
            <p:nvPr/>
          </p:nvSpPr>
          <p:spPr bwMode="auto">
            <a:xfrm>
              <a:off x="2434439" y="1999023"/>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6" name="Line 43"/>
            <p:cNvSpPr>
              <a:spLocks noChangeShapeType="1"/>
            </p:cNvSpPr>
            <p:nvPr/>
          </p:nvSpPr>
          <p:spPr bwMode="auto">
            <a:xfrm>
              <a:off x="2434439"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7" name="Line 42"/>
            <p:cNvSpPr>
              <a:spLocks noChangeShapeType="1"/>
            </p:cNvSpPr>
            <p:nvPr/>
          </p:nvSpPr>
          <p:spPr bwMode="auto">
            <a:xfrm>
              <a:off x="3301526" y="1977946"/>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grpSp>
      <p:sp>
        <p:nvSpPr>
          <p:cNvPr id="48" name="Line 41"/>
          <p:cNvSpPr>
            <a:spLocks noChangeShapeType="1"/>
          </p:cNvSpPr>
          <p:nvPr/>
        </p:nvSpPr>
        <p:spPr bwMode="auto">
          <a:xfrm>
            <a:off x="5661599" y="1811572"/>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0" name="Text Box 20"/>
          <p:cNvSpPr txBox="1">
            <a:spLocks noChangeArrowheads="1"/>
          </p:cNvSpPr>
          <p:nvPr/>
        </p:nvSpPr>
        <p:spPr bwMode="auto">
          <a:xfrm>
            <a:off x="5547720" y="5052262"/>
            <a:ext cx="3061383" cy="155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介護予防・生活支援サービス事業</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訪問型サービス・通所型サービス</a:t>
            </a:r>
            <a:endPar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その他 生活支援サービス</a:t>
            </a:r>
          </a:p>
          <a:p>
            <a:pPr>
              <a:spcBef>
                <a:spcPct val="5000"/>
              </a:spcBef>
            </a:pPr>
            <a:endParaRPr lang="ja-JP" altLang="en-US" sz="9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一般介護予防事業</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  </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全ての高齢者が</a:t>
            </a:r>
            <a:r>
              <a:rPr lang="ja-JP" altLang="en-US" sz="1200" b="1" dirty="0" smtClean="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利用可</a:t>
            </a:r>
            <a:endPar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地域介護予防活動支援事業   等</a:t>
            </a:r>
          </a:p>
        </p:txBody>
      </p:sp>
      <p:sp>
        <p:nvSpPr>
          <p:cNvPr id="51" name="Line 41"/>
          <p:cNvSpPr>
            <a:spLocks noChangeShapeType="1"/>
          </p:cNvSpPr>
          <p:nvPr/>
        </p:nvSpPr>
        <p:spPr bwMode="auto">
          <a:xfrm>
            <a:off x="4970070" y="3815815"/>
            <a:ext cx="455151" cy="0"/>
          </a:xfrm>
          <a:prstGeom prst="line">
            <a:avLst/>
          </a:prstGeom>
          <a:noFill/>
          <a:ln w="31750">
            <a:solidFill>
              <a:srgbClr val="3399F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3" name="Line 41"/>
          <p:cNvSpPr>
            <a:spLocks noChangeShapeType="1"/>
          </p:cNvSpPr>
          <p:nvPr/>
        </p:nvSpPr>
        <p:spPr bwMode="auto">
          <a:xfrm>
            <a:off x="4995622" y="4860548"/>
            <a:ext cx="433348" cy="527853"/>
          </a:xfrm>
          <a:prstGeom prst="line">
            <a:avLst/>
          </a:prstGeom>
          <a:noFill/>
          <a:ln w="31750">
            <a:solidFill>
              <a:srgbClr val="E5851B"/>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6" name="Line 45"/>
          <p:cNvSpPr>
            <a:spLocks noChangeShapeType="1"/>
          </p:cNvSpPr>
          <p:nvPr/>
        </p:nvSpPr>
        <p:spPr bwMode="auto">
          <a:xfrm>
            <a:off x="3301525" y="5506006"/>
            <a:ext cx="1680420" cy="3361"/>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7" name="Line 41"/>
          <p:cNvSpPr>
            <a:spLocks noChangeShapeType="1"/>
          </p:cNvSpPr>
          <p:nvPr/>
        </p:nvSpPr>
        <p:spPr bwMode="auto">
          <a:xfrm>
            <a:off x="4981945" y="3815815"/>
            <a:ext cx="421471" cy="1236447"/>
          </a:xfrm>
          <a:prstGeom prst="line">
            <a:avLst/>
          </a:prstGeom>
          <a:noFill/>
          <a:ln w="31750" cmpd="sng">
            <a:solidFill>
              <a:srgbClr val="3399F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8" name="Line 41"/>
          <p:cNvSpPr>
            <a:spLocks noChangeShapeType="1"/>
          </p:cNvSpPr>
          <p:nvPr/>
        </p:nvSpPr>
        <p:spPr bwMode="auto">
          <a:xfrm>
            <a:off x="5595220" y="5809412"/>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9" name="Line 41"/>
          <p:cNvSpPr>
            <a:spLocks noChangeShapeType="1"/>
          </p:cNvSpPr>
          <p:nvPr/>
        </p:nvSpPr>
        <p:spPr bwMode="auto">
          <a:xfrm>
            <a:off x="4981208" y="4847853"/>
            <a:ext cx="398459" cy="1179643"/>
          </a:xfrm>
          <a:prstGeom prst="line">
            <a:avLst/>
          </a:prstGeom>
          <a:noFill/>
          <a:ln w="31750" cmpd="sng">
            <a:solidFill>
              <a:srgbClr val="E5851B"/>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0" name="Line 45"/>
          <p:cNvSpPr>
            <a:spLocks noChangeShapeType="1"/>
          </p:cNvSpPr>
          <p:nvPr/>
        </p:nvSpPr>
        <p:spPr bwMode="auto">
          <a:xfrm flipV="1">
            <a:off x="1613274" y="5499467"/>
            <a:ext cx="52274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2" name="Line 45"/>
          <p:cNvSpPr>
            <a:spLocks noChangeShapeType="1"/>
          </p:cNvSpPr>
          <p:nvPr/>
        </p:nvSpPr>
        <p:spPr bwMode="auto">
          <a:xfrm flipH="1">
            <a:off x="1302455" y="4107094"/>
            <a:ext cx="0" cy="2151205"/>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3" name="Line 45"/>
          <p:cNvSpPr>
            <a:spLocks noChangeShapeType="1"/>
          </p:cNvSpPr>
          <p:nvPr/>
        </p:nvSpPr>
        <p:spPr bwMode="auto">
          <a:xfrm>
            <a:off x="1302455" y="2447748"/>
            <a:ext cx="0" cy="1115440"/>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8" name="Line 45"/>
          <p:cNvSpPr>
            <a:spLocks noChangeShapeType="1"/>
          </p:cNvSpPr>
          <p:nvPr/>
        </p:nvSpPr>
        <p:spPr bwMode="auto">
          <a:xfrm>
            <a:off x="3337151" y="5521243"/>
            <a:ext cx="1658471" cy="507701"/>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9" name="Line 45"/>
          <p:cNvSpPr>
            <a:spLocks noChangeShapeType="1"/>
          </p:cNvSpPr>
          <p:nvPr/>
        </p:nvSpPr>
        <p:spPr bwMode="auto">
          <a:xfrm flipV="1">
            <a:off x="1289938" y="6247594"/>
            <a:ext cx="4089729" cy="0"/>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71" name="Rectangle 56"/>
          <p:cNvSpPr>
            <a:spLocks noChangeArrowheads="1"/>
          </p:cNvSpPr>
          <p:nvPr/>
        </p:nvSpPr>
        <p:spPr bwMode="auto">
          <a:xfrm>
            <a:off x="253649" y="1455416"/>
            <a:ext cx="1743888" cy="9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明らかに要介護認定</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が必要な場合</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spcBef>
                <a:spcPts val="600"/>
              </a:spcBef>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予防給付や介護給付</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によるサービスを希望</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する場合　等</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2" name="Rectangle 56"/>
          <p:cNvSpPr>
            <a:spLocks noChangeArrowheads="1"/>
          </p:cNvSpPr>
          <p:nvPr/>
        </p:nvSpPr>
        <p:spPr bwMode="auto">
          <a:xfrm>
            <a:off x="265981" y="6346017"/>
            <a:ext cx="2682936"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明らかに介護予防・生活支援サービス</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事業の対象外と判断できる場合</a:t>
            </a:r>
          </a:p>
        </p:txBody>
      </p:sp>
      <p:sp>
        <p:nvSpPr>
          <p:cNvPr id="4" name="二等辺三角形 3"/>
          <p:cNvSpPr/>
          <p:nvPr/>
        </p:nvSpPr>
        <p:spPr bwMode="auto">
          <a:xfrm rot="5400000">
            <a:off x="4009725" y="2065775"/>
            <a:ext cx="311140" cy="192959"/>
          </a:xfrm>
          <a:prstGeom prst="triangle">
            <a:avLst/>
          </a:prstGeom>
          <a:solidFill>
            <a:srgbClr val="66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4" name="二等辺三角形 73"/>
          <p:cNvSpPr/>
          <p:nvPr/>
        </p:nvSpPr>
        <p:spPr bwMode="auto">
          <a:xfrm rot="5400000">
            <a:off x="4013398" y="3669258"/>
            <a:ext cx="325343" cy="206301"/>
          </a:xfrm>
          <a:prstGeom prst="triangle">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二等辺三角形 74"/>
          <p:cNvSpPr/>
          <p:nvPr/>
        </p:nvSpPr>
        <p:spPr bwMode="auto">
          <a:xfrm rot="7339330">
            <a:off x="4015253" y="4333456"/>
            <a:ext cx="251234" cy="243078"/>
          </a:xfrm>
          <a:prstGeom prst="triangle">
            <a:avLst/>
          </a:prstGeom>
          <a:solidFill>
            <a:srgbClr val="E585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4" name="Rectangle 7"/>
          <p:cNvSpPr txBox="1">
            <a:spLocks noChangeArrowheads="1"/>
          </p:cNvSpPr>
          <p:nvPr/>
        </p:nvSpPr>
        <p:spPr>
          <a:xfrm>
            <a:off x="406122" y="151973"/>
            <a:ext cx="8229600" cy="566984"/>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000" b="1" dirty="0">
                <a:latin typeface="BIZ UDPゴシック" panose="020B0400000000000000" pitchFamily="50" charset="-128"/>
                <a:ea typeface="BIZ UDPゴシック" panose="020B0400000000000000" pitchFamily="50" charset="-128"/>
                <a:cs typeface="Meiryo UI" pitchFamily="50" charset="-128"/>
              </a:rPr>
              <a:t>介護サービスの利用の手続き</a:t>
            </a:r>
          </a:p>
        </p:txBody>
      </p:sp>
      <p:sp>
        <p:nvSpPr>
          <p:cNvPr id="77"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6" name="Text Box 5"/>
          <p:cNvSpPr txBox="1">
            <a:spLocks noChangeArrowheads="1"/>
          </p:cNvSpPr>
          <p:nvPr/>
        </p:nvSpPr>
        <p:spPr bwMode="auto">
          <a:xfrm>
            <a:off x="0" y="0"/>
            <a:ext cx="2281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-18</a:t>
            </a:r>
            <a:r>
              <a:rPr lang="ja-JP" altLang="en-US" sz="1800" b="1" dirty="0">
                <a:latin typeface="Meiryo UI" pitchFamily="50" charset="-128"/>
                <a:ea typeface="Meiryo UI" pitchFamily="50" charset="-128"/>
                <a:cs typeface="Meiryo UI" pitchFamily="50" charset="-128"/>
              </a:rPr>
              <a:t>＞</a:t>
            </a:r>
          </a:p>
        </p:txBody>
      </p:sp>
      <p:sp>
        <p:nvSpPr>
          <p:cNvPr id="73"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83062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886975" y="1747886"/>
            <a:ext cx="6999287" cy="1209675"/>
          </a:xfrm>
        </p:spPr>
        <p:txBody>
          <a:bodyPr/>
          <a:lstStyle/>
          <a:p>
            <a:pPr marL="723900" indent="-368300" eaLnBrk="1" hangingPunct="1">
              <a:lnSpc>
                <a:spcPct val="80000"/>
              </a:lnSpc>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訪問サービス、通所サービス</a:t>
            </a:r>
          </a:p>
          <a:p>
            <a:pPr marL="723900" indent="-368300" eaLnBrk="1" hangingPunct="1">
              <a:lnSpc>
                <a:spcPct val="80000"/>
              </a:lnSpc>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短期入所サービス、福祉用具貸与サービス</a:t>
            </a:r>
          </a:p>
          <a:p>
            <a:pPr marL="723900" indent="-368300" eaLnBrk="1" hangingPunct="1">
              <a:lnSpc>
                <a:spcPct val="80000"/>
              </a:lnSpc>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福祉用具と住宅改修に関する費用支給     など　</a:t>
            </a:r>
          </a:p>
        </p:txBody>
      </p:sp>
      <p:sp>
        <p:nvSpPr>
          <p:cNvPr id="161798" name="Rectangle 7"/>
          <p:cNvSpPr>
            <a:spLocks noChangeArrowheads="1"/>
          </p:cNvSpPr>
          <p:nvPr/>
        </p:nvSpPr>
        <p:spPr bwMode="auto">
          <a:xfrm>
            <a:off x="886975" y="5435967"/>
            <a:ext cx="79649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eaLnBrk="1" hangingPunct="1">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介護老人福祉施設、介護老人保健施設、介護医療院（</a:t>
            </a:r>
            <a:r>
              <a:rPr lang="en-US" altLang="ja-JP" sz="2100" b="1" dirty="0">
                <a:latin typeface="BIZ UDPゴシック" panose="020B0400000000000000" pitchFamily="50" charset="-128"/>
                <a:ea typeface="BIZ UDPゴシック" panose="020B0400000000000000" pitchFamily="50" charset="-128"/>
                <a:cs typeface="Meiryo UI" pitchFamily="50" charset="-128"/>
              </a:rPr>
              <a:t>H30</a:t>
            </a:r>
            <a:r>
              <a:rPr lang="ja-JP" altLang="en-US" sz="2100" b="1" dirty="0">
                <a:latin typeface="BIZ UDPゴシック" panose="020B0400000000000000" pitchFamily="50" charset="-128"/>
                <a:ea typeface="BIZ UDPゴシック" panose="020B0400000000000000" pitchFamily="50" charset="-128"/>
                <a:cs typeface="Meiryo UI" pitchFamily="50" charset="-128"/>
              </a:rPr>
              <a:t>～）</a:t>
            </a:r>
          </a:p>
          <a:p>
            <a:pPr marL="723900" indent="-368300" eaLnBrk="1" hangingPunct="1">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介護療養型医療施設（～</a:t>
            </a:r>
            <a:r>
              <a:rPr lang="en-US" altLang="ja-JP" sz="2100" b="1" dirty="0">
                <a:latin typeface="BIZ UDPゴシック" panose="020B0400000000000000" pitchFamily="50" charset="-128"/>
                <a:ea typeface="BIZ UDPゴシック" panose="020B0400000000000000" pitchFamily="50" charset="-128"/>
                <a:cs typeface="Meiryo UI" pitchFamily="50" charset="-128"/>
              </a:rPr>
              <a:t>R5</a:t>
            </a:r>
            <a:r>
              <a:rPr lang="ja-JP" altLang="en-US" sz="2100" b="1" dirty="0">
                <a:latin typeface="BIZ UDPゴシック" panose="020B0400000000000000" pitchFamily="50" charset="-128"/>
                <a:ea typeface="BIZ UDPゴシック" panose="020B0400000000000000" pitchFamily="50" charset="-128"/>
                <a:cs typeface="Meiryo UI" pitchFamily="50" charset="-128"/>
              </a:rPr>
              <a:t>）</a:t>
            </a:r>
          </a:p>
        </p:txBody>
      </p:sp>
      <p:sp>
        <p:nvSpPr>
          <p:cNvPr id="161799" name="Rectangle 8"/>
          <p:cNvSpPr>
            <a:spLocks noChangeArrowheads="1"/>
          </p:cNvSpPr>
          <p:nvPr/>
        </p:nvSpPr>
        <p:spPr bwMode="auto">
          <a:xfrm>
            <a:off x="886975" y="3386307"/>
            <a:ext cx="7766461"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eaLnBrk="1" hangingPunct="1">
              <a:lnSpc>
                <a:spcPct val="90000"/>
              </a:lnSpc>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定期巡回</a:t>
            </a:r>
            <a:r>
              <a:rPr lang="en-US" altLang="ja-JP" sz="2100" b="1" dirty="0">
                <a:latin typeface="BIZ UDPゴシック" panose="020B0400000000000000" pitchFamily="50" charset="-128"/>
                <a:ea typeface="BIZ UDPゴシック" panose="020B0400000000000000" pitchFamily="50" charset="-128"/>
                <a:cs typeface="Meiryo UI" pitchFamily="50" charset="-128"/>
              </a:rPr>
              <a:t>･</a:t>
            </a:r>
            <a:r>
              <a:rPr lang="ja-JP" altLang="en-US" sz="2100" b="1" dirty="0">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indent="-368300" eaLnBrk="1" hangingPunct="1">
              <a:lnSpc>
                <a:spcPct val="90000"/>
              </a:lnSpc>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小規模多機能型居宅介護、看護小規模多機能型居宅介護</a:t>
            </a:r>
            <a:endParaRPr lang="en-US" altLang="ja-JP" sz="2100" b="1" dirty="0">
              <a:latin typeface="BIZ UDPゴシック" panose="020B0400000000000000" pitchFamily="50" charset="-128"/>
              <a:ea typeface="BIZ UDPゴシック" panose="020B0400000000000000" pitchFamily="50" charset="-128"/>
              <a:cs typeface="Meiryo UI" pitchFamily="50" charset="-128"/>
            </a:endParaRPr>
          </a:p>
          <a:p>
            <a:pPr marL="723900" indent="-368300" eaLnBrk="1" hangingPunct="1">
              <a:lnSpc>
                <a:spcPct val="90000"/>
              </a:lnSpc>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認知症対応型通所介護、地域密着型通所介護（</a:t>
            </a:r>
            <a:r>
              <a:rPr lang="en-US" altLang="ja-JP" sz="2100" b="1" dirty="0">
                <a:latin typeface="BIZ UDPゴシック" panose="020B0400000000000000" pitchFamily="50" charset="-128"/>
                <a:ea typeface="BIZ UDPゴシック" panose="020B0400000000000000" pitchFamily="50" charset="-128"/>
                <a:cs typeface="Meiryo UI" pitchFamily="50" charset="-128"/>
              </a:rPr>
              <a:t>H28</a:t>
            </a:r>
            <a:r>
              <a:rPr lang="ja-JP" altLang="en-US" sz="2100" b="1" dirty="0">
                <a:latin typeface="BIZ UDPゴシック" panose="020B0400000000000000" pitchFamily="50" charset="-128"/>
                <a:ea typeface="BIZ UDPゴシック" panose="020B0400000000000000" pitchFamily="50" charset="-128"/>
                <a:cs typeface="Meiryo UI" pitchFamily="50" charset="-128"/>
              </a:rPr>
              <a:t>～）</a:t>
            </a:r>
          </a:p>
          <a:p>
            <a:pPr marL="723900" indent="-368300" eaLnBrk="1" hangingPunct="1">
              <a:lnSpc>
                <a:spcPct val="90000"/>
              </a:lnSpc>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認知症対応型共同生活介護（グループホーム） など</a:t>
            </a:r>
          </a:p>
        </p:txBody>
      </p:sp>
      <p:sp>
        <p:nvSpPr>
          <p:cNvPr id="11" name="Rectangle 2"/>
          <p:cNvSpPr txBox="1">
            <a:spLocks noChangeArrowheads="1"/>
          </p:cNvSpPr>
          <p:nvPr/>
        </p:nvSpPr>
        <p:spPr bwMode="auto">
          <a:xfrm>
            <a:off x="695416" y="167794"/>
            <a:ext cx="7758113" cy="6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000" b="1" kern="0">
                <a:solidFill>
                  <a:schemeClr val="tx1"/>
                </a:solidFill>
                <a:latin typeface="BIZ UDPゴシック" panose="020B0400000000000000" pitchFamily="50" charset="-128"/>
                <a:ea typeface="BIZ UDPゴシック" panose="020B0400000000000000" pitchFamily="50" charset="-128"/>
                <a:cs typeface="Meiryo UI" pitchFamily="50" charset="-128"/>
              </a:rPr>
              <a:t>介護給付（介護保険サービス）</a:t>
            </a:r>
            <a:endParaRPr lang="ja-JP" altLang="en-US" sz="3000" b="1" kern="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角丸四角形 1"/>
          <p:cNvSpPr/>
          <p:nvPr/>
        </p:nvSpPr>
        <p:spPr bwMode="auto">
          <a:xfrm>
            <a:off x="988575" y="1306110"/>
            <a:ext cx="2475571" cy="374782"/>
          </a:xfrm>
          <a:prstGeom prst="roundRect">
            <a:avLst>
              <a:gd name="adj" fmla="val 50000"/>
            </a:avLst>
          </a:prstGeom>
          <a:solidFill>
            <a:srgbClr val="32729E"/>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marL="0" marR="0" indent="0" defTabSz="914400" rtl="0" eaLnBrk="1" fontAlgn="base" latinLnBrk="0" hangingPunct="1">
              <a:lnSpc>
                <a:spcPts val="24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  居宅サービス</a:t>
            </a:r>
          </a:p>
        </p:txBody>
      </p:sp>
      <p:sp>
        <p:nvSpPr>
          <p:cNvPr id="12" name="角丸四角形 11"/>
          <p:cNvSpPr/>
          <p:nvPr/>
        </p:nvSpPr>
        <p:spPr bwMode="auto">
          <a:xfrm>
            <a:off x="988575" y="2934766"/>
            <a:ext cx="2970108" cy="374782"/>
          </a:xfrm>
          <a:prstGeom prst="roundRect">
            <a:avLst>
              <a:gd name="adj" fmla="val 50000"/>
            </a:avLst>
          </a:prstGeom>
          <a:solidFill>
            <a:srgbClr val="5E813B"/>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marL="0" marR="0" indent="0" defTabSz="914400" rtl="0" eaLnBrk="1" fontAlgn="base" latinLnBrk="0" hangingPunct="1">
              <a:lnSpc>
                <a:spcPts val="24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  地域密着型サービス</a:t>
            </a:r>
          </a:p>
        </p:txBody>
      </p:sp>
      <p:sp>
        <p:nvSpPr>
          <p:cNvPr id="15" name="角丸四角形 14"/>
          <p:cNvSpPr/>
          <p:nvPr/>
        </p:nvSpPr>
        <p:spPr bwMode="auto">
          <a:xfrm>
            <a:off x="988575" y="5099285"/>
            <a:ext cx="2970108" cy="374782"/>
          </a:xfrm>
          <a:prstGeom prst="roundRect">
            <a:avLst>
              <a:gd name="adj" fmla="val 50000"/>
            </a:avLst>
          </a:prstGeom>
          <a:solidFill>
            <a:srgbClr val="E18223"/>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marL="0" marR="0" indent="0" defTabSz="914400" rtl="0" eaLnBrk="1" fontAlgn="base" latinLnBrk="0" hangingPunct="1">
              <a:lnSpc>
                <a:spcPts val="24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  施設サービス</a:t>
            </a:r>
          </a:p>
        </p:txBody>
      </p:sp>
      <p:sp>
        <p:nvSpPr>
          <p:cNvPr id="17"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3" name="Text Box 5"/>
          <p:cNvSpPr txBox="1">
            <a:spLocks noChangeArrowheads="1"/>
          </p:cNvSpPr>
          <p:nvPr/>
        </p:nvSpPr>
        <p:spPr bwMode="auto">
          <a:xfrm>
            <a:off x="0" y="0"/>
            <a:ext cx="2281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-19</a:t>
            </a:r>
            <a:r>
              <a:rPr lang="ja-JP" altLang="en-US" sz="1800" b="1" dirty="0">
                <a:latin typeface="Meiryo UI" pitchFamily="50" charset="-128"/>
                <a:ea typeface="Meiryo UI" pitchFamily="50" charset="-128"/>
                <a:cs typeface="Meiryo UI" pitchFamily="50" charset="-128"/>
              </a:rPr>
              <a:t>＞</a:t>
            </a:r>
          </a:p>
        </p:txBody>
      </p:sp>
      <p:sp>
        <p:nvSpPr>
          <p:cNvPr id="14"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224399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260086" y="4293433"/>
            <a:ext cx="7092175" cy="1679544"/>
          </a:xfrm>
          <a:prstGeom prst="rect">
            <a:avLst/>
          </a:prstGeom>
          <a:solidFill>
            <a:srgbClr val="FFCCCC"/>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defTabSz="913575" eaLnBrk="1" fontAlgn="auto" hangingPunct="1">
              <a:spcBef>
                <a:spcPts val="0"/>
              </a:spcBef>
              <a:spcAft>
                <a:spcPts val="0"/>
              </a:spcAft>
            </a:pPr>
            <a:r>
              <a:rPr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包括的支援事業</a:t>
            </a:r>
            <a:r>
              <a:rPr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9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地域包括支援センターの運営 </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（従来</a:t>
            </a:r>
            <a:r>
              <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事業に加え、地域ケア会議の充実）</a:t>
            </a:r>
            <a:endPar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在宅医療・介護連携推進事業</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認知症総合支援事業</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（認知症初期</a:t>
            </a:r>
            <a:r>
              <a:rPr lang="ja-JP" altLang="en-US" sz="1200" b="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集中</a:t>
            </a:r>
            <a:r>
              <a:rPr lang="ja-JP" altLang="en-US" sz="1200" b="1"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支援推進事業</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、認知症地域支援・ケア向上事業 等）</a:t>
            </a:r>
            <a:endPar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生活支援体制整備事業 </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（コーディネーターの配置、協議体の設置 等）</a:t>
            </a:r>
            <a:endPar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3844" name="Rectangle 7"/>
          <p:cNvSpPr>
            <a:spLocks noChangeArrowheads="1"/>
          </p:cNvSpPr>
          <p:nvPr/>
        </p:nvSpPr>
        <p:spPr bwMode="auto">
          <a:xfrm>
            <a:off x="457198" y="111499"/>
            <a:ext cx="8229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latin typeface="BIZ UDPゴシック" panose="020B0400000000000000" pitchFamily="50" charset="-128"/>
                <a:ea typeface="BIZ UDPゴシック" panose="020B0400000000000000" pitchFamily="50" charset="-128"/>
                <a:cs typeface="Meiryo UI" pitchFamily="50" charset="-128"/>
              </a:rPr>
              <a:t>予防給付と地域支援事業</a:t>
            </a:r>
            <a:endParaRPr lang="en-US" altLang="ja-JP" sz="3000" b="1" dirty="0">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p:cNvSpPr/>
          <p:nvPr/>
        </p:nvSpPr>
        <p:spPr>
          <a:xfrm>
            <a:off x="1260087" y="2111497"/>
            <a:ext cx="7092175" cy="2075270"/>
          </a:xfrm>
          <a:prstGeom prst="rect">
            <a:avLst/>
          </a:prstGeom>
          <a:solidFill>
            <a:srgbClr val="CFE7B3"/>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defTabSz="913575" eaLnBrk="1" fontAlgn="auto" hangingPunct="1">
              <a:spcBef>
                <a:spcPts val="0"/>
              </a:spcBef>
              <a:spcAft>
                <a:spcPts val="0"/>
              </a:spcAft>
            </a:pPr>
            <a:r>
              <a:rPr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新しい介護予防・日常生活支援総合事業 </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（要支援</a:t>
            </a:r>
            <a:r>
              <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・２、それ以外の者）</a:t>
            </a:r>
            <a:endParaRPr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9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介護予防・生活支援サービス事業</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・訪問型サービス</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・通所型サービス</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・生活支援サービス（配食等）</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・介護予防支援事業（ケアマネジメント）</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12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一般介護予防事業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735984" y="1637320"/>
            <a:ext cx="7616278" cy="365819"/>
          </a:xfrm>
          <a:prstGeom prst="rect">
            <a:avLst/>
          </a:prstGeom>
          <a:solidFill>
            <a:schemeClr val="bg1">
              <a:lumMod val="75000"/>
            </a:schemeClr>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3575" eaLnBrk="1" fontAlgn="auto" hangingPunct="1">
              <a:spcBef>
                <a:spcPts val="0"/>
              </a:spcBef>
              <a:spcAft>
                <a:spcPts val="0"/>
              </a:spcAft>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予防給付 </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（要支援</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・２）</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正方形/長方形 10"/>
          <p:cNvSpPr/>
          <p:nvPr/>
        </p:nvSpPr>
        <p:spPr>
          <a:xfrm>
            <a:off x="1260087" y="6079644"/>
            <a:ext cx="7092175" cy="331740"/>
          </a:xfrm>
          <a:prstGeom prst="rect">
            <a:avLst/>
          </a:prstGeom>
          <a:solidFill>
            <a:srgbClr val="8FD5F5"/>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defTabSz="913575" eaLnBrk="1" fontAlgn="auto" hangingPunct="1">
              <a:spcBef>
                <a:spcPts val="0"/>
              </a:spcBef>
              <a:spcAft>
                <a:spcPts val="0"/>
              </a:spcAft>
            </a:pPr>
            <a:r>
              <a:rPr lang="ja-JP" altLang="en-US" sz="15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任意事業</a:t>
            </a:r>
            <a:endParaRPr lang="en-US" altLang="ja-JP" sz="15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p:cNvSpPr/>
          <p:nvPr/>
        </p:nvSpPr>
        <p:spPr>
          <a:xfrm>
            <a:off x="735984" y="2111497"/>
            <a:ext cx="415050" cy="4299888"/>
          </a:xfrm>
          <a:prstGeom prst="rect">
            <a:avLst/>
          </a:prstGeom>
          <a:solidFill>
            <a:srgbClr val="00A1DA"/>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3575" eaLnBrk="1" fontAlgn="auto" hangingPunct="1">
              <a:spcBef>
                <a:spcPts val="0"/>
              </a:spcBef>
              <a:spcAft>
                <a:spcPts val="0"/>
              </a:spcAft>
            </a:pP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地域支援事業</a:t>
            </a:r>
            <a:endParaRPr lang="en-US" altLang="ja-JP"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 name="正方形/長方形 15"/>
          <p:cNvSpPr/>
          <p:nvPr/>
        </p:nvSpPr>
        <p:spPr>
          <a:xfrm>
            <a:off x="735984" y="1164835"/>
            <a:ext cx="7616278" cy="365819"/>
          </a:xfrm>
          <a:prstGeom prst="rect">
            <a:avLst/>
          </a:prstGeom>
          <a:solidFill>
            <a:schemeClr val="bg1">
              <a:lumMod val="75000"/>
            </a:schemeClr>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3575" eaLnBrk="1" fontAlgn="auto" hangingPunct="1">
              <a:spcBef>
                <a:spcPts val="0"/>
              </a:spcBef>
              <a:spcAft>
                <a:spcPts val="0"/>
              </a:spcAft>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介護給付 </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（要介護</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3" name="Text Box 5"/>
          <p:cNvSpPr txBox="1">
            <a:spLocks noChangeArrowheads="1"/>
          </p:cNvSpPr>
          <p:nvPr/>
        </p:nvSpPr>
        <p:spPr bwMode="auto">
          <a:xfrm>
            <a:off x="0" y="0"/>
            <a:ext cx="2281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-20</a:t>
            </a:r>
            <a:r>
              <a:rPr lang="ja-JP" altLang="en-US" sz="1800" b="1" dirty="0">
                <a:latin typeface="Meiryo UI" pitchFamily="50" charset="-128"/>
                <a:ea typeface="Meiryo UI" pitchFamily="50" charset="-128"/>
                <a:cs typeface="Meiryo UI" pitchFamily="50" charset="-128"/>
              </a:rPr>
              <a:t>＞</a:t>
            </a:r>
          </a:p>
        </p:txBody>
      </p:sp>
      <p:sp>
        <p:nvSpPr>
          <p:cNvPr id="14"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45076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角丸四角形 1"/>
          <p:cNvSpPr/>
          <p:nvPr/>
        </p:nvSpPr>
        <p:spPr bwMode="auto">
          <a:xfrm>
            <a:off x="895412" y="3176480"/>
            <a:ext cx="7318336" cy="3319010"/>
          </a:xfrm>
          <a:prstGeom prst="roundRect">
            <a:avLst>
              <a:gd name="adj" fmla="val 50000"/>
            </a:avLst>
          </a:prstGeom>
          <a:solidFill>
            <a:srgbClr val="B959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64866" name="AutoShape 2"/>
          <p:cNvSpPr>
            <a:spLocks noChangeArrowheads="1"/>
          </p:cNvSpPr>
          <p:nvPr/>
        </p:nvSpPr>
        <p:spPr bwMode="auto">
          <a:xfrm>
            <a:off x="900113" y="1296988"/>
            <a:ext cx="7677150" cy="2719387"/>
          </a:xfrm>
          <a:prstGeom prst="roundRect">
            <a:avLst>
              <a:gd name="adj" fmla="val 484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120000"/>
              </a:lnSpc>
              <a:spcBef>
                <a:spcPct val="50000"/>
              </a:spcBef>
            </a:pPr>
            <a:endParaRPr lang="en-US" altLang="ja-JP" sz="600">
              <a:latin typeface="HGPｺﾞｼｯｸM" pitchFamily="50" charset="-128"/>
              <a:ea typeface="HGPｺﾞｼｯｸM" pitchFamily="50" charset="-128"/>
            </a:endParaRPr>
          </a:p>
          <a:p>
            <a:pPr eaLnBrk="1" hangingPunct="1">
              <a:lnSpc>
                <a:spcPct val="110000"/>
              </a:lnSpc>
            </a:pPr>
            <a:endParaRPr lang="ja-JP" altLang="en-US" sz="2800">
              <a:latin typeface="HGP創英角ｺﾞｼｯｸUB" pitchFamily="50" charset="-128"/>
              <a:ea typeface="HGP創英角ｺﾞｼｯｸUB" pitchFamily="50" charset="-128"/>
            </a:endParaRPr>
          </a:p>
        </p:txBody>
      </p:sp>
      <p:sp>
        <p:nvSpPr>
          <p:cNvPr id="164869" name="Rectangle 3"/>
          <p:cNvSpPr>
            <a:spLocks noChangeArrowheads="1"/>
          </p:cNvSpPr>
          <p:nvPr/>
        </p:nvSpPr>
        <p:spPr bwMode="auto">
          <a:xfrm>
            <a:off x="900113" y="1161573"/>
            <a:ext cx="7432675" cy="1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a:spcBef>
                <a:spcPts val="600"/>
              </a:spcBef>
            </a:pPr>
            <a:r>
              <a:rPr lang="en-US" altLang="ja-JP" sz="2400" b="1" dirty="0">
                <a:latin typeface="BIZ UDPゴシック" panose="020B0400000000000000" pitchFamily="50" charset="-128"/>
                <a:ea typeface="BIZ UDPゴシック" panose="020B0400000000000000" pitchFamily="50" charset="-128"/>
                <a:cs typeface="Meiryo UI" pitchFamily="50" charset="-128"/>
              </a:rPr>
              <a:t>1.</a:t>
            </a:r>
            <a:r>
              <a:rPr lang="ja-JP" altLang="en-US" sz="2400" b="1" dirty="0">
                <a:latin typeface="BIZ UDPゴシック" panose="020B0400000000000000" pitchFamily="50" charset="-128"/>
                <a:ea typeface="BIZ UDPゴシック" panose="020B0400000000000000" pitchFamily="50" charset="-128"/>
                <a:cs typeface="Meiryo UI" pitchFamily="50" charset="-128"/>
              </a:rPr>
              <a:t> 市区町村長が事業者の指定・指導監督</a:t>
            </a:r>
            <a:endParaRPr lang="ja-JP" altLang="en-US" sz="2400" b="1" dirty="0">
              <a:solidFill>
                <a:schemeClr val="hlink"/>
              </a:solidFill>
              <a:latin typeface="BIZ UDPゴシック" panose="020B0400000000000000" pitchFamily="50" charset="-128"/>
              <a:ea typeface="BIZ UDPゴシック" panose="020B0400000000000000" pitchFamily="50" charset="-128"/>
              <a:cs typeface="Meiryo UI" pitchFamily="50" charset="-128"/>
            </a:endParaRPr>
          </a:p>
          <a:p>
            <a:pPr marL="723900" indent="-368300">
              <a:spcBef>
                <a:spcPts val="600"/>
              </a:spcBef>
            </a:pPr>
            <a:r>
              <a:rPr lang="en-US" altLang="ja-JP" sz="2400" b="1" dirty="0">
                <a:latin typeface="BIZ UDPゴシック" panose="020B0400000000000000" pitchFamily="50" charset="-128"/>
                <a:ea typeface="BIZ UDPゴシック" panose="020B0400000000000000" pitchFamily="50" charset="-128"/>
                <a:cs typeface="Meiryo UI" pitchFamily="50" charset="-128"/>
              </a:rPr>
              <a:t>2.</a:t>
            </a:r>
            <a:r>
              <a:rPr lang="ja-JP" altLang="en-US" sz="2400" b="1" dirty="0">
                <a:latin typeface="BIZ UDPゴシック" panose="020B0400000000000000" pitchFamily="50" charset="-128"/>
                <a:ea typeface="BIZ UDPゴシック" panose="020B0400000000000000" pitchFamily="50" charset="-128"/>
                <a:cs typeface="Meiryo UI" pitchFamily="50" charset="-128"/>
              </a:rPr>
              <a:t> 原則、市区町村の被保険者が利用可能</a:t>
            </a:r>
          </a:p>
          <a:p>
            <a:pPr marL="723900" indent="-368300">
              <a:spcBef>
                <a:spcPts val="600"/>
              </a:spcBef>
            </a:pPr>
            <a:r>
              <a:rPr lang="en-US" altLang="ja-JP" sz="2400" b="1" dirty="0">
                <a:latin typeface="BIZ UDPゴシック" panose="020B0400000000000000" pitchFamily="50" charset="-128"/>
                <a:ea typeface="BIZ UDPゴシック" panose="020B0400000000000000" pitchFamily="50" charset="-128"/>
                <a:cs typeface="Meiryo UI" pitchFamily="50" charset="-128"/>
              </a:rPr>
              <a:t>3.</a:t>
            </a:r>
            <a:r>
              <a:rPr lang="ja-JP" altLang="en-US" sz="2400" b="1" dirty="0">
                <a:latin typeface="BIZ UDPゴシック" panose="020B0400000000000000" pitchFamily="50" charset="-128"/>
                <a:ea typeface="BIZ UDPゴシック" panose="020B0400000000000000" pitchFamily="50" charset="-128"/>
                <a:cs typeface="Meiryo UI" pitchFamily="50" charset="-128"/>
              </a:rPr>
              <a:t> 住民に身近な生活圏域単位で整備</a:t>
            </a:r>
          </a:p>
          <a:p>
            <a:pPr marL="723900" indent="-368300">
              <a:spcBef>
                <a:spcPts val="600"/>
              </a:spcBef>
            </a:pPr>
            <a:r>
              <a:rPr lang="en-US" altLang="ja-JP" sz="2400" b="1" dirty="0">
                <a:latin typeface="BIZ UDPゴシック" panose="020B0400000000000000" pitchFamily="50" charset="-128"/>
                <a:ea typeface="BIZ UDPゴシック" panose="020B0400000000000000" pitchFamily="50" charset="-128"/>
                <a:cs typeface="Meiryo UI" pitchFamily="50" charset="-128"/>
              </a:rPr>
              <a:t>4.</a:t>
            </a:r>
            <a:r>
              <a:rPr lang="ja-JP" altLang="en-US" sz="2400" b="1" dirty="0">
                <a:latin typeface="BIZ UDPゴシック" panose="020B0400000000000000" pitchFamily="50" charset="-128"/>
                <a:ea typeface="BIZ UDPゴシック" panose="020B0400000000000000" pitchFamily="50" charset="-128"/>
                <a:cs typeface="Meiryo UI" pitchFamily="50" charset="-128"/>
              </a:rPr>
              <a:t> 地域ごとの指定基準、介護報酬設定が可能</a:t>
            </a:r>
            <a:endParaRPr lang="ja-JP" altLang="en-US" sz="2400" dirty="0">
              <a:latin typeface="BIZ UDPゴシック" panose="020B0400000000000000" pitchFamily="50" charset="-128"/>
              <a:ea typeface="BIZ UDPゴシック" panose="020B0400000000000000" pitchFamily="50" charset="-128"/>
              <a:cs typeface="Meiryo UI" pitchFamily="50" charset="-128"/>
            </a:endParaRPr>
          </a:p>
        </p:txBody>
      </p:sp>
      <p:sp>
        <p:nvSpPr>
          <p:cNvPr id="164870" name="Rectangle 3"/>
          <p:cNvSpPr>
            <a:spLocks noChangeArrowheads="1"/>
          </p:cNvSpPr>
          <p:nvPr/>
        </p:nvSpPr>
        <p:spPr bwMode="auto">
          <a:xfrm>
            <a:off x="1567908" y="3313572"/>
            <a:ext cx="7145959"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定期巡回</a:t>
            </a:r>
            <a:r>
              <a:rPr lang="en-US" altLang="ja-JP"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夜間対応型訪問介護</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地域密着型通所介護</a:t>
            </a:r>
            <a:endParaRPr lang="en-US" altLang="ja-JP" sz="1600" b="1"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endParaRP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認知症対応型通所介護　</a:t>
            </a: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小規模多機能型居宅介護　</a:t>
            </a: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看護小規模多機能型居宅介護</a:t>
            </a: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認知症対応型共同生活介護</a:t>
            </a:r>
            <a:endPar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地域密着型特定施設入居者生活介護</a:t>
            </a:r>
            <a:endPar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地域密着型介護老人福祉施設入所者生活介護</a:t>
            </a: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8" name="Rectangle 3"/>
          <p:cNvSpPr>
            <a:spLocks noChangeArrowheads="1"/>
          </p:cNvSpPr>
          <p:nvPr/>
        </p:nvSpPr>
        <p:spPr bwMode="auto">
          <a:xfrm>
            <a:off x="2870038" y="169859"/>
            <a:ext cx="4277894"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ja-JP" altLang="en-US" sz="3000" b="1" dirty="0">
                <a:latin typeface="BIZ UDPゴシック" panose="020B0400000000000000" pitchFamily="50" charset="-128"/>
                <a:ea typeface="BIZ UDPゴシック" panose="020B0400000000000000" pitchFamily="50" charset="-128"/>
                <a:cs typeface="Meiryo UI" pitchFamily="50" charset="-128"/>
              </a:rPr>
              <a:t>地域密着型サービス</a:t>
            </a:r>
          </a:p>
        </p:txBody>
      </p:sp>
      <p:sp>
        <p:nvSpPr>
          <p:cNvPr id="13"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Text Box 5"/>
          <p:cNvSpPr txBox="1">
            <a:spLocks noChangeArrowheads="1"/>
          </p:cNvSpPr>
          <p:nvPr/>
        </p:nvSpPr>
        <p:spPr bwMode="auto">
          <a:xfrm>
            <a:off x="0" y="0"/>
            <a:ext cx="2281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＜連携と制度</a:t>
            </a:r>
            <a:r>
              <a:rPr lang="en-US" altLang="ja-JP" sz="1800" b="1" dirty="0">
                <a:latin typeface="Meiryo UI" pitchFamily="50" charset="-128"/>
                <a:ea typeface="Meiryo UI" pitchFamily="50" charset="-128"/>
                <a:cs typeface="Meiryo UI" pitchFamily="50" charset="-128"/>
              </a:rPr>
              <a:t>-21</a:t>
            </a:r>
            <a:r>
              <a:rPr lang="ja-JP" altLang="en-US" sz="1800" b="1" dirty="0">
                <a:latin typeface="Meiryo UI" pitchFamily="50" charset="-128"/>
                <a:ea typeface="Meiryo UI" pitchFamily="50" charset="-128"/>
                <a:cs typeface="Meiryo UI" pitchFamily="50" charset="-128"/>
              </a:rPr>
              <a:t>＞</a:t>
            </a:r>
          </a:p>
        </p:txBody>
      </p:sp>
      <p:sp>
        <p:nvSpPr>
          <p:cNvPr id="10" name="Text Box 8">
            <a:extLst>
              <a:ext uri="{FF2B5EF4-FFF2-40B4-BE49-F238E27FC236}">
                <a16:creationId xmlns:a16="http://schemas.microsoft.com/office/drawing/2014/main" xmlns=""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3303997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12582</TotalTime>
  <Words>10601</Words>
  <Application>Microsoft Office PowerPoint</Application>
  <PresentationFormat>画面に合わせる (4:3)</PresentationFormat>
  <Paragraphs>2284</Paragraphs>
  <Slides>119</Slides>
  <Notes>118</Notes>
  <HiddenSlides>0</HiddenSlides>
  <MMClips>0</MMClips>
  <ScaleCrop>false</ScaleCrop>
  <HeadingPairs>
    <vt:vector size="8" baseType="variant">
      <vt:variant>
        <vt:lpstr>使用されているフォント</vt:lpstr>
      </vt:variant>
      <vt:variant>
        <vt:i4>19</vt:i4>
      </vt:variant>
      <vt:variant>
        <vt:lpstr>テーマ</vt:lpstr>
      </vt:variant>
      <vt:variant>
        <vt:i4>2</vt:i4>
      </vt:variant>
      <vt:variant>
        <vt:lpstr>埋め込まれた OLE サーバー</vt:lpstr>
      </vt:variant>
      <vt:variant>
        <vt:i4>2</vt:i4>
      </vt:variant>
      <vt:variant>
        <vt:lpstr>スライド タイトル</vt:lpstr>
      </vt:variant>
      <vt:variant>
        <vt:i4>119</vt:i4>
      </vt:variant>
    </vt:vector>
  </HeadingPairs>
  <TitlesOfParts>
    <vt:vector size="142" baseType="lpstr">
      <vt:lpstr>BIZ UDPゴシック</vt:lpstr>
      <vt:lpstr>HGPｺﾞｼｯｸM</vt:lpstr>
      <vt:lpstr>HGP創英角ｺﾞｼｯｸUB</vt:lpstr>
      <vt:lpstr>HG丸ｺﾞｼｯｸM-PRO</vt:lpstr>
      <vt:lpstr>HG創英角ｺﾞｼｯｸUB</vt:lpstr>
      <vt:lpstr>Meiryo UI</vt:lpstr>
      <vt:lpstr>ＭＳ Ｐゴシック</vt:lpstr>
      <vt:lpstr>ＭＳ Ｐ明朝</vt:lpstr>
      <vt:lpstr>ＭＳ ゴシック</vt:lpstr>
      <vt:lpstr>ＭＳ 明朝</vt:lpstr>
      <vt:lpstr>Osaka</vt:lpstr>
      <vt:lpstr>メイリオ</vt:lpstr>
      <vt:lpstr>Arial</vt:lpstr>
      <vt:lpstr>Calibri</vt:lpstr>
      <vt:lpstr>Century</vt:lpstr>
      <vt:lpstr>Segoe UI</vt:lpstr>
      <vt:lpstr>Times New Roman</vt:lpstr>
      <vt:lpstr>Trebuchet MS</vt:lpstr>
      <vt:lpstr>Wingdings</vt:lpstr>
      <vt:lpstr>標準デザイン</vt:lpstr>
      <vt:lpstr>Office ​​テーマ</vt:lpstr>
      <vt:lpstr>ビットマップ イメージ</vt:lpstr>
      <vt:lpstr>Image</vt:lpstr>
      <vt:lpstr>PowerPoint プレゼンテーション</vt:lpstr>
      <vt:lpstr>PowerPoint プレゼンテーション</vt:lpstr>
      <vt:lpstr>かかりつけ医の役割 編</vt:lpstr>
      <vt:lpstr>PowerPoint プレゼンテーション</vt:lpstr>
      <vt:lpstr>  なんでも相談できる上、最新の医療情報を熟知して、必要な時には専門医、専門医療機関を紹介でき、 身近で頼りになる地域医療、保健、福祉を担う総合的な能力を有する医師  </vt:lpstr>
      <vt:lpstr>PowerPoint プレゼンテーション</vt:lpstr>
      <vt:lpstr>認知症の人とかかりつけ医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主治医意見書の役割</vt:lpstr>
      <vt:lpstr>認知症症例の意見書①</vt:lpstr>
      <vt:lpstr>PowerPoint プレゼンテーション</vt:lpstr>
      <vt:lpstr>PowerPoint プレゼンテーション</vt:lpstr>
      <vt:lpstr>「多職種連携」のかかりつけ医にとっての意味</vt:lpstr>
      <vt:lpstr>かかりつけ医に求められる認知症の診療（まとめ）</vt:lpstr>
      <vt:lpstr>診断と治療　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認知症各病型の典型的なMRI画像</vt:lpstr>
      <vt:lpstr>認知症各病型の典型的なSPECTパターン</vt:lpstr>
      <vt:lpstr>軽度認知障害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外来時の対応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行動・心理症状(BPSD)に対する対応</vt:lpstr>
      <vt:lpstr>BPSDに対する薬物療法のガイドライン</vt:lpstr>
      <vt:lpstr>PowerPoint プレゼンテーション</vt:lpstr>
      <vt:lpstr>PowerPoint プレゼンテーション</vt:lpstr>
      <vt:lpstr>PowerPoint プレゼンテーション</vt:lpstr>
      <vt:lpstr>PowerPoint プレゼンテーション</vt:lpstr>
      <vt:lpstr>認知症の人への支援</vt:lpstr>
      <vt:lpstr>家族への支援</vt:lpstr>
      <vt:lpstr>PowerPoint プレゼンテーション</vt:lpstr>
      <vt:lpstr>連携と制度 編</vt:lpstr>
      <vt:lpstr>「多職種連携」のかかりつけ医にとっての意味（再掲）</vt:lpstr>
      <vt:lpstr>PowerPoint プレゼンテーション</vt:lpstr>
      <vt:lpstr>PowerPoint プレゼンテーション</vt:lpstr>
      <vt:lpstr>PowerPoint プレゼンテーション</vt:lpstr>
      <vt:lpstr>ケアマネジャーが かかりつけ医に望むこと</vt:lpstr>
      <vt:lpstr>訪問看護との連携</vt:lpstr>
      <vt:lpstr>社会福祉士･精神保健福祉士・介護福祉士の役割</vt:lpstr>
      <vt:lpstr>地域包括支援センター   </vt:lpstr>
      <vt:lpstr>PowerPoint プレゼンテーション</vt:lpstr>
      <vt:lpstr>地域ケア会議</vt:lpstr>
      <vt:lpstr>PowerPoint プレゼンテーション</vt:lpstr>
      <vt:lpstr>PowerPoint プレゼンテーション</vt:lpstr>
      <vt:lpstr>PowerPoint プレゼンテーション</vt:lpstr>
      <vt:lpstr>認知症の人の医療とケアの目標</vt:lpstr>
      <vt:lpstr>認知症高齢者ケアの基本 ～ 尊厳を支えるケアの確立 ～</vt:lpstr>
      <vt:lpstr>PowerPoint プレゼンテーション</vt:lpstr>
      <vt:lpstr>PowerPoint プレゼンテーション</vt:lpstr>
      <vt:lpstr>相談窓口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認知症ケアパス</vt:lpstr>
      <vt:lpstr>PowerPoint プレゼンテーション</vt:lpstr>
      <vt:lpstr>認知症初期集中支援チーム</vt:lpstr>
      <vt:lpstr>PowerPoint プレゼンテーション</vt:lpstr>
      <vt:lpstr>若年性認知症の特徴と現状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認知症と成年後見制度</vt:lpstr>
      <vt:lpstr>PowerPoint プレゼンテーション</vt:lpstr>
      <vt:lpstr>日常生活自立支援事業</vt:lpstr>
      <vt:lpstr>PowerPoint プレゼンテーション</vt:lpstr>
      <vt:lpstr>高齢者虐待防止におけるかかりつけ医の役割</vt:lpstr>
      <vt:lpstr>PowerPoint プレゼンテーション</vt:lpstr>
      <vt:lpstr>地域啓発のポイント</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ham DT</cp:lastModifiedBy>
  <cp:revision>838</cp:revision>
  <cp:lastPrinted>2020-03-23T06:52:03Z</cp:lastPrinted>
  <dcterms:created xsi:type="dcterms:W3CDTF">2004-06-29T16:14:50Z</dcterms:created>
  <dcterms:modified xsi:type="dcterms:W3CDTF">2020-03-24T06:12:46Z</dcterms:modified>
</cp:coreProperties>
</file>