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Lst>
  <p:notesMasterIdLst>
    <p:notesMasterId r:id="rId17"/>
  </p:notesMasterIdLst>
  <p:handoutMasterIdLst>
    <p:handoutMasterId r:id="rId18"/>
  </p:handoutMasterIdLst>
  <p:sldIdLst>
    <p:sldId id="1158" r:id="rId2"/>
    <p:sldId id="1156" r:id="rId3"/>
    <p:sldId id="1133" r:id="rId4"/>
    <p:sldId id="1174" r:id="rId5"/>
    <p:sldId id="1154" r:id="rId6"/>
    <p:sldId id="1172" r:id="rId7"/>
    <p:sldId id="1159" r:id="rId8"/>
    <p:sldId id="1167" r:id="rId9"/>
    <p:sldId id="1136" r:id="rId10"/>
    <p:sldId id="1175" r:id="rId11"/>
    <p:sldId id="1182" r:id="rId12"/>
    <p:sldId id="1178" r:id="rId13"/>
    <p:sldId id="1179" r:id="rId14"/>
    <p:sldId id="1180" r:id="rId15"/>
    <p:sldId id="1181" r:id="rId16"/>
  </p:sldIdLst>
  <p:sldSz cx="9144000" cy="6858000" type="screen4x3"/>
  <p:notesSz cx="7099300" cy="10234613"/>
  <p:defaultTex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77F85"/>
    <a:srgbClr val="CDE6E9"/>
    <a:srgbClr val="FFABAB"/>
    <a:srgbClr val="FFC5C5"/>
    <a:srgbClr val="FF8181"/>
    <a:srgbClr val="FFE1E1"/>
    <a:srgbClr val="C4DFE2"/>
    <a:srgbClr val="FF2F2F"/>
    <a:srgbClr val="AB3A37"/>
    <a:srgbClr val="C63D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17" autoAdjust="0"/>
    <p:restoredTop sz="85927" autoAdjust="0"/>
  </p:normalViewPr>
  <p:slideViewPr>
    <p:cSldViewPr snapToGrid="0">
      <p:cViewPr varScale="1">
        <p:scale>
          <a:sx n="98" d="100"/>
          <a:sy n="98" d="100"/>
        </p:scale>
        <p:origin x="684" y="90"/>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p:cViewPr>
        <p:scale>
          <a:sx n="80" d="100"/>
          <a:sy n="80" d="100"/>
        </p:scale>
        <p:origin x="-300" y="-114"/>
      </p:cViewPr>
      <p:guideLst>
        <p:guide orient="horz" pos="3223"/>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488020" y="9722473"/>
            <a:ext cx="2578369"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55" tIns="47679" rIns="95355" bIns="47679" numCol="1" anchor="b" anchorCtr="0" compatLnSpc="1">
            <a:prstTxWarp prst="textNoShape">
              <a:avLst/>
            </a:prstTxWarp>
          </a:bodyPr>
          <a:lstStyle>
            <a:lvl1pPr algn="ctr" eaLnBrk="1" hangingPunct="1">
              <a:defRPr sz="1300">
                <a:latin typeface="Century" pitchFamily="18" charset="0"/>
              </a:defRPr>
            </a:lvl1pPr>
          </a:lstStyle>
          <a:p>
            <a:endParaRPr lang="en-US" altLang="ja-JP"/>
          </a:p>
        </p:txBody>
      </p:sp>
      <p:sp>
        <p:nvSpPr>
          <p:cNvPr id="3075" name="Text Box 6"/>
          <p:cNvSpPr txBox="1">
            <a:spLocks noChangeArrowheads="1"/>
          </p:cNvSpPr>
          <p:nvPr/>
        </p:nvSpPr>
        <p:spPr bwMode="auto">
          <a:xfrm>
            <a:off x="127161" y="716343"/>
            <a:ext cx="1045738" cy="8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253" tIns="6373" rIns="53253" bIns="6373"/>
          <a:lstStyle>
            <a:lvl1pPr defTabSz="625475">
              <a:defRPr kumimoji="1" sz="3600">
                <a:solidFill>
                  <a:schemeClr val="tx1"/>
                </a:solidFill>
                <a:latin typeface="Arial" pitchFamily="34" charset="0"/>
                <a:ea typeface="ＭＳ Ｐゴシック" pitchFamily="50" charset="-128"/>
              </a:defRPr>
            </a:lvl1pPr>
            <a:lvl2pPr marL="742950" indent="-285750" defTabSz="625475">
              <a:defRPr kumimoji="1" sz="3600">
                <a:solidFill>
                  <a:schemeClr val="tx1"/>
                </a:solidFill>
                <a:latin typeface="Arial" pitchFamily="34" charset="0"/>
                <a:ea typeface="ＭＳ Ｐゴシック" pitchFamily="50" charset="-128"/>
              </a:defRPr>
            </a:lvl2pPr>
            <a:lvl3pPr marL="1143000" indent="-228600" defTabSz="625475">
              <a:defRPr kumimoji="1" sz="3600">
                <a:solidFill>
                  <a:schemeClr val="tx1"/>
                </a:solidFill>
                <a:latin typeface="Arial" pitchFamily="34" charset="0"/>
                <a:ea typeface="ＭＳ Ｐゴシック" pitchFamily="50" charset="-128"/>
              </a:defRPr>
            </a:lvl3pPr>
            <a:lvl4pPr marL="1600200" indent="-228600" defTabSz="625475">
              <a:defRPr kumimoji="1" sz="3600">
                <a:solidFill>
                  <a:schemeClr val="tx1"/>
                </a:solidFill>
                <a:latin typeface="Arial" pitchFamily="34" charset="0"/>
                <a:ea typeface="ＭＳ Ｐゴシック" pitchFamily="50" charset="-128"/>
              </a:defRPr>
            </a:lvl4pPr>
            <a:lvl5pPr marL="2057400" indent="-228600" defTabSz="625475">
              <a:defRPr kumimoji="1" sz="3600">
                <a:solidFill>
                  <a:schemeClr val="tx1"/>
                </a:solidFill>
                <a:latin typeface="Arial" pitchFamily="34" charset="0"/>
                <a:ea typeface="ＭＳ Ｐゴシック" pitchFamily="50" charset="-128"/>
              </a:defRPr>
            </a:lvl5pPr>
            <a:lvl6pPr marL="25146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6254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endParaRPr lang="ja-JP" altLang="ja-JP" sz="2600"/>
          </a:p>
        </p:txBody>
      </p:sp>
    </p:spTree>
    <p:extLst>
      <p:ext uri="{BB962C8B-B14F-4D97-AF65-F5344CB8AC3E}">
        <p14:creationId xmlns:p14="http://schemas.microsoft.com/office/powerpoint/2010/main" val="25254534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3076977"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55" tIns="47679" rIns="95355" bIns="47679" numCol="1" anchor="t" anchorCtr="0" compatLnSpc="1">
            <a:prstTxWarp prst="textNoShape">
              <a:avLst/>
            </a:prstTxWarp>
          </a:bodyPr>
          <a:lstStyle>
            <a:lvl1pPr eaLnBrk="1" hangingPunct="1">
              <a:defRPr sz="1300"/>
            </a:lvl1pPr>
          </a:lstStyle>
          <a:p>
            <a:r>
              <a:rPr lang="en-US" altLang="ja-JP"/>
              <a:t>【連 携】</a:t>
            </a:r>
          </a:p>
        </p:txBody>
      </p:sp>
      <p:sp>
        <p:nvSpPr>
          <p:cNvPr id="4099" name="Rectangle 3"/>
          <p:cNvSpPr>
            <a:spLocks noGrp="1" noChangeArrowheads="1"/>
          </p:cNvSpPr>
          <p:nvPr>
            <p:ph type="dt" idx="1"/>
          </p:nvPr>
        </p:nvSpPr>
        <p:spPr bwMode="auto">
          <a:xfrm>
            <a:off x="4018977" y="2"/>
            <a:ext cx="3078650" cy="512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55" tIns="47679" rIns="95355" bIns="47679" numCol="1" anchor="t" anchorCtr="0" compatLnSpc="1">
            <a:prstTxWarp prst="textNoShape">
              <a:avLst/>
            </a:prstTxWarp>
          </a:bodyPr>
          <a:lstStyle>
            <a:lvl1pPr algn="r" eaLnBrk="1" hangingPunct="1">
              <a:defRPr sz="1300"/>
            </a:lvl1pPr>
          </a:lstStyle>
          <a:p>
            <a:endParaRPr lang="en-US" altLang="ja-JP"/>
          </a:p>
        </p:txBody>
      </p:sp>
      <p:sp>
        <p:nvSpPr>
          <p:cNvPr id="189444" name="Rectangle 4"/>
          <p:cNvSpPr>
            <a:spLocks noGrp="1" noRot="1" noChangeAspect="1" noChangeArrowheads="1" noTextEdit="1"/>
          </p:cNvSpPr>
          <p:nvPr>
            <p:ph type="sldImg" idx="2"/>
          </p:nvPr>
        </p:nvSpPr>
        <p:spPr bwMode="auto">
          <a:xfrm>
            <a:off x="1000125" y="768350"/>
            <a:ext cx="5118100"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431" y="4861236"/>
            <a:ext cx="5680444" cy="4604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55" tIns="47679" rIns="95355" bIns="4767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2" y="9719179"/>
            <a:ext cx="3076977" cy="51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55" tIns="47679" rIns="95355" bIns="47679" numCol="1" anchor="b" anchorCtr="0" compatLnSpc="1">
            <a:prstTxWarp prst="textNoShape">
              <a:avLst/>
            </a:prstTxWarp>
          </a:bodyPr>
          <a:lstStyle>
            <a:lvl1pPr eaLnBrk="1" hangingPunct="1">
              <a:defRPr sz="1300"/>
            </a:lvl1pPr>
          </a:lstStyle>
          <a:p>
            <a:endParaRPr lang="en-US" altLang="ja-JP"/>
          </a:p>
        </p:txBody>
      </p:sp>
      <p:sp>
        <p:nvSpPr>
          <p:cNvPr id="4103" name="Rectangle 7"/>
          <p:cNvSpPr>
            <a:spLocks noGrp="1" noChangeArrowheads="1"/>
          </p:cNvSpPr>
          <p:nvPr>
            <p:ph type="sldNum" sz="quarter" idx="5"/>
          </p:nvPr>
        </p:nvSpPr>
        <p:spPr bwMode="auto">
          <a:xfrm>
            <a:off x="4018977" y="9719179"/>
            <a:ext cx="3078650" cy="5137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55" tIns="47679" rIns="95355" bIns="47679" numCol="1" anchor="b" anchorCtr="0" compatLnSpc="1">
            <a:prstTxWarp prst="textNoShape">
              <a:avLst/>
            </a:prstTxWarp>
          </a:bodyPr>
          <a:lstStyle>
            <a:lvl1pPr algn="r" eaLnBrk="1" hangingPunct="1">
              <a:defRPr sz="1300"/>
            </a:lvl1pPr>
          </a:lstStyle>
          <a:p>
            <a:fld id="{764A68C5-146D-46B3-9E29-CB402DBF9D8B}" type="slidenum">
              <a:rPr lang="en-US" altLang="ja-JP"/>
              <a:pPr/>
              <a:t>‹#›</a:t>
            </a:fld>
            <a:endParaRPr lang="en-US" altLang="ja-JP"/>
          </a:p>
        </p:txBody>
      </p:sp>
    </p:spTree>
    <p:extLst>
      <p:ext uri="{BB962C8B-B14F-4D97-AF65-F5344CB8AC3E}">
        <p14:creationId xmlns:p14="http://schemas.microsoft.com/office/powerpoint/2010/main" val="1967102493"/>
      </p:ext>
    </p:extLst>
  </p:cSld>
  <p:clrMap bg1="lt1" tx1="dk1" bg2="lt2" tx2="dk2" accent1="accent1" accent2="accent2" accent3="accent3" accent4="accent4" accent5="accent5" accent6="accent6" hlink="hlink" folHlink="folHlink"/>
  <p:hf hdr="0" ftr="0" dt="0"/>
  <p:notesStyle>
    <a:lvl1pPr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ＭＳ 明朝" pitchFamily="17"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4A68C5-146D-46B3-9E29-CB402DBF9D8B}" type="slidenum">
              <a:rPr lang="en-US" altLang="ja-JP" smtClean="0">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2060031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64A68C5-146D-46B3-9E29-CB402DBF9D8B}" type="slidenum">
              <a:rPr lang="en-US" altLang="ja-JP" smtClean="0"/>
              <a:pPr/>
              <a:t>13</a:t>
            </a:fld>
            <a:endParaRPr lang="en-US" altLang="ja-JP"/>
          </a:p>
        </p:txBody>
      </p:sp>
    </p:spTree>
    <p:extLst>
      <p:ext uri="{BB962C8B-B14F-4D97-AF65-F5344CB8AC3E}">
        <p14:creationId xmlns:p14="http://schemas.microsoft.com/office/powerpoint/2010/main" val="25246194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4A68C5-146D-46B3-9E29-CB402DBF9D8B}" type="slidenum">
              <a:rPr lang="en-US" altLang="ja-JP" smtClean="0"/>
              <a:pPr/>
              <a:t>14</a:t>
            </a:fld>
            <a:endParaRPr lang="en-US" altLang="ja-JP"/>
          </a:p>
        </p:txBody>
      </p:sp>
    </p:spTree>
    <p:extLst>
      <p:ext uri="{BB962C8B-B14F-4D97-AF65-F5344CB8AC3E}">
        <p14:creationId xmlns:p14="http://schemas.microsoft.com/office/powerpoint/2010/main" val="3328697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4A68C5-146D-46B3-9E29-CB402DBF9D8B}" type="slidenum">
              <a:rPr lang="en-US" altLang="ja-JP" smtClean="0"/>
              <a:pPr/>
              <a:t>15</a:t>
            </a:fld>
            <a:endParaRPr lang="en-US" altLang="ja-JP"/>
          </a:p>
        </p:txBody>
      </p:sp>
    </p:spTree>
    <p:extLst>
      <p:ext uri="{BB962C8B-B14F-4D97-AF65-F5344CB8AC3E}">
        <p14:creationId xmlns:p14="http://schemas.microsoft.com/office/powerpoint/2010/main" val="45390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pPr/>
              <a:t>2</a:t>
            </a:fld>
            <a:endParaRPr lang="en-US" altLang="ja-JP"/>
          </a:p>
        </p:txBody>
      </p:sp>
    </p:spTree>
    <p:extLst>
      <p:ext uri="{BB962C8B-B14F-4D97-AF65-F5344CB8AC3E}">
        <p14:creationId xmlns:p14="http://schemas.microsoft.com/office/powerpoint/2010/main" val="844107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pPr/>
              <a:t>3</a:t>
            </a:fld>
            <a:endParaRPr lang="en-US" altLang="ja-JP"/>
          </a:p>
        </p:txBody>
      </p:sp>
    </p:spTree>
    <p:extLst>
      <p:ext uri="{BB962C8B-B14F-4D97-AF65-F5344CB8AC3E}">
        <p14:creationId xmlns:p14="http://schemas.microsoft.com/office/powerpoint/2010/main" val="3822755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pPr/>
              <a:t>4</a:t>
            </a:fld>
            <a:endParaRPr lang="en-US" altLang="ja-JP"/>
          </a:p>
        </p:txBody>
      </p:sp>
    </p:spTree>
    <p:extLst>
      <p:ext uri="{BB962C8B-B14F-4D97-AF65-F5344CB8AC3E}">
        <p14:creationId xmlns:p14="http://schemas.microsoft.com/office/powerpoint/2010/main" val="1817569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pPr/>
              <a:t>5</a:t>
            </a:fld>
            <a:endParaRPr lang="en-US" altLang="ja-JP"/>
          </a:p>
        </p:txBody>
      </p:sp>
    </p:spTree>
    <p:extLst>
      <p:ext uri="{BB962C8B-B14F-4D97-AF65-F5344CB8AC3E}">
        <p14:creationId xmlns:p14="http://schemas.microsoft.com/office/powerpoint/2010/main" val="1709393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2721136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4A68C5-146D-46B3-9E29-CB402DBF9D8B}" type="slidenum">
              <a:rPr lang="en-US" altLang="ja-JP" smtClean="0">
                <a:solidFill>
                  <a:srgbClr val="000000"/>
                </a:solidFill>
              </a:rPr>
              <a:pPr/>
              <a:t>10</a:t>
            </a:fld>
            <a:endParaRPr lang="en-US" altLang="ja-JP">
              <a:solidFill>
                <a:srgbClr val="000000"/>
              </a:solidFill>
            </a:endParaRPr>
          </a:p>
        </p:txBody>
      </p:sp>
    </p:spTree>
    <p:extLst>
      <p:ext uri="{BB962C8B-B14F-4D97-AF65-F5344CB8AC3E}">
        <p14:creationId xmlns:p14="http://schemas.microsoft.com/office/powerpoint/2010/main" val="9665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solidFill>
                  <a:srgbClr val="000000"/>
                </a:solidFill>
              </a:rPr>
              <a:pPr/>
              <a:t>11</a:t>
            </a:fld>
            <a:endParaRPr lang="en-US" altLang="ja-JP">
              <a:solidFill>
                <a:srgbClr val="000000"/>
              </a:solidFill>
            </a:endParaRPr>
          </a:p>
        </p:txBody>
      </p:sp>
    </p:spTree>
    <p:extLst>
      <p:ext uri="{BB962C8B-B14F-4D97-AF65-F5344CB8AC3E}">
        <p14:creationId xmlns:p14="http://schemas.microsoft.com/office/powerpoint/2010/main" val="4089514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64A68C5-146D-46B3-9E29-CB402DBF9D8B}" type="slidenum">
              <a:rPr lang="en-US" altLang="ja-JP" smtClean="0"/>
              <a:pPr/>
              <a:t>12</a:t>
            </a:fld>
            <a:endParaRPr lang="en-US" altLang="ja-JP"/>
          </a:p>
        </p:txBody>
      </p:sp>
    </p:spTree>
    <p:extLst>
      <p:ext uri="{BB962C8B-B14F-4D97-AF65-F5344CB8AC3E}">
        <p14:creationId xmlns:p14="http://schemas.microsoft.com/office/powerpoint/2010/main" val="1514478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FFE0DF-4B0F-4C56-9A36-38520926E535}" type="slidenum">
              <a:rPr lang="en-US" altLang="ja-JP"/>
              <a:pPr>
                <a:defRPr/>
              </a:pPr>
              <a:t>‹#›</a:t>
            </a:fld>
            <a:endParaRPr lang="en-US" altLang="ja-JP"/>
          </a:p>
        </p:txBody>
      </p:sp>
    </p:spTree>
    <p:extLst>
      <p:ext uri="{BB962C8B-B14F-4D97-AF65-F5344CB8AC3E}">
        <p14:creationId xmlns:p14="http://schemas.microsoft.com/office/powerpoint/2010/main" val="3850381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8869823-6CA6-45F7-9597-24B2938C8C95}" type="slidenum">
              <a:rPr lang="en-US" altLang="ja-JP"/>
              <a:pPr>
                <a:defRPr/>
              </a:pPr>
              <a:t>‹#›</a:t>
            </a:fld>
            <a:endParaRPr lang="en-US" altLang="ja-JP"/>
          </a:p>
        </p:txBody>
      </p:sp>
    </p:spTree>
    <p:extLst>
      <p:ext uri="{BB962C8B-B14F-4D97-AF65-F5344CB8AC3E}">
        <p14:creationId xmlns:p14="http://schemas.microsoft.com/office/powerpoint/2010/main" val="1023551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9125912-4FE6-4739-9CEE-93F216AE563D}" type="slidenum">
              <a:rPr lang="en-US" altLang="ja-JP"/>
              <a:pPr>
                <a:defRPr/>
              </a:pPr>
              <a:t>‹#›</a:t>
            </a:fld>
            <a:endParaRPr lang="en-US" altLang="ja-JP"/>
          </a:p>
        </p:txBody>
      </p:sp>
    </p:spTree>
    <p:extLst>
      <p:ext uri="{BB962C8B-B14F-4D97-AF65-F5344CB8AC3E}">
        <p14:creationId xmlns:p14="http://schemas.microsoft.com/office/powerpoint/2010/main" val="607919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544C6C4-25A1-48AF-ACF8-364E8730E55F}" type="slidenum">
              <a:rPr lang="en-US" altLang="ja-JP"/>
              <a:pPr>
                <a:defRPr/>
              </a:pPr>
              <a:t>‹#›</a:t>
            </a:fld>
            <a:endParaRPr lang="en-US" altLang="ja-JP"/>
          </a:p>
        </p:txBody>
      </p:sp>
    </p:spTree>
    <p:extLst>
      <p:ext uri="{BB962C8B-B14F-4D97-AF65-F5344CB8AC3E}">
        <p14:creationId xmlns:p14="http://schemas.microsoft.com/office/powerpoint/2010/main" val="118721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2CE273A-713D-4DB5-A56E-4410CE5A43E1}" type="slidenum">
              <a:rPr lang="en-US" altLang="ja-JP"/>
              <a:pPr>
                <a:defRPr/>
              </a:pPr>
              <a:t>‹#›</a:t>
            </a:fld>
            <a:endParaRPr lang="en-US" altLang="ja-JP"/>
          </a:p>
        </p:txBody>
      </p:sp>
    </p:spTree>
    <p:extLst>
      <p:ext uri="{BB962C8B-B14F-4D97-AF65-F5344CB8AC3E}">
        <p14:creationId xmlns:p14="http://schemas.microsoft.com/office/powerpoint/2010/main" val="3133739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D7635DF0-D0BD-4BE9-9786-280D4A2EE5A1}" type="slidenum">
              <a:rPr lang="en-US" altLang="ja-JP"/>
              <a:pPr>
                <a:defRPr/>
              </a:pPr>
              <a:t>‹#›</a:t>
            </a:fld>
            <a:endParaRPr lang="en-US" altLang="ja-JP"/>
          </a:p>
        </p:txBody>
      </p:sp>
    </p:spTree>
    <p:extLst>
      <p:ext uri="{BB962C8B-B14F-4D97-AF65-F5344CB8AC3E}">
        <p14:creationId xmlns:p14="http://schemas.microsoft.com/office/powerpoint/2010/main" val="195738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EABEC3D-94CB-4C03-AD63-BFAC179C2A98}" type="slidenum">
              <a:rPr lang="en-US" altLang="ja-JP"/>
              <a:pPr>
                <a:defRPr/>
              </a:pPr>
              <a:t>‹#›</a:t>
            </a:fld>
            <a:endParaRPr lang="en-US" altLang="ja-JP"/>
          </a:p>
        </p:txBody>
      </p:sp>
    </p:spTree>
    <p:extLst>
      <p:ext uri="{BB962C8B-B14F-4D97-AF65-F5344CB8AC3E}">
        <p14:creationId xmlns:p14="http://schemas.microsoft.com/office/powerpoint/2010/main" val="390517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931DCEEE-C6DE-4D81-956D-D1DAEBB74682}" type="slidenum">
              <a:rPr lang="en-US" altLang="ja-JP"/>
              <a:pPr>
                <a:defRPr/>
              </a:pPr>
              <a:t>‹#›</a:t>
            </a:fld>
            <a:endParaRPr lang="en-US" altLang="ja-JP"/>
          </a:p>
        </p:txBody>
      </p:sp>
    </p:spTree>
    <p:extLst>
      <p:ext uri="{BB962C8B-B14F-4D97-AF65-F5344CB8AC3E}">
        <p14:creationId xmlns:p14="http://schemas.microsoft.com/office/powerpoint/2010/main" val="2019505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D9C7AA3-1489-4333-A026-D91348DD3DE7}" type="slidenum">
              <a:rPr lang="en-US" altLang="ja-JP"/>
              <a:pPr>
                <a:defRPr/>
              </a:pPr>
              <a:t>‹#›</a:t>
            </a:fld>
            <a:endParaRPr lang="en-US" altLang="ja-JP"/>
          </a:p>
        </p:txBody>
      </p:sp>
    </p:spTree>
    <p:extLst>
      <p:ext uri="{BB962C8B-B14F-4D97-AF65-F5344CB8AC3E}">
        <p14:creationId xmlns:p14="http://schemas.microsoft.com/office/powerpoint/2010/main" val="3891581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1F0AD44-C1B2-4AD5-AC32-E72D9D47A9CD}" type="slidenum">
              <a:rPr lang="en-US" altLang="ja-JP"/>
              <a:pPr>
                <a:defRPr/>
              </a:pPr>
              <a:t>‹#›</a:t>
            </a:fld>
            <a:endParaRPr lang="en-US" altLang="ja-JP"/>
          </a:p>
        </p:txBody>
      </p:sp>
    </p:spTree>
    <p:extLst>
      <p:ext uri="{BB962C8B-B14F-4D97-AF65-F5344CB8AC3E}">
        <p14:creationId xmlns:p14="http://schemas.microsoft.com/office/powerpoint/2010/main" val="252109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A03FC39-E6B2-4781-BA98-4C8A1B325029}" type="slidenum">
              <a:rPr lang="en-US" altLang="ja-JP"/>
              <a:pPr>
                <a:defRPr/>
              </a:pPr>
              <a:t>‹#›</a:t>
            </a:fld>
            <a:endParaRPr lang="en-US" altLang="ja-JP"/>
          </a:p>
        </p:txBody>
      </p:sp>
    </p:spTree>
    <p:extLst>
      <p:ext uri="{BB962C8B-B14F-4D97-AF65-F5344CB8AC3E}">
        <p14:creationId xmlns:p14="http://schemas.microsoft.com/office/powerpoint/2010/main" val="2757912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26894D7-6E66-4246-80CE-88E5C83F3F45}" type="slidenum">
              <a:rPr lang="en-US" altLang="ja-JP"/>
              <a:pPr>
                <a:defRPr/>
              </a:pPr>
              <a:t>‹#›</a:t>
            </a:fld>
            <a:endParaRPr lang="en-US" altLang="ja-JP"/>
          </a:p>
        </p:txBody>
      </p:sp>
    </p:spTree>
    <p:extLst>
      <p:ext uri="{BB962C8B-B14F-4D97-AF65-F5344CB8AC3E}">
        <p14:creationId xmlns:p14="http://schemas.microsoft.com/office/powerpoint/2010/main" val="2609813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effectLst/>
                <a:latin typeface="Arial" charset="0"/>
              </a:defRPr>
            </a:lvl1pPr>
          </a:lstStyle>
          <a:p>
            <a:pPr>
              <a:defRPr/>
            </a:pPr>
            <a:endParaRPr lang="en-US" altLang="ja-JP"/>
          </a:p>
        </p:txBody>
      </p:sp>
      <p:sp>
        <p:nvSpPr>
          <p:cNvPr id="130253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ffectLst/>
                <a:latin typeface="Arial" charset="0"/>
              </a:defRPr>
            </a:lvl1pPr>
          </a:lstStyle>
          <a:p>
            <a:pPr>
              <a:defRPr/>
            </a:pPr>
            <a:r>
              <a:rPr lang="en-US" altLang="zh-TW"/>
              <a:t>25</a:t>
            </a:r>
            <a:r>
              <a:rPr lang="zh-TW" altLang="en-US"/>
              <a:t>年度 報告書版</a:t>
            </a:r>
            <a:endParaRPr lang="en-US" altLang="ja-JP"/>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7B81B18-9C48-42C8-8E18-587166552E6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42025" y="1883254"/>
            <a:ext cx="8025320" cy="1143903"/>
          </a:xfrm>
          <a:prstGeom prst="rect">
            <a:avLst/>
          </a:prstGeom>
          <a:noFill/>
          <a:ln cmpd="dbl">
            <a:noFill/>
          </a:ln>
        </p:spPr>
        <p:txBody>
          <a:bodyPr wrap="square" rtlCol="0">
            <a:spAutoFit/>
          </a:bodyPr>
          <a:lstStyle/>
          <a:p>
            <a:pPr algn="r">
              <a:lnSpc>
                <a:spcPts val="3200"/>
              </a:lnSpc>
            </a:pP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初動期の支援・連携のために必要なこと</a:t>
            </a:r>
          </a:p>
          <a:p>
            <a:pPr algn="r">
              <a:lnSpc>
                <a:spcPts val="3200"/>
              </a:lnSpc>
              <a:spcBef>
                <a:spcPts val="1800"/>
              </a:spcBef>
            </a:pPr>
            <a:r>
              <a:rPr lang="ja-JP" altLang="en-US"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～「一人でできる！」独居女性にどう接するか～</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56191" y="3232087"/>
            <a:ext cx="8837065" cy="117026"/>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5" name="タイトル 1"/>
          <p:cNvSpPr txBox="1">
            <a:spLocks/>
          </p:cNvSpPr>
          <p:nvPr/>
        </p:nvSpPr>
        <p:spPr>
          <a:xfrm>
            <a:off x="235704" y="248479"/>
            <a:ext cx="8682154" cy="457200"/>
          </a:xfrm>
          <a:prstGeom prst="rect">
            <a:avLst/>
          </a:prstGeom>
          <a:solidFill>
            <a:srgbClr val="AB3A37"/>
          </a:solidFill>
        </p:spPr>
        <p:txBody>
          <a:bodyPr vert="horz" lIns="91440" tIns="45720" rIns="91440" bIns="45720" rtlCol="0" anchor="ctr"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fontAlgn="auto">
              <a:spcAft>
                <a:spcPts val="0"/>
              </a:spcAft>
            </a:pPr>
            <a:r>
              <a:rPr lang="ja-JP" altLang="en-US" sz="2000" b="1" dirty="0">
                <a:solidFill>
                  <a:prstClr val="black"/>
                </a:solidFill>
                <a:latin typeface="BIZ UDPゴシック" panose="020B0400000000000000" pitchFamily="50" charset="-128"/>
                <a:ea typeface="BIZ UDPゴシック" panose="020B0400000000000000" pitchFamily="50" charset="-128"/>
              </a:rPr>
              <a:t> </a:t>
            </a:r>
            <a:r>
              <a:rPr lang="ja-JP" altLang="en-US" sz="2000" b="1" dirty="0">
                <a:solidFill>
                  <a:prstClr val="white"/>
                </a:solidFill>
                <a:latin typeface="BIZ UDPゴシック" panose="020B0400000000000000" pitchFamily="50" charset="-128"/>
                <a:ea typeface="BIZ UDPゴシック" panose="020B0400000000000000" pitchFamily="50" charset="-128"/>
              </a:rPr>
              <a:t>演習編 （ケース</a:t>
            </a:r>
            <a:r>
              <a:rPr lang="en-US" altLang="ja-JP" sz="2000" b="1" dirty="0">
                <a:solidFill>
                  <a:prstClr val="white"/>
                </a:solidFill>
                <a:latin typeface="BIZ UDPゴシック" panose="020B0400000000000000" pitchFamily="50" charset="-128"/>
                <a:ea typeface="BIZ UDPゴシック" panose="020B0400000000000000" pitchFamily="50" charset="-128"/>
              </a:rPr>
              <a:t>A</a:t>
            </a:r>
            <a:r>
              <a:rPr lang="ja-JP" altLang="en-US" sz="2000" b="1" dirty="0">
                <a:solidFill>
                  <a:prstClr val="white"/>
                </a:solidFill>
                <a:latin typeface="BIZ UDPゴシック" panose="020B0400000000000000" pitchFamily="50" charset="-128"/>
                <a:ea typeface="BIZ UDPゴシック" panose="020B0400000000000000" pitchFamily="50" charset="-128"/>
              </a:rPr>
              <a:t>）   講師・ファシリテーター用ガイド</a:t>
            </a:r>
          </a:p>
        </p:txBody>
      </p:sp>
      <p:sp>
        <p:nvSpPr>
          <p:cNvPr id="6" name="テキスト ボックス 5"/>
          <p:cNvSpPr txBox="1"/>
          <p:nvPr/>
        </p:nvSpPr>
        <p:spPr>
          <a:xfrm>
            <a:off x="330739" y="3636336"/>
            <a:ext cx="8505147" cy="2949290"/>
          </a:xfrm>
          <a:prstGeom prst="rect">
            <a:avLst/>
          </a:prstGeom>
          <a:solidFill>
            <a:srgbClr val="FFE1E1"/>
          </a:solidFill>
          <a:ln w="25400">
            <a:noFill/>
          </a:ln>
        </p:spPr>
        <p:txBody>
          <a:bodyPr wrap="square" lIns="180000" tIns="180000" rIns="180000" bIns="180000" rtlCol="0" anchor="t" anchorCtr="0">
            <a:noAutofit/>
          </a:bodyPr>
          <a:lstStyle/>
          <a:p>
            <a:pPr lvl="0">
              <a:lnSpc>
                <a:spcPts val="3000"/>
              </a:lnSpc>
            </a:pPr>
            <a:r>
              <a:rPr lang="ja-JP" altLang="en-US" sz="1800" noProof="0" dirty="0">
                <a:solidFill>
                  <a:srgbClr val="000000"/>
                </a:solidFill>
                <a:latin typeface="BIZ UDPゴシック" panose="020B0400000000000000" pitchFamily="50" charset="-128"/>
                <a:ea typeface="BIZ UDPゴシック" panose="020B0400000000000000" pitchFamily="50" charset="-128"/>
                <a:cs typeface="Meiryo UI" pitchFamily="50" charset="-128"/>
              </a:rPr>
              <a:t> ▶ このスライドは、演習編の講師・ファシリテーターの進行ガイドで、演習編の</a:t>
            </a:r>
            <a:r>
              <a:rPr kumimoji="1" lang="ja-JP" altLang="en-US" sz="1800" b="0" i="0" u="none" strike="noStrike" kern="1200" cap="none" spc="0" normalizeH="0" baseline="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おお</a:t>
            </a:r>
            <a:endParaRPr kumimoji="1" lang="en-US" altLang="ja-JP" sz="1800" b="0" i="0" u="none" strike="noStrike" kern="1200" cap="none" spc="0" normalizeH="0" baseline="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1800" b="0" i="0" u="none" strike="noStrike" kern="1200" cap="none" spc="0" normalizeH="0" baseline="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よその流れを把握する参考資料です。</a:t>
            </a:r>
            <a:endParaRPr kumimoji="1" lang="en-US" altLang="ja-JP" sz="1800" b="0" i="0" u="none" strike="noStrike" kern="1200" cap="none" spc="0" normalizeH="0" baseline="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 「教材のねらい」、「グループワークの主題サンプル」、「まとめ」のスライドなど、</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演習の冒頭やまとめにおいて、会場で投影して利用することも可能です。</a:t>
            </a: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動画</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教材（</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DVD</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）の視聴の前に、グループワークの“目的”や“テーマ”など</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を</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あらかじめ</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提示しておくと、受講者が効果的に情報収集でき、より良い</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グループ</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ワーク</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になります。</a:t>
            </a:r>
          </a:p>
          <a:p>
            <a:pPr marL="0" marR="0" lvl="0" indent="0" algn="l" defTabSz="914400" rtl="0" eaLnBrk="0" fontAlgn="base" latinLnBrk="0" hangingPunct="0">
              <a:lnSpc>
                <a:spcPts val="25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endPar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631196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42025" y="1883254"/>
            <a:ext cx="8025320" cy="1143903"/>
          </a:xfrm>
          <a:prstGeom prst="rect">
            <a:avLst/>
          </a:prstGeom>
          <a:noFill/>
          <a:ln cmpd="dbl">
            <a:noFill/>
          </a:ln>
        </p:spPr>
        <p:txBody>
          <a:bodyPr wrap="square" rtlCol="0">
            <a:spAutoFit/>
          </a:bodyPr>
          <a:lstStyle/>
          <a:p>
            <a:pPr algn="r">
              <a:lnSpc>
                <a:spcPts val="3200"/>
              </a:lnSpc>
            </a:pP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専門職間の連携の進め方</a:t>
            </a:r>
          </a:p>
          <a:p>
            <a:pPr algn="r">
              <a:lnSpc>
                <a:spcPts val="3200"/>
              </a:lnSpc>
              <a:spcBef>
                <a:spcPts val="1800"/>
              </a:spcBef>
            </a:pPr>
            <a:r>
              <a:rPr lang="ja-JP" altLang="en-US"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～老々介護の夫婦</a:t>
            </a:r>
            <a:r>
              <a:rPr lang="en-US" altLang="ja-JP"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どう支えるか？～</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56191" y="3232087"/>
            <a:ext cx="8837065" cy="117026"/>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6" name="テキスト ボックス 5"/>
          <p:cNvSpPr txBox="1"/>
          <p:nvPr/>
        </p:nvSpPr>
        <p:spPr>
          <a:xfrm>
            <a:off x="330739" y="3636336"/>
            <a:ext cx="8505147" cy="2949290"/>
          </a:xfrm>
          <a:prstGeom prst="rect">
            <a:avLst/>
          </a:prstGeom>
          <a:solidFill>
            <a:srgbClr val="D0E6E8"/>
          </a:solidFill>
          <a:ln w="25400">
            <a:noFill/>
          </a:ln>
        </p:spPr>
        <p:txBody>
          <a:bodyPr wrap="square" lIns="180000" tIns="180000" rIns="180000" bIns="180000" rtlCol="0" anchor="t" anchorCtr="0">
            <a:noAutofit/>
          </a:bodyPr>
          <a:lstStyle/>
          <a:p>
            <a:pPr lvl="0">
              <a:lnSpc>
                <a:spcPts val="3000"/>
              </a:lnSpc>
            </a:pPr>
            <a:r>
              <a:rPr lang="ja-JP" altLang="en-US" sz="1800" noProof="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このスライドは、演習編の講師・ファシリテーターの進行ガイドで、演習編の</a:t>
            </a:r>
            <a:r>
              <a:rPr kumimoji="1" lang="ja-JP" altLang="en-US" sz="1800" b="0" i="0" u="none" strike="noStrike" kern="1200" cap="none" spc="0" normalizeH="0" baseline="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おお</a:t>
            </a:r>
            <a:endParaRPr kumimoji="1" lang="en-US" altLang="ja-JP" sz="1800" b="0" i="0" u="none" strike="noStrike" kern="1200" cap="none" spc="0" normalizeH="0" baseline="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1800" b="0" i="0" u="none" strike="noStrike" kern="1200" cap="none" spc="0" normalizeH="0" baseline="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よその流れを把握する参考資料です。</a:t>
            </a:r>
            <a:endParaRPr kumimoji="1" lang="en-US" altLang="ja-JP" sz="1800" b="0" i="0" u="none" strike="noStrike" kern="1200" cap="none" spc="0" normalizeH="0" baseline="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「教材のねらい」、「グループワークの主題サンプル」、「まとめ」のスライドなど、</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演習の冒頭やまとめにおいて、会場で投影して利用することも可能です。</a:t>
            </a:r>
            <a:endParaRPr kumimoji="1" lang="en-US" altLang="ja-JP"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動画教材（</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DVD</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）の視聴の前に、グループワークの“目的”や“テーマ”などを</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あらかじめ提示しておくと、受講者が効果的に情報収集でき、より良いグループ</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ワークになります。</a:t>
            </a:r>
          </a:p>
          <a:p>
            <a:pPr marL="0" marR="0" lvl="0" indent="0" algn="l" defTabSz="914400" rtl="0" eaLnBrk="0" fontAlgn="base" latinLnBrk="0" hangingPunct="0">
              <a:lnSpc>
                <a:spcPts val="25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endPar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タイトル 1"/>
          <p:cNvSpPr txBox="1">
            <a:spLocks/>
          </p:cNvSpPr>
          <p:nvPr/>
        </p:nvSpPr>
        <p:spPr>
          <a:xfrm>
            <a:off x="242235" y="219296"/>
            <a:ext cx="8682154" cy="457200"/>
          </a:xfrm>
          <a:prstGeom prst="rect">
            <a:avLst/>
          </a:prstGeom>
          <a:solidFill>
            <a:srgbClr val="377F85"/>
          </a:solidFill>
        </p:spPr>
        <p:txBody>
          <a:bodyPr vert="horz" lIns="91440" tIns="45720" rIns="91440" bIns="45720" rtlCol="0" anchor="ctr" anchorCtr="0">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fontAlgn="auto">
              <a:spcAft>
                <a:spcPts val="0"/>
              </a:spcAft>
            </a:pPr>
            <a:r>
              <a:rPr lang="ja-JP" altLang="en-US" sz="2000" b="1" dirty="0">
                <a:solidFill>
                  <a:prstClr val="black"/>
                </a:solidFill>
                <a:latin typeface="BIZ UDPゴシック" panose="020B0400000000000000" pitchFamily="50" charset="-128"/>
                <a:ea typeface="BIZ UDPゴシック" panose="020B0400000000000000" pitchFamily="50" charset="-128"/>
              </a:rPr>
              <a:t> </a:t>
            </a:r>
            <a:r>
              <a:rPr lang="ja-JP" altLang="en-US" sz="2000" b="1" dirty="0">
                <a:solidFill>
                  <a:prstClr val="white"/>
                </a:solidFill>
                <a:latin typeface="BIZ UDPゴシック" panose="020B0400000000000000" pitchFamily="50" charset="-128"/>
                <a:ea typeface="BIZ UDPゴシック" panose="020B0400000000000000" pitchFamily="50" charset="-128"/>
              </a:rPr>
              <a:t>演習編 （</a:t>
            </a:r>
            <a:r>
              <a:rPr lang="ja-JP" altLang="en-US" sz="2000" b="1" dirty="0" smtClean="0">
                <a:solidFill>
                  <a:prstClr val="white"/>
                </a:solidFill>
                <a:latin typeface="BIZ UDPゴシック" panose="020B0400000000000000" pitchFamily="50" charset="-128"/>
                <a:ea typeface="BIZ UDPゴシック" panose="020B0400000000000000" pitchFamily="50" charset="-128"/>
              </a:rPr>
              <a:t>ケース</a:t>
            </a:r>
            <a:r>
              <a:rPr lang="en-US" altLang="ja-JP" sz="2000" b="1" dirty="0" smtClean="0">
                <a:solidFill>
                  <a:prstClr val="white"/>
                </a:solidFill>
                <a:latin typeface="BIZ UDPゴシック" panose="020B0400000000000000" pitchFamily="50" charset="-128"/>
                <a:ea typeface="BIZ UDPゴシック" panose="020B0400000000000000" pitchFamily="50" charset="-128"/>
              </a:rPr>
              <a:t>B</a:t>
            </a:r>
            <a:r>
              <a:rPr lang="ja-JP" altLang="en-US" sz="2000" b="1" dirty="0" smtClean="0">
                <a:solidFill>
                  <a:prstClr val="white"/>
                </a:solidFill>
                <a:latin typeface="BIZ UDPゴシック" panose="020B0400000000000000" pitchFamily="50" charset="-128"/>
                <a:ea typeface="BIZ UDPゴシック" panose="020B0400000000000000" pitchFamily="50" charset="-128"/>
              </a:rPr>
              <a:t>）   </a:t>
            </a:r>
            <a:r>
              <a:rPr lang="ja-JP" altLang="en-US" sz="2000" b="1" dirty="0">
                <a:solidFill>
                  <a:prstClr val="white"/>
                </a:solidFill>
                <a:latin typeface="BIZ UDPゴシック" panose="020B0400000000000000" pitchFamily="50" charset="-128"/>
                <a:ea typeface="BIZ UDPゴシック" panose="020B0400000000000000" pitchFamily="50" charset="-128"/>
              </a:rPr>
              <a:t>講師・ファシリテーター用ガイド</a:t>
            </a:r>
          </a:p>
        </p:txBody>
      </p:sp>
    </p:spTree>
    <p:extLst>
      <p:ext uri="{BB962C8B-B14F-4D97-AF65-F5344CB8AC3E}">
        <p14:creationId xmlns:p14="http://schemas.microsoft.com/office/powerpoint/2010/main" val="374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461152"/>
          </a:xfrm>
          <a:prstGeom prst="rect">
            <a:avLst/>
          </a:prstGeom>
          <a:noFill/>
          <a:ln cmpd="dbl">
            <a:noFill/>
          </a:ln>
        </p:spPr>
        <p:txBody>
          <a:bodyPr wrap="square" rtlCol="0">
            <a:spAutoFit/>
          </a:bodyPr>
          <a:lstStyle/>
          <a:p>
            <a:pPr algn="ctr">
              <a:lnSpc>
                <a:spcPts val="3200"/>
              </a:lnSpc>
              <a:defRPr/>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教材のねらい</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278196" y="1056163"/>
            <a:ext cx="8680667" cy="5169420"/>
          </a:xfrm>
          <a:prstGeom prst="rect">
            <a:avLst/>
          </a:prstGeom>
          <a:noFill/>
          <a:ln w="25400">
            <a:solidFill>
              <a:srgbClr val="32757A"/>
            </a:solidFill>
          </a:ln>
        </p:spPr>
        <p:txBody>
          <a:bodyPr wrap="square" lIns="180000" tIns="180000" rIns="180000" bIns="180000" rtlCol="0" anchor="t" anchorCtr="0">
            <a:noAutofit/>
          </a:bodyPr>
          <a:lstStyle/>
          <a:p>
            <a:pPr>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多職種のその地域における連携関係・人間関係がある程度、構築できて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いる</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場合</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を想定したうえで、それぞれの職種が支援できる具体的な支援を共有する</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3000"/>
              </a:lnSpc>
              <a:spcBef>
                <a:spcPts val="12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支援対象が、認知症をもちながら本人の希望する暮らしを安心して続けるため</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に</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それぞれ</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の職種が支援できることは何かを議論・共有し、新たな視点を発見する。</a:t>
            </a:r>
          </a:p>
          <a:p>
            <a:pPr>
              <a:lnSpc>
                <a:spcPts val="3000"/>
              </a:lnSpc>
              <a:spcBef>
                <a:spcPts val="12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地域包括ケアシステムを活用して、本人が自分らしい暮らしを続けるためには</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どの</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時点で、どういった議論をし、どの職種が支援できるか、などの具体的</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な</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段取り</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や連携方法を提案できる力を養う。</a:t>
            </a:r>
          </a:p>
          <a:p>
            <a:pPr>
              <a:lnSpc>
                <a:spcPts val="3000"/>
              </a:lnSpc>
              <a:spcBef>
                <a:spcPts val="1200"/>
              </a:spcBef>
            </a:pP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認知症</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施策推進大綱、認知症の人の意思決定支援ガイドライン等の考えも</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参考</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30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に</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、本人の権利や希望、尊厳を意識した議論を</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する。</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0209489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502702"/>
          </a:xfrm>
          <a:prstGeom prst="rect">
            <a:avLst/>
          </a:prstGeom>
          <a:noFill/>
          <a:ln cmpd="dbl">
            <a:noFill/>
          </a:ln>
        </p:spPr>
        <p:txBody>
          <a:bodyPr wrap="square" rtlCol="0">
            <a:spAutoFit/>
          </a:bodyPr>
          <a:lstStyle/>
          <a:p>
            <a:pPr marL="0" marR="0" lvl="0" indent="0" algn="ctr" defTabSz="914400" rtl="0" eaLnBrk="0" fontAlgn="base" latinLnBrk="0" hangingPunct="0">
              <a:lnSpc>
                <a:spcPts val="3200"/>
              </a:lnSpc>
              <a:spcBef>
                <a:spcPct val="0"/>
              </a:spcBef>
              <a:spcAft>
                <a:spcPct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グループワークの主題サンプル</a:t>
            </a:r>
            <a:endPar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テキスト ボックス 1"/>
          <p:cNvSpPr txBox="1"/>
          <p:nvPr/>
        </p:nvSpPr>
        <p:spPr>
          <a:xfrm>
            <a:off x="199996" y="2030116"/>
            <a:ext cx="8680667" cy="4593967"/>
          </a:xfrm>
          <a:prstGeom prst="rect">
            <a:avLst/>
          </a:prstGeom>
          <a:noFill/>
          <a:ln w="25400">
            <a:solidFill>
              <a:srgbClr val="32757A"/>
            </a:solidFill>
          </a:ln>
        </p:spPr>
        <p:txBody>
          <a:bodyPr wrap="square" lIns="180000" tIns="180000" rIns="180000" bIns="180000" rtlCol="0" anchor="t" anchorCtr="0">
            <a:noAutofit/>
          </a:bodyPr>
          <a:lstStyle/>
          <a:p>
            <a:pPr lvl="0">
              <a:lnSpc>
                <a:spcPts val="3000"/>
              </a:lnSpc>
            </a:pP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 </a:t>
            </a:r>
            <a:r>
              <a:rPr lang="ja-JP" altLang="en-US" sz="1900" dirty="0">
                <a:latin typeface="BIZ UDPゴシック" panose="020B0400000000000000" pitchFamily="50" charset="-128"/>
                <a:ea typeface="BIZ UDPゴシック" panose="020B0400000000000000" pitchFamily="50" charset="-128"/>
                <a:cs typeface="Meiryo UI" pitchFamily="50" charset="-128"/>
              </a:rPr>
              <a:t>支援対象および家族の困りごとを抽出して共有し、本人の希望は何か</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a:t>
            </a:r>
            <a:endParaRPr lang="en-US" altLang="ja-JP" sz="1900" dirty="0" smtClean="0">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900" dirty="0">
                <a:latin typeface="BIZ UDPゴシック" panose="020B0400000000000000" pitchFamily="50" charset="-128"/>
                <a:ea typeface="BIZ UDPゴシック" panose="020B0400000000000000" pitchFamily="50" charset="-128"/>
                <a:cs typeface="Meiryo UI" pitchFamily="50" charset="-128"/>
              </a:rPr>
              <a:t> </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a:t>
            </a:r>
            <a:r>
              <a:rPr lang="ja-JP" altLang="en-US" sz="1900" dirty="0">
                <a:latin typeface="BIZ UDPゴシック" panose="020B0400000000000000" pitchFamily="50" charset="-128"/>
                <a:ea typeface="BIZ UDPゴシック" panose="020B0400000000000000" pitchFamily="50" charset="-128"/>
                <a:cs typeface="Meiryo UI" pitchFamily="50" charset="-128"/>
              </a:rPr>
              <a:t>不足</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している</a:t>
            </a:r>
            <a:r>
              <a:rPr lang="ja-JP" altLang="en-US" sz="1900" dirty="0">
                <a:latin typeface="BIZ UDPゴシック" panose="020B0400000000000000" pitchFamily="50" charset="-128"/>
                <a:ea typeface="BIZ UDPゴシック" panose="020B0400000000000000" pitchFamily="50" charset="-128"/>
                <a:cs typeface="Meiryo UI" pitchFamily="50" charset="-128"/>
              </a:rPr>
              <a:t>支援は何かを整理</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する。</a:t>
            </a:r>
            <a:endParaRPr lang="ja-JP" altLang="en-US" sz="1900" dirty="0">
              <a:latin typeface="BIZ UDPゴシック" panose="020B0400000000000000" pitchFamily="50" charset="-128"/>
              <a:ea typeface="BIZ UDPゴシック" panose="020B0400000000000000" pitchFamily="50" charset="-128"/>
              <a:cs typeface="Meiryo UI" pitchFamily="50" charset="-128"/>
            </a:endParaRPr>
          </a:p>
          <a:p>
            <a:pPr lvl="0">
              <a:lnSpc>
                <a:spcPts val="3000"/>
              </a:lnSpc>
              <a:spcBef>
                <a:spcPts val="600"/>
              </a:spcBef>
            </a:pP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 </a:t>
            </a:r>
            <a:r>
              <a:rPr lang="ja-JP" altLang="en-US" sz="1900" dirty="0">
                <a:latin typeface="BIZ UDPゴシック" panose="020B0400000000000000" pitchFamily="50" charset="-128"/>
                <a:ea typeface="BIZ UDPゴシック" panose="020B0400000000000000" pitchFamily="50" charset="-128"/>
                <a:cs typeface="Meiryo UI" pitchFamily="50" charset="-128"/>
              </a:rPr>
              <a:t>支援対象が、認知症をもちながら本人の希望する暮らしを安心して</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続ける</a:t>
            </a:r>
            <a:endParaRPr lang="en-US" altLang="ja-JP" sz="1900" dirty="0" smtClean="0">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900" dirty="0">
                <a:latin typeface="BIZ UDPゴシック" panose="020B0400000000000000" pitchFamily="50" charset="-128"/>
                <a:ea typeface="BIZ UDPゴシック" panose="020B0400000000000000" pitchFamily="50" charset="-128"/>
                <a:cs typeface="Meiryo UI" pitchFamily="50" charset="-128"/>
              </a:rPr>
              <a:t> </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ために、それぞれ</a:t>
            </a:r>
            <a:r>
              <a:rPr lang="ja-JP" altLang="en-US" sz="1900" dirty="0">
                <a:latin typeface="BIZ UDPゴシック" panose="020B0400000000000000" pitchFamily="50" charset="-128"/>
                <a:ea typeface="BIZ UDPゴシック" panose="020B0400000000000000" pitchFamily="50" charset="-128"/>
                <a:cs typeface="Meiryo UI" pitchFamily="50" charset="-128"/>
              </a:rPr>
              <a:t>の職種が支援できることは何かを提示し共有する。</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さらに</a:t>
            </a:r>
            <a:endParaRPr lang="en-US" altLang="ja-JP" sz="1900" dirty="0" smtClean="0">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900" dirty="0">
                <a:latin typeface="BIZ UDPゴシック" panose="020B0400000000000000" pitchFamily="50" charset="-128"/>
                <a:ea typeface="BIZ UDPゴシック" panose="020B0400000000000000" pitchFamily="50" charset="-128"/>
                <a:cs typeface="Meiryo UI" pitchFamily="50" charset="-128"/>
              </a:rPr>
              <a:t> </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具体的な連携</a:t>
            </a:r>
            <a:r>
              <a:rPr lang="ja-JP" altLang="en-US" sz="1900" dirty="0">
                <a:latin typeface="BIZ UDPゴシック" panose="020B0400000000000000" pitchFamily="50" charset="-128"/>
                <a:ea typeface="BIZ UDPゴシック" panose="020B0400000000000000" pitchFamily="50" charset="-128"/>
                <a:cs typeface="Meiryo UI" pitchFamily="50" charset="-128"/>
              </a:rPr>
              <a:t>の方法論について議論</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する。</a:t>
            </a:r>
            <a:endParaRPr lang="ja-JP" altLang="en-US" sz="1900" dirty="0">
              <a:latin typeface="BIZ UDPゴシック" panose="020B0400000000000000" pitchFamily="50" charset="-128"/>
              <a:ea typeface="BIZ UDPゴシック" panose="020B0400000000000000" pitchFamily="50" charset="-128"/>
              <a:cs typeface="Meiryo UI" pitchFamily="50" charset="-128"/>
            </a:endParaRPr>
          </a:p>
          <a:p>
            <a:pPr lvl="0">
              <a:lnSpc>
                <a:spcPts val="3000"/>
              </a:lnSpc>
              <a:spcBef>
                <a:spcPts val="600"/>
              </a:spcBef>
            </a:pP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 その</a:t>
            </a:r>
            <a:r>
              <a:rPr lang="ja-JP" altLang="en-US" sz="1900" dirty="0">
                <a:latin typeface="BIZ UDPゴシック" panose="020B0400000000000000" pitchFamily="50" charset="-128"/>
                <a:ea typeface="BIZ UDPゴシック" panose="020B0400000000000000" pitchFamily="50" charset="-128"/>
                <a:cs typeface="Meiryo UI" pitchFamily="50" charset="-128"/>
              </a:rPr>
              <a:t>地域で実装されている地域包括ケアシステム</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の中で</a:t>
            </a:r>
            <a:r>
              <a:rPr lang="ja-JP" altLang="en-US" sz="1900" dirty="0">
                <a:latin typeface="BIZ UDPゴシック" panose="020B0400000000000000" pitchFamily="50" charset="-128"/>
                <a:ea typeface="BIZ UDPゴシック" panose="020B0400000000000000" pitchFamily="50" charset="-128"/>
                <a:cs typeface="Meiryo UI" pitchFamily="50" charset="-128"/>
              </a:rPr>
              <a:t>、様々な</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インフラ</a:t>
            </a:r>
            <a:endParaRPr lang="en-US" altLang="ja-JP" sz="1900" dirty="0" smtClean="0">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900" dirty="0">
                <a:latin typeface="BIZ UDPゴシック" panose="020B0400000000000000" pitchFamily="50" charset="-128"/>
                <a:ea typeface="BIZ UDPゴシック" panose="020B0400000000000000" pitchFamily="50" charset="-128"/>
                <a:cs typeface="Meiryo UI" pitchFamily="50" charset="-128"/>
              </a:rPr>
              <a:t> </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ストラクチャー</a:t>
            </a:r>
            <a:r>
              <a:rPr lang="ja-JP" altLang="en-US" sz="1900" dirty="0">
                <a:latin typeface="BIZ UDPゴシック" panose="020B0400000000000000" pitchFamily="50" charset="-128"/>
                <a:ea typeface="BIZ UDPゴシック" panose="020B0400000000000000" pitchFamily="50" charset="-128"/>
                <a:cs typeface="Meiryo UI" pitchFamily="50" charset="-128"/>
              </a:rPr>
              <a:t>を活用して自分らしい暮らしを続けるためにはどう</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したら</a:t>
            </a:r>
            <a:endParaRPr lang="en-US" altLang="ja-JP" sz="1900" dirty="0" smtClean="0">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900" dirty="0">
                <a:latin typeface="BIZ UDPゴシック" panose="020B0400000000000000" pitchFamily="50" charset="-128"/>
                <a:ea typeface="BIZ UDPゴシック" panose="020B0400000000000000" pitchFamily="50" charset="-128"/>
                <a:cs typeface="Meiryo UI" pitchFamily="50" charset="-128"/>
              </a:rPr>
              <a:t> </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良い</a:t>
            </a:r>
            <a:r>
              <a:rPr lang="ja-JP" altLang="en-US" sz="1900" dirty="0">
                <a:latin typeface="BIZ UDPゴシック" panose="020B0400000000000000" pitchFamily="50" charset="-128"/>
                <a:ea typeface="BIZ UDPゴシック" panose="020B0400000000000000" pitchFamily="50" charset="-128"/>
                <a:cs typeface="Meiryo UI" pitchFamily="50" charset="-128"/>
              </a:rPr>
              <a:t>か？を議論</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する。</a:t>
            </a:r>
            <a:endParaRPr lang="ja-JP" altLang="en-US" sz="1900" dirty="0">
              <a:latin typeface="BIZ UDPゴシック" panose="020B0400000000000000" pitchFamily="50" charset="-128"/>
              <a:ea typeface="BIZ UDPゴシック" panose="020B0400000000000000" pitchFamily="50" charset="-128"/>
              <a:cs typeface="Meiryo UI" pitchFamily="50" charset="-128"/>
            </a:endParaRPr>
          </a:p>
          <a:p>
            <a:pPr lvl="0">
              <a:lnSpc>
                <a:spcPts val="3000"/>
              </a:lnSpc>
              <a:spcBef>
                <a:spcPts val="600"/>
              </a:spcBef>
            </a:pP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 認知症</a:t>
            </a:r>
            <a:r>
              <a:rPr lang="ja-JP" altLang="en-US" sz="1900" dirty="0">
                <a:latin typeface="BIZ UDPゴシック" panose="020B0400000000000000" pitchFamily="50" charset="-128"/>
                <a:ea typeface="BIZ UDPゴシック" panose="020B0400000000000000" pitchFamily="50" charset="-128"/>
                <a:cs typeface="Meiryo UI" pitchFamily="50" charset="-128"/>
              </a:rPr>
              <a:t>施策推進大綱、認知症の人の意思決定支援ガイドライン等の考え</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を</a:t>
            </a:r>
            <a:endParaRPr lang="en-US" altLang="ja-JP" sz="1900" dirty="0" smtClean="0">
              <a:latin typeface="BIZ UDPゴシック" panose="020B0400000000000000" pitchFamily="50" charset="-128"/>
              <a:ea typeface="BIZ UDPゴシック" panose="020B0400000000000000" pitchFamily="50" charset="-128"/>
              <a:cs typeface="Meiryo UI" pitchFamily="50" charset="-128"/>
            </a:endParaRPr>
          </a:p>
          <a:p>
            <a:pPr lvl="0">
              <a:lnSpc>
                <a:spcPts val="3000"/>
              </a:lnSpc>
            </a:pPr>
            <a:r>
              <a:rPr lang="ja-JP" altLang="en-US" sz="1900" dirty="0">
                <a:latin typeface="BIZ UDPゴシック" panose="020B0400000000000000" pitchFamily="50" charset="-128"/>
                <a:ea typeface="BIZ UDPゴシック" panose="020B0400000000000000" pitchFamily="50" charset="-128"/>
                <a:cs typeface="Meiryo UI" pitchFamily="50" charset="-128"/>
              </a:rPr>
              <a:t> </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    踏まえた</a:t>
            </a:r>
            <a:r>
              <a:rPr lang="ja-JP" altLang="en-US" sz="1900" dirty="0">
                <a:latin typeface="BIZ UDPゴシック" panose="020B0400000000000000" pitchFamily="50" charset="-128"/>
                <a:ea typeface="BIZ UDPゴシック" panose="020B0400000000000000" pitchFamily="50" charset="-128"/>
                <a:cs typeface="Meiryo UI" pitchFamily="50" charset="-128"/>
              </a:rPr>
              <a:t>うえで、模擬地域ケア個別会議や模擬担当者会議として議論</a:t>
            </a:r>
            <a:r>
              <a:rPr lang="ja-JP" altLang="en-US" sz="1900" dirty="0" smtClean="0">
                <a:latin typeface="BIZ UDPゴシック" panose="020B0400000000000000" pitchFamily="50" charset="-128"/>
                <a:ea typeface="BIZ UDPゴシック" panose="020B0400000000000000" pitchFamily="50" charset="-128"/>
                <a:cs typeface="Meiryo UI" pitchFamily="50" charset="-128"/>
              </a:rPr>
              <a:t>する。</a:t>
            </a:r>
            <a:endParaRPr lang="ja-JP" altLang="en-US" sz="1900" dirty="0">
              <a:latin typeface="BIZ UDPゴシック" panose="020B0400000000000000" pitchFamily="50" charset="-128"/>
              <a:ea typeface="BIZ UDPゴシック" panose="020B0400000000000000" pitchFamily="50" charset="-128"/>
              <a:cs typeface="Meiryo UI" pitchFamily="50" charset="-128"/>
            </a:endParaRPr>
          </a:p>
          <a:p>
            <a:pPr marL="268288" lvl="0" indent="-268288">
              <a:lnSpc>
                <a:spcPts val="3000"/>
              </a:lnSpc>
              <a:spcBef>
                <a:spcPts val="1200"/>
              </a:spcBef>
            </a:pPr>
            <a:endParaRPr kumimoji="1" lang="ja-JP" altLang="en-US" sz="1800" b="0"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 name="角丸四角形 4"/>
          <p:cNvSpPr/>
          <p:nvPr/>
        </p:nvSpPr>
        <p:spPr bwMode="auto">
          <a:xfrm>
            <a:off x="199996" y="979767"/>
            <a:ext cx="8680666" cy="829340"/>
          </a:xfrm>
          <a:prstGeom prst="roundRect">
            <a:avLst>
              <a:gd name="adj" fmla="val 50000"/>
            </a:avLst>
          </a:prstGeom>
          <a:solidFill>
            <a:schemeClr val="accent5">
              <a:lumMod val="75000"/>
            </a:schemeClr>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6" name="テキスト ボックス 5"/>
          <p:cNvSpPr txBox="1"/>
          <p:nvPr/>
        </p:nvSpPr>
        <p:spPr>
          <a:xfrm>
            <a:off x="1572302" y="1049925"/>
            <a:ext cx="6092456" cy="759182"/>
          </a:xfrm>
          <a:prstGeom prst="rect">
            <a:avLst/>
          </a:prstGeom>
          <a:noFill/>
          <a:ln cmpd="dbl">
            <a:noFill/>
          </a:ln>
        </p:spPr>
        <p:txBody>
          <a:bodyPr wrap="square" rtlCol="0">
            <a:noAutofit/>
          </a:bodyPr>
          <a:lstStyle/>
          <a:p>
            <a:pPr lvl="0">
              <a:lnSpc>
                <a:spcPts val="2600"/>
              </a:lnSpc>
              <a:defRPr/>
            </a:pPr>
            <a:r>
              <a:rPr lang="en-US" altLang="ja-JP"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活用例</a:t>
            </a:r>
            <a:r>
              <a:rPr lang="en-US" altLang="ja-JP"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受講者</a:t>
            </a: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に合わせて、この中から選択</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して、</a:t>
            </a:r>
            <a:endParaRPr lang="en-US" altLang="ja-JP"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lvl="0">
              <a:lnSpc>
                <a:spcPts val="2600"/>
              </a:lnSpc>
              <a:defRPr/>
            </a:pP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グループワークのテーマ</a:t>
            </a: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として</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提示</a:t>
            </a:r>
            <a:endParaRPr kumimoji="1" lang="ja-JP" altLang="en-US" sz="2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223206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913070"/>
          </a:xfrm>
          <a:prstGeom prst="rect">
            <a:avLst/>
          </a:prstGeom>
          <a:noFill/>
          <a:ln cmpd="dbl">
            <a:noFill/>
          </a:ln>
        </p:spPr>
        <p:txBody>
          <a:bodyPr wrap="square" rtlCol="0">
            <a:spAutoFit/>
          </a:bodyPr>
          <a:lstStyle/>
          <a:p>
            <a:pPr algn="ctr">
              <a:lnSpc>
                <a:spcPts val="3200"/>
              </a:lnSpc>
            </a:pPr>
            <a:r>
              <a:rPr lang="ja-JP" altLang="en-US" sz="2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主人公プロフィールと場面背景</a:t>
            </a:r>
          </a:p>
          <a:p>
            <a:pPr algn="ctr">
              <a:lnSpc>
                <a:spcPts val="3200"/>
              </a:lnSpc>
            </a:pPr>
            <a:r>
              <a:rPr lang="ja-JP" altLang="en-US" sz="2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～老々介護の夫婦</a:t>
            </a:r>
            <a:r>
              <a:rPr lang="en-US" altLang="ja-JP" sz="2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どう支えるか～</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56190" y="1042652"/>
            <a:ext cx="8837065" cy="117026"/>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156190" y="1273735"/>
            <a:ext cx="8837065" cy="5457805"/>
          </a:xfrm>
          <a:prstGeom prst="rect">
            <a:avLst/>
          </a:prstGeom>
          <a:noFill/>
          <a:ln w="25400">
            <a:solidFill>
              <a:srgbClr val="3F755F"/>
            </a:solidFill>
          </a:ln>
        </p:spPr>
        <p:txBody>
          <a:bodyPr wrap="square" lIns="180000" tIns="180000" rIns="180000" bIns="180000" rtlCol="0" anchor="t" anchorCtr="0">
            <a:noAutofit/>
          </a:bodyPr>
          <a:lstStyle/>
          <a:p>
            <a:pPr marL="268288">
              <a:lnSpc>
                <a:spcPts val="29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内田明夫さんは</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75</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歳　元市役所職員。</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70</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歳の奥さんとの二人</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暮らし。</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定年退職後、しばらくは夫婦揃って各地を旅行などして廻ったが、現在</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は</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一日中、家</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にいることが</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多い。</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奥さんは、近くに住む娘夫婦の子供が幼稚園に通っており、その孫の</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世話</a:t>
            </a:r>
            <a:endParaRPr lang="en-US" altLang="ja-JP"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に追われて</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いる。そのせいか、夫の認知症への理解はあまりできて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いない。</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要介護２の認定を受けて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いる。</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3</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年前にレビー小体型認知症</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(DLB)</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と診断され服薬を続けて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いる。</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幻視や被害妄想、夜間</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の行動</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などの影響で生活に支障あり。奥さんは理解</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が出来ない部分が多く戸惑って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いる。</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他の持病は高血圧と</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便秘。</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a:lnSpc>
                <a:spcPts val="29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内服薬は、認知症および高血圧、便秘</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緩下剤</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の</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薬。</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動作設定ボタン: ビデオ 5">
            <a:hlinkClick r:id="" action="ppaction://noaction" highlightClick="1"/>
            <a:extLst>
              <a:ext uri="{FF2B5EF4-FFF2-40B4-BE49-F238E27FC236}">
                <a16:creationId xmlns:a16="http://schemas.microsoft.com/office/drawing/2014/main" xmlns="" id="{82E51A7F-1CF1-4FA7-AA98-6F6DE8D8FB22}"/>
              </a:ext>
            </a:extLst>
          </p:cNvPr>
          <p:cNvSpPr/>
          <p:nvPr/>
        </p:nvSpPr>
        <p:spPr bwMode="auto">
          <a:xfrm>
            <a:off x="8083685" y="0"/>
            <a:ext cx="1060315" cy="721895"/>
          </a:xfrm>
          <a:prstGeom prst="actionButtonMovie">
            <a:avLst/>
          </a:prstGeom>
          <a:solidFill>
            <a:srgbClr val="439CA3"/>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Tree>
    <p:extLst>
      <p:ext uri="{BB962C8B-B14F-4D97-AF65-F5344CB8AC3E}">
        <p14:creationId xmlns:p14="http://schemas.microsoft.com/office/powerpoint/2010/main" val="8240285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502702"/>
          </a:xfrm>
          <a:prstGeom prst="rect">
            <a:avLst/>
          </a:prstGeom>
          <a:noFill/>
          <a:ln cmpd="dbl">
            <a:noFill/>
          </a:ln>
        </p:spPr>
        <p:txBody>
          <a:bodyPr wrap="square" rtlCol="0">
            <a:spAutoFit/>
          </a:bodyPr>
          <a:lstStyle/>
          <a:p>
            <a:pPr algn="ctr">
              <a:lnSpc>
                <a:spcPts val="3200"/>
              </a:lnSpc>
            </a:pP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論点</a:t>
            </a: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例</a:t>
            </a:r>
            <a:endPar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56190" y="632284"/>
            <a:ext cx="8837065" cy="117026"/>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268822" y="891892"/>
            <a:ext cx="4244183" cy="5803875"/>
          </a:xfrm>
          <a:prstGeom prst="rect">
            <a:avLst/>
          </a:prstGeom>
          <a:noFill/>
          <a:ln w="25400">
            <a:solidFill>
              <a:srgbClr val="3F755F"/>
            </a:solidFill>
          </a:ln>
        </p:spPr>
        <p:txBody>
          <a:bodyPr wrap="square" lIns="180000" tIns="180000" rIns="180000" bIns="180000" rtlCol="0" anchor="t" anchorCtr="0">
            <a:noAutofit/>
          </a:bodyPr>
          <a:lstStyle/>
          <a:p>
            <a:pPr>
              <a:lnSpc>
                <a:spcPts val="23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本人が怒りっぽくなった！？ </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17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DLB</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の薬の副作用では？</a:t>
            </a: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血を</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吐いた原因</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は </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17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潰瘍、肺</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結核、口腔結核などの可能性は？</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吐出物は本当に血であったのか？</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残薬を防止のため、薬剤服用時にトロミ茶</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で</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1700"/>
              </a:lnSpc>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口</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をゆすぐ提案は？</a:t>
            </a: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なぜ残薬がでるのか？  残薬の確認が必要か？</a:t>
            </a:r>
          </a:p>
          <a:p>
            <a:pPr>
              <a:lnSpc>
                <a:spcPts val="2300"/>
              </a:lnSpc>
              <a:spcBef>
                <a:spcPts val="300"/>
              </a:spcBef>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内服薬の調整、剤型の変更などは必要か？</a:t>
            </a: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適切な服薬管理の方法はないか？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服薬管理を依頼する職種は</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具体的</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な提案は</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服薬による精神症状の軽減は？</a:t>
            </a: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薬が飲み切れずに口腔内に残ってしまう対策は？</a:t>
            </a:r>
          </a:p>
          <a:p>
            <a:pPr>
              <a:lnSpc>
                <a:spcPts val="2300"/>
              </a:lnSpc>
              <a:spcBef>
                <a:spcPts val="300"/>
              </a:spcBef>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BPSD</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の対応について認知症サポート医</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や認知症</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17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専門医</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との連携は？</a:t>
            </a:r>
          </a:p>
          <a:p>
            <a:pPr>
              <a:lnSpc>
                <a:spcPts val="2300"/>
              </a:lnSpc>
              <a:spcBef>
                <a:spcPts val="300"/>
              </a:spcBef>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義歯調整の必要性は？</a:t>
            </a: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摂食嚥下指導の導入は必要か？</a:t>
            </a: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排便のコントロールは出来ているか？</a:t>
            </a:r>
          </a:p>
          <a:p>
            <a:pPr>
              <a:lnSpc>
                <a:spcPts val="2300"/>
              </a:lnSpc>
              <a:spcBef>
                <a:spcPts val="0"/>
              </a:spcBef>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p>
          <a:p>
            <a:pPr>
              <a:lnSpc>
                <a:spcPts val="2500"/>
              </a:lnSpc>
            </a:pPr>
            <a:endParaRPr lang="ja-JP" altLang="en-US" sz="16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endPar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テキスト ボックス 5"/>
          <p:cNvSpPr txBox="1"/>
          <p:nvPr/>
        </p:nvSpPr>
        <p:spPr>
          <a:xfrm>
            <a:off x="4687354" y="891892"/>
            <a:ext cx="4244183" cy="5803875"/>
          </a:xfrm>
          <a:prstGeom prst="rect">
            <a:avLst/>
          </a:prstGeom>
          <a:noFill/>
          <a:ln w="25400">
            <a:solidFill>
              <a:srgbClr val="3F755F"/>
            </a:solidFill>
          </a:ln>
        </p:spPr>
        <p:txBody>
          <a:bodyPr wrap="square" lIns="180000" tIns="180000" rIns="180000" bIns="180000" rtlCol="0" anchor="t" anchorCtr="0">
            <a:noAutofit/>
          </a:bodyPr>
          <a:lstStyle/>
          <a:p>
            <a:pPr>
              <a:lnSpc>
                <a:spcPts val="2300"/>
              </a:lnSpc>
              <a:spcBef>
                <a:spcPts val="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食事や栄養指導、食支援などは？</a:t>
            </a:r>
          </a:p>
          <a:p>
            <a:pPr>
              <a:lnSpc>
                <a:spcPts val="2300"/>
              </a:lnSpc>
              <a:spcBef>
                <a:spcPts val="300"/>
              </a:spcBef>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食事の準備や栄養管理の介入の必要はあるか？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活動量の維持向上をするにはどうするか？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寝室のベッドの配置は？手すりの設置や段差の</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1700"/>
              </a:lnSpc>
              <a:spcBef>
                <a:spcPts val="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解消は？ </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妻への支援やもしくは認知症のチェックや精査は？</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社会との接点、役割、本人の希望する生き方とは？</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サービス担当者会議の必要性は</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介護給付</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介護保険サービス</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は</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認知症サポーターの支援は？</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「認知症カフェ」等への参加は？</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行政のサポートは本人、家族が理解しているか？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300"/>
              </a:lnSpc>
              <a:spcBef>
                <a:spcPts val="3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多職種が連携する場合、誰が情報を一元的に</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管理</a:t>
            </a:r>
            <a:endParaRPr lang="en-US" altLang="ja-JP"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1700"/>
              </a:lnSpc>
              <a:spcBef>
                <a:spcPts val="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する</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か</a:t>
            </a:r>
            <a:r>
              <a:rPr lang="ja-JP" altLang="en-US" sz="12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その</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情報をどのように共有するか？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endPar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endPar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角丸四角形 6"/>
          <p:cNvSpPr/>
          <p:nvPr/>
        </p:nvSpPr>
        <p:spPr bwMode="auto">
          <a:xfrm>
            <a:off x="7059561" y="119940"/>
            <a:ext cx="1933694" cy="457942"/>
          </a:xfrm>
          <a:prstGeom prst="roundRect">
            <a:avLst>
              <a:gd name="adj" fmla="val 50000"/>
            </a:avLst>
          </a:prstGeom>
          <a:solidFill>
            <a:srgbClr val="377F85"/>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1" hangingPunct="1"/>
            <a:r>
              <a:rPr lang="ja-JP" altLang="en-US" sz="1300" b="1" dirty="0" smtClean="0">
                <a:highlight>
                  <a:srgbClr val="FFFF00"/>
                </a:highlight>
                <a:latin typeface="BIZ UDPゴシック" panose="020B0400000000000000" pitchFamily="50" charset="-128"/>
                <a:ea typeface="BIZ UDPゴシック" panose="020B0400000000000000" pitchFamily="50" charset="-128"/>
              </a:rPr>
              <a:t>グループワーク後の</a:t>
            </a:r>
            <a:endParaRPr lang="en-US" altLang="ja-JP" sz="1300" b="1" dirty="0">
              <a:highlight>
                <a:srgbClr val="FFFF00"/>
              </a:highlight>
              <a:latin typeface="BIZ UDPゴシック" panose="020B0400000000000000" pitchFamily="50" charset="-128"/>
              <a:ea typeface="BIZ UDPゴシック" panose="020B0400000000000000" pitchFamily="50" charset="-128"/>
            </a:endParaRPr>
          </a:p>
          <a:p>
            <a:pPr algn="ctr" eaLnBrk="1" hangingPunct="1"/>
            <a:r>
              <a:rPr lang="ja-JP" altLang="en-US" sz="1300" b="1" dirty="0" smtClean="0">
                <a:highlight>
                  <a:srgbClr val="FFFF00"/>
                </a:highlight>
                <a:latin typeface="BIZ UDPゴシック" panose="020B0400000000000000" pitchFamily="50" charset="-128"/>
                <a:ea typeface="BIZ UDPゴシック" panose="020B0400000000000000" pitchFamily="50" charset="-128"/>
              </a:rPr>
              <a:t>講評・まとめで使用</a:t>
            </a:r>
            <a:endParaRPr lang="ja-JP" altLang="en-US" sz="1300" b="1" dirty="0">
              <a:highlight>
                <a:srgbClr val="FFFF00"/>
              </a:highligh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32258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DE6E9"/>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461152"/>
          </a:xfrm>
          <a:prstGeom prst="rect">
            <a:avLst/>
          </a:prstGeom>
          <a:noFill/>
          <a:ln cmpd="dbl">
            <a:noFill/>
          </a:ln>
        </p:spPr>
        <p:txBody>
          <a:bodyPr wrap="square" rtlCol="0">
            <a:spAutoFit/>
          </a:bodyPr>
          <a:lstStyle/>
          <a:p>
            <a:pPr algn="ctr">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まとめ（伝えたいこと）</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199996" y="1062285"/>
            <a:ext cx="8768906" cy="5558852"/>
          </a:xfrm>
          <a:prstGeom prst="rect">
            <a:avLst/>
          </a:prstGeom>
          <a:noFill/>
          <a:ln w="25400">
            <a:solidFill>
              <a:srgbClr val="3F755F"/>
            </a:solidFill>
          </a:ln>
        </p:spPr>
        <p:txBody>
          <a:bodyPr wrap="square" lIns="180000" tIns="180000" rIns="180000" bIns="180000" rtlCol="0" anchor="t" anchorCtr="0">
            <a:noAutofit/>
          </a:bodyPr>
          <a:lstStyle/>
          <a:p>
            <a:pPr marL="179388" indent="-179388">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専門職間の連携をより進める</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深める</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ためには、その地域においてそれぞれの職種が出来る事</a:t>
            </a:r>
            <a:r>
              <a:rPr lang="ja-JP" altLang="en-US" sz="1800" dirty="0">
                <a:latin typeface="BIZ UDPゴシック" panose="020B0400000000000000" pitchFamily="50" charset="-128"/>
                <a:ea typeface="BIZ UDPゴシック" panose="020B0400000000000000" pitchFamily="50" charset="-128"/>
                <a:cs typeface="Meiryo UI" pitchFamily="50" charset="-128"/>
              </a:rPr>
              <a:t>を理解し、情報を共有 すること</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が必須だが、そのためには、「顔の見える関係」　を構築</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する。</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179388" indent="-179388">
              <a:lnSpc>
                <a:spcPts val="2500"/>
              </a:lnSpc>
            </a:pP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179388" indent="-179388">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連携のスタイル、システムは、地域によって様々であるので、市町村</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各地域</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レベルで各々で構築</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する。</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179388" indent="-179388">
              <a:lnSpc>
                <a:spcPts val="2500"/>
              </a:lnSpc>
            </a:pP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179388" indent="-179388">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認知症施策推進大綱にも示されている「認知症の人や家族の視点」等に基づいて</a:t>
            </a:r>
            <a:r>
              <a:rPr lang="ja-JP" altLang="en-US" sz="1800" smtClean="0">
                <a:solidFill>
                  <a:srgbClr val="000000"/>
                </a:solidFill>
                <a:latin typeface="BIZ UDPゴシック" panose="020B0400000000000000" pitchFamily="50" charset="-128"/>
                <a:ea typeface="BIZ UDPゴシック" panose="020B0400000000000000" pitchFamily="50" charset="-128"/>
                <a:cs typeface="Meiryo UI" pitchFamily="50" charset="-128"/>
              </a:rPr>
              <a:t>考える。</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1078297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502702"/>
          </a:xfrm>
          <a:prstGeom prst="rect">
            <a:avLst/>
          </a:prstGeom>
          <a:noFill/>
          <a:ln cmpd="dbl">
            <a:noFill/>
          </a:ln>
        </p:spPr>
        <p:txBody>
          <a:bodyPr wrap="square" rtlCol="0">
            <a:spAutoFit/>
          </a:bodyPr>
          <a:lstStyle/>
          <a:p>
            <a:pPr marL="0" marR="0" lvl="0" indent="0" algn="ctr" defTabSz="914400" rtl="0" eaLnBrk="0" fontAlgn="base" latinLnBrk="0" hangingPunct="0">
              <a:lnSpc>
                <a:spcPts val="32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はじめに</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テキスト ボックス 1"/>
          <p:cNvSpPr txBox="1"/>
          <p:nvPr/>
        </p:nvSpPr>
        <p:spPr>
          <a:xfrm>
            <a:off x="199996" y="911568"/>
            <a:ext cx="8768906" cy="5447489"/>
          </a:xfrm>
          <a:prstGeom prst="rect">
            <a:avLst/>
          </a:prstGeom>
          <a:noFill/>
          <a:ln w="25400">
            <a:solidFill>
              <a:srgbClr val="FF2F2F"/>
            </a:solidFill>
          </a:ln>
        </p:spPr>
        <p:txBody>
          <a:bodyPr wrap="square" lIns="180000" tIns="180000" rIns="180000" bIns="180000" rtlCol="0" anchor="t" anchorCtr="0">
            <a:noAutofit/>
          </a:bodyPr>
          <a:lstStyle/>
          <a:p>
            <a:pPr marL="179388" lvl="0" indent="-179388">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多職種協働チームによる課題解決は、本人の主体性を尊重しながら、 その人なり</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の実現可能性</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の</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ある</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課題解決に向けて、チーム員が一体となって、本人や家族とともに歩んでいこうとするアプローチ</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です。</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2500"/>
              </a:lnSpc>
            </a:pP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179388" lvl="0" indent="-179388">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多職種協働グループワーク の目標は、多職種が協働して、必要な支援の一体的提供を実現させる能力を身につける</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ことです。</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そのためには、多職種が、多職種協働の意義について共通の認識をもち、同じ土俵の上で、公平に、自由にコミュニケーションしながら、情報を共有し、解決策を案出し、意思決定を行い、支援計画を立て、役割を分担して、支援を実践するという上記に述べたプロセスを円滑に進めていく技能が必要</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です。</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lvl="0">
              <a:lnSpc>
                <a:spcPts val="2500"/>
              </a:lnSpc>
            </a:pP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179388" lvl="0" indent="-179388">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支援対象に対する敬意、自己決定を消して失わないようにし、解決の方向性を探るプロセス、 学び合うプロセスを大事にすること、視点の多様性を尊重することが重要であり、ファシリテーターは参加者にもそのように伝えることが必要</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です。</a:t>
            </a:r>
            <a:endPar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1859980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502702"/>
          </a:xfrm>
          <a:prstGeom prst="rect">
            <a:avLst/>
          </a:prstGeom>
          <a:noFill/>
          <a:ln cmpd="dbl">
            <a:noFill/>
          </a:ln>
        </p:spPr>
        <p:txBody>
          <a:bodyPr wrap="square" rtlCol="0">
            <a:spAutoFit/>
          </a:bodyPr>
          <a:lstStyle/>
          <a:p>
            <a:pPr algn="ctr">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進行の要点</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テキスト ボックス 1"/>
          <p:cNvSpPr txBox="1"/>
          <p:nvPr/>
        </p:nvSpPr>
        <p:spPr>
          <a:xfrm>
            <a:off x="199996" y="894944"/>
            <a:ext cx="8768906" cy="5764274"/>
          </a:xfrm>
          <a:prstGeom prst="rect">
            <a:avLst/>
          </a:prstGeom>
          <a:noFill/>
          <a:ln w="25400">
            <a:solidFill>
              <a:srgbClr val="FF2F2F"/>
            </a:solidFill>
          </a:ln>
        </p:spPr>
        <p:txBody>
          <a:bodyPr wrap="square" lIns="180000" tIns="180000" rIns="180000" bIns="180000" rtlCol="0" anchor="t" anchorCtr="0">
            <a:noAutofit/>
          </a:bodyPr>
          <a:lstStyle/>
          <a:p>
            <a:pPr marL="452438" indent="-268288">
              <a:lnSpc>
                <a:spcPts val="2500"/>
              </a:lnSpc>
            </a:pPr>
            <a:r>
              <a:rPr lang="ja-JP" altLang="en-US" sz="1800" dirty="0">
                <a:latin typeface="BIZ UDPゴシック" panose="020B0400000000000000" pitchFamily="50" charset="-128"/>
                <a:ea typeface="BIZ UDPゴシック" panose="020B0400000000000000" pitchFamily="50" charset="-128"/>
                <a:cs typeface="Meiryo UI" pitchFamily="50" charset="-128"/>
              </a:rPr>
              <a:t>▶▶ ファシリテーター（進行係）は、グループを「模擬カンファレンス」として進めて</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pPr>
            <a:r>
              <a:rPr lang="ja-JP" altLang="en-US" sz="1800" dirty="0">
                <a:latin typeface="BIZ UDPゴシック" panose="020B0400000000000000" pitchFamily="50" charset="-128"/>
                <a:ea typeface="BIZ UDPゴシック" panose="020B0400000000000000" pitchFamily="50" charset="-128"/>
                <a:cs typeface="Meiryo UI" pitchFamily="50" charset="-128"/>
              </a:rPr>
              <a:t>    ください。バランスよく参加できるように留意し、特定の人ばかりが発言しない</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pPr>
            <a:r>
              <a:rPr lang="ja-JP" altLang="en-US" sz="1800" dirty="0">
                <a:latin typeface="BIZ UDPゴシック" panose="020B0400000000000000" pitchFamily="50" charset="-128"/>
                <a:ea typeface="BIZ UDPゴシック" panose="020B0400000000000000" pitchFamily="50" charset="-128"/>
                <a:cs typeface="Meiryo UI" pitchFamily="50" charset="-128"/>
              </a:rPr>
              <a:t>    ように、発言が少ない人、控えめな人にも発言しやすいよう促し、話しやすい</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pPr>
            <a:r>
              <a:rPr lang="ja-JP" altLang="en-US" sz="1800" dirty="0">
                <a:latin typeface="BIZ UDPゴシック" panose="020B0400000000000000" pitchFamily="50" charset="-128"/>
                <a:ea typeface="BIZ UDPゴシック" panose="020B0400000000000000" pitchFamily="50" charset="-128"/>
                <a:cs typeface="Meiryo UI" pitchFamily="50" charset="-128"/>
              </a:rPr>
              <a:t>    ポジティブな雰囲気をつくります。</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120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ファシリテーターは時間内に目的に到達するように、適宜軌道修正を行って</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ください。各職種の専門用語は適宜説明を促してください。</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120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その場にいない職種が必要であれば、具体的な依頼経路を想定し、その職種に</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ついてそれぞれが知りうる情報を共有してください。特定の職種でない参加者</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は、支援対象の家族の立ち位置を想定して参加してください。</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120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必要な社会資源は利用できる、という想定で進行してください。その地域の中</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で確保が難しい資源は、代替案や確保策なども併せて検討してください。</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120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ファシリテーターはグループの力を信じて多くの情報を与えないようにして</a:t>
            </a:r>
            <a:endParaRPr lang="en-US" altLang="ja-JP" sz="1800" dirty="0">
              <a:latin typeface="BIZ UDPゴシック" panose="020B0400000000000000" pitchFamily="50" charset="-128"/>
              <a:ea typeface="BIZ UDPゴシック" panose="020B0400000000000000" pitchFamily="50" charset="-128"/>
              <a:cs typeface="Meiryo UI" pitchFamily="50" charset="-128"/>
            </a:endParaRPr>
          </a:p>
          <a:p>
            <a:pPr marL="452438" indent="-268288">
              <a:lnSpc>
                <a:spcPts val="2500"/>
              </a:lnSpc>
              <a:spcBef>
                <a:spcPts val="0"/>
              </a:spcBef>
            </a:pPr>
            <a:r>
              <a:rPr lang="ja-JP" altLang="en-US" sz="1800" dirty="0">
                <a:latin typeface="BIZ UDPゴシック" panose="020B0400000000000000" pitchFamily="50" charset="-128"/>
                <a:ea typeface="BIZ UDPゴシック" panose="020B0400000000000000" pitchFamily="50" charset="-128"/>
                <a:cs typeface="Meiryo UI" pitchFamily="50" charset="-128"/>
              </a:rPr>
              <a:t>    ください。</a:t>
            </a:r>
          </a:p>
          <a:p>
            <a:pPr>
              <a:lnSpc>
                <a:spcPts val="2500"/>
              </a:lnSpc>
            </a:pPr>
            <a:endParaRPr lang="ja-JP" altLang="en-US" sz="1800" dirty="0">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12844048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bwMode="auto">
          <a:xfrm>
            <a:off x="2348345" y="3405822"/>
            <a:ext cx="5683828" cy="1554784"/>
          </a:xfrm>
          <a:prstGeom prst="roundRect">
            <a:avLst>
              <a:gd name="adj" fmla="val 5301"/>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4" name="テキスト ボックス 3"/>
          <p:cNvSpPr txBox="1"/>
          <p:nvPr/>
        </p:nvSpPr>
        <p:spPr>
          <a:xfrm>
            <a:off x="199998" y="129582"/>
            <a:ext cx="8837065" cy="502702"/>
          </a:xfrm>
          <a:prstGeom prst="rect">
            <a:avLst/>
          </a:prstGeom>
          <a:noFill/>
          <a:ln cmpd="dbl">
            <a:noFill/>
          </a:ln>
        </p:spPr>
        <p:txBody>
          <a:bodyPr wrap="square" rtlCol="0">
            <a:spAutoFit/>
          </a:bodyPr>
          <a:lstStyle/>
          <a:p>
            <a:pPr algn="ctr">
              <a:lnSpc>
                <a:spcPts val="3200"/>
              </a:lnSpc>
            </a:pPr>
            <a:r>
              <a:rPr lang="ja-JP" altLang="en-US" sz="2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グループワークの流れの例</a:t>
            </a:r>
            <a:endPar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7" name="矢印: 下 4">
            <a:extLst>
              <a:ext uri="{FF2B5EF4-FFF2-40B4-BE49-F238E27FC236}">
                <a16:creationId xmlns:a16="http://schemas.microsoft.com/office/drawing/2014/main" xmlns="" id="{FC3375FF-279A-4A4E-BB60-C4CA3751CD92}"/>
              </a:ext>
            </a:extLst>
          </p:cNvPr>
          <p:cNvSpPr/>
          <p:nvPr/>
        </p:nvSpPr>
        <p:spPr bwMode="auto">
          <a:xfrm>
            <a:off x="1111827" y="946298"/>
            <a:ext cx="322118" cy="5656521"/>
          </a:xfrm>
          <a:prstGeom prst="downArrow">
            <a:avLst/>
          </a:prstGeom>
          <a:solidFill>
            <a:srgbClr val="FFC5C5"/>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8" name="楕円 5">
            <a:extLst>
              <a:ext uri="{FF2B5EF4-FFF2-40B4-BE49-F238E27FC236}">
                <a16:creationId xmlns:a16="http://schemas.microsoft.com/office/drawing/2014/main" xmlns="" id="{9845A4F0-8438-4726-97A4-86BE821BA633}"/>
              </a:ext>
            </a:extLst>
          </p:cNvPr>
          <p:cNvSpPr/>
          <p:nvPr/>
        </p:nvSpPr>
        <p:spPr bwMode="auto">
          <a:xfrm>
            <a:off x="1101436" y="1324009"/>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0" name="楕円 6">
            <a:extLst>
              <a:ext uri="{FF2B5EF4-FFF2-40B4-BE49-F238E27FC236}">
                <a16:creationId xmlns:a16="http://schemas.microsoft.com/office/drawing/2014/main" xmlns="" id="{A062BEF9-A4C6-4F00-B908-95AC32DF4816}"/>
              </a:ext>
            </a:extLst>
          </p:cNvPr>
          <p:cNvSpPr/>
          <p:nvPr/>
        </p:nvSpPr>
        <p:spPr bwMode="auto">
          <a:xfrm>
            <a:off x="1101436" y="1775619"/>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1" name="楕円 7">
            <a:extLst>
              <a:ext uri="{FF2B5EF4-FFF2-40B4-BE49-F238E27FC236}">
                <a16:creationId xmlns:a16="http://schemas.microsoft.com/office/drawing/2014/main" xmlns="" id="{3EF9715F-6329-4391-B949-6A6FDEAD8D8D}"/>
              </a:ext>
            </a:extLst>
          </p:cNvPr>
          <p:cNvSpPr/>
          <p:nvPr/>
        </p:nvSpPr>
        <p:spPr bwMode="auto">
          <a:xfrm>
            <a:off x="1111827" y="2714493"/>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2" name="楕円 8">
            <a:extLst>
              <a:ext uri="{FF2B5EF4-FFF2-40B4-BE49-F238E27FC236}">
                <a16:creationId xmlns:a16="http://schemas.microsoft.com/office/drawing/2014/main" xmlns="" id="{39928E07-DDBB-4FF6-9A98-3CD872AEC058}"/>
              </a:ext>
            </a:extLst>
          </p:cNvPr>
          <p:cNvSpPr/>
          <p:nvPr/>
        </p:nvSpPr>
        <p:spPr bwMode="auto">
          <a:xfrm>
            <a:off x="1101436" y="3370610"/>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3" name="楕円 9">
            <a:extLst>
              <a:ext uri="{FF2B5EF4-FFF2-40B4-BE49-F238E27FC236}">
                <a16:creationId xmlns:a16="http://schemas.microsoft.com/office/drawing/2014/main" xmlns="" id="{25F0B03F-EEF8-4254-B8F0-F0B9B4AB7F9D}"/>
              </a:ext>
            </a:extLst>
          </p:cNvPr>
          <p:cNvSpPr/>
          <p:nvPr/>
        </p:nvSpPr>
        <p:spPr bwMode="auto">
          <a:xfrm>
            <a:off x="1111827" y="5124236"/>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4" name="楕円 10">
            <a:extLst>
              <a:ext uri="{FF2B5EF4-FFF2-40B4-BE49-F238E27FC236}">
                <a16:creationId xmlns:a16="http://schemas.microsoft.com/office/drawing/2014/main" xmlns="" id="{1C3D2961-7E59-466D-A8EA-5BDEE2A7C33E}"/>
              </a:ext>
            </a:extLst>
          </p:cNvPr>
          <p:cNvSpPr/>
          <p:nvPr/>
        </p:nvSpPr>
        <p:spPr bwMode="auto">
          <a:xfrm>
            <a:off x="1111827" y="5710201"/>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5" name="吹き出し: 角を丸めた四角形 15">
            <a:extLst>
              <a:ext uri="{FF2B5EF4-FFF2-40B4-BE49-F238E27FC236}">
                <a16:creationId xmlns:a16="http://schemas.microsoft.com/office/drawing/2014/main" xmlns="" id="{4C01C187-1C8B-45FB-94AD-31D183AAE518}"/>
              </a:ext>
            </a:extLst>
          </p:cNvPr>
          <p:cNvSpPr/>
          <p:nvPr/>
        </p:nvSpPr>
        <p:spPr bwMode="auto">
          <a:xfrm>
            <a:off x="2348345" y="5124236"/>
            <a:ext cx="5683828" cy="422335"/>
          </a:xfrm>
          <a:prstGeom prst="wedgeRoundRectCallout">
            <a:avLst>
              <a:gd name="adj1" fmla="val -61792"/>
              <a:gd name="adj2" fmla="val -12465"/>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❻各グループ</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発表</a:t>
            </a:r>
          </a:p>
        </p:txBody>
      </p:sp>
      <p:sp>
        <p:nvSpPr>
          <p:cNvPr id="16" name="吹き出し: 角を丸めた四角形 16">
            <a:extLst>
              <a:ext uri="{FF2B5EF4-FFF2-40B4-BE49-F238E27FC236}">
                <a16:creationId xmlns:a16="http://schemas.microsoft.com/office/drawing/2014/main" xmlns="" id="{67EBB387-6C25-412E-B6D5-FADB2816E22A}"/>
              </a:ext>
            </a:extLst>
          </p:cNvPr>
          <p:cNvSpPr/>
          <p:nvPr/>
        </p:nvSpPr>
        <p:spPr bwMode="auto">
          <a:xfrm>
            <a:off x="2348345" y="5710201"/>
            <a:ext cx="5683828" cy="431944"/>
          </a:xfrm>
          <a:prstGeom prst="wedgeRoundRectCallout">
            <a:avLst>
              <a:gd name="adj1" fmla="val -61418"/>
              <a:gd name="adj2" fmla="val -17500"/>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❼講師やファシリテーターによる講評・まとめ</a:t>
            </a:r>
            <a:endPar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endParaRPr>
          </a:p>
        </p:txBody>
      </p:sp>
      <p:sp>
        <p:nvSpPr>
          <p:cNvPr id="17" name="吹き出し: 角を丸めた四角形 17">
            <a:extLst>
              <a:ext uri="{FF2B5EF4-FFF2-40B4-BE49-F238E27FC236}">
                <a16:creationId xmlns:a16="http://schemas.microsoft.com/office/drawing/2014/main" xmlns="" id="{C2E41FDD-8A5A-40EF-97A6-B3C3A4B2A563}"/>
              </a:ext>
            </a:extLst>
          </p:cNvPr>
          <p:cNvSpPr/>
          <p:nvPr/>
        </p:nvSpPr>
        <p:spPr bwMode="auto">
          <a:xfrm>
            <a:off x="2348345" y="3405822"/>
            <a:ext cx="5683828" cy="1554784"/>
          </a:xfrm>
          <a:prstGeom prst="wedgeRoundRectCallout">
            <a:avLst>
              <a:gd name="adj1" fmla="val -60483"/>
              <a:gd name="adj2" fmla="val -39232"/>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❺グループワーク開始；情報</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の整理や共有、</a:t>
            </a: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集約</a:t>
            </a:r>
            <a:endParaRPr kumimoji="1" lang="en-US" altLang="ja-JP"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000" b="1" dirty="0" smtClean="0">
                <a:latin typeface="Meiryo UI" panose="020B0604030504040204" pitchFamily="50" charset="-128"/>
                <a:ea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受講者職種等によりワークの方法は様々</a:t>
            </a:r>
            <a:endParaRPr lang="en-US" altLang="ja-JP" sz="2000" b="1" dirty="0" smtClean="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a:t>
            </a:r>
            <a:r>
              <a:rPr lang="en-US" altLang="ja-JP"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講師・ファシリテーターは各グループのワーク</a:t>
            </a:r>
            <a:endParaRPr lang="en-US" altLang="ja-JP" sz="2000" b="1" dirty="0" smtClean="0">
              <a:latin typeface="Meiryo UI" panose="020B0604030504040204" pitchFamily="50" charset="-128"/>
              <a:ea typeface="Meiryo UI" panose="020B0604030504040204" pitchFamily="50" charset="-128"/>
            </a:endParaRPr>
          </a:p>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 </a:t>
            </a: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を適宜フォロー（発表グループ探しも）</a:t>
            </a:r>
            <a:endPar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endParaRPr>
          </a:p>
        </p:txBody>
      </p:sp>
      <p:sp>
        <p:nvSpPr>
          <p:cNvPr id="18" name="吹き出し: 角を丸めた四角形 18">
            <a:extLst>
              <a:ext uri="{FF2B5EF4-FFF2-40B4-BE49-F238E27FC236}">
                <a16:creationId xmlns:a16="http://schemas.microsoft.com/office/drawing/2014/main" xmlns="" id="{A36D75A5-37C3-41EC-A3E4-58BACA9CE7D0}"/>
              </a:ext>
            </a:extLst>
          </p:cNvPr>
          <p:cNvSpPr/>
          <p:nvPr/>
        </p:nvSpPr>
        <p:spPr bwMode="auto">
          <a:xfrm>
            <a:off x="2348345" y="2810248"/>
            <a:ext cx="5683828" cy="431944"/>
          </a:xfrm>
          <a:prstGeom prst="wedgeRoundRectCallout">
            <a:avLst>
              <a:gd name="adj1" fmla="val -60482"/>
              <a:gd name="adj2" fmla="val -24885"/>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❹動画</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教材</a:t>
            </a: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視聴；情報</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収集</a:t>
            </a:r>
          </a:p>
        </p:txBody>
      </p:sp>
      <p:sp>
        <p:nvSpPr>
          <p:cNvPr id="19" name="吹き出し: 角を丸めた四角形 19">
            <a:extLst>
              <a:ext uri="{FF2B5EF4-FFF2-40B4-BE49-F238E27FC236}">
                <a16:creationId xmlns:a16="http://schemas.microsoft.com/office/drawing/2014/main" xmlns="" id="{6011A188-4C25-4896-A6A8-42FA055195D2}"/>
              </a:ext>
            </a:extLst>
          </p:cNvPr>
          <p:cNvSpPr/>
          <p:nvPr/>
        </p:nvSpPr>
        <p:spPr bwMode="auto">
          <a:xfrm>
            <a:off x="2348345" y="1049273"/>
            <a:ext cx="5683828" cy="431944"/>
          </a:xfrm>
          <a:prstGeom prst="wedgeRoundRectCallout">
            <a:avLst>
              <a:gd name="adj1" fmla="val -60483"/>
              <a:gd name="adj2" fmla="val 53885"/>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❶グループワーク</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の目的やテーマを説明</a:t>
            </a:r>
          </a:p>
        </p:txBody>
      </p:sp>
      <p:sp>
        <p:nvSpPr>
          <p:cNvPr id="20" name="吹き出し: 角を丸めた四角形 20">
            <a:extLst>
              <a:ext uri="{FF2B5EF4-FFF2-40B4-BE49-F238E27FC236}">
                <a16:creationId xmlns:a16="http://schemas.microsoft.com/office/drawing/2014/main" xmlns="" id="{9E584935-AA65-43BB-BBD9-51DB861E3B6A}"/>
              </a:ext>
            </a:extLst>
          </p:cNvPr>
          <p:cNvSpPr/>
          <p:nvPr/>
        </p:nvSpPr>
        <p:spPr bwMode="auto">
          <a:xfrm>
            <a:off x="2348345" y="1638460"/>
            <a:ext cx="5683828" cy="431944"/>
          </a:xfrm>
          <a:prstGeom prst="wedgeRoundRectCallout">
            <a:avLst>
              <a:gd name="adj1" fmla="val -60483"/>
              <a:gd name="adj2" fmla="val -269"/>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❷役割</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の</a:t>
            </a: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確認；進行役</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・書記・発表者</a:t>
            </a: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など </a:t>
            </a:r>
            <a:endPar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endParaRPr>
          </a:p>
        </p:txBody>
      </p:sp>
      <p:sp>
        <p:nvSpPr>
          <p:cNvPr id="21" name="吹き出し: 角を丸めた四角形 21">
            <a:extLst>
              <a:ext uri="{FF2B5EF4-FFF2-40B4-BE49-F238E27FC236}">
                <a16:creationId xmlns:a16="http://schemas.microsoft.com/office/drawing/2014/main" xmlns="" id="{1E2BEF2F-06C5-449B-8A68-7263811FEDDE}"/>
              </a:ext>
            </a:extLst>
          </p:cNvPr>
          <p:cNvSpPr/>
          <p:nvPr/>
        </p:nvSpPr>
        <p:spPr bwMode="auto">
          <a:xfrm>
            <a:off x="2348345" y="2226302"/>
            <a:ext cx="5683828" cy="431944"/>
          </a:xfrm>
          <a:prstGeom prst="wedgeRoundRectCallout">
            <a:avLst>
              <a:gd name="adj1" fmla="val -61418"/>
              <a:gd name="adj2" fmla="val -17500"/>
              <a:gd name="adj3" fmla="val 16667"/>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defTabSz="914400" rtl="0" eaLnBrk="1" fontAlgn="base" latinLnBrk="0" hangingPunct="1">
              <a:lnSpc>
                <a:spcPct val="100000"/>
              </a:lnSpc>
              <a:spcBef>
                <a:spcPct val="0"/>
              </a:spcBef>
              <a:spcAft>
                <a:spcPct val="0"/>
              </a:spcAft>
              <a:buClrTx/>
              <a:buSzTx/>
              <a:buFontTx/>
              <a:buNone/>
              <a:tabLst/>
            </a:pPr>
            <a:r>
              <a:rPr kumimoji="1" lang="ja-JP" altLang="en-US" sz="2000" b="1" i="0" u="none" strike="noStrike" cap="none" normalizeH="0" baseline="0" dirty="0" smtClean="0">
                <a:ln>
                  <a:noFill/>
                </a:ln>
                <a:solidFill>
                  <a:schemeClr val="tx1"/>
                </a:solidFill>
                <a:latin typeface="Meiryo UI" panose="020B0604030504040204" pitchFamily="50" charset="-128"/>
                <a:ea typeface="Meiryo UI" panose="020B0604030504040204" pitchFamily="50" charset="-128"/>
              </a:rPr>
              <a:t> ❸事例</a:t>
            </a:r>
            <a:r>
              <a:rPr kumimoji="1" lang="ja-JP" altLang="en-US" sz="2000" b="1" i="0" u="none" strike="noStrike" cap="none" normalizeH="0" baseline="0" dirty="0">
                <a:ln>
                  <a:noFill/>
                </a:ln>
                <a:solidFill>
                  <a:schemeClr val="tx1"/>
                </a:solidFill>
                <a:latin typeface="Meiryo UI" panose="020B0604030504040204" pitchFamily="50" charset="-128"/>
                <a:ea typeface="Meiryo UI" panose="020B0604030504040204" pitchFamily="50" charset="-128"/>
              </a:rPr>
              <a:t>の把握</a:t>
            </a:r>
          </a:p>
        </p:txBody>
      </p:sp>
      <p:sp>
        <p:nvSpPr>
          <p:cNvPr id="22" name="楕円 22">
            <a:extLst>
              <a:ext uri="{FF2B5EF4-FFF2-40B4-BE49-F238E27FC236}">
                <a16:creationId xmlns:a16="http://schemas.microsoft.com/office/drawing/2014/main" xmlns="" id="{7CB8F605-B49C-43A5-8E57-20E3B4B75CAE}"/>
              </a:ext>
            </a:extLst>
          </p:cNvPr>
          <p:cNvSpPr/>
          <p:nvPr/>
        </p:nvSpPr>
        <p:spPr bwMode="auto">
          <a:xfrm>
            <a:off x="1101436" y="2245056"/>
            <a:ext cx="322118" cy="311727"/>
          </a:xfrm>
          <a:prstGeom prst="ellips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Tree>
    <p:extLst>
      <p:ext uri="{BB962C8B-B14F-4D97-AF65-F5344CB8AC3E}">
        <p14:creationId xmlns:p14="http://schemas.microsoft.com/office/powerpoint/2010/main" val="26762894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461152"/>
          </a:xfrm>
          <a:prstGeom prst="rect">
            <a:avLst/>
          </a:prstGeom>
          <a:noFill/>
          <a:ln cmpd="dbl">
            <a:noFill/>
          </a:ln>
        </p:spPr>
        <p:txBody>
          <a:bodyPr wrap="square" rtlCol="0">
            <a:spAutoFit/>
          </a:bodyPr>
          <a:lstStyle/>
          <a:p>
            <a:pPr marL="0" marR="0" lvl="0" indent="0" algn="ctr" defTabSz="914400" rtl="0" eaLnBrk="0" fontAlgn="base" latinLnBrk="0" hangingPunct="0">
              <a:lnSpc>
                <a:spcPts val="32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教材のねらい</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テキスト ボックス 1"/>
          <p:cNvSpPr txBox="1"/>
          <p:nvPr/>
        </p:nvSpPr>
        <p:spPr>
          <a:xfrm>
            <a:off x="288235" y="1004274"/>
            <a:ext cx="8547652" cy="4810118"/>
          </a:xfrm>
          <a:prstGeom prst="rect">
            <a:avLst/>
          </a:prstGeom>
          <a:noFill/>
          <a:ln w="25400">
            <a:solidFill>
              <a:srgbClr val="FF2F2F"/>
            </a:solidFill>
          </a:ln>
        </p:spPr>
        <p:txBody>
          <a:bodyPr wrap="square" lIns="180000" tIns="180000" rIns="180000" bIns="180000" rtlCol="0" anchor="t" anchorCtr="0">
            <a:noAutofit/>
          </a:bodyPr>
          <a:lstStyle/>
          <a:p>
            <a:pPr lvl="0">
              <a:lnSpc>
                <a:spcPts val="3000"/>
              </a:lnSpc>
            </a:pP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多職種で集まったグループで、その地域における人間関係を構築する。</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000"/>
              </a:lnSpc>
              <a:spcBef>
                <a:spcPts val="12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 </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その地域においてそれぞれの職種が</a:t>
            </a:r>
            <a:r>
              <a:rPr kumimoji="1" lang="ja-JP"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抱える事情</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地域連携の窓口の情報</a:t>
            </a:r>
            <a:r>
              <a:rPr kumimoji="1" lang="ja-JP" altLang="en-US" sz="18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を</a:t>
            </a:r>
            <a:endParaRPr kumimoji="1" lang="en-US" altLang="ja-JP" sz="18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000"/>
              </a:lnSpc>
              <a:spcBef>
                <a:spcPts val="0"/>
              </a:spcBef>
              <a:spcAft>
                <a:spcPct val="0"/>
              </a:spcAft>
              <a:buClrTx/>
              <a:buSzTx/>
              <a:buFontTx/>
              <a:buNone/>
              <a:tabLst/>
              <a:defRPr/>
            </a:pPr>
            <a:r>
              <a:rPr lang="ja-JP" altLang="en-US" sz="1800" dirty="0">
                <a:solidFill>
                  <a:srgbClr val="FF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FF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18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共有</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する。</a:t>
            </a: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000"/>
              </a:lnSpc>
              <a:spcBef>
                <a:spcPts val="120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 </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支援対象が、認知症をもちながら本人の希望する暮らしを安心して続けるためにそれぞれの職種が</a:t>
            </a:r>
            <a:r>
              <a:rPr kumimoji="1" lang="ja-JP"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支援できること</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は何かを議論・共有し、</a:t>
            </a:r>
            <a:r>
              <a:rPr kumimoji="1" lang="ja-JP"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新たな視点を</a:t>
            </a:r>
            <a:r>
              <a:rPr kumimoji="1" lang="ja-JP" altLang="en-US" sz="18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発見</a:t>
            </a:r>
            <a:endParaRPr kumimoji="1" lang="en-US" altLang="ja-JP" sz="1800" b="0" i="0" u="none" strike="noStrike" kern="1200" cap="none" spc="0" normalizeH="0" baseline="0" noProof="0" dirty="0" smtClean="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000"/>
              </a:lnSpc>
              <a:spcBef>
                <a:spcPts val="0"/>
              </a:spcBef>
              <a:spcAft>
                <a:spcPct val="0"/>
              </a:spcAft>
              <a:buClrTx/>
              <a:buSzTx/>
              <a:buFontTx/>
              <a:buNone/>
              <a:tabLst/>
              <a:defRPr/>
            </a:pPr>
            <a:r>
              <a:rPr lang="ja-JP" altLang="en-US" sz="1800" dirty="0">
                <a:solidFill>
                  <a:srgbClr val="FF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FF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する</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lvl="0" indent="-268288">
              <a:lnSpc>
                <a:spcPts val="3000"/>
              </a:lnSpc>
              <a:spcBef>
                <a:spcPts val="1200"/>
              </a:spcBef>
            </a:pP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支援対象の希望する</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暮らしを継続するために、あらかじめ</a:t>
            </a:r>
            <a:r>
              <a:rPr kumimoji="1" lang="ja-JP"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準備</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できること</a:t>
            </a: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endParaRPr kumimoji="1" lang="en-US" altLang="ja-JP"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lvl="0" indent="-268288">
              <a:lnSpc>
                <a:spcPts val="3000"/>
              </a:lnSpc>
              <a:spcBef>
                <a:spcPts val="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kumimoji="1" lang="ja-JP" altLang="en-US" sz="18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その</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ための適時適切かつ</a:t>
            </a:r>
            <a:r>
              <a:rPr kumimoji="1" lang="ja-JP" altLang="en-US" sz="1800" b="0" i="0" u="none" strike="noStrike" kern="1200" cap="none" spc="0" normalizeH="0" baseline="0" noProof="0" dirty="0">
                <a:ln>
                  <a:noFill/>
                </a:ln>
                <a:solidFill>
                  <a:srgbClr val="FF0000"/>
                </a:solidFill>
                <a:effectLst/>
                <a:uLnTx/>
                <a:uFillTx/>
                <a:latin typeface="BIZ UDPゴシック" panose="020B0400000000000000" pitchFamily="50" charset="-128"/>
                <a:ea typeface="BIZ UDPゴシック" panose="020B0400000000000000" pitchFamily="50" charset="-128"/>
                <a:cs typeface="Meiryo UI" pitchFamily="50" charset="-128"/>
              </a:rPr>
              <a:t>具体的な段取りやストラテジー</a:t>
            </a: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を議論する。　</a:t>
            </a: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lvl="0" indent="-268288">
              <a:lnSpc>
                <a:spcPts val="3000"/>
              </a:lnSpc>
              <a:spcBef>
                <a:spcPts val="1200"/>
              </a:spcBef>
            </a:pP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 ✅ </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地域で認知症対応力向上</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研修の修了者が</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、地域包括ケアを支える一因として、</a:t>
            </a:r>
            <a:r>
              <a:rPr lang="ja-JP" altLang="en-US" sz="1800" dirty="0">
                <a:solidFill>
                  <a:srgbClr val="FF0000"/>
                </a:solidFill>
                <a:latin typeface="BIZ UDPゴシック" panose="020B0400000000000000" pitchFamily="50" charset="-128"/>
                <a:ea typeface="BIZ UDPゴシック" panose="020B0400000000000000" pitchFamily="50" charset="-128"/>
                <a:cs typeface="Meiryo UI" pitchFamily="50" charset="-128"/>
              </a:rPr>
              <a:t>連携して在宅医療を行うための今後の可能性</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について討論する。</a:t>
            </a:r>
          </a:p>
          <a:p>
            <a:pPr marL="0" marR="0" lvl="0" indent="0" algn="l" defTabSz="914400" rtl="0" eaLnBrk="0" fontAlgn="base" latinLnBrk="0" hangingPunct="0">
              <a:lnSpc>
                <a:spcPts val="2500"/>
              </a:lnSpc>
              <a:spcBef>
                <a:spcPct val="0"/>
              </a:spcBef>
              <a:spcAft>
                <a:spcPct val="0"/>
              </a:spcAft>
              <a:buClrTx/>
              <a:buSzTx/>
              <a:buFontTx/>
              <a:buNone/>
              <a:tabLst/>
              <a:defRPr/>
            </a:pPr>
            <a:endParaRPr kumimoji="1" lang="en-US" altLang="ja-JP"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0" fontAlgn="base" latinLnBrk="0" hangingPunct="0">
              <a:lnSpc>
                <a:spcPts val="25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p>
        </p:txBody>
      </p:sp>
    </p:spTree>
    <p:extLst>
      <p:ext uri="{BB962C8B-B14F-4D97-AF65-F5344CB8AC3E}">
        <p14:creationId xmlns:p14="http://schemas.microsoft.com/office/powerpoint/2010/main" val="1634218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461152"/>
          </a:xfrm>
          <a:prstGeom prst="rect">
            <a:avLst/>
          </a:prstGeom>
          <a:noFill/>
          <a:ln cmpd="dbl">
            <a:noFill/>
          </a:ln>
        </p:spPr>
        <p:txBody>
          <a:bodyPr wrap="square" rtlCol="0">
            <a:spAutoFit/>
          </a:bodyPr>
          <a:lstStyle/>
          <a:p>
            <a:pPr marL="0" marR="0" lvl="0" indent="0" algn="ctr" defTabSz="914400" rtl="0" eaLnBrk="0" fontAlgn="base" latinLnBrk="0" hangingPunct="0">
              <a:lnSpc>
                <a:spcPts val="32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グループワークの主題サンプル</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
        <p:nvSpPr>
          <p:cNvPr id="2" name="テキスト ボックス 1"/>
          <p:cNvSpPr txBox="1"/>
          <p:nvPr/>
        </p:nvSpPr>
        <p:spPr>
          <a:xfrm>
            <a:off x="199996" y="1775637"/>
            <a:ext cx="8768906" cy="4898500"/>
          </a:xfrm>
          <a:prstGeom prst="rect">
            <a:avLst/>
          </a:prstGeom>
          <a:noFill/>
          <a:ln w="25400">
            <a:solidFill>
              <a:srgbClr val="FF2F2F"/>
            </a:solidFill>
          </a:ln>
        </p:spPr>
        <p:txBody>
          <a:bodyPr wrap="square" lIns="180000" tIns="180000" rIns="180000" bIns="180000" rtlCol="0" anchor="t" anchorCtr="0">
            <a:noAutofit/>
          </a:bodyPr>
          <a:lstStyle/>
          <a:p>
            <a:pPr marL="268288" marR="0" lvl="0" indent="-268288" algn="l" defTabSz="914400" rtl="0" eaLnBrk="0" fontAlgn="base" latinLnBrk="0" hangingPunct="0">
              <a:lnSpc>
                <a:spcPts val="32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支援対象の初動</a:t>
            </a: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期支援の中での課題はなにか、連携体制を構築すべき</a:t>
            </a:r>
            <a:endParaRPr lang="en-US" altLang="ja-JP" sz="20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200"/>
              </a:lnSpc>
              <a:spcBef>
                <a:spcPct val="0"/>
              </a:spcBef>
              <a:spcAft>
                <a:spcPct val="0"/>
              </a:spcAft>
              <a:buClrTx/>
              <a:buSzTx/>
              <a:buFontTx/>
              <a:buNone/>
              <a:tabLst/>
              <a:defRPr/>
            </a:pP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   職種は、どの職種で、連携を取るには具体的にいつ、誰から、どのように</a:t>
            </a:r>
            <a:endParaRPr lang="en-US" altLang="ja-JP" sz="20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200"/>
              </a:lnSpc>
              <a:spcBef>
                <a:spcPct val="0"/>
              </a:spcBef>
              <a:spcAft>
                <a:spcPct val="0"/>
              </a:spcAft>
              <a:buClrTx/>
              <a:buSzTx/>
              <a:buFontTx/>
              <a:buNone/>
              <a:tabLst/>
              <a:defRPr/>
            </a:pP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   依頼すればよいか。また自分は何をするか</a:t>
            </a:r>
            <a:r>
              <a:rPr lang="ja-JP" altLang="en-US" sz="20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0" fontAlgn="base" latinLnBrk="0" hangingPunct="0">
              <a:lnSpc>
                <a:spcPts val="3200"/>
              </a:lnSpc>
              <a:spcBef>
                <a:spcPts val="100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000" b="0" i="0" u="none" strike="noStrike" kern="1200" cap="none" spc="0" normalizeH="0" baseline="0" noProof="0" dirty="0" smtClean="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支援対象</a:t>
            </a:r>
            <a:r>
              <a:rPr kumimoji="1" lang="ja-JP" altLang="en-US"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の医学的な課題とその具体的な支援方法、連携相手はなにか。</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marR="0" lvl="0" indent="-268288" algn="l" defTabSz="914400" rtl="0" eaLnBrk="0" fontAlgn="base" latinLnBrk="0" hangingPunct="0">
              <a:lnSpc>
                <a:spcPts val="3200"/>
              </a:lnSpc>
              <a:spcBef>
                <a:spcPct val="0"/>
              </a:spcBef>
              <a:spcAft>
                <a:spcPct val="0"/>
              </a:spcAft>
              <a:buClrTx/>
              <a:buSzTx/>
              <a:buFontTx/>
              <a:buNone/>
              <a:tabLst/>
              <a:defRPr/>
            </a:pP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   自分が支援する際に出来ることは何か</a:t>
            </a:r>
            <a:r>
              <a:rPr lang="ja-JP" altLang="en-US" sz="20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en-US" altLang="ja-JP" sz="20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268288" lvl="0" indent="-268288">
              <a:lnSpc>
                <a:spcPts val="3200"/>
              </a:lnSpc>
              <a:spcBef>
                <a:spcPts val="1000"/>
              </a:spcBef>
            </a:pPr>
            <a:r>
              <a:rPr lang="en-US" altLang="ja-JP"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0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支援対象や家族に今後</a:t>
            </a: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生じるであろう生活上の課題は、どのようなことが考えられるか、 またそのために準備出来ること、具体的な策はどのようなことか</a:t>
            </a:r>
            <a:r>
              <a:rPr lang="ja-JP" altLang="en-US" sz="20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268288" lvl="0" indent="-268288">
              <a:lnSpc>
                <a:spcPts val="3200"/>
              </a:lnSpc>
              <a:spcBef>
                <a:spcPts val="1000"/>
              </a:spcBef>
            </a:pPr>
            <a:r>
              <a:rPr lang="ja-JP" altLang="en-US" sz="2000" dirty="0">
                <a:solidFill>
                  <a:srgbClr val="000000"/>
                </a:solidFill>
                <a:latin typeface="BIZ UDPゴシック" panose="020B0400000000000000" pitchFamily="50" charset="-128"/>
                <a:ea typeface="BIZ UDPゴシック" panose="020B0400000000000000" pitchFamily="50" charset="-128"/>
                <a:cs typeface="Meiryo UI" pitchFamily="50" charset="-128"/>
              </a:rPr>
              <a:t>✅ 支援対象へのサービス担当者会議を行う想定で、それぞれの職種が考える課題と対応策、支援の整理はどのように行うか。</a:t>
            </a:r>
            <a:endParaRPr kumimoji="1" lang="en-US" altLang="ja-JP" sz="20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0" fontAlgn="base" latinLnBrk="0" hangingPunct="0">
              <a:lnSpc>
                <a:spcPts val="25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p>
        </p:txBody>
      </p:sp>
      <p:sp>
        <p:nvSpPr>
          <p:cNvPr id="5" name="角丸四角形 4"/>
          <p:cNvSpPr/>
          <p:nvPr/>
        </p:nvSpPr>
        <p:spPr bwMode="auto">
          <a:xfrm>
            <a:off x="199996" y="834183"/>
            <a:ext cx="8768906" cy="829340"/>
          </a:xfrm>
          <a:prstGeom prst="roundRect">
            <a:avLst>
              <a:gd name="adj" fmla="val 50000"/>
            </a:avLst>
          </a:prstGeom>
          <a:solidFill>
            <a:srgbClr val="FFABAB"/>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7" name="テキスト ボックス 6"/>
          <p:cNvSpPr txBox="1"/>
          <p:nvPr/>
        </p:nvSpPr>
        <p:spPr>
          <a:xfrm>
            <a:off x="1538221" y="904341"/>
            <a:ext cx="6092456" cy="759182"/>
          </a:xfrm>
          <a:prstGeom prst="rect">
            <a:avLst/>
          </a:prstGeom>
          <a:noFill/>
          <a:ln cmpd="dbl">
            <a:noFill/>
          </a:ln>
        </p:spPr>
        <p:txBody>
          <a:bodyPr wrap="square" rtlCol="0">
            <a:noAutofit/>
          </a:bodyPr>
          <a:lstStyle/>
          <a:p>
            <a:pPr lvl="0">
              <a:lnSpc>
                <a:spcPts val="2600"/>
              </a:lnSpc>
              <a:defRPr/>
            </a:pPr>
            <a:r>
              <a:rPr lang="en-US" altLang="ja-JP"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活用例</a:t>
            </a:r>
            <a:r>
              <a:rPr lang="en-US" altLang="ja-JP"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受講者</a:t>
            </a: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に合わせて、この中から選択</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して、</a:t>
            </a:r>
            <a:endParaRPr lang="en-US" altLang="ja-JP"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lvl="0">
              <a:lnSpc>
                <a:spcPts val="2600"/>
              </a:lnSpc>
              <a:defRPr/>
            </a:pP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              グループワークのテーマ</a:t>
            </a:r>
            <a:r>
              <a:rPr lang="ja-JP" altLang="en-US" sz="2000" b="1"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として</a:t>
            </a:r>
            <a:r>
              <a:rPr lang="ja-JP" altLang="en-US" sz="2000" b="1" dirty="0" smtClean="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提示</a:t>
            </a:r>
            <a:endParaRPr kumimoji="1" lang="ja-JP" altLang="en-US" sz="20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3249325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913070"/>
          </a:xfrm>
          <a:prstGeom prst="rect">
            <a:avLst/>
          </a:prstGeom>
          <a:noFill/>
          <a:ln cmpd="dbl">
            <a:noFill/>
          </a:ln>
        </p:spPr>
        <p:txBody>
          <a:bodyPr wrap="square" rtlCol="0">
            <a:spAutoFit/>
          </a:bodyPr>
          <a:lstStyle/>
          <a:p>
            <a:pPr algn="ctr">
              <a:lnSpc>
                <a:spcPts val="3200"/>
              </a:lnSpc>
            </a:pPr>
            <a:r>
              <a:rPr lang="ja-JP" altLang="en-US" sz="2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動画教材の主人公プロフィールと場面背景</a:t>
            </a:r>
          </a:p>
          <a:p>
            <a:pPr algn="ctr">
              <a:lnSpc>
                <a:spcPts val="3200"/>
              </a:lnSpc>
            </a:pPr>
            <a:r>
              <a:rPr lang="ja-JP" altLang="en-US" sz="2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～「一人でできる！」独居女性にどう接するか～</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56190" y="1042652"/>
            <a:ext cx="8837065" cy="117026"/>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156190" y="1273735"/>
            <a:ext cx="8837065" cy="5457805"/>
          </a:xfrm>
          <a:prstGeom prst="rect">
            <a:avLst/>
          </a:prstGeom>
          <a:noFill/>
          <a:ln w="25400">
            <a:solidFill>
              <a:srgbClr val="FF2F2F"/>
            </a:solidFill>
          </a:ln>
        </p:spPr>
        <p:txBody>
          <a:bodyPr wrap="square" lIns="180000" tIns="180000" rIns="180000" bIns="180000" rtlCol="0" anchor="t" anchorCtr="0">
            <a:noAutofit/>
          </a:bodyPr>
          <a:lstStyle/>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山崎千枝さんは</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79</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歳。若い頃は会社員のご主人との共働き</a:t>
            </a:r>
          </a:p>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保険外交員をしながらも二人の息子を育てあげた。</a:t>
            </a:r>
          </a:p>
          <a:p>
            <a:pPr marL="354013">
              <a:lnSpc>
                <a:spcPts val="25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その４</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7</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年間連れ添ったご主人も６年前に他界し、以来、ひとり暮らし。</a:t>
            </a:r>
          </a:p>
          <a:p>
            <a:pPr marL="354013">
              <a:lnSpc>
                <a:spcPts val="25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現在 子供たちも、それぞれに独立し、近所に長男の息子家族が暮らしている。</a:t>
            </a:r>
          </a:p>
          <a:p>
            <a:pPr marL="354013">
              <a:lnSpc>
                <a:spcPts val="25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本人は、嫁などに気を使うより一人暮らしのほうが良いと思っているし、</a:t>
            </a:r>
          </a:p>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何よりも“今まで自分一人でなんでもやってきた”との自負もあり、</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息子や嫁の世話にはなりたくない。</a:t>
            </a:r>
          </a:p>
          <a:p>
            <a:pPr marL="354013">
              <a:lnSpc>
                <a:spcPts val="2500"/>
              </a:lnSpc>
            </a:pP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趣味 社交ダンス</a:t>
            </a:r>
          </a:p>
          <a:p>
            <a:pPr marL="354013">
              <a:lnSpc>
                <a:spcPts val="25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最近、とみに物忘れが多くなってきたと本人も感じてはいるが、</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それは“歳のせいで仕方ない”と思って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いる。</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54013">
              <a:lnSpc>
                <a:spcPts val="25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長男は、時折訪ねると綺麗好きだった母親の部屋が、散らかり始め、趣味の</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54013">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社交ダンスも行かなくなったことが気になって</a:t>
            </a:r>
            <a:r>
              <a:rPr lang="ja-JP" altLang="en-US" sz="1800"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いる。</a:t>
            </a: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54013">
              <a:lnSpc>
                <a:spcPts val="2500"/>
              </a:lnSpc>
              <a:spcBef>
                <a:spcPts val="600"/>
              </a:spcBef>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ADL</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はほぼ自立しているが、糖尿病で通院中。　服薬は経口薬のみ。</a:t>
            </a:r>
          </a:p>
        </p:txBody>
      </p:sp>
      <p:sp>
        <p:nvSpPr>
          <p:cNvPr id="3" name="動作設定ボタン: ビデオ 2">
            <a:hlinkClick r:id="" action="ppaction://noaction" highlightClick="1"/>
            <a:extLst>
              <a:ext uri="{FF2B5EF4-FFF2-40B4-BE49-F238E27FC236}">
                <a16:creationId xmlns:a16="http://schemas.microsoft.com/office/drawing/2014/main" xmlns="" id="{82E51A7F-1CF1-4FA7-AA98-6F6DE8D8FB22}"/>
              </a:ext>
            </a:extLst>
          </p:cNvPr>
          <p:cNvSpPr/>
          <p:nvPr/>
        </p:nvSpPr>
        <p:spPr bwMode="auto">
          <a:xfrm>
            <a:off x="8083685" y="0"/>
            <a:ext cx="1060315" cy="739302"/>
          </a:xfrm>
          <a:prstGeom prst="actionButtonMovie">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endParaRPr lang="ja-JP" altLang="en-US">
              <a:solidFill>
                <a:srgbClr val="000000"/>
              </a:solidFill>
              <a:effectLst>
                <a:outerShdw blurRad="38100" dist="38100" dir="2700000" algn="tl">
                  <a:srgbClr val="000000">
                    <a:alpha val="43137"/>
                  </a:srgbClr>
                </a:outerShdw>
              </a:effectLst>
              <a:latin typeface="Arial" charset="0"/>
            </a:endParaRPr>
          </a:p>
        </p:txBody>
      </p:sp>
    </p:spTree>
    <p:extLst>
      <p:ext uri="{BB962C8B-B14F-4D97-AF65-F5344CB8AC3E}">
        <p14:creationId xmlns:p14="http://schemas.microsoft.com/office/powerpoint/2010/main" val="4177528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9998" y="113228"/>
            <a:ext cx="8837065" cy="502702"/>
          </a:xfrm>
          <a:prstGeom prst="rect">
            <a:avLst/>
          </a:prstGeom>
          <a:noFill/>
          <a:ln cmpd="dbl">
            <a:noFill/>
          </a:ln>
        </p:spPr>
        <p:txBody>
          <a:bodyPr wrap="square" rtlCol="0">
            <a:spAutoFit/>
          </a:bodyPr>
          <a:lstStyle/>
          <a:p>
            <a:pPr algn="ctr">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論点の例</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56190" y="632284"/>
            <a:ext cx="8837065" cy="117026"/>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199998" y="4328641"/>
            <a:ext cx="4310630" cy="2399777"/>
          </a:xfrm>
          <a:prstGeom prst="rect">
            <a:avLst/>
          </a:prstGeom>
          <a:noFill/>
          <a:ln w="25400">
            <a:solidFill>
              <a:srgbClr val="FF2F2F"/>
            </a:solidFill>
          </a:ln>
        </p:spPr>
        <p:txBody>
          <a:bodyPr wrap="square" lIns="180000" tIns="180000" rIns="180000" bIns="180000" rtlCol="0" anchor="t" anchorCtr="0">
            <a:noAutofit/>
          </a:bodyPr>
          <a:lstStyle/>
          <a:p>
            <a:pPr>
              <a:lnSpc>
                <a:spcPts val="2500"/>
              </a:lnSpc>
              <a:spcAft>
                <a:spcPts val="60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歯科的課題</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p>
          <a:p>
            <a:pPr>
              <a:lnSpc>
                <a:spcPts val="21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口腔内の痛み、食欲低下、口臭について考えられる可能</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性は何か？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糖尿病と口腔疾患の関係について情報提供は？</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定期的な歯科受診を支援する方法は？</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口腔ケアや義歯の管理は本人任せで十分か？</a:t>
            </a:r>
          </a:p>
        </p:txBody>
      </p:sp>
      <p:sp>
        <p:nvSpPr>
          <p:cNvPr id="6" name="テキスト ボックス 5">
            <a:extLst>
              <a:ext uri="{FF2B5EF4-FFF2-40B4-BE49-F238E27FC236}">
                <a16:creationId xmlns:a16="http://schemas.microsoft.com/office/drawing/2014/main" xmlns="" id="{6845244E-566F-40A5-8692-1F933CD22AAA}"/>
              </a:ext>
            </a:extLst>
          </p:cNvPr>
          <p:cNvSpPr txBox="1"/>
          <p:nvPr/>
        </p:nvSpPr>
        <p:spPr>
          <a:xfrm>
            <a:off x="4628317" y="843879"/>
            <a:ext cx="4310629" cy="3390191"/>
          </a:xfrm>
          <a:prstGeom prst="rect">
            <a:avLst/>
          </a:prstGeom>
          <a:noFill/>
          <a:ln w="25400">
            <a:solidFill>
              <a:srgbClr val="FF2F2F"/>
            </a:solidFill>
          </a:ln>
        </p:spPr>
        <p:txBody>
          <a:bodyPr wrap="square" lIns="180000" tIns="180000" rIns="180000" bIns="180000" rtlCol="0" anchor="t" anchorCtr="0">
            <a:noAutofit/>
          </a:bodyPr>
          <a:lstStyle/>
          <a:p>
            <a:pPr>
              <a:lnSpc>
                <a:spcPts val="2500"/>
              </a:lnSpc>
              <a:spcAft>
                <a:spcPts val="600"/>
              </a:spcAft>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生活課題</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p>
          <a:p>
            <a:pPr>
              <a:lnSpc>
                <a:spcPts val="21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本人の意思、希望に配慮するには？</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信頼関係の構築を多職種が行うには？</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服薬管理に対して近所に住む息子夫婦は協力可能か？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買い物や調理に支援が必要か？支援ニーズは？</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定期受診は本人一人の受診を継続して問題ないか？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サービス担当者会議の必要性は？　</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活動量の維持向上をするにはどうするか？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社会との接点、役割、本人の希望する生き方とは？</a:t>
            </a:r>
          </a:p>
        </p:txBody>
      </p:sp>
      <p:sp>
        <p:nvSpPr>
          <p:cNvPr id="7" name="テキスト ボックス 6">
            <a:extLst>
              <a:ext uri="{FF2B5EF4-FFF2-40B4-BE49-F238E27FC236}">
                <a16:creationId xmlns:a16="http://schemas.microsoft.com/office/drawing/2014/main" xmlns="" id="{163271C0-6871-4272-BC40-0ED582C06867}"/>
              </a:ext>
            </a:extLst>
          </p:cNvPr>
          <p:cNvSpPr txBox="1"/>
          <p:nvPr/>
        </p:nvSpPr>
        <p:spPr>
          <a:xfrm>
            <a:off x="199999" y="843880"/>
            <a:ext cx="4310630" cy="3390191"/>
          </a:xfrm>
          <a:prstGeom prst="rect">
            <a:avLst/>
          </a:prstGeom>
          <a:noFill/>
          <a:ln w="25400">
            <a:solidFill>
              <a:srgbClr val="FF2F2F"/>
            </a:solidFill>
          </a:ln>
        </p:spPr>
        <p:txBody>
          <a:bodyPr wrap="square" lIns="180000" tIns="180000" rIns="180000" bIns="180000" rtlCol="0" anchor="t" anchorCtr="0">
            <a:noAutofit/>
          </a:bodyPr>
          <a:lstStyle/>
          <a:p>
            <a:pPr>
              <a:lnSpc>
                <a:spcPts val="2500"/>
              </a:lnSpc>
              <a:spcAft>
                <a:spcPts val="600"/>
              </a:spcAft>
            </a:pP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医学的課題</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p>
          <a:p>
            <a:pPr>
              <a:lnSpc>
                <a:spcPts val="21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血糖値、</a:t>
            </a:r>
            <a:r>
              <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HbA1c</a:t>
            </a: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が上昇している可能性はないか？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栄養摂取量が減少しているにもかかわらず同量の服薬</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を続けていて低血糖の可能性はないか？ </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抗認知症薬は適切な内服をしているのか？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適切な服薬管理の方法はないか？</a:t>
            </a:r>
            <a:endParaRPr lang="en-US" altLang="ja-JP" sz="12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サービス担当者会議の必要性は？　</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食事の準備や栄養管理の介入の必要はあるか？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認知症の進行によって生じる可能性のある課題は？</a:t>
            </a:r>
          </a:p>
        </p:txBody>
      </p:sp>
      <p:sp>
        <p:nvSpPr>
          <p:cNvPr id="8" name="テキスト ボックス 7">
            <a:extLst>
              <a:ext uri="{FF2B5EF4-FFF2-40B4-BE49-F238E27FC236}">
                <a16:creationId xmlns:a16="http://schemas.microsoft.com/office/drawing/2014/main" xmlns="" id="{C1135654-2D10-42C1-A8EE-93418072C762}"/>
              </a:ext>
            </a:extLst>
          </p:cNvPr>
          <p:cNvSpPr txBox="1"/>
          <p:nvPr/>
        </p:nvSpPr>
        <p:spPr>
          <a:xfrm>
            <a:off x="4618530" y="4332419"/>
            <a:ext cx="4310629" cy="2399777"/>
          </a:xfrm>
          <a:prstGeom prst="rect">
            <a:avLst/>
          </a:prstGeom>
          <a:noFill/>
          <a:ln w="25400">
            <a:solidFill>
              <a:srgbClr val="FF2F2F"/>
            </a:solidFill>
          </a:ln>
        </p:spPr>
        <p:txBody>
          <a:bodyPr wrap="square" lIns="180000" tIns="180000" rIns="180000" bIns="180000" rtlCol="0" anchor="t" anchorCtr="0">
            <a:noAutofit/>
          </a:bodyPr>
          <a:lstStyle/>
          <a:p>
            <a:pPr>
              <a:lnSpc>
                <a:spcPts val="2500"/>
              </a:lnSpc>
              <a:spcAft>
                <a:spcPts val="600"/>
              </a:spcAft>
            </a:pP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薬剤管理上の課題</a:t>
            </a:r>
            <a:r>
              <a:rPr lang="en-US" altLang="ja-JP"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p>
          <a:p>
            <a:pPr>
              <a:lnSpc>
                <a:spcPts val="2100"/>
              </a:lnSpc>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服薬管理は本人に任せて問題ないか？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服薬管理を依頼する職種は？具体的な提案は？　</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残薬の確認が必要か？</a:t>
            </a:r>
          </a:p>
          <a:p>
            <a:pPr>
              <a:lnSpc>
                <a:spcPts val="2100"/>
              </a:lnSpc>
              <a:spcBef>
                <a:spcPts val="600"/>
              </a:spcBef>
            </a:pPr>
            <a:r>
              <a:rPr lang="ja-JP" altLang="en-US" sz="1200" dirty="0">
                <a:solidFill>
                  <a:srgbClr val="000000"/>
                </a:solidFill>
                <a:latin typeface="BIZ UDPゴシック" panose="020B0400000000000000" pitchFamily="50" charset="-128"/>
                <a:ea typeface="BIZ UDPゴシック" panose="020B0400000000000000" pitchFamily="50" charset="-128"/>
                <a:cs typeface="Meiryo UI" pitchFamily="50" charset="-128"/>
              </a:rPr>
              <a:t>  ● 服薬管理、処方の適正化は必要か？</a:t>
            </a:r>
          </a:p>
        </p:txBody>
      </p:sp>
      <p:sp>
        <p:nvSpPr>
          <p:cNvPr id="11" name="角丸四角形 10"/>
          <p:cNvSpPr/>
          <p:nvPr/>
        </p:nvSpPr>
        <p:spPr bwMode="auto">
          <a:xfrm>
            <a:off x="7059562" y="68294"/>
            <a:ext cx="1933694" cy="457942"/>
          </a:xfrm>
          <a:prstGeom prst="roundRect">
            <a:avLst>
              <a:gd name="adj" fmla="val 50000"/>
            </a:avLst>
          </a:prstGeom>
          <a:solidFill>
            <a:srgbClr val="FF5757"/>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eaLnBrk="1" hangingPunct="1"/>
            <a:r>
              <a:rPr lang="ja-JP" altLang="en-US" sz="1300" b="1" dirty="0">
                <a:highlight>
                  <a:srgbClr val="FFFF00"/>
                </a:highlight>
                <a:latin typeface="BIZ UDPゴシック" panose="020B0400000000000000" pitchFamily="50" charset="-128"/>
                <a:ea typeface="BIZ UDPゴシック" panose="020B0400000000000000" pitchFamily="50" charset="-128"/>
              </a:rPr>
              <a:t>グループワーク後の</a:t>
            </a:r>
            <a:endParaRPr lang="en-US" altLang="ja-JP" sz="1300" b="1" dirty="0">
              <a:highlight>
                <a:srgbClr val="FFFF00"/>
              </a:highlight>
              <a:latin typeface="BIZ UDPゴシック" panose="020B0400000000000000" pitchFamily="50" charset="-128"/>
              <a:ea typeface="BIZ UDPゴシック" panose="020B0400000000000000" pitchFamily="50" charset="-128"/>
            </a:endParaRPr>
          </a:p>
          <a:p>
            <a:pPr algn="ctr" eaLnBrk="1" hangingPunct="1"/>
            <a:r>
              <a:rPr lang="ja-JP" altLang="en-US" sz="1300" b="1" dirty="0">
                <a:highlight>
                  <a:srgbClr val="FFFF00"/>
                </a:highlight>
                <a:latin typeface="BIZ UDPゴシック" panose="020B0400000000000000" pitchFamily="50" charset="-128"/>
                <a:ea typeface="BIZ UDPゴシック" panose="020B0400000000000000" pitchFamily="50" charset="-128"/>
              </a:rPr>
              <a:t>講評・まとめで使用</a:t>
            </a:r>
          </a:p>
        </p:txBody>
      </p:sp>
    </p:spTree>
    <p:extLst>
      <p:ext uri="{BB962C8B-B14F-4D97-AF65-F5344CB8AC3E}">
        <p14:creationId xmlns:p14="http://schemas.microsoft.com/office/powerpoint/2010/main" val="13870247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E1E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199998" y="129582"/>
            <a:ext cx="8837065" cy="461152"/>
          </a:xfrm>
          <a:prstGeom prst="rect">
            <a:avLst/>
          </a:prstGeom>
          <a:noFill/>
          <a:ln cmpd="dbl">
            <a:noFill/>
          </a:ln>
        </p:spPr>
        <p:txBody>
          <a:bodyPr wrap="square" rtlCol="0">
            <a:spAutoFit/>
          </a:bodyPr>
          <a:lstStyle/>
          <a:p>
            <a:pPr algn="ctr">
              <a:lnSpc>
                <a:spcPts val="3200"/>
              </a:lnSpc>
            </a:pPr>
            <a:r>
              <a:rPr lang="ja-JP" altLang="en-US" sz="2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まとめ（伝えたいこと）</a:t>
            </a:r>
          </a:p>
        </p:txBody>
      </p:sp>
      <p:sp>
        <p:nvSpPr>
          <p:cNvPr id="9" name="Rectangle 3">
            <a:extLst>
              <a:ext uri="{FF2B5EF4-FFF2-40B4-BE49-F238E27FC236}">
                <a16:creationId xmlns:a16="http://schemas.microsoft.com/office/drawing/2014/main" xmlns="" id="{A3AFB29F-5C46-4857-84E7-7D63A1B6BAD9}"/>
              </a:ext>
            </a:extLst>
          </p:cNvPr>
          <p:cNvSpPr>
            <a:spLocks noChangeArrowheads="1"/>
          </p:cNvSpPr>
          <p:nvPr/>
        </p:nvSpPr>
        <p:spPr bwMode="auto">
          <a:xfrm>
            <a:off x="199996" y="632417"/>
            <a:ext cx="8768906" cy="126340"/>
          </a:xfrm>
          <a:prstGeom prst="rect">
            <a:avLst/>
          </a:prstGeom>
          <a:gradFill rotWithShape="1">
            <a:gsLst>
              <a:gs pos="0">
                <a:schemeClr val="bg2">
                  <a:lumMod val="40000"/>
                  <a:lumOff val="60000"/>
                </a:schemeClr>
              </a:gs>
              <a:gs pos="100000">
                <a:schemeClr val="tx1">
                  <a:lumMod val="65000"/>
                  <a:lumOff val="35000"/>
                </a:schemeClr>
              </a:gs>
            </a:gsLst>
            <a:lin ang="0" scaled="1"/>
          </a:gradFill>
          <a:ln>
            <a:noFill/>
          </a:ln>
        </p:spPr>
        <p:txBody>
          <a:bodyPr wrap="none" anchor="ctr"/>
          <a:lstStyle>
            <a:defPPr>
              <a:defRPr lang="ja-JP"/>
            </a:defPPr>
            <a:lvl1pPr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eaLnBrk="0" fontAlgn="base" hangingPunct="0">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eaLnBrk="1" hangingPunct="1">
              <a:defRPr/>
            </a:pPr>
            <a:endParaRPr lang="ja-JP" altLang="en-US" sz="1800">
              <a:solidFill>
                <a:srgbClr val="000000"/>
              </a:solidFill>
            </a:endParaRPr>
          </a:p>
        </p:txBody>
      </p:sp>
      <p:sp>
        <p:nvSpPr>
          <p:cNvPr id="2" name="テキスト ボックス 1"/>
          <p:cNvSpPr txBox="1"/>
          <p:nvPr/>
        </p:nvSpPr>
        <p:spPr>
          <a:xfrm>
            <a:off x="199996" y="894943"/>
            <a:ext cx="8768906" cy="5447489"/>
          </a:xfrm>
          <a:prstGeom prst="rect">
            <a:avLst/>
          </a:prstGeom>
          <a:noFill/>
          <a:ln w="25400">
            <a:solidFill>
              <a:srgbClr val="FF2F2F"/>
            </a:solidFill>
          </a:ln>
        </p:spPr>
        <p:txBody>
          <a:bodyPr wrap="square" lIns="180000" tIns="180000" rIns="180000" bIns="180000" rtlCol="0" anchor="t" anchorCtr="0">
            <a:noAutofit/>
          </a:bodyPr>
          <a:lstStyle/>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専門職間の連携をより深めるために、話しやすく情報共有しやすい「顔の見える</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関係」　を構築することが重要である。</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地域においてそれぞれの職種の事情を理解し、支援可能なことを互いに情報共有</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したうえで、地域の事情に合った適切な連携のあり方を生み出していく。</a:t>
            </a:r>
          </a:p>
          <a:p>
            <a:pPr>
              <a:lnSpc>
                <a:spcPts val="2500"/>
              </a:lnSpc>
            </a:pP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認知症の人の継続的に変化していく容態に合わせて、適時適切な対応が可能に</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なるよう、相談しやすく顔の見える関係を市町村</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各地域</a:t>
            </a:r>
            <a:r>
              <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レベルで構築する。</a:t>
            </a:r>
          </a:p>
          <a:p>
            <a:pPr>
              <a:lnSpc>
                <a:spcPts val="2500"/>
              </a:lnSpc>
            </a:pPr>
            <a:endPar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「認知症の人や家族の視点」等に基づいて支援を構築し、具体的な段取りを有機的</a:t>
            </a:r>
            <a:endParaRPr lang="en-US" altLang="ja-JP" sz="1800"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a:lnSpc>
                <a:spcPts val="2500"/>
              </a:lnSpc>
            </a:pPr>
            <a:r>
              <a:rPr lang="ja-JP" altLang="en-US" sz="1800" dirty="0">
                <a:solidFill>
                  <a:srgbClr val="000000"/>
                </a:solidFill>
                <a:latin typeface="BIZ UDPゴシック" panose="020B0400000000000000" pitchFamily="50" charset="-128"/>
                <a:ea typeface="BIZ UDPゴシック" panose="020B0400000000000000" pitchFamily="50" charset="-128"/>
                <a:cs typeface="Meiryo UI" pitchFamily="50" charset="-128"/>
              </a:rPr>
              <a:t>    かつ包括的に議論できる関係を作る。</a:t>
            </a:r>
          </a:p>
        </p:txBody>
      </p:sp>
    </p:spTree>
    <p:extLst>
      <p:ext uri="{BB962C8B-B14F-4D97-AF65-F5344CB8AC3E}">
        <p14:creationId xmlns:p14="http://schemas.microsoft.com/office/powerpoint/2010/main" val="3905167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5757"/>
        </a:solidFill>
        <a:ln w="9525" cap="flat" cmpd="sng" algn="ctr">
          <a:no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txDef>
      <a:spPr>
        <a:noFill/>
        <a:ln w="25400">
          <a:solidFill>
            <a:schemeClr val="accent5">
              <a:lumMod val="50000"/>
            </a:schemeClr>
          </a:solidFill>
        </a:ln>
      </a:spPr>
      <a:bodyPr wrap="square" rtlCol="0" anchor="ctr" anchorCtr="0">
        <a:noAutofit/>
      </a:bodyPr>
      <a:lstStyle>
        <a:defPPr algn="ctr">
          <a:defRPr kumimoji="1" sz="1000" dirty="0" smtClean="0">
            <a:latin typeface="Meiryo UI" pitchFamily="50" charset="-128"/>
            <a:ea typeface="Meiryo UI" pitchFamily="50" charset="-128"/>
            <a:cs typeface="Meiryo UI" pitchFamily="50" charset="-128"/>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14220</TotalTime>
  <Words>1806</Words>
  <Application>Microsoft Office PowerPoint</Application>
  <PresentationFormat>画面に合わせる (4:3)</PresentationFormat>
  <Paragraphs>230</Paragraphs>
  <Slides>15</Slides>
  <Notes>12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BIZ UDPゴシック</vt:lpstr>
      <vt:lpstr>Meiryo UI</vt:lpstr>
      <vt:lpstr>ＭＳ Ｐゴシック</vt:lpstr>
      <vt:lpstr>ＭＳ Ｐ明朝</vt:lpstr>
      <vt:lpstr>ＭＳ 明朝</vt:lpstr>
      <vt:lpstr>Arial</vt:lpstr>
      <vt:lpstr>Century</vt: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ham DT</cp:lastModifiedBy>
  <cp:revision>1033</cp:revision>
  <cp:lastPrinted>2020-03-18T06:21:43Z</cp:lastPrinted>
  <dcterms:created xsi:type="dcterms:W3CDTF">2004-06-29T16:14:50Z</dcterms:created>
  <dcterms:modified xsi:type="dcterms:W3CDTF">2020-03-24T06:13:55Z</dcterms:modified>
</cp:coreProperties>
</file>